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58" r:id="rId3"/>
    <p:sldId id="274" r:id="rId4"/>
    <p:sldId id="259" r:id="rId5"/>
    <p:sldId id="276" r:id="rId6"/>
    <p:sldId id="273" r:id="rId7"/>
    <p:sldId id="275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CC99FF"/>
    <a:srgbClr val="FF99CC"/>
    <a:srgbClr val="9933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404" autoAdjust="0"/>
  </p:normalViewPr>
  <p:slideViewPr>
    <p:cSldViewPr snapToGrid="0">
      <p:cViewPr varScale="1">
        <p:scale>
          <a:sx n="110" d="100"/>
          <a:sy n="110" d="100"/>
        </p:scale>
        <p:origin x="168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E5183-0273-4A8C-B83C-98AD8F0E1953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C2D9-FEE5-4270-A3BC-C994D41518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12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 descr="pozadi-1"/>
          <p:cNvPicPr/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985"/>
            <a:ext cx="7212965" cy="53270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53" y="1161139"/>
            <a:ext cx="5476038" cy="1496146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621" y="2910740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5" descr="logo_uzis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108" y="6123364"/>
            <a:ext cx="782955" cy="523875"/>
          </a:xfrm>
          <a:prstGeom prst="rect">
            <a:avLst/>
          </a:prstGeom>
          <a:noFill/>
        </p:spPr>
      </p:pic>
      <p:pic>
        <p:nvPicPr>
          <p:cNvPr id="9" name="obrázek 6" descr="logo_mu [Převedený]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08" y="6151304"/>
            <a:ext cx="552450" cy="552450"/>
          </a:xfrm>
          <a:prstGeom prst="rect">
            <a:avLst/>
          </a:prstGeom>
          <a:noFill/>
        </p:spPr>
      </p:pic>
      <p:pic>
        <p:nvPicPr>
          <p:cNvPr id="10" name="obrázek 7" descr="logo-IBA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58" y="6132254"/>
            <a:ext cx="600075" cy="56642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-1" y="84870"/>
            <a:ext cx="800100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</a:t>
            </a:r>
            <a:endParaRPr lang="cs-CZ" sz="12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5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539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98" y="146917"/>
            <a:ext cx="7886700" cy="445365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606" y="637700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logo_mu-web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898" y="6370656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59" y="6405581"/>
            <a:ext cx="3825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22437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48729"/>
            <a:ext cx="7398327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NÁRODNÍ ZDRAVOTNICKÝ INFORMAČNÍ SYSTÉM – AMBULANTNÍ PÉČE: 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NZIS REPORT č. 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(0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/201</a:t>
            </a:r>
            <a:r>
              <a:rPr lang="cs-CZ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cs-CZ" sz="1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1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83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8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19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39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68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5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36023-1C15-44B8-AD5C-4DA647503308}" type="datetimeFigureOut">
              <a:rPr lang="cs-CZ" smtClean="0"/>
              <a:t>03.10.2017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764EF-8893-48CE-ADB0-8E844106AE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33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1188" y="1161139"/>
            <a:ext cx="5822964" cy="1496146"/>
          </a:xfrm>
        </p:spPr>
        <p:txBody>
          <a:bodyPr/>
          <a:lstStyle/>
          <a:p>
            <a:r>
              <a:rPr lang="cs-CZ" dirty="0"/>
              <a:t>ZDRAVOTNICTVÍ ČR:</a:t>
            </a:r>
            <a:br>
              <a:rPr lang="cs-CZ" dirty="0"/>
            </a:br>
            <a:r>
              <a:rPr lang="cs-CZ" dirty="0"/>
              <a:t>Stručný přehled činnosti oboru: tělovýchovné lékařství</a:t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2007–2016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NZIS REPORT č. K/14 (08/2017)</a:t>
            </a:r>
          </a:p>
        </p:txBody>
      </p:sp>
    </p:spTree>
    <p:extLst>
      <p:ext uri="{BB962C8B-B14F-4D97-AF65-F5344CB8AC3E}">
        <p14:creationId xmlns:p14="http://schemas.microsoft.com/office/powerpoint/2010/main" val="335459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443334"/>
              </p:ext>
            </p:extLst>
          </p:nvPr>
        </p:nvGraphicFramePr>
        <p:xfrm>
          <a:off x="4724400" y="1162050"/>
          <a:ext cx="37719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Chart" r:id="rId3" imgW="3771721" imgH="2743200" progId="MSGraph.Chart.8">
                  <p:embed followColorScheme="full"/>
                </p:oleObj>
              </mc:Choice>
              <mc:Fallback>
                <p:oleObj name="Chart" r:id="rId3" imgW="3771721" imgH="2743200" progId="MSGraph.Chart.8">
                  <p:embed followColorScheme="full"/>
                  <p:pic>
                    <p:nvPicPr>
                      <p:cNvPr id="7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162050"/>
                        <a:ext cx="3771900" cy="273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8"/>
          <p:cNvSpPr txBox="1"/>
          <p:nvPr/>
        </p:nvSpPr>
        <p:spPr>
          <a:xfrm rot="16200000">
            <a:off x="3985027" y="223997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cs-C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8"/>
          <p:cNvSpPr txBox="1"/>
          <p:nvPr/>
        </p:nvSpPr>
        <p:spPr>
          <a:xfrm>
            <a:off x="6685291" y="372883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052845"/>
              </p:ext>
            </p:extLst>
          </p:nvPr>
        </p:nvGraphicFramePr>
        <p:xfrm>
          <a:off x="731656" y="1176135"/>
          <a:ext cx="3551238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Chart" r:id="rId5" imgW="3552725" imgH="2723969" progId="MSGraph.Chart.8">
                  <p:embed followColorScheme="full"/>
                </p:oleObj>
              </mc:Choice>
              <mc:Fallback>
                <p:oleObj name="Chart" r:id="rId5" imgW="3552725" imgH="2723969" progId="MSGraph.Chart.8">
                  <p:embed followColorScheme="full"/>
                  <p:pic>
                    <p:nvPicPr>
                      <p:cNvPr id="10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1656" y="1176135"/>
                        <a:ext cx="3551238" cy="273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48"/>
          <p:cNvSpPr txBox="1"/>
          <p:nvPr/>
        </p:nvSpPr>
        <p:spPr>
          <a:xfrm>
            <a:off x="2524491" y="376048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sp>
        <p:nvSpPr>
          <p:cNvPr id="12" name="TextBox 8"/>
          <p:cNvSpPr txBox="1"/>
          <p:nvPr/>
        </p:nvSpPr>
        <p:spPr>
          <a:xfrm rot="16200000">
            <a:off x="-88784" y="2297491"/>
            <a:ext cx="15969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81684" y="109659"/>
            <a:ext cx="3651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1.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v letech 2007­–2016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74061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Straight Connector 25"/>
          <p:cNvCxnSpPr/>
          <p:nvPr/>
        </p:nvCxnSpPr>
        <p:spPr>
          <a:xfrm>
            <a:off x="756535" y="916786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6"/>
          <p:cNvSpPr txBox="1"/>
          <p:nvPr/>
        </p:nvSpPr>
        <p:spPr>
          <a:xfrm>
            <a:off x="964352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7" name="Straight Connector 27"/>
          <p:cNvCxnSpPr/>
          <p:nvPr/>
        </p:nvCxnSpPr>
        <p:spPr>
          <a:xfrm>
            <a:off x="2402982" y="916786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8"/>
          <p:cNvSpPr txBox="1"/>
          <p:nvPr/>
        </p:nvSpPr>
        <p:spPr>
          <a:xfrm>
            <a:off x="2594173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4829115" y="709045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Straight Connector 25"/>
          <p:cNvCxnSpPr/>
          <p:nvPr/>
        </p:nvCxnSpPr>
        <p:spPr>
          <a:xfrm>
            <a:off x="4911589" y="922542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6"/>
          <p:cNvSpPr txBox="1"/>
          <p:nvPr/>
        </p:nvSpPr>
        <p:spPr>
          <a:xfrm>
            <a:off x="5119406" y="799432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2" name="Straight Connector 27"/>
          <p:cNvCxnSpPr/>
          <p:nvPr/>
        </p:nvCxnSpPr>
        <p:spPr>
          <a:xfrm>
            <a:off x="6558036" y="922542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8"/>
          <p:cNvSpPr txBox="1"/>
          <p:nvPr/>
        </p:nvSpPr>
        <p:spPr>
          <a:xfrm>
            <a:off x="6749227" y="799432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115191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11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81684" y="109659"/>
            <a:ext cx="5682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podle druhu zdravotnického zařízení</a:t>
            </a:r>
          </a:p>
        </p:txBody>
      </p:sp>
      <p:graphicFrame>
        <p:nvGraphicFramePr>
          <p:cNvPr id="1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194351"/>
              </p:ext>
            </p:extLst>
          </p:nvPr>
        </p:nvGraphicFramePr>
        <p:xfrm>
          <a:off x="198408" y="1773046"/>
          <a:ext cx="6715348" cy="3497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8538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364269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Nemocnice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34692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Sam.ord.prakt.lékaře pro děti a dorost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358026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Sdružené ambulantní zařízení - velké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34692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34692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34692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Sdružené ambulantní zařízení - malé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34692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Samost.ordinace prakt.lék.pro dospělé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34692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34692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34692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395542"/>
              </p:ext>
            </p:extLst>
          </p:nvPr>
        </p:nvGraphicFramePr>
        <p:xfrm>
          <a:off x="3060700" y="1363663"/>
          <a:ext cx="3611563" cy="338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Chart" r:id="rId3" imgW="3629127" imgH="3400437" progId="MSGraph.Chart.8">
                  <p:embed followColorScheme="full"/>
                </p:oleObj>
              </mc:Choice>
              <mc:Fallback>
                <p:oleObj name="Chart" r:id="rId3" imgW="3629127" imgH="3400437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63663"/>
                        <a:ext cx="3611563" cy="338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95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"/>
          <p:cNvSpPr txBox="1"/>
          <p:nvPr/>
        </p:nvSpPr>
        <p:spPr>
          <a:xfrm>
            <a:off x="81684" y="109659"/>
            <a:ext cx="4802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Vyplněnost výkazů za rok 2016 v jednotlivých regionech</a:t>
            </a:r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627057"/>
              </p:ext>
            </p:extLst>
          </p:nvPr>
        </p:nvGraphicFramePr>
        <p:xfrm>
          <a:off x="3060700" y="1371600"/>
          <a:ext cx="3611563" cy="406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Chart" r:id="rId3" imgW="3629127" imgH="4076527" progId="MSGraph.Chart.8">
                  <p:embed followColorScheme="full"/>
                </p:oleObj>
              </mc:Choice>
              <mc:Fallback>
                <p:oleObj name="Chart" r:id="rId3" imgW="3629127" imgH="4076527" progId="MSGraph.Chart.8">
                  <p:embed followColorScheme="full"/>
                  <p:pic>
                    <p:nvPicPr>
                      <p:cNvPr id="18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0700" y="1371600"/>
                        <a:ext cx="3611563" cy="406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351392"/>
              </p:ext>
            </p:extLst>
          </p:nvPr>
        </p:nvGraphicFramePr>
        <p:xfrm>
          <a:off x="346747" y="1795349"/>
          <a:ext cx="6567009" cy="3767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199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  <a:gridCol w="3746810">
                  <a:extLst>
                    <a:ext uri="{9D8B030D-6E8A-4147-A177-3AD203B41FA5}">
                      <a16:colId xmlns:a16="http://schemas.microsoft.com/office/drawing/2014/main" xmlns="" val="864576944"/>
                    </a:ext>
                  </a:extLst>
                </a:gridCol>
              </a:tblGrid>
              <a:tr h="28094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Středočeský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2675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Karlovarský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276131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Olomoucký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2675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Zlínský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2675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Jihočeský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2675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Královéhradecký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2675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Liberecký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2675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Moravskoslezský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2675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Hlavní město Praha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N=23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2675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Jihomoravský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  <a:tr h="2675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Ústecký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1771683"/>
                  </a:ext>
                </a:extLst>
              </a:tr>
              <a:tr h="2675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Plzeňský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N=6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7021383"/>
                  </a:ext>
                </a:extLst>
              </a:tr>
              <a:tr h="2675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Pardubický kraj</a:t>
                      </a: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N=3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3251239"/>
                  </a:ext>
                </a:extLst>
              </a:tr>
              <a:tr h="26756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1198692"/>
                  </a:ext>
                </a:extLst>
              </a:tr>
            </a:tbl>
          </a:graphicData>
        </a:graphic>
      </p:graphicFrame>
      <p:sp>
        <p:nvSpPr>
          <p:cNvPr id="22" name="TextBox 8"/>
          <p:cNvSpPr txBox="1"/>
          <p:nvPr/>
        </p:nvSpPr>
        <p:spPr>
          <a:xfrm>
            <a:off x="3941842" y="1240780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(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138475" y="703289"/>
            <a:ext cx="3609706" cy="41355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Straight Connector 25"/>
          <p:cNvCxnSpPr/>
          <p:nvPr/>
        </p:nvCxnSpPr>
        <p:spPr>
          <a:xfrm>
            <a:off x="3198646" y="905634"/>
            <a:ext cx="232756" cy="0"/>
          </a:xfrm>
          <a:prstGeom prst="lin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6"/>
          <p:cNvSpPr txBox="1"/>
          <p:nvPr/>
        </p:nvSpPr>
        <p:spPr>
          <a:xfrm>
            <a:off x="3428766" y="793676"/>
            <a:ext cx="1226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hlásících ZJ</a:t>
            </a:r>
          </a:p>
        </p:txBody>
      </p:sp>
      <p:cxnSp>
        <p:nvCxnSpPr>
          <p:cNvPr id="27" name="Straight Connector 27"/>
          <p:cNvCxnSpPr/>
          <p:nvPr/>
        </p:nvCxnSpPr>
        <p:spPr>
          <a:xfrm>
            <a:off x="4845093" y="905634"/>
            <a:ext cx="232756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8"/>
          <p:cNvSpPr txBox="1"/>
          <p:nvPr/>
        </p:nvSpPr>
        <p:spPr>
          <a:xfrm>
            <a:off x="5058587" y="793676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Počet nehlásících ZJ</a:t>
            </a:r>
          </a:p>
        </p:txBody>
      </p:sp>
    </p:spTree>
    <p:extLst>
      <p:ext uri="{BB962C8B-B14F-4D97-AF65-F5344CB8AC3E}">
        <p14:creationId xmlns:p14="http://schemas.microsoft.com/office/powerpoint/2010/main" val="90809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2" b="8364"/>
          <a:stretch/>
        </p:blipFill>
        <p:spPr>
          <a:xfrm>
            <a:off x="0" y="798286"/>
            <a:ext cx="9144000" cy="4979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684" y="109659"/>
            <a:ext cx="4810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Počty hlásících zpravodajských jednotek v okresech ČR</a:t>
            </a:r>
          </a:p>
        </p:txBody>
      </p:sp>
    </p:spTree>
    <p:extLst>
      <p:ext uri="{BB962C8B-B14F-4D97-AF65-F5344CB8AC3E}">
        <p14:creationId xmlns:p14="http://schemas.microsoft.com/office/powerpoint/2010/main" val="181365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84" y="109659"/>
            <a:ext cx="4681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Zpravodajské jednotky – druh zdravotnického zařízení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709538"/>
              </p:ext>
            </p:extLst>
          </p:nvPr>
        </p:nvGraphicFramePr>
        <p:xfrm>
          <a:off x="2735263" y="1123950"/>
          <a:ext cx="3030537" cy="396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name="Chart" r:id="rId3" imgW="3038330" imgH="3981505" progId="MSGraph.Chart.8">
                  <p:embed followColorScheme="full"/>
                </p:oleObj>
              </mc:Choice>
              <mc:Fallback>
                <p:oleObj name="Chart" r:id="rId3" imgW="3038330" imgH="3981505" progId="MSGraph.Chart.8">
                  <p:embed followColorScheme="full"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5263" y="1123950"/>
                        <a:ext cx="3030537" cy="396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39446" y="989751"/>
            <a:ext cx="18533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Zpravodajské jednotky (</a:t>
            </a:r>
            <a:r>
              <a:rPr lang="en-US" dirty="0"/>
              <a:t>%)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1684" y="426594"/>
            <a:ext cx="35557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 = </a:t>
            </a:r>
            <a:r>
              <a:rPr lang="cs-CZ" dirty="0"/>
              <a:t>62</a:t>
            </a:r>
            <a:r>
              <a:rPr lang="en-US" dirty="0"/>
              <a:t> </a:t>
            </a:r>
            <a:r>
              <a:rPr lang="cs-CZ" dirty="0"/>
              <a:t>hlásících zpravodajských jednotek v roce 2016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532404"/>
              </p:ext>
            </p:extLst>
          </p:nvPr>
        </p:nvGraphicFramePr>
        <p:xfrm>
          <a:off x="81684" y="1576554"/>
          <a:ext cx="2776052" cy="4214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6052">
                  <a:extLst>
                    <a:ext uri="{9D8B030D-6E8A-4147-A177-3AD203B41FA5}">
                      <a16:colId xmlns:a16="http://schemas.microsoft.com/office/drawing/2014/main" xmlns="" val="3946003872"/>
                    </a:ext>
                  </a:extLst>
                </a:gridCol>
              </a:tblGrid>
              <a:tr h="44033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Samostatná ordinace lékaře specialisty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2441258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ordinace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prakt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lék. pro dospělé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94173134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9858936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Fakultní nemocnice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868736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– malé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12680865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Samost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ord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prakt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lékaře pro děti a dorost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28837142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Sdružené ambulantní zařízení – velké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85157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Zdravotnické středisko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0322297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19676600"/>
                  </a:ext>
                </a:extLst>
              </a:tr>
              <a:tr h="419368">
                <a:tc>
                  <a:txBody>
                    <a:bodyPr/>
                    <a:lstStyle/>
                    <a:p>
                      <a:pPr algn="r" fontAlgn="t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69455261"/>
                  </a:ext>
                </a:extLst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09621"/>
              </p:ext>
            </p:extLst>
          </p:nvPr>
        </p:nvGraphicFramePr>
        <p:xfrm>
          <a:off x="5553075" y="1104900"/>
          <a:ext cx="3038475" cy="405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name="Chart" r:id="rId5" imgW="3038330" imgH="4057674" progId="MSGraph.Chart.8">
                  <p:embed followColorScheme="full"/>
                </p:oleObj>
              </mc:Choice>
              <mc:Fallback>
                <p:oleObj name="Chart" r:id="rId5" imgW="3038330" imgH="4057674" progId="MSGraph.Chart.8">
                  <p:embed followColorScheme="full"/>
                  <p:pic>
                    <p:nvPicPr>
                      <p:cNvPr id="12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075" y="1104900"/>
                        <a:ext cx="3038475" cy="4057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6"/>
          <p:cNvSpPr txBox="1"/>
          <p:nvPr/>
        </p:nvSpPr>
        <p:spPr>
          <a:xfrm>
            <a:off x="6027408" y="969646"/>
            <a:ext cx="2042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Počet ošetření - vyšetření (</a:t>
            </a:r>
            <a:r>
              <a:rPr lang="en-US" dirty="0"/>
              <a:t>%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23757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407955"/>
              </p:ext>
            </p:extLst>
          </p:nvPr>
        </p:nvGraphicFramePr>
        <p:xfrm>
          <a:off x="493712" y="649287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Graf" r:id="rId3" imgW="3762300" imgH="2771622" progId="MSGraph.Chart.8">
                  <p:embed followColorScheme="full"/>
                </p:oleObj>
              </mc:Choice>
              <mc:Fallback>
                <p:oleObj name="Graf" r:id="rId3" imgW="3762300" imgH="2771622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3712" y="649287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4"/>
          <p:cNvSpPr txBox="1"/>
          <p:nvPr/>
        </p:nvSpPr>
        <p:spPr>
          <a:xfrm rot="16200000">
            <a:off x="-483878" y="1745673"/>
            <a:ext cx="1786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ošetření - vyšetření</a:t>
            </a:r>
          </a:p>
        </p:txBody>
      </p:sp>
      <p:cxnSp>
        <p:nvCxnSpPr>
          <p:cNvPr id="13" name="Straight Connector 19"/>
          <p:cNvCxnSpPr/>
          <p:nvPr/>
        </p:nvCxnSpPr>
        <p:spPr>
          <a:xfrm>
            <a:off x="2638346" y="3399558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0"/>
          <p:cNvSpPr txBox="1"/>
          <p:nvPr/>
        </p:nvSpPr>
        <p:spPr>
          <a:xfrm>
            <a:off x="2871102" y="3260440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15" name="Straight Connector 21"/>
          <p:cNvCxnSpPr/>
          <p:nvPr/>
        </p:nvCxnSpPr>
        <p:spPr>
          <a:xfrm>
            <a:off x="2638346" y="3551958"/>
            <a:ext cx="23275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2"/>
          <p:cNvSpPr txBox="1"/>
          <p:nvPr/>
        </p:nvSpPr>
        <p:spPr>
          <a:xfrm>
            <a:off x="2871102" y="3412840"/>
            <a:ext cx="1189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léčebná, kontrolní</a:t>
            </a:r>
          </a:p>
        </p:txBody>
      </p:sp>
      <p:cxnSp>
        <p:nvCxnSpPr>
          <p:cNvPr id="17" name="Straight Connector 23"/>
          <p:cNvCxnSpPr/>
          <p:nvPr/>
        </p:nvCxnSpPr>
        <p:spPr>
          <a:xfrm>
            <a:off x="2638346" y="3704358"/>
            <a:ext cx="232756" cy="0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4"/>
          <p:cNvSpPr txBox="1"/>
          <p:nvPr/>
        </p:nvSpPr>
        <p:spPr>
          <a:xfrm>
            <a:off x="2871102" y="3565240"/>
            <a:ext cx="13740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preventivní: 0 - 19 let</a:t>
            </a:r>
          </a:p>
        </p:txBody>
      </p:sp>
      <p:sp>
        <p:nvSpPr>
          <p:cNvPr id="19" name="TextBox 39"/>
          <p:cNvSpPr txBox="1"/>
          <p:nvPr/>
        </p:nvSpPr>
        <p:spPr>
          <a:xfrm>
            <a:off x="81684" y="109659"/>
            <a:ext cx="2757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Arial" panose="020B0604020202020204" pitchFamily="34" charset="0"/>
                <a:cs typeface="Arial" panose="020B0604020202020204" pitchFamily="34" charset="0"/>
              </a:rPr>
              <a:t>Obrázek 6. </a:t>
            </a:r>
            <a:r>
              <a:rPr lang="cs-CZ" sz="1200" dirty="0">
                <a:latin typeface="Arial" panose="020B0604020202020204" pitchFamily="34" charset="0"/>
                <a:cs typeface="Arial" panose="020B0604020202020204" pitchFamily="34" charset="0"/>
              </a:rPr>
              <a:t>Počet ošetření - vyšetření</a:t>
            </a:r>
          </a:p>
        </p:txBody>
      </p:sp>
      <p:sp>
        <p:nvSpPr>
          <p:cNvPr id="20" name="TextBox 48"/>
          <p:cNvSpPr txBox="1"/>
          <p:nvPr/>
        </p:nvSpPr>
        <p:spPr>
          <a:xfrm>
            <a:off x="2100217" y="3334649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638346" y="3856758"/>
            <a:ext cx="23275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71102" y="3717640"/>
            <a:ext cx="15648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preventivní: 20 let a více</a:t>
            </a:r>
          </a:p>
        </p:txBody>
      </p:sp>
      <p:cxnSp>
        <p:nvCxnSpPr>
          <p:cNvPr id="26" name="Straight Connector 19"/>
          <p:cNvCxnSpPr/>
          <p:nvPr/>
        </p:nvCxnSpPr>
        <p:spPr>
          <a:xfrm>
            <a:off x="2638346" y="4009158"/>
            <a:ext cx="232756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0"/>
          <p:cNvSpPr txBox="1"/>
          <p:nvPr/>
        </p:nvSpPr>
        <p:spPr>
          <a:xfrm>
            <a:off x="2871102" y="3870040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konziliární</a:t>
            </a:r>
          </a:p>
        </p:txBody>
      </p:sp>
      <p:cxnSp>
        <p:nvCxnSpPr>
          <p:cNvPr id="28" name="Straight Connector 19"/>
          <p:cNvCxnSpPr/>
          <p:nvPr/>
        </p:nvCxnSpPr>
        <p:spPr>
          <a:xfrm>
            <a:off x="2638346" y="4161557"/>
            <a:ext cx="232756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0"/>
          <p:cNvSpPr txBox="1"/>
          <p:nvPr/>
        </p:nvSpPr>
        <p:spPr>
          <a:xfrm>
            <a:off x="2871102" y="4022439"/>
            <a:ext cx="156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zdr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. zajištění sport. akcí </a:t>
            </a:r>
            <a:b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  a výcvik. táborů</a:t>
            </a:r>
          </a:p>
        </p:txBody>
      </p:sp>
      <p:graphicFrame>
        <p:nvGraphicFramePr>
          <p:cNvPr id="3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161538"/>
              </p:ext>
            </p:extLst>
          </p:nvPr>
        </p:nvGraphicFramePr>
        <p:xfrm>
          <a:off x="4867531" y="649287"/>
          <a:ext cx="396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Chart" r:id="rId5" imgW="3705152" imgH="2752627" progId="MSGraph.Chart.8">
                  <p:embed followColorScheme="full"/>
                </p:oleObj>
              </mc:Choice>
              <mc:Fallback>
                <p:oleObj name="Chart" r:id="rId5" imgW="3705152" imgH="2752627" progId="MSGraph.Chart.8">
                  <p:embed followColorScheme="full"/>
                  <p:pic>
                    <p:nvPicPr>
                      <p:cNvPr id="3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7531" y="649287"/>
                        <a:ext cx="3960000" cy="27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4"/>
          <p:cNvSpPr txBox="1"/>
          <p:nvPr/>
        </p:nvSpPr>
        <p:spPr>
          <a:xfrm rot="16200000">
            <a:off x="3928280" y="1741959"/>
            <a:ext cx="17860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Počet ošetření - vyšetření</a:t>
            </a:r>
          </a:p>
        </p:txBody>
      </p:sp>
      <p:cxnSp>
        <p:nvCxnSpPr>
          <p:cNvPr id="32" name="Straight Connector 19"/>
          <p:cNvCxnSpPr/>
          <p:nvPr/>
        </p:nvCxnSpPr>
        <p:spPr>
          <a:xfrm>
            <a:off x="7050504" y="3395844"/>
            <a:ext cx="232756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0"/>
          <p:cNvSpPr txBox="1"/>
          <p:nvPr/>
        </p:nvSpPr>
        <p:spPr>
          <a:xfrm>
            <a:off x="7283260" y="3256726"/>
            <a:ext cx="5902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celkem</a:t>
            </a:r>
          </a:p>
        </p:txBody>
      </p:sp>
      <p:cxnSp>
        <p:nvCxnSpPr>
          <p:cNvPr id="34" name="Straight Connector 21"/>
          <p:cNvCxnSpPr/>
          <p:nvPr/>
        </p:nvCxnSpPr>
        <p:spPr>
          <a:xfrm>
            <a:off x="7050504" y="3548244"/>
            <a:ext cx="232756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2"/>
          <p:cNvSpPr txBox="1"/>
          <p:nvPr/>
        </p:nvSpPr>
        <p:spPr>
          <a:xfrm>
            <a:off x="7283260" y="3409126"/>
            <a:ext cx="11897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léčebná, kontrolní</a:t>
            </a:r>
          </a:p>
        </p:txBody>
      </p:sp>
      <p:cxnSp>
        <p:nvCxnSpPr>
          <p:cNvPr id="36" name="Straight Connector 23"/>
          <p:cNvCxnSpPr/>
          <p:nvPr/>
        </p:nvCxnSpPr>
        <p:spPr>
          <a:xfrm>
            <a:off x="7050504" y="3700644"/>
            <a:ext cx="232756" cy="0"/>
          </a:xfrm>
          <a:prstGeom prst="line">
            <a:avLst/>
          </a:prstGeom>
          <a:ln w="127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4"/>
          <p:cNvSpPr txBox="1"/>
          <p:nvPr/>
        </p:nvSpPr>
        <p:spPr>
          <a:xfrm>
            <a:off x="7283260" y="3561526"/>
            <a:ext cx="13740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preventivní: 0 - 19 let</a:t>
            </a:r>
          </a:p>
        </p:txBody>
      </p:sp>
      <p:sp>
        <p:nvSpPr>
          <p:cNvPr id="38" name="TextBox 48"/>
          <p:cNvSpPr txBox="1"/>
          <p:nvPr/>
        </p:nvSpPr>
        <p:spPr>
          <a:xfrm>
            <a:off x="6454061" y="335170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Rok</a:t>
            </a:r>
          </a:p>
        </p:txBody>
      </p:sp>
      <p:cxnSp>
        <p:nvCxnSpPr>
          <p:cNvPr id="39" name="Straight Connector 23"/>
          <p:cNvCxnSpPr/>
          <p:nvPr/>
        </p:nvCxnSpPr>
        <p:spPr>
          <a:xfrm>
            <a:off x="7050504" y="3853044"/>
            <a:ext cx="232756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24"/>
          <p:cNvSpPr txBox="1"/>
          <p:nvPr/>
        </p:nvSpPr>
        <p:spPr>
          <a:xfrm>
            <a:off x="7283260" y="3713926"/>
            <a:ext cx="15648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preventivní: 20 let a více</a:t>
            </a:r>
          </a:p>
        </p:txBody>
      </p:sp>
      <p:cxnSp>
        <p:nvCxnSpPr>
          <p:cNvPr id="41" name="Straight Connector 19"/>
          <p:cNvCxnSpPr/>
          <p:nvPr/>
        </p:nvCxnSpPr>
        <p:spPr>
          <a:xfrm>
            <a:off x="7050504" y="4005444"/>
            <a:ext cx="232756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20"/>
          <p:cNvSpPr txBox="1"/>
          <p:nvPr/>
        </p:nvSpPr>
        <p:spPr>
          <a:xfrm>
            <a:off x="7283260" y="3866326"/>
            <a:ext cx="7601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konziliární</a:t>
            </a:r>
          </a:p>
        </p:txBody>
      </p:sp>
      <p:cxnSp>
        <p:nvCxnSpPr>
          <p:cNvPr id="43" name="Straight Connector 19"/>
          <p:cNvCxnSpPr/>
          <p:nvPr/>
        </p:nvCxnSpPr>
        <p:spPr>
          <a:xfrm>
            <a:off x="7050504" y="4157843"/>
            <a:ext cx="232756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20"/>
          <p:cNvSpPr txBox="1"/>
          <p:nvPr/>
        </p:nvSpPr>
        <p:spPr>
          <a:xfrm>
            <a:off x="7283260" y="4018725"/>
            <a:ext cx="156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>
                <a:latin typeface="Arial" panose="020B0604020202020204" pitchFamily="34" charset="0"/>
                <a:cs typeface="Arial" panose="020B0604020202020204" pitchFamily="34" charset="0"/>
              </a:rPr>
              <a:t>zdr</a:t>
            </a: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. zajištění sport. akcí </a:t>
            </a:r>
            <a:b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latin typeface="Arial" panose="020B0604020202020204" pitchFamily="34" charset="0"/>
                <a:cs typeface="Arial" panose="020B0604020202020204" pitchFamily="34" charset="0"/>
              </a:rPr>
              <a:t>     a výcvik. táborů</a:t>
            </a:r>
          </a:p>
        </p:txBody>
      </p:sp>
    </p:spTree>
    <p:extLst>
      <p:ext uri="{BB962C8B-B14F-4D97-AF65-F5344CB8AC3E}">
        <p14:creationId xmlns:p14="http://schemas.microsoft.com/office/powerpoint/2010/main" val="1744278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302</Words>
  <Application>Microsoft Office PowerPoint</Application>
  <PresentationFormat>Předvádění na obrazovce (4:3)</PresentationFormat>
  <Paragraphs>91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Chart</vt:lpstr>
      <vt:lpstr>Graf aplikace Microsoft Graph</vt:lpstr>
      <vt:lpstr>ZDRAVOTNICTVÍ ČR: Stručný přehled činnosti oboru: tělovýchovné lékařství 2007–2016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IBA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ČR: Stručný přehled činnosti oboru diabetologie za období  2007-2015</dc:title>
  <dc:creator>Jiri Jarkovsky</dc:creator>
  <cp:lastModifiedBy>Hana Melicharová</cp:lastModifiedBy>
  <cp:revision>82</cp:revision>
  <dcterms:created xsi:type="dcterms:W3CDTF">2016-09-04T18:54:49Z</dcterms:created>
  <dcterms:modified xsi:type="dcterms:W3CDTF">2017-10-03T08:21:40Z</dcterms:modified>
</cp:coreProperties>
</file>