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1"/>
  </p:handoutMasterIdLst>
  <p:sldIdLst>
    <p:sldId id="256" r:id="rId2"/>
    <p:sldId id="258" r:id="rId3"/>
    <p:sldId id="274" r:id="rId4"/>
    <p:sldId id="259" r:id="rId5"/>
    <p:sldId id="278" r:id="rId6"/>
    <p:sldId id="273" r:id="rId7"/>
    <p:sldId id="275" r:id="rId8"/>
    <p:sldId id="276" r:id="rId9"/>
    <p:sldId id="277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993366"/>
    <a:srgbClr val="800000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4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3120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4E5183-0273-4A8C-B83C-98AD8F0E1953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0C2D9-FEE5-4270-A3BC-C994D41518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71250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9" descr="pozadi-1"/>
          <p:cNvPicPr/>
          <p:nvPr userDrawn="1"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0985"/>
            <a:ext cx="7212965" cy="532701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35453" y="1161139"/>
            <a:ext cx="5476038" cy="1496146"/>
          </a:xfrm>
        </p:spPr>
        <p:txBody>
          <a:bodyPr anchor="b">
            <a:noAutofit/>
          </a:bodyPr>
          <a:lstStyle>
            <a:lvl1pPr algn="ctr">
              <a:defRPr sz="3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88621" y="2910740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C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5" descr="logo_uzis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108" y="6123364"/>
            <a:ext cx="782955" cy="523875"/>
          </a:xfrm>
          <a:prstGeom prst="rect">
            <a:avLst/>
          </a:prstGeom>
          <a:noFill/>
        </p:spPr>
      </p:pic>
      <p:pic>
        <p:nvPicPr>
          <p:cNvPr id="9" name="obrázek 6" descr="logo_mu [Převedený]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608" y="6151304"/>
            <a:ext cx="552450" cy="552450"/>
          </a:xfrm>
          <a:prstGeom prst="rect">
            <a:avLst/>
          </a:prstGeom>
          <a:noFill/>
        </p:spPr>
      </p:pic>
      <p:pic>
        <p:nvPicPr>
          <p:cNvPr id="10" name="obrázek 7" descr="logo-IBA"/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758" y="6132254"/>
            <a:ext cx="600075" cy="56642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 userDrawn="1"/>
        </p:nvSpPr>
        <p:spPr>
          <a:xfrm>
            <a:off x="-1" y="84870"/>
            <a:ext cx="8001001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NÁRODNÍ ZDRAVOTNICKÝ INFORMAČNÍ SYSTÉM – AMBULANTNÍ PÉČE</a:t>
            </a:r>
            <a:endParaRPr lang="cs-CZ" sz="1200" dirty="0">
              <a:solidFill>
                <a:schemeClr val="tx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358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206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5391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98" y="146917"/>
            <a:ext cx="7886700" cy="445365"/>
          </a:xfrm>
        </p:spPr>
        <p:txBody>
          <a:bodyPr>
            <a:norm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606" y="6377006"/>
            <a:ext cx="647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 descr="logo_mu-web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898" y="6370656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059" y="6405581"/>
            <a:ext cx="38258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>
            <a:off x="0" y="6322437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6448729"/>
            <a:ext cx="7398327" cy="273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cs-CZ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NÁRODNÍ ZDRAVOTNICKÝ INFORMAČNÍ SYSTÉM – AMBULANTNÍ PÉČE: </a:t>
            </a:r>
            <a:r>
              <a:rPr lang="en-US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NZIS REPORT č. </a:t>
            </a:r>
            <a:r>
              <a:rPr lang="cs-CZ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</a:t>
            </a:r>
            <a:r>
              <a:rPr lang="en-US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/1</a:t>
            </a:r>
            <a:r>
              <a:rPr lang="cs-CZ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en-US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(0</a:t>
            </a:r>
            <a:r>
              <a:rPr lang="cs-CZ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</a:t>
            </a:r>
            <a:r>
              <a:rPr lang="en-US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/201</a:t>
            </a:r>
            <a:r>
              <a:rPr lang="cs-CZ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</a:t>
            </a:r>
            <a:r>
              <a:rPr lang="en-US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cs-CZ" sz="1100" dirty="0">
              <a:solidFill>
                <a:schemeClr val="tx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115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1839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5084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8191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8399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688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421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6651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2335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21979" y="1161139"/>
            <a:ext cx="5945628" cy="1496146"/>
          </a:xfrm>
        </p:spPr>
        <p:txBody>
          <a:bodyPr/>
          <a:lstStyle/>
          <a:p>
            <a:r>
              <a:rPr lang="cs-CZ" dirty="0"/>
              <a:t>ZDRAVOTNICTVÍ ČR:</a:t>
            </a:r>
            <a:br>
              <a:rPr lang="cs-CZ" dirty="0"/>
            </a:br>
            <a:r>
              <a:rPr lang="cs-CZ" dirty="0"/>
              <a:t>Stručný přehled činnosti oboru: lékařská genetika</a:t>
            </a:r>
            <a:br>
              <a:rPr lang="cs-CZ" dirty="0"/>
            </a:br>
            <a:r>
              <a:rPr lang="cs-CZ" dirty="0">
                <a:solidFill>
                  <a:srgbClr val="C00000"/>
                </a:solidFill>
              </a:rPr>
              <a:t>2007–2016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NZIS REPORT č. K/15 (08/2017)</a:t>
            </a:r>
          </a:p>
        </p:txBody>
      </p:sp>
    </p:spTree>
    <p:extLst>
      <p:ext uri="{BB962C8B-B14F-4D97-AF65-F5344CB8AC3E}">
        <p14:creationId xmlns:p14="http://schemas.microsoft.com/office/powerpoint/2010/main" val="3354597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7031573"/>
              </p:ext>
            </p:extLst>
          </p:nvPr>
        </p:nvGraphicFramePr>
        <p:xfrm>
          <a:off x="4724400" y="1162050"/>
          <a:ext cx="3771900" cy="273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" name="Chart" r:id="rId3" imgW="3771721" imgH="2743200" progId="MSGraph.Chart.8">
                  <p:embed followColorScheme="full"/>
                </p:oleObj>
              </mc:Choice>
              <mc:Fallback>
                <p:oleObj name="Chart" r:id="rId3" imgW="3771721" imgH="2743200" progId="MSGraph.Chart.8">
                  <p:embed followColorScheme="full"/>
                  <p:pic>
                    <p:nvPicPr>
                      <p:cNvPr id="7" name="Object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24400" y="1162050"/>
                        <a:ext cx="3771900" cy="2733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8"/>
          <p:cNvSpPr txBox="1"/>
          <p:nvPr/>
        </p:nvSpPr>
        <p:spPr>
          <a:xfrm rot="16200000">
            <a:off x="3985027" y="2239970"/>
            <a:ext cx="18533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Zpravodajské jednotky (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  <a:endParaRPr lang="cs-CZ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48"/>
          <p:cNvSpPr txBox="1"/>
          <p:nvPr/>
        </p:nvSpPr>
        <p:spPr>
          <a:xfrm>
            <a:off x="6685291" y="3728838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Rok</a:t>
            </a:r>
          </a:p>
        </p:txBody>
      </p:sp>
      <p:graphicFrame>
        <p:nvGraphicFramePr>
          <p:cNvPr id="1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1960128"/>
              </p:ext>
            </p:extLst>
          </p:nvPr>
        </p:nvGraphicFramePr>
        <p:xfrm>
          <a:off x="731656" y="1176135"/>
          <a:ext cx="3551238" cy="2735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" name="Chart" r:id="rId5" imgW="3552725" imgH="2723969" progId="MSGraph.Chart.8">
                  <p:embed followColorScheme="full"/>
                </p:oleObj>
              </mc:Choice>
              <mc:Fallback>
                <p:oleObj name="Chart" r:id="rId5" imgW="3552725" imgH="2723969" progId="MSGraph.Chart.8">
                  <p:embed followColorScheme="full"/>
                  <p:pic>
                    <p:nvPicPr>
                      <p:cNvPr id="10" name="Object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31656" y="1176135"/>
                        <a:ext cx="3551238" cy="2735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48"/>
          <p:cNvSpPr txBox="1"/>
          <p:nvPr/>
        </p:nvSpPr>
        <p:spPr>
          <a:xfrm>
            <a:off x="2524491" y="3760481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Rok</a:t>
            </a:r>
          </a:p>
        </p:txBody>
      </p:sp>
      <p:sp>
        <p:nvSpPr>
          <p:cNvPr id="12" name="TextBox 8"/>
          <p:cNvSpPr txBox="1"/>
          <p:nvPr/>
        </p:nvSpPr>
        <p:spPr>
          <a:xfrm rot="16200000">
            <a:off x="-88784" y="2297491"/>
            <a:ext cx="15969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Zpravodajské jednotky</a:t>
            </a:r>
          </a:p>
        </p:txBody>
      </p:sp>
      <p:sp>
        <p:nvSpPr>
          <p:cNvPr id="13" name="TextBox 4"/>
          <p:cNvSpPr txBox="1"/>
          <p:nvPr/>
        </p:nvSpPr>
        <p:spPr>
          <a:xfrm>
            <a:off x="81684" y="109659"/>
            <a:ext cx="36510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1.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Vyplněnost výkazů v letech 2007­–2016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674061" y="703289"/>
            <a:ext cx="3609706" cy="41355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5" name="Straight Connector 25"/>
          <p:cNvCxnSpPr/>
          <p:nvPr/>
        </p:nvCxnSpPr>
        <p:spPr>
          <a:xfrm>
            <a:off x="756535" y="916786"/>
            <a:ext cx="232756" cy="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26"/>
          <p:cNvSpPr txBox="1"/>
          <p:nvPr/>
        </p:nvSpPr>
        <p:spPr>
          <a:xfrm>
            <a:off x="964352" y="793676"/>
            <a:ext cx="1226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hlásících ZJ</a:t>
            </a:r>
          </a:p>
        </p:txBody>
      </p:sp>
      <p:cxnSp>
        <p:nvCxnSpPr>
          <p:cNvPr id="17" name="Straight Connector 27"/>
          <p:cNvCxnSpPr/>
          <p:nvPr/>
        </p:nvCxnSpPr>
        <p:spPr>
          <a:xfrm>
            <a:off x="2402982" y="916786"/>
            <a:ext cx="232756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28"/>
          <p:cNvSpPr txBox="1"/>
          <p:nvPr/>
        </p:nvSpPr>
        <p:spPr>
          <a:xfrm>
            <a:off x="2594173" y="793676"/>
            <a:ext cx="13676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nehlásících ZJ</a:t>
            </a:r>
          </a:p>
        </p:txBody>
      </p:sp>
      <p:sp>
        <p:nvSpPr>
          <p:cNvPr id="19" name="Obdélník 18"/>
          <p:cNvSpPr/>
          <p:nvPr/>
        </p:nvSpPr>
        <p:spPr>
          <a:xfrm>
            <a:off x="4829115" y="709045"/>
            <a:ext cx="3609706" cy="41355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0" name="Straight Connector 25"/>
          <p:cNvCxnSpPr/>
          <p:nvPr/>
        </p:nvCxnSpPr>
        <p:spPr>
          <a:xfrm>
            <a:off x="4911589" y="922542"/>
            <a:ext cx="232756" cy="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6"/>
          <p:cNvSpPr txBox="1"/>
          <p:nvPr/>
        </p:nvSpPr>
        <p:spPr>
          <a:xfrm>
            <a:off x="5119406" y="799432"/>
            <a:ext cx="1226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hlásících ZJ</a:t>
            </a:r>
          </a:p>
        </p:txBody>
      </p:sp>
      <p:cxnSp>
        <p:nvCxnSpPr>
          <p:cNvPr id="22" name="Straight Connector 27"/>
          <p:cNvCxnSpPr/>
          <p:nvPr/>
        </p:nvCxnSpPr>
        <p:spPr>
          <a:xfrm>
            <a:off x="6558036" y="922542"/>
            <a:ext cx="232756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8"/>
          <p:cNvSpPr txBox="1"/>
          <p:nvPr/>
        </p:nvSpPr>
        <p:spPr>
          <a:xfrm>
            <a:off x="6749227" y="799432"/>
            <a:ext cx="13676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nehlásících ZJ</a:t>
            </a:r>
          </a:p>
        </p:txBody>
      </p:sp>
    </p:spTree>
    <p:extLst>
      <p:ext uri="{BB962C8B-B14F-4D97-AF65-F5344CB8AC3E}">
        <p14:creationId xmlns:p14="http://schemas.microsoft.com/office/powerpoint/2010/main" val="1151914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8"/>
          <p:cNvSpPr txBox="1"/>
          <p:nvPr/>
        </p:nvSpPr>
        <p:spPr>
          <a:xfrm>
            <a:off x="3941842" y="1240780"/>
            <a:ext cx="18533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Zpravodajské jednotky (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8" name="Obdélník 7"/>
          <p:cNvSpPr/>
          <p:nvPr/>
        </p:nvSpPr>
        <p:spPr>
          <a:xfrm>
            <a:off x="3138475" y="703289"/>
            <a:ext cx="3609706" cy="41355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Straight Connector 25"/>
          <p:cNvCxnSpPr/>
          <p:nvPr/>
        </p:nvCxnSpPr>
        <p:spPr>
          <a:xfrm>
            <a:off x="3198646" y="905634"/>
            <a:ext cx="232756" cy="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26"/>
          <p:cNvSpPr txBox="1"/>
          <p:nvPr/>
        </p:nvSpPr>
        <p:spPr>
          <a:xfrm>
            <a:off x="3428766" y="793676"/>
            <a:ext cx="1226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hlásících ZJ</a:t>
            </a:r>
          </a:p>
        </p:txBody>
      </p:sp>
      <p:cxnSp>
        <p:nvCxnSpPr>
          <p:cNvPr id="11" name="Straight Connector 27"/>
          <p:cNvCxnSpPr/>
          <p:nvPr/>
        </p:nvCxnSpPr>
        <p:spPr>
          <a:xfrm>
            <a:off x="4845093" y="905634"/>
            <a:ext cx="232756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28"/>
          <p:cNvSpPr txBox="1"/>
          <p:nvPr/>
        </p:nvSpPr>
        <p:spPr>
          <a:xfrm>
            <a:off x="5058587" y="793676"/>
            <a:ext cx="13676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nehlásících ZJ</a:t>
            </a:r>
          </a:p>
        </p:txBody>
      </p:sp>
      <p:sp>
        <p:nvSpPr>
          <p:cNvPr id="14" name="TextBox 4"/>
          <p:cNvSpPr txBox="1"/>
          <p:nvPr/>
        </p:nvSpPr>
        <p:spPr>
          <a:xfrm>
            <a:off x="81684" y="109659"/>
            <a:ext cx="56820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Vyplněnost výkazů za rok 2016 podle druhu zdravotnického zařízení</a:t>
            </a:r>
          </a:p>
        </p:txBody>
      </p:sp>
      <p:graphicFrame>
        <p:nvGraphicFramePr>
          <p:cNvPr id="15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111353"/>
              </p:ext>
            </p:extLst>
          </p:nvPr>
        </p:nvGraphicFramePr>
        <p:xfrm>
          <a:off x="346747" y="1773046"/>
          <a:ext cx="6567009" cy="35494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20199">
                  <a:extLst>
                    <a:ext uri="{9D8B030D-6E8A-4147-A177-3AD203B41FA5}">
                      <a16:colId xmlns:a16="http://schemas.microsoft.com/office/drawing/2014/main" xmlns="" val="3946003872"/>
                    </a:ext>
                  </a:extLst>
                </a:gridCol>
                <a:gridCol w="3746810">
                  <a:extLst>
                    <a:ext uri="{9D8B030D-6E8A-4147-A177-3AD203B41FA5}">
                      <a16:colId xmlns:a16="http://schemas.microsoft.com/office/drawing/2014/main" xmlns="" val="864576944"/>
                    </a:ext>
                  </a:extLst>
                </a:gridCol>
              </a:tblGrid>
              <a:tr h="369659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Nemocnice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12441258"/>
                  </a:ext>
                </a:extLst>
              </a:tr>
              <a:tr h="352059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Fakultní nemocnice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94173134"/>
                  </a:ext>
                </a:extLst>
              </a:tr>
              <a:tr h="363324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Samostatná ordinace lékaře specialisty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N=40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49858936"/>
                  </a:ext>
                </a:extLst>
              </a:tr>
              <a:tr h="352059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Sdružené ambulantní zařízení - malé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N=6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8687367"/>
                  </a:ext>
                </a:extLst>
              </a:tr>
              <a:tr h="352059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Samostatná ordinace PL - gynekologa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12680865"/>
                  </a:ext>
                </a:extLst>
              </a:tr>
              <a:tr h="352059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Samostatná odborná laboratoř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28837142"/>
                  </a:ext>
                </a:extLst>
              </a:tr>
              <a:tr h="352059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5851577"/>
                  </a:ext>
                </a:extLst>
              </a:tr>
              <a:tr h="352059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70322297"/>
                  </a:ext>
                </a:extLst>
              </a:tr>
              <a:tr h="352059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19676600"/>
                  </a:ext>
                </a:extLst>
              </a:tr>
              <a:tr h="352059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69455261"/>
                  </a:ext>
                </a:extLst>
              </a:tr>
            </a:tbl>
          </a:graphicData>
        </a:graphic>
      </p:graphicFrame>
      <p:graphicFrame>
        <p:nvGraphicFramePr>
          <p:cNvPr id="1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852308"/>
              </p:ext>
            </p:extLst>
          </p:nvPr>
        </p:nvGraphicFramePr>
        <p:xfrm>
          <a:off x="3060700" y="1363663"/>
          <a:ext cx="3611563" cy="2719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6" name="Chart" r:id="rId3" imgW="3629127" imgH="2723969" progId="MSGraph.Chart.8">
                  <p:embed followColorScheme="full"/>
                </p:oleObj>
              </mc:Choice>
              <mc:Fallback>
                <p:oleObj name="Chart" r:id="rId3" imgW="3629127" imgH="2723969" progId="MSGraph.Chart.8">
                  <p:embed followColorScheme="full"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60700" y="1363663"/>
                        <a:ext cx="3611563" cy="2719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959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4"/>
          <p:cNvSpPr txBox="1"/>
          <p:nvPr/>
        </p:nvSpPr>
        <p:spPr>
          <a:xfrm>
            <a:off x="81684" y="109659"/>
            <a:ext cx="48020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Vyplněnost výkazů za rok 2016 v jednotlivých regionech</a:t>
            </a:r>
          </a:p>
        </p:txBody>
      </p:sp>
      <p:graphicFrame>
        <p:nvGraphicFramePr>
          <p:cNvPr id="2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6876204"/>
              </p:ext>
            </p:extLst>
          </p:nvPr>
        </p:nvGraphicFramePr>
        <p:xfrm>
          <a:off x="3057525" y="1371600"/>
          <a:ext cx="3629025" cy="428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4" name="Chart" r:id="rId3" imgW="3629127" imgH="4286179" progId="MSGraph.Chart.8">
                  <p:embed followColorScheme="full"/>
                </p:oleObj>
              </mc:Choice>
              <mc:Fallback>
                <p:oleObj name="Chart" r:id="rId3" imgW="3629127" imgH="4286179" progId="MSGraph.Chart.8">
                  <p:embed followColorScheme="full"/>
                  <p:pic>
                    <p:nvPicPr>
                      <p:cNvPr id="18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57525" y="1371600"/>
                        <a:ext cx="3629025" cy="428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9650224"/>
              </p:ext>
            </p:extLst>
          </p:nvPr>
        </p:nvGraphicFramePr>
        <p:xfrm>
          <a:off x="346747" y="1795349"/>
          <a:ext cx="6567009" cy="36910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20199">
                  <a:extLst>
                    <a:ext uri="{9D8B030D-6E8A-4147-A177-3AD203B41FA5}">
                      <a16:colId xmlns:a16="http://schemas.microsoft.com/office/drawing/2014/main" xmlns="" val="3946003872"/>
                    </a:ext>
                  </a:extLst>
                </a:gridCol>
                <a:gridCol w="3746810">
                  <a:extLst>
                    <a:ext uri="{9D8B030D-6E8A-4147-A177-3AD203B41FA5}">
                      <a16:colId xmlns:a16="http://schemas.microsoft.com/office/drawing/2014/main" xmlns="" val="864576944"/>
                    </a:ext>
                  </a:extLst>
                </a:gridCol>
              </a:tblGrid>
              <a:tr h="275215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Jihočeský kraj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12441258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Ústecký kraj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94173134"/>
                  </a:ext>
                </a:extLst>
              </a:tr>
              <a:tr h="270499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Liberecký kraj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49858936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Zlínský kraj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8687367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Pardubický kraj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12680865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Kraj Vysočina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28837142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Moravskoslezský kraj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5851577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Olomoucký kraj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70322297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Jihomoravský kraj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19676600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Hlavní město Praha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N=21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69455261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Královéhradecký kraj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51771683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Středočeský kraj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7021383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Karlovarský kraj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33251239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Plzeňský kraj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91198692"/>
                  </a:ext>
                </a:extLst>
              </a:tr>
            </a:tbl>
          </a:graphicData>
        </a:graphic>
      </p:graphicFrame>
      <p:sp>
        <p:nvSpPr>
          <p:cNvPr id="22" name="TextBox 8"/>
          <p:cNvSpPr txBox="1"/>
          <p:nvPr/>
        </p:nvSpPr>
        <p:spPr>
          <a:xfrm>
            <a:off x="3941842" y="1240780"/>
            <a:ext cx="18533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Zpravodajské jednotky (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3138475" y="703289"/>
            <a:ext cx="3609706" cy="41355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5" name="Straight Connector 25"/>
          <p:cNvCxnSpPr/>
          <p:nvPr/>
        </p:nvCxnSpPr>
        <p:spPr>
          <a:xfrm>
            <a:off x="3198646" y="905634"/>
            <a:ext cx="232756" cy="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6"/>
          <p:cNvSpPr txBox="1"/>
          <p:nvPr/>
        </p:nvSpPr>
        <p:spPr>
          <a:xfrm>
            <a:off x="3428766" y="793676"/>
            <a:ext cx="1226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hlásících ZJ</a:t>
            </a:r>
          </a:p>
        </p:txBody>
      </p:sp>
      <p:cxnSp>
        <p:nvCxnSpPr>
          <p:cNvPr id="27" name="Straight Connector 27"/>
          <p:cNvCxnSpPr/>
          <p:nvPr/>
        </p:nvCxnSpPr>
        <p:spPr>
          <a:xfrm>
            <a:off x="4845093" y="905634"/>
            <a:ext cx="232756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8"/>
          <p:cNvSpPr txBox="1"/>
          <p:nvPr/>
        </p:nvSpPr>
        <p:spPr>
          <a:xfrm>
            <a:off x="5058587" y="793676"/>
            <a:ext cx="13676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nehlásících ZJ</a:t>
            </a:r>
          </a:p>
        </p:txBody>
      </p:sp>
    </p:spTree>
    <p:extLst>
      <p:ext uri="{BB962C8B-B14F-4D97-AF65-F5344CB8AC3E}">
        <p14:creationId xmlns:p14="http://schemas.microsoft.com/office/powerpoint/2010/main" val="908093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4" b="9278"/>
          <a:stretch/>
        </p:blipFill>
        <p:spPr>
          <a:xfrm>
            <a:off x="0" y="769257"/>
            <a:ext cx="9144000" cy="49489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684" y="109659"/>
            <a:ext cx="48109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Počty hlásících zpravodajských jednotek v okresech ČR</a:t>
            </a:r>
          </a:p>
        </p:txBody>
      </p:sp>
    </p:spTree>
    <p:extLst>
      <p:ext uri="{BB962C8B-B14F-4D97-AF65-F5344CB8AC3E}">
        <p14:creationId xmlns:p14="http://schemas.microsoft.com/office/powerpoint/2010/main" val="3803716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684" y="109659"/>
            <a:ext cx="46810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Zpravodajské jednotky – druh zdravotnického zařízení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3184774"/>
              </p:ext>
            </p:extLst>
          </p:nvPr>
        </p:nvGraphicFramePr>
        <p:xfrm>
          <a:off x="2735263" y="1123950"/>
          <a:ext cx="3030537" cy="341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8" name="Chart" r:id="rId3" imgW="3038330" imgH="3429094" progId="MSGraph.Chart.8">
                  <p:embed followColorScheme="full"/>
                </p:oleObj>
              </mc:Choice>
              <mc:Fallback>
                <p:oleObj name="Chart" r:id="rId3" imgW="3038330" imgH="3429094" progId="MSGraph.Chart.8">
                  <p:embed followColorScheme="full"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35263" y="1123950"/>
                        <a:ext cx="3030537" cy="3416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339446" y="989751"/>
            <a:ext cx="18533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Zpravodajské jednotky (</a:t>
            </a:r>
            <a:r>
              <a:rPr lang="en-US" dirty="0"/>
              <a:t>%)</a:t>
            </a:r>
            <a:endParaRPr lang="cs-CZ" dirty="0"/>
          </a:p>
        </p:txBody>
      </p:sp>
      <p:sp>
        <p:nvSpPr>
          <p:cNvPr id="8" name="TextBox 7"/>
          <p:cNvSpPr txBox="1"/>
          <p:nvPr/>
        </p:nvSpPr>
        <p:spPr>
          <a:xfrm>
            <a:off x="81684" y="426594"/>
            <a:ext cx="35557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N = </a:t>
            </a:r>
            <a:r>
              <a:rPr lang="cs-CZ" dirty="0"/>
              <a:t>78</a:t>
            </a:r>
            <a:r>
              <a:rPr lang="en-US" dirty="0"/>
              <a:t> </a:t>
            </a:r>
            <a:r>
              <a:rPr lang="cs-CZ" dirty="0"/>
              <a:t>hlásících zpravodajských jednotek v roce 2016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0625949"/>
              </p:ext>
            </p:extLst>
          </p:nvPr>
        </p:nvGraphicFramePr>
        <p:xfrm>
          <a:off x="192732" y="1559302"/>
          <a:ext cx="2611539" cy="46948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11539">
                  <a:extLst>
                    <a:ext uri="{9D8B030D-6E8A-4147-A177-3AD203B41FA5}">
                      <a16:colId xmlns:a16="http://schemas.microsoft.com/office/drawing/2014/main" xmlns="" val="3946003872"/>
                    </a:ext>
                  </a:extLst>
                </a:gridCol>
              </a:tblGrid>
              <a:tr h="490506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Samostatná ordinace lékaře specialisty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12441258"/>
                  </a:ext>
                </a:extLst>
              </a:tr>
              <a:tr h="467149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Nemocnice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94173134"/>
                  </a:ext>
                </a:extLst>
              </a:tr>
              <a:tr h="467149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Samostatná odborná laboratoř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49858936"/>
                  </a:ext>
                </a:extLst>
              </a:tr>
              <a:tr h="467149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Fakultní nemocnice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8687367"/>
                  </a:ext>
                </a:extLst>
              </a:tr>
              <a:tr h="467149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Samostatná ordinace PL - gynekologa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12680865"/>
                  </a:ext>
                </a:extLst>
              </a:tr>
              <a:tr h="467149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Sdružené ambulantní zařízení - malé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28837142"/>
                  </a:ext>
                </a:extLst>
              </a:tr>
              <a:tr h="467149"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5851577"/>
                  </a:ext>
                </a:extLst>
              </a:tr>
              <a:tr h="467149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70322297"/>
                  </a:ext>
                </a:extLst>
              </a:tr>
              <a:tr h="467149">
                <a:tc>
                  <a:txBody>
                    <a:bodyPr/>
                    <a:lstStyle/>
                    <a:p>
                      <a:pPr algn="r" fontAlgn="t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19676600"/>
                  </a:ext>
                </a:extLst>
              </a:tr>
              <a:tr h="467149">
                <a:tc>
                  <a:txBody>
                    <a:bodyPr/>
                    <a:lstStyle/>
                    <a:p>
                      <a:pPr algn="r" fontAlgn="t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69455261"/>
                  </a:ext>
                </a:extLst>
              </a:tr>
            </a:tbl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2341777"/>
              </p:ext>
            </p:extLst>
          </p:nvPr>
        </p:nvGraphicFramePr>
        <p:xfrm>
          <a:off x="5553075" y="1104900"/>
          <a:ext cx="3036888" cy="344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9" name="Chart" r:id="rId5" imgW="3038330" imgH="3438521" progId="MSGraph.Chart.8">
                  <p:embed followColorScheme="full"/>
                </p:oleObj>
              </mc:Choice>
              <mc:Fallback>
                <p:oleObj name="Chart" r:id="rId5" imgW="3038330" imgH="3438521" progId="MSGraph.Chart.8">
                  <p:embed followColorScheme="full"/>
                  <p:pic>
                    <p:nvPicPr>
                      <p:cNvPr id="12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53075" y="1104900"/>
                        <a:ext cx="3036888" cy="3440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6"/>
          <p:cNvSpPr txBox="1"/>
          <p:nvPr/>
        </p:nvSpPr>
        <p:spPr>
          <a:xfrm>
            <a:off x="6194676" y="969646"/>
            <a:ext cx="19447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Počet vyšetřených rodin (</a:t>
            </a:r>
            <a:r>
              <a:rPr lang="en-US" dirty="0"/>
              <a:t>%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23757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4725945"/>
              </p:ext>
            </p:extLst>
          </p:nvPr>
        </p:nvGraphicFramePr>
        <p:xfrm>
          <a:off x="490538" y="657225"/>
          <a:ext cx="3857605" cy="27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4" name="Graf" r:id="rId3" imgW="3819471" imgH="2733649" progId="MSGraph.Chart.8">
                  <p:embed followColorScheme="full"/>
                </p:oleObj>
              </mc:Choice>
              <mc:Fallback>
                <p:oleObj name="Graf" r:id="rId3" imgW="3819471" imgH="2733649" progId="MSGraph.Chart.8">
                  <p:embed followColorScheme="full"/>
                  <p:pic>
                    <p:nvPicPr>
                      <p:cNvPr id="3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0538" y="657225"/>
                        <a:ext cx="3857605" cy="27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4"/>
          <p:cNvSpPr txBox="1"/>
          <p:nvPr/>
        </p:nvSpPr>
        <p:spPr>
          <a:xfrm rot="16200000">
            <a:off x="-168087" y="1745673"/>
            <a:ext cx="11544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Počet vyšetření</a:t>
            </a:r>
          </a:p>
        </p:txBody>
      </p:sp>
      <p:graphicFrame>
        <p:nvGraphicFramePr>
          <p:cNvPr id="5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1424109"/>
              </p:ext>
            </p:extLst>
          </p:nvPr>
        </p:nvGraphicFramePr>
        <p:xfrm>
          <a:off x="4916487" y="652463"/>
          <a:ext cx="3859200" cy="27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5" name="Graf" r:id="rId5" imgW="3638658" imgH="2743315" progId="MSGraph.Chart.8">
                  <p:embed followColorScheme="full"/>
                </p:oleObj>
              </mc:Choice>
              <mc:Fallback>
                <p:oleObj name="Graf" r:id="rId5" imgW="3638658" imgH="2743315" progId="MSGraph.Chart.8">
                  <p:embed followColorScheme="full"/>
                  <p:pic>
                    <p:nvPicPr>
                      <p:cNvPr id="5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16487" y="652463"/>
                        <a:ext cx="3859200" cy="27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6"/>
          <p:cNvSpPr txBox="1"/>
          <p:nvPr/>
        </p:nvSpPr>
        <p:spPr>
          <a:xfrm rot="16200000">
            <a:off x="3824062" y="1679970"/>
            <a:ext cx="18456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Počet vyšetření</a:t>
            </a:r>
          </a:p>
          <a:p>
            <a:pPr algn="ctr"/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na 1000 osob </a:t>
            </a:r>
          </a:p>
        </p:txBody>
      </p:sp>
      <p:cxnSp>
        <p:nvCxnSpPr>
          <p:cNvPr id="7" name="Straight Connector 13"/>
          <p:cNvCxnSpPr/>
          <p:nvPr/>
        </p:nvCxnSpPr>
        <p:spPr>
          <a:xfrm>
            <a:off x="7560168" y="1997611"/>
            <a:ext cx="232756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4"/>
          <p:cNvSpPr txBox="1"/>
          <p:nvPr/>
        </p:nvSpPr>
        <p:spPr>
          <a:xfrm>
            <a:off x="7792924" y="1858493"/>
            <a:ext cx="5902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celkem</a:t>
            </a:r>
          </a:p>
        </p:txBody>
      </p:sp>
      <p:cxnSp>
        <p:nvCxnSpPr>
          <p:cNvPr id="9" name="Straight Connector 15"/>
          <p:cNvCxnSpPr/>
          <p:nvPr/>
        </p:nvCxnSpPr>
        <p:spPr>
          <a:xfrm>
            <a:off x="7560168" y="2146251"/>
            <a:ext cx="232756" cy="0"/>
          </a:xfrm>
          <a:prstGeom prst="line">
            <a:avLst/>
          </a:prstGeom>
          <a:ln w="12700">
            <a:solidFill>
              <a:srgbClr val="66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6"/>
          <p:cNvSpPr txBox="1"/>
          <p:nvPr/>
        </p:nvSpPr>
        <p:spPr>
          <a:xfrm>
            <a:off x="7792924" y="2015446"/>
            <a:ext cx="4555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ži</a:t>
            </a:r>
          </a:p>
        </p:txBody>
      </p:sp>
      <p:cxnSp>
        <p:nvCxnSpPr>
          <p:cNvPr id="11" name="Straight Connector 17"/>
          <p:cNvCxnSpPr/>
          <p:nvPr/>
        </p:nvCxnSpPr>
        <p:spPr>
          <a:xfrm>
            <a:off x="7560168" y="2288164"/>
            <a:ext cx="232756" cy="0"/>
          </a:xfrm>
          <a:prstGeom prst="line">
            <a:avLst/>
          </a:prstGeom>
          <a:ln w="12700">
            <a:solidFill>
              <a:srgbClr val="FF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8"/>
          <p:cNvSpPr txBox="1"/>
          <p:nvPr/>
        </p:nvSpPr>
        <p:spPr>
          <a:xfrm>
            <a:off x="7792924" y="2157359"/>
            <a:ext cx="4539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ženy</a:t>
            </a:r>
          </a:p>
        </p:txBody>
      </p:sp>
      <p:cxnSp>
        <p:nvCxnSpPr>
          <p:cNvPr id="13" name="Straight Connector 19"/>
          <p:cNvCxnSpPr/>
          <p:nvPr/>
        </p:nvCxnSpPr>
        <p:spPr>
          <a:xfrm>
            <a:off x="3006335" y="1972199"/>
            <a:ext cx="232756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20"/>
          <p:cNvSpPr txBox="1"/>
          <p:nvPr/>
        </p:nvSpPr>
        <p:spPr>
          <a:xfrm>
            <a:off x="3239091" y="1833081"/>
            <a:ext cx="5902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celkem</a:t>
            </a:r>
          </a:p>
        </p:txBody>
      </p:sp>
      <p:cxnSp>
        <p:nvCxnSpPr>
          <p:cNvPr id="15" name="Straight Connector 21"/>
          <p:cNvCxnSpPr/>
          <p:nvPr/>
        </p:nvCxnSpPr>
        <p:spPr>
          <a:xfrm>
            <a:off x="3006335" y="2120839"/>
            <a:ext cx="232756" cy="0"/>
          </a:xfrm>
          <a:prstGeom prst="line">
            <a:avLst/>
          </a:prstGeom>
          <a:ln w="12700">
            <a:solidFill>
              <a:srgbClr val="66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22"/>
          <p:cNvSpPr txBox="1"/>
          <p:nvPr/>
        </p:nvSpPr>
        <p:spPr>
          <a:xfrm>
            <a:off x="3239091" y="1990034"/>
            <a:ext cx="4555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ži</a:t>
            </a:r>
          </a:p>
        </p:txBody>
      </p:sp>
      <p:cxnSp>
        <p:nvCxnSpPr>
          <p:cNvPr id="17" name="Straight Connector 23"/>
          <p:cNvCxnSpPr/>
          <p:nvPr/>
        </p:nvCxnSpPr>
        <p:spPr>
          <a:xfrm>
            <a:off x="3006335" y="2262752"/>
            <a:ext cx="232756" cy="0"/>
          </a:xfrm>
          <a:prstGeom prst="line">
            <a:avLst/>
          </a:prstGeom>
          <a:ln w="12700">
            <a:solidFill>
              <a:srgbClr val="FF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24"/>
          <p:cNvSpPr txBox="1"/>
          <p:nvPr/>
        </p:nvSpPr>
        <p:spPr>
          <a:xfrm>
            <a:off x="3239091" y="2131947"/>
            <a:ext cx="4539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ženy</a:t>
            </a:r>
          </a:p>
        </p:txBody>
      </p:sp>
      <p:sp>
        <p:nvSpPr>
          <p:cNvPr id="19" name="TextBox 39"/>
          <p:cNvSpPr txBox="1"/>
          <p:nvPr/>
        </p:nvSpPr>
        <p:spPr>
          <a:xfrm>
            <a:off x="81684" y="109659"/>
            <a:ext cx="20649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6.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Počet vyšetření</a:t>
            </a:r>
          </a:p>
        </p:txBody>
      </p:sp>
      <p:sp>
        <p:nvSpPr>
          <p:cNvPr id="20" name="TextBox 48"/>
          <p:cNvSpPr txBox="1"/>
          <p:nvPr/>
        </p:nvSpPr>
        <p:spPr>
          <a:xfrm>
            <a:off x="2419340" y="3293658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Rok</a:t>
            </a:r>
          </a:p>
        </p:txBody>
      </p:sp>
      <p:sp>
        <p:nvSpPr>
          <p:cNvPr id="21" name="TextBox 49"/>
          <p:cNvSpPr txBox="1"/>
          <p:nvPr/>
        </p:nvSpPr>
        <p:spPr>
          <a:xfrm>
            <a:off x="6846087" y="3293658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Rok</a:t>
            </a:r>
          </a:p>
        </p:txBody>
      </p:sp>
    </p:spTree>
    <p:extLst>
      <p:ext uri="{BB962C8B-B14F-4D97-AF65-F5344CB8AC3E}">
        <p14:creationId xmlns:p14="http://schemas.microsoft.com/office/powerpoint/2010/main" val="769180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5739739"/>
              </p:ext>
            </p:extLst>
          </p:nvPr>
        </p:nvGraphicFramePr>
        <p:xfrm>
          <a:off x="534988" y="601662"/>
          <a:ext cx="3881767" cy="27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4" name="Graf" r:id="rId3" imgW="3857700" imgH="2733649" progId="MSGraph.Chart.8">
                  <p:embed followColorScheme="full"/>
                </p:oleObj>
              </mc:Choice>
              <mc:Fallback>
                <p:oleObj name="Graf" r:id="rId3" imgW="3857700" imgH="2733649" progId="MSGraph.Chart.8">
                  <p:embed followColorScheme="full"/>
                  <p:pic>
                    <p:nvPicPr>
                      <p:cNvPr id="3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4988" y="601662"/>
                        <a:ext cx="3881767" cy="27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4"/>
          <p:cNvSpPr txBox="1"/>
          <p:nvPr/>
        </p:nvSpPr>
        <p:spPr>
          <a:xfrm rot="16200000">
            <a:off x="-434986" y="1745673"/>
            <a:ext cx="16882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Počet vyšetřených rodin</a:t>
            </a:r>
          </a:p>
        </p:txBody>
      </p:sp>
      <p:cxnSp>
        <p:nvCxnSpPr>
          <p:cNvPr id="13" name="Straight Connector 19"/>
          <p:cNvCxnSpPr/>
          <p:nvPr/>
        </p:nvCxnSpPr>
        <p:spPr>
          <a:xfrm>
            <a:off x="3006335" y="2652424"/>
            <a:ext cx="232756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20"/>
          <p:cNvSpPr txBox="1"/>
          <p:nvPr/>
        </p:nvSpPr>
        <p:spPr>
          <a:xfrm>
            <a:off x="3239091" y="2513306"/>
            <a:ext cx="5902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celkem</a:t>
            </a:r>
          </a:p>
        </p:txBody>
      </p:sp>
      <p:sp>
        <p:nvSpPr>
          <p:cNvPr id="19" name="TextBox 39"/>
          <p:cNvSpPr txBox="1"/>
          <p:nvPr/>
        </p:nvSpPr>
        <p:spPr>
          <a:xfrm>
            <a:off x="81684" y="109659"/>
            <a:ext cx="26436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7.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Počet vyšetřených rodin</a:t>
            </a:r>
          </a:p>
        </p:txBody>
      </p:sp>
      <p:sp>
        <p:nvSpPr>
          <p:cNvPr id="20" name="TextBox 48"/>
          <p:cNvSpPr txBox="1"/>
          <p:nvPr/>
        </p:nvSpPr>
        <p:spPr>
          <a:xfrm>
            <a:off x="2565490" y="3242857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Rok</a:t>
            </a:r>
          </a:p>
        </p:txBody>
      </p:sp>
    </p:spTree>
    <p:extLst>
      <p:ext uri="{BB962C8B-B14F-4D97-AF65-F5344CB8AC3E}">
        <p14:creationId xmlns:p14="http://schemas.microsoft.com/office/powerpoint/2010/main" val="3463601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9"/>
          <p:cNvSpPr txBox="1"/>
          <p:nvPr/>
        </p:nvSpPr>
        <p:spPr>
          <a:xfrm>
            <a:off x="81684" y="109659"/>
            <a:ext cx="64331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8.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Ukončená těhotenství na základě prenatálně diagnostikovaného postižení plodu</a:t>
            </a:r>
          </a:p>
        </p:txBody>
      </p:sp>
      <p:graphicFrame>
        <p:nvGraphicFramePr>
          <p:cNvPr id="5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1467197"/>
              </p:ext>
            </p:extLst>
          </p:nvPr>
        </p:nvGraphicFramePr>
        <p:xfrm>
          <a:off x="495357" y="655953"/>
          <a:ext cx="3880800" cy="27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0" name="Graf" r:id="rId3" imgW="3562199" imgH="2743315" progId="MSGraph.Chart.8">
                  <p:embed followColorScheme="full"/>
                </p:oleObj>
              </mc:Choice>
              <mc:Fallback>
                <p:oleObj name="Graf" r:id="rId3" imgW="3562199" imgH="2743315" progId="MSGraph.Chart.8">
                  <p:embed followColorScheme="full"/>
                  <p:pic>
                    <p:nvPicPr>
                      <p:cNvPr id="3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5357" y="655953"/>
                        <a:ext cx="3880800" cy="27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4"/>
          <p:cNvSpPr txBox="1"/>
          <p:nvPr/>
        </p:nvSpPr>
        <p:spPr>
          <a:xfrm rot="16200000">
            <a:off x="-622535" y="1745673"/>
            <a:ext cx="20633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Počet ukončených těhotenství</a:t>
            </a:r>
          </a:p>
        </p:txBody>
      </p:sp>
      <p:cxnSp>
        <p:nvCxnSpPr>
          <p:cNvPr id="11" name="Straight Connector 19"/>
          <p:cNvCxnSpPr/>
          <p:nvPr/>
        </p:nvCxnSpPr>
        <p:spPr>
          <a:xfrm>
            <a:off x="3006335" y="2652424"/>
            <a:ext cx="232756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20"/>
          <p:cNvSpPr txBox="1"/>
          <p:nvPr/>
        </p:nvSpPr>
        <p:spPr>
          <a:xfrm>
            <a:off x="3239091" y="2513306"/>
            <a:ext cx="5902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celkem</a:t>
            </a:r>
          </a:p>
        </p:txBody>
      </p:sp>
      <p:sp>
        <p:nvSpPr>
          <p:cNvPr id="13" name="TextBox 48"/>
          <p:cNvSpPr txBox="1"/>
          <p:nvPr/>
        </p:nvSpPr>
        <p:spPr>
          <a:xfrm>
            <a:off x="2569997" y="3297148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Rok</a:t>
            </a:r>
          </a:p>
        </p:txBody>
      </p:sp>
    </p:spTree>
    <p:extLst>
      <p:ext uri="{BB962C8B-B14F-4D97-AF65-F5344CB8AC3E}">
        <p14:creationId xmlns:p14="http://schemas.microsoft.com/office/powerpoint/2010/main" val="20630272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872</TotalTime>
  <Words>264</Words>
  <Application>Microsoft Office PowerPoint</Application>
  <PresentationFormat>Předvádění na obrazovce (4:3)</PresentationFormat>
  <Paragraphs>90</Paragraphs>
  <Slides>9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3</vt:i4>
      </vt:variant>
      <vt:variant>
        <vt:lpstr>Nadpisy snímků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Chart</vt:lpstr>
      <vt:lpstr>Graf aplikace Microsoft Graph</vt:lpstr>
      <vt:lpstr>Graf</vt:lpstr>
      <vt:lpstr>ZDRAVOTNICTVÍ ČR: Stručný přehled činnosti oboru: lékařská genetika 2007–2016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IBA 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ZDRAVOTNICTVÍ ČR: Stručný přehled činnosti oboru diabetologie za období  2007-2015</dc:title>
  <dc:creator>Jiri Jarkovsky</dc:creator>
  <cp:lastModifiedBy>Hana Melicharová</cp:lastModifiedBy>
  <cp:revision>82</cp:revision>
  <dcterms:created xsi:type="dcterms:W3CDTF">2016-09-04T18:54:49Z</dcterms:created>
  <dcterms:modified xsi:type="dcterms:W3CDTF">2017-10-03T08:22:33Z</dcterms:modified>
</cp:coreProperties>
</file>