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8" r:id="rId3"/>
    <p:sldId id="274" r:id="rId4"/>
    <p:sldId id="259" r:id="rId5"/>
    <p:sldId id="279" r:id="rId6"/>
    <p:sldId id="273" r:id="rId7"/>
    <p:sldId id="278" r:id="rId8"/>
    <p:sldId id="276" r:id="rId9"/>
    <p:sldId id="27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99FF"/>
    <a:srgbClr val="FF99CC"/>
    <a:srgbClr val="66FF33"/>
    <a:srgbClr val="FF00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3128" y="1406461"/>
            <a:ext cx="5956779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Dětské domovy pro děti do 3 let věku a dětská centra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K/33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36482"/>
              </p:ext>
            </p:extLst>
          </p:nvPr>
        </p:nvGraphicFramePr>
        <p:xfrm>
          <a:off x="4724400" y="1162050"/>
          <a:ext cx="37719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Chart" r:id="rId3" imgW="3771721" imgH="2752627" progId="MSGraph.Chart.8">
                  <p:embed followColorScheme="full"/>
                </p:oleObj>
              </mc:Choice>
              <mc:Fallback>
                <p:oleObj name="Chart" r:id="rId3" imgW="3771721" imgH="2752627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162050"/>
                        <a:ext cx="37719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08012"/>
              </p:ext>
            </p:extLst>
          </p:nvPr>
        </p:nvGraphicFramePr>
        <p:xfrm>
          <a:off x="731656" y="1176135"/>
          <a:ext cx="3551238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Chart" r:id="rId5" imgW="3552725" imgH="2733773" progId="MSGraph.Chart.8">
                  <p:embed followColorScheme="full"/>
                </p:oleObj>
              </mc:Choice>
              <mc:Fallback>
                <p:oleObj name="Chart" r:id="rId5" imgW="3552725" imgH="2733773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5"/>
                        <a:ext cx="3551238" cy="273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12983"/>
              </p:ext>
            </p:extLst>
          </p:nvPr>
        </p:nvGraphicFramePr>
        <p:xfrm>
          <a:off x="346747" y="1773048"/>
          <a:ext cx="6567009" cy="461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val="864576944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Dětský domov pro děti do 3 let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441258"/>
                  </a:ext>
                </a:extLst>
              </a:tr>
              <a:tr h="45790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Dětské centrum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73134"/>
                  </a:ext>
                </a:extLst>
              </a:tr>
              <a:tr h="472560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858936"/>
                  </a:ext>
                </a:extLst>
              </a:tr>
              <a:tr h="45790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87367"/>
                  </a:ext>
                </a:extLst>
              </a:tr>
              <a:tr h="45790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680865"/>
                  </a:ext>
                </a:extLst>
              </a:tr>
              <a:tr h="45790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837142"/>
                  </a:ext>
                </a:extLst>
              </a:tr>
              <a:tr h="45790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51577"/>
                  </a:ext>
                </a:extLst>
              </a:tr>
              <a:tr h="45790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322297"/>
                  </a:ext>
                </a:extLst>
              </a:tr>
              <a:tr h="45790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676600"/>
                  </a:ext>
                </a:extLst>
              </a:tr>
              <a:tr h="45790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339737"/>
              </p:ext>
            </p:extLst>
          </p:nvPr>
        </p:nvGraphicFramePr>
        <p:xfrm>
          <a:off x="3057525" y="1371600"/>
          <a:ext cx="362902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Graf" r:id="rId3" imgW="3627219" imgH="1531620" progId="MSGraph.Chart.8">
                  <p:embed followColorScheme="full"/>
                </p:oleObj>
              </mc:Choice>
              <mc:Fallback>
                <p:oleObj name="Graf" r:id="rId3" imgW="3627219" imgH="1531620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271110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Chart" r:id="rId3" imgW="3619672" imgH="4295606" progId="MSGraph.Chart.8">
                  <p:embed followColorScheme="full"/>
                </p:oleObj>
              </mc:Choice>
              <mc:Fallback>
                <p:oleObj name="Chart" r:id="rId3" imgW="3619672" imgH="4295606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349317"/>
              </p:ext>
            </p:extLst>
          </p:nvPr>
        </p:nvGraphicFramePr>
        <p:xfrm>
          <a:off x="320989" y="1757150"/>
          <a:ext cx="6567009" cy="3671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val="864576944"/>
                    </a:ext>
                  </a:extLst>
                </a:gridCol>
              </a:tblGrid>
              <a:tr h="29264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441258"/>
                  </a:ext>
                </a:extLst>
              </a:tr>
              <a:tr h="30909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73134"/>
                  </a:ext>
                </a:extLst>
              </a:tr>
              <a:tr h="27045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858936"/>
                  </a:ext>
                </a:extLst>
              </a:tr>
              <a:tr h="27045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87367"/>
                  </a:ext>
                </a:extLst>
              </a:tr>
              <a:tr h="30909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680865"/>
                  </a:ext>
                </a:extLst>
              </a:tr>
              <a:tr h="25757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837142"/>
                  </a:ext>
                </a:extLst>
              </a:tr>
              <a:tr h="28333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51577"/>
                  </a:ext>
                </a:extLst>
              </a:tr>
              <a:tr h="28333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322297"/>
                  </a:ext>
                </a:extLst>
              </a:tr>
              <a:tr h="29621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676600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55261"/>
                  </a:ext>
                </a:extLst>
              </a:tr>
              <a:tr h="29621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771683"/>
                  </a:ext>
                </a:extLst>
              </a:tr>
              <a:tr h="27045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251239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5" b="9477"/>
          <a:stretch/>
        </p:blipFill>
        <p:spPr>
          <a:xfrm>
            <a:off x="0" y="841828"/>
            <a:ext cx="9144000" cy="4863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415602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000768"/>
              </p:ext>
            </p:extLst>
          </p:nvPr>
        </p:nvGraphicFramePr>
        <p:xfrm>
          <a:off x="2733675" y="1123950"/>
          <a:ext cx="303847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Chart" r:id="rId3" imgW="3038330" imgH="1628952" progId="MSGraph.Chart.8">
                  <p:embed followColorScheme="full"/>
                </p:oleObj>
              </mc:Choice>
              <mc:Fallback>
                <p:oleObj name="Chart" r:id="rId3" imgW="3038330" imgH="1628952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675" y="1123950"/>
                        <a:ext cx="3038475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555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28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025507"/>
              </p:ext>
            </p:extLst>
          </p:nvPr>
        </p:nvGraphicFramePr>
        <p:xfrm>
          <a:off x="123724" y="1576554"/>
          <a:ext cx="2786744" cy="4456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6744">
                  <a:extLst>
                    <a:ext uri="{9D8B030D-6E8A-4147-A177-3AD203B41FA5}">
                      <a16:colId xmlns:a16="http://schemas.microsoft.com/office/drawing/2014/main" val="3946003872"/>
                    </a:ext>
                  </a:extLst>
                </a:gridCol>
              </a:tblGrid>
              <a:tr h="465577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Dětský domov pro děti do 3 let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441258"/>
                  </a:ext>
                </a:extLst>
              </a:tr>
              <a:tr h="44340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Dětské centrum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73134"/>
                  </a:ext>
                </a:extLst>
              </a:tr>
              <a:tr h="443409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858936"/>
                  </a:ext>
                </a:extLst>
              </a:tr>
              <a:tr h="443409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87367"/>
                  </a:ext>
                </a:extLst>
              </a:tr>
              <a:tr h="443409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680865"/>
                  </a:ext>
                </a:extLst>
              </a:tr>
              <a:tr h="443409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837142"/>
                  </a:ext>
                </a:extLst>
              </a:tr>
              <a:tr h="443409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51577"/>
                  </a:ext>
                </a:extLst>
              </a:tr>
              <a:tr h="443409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322297"/>
                  </a:ext>
                </a:extLst>
              </a:tr>
              <a:tr h="443409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676600"/>
                  </a:ext>
                </a:extLst>
              </a:tr>
              <a:tr h="443409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55261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39201"/>
              </p:ext>
            </p:extLst>
          </p:nvPr>
        </p:nvGraphicFramePr>
        <p:xfrm>
          <a:off x="5553075" y="1104900"/>
          <a:ext cx="303847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name="Chart" r:id="rId5" imgW="3038330" imgH="1647805" progId="MSGraph.Chart.8">
                  <p:embed followColorScheme="full"/>
                </p:oleObj>
              </mc:Choice>
              <mc:Fallback>
                <p:oleObj name="Chart" r:id="rId5" imgW="3038330" imgH="1647805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075" y="1104900"/>
                        <a:ext cx="3038475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250430" y="969646"/>
            <a:ext cx="16385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Počet přijatých dětí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9"/>
          <p:cNvSpPr txBox="1"/>
          <p:nvPr/>
        </p:nvSpPr>
        <p:spPr>
          <a:xfrm>
            <a:off x="81684" y="109659"/>
            <a:ext cx="2311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6.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přijatých dětí</a:t>
            </a:r>
          </a:p>
        </p:txBody>
      </p:sp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921816"/>
              </p:ext>
            </p:extLst>
          </p:nvPr>
        </p:nvGraphicFramePr>
        <p:xfrm>
          <a:off x="490538" y="657225"/>
          <a:ext cx="392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Chart" r:id="rId3" imgW="3914692" imgH="2733773" progId="MSGraph.Chart.8">
                  <p:embed followColorScheme="full"/>
                </p:oleObj>
              </mc:Choice>
              <mc:Fallback>
                <p:oleObj name="Chart" r:id="rId3" imgW="3914692" imgH="2733773" progId="MSGraph.Chart.8">
                  <p:embed followColorScheme="full"/>
                  <p:pic>
                    <p:nvPicPr>
                      <p:cNvPr id="6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657225"/>
                        <a:ext cx="392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/>
          <p:cNvSpPr txBox="1"/>
          <p:nvPr/>
        </p:nvSpPr>
        <p:spPr>
          <a:xfrm rot="16200000">
            <a:off x="-281900" y="1745673"/>
            <a:ext cx="13821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přijatých dětí</a:t>
            </a:r>
          </a:p>
        </p:txBody>
      </p:sp>
      <p:sp>
        <p:nvSpPr>
          <p:cNvPr id="8" name="TextBox 6"/>
          <p:cNvSpPr txBox="1"/>
          <p:nvPr/>
        </p:nvSpPr>
        <p:spPr>
          <a:xfrm rot="16200000">
            <a:off x="3610330" y="1848396"/>
            <a:ext cx="2273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přijatých  dětí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na 100 000 osob v dětské populaci (0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18 let)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" name="Straight Connector 19"/>
          <p:cNvCxnSpPr/>
          <p:nvPr/>
        </p:nvCxnSpPr>
        <p:spPr>
          <a:xfrm>
            <a:off x="2772160" y="3511069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0"/>
          <p:cNvSpPr txBox="1"/>
          <p:nvPr/>
        </p:nvSpPr>
        <p:spPr>
          <a:xfrm>
            <a:off x="3004916" y="3383102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1" name="Straight Connector 21"/>
          <p:cNvCxnSpPr/>
          <p:nvPr/>
        </p:nvCxnSpPr>
        <p:spPr>
          <a:xfrm>
            <a:off x="2772160" y="3793521"/>
            <a:ext cx="232756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2"/>
          <p:cNvSpPr txBox="1"/>
          <p:nvPr/>
        </p:nvSpPr>
        <p:spPr>
          <a:xfrm>
            <a:off x="3138728" y="3662716"/>
            <a:ext cx="10775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souhlasu rodičů</a:t>
            </a:r>
          </a:p>
        </p:txBody>
      </p:sp>
      <p:cxnSp>
        <p:nvCxnSpPr>
          <p:cNvPr id="13" name="Straight Connector 23"/>
          <p:cNvCxnSpPr/>
          <p:nvPr/>
        </p:nvCxnSpPr>
        <p:spPr>
          <a:xfrm>
            <a:off x="2772160" y="39354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4"/>
          <p:cNvSpPr txBox="1"/>
          <p:nvPr/>
        </p:nvSpPr>
        <p:spPr>
          <a:xfrm>
            <a:off x="3138728" y="3826931"/>
            <a:ext cx="1428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předběžného opatření</a:t>
            </a:r>
          </a:p>
        </p:txBody>
      </p:sp>
      <p:sp>
        <p:nvSpPr>
          <p:cNvPr id="15" name="TextBox 48"/>
          <p:cNvSpPr txBox="1"/>
          <p:nvPr/>
        </p:nvSpPr>
        <p:spPr>
          <a:xfrm>
            <a:off x="2241935" y="333888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6" name="TextBox 49"/>
          <p:cNvSpPr txBox="1"/>
          <p:nvPr/>
        </p:nvSpPr>
        <p:spPr>
          <a:xfrm>
            <a:off x="6551177" y="333594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17" name="Straight Connector 23"/>
          <p:cNvCxnSpPr/>
          <p:nvPr/>
        </p:nvCxnSpPr>
        <p:spPr>
          <a:xfrm>
            <a:off x="2772160" y="4087834"/>
            <a:ext cx="23275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4"/>
          <p:cNvSpPr txBox="1"/>
          <p:nvPr/>
        </p:nvSpPr>
        <p:spPr>
          <a:xfrm>
            <a:off x="3138728" y="3979331"/>
            <a:ext cx="1382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nařízení úst. výchovy</a:t>
            </a:r>
          </a:p>
        </p:txBody>
      </p:sp>
      <p:sp>
        <p:nvSpPr>
          <p:cNvPr id="29" name="TextBox 20"/>
          <p:cNvSpPr txBox="1"/>
          <p:nvPr/>
        </p:nvSpPr>
        <p:spPr>
          <a:xfrm>
            <a:off x="3001202" y="3524351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přijatí na základě:</a:t>
            </a:r>
          </a:p>
        </p:txBody>
      </p:sp>
      <p:graphicFrame>
        <p:nvGraphicFramePr>
          <p:cNvPr id="3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161262"/>
              </p:ext>
            </p:extLst>
          </p:nvPr>
        </p:nvGraphicFramePr>
        <p:xfrm>
          <a:off x="4884737" y="657225"/>
          <a:ext cx="392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Chart" r:id="rId5" imgW="3762265" imgH="2733773" progId="MSGraph.Chart.8">
                  <p:embed followColorScheme="full"/>
                </p:oleObj>
              </mc:Choice>
              <mc:Fallback>
                <p:oleObj name="Chart" r:id="rId5" imgW="3762265" imgH="2733773" progId="MSGraph.Chart.8">
                  <p:embed followColorScheme="full"/>
                  <p:pic>
                    <p:nvPicPr>
                      <p:cNvPr id="30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4737" y="657225"/>
                        <a:ext cx="392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19"/>
          <p:cNvCxnSpPr/>
          <p:nvPr/>
        </p:nvCxnSpPr>
        <p:spPr>
          <a:xfrm>
            <a:off x="7162019" y="3507355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0"/>
          <p:cNvSpPr txBox="1"/>
          <p:nvPr/>
        </p:nvSpPr>
        <p:spPr>
          <a:xfrm>
            <a:off x="7394775" y="3379388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33" name="Straight Connector 21"/>
          <p:cNvCxnSpPr/>
          <p:nvPr/>
        </p:nvCxnSpPr>
        <p:spPr>
          <a:xfrm>
            <a:off x="7162019" y="3789807"/>
            <a:ext cx="232756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2"/>
          <p:cNvSpPr txBox="1"/>
          <p:nvPr/>
        </p:nvSpPr>
        <p:spPr>
          <a:xfrm>
            <a:off x="7528587" y="3659002"/>
            <a:ext cx="10775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souhlasu rodičů</a:t>
            </a:r>
          </a:p>
        </p:txBody>
      </p:sp>
      <p:cxnSp>
        <p:nvCxnSpPr>
          <p:cNvPr id="35" name="Straight Connector 23"/>
          <p:cNvCxnSpPr/>
          <p:nvPr/>
        </p:nvCxnSpPr>
        <p:spPr>
          <a:xfrm>
            <a:off x="7162019" y="3931720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4"/>
          <p:cNvSpPr txBox="1"/>
          <p:nvPr/>
        </p:nvSpPr>
        <p:spPr>
          <a:xfrm>
            <a:off x="7528587" y="3823217"/>
            <a:ext cx="1428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předběžného opatření</a:t>
            </a:r>
          </a:p>
        </p:txBody>
      </p:sp>
      <p:cxnSp>
        <p:nvCxnSpPr>
          <p:cNvPr id="37" name="Straight Connector 23"/>
          <p:cNvCxnSpPr/>
          <p:nvPr/>
        </p:nvCxnSpPr>
        <p:spPr>
          <a:xfrm>
            <a:off x="7162019" y="4084120"/>
            <a:ext cx="232756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4"/>
          <p:cNvSpPr txBox="1"/>
          <p:nvPr/>
        </p:nvSpPr>
        <p:spPr>
          <a:xfrm>
            <a:off x="7528587" y="3975617"/>
            <a:ext cx="1382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nařízení úst. výchovy</a:t>
            </a:r>
          </a:p>
        </p:txBody>
      </p:sp>
      <p:sp>
        <p:nvSpPr>
          <p:cNvPr id="39" name="TextBox 20"/>
          <p:cNvSpPr txBox="1"/>
          <p:nvPr/>
        </p:nvSpPr>
        <p:spPr>
          <a:xfrm>
            <a:off x="7391061" y="3520637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přijatí na základě:</a:t>
            </a:r>
          </a:p>
        </p:txBody>
      </p:sp>
    </p:spTree>
    <p:extLst>
      <p:ext uri="{BB962C8B-B14F-4D97-AF65-F5344CB8AC3E}">
        <p14:creationId xmlns:p14="http://schemas.microsoft.com/office/powerpoint/2010/main" val="185387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9"/>
          <p:cNvSpPr txBox="1"/>
          <p:nvPr/>
        </p:nvSpPr>
        <p:spPr>
          <a:xfrm>
            <a:off x="81684" y="109659"/>
            <a:ext cx="3318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7.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přijatých dětí – důvod přijetí</a:t>
            </a:r>
          </a:p>
        </p:txBody>
      </p:sp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072466"/>
              </p:ext>
            </p:extLst>
          </p:nvPr>
        </p:nvGraphicFramePr>
        <p:xfrm>
          <a:off x="490537" y="657225"/>
          <a:ext cx="392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Chart" r:id="rId3" imgW="3705152" imgH="2752627" progId="MSGraph.Chart.8">
                  <p:embed followColorScheme="full"/>
                </p:oleObj>
              </mc:Choice>
              <mc:Fallback>
                <p:oleObj name="Chart" r:id="rId3" imgW="3705152" imgH="2752627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7" y="657225"/>
                        <a:ext cx="392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/>
          <p:cNvSpPr txBox="1"/>
          <p:nvPr/>
        </p:nvSpPr>
        <p:spPr>
          <a:xfrm rot="16200000">
            <a:off x="-281900" y="1745673"/>
            <a:ext cx="13821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přijatých dětí</a:t>
            </a:r>
          </a:p>
        </p:txBody>
      </p:sp>
      <p:sp>
        <p:nvSpPr>
          <p:cNvPr id="8" name="TextBox 6"/>
          <p:cNvSpPr txBox="1"/>
          <p:nvPr/>
        </p:nvSpPr>
        <p:spPr>
          <a:xfrm rot="16200000">
            <a:off x="3769337" y="1650056"/>
            <a:ext cx="1955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přijatých  dětí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na 100 000 osob v dětské populaci (0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18 let)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" name="Straight Connector 19"/>
          <p:cNvCxnSpPr/>
          <p:nvPr/>
        </p:nvCxnSpPr>
        <p:spPr>
          <a:xfrm>
            <a:off x="3006335" y="3522220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0"/>
          <p:cNvSpPr txBox="1"/>
          <p:nvPr/>
        </p:nvSpPr>
        <p:spPr>
          <a:xfrm>
            <a:off x="3239091" y="3383102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1" name="Straight Connector 21"/>
          <p:cNvCxnSpPr/>
          <p:nvPr/>
        </p:nvCxnSpPr>
        <p:spPr>
          <a:xfrm>
            <a:off x="3006335" y="3670860"/>
            <a:ext cx="232756" cy="0"/>
          </a:xfrm>
          <a:prstGeom prst="line">
            <a:avLst/>
          </a:prstGeom>
          <a:ln w="127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2"/>
          <p:cNvSpPr txBox="1"/>
          <p:nvPr/>
        </p:nvSpPr>
        <p:spPr>
          <a:xfrm>
            <a:off x="3239091" y="3540055"/>
            <a:ext cx="1125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zdravotní důvod </a:t>
            </a:r>
          </a:p>
        </p:txBody>
      </p:sp>
      <p:cxnSp>
        <p:nvCxnSpPr>
          <p:cNvPr id="13" name="Straight Connector 23"/>
          <p:cNvCxnSpPr/>
          <p:nvPr/>
        </p:nvCxnSpPr>
        <p:spPr>
          <a:xfrm>
            <a:off x="3006335" y="3812773"/>
            <a:ext cx="232756" cy="0"/>
          </a:xfrm>
          <a:prstGeom prst="line">
            <a:avLst/>
          </a:prstGeom>
          <a:ln w="127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4"/>
          <p:cNvSpPr txBox="1"/>
          <p:nvPr/>
        </p:nvSpPr>
        <p:spPr>
          <a:xfrm>
            <a:off x="3239091" y="3704270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zdravotně-sociální důvod </a:t>
            </a:r>
          </a:p>
        </p:txBody>
      </p:sp>
      <p:sp>
        <p:nvSpPr>
          <p:cNvPr id="15" name="TextBox 48"/>
          <p:cNvSpPr txBox="1"/>
          <p:nvPr/>
        </p:nvSpPr>
        <p:spPr>
          <a:xfrm>
            <a:off x="2241935" y="333888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6" name="TextBox 49"/>
          <p:cNvSpPr txBox="1"/>
          <p:nvPr/>
        </p:nvSpPr>
        <p:spPr>
          <a:xfrm>
            <a:off x="6641329" y="333888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17" name="Straight Connector 23"/>
          <p:cNvCxnSpPr/>
          <p:nvPr/>
        </p:nvCxnSpPr>
        <p:spPr>
          <a:xfrm>
            <a:off x="3006335" y="3965173"/>
            <a:ext cx="232756" cy="0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4"/>
          <p:cNvSpPr txBox="1"/>
          <p:nvPr/>
        </p:nvSpPr>
        <p:spPr>
          <a:xfrm>
            <a:off x="3239091" y="3856670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sociální důvod </a:t>
            </a:r>
          </a:p>
        </p:txBody>
      </p:sp>
      <p:cxnSp>
        <p:nvCxnSpPr>
          <p:cNvPr id="19" name="Straight Connector 19"/>
          <p:cNvCxnSpPr/>
          <p:nvPr/>
        </p:nvCxnSpPr>
        <p:spPr>
          <a:xfrm>
            <a:off x="7262376" y="3518506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0"/>
          <p:cNvSpPr txBox="1"/>
          <p:nvPr/>
        </p:nvSpPr>
        <p:spPr>
          <a:xfrm>
            <a:off x="7495132" y="3379388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21" name="Straight Connector 21"/>
          <p:cNvCxnSpPr/>
          <p:nvPr/>
        </p:nvCxnSpPr>
        <p:spPr>
          <a:xfrm>
            <a:off x="7262376" y="3667146"/>
            <a:ext cx="232756" cy="0"/>
          </a:xfrm>
          <a:prstGeom prst="line">
            <a:avLst/>
          </a:prstGeom>
          <a:ln w="127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2"/>
          <p:cNvSpPr txBox="1"/>
          <p:nvPr/>
        </p:nvSpPr>
        <p:spPr>
          <a:xfrm>
            <a:off x="7495132" y="3536341"/>
            <a:ext cx="1125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zdravotní důvod </a:t>
            </a:r>
          </a:p>
        </p:txBody>
      </p:sp>
      <p:cxnSp>
        <p:nvCxnSpPr>
          <p:cNvPr id="23" name="Straight Connector 23"/>
          <p:cNvCxnSpPr/>
          <p:nvPr/>
        </p:nvCxnSpPr>
        <p:spPr>
          <a:xfrm>
            <a:off x="7262376" y="3809059"/>
            <a:ext cx="232756" cy="0"/>
          </a:xfrm>
          <a:prstGeom prst="line">
            <a:avLst/>
          </a:prstGeom>
          <a:ln w="127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4"/>
          <p:cNvSpPr txBox="1"/>
          <p:nvPr/>
        </p:nvSpPr>
        <p:spPr>
          <a:xfrm>
            <a:off x="7495132" y="3700556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zdravotně-sociální důvod </a:t>
            </a:r>
          </a:p>
        </p:txBody>
      </p:sp>
      <p:cxnSp>
        <p:nvCxnSpPr>
          <p:cNvPr id="25" name="Straight Connector 23"/>
          <p:cNvCxnSpPr/>
          <p:nvPr/>
        </p:nvCxnSpPr>
        <p:spPr>
          <a:xfrm>
            <a:off x="7262376" y="3961459"/>
            <a:ext cx="232756" cy="0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4"/>
          <p:cNvSpPr txBox="1"/>
          <p:nvPr/>
        </p:nvSpPr>
        <p:spPr>
          <a:xfrm>
            <a:off x="7495132" y="3852956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sociální důvod </a:t>
            </a:r>
          </a:p>
        </p:txBody>
      </p:sp>
      <p:graphicFrame>
        <p:nvGraphicFramePr>
          <p:cNvPr id="2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480897"/>
              </p:ext>
            </p:extLst>
          </p:nvPr>
        </p:nvGraphicFramePr>
        <p:xfrm>
          <a:off x="4995862" y="657225"/>
          <a:ext cx="392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Chart" r:id="rId5" imgW="3752809" imgH="2752627" progId="MSGraph.Chart.8">
                  <p:embed followColorScheme="full"/>
                </p:oleObj>
              </mc:Choice>
              <mc:Fallback>
                <p:oleObj name="Chart" r:id="rId5" imgW="3752809" imgH="2752627" progId="MSGraph.Chart.8">
                  <p:embed followColorScheme="full"/>
                  <p:pic>
                    <p:nvPicPr>
                      <p:cNvPr id="32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5862" y="657225"/>
                        <a:ext cx="392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51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9"/>
          <p:cNvSpPr txBox="1"/>
          <p:nvPr/>
        </p:nvSpPr>
        <p:spPr>
          <a:xfrm>
            <a:off x="81684" y="109659"/>
            <a:ext cx="2661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8.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propuštěných dětí</a:t>
            </a:r>
          </a:p>
        </p:txBody>
      </p:sp>
      <p:graphicFrame>
        <p:nvGraphicFramePr>
          <p:cNvPr id="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281594"/>
              </p:ext>
            </p:extLst>
          </p:nvPr>
        </p:nvGraphicFramePr>
        <p:xfrm>
          <a:off x="490537" y="657225"/>
          <a:ext cx="392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Chart" r:id="rId3" imgW="3762265" imgH="2733773" progId="MSGraph.Chart.8">
                  <p:embed followColorScheme="full"/>
                </p:oleObj>
              </mc:Choice>
              <mc:Fallback>
                <p:oleObj name="Chart" r:id="rId3" imgW="3762265" imgH="2733773" progId="MSGraph.Chart.8">
                  <p:embed followColorScheme="full"/>
                  <p:pic>
                    <p:nvPicPr>
                      <p:cNvPr id="6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7" y="657225"/>
                        <a:ext cx="392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4"/>
          <p:cNvSpPr txBox="1"/>
          <p:nvPr/>
        </p:nvSpPr>
        <p:spPr>
          <a:xfrm rot="16200000">
            <a:off x="-442200" y="1745673"/>
            <a:ext cx="1702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propuštěných dětí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659253" y="1812679"/>
            <a:ext cx="21752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propuštěných  dětí </a:t>
            </a:r>
          </a:p>
          <a:p>
            <a:pPr algn="ctr"/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na 100 000 osob v dětské populaci (0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let)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8" name="Straight Connector 19"/>
          <p:cNvCxnSpPr/>
          <p:nvPr/>
        </p:nvCxnSpPr>
        <p:spPr>
          <a:xfrm>
            <a:off x="2772160" y="3511069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0"/>
          <p:cNvSpPr txBox="1"/>
          <p:nvPr/>
        </p:nvSpPr>
        <p:spPr>
          <a:xfrm>
            <a:off x="3004916" y="3383102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0" name="Straight Connector 21"/>
          <p:cNvCxnSpPr/>
          <p:nvPr/>
        </p:nvCxnSpPr>
        <p:spPr>
          <a:xfrm>
            <a:off x="2772160" y="3793521"/>
            <a:ext cx="23275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2"/>
          <p:cNvSpPr txBox="1"/>
          <p:nvPr/>
        </p:nvSpPr>
        <p:spPr>
          <a:xfrm>
            <a:off x="3120149" y="3662716"/>
            <a:ext cx="1423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do péče vlastní rodiny</a:t>
            </a:r>
          </a:p>
        </p:txBody>
      </p:sp>
      <p:cxnSp>
        <p:nvCxnSpPr>
          <p:cNvPr id="12" name="Straight Connector 23"/>
          <p:cNvCxnSpPr/>
          <p:nvPr/>
        </p:nvCxnSpPr>
        <p:spPr>
          <a:xfrm>
            <a:off x="2772160" y="3962814"/>
            <a:ext cx="232756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4"/>
          <p:cNvSpPr txBox="1"/>
          <p:nvPr/>
        </p:nvSpPr>
        <p:spPr>
          <a:xfrm>
            <a:off x="3120149" y="3834796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do NRP</a:t>
            </a:r>
          </a:p>
        </p:txBody>
      </p:sp>
      <p:sp>
        <p:nvSpPr>
          <p:cNvPr id="14" name="TextBox 48"/>
          <p:cNvSpPr txBox="1"/>
          <p:nvPr/>
        </p:nvSpPr>
        <p:spPr>
          <a:xfrm>
            <a:off x="2240601" y="328436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15" name="Straight Connector 23"/>
          <p:cNvCxnSpPr/>
          <p:nvPr/>
        </p:nvCxnSpPr>
        <p:spPr>
          <a:xfrm>
            <a:off x="2772160" y="4132107"/>
            <a:ext cx="232756" cy="0"/>
          </a:xfrm>
          <a:prstGeom prst="line">
            <a:avLst/>
          </a:prstGeom>
          <a:ln w="127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4"/>
          <p:cNvSpPr txBox="1"/>
          <p:nvPr/>
        </p:nvSpPr>
        <p:spPr>
          <a:xfrm>
            <a:off x="3120149" y="4006876"/>
            <a:ext cx="1936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do dětského domova (MŠMT) </a:t>
            </a:r>
          </a:p>
        </p:txBody>
      </p:sp>
      <p:sp>
        <p:nvSpPr>
          <p:cNvPr id="17" name="TextBox 20"/>
          <p:cNvSpPr txBox="1"/>
          <p:nvPr/>
        </p:nvSpPr>
        <p:spPr>
          <a:xfrm>
            <a:off x="3001202" y="3524351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propuštěni: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3120149" y="4178956"/>
            <a:ext cx="21611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do domova pro osoby s postižením</a:t>
            </a:r>
          </a:p>
        </p:txBody>
      </p:sp>
      <p:sp>
        <p:nvSpPr>
          <p:cNvPr id="20" name="TextBox 24"/>
          <p:cNvSpPr txBox="1"/>
          <p:nvPr/>
        </p:nvSpPr>
        <p:spPr>
          <a:xfrm>
            <a:off x="3120149" y="4351037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jinam</a:t>
            </a:r>
          </a:p>
        </p:txBody>
      </p:sp>
      <p:cxnSp>
        <p:nvCxnSpPr>
          <p:cNvPr id="21" name="Straight Connector 23"/>
          <p:cNvCxnSpPr/>
          <p:nvPr/>
        </p:nvCxnSpPr>
        <p:spPr>
          <a:xfrm>
            <a:off x="2772160" y="4301400"/>
            <a:ext cx="232756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3"/>
          <p:cNvCxnSpPr/>
          <p:nvPr/>
        </p:nvCxnSpPr>
        <p:spPr>
          <a:xfrm>
            <a:off x="2772160" y="4470691"/>
            <a:ext cx="232756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655796"/>
              </p:ext>
            </p:extLst>
          </p:nvPr>
        </p:nvGraphicFramePr>
        <p:xfrm>
          <a:off x="4862513" y="657225"/>
          <a:ext cx="392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Chart" r:id="rId5" imgW="3867035" imgH="2733773" progId="MSGraph.Chart.8">
                  <p:embed followColorScheme="full"/>
                </p:oleObj>
              </mc:Choice>
              <mc:Fallback>
                <p:oleObj name="Chart" r:id="rId5" imgW="3867035" imgH="2733773" progId="MSGraph.Chart.8">
                  <p:embed followColorScheme="full"/>
                  <p:pic>
                    <p:nvPicPr>
                      <p:cNvPr id="5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2513" y="657225"/>
                        <a:ext cx="392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19"/>
          <p:cNvCxnSpPr/>
          <p:nvPr/>
        </p:nvCxnSpPr>
        <p:spPr>
          <a:xfrm>
            <a:off x="6727123" y="3507355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0"/>
          <p:cNvSpPr txBox="1"/>
          <p:nvPr/>
        </p:nvSpPr>
        <p:spPr>
          <a:xfrm>
            <a:off x="6959879" y="3379388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26" name="Straight Connector 21"/>
          <p:cNvCxnSpPr/>
          <p:nvPr/>
        </p:nvCxnSpPr>
        <p:spPr>
          <a:xfrm>
            <a:off x="6727123" y="3789807"/>
            <a:ext cx="23275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2"/>
          <p:cNvSpPr txBox="1"/>
          <p:nvPr/>
        </p:nvSpPr>
        <p:spPr>
          <a:xfrm>
            <a:off x="7075112" y="3659002"/>
            <a:ext cx="1423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do péče vlastní rodiny</a:t>
            </a:r>
          </a:p>
        </p:txBody>
      </p:sp>
      <p:cxnSp>
        <p:nvCxnSpPr>
          <p:cNvPr id="28" name="Straight Connector 23"/>
          <p:cNvCxnSpPr/>
          <p:nvPr/>
        </p:nvCxnSpPr>
        <p:spPr>
          <a:xfrm>
            <a:off x="6727123" y="3959100"/>
            <a:ext cx="232756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4"/>
          <p:cNvSpPr txBox="1"/>
          <p:nvPr/>
        </p:nvSpPr>
        <p:spPr>
          <a:xfrm>
            <a:off x="7075112" y="3831082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do NRP</a:t>
            </a:r>
          </a:p>
        </p:txBody>
      </p:sp>
      <p:cxnSp>
        <p:nvCxnSpPr>
          <p:cNvPr id="30" name="Straight Connector 23"/>
          <p:cNvCxnSpPr/>
          <p:nvPr/>
        </p:nvCxnSpPr>
        <p:spPr>
          <a:xfrm>
            <a:off x="6727123" y="4128393"/>
            <a:ext cx="232756" cy="0"/>
          </a:xfrm>
          <a:prstGeom prst="line">
            <a:avLst/>
          </a:prstGeom>
          <a:ln w="127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4"/>
          <p:cNvSpPr txBox="1"/>
          <p:nvPr/>
        </p:nvSpPr>
        <p:spPr>
          <a:xfrm>
            <a:off x="7075112" y="4003162"/>
            <a:ext cx="1936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do dětského domova (MŠMT) </a:t>
            </a:r>
          </a:p>
        </p:txBody>
      </p:sp>
      <p:sp>
        <p:nvSpPr>
          <p:cNvPr id="32" name="TextBox 20"/>
          <p:cNvSpPr txBox="1"/>
          <p:nvPr/>
        </p:nvSpPr>
        <p:spPr>
          <a:xfrm>
            <a:off x="6956165" y="3520637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propuštěni:</a:t>
            </a:r>
          </a:p>
        </p:txBody>
      </p:sp>
      <p:sp>
        <p:nvSpPr>
          <p:cNvPr id="33" name="TextBox 24"/>
          <p:cNvSpPr txBox="1"/>
          <p:nvPr/>
        </p:nvSpPr>
        <p:spPr>
          <a:xfrm>
            <a:off x="7075112" y="4175242"/>
            <a:ext cx="21611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do domova pro osoby s postižením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7075112" y="4347323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jinam</a:t>
            </a:r>
          </a:p>
        </p:txBody>
      </p:sp>
      <p:cxnSp>
        <p:nvCxnSpPr>
          <p:cNvPr id="35" name="Straight Connector 23"/>
          <p:cNvCxnSpPr/>
          <p:nvPr/>
        </p:nvCxnSpPr>
        <p:spPr>
          <a:xfrm>
            <a:off x="6727123" y="4297686"/>
            <a:ext cx="232756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23"/>
          <p:cNvCxnSpPr/>
          <p:nvPr/>
        </p:nvCxnSpPr>
        <p:spPr>
          <a:xfrm>
            <a:off x="6727123" y="4466977"/>
            <a:ext cx="232756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49"/>
          <p:cNvSpPr txBox="1"/>
          <p:nvPr/>
        </p:nvSpPr>
        <p:spPr>
          <a:xfrm>
            <a:off x="6272642" y="328436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1867674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</TotalTime>
  <Words>385</Words>
  <Application>Microsoft Office PowerPoint</Application>
  <PresentationFormat>Předvádění na obrazovce (4:3)</PresentationFormat>
  <Paragraphs>104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Graf Microsoft Graphu</vt:lpstr>
      <vt:lpstr>Chart</vt:lpstr>
      <vt:lpstr>Graf</vt:lpstr>
      <vt:lpstr>ZDRAVOTNICTVÍ ČR: Stručný přehled činnosti oboru: Dětské domovy pro děti do 3 let věku a dětská centra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Uživatel systému Windows</cp:lastModifiedBy>
  <cp:revision>91</cp:revision>
  <dcterms:created xsi:type="dcterms:W3CDTF">2016-09-04T18:54:49Z</dcterms:created>
  <dcterms:modified xsi:type="dcterms:W3CDTF">2017-09-12T08:23:41Z</dcterms:modified>
</cp:coreProperties>
</file>