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mp" ContentType="image/p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6.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7.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charts/chart1.xml" ContentType="application/vnd.openxmlformats-officedocument.drawingml.chart+xml"/>
  <Override PartName="/ppt/theme/themeOverride1.xml" ContentType="application/vnd.openxmlformats-officedocument.themeOverride+xml"/>
  <Override PartName="/ppt/tags/tag13.xml" ContentType="application/vnd.openxmlformats-officedocument.presentationml.tags+xml"/>
  <Override PartName="/ppt/notesSlides/notesSlide4.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charts/chart5.xml" ContentType="application/vnd.openxmlformats-officedocument.drawingml.chart+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charts/chart6.xml" ContentType="application/vnd.openxmlformats-officedocument.drawingml.chart+xml"/>
  <Override PartName="/ppt/theme/themeOverride3.xml" ContentType="application/vnd.openxmlformats-officedocument.themeOverride+xml"/>
  <Override PartName="/ppt/charts/chart7.xml" ContentType="application/vnd.openxmlformats-officedocument.drawingml.chart+xml"/>
  <Override PartName="/ppt/theme/themeOverride4.xml" ContentType="application/vnd.openxmlformats-officedocument.themeOverride+xml"/>
  <Override PartName="/ppt/tags/tag39.xml" ContentType="application/vnd.openxmlformats-officedocument.presentationml.tags+xml"/>
  <Override PartName="/ppt/tags/tag40.xml" ContentType="application/vnd.openxmlformats-officedocument.presentationml.tags+xml"/>
  <Override PartName="/ppt/notesSlides/notesSlide5.xml" ContentType="application/vnd.openxmlformats-officedocument.presentationml.notesSlide+xml"/>
  <Override PartName="/ppt/charts/chart8.xml" ContentType="application/vnd.openxmlformats-officedocument.drawingml.chart+xml"/>
  <Override PartName="/ppt/theme/themeOverride5.xml" ContentType="application/vnd.openxmlformats-officedocument.themeOverride+xml"/>
  <Override PartName="/ppt/charts/chart9.xml" ContentType="application/vnd.openxmlformats-officedocument.drawingml.chart+xml"/>
  <Override PartName="/ppt/theme/themeOverride6.xml" ContentType="application/vnd.openxmlformats-officedocument.themeOverride+xml"/>
  <Override PartName="/ppt/notesSlides/notesSlide6.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charts/chart10.xml" ContentType="application/vnd.openxmlformats-officedocument.drawingml.chart+xml"/>
  <Override PartName="/ppt/charts/style3.xml" ContentType="application/vnd.ms-office.chartstyle+xml"/>
  <Override PartName="/ppt/charts/colors3.xml" ContentType="application/vnd.ms-office.chartcolorstyl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charts/chart11.xml" ContentType="application/vnd.openxmlformats-officedocument.drawingml.chart+xml"/>
  <Override PartName="/ppt/tags/tag53.xml" ContentType="application/vnd.openxmlformats-officedocument.presentationml.tags+xml"/>
  <Override PartName="/ppt/notesSlides/notesSlide7.xml" ContentType="application/vnd.openxmlformats-officedocument.presentationml.notesSlide+xml"/>
  <Override PartName="/ppt/tags/tag54.xml" ContentType="application/vnd.openxmlformats-officedocument.presentationml.tags+xml"/>
  <Override PartName="/ppt/charts/chart12.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7.xml" ContentType="application/vnd.openxmlformats-officedocument.themeOverride+xml"/>
  <Override PartName="/ppt/tags/tag55.xml" ContentType="application/vnd.openxmlformats-officedocument.presentationml.tags+xml"/>
  <Override PartName="/ppt/charts/chart13.xml" ContentType="application/vnd.openxmlformats-officedocument.drawingml.chart+xml"/>
  <Override PartName="/ppt/theme/themeOverride8.xml" ContentType="application/vnd.openxmlformats-officedocument.themeOverride+xml"/>
  <Override PartName="/ppt/charts/chart14.xml" ContentType="application/vnd.openxmlformats-officedocument.drawingml.chart+xml"/>
  <Override PartName="/ppt/theme/themeOverride9.xml" ContentType="application/vnd.openxmlformats-officedocument.themeOverr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8.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4181" r:id="rId5"/>
    <p:sldMasterId id="2147484198" r:id="rId6"/>
    <p:sldMasterId id="2147484235" r:id="rId7"/>
    <p:sldMasterId id="2147484250" r:id="rId8"/>
    <p:sldMasterId id="2147484269" r:id="rId9"/>
    <p:sldMasterId id="2147484284" r:id="rId10"/>
    <p:sldMasterId id="2147484287" r:id="rId11"/>
  </p:sldMasterIdLst>
  <p:notesMasterIdLst>
    <p:notesMasterId r:id="rId83"/>
  </p:notesMasterIdLst>
  <p:sldIdLst>
    <p:sldId id="258" r:id="rId12"/>
    <p:sldId id="5128" r:id="rId13"/>
    <p:sldId id="5362" r:id="rId14"/>
    <p:sldId id="263" r:id="rId15"/>
    <p:sldId id="476" r:id="rId16"/>
    <p:sldId id="5129" r:id="rId17"/>
    <p:sldId id="5380" r:id="rId18"/>
    <p:sldId id="5381" r:id="rId19"/>
    <p:sldId id="5382" r:id="rId20"/>
    <p:sldId id="5383" r:id="rId21"/>
    <p:sldId id="5364" r:id="rId22"/>
    <p:sldId id="5707" r:id="rId23"/>
    <p:sldId id="5095" r:id="rId24"/>
    <p:sldId id="5098" r:id="rId25"/>
    <p:sldId id="5099" r:id="rId26"/>
    <p:sldId id="5554" r:id="rId27"/>
    <p:sldId id="5708" r:id="rId28"/>
    <p:sldId id="5369" r:id="rId29"/>
    <p:sldId id="5370" r:id="rId30"/>
    <p:sldId id="5687" r:id="rId31"/>
    <p:sldId id="5372" r:id="rId32"/>
    <p:sldId id="5686" r:id="rId33"/>
    <p:sldId id="5685" r:id="rId34"/>
    <p:sldId id="5689" r:id="rId35"/>
    <p:sldId id="5690" r:id="rId36"/>
    <p:sldId id="5688" r:id="rId37"/>
    <p:sldId id="5692" r:id="rId38"/>
    <p:sldId id="5691" r:id="rId39"/>
    <p:sldId id="5711" r:id="rId40"/>
    <p:sldId id="5709" r:id="rId41"/>
    <p:sldId id="561" r:id="rId42"/>
    <p:sldId id="5697" r:id="rId43"/>
    <p:sldId id="5172" r:id="rId44"/>
    <p:sldId id="5618" r:id="rId45"/>
    <p:sldId id="5619" r:id="rId46"/>
    <p:sldId id="5698" r:id="rId47"/>
    <p:sldId id="5324" r:id="rId48"/>
    <p:sldId id="5710" r:id="rId49"/>
    <p:sldId id="5700" r:id="rId50"/>
    <p:sldId id="5699" r:id="rId51"/>
    <p:sldId id="5577" r:id="rId52"/>
    <p:sldId id="1587" r:id="rId53"/>
    <p:sldId id="5340" r:id="rId54"/>
    <p:sldId id="5612" r:id="rId55"/>
    <p:sldId id="5701" r:id="rId56"/>
    <p:sldId id="5411" r:id="rId57"/>
    <p:sldId id="5422" r:id="rId58"/>
    <p:sldId id="5427" r:id="rId59"/>
    <p:sldId id="5437" r:id="rId60"/>
    <p:sldId id="5702" r:id="rId61"/>
    <p:sldId id="5343" r:id="rId62"/>
    <p:sldId id="5703" r:id="rId63"/>
    <p:sldId id="5704" r:id="rId64"/>
    <p:sldId id="5403" r:id="rId65"/>
    <p:sldId id="5705" r:id="rId66"/>
    <p:sldId id="5109" r:id="rId67"/>
    <p:sldId id="5575" r:id="rId68"/>
    <p:sldId id="5247" r:id="rId69"/>
    <p:sldId id="5110" r:id="rId70"/>
    <p:sldId id="5706" r:id="rId71"/>
    <p:sldId id="5263" r:id="rId72"/>
    <p:sldId id="5264" r:id="rId73"/>
    <p:sldId id="5386" r:id="rId74"/>
    <p:sldId id="5387" r:id="rId75"/>
    <p:sldId id="5050" r:id="rId76"/>
    <p:sldId id="5677" r:id="rId77"/>
    <p:sldId id="5696" r:id="rId78"/>
    <p:sldId id="5051" r:id="rId79"/>
    <p:sldId id="5053" r:id="rId80"/>
    <p:sldId id="256" r:id="rId81"/>
    <p:sldId id="257" r:id="rId82"/>
  </p:sldIdLst>
  <p:sldSz cx="12192000" cy="6858000"/>
  <p:notesSz cx="6858000" cy="9144000"/>
  <p:custDataLst>
    <p:tags r:id="rId84"/>
  </p:custDataLst>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rtůněk Vladimír" initials="BV" lastIdx="1" clrIdx="0">
    <p:extLst>
      <p:ext uri="{19B8F6BF-5375-455C-9EA6-DF929625EA0E}">
        <p15:presenceInfo xmlns:p15="http://schemas.microsoft.com/office/powerpoint/2012/main" userId="S::bartunekv@mzcr.cz::bc1bd724-2e62-4858-a399-05bb80415b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1440"/>
    <a:srgbClr val="0000FF"/>
    <a:srgbClr val="70AD47"/>
    <a:srgbClr val="FF6600"/>
    <a:srgbClr val="4472C4"/>
    <a:srgbClr val="2E5980"/>
    <a:srgbClr val="00FF00"/>
    <a:srgbClr val="D9E1F2"/>
    <a:srgbClr val="5B9BD5"/>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Bez stylu, bez mřížky">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Bez stylu, mřížka tabulky">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Světlý styl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3216" autoAdjust="0"/>
  </p:normalViewPr>
  <p:slideViewPr>
    <p:cSldViewPr snapToGrid="0">
      <p:cViewPr varScale="1">
        <p:scale>
          <a:sx n="63" d="100"/>
          <a:sy n="63" d="100"/>
        </p:scale>
        <p:origin x="932" y="52"/>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tags" Target="tags/tag1.xml"/><Relationship Id="rId89" Type="http://schemas.openxmlformats.org/officeDocument/2006/relationships/tableStyles" Target="tableStyles.xml"/><Relationship Id="rId16" Type="http://schemas.openxmlformats.org/officeDocument/2006/relationships/slide" Target="slides/slide5.xml"/><Relationship Id="rId11" Type="http://schemas.openxmlformats.org/officeDocument/2006/relationships/slideMaster" Target="slideMasters/slideMaster8.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5" Type="http://schemas.openxmlformats.org/officeDocument/2006/relationships/slideMaster" Target="slideMasters/slideMaster2.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slide" Target="slides/slide66.xml"/><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slide" Target="slides/slide69.xml"/><Relationship Id="rId85"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7" Type="http://schemas.openxmlformats.org/officeDocument/2006/relationships/slideMaster" Target="slideMasters/slideMaster4.xml"/><Relationship Id="rId71" Type="http://schemas.openxmlformats.org/officeDocument/2006/relationships/slide" Target="slides/slide60.xml"/><Relationship Id="rId2" Type="http://schemas.openxmlformats.org/officeDocument/2006/relationships/customXml" Target="../customXml/item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viewProps" Target="viewProps.xml"/><Relationship Id="rId61" Type="http://schemas.openxmlformats.org/officeDocument/2006/relationships/slide" Target="slides/slide50.xml"/><Relationship Id="rId82" Type="http://schemas.openxmlformats.org/officeDocument/2006/relationships/slide" Target="slides/slide71.xml"/><Relationship Id="rId19" Type="http://schemas.openxmlformats.org/officeDocument/2006/relationships/slide" Target="slides/slide8.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3.xml"/><Relationship Id="rId1" Type="http://schemas.microsoft.com/office/2011/relationships/chartStyle" Target="style3.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Worksheet12.xlsx"/><Relationship Id="rId1" Type="http://schemas.openxmlformats.org/officeDocument/2006/relationships/themeOverride" Target="../theme/themeOverride8.xml"/></Relationships>
</file>

<file path=ppt/charts/_rels/chart14.xml.rels><?xml version="1.0" encoding="UTF-8" standalone="yes"?>
<Relationships xmlns="http://schemas.openxmlformats.org/package/2006/relationships"><Relationship Id="rId2" Type="http://schemas.openxmlformats.org/officeDocument/2006/relationships/package" Target="../embeddings/Microsoft_Excel_Worksheet13.xlsx"/><Relationship Id="rId1" Type="http://schemas.openxmlformats.org/officeDocument/2006/relationships/themeOverride" Target="../theme/themeOverride9.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3.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4.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5.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strRef>
              <c:f>List1!$A$2</c:f>
              <c:strCache>
                <c:ptCount val="1"/>
                <c:pt idx="0">
                  <c:v>Poprvé zapsaní celkem</c:v>
                </c:pt>
              </c:strCache>
            </c:strRef>
          </c:tx>
          <c:spPr>
            <a:ln>
              <a:solidFill>
                <a:schemeClr val="tx1">
                  <a:lumMod val="90000"/>
                  <a:lumOff val="10000"/>
                </a:schemeClr>
              </a:solidFill>
            </a:ln>
          </c:spPr>
          <c:marker>
            <c:symbol val="none"/>
          </c:marker>
          <c:cat>
            <c:strRef>
              <c:f>List1!$B$1:$Q$1</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List1!$B$2:$Q$2</c:f>
              <c:numCache>
                <c:formatCode>General</c:formatCode>
                <c:ptCount val="16"/>
                <c:pt idx="0">
                  <c:v>1658</c:v>
                </c:pt>
                <c:pt idx="1">
                  <c:v>1735</c:v>
                </c:pt>
                <c:pt idx="2">
                  <c:v>1907</c:v>
                </c:pt>
                <c:pt idx="3">
                  <c:v>2095</c:v>
                </c:pt>
                <c:pt idx="4">
                  <c:v>1863</c:v>
                </c:pt>
                <c:pt idx="5">
                  <c:v>1907</c:v>
                </c:pt>
                <c:pt idx="6">
                  <c:v>1813</c:v>
                </c:pt>
                <c:pt idx="7">
                  <c:v>1865</c:v>
                </c:pt>
                <c:pt idx="8">
                  <c:v>1920</c:v>
                </c:pt>
                <c:pt idx="9">
                  <c:v>1870</c:v>
                </c:pt>
                <c:pt idx="10">
                  <c:v>1835</c:v>
                </c:pt>
                <c:pt idx="11">
                  <c:v>2165</c:v>
                </c:pt>
                <c:pt idx="12">
                  <c:v>2277</c:v>
                </c:pt>
                <c:pt idx="13">
                  <c:v>2466</c:v>
                </c:pt>
                <c:pt idx="14">
                  <c:v>2392</c:v>
                </c:pt>
                <c:pt idx="15">
                  <c:v>2355</c:v>
                </c:pt>
              </c:numCache>
            </c:numRef>
          </c:val>
          <c:smooth val="0"/>
          <c:extLst>
            <c:ext xmlns:c16="http://schemas.microsoft.com/office/drawing/2014/chart" uri="{C3380CC4-5D6E-409C-BE32-E72D297353CC}">
              <c16:uniqueId val="{00000000-2043-4ECC-9B13-F238F1D76B0E}"/>
            </c:ext>
          </c:extLst>
        </c:ser>
        <c:ser>
          <c:idx val="1"/>
          <c:order val="1"/>
          <c:tx>
            <c:strRef>
              <c:f>List1!$A$3</c:f>
              <c:strCache>
                <c:ptCount val="1"/>
                <c:pt idx="0">
                  <c:v>Poprvé zapsaní v ČJ</c:v>
                </c:pt>
              </c:strCache>
            </c:strRef>
          </c:tx>
          <c:spPr>
            <a:ln>
              <a:solidFill>
                <a:srgbClr val="0070C0"/>
              </a:solidFill>
            </a:ln>
          </c:spPr>
          <c:marker>
            <c:symbol val="none"/>
          </c:marker>
          <c:cat>
            <c:strRef>
              <c:f>List1!$B$1:$Q$1</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List1!$B$3:$Q$3</c:f>
              <c:numCache>
                <c:formatCode>General</c:formatCode>
                <c:ptCount val="16"/>
                <c:pt idx="0">
                  <c:v>1458</c:v>
                </c:pt>
                <c:pt idx="1">
                  <c:v>1517</c:v>
                </c:pt>
                <c:pt idx="2">
                  <c:v>1698</c:v>
                </c:pt>
                <c:pt idx="3">
                  <c:v>1824</c:v>
                </c:pt>
                <c:pt idx="4">
                  <c:v>1597</c:v>
                </c:pt>
                <c:pt idx="5">
                  <c:v>1621</c:v>
                </c:pt>
                <c:pt idx="6">
                  <c:v>1562</c:v>
                </c:pt>
                <c:pt idx="7">
                  <c:v>1522</c:v>
                </c:pt>
                <c:pt idx="8">
                  <c:v>1556</c:v>
                </c:pt>
                <c:pt idx="9">
                  <c:v>1521</c:v>
                </c:pt>
                <c:pt idx="10">
                  <c:v>1495</c:v>
                </c:pt>
                <c:pt idx="11">
                  <c:v>1836</c:v>
                </c:pt>
                <c:pt idx="12">
                  <c:v>1875</c:v>
                </c:pt>
                <c:pt idx="13">
                  <c:v>2070</c:v>
                </c:pt>
                <c:pt idx="14">
                  <c:v>1957</c:v>
                </c:pt>
                <c:pt idx="15">
                  <c:v>2025</c:v>
                </c:pt>
              </c:numCache>
            </c:numRef>
          </c:val>
          <c:smooth val="0"/>
          <c:extLst>
            <c:ext xmlns:c16="http://schemas.microsoft.com/office/drawing/2014/chart" uri="{C3380CC4-5D6E-409C-BE32-E72D297353CC}">
              <c16:uniqueId val="{00000001-2043-4ECC-9B13-F238F1D76B0E}"/>
            </c:ext>
          </c:extLst>
        </c:ser>
        <c:ser>
          <c:idx val="2"/>
          <c:order val="2"/>
          <c:tx>
            <c:strRef>
              <c:f>List1!$A$4</c:f>
              <c:strCache>
                <c:ptCount val="1"/>
                <c:pt idx="0">
                  <c:v>Poprvé zapsaní v ČJ - občané ČR</c:v>
                </c:pt>
              </c:strCache>
            </c:strRef>
          </c:tx>
          <c:spPr>
            <a:ln>
              <a:solidFill>
                <a:srgbClr val="00B050"/>
              </a:solidFill>
            </a:ln>
          </c:spPr>
          <c:marker>
            <c:symbol val="none"/>
          </c:marker>
          <c:cat>
            <c:strRef>
              <c:f>List1!$B$1:$Q$1</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List1!$B$4:$Q$4</c:f>
              <c:numCache>
                <c:formatCode>General</c:formatCode>
                <c:ptCount val="16"/>
                <c:pt idx="0">
                  <c:v>1252</c:v>
                </c:pt>
                <c:pt idx="1">
                  <c:v>1303</c:v>
                </c:pt>
                <c:pt idx="2">
                  <c:v>1429</c:v>
                </c:pt>
                <c:pt idx="3">
                  <c:v>1481</c:v>
                </c:pt>
                <c:pt idx="4">
                  <c:v>1311</c:v>
                </c:pt>
                <c:pt idx="5">
                  <c:v>1294</c:v>
                </c:pt>
                <c:pt idx="6">
                  <c:v>1227</c:v>
                </c:pt>
                <c:pt idx="7">
                  <c:v>1173</c:v>
                </c:pt>
                <c:pt idx="8">
                  <c:v>1215</c:v>
                </c:pt>
                <c:pt idx="9">
                  <c:v>1269</c:v>
                </c:pt>
                <c:pt idx="10">
                  <c:v>1218</c:v>
                </c:pt>
                <c:pt idx="11">
                  <c:v>1489</c:v>
                </c:pt>
                <c:pt idx="12">
                  <c:v>1515</c:v>
                </c:pt>
                <c:pt idx="13">
                  <c:v>1735</c:v>
                </c:pt>
                <c:pt idx="14">
                  <c:v>1601</c:v>
                </c:pt>
                <c:pt idx="15">
                  <c:v>1662</c:v>
                </c:pt>
              </c:numCache>
            </c:numRef>
          </c:val>
          <c:smooth val="0"/>
          <c:extLst>
            <c:ext xmlns:c16="http://schemas.microsoft.com/office/drawing/2014/chart" uri="{C3380CC4-5D6E-409C-BE32-E72D297353CC}">
              <c16:uniqueId val="{00000002-2043-4ECC-9B13-F238F1D76B0E}"/>
            </c:ext>
          </c:extLst>
        </c:ser>
        <c:ser>
          <c:idx val="3"/>
          <c:order val="3"/>
          <c:tx>
            <c:strRef>
              <c:f>List1!$A$5</c:f>
              <c:strCache>
                <c:ptCount val="1"/>
                <c:pt idx="0">
                  <c:v>Poprvé zapsaní v ČJ - cizinci</c:v>
                </c:pt>
              </c:strCache>
            </c:strRef>
          </c:tx>
          <c:spPr>
            <a:ln>
              <a:solidFill>
                <a:srgbClr val="FFC000"/>
              </a:solidFill>
            </a:ln>
          </c:spPr>
          <c:marker>
            <c:symbol val="none"/>
          </c:marker>
          <c:cat>
            <c:strRef>
              <c:f>List1!$B$1:$Q$1</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List1!$B$5:$Q$5</c:f>
              <c:numCache>
                <c:formatCode>General</c:formatCode>
                <c:ptCount val="16"/>
                <c:pt idx="0">
                  <c:v>302</c:v>
                </c:pt>
                <c:pt idx="1">
                  <c:v>325</c:v>
                </c:pt>
                <c:pt idx="2">
                  <c:v>396</c:v>
                </c:pt>
                <c:pt idx="3">
                  <c:v>500</c:v>
                </c:pt>
                <c:pt idx="4">
                  <c:v>435</c:v>
                </c:pt>
                <c:pt idx="5">
                  <c:v>492</c:v>
                </c:pt>
                <c:pt idx="6">
                  <c:v>506</c:v>
                </c:pt>
                <c:pt idx="7">
                  <c:v>532</c:v>
                </c:pt>
                <c:pt idx="8">
                  <c:v>540</c:v>
                </c:pt>
                <c:pt idx="9">
                  <c:v>357</c:v>
                </c:pt>
                <c:pt idx="10">
                  <c:v>417</c:v>
                </c:pt>
                <c:pt idx="11">
                  <c:v>520</c:v>
                </c:pt>
                <c:pt idx="12">
                  <c:v>562</c:v>
                </c:pt>
                <c:pt idx="13">
                  <c:v>511</c:v>
                </c:pt>
                <c:pt idx="14">
                  <c:v>552</c:v>
                </c:pt>
                <c:pt idx="15">
                  <c:v>546</c:v>
                </c:pt>
              </c:numCache>
            </c:numRef>
          </c:val>
          <c:smooth val="0"/>
          <c:extLst>
            <c:ext xmlns:c16="http://schemas.microsoft.com/office/drawing/2014/chart" uri="{C3380CC4-5D6E-409C-BE32-E72D297353CC}">
              <c16:uniqueId val="{00000003-2043-4ECC-9B13-F238F1D76B0E}"/>
            </c:ext>
          </c:extLst>
        </c:ser>
        <c:ser>
          <c:idx val="4"/>
          <c:order val="4"/>
          <c:tx>
            <c:strRef>
              <c:f>List1!$A$6</c:f>
              <c:strCache>
                <c:ptCount val="1"/>
                <c:pt idx="0">
                  <c:v>Poprvé zapsaní v AJ</c:v>
                </c:pt>
              </c:strCache>
            </c:strRef>
          </c:tx>
          <c:spPr>
            <a:ln>
              <a:solidFill>
                <a:sysClr val="window" lastClr="FFFFFF">
                  <a:lumMod val="75000"/>
                </a:sysClr>
              </a:solidFill>
            </a:ln>
          </c:spPr>
          <c:marker>
            <c:symbol val="none"/>
          </c:marker>
          <c:cat>
            <c:strRef>
              <c:f>List1!$B$1:$Q$1</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List1!$B$6:$Q$6</c:f>
              <c:numCache>
                <c:formatCode>General</c:formatCode>
                <c:ptCount val="16"/>
                <c:pt idx="0">
                  <c:v>200</c:v>
                </c:pt>
                <c:pt idx="1">
                  <c:v>218</c:v>
                </c:pt>
                <c:pt idx="2">
                  <c:v>209</c:v>
                </c:pt>
                <c:pt idx="3">
                  <c:v>271</c:v>
                </c:pt>
                <c:pt idx="4">
                  <c:v>266</c:v>
                </c:pt>
                <c:pt idx="5">
                  <c:v>286</c:v>
                </c:pt>
                <c:pt idx="6">
                  <c:v>251</c:v>
                </c:pt>
                <c:pt idx="7">
                  <c:v>343</c:v>
                </c:pt>
                <c:pt idx="8">
                  <c:v>364</c:v>
                </c:pt>
                <c:pt idx="9">
                  <c:v>349</c:v>
                </c:pt>
                <c:pt idx="10">
                  <c:v>340</c:v>
                </c:pt>
                <c:pt idx="11">
                  <c:v>329</c:v>
                </c:pt>
                <c:pt idx="12">
                  <c:v>402</c:v>
                </c:pt>
                <c:pt idx="13">
                  <c:v>396</c:v>
                </c:pt>
                <c:pt idx="14">
                  <c:v>435</c:v>
                </c:pt>
                <c:pt idx="15">
                  <c:v>330</c:v>
                </c:pt>
              </c:numCache>
            </c:numRef>
          </c:val>
          <c:smooth val="0"/>
          <c:extLst>
            <c:ext xmlns:c16="http://schemas.microsoft.com/office/drawing/2014/chart" uri="{C3380CC4-5D6E-409C-BE32-E72D297353CC}">
              <c16:uniqueId val="{00000004-2043-4ECC-9B13-F238F1D76B0E}"/>
            </c:ext>
          </c:extLst>
        </c:ser>
        <c:dLbls>
          <c:showLegendKey val="0"/>
          <c:showVal val="0"/>
          <c:showCatName val="0"/>
          <c:showSerName val="0"/>
          <c:showPercent val="0"/>
          <c:showBubbleSize val="0"/>
        </c:dLbls>
        <c:smooth val="0"/>
        <c:axId val="2809216"/>
        <c:axId val="7353472"/>
      </c:lineChart>
      <c:catAx>
        <c:axId val="2809216"/>
        <c:scaling>
          <c:orientation val="minMax"/>
        </c:scaling>
        <c:delete val="0"/>
        <c:axPos val="b"/>
        <c:numFmt formatCode="General" sourceLinked="0"/>
        <c:majorTickMark val="out"/>
        <c:minorTickMark val="none"/>
        <c:tickLblPos val="nextTo"/>
        <c:txPr>
          <a:bodyPr/>
          <a:lstStyle/>
          <a:p>
            <a:pPr>
              <a:defRPr b="1"/>
            </a:pPr>
            <a:endParaRPr lang="cs-CZ"/>
          </a:p>
        </c:txPr>
        <c:crossAx val="7353472"/>
        <c:crosses val="autoZero"/>
        <c:auto val="1"/>
        <c:lblAlgn val="ctr"/>
        <c:lblOffset val="100"/>
        <c:noMultiLvlLbl val="0"/>
      </c:catAx>
      <c:valAx>
        <c:axId val="7353472"/>
        <c:scaling>
          <c:orientation val="minMax"/>
        </c:scaling>
        <c:delete val="0"/>
        <c:axPos val="l"/>
        <c:majorGridlines>
          <c:spPr>
            <a:ln>
              <a:solidFill>
                <a:schemeClr val="bg1">
                  <a:lumMod val="85000"/>
                </a:schemeClr>
              </a:solidFill>
            </a:ln>
          </c:spPr>
        </c:majorGridlines>
        <c:numFmt formatCode="General" sourceLinked="1"/>
        <c:majorTickMark val="out"/>
        <c:minorTickMark val="none"/>
        <c:tickLblPos val="nextTo"/>
        <c:txPr>
          <a:bodyPr/>
          <a:lstStyle/>
          <a:p>
            <a:pPr>
              <a:defRPr b="1"/>
            </a:pPr>
            <a:endParaRPr lang="cs-CZ"/>
          </a:p>
        </c:txPr>
        <c:crossAx val="2809216"/>
        <c:crosses val="autoZero"/>
        <c:crossBetween val="between"/>
      </c:valAx>
    </c:plotArea>
    <c:plotVisOnly val="1"/>
    <c:dispBlanksAs val="gap"/>
    <c:showDLblsOverMax val="0"/>
  </c:chart>
  <c:txPr>
    <a:bodyPr/>
    <a:lstStyle/>
    <a:p>
      <a:pPr>
        <a:defRPr sz="1100"/>
      </a:pPr>
      <a:endParaRPr lang="cs-CZ"/>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320522290493224E-2"/>
          <c:y val="8.5977506866250136E-2"/>
          <c:w val="0.90600328200177138"/>
          <c:h val="0.90121645204404144"/>
        </c:manualLayout>
      </c:layout>
      <c:barChart>
        <c:barDir val="bar"/>
        <c:grouping val="percentStacked"/>
        <c:varyColors val="0"/>
        <c:ser>
          <c:idx val="0"/>
          <c:order val="0"/>
          <c:tx>
            <c:strRef>
              <c:f>List1!$B$1</c:f>
              <c:strCache>
                <c:ptCount val="1"/>
                <c:pt idx="0">
                  <c:v>do 59</c:v>
                </c:pt>
              </c:strCache>
            </c:strRef>
          </c:tx>
          <c:spPr>
            <a:solidFill>
              <a:schemeClr val="bg1">
                <a:lumMod val="8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cs-CZ"/>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List1!$A$2:$A$32</c:f>
              <c:numCache>
                <c:formatCode>General</c:formatCode>
                <c:ptCount val="31"/>
              </c:numCache>
            </c:numRef>
          </c:cat>
          <c:val>
            <c:numRef>
              <c:f>List1!$B$2:$B$32</c:f>
              <c:numCache>
                <c:formatCode>0.0%</c:formatCode>
                <c:ptCount val="31"/>
                <c:pt idx="0">
                  <c:v>0.4950560316413975</c:v>
                </c:pt>
                <c:pt idx="1">
                  <c:v>0.50617283950617287</c:v>
                </c:pt>
                <c:pt idx="2">
                  <c:v>0.50869565217391299</c:v>
                </c:pt>
                <c:pt idx="3">
                  <c:v>0.5128939828080229</c:v>
                </c:pt>
                <c:pt idx="4">
                  <c:v>0.5171951764180438</c:v>
                </c:pt>
                <c:pt idx="5">
                  <c:v>0.51827956989247315</c:v>
                </c:pt>
                <c:pt idx="6">
                  <c:v>0.52309985096870337</c:v>
                </c:pt>
                <c:pt idx="7">
                  <c:v>0.53605015673981193</c:v>
                </c:pt>
                <c:pt idx="8">
                  <c:v>0.54594594594594592</c:v>
                </c:pt>
                <c:pt idx="9">
                  <c:v>0.56038647342995174</c:v>
                </c:pt>
                <c:pt idx="10">
                  <c:v>0.576235978396344</c:v>
                </c:pt>
                <c:pt idx="11">
                  <c:v>0.57920792079207917</c:v>
                </c:pt>
                <c:pt idx="12">
                  <c:v>0.58783783783783783</c:v>
                </c:pt>
                <c:pt idx="13">
                  <c:v>0.58932825154835633</c:v>
                </c:pt>
                <c:pt idx="14">
                  <c:v>0.59370314842578709</c:v>
                </c:pt>
                <c:pt idx="15">
                  <c:v>0.5946817082997583</c:v>
                </c:pt>
                <c:pt idx="16">
                  <c:v>0.61084529505582141</c:v>
                </c:pt>
                <c:pt idx="17">
                  <c:v>0.61619718309859151</c:v>
                </c:pt>
                <c:pt idx="18">
                  <c:v>0.61682242990654201</c:v>
                </c:pt>
                <c:pt idx="19">
                  <c:v>0.62297297297297294</c:v>
                </c:pt>
                <c:pt idx="20">
                  <c:v>0.62669683257918551</c:v>
                </c:pt>
                <c:pt idx="21">
                  <c:v>0.64257028112449799</c:v>
                </c:pt>
                <c:pt idx="22">
                  <c:v>0.66735112936344965</c:v>
                </c:pt>
                <c:pt idx="23">
                  <c:v>0.67361111111111116</c:v>
                </c:pt>
                <c:pt idx="24">
                  <c:v>0.68136557610241821</c:v>
                </c:pt>
                <c:pt idx="25">
                  <c:v>0.68537414965986398</c:v>
                </c:pt>
                <c:pt idx="26">
                  <c:v>0.72499999999999998</c:v>
                </c:pt>
                <c:pt idx="27">
                  <c:v>0.75187969924812026</c:v>
                </c:pt>
                <c:pt idx="28">
                  <c:v>0.7807017543859649</c:v>
                </c:pt>
                <c:pt idx="29">
                  <c:v>0.79338842975206614</c:v>
                </c:pt>
                <c:pt idx="30">
                  <c:v>0.81521739130434778</c:v>
                </c:pt>
              </c:numCache>
            </c:numRef>
          </c:val>
          <c:extLst>
            <c:ext xmlns:c16="http://schemas.microsoft.com/office/drawing/2014/chart" uri="{C3380CC4-5D6E-409C-BE32-E72D297353CC}">
              <c16:uniqueId val="{00000000-9E66-4268-AA32-CA59B3C4BABB}"/>
            </c:ext>
          </c:extLst>
        </c:ser>
        <c:ser>
          <c:idx val="1"/>
          <c:order val="1"/>
          <c:tx>
            <c:strRef>
              <c:f>List1!$C$1</c:f>
              <c:strCache>
                <c:ptCount val="1"/>
                <c:pt idx="0">
                  <c:v>60-64</c:v>
                </c:pt>
              </c:strCache>
            </c:strRef>
          </c:tx>
          <c:spPr>
            <a:solidFill>
              <a:schemeClr val="accent4">
                <a:lumMod val="60000"/>
                <a:lumOff val="40000"/>
              </a:schemeClr>
            </a:solidFill>
            <a:ln>
              <a:noFill/>
            </a:ln>
            <a:effectLst/>
          </c:spPr>
          <c:invertIfNegative val="0"/>
          <c:dLbls>
            <c:dLbl>
              <c:idx val="15"/>
              <c:delete val="1"/>
              <c:extLst>
                <c:ext xmlns:c15="http://schemas.microsoft.com/office/drawing/2012/chart" uri="{CE6537A1-D6FC-4f65-9D91-7224C49458BB}"/>
                <c:ext xmlns:c16="http://schemas.microsoft.com/office/drawing/2014/chart" uri="{C3380CC4-5D6E-409C-BE32-E72D297353CC}">
                  <c16:uniqueId val="{00000004-9E66-4268-AA32-CA59B3C4BABB}"/>
                </c:ext>
              </c:extLst>
            </c:dLbl>
            <c:dLbl>
              <c:idx val="25"/>
              <c:delete val="1"/>
              <c:extLst>
                <c:ext xmlns:c15="http://schemas.microsoft.com/office/drawing/2012/chart" uri="{CE6537A1-D6FC-4f65-9D91-7224C49458BB}"/>
                <c:ext xmlns:c16="http://schemas.microsoft.com/office/drawing/2014/chart" uri="{C3380CC4-5D6E-409C-BE32-E72D297353CC}">
                  <c16:uniqueId val="{00000006-9E66-4268-AA32-CA59B3C4BABB}"/>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cs-CZ"/>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List1!$A$2:$A$32</c:f>
              <c:numCache>
                <c:formatCode>General</c:formatCode>
                <c:ptCount val="31"/>
              </c:numCache>
            </c:numRef>
          </c:cat>
          <c:val>
            <c:numRef>
              <c:f>List1!$C$2:$C$32</c:f>
              <c:numCache>
                <c:formatCode>0.0%</c:formatCode>
                <c:ptCount val="31"/>
                <c:pt idx="0">
                  <c:v>0.14172709294660515</c:v>
                </c:pt>
                <c:pt idx="1">
                  <c:v>0.1111111111111111</c:v>
                </c:pt>
                <c:pt idx="2">
                  <c:v>0.13304347826086957</c:v>
                </c:pt>
                <c:pt idx="3">
                  <c:v>0.1318051575931232</c:v>
                </c:pt>
                <c:pt idx="4">
                  <c:v>0.15676641357748994</c:v>
                </c:pt>
                <c:pt idx="5">
                  <c:v>0.14408602150537633</c:v>
                </c:pt>
                <c:pt idx="6">
                  <c:v>0.10432190760059612</c:v>
                </c:pt>
                <c:pt idx="7">
                  <c:v>0.10658307210031348</c:v>
                </c:pt>
                <c:pt idx="8">
                  <c:v>8.6486486486486491E-2</c:v>
                </c:pt>
                <c:pt idx="9">
                  <c:v>0.12721417069243157</c:v>
                </c:pt>
                <c:pt idx="10">
                  <c:v>0.12671375155795597</c:v>
                </c:pt>
                <c:pt idx="11">
                  <c:v>0.10891089108910892</c:v>
                </c:pt>
                <c:pt idx="12">
                  <c:v>9.45945945945946E-2</c:v>
                </c:pt>
                <c:pt idx="13">
                  <c:v>0.12529776083849453</c:v>
                </c:pt>
                <c:pt idx="14">
                  <c:v>0.10494752623688156</c:v>
                </c:pt>
                <c:pt idx="15">
                  <c:v>0.11490733279613215</c:v>
                </c:pt>
                <c:pt idx="16">
                  <c:v>0.11961722488038279</c:v>
                </c:pt>
                <c:pt idx="17">
                  <c:v>0.10915492957746478</c:v>
                </c:pt>
                <c:pt idx="18">
                  <c:v>0.13603322949117341</c:v>
                </c:pt>
                <c:pt idx="19">
                  <c:v>0.13243243243243244</c:v>
                </c:pt>
                <c:pt idx="20">
                  <c:v>0.13461538461538461</c:v>
                </c:pt>
                <c:pt idx="21">
                  <c:v>7.4966532797858101E-2</c:v>
                </c:pt>
                <c:pt idx="22">
                  <c:v>0.11088295687885012</c:v>
                </c:pt>
                <c:pt idx="23">
                  <c:v>9.0277777777777762E-2</c:v>
                </c:pt>
                <c:pt idx="24">
                  <c:v>0.10526315789473684</c:v>
                </c:pt>
                <c:pt idx="25">
                  <c:v>0.10204081632653061</c:v>
                </c:pt>
                <c:pt idx="26">
                  <c:v>6.851851851851852E-2</c:v>
                </c:pt>
                <c:pt idx="27">
                  <c:v>0.10902255639097744</c:v>
                </c:pt>
                <c:pt idx="28">
                  <c:v>7.4561403508771926E-2</c:v>
                </c:pt>
                <c:pt idx="29">
                  <c:v>7.0247933884297523E-2</c:v>
                </c:pt>
                <c:pt idx="30">
                  <c:v>5.434782608695652E-2</c:v>
                </c:pt>
              </c:numCache>
            </c:numRef>
          </c:val>
          <c:extLst>
            <c:ext xmlns:c16="http://schemas.microsoft.com/office/drawing/2014/chart" uri="{C3380CC4-5D6E-409C-BE32-E72D297353CC}">
              <c16:uniqueId val="{00000001-9E66-4268-AA32-CA59B3C4BABB}"/>
            </c:ext>
          </c:extLst>
        </c:ser>
        <c:ser>
          <c:idx val="2"/>
          <c:order val="2"/>
          <c:tx>
            <c:strRef>
              <c:f>List1!$D$1</c:f>
              <c:strCache>
                <c:ptCount val="1"/>
                <c:pt idx="0">
                  <c:v>65-69</c:v>
                </c:pt>
              </c:strCache>
            </c:strRef>
          </c:tx>
          <c:spPr>
            <a:solidFill>
              <a:srgbClr val="FF9933"/>
            </a:solidFill>
            <a:ln>
              <a:noFill/>
            </a:ln>
            <a:effectLst/>
          </c:spPr>
          <c:invertIfNegative val="0"/>
          <c:dLbls>
            <c:dLbl>
              <c:idx val="19"/>
              <c:delete val="1"/>
              <c:extLst>
                <c:ext xmlns:c15="http://schemas.microsoft.com/office/drawing/2012/chart" uri="{CE6537A1-D6FC-4f65-9D91-7224C49458BB}"/>
                <c:ext xmlns:c16="http://schemas.microsoft.com/office/drawing/2014/chart" uri="{C3380CC4-5D6E-409C-BE32-E72D297353CC}">
                  <c16:uniqueId val="{00000005-9E66-4268-AA32-CA59B3C4BABB}"/>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cs-CZ"/>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List1!$A$2:$A$32</c:f>
              <c:numCache>
                <c:formatCode>General</c:formatCode>
                <c:ptCount val="31"/>
              </c:numCache>
            </c:numRef>
          </c:cat>
          <c:val>
            <c:numRef>
              <c:f>List1!$D$2:$D$32</c:f>
              <c:numCache>
                <c:formatCode>0.0%</c:formatCode>
                <c:ptCount val="31"/>
                <c:pt idx="0">
                  <c:v>0.14370468029004616</c:v>
                </c:pt>
                <c:pt idx="1">
                  <c:v>0.19135802469135801</c:v>
                </c:pt>
                <c:pt idx="2">
                  <c:v>0.14695652173913043</c:v>
                </c:pt>
                <c:pt idx="3">
                  <c:v>0.15759312320916904</c:v>
                </c:pt>
                <c:pt idx="4">
                  <c:v>0.17463153193389908</c:v>
                </c:pt>
                <c:pt idx="5">
                  <c:v>0.14838709677419354</c:v>
                </c:pt>
                <c:pt idx="6">
                  <c:v>0.16095380029806258</c:v>
                </c:pt>
                <c:pt idx="7">
                  <c:v>0.13793103448275862</c:v>
                </c:pt>
                <c:pt idx="8">
                  <c:v>0.1891891891891892</c:v>
                </c:pt>
                <c:pt idx="9">
                  <c:v>0.12238325281803544</c:v>
                </c:pt>
                <c:pt idx="10">
                  <c:v>0.12214374740340674</c:v>
                </c:pt>
                <c:pt idx="11">
                  <c:v>8.4158415841584164E-2</c:v>
                </c:pt>
                <c:pt idx="12">
                  <c:v>0.10135135135135136</c:v>
                </c:pt>
                <c:pt idx="13">
                  <c:v>0.13101476893758932</c:v>
                </c:pt>
                <c:pt idx="14">
                  <c:v>0.14842578710644677</c:v>
                </c:pt>
                <c:pt idx="15">
                  <c:v>0.1500402900886382</c:v>
                </c:pt>
                <c:pt idx="16">
                  <c:v>0.13237639553429026</c:v>
                </c:pt>
                <c:pt idx="17">
                  <c:v>0.13732394366197184</c:v>
                </c:pt>
                <c:pt idx="18">
                  <c:v>0.12876427829698858</c:v>
                </c:pt>
                <c:pt idx="19">
                  <c:v>9.8648648648648654E-2</c:v>
                </c:pt>
                <c:pt idx="20">
                  <c:v>0.10633484162895927</c:v>
                </c:pt>
                <c:pt idx="21">
                  <c:v>0.13386880856760375</c:v>
                </c:pt>
                <c:pt idx="22">
                  <c:v>0.11293634496919917</c:v>
                </c:pt>
                <c:pt idx="23">
                  <c:v>0.125</c:v>
                </c:pt>
                <c:pt idx="24">
                  <c:v>9.1038406827880516E-2</c:v>
                </c:pt>
                <c:pt idx="25">
                  <c:v>9.6938775510204078E-2</c:v>
                </c:pt>
                <c:pt idx="26">
                  <c:v>8.4259259259259256E-2</c:v>
                </c:pt>
                <c:pt idx="27">
                  <c:v>6.7669172932330823E-2</c:v>
                </c:pt>
                <c:pt idx="28">
                  <c:v>6.1403508771929821E-2</c:v>
                </c:pt>
                <c:pt idx="29">
                  <c:v>9.0909090909090912E-2</c:v>
                </c:pt>
                <c:pt idx="30">
                  <c:v>9.2391304347826081E-2</c:v>
                </c:pt>
              </c:numCache>
            </c:numRef>
          </c:val>
          <c:extLst>
            <c:ext xmlns:c16="http://schemas.microsoft.com/office/drawing/2014/chart" uri="{C3380CC4-5D6E-409C-BE32-E72D297353CC}">
              <c16:uniqueId val="{00000002-9E66-4268-AA32-CA59B3C4BABB}"/>
            </c:ext>
          </c:extLst>
        </c:ser>
        <c:ser>
          <c:idx val="3"/>
          <c:order val="3"/>
          <c:tx>
            <c:strRef>
              <c:f>List1!$E$1</c:f>
              <c:strCache>
                <c:ptCount val="1"/>
                <c:pt idx="0">
                  <c:v>70 a více</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n-lt"/>
                    <a:ea typeface="+mn-ea"/>
                    <a:cs typeface="+mn-cs"/>
                  </a:defRPr>
                </a:pPr>
                <a:endParaRPr lang="cs-CZ"/>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List1!$A$2:$A$32</c:f>
              <c:numCache>
                <c:formatCode>General</c:formatCode>
                <c:ptCount val="31"/>
              </c:numCache>
            </c:numRef>
          </c:cat>
          <c:val>
            <c:numRef>
              <c:f>List1!$E$2:$E$32</c:f>
              <c:numCache>
                <c:formatCode>0.0%</c:formatCode>
                <c:ptCount val="31"/>
                <c:pt idx="0">
                  <c:v>0.21951219512195125</c:v>
                </c:pt>
                <c:pt idx="1">
                  <c:v>0.19135802469135801</c:v>
                </c:pt>
                <c:pt idx="2">
                  <c:v>0.21130434782608695</c:v>
                </c:pt>
                <c:pt idx="3">
                  <c:v>0.19770773638968481</c:v>
                </c:pt>
                <c:pt idx="4">
                  <c:v>0.15140687807056721</c:v>
                </c:pt>
                <c:pt idx="5">
                  <c:v>0.18924731182795701</c:v>
                </c:pt>
                <c:pt idx="6">
                  <c:v>0.21162444113263784</c:v>
                </c:pt>
                <c:pt idx="7">
                  <c:v>0.21943573667711599</c:v>
                </c:pt>
                <c:pt idx="8">
                  <c:v>0.17837837837837839</c:v>
                </c:pt>
                <c:pt idx="9">
                  <c:v>0.19001610305958136</c:v>
                </c:pt>
                <c:pt idx="10">
                  <c:v>0.17490652264229334</c:v>
                </c:pt>
                <c:pt idx="11">
                  <c:v>0.22772277227722776</c:v>
                </c:pt>
                <c:pt idx="12">
                  <c:v>0.2162162162162162</c:v>
                </c:pt>
                <c:pt idx="13">
                  <c:v>0.1543592186755598</c:v>
                </c:pt>
                <c:pt idx="14">
                  <c:v>0.15292353823088456</c:v>
                </c:pt>
                <c:pt idx="15">
                  <c:v>0.14037066881547139</c:v>
                </c:pt>
                <c:pt idx="16">
                  <c:v>0.13716108452950559</c:v>
                </c:pt>
                <c:pt idx="17">
                  <c:v>0.13732394366197184</c:v>
                </c:pt>
                <c:pt idx="18">
                  <c:v>0.11838006230529595</c:v>
                </c:pt>
                <c:pt idx="19">
                  <c:v>0.14594594594594595</c:v>
                </c:pt>
                <c:pt idx="20">
                  <c:v>0.13235294117647059</c:v>
                </c:pt>
                <c:pt idx="21">
                  <c:v>0.14859437751004015</c:v>
                </c:pt>
                <c:pt idx="22">
                  <c:v>0.10882956878850102</c:v>
                </c:pt>
                <c:pt idx="23">
                  <c:v>0.1111111111111111</c:v>
                </c:pt>
                <c:pt idx="24">
                  <c:v>0.12233285917496443</c:v>
                </c:pt>
                <c:pt idx="25">
                  <c:v>0.11564625850340135</c:v>
                </c:pt>
                <c:pt idx="26">
                  <c:v>0.12222222222222222</c:v>
                </c:pt>
                <c:pt idx="27">
                  <c:v>7.1428571428571425E-2</c:v>
                </c:pt>
                <c:pt idx="28">
                  <c:v>8.3333333333333315E-2</c:v>
                </c:pt>
                <c:pt idx="29">
                  <c:v>4.5454545454545456E-2</c:v>
                </c:pt>
                <c:pt idx="30">
                  <c:v>3.8043478260869568E-2</c:v>
                </c:pt>
              </c:numCache>
            </c:numRef>
          </c:val>
          <c:extLst>
            <c:ext xmlns:c16="http://schemas.microsoft.com/office/drawing/2014/chart" uri="{C3380CC4-5D6E-409C-BE32-E72D297353CC}">
              <c16:uniqueId val="{00000003-9E66-4268-AA32-CA59B3C4BABB}"/>
            </c:ext>
          </c:extLst>
        </c:ser>
        <c:dLbls>
          <c:dLblPos val="ctr"/>
          <c:showLegendKey val="0"/>
          <c:showVal val="1"/>
          <c:showCatName val="0"/>
          <c:showSerName val="0"/>
          <c:showPercent val="0"/>
          <c:showBubbleSize val="0"/>
        </c:dLbls>
        <c:gapWidth val="30"/>
        <c:overlap val="100"/>
        <c:axId val="294240000"/>
        <c:axId val="294217120"/>
      </c:barChart>
      <c:catAx>
        <c:axId val="294240000"/>
        <c:scaling>
          <c:orientation val="maxMin"/>
        </c:scaling>
        <c:delete val="0"/>
        <c:axPos val="l"/>
        <c:numFmt formatCode="General" sourceLinked="1"/>
        <c:majorTickMark val="none"/>
        <c:minorTickMark val="none"/>
        <c:tickLblPos val="none"/>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cs-CZ"/>
          </a:p>
        </c:txPr>
        <c:crossAx val="294217120"/>
        <c:crosses val="autoZero"/>
        <c:auto val="1"/>
        <c:lblAlgn val="ctr"/>
        <c:lblOffset val="100"/>
        <c:noMultiLvlLbl val="0"/>
      </c:catAx>
      <c:valAx>
        <c:axId val="294217120"/>
        <c:scaling>
          <c:orientation val="minMax"/>
        </c:scaling>
        <c:delete val="0"/>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294240000"/>
        <c:crosses val="autoZero"/>
        <c:crossBetween val="between"/>
        <c:majorUnit val="0.1"/>
      </c:valAx>
      <c:spPr>
        <a:noFill/>
        <a:ln>
          <a:noFill/>
        </a:ln>
        <a:effectLst/>
      </c:spPr>
    </c:plotArea>
    <c:legend>
      <c:legendPos val="b"/>
      <c:layout>
        <c:manualLayout>
          <c:xMode val="edge"/>
          <c:yMode val="edge"/>
          <c:x val="0.21110269698744891"/>
          <c:y val="2.5601096340890049E-3"/>
          <c:w val="0.5575426041553978"/>
          <c:h val="4.2664444567018893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cs-CZ"/>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cs-CZ"/>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950248756218906E-2"/>
          <c:y val="5.6603773584905662E-2"/>
          <c:w val="0.87396351575456055"/>
          <c:h val="0.76650943396226412"/>
        </c:manualLayout>
      </c:layout>
      <c:lineChart>
        <c:grouping val="standard"/>
        <c:varyColors val="0"/>
        <c:ser>
          <c:idx val="0"/>
          <c:order val="0"/>
          <c:tx>
            <c:strRef>
              <c:f>List3!$B$1</c:f>
              <c:strCache>
                <c:ptCount val="1"/>
                <c:pt idx="0">
                  <c:v>§ 5 Všeobecná sestra</c:v>
                </c:pt>
              </c:strCache>
            </c:strRef>
          </c:tx>
          <c:spPr>
            <a:ln w="38098">
              <a:solidFill>
                <a:schemeClr val="accent1"/>
              </a:solidFill>
              <a:prstDash val="solid"/>
            </a:ln>
          </c:spPr>
          <c:marker>
            <c:symbol val="none"/>
          </c:marker>
          <c:cat>
            <c:strRef>
              <c:f>List3!$A$2:$A$11</c:f>
              <c:strCache>
                <c:ptCount val="10"/>
                <c:pt idx="0">
                  <c:v>do 29</c:v>
                </c:pt>
                <c:pt idx="1">
                  <c:v>30-34</c:v>
                </c:pt>
                <c:pt idx="2">
                  <c:v>35-39</c:v>
                </c:pt>
                <c:pt idx="3">
                  <c:v>40-44</c:v>
                </c:pt>
                <c:pt idx="4">
                  <c:v>45-49</c:v>
                </c:pt>
                <c:pt idx="5">
                  <c:v>50-54</c:v>
                </c:pt>
                <c:pt idx="6">
                  <c:v>55-59</c:v>
                </c:pt>
                <c:pt idx="7">
                  <c:v>60-64</c:v>
                </c:pt>
                <c:pt idx="8">
                  <c:v>65-69</c:v>
                </c:pt>
                <c:pt idx="9">
                  <c:v>70 a více</c:v>
                </c:pt>
              </c:strCache>
            </c:strRef>
          </c:cat>
          <c:val>
            <c:numRef>
              <c:f>List3!$B$2:$B$11</c:f>
              <c:numCache>
                <c:formatCode>General</c:formatCode>
                <c:ptCount val="10"/>
                <c:pt idx="0">
                  <c:v>6.9942209999999996</c:v>
                </c:pt>
                <c:pt idx="1">
                  <c:v>6.9526029999999999</c:v>
                </c:pt>
                <c:pt idx="2">
                  <c:v>12.29161</c:v>
                </c:pt>
                <c:pt idx="3">
                  <c:v>13.041930000000001</c:v>
                </c:pt>
                <c:pt idx="4">
                  <c:v>20.288239999999998</c:v>
                </c:pt>
                <c:pt idx="5">
                  <c:v>14.42484</c:v>
                </c:pt>
                <c:pt idx="6">
                  <c:v>12.026450000000001</c:v>
                </c:pt>
                <c:pt idx="7">
                  <c:v>8.2510879999999993</c:v>
                </c:pt>
                <c:pt idx="8">
                  <c:v>3.8669169999999999</c:v>
                </c:pt>
                <c:pt idx="9">
                  <c:v>1.8621129999999999</c:v>
                </c:pt>
              </c:numCache>
            </c:numRef>
          </c:val>
          <c:smooth val="0"/>
          <c:extLst>
            <c:ext xmlns:c16="http://schemas.microsoft.com/office/drawing/2014/chart" uri="{C3380CC4-5D6E-409C-BE32-E72D297353CC}">
              <c16:uniqueId val="{00000000-4908-42DE-B7D2-E8B23BC5B0EE}"/>
            </c:ext>
          </c:extLst>
        </c:ser>
        <c:dLbls>
          <c:showLegendKey val="0"/>
          <c:showVal val="0"/>
          <c:showCatName val="0"/>
          <c:showSerName val="0"/>
          <c:showPercent val="0"/>
          <c:showBubbleSize val="0"/>
        </c:dLbls>
        <c:smooth val="0"/>
        <c:axId val="339629152"/>
        <c:axId val="339627584"/>
      </c:lineChart>
      <c:catAx>
        <c:axId val="339629152"/>
        <c:scaling>
          <c:orientation val="minMax"/>
        </c:scaling>
        <c:delete val="0"/>
        <c:axPos val="b"/>
        <c:numFmt formatCode="General" sourceLinked="1"/>
        <c:majorTickMark val="out"/>
        <c:minorTickMark val="none"/>
        <c:tickLblPos val="nextTo"/>
        <c:spPr>
          <a:ln w="3175">
            <a:solidFill>
              <a:schemeClr val="tx1"/>
            </a:solidFill>
            <a:prstDash val="solid"/>
          </a:ln>
        </c:spPr>
        <c:txPr>
          <a:bodyPr rot="-2700000" vert="horz"/>
          <a:lstStyle/>
          <a:p>
            <a:pPr>
              <a:defRPr sz="1200" b="0" i="0" u="none" strike="noStrike" baseline="0">
                <a:solidFill>
                  <a:schemeClr val="tx1"/>
                </a:solidFill>
                <a:latin typeface="Arial"/>
                <a:ea typeface="Arial"/>
                <a:cs typeface="Arial"/>
              </a:defRPr>
            </a:pPr>
            <a:endParaRPr lang="cs-CZ"/>
          </a:p>
        </c:txPr>
        <c:crossAx val="339627584"/>
        <c:crossesAt val="0"/>
        <c:auto val="1"/>
        <c:lblAlgn val="ctr"/>
        <c:lblOffset val="100"/>
        <c:tickLblSkip val="1"/>
        <c:tickMarkSkip val="1"/>
        <c:noMultiLvlLbl val="0"/>
      </c:catAx>
      <c:valAx>
        <c:axId val="339627584"/>
        <c:scaling>
          <c:orientation val="minMax"/>
        </c:scaling>
        <c:delete val="0"/>
        <c:axPos val="l"/>
        <c:numFmt formatCode="0" sourceLinked="0"/>
        <c:majorTickMark val="out"/>
        <c:minorTickMark val="none"/>
        <c:tickLblPos val="nextTo"/>
        <c:spPr>
          <a:ln w="3175">
            <a:solidFill>
              <a:schemeClr val="tx1"/>
            </a:solidFill>
            <a:prstDash val="solid"/>
          </a:ln>
        </c:spPr>
        <c:txPr>
          <a:bodyPr rot="0" vert="horz"/>
          <a:lstStyle/>
          <a:p>
            <a:pPr>
              <a:defRPr sz="1200" b="0" i="0" u="none" strike="noStrike" baseline="0">
                <a:solidFill>
                  <a:schemeClr val="tx1"/>
                </a:solidFill>
                <a:latin typeface="Arial"/>
                <a:ea typeface="Arial"/>
                <a:cs typeface="Arial"/>
              </a:defRPr>
            </a:pPr>
            <a:endParaRPr lang="cs-CZ"/>
          </a:p>
        </c:txPr>
        <c:crossAx val="339629152"/>
        <c:crosses val="autoZero"/>
        <c:crossBetween val="between"/>
      </c:valAx>
      <c:spPr>
        <a:noFill/>
        <a:ln w="25399">
          <a:noFill/>
        </a:ln>
      </c:spPr>
    </c:plotArea>
    <c:plotVisOnly val="1"/>
    <c:dispBlanksAs val="gap"/>
    <c:showDLblsOverMax val="0"/>
  </c:chart>
  <c:spPr>
    <a:noFill/>
    <a:ln>
      <a:noFill/>
    </a:ln>
  </c:spPr>
  <c:txPr>
    <a:bodyPr/>
    <a:lstStyle/>
    <a:p>
      <a:pPr>
        <a:defRPr sz="1725" b="1" i="0" u="none" strike="noStrike" baseline="0">
          <a:solidFill>
            <a:schemeClr val="tx1"/>
          </a:solidFill>
          <a:latin typeface="Tahoma"/>
          <a:ea typeface="Tahoma"/>
          <a:cs typeface="Tahoma"/>
        </a:defRPr>
      </a:pPr>
      <a:endParaRPr lang="cs-CZ"/>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Column2</c:v>
                </c:pt>
              </c:strCache>
            </c:strRef>
          </c:tx>
          <c:spPr>
            <a:solidFill>
              <a:schemeClr val="accent1"/>
            </a:solidFill>
            <a:ln>
              <a:noFill/>
            </a:ln>
            <a:effectLst/>
          </c:spPr>
          <c:invertIfNegative val="0"/>
          <c:dPt>
            <c:idx val="0"/>
            <c:invertIfNegative val="0"/>
            <c:bubble3D val="0"/>
            <c:spPr>
              <a:solidFill>
                <a:srgbClr val="FF0000"/>
              </a:solidFill>
              <a:ln>
                <a:noFill/>
              </a:ln>
              <a:effectLst/>
            </c:spPr>
            <c:extLst>
              <c:ext xmlns:c16="http://schemas.microsoft.com/office/drawing/2014/chart" uri="{C3380CC4-5D6E-409C-BE32-E72D297353CC}">
                <c16:uniqueId val="{00000001-AF96-4F47-A139-D00AFF331AC6}"/>
              </c:ext>
            </c:extLst>
          </c:dPt>
          <c:dPt>
            <c:idx val="1"/>
            <c:invertIfNegative val="0"/>
            <c:bubble3D val="0"/>
            <c:spPr>
              <a:solidFill>
                <a:srgbClr val="FF0000"/>
              </a:solidFill>
              <a:ln>
                <a:noFill/>
              </a:ln>
              <a:effectLst/>
            </c:spPr>
            <c:extLst>
              <c:ext xmlns:c16="http://schemas.microsoft.com/office/drawing/2014/chart" uri="{C3380CC4-5D6E-409C-BE32-E72D297353CC}">
                <c16:uniqueId val="{00000003-AF96-4F47-A139-D00AFF331AC6}"/>
              </c:ext>
            </c:extLst>
          </c:dPt>
          <c:dPt>
            <c:idx val="2"/>
            <c:invertIfNegative val="0"/>
            <c:bubble3D val="0"/>
            <c:spPr>
              <a:solidFill>
                <a:srgbClr val="FF0000"/>
              </a:solidFill>
              <a:ln>
                <a:noFill/>
              </a:ln>
              <a:effectLst/>
            </c:spPr>
            <c:extLst>
              <c:ext xmlns:c16="http://schemas.microsoft.com/office/drawing/2014/chart" uri="{C3380CC4-5D6E-409C-BE32-E72D297353CC}">
                <c16:uniqueId val="{00000005-AF96-4F47-A139-D00AFF331AC6}"/>
              </c:ext>
            </c:extLst>
          </c:dPt>
          <c:dPt>
            <c:idx val="3"/>
            <c:invertIfNegative val="0"/>
            <c:bubble3D val="0"/>
            <c:spPr>
              <a:solidFill>
                <a:srgbClr val="FF0000"/>
              </a:solidFill>
              <a:ln>
                <a:noFill/>
              </a:ln>
              <a:effectLst/>
            </c:spPr>
            <c:extLst>
              <c:ext xmlns:c16="http://schemas.microsoft.com/office/drawing/2014/chart" uri="{C3380CC4-5D6E-409C-BE32-E72D297353CC}">
                <c16:uniqueId val="{00000007-AF96-4F47-A139-D00AFF331AC6}"/>
              </c:ext>
            </c:extLst>
          </c:dPt>
          <c:dPt>
            <c:idx val="4"/>
            <c:invertIfNegative val="0"/>
            <c:bubble3D val="0"/>
            <c:spPr>
              <a:solidFill>
                <a:srgbClr val="FF0000"/>
              </a:solidFill>
              <a:ln>
                <a:noFill/>
              </a:ln>
              <a:effectLst/>
            </c:spPr>
            <c:extLst>
              <c:ext xmlns:c16="http://schemas.microsoft.com/office/drawing/2014/chart" uri="{C3380CC4-5D6E-409C-BE32-E72D297353CC}">
                <c16:uniqueId val="{00000009-AF96-4F47-A139-D00AFF331AC6}"/>
              </c:ext>
            </c:extLst>
          </c:dPt>
          <c:dPt>
            <c:idx val="5"/>
            <c:invertIfNegative val="0"/>
            <c:bubble3D val="0"/>
            <c:spPr>
              <a:solidFill>
                <a:srgbClr val="FF0000"/>
              </a:solidFill>
              <a:ln>
                <a:noFill/>
              </a:ln>
              <a:effectLst/>
            </c:spPr>
            <c:extLst>
              <c:ext xmlns:c16="http://schemas.microsoft.com/office/drawing/2014/chart" uri="{C3380CC4-5D6E-409C-BE32-E72D297353CC}">
                <c16:uniqueId val="{0000000B-AF96-4F47-A139-D00AFF331AC6}"/>
              </c:ext>
            </c:extLst>
          </c:dPt>
          <c:dPt>
            <c:idx val="6"/>
            <c:invertIfNegative val="0"/>
            <c:bubble3D val="0"/>
            <c:spPr>
              <a:solidFill>
                <a:srgbClr val="FF0000"/>
              </a:solidFill>
              <a:ln>
                <a:noFill/>
              </a:ln>
              <a:effectLst/>
            </c:spPr>
            <c:extLst>
              <c:ext xmlns:c16="http://schemas.microsoft.com/office/drawing/2014/chart" uri="{C3380CC4-5D6E-409C-BE32-E72D297353CC}">
                <c16:uniqueId val="{0000000D-AF96-4F47-A139-D00AFF331AC6}"/>
              </c:ext>
            </c:extLst>
          </c:dPt>
          <c:dPt>
            <c:idx val="7"/>
            <c:invertIfNegative val="0"/>
            <c:bubble3D val="0"/>
            <c:spPr>
              <a:solidFill>
                <a:srgbClr val="FF0000"/>
              </a:solidFill>
              <a:ln>
                <a:noFill/>
              </a:ln>
              <a:effectLst/>
            </c:spPr>
            <c:extLst>
              <c:ext xmlns:c16="http://schemas.microsoft.com/office/drawing/2014/chart" uri="{C3380CC4-5D6E-409C-BE32-E72D297353CC}">
                <c16:uniqueId val="{0000000F-AF96-4F47-A139-D00AFF331AC6}"/>
              </c:ext>
            </c:extLst>
          </c:dPt>
          <c:dPt>
            <c:idx val="8"/>
            <c:invertIfNegative val="0"/>
            <c:bubble3D val="0"/>
            <c:spPr>
              <a:solidFill>
                <a:srgbClr val="FF0000"/>
              </a:solidFill>
              <a:ln>
                <a:noFill/>
              </a:ln>
              <a:effectLst/>
            </c:spPr>
            <c:extLst>
              <c:ext xmlns:c16="http://schemas.microsoft.com/office/drawing/2014/chart" uri="{C3380CC4-5D6E-409C-BE32-E72D297353CC}">
                <c16:uniqueId val="{00000011-AF96-4F47-A139-D00AFF331AC6}"/>
              </c:ext>
            </c:extLst>
          </c:dPt>
          <c:dPt>
            <c:idx val="9"/>
            <c:invertIfNegative val="0"/>
            <c:bubble3D val="0"/>
            <c:spPr>
              <a:solidFill>
                <a:srgbClr val="FF0000"/>
              </a:solidFill>
              <a:ln>
                <a:noFill/>
              </a:ln>
              <a:effectLst/>
            </c:spPr>
            <c:extLst>
              <c:ext xmlns:c16="http://schemas.microsoft.com/office/drawing/2014/chart" uri="{C3380CC4-5D6E-409C-BE32-E72D297353CC}">
                <c16:uniqueId val="{00000013-AF96-4F47-A139-D00AFF331AC6}"/>
              </c:ext>
            </c:extLst>
          </c:dPt>
          <c:dPt>
            <c:idx val="10"/>
            <c:invertIfNegative val="0"/>
            <c:bubble3D val="0"/>
            <c:spPr>
              <a:solidFill>
                <a:srgbClr val="FF0000"/>
              </a:solidFill>
              <a:ln>
                <a:noFill/>
              </a:ln>
              <a:effectLst/>
            </c:spPr>
            <c:extLst>
              <c:ext xmlns:c16="http://schemas.microsoft.com/office/drawing/2014/chart" uri="{C3380CC4-5D6E-409C-BE32-E72D297353CC}">
                <c16:uniqueId val="{00000015-AF96-4F47-A139-D00AFF331AC6}"/>
              </c:ext>
            </c:extLst>
          </c:dPt>
          <c:dPt>
            <c:idx val="11"/>
            <c:invertIfNegative val="0"/>
            <c:bubble3D val="0"/>
            <c:spPr>
              <a:solidFill>
                <a:srgbClr val="FF0000"/>
              </a:solidFill>
              <a:ln>
                <a:noFill/>
              </a:ln>
              <a:effectLst/>
            </c:spPr>
            <c:extLst>
              <c:ext xmlns:c16="http://schemas.microsoft.com/office/drawing/2014/chart" uri="{C3380CC4-5D6E-409C-BE32-E72D297353CC}">
                <c16:uniqueId val="{00000017-AF96-4F47-A139-D00AFF331AC6}"/>
              </c:ext>
            </c:extLst>
          </c:dPt>
          <c:dPt>
            <c:idx val="12"/>
            <c:invertIfNegative val="0"/>
            <c:bubble3D val="0"/>
            <c:spPr>
              <a:solidFill>
                <a:srgbClr val="FF0000"/>
              </a:solidFill>
              <a:ln>
                <a:noFill/>
              </a:ln>
              <a:effectLst/>
            </c:spPr>
            <c:extLst>
              <c:ext xmlns:c16="http://schemas.microsoft.com/office/drawing/2014/chart" uri="{C3380CC4-5D6E-409C-BE32-E72D297353CC}">
                <c16:uniqueId val="{00000019-AF96-4F47-A139-D00AFF331AC6}"/>
              </c:ext>
            </c:extLst>
          </c:dPt>
          <c:dPt>
            <c:idx val="13"/>
            <c:invertIfNegative val="0"/>
            <c:bubble3D val="0"/>
            <c:spPr>
              <a:solidFill>
                <a:srgbClr val="FF0000"/>
              </a:solidFill>
              <a:ln>
                <a:noFill/>
              </a:ln>
              <a:effectLst/>
            </c:spPr>
            <c:extLst>
              <c:ext xmlns:c16="http://schemas.microsoft.com/office/drawing/2014/chart" uri="{C3380CC4-5D6E-409C-BE32-E72D297353CC}">
                <c16:uniqueId val="{0000001B-AF96-4F47-A139-D00AFF331AC6}"/>
              </c:ext>
            </c:extLst>
          </c:dPt>
          <c:dPt>
            <c:idx val="15"/>
            <c:invertIfNegative val="0"/>
            <c:bubble3D val="0"/>
            <c:spPr>
              <a:solidFill>
                <a:srgbClr val="FF0000"/>
              </a:solidFill>
              <a:ln>
                <a:noFill/>
              </a:ln>
              <a:effectLst/>
            </c:spPr>
            <c:extLst>
              <c:ext xmlns:c16="http://schemas.microsoft.com/office/drawing/2014/chart" uri="{C3380CC4-5D6E-409C-BE32-E72D297353CC}">
                <c16:uniqueId val="{0000001D-AF96-4F47-A139-D00AFF331AC6}"/>
              </c:ext>
            </c:extLst>
          </c:dPt>
          <c:dPt>
            <c:idx val="16"/>
            <c:invertIfNegative val="0"/>
            <c:bubble3D val="0"/>
            <c:spPr>
              <a:solidFill>
                <a:srgbClr val="FF0000"/>
              </a:solidFill>
              <a:ln>
                <a:noFill/>
              </a:ln>
              <a:effectLst/>
            </c:spPr>
            <c:extLst>
              <c:ext xmlns:c16="http://schemas.microsoft.com/office/drawing/2014/chart" uri="{C3380CC4-5D6E-409C-BE32-E72D297353CC}">
                <c16:uniqueId val="{0000001F-AF96-4F47-A139-D00AFF331AC6}"/>
              </c:ext>
            </c:extLst>
          </c:dPt>
          <c:dPt>
            <c:idx val="17"/>
            <c:invertIfNegative val="0"/>
            <c:bubble3D val="0"/>
            <c:spPr>
              <a:solidFill>
                <a:srgbClr val="FF0000"/>
              </a:solidFill>
              <a:ln>
                <a:noFill/>
              </a:ln>
              <a:effectLst/>
            </c:spPr>
            <c:extLst>
              <c:ext xmlns:c16="http://schemas.microsoft.com/office/drawing/2014/chart" uri="{C3380CC4-5D6E-409C-BE32-E72D297353CC}">
                <c16:uniqueId val="{00000021-AF96-4F47-A139-D00AFF331AC6}"/>
              </c:ext>
            </c:extLst>
          </c:dPt>
          <c:dPt>
            <c:idx val="18"/>
            <c:invertIfNegative val="0"/>
            <c:bubble3D val="0"/>
            <c:spPr>
              <a:solidFill>
                <a:srgbClr val="FF0000"/>
              </a:solidFill>
              <a:ln>
                <a:noFill/>
              </a:ln>
              <a:effectLst/>
            </c:spPr>
            <c:extLst>
              <c:ext xmlns:c16="http://schemas.microsoft.com/office/drawing/2014/chart" uri="{C3380CC4-5D6E-409C-BE32-E72D297353CC}">
                <c16:uniqueId val="{00000023-AF96-4F47-A139-D00AFF331AC6}"/>
              </c:ext>
            </c:extLst>
          </c:dPt>
          <c:dPt>
            <c:idx val="19"/>
            <c:invertIfNegative val="0"/>
            <c:bubble3D val="0"/>
            <c:spPr>
              <a:solidFill>
                <a:srgbClr val="FF0000"/>
              </a:solidFill>
              <a:ln>
                <a:noFill/>
              </a:ln>
              <a:effectLst/>
            </c:spPr>
            <c:extLst>
              <c:ext xmlns:c16="http://schemas.microsoft.com/office/drawing/2014/chart" uri="{C3380CC4-5D6E-409C-BE32-E72D297353CC}">
                <c16:uniqueId val="{00000025-AF96-4F47-A139-D00AFF331AC6}"/>
              </c:ext>
            </c:extLst>
          </c:dPt>
          <c:dPt>
            <c:idx val="20"/>
            <c:invertIfNegative val="0"/>
            <c:bubble3D val="0"/>
            <c:spPr>
              <a:solidFill>
                <a:srgbClr val="FF0000"/>
              </a:solidFill>
              <a:ln>
                <a:noFill/>
              </a:ln>
              <a:effectLst/>
            </c:spPr>
            <c:extLst>
              <c:ext xmlns:c16="http://schemas.microsoft.com/office/drawing/2014/chart" uri="{C3380CC4-5D6E-409C-BE32-E72D297353CC}">
                <c16:uniqueId val="{00000027-AF96-4F47-A139-D00AFF331AC6}"/>
              </c:ext>
            </c:extLst>
          </c:dPt>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Liberecký kraj</c:v>
                </c:pt>
                <c:pt idx="1">
                  <c:v>Královéhradecký kraj</c:v>
                </c:pt>
                <c:pt idx="2">
                  <c:v>Karlovarský kraj</c:v>
                </c:pt>
                <c:pt idx="3">
                  <c:v>Plzeňský kraj</c:v>
                </c:pt>
                <c:pt idx="4">
                  <c:v>Pardubický kraj</c:v>
                </c:pt>
                <c:pt idx="5">
                  <c:v>Zlínský kraj</c:v>
                </c:pt>
                <c:pt idx="6">
                  <c:v>Hlavní město Praha</c:v>
                </c:pt>
                <c:pt idx="7">
                  <c:v>Ústecký kraj</c:v>
                </c:pt>
                <c:pt idx="8">
                  <c:v>Jihočeský kraj</c:v>
                </c:pt>
                <c:pt idx="9">
                  <c:v>Kraj Vysočina</c:v>
                </c:pt>
                <c:pt idx="10">
                  <c:v>Olomoucký kraj</c:v>
                </c:pt>
                <c:pt idx="11">
                  <c:v>Moravskoslezský kraj</c:v>
                </c:pt>
                <c:pt idx="12">
                  <c:v>Jihomoravský kraj</c:v>
                </c:pt>
                <c:pt idx="13">
                  <c:v>Středočeský kraj</c:v>
                </c:pt>
                <c:pt idx="15">
                  <c:v>≤ 2000</c:v>
                </c:pt>
                <c:pt idx="16">
                  <c:v>2001 - 5000</c:v>
                </c:pt>
                <c:pt idx="17">
                  <c:v>5001 - 10000</c:v>
                </c:pt>
                <c:pt idx="18">
                  <c:v>10001 - 50000</c:v>
                </c:pt>
                <c:pt idx="19">
                  <c:v>50001 - 100000</c:v>
                </c:pt>
                <c:pt idx="20">
                  <c:v>&gt; 100 000 </c:v>
                </c:pt>
              </c:strCache>
            </c:strRef>
          </c:cat>
          <c:val>
            <c:numRef>
              <c:f>Sheet1!$B$2:$B$22</c:f>
              <c:numCache>
                <c:formatCode>General</c:formatCode>
                <c:ptCount val="21"/>
                <c:pt idx="0">
                  <c:v>-7</c:v>
                </c:pt>
                <c:pt idx="1">
                  <c:v>-11</c:v>
                </c:pt>
                <c:pt idx="2">
                  <c:v>-12</c:v>
                </c:pt>
                <c:pt idx="3">
                  <c:v>-15</c:v>
                </c:pt>
                <c:pt idx="4">
                  <c:v>-16</c:v>
                </c:pt>
                <c:pt idx="5">
                  <c:v>-17</c:v>
                </c:pt>
                <c:pt idx="6">
                  <c:v>-19</c:v>
                </c:pt>
                <c:pt idx="7">
                  <c:v>-26</c:v>
                </c:pt>
                <c:pt idx="8">
                  <c:v>-37</c:v>
                </c:pt>
                <c:pt idx="9">
                  <c:v>-39</c:v>
                </c:pt>
                <c:pt idx="10">
                  <c:v>-39</c:v>
                </c:pt>
                <c:pt idx="11">
                  <c:v>-46</c:v>
                </c:pt>
                <c:pt idx="12">
                  <c:v>-47</c:v>
                </c:pt>
                <c:pt idx="13">
                  <c:v>-61</c:v>
                </c:pt>
                <c:pt idx="15">
                  <c:v>-199</c:v>
                </c:pt>
                <c:pt idx="16">
                  <c:v>-63</c:v>
                </c:pt>
                <c:pt idx="17">
                  <c:v>-16</c:v>
                </c:pt>
                <c:pt idx="18">
                  <c:v>-59</c:v>
                </c:pt>
                <c:pt idx="19">
                  <c:v>-19</c:v>
                </c:pt>
                <c:pt idx="20">
                  <c:v>-36</c:v>
                </c:pt>
              </c:numCache>
            </c:numRef>
          </c:val>
          <c:extLst>
            <c:ext xmlns:c16="http://schemas.microsoft.com/office/drawing/2014/chart" uri="{C3380CC4-5D6E-409C-BE32-E72D297353CC}">
              <c16:uniqueId val="{00000028-AF96-4F47-A139-D00AFF331AC6}"/>
            </c:ext>
          </c:extLst>
        </c:ser>
        <c:ser>
          <c:idx val="1"/>
          <c:order val="1"/>
          <c:tx>
            <c:strRef>
              <c:f>Sheet1!$C$1</c:f>
              <c:strCache>
                <c:ptCount val="1"/>
                <c:pt idx="0">
                  <c:v>2017</c:v>
                </c:pt>
              </c:strCache>
            </c:strRef>
          </c:tx>
          <c:spPr>
            <a:solidFill>
              <a:srgbClr val="00B050"/>
            </a:solidFill>
            <a:ln>
              <a:noFill/>
            </a:ln>
            <a:effectLst/>
          </c:spPr>
          <c:invertIfNegative val="0"/>
          <c:dLbls>
            <c:delete val="1"/>
          </c:dLbls>
          <c:cat>
            <c:strRef>
              <c:f>Sheet1!$A$2:$A$22</c:f>
              <c:strCache>
                <c:ptCount val="21"/>
                <c:pt idx="0">
                  <c:v>Liberecký kraj</c:v>
                </c:pt>
                <c:pt idx="1">
                  <c:v>Královéhradecký kraj</c:v>
                </c:pt>
                <c:pt idx="2">
                  <c:v>Karlovarský kraj</c:v>
                </c:pt>
                <c:pt idx="3">
                  <c:v>Plzeňský kraj</c:v>
                </c:pt>
                <c:pt idx="4">
                  <c:v>Pardubický kraj</c:v>
                </c:pt>
                <c:pt idx="5">
                  <c:v>Zlínský kraj</c:v>
                </c:pt>
                <c:pt idx="6">
                  <c:v>Hlavní město Praha</c:v>
                </c:pt>
                <c:pt idx="7">
                  <c:v>Ústecký kraj</c:v>
                </c:pt>
                <c:pt idx="8">
                  <c:v>Jihočeský kraj</c:v>
                </c:pt>
                <c:pt idx="9">
                  <c:v>Kraj Vysočina</c:v>
                </c:pt>
                <c:pt idx="10">
                  <c:v>Olomoucký kraj</c:v>
                </c:pt>
                <c:pt idx="11">
                  <c:v>Moravskoslezský kraj</c:v>
                </c:pt>
                <c:pt idx="12">
                  <c:v>Jihomoravský kraj</c:v>
                </c:pt>
                <c:pt idx="13">
                  <c:v>Středočeský kraj</c:v>
                </c:pt>
                <c:pt idx="15">
                  <c:v>≤ 2000</c:v>
                </c:pt>
                <c:pt idx="16">
                  <c:v>2001 - 5000</c:v>
                </c:pt>
                <c:pt idx="17">
                  <c:v>5001 - 10000</c:v>
                </c:pt>
                <c:pt idx="18">
                  <c:v>10001 - 50000</c:v>
                </c:pt>
                <c:pt idx="19">
                  <c:v>50001 - 100000</c:v>
                </c:pt>
                <c:pt idx="20">
                  <c:v>&gt; 100 000 </c:v>
                </c:pt>
              </c:strCache>
            </c:strRef>
          </c:cat>
          <c:val>
            <c:numRef>
              <c:f>Sheet1!$C$2:$C$22</c:f>
              <c:numCache>
                <c:formatCode>General</c:formatCode>
                <c:ptCount val="21"/>
              </c:numCache>
            </c:numRef>
          </c:val>
          <c:extLst>
            <c:ext xmlns:c16="http://schemas.microsoft.com/office/drawing/2014/chart" uri="{C3380CC4-5D6E-409C-BE32-E72D297353CC}">
              <c16:uniqueId val="{00000029-AF96-4F47-A139-D00AFF331AC6}"/>
            </c:ext>
          </c:extLst>
        </c:ser>
        <c:ser>
          <c:idx val="2"/>
          <c:order val="2"/>
          <c:tx>
            <c:strRef>
              <c:f>Sheet1!$D$1</c:f>
              <c:strCache>
                <c:ptCount val="1"/>
                <c:pt idx="0">
                  <c:v>2018</c:v>
                </c:pt>
              </c:strCache>
            </c:strRef>
          </c:tx>
          <c:spPr>
            <a:solidFill>
              <a:srgbClr val="FF0000"/>
            </a:solidFill>
            <a:ln>
              <a:noFill/>
            </a:ln>
            <a:effectLst/>
          </c:spPr>
          <c:invertIfNegative val="0"/>
          <c:dLbls>
            <c:delete val="1"/>
          </c:dLbls>
          <c:cat>
            <c:strRef>
              <c:f>Sheet1!$A$2:$A$22</c:f>
              <c:strCache>
                <c:ptCount val="21"/>
                <c:pt idx="0">
                  <c:v>Liberecký kraj</c:v>
                </c:pt>
                <c:pt idx="1">
                  <c:v>Královéhradecký kraj</c:v>
                </c:pt>
                <c:pt idx="2">
                  <c:v>Karlovarský kraj</c:v>
                </c:pt>
                <c:pt idx="3">
                  <c:v>Plzeňský kraj</c:v>
                </c:pt>
                <c:pt idx="4">
                  <c:v>Pardubický kraj</c:v>
                </c:pt>
                <c:pt idx="5">
                  <c:v>Zlínský kraj</c:v>
                </c:pt>
                <c:pt idx="6">
                  <c:v>Hlavní město Praha</c:v>
                </c:pt>
                <c:pt idx="7">
                  <c:v>Ústecký kraj</c:v>
                </c:pt>
                <c:pt idx="8">
                  <c:v>Jihočeský kraj</c:v>
                </c:pt>
                <c:pt idx="9">
                  <c:v>Kraj Vysočina</c:v>
                </c:pt>
                <c:pt idx="10">
                  <c:v>Olomoucký kraj</c:v>
                </c:pt>
                <c:pt idx="11">
                  <c:v>Moravskoslezský kraj</c:v>
                </c:pt>
                <c:pt idx="12">
                  <c:v>Jihomoravský kraj</c:v>
                </c:pt>
                <c:pt idx="13">
                  <c:v>Středočeský kraj</c:v>
                </c:pt>
                <c:pt idx="15">
                  <c:v>≤ 2000</c:v>
                </c:pt>
                <c:pt idx="16">
                  <c:v>2001 - 5000</c:v>
                </c:pt>
                <c:pt idx="17">
                  <c:v>5001 - 10000</c:v>
                </c:pt>
                <c:pt idx="18">
                  <c:v>10001 - 50000</c:v>
                </c:pt>
                <c:pt idx="19">
                  <c:v>50001 - 100000</c:v>
                </c:pt>
                <c:pt idx="20">
                  <c:v>&gt; 100 000 </c:v>
                </c:pt>
              </c:strCache>
            </c:strRef>
          </c:cat>
          <c:val>
            <c:numRef>
              <c:f>Sheet1!$D$2:$D$22</c:f>
              <c:numCache>
                <c:formatCode>General</c:formatCode>
                <c:ptCount val="21"/>
              </c:numCache>
            </c:numRef>
          </c:val>
          <c:extLst>
            <c:ext xmlns:c16="http://schemas.microsoft.com/office/drawing/2014/chart" uri="{C3380CC4-5D6E-409C-BE32-E72D297353CC}">
              <c16:uniqueId val="{0000002A-AF96-4F47-A139-D00AFF331AC6}"/>
            </c:ext>
          </c:extLst>
        </c:ser>
        <c:dLbls>
          <c:showLegendKey val="0"/>
          <c:showVal val="1"/>
          <c:showCatName val="0"/>
          <c:showSerName val="0"/>
          <c:showPercent val="0"/>
          <c:showBubbleSize val="0"/>
        </c:dLbls>
        <c:gapWidth val="50"/>
        <c:overlap val="100"/>
        <c:axId val="411765344"/>
        <c:axId val="411764952"/>
      </c:barChart>
      <c:catAx>
        <c:axId val="411765344"/>
        <c:scaling>
          <c:orientation val="maxMin"/>
        </c:scaling>
        <c:delete val="0"/>
        <c:axPos val="l"/>
        <c:numFmt formatCode="General" sourceLinked="1"/>
        <c:majorTickMark val="none"/>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411764952"/>
        <c:crosses val="autoZero"/>
        <c:auto val="1"/>
        <c:lblAlgn val="ctr"/>
        <c:lblOffset val="100"/>
        <c:noMultiLvlLbl val="0"/>
      </c:catAx>
      <c:valAx>
        <c:axId val="411764952"/>
        <c:scaling>
          <c:orientation val="minMax"/>
        </c:scaling>
        <c:delete val="0"/>
        <c:axPos val="t"/>
        <c:numFmt formatCode="General"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4117653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cs-CZ"/>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List1!$B$1</c:f>
              <c:strCache>
                <c:ptCount val="1"/>
                <c:pt idx="0">
                  <c:v>celkem</c:v>
                </c:pt>
              </c:strCache>
            </c:strRef>
          </c:tx>
          <c:spPr>
            <a:solidFill>
              <a:schemeClr val="bg1">
                <a:lumMod val="50000"/>
              </a:schemeClr>
            </a:solidFill>
            <a:ln>
              <a:noFill/>
            </a:ln>
          </c:spPr>
          <c:invertIfNegative val="0"/>
          <c:dPt>
            <c:idx val="6"/>
            <c:invertIfNegative val="0"/>
            <c:bubble3D val="0"/>
            <c:spPr>
              <a:solidFill>
                <a:srgbClr val="FF9933"/>
              </a:solidFill>
              <a:ln>
                <a:noFill/>
              </a:ln>
            </c:spPr>
            <c:extLst>
              <c:ext xmlns:c16="http://schemas.microsoft.com/office/drawing/2014/chart" uri="{C3380CC4-5D6E-409C-BE32-E72D297353CC}">
                <c16:uniqueId val="{00000001-388C-4D4A-BDBB-D1390109692E}"/>
              </c:ext>
            </c:extLst>
          </c:dPt>
          <c:dPt>
            <c:idx val="7"/>
            <c:invertIfNegative val="0"/>
            <c:bubble3D val="0"/>
            <c:spPr>
              <a:solidFill>
                <a:srgbClr val="FF6600"/>
              </a:solidFill>
              <a:ln>
                <a:noFill/>
              </a:ln>
            </c:spPr>
            <c:extLst>
              <c:ext xmlns:c16="http://schemas.microsoft.com/office/drawing/2014/chart" uri="{C3380CC4-5D6E-409C-BE32-E72D297353CC}">
                <c16:uniqueId val="{00000003-388C-4D4A-BDBB-D1390109692E}"/>
              </c:ext>
            </c:extLst>
          </c:dPt>
          <c:dPt>
            <c:idx val="8"/>
            <c:invertIfNegative val="0"/>
            <c:bubble3D val="0"/>
            <c:spPr>
              <a:solidFill>
                <a:srgbClr val="FF0000"/>
              </a:solidFill>
              <a:ln>
                <a:noFill/>
              </a:ln>
            </c:spPr>
            <c:extLst>
              <c:ext xmlns:c16="http://schemas.microsoft.com/office/drawing/2014/chart" uri="{C3380CC4-5D6E-409C-BE32-E72D297353CC}">
                <c16:uniqueId val="{00000005-388C-4D4A-BDBB-D1390109692E}"/>
              </c:ext>
            </c:extLst>
          </c:dPt>
          <c:dPt>
            <c:idx val="10"/>
            <c:invertIfNegative val="0"/>
            <c:bubble3D val="0"/>
            <c:spPr>
              <a:solidFill>
                <a:srgbClr val="FF0000"/>
              </a:solidFill>
              <a:ln>
                <a:noFill/>
              </a:ln>
            </c:spPr>
            <c:extLst>
              <c:ext xmlns:c16="http://schemas.microsoft.com/office/drawing/2014/chart" uri="{C3380CC4-5D6E-409C-BE32-E72D297353CC}">
                <c16:uniqueId val="{00000007-388C-4D4A-BDBB-D1390109692E}"/>
              </c:ext>
            </c:extLst>
          </c:dPt>
          <c:dPt>
            <c:idx val="11"/>
            <c:invertIfNegative val="0"/>
            <c:bubble3D val="0"/>
            <c:spPr>
              <a:solidFill>
                <a:srgbClr val="FF0000"/>
              </a:solidFill>
              <a:ln>
                <a:noFill/>
              </a:ln>
            </c:spPr>
            <c:extLst>
              <c:ext xmlns:c16="http://schemas.microsoft.com/office/drawing/2014/chart" uri="{C3380CC4-5D6E-409C-BE32-E72D297353CC}">
                <c16:uniqueId val="{00000009-388C-4D4A-BDBB-D1390109692E}"/>
              </c:ext>
            </c:extLst>
          </c:dPt>
          <c:dPt>
            <c:idx val="12"/>
            <c:invertIfNegative val="0"/>
            <c:bubble3D val="0"/>
            <c:spPr>
              <a:solidFill>
                <a:srgbClr val="FF0000"/>
              </a:solidFill>
              <a:ln>
                <a:noFill/>
              </a:ln>
            </c:spPr>
            <c:extLst>
              <c:ext xmlns:c16="http://schemas.microsoft.com/office/drawing/2014/chart" uri="{C3380CC4-5D6E-409C-BE32-E72D297353CC}">
                <c16:uniqueId val="{0000000B-388C-4D4A-BDBB-D1390109692E}"/>
              </c:ext>
            </c:extLst>
          </c:dPt>
          <c:dPt>
            <c:idx val="13"/>
            <c:invertIfNegative val="0"/>
            <c:bubble3D val="0"/>
            <c:spPr>
              <a:solidFill>
                <a:srgbClr val="FF0000"/>
              </a:solidFill>
              <a:ln>
                <a:noFill/>
              </a:ln>
            </c:spPr>
            <c:extLst>
              <c:ext xmlns:c16="http://schemas.microsoft.com/office/drawing/2014/chart" uri="{C3380CC4-5D6E-409C-BE32-E72D297353CC}">
                <c16:uniqueId val="{0000000D-388C-4D4A-BDBB-D1390109692E}"/>
              </c:ext>
            </c:extLst>
          </c:dPt>
          <c:dPt>
            <c:idx val="14"/>
            <c:invertIfNegative val="0"/>
            <c:bubble3D val="0"/>
            <c:spPr>
              <a:solidFill>
                <a:srgbClr val="FF0000"/>
              </a:solidFill>
              <a:ln>
                <a:noFill/>
              </a:ln>
            </c:spPr>
            <c:extLst>
              <c:ext xmlns:c16="http://schemas.microsoft.com/office/drawing/2014/chart" uri="{C3380CC4-5D6E-409C-BE32-E72D297353CC}">
                <c16:uniqueId val="{0000000F-388C-4D4A-BDBB-D1390109692E}"/>
              </c:ext>
            </c:extLst>
          </c:dPt>
          <c:cat>
            <c:strRef>
              <c:f>List1!$A$2:$A$10</c:f>
              <c:strCache>
                <c:ptCount val="9"/>
                <c:pt idx="0">
                  <c:v>do 34</c:v>
                </c:pt>
                <c:pt idx="1">
                  <c:v>35-39</c:v>
                </c:pt>
                <c:pt idx="2">
                  <c:v>40-44</c:v>
                </c:pt>
                <c:pt idx="3">
                  <c:v>45-49</c:v>
                </c:pt>
                <c:pt idx="4">
                  <c:v>50-54</c:v>
                </c:pt>
                <c:pt idx="5">
                  <c:v>55-59</c:v>
                </c:pt>
                <c:pt idx="6">
                  <c:v>60-64</c:v>
                </c:pt>
                <c:pt idx="7">
                  <c:v>65-69</c:v>
                </c:pt>
                <c:pt idx="8">
                  <c:v>70 a více</c:v>
                </c:pt>
              </c:strCache>
            </c:strRef>
          </c:cat>
          <c:val>
            <c:numRef>
              <c:f>List1!$B$2:$B$10</c:f>
              <c:numCache>
                <c:formatCode>General</c:formatCode>
                <c:ptCount val="9"/>
                <c:pt idx="0">
                  <c:v>107</c:v>
                </c:pt>
                <c:pt idx="1">
                  <c:v>142</c:v>
                </c:pt>
                <c:pt idx="2">
                  <c:v>200</c:v>
                </c:pt>
                <c:pt idx="3">
                  <c:v>156</c:v>
                </c:pt>
                <c:pt idx="4">
                  <c:v>232</c:v>
                </c:pt>
                <c:pt idx="5">
                  <c:v>252</c:v>
                </c:pt>
                <c:pt idx="6">
                  <c:v>353</c:v>
                </c:pt>
                <c:pt idx="7">
                  <c:v>402</c:v>
                </c:pt>
                <c:pt idx="8">
                  <c:v>360</c:v>
                </c:pt>
              </c:numCache>
            </c:numRef>
          </c:val>
          <c:extLst>
            <c:ext xmlns:c16="http://schemas.microsoft.com/office/drawing/2014/chart" uri="{C3380CC4-5D6E-409C-BE32-E72D297353CC}">
              <c16:uniqueId val="{00000010-388C-4D4A-BDBB-D1390109692E}"/>
            </c:ext>
          </c:extLst>
        </c:ser>
        <c:dLbls>
          <c:showLegendKey val="0"/>
          <c:showVal val="0"/>
          <c:showCatName val="0"/>
          <c:showSerName val="0"/>
          <c:showPercent val="0"/>
          <c:showBubbleSize val="0"/>
        </c:dLbls>
        <c:gapWidth val="20"/>
        <c:axId val="46452096"/>
        <c:axId val="46471040"/>
      </c:barChart>
      <c:catAx>
        <c:axId val="46452096"/>
        <c:scaling>
          <c:orientation val="minMax"/>
        </c:scaling>
        <c:delete val="0"/>
        <c:axPos val="b"/>
        <c:numFmt formatCode="General" sourceLinked="0"/>
        <c:majorTickMark val="out"/>
        <c:minorTickMark val="none"/>
        <c:tickLblPos val="nextTo"/>
        <c:spPr>
          <a:ln>
            <a:solidFill>
              <a:schemeClr val="tx1"/>
            </a:solidFill>
          </a:ln>
        </c:spPr>
        <c:txPr>
          <a:bodyPr rot="-2700000"/>
          <a:lstStyle/>
          <a:p>
            <a:pPr>
              <a:defRPr/>
            </a:pPr>
            <a:endParaRPr lang="cs-CZ"/>
          </a:p>
        </c:txPr>
        <c:crossAx val="46471040"/>
        <c:crosses val="autoZero"/>
        <c:auto val="1"/>
        <c:lblAlgn val="ctr"/>
        <c:lblOffset val="100"/>
        <c:tickLblSkip val="1"/>
        <c:noMultiLvlLbl val="0"/>
      </c:catAx>
      <c:valAx>
        <c:axId val="46471040"/>
        <c:scaling>
          <c:orientation val="minMax"/>
        </c:scaling>
        <c:delete val="0"/>
        <c:axPos val="l"/>
        <c:majorGridlines>
          <c:spPr>
            <a:ln>
              <a:solidFill>
                <a:schemeClr val="bg1">
                  <a:lumMod val="85000"/>
                </a:schemeClr>
              </a:solidFill>
            </a:ln>
          </c:spPr>
        </c:majorGridlines>
        <c:numFmt formatCode="General" sourceLinked="1"/>
        <c:majorTickMark val="out"/>
        <c:minorTickMark val="none"/>
        <c:tickLblPos val="nextTo"/>
        <c:spPr>
          <a:ln>
            <a:solidFill>
              <a:schemeClr val="tx1"/>
            </a:solidFill>
          </a:ln>
        </c:spPr>
        <c:crossAx val="46452096"/>
        <c:crosses val="autoZero"/>
        <c:crossBetween val="between"/>
      </c:valAx>
    </c:plotArea>
    <c:plotVisOnly val="1"/>
    <c:dispBlanksAs val="gap"/>
    <c:showDLblsOverMax val="0"/>
  </c:chart>
  <c:txPr>
    <a:bodyPr/>
    <a:lstStyle/>
    <a:p>
      <a:pPr>
        <a:defRPr sz="1200"/>
      </a:pPr>
      <a:endParaRPr lang="cs-CZ"/>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List1!$B$1</c:f>
              <c:strCache>
                <c:ptCount val="1"/>
                <c:pt idx="0">
                  <c:v>celkem</c:v>
                </c:pt>
              </c:strCache>
            </c:strRef>
          </c:tx>
          <c:spPr>
            <a:solidFill>
              <a:schemeClr val="bg1">
                <a:lumMod val="50000"/>
              </a:schemeClr>
            </a:solidFill>
            <a:ln>
              <a:noFill/>
            </a:ln>
          </c:spPr>
          <c:invertIfNegative val="0"/>
          <c:dPt>
            <c:idx val="6"/>
            <c:invertIfNegative val="0"/>
            <c:bubble3D val="0"/>
            <c:spPr>
              <a:solidFill>
                <a:srgbClr val="FF9933"/>
              </a:solidFill>
              <a:ln>
                <a:noFill/>
              </a:ln>
            </c:spPr>
            <c:extLst>
              <c:ext xmlns:c16="http://schemas.microsoft.com/office/drawing/2014/chart" uri="{C3380CC4-5D6E-409C-BE32-E72D297353CC}">
                <c16:uniqueId val="{00000001-E382-44C6-A3E8-8DBADD088BDE}"/>
              </c:ext>
            </c:extLst>
          </c:dPt>
          <c:dPt>
            <c:idx val="7"/>
            <c:invertIfNegative val="0"/>
            <c:bubble3D val="0"/>
            <c:spPr>
              <a:solidFill>
                <a:srgbClr val="FF6600"/>
              </a:solidFill>
              <a:ln>
                <a:noFill/>
              </a:ln>
            </c:spPr>
            <c:extLst>
              <c:ext xmlns:c16="http://schemas.microsoft.com/office/drawing/2014/chart" uri="{C3380CC4-5D6E-409C-BE32-E72D297353CC}">
                <c16:uniqueId val="{00000003-E382-44C6-A3E8-8DBADD088BDE}"/>
              </c:ext>
            </c:extLst>
          </c:dPt>
          <c:dPt>
            <c:idx val="8"/>
            <c:invertIfNegative val="0"/>
            <c:bubble3D val="0"/>
            <c:spPr>
              <a:solidFill>
                <a:srgbClr val="FF0000"/>
              </a:solidFill>
              <a:ln>
                <a:noFill/>
              </a:ln>
            </c:spPr>
            <c:extLst>
              <c:ext xmlns:c16="http://schemas.microsoft.com/office/drawing/2014/chart" uri="{C3380CC4-5D6E-409C-BE32-E72D297353CC}">
                <c16:uniqueId val="{00000005-E382-44C6-A3E8-8DBADD088BDE}"/>
              </c:ext>
            </c:extLst>
          </c:dPt>
          <c:dPt>
            <c:idx val="10"/>
            <c:invertIfNegative val="0"/>
            <c:bubble3D val="0"/>
            <c:spPr>
              <a:solidFill>
                <a:srgbClr val="FF0000"/>
              </a:solidFill>
              <a:ln>
                <a:noFill/>
              </a:ln>
            </c:spPr>
            <c:extLst>
              <c:ext xmlns:c16="http://schemas.microsoft.com/office/drawing/2014/chart" uri="{C3380CC4-5D6E-409C-BE32-E72D297353CC}">
                <c16:uniqueId val="{00000007-E382-44C6-A3E8-8DBADD088BDE}"/>
              </c:ext>
            </c:extLst>
          </c:dPt>
          <c:dPt>
            <c:idx val="11"/>
            <c:invertIfNegative val="0"/>
            <c:bubble3D val="0"/>
            <c:spPr>
              <a:solidFill>
                <a:srgbClr val="FF0000"/>
              </a:solidFill>
              <a:ln>
                <a:noFill/>
              </a:ln>
            </c:spPr>
            <c:extLst>
              <c:ext xmlns:c16="http://schemas.microsoft.com/office/drawing/2014/chart" uri="{C3380CC4-5D6E-409C-BE32-E72D297353CC}">
                <c16:uniqueId val="{00000009-E382-44C6-A3E8-8DBADD088BDE}"/>
              </c:ext>
            </c:extLst>
          </c:dPt>
          <c:dPt>
            <c:idx val="12"/>
            <c:invertIfNegative val="0"/>
            <c:bubble3D val="0"/>
            <c:spPr>
              <a:solidFill>
                <a:srgbClr val="FF0000"/>
              </a:solidFill>
              <a:ln>
                <a:noFill/>
              </a:ln>
            </c:spPr>
            <c:extLst>
              <c:ext xmlns:c16="http://schemas.microsoft.com/office/drawing/2014/chart" uri="{C3380CC4-5D6E-409C-BE32-E72D297353CC}">
                <c16:uniqueId val="{0000000B-E382-44C6-A3E8-8DBADD088BDE}"/>
              </c:ext>
            </c:extLst>
          </c:dPt>
          <c:dPt>
            <c:idx val="13"/>
            <c:invertIfNegative val="0"/>
            <c:bubble3D val="0"/>
            <c:spPr>
              <a:solidFill>
                <a:srgbClr val="FF0000"/>
              </a:solidFill>
              <a:ln>
                <a:noFill/>
              </a:ln>
            </c:spPr>
            <c:extLst>
              <c:ext xmlns:c16="http://schemas.microsoft.com/office/drawing/2014/chart" uri="{C3380CC4-5D6E-409C-BE32-E72D297353CC}">
                <c16:uniqueId val="{0000000D-E382-44C6-A3E8-8DBADD088BDE}"/>
              </c:ext>
            </c:extLst>
          </c:dPt>
          <c:dPt>
            <c:idx val="14"/>
            <c:invertIfNegative val="0"/>
            <c:bubble3D val="0"/>
            <c:spPr>
              <a:solidFill>
                <a:srgbClr val="FF0000"/>
              </a:solidFill>
              <a:ln>
                <a:noFill/>
              </a:ln>
            </c:spPr>
            <c:extLst>
              <c:ext xmlns:c16="http://schemas.microsoft.com/office/drawing/2014/chart" uri="{C3380CC4-5D6E-409C-BE32-E72D297353CC}">
                <c16:uniqueId val="{0000000F-E382-44C6-A3E8-8DBADD088BDE}"/>
              </c:ext>
            </c:extLst>
          </c:dPt>
          <c:cat>
            <c:strRef>
              <c:f>List1!$A$2:$A$10</c:f>
              <c:strCache>
                <c:ptCount val="9"/>
                <c:pt idx="0">
                  <c:v>do 34</c:v>
                </c:pt>
                <c:pt idx="1">
                  <c:v>35-39</c:v>
                </c:pt>
                <c:pt idx="2">
                  <c:v>40-44</c:v>
                </c:pt>
                <c:pt idx="3">
                  <c:v>45-49</c:v>
                </c:pt>
                <c:pt idx="4">
                  <c:v>50-54</c:v>
                </c:pt>
                <c:pt idx="5">
                  <c:v>55-59</c:v>
                </c:pt>
                <c:pt idx="6">
                  <c:v>60-64</c:v>
                </c:pt>
                <c:pt idx="7">
                  <c:v>65-69</c:v>
                </c:pt>
                <c:pt idx="8">
                  <c:v>70 a více</c:v>
                </c:pt>
              </c:strCache>
            </c:strRef>
          </c:cat>
          <c:val>
            <c:numRef>
              <c:f>List1!$B$2:$B$10</c:f>
              <c:numCache>
                <c:formatCode>General</c:formatCode>
                <c:ptCount val="9"/>
                <c:pt idx="0">
                  <c:v>125</c:v>
                </c:pt>
                <c:pt idx="1">
                  <c:v>171</c:v>
                </c:pt>
                <c:pt idx="2">
                  <c:v>187</c:v>
                </c:pt>
                <c:pt idx="3">
                  <c:v>154</c:v>
                </c:pt>
                <c:pt idx="4">
                  <c:v>219</c:v>
                </c:pt>
                <c:pt idx="5">
                  <c:v>205</c:v>
                </c:pt>
                <c:pt idx="6">
                  <c:v>292</c:v>
                </c:pt>
                <c:pt idx="7">
                  <c:v>335</c:v>
                </c:pt>
                <c:pt idx="8">
                  <c:v>317</c:v>
                </c:pt>
              </c:numCache>
            </c:numRef>
          </c:val>
          <c:extLst>
            <c:ext xmlns:c16="http://schemas.microsoft.com/office/drawing/2014/chart" uri="{C3380CC4-5D6E-409C-BE32-E72D297353CC}">
              <c16:uniqueId val="{00000010-E382-44C6-A3E8-8DBADD088BDE}"/>
            </c:ext>
          </c:extLst>
        </c:ser>
        <c:dLbls>
          <c:showLegendKey val="0"/>
          <c:showVal val="0"/>
          <c:showCatName val="0"/>
          <c:showSerName val="0"/>
          <c:showPercent val="0"/>
          <c:showBubbleSize val="0"/>
        </c:dLbls>
        <c:gapWidth val="20"/>
        <c:axId val="46452096"/>
        <c:axId val="46471040"/>
      </c:barChart>
      <c:catAx>
        <c:axId val="46452096"/>
        <c:scaling>
          <c:orientation val="minMax"/>
        </c:scaling>
        <c:delete val="0"/>
        <c:axPos val="b"/>
        <c:numFmt formatCode="General" sourceLinked="0"/>
        <c:majorTickMark val="out"/>
        <c:minorTickMark val="none"/>
        <c:tickLblPos val="nextTo"/>
        <c:spPr>
          <a:ln>
            <a:solidFill>
              <a:schemeClr val="tx1"/>
            </a:solidFill>
          </a:ln>
        </c:spPr>
        <c:txPr>
          <a:bodyPr rot="-2700000"/>
          <a:lstStyle/>
          <a:p>
            <a:pPr>
              <a:defRPr/>
            </a:pPr>
            <a:endParaRPr lang="cs-CZ"/>
          </a:p>
        </c:txPr>
        <c:crossAx val="46471040"/>
        <c:crosses val="autoZero"/>
        <c:auto val="1"/>
        <c:lblAlgn val="ctr"/>
        <c:lblOffset val="100"/>
        <c:tickLblSkip val="1"/>
        <c:noMultiLvlLbl val="0"/>
      </c:catAx>
      <c:valAx>
        <c:axId val="46471040"/>
        <c:scaling>
          <c:orientation val="minMax"/>
          <c:max val="450"/>
        </c:scaling>
        <c:delete val="0"/>
        <c:axPos val="l"/>
        <c:majorGridlines>
          <c:spPr>
            <a:ln>
              <a:solidFill>
                <a:schemeClr val="bg1">
                  <a:lumMod val="85000"/>
                </a:schemeClr>
              </a:solidFill>
            </a:ln>
          </c:spPr>
        </c:majorGridlines>
        <c:numFmt formatCode="General" sourceLinked="1"/>
        <c:majorTickMark val="out"/>
        <c:minorTickMark val="none"/>
        <c:tickLblPos val="nextTo"/>
        <c:spPr>
          <a:ln>
            <a:solidFill>
              <a:schemeClr val="tx1"/>
            </a:solidFill>
          </a:ln>
        </c:spPr>
        <c:crossAx val="46452096"/>
        <c:crosses val="autoZero"/>
        <c:crossBetween val="between"/>
      </c:valAx>
    </c:plotArea>
    <c:plotVisOnly val="1"/>
    <c:dispBlanksAs val="gap"/>
    <c:showDLblsOverMax val="0"/>
  </c:chart>
  <c:txPr>
    <a:bodyPr/>
    <a:lstStyle/>
    <a:p>
      <a:pPr>
        <a:defRPr sz="1200"/>
      </a:pPr>
      <a:endParaRPr lang="cs-CZ"/>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strRef>
              <c:f>List1!$A$2</c:f>
              <c:strCache>
                <c:ptCount val="1"/>
                <c:pt idx="0">
                  <c:v>Absolventi celkem</c:v>
                </c:pt>
              </c:strCache>
            </c:strRef>
          </c:tx>
          <c:spPr>
            <a:ln>
              <a:solidFill>
                <a:schemeClr val="tx1">
                  <a:lumMod val="90000"/>
                  <a:lumOff val="10000"/>
                </a:schemeClr>
              </a:solidFill>
            </a:ln>
          </c:spPr>
          <c:marker>
            <c:symbol val="none"/>
          </c:marker>
          <c:cat>
            <c:strRef>
              <c:f>List1!$B$1:$Q$1</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List1!$B$2:$Q$2</c:f>
              <c:numCache>
                <c:formatCode>General</c:formatCode>
                <c:ptCount val="16"/>
                <c:pt idx="0">
                  <c:v>1162</c:v>
                </c:pt>
                <c:pt idx="1">
                  <c:v>1321</c:v>
                </c:pt>
                <c:pt idx="2">
                  <c:v>1462</c:v>
                </c:pt>
                <c:pt idx="3">
                  <c:v>1460</c:v>
                </c:pt>
                <c:pt idx="4">
                  <c:v>1591</c:v>
                </c:pt>
                <c:pt idx="5">
                  <c:v>1338</c:v>
                </c:pt>
                <c:pt idx="6">
                  <c:v>1473</c:v>
                </c:pt>
                <c:pt idx="7">
                  <c:v>1430</c:v>
                </c:pt>
                <c:pt idx="8">
                  <c:v>1596</c:v>
                </c:pt>
                <c:pt idx="9">
                  <c:v>1815</c:v>
                </c:pt>
                <c:pt idx="10">
                  <c:v>1700</c:v>
                </c:pt>
                <c:pt idx="11">
                  <c:v>1718</c:v>
                </c:pt>
                <c:pt idx="12">
                  <c:v>1771</c:v>
                </c:pt>
                <c:pt idx="13">
                  <c:v>1790</c:v>
                </c:pt>
                <c:pt idx="14">
                  <c:v>1766</c:v>
                </c:pt>
                <c:pt idx="15">
                  <c:v>1780</c:v>
                </c:pt>
              </c:numCache>
            </c:numRef>
          </c:val>
          <c:smooth val="0"/>
          <c:extLst>
            <c:ext xmlns:c16="http://schemas.microsoft.com/office/drawing/2014/chart" uri="{C3380CC4-5D6E-409C-BE32-E72D297353CC}">
              <c16:uniqueId val="{00000000-AFB9-48A6-B36A-4B291020043E}"/>
            </c:ext>
          </c:extLst>
        </c:ser>
        <c:ser>
          <c:idx val="1"/>
          <c:order val="1"/>
          <c:tx>
            <c:strRef>
              <c:f>List1!$A$3</c:f>
              <c:strCache>
                <c:ptCount val="1"/>
                <c:pt idx="0">
                  <c:v>Absolventi studia v ČJ</c:v>
                </c:pt>
              </c:strCache>
            </c:strRef>
          </c:tx>
          <c:spPr>
            <a:ln>
              <a:solidFill>
                <a:srgbClr val="0070C0"/>
              </a:solidFill>
            </a:ln>
          </c:spPr>
          <c:marker>
            <c:symbol val="none"/>
          </c:marker>
          <c:cat>
            <c:strRef>
              <c:f>List1!$B$1:$Q$1</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List1!$B$3:$Q$3</c:f>
              <c:numCache>
                <c:formatCode>General</c:formatCode>
                <c:ptCount val="16"/>
                <c:pt idx="0">
                  <c:v>1079</c:v>
                </c:pt>
                <c:pt idx="1">
                  <c:v>1224</c:v>
                </c:pt>
                <c:pt idx="2">
                  <c:v>1280</c:v>
                </c:pt>
                <c:pt idx="3">
                  <c:v>1252</c:v>
                </c:pt>
                <c:pt idx="4">
                  <c:v>1326</c:v>
                </c:pt>
                <c:pt idx="5">
                  <c:v>1100</c:v>
                </c:pt>
                <c:pt idx="6">
                  <c:v>1218</c:v>
                </c:pt>
                <c:pt idx="7">
                  <c:v>1194</c:v>
                </c:pt>
                <c:pt idx="8">
                  <c:v>1338</c:v>
                </c:pt>
                <c:pt idx="9">
                  <c:v>1504</c:v>
                </c:pt>
                <c:pt idx="10">
                  <c:v>1420</c:v>
                </c:pt>
                <c:pt idx="11">
                  <c:v>1394</c:v>
                </c:pt>
                <c:pt idx="12">
                  <c:v>1423</c:v>
                </c:pt>
                <c:pt idx="13">
                  <c:v>1411</c:v>
                </c:pt>
                <c:pt idx="14">
                  <c:v>1391</c:v>
                </c:pt>
                <c:pt idx="15">
                  <c:v>1365</c:v>
                </c:pt>
              </c:numCache>
            </c:numRef>
          </c:val>
          <c:smooth val="0"/>
          <c:extLst>
            <c:ext xmlns:c16="http://schemas.microsoft.com/office/drawing/2014/chart" uri="{C3380CC4-5D6E-409C-BE32-E72D297353CC}">
              <c16:uniqueId val="{00000001-AFB9-48A6-B36A-4B291020043E}"/>
            </c:ext>
          </c:extLst>
        </c:ser>
        <c:ser>
          <c:idx val="2"/>
          <c:order val="2"/>
          <c:tx>
            <c:strRef>
              <c:f>List1!$A$4</c:f>
              <c:strCache>
                <c:ptCount val="1"/>
                <c:pt idx="0">
                  <c:v>Absolventi studia v ČJ - občané ČR</c:v>
                </c:pt>
              </c:strCache>
            </c:strRef>
          </c:tx>
          <c:spPr>
            <a:ln>
              <a:solidFill>
                <a:srgbClr val="00B050"/>
              </a:solidFill>
            </a:ln>
          </c:spPr>
          <c:marker>
            <c:symbol val="none"/>
          </c:marker>
          <c:cat>
            <c:strRef>
              <c:f>List1!$B$1:$Q$1</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List1!$B$4:$Q$4</c:f>
              <c:numCache>
                <c:formatCode>General</c:formatCode>
                <c:ptCount val="16"/>
                <c:pt idx="0">
                  <c:v>786</c:v>
                </c:pt>
                <c:pt idx="1">
                  <c:v>1035</c:v>
                </c:pt>
                <c:pt idx="2">
                  <c:v>1020</c:v>
                </c:pt>
                <c:pt idx="3">
                  <c:v>951</c:v>
                </c:pt>
                <c:pt idx="4">
                  <c:v>1061</c:v>
                </c:pt>
                <c:pt idx="5">
                  <c:v>883</c:v>
                </c:pt>
                <c:pt idx="6">
                  <c:v>981</c:v>
                </c:pt>
                <c:pt idx="7">
                  <c:v>972</c:v>
                </c:pt>
                <c:pt idx="8">
                  <c:v>1098</c:v>
                </c:pt>
                <c:pt idx="9">
                  <c:v>1167</c:v>
                </c:pt>
                <c:pt idx="10">
                  <c:v>1113</c:v>
                </c:pt>
                <c:pt idx="11">
                  <c:v>1057</c:v>
                </c:pt>
                <c:pt idx="12">
                  <c:v>1051</c:v>
                </c:pt>
                <c:pt idx="13">
                  <c:v>1029</c:v>
                </c:pt>
                <c:pt idx="14">
                  <c:v>984</c:v>
                </c:pt>
                <c:pt idx="15">
                  <c:v>1053</c:v>
                </c:pt>
              </c:numCache>
            </c:numRef>
          </c:val>
          <c:smooth val="0"/>
          <c:extLst>
            <c:ext xmlns:c16="http://schemas.microsoft.com/office/drawing/2014/chart" uri="{C3380CC4-5D6E-409C-BE32-E72D297353CC}">
              <c16:uniqueId val="{00000002-AFB9-48A6-B36A-4B291020043E}"/>
            </c:ext>
          </c:extLst>
        </c:ser>
        <c:ser>
          <c:idx val="3"/>
          <c:order val="3"/>
          <c:tx>
            <c:strRef>
              <c:f>List1!$A$5</c:f>
              <c:strCache>
                <c:ptCount val="1"/>
                <c:pt idx="0">
                  <c:v>Absolventi studia v ČJ - cizinci</c:v>
                </c:pt>
              </c:strCache>
            </c:strRef>
          </c:tx>
          <c:spPr>
            <a:ln>
              <a:solidFill>
                <a:srgbClr val="FFC000"/>
              </a:solidFill>
            </a:ln>
          </c:spPr>
          <c:marker>
            <c:symbol val="none"/>
          </c:marker>
          <c:cat>
            <c:strRef>
              <c:f>List1!$B$1:$Q$1</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List1!$B$5:$Q$5</c:f>
              <c:numCache>
                <c:formatCode>General</c:formatCode>
                <c:ptCount val="16"/>
                <c:pt idx="0">
                  <c:v>293</c:v>
                </c:pt>
                <c:pt idx="1">
                  <c:v>189</c:v>
                </c:pt>
                <c:pt idx="2">
                  <c:v>260</c:v>
                </c:pt>
                <c:pt idx="3">
                  <c:v>301</c:v>
                </c:pt>
                <c:pt idx="4">
                  <c:v>265</c:v>
                </c:pt>
                <c:pt idx="5">
                  <c:v>217</c:v>
                </c:pt>
                <c:pt idx="6">
                  <c:v>237</c:v>
                </c:pt>
                <c:pt idx="7">
                  <c:v>222</c:v>
                </c:pt>
                <c:pt idx="8">
                  <c:v>240</c:v>
                </c:pt>
                <c:pt idx="9">
                  <c:v>337</c:v>
                </c:pt>
                <c:pt idx="10">
                  <c:v>307</c:v>
                </c:pt>
                <c:pt idx="11">
                  <c:v>337</c:v>
                </c:pt>
                <c:pt idx="12">
                  <c:v>372</c:v>
                </c:pt>
                <c:pt idx="13">
                  <c:v>382</c:v>
                </c:pt>
                <c:pt idx="14">
                  <c:v>407</c:v>
                </c:pt>
                <c:pt idx="15">
                  <c:v>312</c:v>
                </c:pt>
              </c:numCache>
            </c:numRef>
          </c:val>
          <c:smooth val="0"/>
          <c:extLst>
            <c:ext xmlns:c16="http://schemas.microsoft.com/office/drawing/2014/chart" uri="{C3380CC4-5D6E-409C-BE32-E72D297353CC}">
              <c16:uniqueId val="{00000003-AFB9-48A6-B36A-4B291020043E}"/>
            </c:ext>
          </c:extLst>
        </c:ser>
        <c:ser>
          <c:idx val="4"/>
          <c:order val="4"/>
          <c:tx>
            <c:strRef>
              <c:f>List1!$A$6</c:f>
              <c:strCache>
                <c:ptCount val="1"/>
                <c:pt idx="0">
                  <c:v>Absolventi studia v AJ</c:v>
                </c:pt>
              </c:strCache>
            </c:strRef>
          </c:tx>
          <c:spPr>
            <a:ln>
              <a:solidFill>
                <a:sysClr val="window" lastClr="FFFFFF">
                  <a:lumMod val="75000"/>
                </a:sysClr>
              </a:solidFill>
            </a:ln>
          </c:spPr>
          <c:marker>
            <c:symbol val="none"/>
          </c:marker>
          <c:cat>
            <c:strRef>
              <c:f>List1!$B$1:$Q$1</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List1!$B$6:$Q$6</c:f>
              <c:numCache>
                <c:formatCode>General</c:formatCode>
                <c:ptCount val="16"/>
                <c:pt idx="0">
                  <c:v>83</c:v>
                </c:pt>
                <c:pt idx="1">
                  <c:v>97</c:v>
                </c:pt>
                <c:pt idx="2">
                  <c:v>182</c:v>
                </c:pt>
                <c:pt idx="3">
                  <c:v>208</c:v>
                </c:pt>
                <c:pt idx="4">
                  <c:v>265</c:v>
                </c:pt>
                <c:pt idx="5">
                  <c:v>238</c:v>
                </c:pt>
                <c:pt idx="6">
                  <c:v>255</c:v>
                </c:pt>
                <c:pt idx="7">
                  <c:v>236</c:v>
                </c:pt>
                <c:pt idx="8">
                  <c:v>258</c:v>
                </c:pt>
                <c:pt idx="9">
                  <c:v>311</c:v>
                </c:pt>
                <c:pt idx="10">
                  <c:v>280</c:v>
                </c:pt>
                <c:pt idx="11">
                  <c:v>324</c:v>
                </c:pt>
                <c:pt idx="12">
                  <c:v>348</c:v>
                </c:pt>
                <c:pt idx="13">
                  <c:v>379</c:v>
                </c:pt>
                <c:pt idx="14">
                  <c:v>375</c:v>
                </c:pt>
                <c:pt idx="15">
                  <c:v>415</c:v>
                </c:pt>
              </c:numCache>
            </c:numRef>
          </c:val>
          <c:smooth val="0"/>
          <c:extLst>
            <c:ext xmlns:c16="http://schemas.microsoft.com/office/drawing/2014/chart" uri="{C3380CC4-5D6E-409C-BE32-E72D297353CC}">
              <c16:uniqueId val="{00000004-AFB9-48A6-B36A-4B291020043E}"/>
            </c:ext>
          </c:extLst>
        </c:ser>
        <c:dLbls>
          <c:showLegendKey val="0"/>
          <c:showVal val="0"/>
          <c:showCatName val="0"/>
          <c:showSerName val="0"/>
          <c:showPercent val="0"/>
          <c:showBubbleSize val="0"/>
        </c:dLbls>
        <c:smooth val="0"/>
        <c:axId val="2809216"/>
        <c:axId val="7353472"/>
      </c:lineChart>
      <c:catAx>
        <c:axId val="2809216"/>
        <c:scaling>
          <c:orientation val="minMax"/>
        </c:scaling>
        <c:delete val="0"/>
        <c:axPos val="b"/>
        <c:numFmt formatCode="General" sourceLinked="0"/>
        <c:majorTickMark val="out"/>
        <c:minorTickMark val="none"/>
        <c:tickLblPos val="nextTo"/>
        <c:txPr>
          <a:bodyPr/>
          <a:lstStyle/>
          <a:p>
            <a:pPr>
              <a:defRPr b="1"/>
            </a:pPr>
            <a:endParaRPr lang="cs-CZ"/>
          </a:p>
        </c:txPr>
        <c:crossAx val="7353472"/>
        <c:crosses val="autoZero"/>
        <c:auto val="1"/>
        <c:lblAlgn val="ctr"/>
        <c:lblOffset val="100"/>
        <c:noMultiLvlLbl val="0"/>
      </c:catAx>
      <c:valAx>
        <c:axId val="7353472"/>
        <c:scaling>
          <c:orientation val="minMax"/>
        </c:scaling>
        <c:delete val="0"/>
        <c:axPos val="l"/>
        <c:majorGridlines>
          <c:spPr>
            <a:ln>
              <a:solidFill>
                <a:schemeClr val="bg1">
                  <a:lumMod val="85000"/>
                </a:schemeClr>
              </a:solidFill>
            </a:ln>
          </c:spPr>
        </c:majorGridlines>
        <c:numFmt formatCode="General" sourceLinked="1"/>
        <c:majorTickMark val="out"/>
        <c:minorTickMark val="none"/>
        <c:tickLblPos val="nextTo"/>
        <c:txPr>
          <a:bodyPr/>
          <a:lstStyle/>
          <a:p>
            <a:pPr>
              <a:defRPr b="1"/>
            </a:pPr>
            <a:endParaRPr lang="cs-CZ"/>
          </a:p>
        </c:txPr>
        <c:crossAx val="2809216"/>
        <c:crosses val="autoZero"/>
        <c:crossBetween val="between"/>
      </c:valAx>
    </c:plotArea>
    <c:plotVisOnly val="1"/>
    <c:dispBlanksAs val="gap"/>
    <c:showDLblsOverMax val="0"/>
  </c:chart>
  <c:txPr>
    <a:bodyPr/>
    <a:lstStyle/>
    <a:p>
      <a:pPr>
        <a:defRPr sz="1100"/>
      </a:pPr>
      <a:endParaRPr lang="cs-CZ"/>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Samostatná ordinace praktického lékaře</c:v>
                </c:pt>
              </c:strCache>
            </c:strRef>
          </c:tx>
          <c:spPr>
            <a:solidFill>
              <a:srgbClr val="92D050"/>
            </a:solidFill>
            <a:ln>
              <a:noFill/>
            </a:ln>
            <a:effectLst/>
          </c:spPr>
          <c:invertIfNegative val="0"/>
          <c:dPt>
            <c:idx val="6"/>
            <c:invertIfNegative val="0"/>
            <c:bubble3D val="0"/>
            <c:spPr>
              <a:solidFill>
                <a:srgbClr val="92D050"/>
              </a:solidFill>
              <a:ln>
                <a:noFill/>
              </a:ln>
              <a:effectLst/>
            </c:spPr>
            <c:extLst>
              <c:ext xmlns:c16="http://schemas.microsoft.com/office/drawing/2014/chart" uri="{C3380CC4-5D6E-409C-BE32-E72D297353CC}">
                <c16:uniqueId val="{00000001-C0F1-4AE7-A03B-04977C70B7FD}"/>
              </c:ext>
            </c:extLst>
          </c:dPt>
          <c:dPt>
            <c:idx val="7"/>
            <c:invertIfNegative val="0"/>
            <c:bubble3D val="0"/>
            <c:spPr>
              <a:solidFill>
                <a:srgbClr val="92D050"/>
              </a:solidFill>
              <a:ln>
                <a:noFill/>
              </a:ln>
              <a:effectLst/>
            </c:spPr>
            <c:extLst>
              <c:ext xmlns:c16="http://schemas.microsoft.com/office/drawing/2014/chart" uri="{C3380CC4-5D6E-409C-BE32-E72D297353CC}">
                <c16:uniqueId val="{00000003-C0F1-4AE7-A03B-04977C70B7FD}"/>
              </c:ext>
            </c:extLst>
          </c:dPt>
          <c:dPt>
            <c:idx val="8"/>
            <c:invertIfNegative val="0"/>
            <c:bubble3D val="0"/>
            <c:spPr>
              <a:solidFill>
                <a:srgbClr val="C00000"/>
              </a:solidFill>
              <a:ln>
                <a:noFill/>
              </a:ln>
              <a:effectLst/>
            </c:spPr>
            <c:extLst>
              <c:ext xmlns:c16="http://schemas.microsoft.com/office/drawing/2014/chart" uri="{C3380CC4-5D6E-409C-BE32-E72D297353CC}">
                <c16:uniqueId val="{00000005-C0F1-4AE7-A03B-04977C70B7FD}"/>
              </c:ext>
            </c:extLst>
          </c:dPt>
          <c:dPt>
            <c:idx val="9"/>
            <c:invertIfNegative val="0"/>
            <c:bubble3D val="0"/>
            <c:spPr>
              <a:solidFill>
                <a:srgbClr val="92D050"/>
              </a:solidFill>
              <a:ln>
                <a:noFill/>
              </a:ln>
              <a:effectLst/>
            </c:spPr>
            <c:extLst>
              <c:ext xmlns:c16="http://schemas.microsoft.com/office/drawing/2014/chart" uri="{C3380CC4-5D6E-409C-BE32-E72D297353CC}">
                <c16:uniqueId val="{00000007-C0F1-4AE7-A03B-04977C70B7FD}"/>
              </c:ext>
            </c:extLst>
          </c:dPt>
          <c:dPt>
            <c:idx val="10"/>
            <c:invertIfNegative val="0"/>
            <c:bubble3D val="0"/>
            <c:spPr>
              <a:solidFill>
                <a:srgbClr val="92D050"/>
              </a:solidFill>
              <a:ln>
                <a:noFill/>
              </a:ln>
              <a:effectLst/>
            </c:spPr>
            <c:extLst>
              <c:ext xmlns:c16="http://schemas.microsoft.com/office/drawing/2014/chart" uri="{C3380CC4-5D6E-409C-BE32-E72D297353CC}">
                <c16:uniqueId val="{00000009-C0F1-4AE7-A03B-04977C70B7FD}"/>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Hlavní město Praha</c:v>
                </c:pt>
                <c:pt idx="1">
                  <c:v>Královéhradecký kraj</c:v>
                </c:pt>
                <c:pt idx="2">
                  <c:v>Liberecký kraj</c:v>
                </c:pt>
                <c:pt idx="3">
                  <c:v>Olomoucký kraj</c:v>
                </c:pt>
                <c:pt idx="4">
                  <c:v>Moravskoslezský kraj</c:v>
                </c:pt>
                <c:pt idx="5">
                  <c:v>Zlínský kraj</c:v>
                </c:pt>
                <c:pt idx="6">
                  <c:v>Jihočeský kraj</c:v>
                </c:pt>
                <c:pt idx="7">
                  <c:v>Jihomoravský kraj</c:v>
                </c:pt>
                <c:pt idx="8">
                  <c:v>ČR</c:v>
                </c:pt>
                <c:pt idx="9">
                  <c:v>Karlovarský kraj</c:v>
                </c:pt>
                <c:pt idx="10">
                  <c:v>Vysočina</c:v>
                </c:pt>
                <c:pt idx="11">
                  <c:v>Plzeňský kraj</c:v>
                </c:pt>
                <c:pt idx="12">
                  <c:v>Pardubický kraj</c:v>
                </c:pt>
                <c:pt idx="13">
                  <c:v>Ústecký kraj</c:v>
                </c:pt>
                <c:pt idx="14">
                  <c:v>Středočeský kraj</c:v>
                </c:pt>
              </c:strCache>
            </c:strRef>
          </c:cat>
          <c:val>
            <c:numRef>
              <c:f>Sheet1!$B$2:$B$16</c:f>
              <c:numCache>
                <c:formatCode>General</c:formatCode>
                <c:ptCount val="15"/>
                <c:pt idx="0">
                  <c:v>59.195535400775476</c:v>
                </c:pt>
                <c:pt idx="1">
                  <c:v>57.954783942799651</c:v>
                </c:pt>
                <c:pt idx="2">
                  <c:v>56.654358285778223</c:v>
                </c:pt>
                <c:pt idx="3">
                  <c:v>55.337769500319929</c:v>
                </c:pt>
                <c:pt idx="4">
                  <c:v>54.948071016757368</c:v>
                </c:pt>
                <c:pt idx="5">
                  <c:v>53.516093670427182</c:v>
                </c:pt>
                <c:pt idx="6">
                  <c:v>53.227706307596364</c:v>
                </c:pt>
                <c:pt idx="7">
                  <c:v>53.107333420981476</c:v>
                </c:pt>
                <c:pt idx="8">
                  <c:v>52.762180486592115</c:v>
                </c:pt>
                <c:pt idx="9">
                  <c:v>51.496578562653141</c:v>
                </c:pt>
                <c:pt idx="10">
                  <c:v>50.746926571237431</c:v>
                </c:pt>
                <c:pt idx="11">
                  <c:v>50.135560243239539</c:v>
                </c:pt>
                <c:pt idx="12">
                  <c:v>50.092894917497524</c:v>
                </c:pt>
                <c:pt idx="13">
                  <c:v>49.487289950586771</c:v>
                </c:pt>
                <c:pt idx="14">
                  <c:v>44.659708531771891</c:v>
                </c:pt>
              </c:numCache>
            </c:numRef>
          </c:val>
          <c:extLst>
            <c:ext xmlns:c16="http://schemas.microsoft.com/office/drawing/2014/chart" uri="{C3380CC4-5D6E-409C-BE32-E72D297353CC}">
              <c16:uniqueId val="{0000000A-C0F1-4AE7-A03B-04977C70B7FD}"/>
            </c:ext>
          </c:extLst>
        </c:ser>
        <c:dLbls>
          <c:showLegendKey val="0"/>
          <c:showVal val="0"/>
          <c:showCatName val="0"/>
          <c:showSerName val="0"/>
          <c:showPercent val="0"/>
          <c:showBubbleSize val="0"/>
        </c:dLbls>
        <c:gapWidth val="50"/>
        <c:axId val="864141328"/>
        <c:axId val="864140936"/>
      </c:barChart>
      <c:catAx>
        <c:axId val="86414132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864140936"/>
        <c:crosses val="autoZero"/>
        <c:auto val="1"/>
        <c:lblAlgn val="ctr"/>
        <c:lblOffset val="100"/>
        <c:noMultiLvlLbl val="0"/>
      </c:catAx>
      <c:valAx>
        <c:axId val="864140936"/>
        <c:scaling>
          <c:orientation val="minMax"/>
        </c:scaling>
        <c:delete val="0"/>
        <c:axPos val="t"/>
        <c:numFmt formatCode="0" sourceLinked="0"/>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864141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cs-CZ"/>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Samostatné ordinace lékaře specialisty</c:v>
                </c:pt>
              </c:strCache>
            </c:strRef>
          </c:tx>
          <c:spPr>
            <a:solidFill>
              <a:srgbClr val="92D050"/>
            </a:solidFill>
            <a:ln>
              <a:noFill/>
            </a:ln>
            <a:effectLst/>
          </c:spPr>
          <c:invertIfNegative val="0"/>
          <c:dPt>
            <c:idx val="2"/>
            <c:invertIfNegative val="0"/>
            <c:bubble3D val="0"/>
            <c:spPr>
              <a:solidFill>
                <a:srgbClr val="92D050"/>
              </a:solidFill>
              <a:ln>
                <a:noFill/>
              </a:ln>
              <a:effectLst/>
            </c:spPr>
            <c:extLst>
              <c:ext xmlns:c16="http://schemas.microsoft.com/office/drawing/2014/chart" uri="{C3380CC4-5D6E-409C-BE32-E72D297353CC}">
                <c16:uniqueId val="{00000001-B62D-4ACA-97CC-DE2FAB6C5981}"/>
              </c:ext>
            </c:extLst>
          </c:dPt>
          <c:dPt>
            <c:idx val="6"/>
            <c:invertIfNegative val="0"/>
            <c:bubble3D val="0"/>
            <c:spPr>
              <a:solidFill>
                <a:srgbClr val="C00000"/>
              </a:solidFill>
              <a:ln>
                <a:noFill/>
              </a:ln>
              <a:effectLst/>
            </c:spPr>
            <c:extLst>
              <c:ext xmlns:c16="http://schemas.microsoft.com/office/drawing/2014/chart" uri="{C3380CC4-5D6E-409C-BE32-E72D297353CC}">
                <c16:uniqueId val="{00000003-B62D-4ACA-97CC-DE2FAB6C5981}"/>
              </c:ext>
            </c:extLst>
          </c:dPt>
          <c:dPt>
            <c:idx val="8"/>
            <c:invertIfNegative val="0"/>
            <c:bubble3D val="0"/>
            <c:spPr>
              <a:solidFill>
                <a:srgbClr val="92D050"/>
              </a:solidFill>
              <a:ln>
                <a:noFill/>
              </a:ln>
              <a:effectLst/>
            </c:spPr>
            <c:extLst>
              <c:ext xmlns:c16="http://schemas.microsoft.com/office/drawing/2014/chart" uri="{C3380CC4-5D6E-409C-BE32-E72D297353CC}">
                <c16:uniqueId val="{00000005-B62D-4ACA-97CC-DE2FAB6C5981}"/>
              </c:ext>
            </c:extLst>
          </c:dPt>
          <c:dPt>
            <c:idx val="9"/>
            <c:invertIfNegative val="0"/>
            <c:bubble3D val="0"/>
            <c:spPr>
              <a:solidFill>
                <a:srgbClr val="92D050"/>
              </a:solidFill>
              <a:ln>
                <a:noFill/>
              </a:ln>
              <a:effectLst/>
            </c:spPr>
            <c:extLst>
              <c:ext xmlns:c16="http://schemas.microsoft.com/office/drawing/2014/chart" uri="{C3380CC4-5D6E-409C-BE32-E72D297353CC}">
                <c16:uniqueId val="{00000007-B62D-4ACA-97CC-DE2FAB6C5981}"/>
              </c:ext>
            </c:extLst>
          </c:dPt>
          <c:dPt>
            <c:idx val="11"/>
            <c:invertIfNegative val="0"/>
            <c:bubble3D val="0"/>
            <c:spPr>
              <a:solidFill>
                <a:srgbClr val="92D050"/>
              </a:solidFill>
              <a:ln>
                <a:noFill/>
              </a:ln>
              <a:effectLst/>
            </c:spPr>
            <c:extLst>
              <c:ext xmlns:c16="http://schemas.microsoft.com/office/drawing/2014/chart" uri="{C3380CC4-5D6E-409C-BE32-E72D297353CC}">
                <c16:uniqueId val="{00000009-B62D-4ACA-97CC-DE2FAB6C5981}"/>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Hlavní město Praha</c:v>
                </c:pt>
                <c:pt idx="1">
                  <c:v>Moravskoslezský kraj</c:v>
                </c:pt>
                <c:pt idx="2">
                  <c:v>Olomoucký kraj</c:v>
                </c:pt>
                <c:pt idx="3">
                  <c:v>Královéhradecký kraj</c:v>
                </c:pt>
                <c:pt idx="4">
                  <c:v>Zlínský kraj</c:v>
                </c:pt>
                <c:pt idx="5">
                  <c:v>Jihomoravský kraj</c:v>
                </c:pt>
                <c:pt idx="6">
                  <c:v>ČR</c:v>
                </c:pt>
                <c:pt idx="7">
                  <c:v>Pardubický kraj</c:v>
                </c:pt>
                <c:pt idx="8">
                  <c:v>Karlovarský kraj</c:v>
                </c:pt>
                <c:pt idx="9">
                  <c:v>Plzeňský kraj</c:v>
                </c:pt>
                <c:pt idx="10">
                  <c:v>Ústecký kraj</c:v>
                </c:pt>
                <c:pt idx="11">
                  <c:v>Jihočeský kraj</c:v>
                </c:pt>
                <c:pt idx="12">
                  <c:v>Vysočina</c:v>
                </c:pt>
                <c:pt idx="13">
                  <c:v>Liberecký kraj</c:v>
                </c:pt>
                <c:pt idx="14">
                  <c:v>Středočeský kraj</c:v>
                </c:pt>
              </c:strCache>
            </c:strRef>
          </c:cat>
          <c:val>
            <c:numRef>
              <c:f>Sheet1!$B$2:$B$16</c:f>
              <c:numCache>
                <c:formatCode>General</c:formatCode>
                <c:ptCount val="15"/>
                <c:pt idx="0">
                  <c:v>111.99748978356853</c:v>
                </c:pt>
                <c:pt idx="1">
                  <c:v>85.48413168812975</c:v>
                </c:pt>
                <c:pt idx="2">
                  <c:v>80.355909517435848</c:v>
                </c:pt>
                <c:pt idx="3">
                  <c:v>71.990722313487382</c:v>
                </c:pt>
                <c:pt idx="4">
                  <c:v>71.509585422906625</c:v>
                </c:pt>
                <c:pt idx="5">
                  <c:v>70.798201724683949</c:v>
                </c:pt>
                <c:pt idx="6">
                  <c:v>69.724081685762144</c:v>
                </c:pt>
                <c:pt idx="7">
                  <c:v>68.776468395760872</c:v>
                </c:pt>
                <c:pt idx="8">
                  <c:v>64.533730499179811</c:v>
                </c:pt>
                <c:pt idx="9">
                  <c:v>63.0881659752147</c:v>
                </c:pt>
                <c:pt idx="10">
                  <c:v>57.191210543792366</c:v>
                </c:pt>
                <c:pt idx="11">
                  <c:v>52.006682526118048</c:v>
                </c:pt>
                <c:pt idx="12">
                  <c:v>51.055098390679952</c:v>
                </c:pt>
                <c:pt idx="13">
                  <c:v>50.02125993062549</c:v>
                </c:pt>
                <c:pt idx="14">
                  <c:v>42.002418393239708</c:v>
                </c:pt>
              </c:numCache>
            </c:numRef>
          </c:val>
          <c:extLst>
            <c:ext xmlns:c16="http://schemas.microsoft.com/office/drawing/2014/chart" uri="{C3380CC4-5D6E-409C-BE32-E72D297353CC}">
              <c16:uniqueId val="{0000000A-B62D-4ACA-97CC-DE2FAB6C5981}"/>
            </c:ext>
          </c:extLst>
        </c:ser>
        <c:dLbls>
          <c:showLegendKey val="0"/>
          <c:showVal val="0"/>
          <c:showCatName val="0"/>
          <c:showSerName val="0"/>
          <c:showPercent val="0"/>
          <c:showBubbleSize val="0"/>
        </c:dLbls>
        <c:gapWidth val="50"/>
        <c:axId val="864142112"/>
        <c:axId val="864148384"/>
      </c:barChart>
      <c:catAx>
        <c:axId val="86414211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864148384"/>
        <c:crosses val="autoZero"/>
        <c:auto val="1"/>
        <c:lblAlgn val="ctr"/>
        <c:lblOffset val="100"/>
        <c:noMultiLvlLbl val="0"/>
      </c:catAx>
      <c:valAx>
        <c:axId val="864148384"/>
        <c:scaling>
          <c:orientation val="minMax"/>
        </c:scaling>
        <c:delete val="0"/>
        <c:axPos val="t"/>
        <c:numFmt formatCode="0" sourceLinked="0"/>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8641421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cs-CZ"/>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List1!$B$1</c:f>
              <c:strCache>
                <c:ptCount val="1"/>
                <c:pt idx="0">
                  <c:v>ČR</c:v>
                </c:pt>
              </c:strCache>
            </c:strRef>
          </c:tx>
          <c:spPr>
            <a:solidFill>
              <a:schemeClr val="bg1">
                <a:lumMod val="75000"/>
              </a:schemeClr>
            </a:solidFill>
            <a:ln>
              <a:noFill/>
            </a:ln>
            <a:effectLst/>
          </c:spPr>
          <c:invertIfNegative val="0"/>
          <c:dLbls>
            <c:numFmt formatCode="#,##0.00" sourceLinked="0"/>
            <c:spPr>
              <a:solidFill>
                <a:schemeClr val="bg1"/>
              </a:solidFill>
              <a:ln>
                <a:noFill/>
              </a:ln>
              <a:effectLst/>
            </c:spPr>
            <c:txPr>
              <a:bodyPr rot="0" spcFirstLastPara="1" vertOverflow="ellipsis" vert="horz" wrap="none" lIns="18000" tIns="0" rIns="18000" bIns="0" anchor="ctr" anchorCtr="1">
                <a:spAutoFit/>
              </a:bodyPr>
              <a:lstStyle/>
              <a:p>
                <a:pPr>
                  <a:defRPr sz="1000" b="1"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List1!$E$2:$E$18</c:f>
                <c:numCache>
                  <c:formatCode>General</c:formatCode>
                  <c:ptCount val="17"/>
                  <c:pt idx="0">
                    <c:v>3.1599439999999999</c:v>
                  </c:pt>
                  <c:pt idx="1">
                    <c:v>2.6483599999999998</c:v>
                  </c:pt>
                  <c:pt idx="2">
                    <c:v>1.9747950000000001</c:v>
                  </c:pt>
                  <c:pt idx="3">
                    <c:v>2.0333709999999998</c:v>
                  </c:pt>
                  <c:pt idx="4">
                    <c:v>1.3563350000000001</c:v>
                  </c:pt>
                  <c:pt idx="5">
                    <c:v>3.1012040000000001</c:v>
                  </c:pt>
                  <c:pt idx="6">
                    <c:v>0.56771400000000005</c:v>
                  </c:pt>
                  <c:pt idx="7">
                    <c:v>1.8623810000000001</c:v>
                  </c:pt>
                  <c:pt idx="8">
                    <c:v>0.48521500000000001</c:v>
                  </c:pt>
                  <c:pt idx="9">
                    <c:v>1.9965790000000001</c:v>
                  </c:pt>
                  <c:pt idx="10">
                    <c:v>1.0255000000000001</c:v>
                  </c:pt>
                  <c:pt idx="11">
                    <c:v>1.1119680000000001</c:v>
                  </c:pt>
                  <c:pt idx="12">
                    <c:v>1.033345</c:v>
                  </c:pt>
                  <c:pt idx="13">
                    <c:v>1.178123</c:v>
                  </c:pt>
                  <c:pt idx="14">
                    <c:v>1.2252240000000001</c:v>
                  </c:pt>
                </c:numCache>
              </c:numRef>
            </c:plus>
            <c:minus>
              <c:numRef>
                <c:f>List1!$D$2:$D$18</c:f>
                <c:numCache>
                  <c:formatCode>General</c:formatCode>
                  <c:ptCount val="17"/>
                  <c:pt idx="0">
                    <c:v>1.5441609999999999</c:v>
                  </c:pt>
                  <c:pt idx="1">
                    <c:v>1.9497329999999999</c:v>
                  </c:pt>
                  <c:pt idx="2">
                    <c:v>1.430288</c:v>
                  </c:pt>
                  <c:pt idx="3">
                    <c:v>0.92779100000000003</c:v>
                  </c:pt>
                  <c:pt idx="4">
                    <c:v>0.71054799999999996</c:v>
                  </c:pt>
                  <c:pt idx="5">
                    <c:v>1.1268579999999999</c:v>
                  </c:pt>
                  <c:pt idx="6">
                    <c:v>0.65306399999999998</c:v>
                  </c:pt>
                  <c:pt idx="7">
                    <c:v>0.95552700000000002</c:v>
                  </c:pt>
                  <c:pt idx="8">
                    <c:v>0.62858199999999997</c:v>
                  </c:pt>
                  <c:pt idx="9">
                    <c:v>0.80230699999999999</c:v>
                  </c:pt>
                  <c:pt idx="10">
                    <c:v>0.39498800000000001</c:v>
                  </c:pt>
                  <c:pt idx="11">
                    <c:v>0.54766999999999999</c:v>
                  </c:pt>
                  <c:pt idx="12">
                    <c:v>0.71789199999999997</c:v>
                  </c:pt>
                  <c:pt idx="13">
                    <c:v>0.49831700000000001</c:v>
                  </c:pt>
                  <c:pt idx="14">
                    <c:v>0.60410799999999998</c:v>
                  </c:pt>
                </c:numCache>
              </c:numRef>
            </c:minus>
            <c:spPr>
              <a:noFill/>
              <a:ln w="19050" cap="flat" cmpd="sng" algn="ctr">
                <a:solidFill>
                  <a:schemeClr val="tx1"/>
                </a:solidFill>
                <a:round/>
              </a:ln>
              <a:effectLst/>
            </c:spPr>
          </c:errBars>
          <c:cat>
            <c:strRef>
              <c:f>List1!$A$2:$A$16</c:f>
              <c:strCache>
                <c:ptCount val="15"/>
                <c:pt idx="0">
                  <c:v>alergologie a klinická imunologie</c:v>
                </c:pt>
                <c:pt idx="1">
                  <c:v>rehabilitační a fyzikální medicína</c:v>
                </c:pt>
                <c:pt idx="2">
                  <c:v>urologie</c:v>
                </c:pt>
                <c:pt idx="3">
                  <c:v>pneumologie a ftizeologie</c:v>
                </c:pt>
                <c:pt idx="4">
                  <c:v>gastroenterologie</c:v>
                </c:pt>
                <c:pt idx="5">
                  <c:v>patologie</c:v>
                </c:pt>
                <c:pt idx="6">
                  <c:v>revmatologie</c:v>
                </c:pt>
                <c:pt idx="7">
                  <c:v>hemodialýza</c:v>
                </c:pt>
                <c:pt idx="8">
                  <c:v>klinická psychologie</c:v>
                </c:pt>
                <c:pt idx="9">
                  <c:v>lékařská mikrobiologie</c:v>
                </c:pt>
                <c:pt idx="10">
                  <c:v>dětská a dorostová psychiatrie</c:v>
                </c:pt>
                <c:pt idx="11">
                  <c:v>paliativní medicína</c:v>
                </c:pt>
                <c:pt idx="12">
                  <c:v>angiologie</c:v>
                </c:pt>
                <c:pt idx="13">
                  <c:v>klinická biochemie</c:v>
                </c:pt>
                <c:pt idx="14">
                  <c:v>anesteziologie a intenzivní medicína</c:v>
                </c:pt>
              </c:strCache>
            </c:strRef>
          </c:cat>
          <c:val>
            <c:numRef>
              <c:f>List1!$B$2:$B$16</c:f>
              <c:numCache>
                <c:formatCode>General</c:formatCode>
                <c:ptCount val="15"/>
                <c:pt idx="0">
                  <c:v>3.3270749999999998</c:v>
                </c:pt>
                <c:pt idx="1">
                  <c:v>3.2978900000000002</c:v>
                </c:pt>
                <c:pt idx="2">
                  <c:v>2.6858390000000001</c:v>
                </c:pt>
                <c:pt idx="3">
                  <c:v>2.3303560000000001</c:v>
                </c:pt>
                <c:pt idx="4">
                  <c:v>1.4830719999999999</c:v>
                </c:pt>
                <c:pt idx="5">
                  <c:v>1.3422270000000001</c:v>
                </c:pt>
                <c:pt idx="6">
                  <c:v>1.171735</c:v>
                </c:pt>
                <c:pt idx="7">
                  <c:v>0.95552700000000002</c:v>
                </c:pt>
                <c:pt idx="8">
                  <c:v>0.86169200000000001</c:v>
                </c:pt>
                <c:pt idx="9">
                  <c:v>0.80230699999999999</c:v>
                </c:pt>
                <c:pt idx="10">
                  <c:v>0.78836099999999998</c:v>
                </c:pt>
                <c:pt idx="11">
                  <c:v>0.73931899999999995</c:v>
                </c:pt>
                <c:pt idx="12">
                  <c:v>0.71789199999999997</c:v>
                </c:pt>
                <c:pt idx="13">
                  <c:v>0.70542400000000005</c:v>
                </c:pt>
                <c:pt idx="14">
                  <c:v>0.60410799999999998</c:v>
                </c:pt>
              </c:numCache>
            </c:numRef>
          </c:val>
          <c:extLst>
            <c:ext xmlns:c16="http://schemas.microsoft.com/office/drawing/2014/chart" uri="{C3380CC4-5D6E-409C-BE32-E72D297353CC}">
              <c16:uniqueId val="{00000000-F243-434C-B7AE-5ADE66F01440}"/>
            </c:ext>
          </c:extLst>
        </c:ser>
        <c:dLbls>
          <c:showLegendKey val="0"/>
          <c:showVal val="0"/>
          <c:showCatName val="0"/>
          <c:showSerName val="0"/>
          <c:showPercent val="0"/>
          <c:showBubbleSize val="0"/>
        </c:dLbls>
        <c:gapWidth val="60"/>
        <c:overlap val="10"/>
        <c:axId val="1784135584"/>
        <c:axId val="463402096"/>
      </c:barChart>
      <c:catAx>
        <c:axId val="178413558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cs-CZ"/>
          </a:p>
        </c:txPr>
        <c:crossAx val="463402096"/>
        <c:crosses val="autoZero"/>
        <c:auto val="1"/>
        <c:lblAlgn val="ctr"/>
        <c:lblOffset val="100"/>
        <c:noMultiLvlLbl val="0"/>
      </c:catAx>
      <c:valAx>
        <c:axId val="463402096"/>
        <c:scaling>
          <c:orientation val="minMax"/>
        </c:scaling>
        <c:delete val="0"/>
        <c:axPos val="t"/>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1784135584"/>
        <c:crosses val="autoZero"/>
        <c:crossBetween val="between"/>
      </c:valAx>
      <c:spPr>
        <a:noFill/>
        <a:ln>
          <a:noFill/>
        </a:ln>
        <a:effectLst/>
      </c:spPr>
    </c:plotArea>
    <c:legend>
      <c:legendPos val="r"/>
      <c:layout>
        <c:manualLayout>
          <c:xMode val="edge"/>
          <c:yMode val="edge"/>
          <c:x val="0.76641912363272369"/>
          <c:y val="0.29693730956184922"/>
          <c:w val="3.4334420439805363E-2"/>
          <c:h val="5.2446760056657965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cs-CZ"/>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cs-CZ"/>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131074023507296"/>
          <c:y val="0.15573556917754688"/>
          <c:w val="0.61189273984018855"/>
          <c:h val="0.82154124498910663"/>
        </c:manualLayout>
      </c:layout>
      <c:barChart>
        <c:barDir val="bar"/>
        <c:grouping val="clustered"/>
        <c:varyColors val="0"/>
        <c:ser>
          <c:idx val="0"/>
          <c:order val="0"/>
          <c:tx>
            <c:strRef>
              <c:f>List1!$A$2</c:f>
              <c:strCache>
                <c:ptCount val="1"/>
                <c:pt idx="0">
                  <c:v>psychiatrie</c:v>
                </c:pt>
              </c:strCache>
            </c:strRef>
          </c:tx>
          <c:spPr>
            <a:solidFill>
              <a:srgbClr val="4472C4"/>
            </a:solidFill>
          </c:spPr>
          <c:invertIfNegative val="0"/>
          <c:dPt>
            <c:idx val="0"/>
            <c:invertIfNegative val="0"/>
            <c:bubble3D val="0"/>
            <c:extLst>
              <c:ext xmlns:c16="http://schemas.microsoft.com/office/drawing/2014/chart" uri="{C3380CC4-5D6E-409C-BE32-E72D297353CC}">
                <c16:uniqueId val="{00000000-88FC-4330-8F76-6101954E0170}"/>
              </c:ext>
            </c:extLst>
          </c:dPt>
          <c:dLbls>
            <c:numFmt formatCode="#,##0.0" sourceLinked="0"/>
            <c:spPr>
              <a:noFill/>
              <a:ln>
                <a:noFill/>
              </a:ln>
              <a:effectLst/>
            </c:spPr>
            <c:txPr>
              <a:bodyPr rot="0" vert="horz"/>
              <a:lstStyle/>
              <a:p>
                <a:pPr>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List1!$B$1:$P$1</c:f>
              <c:strCache>
                <c:ptCount val="15"/>
                <c:pt idx="0">
                  <c:v>Hlavní město Praha</c:v>
                </c:pt>
                <c:pt idx="1">
                  <c:v>Plzeňský kraj</c:v>
                </c:pt>
                <c:pt idx="2">
                  <c:v>Olomoucký kraj</c:v>
                </c:pt>
                <c:pt idx="3">
                  <c:v>ČR</c:v>
                </c:pt>
                <c:pt idx="4">
                  <c:v>Jihomoravský kraj</c:v>
                </c:pt>
                <c:pt idx="5">
                  <c:v>Kraj Vysočina</c:v>
                </c:pt>
                <c:pt idx="6">
                  <c:v>Karlovarský kraj</c:v>
                </c:pt>
                <c:pt idx="7">
                  <c:v>Jihočeský kraj</c:v>
                </c:pt>
                <c:pt idx="8">
                  <c:v>Moravskoslezský kraj</c:v>
                </c:pt>
                <c:pt idx="9">
                  <c:v>Ústecký kraj</c:v>
                </c:pt>
                <c:pt idx="10">
                  <c:v>Královéhradecký kraj</c:v>
                </c:pt>
                <c:pt idx="11">
                  <c:v>Zlínský kraj</c:v>
                </c:pt>
                <c:pt idx="12">
                  <c:v>Středočeský kraj</c:v>
                </c:pt>
                <c:pt idx="13">
                  <c:v>Pardubický kraj</c:v>
                </c:pt>
                <c:pt idx="14">
                  <c:v>Liberecký kraj</c:v>
                </c:pt>
              </c:strCache>
            </c:strRef>
          </c:cat>
          <c:val>
            <c:numRef>
              <c:f>List1!$B$2:$P$2</c:f>
              <c:numCache>
                <c:formatCode>General</c:formatCode>
                <c:ptCount val="15"/>
                <c:pt idx="0">
                  <c:v>15.045022345405599</c:v>
                </c:pt>
                <c:pt idx="1">
                  <c:v>9.3609387698467756</c:v>
                </c:pt>
                <c:pt idx="2">
                  <c:v>8.2367577183991187</c:v>
                </c:pt>
                <c:pt idx="3">
                  <c:v>6.9843267101847522</c:v>
                </c:pt>
                <c:pt idx="4">
                  <c:v>6.5338481761419649</c:v>
                </c:pt>
                <c:pt idx="5">
                  <c:v>6.2881597274159491</c:v>
                </c:pt>
                <c:pt idx="6">
                  <c:v>6.1615490727021927</c:v>
                </c:pt>
                <c:pt idx="7">
                  <c:v>5.5204406541131954</c:v>
                </c:pt>
                <c:pt idx="8">
                  <c:v>5.2384098500933867</c:v>
                </c:pt>
                <c:pt idx="9">
                  <c:v>5.2379738950706409</c:v>
                </c:pt>
                <c:pt idx="10">
                  <c:v>5.2029023875000675</c:v>
                </c:pt>
                <c:pt idx="11">
                  <c:v>5.0849997674542786</c:v>
                </c:pt>
                <c:pt idx="12">
                  <c:v>5.0076733840909107</c:v>
                </c:pt>
                <c:pt idx="13">
                  <c:v>4.4140925673413882</c:v>
                </c:pt>
                <c:pt idx="14">
                  <c:v>4.1431328852545883</c:v>
                </c:pt>
              </c:numCache>
            </c:numRef>
          </c:val>
          <c:extLst>
            <c:ext xmlns:c16="http://schemas.microsoft.com/office/drawing/2014/chart" uri="{C3380CC4-5D6E-409C-BE32-E72D297353CC}">
              <c16:uniqueId val="{00000002-88FC-4330-8F76-6101954E0170}"/>
            </c:ext>
          </c:extLst>
        </c:ser>
        <c:ser>
          <c:idx val="1"/>
          <c:order val="1"/>
          <c:tx>
            <c:strRef>
              <c:f>List1!$A$3</c:f>
              <c:strCache>
                <c:ptCount val="1"/>
              </c:strCache>
            </c:strRef>
          </c:tx>
          <c:spPr>
            <a:solidFill>
              <a:srgbClr val="FFC000"/>
            </a:solidFill>
          </c:spPr>
          <c:invertIfNegative val="0"/>
          <c:dLbls>
            <c:delete val="1"/>
          </c:dLbls>
          <c:cat>
            <c:strRef>
              <c:f>List1!$B$1:$P$1</c:f>
              <c:strCache>
                <c:ptCount val="15"/>
                <c:pt idx="0">
                  <c:v>Hlavní město Praha</c:v>
                </c:pt>
                <c:pt idx="1">
                  <c:v>Plzeňský kraj</c:v>
                </c:pt>
                <c:pt idx="2">
                  <c:v>Olomoucký kraj</c:v>
                </c:pt>
                <c:pt idx="3">
                  <c:v>ČR</c:v>
                </c:pt>
                <c:pt idx="4">
                  <c:v>Jihomoravský kraj</c:v>
                </c:pt>
                <c:pt idx="5">
                  <c:v>Kraj Vysočina</c:v>
                </c:pt>
                <c:pt idx="6">
                  <c:v>Karlovarský kraj</c:v>
                </c:pt>
                <c:pt idx="7">
                  <c:v>Jihočeský kraj</c:v>
                </c:pt>
                <c:pt idx="8">
                  <c:v>Moravskoslezský kraj</c:v>
                </c:pt>
                <c:pt idx="9">
                  <c:v>Ústecký kraj</c:v>
                </c:pt>
                <c:pt idx="10">
                  <c:v>Královéhradecký kraj</c:v>
                </c:pt>
                <c:pt idx="11">
                  <c:v>Zlínský kraj</c:v>
                </c:pt>
                <c:pt idx="12">
                  <c:v>Středočeský kraj</c:v>
                </c:pt>
                <c:pt idx="13">
                  <c:v>Pardubický kraj</c:v>
                </c:pt>
                <c:pt idx="14">
                  <c:v>Liberecký kraj</c:v>
                </c:pt>
              </c:strCache>
            </c:strRef>
          </c:cat>
          <c:val>
            <c:numRef>
              <c:f>List1!$B$3:$P$3</c:f>
              <c:numCache>
                <c:formatCode>General</c:formatCode>
                <c:ptCount val="15"/>
                <c:pt idx="3">
                  <c:v>6.9843267101847522</c:v>
                </c:pt>
              </c:numCache>
            </c:numRef>
          </c:val>
          <c:extLst>
            <c:ext xmlns:c16="http://schemas.microsoft.com/office/drawing/2014/chart" uri="{C3380CC4-5D6E-409C-BE32-E72D297353CC}">
              <c16:uniqueId val="{00000012-C8F1-48AF-8A8C-849331385CBC}"/>
            </c:ext>
          </c:extLst>
        </c:ser>
        <c:dLbls>
          <c:showLegendKey val="0"/>
          <c:showVal val="1"/>
          <c:showCatName val="0"/>
          <c:showSerName val="0"/>
          <c:showPercent val="0"/>
          <c:showBubbleSize val="0"/>
        </c:dLbls>
        <c:gapWidth val="50"/>
        <c:overlap val="100"/>
        <c:axId val="593864360"/>
        <c:axId val="593863184"/>
      </c:barChart>
      <c:catAx>
        <c:axId val="593864360"/>
        <c:scaling>
          <c:orientation val="maxMin"/>
        </c:scaling>
        <c:delete val="0"/>
        <c:axPos val="l"/>
        <c:numFmt formatCode="General" sourceLinked="1"/>
        <c:majorTickMark val="out"/>
        <c:minorTickMark val="none"/>
        <c:tickLblPos val="nextTo"/>
        <c:spPr>
          <a:noFill/>
          <a:ln w="9525" cap="flat" cmpd="sng" algn="ctr">
            <a:solidFill>
              <a:schemeClr val="tx1"/>
            </a:solidFill>
            <a:round/>
          </a:ln>
          <a:effectLst/>
        </c:spPr>
        <c:txPr>
          <a:bodyPr rot="-60000000" vert="horz"/>
          <a:lstStyle/>
          <a:p>
            <a:pPr>
              <a:defRPr/>
            </a:pPr>
            <a:endParaRPr lang="cs-CZ"/>
          </a:p>
        </c:txPr>
        <c:crossAx val="593863184"/>
        <c:crosses val="autoZero"/>
        <c:auto val="1"/>
        <c:lblAlgn val="ctr"/>
        <c:lblOffset val="100"/>
        <c:tickLblSkip val="1"/>
        <c:noMultiLvlLbl val="0"/>
      </c:catAx>
      <c:valAx>
        <c:axId val="593863184"/>
        <c:scaling>
          <c:orientation val="minMax"/>
        </c:scaling>
        <c:delete val="0"/>
        <c:axPos val="t"/>
        <c:numFmt formatCode="#,##0" sourceLinked="0"/>
        <c:majorTickMark val="out"/>
        <c:minorTickMark val="none"/>
        <c:tickLblPos val="nextTo"/>
        <c:spPr>
          <a:noFill/>
          <a:ln>
            <a:solidFill>
              <a:schemeClr val="tx1"/>
            </a:solidFill>
          </a:ln>
          <a:effectLst/>
        </c:spPr>
        <c:txPr>
          <a:bodyPr rot="-60000000" vert="horz"/>
          <a:lstStyle/>
          <a:p>
            <a:pPr>
              <a:defRPr/>
            </a:pPr>
            <a:endParaRPr lang="cs-CZ"/>
          </a:p>
        </c:txPr>
        <c:crossAx val="59386436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cs-CZ"/>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131074023507296"/>
          <c:y val="0.15573556917754688"/>
          <c:w val="0.61189273984018855"/>
          <c:h val="0.82154124498910663"/>
        </c:manualLayout>
      </c:layout>
      <c:barChart>
        <c:barDir val="bar"/>
        <c:grouping val="clustered"/>
        <c:varyColors val="0"/>
        <c:ser>
          <c:idx val="0"/>
          <c:order val="0"/>
          <c:tx>
            <c:strRef>
              <c:f>List1!$A$2</c:f>
              <c:strCache>
                <c:ptCount val="1"/>
                <c:pt idx="0">
                  <c:v>dětská a dorostová psychiatrie</c:v>
                </c:pt>
              </c:strCache>
            </c:strRef>
          </c:tx>
          <c:spPr>
            <a:solidFill>
              <a:srgbClr val="4472C4"/>
            </a:solidFill>
          </c:spPr>
          <c:invertIfNegative val="0"/>
          <c:dPt>
            <c:idx val="0"/>
            <c:invertIfNegative val="0"/>
            <c:bubble3D val="0"/>
            <c:extLst>
              <c:ext xmlns:c16="http://schemas.microsoft.com/office/drawing/2014/chart" uri="{C3380CC4-5D6E-409C-BE32-E72D297353CC}">
                <c16:uniqueId val="{00000000-AC95-4D8F-AF74-4D00ACB16118}"/>
              </c:ext>
            </c:extLst>
          </c:dPt>
          <c:dLbls>
            <c:numFmt formatCode="#,##0.0" sourceLinked="0"/>
            <c:spPr>
              <a:noFill/>
              <a:ln>
                <a:noFill/>
              </a:ln>
              <a:effectLst/>
            </c:spPr>
            <c:txPr>
              <a:bodyPr rot="0" vert="horz"/>
              <a:lstStyle/>
              <a:p>
                <a:pPr>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List1!$B$1:$P$1</c:f>
              <c:strCache>
                <c:ptCount val="15"/>
                <c:pt idx="0">
                  <c:v>Hlavní město Praha</c:v>
                </c:pt>
                <c:pt idx="1">
                  <c:v>Jihočeský kraj</c:v>
                </c:pt>
                <c:pt idx="2">
                  <c:v>Olomoucký kraj</c:v>
                </c:pt>
                <c:pt idx="3">
                  <c:v>Jihomoravský kraj</c:v>
                </c:pt>
                <c:pt idx="4">
                  <c:v>ČR</c:v>
                </c:pt>
                <c:pt idx="5">
                  <c:v>Karlovarský kraj</c:v>
                </c:pt>
                <c:pt idx="6">
                  <c:v>Liberecký kraj</c:v>
                </c:pt>
                <c:pt idx="7">
                  <c:v>Plzeňský kraj</c:v>
                </c:pt>
                <c:pt idx="8">
                  <c:v>Ústecký kraj</c:v>
                </c:pt>
                <c:pt idx="9">
                  <c:v>Kraj Vysočina</c:v>
                </c:pt>
                <c:pt idx="10">
                  <c:v>Moravskoslezský kraj</c:v>
                </c:pt>
                <c:pt idx="11">
                  <c:v>Královéhradecký kraj</c:v>
                </c:pt>
                <c:pt idx="12">
                  <c:v>Zlínský kraj</c:v>
                </c:pt>
                <c:pt idx="13">
                  <c:v>Středočeský kraj</c:v>
                </c:pt>
                <c:pt idx="14">
                  <c:v>Pardubický kraj</c:v>
                </c:pt>
              </c:strCache>
            </c:strRef>
          </c:cat>
          <c:val>
            <c:numRef>
              <c:f>List1!$B$2:$P$2</c:f>
              <c:numCache>
                <c:formatCode>General</c:formatCode>
                <c:ptCount val="15"/>
                <c:pt idx="0">
                  <c:v>1.8138604874584294</c:v>
                </c:pt>
                <c:pt idx="1">
                  <c:v>0.98727125277670047</c:v>
                </c:pt>
                <c:pt idx="2">
                  <c:v>0.96232680491673017</c:v>
                </c:pt>
                <c:pt idx="3">
                  <c:v>0.87824515280972726</c:v>
                </c:pt>
                <c:pt idx="4">
                  <c:v>0.7883608531549533</c:v>
                </c:pt>
                <c:pt idx="5">
                  <c:v>0.72889524685365903</c:v>
                </c:pt>
                <c:pt idx="6">
                  <c:v>0.72577180042611267</c:v>
                </c:pt>
                <c:pt idx="7">
                  <c:v>0.72019927715778975</c:v>
                </c:pt>
                <c:pt idx="8">
                  <c:v>0.67952093773889399</c:v>
                </c:pt>
                <c:pt idx="9">
                  <c:v>0.58277661977904993</c:v>
                </c:pt>
                <c:pt idx="10">
                  <c:v>0.50181814513892042</c:v>
                </c:pt>
                <c:pt idx="11">
                  <c:v>0.48805349498529532</c:v>
                </c:pt>
                <c:pt idx="12">
                  <c:v>0.45475607676420382</c:v>
                </c:pt>
                <c:pt idx="13">
                  <c:v>0.40642188258784445</c:v>
                </c:pt>
                <c:pt idx="14">
                  <c:v>0.39337243102271163</c:v>
                </c:pt>
              </c:numCache>
            </c:numRef>
          </c:val>
          <c:extLst>
            <c:ext xmlns:c16="http://schemas.microsoft.com/office/drawing/2014/chart" uri="{C3380CC4-5D6E-409C-BE32-E72D297353CC}">
              <c16:uniqueId val="{00000001-AC95-4D8F-AF74-4D00ACB16118}"/>
            </c:ext>
          </c:extLst>
        </c:ser>
        <c:ser>
          <c:idx val="1"/>
          <c:order val="1"/>
          <c:tx>
            <c:strRef>
              <c:f>List1!$A$3</c:f>
              <c:strCache>
                <c:ptCount val="1"/>
              </c:strCache>
            </c:strRef>
          </c:tx>
          <c:spPr>
            <a:solidFill>
              <a:srgbClr val="FFC000"/>
            </a:solidFill>
          </c:spPr>
          <c:invertIfNegative val="0"/>
          <c:dLbls>
            <c:delete val="1"/>
          </c:dLbls>
          <c:cat>
            <c:strRef>
              <c:f>List1!$B$1:$P$1</c:f>
              <c:strCache>
                <c:ptCount val="15"/>
                <c:pt idx="0">
                  <c:v>Hlavní město Praha</c:v>
                </c:pt>
                <c:pt idx="1">
                  <c:v>Jihočeský kraj</c:v>
                </c:pt>
                <c:pt idx="2">
                  <c:v>Olomoucký kraj</c:v>
                </c:pt>
                <c:pt idx="3">
                  <c:v>Jihomoravský kraj</c:v>
                </c:pt>
                <c:pt idx="4">
                  <c:v>ČR</c:v>
                </c:pt>
                <c:pt idx="5">
                  <c:v>Karlovarský kraj</c:v>
                </c:pt>
                <c:pt idx="6">
                  <c:v>Liberecký kraj</c:v>
                </c:pt>
                <c:pt idx="7">
                  <c:v>Plzeňský kraj</c:v>
                </c:pt>
                <c:pt idx="8">
                  <c:v>Ústecký kraj</c:v>
                </c:pt>
                <c:pt idx="9">
                  <c:v>Kraj Vysočina</c:v>
                </c:pt>
                <c:pt idx="10">
                  <c:v>Moravskoslezský kraj</c:v>
                </c:pt>
                <c:pt idx="11">
                  <c:v>Královéhradecký kraj</c:v>
                </c:pt>
                <c:pt idx="12">
                  <c:v>Zlínský kraj</c:v>
                </c:pt>
                <c:pt idx="13">
                  <c:v>Středočeský kraj</c:v>
                </c:pt>
                <c:pt idx="14">
                  <c:v>Pardubický kraj</c:v>
                </c:pt>
              </c:strCache>
            </c:strRef>
          </c:cat>
          <c:val>
            <c:numRef>
              <c:f>List1!$B$3:$P$3</c:f>
              <c:numCache>
                <c:formatCode>General</c:formatCode>
                <c:ptCount val="15"/>
                <c:pt idx="4">
                  <c:v>0.7883608531549533</c:v>
                </c:pt>
              </c:numCache>
            </c:numRef>
          </c:val>
          <c:extLst>
            <c:ext xmlns:c16="http://schemas.microsoft.com/office/drawing/2014/chart" uri="{C3380CC4-5D6E-409C-BE32-E72D297353CC}">
              <c16:uniqueId val="{00000002-AC95-4D8F-AF74-4D00ACB16118}"/>
            </c:ext>
          </c:extLst>
        </c:ser>
        <c:dLbls>
          <c:showLegendKey val="0"/>
          <c:showVal val="1"/>
          <c:showCatName val="0"/>
          <c:showSerName val="0"/>
          <c:showPercent val="0"/>
          <c:showBubbleSize val="0"/>
        </c:dLbls>
        <c:gapWidth val="50"/>
        <c:overlap val="100"/>
        <c:axId val="593864360"/>
        <c:axId val="593863184"/>
      </c:barChart>
      <c:catAx>
        <c:axId val="593864360"/>
        <c:scaling>
          <c:orientation val="maxMin"/>
        </c:scaling>
        <c:delete val="0"/>
        <c:axPos val="l"/>
        <c:numFmt formatCode="General" sourceLinked="1"/>
        <c:majorTickMark val="out"/>
        <c:minorTickMark val="none"/>
        <c:tickLblPos val="nextTo"/>
        <c:spPr>
          <a:noFill/>
          <a:ln w="9525" cap="flat" cmpd="sng" algn="ctr">
            <a:solidFill>
              <a:schemeClr val="tx1"/>
            </a:solidFill>
            <a:round/>
          </a:ln>
          <a:effectLst/>
        </c:spPr>
        <c:txPr>
          <a:bodyPr rot="-60000000" vert="horz"/>
          <a:lstStyle/>
          <a:p>
            <a:pPr>
              <a:defRPr/>
            </a:pPr>
            <a:endParaRPr lang="cs-CZ"/>
          </a:p>
        </c:txPr>
        <c:crossAx val="593863184"/>
        <c:crosses val="autoZero"/>
        <c:auto val="1"/>
        <c:lblAlgn val="ctr"/>
        <c:lblOffset val="100"/>
        <c:tickLblSkip val="1"/>
        <c:noMultiLvlLbl val="0"/>
      </c:catAx>
      <c:valAx>
        <c:axId val="593863184"/>
        <c:scaling>
          <c:orientation val="minMax"/>
        </c:scaling>
        <c:delete val="0"/>
        <c:axPos val="t"/>
        <c:numFmt formatCode="#,##0.0" sourceLinked="0"/>
        <c:majorTickMark val="out"/>
        <c:minorTickMark val="none"/>
        <c:tickLblPos val="nextTo"/>
        <c:spPr>
          <a:noFill/>
          <a:ln>
            <a:solidFill>
              <a:schemeClr val="tx1"/>
            </a:solidFill>
          </a:ln>
          <a:effectLst/>
        </c:spPr>
        <c:txPr>
          <a:bodyPr rot="-60000000" vert="horz"/>
          <a:lstStyle/>
          <a:p>
            <a:pPr>
              <a:defRPr/>
            </a:pPr>
            <a:endParaRPr lang="cs-CZ"/>
          </a:p>
        </c:txPr>
        <c:crossAx val="59386436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cs-CZ"/>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5398011332074211E-2"/>
          <c:y val="5.4980483954424758E-2"/>
          <c:w val="0.8538956782579713"/>
          <c:h val="0.88268196932499399"/>
        </c:manualLayout>
      </c:layout>
      <c:barChart>
        <c:barDir val="bar"/>
        <c:grouping val="clustered"/>
        <c:varyColors val="0"/>
        <c:ser>
          <c:idx val="0"/>
          <c:order val="0"/>
          <c:tx>
            <c:strRef>
              <c:f>List1!$B$1</c:f>
              <c:strCache>
                <c:ptCount val="1"/>
                <c:pt idx="0">
                  <c:v>2023</c:v>
                </c:pt>
              </c:strCache>
            </c:strRef>
          </c:tx>
          <c:spPr>
            <a:solidFill>
              <a:schemeClr val="accent2">
                <a:lumMod val="75000"/>
              </a:schemeClr>
            </a:solidFill>
            <a:ln>
              <a:noFill/>
            </a:ln>
            <a:effectLst/>
          </c:spPr>
          <c:invertIfNegative val="0"/>
          <c:dLbls>
            <c:numFmt formatCode="#,##0.00" sourceLinked="0"/>
            <c:spPr>
              <a:noFill/>
              <a:ln>
                <a:noFill/>
              </a:ln>
              <a:effectLst/>
            </c:spPr>
            <c:txPr>
              <a:bodyPr wrap="square" lIns="38100" tIns="19050" rIns="38100" bIns="19050" anchor="ctr">
                <a:spAutoFit/>
              </a:bodyPr>
              <a:lstStyle/>
              <a:p>
                <a:pPr>
                  <a:defRPr sz="800"/>
                </a:pPr>
                <a:endParaRPr lang="cs-CZ"/>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List1!$A$2:$A$18</c:f>
              <c:numCache>
                <c:formatCode>General</c:formatCode>
                <c:ptCount val="17"/>
              </c:numCache>
            </c:numRef>
          </c:cat>
          <c:val>
            <c:numRef>
              <c:f>List1!$B$2:$B$18</c:f>
              <c:numCache>
                <c:formatCode>#\ ##0.00_ ;[Red]\-#\ ##0.00\ </c:formatCode>
                <c:ptCount val="17"/>
                <c:pt idx="0">
                  <c:v>2.6196230364615047</c:v>
                </c:pt>
                <c:pt idx="1">
                  <c:v>2.9933121782093188</c:v>
                </c:pt>
                <c:pt idx="2">
                  <c:v>3.1151502029906069</c:v>
                </c:pt>
                <c:pt idx="3">
                  <c:v>3.774054394462556</c:v>
                </c:pt>
                <c:pt idx="4">
                  <c:v>3.9807108447108441</c:v>
                </c:pt>
                <c:pt idx="5">
                  <c:v>3.9921983955805254</c:v>
                </c:pt>
                <c:pt idx="6">
                  <c:v>4.0159624792070625</c:v>
                </c:pt>
                <c:pt idx="7">
                  <c:v>4.128793609732579</c:v>
                </c:pt>
                <c:pt idx="8">
                  <c:v>4.5175963316437526</c:v>
                </c:pt>
                <c:pt idx="9">
                  <c:v>4.7280926903395564</c:v>
                </c:pt>
                <c:pt idx="10">
                  <c:v>4.7599571345628222</c:v>
                </c:pt>
                <c:pt idx="11">
                  <c:v>4.8128939247881064</c:v>
                </c:pt>
                <c:pt idx="12">
                  <c:v>4.8207314531895245</c:v>
                </c:pt>
                <c:pt idx="13">
                  <c:v>5.2463535100027006</c:v>
                </c:pt>
                <c:pt idx="14">
                  <c:v>5.338109697245196</c:v>
                </c:pt>
                <c:pt idx="15">
                  <c:v>6.9713566669941187</c:v>
                </c:pt>
                <c:pt idx="16">
                  <c:v>7.1436321631665516</c:v>
                </c:pt>
              </c:numCache>
            </c:numRef>
          </c:val>
          <c:extLst>
            <c:ext xmlns:c16="http://schemas.microsoft.com/office/drawing/2014/chart" uri="{C3380CC4-5D6E-409C-BE32-E72D297353CC}">
              <c16:uniqueId val="{00000000-08B2-4D29-954C-B03A91BC9A79}"/>
            </c:ext>
          </c:extLst>
        </c:ser>
        <c:ser>
          <c:idx val="1"/>
          <c:order val="1"/>
          <c:tx>
            <c:strRef>
              <c:f>List1!$C$1</c:f>
              <c:strCache>
                <c:ptCount val="1"/>
                <c:pt idx="0">
                  <c:v>2022</c:v>
                </c:pt>
              </c:strCache>
            </c:strRef>
          </c:tx>
          <c:spPr>
            <a:solidFill>
              <a:schemeClr val="accent2">
                <a:lumMod val="40000"/>
                <a:lumOff val="60000"/>
              </a:schemeClr>
            </a:solidFill>
            <a:ln>
              <a:noFill/>
            </a:ln>
            <a:effectLst/>
          </c:spPr>
          <c:invertIfNegative val="0"/>
          <c:dLbls>
            <c:numFmt formatCode="#,##0.00" sourceLinked="0"/>
            <c:spPr>
              <a:noFill/>
              <a:ln>
                <a:noFill/>
              </a:ln>
              <a:effectLst/>
            </c:spPr>
            <c:txPr>
              <a:bodyPr wrap="square" lIns="38100" tIns="19050" rIns="38100" bIns="19050" anchor="ctr">
                <a:spAutoFit/>
              </a:bodyPr>
              <a:lstStyle/>
              <a:p>
                <a:pPr>
                  <a:defRPr sz="800"/>
                </a:pPr>
                <a:endParaRPr lang="cs-CZ"/>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List1!$A$2:$A$18</c:f>
              <c:numCache>
                <c:formatCode>General</c:formatCode>
                <c:ptCount val="17"/>
              </c:numCache>
            </c:numRef>
          </c:cat>
          <c:val>
            <c:numRef>
              <c:f>List1!$C$2:$C$18</c:f>
              <c:numCache>
                <c:formatCode>#\ ##0.00_ ;[Red]\-#\ ##0.00\ </c:formatCode>
                <c:ptCount val="17"/>
                <c:pt idx="0">
                  <c:v>2.7629159175214424</c:v>
                </c:pt>
                <c:pt idx="1">
                  <c:v>3.0716437537692318</c:v>
                </c:pt>
                <c:pt idx="2">
                  <c:v>3.1501958277563329</c:v>
                </c:pt>
                <c:pt idx="3">
                  <c:v>3.7720762906213432</c:v>
                </c:pt>
                <c:pt idx="4">
                  <c:v>3.981897385164701</c:v>
                </c:pt>
                <c:pt idx="5">
                  <c:v>4.0123591366616953</c:v>
                </c:pt>
                <c:pt idx="6">
                  <c:v>3.9890068281070947</c:v>
                </c:pt>
                <c:pt idx="7">
                  <c:v>4.113754801084947</c:v>
                </c:pt>
                <c:pt idx="8">
                  <c:v>4.5561024218125716</c:v>
                </c:pt>
                <c:pt idx="9">
                  <c:v>4.7341952010169939</c:v>
                </c:pt>
                <c:pt idx="10">
                  <c:v>4.7289254261612683</c:v>
                </c:pt>
                <c:pt idx="11">
                  <c:v>4.8035804919643708</c:v>
                </c:pt>
                <c:pt idx="12">
                  <c:v>4.980422007945541</c:v>
                </c:pt>
                <c:pt idx="13">
                  <c:v>5.1689199033443183</c:v>
                </c:pt>
                <c:pt idx="14">
                  <c:v>5.3745469964916115</c:v>
                </c:pt>
                <c:pt idx="15">
                  <c:v>7.0104776419036448</c:v>
                </c:pt>
                <c:pt idx="16">
                  <c:v>7.345146659940502</c:v>
                </c:pt>
              </c:numCache>
            </c:numRef>
          </c:val>
          <c:extLst>
            <c:ext xmlns:c16="http://schemas.microsoft.com/office/drawing/2014/chart" uri="{C3380CC4-5D6E-409C-BE32-E72D297353CC}">
              <c16:uniqueId val="{00000001-08B2-4D29-954C-B03A91BC9A79}"/>
            </c:ext>
          </c:extLst>
        </c:ser>
        <c:dLbls>
          <c:showLegendKey val="0"/>
          <c:showVal val="0"/>
          <c:showCatName val="0"/>
          <c:showSerName val="0"/>
          <c:showPercent val="0"/>
          <c:showBubbleSize val="0"/>
        </c:dLbls>
        <c:gapWidth val="150"/>
        <c:axId val="553042312"/>
        <c:axId val="553042704"/>
      </c:barChart>
      <c:catAx>
        <c:axId val="553042312"/>
        <c:scaling>
          <c:orientation val="minMax"/>
        </c:scaling>
        <c:delete val="0"/>
        <c:axPos val="r"/>
        <c:numFmt formatCode="#,##0" sourceLinked="0"/>
        <c:majorTickMark val="none"/>
        <c:minorTickMark val="none"/>
        <c:tickLblPos val="none"/>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cs-CZ"/>
          </a:p>
        </c:txPr>
        <c:crossAx val="553042704"/>
        <c:crosses val="autoZero"/>
        <c:auto val="1"/>
        <c:lblAlgn val="ctr"/>
        <c:lblOffset val="100"/>
        <c:noMultiLvlLbl val="0"/>
      </c:catAx>
      <c:valAx>
        <c:axId val="553042704"/>
        <c:scaling>
          <c:orientation val="maxMin"/>
          <c:max val="10"/>
        </c:scaling>
        <c:delete val="0"/>
        <c:axPos val="b"/>
        <c:majorGridlines>
          <c:spPr>
            <a:ln>
              <a:solidFill>
                <a:sysClr val="windowText" lastClr="000000"/>
              </a:solidFill>
            </a:ln>
          </c:spPr>
        </c:majorGridlines>
        <c:numFmt formatCode="#,##0.00_ ;[Red]\-#,##0.00\ " sourceLinked="0"/>
        <c:majorTickMark val="out"/>
        <c:minorTickMark val="none"/>
        <c:tickLblPos val="nextTo"/>
        <c:spPr>
          <a:ln>
            <a:solidFill>
              <a:sysClr val="windowText" lastClr="000000"/>
            </a:solidFill>
          </a:ln>
        </c:spPr>
        <c:crossAx val="553042312"/>
        <c:crosses val="autoZero"/>
        <c:crossBetween val="between"/>
      </c:valAx>
      <c:spPr>
        <a:noFill/>
        <a:ln>
          <a:noFill/>
        </a:ln>
        <a:effectLst/>
      </c:spPr>
    </c:plotArea>
    <c:legend>
      <c:legendPos val="t"/>
      <c:layout>
        <c:manualLayout>
          <c:xMode val="edge"/>
          <c:yMode val="edge"/>
          <c:x val="0.38107432507499167"/>
          <c:y val="1.7307521958066736E-2"/>
          <c:w val="0.26607043661815355"/>
          <c:h val="4.3253619442830182E-2"/>
        </c:manualLayout>
      </c:layout>
      <c:overlay val="0"/>
    </c:legend>
    <c:plotVisOnly val="1"/>
    <c:dispBlanksAs val="gap"/>
    <c:showDLblsOverMax val="0"/>
  </c:chart>
  <c:spPr>
    <a:noFill/>
    <a:ln>
      <a:noFill/>
    </a:ln>
    <a:effectLst/>
  </c:spPr>
  <c:txPr>
    <a:bodyPr/>
    <a:lstStyle/>
    <a:p>
      <a:pPr>
        <a:defRPr/>
      </a:pPr>
      <a:endParaRPr lang="cs-CZ"/>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7302244195089433E-2"/>
          <c:y val="5.4980483954424758E-2"/>
          <c:w val="0.89464587268081319"/>
          <c:h val="0.88268196932499399"/>
        </c:manualLayout>
      </c:layout>
      <c:barChart>
        <c:barDir val="bar"/>
        <c:grouping val="clustered"/>
        <c:varyColors val="0"/>
        <c:ser>
          <c:idx val="0"/>
          <c:order val="0"/>
          <c:tx>
            <c:strRef>
              <c:f>List1!$B$1</c:f>
              <c:strCache>
                <c:ptCount val="1"/>
                <c:pt idx="0">
                  <c:v>2023</c:v>
                </c:pt>
              </c:strCache>
            </c:strRef>
          </c:tx>
          <c:spPr>
            <a:solidFill>
              <a:srgbClr val="00B050"/>
            </a:solidFill>
            <a:ln>
              <a:noFill/>
            </a:ln>
            <a:effectLst/>
          </c:spPr>
          <c:invertIfNegative val="0"/>
          <c:dLbls>
            <c:numFmt formatCode="#,##0.00" sourceLinked="0"/>
            <c:spPr>
              <a:noFill/>
              <a:ln>
                <a:noFill/>
              </a:ln>
              <a:effectLst/>
            </c:spPr>
            <c:txPr>
              <a:bodyPr wrap="square" lIns="38100" tIns="19050" rIns="38100" bIns="19050" anchor="ctr">
                <a:spAutoFit/>
              </a:bodyPr>
              <a:lstStyle/>
              <a:p>
                <a:pPr>
                  <a:defRPr sz="800"/>
                </a:pPr>
                <a:endParaRPr lang="cs-CZ"/>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List1!$A$2:$A$18</c:f>
              <c:strCache>
                <c:ptCount val="17"/>
                <c:pt idx="0">
                  <c:v>Středočeský kraj</c:v>
                </c:pt>
                <c:pt idx="1">
                  <c:v>Pardubický kraj</c:v>
                </c:pt>
                <c:pt idx="2">
                  <c:v>Ústecký kraj</c:v>
                </c:pt>
                <c:pt idx="3">
                  <c:v>Karlovarský kraj</c:v>
                </c:pt>
                <c:pt idx="4">
                  <c:v>Zlínský kraj</c:v>
                </c:pt>
                <c:pt idx="5">
                  <c:v>Plzeňský kraj</c:v>
                </c:pt>
                <c:pt idx="6">
                  <c:v>Jihočeský kraj</c:v>
                </c:pt>
                <c:pt idx="7">
                  <c:v>Liberecký kraj</c:v>
                </c:pt>
                <c:pt idx="8">
                  <c:v>ČR</c:v>
                </c:pt>
                <c:pt idx="9">
                  <c:v>Kraj Vysočina</c:v>
                </c:pt>
                <c:pt idx="10">
                  <c:v>Olomoucký kraj</c:v>
                </c:pt>
                <c:pt idx="11">
                  <c:v>Moravskoslezský kraj</c:v>
                </c:pt>
                <c:pt idx="12">
                  <c:v>PHA+STC</c:v>
                </c:pt>
                <c:pt idx="13">
                  <c:v>Jihomoravský kraj</c:v>
                </c:pt>
                <c:pt idx="14">
                  <c:v>Královéhradecký kraj</c:v>
                </c:pt>
                <c:pt idx="15">
                  <c:v>Brno</c:v>
                </c:pt>
                <c:pt idx="16">
                  <c:v>Hlavní město Praha</c:v>
                </c:pt>
              </c:strCache>
            </c:strRef>
          </c:cat>
          <c:val>
            <c:numRef>
              <c:f>List1!$B$2:$B$18</c:f>
              <c:numCache>
                <c:formatCode>#\ ##0.00_ ;[Red]\-#\ ##0.00\ </c:formatCode>
                <c:ptCount val="17"/>
                <c:pt idx="0">
                  <c:v>0.47681271384234525</c:v>
                </c:pt>
                <c:pt idx="1">
                  <c:v>0.28946628515118228</c:v>
                </c:pt>
                <c:pt idx="2">
                  <c:v>0.79505699656763895</c:v>
                </c:pt>
                <c:pt idx="3">
                  <c:v>0.75530845752304476</c:v>
                </c:pt>
                <c:pt idx="4">
                  <c:v>0.13467252947731034</c:v>
                </c:pt>
                <c:pt idx="5">
                  <c:v>0.79075459287473415</c:v>
                </c:pt>
                <c:pt idx="6">
                  <c:v>0.44635077807415569</c:v>
                </c:pt>
                <c:pt idx="7">
                  <c:v>0.29123947500654868</c:v>
                </c:pt>
                <c:pt idx="8">
                  <c:v>0.50938275411386846</c:v>
                </c:pt>
                <c:pt idx="9">
                  <c:v>1.1337904409702544</c:v>
                </c:pt>
                <c:pt idx="10">
                  <c:v>0.5797083812617474</c:v>
                </c:pt>
                <c:pt idx="11">
                  <c:v>0.62328376449269629</c:v>
                </c:pt>
                <c:pt idx="12">
                  <c:v>0.37922828651954049</c:v>
                </c:pt>
                <c:pt idx="13">
                  <c:v>0.49017966555661946</c:v>
                </c:pt>
                <c:pt idx="14">
                  <c:v>0.39596454107133316</c:v>
                </c:pt>
                <c:pt idx="15">
                  <c:v>0.57270753912798222</c:v>
                </c:pt>
                <c:pt idx="16">
                  <c:v>0.27624429273344309</c:v>
                </c:pt>
              </c:numCache>
            </c:numRef>
          </c:val>
          <c:extLst>
            <c:ext xmlns:c16="http://schemas.microsoft.com/office/drawing/2014/chart" uri="{C3380CC4-5D6E-409C-BE32-E72D297353CC}">
              <c16:uniqueId val="{00000000-50BC-4581-A585-52F2338466D7}"/>
            </c:ext>
          </c:extLst>
        </c:ser>
        <c:ser>
          <c:idx val="1"/>
          <c:order val="1"/>
          <c:tx>
            <c:strRef>
              <c:f>List1!$C$1</c:f>
              <c:strCache>
                <c:ptCount val="1"/>
                <c:pt idx="0">
                  <c:v>2022</c:v>
                </c:pt>
              </c:strCache>
            </c:strRef>
          </c:tx>
          <c:spPr>
            <a:solidFill>
              <a:srgbClr val="92D050"/>
            </a:solidFill>
            <a:ln>
              <a:noFill/>
            </a:ln>
            <a:effectLst/>
          </c:spPr>
          <c:invertIfNegative val="0"/>
          <c:dLbls>
            <c:numFmt formatCode="#,##0.00" sourceLinked="0"/>
            <c:spPr>
              <a:noFill/>
              <a:ln>
                <a:noFill/>
              </a:ln>
              <a:effectLst/>
            </c:spPr>
            <c:txPr>
              <a:bodyPr wrap="square" lIns="38100" tIns="19050" rIns="38100" bIns="19050" anchor="ctr">
                <a:spAutoFit/>
              </a:bodyPr>
              <a:lstStyle/>
              <a:p>
                <a:pPr>
                  <a:defRPr sz="800"/>
                </a:pPr>
                <a:endParaRPr lang="cs-CZ"/>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List1!$A$2:$A$18</c:f>
              <c:strCache>
                <c:ptCount val="17"/>
                <c:pt idx="0">
                  <c:v>Středočeský kraj</c:v>
                </c:pt>
                <c:pt idx="1">
                  <c:v>Pardubický kraj</c:v>
                </c:pt>
                <c:pt idx="2">
                  <c:v>Ústecký kraj</c:v>
                </c:pt>
                <c:pt idx="3">
                  <c:v>Karlovarský kraj</c:v>
                </c:pt>
                <c:pt idx="4">
                  <c:v>Zlínský kraj</c:v>
                </c:pt>
                <c:pt idx="5">
                  <c:v>Plzeňský kraj</c:v>
                </c:pt>
                <c:pt idx="6">
                  <c:v>Jihočeský kraj</c:v>
                </c:pt>
                <c:pt idx="7">
                  <c:v>Liberecký kraj</c:v>
                </c:pt>
                <c:pt idx="8">
                  <c:v>ČR</c:v>
                </c:pt>
                <c:pt idx="9">
                  <c:v>Kraj Vysočina</c:v>
                </c:pt>
                <c:pt idx="10">
                  <c:v>Olomoucký kraj</c:v>
                </c:pt>
                <c:pt idx="11">
                  <c:v>Moravskoslezský kraj</c:v>
                </c:pt>
                <c:pt idx="12">
                  <c:v>PHA+STC</c:v>
                </c:pt>
                <c:pt idx="13">
                  <c:v>Jihomoravský kraj</c:v>
                </c:pt>
                <c:pt idx="14">
                  <c:v>Královéhradecký kraj</c:v>
                </c:pt>
                <c:pt idx="15">
                  <c:v>Brno</c:v>
                </c:pt>
                <c:pt idx="16">
                  <c:v>Hlavní město Praha</c:v>
                </c:pt>
              </c:strCache>
            </c:strRef>
          </c:cat>
          <c:val>
            <c:numRef>
              <c:f>List1!$C$2:$C$18</c:f>
              <c:numCache>
                <c:formatCode>#\ ##0.00_ ;[Red]\-#\ ##0.00\ </c:formatCode>
                <c:ptCount val="17"/>
                <c:pt idx="0">
                  <c:v>0.48432232660973995</c:v>
                </c:pt>
                <c:pt idx="1">
                  <c:v>0.27815590386369871</c:v>
                </c:pt>
                <c:pt idx="2">
                  <c:v>0.79072785841468929</c:v>
                </c:pt>
                <c:pt idx="3">
                  <c:v>0.75953914778977571</c:v>
                </c:pt>
                <c:pt idx="4">
                  <c:v>0.13426468916367887</c:v>
                </c:pt>
                <c:pt idx="5">
                  <c:v>0.80283787244663651</c:v>
                </c:pt>
                <c:pt idx="6">
                  <c:v>0.44039880994752389</c:v>
                </c:pt>
                <c:pt idx="7">
                  <c:v>0.28477642161423178</c:v>
                </c:pt>
                <c:pt idx="8">
                  <c:v>0.51313305395772912</c:v>
                </c:pt>
                <c:pt idx="9">
                  <c:v>1.1515798439365978</c:v>
                </c:pt>
                <c:pt idx="10">
                  <c:v>0.57639217189081815</c:v>
                </c:pt>
                <c:pt idx="11">
                  <c:v>0.63106896069490337</c:v>
                </c:pt>
                <c:pt idx="12">
                  <c:v>0.38555434681647832</c:v>
                </c:pt>
                <c:pt idx="13">
                  <c:v>0.48127218617372836</c:v>
                </c:pt>
                <c:pt idx="14">
                  <c:v>0.41118350067308257</c:v>
                </c:pt>
                <c:pt idx="15">
                  <c:v>0.60347465674332068</c:v>
                </c:pt>
                <c:pt idx="16">
                  <c:v>0.28022923512751907</c:v>
                </c:pt>
              </c:numCache>
            </c:numRef>
          </c:val>
          <c:extLst>
            <c:ext xmlns:c16="http://schemas.microsoft.com/office/drawing/2014/chart" uri="{C3380CC4-5D6E-409C-BE32-E72D297353CC}">
              <c16:uniqueId val="{00000001-50BC-4581-A585-52F2338466D7}"/>
            </c:ext>
          </c:extLst>
        </c:ser>
        <c:dLbls>
          <c:showLegendKey val="0"/>
          <c:showVal val="0"/>
          <c:showCatName val="0"/>
          <c:showSerName val="0"/>
          <c:showPercent val="0"/>
          <c:showBubbleSize val="0"/>
        </c:dLbls>
        <c:gapWidth val="150"/>
        <c:axId val="756204544"/>
        <c:axId val="756211208"/>
      </c:barChart>
      <c:catAx>
        <c:axId val="756204544"/>
        <c:scaling>
          <c:orientation val="minMax"/>
        </c:scaling>
        <c:delete val="0"/>
        <c:axPos val="l"/>
        <c:numFmt formatCode="#,##0" sourceLinked="0"/>
        <c:majorTickMark val="none"/>
        <c:minorTickMark val="none"/>
        <c:tickLblPos val="none"/>
        <c:spPr>
          <a:noFill/>
          <a:ln w="9525" cap="flat" cmpd="sng" algn="ctr">
            <a:solidFill>
              <a:sysClr val="windowText" lastClr="000000"/>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cs-CZ"/>
          </a:p>
        </c:txPr>
        <c:crossAx val="756211208"/>
        <c:crosses val="autoZero"/>
        <c:auto val="1"/>
        <c:lblAlgn val="ctr"/>
        <c:lblOffset val="100"/>
        <c:noMultiLvlLbl val="0"/>
      </c:catAx>
      <c:valAx>
        <c:axId val="756211208"/>
        <c:scaling>
          <c:orientation val="minMax"/>
          <c:max val="10"/>
          <c:min val="0"/>
        </c:scaling>
        <c:delete val="0"/>
        <c:axPos val="b"/>
        <c:majorGridlines>
          <c:spPr>
            <a:ln>
              <a:solidFill>
                <a:sysClr val="windowText" lastClr="000000"/>
              </a:solidFill>
            </a:ln>
          </c:spPr>
        </c:majorGridlines>
        <c:numFmt formatCode="#,##0.00" sourceLinked="0"/>
        <c:majorTickMark val="out"/>
        <c:minorTickMark val="none"/>
        <c:tickLblPos val="nextTo"/>
        <c:spPr>
          <a:ln>
            <a:solidFill>
              <a:sysClr val="windowText" lastClr="000000"/>
            </a:solidFill>
          </a:ln>
        </c:spPr>
        <c:txPr>
          <a:bodyPr/>
          <a:lstStyle/>
          <a:p>
            <a:pPr>
              <a:defRPr baseline="0"/>
            </a:pPr>
            <a:endParaRPr lang="cs-CZ"/>
          </a:p>
        </c:txPr>
        <c:crossAx val="756204544"/>
        <c:crosses val="autoZero"/>
        <c:crossBetween val="between"/>
        <c:majorUnit val="2"/>
        <c:minorUnit val="0.2"/>
      </c:valAx>
      <c:spPr>
        <a:noFill/>
        <a:ln>
          <a:noFill/>
        </a:ln>
        <a:effectLst/>
      </c:spPr>
    </c:plotArea>
    <c:legend>
      <c:legendPos val="t"/>
      <c:overlay val="0"/>
    </c:legend>
    <c:plotVisOnly val="1"/>
    <c:dispBlanksAs val="gap"/>
    <c:showDLblsOverMax val="0"/>
  </c:chart>
  <c:spPr>
    <a:noFill/>
    <a:ln>
      <a:noFill/>
    </a:ln>
    <a:effectLst/>
  </c:spPr>
  <c:txPr>
    <a:bodyPr/>
    <a:lstStyle/>
    <a:p>
      <a:pPr>
        <a:defRPr/>
      </a:pPr>
      <a:endParaRPr lang="cs-CZ"/>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0480BD-2F91-43AB-86A2-B199C335C78E}" type="datetimeFigureOut">
              <a:rPr lang="en-US" smtClean="0"/>
              <a:t>9/24/2024</a:t>
            </a:fld>
            <a:endParaRPr lang="en-US"/>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101FFD-44F4-4F5B-B4FB-7CA44C1804A7}" type="slidenum">
              <a:rPr lang="en-US" smtClean="0"/>
              <a:t>‹#›</a:t>
            </a:fld>
            <a:endParaRPr lang="en-US"/>
          </a:p>
        </p:txBody>
      </p:sp>
    </p:spTree>
    <p:extLst>
      <p:ext uri="{BB962C8B-B14F-4D97-AF65-F5344CB8AC3E}">
        <p14:creationId xmlns:p14="http://schemas.microsoft.com/office/powerpoint/2010/main" val="381919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BEB388-08F9-4DCE-8C9A-CB533BADFE8B}"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4780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BEB388-08F9-4DCE-8C9A-CB533BADFE8B}"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1098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BEB388-08F9-4DCE-8C9A-CB533BADFE8B}"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7694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2C90B3-8423-4738-8FE5-B5FF36F6DD77}"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6025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1AF84F-1428-4A77-924B-854265A04D71}"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17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AD101FFD-44F4-4F5B-B4FB-7CA44C1804A7}" type="slidenum">
              <a:rPr lang="en-US" smtClean="0"/>
              <a:t>50</a:t>
            </a:fld>
            <a:endParaRPr lang="en-US"/>
          </a:p>
        </p:txBody>
      </p:sp>
    </p:spTree>
    <p:extLst>
      <p:ext uri="{BB962C8B-B14F-4D97-AF65-F5344CB8AC3E}">
        <p14:creationId xmlns:p14="http://schemas.microsoft.com/office/powerpoint/2010/main" val="4238969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D101FFD-44F4-4F5B-B4FB-7CA44C1804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3589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D101FFD-44F4-4F5B-B4FB-7CA44C1804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6894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3.png"/><Relationship Id="rId7" Type="http://schemas.openxmlformats.org/officeDocument/2006/relationships/image" Target="../media/image2.emf"/><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image" Target="../media/image4.png"/><Relationship Id="rId10" Type="http://schemas.openxmlformats.org/officeDocument/2006/relationships/image" Target="../media/image15.svg"/><Relationship Id="rId4" Type="http://schemas.openxmlformats.org/officeDocument/2006/relationships/image" Target="../media/image3.emf"/><Relationship Id="rId9" Type="http://schemas.openxmlformats.org/officeDocument/2006/relationships/image" Target="../media/image1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3.png"/><Relationship Id="rId7" Type="http://schemas.openxmlformats.org/officeDocument/2006/relationships/image" Target="../media/image2.emf"/><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image" Target="../media/image4.png"/><Relationship Id="rId10" Type="http://schemas.openxmlformats.org/officeDocument/2006/relationships/image" Target="../media/image15.svg"/><Relationship Id="rId4" Type="http://schemas.openxmlformats.org/officeDocument/2006/relationships/image" Target="../media/image3.emf"/><Relationship Id="rId9"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3.png"/><Relationship Id="rId7" Type="http://schemas.openxmlformats.org/officeDocument/2006/relationships/image" Target="../media/image2.emf"/><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7.png"/><Relationship Id="rId5" Type="http://schemas.openxmlformats.org/officeDocument/2006/relationships/image" Target="../media/image4.png"/><Relationship Id="rId10" Type="http://schemas.openxmlformats.org/officeDocument/2006/relationships/image" Target="../media/image15.svg"/><Relationship Id="rId4" Type="http://schemas.openxmlformats.org/officeDocument/2006/relationships/image" Target="../media/image3.emf"/><Relationship Id="rId9"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18.jpeg"/><Relationship Id="rId5" Type="http://schemas.openxmlformats.org/officeDocument/2006/relationships/image" Target="cid:image003.jpg@01CF6DFE.8D73A1C0" TargetMode="Externa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Master" Target="../slideMasters/slideMaster3.xml"/><Relationship Id="rId6" Type="http://schemas.openxmlformats.org/officeDocument/2006/relationships/image" Target="../media/image18.jpeg"/><Relationship Id="rId5" Type="http://schemas.openxmlformats.org/officeDocument/2006/relationships/image" Target="cid:image003.jpg@01CF6DFE.8D73A1C0" TargetMode="External"/><Relationship Id="rId4" Type="http://schemas.openxmlformats.org/officeDocument/2006/relationships/image" Target="../media/image5.jpe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0.emf"/></Relationships>
</file>

<file path=ppt/slideLayouts/_rels/slideLayout6.xml.rels><?xml version="1.0" encoding="UTF-8" standalone="yes"?>
<Relationships xmlns="http://schemas.openxmlformats.org/package/2006/relationships"><Relationship Id="rId8" Type="http://schemas.openxmlformats.org/officeDocument/2006/relationships/image" Target="cid:image003.jpg@01CF6DFE.8D73A1C0" TargetMode="External"/><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emf"/><Relationship Id="rId10" Type="http://schemas.openxmlformats.org/officeDocument/2006/relationships/image" Target="../media/image7.png"/><Relationship Id="rId4" Type="http://schemas.openxmlformats.org/officeDocument/2006/relationships/image" Target="../media/image2.emf"/><Relationship Id="rId9"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9.png"/><Relationship Id="rId1" Type="http://schemas.openxmlformats.org/officeDocument/2006/relationships/slideMaster" Target="../slideMasters/slideMaster5.xml"/><Relationship Id="rId4" Type="http://schemas.openxmlformats.org/officeDocument/2006/relationships/image" Target="../media/image10.emf"/></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9.png"/><Relationship Id="rId1" Type="http://schemas.openxmlformats.org/officeDocument/2006/relationships/slideMaster" Target="../slideMasters/slideMaster7.xml"/><Relationship Id="rId4" Type="http://schemas.openxmlformats.org/officeDocument/2006/relationships/image" Target="../media/image10.emf"/></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9.png"/><Relationship Id="rId1" Type="http://schemas.openxmlformats.org/officeDocument/2006/relationships/slideMaster" Target="../slideMasters/slideMaster8.xml"/><Relationship Id="rId5" Type="http://schemas.openxmlformats.org/officeDocument/2006/relationships/image" Target="../media/image22.jpeg"/><Relationship Id="rId4" Type="http://schemas.openxmlformats.org/officeDocument/2006/relationships/image" Target="../media/image10.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FE22DB4-93A5-4D39-A180-4CB22F024AB5}"/>
              </a:ext>
            </a:extLst>
          </p:cNvPr>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id="{5FB906DD-24DA-4ECF-AA3D-FCC325B3C0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id="{F41B1462-33CA-4B0C-90DC-0DCC8CEBA24A}"/>
              </a:ext>
            </a:extLst>
          </p:cNvPr>
          <p:cNvSpPr>
            <a:spLocks noGrp="1"/>
          </p:cNvSpPr>
          <p:nvPr>
            <p:ph type="dt" sz="half" idx="10"/>
          </p:nvPr>
        </p:nvSpPr>
        <p:spPr>
          <a:xfrm>
            <a:off x="838200" y="6356350"/>
            <a:ext cx="2743200" cy="365125"/>
          </a:xfrm>
          <a:prstGeom prst="rect">
            <a:avLst/>
          </a:prstGeom>
        </p:spPr>
        <p:txBody>
          <a:bodyPr/>
          <a:lstStyle/>
          <a:p>
            <a:fld id="{DFBAE8BB-28AF-4AE2-8287-52FCCAC1ADF8}" type="datetimeFigureOut">
              <a:rPr lang="cs-CZ" smtClean="0"/>
              <a:t>24.09.2024</a:t>
            </a:fld>
            <a:endParaRPr lang="cs-CZ"/>
          </a:p>
        </p:txBody>
      </p:sp>
      <p:sp>
        <p:nvSpPr>
          <p:cNvPr id="5" name="Zástupný symbol pro zápatí 4">
            <a:extLst>
              <a:ext uri="{FF2B5EF4-FFF2-40B4-BE49-F238E27FC236}">
                <a16:creationId xmlns:a16="http://schemas.microsoft.com/office/drawing/2014/main" id="{BD3D0068-CEC6-46E0-BFE9-6942051C7D8A}"/>
              </a:ext>
            </a:extLst>
          </p:cNvPr>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Zástupný symbol pro číslo snímku 5">
            <a:extLst>
              <a:ext uri="{FF2B5EF4-FFF2-40B4-BE49-F238E27FC236}">
                <a16:creationId xmlns:a16="http://schemas.microsoft.com/office/drawing/2014/main" id="{2C1F572F-9071-4282-BC1A-B524668F736C}"/>
              </a:ext>
            </a:extLst>
          </p:cNvPr>
          <p:cNvSpPr>
            <a:spLocks noGrp="1"/>
          </p:cNvSpPr>
          <p:nvPr>
            <p:ph type="sldNum" sz="quarter" idx="12"/>
          </p:nvPr>
        </p:nvSpPr>
        <p:spPr>
          <a:xfrm>
            <a:off x="8610600" y="6356350"/>
            <a:ext cx="2743200" cy="365125"/>
          </a:xfrm>
          <a:prstGeom prst="rect">
            <a:avLst/>
          </a:prstGeom>
        </p:spPr>
        <p:txBody>
          <a:bodyPr/>
          <a:lstStyle/>
          <a:p>
            <a:fld id="{A20E3E1E-8F17-4E77-8CB8-5F4C7FAD9A57}" type="slidenum">
              <a:rPr lang="cs-CZ" smtClean="0"/>
              <a:t>‹#›</a:t>
            </a:fld>
            <a:endParaRPr lang="cs-CZ"/>
          </a:p>
        </p:txBody>
      </p:sp>
    </p:spTree>
    <p:extLst>
      <p:ext uri="{BB962C8B-B14F-4D97-AF65-F5344CB8AC3E}">
        <p14:creationId xmlns:p14="http://schemas.microsoft.com/office/powerpoint/2010/main" val="3083984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_Nadpis a obsah">
    <p:spTree>
      <p:nvGrpSpPr>
        <p:cNvPr id="1" name=""/>
        <p:cNvGrpSpPr/>
        <p:nvPr/>
      </p:nvGrpSpPr>
      <p:grpSpPr>
        <a:xfrm>
          <a:off x="0" y="0"/>
          <a:ext cx="0" cy="0"/>
          <a:chOff x="0" y="0"/>
          <a:chExt cx="0" cy="0"/>
        </a:xfrm>
      </p:grpSpPr>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sp>
        <p:nvSpPr>
          <p:cNvPr id="19" name="Volný tvar 17">
            <a:extLst>
              <a:ext uri="{FF2B5EF4-FFF2-40B4-BE49-F238E27FC236}">
                <a16:creationId xmlns:a16="http://schemas.microsoft.com/office/drawing/2014/main" id="{DF1AA1DD-DCEB-9FDF-5F9F-251DA6A5D47F}"/>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Volný tvar 19">
            <a:extLst>
              <a:ext uri="{FF2B5EF4-FFF2-40B4-BE49-F238E27FC236}">
                <a16:creationId xmlns:a16="http://schemas.microsoft.com/office/drawing/2014/main" id="{C476646C-C391-C20B-2ED6-96FFC1B18ADD}"/>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672814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Nadpis a obsah">
    <p:spTree>
      <p:nvGrpSpPr>
        <p:cNvPr id="1" name=""/>
        <p:cNvGrpSpPr/>
        <p:nvPr/>
      </p:nvGrpSpPr>
      <p:grpSpPr>
        <a:xfrm>
          <a:off x="0" y="0"/>
          <a:ext cx="0" cy="0"/>
          <a:chOff x="0" y="0"/>
          <a:chExt cx="0" cy="0"/>
        </a:xfrm>
      </p:grpSpPr>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pic>
        <p:nvPicPr>
          <p:cNvPr id="14" name="Logo Zdravi 2030" descr="Obsah obrázku objekt&#10;&#10;Popis byl vytvořen automaticky">
            <a:extLst>
              <a:ext uri="{FF2B5EF4-FFF2-40B4-BE49-F238E27FC236}">
                <a16:creationId xmlns:a16="http://schemas.microsoft.com/office/drawing/2014/main" id="{AC82574F-5960-89ED-D455-A5F17629656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5232" y="6313697"/>
            <a:ext cx="647424" cy="252000"/>
          </a:xfrm>
          <a:prstGeom prst="rect">
            <a:avLst/>
          </a:prstGeom>
        </p:spPr>
      </p:pic>
      <p:pic>
        <p:nvPicPr>
          <p:cNvPr id="15" name="Logo UZIS">
            <a:extLst>
              <a:ext uri="{FF2B5EF4-FFF2-40B4-BE49-F238E27FC236}">
                <a16:creationId xmlns:a16="http://schemas.microsoft.com/office/drawing/2014/main" id="{4F434A3F-AA7E-53BF-47CA-DC428B5A7B7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01607" y="6425889"/>
            <a:ext cx="411229" cy="270000"/>
          </a:xfrm>
          <a:prstGeom prst="rect">
            <a:avLst/>
          </a:prstGeom>
        </p:spPr>
      </p:pic>
      <p:cxnSp>
        <p:nvCxnSpPr>
          <p:cNvPr id="16" name="Přímá spojnice 3">
            <a:extLst>
              <a:ext uri="{FF2B5EF4-FFF2-40B4-BE49-F238E27FC236}">
                <a16:creationId xmlns:a16="http://schemas.microsoft.com/office/drawing/2014/main" id="{CE587C3F-0ACB-4309-BFF6-25328A0439A6}"/>
              </a:ext>
            </a:extLst>
          </p:cNvPr>
          <p:cNvCxnSpPr>
            <a:cxnSpLocks/>
          </p:cNvCxnSpPr>
          <p:nvPr userDrawn="1"/>
        </p:nvCxnSpPr>
        <p:spPr>
          <a:xfrm>
            <a:off x="1057474" y="6523200"/>
            <a:ext cx="7740000" cy="7961"/>
          </a:xfrm>
          <a:prstGeom prst="line">
            <a:avLst/>
          </a:prstGeom>
          <a:noFill/>
          <a:ln w="6350" cap="flat" cmpd="sng" algn="ctr">
            <a:solidFill>
              <a:srgbClr val="16468E"/>
            </a:solidFill>
            <a:prstDash val="solid"/>
            <a:miter lim="800000"/>
          </a:ln>
          <a:effectLst/>
        </p:spPr>
      </p:cxnSp>
      <p:sp>
        <p:nvSpPr>
          <p:cNvPr id="17" name="Obdélník 14">
            <a:extLst>
              <a:ext uri="{FF2B5EF4-FFF2-40B4-BE49-F238E27FC236}">
                <a16:creationId xmlns:a16="http://schemas.microsoft.com/office/drawing/2014/main" id="{1DFC5229-D661-E774-D4B4-6583AAF250E2}"/>
              </a:ext>
            </a:extLst>
          </p:cNvPr>
          <p:cNvSpPr/>
          <p:nvPr userDrawn="1"/>
        </p:nvSpPr>
        <p:spPr>
          <a:xfrm>
            <a:off x="1034040" y="6488094"/>
            <a:ext cx="7785219" cy="276999"/>
          </a:xfrm>
          <a:prstGeom prst="rect">
            <a:avLst/>
          </a:prstGeom>
        </p:spPr>
        <p:txBody>
          <a:bodyPr wrap="square">
            <a:spAutoFit/>
          </a:bodyPr>
          <a:lstStyle/>
          <a:p>
            <a:pPr algn="ctr"/>
            <a:r>
              <a:rPr lang="cs-CZ" sz="1200" b="1" i="0" dirty="0">
                <a:solidFill>
                  <a:schemeClr val="accent5">
                    <a:lumMod val="50000"/>
                  </a:schemeClr>
                </a:solidFill>
              </a:rPr>
              <a:t>Centralizované datové úložiště NZIS pro analýzy a predikce kapacit zdravotních služeb</a:t>
            </a:r>
            <a:endParaRPr lang="en-US" sz="1200" b="1" i="0" dirty="0">
              <a:solidFill>
                <a:schemeClr val="accent5">
                  <a:lumMod val="50000"/>
                </a:schemeClr>
              </a:solidFill>
            </a:endParaRPr>
          </a:p>
        </p:txBody>
      </p:sp>
      <p:pic>
        <p:nvPicPr>
          <p:cNvPr id="18" name="Grafický objekt 17">
            <a:extLst>
              <a:ext uri="{FF2B5EF4-FFF2-40B4-BE49-F238E27FC236}">
                <a16:creationId xmlns:a16="http://schemas.microsoft.com/office/drawing/2014/main" id="{9F0F90D9-06E7-A541-619D-9E798E2383C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90434" y="6500472"/>
            <a:ext cx="2101765" cy="180000"/>
          </a:xfrm>
          <a:prstGeom prst="rect">
            <a:avLst/>
          </a:prstGeom>
        </p:spPr>
      </p:pic>
      <p:sp>
        <p:nvSpPr>
          <p:cNvPr id="19" name="Volný tvar 17">
            <a:extLst>
              <a:ext uri="{FF2B5EF4-FFF2-40B4-BE49-F238E27FC236}">
                <a16:creationId xmlns:a16="http://schemas.microsoft.com/office/drawing/2014/main" id="{DF1AA1DD-DCEB-9FDF-5F9F-251DA6A5D47F}"/>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Volný tvar 19">
            <a:extLst>
              <a:ext uri="{FF2B5EF4-FFF2-40B4-BE49-F238E27FC236}">
                <a16:creationId xmlns:a16="http://schemas.microsoft.com/office/drawing/2014/main" id="{C476646C-C391-C20B-2ED6-96FFC1B18ADD}"/>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34395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Nadpis a obsah">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09600" y="980729"/>
            <a:ext cx="10972800" cy="4824537"/>
          </a:xfrm>
        </p:spPr>
        <p:txBody>
          <a:bodyPr/>
          <a:lstStyle>
            <a:lvl1pPr>
              <a:defRPr b="1">
                <a:solidFill>
                  <a:schemeClr val="tx2"/>
                </a:solidFill>
              </a:defRPr>
            </a:lvl1pPr>
            <a:lvl2pPr>
              <a:defRPr>
                <a:solidFill>
                  <a:schemeClr val="tx1"/>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cs-CZ" dirty="0"/>
              <a:t>Kliknutím lze upravit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7" name="Nadpis 1"/>
          <p:cNvSpPr>
            <a:spLocks noGrp="1"/>
          </p:cNvSpPr>
          <p:nvPr>
            <p:ph type="title" hasCustomPrompt="1"/>
          </p:nvPr>
        </p:nvSpPr>
        <p:spPr>
          <a:xfrm>
            <a:off x="623392" y="260648"/>
            <a:ext cx="10945216" cy="648072"/>
          </a:xfrm>
          <a:prstGeom prst="rect">
            <a:avLst/>
          </a:prstGeom>
        </p:spPr>
        <p:txBody>
          <a:bodyPr anchor="ctr"/>
          <a:lstStyle>
            <a:lvl1pPr algn="l">
              <a:defRPr sz="3200" b="1">
                <a:solidFill>
                  <a:schemeClr val="accent2"/>
                </a:solidFill>
              </a:defRPr>
            </a:lvl1pPr>
          </a:lstStyle>
          <a:p>
            <a:r>
              <a:rPr lang="cs-CZ" dirty="0"/>
              <a:t>KLIKNUTÍM LZE UPRAVIT STYL.</a:t>
            </a:r>
          </a:p>
        </p:txBody>
      </p:sp>
      <p:sp>
        <p:nvSpPr>
          <p:cNvPr id="8" name="Zástupný symbol pro datum 3"/>
          <p:cNvSpPr>
            <a:spLocks noGrp="1"/>
          </p:cNvSpPr>
          <p:nvPr>
            <p:ph type="dt" sz="half" idx="2"/>
          </p:nvPr>
        </p:nvSpPr>
        <p:spPr>
          <a:xfrm>
            <a:off x="482985" y="6070626"/>
            <a:ext cx="1200000" cy="203079"/>
          </a:xfrm>
          <a:prstGeom prst="rect">
            <a:avLst/>
          </a:prstGeom>
        </p:spPr>
        <p:txBody>
          <a:bodyPr anchor="ctr"/>
          <a:lstStyle>
            <a:lvl1pPr>
              <a:defRPr sz="1050"/>
            </a:lvl1pPr>
          </a:lstStyle>
          <a:p>
            <a:fld id="{E4EC567F-E7DA-47BB-AEB1-9930A46F27B5}" type="datetimeFigureOut">
              <a:rPr lang="cs-CZ" smtClean="0"/>
              <a:pPr/>
              <a:t>24.09.2024</a:t>
            </a:fld>
            <a:endParaRPr lang="cs-CZ" dirty="0"/>
          </a:p>
        </p:txBody>
      </p:sp>
      <p:sp>
        <p:nvSpPr>
          <p:cNvPr id="12" name="Zástupný symbol pro zápatí 4"/>
          <p:cNvSpPr>
            <a:spLocks noGrp="1"/>
          </p:cNvSpPr>
          <p:nvPr>
            <p:ph type="ftr" sz="quarter" idx="3"/>
          </p:nvPr>
        </p:nvSpPr>
        <p:spPr>
          <a:xfrm>
            <a:off x="1843915" y="6068291"/>
            <a:ext cx="8403411" cy="193324"/>
          </a:xfrm>
          <a:prstGeom prst="rect">
            <a:avLst/>
          </a:prstGeom>
        </p:spPr>
        <p:txBody>
          <a:bodyPr anchor="ctr"/>
          <a:lstStyle>
            <a:lvl1pPr algn="ctr">
              <a:defRPr sz="1050"/>
            </a:lvl1pPr>
          </a:lstStyle>
          <a:p>
            <a:endParaRPr lang="cs-CZ" dirty="0"/>
          </a:p>
        </p:txBody>
      </p:sp>
      <p:sp>
        <p:nvSpPr>
          <p:cNvPr id="13" name="Zástupný symbol pro číslo snímku 5"/>
          <p:cNvSpPr>
            <a:spLocks noGrp="1"/>
          </p:cNvSpPr>
          <p:nvPr>
            <p:ph type="sldNum" sz="quarter" idx="4"/>
          </p:nvPr>
        </p:nvSpPr>
        <p:spPr>
          <a:xfrm>
            <a:off x="10408541" y="6065805"/>
            <a:ext cx="1200000" cy="211101"/>
          </a:xfrm>
          <a:prstGeom prst="rect">
            <a:avLst/>
          </a:prstGeom>
        </p:spPr>
        <p:txBody>
          <a:bodyPr anchor="ctr"/>
          <a:lstStyle>
            <a:lvl1pPr algn="r">
              <a:defRPr sz="1050"/>
            </a:lvl1pPr>
          </a:lstStyle>
          <a:p>
            <a:fld id="{84C9401D-42AF-4231-A83B-9F6747628248}" type="slidenum">
              <a:rPr lang="cs-CZ" smtClean="0"/>
              <a:pPr/>
              <a:t>‹#›</a:t>
            </a:fld>
            <a:endParaRPr lang="cs-CZ" dirty="0"/>
          </a:p>
        </p:txBody>
      </p:sp>
    </p:spTree>
    <p:extLst>
      <p:ext uri="{BB962C8B-B14F-4D97-AF65-F5344CB8AC3E}">
        <p14:creationId xmlns:p14="http://schemas.microsoft.com/office/powerpoint/2010/main" val="37356408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uze nadpis">
    <p:spTree>
      <p:nvGrpSpPr>
        <p:cNvPr id="1" name=""/>
        <p:cNvGrpSpPr/>
        <p:nvPr/>
      </p:nvGrpSpPr>
      <p:grpSpPr>
        <a:xfrm>
          <a:off x="0" y="0"/>
          <a:ext cx="0" cy="0"/>
          <a:chOff x="0" y="0"/>
          <a:chExt cx="0" cy="0"/>
        </a:xfrm>
      </p:grpSpPr>
      <p:sp>
        <p:nvSpPr>
          <p:cNvPr id="7" name="Nadpis 1"/>
          <p:cNvSpPr>
            <a:spLocks noGrp="1"/>
          </p:cNvSpPr>
          <p:nvPr>
            <p:ph type="title" hasCustomPrompt="1"/>
          </p:nvPr>
        </p:nvSpPr>
        <p:spPr>
          <a:xfrm>
            <a:off x="623392" y="188640"/>
            <a:ext cx="10945216" cy="648072"/>
          </a:xfrm>
          <a:prstGeom prst="rect">
            <a:avLst/>
          </a:prstGeom>
        </p:spPr>
        <p:txBody>
          <a:bodyPr anchor="t"/>
          <a:lstStyle>
            <a:lvl1pPr algn="l">
              <a:defRPr sz="2000" b="1">
                <a:solidFill>
                  <a:schemeClr val="accent2"/>
                </a:solidFill>
              </a:defRPr>
            </a:lvl1pPr>
          </a:lstStyle>
          <a:p>
            <a:r>
              <a:rPr lang="cs-CZ" dirty="0"/>
              <a:t>KLIKNUTÍM LZE UPRAVIT STYL.</a:t>
            </a:r>
          </a:p>
        </p:txBody>
      </p:sp>
      <p:sp>
        <p:nvSpPr>
          <p:cNvPr id="10" name="Zástupný symbol pro datum 3"/>
          <p:cNvSpPr>
            <a:spLocks noGrp="1"/>
          </p:cNvSpPr>
          <p:nvPr>
            <p:ph type="dt" sz="half" idx="2"/>
          </p:nvPr>
        </p:nvSpPr>
        <p:spPr>
          <a:xfrm>
            <a:off x="482985" y="6070626"/>
            <a:ext cx="1200000" cy="203079"/>
          </a:xfrm>
          <a:prstGeom prst="rect">
            <a:avLst/>
          </a:prstGeom>
        </p:spPr>
        <p:txBody>
          <a:bodyPr anchor="ctr"/>
          <a:lstStyle>
            <a:lvl1pPr>
              <a:defRPr sz="1050"/>
            </a:lvl1pPr>
          </a:lstStyle>
          <a:p>
            <a:fld id="{E4EC567F-E7DA-47BB-AEB1-9930A46F27B5}" type="datetimeFigureOut">
              <a:rPr lang="cs-CZ" smtClean="0"/>
              <a:pPr/>
              <a:t>24.09.2024</a:t>
            </a:fld>
            <a:endParaRPr lang="cs-CZ" dirty="0"/>
          </a:p>
        </p:txBody>
      </p:sp>
      <p:sp>
        <p:nvSpPr>
          <p:cNvPr id="11" name="Zástupný symbol pro zápatí 4"/>
          <p:cNvSpPr>
            <a:spLocks noGrp="1"/>
          </p:cNvSpPr>
          <p:nvPr>
            <p:ph type="ftr" sz="quarter" idx="3"/>
          </p:nvPr>
        </p:nvSpPr>
        <p:spPr>
          <a:xfrm>
            <a:off x="1843915" y="6068291"/>
            <a:ext cx="8403411" cy="193324"/>
          </a:xfrm>
          <a:prstGeom prst="rect">
            <a:avLst/>
          </a:prstGeom>
        </p:spPr>
        <p:txBody>
          <a:bodyPr anchor="ctr"/>
          <a:lstStyle>
            <a:lvl1pPr algn="ctr">
              <a:defRPr sz="1050"/>
            </a:lvl1pPr>
          </a:lstStyle>
          <a:p>
            <a:endParaRPr lang="cs-CZ" dirty="0"/>
          </a:p>
        </p:txBody>
      </p:sp>
      <p:sp>
        <p:nvSpPr>
          <p:cNvPr id="12" name="Zástupný symbol pro číslo snímku 5"/>
          <p:cNvSpPr>
            <a:spLocks noGrp="1"/>
          </p:cNvSpPr>
          <p:nvPr>
            <p:ph type="sldNum" sz="quarter" idx="4"/>
          </p:nvPr>
        </p:nvSpPr>
        <p:spPr>
          <a:xfrm>
            <a:off x="10408541" y="6065805"/>
            <a:ext cx="1200000" cy="211101"/>
          </a:xfrm>
          <a:prstGeom prst="rect">
            <a:avLst/>
          </a:prstGeom>
        </p:spPr>
        <p:txBody>
          <a:bodyPr anchor="ctr"/>
          <a:lstStyle>
            <a:lvl1pPr algn="r">
              <a:defRPr sz="1050"/>
            </a:lvl1pPr>
          </a:lstStyle>
          <a:p>
            <a:fld id="{84C9401D-42AF-4231-A83B-9F6747628248}" type="slidenum">
              <a:rPr lang="cs-CZ" smtClean="0"/>
              <a:pPr/>
              <a:t>‹#›</a:t>
            </a:fld>
            <a:endParaRPr lang="cs-CZ" dirty="0"/>
          </a:p>
        </p:txBody>
      </p:sp>
      <p:sp>
        <p:nvSpPr>
          <p:cNvPr id="2" name="Obdélník 1"/>
          <p:cNvSpPr/>
          <p:nvPr userDrawn="1"/>
        </p:nvSpPr>
        <p:spPr>
          <a:xfrm>
            <a:off x="4699462" y="6450677"/>
            <a:ext cx="1995055" cy="299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p>
        </p:txBody>
      </p:sp>
    </p:spTree>
    <p:extLst>
      <p:ext uri="{BB962C8B-B14F-4D97-AF65-F5344CB8AC3E}">
        <p14:creationId xmlns:p14="http://schemas.microsoft.com/office/powerpoint/2010/main" val="38410764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Prázdný">
    <p:spTree>
      <p:nvGrpSpPr>
        <p:cNvPr id="1" name=""/>
        <p:cNvGrpSpPr/>
        <p:nvPr/>
      </p:nvGrpSpPr>
      <p:grpSpPr>
        <a:xfrm>
          <a:off x="0" y="0"/>
          <a:ext cx="0" cy="0"/>
          <a:chOff x="0" y="0"/>
          <a:chExt cx="0" cy="0"/>
        </a:xfrm>
      </p:grpSpPr>
      <p:sp>
        <p:nvSpPr>
          <p:cNvPr id="8" name="Zástupný symbol pro datum 3"/>
          <p:cNvSpPr>
            <a:spLocks noGrp="1"/>
          </p:cNvSpPr>
          <p:nvPr>
            <p:ph type="dt" sz="half" idx="2"/>
          </p:nvPr>
        </p:nvSpPr>
        <p:spPr>
          <a:xfrm>
            <a:off x="482985" y="6070626"/>
            <a:ext cx="1200000" cy="203079"/>
          </a:xfrm>
          <a:prstGeom prst="rect">
            <a:avLst/>
          </a:prstGeom>
        </p:spPr>
        <p:txBody>
          <a:bodyPr anchor="ctr"/>
          <a:lstStyle>
            <a:lvl1pPr>
              <a:defRPr sz="1050"/>
            </a:lvl1pPr>
          </a:lstStyle>
          <a:p>
            <a:fld id="{E4EC567F-E7DA-47BB-AEB1-9930A46F27B5}" type="datetimeFigureOut">
              <a:rPr lang="cs-CZ" smtClean="0"/>
              <a:pPr/>
              <a:t>24.09.2024</a:t>
            </a:fld>
            <a:endParaRPr lang="cs-CZ" dirty="0"/>
          </a:p>
        </p:txBody>
      </p:sp>
      <p:sp>
        <p:nvSpPr>
          <p:cNvPr id="9" name="Zástupný symbol pro zápatí 4"/>
          <p:cNvSpPr>
            <a:spLocks noGrp="1"/>
          </p:cNvSpPr>
          <p:nvPr>
            <p:ph type="ftr" sz="quarter" idx="3"/>
          </p:nvPr>
        </p:nvSpPr>
        <p:spPr>
          <a:xfrm>
            <a:off x="1843915" y="6068291"/>
            <a:ext cx="8403411" cy="193324"/>
          </a:xfrm>
          <a:prstGeom prst="rect">
            <a:avLst/>
          </a:prstGeom>
        </p:spPr>
        <p:txBody>
          <a:bodyPr anchor="ctr"/>
          <a:lstStyle>
            <a:lvl1pPr algn="ctr">
              <a:defRPr sz="1050"/>
            </a:lvl1pPr>
          </a:lstStyle>
          <a:p>
            <a:endParaRPr lang="cs-CZ" dirty="0"/>
          </a:p>
        </p:txBody>
      </p:sp>
      <p:sp>
        <p:nvSpPr>
          <p:cNvPr id="10" name="Zástupný symbol pro číslo snímku 5"/>
          <p:cNvSpPr>
            <a:spLocks noGrp="1"/>
          </p:cNvSpPr>
          <p:nvPr>
            <p:ph type="sldNum" sz="quarter" idx="4"/>
          </p:nvPr>
        </p:nvSpPr>
        <p:spPr>
          <a:xfrm>
            <a:off x="10408541" y="6065805"/>
            <a:ext cx="1200000" cy="211101"/>
          </a:xfrm>
          <a:prstGeom prst="rect">
            <a:avLst/>
          </a:prstGeom>
        </p:spPr>
        <p:txBody>
          <a:bodyPr anchor="ctr"/>
          <a:lstStyle>
            <a:lvl1pPr algn="r">
              <a:defRPr sz="1050"/>
            </a:lvl1pPr>
          </a:lstStyle>
          <a:p>
            <a:fld id="{84C9401D-42AF-4231-A83B-9F6747628248}" type="slidenum">
              <a:rPr lang="cs-CZ" smtClean="0"/>
              <a:pPr/>
              <a:t>‹#›</a:t>
            </a:fld>
            <a:endParaRPr lang="cs-CZ" dirty="0"/>
          </a:p>
        </p:txBody>
      </p:sp>
    </p:spTree>
    <p:extLst>
      <p:ext uri="{BB962C8B-B14F-4D97-AF65-F5344CB8AC3E}">
        <p14:creationId xmlns:p14="http://schemas.microsoft.com/office/powerpoint/2010/main" val="9122027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nalytics">
    <p:spTree>
      <p:nvGrpSpPr>
        <p:cNvPr id="1" name=""/>
        <p:cNvGrpSpPr/>
        <p:nvPr/>
      </p:nvGrpSpPr>
      <p:grpSpPr>
        <a:xfrm>
          <a:off x="0" y="0"/>
          <a:ext cx="0" cy="0"/>
          <a:chOff x="0" y="0"/>
          <a:chExt cx="0" cy="0"/>
        </a:xfrm>
      </p:grpSpPr>
      <p:sp>
        <p:nvSpPr>
          <p:cNvPr id="4" name="Nadpis 1"/>
          <p:cNvSpPr>
            <a:spLocks noGrp="1"/>
          </p:cNvSpPr>
          <p:nvPr>
            <p:ph type="title" hasCustomPrompt="1"/>
          </p:nvPr>
        </p:nvSpPr>
        <p:spPr>
          <a:xfrm>
            <a:off x="623392" y="116632"/>
            <a:ext cx="10945216" cy="432048"/>
          </a:xfrm>
          <a:prstGeom prst="rect">
            <a:avLst/>
          </a:prstGeom>
        </p:spPr>
        <p:txBody>
          <a:bodyPr anchor="t"/>
          <a:lstStyle>
            <a:lvl1pPr algn="l">
              <a:defRPr sz="2400" b="1">
                <a:solidFill>
                  <a:schemeClr val="accent2"/>
                </a:solidFill>
              </a:defRPr>
            </a:lvl1pPr>
          </a:lstStyle>
          <a:p>
            <a:r>
              <a:rPr lang="cs-CZ" dirty="0"/>
              <a:t>KLIKNUTÍM LZE UPRAVIT STYL.</a:t>
            </a:r>
          </a:p>
        </p:txBody>
      </p:sp>
    </p:spTree>
    <p:extLst>
      <p:ext uri="{BB962C8B-B14F-4D97-AF65-F5344CB8AC3E}">
        <p14:creationId xmlns:p14="http://schemas.microsoft.com/office/powerpoint/2010/main" val="24634789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Úvodní snímek">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3ABABEC8-F7A4-2BC5-0389-76BE78AF1D47}"/>
              </a:ext>
            </a:extLst>
          </p:cNvPr>
          <p:cNvPicPr>
            <a:picLocks noChangeAspect="1"/>
          </p:cNvPicPr>
          <p:nvPr userDrawn="1"/>
        </p:nvPicPr>
        <p:blipFill>
          <a:blip r:embed="rId3"/>
          <a:stretch>
            <a:fillRect/>
          </a:stretch>
        </p:blipFill>
        <p:spPr>
          <a:xfrm>
            <a:off x="726649" y="1243846"/>
            <a:ext cx="11388315" cy="4852837"/>
          </a:xfrm>
          <a:prstGeom prst="rect">
            <a:avLst/>
          </a:prstGeom>
        </p:spPr>
      </p:pic>
      <p:sp>
        <p:nvSpPr>
          <p:cNvPr id="8" name="Obdélník 7">
            <a:extLst>
              <a:ext uri="{FF2B5EF4-FFF2-40B4-BE49-F238E27FC236}">
                <a16:creationId xmlns:a16="http://schemas.microsoft.com/office/drawing/2014/main" id="{86E319E4-DB43-4786-B406-1BC6DF9F76D3}"/>
              </a:ext>
            </a:extLst>
          </p:cNvPr>
          <p:cNvSpPr/>
          <p:nvPr userDrawn="1"/>
        </p:nvSpPr>
        <p:spPr>
          <a:xfrm>
            <a:off x="0" y="5879932"/>
            <a:ext cx="121920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sp>
        <p:nvSpPr>
          <p:cNvPr id="9" name="Obdélník 8">
            <a:extLst>
              <a:ext uri="{FF2B5EF4-FFF2-40B4-BE49-F238E27FC236}">
                <a16:creationId xmlns:a16="http://schemas.microsoft.com/office/drawing/2014/main" id="{86429ADE-79A8-80A2-0A21-62D5CA7EB14F}"/>
              </a:ext>
            </a:extLst>
          </p:cNvPr>
          <p:cNvSpPr/>
          <p:nvPr userDrawn="1"/>
        </p:nvSpPr>
        <p:spPr>
          <a:xfrm>
            <a:off x="0" y="5879932"/>
            <a:ext cx="12192000"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sp>
        <p:nvSpPr>
          <p:cNvPr id="11" name="Volný tvar 6">
            <a:extLst>
              <a:ext uri="{FF2B5EF4-FFF2-40B4-BE49-F238E27FC236}">
                <a16:creationId xmlns:a16="http://schemas.microsoft.com/office/drawing/2014/main" id="{001B4B07-6973-6318-87D0-6F65394D6BC9}"/>
              </a:ext>
            </a:extLst>
          </p:cNvPr>
          <p:cNvSpPr/>
          <p:nvPr userDrawn="1"/>
        </p:nvSpPr>
        <p:spPr>
          <a:xfrm>
            <a:off x="7105454" y="-9427"/>
            <a:ext cx="5102679" cy="3837214"/>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gradFill flip="none" rotWithShape="1">
            <a:gsLst>
              <a:gs pos="0">
                <a:srgbClr val="AFEBEB"/>
              </a:gs>
              <a:gs pos="77000">
                <a:schemeClr val="bg1">
                  <a:alpha val="25000"/>
                </a:schemeClr>
              </a:gs>
              <a:gs pos="100000">
                <a:schemeClr val="bg1"/>
              </a:gs>
            </a:gsLst>
            <a:path path="circle">
              <a:fillToRect l="100000" b="100000"/>
            </a:path>
            <a:tileRect t="-100000" r="-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Volný tvar 17">
            <a:extLst>
              <a:ext uri="{FF2B5EF4-FFF2-40B4-BE49-F238E27FC236}">
                <a16:creationId xmlns:a16="http://schemas.microsoft.com/office/drawing/2014/main" id="{33232905-C3F9-C9DC-E4E3-7A0927B5B60D}"/>
              </a:ext>
            </a:extLst>
          </p:cNvPr>
          <p:cNvSpPr/>
          <p:nvPr userDrawn="1"/>
        </p:nvSpPr>
        <p:spPr>
          <a:xfrm rot="10800000">
            <a:off x="-1" y="4380806"/>
            <a:ext cx="3549535" cy="2477193"/>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gradFill flip="none" rotWithShape="1">
            <a:gsLst>
              <a:gs pos="0">
                <a:srgbClr val="AFEBEB"/>
              </a:gs>
              <a:gs pos="77000">
                <a:schemeClr val="bg1">
                  <a:alpha val="25000"/>
                </a:schemeClr>
              </a:gs>
              <a:gs pos="100000">
                <a:schemeClr val="bg1"/>
              </a:gs>
            </a:gsLst>
            <a:path path="circle">
              <a:fillToRect l="100000" b="100000"/>
            </a:path>
            <a:tileRect t="-100000" r="-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Volný tvar 18">
            <a:extLst>
              <a:ext uri="{FF2B5EF4-FFF2-40B4-BE49-F238E27FC236}">
                <a16:creationId xmlns:a16="http://schemas.microsoft.com/office/drawing/2014/main" id="{8537842D-6553-3B53-473C-0A971C730739}"/>
              </a:ext>
            </a:extLst>
          </p:cNvPr>
          <p:cNvSpPr/>
          <p:nvPr userDrawn="1"/>
        </p:nvSpPr>
        <p:spPr>
          <a:xfrm>
            <a:off x="9081211" y="-9426"/>
            <a:ext cx="3129643" cy="2441120"/>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33CCCC">
              <a:alpha val="34902"/>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33CCCC"/>
              </a:solidFill>
            </a:endParaRPr>
          </a:p>
        </p:txBody>
      </p:sp>
      <p:sp>
        <p:nvSpPr>
          <p:cNvPr id="14" name="Volný tvar 19">
            <a:extLst>
              <a:ext uri="{FF2B5EF4-FFF2-40B4-BE49-F238E27FC236}">
                <a16:creationId xmlns:a16="http://schemas.microsoft.com/office/drawing/2014/main" id="{94B48AC2-8E9E-1661-19DB-4F6FB79507F2}"/>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424242">
              <a:alpha val="27843"/>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7" name="Volný tvar 6">
            <a:extLst>
              <a:ext uri="{FF2B5EF4-FFF2-40B4-BE49-F238E27FC236}">
                <a16:creationId xmlns:a16="http://schemas.microsoft.com/office/drawing/2014/main" id="{048B30B4-3D22-A0CD-C4A5-7283E1C4C187}"/>
              </a:ext>
            </a:extLst>
          </p:cNvPr>
          <p:cNvSpPr/>
          <p:nvPr userDrawn="1"/>
        </p:nvSpPr>
        <p:spPr>
          <a:xfrm>
            <a:off x="7105454" y="-9427"/>
            <a:ext cx="5102679" cy="3837214"/>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7F99B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9" name="Volný tvar 18">
            <a:extLst>
              <a:ext uri="{FF2B5EF4-FFF2-40B4-BE49-F238E27FC236}">
                <a16:creationId xmlns:a16="http://schemas.microsoft.com/office/drawing/2014/main" id="{3B3CFB7B-900B-A403-5FE7-6794057A041E}"/>
              </a:ext>
            </a:extLst>
          </p:cNvPr>
          <p:cNvSpPr/>
          <p:nvPr userDrawn="1"/>
        </p:nvSpPr>
        <p:spPr>
          <a:xfrm>
            <a:off x="9081211" y="-9426"/>
            <a:ext cx="3129643" cy="2441120"/>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4D71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33CCCC"/>
              </a:solidFill>
            </a:endParaRPr>
          </a:p>
        </p:txBody>
      </p:sp>
      <p:sp>
        <p:nvSpPr>
          <p:cNvPr id="20" name="Volný tvar 19">
            <a:extLst>
              <a:ext uri="{FF2B5EF4-FFF2-40B4-BE49-F238E27FC236}">
                <a16:creationId xmlns:a16="http://schemas.microsoft.com/office/drawing/2014/main" id="{E4416C8E-1447-7170-6C52-F16722539698}"/>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24" name="Picture 24">
            <a:extLst>
              <a:ext uri="{FF2B5EF4-FFF2-40B4-BE49-F238E27FC236}">
                <a16:creationId xmlns:a16="http://schemas.microsoft.com/office/drawing/2014/main" id="{272677AC-4BFF-3A75-192A-D01FBCEE6C78}"/>
              </a:ext>
            </a:extLst>
          </p:cNvPr>
          <p:cNvPicPr>
            <a:picLocks noChangeAspect="1" noChangeArrowheads="1"/>
          </p:cNvPicPr>
          <p:nvPr userDrawn="1">
            <p:custDataLst>
              <p:tags r:id="rId1"/>
            </p:custDataLst>
          </p:nvPr>
        </p:nvPicPr>
        <p:blipFill>
          <a:blip r:embed="rId4" cstate="print">
            <a:extLst>
              <a:ext uri="{28A0092B-C50C-407E-A947-70E740481C1C}">
                <a14:useLocalDpi xmlns:a14="http://schemas.microsoft.com/office/drawing/2010/main"/>
              </a:ext>
            </a:extLst>
          </a:blip>
          <a:srcRect/>
          <a:stretch>
            <a:fillRect/>
          </a:stretch>
        </p:blipFill>
        <p:spPr bwMode="gray">
          <a:xfrm>
            <a:off x="11340046" y="1342772"/>
            <a:ext cx="592937" cy="397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Obrázek 24">
            <a:extLst>
              <a:ext uri="{FF2B5EF4-FFF2-40B4-BE49-F238E27FC236}">
                <a16:creationId xmlns:a16="http://schemas.microsoft.com/office/drawing/2014/main" id="{8F6FF6E5-B349-C8CC-8601-835CA2CB5E1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610701" y="1259484"/>
            <a:ext cx="574173" cy="574173"/>
          </a:xfrm>
          <a:prstGeom prst="rect">
            <a:avLst/>
          </a:prstGeom>
        </p:spPr>
      </p:pic>
      <p:pic>
        <p:nvPicPr>
          <p:cNvPr id="28" name="Logo Zdravi 2030" descr="Obsah obrázku objekt&#10;&#10;Popis byl vytvořen automaticky">
            <a:extLst>
              <a:ext uri="{FF2B5EF4-FFF2-40B4-BE49-F238E27FC236}">
                <a16:creationId xmlns:a16="http://schemas.microsoft.com/office/drawing/2014/main" id="{EE44BCC4-A057-0C26-F4F8-1F6023EB868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19811" y="1322586"/>
            <a:ext cx="1252291" cy="487435"/>
          </a:xfrm>
          <a:prstGeom prst="rect">
            <a:avLst/>
          </a:prstGeom>
        </p:spPr>
      </p:pic>
      <p:sp>
        <p:nvSpPr>
          <p:cNvPr id="4" name="Zástupný symbol pro datum 3">
            <a:extLst>
              <a:ext uri="{FF2B5EF4-FFF2-40B4-BE49-F238E27FC236}">
                <a16:creationId xmlns:a16="http://schemas.microsoft.com/office/drawing/2014/main" id="{3A8B47D9-3915-0AD8-144F-2DA732A7C656}"/>
              </a:ext>
            </a:extLst>
          </p:cNvPr>
          <p:cNvSpPr>
            <a:spLocks noGrp="1"/>
          </p:cNvSpPr>
          <p:nvPr>
            <p:ph type="dt" sz="half" idx="10"/>
          </p:nvPr>
        </p:nvSpPr>
        <p:spPr>
          <a:xfrm>
            <a:off x="838200" y="6356350"/>
            <a:ext cx="2743200" cy="365125"/>
          </a:xfrm>
          <a:prstGeom prst="rect">
            <a:avLst/>
          </a:prstGeom>
        </p:spPr>
        <p:txBody>
          <a:bodyPr/>
          <a:lstStyle/>
          <a:p>
            <a:fld id="{16345734-1122-415C-80A2-CB7D62399CC7}" type="datetimeFigureOut">
              <a:rPr lang="cs-CZ" smtClean="0"/>
              <a:t>24.09.2024</a:t>
            </a:fld>
            <a:endParaRPr lang="cs-CZ"/>
          </a:p>
        </p:txBody>
      </p:sp>
      <p:sp>
        <p:nvSpPr>
          <p:cNvPr id="5" name="Zástupný symbol pro zápatí 4">
            <a:extLst>
              <a:ext uri="{FF2B5EF4-FFF2-40B4-BE49-F238E27FC236}">
                <a16:creationId xmlns:a16="http://schemas.microsoft.com/office/drawing/2014/main" id="{F7C14846-8EDD-A1DA-E72E-B67F1B8ED848}"/>
              </a:ext>
            </a:extLst>
          </p:cNvPr>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Zástupný symbol pro číslo snímku 5">
            <a:extLst>
              <a:ext uri="{FF2B5EF4-FFF2-40B4-BE49-F238E27FC236}">
                <a16:creationId xmlns:a16="http://schemas.microsoft.com/office/drawing/2014/main" id="{189E308E-355F-F5DD-1923-B0C42026BC38}"/>
              </a:ext>
            </a:extLst>
          </p:cNvPr>
          <p:cNvSpPr>
            <a:spLocks noGrp="1"/>
          </p:cNvSpPr>
          <p:nvPr>
            <p:ph type="sldNum" sz="quarter" idx="12"/>
          </p:nvPr>
        </p:nvSpPr>
        <p:spPr>
          <a:xfrm>
            <a:off x="8610600" y="6356350"/>
            <a:ext cx="2743200" cy="365125"/>
          </a:xfrm>
          <a:prstGeom prst="rect">
            <a:avLst/>
          </a:prstGeom>
        </p:spPr>
        <p:txBody>
          <a:bodyPr/>
          <a:lstStyle/>
          <a:p>
            <a:fld id="{91C57F98-80B5-4566-9BB7-668220B538A5}" type="slidenum">
              <a:rPr lang="cs-CZ" smtClean="0"/>
              <a:t>‹#›</a:t>
            </a:fld>
            <a:endParaRPr lang="cs-CZ"/>
          </a:p>
        </p:txBody>
      </p:sp>
      <p:pic>
        <p:nvPicPr>
          <p:cNvPr id="31" name="Obrázek 30">
            <a:extLst>
              <a:ext uri="{FF2B5EF4-FFF2-40B4-BE49-F238E27FC236}">
                <a16:creationId xmlns:a16="http://schemas.microsoft.com/office/drawing/2014/main" id="{84802CCD-0071-6A21-651E-A913FA1D763D}"/>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09374" y="6211890"/>
            <a:ext cx="3741533" cy="322112"/>
          </a:xfrm>
          <a:prstGeom prst="rect">
            <a:avLst/>
          </a:prstGeom>
        </p:spPr>
      </p:pic>
      <p:sp>
        <p:nvSpPr>
          <p:cNvPr id="15" name="Obdélník 14">
            <a:extLst>
              <a:ext uri="{FF2B5EF4-FFF2-40B4-BE49-F238E27FC236}">
                <a16:creationId xmlns:a16="http://schemas.microsoft.com/office/drawing/2014/main" id="{09468479-8C98-05C8-6BEF-C4B46A62FBEA}"/>
              </a:ext>
            </a:extLst>
          </p:cNvPr>
          <p:cNvSpPr/>
          <p:nvPr userDrawn="1"/>
        </p:nvSpPr>
        <p:spPr>
          <a:xfrm>
            <a:off x="0" y="5879932"/>
            <a:ext cx="12192000" cy="45719"/>
          </a:xfrm>
          <a:prstGeom prst="rect">
            <a:avLst/>
          </a:prstGeom>
          <a:solidFill>
            <a:srgbClr val="D71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sp>
        <p:nvSpPr>
          <p:cNvPr id="18" name="Volný tvar 17">
            <a:extLst>
              <a:ext uri="{FF2B5EF4-FFF2-40B4-BE49-F238E27FC236}">
                <a16:creationId xmlns:a16="http://schemas.microsoft.com/office/drawing/2014/main" id="{18F4AB48-7448-E429-0292-4E8A627436EC}"/>
              </a:ext>
            </a:extLst>
          </p:cNvPr>
          <p:cNvSpPr/>
          <p:nvPr userDrawn="1"/>
        </p:nvSpPr>
        <p:spPr>
          <a:xfrm rot="10800000">
            <a:off x="-9428" y="4390233"/>
            <a:ext cx="3549535" cy="2477193"/>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FFC1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2" name="Obdélník 21">
            <a:extLst>
              <a:ext uri="{FF2B5EF4-FFF2-40B4-BE49-F238E27FC236}">
                <a16:creationId xmlns:a16="http://schemas.microsoft.com/office/drawing/2014/main" id="{9D694E38-9ABF-841C-CFAD-87F17FD004B2}"/>
              </a:ext>
            </a:extLst>
          </p:cNvPr>
          <p:cNvSpPr/>
          <p:nvPr userDrawn="1"/>
        </p:nvSpPr>
        <p:spPr>
          <a:xfrm>
            <a:off x="584088" y="5729492"/>
            <a:ext cx="3676008" cy="326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3" name="Zástupný symbol textu 4">
            <a:extLst>
              <a:ext uri="{FF2B5EF4-FFF2-40B4-BE49-F238E27FC236}">
                <a16:creationId xmlns:a16="http://schemas.microsoft.com/office/drawing/2014/main" id="{E5E3AE2F-A7C6-B3A9-3A66-4FBB7F2714A7}"/>
              </a:ext>
            </a:extLst>
          </p:cNvPr>
          <p:cNvSpPr txBox="1">
            <a:spLocks/>
          </p:cNvSpPr>
          <p:nvPr userDrawn="1"/>
        </p:nvSpPr>
        <p:spPr>
          <a:xfrm>
            <a:off x="659278" y="5627645"/>
            <a:ext cx="3950429" cy="507256"/>
          </a:xfrm>
          <a:prstGeom prst="rect">
            <a:avLst/>
          </a:prstGeom>
          <a:solidFill>
            <a:schemeClr val="bg1"/>
          </a:solidFill>
        </p:spPr>
        <p:txBody>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accen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cs-CZ" sz="2600" dirty="0">
                <a:solidFill>
                  <a:srgbClr val="D71440"/>
                </a:solidFill>
              </a:rPr>
              <a:t>Analytická a datová příloha</a:t>
            </a:r>
          </a:p>
        </p:txBody>
      </p:sp>
      <p:pic>
        <p:nvPicPr>
          <p:cNvPr id="27" name="Obrázek 26">
            <a:extLst>
              <a:ext uri="{FF2B5EF4-FFF2-40B4-BE49-F238E27FC236}">
                <a16:creationId xmlns:a16="http://schemas.microsoft.com/office/drawing/2014/main" id="{19C7A8BA-8034-9EEE-240D-ABFF30235D69}"/>
              </a:ext>
            </a:extLst>
          </p:cNvPr>
          <p:cNvPicPr>
            <a:picLocks noChangeAspect="1"/>
          </p:cNvPicPr>
          <p:nvPr userDrawn="1"/>
        </p:nvPicPr>
        <p:blipFill>
          <a:blip r:embed="rId8"/>
          <a:stretch>
            <a:fillRect/>
          </a:stretch>
        </p:blipFill>
        <p:spPr>
          <a:xfrm>
            <a:off x="8823626" y="4199123"/>
            <a:ext cx="3200677" cy="2499577"/>
          </a:xfrm>
          <a:prstGeom prst="rect">
            <a:avLst/>
          </a:prstGeom>
        </p:spPr>
      </p:pic>
      <p:pic>
        <p:nvPicPr>
          <p:cNvPr id="2" name="Grafický objekt 4">
            <a:extLst>
              <a:ext uri="{FF2B5EF4-FFF2-40B4-BE49-F238E27FC236}">
                <a16:creationId xmlns:a16="http://schemas.microsoft.com/office/drawing/2014/main" id="{CA649EB7-9EBB-E9B7-583B-8327BF3F992C}"/>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564876" y="6205437"/>
            <a:ext cx="4390283" cy="396000"/>
          </a:xfrm>
          <a:prstGeom prst="rect">
            <a:avLst/>
          </a:prstGeom>
        </p:spPr>
      </p:pic>
    </p:spTree>
    <p:extLst>
      <p:ext uri="{BB962C8B-B14F-4D97-AF65-F5344CB8AC3E}">
        <p14:creationId xmlns:p14="http://schemas.microsoft.com/office/powerpoint/2010/main" val="17769351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Nadpis a obsah">
    <p:spTree>
      <p:nvGrpSpPr>
        <p:cNvPr id="1" name=""/>
        <p:cNvGrpSpPr/>
        <p:nvPr/>
      </p:nvGrpSpPr>
      <p:grpSpPr>
        <a:xfrm>
          <a:off x="0" y="0"/>
          <a:ext cx="0" cy="0"/>
          <a:chOff x="0" y="0"/>
          <a:chExt cx="0" cy="0"/>
        </a:xfrm>
      </p:grpSpPr>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pic>
        <p:nvPicPr>
          <p:cNvPr id="14" name="Logo Zdravi 2030" descr="Obsah obrázku objekt&#10;&#10;Popis byl vytvořen automaticky">
            <a:extLst>
              <a:ext uri="{FF2B5EF4-FFF2-40B4-BE49-F238E27FC236}">
                <a16:creationId xmlns:a16="http://schemas.microsoft.com/office/drawing/2014/main" id="{AC82574F-5960-89ED-D455-A5F17629656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5232" y="6313697"/>
            <a:ext cx="647424" cy="252000"/>
          </a:xfrm>
          <a:prstGeom prst="rect">
            <a:avLst/>
          </a:prstGeom>
        </p:spPr>
      </p:pic>
      <p:pic>
        <p:nvPicPr>
          <p:cNvPr id="15" name="Logo UZIS">
            <a:extLst>
              <a:ext uri="{FF2B5EF4-FFF2-40B4-BE49-F238E27FC236}">
                <a16:creationId xmlns:a16="http://schemas.microsoft.com/office/drawing/2014/main" id="{4F434A3F-AA7E-53BF-47CA-DC428B5A7B7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01607" y="6425889"/>
            <a:ext cx="411229" cy="270000"/>
          </a:xfrm>
          <a:prstGeom prst="rect">
            <a:avLst/>
          </a:prstGeom>
        </p:spPr>
      </p:pic>
      <p:cxnSp>
        <p:nvCxnSpPr>
          <p:cNvPr id="16" name="Přímá spojnice 3">
            <a:extLst>
              <a:ext uri="{FF2B5EF4-FFF2-40B4-BE49-F238E27FC236}">
                <a16:creationId xmlns:a16="http://schemas.microsoft.com/office/drawing/2014/main" id="{CE587C3F-0ACB-4309-BFF6-25328A0439A6}"/>
              </a:ext>
            </a:extLst>
          </p:cNvPr>
          <p:cNvCxnSpPr>
            <a:cxnSpLocks/>
          </p:cNvCxnSpPr>
          <p:nvPr userDrawn="1"/>
        </p:nvCxnSpPr>
        <p:spPr>
          <a:xfrm>
            <a:off x="1057474" y="6523200"/>
            <a:ext cx="7740000" cy="7961"/>
          </a:xfrm>
          <a:prstGeom prst="line">
            <a:avLst/>
          </a:prstGeom>
          <a:noFill/>
          <a:ln w="6350" cap="flat" cmpd="sng" algn="ctr">
            <a:solidFill>
              <a:srgbClr val="16468E"/>
            </a:solidFill>
            <a:prstDash val="solid"/>
            <a:miter lim="800000"/>
          </a:ln>
          <a:effectLst/>
        </p:spPr>
      </p:cxnSp>
      <p:sp>
        <p:nvSpPr>
          <p:cNvPr id="17" name="Obdélník 14">
            <a:extLst>
              <a:ext uri="{FF2B5EF4-FFF2-40B4-BE49-F238E27FC236}">
                <a16:creationId xmlns:a16="http://schemas.microsoft.com/office/drawing/2014/main" id="{1DFC5229-D661-E774-D4B4-6583AAF250E2}"/>
              </a:ext>
            </a:extLst>
          </p:cNvPr>
          <p:cNvSpPr/>
          <p:nvPr userDrawn="1"/>
        </p:nvSpPr>
        <p:spPr>
          <a:xfrm>
            <a:off x="1034040" y="6488094"/>
            <a:ext cx="7785219" cy="27699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a:ln>
                  <a:noFill/>
                </a:ln>
                <a:solidFill>
                  <a:srgbClr val="2E5980"/>
                </a:solidFill>
                <a:effectLst/>
                <a:uLnTx/>
                <a:uFillTx/>
                <a:latin typeface="Calibri" panose="020F0502020204030204"/>
                <a:ea typeface="+mn-ea"/>
                <a:cs typeface="+mn-cs"/>
              </a:rPr>
              <a:t>Strategický rámec rozvoje péče o zdraví v České republice do roku 2030: analytické podklady</a:t>
            </a:r>
            <a:endParaRPr kumimoji="0" lang="en-US" sz="1100" b="1" i="0" u="none" strike="noStrike" kern="0" cap="none" spc="0" normalizeH="0" baseline="0" noProof="0" dirty="0">
              <a:ln>
                <a:noFill/>
              </a:ln>
              <a:solidFill>
                <a:srgbClr val="2E5980"/>
              </a:solidFill>
              <a:effectLst/>
              <a:uLnTx/>
              <a:uFillTx/>
            </a:endParaRPr>
          </a:p>
        </p:txBody>
      </p:sp>
      <p:pic>
        <p:nvPicPr>
          <p:cNvPr id="18" name="Grafický objekt 17">
            <a:extLst>
              <a:ext uri="{FF2B5EF4-FFF2-40B4-BE49-F238E27FC236}">
                <a16:creationId xmlns:a16="http://schemas.microsoft.com/office/drawing/2014/main" id="{9F0F90D9-06E7-A541-619D-9E798E2383C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90434" y="6500472"/>
            <a:ext cx="2101765" cy="180000"/>
          </a:xfrm>
          <a:prstGeom prst="rect">
            <a:avLst/>
          </a:prstGeom>
        </p:spPr>
      </p:pic>
      <p:sp>
        <p:nvSpPr>
          <p:cNvPr id="19" name="Volný tvar 17">
            <a:extLst>
              <a:ext uri="{FF2B5EF4-FFF2-40B4-BE49-F238E27FC236}">
                <a16:creationId xmlns:a16="http://schemas.microsoft.com/office/drawing/2014/main" id="{DF1AA1DD-DCEB-9FDF-5F9F-251DA6A5D47F}"/>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Volný tvar 19">
            <a:extLst>
              <a:ext uri="{FF2B5EF4-FFF2-40B4-BE49-F238E27FC236}">
                <a16:creationId xmlns:a16="http://schemas.microsoft.com/office/drawing/2014/main" id="{C476646C-C391-C20B-2ED6-96FFC1B18ADD}"/>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1163020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Nadpis a obsah">
    <p:spTree>
      <p:nvGrpSpPr>
        <p:cNvPr id="1" name=""/>
        <p:cNvGrpSpPr/>
        <p:nvPr/>
      </p:nvGrpSpPr>
      <p:grpSpPr>
        <a:xfrm>
          <a:off x="0" y="0"/>
          <a:ext cx="0" cy="0"/>
          <a:chOff x="0" y="0"/>
          <a:chExt cx="0" cy="0"/>
        </a:xfrm>
      </p:grpSpPr>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sp>
        <p:nvSpPr>
          <p:cNvPr id="19" name="Volný tvar 17">
            <a:extLst>
              <a:ext uri="{FF2B5EF4-FFF2-40B4-BE49-F238E27FC236}">
                <a16:creationId xmlns:a16="http://schemas.microsoft.com/office/drawing/2014/main" id="{DF1AA1DD-DCEB-9FDF-5F9F-251DA6A5D47F}"/>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Volný tvar 19">
            <a:extLst>
              <a:ext uri="{FF2B5EF4-FFF2-40B4-BE49-F238E27FC236}">
                <a16:creationId xmlns:a16="http://schemas.microsoft.com/office/drawing/2014/main" id="{C476646C-C391-C20B-2ED6-96FFC1B18ADD}"/>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3655737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Nadpis a obsah">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7"/>
            <a:ext cx="10515600" cy="631595"/>
          </a:xfrm>
        </p:spPr>
        <p:txBody>
          <a:bodyPr anchor="t">
            <a:normAutofit/>
          </a:bodyPr>
          <a:lstStyle>
            <a:lvl1pPr>
              <a:defRPr lang="cs-CZ" sz="32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spTree>
    <p:extLst>
      <p:ext uri="{BB962C8B-B14F-4D97-AF65-F5344CB8AC3E}">
        <p14:creationId xmlns:p14="http://schemas.microsoft.com/office/powerpoint/2010/main" val="3669216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C0AD9E5-E08C-4CAB-A5F9-F9481151CD94}"/>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5617BB3E-FF8D-442E-97B6-8067255EF1F7}"/>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AECF4D5E-1183-45AB-8E9C-7FD2874A3998}"/>
              </a:ext>
            </a:extLst>
          </p:cNvPr>
          <p:cNvSpPr>
            <a:spLocks noGrp="1"/>
          </p:cNvSpPr>
          <p:nvPr>
            <p:ph type="dt" sz="half" idx="10"/>
          </p:nvPr>
        </p:nvSpPr>
        <p:spPr>
          <a:xfrm>
            <a:off x="838200" y="6356350"/>
            <a:ext cx="2743200" cy="365125"/>
          </a:xfrm>
          <a:prstGeom prst="rect">
            <a:avLst/>
          </a:prstGeom>
        </p:spPr>
        <p:txBody>
          <a:bodyPr/>
          <a:lstStyle/>
          <a:p>
            <a:fld id="{DFBAE8BB-28AF-4AE2-8287-52FCCAC1ADF8}" type="datetimeFigureOut">
              <a:rPr lang="cs-CZ" smtClean="0"/>
              <a:t>24.09.2024</a:t>
            </a:fld>
            <a:endParaRPr lang="cs-CZ"/>
          </a:p>
        </p:txBody>
      </p:sp>
      <p:sp>
        <p:nvSpPr>
          <p:cNvPr id="5" name="Zástupný symbol pro zápatí 4">
            <a:extLst>
              <a:ext uri="{FF2B5EF4-FFF2-40B4-BE49-F238E27FC236}">
                <a16:creationId xmlns:a16="http://schemas.microsoft.com/office/drawing/2014/main" id="{09D4DE49-771C-490A-BDED-84F1971DCBE9}"/>
              </a:ext>
            </a:extLst>
          </p:cNvPr>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Zástupný symbol pro číslo snímku 5">
            <a:extLst>
              <a:ext uri="{FF2B5EF4-FFF2-40B4-BE49-F238E27FC236}">
                <a16:creationId xmlns:a16="http://schemas.microsoft.com/office/drawing/2014/main" id="{E88DB9D8-26C2-425E-87CD-0EE8FFEE7B77}"/>
              </a:ext>
            </a:extLst>
          </p:cNvPr>
          <p:cNvSpPr>
            <a:spLocks noGrp="1"/>
          </p:cNvSpPr>
          <p:nvPr>
            <p:ph type="sldNum" sz="quarter" idx="12"/>
          </p:nvPr>
        </p:nvSpPr>
        <p:spPr>
          <a:xfrm>
            <a:off x="8610600" y="6356350"/>
            <a:ext cx="2743200" cy="365125"/>
          </a:xfrm>
          <a:prstGeom prst="rect">
            <a:avLst/>
          </a:prstGeom>
        </p:spPr>
        <p:txBody>
          <a:bodyPr/>
          <a:lstStyle/>
          <a:p>
            <a:fld id="{A20E3E1E-8F17-4E77-8CB8-5F4C7FAD9A57}" type="slidenum">
              <a:rPr lang="cs-CZ" smtClean="0"/>
              <a:t>‹#›</a:t>
            </a:fld>
            <a:endParaRPr lang="cs-CZ"/>
          </a:p>
        </p:txBody>
      </p:sp>
    </p:spTree>
    <p:extLst>
      <p:ext uri="{BB962C8B-B14F-4D97-AF65-F5344CB8AC3E}">
        <p14:creationId xmlns:p14="http://schemas.microsoft.com/office/powerpoint/2010/main" val="28135314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Úvodní snímek">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3ABABEC8-F7A4-2BC5-0389-76BE78AF1D47}"/>
              </a:ext>
            </a:extLst>
          </p:cNvPr>
          <p:cNvPicPr>
            <a:picLocks noChangeAspect="1"/>
          </p:cNvPicPr>
          <p:nvPr userDrawn="1"/>
        </p:nvPicPr>
        <p:blipFill>
          <a:blip r:embed="rId3"/>
          <a:stretch>
            <a:fillRect/>
          </a:stretch>
        </p:blipFill>
        <p:spPr>
          <a:xfrm>
            <a:off x="726649" y="1243846"/>
            <a:ext cx="11388315" cy="4852837"/>
          </a:xfrm>
          <a:prstGeom prst="rect">
            <a:avLst/>
          </a:prstGeom>
        </p:spPr>
      </p:pic>
      <p:sp>
        <p:nvSpPr>
          <p:cNvPr id="8" name="Obdélník 7">
            <a:extLst>
              <a:ext uri="{FF2B5EF4-FFF2-40B4-BE49-F238E27FC236}">
                <a16:creationId xmlns:a16="http://schemas.microsoft.com/office/drawing/2014/main" id="{86E319E4-DB43-4786-B406-1BC6DF9F76D3}"/>
              </a:ext>
            </a:extLst>
          </p:cNvPr>
          <p:cNvSpPr/>
          <p:nvPr userDrawn="1"/>
        </p:nvSpPr>
        <p:spPr>
          <a:xfrm>
            <a:off x="0" y="5879932"/>
            <a:ext cx="121920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sp>
        <p:nvSpPr>
          <p:cNvPr id="9" name="Obdélník 8">
            <a:extLst>
              <a:ext uri="{FF2B5EF4-FFF2-40B4-BE49-F238E27FC236}">
                <a16:creationId xmlns:a16="http://schemas.microsoft.com/office/drawing/2014/main" id="{86429ADE-79A8-80A2-0A21-62D5CA7EB14F}"/>
              </a:ext>
            </a:extLst>
          </p:cNvPr>
          <p:cNvSpPr/>
          <p:nvPr userDrawn="1"/>
        </p:nvSpPr>
        <p:spPr>
          <a:xfrm>
            <a:off x="0" y="5879932"/>
            <a:ext cx="12192000"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sp>
        <p:nvSpPr>
          <p:cNvPr id="11" name="Volný tvar 6">
            <a:extLst>
              <a:ext uri="{FF2B5EF4-FFF2-40B4-BE49-F238E27FC236}">
                <a16:creationId xmlns:a16="http://schemas.microsoft.com/office/drawing/2014/main" id="{001B4B07-6973-6318-87D0-6F65394D6BC9}"/>
              </a:ext>
            </a:extLst>
          </p:cNvPr>
          <p:cNvSpPr/>
          <p:nvPr userDrawn="1"/>
        </p:nvSpPr>
        <p:spPr>
          <a:xfrm>
            <a:off x="7105454" y="-9427"/>
            <a:ext cx="5102679" cy="3837214"/>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gradFill flip="none" rotWithShape="1">
            <a:gsLst>
              <a:gs pos="0">
                <a:srgbClr val="AFEBEB"/>
              </a:gs>
              <a:gs pos="77000">
                <a:schemeClr val="bg1">
                  <a:alpha val="25000"/>
                </a:schemeClr>
              </a:gs>
              <a:gs pos="100000">
                <a:schemeClr val="bg1"/>
              </a:gs>
            </a:gsLst>
            <a:path path="circle">
              <a:fillToRect l="100000" b="100000"/>
            </a:path>
            <a:tileRect t="-100000" r="-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Volný tvar 17">
            <a:extLst>
              <a:ext uri="{FF2B5EF4-FFF2-40B4-BE49-F238E27FC236}">
                <a16:creationId xmlns:a16="http://schemas.microsoft.com/office/drawing/2014/main" id="{33232905-C3F9-C9DC-E4E3-7A0927B5B60D}"/>
              </a:ext>
            </a:extLst>
          </p:cNvPr>
          <p:cNvSpPr/>
          <p:nvPr userDrawn="1"/>
        </p:nvSpPr>
        <p:spPr>
          <a:xfrm rot="10800000">
            <a:off x="-1" y="4380806"/>
            <a:ext cx="3549535" cy="2477193"/>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gradFill flip="none" rotWithShape="1">
            <a:gsLst>
              <a:gs pos="0">
                <a:srgbClr val="AFEBEB"/>
              </a:gs>
              <a:gs pos="77000">
                <a:schemeClr val="bg1">
                  <a:alpha val="25000"/>
                </a:schemeClr>
              </a:gs>
              <a:gs pos="100000">
                <a:schemeClr val="bg1"/>
              </a:gs>
            </a:gsLst>
            <a:path path="circle">
              <a:fillToRect l="100000" b="100000"/>
            </a:path>
            <a:tileRect t="-100000" r="-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Volný tvar 18">
            <a:extLst>
              <a:ext uri="{FF2B5EF4-FFF2-40B4-BE49-F238E27FC236}">
                <a16:creationId xmlns:a16="http://schemas.microsoft.com/office/drawing/2014/main" id="{8537842D-6553-3B53-473C-0A971C730739}"/>
              </a:ext>
            </a:extLst>
          </p:cNvPr>
          <p:cNvSpPr/>
          <p:nvPr userDrawn="1"/>
        </p:nvSpPr>
        <p:spPr>
          <a:xfrm>
            <a:off x="9081211" y="-9426"/>
            <a:ext cx="3129643" cy="2441120"/>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33CCCC">
              <a:alpha val="34902"/>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33CCCC"/>
              </a:solidFill>
            </a:endParaRPr>
          </a:p>
        </p:txBody>
      </p:sp>
      <p:sp>
        <p:nvSpPr>
          <p:cNvPr id="14" name="Volný tvar 19">
            <a:extLst>
              <a:ext uri="{FF2B5EF4-FFF2-40B4-BE49-F238E27FC236}">
                <a16:creationId xmlns:a16="http://schemas.microsoft.com/office/drawing/2014/main" id="{94B48AC2-8E9E-1661-19DB-4F6FB79507F2}"/>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424242">
              <a:alpha val="27843"/>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7" name="Volný tvar 6">
            <a:extLst>
              <a:ext uri="{FF2B5EF4-FFF2-40B4-BE49-F238E27FC236}">
                <a16:creationId xmlns:a16="http://schemas.microsoft.com/office/drawing/2014/main" id="{048B30B4-3D22-A0CD-C4A5-7283E1C4C187}"/>
              </a:ext>
            </a:extLst>
          </p:cNvPr>
          <p:cNvSpPr/>
          <p:nvPr userDrawn="1"/>
        </p:nvSpPr>
        <p:spPr>
          <a:xfrm>
            <a:off x="7105454" y="-9427"/>
            <a:ext cx="5102679" cy="3837214"/>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7F99B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9" name="Volný tvar 18">
            <a:extLst>
              <a:ext uri="{FF2B5EF4-FFF2-40B4-BE49-F238E27FC236}">
                <a16:creationId xmlns:a16="http://schemas.microsoft.com/office/drawing/2014/main" id="{3B3CFB7B-900B-A403-5FE7-6794057A041E}"/>
              </a:ext>
            </a:extLst>
          </p:cNvPr>
          <p:cNvSpPr/>
          <p:nvPr userDrawn="1"/>
        </p:nvSpPr>
        <p:spPr>
          <a:xfrm>
            <a:off x="9081211" y="-9426"/>
            <a:ext cx="3129643" cy="2441120"/>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4D71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33CCCC"/>
              </a:solidFill>
            </a:endParaRPr>
          </a:p>
        </p:txBody>
      </p:sp>
      <p:sp>
        <p:nvSpPr>
          <p:cNvPr id="20" name="Volný tvar 19">
            <a:extLst>
              <a:ext uri="{FF2B5EF4-FFF2-40B4-BE49-F238E27FC236}">
                <a16:creationId xmlns:a16="http://schemas.microsoft.com/office/drawing/2014/main" id="{E4416C8E-1447-7170-6C52-F16722539698}"/>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24" name="Picture 24">
            <a:extLst>
              <a:ext uri="{FF2B5EF4-FFF2-40B4-BE49-F238E27FC236}">
                <a16:creationId xmlns:a16="http://schemas.microsoft.com/office/drawing/2014/main" id="{272677AC-4BFF-3A75-192A-D01FBCEE6C78}"/>
              </a:ext>
            </a:extLst>
          </p:cNvPr>
          <p:cNvPicPr>
            <a:picLocks noChangeAspect="1" noChangeArrowheads="1"/>
          </p:cNvPicPr>
          <p:nvPr userDrawn="1">
            <p:custDataLst>
              <p:tags r:id="rId1"/>
            </p:custDataLst>
          </p:nvPr>
        </p:nvPicPr>
        <p:blipFill>
          <a:blip r:embed="rId4" cstate="print">
            <a:extLst>
              <a:ext uri="{28A0092B-C50C-407E-A947-70E740481C1C}">
                <a14:useLocalDpi xmlns:a14="http://schemas.microsoft.com/office/drawing/2010/main"/>
              </a:ext>
            </a:extLst>
          </a:blip>
          <a:srcRect/>
          <a:stretch>
            <a:fillRect/>
          </a:stretch>
        </p:blipFill>
        <p:spPr bwMode="gray">
          <a:xfrm>
            <a:off x="11340046" y="1342772"/>
            <a:ext cx="592937" cy="397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Obrázek 24">
            <a:extLst>
              <a:ext uri="{FF2B5EF4-FFF2-40B4-BE49-F238E27FC236}">
                <a16:creationId xmlns:a16="http://schemas.microsoft.com/office/drawing/2014/main" id="{8F6FF6E5-B349-C8CC-8601-835CA2CB5E1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610701" y="1259484"/>
            <a:ext cx="574173" cy="574173"/>
          </a:xfrm>
          <a:prstGeom prst="rect">
            <a:avLst/>
          </a:prstGeom>
        </p:spPr>
      </p:pic>
      <p:pic>
        <p:nvPicPr>
          <p:cNvPr id="28" name="Logo Zdravi 2030" descr="Obsah obrázku objekt&#10;&#10;Popis byl vytvořen automaticky">
            <a:extLst>
              <a:ext uri="{FF2B5EF4-FFF2-40B4-BE49-F238E27FC236}">
                <a16:creationId xmlns:a16="http://schemas.microsoft.com/office/drawing/2014/main" id="{EE44BCC4-A057-0C26-F4F8-1F6023EB868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19811" y="1322586"/>
            <a:ext cx="1252291" cy="487435"/>
          </a:xfrm>
          <a:prstGeom prst="rect">
            <a:avLst/>
          </a:prstGeom>
        </p:spPr>
      </p:pic>
      <p:sp>
        <p:nvSpPr>
          <p:cNvPr id="4" name="Zástupný symbol pro datum 3">
            <a:extLst>
              <a:ext uri="{FF2B5EF4-FFF2-40B4-BE49-F238E27FC236}">
                <a16:creationId xmlns:a16="http://schemas.microsoft.com/office/drawing/2014/main" id="{3A8B47D9-3915-0AD8-144F-2DA732A7C656}"/>
              </a:ext>
            </a:extLst>
          </p:cNvPr>
          <p:cNvSpPr>
            <a:spLocks noGrp="1"/>
          </p:cNvSpPr>
          <p:nvPr>
            <p:ph type="dt" sz="half" idx="10"/>
          </p:nvPr>
        </p:nvSpPr>
        <p:spPr>
          <a:xfrm>
            <a:off x="838200" y="6356350"/>
            <a:ext cx="2743200" cy="365125"/>
          </a:xfrm>
          <a:prstGeom prst="rect">
            <a:avLst/>
          </a:prstGeom>
        </p:spPr>
        <p:txBody>
          <a:bodyPr/>
          <a:lstStyle/>
          <a:p>
            <a:fld id="{16345734-1122-415C-80A2-CB7D62399CC7}" type="datetimeFigureOut">
              <a:rPr lang="cs-CZ" smtClean="0"/>
              <a:t>24.09.2024</a:t>
            </a:fld>
            <a:endParaRPr lang="cs-CZ"/>
          </a:p>
        </p:txBody>
      </p:sp>
      <p:sp>
        <p:nvSpPr>
          <p:cNvPr id="5" name="Zástupný symbol pro zápatí 4">
            <a:extLst>
              <a:ext uri="{FF2B5EF4-FFF2-40B4-BE49-F238E27FC236}">
                <a16:creationId xmlns:a16="http://schemas.microsoft.com/office/drawing/2014/main" id="{F7C14846-8EDD-A1DA-E72E-B67F1B8ED848}"/>
              </a:ext>
            </a:extLst>
          </p:cNvPr>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Zástupný symbol pro číslo snímku 5">
            <a:extLst>
              <a:ext uri="{FF2B5EF4-FFF2-40B4-BE49-F238E27FC236}">
                <a16:creationId xmlns:a16="http://schemas.microsoft.com/office/drawing/2014/main" id="{189E308E-355F-F5DD-1923-B0C42026BC38}"/>
              </a:ext>
            </a:extLst>
          </p:cNvPr>
          <p:cNvSpPr>
            <a:spLocks noGrp="1"/>
          </p:cNvSpPr>
          <p:nvPr>
            <p:ph type="sldNum" sz="quarter" idx="12"/>
          </p:nvPr>
        </p:nvSpPr>
        <p:spPr>
          <a:xfrm>
            <a:off x="8610600" y="6356350"/>
            <a:ext cx="2743200" cy="365125"/>
          </a:xfrm>
          <a:prstGeom prst="rect">
            <a:avLst/>
          </a:prstGeom>
        </p:spPr>
        <p:txBody>
          <a:bodyPr/>
          <a:lstStyle/>
          <a:p>
            <a:fld id="{91C57F98-80B5-4566-9BB7-668220B538A5}" type="slidenum">
              <a:rPr lang="cs-CZ" smtClean="0"/>
              <a:t>‹#›</a:t>
            </a:fld>
            <a:endParaRPr lang="cs-CZ"/>
          </a:p>
        </p:txBody>
      </p:sp>
      <p:pic>
        <p:nvPicPr>
          <p:cNvPr id="31" name="Obrázek 30">
            <a:extLst>
              <a:ext uri="{FF2B5EF4-FFF2-40B4-BE49-F238E27FC236}">
                <a16:creationId xmlns:a16="http://schemas.microsoft.com/office/drawing/2014/main" id="{84802CCD-0071-6A21-651E-A913FA1D763D}"/>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09374" y="6211890"/>
            <a:ext cx="3741533" cy="322112"/>
          </a:xfrm>
          <a:prstGeom prst="rect">
            <a:avLst/>
          </a:prstGeom>
        </p:spPr>
      </p:pic>
      <p:sp>
        <p:nvSpPr>
          <p:cNvPr id="15" name="Obdélník 14">
            <a:extLst>
              <a:ext uri="{FF2B5EF4-FFF2-40B4-BE49-F238E27FC236}">
                <a16:creationId xmlns:a16="http://schemas.microsoft.com/office/drawing/2014/main" id="{09468479-8C98-05C8-6BEF-C4B46A62FBEA}"/>
              </a:ext>
            </a:extLst>
          </p:cNvPr>
          <p:cNvSpPr/>
          <p:nvPr userDrawn="1"/>
        </p:nvSpPr>
        <p:spPr>
          <a:xfrm>
            <a:off x="0" y="5879932"/>
            <a:ext cx="12192000" cy="45719"/>
          </a:xfrm>
          <a:prstGeom prst="rect">
            <a:avLst/>
          </a:prstGeom>
          <a:solidFill>
            <a:srgbClr val="D71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sp>
        <p:nvSpPr>
          <p:cNvPr id="18" name="Volný tvar 17">
            <a:extLst>
              <a:ext uri="{FF2B5EF4-FFF2-40B4-BE49-F238E27FC236}">
                <a16:creationId xmlns:a16="http://schemas.microsoft.com/office/drawing/2014/main" id="{18F4AB48-7448-E429-0292-4E8A627436EC}"/>
              </a:ext>
            </a:extLst>
          </p:cNvPr>
          <p:cNvSpPr/>
          <p:nvPr userDrawn="1"/>
        </p:nvSpPr>
        <p:spPr>
          <a:xfrm rot="10800000">
            <a:off x="-9428" y="4390233"/>
            <a:ext cx="3549535" cy="2477193"/>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FFC1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2" name="Obdélník 21">
            <a:extLst>
              <a:ext uri="{FF2B5EF4-FFF2-40B4-BE49-F238E27FC236}">
                <a16:creationId xmlns:a16="http://schemas.microsoft.com/office/drawing/2014/main" id="{9D694E38-9ABF-841C-CFAD-87F17FD004B2}"/>
              </a:ext>
            </a:extLst>
          </p:cNvPr>
          <p:cNvSpPr/>
          <p:nvPr userDrawn="1"/>
        </p:nvSpPr>
        <p:spPr>
          <a:xfrm>
            <a:off x="584088" y="5729492"/>
            <a:ext cx="3676008" cy="326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3" name="Zástupný symbol textu 4">
            <a:extLst>
              <a:ext uri="{FF2B5EF4-FFF2-40B4-BE49-F238E27FC236}">
                <a16:creationId xmlns:a16="http://schemas.microsoft.com/office/drawing/2014/main" id="{E5E3AE2F-A7C6-B3A9-3A66-4FBB7F2714A7}"/>
              </a:ext>
            </a:extLst>
          </p:cNvPr>
          <p:cNvSpPr txBox="1">
            <a:spLocks/>
          </p:cNvSpPr>
          <p:nvPr userDrawn="1"/>
        </p:nvSpPr>
        <p:spPr>
          <a:xfrm>
            <a:off x="659278" y="5627645"/>
            <a:ext cx="3950429" cy="507256"/>
          </a:xfrm>
          <a:prstGeom prst="rect">
            <a:avLst/>
          </a:prstGeom>
          <a:solidFill>
            <a:schemeClr val="bg1"/>
          </a:solidFill>
        </p:spPr>
        <p:txBody>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accen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cs-CZ" sz="2600" dirty="0">
                <a:solidFill>
                  <a:srgbClr val="D71440"/>
                </a:solidFill>
              </a:rPr>
              <a:t>Analytická a datová příloha</a:t>
            </a:r>
          </a:p>
        </p:txBody>
      </p:sp>
      <p:pic>
        <p:nvPicPr>
          <p:cNvPr id="27" name="Obrázek 26">
            <a:extLst>
              <a:ext uri="{FF2B5EF4-FFF2-40B4-BE49-F238E27FC236}">
                <a16:creationId xmlns:a16="http://schemas.microsoft.com/office/drawing/2014/main" id="{19C7A8BA-8034-9EEE-240D-ABFF30235D69}"/>
              </a:ext>
            </a:extLst>
          </p:cNvPr>
          <p:cNvPicPr>
            <a:picLocks noChangeAspect="1"/>
          </p:cNvPicPr>
          <p:nvPr userDrawn="1"/>
        </p:nvPicPr>
        <p:blipFill>
          <a:blip r:embed="rId8"/>
          <a:stretch>
            <a:fillRect/>
          </a:stretch>
        </p:blipFill>
        <p:spPr>
          <a:xfrm>
            <a:off x="8823626" y="4199123"/>
            <a:ext cx="3200677" cy="2499577"/>
          </a:xfrm>
          <a:prstGeom prst="rect">
            <a:avLst/>
          </a:prstGeom>
        </p:spPr>
      </p:pic>
      <p:pic>
        <p:nvPicPr>
          <p:cNvPr id="2" name="Grafický objekt 4">
            <a:extLst>
              <a:ext uri="{FF2B5EF4-FFF2-40B4-BE49-F238E27FC236}">
                <a16:creationId xmlns:a16="http://schemas.microsoft.com/office/drawing/2014/main" id="{CA649EB7-9EBB-E9B7-583B-8327BF3F992C}"/>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564876" y="6205437"/>
            <a:ext cx="4390283" cy="396000"/>
          </a:xfrm>
          <a:prstGeom prst="rect">
            <a:avLst/>
          </a:prstGeom>
        </p:spPr>
      </p:pic>
    </p:spTree>
    <p:extLst>
      <p:ext uri="{BB962C8B-B14F-4D97-AF65-F5344CB8AC3E}">
        <p14:creationId xmlns:p14="http://schemas.microsoft.com/office/powerpoint/2010/main" val="31460522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Nadpis a obsah">
    <p:spTree>
      <p:nvGrpSpPr>
        <p:cNvPr id="1" name=""/>
        <p:cNvGrpSpPr/>
        <p:nvPr/>
      </p:nvGrpSpPr>
      <p:grpSpPr>
        <a:xfrm>
          <a:off x="0" y="0"/>
          <a:ext cx="0" cy="0"/>
          <a:chOff x="0" y="0"/>
          <a:chExt cx="0" cy="0"/>
        </a:xfrm>
      </p:grpSpPr>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pic>
        <p:nvPicPr>
          <p:cNvPr id="14" name="Logo Zdravi 2030" descr="Obsah obrázku objekt&#10;&#10;Popis byl vytvořen automaticky">
            <a:extLst>
              <a:ext uri="{FF2B5EF4-FFF2-40B4-BE49-F238E27FC236}">
                <a16:creationId xmlns:a16="http://schemas.microsoft.com/office/drawing/2014/main" id="{AC82574F-5960-89ED-D455-A5F17629656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5232" y="6313697"/>
            <a:ext cx="647424" cy="252000"/>
          </a:xfrm>
          <a:prstGeom prst="rect">
            <a:avLst/>
          </a:prstGeom>
        </p:spPr>
      </p:pic>
      <p:pic>
        <p:nvPicPr>
          <p:cNvPr id="15" name="Logo UZIS">
            <a:extLst>
              <a:ext uri="{FF2B5EF4-FFF2-40B4-BE49-F238E27FC236}">
                <a16:creationId xmlns:a16="http://schemas.microsoft.com/office/drawing/2014/main" id="{4F434A3F-AA7E-53BF-47CA-DC428B5A7B7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01607" y="6425889"/>
            <a:ext cx="411229" cy="270000"/>
          </a:xfrm>
          <a:prstGeom prst="rect">
            <a:avLst/>
          </a:prstGeom>
        </p:spPr>
      </p:pic>
      <p:cxnSp>
        <p:nvCxnSpPr>
          <p:cNvPr id="16" name="Přímá spojnice 3">
            <a:extLst>
              <a:ext uri="{FF2B5EF4-FFF2-40B4-BE49-F238E27FC236}">
                <a16:creationId xmlns:a16="http://schemas.microsoft.com/office/drawing/2014/main" id="{CE587C3F-0ACB-4309-BFF6-25328A0439A6}"/>
              </a:ext>
            </a:extLst>
          </p:cNvPr>
          <p:cNvCxnSpPr>
            <a:cxnSpLocks/>
          </p:cNvCxnSpPr>
          <p:nvPr userDrawn="1"/>
        </p:nvCxnSpPr>
        <p:spPr>
          <a:xfrm>
            <a:off x="1057474" y="6523200"/>
            <a:ext cx="7740000" cy="7961"/>
          </a:xfrm>
          <a:prstGeom prst="line">
            <a:avLst/>
          </a:prstGeom>
          <a:noFill/>
          <a:ln w="6350" cap="flat" cmpd="sng" algn="ctr">
            <a:solidFill>
              <a:srgbClr val="16468E"/>
            </a:solidFill>
            <a:prstDash val="solid"/>
            <a:miter lim="800000"/>
          </a:ln>
          <a:effectLst/>
        </p:spPr>
      </p:cxnSp>
      <p:sp>
        <p:nvSpPr>
          <p:cNvPr id="17" name="Obdélník 14">
            <a:extLst>
              <a:ext uri="{FF2B5EF4-FFF2-40B4-BE49-F238E27FC236}">
                <a16:creationId xmlns:a16="http://schemas.microsoft.com/office/drawing/2014/main" id="{1DFC5229-D661-E774-D4B4-6583AAF250E2}"/>
              </a:ext>
            </a:extLst>
          </p:cNvPr>
          <p:cNvSpPr/>
          <p:nvPr userDrawn="1"/>
        </p:nvSpPr>
        <p:spPr>
          <a:xfrm>
            <a:off x="1034040" y="6488094"/>
            <a:ext cx="7785219" cy="27699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a:ln>
                  <a:noFill/>
                </a:ln>
                <a:solidFill>
                  <a:srgbClr val="2E5980"/>
                </a:solidFill>
                <a:effectLst/>
                <a:uLnTx/>
                <a:uFillTx/>
                <a:latin typeface="Calibri" panose="020F0502020204030204"/>
                <a:ea typeface="+mn-ea"/>
                <a:cs typeface="+mn-cs"/>
              </a:rPr>
              <a:t>Strategický rámec rozvoje péče o zdraví v České republice do roku 2030: analytické podklady</a:t>
            </a:r>
            <a:endParaRPr kumimoji="0" lang="en-US" sz="1100" b="1" i="0" u="none" strike="noStrike" kern="0" cap="none" spc="0" normalizeH="0" baseline="0" noProof="0" dirty="0">
              <a:ln>
                <a:noFill/>
              </a:ln>
              <a:solidFill>
                <a:srgbClr val="2E5980"/>
              </a:solidFill>
              <a:effectLst/>
              <a:uLnTx/>
              <a:uFillTx/>
            </a:endParaRPr>
          </a:p>
        </p:txBody>
      </p:sp>
      <p:pic>
        <p:nvPicPr>
          <p:cNvPr id="18" name="Grafický objekt 17">
            <a:extLst>
              <a:ext uri="{FF2B5EF4-FFF2-40B4-BE49-F238E27FC236}">
                <a16:creationId xmlns:a16="http://schemas.microsoft.com/office/drawing/2014/main" id="{9F0F90D9-06E7-A541-619D-9E798E2383C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90434" y="6500472"/>
            <a:ext cx="2101765" cy="180000"/>
          </a:xfrm>
          <a:prstGeom prst="rect">
            <a:avLst/>
          </a:prstGeom>
        </p:spPr>
      </p:pic>
      <p:sp>
        <p:nvSpPr>
          <p:cNvPr id="19" name="Volný tvar 17">
            <a:extLst>
              <a:ext uri="{FF2B5EF4-FFF2-40B4-BE49-F238E27FC236}">
                <a16:creationId xmlns:a16="http://schemas.microsoft.com/office/drawing/2014/main" id="{DF1AA1DD-DCEB-9FDF-5F9F-251DA6A5D47F}"/>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Volný tvar 19">
            <a:extLst>
              <a:ext uri="{FF2B5EF4-FFF2-40B4-BE49-F238E27FC236}">
                <a16:creationId xmlns:a16="http://schemas.microsoft.com/office/drawing/2014/main" id="{C476646C-C391-C20B-2ED6-96FFC1B18ADD}"/>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74697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Nadpis a obsah">
    <p:spTree>
      <p:nvGrpSpPr>
        <p:cNvPr id="1" name=""/>
        <p:cNvGrpSpPr/>
        <p:nvPr/>
      </p:nvGrpSpPr>
      <p:grpSpPr>
        <a:xfrm>
          <a:off x="0" y="0"/>
          <a:ext cx="0" cy="0"/>
          <a:chOff x="0" y="0"/>
          <a:chExt cx="0" cy="0"/>
        </a:xfrm>
      </p:grpSpPr>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sp>
        <p:nvSpPr>
          <p:cNvPr id="19" name="Volný tvar 17">
            <a:extLst>
              <a:ext uri="{FF2B5EF4-FFF2-40B4-BE49-F238E27FC236}">
                <a16:creationId xmlns:a16="http://schemas.microsoft.com/office/drawing/2014/main" id="{DF1AA1DD-DCEB-9FDF-5F9F-251DA6A5D47F}"/>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Volný tvar 19">
            <a:extLst>
              <a:ext uri="{FF2B5EF4-FFF2-40B4-BE49-F238E27FC236}">
                <a16:creationId xmlns:a16="http://schemas.microsoft.com/office/drawing/2014/main" id="{C476646C-C391-C20B-2ED6-96FFC1B18ADD}"/>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40796987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orovnání">
    <p:spTree>
      <p:nvGrpSpPr>
        <p:cNvPr id="1" name=""/>
        <p:cNvGrpSpPr/>
        <p:nvPr/>
      </p:nvGrpSpPr>
      <p:grpSpPr>
        <a:xfrm>
          <a:off x="0" y="0"/>
          <a:ext cx="0" cy="0"/>
          <a:chOff x="0" y="0"/>
          <a:chExt cx="0" cy="0"/>
        </a:xfrm>
      </p:grpSpPr>
      <p:pic>
        <p:nvPicPr>
          <p:cNvPr id="10" name="Logo Zdravi 2030" descr="Obsah obrázku objekt&#10;&#10;Popis byl vytvořen automaticky">
            <a:extLst>
              <a:ext uri="{FF2B5EF4-FFF2-40B4-BE49-F238E27FC236}">
                <a16:creationId xmlns:a16="http://schemas.microsoft.com/office/drawing/2014/main" id="{0B3887D1-3C10-094C-6A24-C33AACB5711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5232" y="6313697"/>
            <a:ext cx="647424" cy="252000"/>
          </a:xfrm>
          <a:prstGeom prst="rect">
            <a:avLst/>
          </a:prstGeom>
        </p:spPr>
      </p:pic>
      <p:pic>
        <p:nvPicPr>
          <p:cNvPr id="11" name="Logo UZIS">
            <a:extLst>
              <a:ext uri="{FF2B5EF4-FFF2-40B4-BE49-F238E27FC236}">
                <a16:creationId xmlns:a16="http://schemas.microsoft.com/office/drawing/2014/main" id="{14794FCC-DC23-2157-081F-C3EB1BC37F6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01607" y="6425889"/>
            <a:ext cx="411229" cy="270000"/>
          </a:xfrm>
          <a:prstGeom prst="rect">
            <a:avLst/>
          </a:prstGeom>
        </p:spPr>
      </p:pic>
      <p:cxnSp>
        <p:nvCxnSpPr>
          <p:cNvPr id="12" name="Přímá spojnice 3">
            <a:extLst>
              <a:ext uri="{FF2B5EF4-FFF2-40B4-BE49-F238E27FC236}">
                <a16:creationId xmlns:a16="http://schemas.microsoft.com/office/drawing/2014/main" id="{12625A60-4895-C216-90AE-D82C2CB66CF9}"/>
              </a:ext>
            </a:extLst>
          </p:cNvPr>
          <p:cNvCxnSpPr>
            <a:cxnSpLocks/>
          </p:cNvCxnSpPr>
          <p:nvPr userDrawn="1"/>
        </p:nvCxnSpPr>
        <p:spPr>
          <a:xfrm>
            <a:off x="1057474" y="6523200"/>
            <a:ext cx="7740000" cy="7961"/>
          </a:xfrm>
          <a:prstGeom prst="line">
            <a:avLst/>
          </a:prstGeom>
          <a:noFill/>
          <a:ln w="6350" cap="flat" cmpd="sng" algn="ctr">
            <a:solidFill>
              <a:srgbClr val="16468E"/>
            </a:solidFill>
            <a:prstDash val="solid"/>
            <a:miter lim="800000"/>
          </a:ln>
          <a:effectLst/>
        </p:spPr>
      </p:cxnSp>
      <p:sp>
        <p:nvSpPr>
          <p:cNvPr id="13" name="Obdélník 14">
            <a:extLst>
              <a:ext uri="{FF2B5EF4-FFF2-40B4-BE49-F238E27FC236}">
                <a16:creationId xmlns:a16="http://schemas.microsoft.com/office/drawing/2014/main" id="{55D4E9D5-0885-3723-6206-E1AF5643945F}"/>
              </a:ext>
            </a:extLst>
          </p:cNvPr>
          <p:cNvSpPr/>
          <p:nvPr userDrawn="1"/>
        </p:nvSpPr>
        <p:spPr>
          <a:xfrm>
            <a:off x="1034040" y="6488094"/>
            <a:ext cx="7785219" cy="27699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a:ln>
                  <a:noFill/>
                </a:ln>
                <a:solidFill>
                  <a:srgbClr val="2E5980"/>
                </a:solidFill>
                <a:effectLst/>
                <a:uLnTx/>
                <a:uFillTx/>
                <a:latin typeface="Calibri" panose="020F0502020204030204"/>
                <a:ea typeface="+mn-ea"/>
                <a:cs typeface="+mn-cs"/>
              </a:rPr>
              <a:t>Strategický rámec rozvoje péče o zdraví v České republice do roku 2030: analytické podklady</a:t>
            </a:r>
            <a:endParaRPr kumimoji="0" lang="en-US" sz="1100" b="1" i="0" u="none" strike="noStrike" kern="0" cap="none" spc="0" normalizeH="0" baseline="0" noProof="0" dirty="0">
              <a:ln>
                <a:noFill/>
              </a:ln>
              <a:solidFill>
                <a:srgbClr val="2E5980"/>
              </a:solidFill>
              <a:effectLst/>
              <a:uLnTx/>
              <a:uFillTx/>
            </a:endParaRPr>
          </a:p>
        </p:txBody>
      </p:sp>
      <p:pic>
        <p:nvPicPr>
          <p:cNvPr id="14" name="Grafický objekt 13">
            <a:extLst>
              <a:ext uri="{FF2B5EF4-FFF2-40B4-BE49-F238E27FC236}">
                <a16:creationId xmlns:a16="http://schemas.microsoft.com/office/drawing/2014/main" id="{4B18DCE2-4351-DEFF-33AD-C2B73A08AC5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90434" y="6500472"/>
            <a:ext cx="2101765" cy="180000"/>
          </a:xfrm>
          <a:prstGeom prst="rect">
            <a:avLst/>
          </a:prstGeom>
        </p:spPr>
      </p:pic>
      <p:sp>
        <p:nvSpPr>
          <p:cNvPr id="15" name="Volný tvar 17">
            <a:extLst>
              <a:ext uri="{FF2B5EF4-FFF2-40B4-BE49-F238E27FC236}">
                <a16:creationId xmlns:a16="http://schemas.microsoft.com/office/drawing/2014/main" id="{3C9D8127-101F-F937-E20A-E9AA81E85BFB}"/>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6" name="Volný tvar 19">
            <a:extLst>
              <a:ext uri="{FF2B5EF4-FFF2-40B4-BE49-F238E27FC236}">
                <a16:creationId xmlns:a16="http://schemas.microsoft.com/office/drawing/2014/main" id="{DFF5EF4C-397F-AE74-5C9C-5189BAF743A3}"/>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6147842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Nadpis a obsah">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7"/>
            <a:ext cx="10515600" cy="631595"/>
          </a:xfrm>
        </p:spPr>
        <p:txBody>
          <a:bodyPr anchor="t">
            <a:normAutofit/>
          </a:bodyPr>
          <a:lstStyle>
            <a:lvl1pPr>
              <a:defRPr lang="cs-CZ" sz="32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spTree>
    <p:extLst>
      <p:ext uri="{BB962C8B-B14F-4D97-AF65-F5344CB8AC3E}">
        <p14:creationId xmlns:p14="http://schemas.microsoft.com/office/powerpoint/2010/main" val="17253692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15" name="Logo Zdravi 2030" descr="Obsah obrázku objekt&#10;&#10;Popis byl vytvořen automaticky">
            <a:extLst>
              <a:ext uri="{FF2B5EF4-FFF2-40B4-BE49-F238E27FC236}">
                <a16:creationId xmlns:a16="http://schemas.microsoft.com/office/drawing/2014/main" id="{F00552C5-797B-2166-7F73-EE6C4914C41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5232" y="6313697"/>
            <a:ext cx="647424" cy="252000"/>
          </a:xfrm>
          <a:prstGeom prst="rect">
            <a:avLst/>
          </a:prstGeom>
        </p:spPr>
      </p:pic>
      <p:pic>
        <p:nvPicPr>
          <p:cNvPr id="16" name="Logo UZIS">
            <a:extLst>
              <a:ext uri="{FF2B5EF4-FFF2-40B4-BE49-F238E27FC236}">
                <a16:creationId xmlns:a16="http://schemas.microsoft.com/office/drawing/2014/main" id="{6EA79316-7322-E614-5E96-1E90ED23EDF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01607" y="6425889"/>
            <a:ext cx="411229" cy="270000"/>
          </a:xfrm>
          <a:prstGeom prst="rect">
            <a:avLst/>
          </a:prstGeom>
        </p:spPr>
      </p:pic>
      <p:cxnSp>
        <p:nvCxnSpPr>
          <p:cNvPr id="17" name="Přímá spojnice 3">
            <a:extLst>
              <a:ext uri="{FF2B5EF4-FFF2-40B4-BE49-F238E27FC236}">
                <a16:creationId xmlns:a16="http://schemas.microsoft.com/office/drawing/2014/main" id="{C4376696-4EE0-A213-AACB-8F69E679EC79}"/>
              </a:ext>
            </a:extLst>
          </p:cNvPr>
          <p:cNvCxnSpPr>
            <a:cxnSpLocks/>
          </p:cNvCxnSpPr>
          <p:nvPr userDrawn="1"/>
        </p:nvCxnSpPr>
        <p:spPr>
          <a:xfrm>
            <a:off x="1057474" y="6523200"/>
            <a:ext cx="7740000" cy="7961"/>
          </a:xfrm>
          <a:prstGeom prst="line">
            <a:avLst/>
          </a:prstGeom>
          <a:noFill/>
          <a:ln w="6350" cap="flat" cmpd="sng" algn="ctr">
            <a:solidFill>
              <a:srgbClr val="16468E"/>
            </a:solidFill>
            <a:prstDash val="solid"/>
            <a:miter lim="800000"/>
          </a:ln>
          <a:effectLst/>
        </p:spPr>
      </p:cxnSp>
      <p:sp>
        <p:nvSpPr>
          <p:cNvPr id="18" name="Obdélník 14">
            <a:extLst>
              <a:ext uri="{FF2B5EF4-FFF2-40B4-BE49-F238E27FC236}">
                <a16:creationId xmlns:a16="http://schemas.microsoft.com/office/drawing/2014/main" id="{E714AE3F-6813-9539-84E1-D346E7E52726}"/>
              </a:ext>
            </a:extLst>
          </p:cNvPr>
          <p:cNvSpPr/>
          <p:nvPr userDrawn="1"/>
        </p:nvSpPr>
        <p:spPr>
          <a:xfrm>
            <a:off x="1034040" y="6488094"/>
            <a:ext cx="7785219" cy="27699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a:ln>
                  <a:noFill/>
                </a:ln>
                <a:solidFill>
                  <a:srgbClr val="2E5980"/>
                </a:solidFill>
                <a:effectLst/>
                <a:uLnTx/>
                <a:uFillTx/>
                <a:latin typeface="Calibri" panose="020F0502020204030204"/>
                <a:ea typeface="+mn-ea"/>
                <a:cs typeface="+mn-cs"/>
              </a:rPr>
              <a:t>Strategický rámec rozvoje péče o zdraví v České republice do roku 2030: analytické podklady</a:t>
            </a:r>
            <a:endParaRPr kumimoji="0" lang="en-US" sz="1100" b="1" i="0" u="none" strike="noStrike" kern="0" cap="none" spc="0" normalizeH="0" baseline="0" noProof="0" dirty="0">
              <a:ln>
                <a:noFill/>
              </a:ln>
              <a:solidFill>
                <a:srgbClr val="2E5980"/>
              </a:solidFill>
              <a:effectLst/>
              <a:uLnTx/>
              <a:uFillTx/>
            </a:endParaRPr>
          </a:p>
        </p:txBody>
      </p:sp>
      <p:pic>
        <p:nvPicPr>
          <p:cNvPr id="19" name="Grafický objekt 18">
            <a:extLst>
              <a:ext uri="{FF2B5EF4-FFF2-40B4-BE49-F238E27FC236}">
                <a16:creationId xmlns:a16="http://schemas.microsoft.com/office/drawing/2014/main" id="{7EAECD78-AB7B-FF7D-882F-1B49A12C2DD0}"/>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90434" y="6500472"/>
            <a:ext cx="2101765" cy="180000"/>
          </a:xfrm>
          <a:prstGeom prst="rect">
            <a:avLst/>
          </a:prstGeom>
        </p:spPr>
      </p:pic>
      <p:sp>
        <p:nvSpPr>
          <p:cNvPr id="20" name="Volný tvar 17">
            <a:extLst>
              <a:ext uri="{FF2B5EF4-FFF2-40B4-BE49-F238E27FC236}">
                <a16:creationId xmlns:a16="http://schemas.microsoft.com/office/drawing/2014/main" id="{365F3FC6-60BE-0031-7B42-96550F5C76BE}"/>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1" name="Volný tvar 19">
            <a:extLst>
              <a:ext uri="{FF2B5EF4-FFF2-40B4-BE49-F238E27FC236}">
                <a16:creationId xmlns:a16="http://schemas.microsoft.com/office/drawing/2014/main" id="{7E1FFA1D-7B2B-B356-106D-E06767B6243A}"/>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907158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Úvodní snímek">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3ABABEC8-F7A4-2BC5-0389-76BE78AF1D47}"/>
              </a:ext>
            </a:extLst>
          </p:cNvPr>
          <p:cNvPicPr>
            <a:picLocks noChangeAspect="1"/>
          </p:cNvPicPr>
          <p:nvPr userDrawn="1"/>
        </p:nvPicPr>
        <p:blipFill>
          <a:blip r:embed="rId3"/>
          <a:stretch>
            <a:fillRect/>
          </a:stretch>
        </p:blipFill>
        <p:spPr>
          <a:xfrm>
            <a:off x="726649" y="1243846"/>
            <a:ext cx="11388315" cy="4852837"/>
          </a:xfrm>
          <a:prstGeom prst="rect">
            <a:avLst/>
          </a:prstGeom>
        </p:spPr>
      </p:pic>
      <p:sp>
        <p:nvSpPr>
          <p:cNvPr id="8" name="Obdélník 7">
            <a:extLst>
              <a:ext uri="{FF2B5EF4-FFF2-40B4-BE49-F238E27FC236}">
                <a16:creationId xmlns:a16="http://schemas.microsoft.com/office/drawing/2014/main" id="{86E319E4-DB43-4786-B406-1BC6DF9F76D3}"/>
              </a:ext>
            </a:extLst>
          </p:cNvPr>
          <p:cNvSpPr/>
          <p:nvPr userDrawn="1"/>
        </p:nvSpPr>
        <p:spPr>
          <a:xfrm>
            <a:off x="0" y="5879932"/>
            <a:ext cx="121920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sp>
        <p:nvSpPr>
          <p:cNvPr id="9" name="Obdélník 8">
            <a:extLst>
              <a:ext uri="{FF2B5EF4-FFF2-40B4-BE49-F238E27FC236}">
                <a16:creationId xmlns:a16="http://schemas.microsoft.com/office/drawing/2014/main" id="{86429ADE-79A8-80A2-0A21-62D5CA7EB14F}"/>
              </a:ext>
            </a:extLst>
          </p:cNvPr>
          <p:cNvSpPr/>
          <p:nvPr userDrawn="1"/>
        </p:nvSpPr>
        <p:spPr>
          <a:xfrm>
            <a:off x="0" y="5879932"/>
            <a:ext cx="12192000"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sp>
        <p:nvSpPr>
          <p:cNvPr id="11" name="Volný tvar 6">
            <a:extLst>
              <a:ext uri="{FF2B5EF4-FFF2-40B4-BE49-F238E27FC236}">
                <a16:creationId xmlns:a16="http://schemas.microsoft.com/office/drawing/2014/main" id="{001B4B07-6973-6318-87D0-6F65394D6BC9}"/>
              </a:ext>
            </a:extLst>
          </p:cNvPr>
          <p:cNvSpPr/>
          <p:nvPr userDrawn="1"/>
        </p:nvSpPr>
        <p:spPr>
          <a:xfrm>
            <a:off x="7105454" y="-9427"/>
            <a:ext cx="5102679" cy="3837214"/>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gradFill flip="none" rotWithShape="1">
            <a:gsLst>
              <a:gs pos="0">
                <a:srgbClr val="AFEBEB"/>
              </a:gs>
              <a:gs pos="77000">
                <a:schemeClr val="bg1">
                  <a:alpha val="25000"/>
                </a:schemeClr>
              </a:gs>
              <a:gs pos="100000">
                <a:schemeClr val="bg1"/>
              </a:gs>
            </a:gsLst>
            <a:path path="circle">
              <a:fillToRect l="100000" b="100000"/>
            </a:path>
            <a:tileRect t="-100000" r="-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Volný tvar 17">
            <a:extLst>
              <a:ext uri="{FF2B5EF4-FFF2-40B4-BE49-F238E27FC236}">
                <a16:creationId xmlns:a16="http://schemas.microsoft.com/office/drawing/2014/main" id="{33232905-C3F9-C9DC-E4E3-7A0927B5B60D}"/>
              </a:ext>
            </a:extLst>
          </p:cNvPr>
          <p:cNvSpPr/>
          <p:nvPr userDrawn="1"/>
        </p:nvSpPr>
        <p:spPr>
          <a:xfrm rot="10800000">
            <a:off x="-1" y="4380806"/>
            <a:ext cx="3549535" cy="2477193"/>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gradFill flip="none" rotWithShape="1">
            <a:gsLst>
              <a:gs pos="0">
                <a:srgbClr val="AFEBEB"/>
              </a:gs>
              <a:gs pos="77000">
                <a:schemeClr val="bg1">
                  <a:alpha val="25000"/>
                </a:schemeClr>
              </a:gs>
              <a:gs pos="100000">
                <a:schemeClr val="bg1"/>
              </a:gs>
            </a:gsLst>
            <a:path path="circle">
              <a:fillToRect l="100000" b="100000"/>
            </a:path>
            <a:tileRect t="-100000" r="-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Volný tvar 18">
            <a:extLst>
              <a:ext uri="{FF2B5EF4-FFF2-40B4-BE49-F238E27FC236}">
                <a16:creationId xmlns:a16="http://schemas.microsoft.com/office/drawing/2014/main" id="{8537842D-6553-3B53-473C-0A971C730739}"/>
              </a:ext>
            </a:extLst>
          </p:cNvPr>
          <p:cNvSpPr/>
          <p:nvPr userDrawn="1"/>
        </p:nvSpPr>
        <p:spPr>
          <a:xfrm>
            <a:off x="9081211" y="-9426"/>
            <a:ext cx="3129643" cy="2441120"/>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33CCCC">
              <a:alpha val="34902"/>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33CCCC"/>
              </a:solidFill>
            </a:endParaRPr>
          </a:p>
        </p:txBody>
      </p:sp>
      <p:sp>
        <p:nvSpPr>
          <p:cNvPr id="14" name="Volný tvar 19">
            <a:extLst>
              <a:ext uri="{FF2B5EF4-FFF2-40B4-BE49-F238E27FC236}">
                <a16:creationId xmlns:a16="http://schemas.microsoft.com/office/drawing/2014/main" id="{94B48AC2-8E9E-1661-19DB-4F6FB79507F2}"/>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424242">
              <a:alpha val="27843"/>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7" name="Volný tvar 6">
            <a:extLst>
              <a:ext uri="{FF2B5EF4-FFF2-40B4-BE49-F238E27FC236}">
                <a16:creationId xmlns:a16="http://schemas.microsoft.com/office/drawing/2014/main" id="{048B30B4-3D22-A0CD-C4A5-7283E1C4C187}"/>
              </a:ext>
            </a:extLst>
          </p:cNvPr>
          <p:cNvSpPr/>
          <p:nvPr userDrawn="1"/>
        </p:nvSpPr>
        <p:spPr>
          <a:xfrm>
            <a:off x="7105454" y="-9427"/>
            <a:ext cx="5102679" cy="3837214"/>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7F99B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9" name="Volný tvar 18">
            <a:extLst>
              <a:ext uri="{FF2B5EF4-FFF2-40B4-BE49-F238E27FC236}">
                <a16:creationId xmlns:a16="http://schemas.microsoft.com/office/drawing/2014/main" id="{3B3CFB7B-900B-A403-5FE7-6794057A041E}"/>
              </a:ext>
            </a:extLst>
          </p:cNvPr>
          <p:cNvSpPr/>
          <p:nvPr userDrawn="1"/>
        </p:nvSpPr>
        <p:spPr>
          <a:xfrm>
            <a:off x="9081211" y="-9426"/>
            <a:ext cx="3129643" cy="2441120"/>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4D71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33CCCC"/>
              </a:solidFill>
            </a:endParaRPr>
          </a:p>
        </p:txBody>
      </p:sp>
      <p:sp>
        <p:nvSpPr>
          <p:cNvPr id="20" name="Volný tvar 19">
            <a:extLst>
              <a:ext uri="{FF2B5EF4-FFF2-40B4-BE49-F238E27FC236}">
                <a16:creationId xmlns:a16="http://schemas.microsoft.com/office/drawing/2014/main" id="{E4416C8E-1447-7170-6C52-F16722539698}"/>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24" name="Picture 24">
            <a:extLst>
              <a:ext uri="{FF2B5EF4-FFF2-40B4-BE49-F238E27FC236}">
                <a16:creationId xmlns:a16="http://schemas.microsoft.com/office/drawing/2014/main" id="{272677AC-4BFF-3A75-192A-D01FBCEE6C78}"/>
              </a:ext>
            </a:extLst>
          </p:cNvPr>
          <p:cNvPicPr>
            <a:picLocks noChangeAspect="1" noChangeArrowheads="1"/>
          </p:cNvPicPr>
          <p:nvPr userDrawn="1">
            <p:custDataLst>
              <p:tags r:id="rId1"/>
            </p:custDataLst>
          </p:nvPr>
        </p:nvPicPr>
        <p:blipFill>
          <a:blip r:embed="rId4" cstate="print">
            <a:extLst>
              <a:ext uri="{28A0092B-C50C-407E-A947-70E740481C1C}">
                <a14:useLocalDpi xmlns:a14="http://schemas.microsoft.com/office/drawing/2010/main"/>
              </a:ext>
            </a:extLst>
          </a:blip>
          <a:srcRect/>
          <a:stretch>
            <a:fillRect/>
          </a:stretch>
        </p:blipFill>
        <p:spPr bwMode="gray">
          <a:xfrm>
            <a:off x="11340046" y="1342772"/>
            <a:ext cx="592937" cy="397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Obrázek 24">
            <a:extLst>
              <a:ext uri="{FF2B5EF4-FFF2-40B4-BE49-F238E27FC236}">
                <a16:creationId xmlns:a16="http://schemas.microsoft.com/office/drawing/2014/main" id="{8F6FF6E5-B349-C8CC-8601-835CA2CB5E1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610701" y="1259484"/>
            <a:ext cx="574173" cy="574173"/>
          </a:xfrm>
          <a:prstGeom prst="rect">
            <a:avLst/>
          </a:prstGeom>
        </p:spPr>
      </p:pic>
      <p:pic>
        <p:nvPicPr>
          <p:cNvPr id="28" name="Logo Zdravi 2030" descr="Obsah obrázku objekt&#10;&#10;Popis byl vytvořen automaticky">
            <a:extLst>
              <a:ext uri="{FF2B5EF4-FFF2-40B4-BE49-F238E27FC236}">
                <a16:creationId xmlns:a16="http://schemas.microsoft.com/office/drawing/2014/main" id="{EE44BCC4-A057-0C26-F4F8-1F6023EB868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19811" y="1322586"/>
            <a:ext cx="1252291" cy="487435"/>
          </a:xfrm>
          <a:prstGeom prst="rect">
            <a:avLst/>
          </a:prstGeom>
        </p:spPr>
      </p:pic>
      <p:sp>
        <p:nvSpPr>
          <p:cNvPr id="4" name="Zástupný symbol pro datum 3">
            <a:extLst>
              <a:ext uri="{FF2B5EF4-FFF2-40B4-BE49-F238E27FC236}">
                <a16:creationId xmlns:a16="http://schemas.microsoft.com/office/drawing/2014/main" id="{3A8B47D9-3915-0AD8-144F-2DA732A7C656}"/>
              </a:ext>
            </a:extLst>
          </p:cNvPr>
          <p:cNvSpPr>
            <a:spLocks noGrp="1"/>
          </p:cNvSpPr>
          <p:nvPr>
            <p:ph type="dt" sz="half" idx="10"/>
          </p:nvPr>
        </p:nvSpPr>
        <p:spPr>
          <a:xfrm>
            <a:off x="838200" y="6356350"/>
            <a:ext cx="2743200" cy="365125"/>
          </a:xfrm>
          <a:prstGeom prst="rect">
            <a:avLst/>
          </a:prstGeom>
        </p:spPr>
        <p:txBody>
          <a:bodyPr/>
          <a:lstStyle/>
          <a:p>
            <a:fld id="{16345734-1122-415C-80A2-CB7D62399CC7}" type="datetimeFigureOut">
              <a:rPr lang="cs-CZ" smtClean="0"/>
              <a:t>24.09.2024</a:t>
            </a:fld>
            <a:endParaRPr lang="cs-CZ"/>
          </a:p>
        </p:txBody>
      </p:sp>
      <p:sp>
        <p:nvSpPr>
          <p:cNvPr id="5" name="Zástupný symbol pro zápatí 4">
            <a:extLst>
              <a:ext uri="{FF2B5EF4-FFF2-40B4-BE49-F238E27FC236}">
                <a16:creationId xmlns:a16="http://schemas.microsoft.com/office/drawing/2014/main" id="{F7C14846-8EDD-A1DA-E72E-B67F1B8ED848}"/>
              </a:ext>
            </a:extLst>
          </p:cNvPr>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Zástupný symbol pro číslo snímku 5">
            <a:extLst>
              <a:ext uri="{FF2B5EF4-FFF2-40B4-BE49-F238E27FC236}">
                <a16:creationId xmlns:a16="http://schemas.microsoft.com/office/drawing/2014/main" id="{189E308E-355F-F5DD-1923-B0C42026BC38}"/>
              </a:ext>
            </a:extLst>
          </p:cNvPr>
          <p:cNvSpPr>
            <a:spLocks noGrp="1"/>
          </p:cNvSpPr>
          <p:nvPr>
            <p:ph type="sldNum" sz="quarter" idx="12"/>
          </p:nvPr>
        </p:nvSpPr>
        <p:spPr>
          <a:xfrm>
            <a:off x="8610600" y="6356350"/>
            <a:ext cx="2743200" cy="365125"/>
          </a:xfrm>
          <a:prstGeom prst="rect">
            <a:avLst/>
          </a:prstGeom>
        </p:spPr>
        <p:txBody>
          <a:bodyPr/>
          <a:lstStyle/>
          <a:p>
            <a:fld id="{91C57F98-80B5-4566-9BB7-668220B538A5}" type="slidenum">
              <a:rPr lang="cs-CZ" smtClean="0"/>
              <a:t>‹#›</a:t>
            </a:fld>
            <a:endParaRPr lang="cs-CZ"/>
          </a:p>
        </p:txBody>
      </p:sp>
      <p:pic>
        <p:nvPicPr>
          <p:cNvPr id="31" name="Obrázek 30">
            <a:extLst>
              <a:ext uri="{FF2B5EF4-FFF2-40B4-BE49-F238E27FC236}">
                <a16:creationId xmlns:a16="http://schemas.microsoft.com/office/drawing/2014/main" id="{84802CCD-0071-6A21-651E-A913FA1D763D}"/>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09374" y="6211890"/>
            <a:ext cx="3741533" cy="322112"/>
          </a:xfrm>
          <a:prstGeom prst="rect">
            <a:avLst/>
          </a:prstGeom>
        </p:spPr>
      </p:pic>
      <p:sp>
        <p:nvSpPr>
          <p:cNvPr id="15" name="Obdélník 14">
            <a:extLst>
              <a:ext uri="{FF2B5EF4-FFF2-40B4-BE49-F238E27FC236}">
                <a16:creationId xmlns:a16="http://schemas.microsoft.com/office/drawing/2014/main" id="{09468479-8C98-05C8-6BEF-C4B46A62FBEA}"/>
              </a:ext>
            </a:extLst>
          </p:cNvPr>
          <p:cNvSpPr/>
          <p:nvPr userDrawn="1"/>
        </p:nvSpPr>
        <p:spPr>
          <a:xfrm>
            <a:off x="0" y="5879932"/>
            <a:ext cx="12192000" cy="45719"/>
          </a:xfrm>
          <a:prstGeom prst="rect">
            <a:avLst/>
          </a:prstGeom>
          <a:solidFill>
            <a:srgbClr val="D71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sp>
        <p:nvSpPr>
          <p:cNvPr id="18" name="Volný tvar 17">
            <a:extLst>
              <a:ext uri="{FF2B5EF4-FFF2-40B4-BE49-F238E27FC236}">
                <a16:creationId xmlns:a16="http://schemas.microsoft.com/office/drawing/2014/main" id="{18F4AB48-7448-E429-0292-4E8A627436EC}"/>
              </a:ext>
            </a:extLst>
          </p:cNvPr>
          <p:cNvSpPr/>
          <p:nvPr userDrawn="1"/>
        </p:nvSpPr>
        <p:spPr>
          <a:xfrm rot="10800000">
            <a:off x="-9428" y="4390233"/>
            <a:ext cx="3549535" cy="2477193"/>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FFC1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2" name="Obdélník 21">
            <a:extLst>
              <a:ext uri="{FF2B5EF4-FFF2-40B4-BE49-F238E27FC236}">
                <a16:creationId xmlns:a16="http://schemas.microsoft.com/office/drawing/2014/main" id="{9D694E38-9ABF-841C-CFAD-87F17FD004B2}"/>
              </a:ext>
            </a:extLst>
          </p:cNvPr>
          <p:cNvSpPr/>
          <p:nvPr userDrawn="1"/>
        </p:nvSpPr>
        <p:spPr>
          <a:xfrm>
            <a:off x="584088" y="5729492"/>
            <a:ext cx="3676008" cy="326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3" name="Zástupný symbol textu 4">
            <a:extLst>
              <a:ext uri="{FF2B5EF4-FFF2-40B4-BE49-F238E27FC236}">
                <a16:creationId xmlns:a16="http://schemas.microsoft.com/office/drawing/2014/main" id="{E5E3AE2F-A7C6-B3A9-3A66-4FBB7F2714A7}"/>
              </a:ext>
            </a:extLst>
          </p:cNvPr>
          <p:cNvSpPr txBox="1">
            <a:spLocks/>
          </p:cNvSpPr>
          <p:nvPr userDrawn="1"/>
        </p:nvSpPr>
        <p:spPr>
          <a:xfrm>
            <a:off x="659278" y="5627645"/>
            <a:ext cx="3950429" cy="507256"/>
          </a:xfrm>
          <a:prstGeom prst="rect">
            <a:avLst/>
          </a:prstGeom>
          <a:solidFill>
            <a:schemeClr val="bg1"/>
          </a:solidFill>
        </p:spPr>
        <p:txBody>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accen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cs-CZ" sz="2600" dirty="0">
                <a:solidFill>
                  <a:srgbClr val="D71440"/>
                </a:solidFill>
              </a:rPr>
              <a:t>Analytická a datová příloha</a:t>
            </a:r>
          </a:p>
        </p:txBody>
      </p:sp>
      <p:pic>
        <p:nvPicPr>
          <p:cNvPr id="27" name="Obrázek 26">
            <a:extLst>
              <a:ext uri="{FF2B5EF4-FFF2-40B4-BE49-F238E27FC236}">
                <a16:creationId xmlns:a16="http://schemas.microsoft.com/office/drawing/2014/main" id="{19C7A8BA-8034-9EEE-240D-ABFF30235D69}"/>
              </a:ext>
            </a:extLst>
          </p:cNvPr>
          <p:cNvPicPr>
            <a:picLocks noChangeAspect="1"/>
          </p:cNvPicPr>
          <p:nvPr userDrawn="1"/>
        </p:nvPicPr>
        <p:blipFill>
          <a:blip r:embed="rId8"/>
          <a:stretch>
            <a:fillRect/>
          </a:stretch>
        </p:blipFill>
        <p:spPr>
          <a:xfrm>
            <a:off x="8823626" y="4199123"/>
            <a:ext cx="3200677" cy="2499577"/>
          </a:xfrm>
          <a:prstGeom prst="rect">
            <a:avLst/>
          </a:prstGeom>
        </p:spPr>
      </p:pic>
      <p:pic>
        <p:nvPicPr>
          <p:cNvPr id="2" name="Grafický objekt 4">
            <a:extLst>
              <a:ext uri="{FF2B5EF4-FFF2-40B4-BE49-F238E27FC236}">
                <a16:creationId xmlns:a16="http://schemas.microsoft.com/office/drawing/2014/main" id="{CA649EB7-9EBB-E9B7-583B-8327BF3F992C}"/>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7564876" y="6205437"/>
            <a:ext cx="4390283" cy="396000"/>
          </a:xfrm>
          <a:prstGeom prst="rect">
            <a:avLst/>
          </a:prstGeom>
        </p:spPr>
      </p:pic>
    </p:spTree>
    <p:extLst>
      <p:ext uri="{BB962C8B-B14F-4D97-AF65-F5344CB8AC3E}">
        <p14:creationId xmlns:p14="http://schemas.microsoft.com/office/powerpoint/2010/main" val="25466327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3_Nadpis a obsah">
    <p:spTree>
      <p:nvGrpSpPr>
        <p:cNvPr id="1" name=""/>
        <p:cNvGrpSpPr/>
        <p:nvPr/>
      </p:nvGrpSpPr>
      <p:grpSpPr>
        <a:xfrm>
          <a:off x="0" y="0"/>
          <a:ext cx="0" cy="0"/>
          <a:chOff x="0" y="0"/>
          <a:chExt cx="0" cy="0"/>
        </a:xfrm>
      </p:grpSpPr>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pic>
        <p:nvPicPr>
          <p:cNvPr id="14" name="Logo Zdravi 2030" descr="Obsah obrázku objekt&#10;&#10;Popis byl vytvořen automaticky">
            <a:extLst>
              <a:ext uri="{FF2B5EF4-FFF2-40B4-BE49-F238E27FC236}">
                <a16:creationId xmlns:a16="http://schemas.microsoft.com/office/drawing/2014/main" id="{AC82574F-5960-89ED-D455-A5F17629656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5232" y="6313697"/>
            <a:ext cx="647424" cy="252000"/>
          </a:xfrm>
          <a:prstGeom prst="rect">
            <a:avLst/>
          </a:prstGeom>
        </p:spPr>
      </p:pic>
      <p:pic>
        <p:nvPicPr>
          <p:cNvPr id="15" name="Logo UZIS">
            <a:extLst>
              <a:ext uri="{FF2B5EF4-FFF2-40B4-BE49-F238E27FC236}">
                <a16:creationId xmlns:a16="http://schemas.microsoft.com/office/drawing/2014/main" id="{4F434A3F-AA7E-53BF-47CA-DC428B5A7B7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01607" y="6425889"/>
            <a:ext cx="411229" cy="270000"/>
          </a:xfrm>
          <a:prstGeom prst="rect">
            <a:avLst/>
          </a:prstGeom>
        </p:spPr>
      </p:pic>
      <p:cxnSp>
        <p:nvCxnSpPr>
          <p:cNvPr id="16" name="Přímá spojnice 3">
            <a:extLst>
              <a:ext uri="{FF2B5EF4-FFF2-40B4-BE49-F238E27FC236}">
                <a16:creationId xmlns:a16="http://schemas.microsoft.com/office/drawing/2014/main" id="{CE587C3F-0ACB-4309-BFF6-25328A0439A6}"/>
              </a:ext>
            </a:extLst>
          </p:cNvPr>
          <p:cNvCxnSpPr>
            <a:cxnSpLocks/>
          </p:cNvCxnSpPr>
          <p:nvPr userDrawn="1"/>
        </p:nvCxnSpPr>
        <p:spPr>
          <a:xfrm>
            <a:off x="1057474" y="6523200"/>
            <a:ext cx="7740000" cy="7961"/>
          </a:xfrm>
          <a:prstGeom prst="line">
            <a:avLst/>
          </a:prstGeom>
          <a:noFill/>
          <a:ln w="6350" cap="flat" cmpd="sng" algn="ctr">
            <a:solidFill>
              <a:srgbClr val="16468E"/>
            </a:solidFill>
            <a:prstDash val="solid"/>
            <a:miter lim="800000"/>
          </a:ln>
          <a:effectLst/>
        </p:spPr>
      </p:cxnSp>
      <p:sp>
        <p:nvSpPr>
          <p:cNvPr id="17" name="Obdélník 14">
            <a:extLst>
              <a:ext uri="{FF2B5EF4-FFF2-40B4-BE49-F238E27FC236}">
                <a16:creationId xmlns:a16="http://schemas.microsoft.com/office/drawing/2014/main" id="{1DFC5229-D661-E774-D4B4-6583AAF250E2}"/>
              </a:ext>
            </a:extLst>
          </p:cNvPr>
          <p:cNvSpPr/>
          <p:nvPr userDrawn="1"/>
        </p:nvSpPr>
        <p:spPr>
          <a:xfrm>
            <a:off x="1034040" y="6488094"/>
            <a:ext cx="7785219" cy="30777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dirty="0">
                <a:ln>
                  <a:noFill/>
                </a:ln>
                <a:solidFill>
                  <a:srgbClr val="2E5980"/>
                </a:solidFill>
                <a:effectLst/>
                <a:uLnTx/>
                <a:uFillTx/>
                <a:latin typeface="Calibri" panose="020F0502020204030204"/>
                <a:ea typeface="+mn-ea"/>
                <a:cs typeface="+mn-cs"/>
              </a:rPr>
              <a:t>Personální kapacity resortu zdravotnictví v roce 2023</a:t>
            </a:r>
            <a:endParaRPr kumimoji="0" lang="en-US" sz="1400" b="1" i="0" u="none" strike="noStrike" kern="0" cap="none" spc="0" normalizeH="0" baseline="0" noProof="0" dirty="0">
              <a:ln>
                <a:noFill/>
              </a:ln>
              <a:solidFill>
                <a:srgbClr val="2E5980"/>
              </a:solidFill>
              <a:effectLst/>
              <a:uLnTx/>
              <a:uFillTx/>
            </a:endParaRPr>
          </a:p>
        </p:txBody>
      </p:sp>
      <p:pic>
        <p:nvPicPr>
          <p:cNvPr id="18" name="Grafický objekt 17">
            <a:extLst>
              <a:ext uri="{FF2B5EF4-FFF2-40B4-BE49-F238E27FC236}">
                <a16:creationId xmlns:a16="http://schemas.microsoft.com/office/drawing/2014/main" id="{9F0F90D9-06E7-A541-619D-9E798E2383C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90434" y="6500472"/>
            <a:ext cx="2101765" cy="180000"/>
          </a:xfrm>
          <a:prstGeom prst="rect">
            <a:avLst/>
          </a:prstGeom>
        </p:spPr>
      </p:pic>
      <p:sp>
        <p:nvSpPr>
          <p:cNvPr id="19" name="Volný tvar 17">
            <a:extLst>
              <a:ext uri="{FF2B5EF4-FFF2-40B4-BE49-F238E27FC236}">
                <a16:creationId xmlns:a16="http://schemas.microsoft.com/office/drawing/2014/main" id="{DF1AA1DD-DCEB-9FDF-5F9F-251DA6A5D47F}"/>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Volný tvar 19">
            <a:extLst>
              <a:ext uri="{FF2B5EF4-FFF2-40B4-BE49-F238E27FC236}">
                <a16:creationId xmlns:a16="http://schemas.microsoft.com/office/drawing/2014/main" id="{C476646C-C391-C20B-2ED6-96FFC1B18ADD}"/>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5677950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Nadpis a obsah">
    <p:spTree>
      <p:nvGrpSpPr>
        <p:cNvPr id="1" name=""/>
        <p:cNvGrpSpPr/>
        <p:nvPr/>
      </p:nvGrpSpPr>
      <p:grpSpPr>
        <a:xfrm>
          <a:off x="0" y="0"/>
          <a:ext cx="0" cy="0"/>
          <a:chOff x="0" y="0"/>
          <a:chExt cx="0" cy="0"/>
        </a:xfrm>
      </p:grpSpPr>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sp>
        <p:nvSpPr>
          <p:cNvPr id="19" name="Volný tvar 17">
            <a:extLst>
              <a:ext uri="{FF2B5EF4-FFF2-40B4-BE49-F238E27FC236}">
                <a16:creationId xmlns:a16="http://schemas.microsoft.com/office/drawing/2014/main" id="{DF1AA1DD-DCEB-9FDF-5F9F-251DA6A5D47F}"/>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Volný tvar 19">
            <a:extLst>
              <a:ext uri="{FF2B5EF4-FFF2-40B4-BE49-F238E27FC236}">
                <a16:creationId xmlns:a16="http://schemas.microsoft.com/office/drawing/2014/main" id="{C476646C-C391-C20B-2ED6-96FFC1B18ADD}"/>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0464318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Úvodní snímek">
    <p:spTree>
      <p:nvGrpSpPr>
        <p:cNvPr id="1" name=""/>
        <p:cNvGrpSpPr/>
        <p:nvPr/>
      </p:nvGrpSpPr>
      <p:grpSpPr>
        <a:xfrm>
          <a:off x="0" y="0"/>
          <a:ext cx="0" cy="0"/>
          <a:chOff x="0" y="0"/>
          <a:chExt cx="0" cy="0"/>
        </a:xfrm>
      </p:grpSpPr>
      <p:pic>
        <p:nvPicPr>
          <p:cNvPr id="2" name="Obrázek 1">
            <a:extLst>
              <a:ext uri="{FF2B5EF4-FFF2-40B4-BE49-F238E27FC236}">
                <a16:creationId xmlns:a16="http://schemas.microsoft.com/office/drawing/2014/main" id="{63EA0E24-3DEE-4F9B-BE62-2C949AF5B0D5}"/>
              </a:ext>
            </a:extLst>
          </p:cNvPr>
          <p:cNvPicPr>
            <a:picLocks noChangeAspect="1"/>
          </p:cNvPicPr>
          <p:nvPr userDrawn="1"/>
        </p:nvPicPr>
        <p:blipFill>
          <a:blip r:embed="rId2"/>
          <a:stretch>
            <a:fillRect/>
          </a:stretch>
        </p:blipFill>
        <p:spPr>
          <a:xfrm>
            <a:off x="0" y="612658"/>
            <a:ext cx="12192000" cy="4718304"/>
          </a:xfrm>
          <a:prstGeom prst="rect">
            <a:avLst/>
          </a:prstGeom>
        </p:spPr>
      </p:pic>
      <p:pic>
        <p:nvPicPr>
          <p:cNvPr id="6" name="Obrázek 5">
            <a:extLst>
              <a:ext uri="{FF2B5EF4-FFF2-40B4-BE49-F238E27FC236}">
                <a16:creationId xmlns:a16="http://schemas.microsoft.com/office/drawing/2014/main" id="{EA7E5BF0-AE0D-4088-9249-900F92A0E8FA}"/>
              </a:ext>
            </a:extLst>
          </p:cNvPr>
          <p:cNvPicPr>
            <a:picLocks noChangeAspect="1"/>
          </p:cNvPicPr>
          <p:nvPr userDrawn="1"/>
        </p:nvPicPr>
        <p:blipFill>
          <a:blip r:embed="rId3"/>
          <a:stretch>
            <a:fillRect/>
          </a:stretch>
        </p:blipFill>
        <p:spPr>
          <a:xfrm>
            <a:off x="0" y="612658"/>
            <a:ext cx="12192000" cy="4718304"/>
          </a:xfrm>
          <a:prstGeom prst="rect">
            <a:avLst/>
          </a:prstGeom>
        </p:spPr>
      </p:pic>
      <p:pic>
        <p:nvPicPr>
          <p:cNvPr id="66" name="Obrázek 65" descr="cid:image001.jpg@01CED555.8CFAB4A0">
            <a:extLst>
              <a:ext uri="{FF2B5EF4-FFF2-40B4-BE49-F238E27FC236}">
                <a16:creationId xmlns:a16="http://schemas.microsoft.com/office/drawing/2014/main" id="{D17F3592-01D7-4B8C-BAC8-A15B8AA86699}"/>
              </a:ext>
            </a:extLst>
          </p:cNvPr>
          <p:cNvPicPr/>
          <p:nvPr userDrawn="1"/>
        </p:nvPicPr>
        <p:blipFill>
          <a:blip r:embed="rId4" r:link="rId5">
            <a:extLst>
              <a:ext uri="{28A0092B-C50C-407E-A947-70E740481C1C}">
                <a14:useLocalDpi xmlns:a14="http://schemas.microsoft.com/office/drawing/2010/main" val="0"/>
              </a:ext>
            </a:extLst>
          </a:blip>
          <a:srcRect/>
          <a:stretch>
            <a:fillRect/>
          </a:stretch>
        </p:blipFill>
        <p:spPr bwMode="auto">
          <a:xfrm>
            <a:off x="7800159" y="6243595"/>
            <a:ext cx="4320480" cy="504056"/>
          </a:xfrm>
          <a:prstGeom prst="rect">
            <a:avLst/>
          </a:prstGeom>
          <a:noFill/>
          <a:ln>
            <a:noFill/>
          </a:ln>
        </p:spPr>
      </p:pic>
      <p:pic>
        <p:nvPicPr>
          <p:cNvPr id="67" name="Picture 9" descr="logo_mzcr">
            <a:extLst>
              <a:ext uri="{FF2B5EF4-FFF2-40B4-BE49-F238E27FC236}">
                <a16:creationId xmlns:a16="http://schemas.microsoft.com/office/drawing/2014/main" id="{285C40DD-D2EF-48E7-99A8-53B809A1EA99}"/>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41677" y="137068"/>
            <a:ext cx="3896923" cy="34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bdélník 6">
            <a:extLst>
              <a:ext uri="{FF2B5EF4-FFF2-40B4-BE49-F238E27FC236}">
                <a16:creationId xmlns:a16="http://schemas.microsoft.com/office/drawing/2014/main" id="{D4D1F535-DC44-479F-B5BD-92EA59F33323}"/>
              </a:ext>
            </a:extLst>
          </p:cNvPr>
          <p:cNvSpPr/>
          <p:nvPr userDrawn="1"/>
        </p:nvSpPr>
        <p:spPr>
          <a:xfrm>
            <a:off x="486610" y="802973"/>
            <a:ext cx="5220082" cy="2400657"/>
          </a:xfrm>
          <a:prstGeom prst="rect">
            <a:avLst/>
          </a:prstGeom>
        </p:spPr>
        <p:txBody>
          <a:bodyPr wrap="square">
            <a:spAutoFit/>
          </a:bodyPr>
          <a:lstStyle/>
          <a:p>
            <a:pPr algn="l">
              <a:spcBef>
                <a:spcPts val="7200"/>
              </a:spcBef>
            </a:pPr>
            <a:r>
              <a:rPr lang="cs-CZ" sz="3000" b="1" u="none" strike="noStrike" kern="1400" spc="-5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Metodika datového rozhraní, analytických a reportovacích nástrojů pro regionální modely             a predikce kapacitního zajištění zdravotní péče</a:t>
            </a:r>
            <a:endParaRPr lang="en-GB" sz="3000" b="1" u="sng" kern="1400" spc="-5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4" name="Logo Zdravi 2030" descr="Obsah obrázku objekt&#10;&#10;Popis byl vytvořen automaticky">
            <a:extLst>
              <a:ext uri="{FF2B5EF4-FFF2-40B4-BE49-F238E27FC236}">
                <a16:creationId xmlns:a16="http://schemas.microsoft.com/office/drawing/2014/main" id="{8E98422F-1202-68B7-A6C5-FD1E3B50298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798032" y="87416"/>
            <a:ext cx="1252291" cy="487435"/>
          </a:xfrm>
          <a:prstGeom prst="rect">
            <a:avLst/>
          </a:prstGeom>
        </p:spPr>
      </p:pic>
    </p:spTree>
    <p:extLst>
      <p:ext uri="{BB962C8B-B14F-4D97-AF65-F5344CB8AC3E}">
        <p14:creationId xmlns:p14="http://schemas.microsoft.com/office/powerpoint/2010/main" val="2433947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5DD8B4D-DDE1-47DD-8286-4CC8FA098397}"/>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id="{7C914A1A-9DD7-4231-B018-F377FD77109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E8D2F9BD-8EAE-48E7-A030-EF46F9A1FDAC}"/>
              </a:ext>
            </a:extLst>
          </p:cNvPr>
          <p:cNvSpPr>
            <a:spLocks noGrp="1"/>
          </p:cNvSpPr>
          <p:nvPr>
            <p:ph type="dt" sz="half" idx="10"/>
          </p:nvPr>
        </p:nvSpPr>
        <p:spPr>
          <a:xfrm>
            <a:off x="838200" y="6356350"/>
            <a:ext cx="2743200" cy="365125"/>
          </a:xfrm>
          <a:prstGeom prst="rect">
            <a:avLst/>
          </a:prstGeom>
        </p:spPr>
        <p:txBody>
          <a:bodyPr/>
          <a:lstStyle/>
          <a:p>
            <a:fld id="{DFBAE8BB-28AF-4AE2-8287-52FCCAC1ADF8}" type="datetimeFigureOut">
              <a:rPr lang="cs-CZ" smtClean="0"/>
              <a:t>24.09.2024</a:t>
            </a:fld>
            <a:endParaRPr lang="cs-CZ"/>
          </a:p>
        </p:txBody>
      </p:sp>
      <p:sp>
        <p:nvSpPr>
          <p:cNvPr id="5" name="Zástupný symbol pro zápatí 4">
            <a:extLst>
              <a:ext uri="{FF2B5EF4-FFF2-40B4-BE49-F238E27FC236}">
                <a16:creationId xmlns:a16="http://schemas.microsoft.com/office/drawing/2014/main" id="{434D75D6-239A-4391-8384-54DCE972DF4A}"/>
              </a:ext>
            </a:extLst>
          </p:cNvPr>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Zástupný symbol pro číslo snímku 5">
            <a:extLst>
              <a:ext uri="{FF2B5EF4-FFF2-40B4-BE49-F238E27FC236}">
                <a16:creationId xmlns:a16="http://schemas.microsoft.com/office/drawing/2014/main" id="{A88F23B3-7A72-4D63-8F6D-440720AD6AE8}"/>
              </a:ext>
            </a:extLst>
          </p:cNvPr>
          <p:cNvSpPr>
            <a:spLocks noGrp="1"/>
          </p:cNvSpPr>
          <p:nvPr>
            <p:ph type="sldNum" sz="quarter" idx="12"/>
          </p:nvPr>
        </p:nvSpPr>
        <p:spPr>
          <a:xfrm>
            <a:off x="8610600" y="6356350"/>
            <a:ext cx="2743200" cy="365125"/>
          </a:xfrm>
          <a:prstGeom prst="rect">
            <a:avLst/>
          </a:prstGeom>
        </p:spPr>
        <p:txBody>
          <a:bodyPr/>
          <a:lstStyle/>
          <a:p>
            <a:fld id="{A20E3E1E-8F17-4E77-8CB8-5F4C7FAD9A57}" type="slidenum">
              <a:rPr lang="cs-CZ" smtClean="0"/>
              <a:t>‹#›</a:t>
            </a:fld>
            <a:endParaRPr lang="cs-CZ"/>
          </a:p>
        </p:txBody>
      </p:sp>
    </p:spTree>
    <p:extLst>
      <p:ext uri="{BB962C8B-B14F-4D97-AF65-F5344CB8AC3E}">
        <p14:creationId xmlns:p14="http://schemas.microsoft.com/office/powerpoint/2010/main" val="5912720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Úvodní snímek">
    <p:spTree>
      <p:nvGrpSpPr>
        <p:cNvPr id="1" name=""/>
        <p:cNvGrpSpPr/>
        <p:nvPr/>
      </p:nvGrpSpPr>
      <p:grpSpPr>
        <a:xfrm>
          <a:off x="0" y="0"/>
          <a:ext cx="0" cy="0"/>
          <a:chOff x="0" y="0"/>
          <a:chExt cx="0" cy="0"/>
        </a:xfrm>
      </p:grpSpPr>
      <p:sp>
        <p:nvSpPr>
          <p:cNvPr id="70" name="Volný tvar 6">
            <a:extLst>
              <a:ext uri="{FF2B5EF4-FFF2-40B4-BE49-F238E27FC236}">
                <a16:creationId xmlns:a16="http://schemas.microsoft.com/office/drawing/2014/main" id="{9C4E3F5D-17FE-4F11-BF0B-55FCB20C5B12}"/>
              </a:ext>
            </a:extLst>
          </p:cNvPr>
          <p:cNvSpPr/>
          <p:nvPr userDrawn="1"/>
        </p:nvSpPr>
        <p:spPr>
          <a:xfrm>
            <a:off x="7105454" y="-9427"/>
            <a:ext cx="5102679" cy="3837214"/>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1" name="Volný tvar 17">
            <a:extLst>
              <a:ext uri="{FF2B5EF4-FFF2-40B4-BE49-F238E27FC236}">
                <a16:creationId xmlns:a16="http://schemas.microsoft.com/office/drawing/2014/main" id="{D48C225E-8000-42E1-8A87-FBEBB02FC061}"/>
              </a:ext>
            </a:extLst>
          </p:cNvPr>
          <p:cNvSpPr/>
          <p:nvPr userDrawn="1"/>
        </p:nvSpPr>
        <p:spPr>
          <a:xfrm rot="10800000">
            <a:off x="-9428" y="4390233"/>
            <a:ext cx="3549535" cy="2477193"/>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FFC1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2" name="Volný tvar 18">
            <a:extLst>
              <a:ext uri="{FF2B5EF4-FFF2-40B4-BE49-F238E27FC236}">
                <a16:creationId xmlns:a16="http://schemas.microsoft.com/office/drawing/2014/main" id="{E8850329-92A2-4C8B-8B48-BF3BBCB09972}"/>
              </a:ext>
            </a:extLst>
          </p:cNvPr>
          <p:cNvSpPr/>
          <p:nvPr userDrawn="1"/>
        </p:nvSpPr>
        <p:spPr>
          <a:xfrm>
            <a:off x="9081211" y="-9426"/>
            <a:ext cx="3129643" cy="2441120"/>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33CCCC"/>
              </a:solidFill>
            </a:endParaRPr>
          </a:p>
        </p:txBody>
      </p:sp>
      <p:sp>
        <p:nvSpPr>
          <p:cNvPr id="73" name="Volný tvar 19">
            <a:extLst>
              <a:ext uri="{FF2B5EF4-FFF2-40B4-BE49-F238E27FC236}">
                <a16:creationId xmlns:a16="http://schemas.microsoft.com/office/drawing/2014/main" id="{33F7304C-8B0F-401C-BBB8-0F87B5779B2B}"/>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4203367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Nadpis a obsah">
    <p:spTree>
      <p:nvGrpSpPr>
        <p:cNvPr id="1" name=""/>
        <p:cNvGrpSpPr/>
        <p:nvPr/>
      </p:nvGrpSpPr>
      <p:grpSpPr>
        <a:xfrm>
          <a:off x="0" y="0"/>
          <a:ext cx="0" cy="0"/>
          <a:chOff x="0" y="0"/>
          <a:chExt cx="0" cy="0"/>
        </a:xfrm>
      </p:grpSpPr>
      <p:sp>
        <p:nvSpPr>
          <p:cNvPr id="22" name="Volný tvar 17">
            <a:extLst>
              <a:ext uri="{FF2B5EF4-FFF2-40B4-BE49-F238E27FC236}">
                <a16:creationId xmlns:a16="http://schemas.microsoft.com/office/drawing/2014/main" id="{F9DF11D7-C1A0-46F5-B20A-EE3A4700E45D}"/>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FFC1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Volný tvar 19">
            <a:extLst>
              <a:ext uri="{FF2B5EF4-FFF2-40B4-BE49-F238E27FC236}">
                <a16:creationId xmlns:a16="http://schemas.microsoft.com/office/drawing/2014/main" id="{DA5EF6B5-1015-4E5F-BC7C-2B0B40DC4C74}"/>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9554661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0628AA9-0270-4466-AEE4-743C6F6BCDF1}"/>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B098766C-C37F-4567-9F2C-A4B585D0B6FE}"/>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A233CD7C-50DC-4ECE-AB8C-2F9F189E011D}"/>
              </a:ext>
            </a:extLst>
          </p:cNvPr>
          <p:cNvSpPr>
            <a:spLocks noGrp="1"/>
          </p:cNvSpPr>
          <p:nvPr>
            <p:ph type="dt" sz="half" idx="10"/>
          </p:nvPr>
        </p:nvSpPr>
        <p:spPr/>
        <p:txBody>
          <a:bodyPr/>
          <a:lstStyle/>
          <a:p>
            <a:fld id="{123550C1-90E3-48F0-81D4-692D92D9D800}" type="datetimeFigureOut">
              <a:rPr lang="cs-CZ" smtClean="0"/>
              <a:t>24.09.2024</a:t>
            </a:fld>
            <a:endParaRPr lang="cs-CZ"/>
          </a:p>
        </p:txBody>
      </p:sp>
      <p:sp>
        <p:nvSpPr>
          <p:cNvPr id="5" name="Zástupný symbol pro zápatí 4">
            <a:extLst>
              <a:ext uri="{FF2B5EF4-FFF2-40B4-BE49-F238E27FC236}">
                <a16:creationId xmlns:a16="http://schemas.microsoft.com/office/drawing/2014/main" id="{8CE71133-EA5C-42EA-9E5B-F6899631D169}"/>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6EB4E4BE-77B6-4193-B096-DCEE3DB38980}"/>
              </a:ext>
            </a:extLst>
          </p:cNvPr>
          <p:cNvSpPr>
            <a:spLocks noGrp="1"/>
          </p:cNvSpPr>
          <p:nvPr>
            <p:ph type="sldNum" sz="quarter" idx="12"/>
          </p:nvPr>
        </p:nvSpPr>
        <p:spPr/>
        <p:txBody>
          <a:bodyPr/>
          <a:lstStyle/>
          <a:p>
            <a:fld id="{EC181511-F24E-4788-83D8-296E9F7D633C}" type="slidenum">
              <a:rPr lang="cs-CZ" smtClean="0"/>
              <a:t>‹#›</a:t>
            </a:fld>
            <a:endParaRPr lang="cs-CZ"/>
          </a:p>
        </p:txBody>
      </p:sp>
    </p:spTree>
    <p:extLst>
      <p:ext uri="{BB962C8B-B14F-4D97-AF65-F5344CB8AC3E}">
        <p14:creationId xmlns:p14="http://schemas.microsoft.com/office/powerpoint/2010/main" val="41160490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328CA8B-BE17-4E8E-BA21-5C708B05C012}"/>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id="{B86EB976-B52F-4E70-BBEC-C16C4DA365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F0C9C5FA-8A58-4277-A372-519F039FDD98}"/>
              </a:ext>
            </a:extLst>
          </p:cNvPr>
          <p:cNvSpPr>
            <a:spLocks noGrp="1"/>
          </p:cNvSpPr>
          <p:nvPr>
            <p:ph type="dt" sz="half" idx="10"/>
          </p:nvPr>
        </p:nvSpPr>
        <p:spPr/>
        <p:txBody>
          <a:bodyPr/>
          <a:lstStyle/>
          <a:p>
            <a:fld id="{123550C1-90E3-48F0-81D4-692D92D9D800}" type="datetimeFigureOut">
              <a:rPr lang="cs-CZ" smtClean="0"/>
              <a:t>24.09.2024</a:t>
            </a:fld>
            <a:endParaRPr lang="cs-CZ"/>
          </a:p>
        </p:txBody>
      </p:sp>
      <p:sp>
        <p:nvSpPr>
          <p:cNvPr id="5" name="Zástupný symbol pro zápatí 4">
            <a:extLst>
              <a:ext uri="{FF2B5EF4-FFF2-40B4-BE49-F238E27FC236}">
                <a16:creationId xmlns:a16="http://schemas.microsoft.com/office/drawing/2014/main" id="{BD0A4BF4-D40A-4D0B-BC1B-8FB80ED05BF3}"/>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E555A1A0-AD5B-4C95-BAFF-47E2F5A4A313}"/>
              </a:ext>
            </a:extLst>
          </p:cNvPr>
          <p:cNvSpPr>
            <a:spLocks noGrp="1"/>
          </p:cNvSpPr>
          <p:nvPr>
            <p:ph type="sldNum" sz="quarter" idx="12"/>
          </p:nvPr>
        </p:nvSpPr>
        <p:spPr/>
        <p:txBody>
          <a:bodyPr/>
          <a:lstStyle/>
          <a:p>
            <a:fld id="{EC181511-F24E-4788-83D8-296E9F7D633C}" type="slidenum">
              <a:rPr lang="cs-CZ" smtClean="0"/>
              <a:t>‹#›</a:t>
            </a:fld>
            <a:endParaRPr lang="cs-CZ"/>
          </a:p>
        </p:txBody>
      </p:sp>
    </p:spTree>
    <p:extLst>
      <p:ext uri="{BB962C8B-B14F-4D97-AF65-F5344CB8AC3E}">
        <p14:creationId xmlns:p14="http://schemas.microsoft.com/office/powerpoint/2010/main" val="15161279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277A5EC-DCF3-4316-AAF9-593891F155D0}"/>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480E2C95-7248-4E58-95A4-5C701F280FD8}"/>
              </a:ext>
            </a:extLst>
          </p:cNvPr>
          <p:cNvSpPr>
            <a:spLocks noGrp="1"/>
          </p:cNvSpPr>
          <p:nvPr>
            <p:ph sz="half" idx="1"/>
          </p:nvPr>
        </p:nvSpPr>
        <p:spPr>
          <a:xfrm>
            <a:off x="838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C8EFFA53-665F-4953-B32A-12133A2A9867}"/>
              </a:ext>
            </a:extLst>
          </p:cNvPr>
          <p:cNvSpPr>
            <a:spLocks noGrp="1"/>
          </p:cNvSpPr>
          <p:nvPr>
            <p:ph sz="half" idx="2"/>
          </p:nvPr>
        </p:nvSpPr>
        <p:spPr>
          <a:xfrm>
            <a:off x="6172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7BCA4233-D784-46DD-A1AD-4152E21E0358}"/>
              </a:ext>
            </a:extLst>
          </p:cNvPr>
          <p:cNvSpPr>
            <a:spLocks noGrp="1"/>
          </p:cNvSpPr>
          <p:nvPr>
            <p:ph type="dt" sz="half" idx="10"/>
          </p:nvPr>
        </p:nvSpPr>
        <p:spPr/>
        <p:txBody>
          <a:bodyPr/>
          <a:lstStyle/>
          <a:p>
            <a:fld id="{123550C1-90E3-48F0-81D4-692D92D9D800}" type="datetimeFigureOut">
              <a:rPr lang="cs-CZ" smtClean="0"/>
              <a:t>24.09.2024</a:t>
            </a:fld>
            <a:endParaRPr lang="cs-CZ"/>
          </a:p>
        </p:txBody>
      </p:sp>
      <p:sp>
        <p:nvSpPr>
          <p:cNvPr id="6" name="Zástupný symbol pro zápatí 5">
            <a:extLst>
              <a:ext uri="{FF2B5EF4-FFF2-40B4-BE49-F238E27FC236}">
                <a16:creationId xmlns:a16="http://schemas.microsoft.com/office/drawing/2014/main" id="{BE85684D-BE59-4E04-BE98-A785CC64EFD0}"/>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7021854D-6B80-4FB9-9CFC-9B304DA8E949}"/>
              </a:ext>
            </a:extLst>
          </p:cNvPr>
          <p:cNvSpPr>
            <a:spLocks noGrp="1"/>
          </p:cNvSpPr>
          <p:nvPr>
            <p:ph type="sldNum" sz="quarter" idx="12"/>
          </p:nvPr>
        </p:nvSpPr>
        <p:spPr/>
        <p:txBody>
          <a:bodyPr/>
          <a:lstStyle/>
          <a:p>
            <a:fld id="{EC181511-F24E-4788-83D8-296E9F7D633C}" type="slidenum">
              <a:rPr lang="cs-CZ" smtClean="0"/>
              <a:t>‹#›</a:t>
            </a:fld>
            <a:endParaRPr lang="cs-CZ"/>
          </a:p>
        </p:txBody>
      </p:sp>
    </p:spTree>
    <p:extLst>
      <p:ext uri="{BB962C8B-B14F-4D97-AF65-F5344CB8AC3E}">
        <p14:creationId xmlns:p14="http://schemas.microsoft.com/office/powerpoint/2010/main" val="10355476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24D1B7E-0F7A-48FF-80C4-2C5F31EE86B5}"/>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id="{3E874446-8942-495E-93DB-784F144CCC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AF267A43-2030-465F-AE0C-283CAF1556E1}"/>
              </a:ext>
            </a:extLst>
          </p:cNvPr>
          <p:cNvSpPr>
            <a:spLocks noGrp="1"/>
          </p:cNvSpPr>
          <p:nvPr>
            <p:ph sz="half" idx="2"/>
          </p:nvPr>
        </p:nvSpPr>
        <p:spPr>
          <a:xfrm>
            <a:off x="839788" y="2505075"/>
            <a:ext cx="5157787"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5FDFD93F-F2A2-42A7-9EDB-BA58F8C98E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3B9F1699-C431-4C57-A22C-6828F38DC322}"/>
              </a:ext>
            </a:extLst>
          </p:cNvPr>
          <p:cNvSpPr>
            <a:spLocks noGrp="1"/>
          </p:cNvSpPr>
          <p:nvPr>
            <p:ph sz="quarter" idx="4"/>
          </p:nvPr>
        </p:nvSpPr>
        <p:spPr>
          <a:xfrm>
            <a:off x="6172200" y="2505075"/>
            <a:ext cx="51831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3D1BA643-00CC-4CB6-A102-96700A294816}"/>
              </a:ext>
            </a:extLst>
          </p:cNvPr>
          <p:cNvSpPr>
            <a:spLocks noGrp="1"/>
          </p:cNvSpPr>
          <p:nvPr>
            <p:ph type="dt" sz="half" idx="10"/>
          </p:nvPr>
        </p:nvSpPr>
        <p:spPr/>
        <p:txBody>
          <a:bodyPr/>
          <a:lstStyle/>
          <a:p>
            <a:fld id="{123550C1-90E3-48F0-81D4-692D92D9D800}" type="datetimeFigureOut">
              <a:rPr lang="cs-CZ" smtClean="0"/>
              <a:t>24.09.2024</a:t>
            </a:fld>
            <a:endParaRPr lang="cs-CZ"/>
          </a:p>
        </p:txBody>
      </p:sp>
      <p:sp>
        <p:nvSpPr>
          <p:cNvPr id="8" name="Zástupný symbol pro zápatí 7">
            <a:extLst>
              <a:ext uri="{FF2B5EF4-FFF2-40B4-BE49-F238E27FC236}">
                <a16:creationId xmlns:a16="http://schemas.microsoft.com/office/drawing/2014/main" id="{529C33A4-481B-476E-BA47-9035B5F725BD}"/>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48FED13E-2988-4324-B670-BCEC1AAF10CB}"/>
              </a:ext>
            </a:extLst>
          </p:cNvPr>
          <p:cNvSpPr>
            <a:spLocks noGrp="1"/>
          </p:cNvSpPr>
          <p:nvPr>
            <p:ph type="sldNum" sz="quarter" idx="12"/>
          </p:nvPr>
        </p:nvSpPr>
        <p:spPr/>
        <p:txBody>
          <a:bodyPr/>
          <a:lstStyle/>
          <a:p>
            <a:fld id="{EC181511-F24E-4788-83D8-296E9F7D633C}" type="slidenum">
              <a:rPr lang="cs-CZ" smtClean="0"/>
              <a:t>‹#›</a:t>
            </a:fld>
            <a:endParaRPr lang="cs-CZ"/>
          </a:p>
        </p:txBody>
      </p:sp>
    </p:spTree>
    <p:extLst>
      <p:ext uri="{BB962C8B-B14F-4D97-AF65-F5344CB8AC3E}">
        <p14:creationId xmlns:p14="http://schemas.microsoft.com/office/powerpoint/2010/main" val="31405445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6B59216-F6BD-41DB-8B58-4DBD6F78B3A1}"/>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BA086BD3-60BD-4510-BFCD-6FD8FF675D40}"/>
              </a:ext>
            </a:extLst>
          </p:cNvPr>
          <p:cNvSpPr>
            <a:spLocks noGrp="1"/>
          </p:cNvSpPr>
          <p:nvPr>
            <p:ph type="dt" sz="half" idx="10"/>
          </p:nvPr>
        </p:nvSpPr>
        <p:spPr/>
        <p:txBody>
          <a:bodyPr/>
          <a:lstStyle/>
          <a:p>
            <a:fld id="{123550C1-90E3-48F0-81D4-692D92D9D800}" type="datetimeFigureOut">
              <a:rPr lang="cs-CZ" smtClean="0"/>
              <a:t>24.09.2024</a:t>
            </a:fld>
            <a:endParaRPr lang="cs-CZ"/>
          </a:p>
        </p:txBody>
      </p:sp>
      <p:sp>
        <p:nvSpPr>
          <p:cNvPr id="4" name="Zástupný symbol pro zápatí 3">
            <a:extLst>
              <a:ext uri="{FF2B5EF4-FFF2-40B4-BE49-F238E27FC236}">
                <a16:creationId xmlns:a16="http://schemas.microsoft.com/office/drawing/2014/main" id="{E831CCE1-A76C-42B2-A3B8-61F4A78C602D}"/>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12D9ECAF-09A6-4E6E-988F-94DAE95CF8FB}"/>
              </a:ext>
            </a:extLst>
          </p:cNvPr>
          <p:cNvSpPr>
            <a:spLocks noGrp="1"/>
          </p:cNvSpPr>
          <p:nvPr>
            <p:ph type="sldNum" sz="quarter" idx="12"/>
          </p:nvPr>
        </p:nvSpPr>
        <p:spPr/>
        <p:txBody>
          <a:bodyPr/>
          <a:lstStyle/>
          <a:p>
            <a:fld id="{EC181511-F24E-4788-83D8-296E9F7D633C}" type="slidenum">
              <a:rPr lang="cs-CZ" smtClean="0"/>
              <a:t>‹#›</a:t>
            </a:fld>
            <a:endParaRPr lang="cs-CZ"/>
          </a:p>
        </p:txBody>
      </p:sp>
    </p:spTree>
    <p:extLst>
      <p:ext uri="{BB962C8B-B14F-4D97-AF65-F5344CB8AC3E}">
        <p14:creationId xmlns:p14="http://schemas.microsoft.com/office/powerpoint/2010/main" val="1965200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3A5116D5-D10D-4780-8DE3-E263AD5C3B87}"/>
              </a:ext>
            </a:extLst>
          </p:cNvPr>
          <p:cNvSpPr>
            <a:spLocks noGrp="1"/>
          </p:cNvSpPr>
          <p:nvPr>
            <p:ph type="dt" sz="half" idx="10"/>
          </p:nvPr>
        </p:nvSpPr>
        <p:spPr/>
        <p:txBody>
          <a:bodyPr/>
          <a:lstStyle/>
          <a:p>
            <a:fld id="{123550C1-90E3-48F0-81D4-692D92D9D800}" type="datetimeFigureOut">
              <a:rPr lang="cs-CZ" smtClean="0"/>
              <a:t>24.09.2024</a:t>
            </a:fld>
            <a:endParaRPr lang="cs-CZ"/>
          </a:p>
        </p:txBody>
      </p:sp>
      <p:sp>
        <p:nvSpPr>
          <p:cNvPr id="3" name="Zástupný symbol pro zápatí 2">
            <a:extLst>
              <a:ext uri="{FF2B5EF4-FFF2-40B4-BE49-F238E27FC236}">
                <a16:creationId xmlns:a16="http://schemas.microsoft.com/office/drawing/2014/main" id="{C0CB6E23-B354-4679-9857-1042E08443CF}"/>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B3F9D63A-A61B-4C7A-AE07-9A88CDEB614A}"/>
              </a:ext>
            </a:extLst>
          </p:cNvPr>
          <p:cNvSpPr>
            <a:spLocks noGrp="1"/>
          </p:cNvSpPr>
          <p:nvPr>
            <p:ph type="sldNum" sz="quarter" idx="12"/>
          </p:nvPr>
        </p:nvSpPr>
        <p:spPr/>
        <p:txBody>
          <a:bodyPr/>
          <a:lstStyle/>
          <a:p>
            <a:fld id="{EC181511-F24E-4788-83D8-296E9F7D633C}" type="slidenum">
              <a:rPr lang="cs-CZ" smtClean="0"/>
              <a:t>‹#›</a:t>
            </a:fld>
            <a:endParaRPr lang="cs-CZ"/>
          </a:p>
        </p:txBody>
      </p:sp>
    </p:spTree>
    <p:extLst>
      <p:ext uri="{BB962C8B-B14F-4D97-AF65-F5344CB8AC3E}">
        <p14:creationId xmlns:p14="http://schemas.microsoft.com/office/powerpoint/2010/main" val="758015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6423551-D153-4217-A154-4407A5B5F7C8}"/>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id="{77416EEB-8CE6-4497-BFA3-F99CC0D176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C5DD2D91-6CED-4D5D-90BC-1170E28864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87CD6761-29DF-4455-9076-0459A1991ACD}"/>
              </a:ext>
            </a:extLst>
          </p:cNvPr>
          <p:cNvSpPr>
            <a:spLocks noGrp="1"/>
          </p:cNvSpPr>
          <p:nvPr>
            <p:ph type="dt" sz="half" idx="10"/>
          </p:nvPr>
        </p:nvSpPr>
        <p:spPr/>
        <p:txBody>
          <a:bodyPr/>
          <a:lstStyle/>
          <a:p>
            <a:fld id="{123550C1-90E3-48F0-81D4-692D92D9D800}" type="datetimeFigureOut">
              <a:rPr lang="cs-CZ" smtClean="0"/>
              <a:t>24.09.2024</a:t>
            </a:fld>
            <a:endParaRPr lang="cs-CZ"/>
          </a:p>
        </p:txBody>
      </p:sp>
      <p:sp>
        <p:nvSpPr>
          <p:cNvPr id="6" name="Zástupný symbol pro zápatí 5">
            <a:extLst>
              <a:ext uri="{FF2B5EF4-FFF2-40B4-BE49-F238E27FC236}">
                <a16:creationId xmlns:a16="http://schemas.microsoft.com/office/drawing/2014/main" id="{8557E6A1-1563-4E8F-97AB-B96394881149}"/>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73846D3B-0330-4216-A3E4-28A8634115FB}"/>
              </a:ext>
            </a:extLst>
          </p:cNvPr>
          <p:cNvSpPr>
            <a:spLocks noGrp="1"/>
          </p:cNvSpPr>
          <p:nvPr>
            <p:ph type="sldNum" sz="quarter" idx="12"/>
          </p:nvPr>
        </p:nvSpPr>
        <p:spPr/>
        <p:txBody>
          <a:bodyPr/>
          <a:lstStyle/>
          <a:p>
            <a:fld id="{EC181511-F24E-4788-83D8-296E9F7D633C}" type="slidenum">
              <a:rPr lang="cs-CZ" smtClean="0"/>
              <a:t>‹#›</a:t>
            </a:fld>
            <a:endParaRPr lang="cs-CZ"/>
          </a:p>
        </p:txBody>
      </p:sp>
    </p:spTree>
    <p:extLst>
      <p:ext uri="{BB962C8B-B14F-4D97-AF65-F5344CB8AC3E}">
        <p14:creationId xmlns:p14="http://schemas.microsoft.com/office/powerpoint/2010/main" val="17964731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70D4BE5-19B7-49D5-8B48-E9CCECB051F7}"/>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F41C0DCF-3D3D-40E5-9127-BB856F3532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id="{6734A7E9-778A-493F-86D4-6A7719CA6B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F7852D4C-AA02-44EC-AAA8-C261F839BEC2}"/>
              </a:ext>
            </a:extLst>
          </p:cNvPr>
          <p:cNvSpPr>
            <a:spLocks noGrp="1"/>
          </p:cNvSpPr>
          <p:nvPr>
            <p:ph type="dt" sz="half" idx="10"/>
          </p:nvPr>
        </p:nvSpPr>
        <p:spPr/>
        <p:txBody>
          <a:bodyPr/>
          <a:lstStyle/>
          <a:p>
            <a:fld id="{123550C1-90E3-48F0-81D4-692D92D9D800}" type="datetimeFigureOut">
              <a:rPr lang="cs-CZ" smtClean="0"/>
              <a:t>24.09.2024</a:t>
            </a:fld>
            <a:endParaRPr lang="cs-CZ"/>
          </a:p>
        </p:txBody>
      </p:sp>
      <p:sp>
        <p:nvSpPr>
          <p:cNvPr id="6" name="Zástupný symbol pro zápatí 5">
            <a:extLst>
              <a:ext uri="{FF2B5EF4-FFF2-40B4-BE49-F238E27FC236}">
                <a16:creationId xmlns:a16="http://schemas.microsoft.com/office/drawing/2014/main" id="{ECCEA8B9-0632-4DC0-BA34-8F44709562AC}"/>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29B75481-B9F9-4C7F-93D3-F3E678104000}"/>
              </a:ext>
            </a:extLst>
          </p:cNvPr>
          <p:cNvSpPr>
            <a:spLocks noGrp="1"/>
          </p:cNvSpPr>
          <p:nvPr>
            <p:ph type="sldNum" sz="quarter" idx="12"/>
          </p:nvPr>
        </p:nvSpPr>
        <p:spPr/>
        <p:txBody>
          <a:bodyPr/>
          <a:lstStyle/>
          <a:p>
            <a:fld id="{EC181511-F24E-4788-83D8-296E9F7D633C}" type="slidenum">
              <a:rPr lang="cs-CZ" smtClean="0"/>
              <a:t>‹#›</a:t>
            </a:fld>
            <a:endParaRPr lang="cs-CZ"/>
          </a:p>
        </p:txBody>
      </p:sp>
    </p:spTree>
    <p:extLst>
      <p:ext uri="{BB962C8B-B14F-4D97-AF65-F5344CB8AC3E}">
        <p14:creationId xmlns:p14="http://schemas.microsoft.com/office/powerpoint/2010/main" val="2573252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A77974B-1FFA-4DB6-8A8F-C6D3C5060C38}"/>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A51DC174-F8E7-4EAC-A194-2E59D5387B39}"/>
              </a:ext>
            </a:extLst>
          </p:cNvPr>
          <p:cNvSpPr>
            <a:spLocks noGrp="1"/>
          </p:cNvSpPr>
          <p:nvPr>
            <p:ph type="dt" sz="half" idx="10"/>
          </p:nvPr>
        </p:nvSpPr>
        <p:spPr>
          <a:xfrm>
            <a:off x="838200" y="6356350"/>
            <a:ext cx="2743200" cy="365125"/>
          </a:xfrm>
          <a:prstGeom prst="rect">
            <a:avLst/>
          </a:prstGeom>
        </p:spPr>
        <p:txBody>
          <a:bodyPr/>
          <a:lstStyle/>
          <a:p>
            <a:fld id="{DFBAE8BB-28AF-4AE2-8287-52FCCAC1ADF8}" type="datetimeFigureOut">
              <a:rPr lang="cs-CZ" smtClean="0"/>
              <a:t>24.09.2024</a:t>
            </a:fld>
            <a:endParaRPr lang="cs-CZ"/>
          </a:p>
        </p:txBody>
      </p:sp>
      <p:sp>
        <p:nvSpPr>
          <p:cNvPr id="4" name="Zástupný symbol pro zápatí 3">
            <a:extLst>
              <a:ext uri="{FF2B5EF4-FFF2-40B4-BE49-F238E27FC236}">
                <a16:creationId xmlns:a16="http://schemas.microsoft.com/office/drawing/2014/main" id="{B2EB7FDB-8449-4365-952C-D854D13671C0}"/>
              </a:ext>
            </a:extLst>
          </p:cNvPr>
          <p:cNvSpPr>
            <a:spLocks noGrp="1"/>
          </p:cNvSpPr>
          <p:nvPr>
            <p:ph type="ftr" sz="quarter" idx="11"/>
          </p:nvPr>
        </p:nvSpPr>
        <p:spPr>
          <a:xfrm>
            <a:off x="4038600" y="6356350"/>
            <a:ext cx="4114800" cy="365125"/>
          </a:xfrm>
          <a:prstGeom prst="rect">
            <a:avLst/>
          </a:prstGeom>
        </p:spPr>
        <p:txBody>
          <a:bodyPr/>
          <a:lstStyle/>
          <a:p>
            <a:endParaRPr lang="cs-CZ"/>
          </a:p>
        </p:txBody>
      </p:sp>
      <p:sp>
        <p:nvSpPr>
          <p:cNvPr id="5" name="Zástupný symbol pro číslo snímku 4">
            <a:extLst>
              <a:ext uri="{FF2B5EF4-FFF2-40B4-BE49-F238E27FC236}">
                <a16:creationId xmlns:a16="http://schemas.microsoft.com/office/drawing/2014/main" id="{0D0A128B-F7A7-4D02-8D71-42D14D61A154}"/>
              </a:ext>
            </a:extLst>
          </p:cNvPr>
          <p:cNvSpPr>
            <a:spLocks noGrp="1"/>
          </p:cNvSpPr>
          <p:nvPr>
            <p:ph type="sldNum" sz="quarter" idx="12"/>
          </p:nvPr>
        </p:nvSpPr>
        <p:spPr>
          <a:xfrm>
            <a:off x="8610600" y="6356350"/>
            <a:ext cx="2743200" cy="365125"/>
          </a:xfrm>
          <a:prstGeom prst="rect">
            <a:avLst/>
          </a:prstGeom>
        </p:spPr>
        <p:txBody>
          <a:bodyPr/>
          <a:lstStyle/>
          <a:p>
            <a:fld id="{A20E3E1E-8F17-4E77-8CB8-5F4C7FAD9A57}" type="slidenum">
              <a:rPr lang="cs-CZ" smtClean="0"/>
              <a:t>‹#›</a:t>
            </a:fld>
            <a:endParaRPr lang="cs-CZ"/>
          </a:p>
        </p:txBody>
      </p:sp>
    </p:spTree>
    <p:extLst>
      <p:ext uri="{BB962C8B-B14F-4D97-AF65-F5344CB8AC3E}">
        <p14:creationId xmlns:p14="http://schemas.microsoft.com/office/powerpoint/2010/main" val="28221524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1027C9B-34FC-4CEF-A0D2-FE608DB0C9F3}"/>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97DE946A-16C9-4D5E-9125-FDC4FC0E3037}"/>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58D8B166-2654-4599-81CD-090450DCBD1B}"/>
              </a:ext>
            </a:extLst>
          </p:cNvPr>
          <p:cNvSpPr>
            <a:spLocks noGrp="1"/>
          </p:cNvSpPr>
          <p:nvPr>
            <p:ph type="dt" sz="half" idx="10"/>
          </p:nvPr>
        </p:nvSpPr>
        <p:spPr/>
        <p:txBody>
          <a:bodyPr/>
          <a:lstStyle/>
          <a:p>
            <a:fld id="{123550C1-90E3-48F0-81D4-692D92D9D800}" type="datetimeFigureOut">
              <a:rPr lang="cs-CZ" smtClean="0"/>
              <a:t>24.09.2024</a:t>
            </a:fld>
            <a:endParaRPr lang="cs-CZ"/>
          </a:p>
        </p:txBody>
      </p:sp>
      <p:sp>
        <p:nvSpPr>
          <p:cNvPr id="5" name="Zástupný symbol pro zápatí 4">
            <a:extLst>
              <a:ext uri="{FF2B5EF4-FFF2-40B4-BE49-F238E27FC236}">
                <a16:creationId xmlns:a16="http://schemas.microsoft.com/office/drawing/2014/main" id="{7E545EFA-9E6A-445E-8D63-AA5C6DACA9BA}"/>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5D78E511-8C01-48B0-86BA-51C6AEA95924}"/>
              </a:ext>
            </a:extLst>
          </p:cNvPr>
          <p:cNvSpPr>
            <a:spLocks noGrp="1"/>
          </p:cNvSpPr>
          <p:nvPr>
            <p:ph type="sldNum" sz="quarter" idx="12"/>
          </p:nvPr>
        </p:nvSpPr>
        <p:spPr/>
        <p:txBody>
          <a:bodyPr/>
          <a:lstStyle/>
          <a:p>
            <a:fld id="{EC181511-F24E-4788-83D8-296E9F7D633C}" type="slidenum">
              <a:rPr lang="cs-CZ" smtClean="0"/>
              <a:t>‹#›</a:t>
            </a:fld>
            <a:endParaRPr lang="cs-CZ"/>
          </a:p>
        </p:txBody>
      </p:sp>
    </p:spTree>
    <p:extLst>
      <p:ext uri="{BB962C8B-B14F-4D97-AF65-F5344CB8AC3E}">
        <p14:creationId xmlns:p14="http://schemas.microsoft.com/office/powerpoint/2010/main" val="38974484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4A84DCF3-1782-4C08-96B2-D43EBCE1DA4F}"/>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F68719A1-DC72-431A-9D4E-96FA10E29BB9}"/>
              </a:ext>
            </a:extLst>
          </p:cNvPr>
          <p:cNvSpPr>
            <a:spLocks noGrp="1"/>
          </p:cNvSpPr>
          <p:nvPr>
            <p:ph type="body" orient="vert" idx="1"/>
          </p:nvPr>
        </p:nvSpPr>
        <p:spPr>
          <a:xfrm>
            <a:off x="838200" y="365125"/>
            <a:ext cx="7734300"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E0005688-EA75-4393-9E80-A1CE893986EF}"/>
              </a:ext>
            </a:extLst>
          </p:cNvPr>
          <p:cNvSpPr>
            <a:spLocks noGrp="1"/>
          </p:cNvSpPr>
          <p:nvPr>
            <p:ph type="dt" sz="half" idx="10"/>
          </p:nvPr>
        </p:nvSpPr>
        <p:spPr/>
        <p:txBody>
          <a:bodyPr/>
          <a:lstStyle/>
          <a:p>
            <a:fld id="{123550C1-90E3-48F0-81D4-692D92D9D800}" type="datetimeFigureOut">
              <a:rPr lang="cs-CZ" smtClean="0"/>
              <a:t>24.09.2024</a:t>
            </a:fld>
            <a:endParaRPr lang="cs-CZ"/>
          </a:p>
        </p:txBody>
      </p:sp>
      <p:sp>
        <p:nvSpPr>
          <p:cNvPr id="5" name="Zástupný symbol pro zápatí 4">
            <a:extLst>
              <a:ext uri="{FF2B5EF4-FFF2-40B4-BE49-F238E27FC236}">
                <a16:creationId xmlns:a16="http://schemas.microsoft.com/office/drawing/2014/main" id="{B97F067B-09AF-4046-BACD-D60555ECB69B}"/>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DCEB7427-BEE7-4670-92C0-022D2034AEFE}"/>
              </a:ext>
            </a:extLst>
          </p:cNvPr>
          <p:cNvSpPr>
            <a:spLocks noGrp="1"/>
          </p:cNvSpPr>
          <p:nvPr>
            <p:ph type="sldNum" sz="quarter" idx="12"/>
          </p:nvPr>
        </p:nvSpPr>
        <p:spPr/>
        <p:txBody>
          <a:bodyPr/>
          <a:lstStyle/>
          <a:p>
            <a:fld id="{EC181511-F24E-4788-83D8-296E9F7D633C}" type="slidenum">
              <a:rPr lang="cs-CZ" smtClean="0"/>
              <a:t>‹#›</a:t>
            </a:fld>
            <a:endParaRPr lang="cs-CZ"/>
          </a:p>
        </p:txBody>
      </p:sp>
    </p:spTree>
    <p:extLst>
      <p:ext uri="{BB962C8B-B14F-4D97-AF65-F5344CB8AC3E}">
        <p14:creationId xmlns:p14="http://schemas.microsoft.com/office/powerpoint/2010/main" val="3684301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79ACDB7-70B7-478E-A66A-77126608DCB3}"/>
              </a:ext>
            </a:extLst>
          </p:cNvPr>
          <p:cNvSpPr>
            <a:spLocks noGrp="1"/>
          </p:cNvSpPr>
          <p:nvPr>
            <p:ph type="title" hasCustomPrompt="1"/>
          </p:nvPr>
        </p:nvSpPr>
        <p:spPr>
          <a:xfrm>
            <a:off x="436605" y="463982"/>
            <a:ext cx="11302314" cy="615178"/>
          </a:xfrm>
        </p:spPr>
        <p:txBody>
          <a:bodyPr/>
          <a:lstStyle/>
          <a:p>
            <a:r>
              <a:rPr lang="cs-CZ" dirty="0"/>
              <a:t>KLIKNUTÍM LZE UPRAVIT STYL.</a:t>
            </a:r>
          </a:p>
        </p:txBody>
      </p:sp>
      <p:sp>
        <p:nvSpPr>
          <p:cNvPr id="3" name="Zástupný obsah 2">
            <a:extLst>
              <a:ext uri="{FF2B5EF4-FFF2-40B4-BE49-F238E27FC236}">
                <a16:creationId xmlns:a16="http://schemas.microsoft.com/office/drawing/2014/main" id="{8FA39F07-29C9-4BAC-A030-B26EA1F637C2}"/>
              </a:ext>
            </a:extLst>
          </p:cNvPr>
          <p:cNvSpPr>
            <a:spLocks noGrp="1"/>
          </p:cNvSpPr>
          <p:nvPr>
            <p:ph idx="1"/>
          </p:nvPr>
        </p:nvSpPr>
        <p:spPr>
          <a:xfrm>
            <a:off x="436605" y="1219200"/>
            <a:ext cx="11302314" cy="5199531"/>
          </a:xfrm>
        </p:spPr>
        <p:txBody>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p>
        </p:txBody>
      </p:sp>
    </p:spTree>
    <p:extLst>
      <p:ext uri="{BB962C8B-B14F-4D97-AF65-F5344CB8AC3E}">
        <p14:creationId xmlns:p14="http://schemas.microsoft.com/office/powerpoint/2010/main" val="24720750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6" name="Volný tvar 6">
            <a:extLst>
              <a:ext uri="{FF2B5EF4-FFF2-40B4-BE49-F238E27FC236}">
                <a16:creationId xmlns:a16="http://schemas.microsoft.com/office/drawing/2014/main" id="{B6336CFE-3096-43C3-9E46-9383AC769B15}"/>
              </a:ext>
            </a:extLst>
          </p:cNvPr>
          <p:cNvSpPr/>
          <p:nvPr userDrawn="1"/>
        </p:nvSpPr>
        <p:spPr>
          <a:xfrm>
            <a:off x="7105454" y="-9427"/>
            <a:ext cx="5102679" cy="3837214"/>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83D1B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Volný tvar 17">
            <a:extLst>
              <a:ext uri="{FF2B5EF4-FFF2-40B4-BE49-F238E27FC236}">
                <a16:creationId xmlns:a16="http://schemas.microsoft.com/office/drawing/2014/main" id="{C20CC309-EC2F-4B2C-9CC3-C431ECA6E6A6}"/>
              </a:ext>
            </a:extLst>
          </p:cNvPr>
          <p:cNvSpPr/>
          <p:nvPr userDrawn="1"/>
        </p:nvSpPr>
        <p:spPr>
          <a:xfrm rot="10800000">
            <a:off x="-9428" y="4390233"/>
            <a:ext cx="3549535" cy="2477193"/>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1324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8">
            <a:extLst>
              <a:ext uri="{FF2B5EF4-FFF2-40B4-BE49-F238E27FC236}">
                <a16:creationId xmlns:a16="http://schemas.microsoft.com/office/drawing/2014/main" id="{BDFAA844-6FCB-4C30-B0F0-1C5243DE8DD5}"/>
              </a:ext>
            </a:extLst>
          </p:cNvPr>
          <p:cNvSpPr/>
          <p:nvPr userDrawn="1"/>
        </p:nvSpPr>
        <p:spPr>
          <a:xfrm>
            <a:off x="9081211" y="-9426"/>
            <a:ext cx="3129643" cy="2441120"/>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EB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33CCCC"/>
              </a:solidFill>
            </a:endParaRPr>
          </a:p>
        </p:txBody>
      </p:sp>
      <p:sp>
        <p:nvSpPr>
          <p:cNvPr id="9" name="Volný tvar 19">
            <a:extLst>
              <a:ext uri="{FF2B5EF4-FFF2-40B4-BE49-F238E27FC236}">
                <a16:creationId xmlns:a16="http://schemas.microsoft.com/office/drawing/2014/main" id="{9768E1DE-3BC6-42A8-AA3D-16CB0656149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1324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1">
            <a:extLst>
              <a:ext uri="{FF2B5EF4-FFF2-40B4-BE49-F238E27FC236}">
                <a16:creationId xmlns:a16="http://schemas.microsoft.com/office/drawing/2014/main" id="{57F1D7F0-8EF2-4D37-BB2D-D3AB74464A1D}"/>
              </a:ext>
            </a:extLst>
          </p:cNvPr>
          <p:cNvSpPr>
            <a:spLocks noGrp="1"/>
          </p:cNvSpPr>
          <p:nvPr>
            <p:ph type="title"/>
          </p:nvPr>
        </p:nvSpPr>
        <p:spPr/>
        <p:txBody>
          <a:bodyPr/>
          <a:lstStyle/>
          <a:p>
            <a:r>
              <a:rPr lang="cs-CZ"/>
              <a:t>Kliknutím lze upravit styl.</a:t>
            </a:r>
          </a:p>
        </p:txBody>
      </p:sp>
    </p:spTree>
    <p:extLst>
      <p:ext uri="{BB962C8B-B14F-4D97-AF65-F5344CB8AC3E}">
        <p14:creationId xmlns:p14="http://schemas.microsoft.com/office/powerpoint/2010/main" val="33212575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5" name="Volný tvar 17">
            <a:extLst>
              <a:ext uri="{FF2B5EF4-FFF2-40B4-BE49-F238E27FC236}">
                <a16:creationId xmlns:a16="http://schemas.microsoft.com/office/drawing/2014/main" id="{6D78E527-069B-4510-B982-517B7D9396E7}"/>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1324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 name="Volný tvar 19">
            <a:extLst>
              <a:ext uri="{FF2B5EF4-FFF2-40B4-BE49-F238E27FC236}">
                <a16:creationId xmlns:a16="http://schemas.microsoft.com/office/drawing/2014/main" id="{435F119D-FABF-4FA4-B1C9-B2BB183F659C}"/>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83D1B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544962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1_Prázdn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028952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Nadpis a obsah">
    <p:spTree>
      <p:nvGrpSpPr>
        <p:cNvPr id="1" name=""/>
        <p:cNvGrpSpPr/>
        <p:nvPr/>
      </p:nvGrpSpPr>
      <p:grpSpPr>
        <a:xfrm>
          <a:off x="0" y="0"/>
          <a:ext cx="0" cy="0"/>
          <a:chOff x="0" y="0"/>
          <a:chExt cx="0" cy="0"/>
        </a:xfrm>
      </p:grpSpPr>
      <p:sp>
        <p:nvSpPr>
          <p:cNvPr id="22" name="Volný tvar 17">
            <a:extLst>
              <a:ext uri="{FF2B5EF4-FFF2-40B4-BE49-F238E27FC236}">
                <a16:creationId xmlns:a16="http://schemas.microsoft.com/office/drawing/2014/main" id="{F9DF11D7-C1A0-46F5-B20A-EE3A4700E45D}"/>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FFC1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Volný tvar 19">
            <a:extLst>
              <a:ext uri="{FF2B5EF4-FFF2-40B4-BE49-F238E27FC236}">
                <a16:creationId xmlns:a16="http://schemas.microsoft.com/office/drawing/2014/main" id="{DA5EF6B5-1015-4E5F-BC7C-2B0B40DC4C74}"/>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1821487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Úvodní snímek">
    <p:spTree>
      <p:nvGrpSpPr>
        <p:cNvPr id="1" name=""/>
        <p:cNvGrpSpPr/>
        <p:nvPr/>
      </p:nvGrpSpPr>
      <p:grpSpPr>
        <a:xfrm>
          <a:off x="0" y="0"/>
          <a:ext cx="0" cy="0"/>
          <a:chOff x="0" y="0"/>
          <a:chExt cx="0" cy="0"/>
        </a:xfrm>
      </p:grpSpPr>
      <p:pic>
        <p:nvPicPr>
          <p:cNvPr id="2" name="Obrázek 1">
            <a:extLst>
              <a:ext uri="{FF2B5EF4-FFF2-40B4-BE49-F238E27FC236}">
                <a16:creationId xmlns:a16="http://schemas.microsoft.com/office/drawing/2014/main" id="{63EA0E24-3DEE-4F9B-BE62-2C949AF5B0D5}"/>
              </a:ext>
            </a:extLst>
          </p:cNvPr>
          <p:cNvPicPr>
            <a:picLocks noChangeAspect="1"/>
          </p:cNvPicPr>
          <p:nvPr userDrawn="1"/>
        </p:nvPicPr>
        <p:blipFill>
          <a:blip r:embed="rId2"/>
          <a:stretch>
            <a:fillRect/>
          </a:stretch>
        </p:blipFill>
        <p:spPr>
          <a:xfrm>
            <a:off x="0" y="612658"/>
            <a:ext cx="12192000" cy="4718304"/>
          </a:xfrm>
          <a:prstGeom prst="rect">
            <a:avLst/>
          </a:prstGeom>
        </p:spPr>
      </p:pic>
      <p:pic>
        <p:nvPicPr>
          <p:cNvPr id="6" name="Obrázek 5">
            <a:extLst>
              <a:ext uri="{FF2B5EF4-FFF2-40B4-BE49-F238E27FC236}">
                <a16:creationId xmlns:a16="http://schemas.microsoft.com/office/drawing/2014/main" id="{EA7E5BF0-AE0D-4088-9249-900F92A0E8FA}"/>
              </a:ext>
            </a:extLst>
          </p:cNvPr>
          <p:cNvPicPr>
            <a:picLocks noChangeAspect="1"/>
          </p:cNvPicPr>
          <p:nvPr userDrawn="1"/>
        </p:nvPicPr>
        <p:blipFill>
          <a:blip r:embed="rId3"/>
          <a:stretch>
            <a:fillRect/>
          </a:stretch>
        </p:blipFill>
        <p:spPr>
          <a:xfrm>
            <a:off x="0" y="612658"/>
            <a:ext cx="12192000" cy="4718304"/>
          </a:xfrm>
          <a:prstGeom prst="rect">
            <a:avLst/>
          </a:prstGeom>
        </p:spPr>
      </p:pic>
      <p:pic>
        <p:nvPicPr>
          <p:cNvPr id="66" name="Obrázek 65" descr="cid:image001.jpg@01CED555.8CFAB4A0">
            <a:extLst>
              <a:ext uri="{FF2B5EF4-FFF2-40B4-BE49-F238E27FC236}">
                <a16:creationId xmlns:a16="http://schemas.microsoft.com/office/drawing/2014/main" id="{D17F3592-01D7-4B8C-BAC8-A15B8AA86699}"/>
              </a:ext>
            </a:extLst>
          </p:cNvPr>
          <p:cNvPicPr/>
          <p:nvPr userDrawn="1"/>
        </p:nvPicPr>
        <p:blipFill>
          <a:blip r:embed="rId4" r:link="rId5">
            <a:extLst>
              <a:ext uri="{28A0092B-C50C-407E-A947-70E740481C1C}">
                <a14:useLocalDpi xmlns:a14="http://schemas.microsoft.com/office/drawing/2010/main" val="0"/>
              </a:ext>
            </a:extLst>
          </a:blip>
          <a:srcRect/>
          <a:stretch>
            <a:fillRect/>
          </a:stretch>
        </p:blipFill>
        <p:spPr bwMode="auto">
          <a:xfrm>
            <a:off x="7800159" y="6243595"/>
            <a:ext cx="4320480" cy="504056"/>
          </a:xfrm>
          <a:prstGeom prst="rect">
            <a:avLst/>
          </a:prstGeom>
          <a:noFill/>
          <a:ln>
            <a:noFill/>
          </a:ln>
        </p:spPr>
      </p:pic>
      <p:pic>
        <p:nvPicPr>
          <p:cNvPr id="67" name="Picture 9" descr="logo_mzcr">
            <a:extLst>
              <a:ext uri="{FF2B5EF4-FFF2-40B4-BE49-F238E27FC236}">
                <a16:creationId xmlns:a16="http://schemas.microsoft.com/office/drawing/2014/main" id="{285C40DD-D2EF-48E7-99A8-53B809A1EA99}"/>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41677" y="137068"/>
            <a:ext cx="3896923" cy="34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bdélník 6">
            <a:extLst>
              <a:ext uri="{FF2B5EF4-FFF2-40B4-BE49-F238E27FC236}">
                <a16:creationId xmlns:a16="http://schemas.microsoft.com/office/drawing/2014/main" id="{D4D1F535-DC44-479F-B5BD-92EA59F33323}"/>
              </a:ext>
            </a:extLst>
          </p:cNvPr>
          <p:cNvSpPr/>
          <p:nvPr userDrawn="1"/>
        </p:nvSpPr>
        <p:spPr>
          <a:xfrm>
            <a:off x="486610" y="802973"/>
            <a:ext cx="5220082" cy="2400657"/>
          </a:xfrm>
          <a:prstGeom prst="rect">
            <a:avLst/>
          </a:prstGeom>
        </p:spPr>
        <p:txBody>
          <a:bodyPr wrap="square">
            <a:spAutoFit/>
          </a:bodyPr>
          <a:lstStyle/>
          <a:p>
            <a:pPr algn="l">
              <a:spcBef>
                <a:spcPts val="7200"/>
              </a:spcBef>
            </a:pPr>
            <a:r>
              <a:rPr lang="cs-CZ" sz="3000" b="1" u="none" strike="noStrike" kern="1400" spc="-5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Metodika datového rozhraní, analytických a reportovacích nástrojů pro regionální modely             a predikce kapacitního zajištění zdravotní péče</a:t>
            </a:r>
            <a:endParaRPr lang="en-GB" sz="3000" b="1" u="sng" kern="1400" spc="-5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4" name="Logo Zdravi 2030" descr="Obsah obrázku objekt&#10;&#10;Popis byl vytvořen automaticky">
            <a:extLst>
              <a:ext uri="{FF2B5EF4-FFF2-40B4-BE49-F238E27FC236}">
                <a16:creationId xmlns:a16="http://schemas.microsoft.com/office/drawing/2014/main" id="{8E98422F-1202-68B7-A6C5-FD1E3B50298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798032" y="87416"/>
            <a:ext cx="1252291" cy="487435"/>
          </a:xfrm>
          <a:prstGeom prst="rect">
            <a:avLst/>
          </a:prstGeom>
        </p:spPr>
      </p:pic>
    </p:spTree>
    <p:extLst>
      <p:ext uri="{BB962C8B-B14F-4D97-AF65-F5344CB8AC3E}">
        <p14:creationId xmlns:p14="http://schemas.microsoft.com/office/powerpoint/2010/main" val="23676992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p:cNvSpPr>
            <a:spLocks noGrp="1"/>
          </p:cNvSpPr>
          <p:nvPr>
            <p:ph type="dt" sz="half" idx="10"/>
          </p:nvPr>
        </p:nvSpPr>
        <p:spPr>
          <a:xfrm>
            <a:off x="838200" y="6356350"/>
            <a:ext cx="2743200" cy="365125"/>
          </a:xfrm>
          <a:prstGeom prst="rect">
            <a:avLst/>
          </a:prstGeom>
        </p:spPr>
        <p:txBody>
          <a:bodyPr/>
          <a:lstStyle/>
          <a:p>
            <a:fld id="{1F6B18D0-DA41-4D0E-98BC-745BE988FE28}" type="datetimeFigureOut">
              <a:rPr lang="cs-CZ" smtClean="0"/>
              <a:t>24.09.2024</a:t>
            </a:fld>
            <a:endParaRPr lang="cs-CZ"/>
          </a:p>
        </p:txBody>
      </p:sp>
      <p:sp>
        <p:nvSpPr>
          <p:cNvPr id="5" name="Zástupný symbol pro zápatí 4"/>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Zástupný symbol pro číslo snímku 5"/>
          <p:cNvSpPr>
            <a:spLocks noGrp="1"/>
          </p:cNvSpPr>
          <p:nvPr>
            <p:ph type="sldNum" sz="quarter" idx="12"/>
          </p:nvPr>
        </p:nvSpPr>
        <p:spPr>
          <a:xfrm>
            <a:off x="8610600" y="6356350"/>
            <a:ext cx="2743200" cy="365125"/>
          </a:xfrm>
          <a:prstGeom prst="rect">
            <a:avLst/>
          </a:prstGeom>
        </p:spPr>
        <p:txBody>
          <a:bodyPr/>
          <a:lstStyle/>
          <a:p>
            <a:fld id="{EBBFB874-7FBE-4101-B1CB-526AFCBFC428}" type="slidenum">
              <a:rPr lang="cs-CZ" smtClean="0"/>
              <a:t>‹#›</a:t>
            </a:fld>
            <a:endParaRPr lang="cs-CZ"/>
          </a:p>
        </p:txBody>
      </p:sp>
    </p:spTree>
    <p:extLst>
      <p:ext uri="{BB962C8B-B14F-4D97-AF65-F5344CB8AC3E}">
        <p14:creationId xmlns:p14="http://schemas.microsoft.com/office/powerpoint/2010/main" val="43430915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Tree>
    <p:extLst>
      <p:ext uri="{BB962C8B-B14F-4D97-AF65-F5344CB8AC3E}">
        <p14:creationId xmlns:p14="http://schemas.microsoft.com/office/powerpoint/2010/main" val="3066968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6BE00FD9-3343-4551-890F-0C34EE841D32}"/>
              </a:ext>
            </a:extLst>
          </p:cNvPr>
          <p:cNvSpPr>
            <a:spLocks noGrp="1"/>
          </p:cNvSpPr>
          <p:nvPr>
            <p:ph type="dt" sz="half" idx="10"/>
          </p:nvPr>
        </p:nvSpPr>
        <p:spPr>
          <a:xfrm>
            <a:off x="838200" y="6356350"/>
            <a:ext cx="2743200" cy="365125"/>
          </a:xfrm>
          <a:prstGeom prst="rect">
            <a:avLst/>
          </a:prstGeom>
        </p:spPr>
        <p:txBody>
          <a:bodyPr/>
          <a:lstStyle/>
          <a:p>
            <a:fld id="{DFBAE8BB-28AF-4AE2-8287-52FCCAC1ADF8}" type="datetimeFigureOut">
              <a:rPr lang="cs-CZ" smtClean="0"/>
              <a:t>24.09.2024</a:t>
            </a:fld>
            <a:endParaRPr lang="cs-CZ"/>
          </a:p>
        </p:txBody>
      </p:sp>
      <p:sp>
        <p:nvSpPr>
          <p:cNvPr id="3" name="Zástupný symbol pro zápatí 2">
            <a:extLst>
              <a:ext uri="{FF2B5EF4-FFF2-40B4-BE49-F238E27FC236}">
                <a16:creationId xmlns:a16="http://schemas.microsoft.com/office/drawing/2014/main" id="{6383F444-3863-4EC7-B87D-F8CA73407BD8}"/>
              </a:ext>
            </a:extLst>
          </p:cNvPr>
          <p:cNvSpPr>
            <a:spLocks noGrp="1"/>
          </p:cNvSpPr>
          <p:nvPr>
            <p:ph type="ftr" sz="quarter" idx="11"/>
          </p:nvPr>
        </p:nvSpPr>
        <p:spPr>
          <a:xfrm>
            <a:off x="4038600" y="6356350"/>
            <a:ext cx="4114800" cy="365125"/>
          </a:xfrm>
          <a:prstGeom prst="rect">
            <a:avLst/>
          </a:prstGeom>
        </p:spPr>
        <p:txBody>
          <a:bodyPr/>
          <a:lstStyle/>
          <a:p>
            <a:endParaRPr lang="cs-CZ"/>
          </a:p>
        </p:txBody>
      </p:sp>
      <p:sp>
        <p:nvSpPr>
          <p:cNvPr id="4" name="Zástupný symbol pro číslo snímku 3">
            <a:extLst>
              <a:ext uri="{FF2B5EF4-FFF2-40B4-BE49-F238E27FC236}">
                <a16:creationId xmlns:a16="http://schemas.microsoft.com/office/drawing/2014/main" id="{D47F5387-E117-49D5-BB02-BD995E0507C5}"/>
              </a:ext>
            </a:extLst>
          </p:cNvPr>
          <p:cNvSpPr>
            <a:spLocks noGrp="1"/>
          </p:cNvSpPr>
          <p:nvPr>
            <p:ph type="sldNum" sz="quarter" idx="12"/>
          </p:nvPr>
        </p:nvSpPr>
        <p:spPr>
          <a:xfrm>
            <a:off x="8610600" y="6356350"/>
            <a:ext cx="2743200" cy="365125"/>
          </a:xfrm>
          <a:prstGeom prst="rect">
            <a:avLst/>
          </a:prstGeom>
        </p:spPr>
        <p:txBody>
          <a:bodyPr/>
          <a:lstStyle/>
          <a:p>
            <a:fld id="{A20E3E1E-8F17-4E77-8CB8-5F4C7FAD9A57}" type="slidenum">
              <a:rPr lang="cs-CZ" smtClean="0"/>
              <a:t>‹#›</a:t>
            </a:fld>
            <a:endParaRPr lang="cs-CZ"/>
          </a:p>
        </p:txBody>
      </p:sp>
    </p:spTree>
    <p:extLst>
      <p:ext uri="{BB962C8B-B14F-4D97-AF65-F5344CB8AC3E}">
        <p14:creationId xmlns:p14="http://schemas.microsoft.com/office/powerpoint/2010/main" val="16666286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Upravte styly předlohy textu.</a:t>
            </a:r>
          </a:p>
        </p:txBody>
      </p:sp>
      <p:sp>
        <p:nvSpPr>
          <p:cNvPr id="4" name="Zástupný symbol pro datum 3"/>
          <p:cNvSpPr>
            <a:spLocks noGrp="1"/>
          </p:cNvSpPr>
          <p:nvPr>
            <p:ph type="dt" sz="half" idx="10"/>
          </p:nvPr>
        </p:nvSpPr>
        <p:spPr>
          <a:xfrm>
            <a:off x="838200" y="6356350"/>
            <a:ext cx="2743200" cy="365125"/>
          </a:xfrm>
          <a:prstGeom prst="rect">
            <a:avLst/>
          </a:prstGeom>
        </p:spPr>
        <p:txBody>
          <a:bodyPr/>
          <a:lstStyle/>
          <a:p>
            <a:fld id="{1F6B18D0-DA41-4D0E-98BC-745BE988FE28}" type="datetimeFigureOut">
              <a:rPr lang="cs-CZ" smtClean="0"/>
              <a:t>24.09.2024</a:t>
            </a:fld>
            <a:endParaRPr lang="cs-CZ"/>
          </a:p>
        </p:txBody>
      </p:sp>
      <p:sp>
        <p:nvSpPr>
          <p:cNvPr id="5" name="Zástupný symbol pro zápatí 4"/>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Zástupný symbol pro číslo snímku 5"/>
          <p:cNvSpPr>
            <a:spLocks noGrp="1"/>
          </p:cNvSpPr>
          <p:nvPr>
            <p:ph type="sldNum" sz="quarter" idx="12"/>
          </p:nvPr>
        </p:nvSpPr>
        <p:spPr>
          <a:xfrm>
            <a:off x="8610600" y="6356350"/>
            <a:ext cx="2743200" cy="365125"/>
          </a:xfrm>
          <a:prstGeom prst="rect">
            <a:avLst/>
          </a:prstGeom>
        </p:spPr>
        <p:txBody>
          <a:bodyPr/>
          <a:lstStyle/>
          <a:p>
            <a:fld id="{EBBFB874-7FBE-4101-B1CB-526AFCBFC428}" type="slidenum">
              <a:rPr lang="cs-CZ" smtClean="0"/>
              <a:t>‹#›</a:t>
            </a:fld>
            <a:endParaRPr lang="cs-CZ"/>
          </a:p>
        </p:txBody>
      </p:sp>
    </p:spTree>
    <p:extLst>
      <p:ext uri="{BB962C8B-B14F-4D97-AF65-F5344CB8AC3E}">
        <p14:creationId xmlns:p14="http://schemas.microsoft.com/office/powerpoint/2010/main" val="263713919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sz="half" idx="1"/>
          </p:nvPr>
        </p:nvSpPr>
        <p:spPr>
          <a:xfrm>
            <a:off x="838200" y="1825625"/>
            <a:ext cx="51816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obsah 3"/>
          <p:cNvSpPr>
            <a:spLocks noGrp="1"/>
          </p:cNvSpPr>
          <p:nvPr>
            <p:ph sz="half" idx="2"/>
          </p:nvPr>
        </p:nvSpPr>
        <p:spPr>
          <a:xfrm>
            <a:off x="6172200" y="1825625"/>
            <a:ext cx="51816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p:cNvSpPr>
            <a:spLocks noGrp="1"/>
          </p:cNvSpPr>
          <p:nvPr>
            <p:ph type="dt" sz="half" idx="10"/>
          </p:nvPr>
        </p:nvSpPr>
        <p:spPr>
          <a:xfrm>
            <a:off x="838200" y="6356350"/>
            <a:ext cx="2743200" cy="365125"/>
          </a:xfrm>
          <a:prstGeom prst="rect">
            <a:avLst/>
          </a:prstGeom>
        </p:spPr>
        <p:txBody>
          <a:bodyPr/>
          <a:lstStyle/>
          <a:p>
            <a:fld id="{1F6B18D0-DA41-4D0E-98BC-745BE988FE28}" type="datetimeFigureOut">
              <a:rPr lang="cs-CZ" smtClean="0"/>
              <a:t>24.09.2024</a:t>
            </a:fld>
            <a:endParaRPr lang="cs-CZ"/>
          </a:p>
        </p:txBody>
      </p:sp>
      <p:sp>
        <p:nvSpPr>
          <p:cNvPr id="6" name="Zástupný symbol pro zápatí 5"/>
          <p:cNvSpPr>
            <a:spLocks noGrp="1"/>
          </p:cNvSpPr>
          <p:nvPr>
            <p:ph type="ftr" sz="quarter" idx="11"/>
          </p:nvPr>
        </p:nvSpPr>
        <p:spPr>
          <a:xfrm>
            <a:off x="4038600" y="6356350"/>
            <a:ext cx="4114800" cy="365125"/>
          </a:xfrm>
          <a:prstGeom prst="rect">
            <a:avLst/>
          </a:prstGeom>
        </p:spPr>
        <p:txBody>
          <a:bodyPr/>
          <a:lstStyle/>
          <a:p>
            <a:endParaRPr lang="cs-CZ"/>
          </a:p>
        </p:txBody>
      </p:sp>
      <p:sp>
        <p:nvSpPr>
          <p:cNvPr id="7" name="Zástupný symbol pro číslo snímku 6"/>
          <p:cNvSpPr>
            <a:spLocks noGrp="1"/>
          </p:cNvSpPr>
          <p:nvPr>
            <p:ph type="sldNum" sz="quarter" idx="12"/>
          </p:nvPr>
        </p:nvSpPr>
        <p:spPr>
          <a:xfrm>
            <a:off x="8610600" y="6356350"/>
            <a:ext cx="2743200" cy="365125"/>
          </a:xfrm>
          <a:prstGeom prst="rect">
            <a:avLst/>
          </a:prstGeom>
        </p:spPr>
        <p:txBody>
          <a:bodyPr/>
          <a:lstStyle/>
          <a:p>
            <a:fld id="{EBBFB874-7FBE-4101-B1CB-526AFCBFC428}" type="slidenum">
              <a:rPr lang="cs-CZ" smtClean="0"/>
              <a:t>‹#›</a:t>
            </a:fld>
            <a:endParaRPr lang="cs-CZ"/>
          </a:p>
        </p:txBody>
      </p:sp>
    </p:spTree>
    <p:extLst>
      <p:ext uri="{BB962C8B-B14F-4D97-AF65-F5344CB8AC3E}">
        <p14:creationId xmlns:p14="http://schemas.microsoft.com/office/powerpoint/2010/main" val="1456766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cs-CZ"/>
              <a:t>Kliknutím lze upravit styl.</a:t>
            </a:r>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4" name="Zástupný symbol pro obsah 3"/>
          <p:cNvSpPr>
            <a:spLocks noGrp="1"/>
          </p:cNvSpPr>
          <p:nvPr>
            <p:ph sz="half" idx="2"/>
          </p:nvPr>
        </p:nvSpPr>
        <p:spPr>
          <a:xfrm>
            <a:off x="839788" y="2505075"/>
            <a:ext cx="5157787"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6" name="Zástupný symbol pro obsah 5"/>
          <p:cNvSpPr>
            <a:spLocks noGrp="1"/>
          </p:cNvSpPr>
          <p:nvPr>
            <p:ph sz="quarter" idx="4"/>
          </p:nvPr>
        </p:nvSpPr>
        <p:spPr>
          <a:xfrm>
            <a:off x="6172200" y="2505075"/>
            <a:ext cx="5183188"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p:cNvSpPr>
            <a:spLocks noGrp="1"/>
          </p:cNvSpPr>
          <p:nvPr>
            <p:ph type="dt" sz="half" idx="10"/>
          </p:nvPr>
        </p:nvSpPr>
        <p:spPr>
          <a:xfrm>
            <a:off x="838200" y="6356350"/>
            <a:ext cx="2743200" cy="365125"/>
          </a:xfrm>
          <a:prstGeom prst="rect">
            <a:avLst/>
          </a:prstGeom>
        </p:spPr>
        <p:txBody>
          <a:bodyPr/>
          <a:lstStyle/>
          <a:p>
            <a:fld id="{1F6B18D0-DA41-4D0E-98BC-745BE988FE28}" type="datetimeFigureOut">
              <a:rPr lang="cs-CZ" smtClean="0"/>
              <a:t>24.09.2024</a:t>
            </a:fld>
            <a:endParaRPr lang="cs-CZ"/>
          </a:p>
        </p:txBody>
      </p:sp>
      <p:sp>
        <p:nvSpPr>
          <p:cNvPr id="8" name="Zástupný symbol pro zápatí 7"/>
          <p:cNvSpPr>
            <a:spLocks noGrp="1"/>
          </p:cNvSpPr>
          <p:nvPr>
            <p:ph type="ftr" sz="quarter" idx="11"/>
          </p:nvPr>
        </p:nvSpPr>
        <p:spPr>
          <a:xfrm>
            <a:off x="4038600" y="6356350"/>
            <a:ext cx="4114800" cy="365125"/>
          </a:xfrm>
          <a:prstGeom prst="rect">
            <a:avLst/>
          </a:prstGeom>
        </p:spPr>
        <p:txBody>
          <a:bodyPr/>
          <a:lstStyle/>
          <a:p>
            <a:endParaRPr lang="cs-CZ"/>
          </a:p>
        </p:txBody>
      </p:sp>
      <p:sp>
        <p:nvSpPr>
          <p:cNvPr id="9" name="Zástupný symbol pro číslo snímku 8"/>
          <p:cNvSpPr>
            <a:spLocks noGrp="1"/>
          </p:cNvSpPr>
          <p:nvPr>
            <p:ph type="sldNum" sz="quarter" idx="12"/>
          </p:nvPr>
        </p:nvSpPr>
        <p:spPr>
          <a:xfrm>
            <a:off x="8610600" y="6356350"/>
            <a:ext cx="2743200" cy="365125"/>
          </a:xfrm>
          <a:prstGeom prst="rect">
            <a:avLst/>
          </a:prstGeom>
        </p:spPr>
        <p:txBody>
          <a:bodyPr/>
          <a:lstStyle/>
          <a:p>
            <a:fld id="{EBBFB874-7FBE-4101-B1CB-526AFCBFC428}" type="slidenum">
              <a:rPr lang="cs-CZ" smtClean="0"/>
              <a:t>‹#›</a:t>
            </a:fld>
            <a:endParaRPr lang="cs-CZ"/>
          </a:p>
        </p:txBody>
      </p:sp>
    </p:spTree>
    <p:extLst>
      <p:ext uri="{BB962C8B-B14F-4D97-AF65-F5344CB8AC3E}">
        <p14:creationId xmlns:p14="http://schemas.microsoft.com/office/powerpoint/2010/main" val="334591829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datum 2"/>
          <p:cNvSpPr>
            <a:spLocks noGrp="1"/>
          </p:cNvSpPr>
          <p:nvPr>
            <p:ph type="dt" sz="half" idx="10"/>
          </p:nvPr>
        </p:nvSpPr>
        <p:spPr>
          <a:xfrm>
            <a:off x="838200" y="6356350"/>
            <a:ext cx="2743200" cy="365125"/>
          </a:xfrm>
          <a:prstGeom prst="rect">
            <a:avLst/>
          </a:prstGeom>
        </p:spPr>
        <p:txBody>
          <a:bodyPr/>
          <a:lstStyle/>
          <a:p>
            <a:fld id="{1F6B18D0-DA41-4D0E-98BC-745BE988FE28}" type="datetimeFigureOut">
              <a:rPr lang="cs-CZ" smtClean="0"/>
              <a:t>24.09.2024</a:t>
            </a:fld>
            <a:endParaRPr lang="cs-CZ"/>
          </a:p>
        </p:txBody>
      </p:sp>
      <p:sp>
        <p:nvSpPr>
          <p:cNvPr id="4" name="Zástupný symbol pro zápatí 3"/>
          <p:cNvSpPr>
            <a:spLocks noGrp="1"/>
          </p:cNvSpPr>
          <p:nvPr>
            <p:ph type="ftr" sz="quarter" idx="11"/>
          </p:nvPr>
        </p:nvSpPr>
        <p:spPr>
          <a:xfrm>
            <a:off x="4038600" y="6356350"/>
            <a:ext cx="4114800" cy="365125"/>
          </a:xfrm>
          <a:prstGeom prst="rect">
            <a:avLst/>
          </a:prstGeom>
        </p:spPr>
        <p:txBody>
          <a:bodyPr/>
          <a:lstStyle/>
          <a:p>
            <a:endParaRPr lang="cs-CZ"/>
          </a:p>
        </p:txBody>
      </p:sp>
      <p:sp>
        <p:nvSpPr>
          <p:cNvPr id="5" name="Zástupný symbol pro číslo snímku 4"/>
          <p:cNvSpPr>
            <a:spLocks noGrp="1"/>
          </p:cNvSpPr>
          <p:nvPr>
            <p:ph type="sldNum" sz="quarter" idx="12"/>
          </p:nvPr>
        </p:nvSpPr>
        <p:spPr>
          <a:xfrm>
            <a:off x="8610600" y="6356350"/>
            <a:ext cx="2743200" cy="365125"/>
          </a:xfrm>
          <a:prstGeom prst="rect">
            <a:avLst/>
          </a:prstGeom>
        </p:spPr>
        <p:txBody>
          <a:bodyPr/>
          <a:lstStyle/>
          <a:p>
            <a:fld id="{EBBFB874-7FBE-4101-B1CB-526AFCBFC428}" type="slidenum">
              <a:rPr lang="cs-CZ" smtClean="0"/>
              <a:t>‹#›</a:t>
            </a:fld>
            <a:endParaRPr lang="cs-CZ"/>
          </a:p>
        </p:txBody>
      </p:sp>
    </p:spTree>
    <p:extLst>
      <p:ext uri="{BB962C8B-B14F-4D97-AF65-F5344CB8AC3E}">
        <p14:creationId xmlns:p14="http://schemas.microsoft.com/office/powerpoint/2010/main" val="280746484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a:xfrm>
            <a:off x="838200" y="6356350"/>
            <a:ext cx="2743200" cy="365125"/>
          </a:xfrm>
          <a:prstGeom prst="rect">
            <a:avLst/>
          </a:prstGeom>
        </p:spPr>
        <p:txBody>
          <a:bodyPr/>
          <a:lstStyle/>
          <a:p>
            <a:fld id="{1F6B18D0-DA41-4D0E-98BC-745BE988FE28}" type="datetimeFigureOut">
              <a:rPr lang="cs-CZ" smtClean="0"/>
              <a:t>24.09.2024</a:t>
            </a:fld>
            <a:endParaRPr lang="cs-CZ"/>
          </a:p>
        </p:txBody>
      </p:sp>
      <p:sp>
        <p:nvSpPr>
          <p:cNvPr id="3" name="Zástupný symbol pro zápatí 2"/>
          <p:cNvSpPr>
            <a:spLocks noGrp="1"/>
          </p:cNvSpPr>
          <p:nvPr>
            <p:ph type="ftr" sz="quarter" idx="11"/>
          </p:nvPr>
        </p:nvSpPr>
        <p:spPr>
          <a:xfrm>
            <a:off x="4038600" y="6356350"/>
            <a:ext cx="4114800" cy="365125"/>
          </a:xfrm>
          <a:prstGeom prst="rect">
            <a:avLst/>
          </a:prstGeom>
        </p:spPr>
        <p:txBody>
          <a:bodyPr/>
          <a:lstStyle/>
          <a:p>
            <a:endParaRPr lang="cs-CZ"/>
          </a:p>
        </p:txBody>
      </p:sp>
      <p:sp>
        <p:nvSpPr>
          <p:cNvPr id="4" name="Zástupný symbol pro číslo snímku 3"/>
          <p:cNvSpPr>
            <a:spLocks noGrp="1"/>
          </p:cNvSpPr>
          <p:nvPr>
            <p:ph type="sldNum" sz="quarter" idx="12"/>
          </p:nvPr>
        </p:nvSpPr>
        <p:spPr>
          <a:xfrm>
            <a:off x="8610600" y="6356350"/>
            <a:ext cx="2743200" cy="365125"/>
          </a:xfrm>
          <a:prstGeom prst="rect">
            <a:avLst/>
          </a:prstGeom>
        </p:spPr>
        <p:txBody>
          <a:bodyPr/>
          <a:lstStyle/>
          <a:p>
            <a:fld id="{EBBFB874-7FBE-4101-B1CB-526AFCBFC428}" type="slidenum">
              <a:rPr lang="cs-CZ" smtClean="0"/>
              <a:t>‹#›</a:t>
            </a:fld>
            <a:endParaRPr lang="cs-CZ"/>
          </a:p>
        </p:txBody>
      </p:sp>
    </p:spTree>
    <p:extLst>
      <p:ext uri="{BB962C8B-B14F-4D97-AF65-F5344CB8AC3E}">
        <p14:creationId xmlns:p14="http://schemas.microsoft.com/office/powerpoint/2010/main" val="17473655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Zástupný symbol pro datum 4"/>
          <p:cNvSpPr>
            <a:spLocks noGrp="1"/>
          </p:cNvSpPr>
          <p:nvPr>
            <p:ph type="dt" sz="half" idx="10"/>
          </p:nvPr>
        </p:nvSpPr>
        <p:spPr>
          <a:xfrm>
            <a:off x="838200" y="6356350"/>
            <a:ext cx="2743200" cy="365125"/>
          </a:xfrm>
          <a:prstGeom prst="rect">
            <a:avLst/>
          </a:prstGeom>
        </p:spPr>
        <p:txBody>
          <a:bodyPr/>
          <a:lstStyle/>
          <a:p>
            <a:fld id="{1F6B18D0-DA41-4D0E-98BC-745BE988FE28}" type="datetimeFigureOut">
              <a:rPr lang="cs-CZ" smtClean="0"/>
              <a:t>24.09.2024</a:t>
            </a:fld>
            <a:endParaRPr lang="cs-CZ"/>
          </a:p>
        </p:txBody>
      </p:sp>
      <p:sp>
        <p:nvSpPr>
          <p:cNvPr id="6" name="Zástupný symbol pro zápatí 5"/>
          <p:cNvSpPr>
            <a:spLocks noGrp="1"/>
          </p:cNvSpPr>
          <p:nvPr>
            <p:ph type="ftr" sz="quarter" idx="11"/>
          </p:nvPr>
        </p:nvSpPr>
        <p:spPr>
          <a:xfrm>
            <a:off x="4038600" y="6356350"/>
            <a:ext cx="4114800" cy="365125"/>
          </a:xfrm>
          <a:prstGeom prst="rect">
            <a:avLst/>
          </a:prstGeom>
        </p:spPr>
        <p:txBody>
          <a:bodyPr/>
          <a:lstStyle/>
          <a:p>
            <a:endParaRPr lang="cs-CZ"/>
          </a:p>
        </p:txBody>
      </p:sp>
      <p:sp>
        <p:nvSpPr>
          <p:cNvPr id="7" name="Zástupný symbol pro číslo snímku 6"/>
          <p:cNvSpPr>
            <a:spLocks noGrp="1"/>
          </p:cNvSpPr>
          <p:nvPr>
            <p:ph type="sldNum" sz="quarter" idx="12"/>
          </p:nvPr>
        </p:nvSpPr>
        <p:spPr>
          <a:xfrm>
            <a:off x="8610600" y="6356350"/>
            <a:ext cx="2743200" cy="365125"/>
          </a:xfrm>
          <a:prstGeom prst="rect">
            <a:avLst/>
          </a:prstGeom>
        </p:spPr>
        <p:txBody>
          <a:bodyPr/>
          <a:lstStyle/>
          <a:p>
            <a:fld id="{EBBFB874-7FBE-4101-B1CB-526AFCBFC428}" type="slidenum">
              <a:rPr lang="cs-CZ" smtClean="0"/>
              <a:t>‹#›</a:t>
            </a:fld>
            <a:endParaRPr lang="cs-CZ"/>
          </a:p>
        </p:txBody>
      </p:sp>
    </p:spTree>
    <p:extLst>
      <p:ext uri="{BB962C8B-B14F-4D97-AF65-F5344CB8AC3E}">
        <p14:creationId xmlns:p14="http://schemas.microsoft.com/office/powerpoint/2010/main" val="82917864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Zástupný symbol pro datum 4"/>
          <p:cNvSpPr>
            <a:spLocks noGrp="1"/>
          </p:cNvSpPr>
          <p:nvPr>
            <p:ph type="dt" sz="half" idx="10"/>
          </p:nvPr>
        </p:nvSpPr>
        <p:spPr>
          <a:xfrm>
            <a:off x="838200" y="6356350"/>
            <a:ext cx="2743200" cy="365125"/>
          </a:xfrm>
          <a:prstGeom prst="rect">
            <a:avLst/>
          </a:prstGeom>
        </p:spPr>
        <p:txBody>
          <a:bodyPr/>
          <a:lstStyle/>
          <a:p>
            <a:fld id="{1F6B18D0-DA41-4D0E-98BC-745BE988FE28}" type="datetimeFigureOut">
              <a:rPr lang="cs-CZ" smtClean="0"/>
              <a:t>24.09.2024</a:t>
            </a:fld>
            <a:endParaRPr lang="cs-CZ"/>
          </a:p>
        </p:txBody>
      </p:sp>
      <p:sp>
        <p:nvSpPr>
          <p:cNvPr id="6" name="Zástupný symbol pro zápatí 5"/>
          <p:cNvSpPr>
            <a:spLocks noGrp="1"/>
          </p:cNvSpPr>
          <p:nvPr>
            <p:ph type="ftr" sz="quarter" idx="11"/>
          </p:nvPr>
        </p:nvSpPr>
        <p:spPr>
          <a:xfrm>
            <a:off x="4038600" y="6356350"/>
            <a:ext cx="4114800" cy="365125"/>
          </a:xfrm>
          <a:prstGeom prst="rect">
            <a:avLst/>
          </a:prstGeom>
        </p:spPr>
        <p:txBody>
          <a:bodyPr/>
          <a:lstStyle/>
          <a:p>
            <a:endParaRPr lang="cs-CZ"/>
          </a:p>
        </p:txBody>
      </p:sp>
      <p:sp>
        <p:nvSpPr>
          <p:cNvPr id="7" name="Zástupný symbol pro číslo snímku 6"/>
          <p:cNvSpPr>
            <a:spLocks noGrp="1"/>
          </p:cNvSpPr>
          <p:nvPr>
            <p:ph type="sldNum" sz="quarter" idx="12"/>
          </p:nvPr>
        </p:nvSpPr>
        <p:spPr>
          <a:xfrm>
            <a:off x="8610600" y="6356350"/>
            <a:ext cx="2743200" cy="365125"/>
          </a:xfrm>
          <a:prstGeom prst="rect">
            <a:avLst/>
          </a:prstGeom>
        </p:spPr>
        <p:txBody>
          <a:bodyPr/>
          <a:lstStyle/>
          <a:p>
            <a:fld id="{EBBFB874-7FBE-4101-B1CB-526AFCBFC428}" type="slidenum">
              <a:rPr lang="cs-CZ" smtClean="0"/>
              <a:t>‹#›</a:t>
            </a:fld>
            <a:endParaRPr lang="cs-CZ"/>
          </a:p>
        </p:txBody>
      </p:sp>
    </p:spTree>
    <p:extLst>
      <p:ext uri="{BB962C8B-B14F-4D97-AF65-F5344CB8AC3E}">
        <p14:creationId xmlns:p14="http://schemas.microsoft.com/office/powerpoint/2010/main" val="16331880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svislý text 2"/>
          <p:cNvSpPr>
            <a:spLocks noGrp="1"/>
          </p:cNvSpPr>
          <p:nvPr>
            <p:ph type="body" orient="vert" idx="1"/>
          </p:nvPr>
        </p:nvSpPr>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a:xfrm>
            <a:off x="838200" y="6356350"/>
            <a:ext cx="2743200" cy="365125"/>
          </a:xfrm>
          <a:prstGeom prst="rect">
            <a:avLst/>
          </a:prstGeom>
        </p:spPr>
        <p:txBody>
          <a:bodyPr/>
          <a:lstStyle/>
          <a:p>
            <a:fld id="{1F6B18D0-DA41-4D0E-98BC-745BE988FE28}" type="datetimeFigureOut">
              <a:rPr lang="cs-CZ" smtClean="0"/>
              <a:t>24.09.2024</a:t>
            </a:fld>
            <a:endParaRPr lang="cs-CZ"/>
          </a:p>
        </p:txBody>
      </p:sp>
      <p:sp>
        <p:nvSpPr>
          <p:cNvPr id="5" name="Zástupný symbol pro zápatí 4"/>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Zástupný symbol pro číslo snímku 5"/>
          <p:cNvSpPr>
            <a:spLocks noGrp="1"/>
          </p:cNvSpPr>
          <p:nvPr>
            <p:ph type="sldNum" sz="quarter" idx="12"/>
          </p:nvPr>
        </p:nvSpPr>
        <p:spPr>
          <a:xfrm>
            <a:off x="8610600" y="6356350"/>
            <a:ext cx="2743200" cy="365125"/>
          </a:xfrm>
          <a:prstGeom prst="rect">
            <a:avLst/>
          </a:prstGeom>
        </p:spPr>
        <p:txBody>
          <a:bodyPr/>
          <a:lstStyle/>
          <a:p>
            <a:fld id="{EBBFB874-7FBE-4101-B1CB-526AFCBFC428}" type="slidenum">
              <a:rPr lang="cs-CZ" smtClean="0"/>
              <a:t>‹#›</a:t>
            </a:fld>
            <a:endParaRPr lang="cs-CZ"/>
          </a:p>
        </p:txBody>
      </p:sp>
    </p:spTree>
    <p:extLst>
      <p:ext uri="{BB962C8B-B14F-4D97-AF65-F5344CB8AC3E}">
        <p14:creationId xmlns:p14="http://schemas.microsoft.com/office/powerpoint/2010/main" val="395823493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a:xfrm>
            <a:off x="838200" y="6356350"/>
            <a:ext cx="2743200" cy="365125"/>
          </a:xfrm>
          <a:prstGeom prst="rect">
            <a:avLst/>
          </a:prstGeom>
        </p:spPr>
        <p:txBody>
          <a:bodyPr/>
          <a:lstStyle/>
          <a:p>
            <a:fld id="{1F6B18D0-DA41-4D0E-98BC-745BE988FE28}" type="datetimeFigureOut">
              <a:rPr lang="cs-CZ" smtClean="0"/>
              <a:t>24.09.2024</a:t>
            </a:fld>
            <a:endParaRPr lang="cs-CZ"/>
          </a:p>
        </p:txBody>
      </p:sp>
      <p:sp>
        <p:nvSpPr>
          <p:cNvPr id="5" name="Zástupný symbol pro zápatí 4"/>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Zástupný symbol pro číslo snímku 5"/>
          <p:cNvSpPr>
            <a:spLocks noGrp="1"/>
          </p:cNvSpPr>
          <p:nvPr>
            <p:ph type="sldNum" sz="quarter" idx="12"/>
          </p:nvPr>
        </p:nvSpPr>
        <p:spPr>
          <a:xfrm>
            <a:off x="8610600" y="6356350"/>
            <a:ext cx="2743200" cy="365125"/>
          </a:xfrm>
          <a:prstGeom prst="rect">
            <a:avLst/>
          </a:prstGeom>
        </p:spPr>
        <p:txBody>
          <a:bodyPr/>
          <a:lstStyle/>
          <a:p>
            <a:fld id="{EBBFB874-7FBE-4101-B1CB-526AFCBFC428}" type="slidenum">
              <a:rPr lang="cs-CZ" smtClean="0"/>
              <a:t>‹#›</a:t>
            </a:fld>
            <a:endParaRPr lang="cs-CZ"/>
          </a:p>
        </p:txBody>
      </p:sp>
    </p:spTree>
    <p:extLst>
      <p:ext uri="{BB962C8B-B14F-4D97-AF65-F5344CB8AC3E}">
        <p14:creationId xmlns:p14="http://schemas.microsoft.com/office/powerpoint/2010/main" val="18023566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Nadpis a obsah">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rm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pic>
        <p:nvPicPr>
          <p:cNvPr id="5" name="Logo Zdravi 2030" descr="Obsah obrázku objekt&#10;&#10;Popis byl vytvořen automaticky">
            <a:extLst>
              <a:ext uri="{FF2B5EF4-FFF2-40B4-BE49-F238E27FC236}">
                <a16:creationId xmlns:a16="http://schemas.microsoft.com/office/drawing/2014/main" id="{347605E1-604F-4661-8EEB-564973C25C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751" y="6272815"/>
            <a:ext cx="778907" cy="303178"/>
          </a:xfrm>
          <a:prstGeom prst="rect">
            <a:avLst/>
          </a:prstGeom>
        </p:spPr>
      </p:pic>
      <p:pic>
        <p:nvPicPr>
          <p:cNvPr id="6" name="Logo MZ CR">
            <a:extLst>
              <a:ext uri="{FF2B5EF4-FFF2-40B4-BE49-F238E27FC236}">
                <a16:creationId xmlns:a16="http://schemas.microsoft.com/office/drawing/2014/main" id="{0A674D63-7E08-40FA-BBE8-52A456EE3278}"/>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68609" y="6593923"/>
            <a:ext cx="2303581" cy="198318"/>
          </a:xfrm>
          <a:prstGeom prst="rect">
            <a:avLst/>
          </a:prstGeom>
        </p:spPr>
      </p:pic>
      <p:pic>
        <p:nvPicPr>
          <p:cNvPr id="9" name="Logo UZIS">
            <a:extLst>
              <a:ext uri="{FF2B5EF4-FFF2-40B4-BE49-F238E27FC236}">
                <a16:creationId xmlns:a16="http://schemas.microsoft.com/office/drawing/2014/main" id="{14527FAE-EF2D-4E64-BD3F-E8E8C7BCC2F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555505" y="6508808"/>
            <a:ext cx="503419" cy="330529"/>
          </a:xfrm>
          <a:prstGeom prst="rect">
            <a:avLst/>
          </a:prstGeom>
        </p:spPr>
      </p:pic>
      <p:cxnSp>
        <p:nvCxnSpPr>
          <p:cNvPr id="4" name="Přímá spojnice 3"/>
          <p:cNvCxnSpPr/>
          <p:nvPr userDrawn="1"/>
        </p:nvCxnSpPr>
        <p:spPr>
          <a:xfrm>
            <a:off x="1326763" y="6460191"/>
            <a:ext cx="10332000" cy="7961"/>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8490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Úvodní snímek">
    <p:spTree>
      <p:nvGrpSpPr>
        <p:cNvPr id="1" name=""/>
        <p:cNvGrpSpPr/>
        <p:nvPr/>
      </p:nvGrpSpPr>
      <p:grpSpPr>
        <a:xfrm>
          <a:off x="0" y="0"/>
          <a:ext cx="0" cy="0"/>
          <a:chOff x="0" y="0"/>
          <a:chExt cx="0" cy="0"/>
        </a:xfrm>
      </p:grpSpPr>
      <p:pic>
        <p:nvPicPr>
          <p:cNvPr id="194" name="Obrázek 193">
            <a:extLst>
              <a:ext uri="{FF2B5EF4-FFF2-40B4-BE49-F238E27FC236}">
                <a16:creationId xmlns:a16="http://schemas.microsoft.com/office/drawing/2014/main" id="{7028FA8A-4E11-48CC-8D75-F1D56BD16801}"/>
              </a:ext>
            </a:extLst>
          </p:cNvPr>
          <p:cNvPicPr>
            <a:picLocks noChangeAspect="1"/>
          </p:cNvPicPr>
          <p:nvPr userDrawn="1"/>
        </p:nvPicPr>
        <p:blipFill>
          <a:blip r:embed="rId3"/>
          <a:stretch>
            <a:fillRect/>
          </a:stretch>
        </p:blipFill>
        <p:spPr>
          <a:xfrm>
            <a:off x="659277" y="1234929"/>
            <a:ext cx="11473666" cy="4852837"/>
          </a:xfrm>
          <a:prstGeom prst="rect">
            <a:avLst/>
          </a:prstGeom>
        </p:spPr>
      </p:pic>
      <p:sp>
        <p:nvSpPr>
          <p:cNvPr id="81" name="Obdélník 80">
            <a:extLst>
              <a:ext uri="{FF2B5EF4-FFF2-40B4-BE49-F238E27FC236}">
                <a16:creationId xmlns:a16="http://schemas.microsoft.com/office/drawing/2014/main" id="{40F2E09F-8544-4FF2-9F9A-AF0C8187713C}"/>
              </a:ext>
            </a:extLst>
          </p:cNvPr>
          <p:cNvSpPr/>
          <p:nvPr userDrawn="1"/>
        </p:nvSpPr>
        <p:spPr>
          <a:xfrm>
            <a:off x="0" y="5879932"/>
            <a:ext cx="121920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sp>
        <p:nvSpPr>
          <p:cNvPr id="83" name="Obdélník 82">
            <a:extLst>
              <a:ext uri="{FF2B5EF4-FFF2-40B4-BE49-F238E27FC236}">
                <a16:creationId xmlns:a16="http://schemas.microsoft.com/office/drawing/2014/main" id="{5FE9660D-2B4A-4896-A4BF-330209511296}"/>
              </a:ext>
            </a:extLst>
          </p:cNvPr>
          <p:cNvSpPr/>
          <p:nvPr userDrawn="1"/>
        </p:nvSpPr>
        <p:spPr>
          <a:xfrm>
            <a:off x="0" y="5879932"/>
            <a:ext cx="12192000"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pic>
        <p:nvPicPr>
          <p:cNvPr id="86" name="Obrázek 85">
            <a:extLst>
              <a:ext uri="{FF2B5EF4-FFF2-40B4-BE49-F238E27FC236}">
                <a16:creationId xmlns:a16="http://schemas.microsoft.com/office/drawing/2014/main" id="{0FCBE275-6212-4CD7-81E4-A8D7F2CA9EF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525820" y="6236748"/>
            <a:ext cx="3763463" cy="324000"/>
          </a:xfrm>
          <a:prstGeom prst="rect">
            <a:avLst/>
          </a:prstGeom>
        </p:spPr>
      </p:pic>
      <p:sp>
        <p:nvSpPr>
          <p:cNvPr id="87" name="Volný tvar 6">
            <a:extLst>
              <a:ext uri="{FF2B5EF4-FFF2-40B4-BE49-F238E27FC236}">
                <a16:creationId xmlns:a16="http://schemas.microsoft.com/office/drawing/2014/main" id="{85C703E3-2B67-4C22-AC74-AE20B05EBAA9}"/>
              </a:ext>
            </a:extLst>
          </p:cNvPr>
          <p:cNvSpPr/>
          <p:nvPr userDrawn="1"/>
        </p:nvSpPr>
        <p:spPr>
          <a:xfrm>
            <a:off x="7105454" y="-9427"/>
            <a:ext cx="5102679" cy="3837214"/>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gradFill flip="none" rotWithShape="1">
            <a:gsLst>
              <a:gs pos="0">
                <a:srgbClr val="AFEBEB"/>
              </a:gs>
              <a:gs pos="77000">
                <a:schemeClr val="bg1">
                  <a:alpha val="25000"/>
                </a:schemeClr>
              </a:gs>
              <a:gs pos="100000">
                <a:schemeClr val="bg1"/>
              </a:gs>
            </a:gsLst>
            <a:path path="circle">
              <a:fillToRect l="100000" b="100000"/>
            </a:path>
            <a:tileRect t="-100000" r="-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8" name="Volný tvar 17">
            <a:extLst>
              <a:ext uri="{FF2B5EF4-FFF2-40B4-BE49-F238E27FC236}">
                <a16:creationId xmlns:a16="http://schemas.microsoft.com/office/drawing/2014/main" id="{2BD92B5F-BB92-4654-AEF1-C9A87A5248BF}"/>
              </a:ext>
            </a:extLst>
          </p:cNvPr>
          <p:cNvSpPr/>
          <p:nvPr userDrawn="1"/>
        </p:nvSpPr>
        <p:spPr>
          <a:xfrm rot="10800000">
            <a:off x="-1" y="4380806"/>
            <a:ext cx="3549535" cy="2477193"/>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gradFill flip="none" rotWithShape="1">
            <a:gsLst>
              <a:gs pos="0">
                <a:srgbClr val="AFEBEB"/>
              </a:gs>
              <a:gs pos="77000">
                <a:schemeClr val="bg1">
                  <a:alpha val="25000"/>
                </a:schemeClr>
              </a:gs>
              <a:gs pos="100000">
                <a:schemeClr val="bg1"/>
              </a:gs>
            </a:gsLst>
            <a:path path="circle">
              <a:fillToRect l="100000" b="100000"/>
            </a:path>
            <a:tileRect t="-100000" r="-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9" name="Volný tvar 18">
            <a:extLst>
              <a:ext uri="{FF2B5EF4-FFF2-40B4-BE49-F238E27FC236}">
                <a16:creationId xmlns:a16="http://schemas.microsoft.com/office/drawing/2014/main" id="{C0623FAF-3EBE-4D32-9A7D-B3A292ACEE45}"/>
              </a:ext>
            </a:extLst>
          </p:cNvPr>
          <p:cNvSpPr/>
          <p:nvPr userDrawn="1"/>
        </p:nvSpPr>
        <p:spPr>
          <a:xfrm>
            <a:off x="9081211" y="-9426"/>
            <a:ext cx="3129643" cy="2441120"/>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33CCCC">
              <a:alpha val="34902"/>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33CCCC"/>
              </a:solidFill>
            </a:endParaRPr>
          </a:p>
        </p:txBody>
      </p:sp>
      <p:sp>
        <p:nvSpPr>
          <p:cNvPr id="90" name="Volný tvar 19">
            <a:extLst>
              <a:ext uri="{FF2B5EF4-FFF2-40B4-BE49-F238E27FC236}">
                <a16:creationId xmlns:a16="http://schemas.microsoft.com/office/drawing/2014/main" id="{CF154488-7084-4B19-8834-F35893F3FCDA}"/>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424242">
              <a:alpha val="27843"/>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2" name="Obdélník 91">
            <a:extLst>
              <a:ext uri="{FF2B5EF4-FFF2-40B4-BE49-F238E27FC236}">
                <a16:creationId xmlns:a16="http://schemas.microsoft.com/office/drawing/2014/main" id="{B832A41A-EB50-44F7-B334-F2DF1D43A948}"/>
              </a:ext>
            </a:extLst>
          </p:cNvPr>
          <p:cNvSpPr/>
          <p:nvPr userDrawn="1"/>
        </p:nvSpPr>
        <p:spPr>
          <a:xfrm>
            <a:off x="0" y="5879932"/>
            <a:ext cx="12192000" cy="45719"/>
          </a:xfrm>
          <a:prstGeom prst="rect">
            <a:avLst/>
          </a:prstGeom>
          <a:solidFill>
            <a:srgbClr val="F606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sp>
        <p:nvSpPr>
          <p:cNvPr id="93" name="Obdélník 92">
            <a:extLst>
              <a:ext uri="{FF2B5EF4-FFF2-40B4-BE49-F238E27FC236}">
                <a16:creationId xmlns:a16="http://schemas.microsoft.com/office/drawing/2014/main" id="{541E5713-0979-4073-8195-8FDF98369170}"/>
              </a:ext>
            </a:extLst>
          </p:cNvPr>
          <p:cNvSpPr/>
          <p:nvPr userDrawn="1"/>
        </p:nvSpPr>
        <p:spPr>
          <a:xfrm>
            <a:off x="0" y="5861078"/>
            <a:ext cx="12192000" cy="45719"/>
          </a:xfrm>
          <a:prstGeom prst="rect">
            <a:avLst/>
          </a:prstGeom>
          <a:solidFill>
            <a:srgbClr val="D71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solidFill>
                <a:schemeClr val="accent2"/>
              </a:solidFill>
            </a:endParaRPr>
          </a:p>
        </p:txBody>
      </p:sp>
      <p:sp>
        <p:nvSpPr>
          <p:cNvPr id="97" name="Volný tvar 6">
            <a:extLst>
              <a:ext uri="{FF2B5EF4-FFF2-40B4-BE49-F238E27FC236}">
                <a16:creationId xmlns:a16="http://schemas.microsoft.com/office/drawing/2014/main" id="{F101B372-16FE-412A-8851-DDC17B987951}"/>
              </a:ext>
            </a:extLst>
          </p:cNvPr>
          <p:cNvSpPr/>
          <p:nvPr userDrawn="1"/>
        </p:nvSpPr>
        <p:spPr>
          <a:xfrm>
            <a:off x="7105454" y="-9427"/>
            <a:ext cx="5102679" cy="3837214"/>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alpha val="3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8" name="Volný tvar 17">
            <a:extLst>
              <a:ext uri="{FF2B5EF4-FFF2-40B4-BE49-F238E27FC236}">
                <a16:creationId xmlns:a16="http://schemas.microsoft.com/office/drawing/2014/main" id="{84116201-11AF-45C9-812E-00D732D624D2}"/>
              </a:ext>
            </a:extLst>
          </p:cNvPr>
          <p:cNvSpPr/>
          <p:nvPr userDrawn="1"/>
        </p:nvSpPr>
        <p:spPr>
          <a:xfrm rot="10800000">
            <a:off x="-9428" y="4390233"/>
            <a:ext cx="3549535" cy="2477193"/>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FFC1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9" name="Volný tvar 18">
            <a:extLst>
              <a:ext uri="{FF2B5EF4-FFF2-40B4-BE49-F238E27FC236}">
                <a16:creationId xmlns:a16="http://schemas.microsoft.com/office/drawing/2014/main" id="{14FAE423-4E6B-4C0C-B3D6-E597049BF65F}"/>
              </a:ext>
            </a:extLst>
          </p:cNvPr>
          <p:cNvSpPr/>
          <p:nvPr userDrawn="1"/>
        </p:nvSpPr>
        <p:spPr>
          <a:xfrm>
            <a:off x="9081211" y="-9426"/>
            <a:ext cx="3129643" cy="2441120"/>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alpha val="4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33CCCC"/>
              </a:solidFill>
            </a:endParaRPr>
          </a:p>
        </p:txBody>
      </p:sp>
      <p:sp>
        <p:nvSpPr>
          <p:cNvPr id="100" name="Volný tvar 19">
            <a:extLst>
              <a:ext uri="{FF2B5EF4-FFF2-40B4-BE49-F238E27FC236}">
                <a16:creationId xmlns:a16="http://schemas.microsoft.com/office/drawing/2014/main" id="{7995864E-5F17-4EF1-8C3D-368F128AAC04}"/>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1" name="Obdélník 100">
            <a:extLst>
              <a:ext uri="{FF2B5EF4-FFF2-40B4-BE49-F238E27FC236}">
                <a16:creationId xmlns:a16="http://schemas.microsoft.com/office/drawing/2014/main" id="{D4D1F535-DC44-479F-B5BD-92EA59F33323}"/>
              </a:ext>
            </a:extLst>
          </p:cNvPr>
          <p:cNvSpPr/>
          <p:nvPr userDrawn="1"/>
        </p:nvSpPr>
        <p:spPr>
          <a:xfrm>
            <a:off x="215022" y="180208"/>
            <a:ext cx="11430108" cy="1138773"/>
          </a:xfrm>
          <a:prstGeom prst="rect">
            <a:avLst/>
          </a:prstGeom>
        </p:spPr>
        <p:txBody>
          <a:bodyPr wrap="square">
            <a:spAutoFit/>
          </a:bodyPr>
          <a:lstStyle/>
          <a:p>
            <a:r>
              <a:rPr lang="cs-CZ" sz="3400" b="1" dirty="0">
                <a:solidFill>
                  <a:srgbClr val="2E5980"/>
                </a:solidFill>
              </a:rPr>
              <a:t>STRATEGICKÉ ANALÝZY POTŘEB REZORTU ZDRAVOTNICTVÍ</a:t>
            </a:r>
          </a:p>
          <a:p>
            <a:r>
              <a:rPr lang="cs-CZ" sz="3400" b="1" dirty="0">
                <a:solidFill>
                  <a:srgbClr val="2E5980"/>
                </a:solidFill>
              </a:rPr>
              <a:t> – OPTIMALIZACE PERSONÁLNÍCH KAPACIT </a:t>
            </a:r>
          </a:p>
        </p:txBody>
      </p:sp>
      <p:sp>
        <p:nvSpPr>
          <p:cNvPr id="102" name="Obdélník 101">
            <a:extLst>
              <a:ext uri="{FF2B5EF4-FFF2-40B4-BE49-F238E27FC236}">
                <a16:creationId xmlns:a16="http://schemas.microsoft.com/office/drawing/2014/main" id="{287E00CA-1E7B-4E51-8D15-DA48E2226502}"/>
              </a:ext>
            </a:extLst>
          </p:cNvPr>
          <p:cNvSpPr/>
          <p:nvPr userDrawn="1"/>
        </p:nvSpPr>
        <p:spPr>
          <a:xfrm>
            <a:off x="584088" y="5729492"/>
            <a:ext cx="3676008" cy="326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3" name="Zástupný symbol textu 4">
            <a:extLst>
              <a:ext uri="{FF2B5EF4-FFF2-40B4-BE49-F238E27FC236}">
                <a16:creationId xmlns:a16="http://schemas.microsoft.com/office/drawing/2014/main" id="{6733D971-AA31-4C2B-9864-62E324087CA3}"/>
              </a:ext>
            </a:extLst>
          </p:cNvPr>
          <p:cNvSpPr txBox="1">
            <a:spLocks/>
          </p:cNvSpPr>
          <p:nvPr userDrawn="1"/>
        </p:nvSpPr>
        <p:spPr>
          <a:xfrm>
            <a:off x="659277" y="5627645"/>
            <a:ext cx="5294262" cy="507256"/>
          </a:xfrm>
          <a:prstGeom prst="rect">
            <a:avLst/>
          </a:prstGeom>
          <a:solidFill>
            <a:schemeClr val="bg1"/>
          </a:solidFill>
        </p:spPr>
        <p:txBody>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accen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cs-CZ" sz="2800" dirty="0">
                <a:solidFill>
                  <a:srgbClr val="D71440"/>
                </a:solidFill>
              </a:rPr>
              <a:t>Příloha č. 2 Metodické zprávy</a:t>
            </a:r>
          </a:p>
        </p:txBody>
      </p:sp>
      <p:pic>
        <p:nvPicPr>
          <p:cNvPr id="116" name="Picture 24">
            <a:extLst>
              <a:ext uri="{FF2B5EF4-FFF2-40B4-BE49-F238E27FC236}">
                <a16:creationId xmlns:a16="http://schemas.microsoft.com/office/drawing/2014/main" id="{5C9258A4-B5C3-4786-8A29-365C62CE39AF}"/>
              </a:ext>
            </a:extLst>
          </p:cNvPr>
          <p:cNvPicPr>
            <a:picLocks noChangeAspect="1" noChangeArrowheads="1"/>
          </p:cNvPicPr>
          <p:nvPr userDrawn="1">
            <p:custDataLst>
              <p:tags r:id="rId1"/>
            </p:custDataLst>
          </p:nvPr>
        </p:nvPicPr>
        <p:blipFill>
          <a:blip r:embed="rId5" cstate="print">
            <a:extLst>
              <a:ext uri="{28A0092B-C50C-407E-A947-70E740481C1C}">
                <a14:useLocalDpi xmlns:a14="http://schemas.microsoft.com/office/drawing/2010/main"/>
              </a:ext>
            </a:extLst>
          </a:blip>
          <a:srcRect/>
          <a:stretch>
            <a:fillRect/>
          </a:stretch>
        </p:blipFill>
        <p:spPr bwMode="gray">
          <a:xfrm>
            <a:off x="11340046" y="1342772"/>
            <a:ext cx="592937" cy="397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 name="Obrázek 116">
            <a:extLst>
              <a:ext uri="{FF2B5EF4-FFF2-40B4-BE49-F238E27FC236}">
                <a16:creationId xmlns:a16="http://schemas.microsoft.com/office/drawing/2014/main" id="{26B2A134-C899-4F60-BA30-9405C93E7A1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10701" y="1259484"/>
            <a:ext cx="574173" cy="574173"/>
          </a:xfrm>
          <a:prstGeom prst="rect">
            <a:avLst/>
          </a:prstGeom>
        </p:spPr>
      </p:pic>
      <p:pic>
        <p:nvPicPr>
          <p:cNvPr id="24" name="Obrázek 23" descr="cid:image001.jpg@01CED555.8CFAB4A0">
            <a:extLst>
              <a:ext uri="{FF2B5EF4-FFF2-40B4-BE49-F238E27FC236}">
                <a16:creationId xmlns:a16="http://schemas.microsoft.com/office/drawing/2014/main" id="{D17F3592-01D7-4B8C-BAC8-A15B8AA86699}"/>
              </a:ext>
            </a:extLst>
          </p:cNvPr>
          <p:cNvPicPr/>
          <p:nvPr userDrawn="1"/>
        </p:nvPicPr>
        <p:blipFill>
          <a:blip r:embed="rId7" r:link="rId8">
            <a:extLst>
              <a:ext uri="{28A0092B-C50C-407E-A947-70E740481C1C}">
                <a14:useLocalDpi xmlns:a14="http://schemas.microsoft.com/office/drawing/2010/main" val="0"/>
              </a:ext>
            </a:extLst>
          </a:blip>
          <a:srcRect/>
          <a:stretch>
            <a:fillRect/>
          </a:stretch>
        </p:blipFill>
        <p:spPr bwMode="auto">
          <a:xfrm>
            <a:off x="7496553" y="6087766"/>
            <a:ext cx="4320480" cy="504056"/>
          </a:xfrm>
          <a:prstGeom prst="rect">
            <a:avLst/>
          </a:prstGeom>
          <a:noFill/>
          <a:ln>
            <a:noFill/>
          </a:ln>
        </p:spPr>
      </p:pic>
      <p:pic>
        <p:nvPicPr>
          <p:cNvPr id="6" name="Obrázek 5">
            <a:extLst>
              <a:ext uri="{FF2B5EF4-FFF2-40B4-BE49-F238E27FC236}">
                <a16:creationId xmlns:a16="http://schemas.microsoft.com/office/drawing/2014/main" id="{ECEEE644-BC03-4930-9406-A18BB3FDE8FE}"/>
              </a:ext>
            </a:extLst>
          </p:cNvPr>
          <p:cNvPicPr>
            <a:picLocks noChangeAspect="1"/>
          </p:cNvPicPr>
          <p:nvPr userDrawn="1"/>
        </p:nvPicPr>
        <p:blipFill>
          <a:blip r:embed="rId9"/>
          <a:stretch>
            <a:fillRect/>
          </a:stretch>
        </p:blipFill>
        <p:spPr>
          <a:xfrm>
            <a:off x="8823626" y="4199123"/>
            <a:ext cx="3200677" cy="2499577"/>
          </a:xfrm>
          <a:prstGeom prst="rect">
            <a:avLst/>
          </a:prstGeom>
        </p:spPr>
      </p:pic>
      <p:pic>
        <p:nvPicPr>
          <p:cNvPr id="2" name="Logo Zdravi 2030" descr="Obsah obrázku objekt&#10;&#10;Popis byl vytvořen automaticky">
            <a:extLst>
              <a:ext uri="{FF2B5EF4-FFF2-40B4-BE49-F238E27FC236}">
                <a16:creationId xmlns:a16="http://schemas.microsoft.com/office/drawing/2014/main" id="{599E2628-098A-6702-736C-CDA5BB2A0ED6}"/>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219811" y="1322586"/>
            <a:ext cx="1252291" cy="487435"/>
          </a:xfrm>
          <a:prstGeom prst="rect">
            <a:avLst/>
          </a:prstGeom>
        </p:spPr>
      </p:pic>
      <p:pic>
        <p:nvPicPr>
          <p:cNvPr id="4" name="Obrázek 3" descr="Obsah obrázku snímek obrazovky, Písmo, Elektricky modrá, Grafika&#10;&#10;Popis byl vytvořen automaticky">
            <a:extLst>
              <a:ext uri="{FF2B5EF4-FFF2-40B4-BE49-F238E27FC236}">
                <a16:creationId xmlns:a16="http://schemas.microsoft.com/office/drawing/2014/main" id="{D55BF097-9E12-FD57-B54E-4746A58482C6}"/>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730021" y="6093006"/>
            <a:ext cx="2277130" cy="590431"/>
          </a:xfrm>
          <a:prstGeom prst="rect">
            <a:avLst/>
          </a:prstGeom>
        </p:spPr>
      </p:pic>
    </p:spTree>
    <p:extLst>
      <p:ext uri="{BB962C8B-B14F-4D97-AF65-F5344CB8AC3E}">
        <p14:creationId xmlns:p14="http://schemas.microsoft.com/office/powerpoint/2010/main" val="146838178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Nadpis a obsah">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a:t>Kliknutím lze upravit styl.</a:t>
            </a:r>
          </a:p>
        </p:txBody>
      </p:sp>
      <p:pic>
        <p:nvPicPr>
          <p:cNvPr id="5" name="Logo Zdravi 2030" descr="Obsah obrázku objekt&#10;&#10;Popis byl vytvořen automaticky">
            <a:extLst>
              <a:ext uri="{FF2B5EF4-FFF2-40B4-BE49-F238E27FC236}">
                <a16:creationId xmlns:a16="http://schemas.microsoft.com/office/drawing/2014/main" id="{347605E1-604F-4661-8EEB-564973C25C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751" y="6272815"/>
            <a:ext cx="778907" cy="303178"/>
          </a:xfrm>
          <a:prstGeom prst="rect">
            <a:avLst/>
          </a:prstGeom>
        </p:spPr>
      </p:pic>
      <p:pic>
        <p:nvPicPr>
          <p:cNvPr id="6" name="Logo MZ CR">
            <a:extLst>
              <a:ext uri="{FF2B5EF4-FFF2-40B4-BE49-F238E27FC236}">
                <a16:creationId xmlns:a16="http://schemas.microsoft.com/office/drawing/2014/main" id="{0A674D63-7E08-40FA-BBE8-52A456EE3278}"/>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68609" y="6593923"/>
            <a:ext cx="2303581" cy="198318"/>
          </a:xfrm>
          <a:prstGeom prst="rect">
            <a:avLst/>
          </a:prstGeom>
        </p:spPr>
      </p:pic>
      <p:pic>
        <p:nvPicPr>
          <p:cNvPr id="9" name="Logo UZIS">
            <a:extLst>
              <a:ext uri="{FF2B5EF4-FFF2-40B4-BE49-F238E27FC236}">
                <a16:creationId xmlns:a16="http://schemas.microsoft.com/office/drawing/2014/main" id="{14527FAE-EF2D-4E64-BD3F-E8E8C7BCC2F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555505" y="6508808"/>
            <a:ext cx="503419" cy="330529"/>
          </a:xfrm>
          <a:prstGeom prst="rect">
            <a:avLst/>
          </a:prstGeom>
        </p:spPr>
      </p:pic>
      <p:cxnSp>
        <p:nvCxnSpPr>
          <p:cNvPr id="4" name="Přímá spojnice 3"/>
          <p:cNvCxnSpPr/>
          <p:nvPr userDrawn="1"/>
        </p:nvCxnSpPr>
        <p:spPr>
          <a:xfrm>
            <a:off x="1326763" y="6460191"/>
            <a:ext cx="10332000" cy="7961"/>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Obdélník 14"/>
          <p:cNvSpPr/>
          <p:nvPr userDrawn="1"/>
        </p:nvSpPr>
        <p:spPr>
          <a:xfrm>
            <a:off x="970960" y="6530303"/>
            <a:ext cx="8225628" cy="276999"/>
          </a:xfrm>
          <a:prstGeom prst="rect">
            <a:avLst/>
          </a:prstGeom>
        </p:spPr>
        <p:txBody>
          <a:bodyPr wrap="square">
            <a:spAutoFit/>
          </a:bodyPr>
          <a:lstStyle/>
          <a:p>
            <a:pPr algn="ctr"/>
            <a:r>
              <a:rPr lang="cs-CZ" sz="1200" b="1" i="0" dirty="0">
                <a:solidFill>
                  <a:schemeClr val="accent5">
                    <a:lumMod val="50000"/>
                  </a:schemeClr>
                </a:solidFill>
              </a:rPr>
              <a:t>Centralizované datové úložiště NZIS pro analýzy a predikce kapacit zdravotních služeb</a:t>
            </a:r>
            <a:endParaRPr lang="en-US" sz="1200" b="1" i="0" dirty="0">
              <a:solidFill>
                <a:schemeClr val="accent5">
                  <a:lumMod val="50000"/>
                </a:schemeClr>
              </a:solidFill>
            </a:endParaRPr>
          </a:p>
        </p:txBody>
      </p:sp>
    </p:spTree>
    <p:extLst>
      <p:ext uri="{BB962C8B-B14F-4D97-AF65-F5344CB8AC3E}">
        <p14:creationId xmlns:p14="http://schemas.microsoft.com/office/powerpoint/2010/main" val="321166530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Nadpis a obsah">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a:t>Kliknutím lze upravit styl.</a:t>
            </a:r>
          </a:p>
        </p:txBody>
      </p:sp>
    </p:spTree>
    <p:extLst>
      <p:ext uri="{BB962C8B-B14F-4D97-AF65-F5344CB8AC3E}">
        <p14:creationId xmlns:p14="http://schemas.microsoft.com/office/powerpoint/2010/main" val="318316336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4" name="Zástupný symbol pro datum 3">
            <a:extLst>
              <a:ext uri="{FF2B5EF4-FFF2-40B4-BE49-F238E27FC236}">
                <a16:creationId xmlns:a16="http://schemas.microsoft.com/office/drawing/2014/main" id="{2F1E9F78-E2CE-4E8B-BE9E-D684648B0FC4}"/>
              </a:ext>
            </a:extLst>
          </p:cNvPr>
          <p:cNvSpPr>
            <a:spLocks noGrp="1"/>
          </p:cNvSpPr>
          <p:nvPr>
            <p:ph type="dt" sz="half" idx="10"/>
          </p:nvPr>
        </p:nvSpPr>
        <p:spPr/>
        <p:txBody>
          <a:bodyPr/>
          <a:lstStyle/>
          <a:p>
            <a:fld id="{1ED464F1-3EBB-408E-8703-06B65CDE4B4A}" type="datetimeFigureOut">
              <a:rPr lang="cs-CZ" smtClean="0"/>
              <a:t>24.09.2024</a:t>
            </a:fld>
            <a:endParaRPr lang="cs-CZ"/>
          </a:p>
        </p:txBody>
      </p:sp>
      <p:sp>
        <p:nvSpPr>
          <p:cNvPr id="5" name="Zástupný symbol pro zápatí 4">
            <a:extLst>
              <a:ext uri="{FF2B5EF4-FFF2-40B4-BE49-F238E27FC236}">
                <a16:creationId xmlns:a16="http://schemas.microsoft.com/office/drawing/2014/main" id="{ABE5DDF9-EF30-4D78-811A-73ED0762D5B8}"/>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37501578-6596-47E2-A888-C9138A5737F3}"/>
              </a:ext>
            </a:extLst>
          </p:cNvPr>
          <p:cNvSpPr>
            <a:spLocks noGrp="1"/>
          </p:cNvSpPr>
          <p:nvPr>
            <p:ph type="sldNum" sz="quarter" idx="12"/>
          </p:nvPr>
        </p:nvSpPr>
        <p:spPr/>
        <p:txBody>
          <a:bodyPr/>
          <a:lstStyle/>
          <a:p>
            <a:fld id="{88A0223B-8D7A-4681-813B-55198971A11A}" type="slidenum">
              <a:rPr lang="cs-CZ" smtClean="0"/>
              <a:t>‹#›</a:t>
            </a:fld>
            <a:endParaRPr lang="cs-CZ"/>
          </a:p>
        </p:txBody>
      </p:sp>
      <p:pic>
        <p:nvPicPr>
          <p:cNvPr id="9" name="Obrázek 8">
            <a:extLst>
              <a:ext uri="{FF2B5EF4-FFF2-40B4-BE49-F238E27FC236}">
                <a16:creationId xmlns:a16="http://schemas.microsoft.com/office/drawing/2014/main" id="{67DA9367-A77A-4DD8-A455-6B8AA14E5BBD}"/>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322897" y="6257304"/>
            <a:ext cx="610086" cy="403272"/>
          </a:xfrm>
          <a:prstGeom prst="rect">
            <a:avLst/>
          </a:prstGeom>
        </p:spPr>
      </p:pic>
      <p:sp>
        <p:nvSpPr>
          <p:cNvPr id="2" name="Nadpis 1">
            <a:extLst>
              <a:ext uri="{FF2B5EF4-FFF2-40B4-BE49-F238E27FC236}">
                <a16:creationId xmlns:a16="http://schemas.microsoft.com/office/drawing/2014/main" id="{AD92C38A-ACF3-4511-83B2-BBC8D3BC1868}"/>
              </a:ext>
            </a:extLst>
          </p:cNvPr>
          <p:cNvSpPr>
            <a:spLocks noGrp="1"/>
          </p:cNvSpPr>
          <p:nvPr>
            <p:ph type="title"/>
          </p:nvPr>
        </p:nvSpPr>
        <p:spPr>
          <a:xfrm>
            <a:off x="114300" y="276357"/>
            <a:ext cx="12077699" cy="832353"/>
          </a:xfrm>
        </p:spPr>
        <p:txBody>
          <a:bodyPr>
            <a:normAutofit/>
          </a:bodyPr>
          <a:lstStyle>
            <a:lvl1pPr>
              <a:defRPr sz="3200" b="1">
                <a:solidFill>
                  <a:srgbClr val="C22728"/>
                </a:solidFill>
                <a:effectLst/>
                <a:latin typeface="+mn-lt"/>
              </a:defRPr>
            </a:lvl1pPr>
          </a:lstStyle>
          <a:p>
            <a:r>
              <a:rPr lang="cs-CZ"/>
              <a:t>Kliknutím lze upravit styl.</a:t>
            </a:r>
          </a:p>
        </p:txBody>
      </p:sp>
      <p:sp>
        <p:nvSpPr>
          <p:cNvPr id="3" name="Zástupný obsah 2">
            <a:extLst>
              <a:ext uri="{FF2B5EF4-FFF2-40B4-BE49-F238E27FC236}">
                <a16:creationId xmlns:a16="http://schemas.microsoft.com/office/drawing/2014/main" id="{206E1183-66C6-4A27-95E6-796A78D36A2C}"/>
              </a:ext>
            </a:extLst>
          </p:cNvPr>
          <p:cNvSpPr>
            <a:spLocks noGrp="1"/>
          </p:cNvSpPr>
          <p:nvPr>
            <p:ph idx="1"/>
          </p:nvPr>
        </p:nvSpPr>
        <p:spPr>
          <a:xfrm>
            <a:off x="451568" y="2201678"/>
            <a:ext cx="10515600" cy="2143935"/>
          </a:xfrm>
        </p:spPr>
        <p:txBody>
          <a:bodyPr/>
          <a:lstStyle>
            <a:lvl1pPr>
              <a:defRPr sz="3200" b="1">
                <a:solidFill>
                  <a:srgbClr val="232C77"/>
                </a:solidFill>
                <a:latin typeface="+mj-lt"/>
              </a:defRPr>
            </a:lvl1p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23"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376350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6371CE85-3C48-4067-84BD-19347C58EFB5}"/>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C10C1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5B432300-D56C-43FA-B60E-02B43833B4F3}"/>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94B4D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1">
            <a:extLst>
              <a:ext uri="{FF2B5EF4-FFF2-40B4-BE49-F238E27FC236}">
                <a16:creationId xmlns:a16="http://schemas.microsoft.com/office/drawing/2014/main" id="{84F58D6F-F4F6-4AB7-B9D7-2015CEF38C0A}"/>
              </a:ext>
            </a:extLst>
          </p:cNvPr>
          <p:cNvSpPr>
            <a:spLocks noGrp="1"/>
          </p:cNvSpPr>
          <p:nvPr>
            <p:ph type="title"/>
          </p:nvPr>
        </p:nvSpPr>
        <p:spPr>
          <a:xfrm>
            <a:off x="831850" y="285751"/>
            <a:ext cx="10515600" cy="777240"/>
          </a:xfrm>
        </p:spPr>
        <p:txBody>
          <a:bodyPr anchor="b">
            <a:normAutofit/>
          </a:bodyPr>
          <a:lstStyle>
            <a:lvl1pPr>
              <a:defRPr sz="3200">
                <a:solidFill>
                  <a:srgbClr val="232C77"/>
                </a:solidFill>
                <a:latin typeface="+mn-lt"/>
              </a:defRPr>
            </a:lvl1pPr>
          </a:lstStyle>
          <a:p>
            <a:r>
              <a:rPr lang="cs-CZ" dirty="0"/>
              <a:t>Kliknutím lze upravit styl.</a:t>
            </a:r>
          </a:p>
        </p:txBody>
      </p:sp>
      <p:sp>
        <p:nvSpPr>
          <p:cNvPr id="3" name="Zástupný text 2">
            <a:extLst>
              <a:ext uri="{FF2B5EF4-FFF2-40B4-BE49-F238E27FC236}">
                <a16:creationId xmlns:a16="http://schemas.microsoft.com/office/drawing/2014/main" id="{67C4274D-4CC4-4057-938D-BE8076BC9C7A}"/>
              </a:ext>
            </a:extLst>
          </p:cNvPr>
          <p:cNvSpPr>
            <a:spLocks noGrp="1"/>
          </p:cNvSpPr>
          <p:nvPr>
            <p:ph type="body" idx="1"/>
          </p:nvPr>
        </p:nvSpPr>
        <p:spPr>
          <a:xfrm>
            <a:off x="831850" y="1659565"/>
            <a:ext cx="10515600" cy="4430086"/>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1837AA9A-488A-4315-90BC-B517449243EC}"/>
              </a:ext>
            </a:extLst>
          </p:cNvPr>
          <p:cNvSpPr>
            <a:spLocks noGrp="1"/>
          </p:cNvSpPr>
          <p:nvPr>
            <p:ph type="dt" sz="half" idx="10"/>
          </p:nvPr>
        </p:nvSpPr>
        <p:spPr/>
        <p:txBody>
          <a:bodyPr/>
          <a:lstStyle/>
          <a:p>
            <a:fld id="{1ED464F1-3EBB-408E-8703-06B65CDE4B4A}" type="datetimeFigureOut">
              <a:rPr lang="cs-CZ" smtClean="0"/>
              <a:t>24.09.2024</a:t>
            </a:fld>
            <a:endParaRPr lang="cs-CZ"/>
          </a:p>
        </p:txBody>
      </p:sp>
      <p:sp>
        <p:nvSpPr>
          <p:cNvPr id="5" name="Zástupný symbol pro zápatí 4">
            <a:extLst>
              <a:ext uri="{FF2B5EF4-FFF2-40B4-BE49-F238E27FC236}">
                <a16:creationId xmlns:a16="http://schemas.microsoft.com/office/drawing/2014/main" id="{5E6F3EA5-98D7-41B0-A08C-43B794AB1E55}"/>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5AB96EA8-5A02-4D79-9E28-F34D5DD4B150}"/>
              </a:ext>
            </a:extLst>
          </p:cNvPr>
          <p:cNvSpPr>
            <a:spLocks noGrp="1"/>
          </p:cNvSpPr>
          <p:nvPr>
            <p:ph type="sldNum" sz="quarter" idx="12"/>
          </p:nvPr>
        </p:nvSpPr>
        <p:spPr/>
        <p:txBody>
          <a:bodyPr/>
          <a:lstStyle/>
          <a:p>
            <a:fld id="{88A0223B-8D7A-4681-813B-55198971A11A}" type="slidenum">
              <a:rPr lang="cs-CZ" smtClean="0"/>
              <a:t>‹#›</a:t>
            </a:fld>
            <a:endParaRPr lang="cs-CZ"/>
          </a:p>
        </p:txBody>
      </p:sp>
    </p:spTree>
    <p:extLst>
      <p:ext uri="{BB962C8B-B14F-4D97-AF65-F5344CB8AC3E}">
        <p14:creationId xmlns:p14="http://schemas.microsoft.com/office/powerpoint/2010/main" val="201763161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9214639-86F0-4610-AEDE-BCAFC7BB96D7}"/>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33DBD5DD-9692-44CC-A948-EC20F5CCCC99}"/>
              </a:ext>
            </a:extLst>
          </p:cNvPr>
          <p:cNvSpPr>
            <a:spLocks noGrp="1"/>
          </p:cNvSpPr>
          <p:nvPr>
            <p:ph sz="half" idx="1"/>
          </p:nvPr>
        </p:nvSpPr>
        <p:spPr>
          <a:xfrm>
            <a:off x="838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CE028D73-E3A6-4DDA-A109-63B37A71BD26}"/>
              </a:ext>
            </a:extLst>
          </p:cNvPr>
          <p:cNvSpPr>
            <a:spLocks noGrp="1"/>
          </p:cNvSpPr>
          <p:nvPr>
            <p:ph sz="half" idx="2"/>
          </p:nvPr>
        </p:nvSpPr>
        <p:spPr>
          <a:xfrm>
            <a:off x="6172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68CDA8AA-1F63-4AFF-B6EC-320873509930}"/>
              </a:ext>
            </a:extLst>
          </p:cNvPr>
          <p:cNvSpPr>
            <a:spLocks noGrp="1"/>
          </p:cNvSpPr>
          <p:nvPr>
            <p:ph type="dt" sz="half" idx="10"/>
          </p:nvPr>
        </p:nvSpPr>
        <p:spPr/>
        <p:txBody>
          <a:bodyPr/>
          <a:lstStyle/>
          <a:p>
            <a:fld id="{1ED464F1-3EBB-408E-8703-06B65CDE4B4A}" type="datetimeFigureOut">
              <a:rPr lang="cs-CZ" smtClean="0"/>
              <a:t>24.09.2024</a:t>
            </a:fld>
            <a:endParaRPr lang="cs-CZ"/>
          </a:p>
        </p:txBody>
      </p:sp>
      <p:sp>
        <p:nvSpPr>
          <p:cNvPr id="6" name="Zástupný symbol pro zápatí 5">
            <a:extLst>
              <a:ext uri="{FF2B5EF4-FFF2-40B4-BE49-F238E27FC236}">
                <a16:creationId xmlns:a16="http://schemas.microsoft.com/office/drawing/2014/main" id="{AB8A31C7-1544-4D7D-8873-9B6127093089}"/>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A34E1AB3-6DE3-4489-9F3F-3BDB9F502E2E}"/>
              </a:ext>
            </a:extLst>
          </p:cNvPr>
          <p:cNvSpPr>
            <a:spLocks noGrp="1"/>
          </p:cNvSpPr>
          <p:nvPr>
            <p:ph type="sldNum" sz="quarter" idx="12"/>
          </p:nvPr>
        </p:nvSpPr>
        <p:spPr/>
        <p:txBody>
          <a:bodyPr/>
          <a:lstStyle/>
          <a:p>
            <a:fld id="{88A0223B-8D7A-4681-813B-55198971A11A}" type="slidenum">
              <a:rPr lang="cs-CZ" smtClean="0"/>
              <a:t>‹#›</a:t>
            </a:fld>
            <a:endParaRPr lang="cs-CZ"/>
          </a:p>
        </p:txBody>
      </p:sp>
    </p:spTree>
    <p:extLst>
      <p:ext uri="{BB962C8B-B14F-4D97-AF65-F5344CB8AC3E}">
        <p14:creationId xmlns:p14="http://schemas.microsoft.com/office/powerpoint/2010/main" val="25281881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04782BE-CC23-4AAD-93CC-A66DF46A3CC8}"/>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id="{6F284452-8A83-4E56-96E9-F1805944BB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BEE35199-C4F4-4A17-B23A-5AF8FDED6CB8}"/>
              </a:ext>
            </a:extLst>
          </p:cNvPr>
          <p:cNvSpPr>
            <a:spLocks noGrp="1"/>
          </p:cNvSpPr>
          <p:nvPr>
            <p:ph sz="half" idx="2"/>
          </p:nvPr>
        </p:nvSpPr>
        <p:spPr>
          <a:xfrm>
            <a:off x="839788" y="2505075"/>
            <a:ext cx="5157787"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D0BDAD5E-8AEE-4DDD-B75E-31966FC29C1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D1CA4CCB-5D30-4AB4-8C7B-71FC318E348F}"/>
              </a:ext>
            </a:extLst>
          </p:cNvPr>
          <p:cNvSpPr>
            <a:spLocks noGrp="1"/>
          </p:cNvSpPr>
          <p:nvPr>
            <p:ph sz="quarter" idx="4"/>
          </p:nvPr>
        </p:nvSpPr>
        <p:spPr>
          <a:xfrm>
            <a:off x="6172200" y="2505075"/>
            <a:ext cx="51831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D474A756-D0A8-41F1-B10B-9E15D5F9EEC2}"/>
              </a:ext>
            </a:extLst>
          </p:cNvPr>
          <p:cNvSpPr>
            <a:spLocks noGrp="1"/>
          </p:cNvSpPr>
          <p:nvPr>
            <p:ph type="dt" sz="half" idx="10"/>
          </p:nvPr>
        </p:nvSpPr>
        <p:spPr/>
        <p:txBody>
          <a:bodyPr/>
          <a:lstStyle/>
          <a:p>
            <a:fld id="{1ED464F1-3EBB-408E-8703-06B65CDE4B4A}" type="datetimeFigureOut">
              <a:rPr lang="cs-CZ" smtClean="0"/>
              <a:t>24.09.2024</a:t>
            </a:fld>
            <a:endParaRPr lang="cs-CZ"/>
          </a:p>
        </p:txBody>
      </p:sp>
      <p:sp>
        <p:nvSpPr>
          <p:cNvPr id="8" name="Zástupný symbol pro zápatí 7">
            <a:extLst>
              <a:ext uri="{FF2B5EF4-FFF2-40B4-BE49-F238E27FC236}">
                <a16:creationId xmlns:a16="http://schemas.microsoft.com/office/drawing/2014/main" id="{1287B86C-E8BA-4276-B884-E64D82102057}"/>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42D21218-AE48-4494-A290-2C5C8B7FF3A8}"/>
              </a:ext>
            </a:extLst>
          </p:cNvPr>
          <p:cNvSpPr>
            <a:spLocks noGrp="1"/>
          </p:cNvSpPr>
          <p:nvPr>
            <p:ph type="sldNum" sz="quarter" idx="12"/>
          </p:nvPr>
        </p:nvSpPr>
        <p:spPr/>
        <p:txBody>
          <a:bodyPr/>
          <a:lstStyle/>
          <a:p>
            <a:fld id="{88A0223B-8D7A-4681-813B-55198971A11A}" type="slidenum">
              <a:rPr lang="cs-CZ" smtClean="0"/>
              <a:t>‹#›</a:t>
            </a:fld>
            <a:endParaRPr lang="cs-CZ"/>
          </a:p>
        </p:txBody>
      </p:sp>
    </p:spTree>
    <p:extLst>
      <p:ext uri="{BB962C8B-B14F-4D97-AF65-F5344CB8AC3E}">
        <p14:creationId xmlns:p14="http://schemas.microsoft.com/office/powerpoint/2010/main" val="401971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2A6975C-3203-4753-9BFF-E8FFCB6CEE80}"/>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3859B1E9-7BF2-4853-A014-44A9CED441B9}"/>
              </a:ext>
            </a:extLst>
          </p:cNvPr>
          <p:cNvSpPr>
            <a:spLocks noGrp="1"/>
          </p:cNvSpPr>
          <p:nvPr>
            <p:ph type="dt" sz="half" idx="10"/>
          </p:nvPr>
        </p:nvSpPr>
        <p:spPr/>
        <p:txBody>
          <a:bodyPr/>
          <a:lstStyle/>
          <a:p>
            <a:fld id="{1ED464F1-3EBB-408E-8703-06B65CDE4B4A}" type="datetimeFigureOut">
              <a:rPr lang="cs-CZ" smtClean="0"/>
              <a:t>24.09.2024</a:t>
            </a:fld>
            <a:endParaRPr lang="cs-CZ"/>
          </a:p>
        </p:txBody>
      </p:sp>
      <p:sp>
        <p:nvSpPr>
          <p:cNvPr id="4" name="Zástupný symbol pro zápatí 3">
            <a:extLst>
              <a:ext uri="{FF2B5EF4-FFF2-40B4-BE49-F238E27FC236}">
                <a16:creationId xmlns:a16="http://schemas.microsoft.com/office/drawing/2014/main" id="{4F0510A4-CB32-4DE6-B293-EFC7F3DD736C}"/>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9C0DE08E-2CF1-4F26-8A8E-41094C578AFF}"/>
              </a:ext>
            </a:extLst>
          </p:cNvPr>
          <p:cNvSpPr>
            <a:spLocks noGrp="1"/>
          </p:cNvSpPr>
          <p:nvPr>
            <p:ph type="sldNum" sz="quarter" idx="12"/>
          </p:nvPr>
        </p:nvSpPr>
        <p:spPr/>
        <p:txBody>
          <a:bodyPr/>
          <a:lstStyle/>
          <a:p>
            <a:fld id="{88A0223B-8D7A-4681-813B-55198971A11A}" type="slidenum">
              <a:rPr lang="cs-CZ" smtClean="0"/>
              <a:t>‹#›</a:t>
            </a:fld>
            <a:endParaRPr lang="cs-CZ"/>
          </a:p>
        </p:txBody>
      </p:sp>
    </p:spTree>
    <p:extLst>
      <p:ext uri="{BB962C8B-B14F-4D97-AF65-F5344CB8AC3E}">
        <p14:creationId xmlns:p14="http://schemas.microsoft.com/office/powerpoint/2010/main" val="64346078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9A94D742-B739-45AE-9C02-F20D70F1C2DE}"/>
              </a:ext>
            </a:extLst>
          </p:cNvPr>
          <p:cNvSpPr>
            <a:spLocks noGrp="1"/>
          </p:cNvSpPr>
          <p:nvPr>
            <p:ph type="dt" sz="half" idx="10"/>
          </p:nvPr>
        </p:nvSpPr>
        <p:spPr/>
        <p:txBody>
          <a:bodyPr/>
          <a:lstStyle/>
          <a:p>
            <a:fld id="{1ED464F1-3EBB-408E-8703-06B65CDE4B4A}" type="datetimeFigureOut">
              <a:rPr lang="cs-CZ" smtClean="0"/>
              <a:t>24.09.2024</a:t>
            </a:fld>
            <a:endParaRPr lang="cs-CZ"/>
          </a:p>
        </p:txBody>
      </p:sp>
      <p:sp>
        <p:nvSpPr>
          <p:cNvPr id="3" name="Zástupný symbol pro zápatí 2">
            <a:extLst>
              <a:ext uri="{FF2B5EF4-FFF2-40B4-BE49-F238E27FC236}">
                <a16:creationId xmlns:a16="http://schemas.microsoft.com/office/drawing/2014/main" id="{D6F8C3FD-B1CE-4D53-A0DC-4028158BABC6}"/>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35530D2C-02EF-4EA6-ADB5-5FDDFFA11CBF}"/>
              </a:ext>
            </a:extLst>
          </p:cNvPr>
          <p:cNvSpPr>
            <a:spLocks noGrp="1"/>
          </p:cNvSpPr>
          <p:nvPr>
            <p:ph type="sldNum" sz="quarter" idx="12"/>
          </p:nvPr>
        </p:nvSpPr>
        <p:spPr/>
        <p:txBody>
          <a:bodyPr/>
          <a:lstStyle/>
          <a:p>
            <a:fld id="{88A0223B-8D7A-4681-813B-55198971A11A}" type="slidenum">
              <a:rPr lang="cs-CZ" smtClean="0"/>
              <a:t>‹#›</a:t>
            </a:fld>
            <a:endParaRPr lang="cs-CZ"/>
          </a:p>
        </p:txBody>
      </p:sp>
    </p:spTree>
    <p:extLst>
      <p:ext uri="{BB962C8B-B14F-4D97-AF65-F5344CB8AC3E}">
        <p14:creationId xmlns:p14="http://schemas.microsoft.com/office/powerpoint/2010/main" val="367126080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4B1F378-FCF3-4DCE-85EA-7E1DBD3B1FBB}"/>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id="{AC1C0664-DB76-461D-8CA9-7DA0970345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85E5908B-5222-437A-8B46-1E2FB0B88E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D0A9E425-112E-4DBD-BF2C-ECDE17106F8F}"/>
              </a:ext>
            </a:extLst>
          </p:cNvPr>
          <p:cNvSpPr>
            <a:spLocks noGrp="1"/>
          </p:cNvSpPr>
          <p:nvPr>
            <p:ph type="dt" sz="half" idx="10"/>
          </p:nvPr>
        </p:nvSpPr>
        <p:spPr/>
        <p:txBody>
          <a:bodyPr/>
          <a:lstStyle/>
          <a:p>
            <a:fld id="{1ED464F1-3EBB-408E-8703-06B65CDE4B4A}" type="datetimeFigureOut">
              <a:rPr lang="cs-CZ" smtClean="0"/>
              <a:t>24.09.2024</a:t>
            </a:fld>
            <a:endParaRPr lang="cs-CZ"/>
          </a:p>
        </p:txBody>
      </p:sp>
      <p:sp>
        <p:nvSpPr>
          <p:cNvPr id="6" name="Zástupný symbol pro zápatí 5">
            <a:extLst>
              <a:ext uri="{FF2B5EF4-FFF2-40B4-BE49-F238E27FC236}">
                <a16:creationId xmlns:a16="http://schemas.microsoft.com/office/drawing/2014/main" id="{A049A9BA-E18C-4214-AC4A-21BBD804687C}"/>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4E373984-D22B-407F-BE10-617F79989A76}"/>
              </a:ext>
            </a:extLst>
          </p:cNvPr>
          <p:cNvSpPr>
            <a:spLocks noGrp="1"/>
          </p:cNvSpPr>
          <p:nvPr>
            <p:ph type="sldNum" sz="quarter" idx="12"/>
          </p:nvPr>
        </p:nvSpPr>
        <p:spPr/>
        <p:txBody>
          <a:bodyPr/>
          <a:lstStyle/>
          <a:p>
            <a:fld id="{88A0223B-8D7A-4681-813B-55198971A11A}" type="slidenum">
              <a:rPr lang="cs-CZ" smtClean="0"/>
              <a:t>‹#›</a:t>
            </a:fld>
            <a:endParaRPr lang="cs-CZ"/>
          </a:p>
        </p:txBody>
      </p:sp>
    </p:spTree>
    <p:extLst>
      <p:ext uri="{BB962C8B-B14F-4D97-AF65-F5344CB8AC3E}">
        <p14:creationId xmlns:p14="http://schemas.microsoft.com/office/powerpoint/2010/main" val="402994056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DDCFDAE-DCC0-4AFE-981B-34763322E69C}"/>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D544AC64-94B9-4657-9843-DEAF09987F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id="{FBBC1403-ADBC-40FD-8C2E-BBFF329B48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25958DDA-105C-4E77-89BF-5CA36DA2CFED}"/>
              </a:ext>
            </a:extLst>
          </p:cNvPr>
          <p:cNvSpPr>
            <a:spLocks noGrp="1"/>
          </p:cNvSpPr>
          <p:nvPr>
            <p:ph type="dt" sz="half" idx="10"/>
          </p:nvPr>
        </p:nvSpPr>
        <p:spPr/>
        <p:txBody>
          <a:bodyPr/>
          <a:lstStyle/>
          <a:p>
            <a:fld id="{1ED464F1-3EBB-408E-8703-06B65CDE4B4A}" type="datetimeFigureOut">
              <a:rPr lang="cs-CZ" smtClean="0"/>
              <a:t>24.09.2024</a:t>
            </a:fld>
            <a:endParaRPr lang="cs-CZ"/>
          </a:p>
        </p:txBody>
      </p:sp>
      <p:sp>
        <p:nvSpPr>
          <p:cNvPr id="6" name="Zástupný symbol pro zápatí 5">
            <a:extLst>
              <a:ext uri="{FF2B5EF4-FFF2-40B4-BE49-F238E27FC236}">
                <a16:creationId xmlns:a16="http://schemas.microsoft.com/office/drawing/2014/main" id="{98FE356A-E6D0-4FE1-B0BF-DCE642A2B7C2}"/>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91A6D7E2-8E2C-4C8B-A3C6-DD3755AEEF71}"/>
              </a:ext>
            </a:extLst>
          </p:cNvPr>
          <p:cNvSpPr>
            <a:spLocks noGrp="1"/>
          </p:cNvSpPr>
          <p:nvPr>
            <p:ph type="sldNum" sz="quarter" idx="12"/>
          </p:nvPr>
        </p:nvSpPr>
        <p:spPr/>
        <p:txBody>
          <a:bodyPr/>
          <a:lstStyle/>
          <a:p>
            <a:fld id="{88A0223B-8D7A-4681-813B-55198971A11A}" type="slidenum">
              <a:rPr lang="cs-CZ" smtClean="0"/>
              <a:t>‹#›</a:t>
            </a:fld>
            <a:endParaRPr lang="cs-CZ"/>
          </a:p>
        </p:txBody>
      </p:sp>
    </p:spTree>
    <p:extLst>
      <p:ext uri="{BB962C8B-B14F-4D97-AF65-F5344CB8AC3E}">
        <p14:creationId xmlns:p14="http://schemas.microsoft.com/office/powerpoint/2010/main" val="40004134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Nadpis a obsah">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7"/>
            <a:ext cx="10515600" cy="631595"/>
          </a:xfrm>
        </p:spPr>
        <p:txBody>
          <a:bodyPr anchor="t">
            <a:normAutofit/>
          </a:bodyPr>
          <a:lstStyle>
            <a:lvl1pPr>
              <a:defRPr lang="cs-CZ" sz="32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spTree>
    <p:extLst>
      <p:ext uri="{BB962C8B-B14F-4D97-AF65-F5344CB8AC3E}">
        <p14:creationId xmlns:p14="http://schemas.microsoft.com/office/powerpoint/2010/main" val="348373844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F3A4851-222D-4C44-A2BD-3D75F71DF957}"/>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09901D2F-63DE-4B03-AB8A-FADCDF967E09}"/>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12E39B44-7488-423B-B208-9029E737DAB0}"/>
              </a:ext>
            </a:extLst>
          </p:cNvPr>
          <p:cNvSpPr>
            <a:spLocks noGrp="1"/>
          </p:cNvSpPr>
          <p:nvPr>
            <p:ph type="dt" sz="half" idx="10"/>
          </p:nvPr>
        </p:nvSpPr>
        <p:spPr/>
        <p:txBody>
          <a:bodyPr/>
          <a:lstStyle/>
          <a:p>
            <a:fld id="{1ED464F1-3EBB-408E-8703-06B65CDE4B4A}" type="datetimeFigureOut">
              <a:rPr lang="cs-CZ" smtClean="0"/>
              <a:t>24.09.2024</a:t>
            </a:fld>
            <a:endParaRPr lang="cs-CZ"/>
          </a:p>
        </p:txBody>
      </p:sp>
      <p:sp>
        <p:nvSpPr>
          <p:cNvPr id="5" name="Zástupný symbol pro zápatí 4">
            <a:extLst>
              <a:ext uri="{FF2B5EF4-FFF2-40B4-BE49-F238E27FC236}">
                <a16:creationId xmlns:a16="http://schemas.microsoft.com/office/drawing/2014/main" id="{71ECF74A-F18C-4ED1-B437-39AFD35260B2}"/>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D60A19F4-1EF1-4C3C-AB76-70BACA216B7E}"/>
              </a:ext>
            </a:extLst>
          </p:cNvPr>
          <p:cNvSpPr>
            <a:spLocks noGrp="1"/>
          </p:cNvSpPr>
          <p:nvPr>
            <p:ph type="sldNum" sz="quarter" idx="12"/>
          </p:nvPr>
        </p:nvSpPr>
        <p:spPr/>
        <p:txBody>
          <a:bodyPr/>
          <a:lstStyle/>
          <a:p>
            <a:fld id="{88A0223B-8D7A-4681-813B-55198971A11A}" type="slidenum">
              <a:rPr lang="cs-CZ" smtClean="0"/>
              <a:t>‹#›</a:t>
            </a:fld>
            <a:endParaRPr lang="cs-CZ"/>
          </a:p>
        </p:txBody>
      </p:sp>
    </p:spTree>
    <p:extLst>
      <p:ext uri="{BB962C8B-B14F-4D97-AF65-F5344CB8AC3E}">
        <p14:creationId xmlns:p14="http://schemas.microsoft.com/office/powerpoint/2010/main" val="32530998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B8903EFB-A207-4DA7-AD65-9D7F806C5A5D}"/>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9B5304D6-B966-40CD-88F2-CBFD20F0924D}"/>
              </a:ext>
            </a:extLst>
          </p:cNvPr>
          <p:cNvSpPr>
            <a:spLocks noGrp="1"/>
          </p:cNvSpPr>
          <p:nvPr>
            <p:ph type="body" orient="vert" idx="1"/>
          </p:nvPr>
        </p:nvSpPr>
        <p:spPr>
          <a:xfrm>
            <a:off x="838200" y="365125"/>
            <a:ext cx="7734300"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584096BF-5AD4-403F-B13C-74E4D21D0BA3}"/>
              </a:ext>
            </a:extLst>
          </p:cNvPr>
          <p:cNvSpPr>
            <a:spLocks noGrp="1"/>
          </p:cNvSpPr>
          <p:nvPr>
            <p:ph type="dt" sz="half" idx="10"/>
          </p:nvPr>
        </p:nvSpPr>
        <p:spPr/>
        <p:txBody>
          <a:bodyPr/>
          <a:lstStyle/>
          <a:p>
            <a:fld id="{1ED464F1-3EBB-408E-8703-06B65CDE4B4A}" type="datetimeFigureOut">
              <a:rPr lang="cs-CZ" smtClean="0"/>
              <a:t>24.09.2024</a:t>
            </a:fld>
            <a:endParaRPr lang="cs-CZ"/>
          </a:p>
        </p:txBody>
      </p:sp>
      <p:sp>
        <p:nvSpPr>
          <p:cNvPr id="5" name="Zástupný symbol pro zápatí 4">
            <a:extLst>
              <a:ext uri="{FF2B5EF4-FFF2-40B4-BE49-F238E27FC236}">
                <a16:creationId xmlns:a16="http://schemas.microsoft.com/office/drawing/2014/main" id="{17A45EB2-49A1-457F-90B4-8BEAB4C46DEE}"/>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2AF5FD90-E661-40AB-94F6-CE3338263C53}"/>
              </a:ext>
            </a:extLst>
          </p:cNvPr>
          <p:cNvSpPr>
            <a:spLocks noGrp="1"/>
          </p:cNvSpPr>
          <p:nvPr>
            <p:ph type="sldNum" sz="quarter" idx="12"/>
          </p:nvPr>
        </p:nvSpPr>
        <p:spPr/>
        <p:txBody>
          <a:bodyPr/>
          <a:lstStyle/>
          <a:p>
            <a:fld id="{88A0223B-8D7A-4681-813B-55198971A11A}" type="slidenum">
              <a:rPr lang="cs-CZ" smtClean="0"/>
              <a:t>‹#›</a:t>
            </a:fld>
            <a:endParaRPr lang="cs-CZ"/>
          </a:p>
        </p:txBody>
      </p:sp>
    </p:spTree>
    <p:extLst>
      <p:ext uri="{BB962C8B-B14F-4D97-AF65-F5344CB8AC3E}">
        <p14:creationId xmlns:p14="http://schemas.microsoft.com/office/powerpoint/2010/main" val="376432642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Nadpis a obsah">
    <p:spTree>
      <p:nvGrpSpPr>
        <p:cNvPr id="1" name=""/>
        <p:cNvGrpSpPr/>
        <p:nvPr/>
      </p:nvGrpSpPr>
      <p:grpSpPr>
        <a:xfrm>
          <a:off x="0" y="0"/>
          <a:ext cx="0" cy="0"/>
          <a:chOff x="0" y="0"/>
          <a:chExt cx="0" cy="0"/>
        </a:xfrm>
      </p:grpSpPr>
      <p:sp>
        <p:nvSpPr>
          <p:cNvPr id="8"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52509155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2_Nadpis a obsah">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7"/>
            <a:ext cx="10515600" cy="631595"/>
          </a:xfrm>
        </p:spPr>
        <p:txBody>
          <a:bodyPr anchor="t">
            <a:normAutofit/>
          </a:bodyPr>
          <a:lstStyle>
            <a:lvl1pPr>
              <a:defRPr lang="cs-CZ" sz="32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pic>
        <p:nvPicPr>
          <p:cNvPr id="10" name="Logo UZIS">
            <a:extLst>
              <a:ext uri="{FF2B5EF4-FFF2-40B4-BE49-F238E27FC236}">
                <a16:creationId xmlns:a16="http://schemas.microsoft.com/office/drawing/2014/main" id="{14527FAE-EF2D-4E64-BD3F-E8E8C7BCC2F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555505" y="6508808"/>
            <a:ext cx="503419" cy="330529"/>
          </a:xfrm>
          <a:prstGeom prst="rect">
            <a:avLst/>
          </a:prstGeom>
        </p:spPr>
      </p:pic>
    </p:spTree>
    <p:extLst>
      <p:ext uri="{BB962C8B-B14F-4D97-AF65-F5344CB8AC3E}">
        <p14:creationId xmlns:p14="http://schemas.microsoft.com/office/powerpoint/2010/main" val="42922585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Pouze nadpis">
    <p:spTree>
      <p:nvGrpSpPr>
        <p:cNvPr id="1" name=""/>
        <p:cNvGrpSpPr/>
        <p:nvPr/>
      </p:nvGrpSpPr>
      <p:grpSpPr>
        <a:xfrm>
          <a:off x="0" y="0"/>
          <a:ext cx="0" cy="0"/>
          <a:chOff x="0" y="0"/>
          <a:chExt cx="0" cy="0"/>
        </a:xfrm>
      </p:grpSpPr>
      <p:sp>
        <p:nvSpPr>
          <p:cNvPr id="10" name="Zástupný symbol pro datum 3"/>
          <p:cNvSpPr>
            <a:spLocks noGrp="1"/>
          </p:cNvSpPr>
          <p:nvPr>
            <p:ph type="dt" sz="half" idx="2"/>
          </p:nvPr>
        </p:nvSpPr>
        <p:spPr>
          <a:xfrm>
            <a:off x="482985" y="6070626"/>
            <a:ext cx="1200000" cy="203079"/>
          </a:xfrm>
          <a:prstGeom prst="rect">
            <a:avLst/>
          </a:prstGeom>
        </p:spPr>
        <p:txBody>
          <a:bodyPr anchor="ctr"/>
          <a:lstStyle>
            <a:lvl1pPr>
              <a:defRPr sz="1050"/>
            </a:lvl1pPr>
          </a:lstStyle>
          <a:p>
            <a:fld id="{E4EC567F-E7DA-47BB-AEB1-9930A46F27B5}" type="datetimeFigureOut">
              <a:rPr lang="cs-CZ" smtClean="0"/>
              <a:pPr/>
              <a:t>24.09.2024</a:t>
            </a:fld>
            <a:endParaRPr lang="cs-CZ" dirty="0"/>
          </a:p>
        </p:txBody>
      </p:sp>
      <p:sp>
        <p:nvSpPr>
          <p:cNvPr id="11" name="Zástupný symbol pro zápatí 4"/>
          <p:cNvSpPr>
            <a:spLocks noGrp="1"/>
          </p:cNvSpPr>
          <p:nvPr>
            <p:ph type="ftr" sz="quarter" idx="3"/>
          </p:nvPr>
        </p:nvSpPr>
        <p:spPr>
          <a:xfrm>
            <a:off x="1843915" y="6068291"/>
            <a:ext cx="8403411" cy="193324"/>
          </a:xfrm>
          <a:prstGeom prst="rect">
            <a:avLst/>
          </a:prstGeom>
        </p:spPr>
        <p:txBody>
          <a:bodyPr anchor="ctr"/>
          <a:lstStyle>
            <a:lvl1pPr algn="ctr">
              <a:defRPr sz="1050"/>
            </a:lvl1pPr>
          </a:lstStyle>
          <a:p>
            <a:endParaRPr lang="cs-CZ" dirty="0"/>
          </a:p>
        </p:txBody>
      </p:sp>
      <p:sp>
        <p:nvSpPr>
          <p:cNvPr id="12" name="Zástupný symbol pro číslo snímku 5"/>
          <p:cNvSpPr>
            <a:spLocks noGrp="1"/>
          </p:cNvSpPr>
          <p:nvPr>
            <p:ph type="sldNum" sz="quarter" idx="4"/>
          </p:nvPr>
        </p:nvSpPr>
        <p:spPr>
          <a:xfrm>
            <a:off x="10408541" y="6065805"/>
            <a:ext cx="1200000" cy="211101"/>
          </a:xfrm>
          <a:prstGeom prst="rect">
            <a:avLst/>
          </a:prstGeom>
        </p:spPr>
        <p:txBody>
          <a:bodyPr anchor="ctr"/>
          <a:lstStyle>
            <a:lvl1pPr algn="r">
              <a:defRPr sz="1050"/>
            </a:lvl1pPr>
          </a:lstStyle>
          <a:p>
            <a:fld id="{84C9401D-42AF-4231-A83B-9F6747628248}" type="slidenum">
              <a:rPr lang="cs-CZ" smtClean="0"/>
              <a:pPr/>
              <a:t>‹#›</a:t>
            </a:fld>
            <a:endParaRPr lang="cs-CZ" dirty="0"/>
          </a:p>
        </p:txBody>
      </p:sp>
      <p:sp>
        <p:nvSpPr>
          <p:cNvPr id="2" name="Obdélník 1"/>
          <p:cNvSpPr/>
          <p:nvPr userDrawn="1"/>
        </p:nvSpPr>
        <p:spPr>
          <a:xfrm>
            <a:off x="4699462" y="6450677"/>
            <a:ext cx="1995055" cy="299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00"/>
          </a:p>
        </p:txBody>
      </p:sp>
      <p:sp>
        <p:nvSpPr>
          <p:cNvPr id="8"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41952279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Nadpis a obsah">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pic>
        <p:nvPicPr>
          <p:cNvPr id="5" name="Logo Zdravi 2030" descr="Obsah obrázku objekt&#10;&#10;Popis byl vytvořen automaticky">
            <a:extLst>
              <a:ext uri="{FF2B5EF4-FFF2-40B4-BE49-F238E27FC236}">
                <a16:creationId xmlns:a16="http://schemas.microsoft.com/office/drawing/2014/main" id="{347605E1-604F-4661-8EEB-564973C25C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751" y="6272815"/>
            <a:ext cx="778907" cy="303178"/>
          </a:xfrm>
          <a:prstGeom prst="rect">
            <a:avLst/>
          </a:prstGeom>
        </p:spPr>
      </p:pic>
      <p:pic>
        <p:nvPicPr>
          <p:cNvPr id="6" name="Logo MZ CR">
            <a:extLst>
              <a:ext uri="{FF2B5EF4-FFF2-40B4-BE49-F238E27FC236}">
                <a16:creationId xmlns:a16="http://schemas.microsoft.com/office/drawing/2014/main" id="{0A674D63-7E08-40FA-BBE8-52A456EE3278}"/>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68609" y="6593923"/>
            <a:ext cx="2303581" cy="198318"/>
          </a:xfrm>
          <a:prstGeom prst="rect">
            <a:avLst/>
          </a:prstGeom>
        </p:spPr>
      </p:pic>
      <p:pic>
        <p:nvPicPr>
          <p:cNvPr id="9" name="Logo UZIS">
            <a:extLst>
              <a:ext uri="{FF2B5EF4-FFF2-40B4-BE49-F238E27FC236}">
                <a16:creationId xmlns:a16="http://schemas.microsoft.com/office/drawing/2014/main" id="{14527FAE-EF2D-4E64-BD3F-E8E8C7BCC2F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555505" y="6508808"/>
            <a:ext cx="503419" cy="330529"/>
          </a:xfrm>
          <a:prstGeom prst="rect">
            <a:avLst/>
          </a:prstGeom>
        </p:spPr>
      </p:pic>
      <p:cxnSp>
        <p:nvCxnSpPr>
          <p:cNvPr id="4" name="Přímá spojnice 3"/>
          <p:cNvCxnSpPr/>
          <p:nvPr userDrawn="1"/>
        </p:nvCxnSpPr>
        <p:spPr>
          <a:xfrm>
            <a:off x="1326763" y="6460191"/>
            <a:ext cx="10332000" cy="7961"/>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Obdélník 14"/>
          <p:cNvSpPr/>
          <p:nvPr userDrawn="1"/>
        </p:nvSpPr>
        <p:spPr>
          <a:xfrm>
            <a:off x="922421" y="6549098"/>
            <a:ext cx="8225628" cy="276999"/>
          </a:xfrm>
          <a:prstGeom prst="rect">
            <a:avLst/>
          </a:prstGeom>
        </p:spPr>
        <p:txBody>
          <a:bodyPr wrap="square">
            <a:spAutoFit/>
          </a:bodyPr>
          <a:lstStyle/>
          <a:p>
            <a:pPr algn="ctr"/>
            <a:r>
              <a:rPr lang="cs-CZ" sz="1200" b="1" i="0" dirty="0">
                <a:solidFill>
                  <a:schemeClr val="accent5">
                    <a:lumMod val="50000"/>
                  </a:schemeClr>
                </a:solidFill>
              </a:rPr>
              <a:t>Centralizované datové úložiště NZIS pro analýzy a predikce kapacit zdravotních služeb</a:t>
            </a:r>
            <a:endParaRPr lang="en-US" sz="1200" b="1" i="0" dirty="0">
              <a:solidFill>
                <a:schemeClr val="accent5">
                  <a:lumMod val="50000"/>
                </a:schemeClr>
              </a:solidFill>
            </a:endParaRPr>
          </a:p>
        </p:txBody>
      </p:sp>
    </p:spTree>
    <p:extLst>
      <p:ext uri="{BB962C8B-B14F-4D97-AF65-F5344CB8AC3E}">
        <p14:creationId xmlns:p14="http://schemas.microsoft.com/office/powerpoint/2010/main" val="380841320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Nadpis a obsah">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pic>
        <p:nvPicPr>
          <p:cNvPr id="6" name="Obrázek 9">
            <a:extLst>
              <a:ext uri="{FF2B5EF4-FFF2-40B4-BE49-F238E27FC236}">
                <a16:creationId xmlns:a16="http://schemas.microsoft.com/office/drawing/2014/main" id="{11B1B157-DCCE-32E9-839F-010705E6952C}"/>
              </a:ext>
            </a:extLst>
          </p:cNvPr>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21787" y="253404"/>
            <a:ext cx="1470213" cy="352072"/>
          </a:xfrm>
          <a:prstGeom prst="rect">
            <a:avLst/>
          </a:prstGeom>
        </p:spPr>
      </p:pic>
    </p:spTree>
    <p:extLst>
      <p:ext uri="{BB962C8B-B14F-4D97-AF65-F5344CB8AC3E}">
        <p14:creationId xmlns:p14="http://schemas.microsoft.com/office/powerpoint/2010/main" val="40130352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adpis a obsah">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7"/>
            <a:ext cx="10515600" cy="631595"/>
          </a:xfrm>
        </p:spPr>
        <p:txBody>
          <a:bodyPr anchor="t">
            <a:normAutofit/>
          </a:bodyPr>
          <a:lstStyle>
            <a:lvl1pPr>
              <a:defRPr lang="cs-CZ" sz="32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spTree>
    <p:extLst>
      <p:ext uri="{BB962C8B-B14F-4D97-AF65-F5344CB8AC3E}">
        <p14:creationId xmlns:p14="http://schemas.microsoft.com/office/powerpoint/2010/main" val="78611680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Nadpis a obsah">
    <p:spTree>
      <p:nvGrpSpPr>
        <p:cNvPr id="1" name=""/>
        <p:cNvGrpSpPr/>
        <p:nvPr/>
      </p:nvGrpSpPr>
      <p:grpSpPr>
        <a:xfrm>
          <a:off x="0" y="0"/>
          <a:ext cx="0" cy="0"/>
          <a:chOff x="0" y="0"/>
          <a:chExt cx="0" cy="0"/>
        </a:xfrm>
      </p:grpSpPr>
      <p:sp>
        <p:nvSpPr>
          <p:cNvPr id="22" name="Volný tvar 17">
            <a:extLst>
              <a:ext uri="{FF2B5EF4-FFF2-40B4-BE49-F238E27FC236}">
                <a16:creationId xmlns:a16="http://schemas.microsoft.com/office/drawing/2014/main" id="{F9DF11D7-C1A0-46F5-B20A-EE3A4700E45D}"/>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FFC1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Volný tvar 19">
            <a:extLst>
              <a:ext uri="{FF2B5EF4-FFF2-40B4-BE49-F238E27FC236}">
                <a16:creationId xmlns:a16="http://schemas.microsoft.com/office/drawing/2014/main" id="{DA5EF6B5-1015-4E5F-BC7C-2B0B40DC4C74}"/>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62869771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B0C1F-6E56-4117-AE2E-C7B1560A6F76}"/>
              </a:ext>
            </a:extLst>
          </p:cNvPr>
          <p:cNvSpPr>
            <a:spLocks noGrp="1"/>
          </p:cNvSpPr>
          <p:nvPr>
            <p:ph type="title"/>
          </p:nvPr>
        </p:nvSpPr>
        <p:spPr/>
        <p:txBody>
          <a:bodyPr/>
          <a:lstStyle/>
          <a:p>
            <a:r>
              <a:rPr lang="en-US"/>
              <a:t>Click to edit Master title style</a:t>
            </a:r>
            <a:endParaRPr lang="cs-CZ"/>
          </a:p>
        </p:txBody>
      </p:sp>
      <p:sp>
        <p:nvSpPr>
          <p:cNvPr id="3" name="Date Placeholder 2">
            <a:extLst>
              <a:ext uri="{FF2B5EF4-FFF2-40B4-BE49-F238E27FC236}">
                <a16:creationId xmlns:a16="http://schemas.microsoft.com/office/drawing/2014/main" id="{938DFB6A-BC6E-43DD-ABB1-6F6389CF95DE}"/>
              </a:ext>
            </a:extLst>
          </p:cNvPr>
          <p:cNvSpPr>
            <a:spLocks noGrp="1"/>
          </p:cNvSpPr>
          <p:nvPr>
            <p:ph type="dt" sz="half" idx="10"/>
          </p:nvPr>
        </p:nvSpPr>
        <p:spPr/>
        <p:txBody>
          <a:bodyPr/>
          <a:lstStyle/>
          <a:p>
            <a:fld id="{3A7FFC15-7946-4D1F-89D0-327F959ADCB6}" type="datetimeFigureOut">
              <a:rPr lang="cs-CZ" smtClean="0"/>
              <a:t>24.09.2024</a:t>
            </a:fld>
            <a:endParaRPr lang="cs-CZ"/>
          </a:p>
        </p:txBody>
      </p:sp>
      <p:sp>
        <p:nvSpPr>
          <p:cNvPr id="4" name="Footer Placeholder 3">
            <a:extLst>
              <a:ext uri="{FF2B5EF4-FFF2-40B4-BE49-F238E27FC236}">
                <a16:creationId xmlns:a16="http://schemas.microsoft.com/office/drawing/2014/main" id="{4A3D61F1-3F7B-426F-9D82-9C3D9B46B4B7}"/>
              </a:ext>
            </a:extLst>
          </p:cNvPr>
          <p:cNvSpPr>
            <a:spLocks noGrp="1"/>
          </p:cNvSpPr>
          <p:nvPr>
            <p:ph type="ftr" sz="quarter" idx="11"/>
          </p:nvPr>
        </p:nvSpPr>
        <p:spPr/>
        <p:txBody>
          <a:bodyPr/>
          <a:lstStyle/>
          <a:p>
            <a:endParaRPr lang="cs-CZ"/>
          </a:p>
        </p:txBody>
      </p:sp>
      <p:sp>
        <p:nvSpPr>
          <p:cNvPr id="5" name="Slide Number Placeholder 4">
            <a:extLst>
              <a:ext uri="{FF2B5EF4-FFF2-40B4-BE49-F238E27FC236}">
                <a16:creationId xmlns:a16="http://schemas.microsoft.com/office/drawing/2014/main" id="{0BA8D34A-E080-4B05-855C-B922B1B2BB80}"/>
              </a:ext>
            </a:extLst>
          </p:cNvPr>
          <p:cNvSpPr>
            <a:spLocks noGrp="1"/>
          </p:cNvSpPr>
          <p:nvPr>
            <p:ph type="sldNum" sz="quarter" idx="12"/>
          </p:nvPr>
        </p:nvSpPr>
        <p:spPr/>
        <p:txBody>
          <a:bodyPr/>
          <a:lstStyle/>
          <a:p>
            <a:fld id="{496531FB-58BB-4FC0-8444-1459D7B60734}" type="slidenum">
              <a:rPr lang="cs-CZ" smtClean="0"/>
              <a:t>‹#›</a:t>
            </a:fld>
            <a:endParaRPr lang="cs-CZ"/>
          </a:p>
        </p:txBody>
      </p:sp>
    </p:spTree>
    <p:extLst>
      <p:ext uri="{BB962C8B-B14F-4D97-AF65-F5344CB8AC3E}">
        <p14:creationId xmlns:p14="http://schemas.microsoft.com/office/powerpoint/2010/main" val="1860385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Nadpis a obsah">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7"/>
            <a:ext cx="10515600" cy="631595"/>
          </a:xfrm>
        </p:spPr>
        <p:txBody>
          <a:bodyPr anchor="t">
            <a:normAutofit/>
          </a:bodyPr>
          <a:lstStyle>
            <a:lvl1pPr>
              <a:defRPr lang="cs-CZ" sz="28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dirty="0"/>
              <a:t>Kliknutím lze upravit styl.</a:t>
            </a:r>
          </a:p>
        </p:txBody>
      </p:sp>
    </p:spTree>
    <p:extLst>
      <p:ext uri="{BB962C8B-B14F-4D97-AF65-F5344CB8AC3E}">
        <p14:creationId xmlns:p14="http://schemas.microsoft.com/office/powerpoint/2010/main" val="288407740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2_Nadpis a obsah">
    <p:spTree>
      <p:nvGrpSpPr>
        <p:cNvPr id="1" name=""/>
        <p:cNvGrpSpPr/>
        <p:nvPr/>
      </p:nvGrpSpPr>
      <p:grpSpPr>
        <a:xfrm>
          <a:off x="0" y="0"/>
          <a:ext cx="0" cy="0"/>
          <a:chOff x="0" y="0"/>
          <a:chExt cx="0" cy="0"/>
        </a:xfrm>
      </p:grpSpPr>
      <p:sp>
        <p:nvSpPr>
          <p:cNvPr id="7" name="Volný tvar 17">
            <a:extLst>
              <a:ext uri="{FF2B5EF4-FFF2-40B4-BE49-F238E27FC236}">
                <a16:creationId xmlns:a16="http://schemas.microsoft.com/office/drawing/2014/main" id="{C6950E5D-066F-4F9D-8148-1C9FAED80D40}"/>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Volný tvar 19">
            <a:extLst>
              <a:ext uri="{FF2B5EF4-FFF2-40B4-BE49-F238E27FC236}">
                <a16:creationId xmlns:a16="http://schemas.microsoft.com/office/drawing/2014/main" id="{7E089960-77FA-4589-B1F3-D16FE0681675}"/>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a:extLst>
              <a:ext uri="{FF2B5EF4-FFF2-40B4-BE49-F238E27FC236}">
                <a16:creationId xmlns:a16="http://schemas.microsoft.com/office/drawing/2014/main" id="{FC05729B-E1CF-45CD-8144-1D976BC649B4}"/>
              </a:ext>
            </a:extLst>
          </p:cNvPr>
          <p:cNvSpPr>
            <a:spLocks noGrp="1"/>
          </p:cNvSpPr>
          <p:nvPr>
            <p:ph type="title"/>
          </p:nvPr>
        </p:nvSpPr>
        <p:spPr>
          <a:xfrm>
            <a:off x="272591" y="160258"/>
            <a:ext cx="10515600" cy="538364"/>
          </a:xfrm>
        </p:spPr>
        <p:txBody>
          <a:bodyPr anchor="t">
            <a:noAutofit/>
          </a:bodyPr>
          <a:lstStyle>
            <a:lvl1pPr>
              <a:defRPr lang="cs-CZ" sz="2600" b="1" kern="1200" dirty="0" smtClean="0">
                <a:solidFill>
                  <a:srgbClr val="D71440"/>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cs-CZ"/>
              <a:t>Kliknutím lze upravit styl.</a:t>
            </a:r>
            <a:endParaRPr lang="cs-CZ" dirty="0"/>
          </a:p>
        </p:txBody>
      </p:sp>
      <p:pic>
        <p:nvPicPr>
          <p:cNvPr id="5" name="Logo Zdravi 2030" descr="Obsah obrázku objekt&#10;&#10;Popis byl vytvořen automaticky">
            <a:extLst>
              <a:ext uri="{FF2B5EF4-FFF2-40B4-BE49-F238E27FC236}">
                <a16:creationId xmlns:a16="http://schemas.microsoft.com/office/drawing/2014/main" id="{347605E1-604F-4661-8EEB-564973C25C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751" y="6272815"/>
            <a:ext cx="778907" cy="303178"/>
          </a:xfrm>
          <a:prstGeom prst="rect">
            <a:avLst/>
          </a:prstGeom>
        </p:spPr>
      </p:pic>
      <p:pic>
        <p:nvPicPr>
          <p:cNvPr id="6" name="Logo MZ CR">
            <a:extLst>
              <a:ext uri="{FF2B5EF4-FFF2-40B4-BE49-F238E27FC236}">
                <a16:creationId xmlns:a16="http://schemas.microsoft.com/office/drawing/2014/main" id="{0A674D63-7E08-40FA-BBE8-52A456EE3278}"/>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68609" y="6593923"/>
            <a:ext cx="2303581" cy="198318"/>
          </a:xfrm>
          <a:prstGeom prst="rect">
            <a:avLst/>
          </a:prstGeom>
        </p:spPr>
      </p:pic>
      <p:pic>
        <p:nvPicPr>
          <p:cNvPr id="9" name="Logo UZIS">
            <a:extLst>
              <a:ext uri="{FF2B5EF4-FFF2-40B4-BE49-F238E27FC236}">
                <a16:creationId xmlns:a16="http://schemas.microsoft.com/office/drawing/2014/main" id="{14527FAE-EF2D-4E64-BD3F-E8E8C7BCC2F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555505" y="6508808"/>
            <a:ext cx="503419" cy="330529"/>
          </a:xfrm>
          <a:prstGeom prst="rect">
            <a:avLst/>
          </a:prstGeom>
        </p:spPr>
      </p:pic>
      <p:cxnSp>
        <p:nvCxnSpPr>
          <p:cNvPr id="4" name="Přímá spojnice 3"/>
          <p:cNvCxnSpPr/>
          <p:nvPr userDrawn="1"/>
        </p:nvCxnSpPr>
        <p:spPr>
          <a:xfrm>
            <a:off x="1326763" y="6460191"/>
            <a:ext cx="10332000" cy="7961"/>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Obdélník 14"/>
          <p:cNvSpPr/>
          <p:nvPr userDrawn="1"/>
        </p:nvSpPr>
        <p:spPr>
          <a:xfrm>
            <a:off x="922421" y="6549098"/>
            <a:ext cx="8225628" cy="276999"/>
          </a:xfrm>
          <a:prstGeom prst="rect">
            <a:avLst/>
          </a:prstGeom>
        </p:spPr>
        <p:txBody>
          <a:bodyPr wrap="square">
            <a:spAutoFit/>
          </a:bodyPr>
          <a:lstStyle/>
          <a:p>
            <a:pPr algn="ctr"/>
            <a:r>
              <a:rPr lang="cs-CZ" sz="1200" b="1" i="0" dirty="0">
                <a:solidFill>
                  <a:schemeClr val="accent5">
                    <a:lumMod val="50000"/>
                  </a:schemeClr>
                </a:solidFill>
              </a:rPr>
              <a:t>Centralizované datové úložiště NZIS pro analýzy a predikce kapacit zdravotních služeb</a:t>
            </a:r>
            <a:endParaRPr lang="en-US" sz="1200" b="1" i="0" dirty="0">
              <a:solidFill>
                <a:schemeClr val="accent5">
                  <a:lumMod val="50000"/>
                </a:schemeClr>
              </a:solidFill>
            </a:endParaRPr>
          </a:p>
        </p:txBody>
      </p:sp>
      <p:pic>
        <p:nvPicPr>
          <p:cNvPr id="3" name="Picture 2">
            <a:extLst>
              <a:ext uri="{FF2B5EF4-FFF2-40B4-BE49-F238E27FC236}">
                <a16:creationId xmlns:a16="http://schemas.microsoft.com/office/drawing/2014/main" id="{0055C5BA-2756-AF6C-B25E-D1D288CDAB94}"/>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766567" y="6529134"/>
            <a:ext cx="282093" cy="289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7618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Nadpis a obsah">
    <p:spTree>
      <p:nvGrpSpPr>
        <p:cNvPr id="1" name=""/>
        <p:cNvGrpSpPr/>
        <p:nvPr/>
      </p:nvGrpSpPr>
      <p:grpSpPr>
        <a:xfrm>
          <a:off x="0" y="0"/>
          <a:ext cx="0" cy="0"/>
          <a:chOff x="0" y="0"/>
          <a:chExt cx="0" cy="0"/>
        </a:xfrm>
      </p:grpSpPr>
      <p:pic>
        <p:nvPicPr>
          <p:cNvPr id="2" name="Logo Zdravi 2030" descr="Obsah obrázku objekt&#10;&#10;Popis byl vytvořen automaticky">
            <a:extLst>
              <a:ext uri="{FF2B5EF4-FFF2-40B4-BE49-F238E27FC236}">
                <a16:creationId xmlns:a16="http://schemas.microsoft.com/office/drawing/2014/main" id="{8583F88F-242E-99D8-921D-E98F4C8A212D}"/>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5232" y="6313697"/>
            <a:ext cx="647424" cy="252000"/>
          </a:xfrm>
          <a:prstGeom prst="rect">
            <a:avLst/>
          </a:prstGeom>
        </p:spPr>
      </p:pic>
      <p:pic>
        <p:nvPicPr>
          <p:cNvPr id="3" name="Logo UZIS">
            <a:extLst>
              <a:ext uri="{FF2B5EF4-FFF2-40B4-BE49-F238E27FC236}">
                <a16:creationId xmlns:a16="http://schemas.microsoft.com/office/drawing/2014/main" id="{79E74928-2338-4044-DAC9-416851245E5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01607" y="6425889"/>
            <a:ext cx="411229" cy="270000"/>
          </a:xfrm>
          <a:prstGeom prst="rect">
            <a:avLst/>
          </a:prstGeom>
        </p:spPr>
      </p:pic>
      <p:cxnSp>
        <p:nvCxnSpPr>
          <p:cNvPr id="4" name="Přímá spojnice 3">
            <a:extLst>
              <a:ext uri="{FF2B5EF4-FFF2-40B4-BE49-F238E27FC236}">
                <a16:creationId xmlns:a16="http://schemas.microsoft.com/office/drawing/2014/main" id="{F4FC978B-E286-7E6A-A1E0-49640C23360D}"/>
              </a:ext>
            </a:extLst>
          </p:cNvPr>
          <p:cNvCxnSpPr>
            <a:cxnSpLocks/>
          </p:cNvCxnSpPr>
          <p:nvPr userDrawn="1"/>
        </p:nvCxnSpPr>
        <p:spPr>
          <a:xfrm>
            <a:off x="1057474" y="6523200"/>
            <a:ext cx="7740000" cy="7961"/>
          </a:xfrm>
          <a:prstGeom prst="line">
            <a:avLst/>
          </a:prstGeom>
          <a:noFill/>
          <a:ln w="6350" cap="flat" cmpd="sng" algn="ctr">
            <a:solidFill>
              <a:srgbClr val="16468E"/>
            </a:solidFill>
            <a:prstDash val="solid"/>
            <a:miter lim="800000"/>
          </a:ln>
          <a:effectLst/>
        </p:spPr>
      </p:cxnSp>
      <p:sp>
        <p:nvSpPr>
          <p:cNvPr id="5" name="Obdélník 14">
            <a:extLst>
              <a:ext uri="{FF2B5EF4-FFF2-40B4-BE49-F238E27FC236}">
                <a16:creationId xmlns:a16="http://schemas.microsoft.com/office/drawing/2014/main" id="{9AE06431-1031-9D95-AC3C-EA192351D95B}"/>
              </a:ext>
            </a:extLst>
          </p:cNvPr>
          <p:cNvSpPr/>
          <p:nvPr userDrawn="1"/>
        </p:nvSpPr>
        <p:spPr>
          <a:xfrm>
            <a:off x="1034040" y="6488094"/>
            <a:ext cx="7785219" cy="276999"/>
          </a:xfrm>
          <a:prstGeom prst="rect">
            <a:avLst/>
          </a:prstGeom>
        </p:spPr>
        <p:txBody>
          <a:bodyPr wrap="square">
            <a:spAutoFit/>
          </a:bodyPr>
          <a:lstStyle/>
          <a:p>
            <a:pPr algn="ctr"/>
            <a:r>
              <a:rPr lang="cs-CZ" sz="1200" b="1" i="0" dirty="0">
                <a:solidFill>
                  <a:schemeClr val="accent5">
                    <a:lumMod val="50000"/>
                  </a:schemeClr>
                </a:solidFill>
              </a:rPr>
              <a:t>Centralizované datové úložiště NZIS pro analýzy a predikce kapacit zdravotních služeb</a:t>
            </a:r>
            <a:endParaRPr lang="en-US" sz="1200" b="1" i="0" dirty="0">
              <a:solidFill>
                <a:schemeClr val="accent5">
                  <a:lumMod val="50000"/>
                </a:schemeClr>
              </a:solidFill>
            </a:endParaRPr>
          </a:p>
        </p:txBody>
      </p:sp>
      <p:pic>
        <p:nvPicPr>
          <p:cNvPr id="6" name="Grafický objekt 5">
            <a:extLst>
              <a:ext uri="{FF2B5EF4-FFF2-40B4-BE49-F238E27FC236}">
                <a16:creationId xmlns:a16="http://schemas.microsoft.com/office/drawing/2014/main" id="{DA5E211F-7340-FD1D-3D20-408FD3032688}"/>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90434" y="6500472"/>
            <a:ext cx="2101765" cy="180000"/>
          </a:xfrm>
          <a:prstGeom prst="rect">
            <a:avLst/>
          </a:prstGeom>
        </p:spPr>
      </p:pic>
      <p:sp>
        <p:nvSpPr>
          <p:cNvPr id="7" name="Volný tvar 17">
            <a:extLst>
              <a:ext uri="{FF2B5EF4-FFF2-40B4-BE49-F238E27FC236}">
                <a16:creationId xmlns:a16="http://schemas.microsoft.com/office/drawing/2014/main" id="{CC9DFAEB-3502-19EC-9200-9AC369E2063F}"/>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Volný tvar 19">
            <a:extLst>
              <a:ext uri="{FF2B5EF4-FFF2-40B4-BE49-F238E27FC236}">
                <a16:creationId xmlns:a16="http://schemas.microsoft.com/office/drawing/2014/main" id="{3E68FDED-C4E7-5B5F-E291-72378D9BE1FE}"/>
              </a:ext>
            </a:extLst>
          </p:cNvPr>
          <p:cNvSpPr/>
          <p:nvPr userDrawn="1"/>
        </p:nvSpPr>
        <p:spPr>
          <a:xfrm>
            <a:off x="10158897"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723436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44.xml"/><Relationship Id="rId7" Type="http://schemas.openxmlformats.org/officeDocument/2006/relationships/theme" Target="../theme/theme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4.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6" Type="http://schemas.openxmlformats.org/officeDocument/2006/relationships/image" Target="../media/image10.emf"/><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image" Target="../media/image2.emf"/><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image" Target="../media/image19.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61.xml"/><Relationship Id="rId1" Type="http://schemas.openxmlformats.org/officeDocument/2006/relationships/slideLayout" Target="../slideLayouts/slideLayout6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76.xml"/><Relationship Id="rId1"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 Id="rId5" Type="http://schemas.openxmlformats.org/officeDocument/2006/relationships/theme" Target="../theme/theme8.xml"/><Relationship Id="rId4"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2AB32BF6-713C-4E30-BCDD-2637B3BB54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F91A704A-9B47-48B0-A765-F3A2A741EE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Tree>
    <p:extLst>
      <p:ext uri="{BB962C8B-B14F-4D97-AF65-F5344CB8AC3E}">
        <p14:creationId xmlns:p14="http://schemas.microsoft.com/office/powerpoint/2010/main" val="24815908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69" r:id="rId6"/>
    <p:sldLayoutId id="2147483913" r:id="rId7"/>
    <p:sldLayoutId id="2147483964" r:id="rId8"/>
    <p:sldLayoutId id="2147484349" r:id="rId9"/>
    <p:sldLayoutId id="2147484350" r:id="rId10"/>
    <p:sldLayoutId id="2147484258" r:id="rId11"/>
    <p:sldLayoutId id="2147484294" r:id="rId12"/>
    <p:sldLayoutId id="2147484296" r:id="rId13"/>
    <p:sldLayoutId id="2147484297" r:id="rId14"/>
    <p:sldLayoutId id="2147484298" r:id="rId15"/>
    <p:sldLayoutId id="2147484302" r:id="rId16"/>
    <p:sldLayoutId id="2147484305" r:id="rId17"/>
    <p:sldLayoutId id="2147484307" r:id="rId18"/>
    <p:sldLayoutId id="2147484315" r:id="rId19"/>
    <p:sldLayoutId id="2147484318" r:id="rId20"/>
    <p:sldLayoutId id="2147484321" r:id="rId21"/>
    <p:sldLayoutId id="2147484323" r:id="rId22"/>
    <p:sldLayoutId id="2147484324" r:id="rId23"/>
    <p:sldLayoutId id="2147484331" r:id="rId24"/>
    <p:sldLayoutId id="2147484332" r:id="rId25"/>
    <p:sldLayoutId id="2147484335" r:id="rId26"/>
    <p:sldLayoutId id="2147484338" r:id="rId27"/>
    <p:sldLayoutId id="2147484340"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7535631C-4CDD-42C2-A7AD-9AA51AFBB8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0010DE45-F4C7-4C3F-B3D7-F5ED14ED00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218A5DE6-F4CE-43D4-9B38-F7564481CD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3550C1-90E3-48F0-81D4-692D92D9D800}" type="datetimeFigureOut">
              <a:rPr lang="cs-CZ" smtClean="0"/>
              <a:t>24.09.2024</a:t>
            </a:fld>
            <a:endParaRPr lang="cs-CZ"/>
          </a:p>
        </p:txBody>
      </p:sp>
      <p:sp>
        <p:nvSpPr>
          <p:cNvPr id="5" name="Zástupný symbol pro zápatí 4">
            <a:extLst>
              <a:ext uri="{FF2B5EF4-FFF2-40B4-BE49-F238E27FC236}">
                <a16:creationId xmlns:a16="http://schemas.microsoft.com/office/drawing/2014/main" id="{49B68E6B-3635-4F98-86A1-C42C823AD9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id="{3ADC5EA2-659F-491D-ACEB-F665442B1D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181511-F24E-4788-83D8-296E9F7D633C}" type="slidenum">
              <a:rPr lang="cs-CZ" smtClean="0"/>
              <a:t>‹#›</a:t>
            </a:fld>
            <a:endParaRPr lang="cs-CZ"/>
          </a:p>
        </p:txBody>
      </p:sp>
    </p:spTree>
    <p:extLst>
      <p:ext uri="{BB962C8B-B14F-4D97-AF65-F5344CB8AC3E}">
        <p14:creationId xmlns:p14="http://schemas.microsoft.com/office/powerpoint/2010/main" val="210879429"/>
      </p:ext>
    </p:extLst>
  </p:cSld>
  <p:clrMap bg1="lt1" tx1="dk1" bg2="lt2" tx2="dk2" accent1="accent1" accent2="accent2" accent3="accent3" accent4="accent4" accent5="accent5" accent6="accent6" hlink="hlink" folHlink="folHlink"/>
  <p:sldLayoutIdLst>
    <p:sldLayoutId id="2147484185" r:id="rId1"/>
    <p:sldLayoutId id="2147484186" r:id="rId2"/>
    <p:sldLayoutId id="2147484187" r:id="rId3"/>
    <p:sldLayoutId id="2147484188" r:id="rId4"/>
    <p:sldLayoutId id="2147484189" r:id="rId5"/>
    <p:sldLayoutId id="2147484190" r:id="rId6"/>
    <p:sldLayoutId id="2147484191" r:id="rId7"/>
    <p:sldLayoutId id="2147484192" r:id="rId8"/>
    <p:sldLayoutId id="2147484193" r:id="rId9"/>
    <p:sldLayoutId id="2147484194" r:id="rId10"/>
    <p:sldLayoutId id="2147484195" r:id="rId11"/>
    <p:sldLayoutId id="2147484196" r:id="rId12"/>
    <p:sldLayoutId id="214748419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4FB28308-2F96-42C4-9DA2-B541B59D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dirty="0"/>
              <a:t>KLIKNUTÍM LZE UPRAVIT STYL.</a:t>
            </a:r>
          </a:p>
        </p:txBody>
      </p:sp>
      <p:sp>
        <p:nvSpPr>
          <p:cNvPr id="3" name="Zástupný text 2">
            <a:extLst>
              <a:ext uri="{FF2B5EF4-FFF2-40B4-BE49-F238E27FC236}">
                <a16:creationId xmlns:a16="http://schemas.microsoft.com/office/drawing/2014/main" id="{9C988A46-CE27-4DD1-8941-4063D0537C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4" name="Zástupný symbol pro datum 3">
            <a:extLst>
              <a:ext uri="{FF2B5EF4-FFF2-40B4-BE49-F238E27FC236}">
                <a16:creationId xmlns:a16="http://schemas.microsoft.com/office/drawing/2014/main" id="{B478D5A5-E6E8-410D-ADC6-3787EF1AC3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F0D3E5-4E9A-4DCE-8614-48FB4F7B8011}" type="datetimeFigureOut">
              <a:rPr lang="cs-CZ" smtClean="0"/>
              <a:t>24.09.2024</a:t>
            </a:fld>
            <a:endParaRPr lang="cs-CZ"/>
          </a:p>
        </p:txBody>
      </p:sp>
      <p:sp>
        <p:nvSpPr>
          <p:cNvPr id="5" name="Zástupný symbol pro zápatí 4">
            <a:extLst>
              <a:ext uri="{FF2B5EF4-FFF2-40B4-BE49-F238E27FC236}">
                <a16:creationId xmlns:a16="http://schemas.microsoft.com/office/drawing/2014/main" id="{CFAF42C8-2DBB-46DC-98D8-D0A7C82AAB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id="{999E91CD-0448-4B08-8D5A-484D0D9185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4FF0AB-9EB6-4B5E-BF90-3086A01136E3}" type="slidenum">
              <a:rPr lang="cs-CZ" smtClean="0"/>
              <a:t>‹#›</a:t>
            </a:fld>
            <a:endParaRPr lang="cs-CZ"/>
          </a:p>
        </p:txBody>
      </p:sp>
    </p:spTree>
    <p:extLst>
      <p:ext uri="{BB962C8B-B14F-4D97-AF65-F5344CB8AC3E}">
        <p14:creationId xmlns:p14="http://schemas.microsoft.com/office/powerpoint/2010/main" val="788797455"/>
      </p:ext>
    </p:extLst>
  </p:cSld>
  <p:clrMap bg1="lt1" tx1="dk1" bg2="lt2" tx2="dk2" accent1="accent1" accent2="accent2" accent3="accent3" accent4="accent4" accent5="accent5" accent6="accent6" hlink="hlink" folHlink="folHlink"/>
  <p:sldLayoutIdLst>
    <p:sldLayoutId id="2147484201" r:id="rId1"/>
    <p:sldLayoutId id="2147484202" r:id="rId2"/>
    <p:sldLayoutId id="2147484203" r:id="rId3"/>
    <p:sldLayoutId id="2147484204" r:id="rId4"/>
    <p:sldLayoutId id="2147484205" r:id="rId5"/>
    <p:sldLayoutId id="2147484249" r:id="rId6"/>
  </p:sldLayoutIdLst>
  <p:txStyles>
    <p:titleStyle>
      <a:lvl1pPr algn="l" defTabSz="914400" rtl="0" eaLnBrk="1" latinLnBrk="0" hangingPunct="1">
        <a:lnSpc>
          <a:spcPct val="90000"/>
        </a:lnSpc>
        <a:spcBef>
          <a:spcPct val="0"/>
        </a:spcBef>
        <a:buNone/>
        <a:defRPr sz="3200" b="1" kern="1200">
          <a:solidFill>
            <a:srgbClr val="EB0000"/>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11" name="Volný tvar 17">
            <a:extLst>
              <a:ext uri="{FF2B5EF4-FFF2-40B4-BE49-F238E27FC236}">
                <a16:creationId xmlns:a16="http://schemas.microsoft.com/office/drawing/2014/main" id="{4AEDF47B-C123-947F-E36B-05B80DD8FBC9}"/>
              </a:ext>
            </a:extLst>
          </p:cNvPr>
          <p:cNvSpPr/>
          <p:nvPr userDrawn="1"/>
        </p:nvSpPr>
        <p:spPr>
          <a:xfrm rot="10800000">
            <a:off x="-9428" y="5759777"/>
            <a:ext cx="1960776" cy="110764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D714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4000"/>
          </a:p>
        </p:txBody>
      </p:sp>
      <p:sp>
        <p:nvSpPr>
          <p:cNvPr id="12" name="Volný tvar 19">
            <a:extLst>
              <a:ext uri="{FF2B5EF4-FFF2-40B4-BE49-F238E27FC236}">
                <a16:creationId xmlns:a16="http://schemas.microsoft.com/office/drawing/2014/main" id="{7A46EEFE-08DA-BFF4-9A92-2651CA7B7A98}"/>
              </a:ext>
            </a:extLst>
          </p:cNvPr>
          <p:cNvSpPr/>
          <p:nvPr userDrawn="1"/>
        </p:nvSpPr>
        <p:spPr>
          <a:xfrm>
            <a:off x="10158898" y="-9427"/>
            <a:ext cx="2051957" cy="1306286"/>
          </a:xfrm>
          <a:custGeom>
            <a:avLst/>
            <a:gdLst>
              <a:gd name="connsiteX0" fmla="*/ 0 w 5070021"/>
              <a:gd name="connsiteY0" fmla="*/ 0 h 3755571"/>
              <a:gd name="connsiteX1" fmla="*/ 3584121 w 5070021"/>
              <a:gd name="connsiteY1" fmla="*/ 187778 h 3755571"/>
              <a:gd name="connsiteX2" fmla="*/ 3535135 w 5070021"/>
              <a:gd name="connsiteY2" fmla="*/ 767443 h 3755571"/>
              <a:gd name="connsiteX3" fmla="*/ 4229100 w 5070021"/>
              <a:gd name="connsiteY3" fmla="*/ 563336 h 3755571"/>
              <a:gd name="connsiteX4" fmla="*/ 4180114 w 5070021"/>
              <a:gd name="connsiteY4" fmla="*/ 1175657 h 3755571"/>
              <a:gd name="connsiteX5" fmla="*/ 4629150 w 5070021"/>
              <a:gd name="connsiteY5" fmla="*/ 881743 h 3755571"/>
              <a:gd name="connsiteX6" fmla="*/ 5070021 w 5070021"/>
              <a:gd name="connsiteY6" fmla="*/ 3755571 h 3755571"/>
              <a:gd name="connsiteX7" fmla="*/ 5070021 w 5070021"/>
              <a:gd name="connsiteY7" fmla="*/ 3755571 h 3755571"/>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0 w 5086350"/>
              <a:gd name="connsiteY8" fmla="*/ 0 h 3829050"/>
              <a:gd name="connsiteX0" fmla="*/ 0 w 5086350"/>
              <a:gd name="connsiteY0" fmla="*/ 0 h 3829050"/>
              <a:gd name="connsiteX1" fmla="*/ 3600450 w 5086350"/>
              <a:gd name="connsiteY1" fmla="*/ 261257 h 3829050"/>
              <a:gd name="connsiteX2" fmla="*/ 3551464 w 5086350"/>
              <a:gd name="connsiteY2" fmla="*/ 840922 h 3829050"/>
              <a:gd name="connsiteX3" fmla="*/ 4245429 w 5086350"/>
              <a:gd name="connsiteY3" fmla="*/ 636815 h 3829050"/>
              <a:gd name="connsiteX4" fmla="*/ 4196443 w 5086350"/>
              <a:gd name="connsiteY4" fmla="*/ 1249136 h 3829050"/>
              <a:gd name="connsiteX5" fmla="*/ 4645479 w 5086350"/>
              <a:gd name="connsiteY5" fmla="*/ 955222 h 3829050"/>
              <a:gd name="connsiteX6" fmla="*/ 5086350 w 5086350"/>
              <a:gd name="connsiteY6" fmla="*/ 3829050 h 3829050"/>
              <a:gd name="connsiteX7" fmla="*/ 5086350 w 5086350"/>
              <a:gd name="connsiteY7" fmla="*/ 3829050 h 3829050"/>
              <a:gd name="connsiteX8" fmla="*/ 2579914 w 5086350"/>
              <a:gd name="connsiteY8" fmla="*/ 1951265 h 3829050"/>
              <a:gd name="connsiteX9" fmla="*/ 0 w 5086350"/>
              <a:gd name="connsiteY9" fmla="*/ 0 h 3829050"/>
              <a:gd name="connsiteX0" fmla="*/ 0 w 5102679"/>
              <a:gd name="connsiteY0" fmla="*/ 8164 h 3837214"/>
              <a:gd name="connsiteX1" fmla="*/ 3600450 w 5102679"/>
              <a:gd name="connsiteY1" fmla="*/ 269421 h 3837214"/>
              <a:gd name="connsiteX2" fmla="*/ 3551464 w 5102679"/>
              <a:gd name="connsiteY2" fmla="*/ 849086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196443 w 5102679"/>
              <a:gd name="connsiteY4" fmla="*/ 12573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735286 w 5102679"/>
              <a:gd name="connsiteY4" fmla="*/ 457200 h 3837214"/>
              <a:gd name="connsiteX5" fmla="*/ 4645479 w 5102679"/>
              <a:gd name="connsiteY5" fmla="*/ 963386 h 3837214"/>
              <a:gd name="connsiteX6" fmla="*/ 5086350 w 5102679"/>
              <a:gd name="connsiteY6" fmla="*/ 3837214 h 3837214"/>
              <a:gd name="connsiteX7" fmla="*/ 5086350 w 5102679"/>
              <a:gd name="connsiteY7" fmla="*/ 3837214 h 3837214"/>
              <a:gd name="connsiteX8" fmla="*/ 5102679 w 5102679"/>
              <a:gd name="connsiteY8" fmla="*/ 0 h 3837214"/>
              <a:gd name="connsiteX9" fmla="*/ 0 w 5102679"/>
              <a:gd name="connsiteY9"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245429 w 5102679"/>
              <a:gd name="connsiteY3" fmla="*/ 644979 h 3837214"/>
              <a:gd name="connsiteX4" fmla="*/ 4645479 w 5102679"/>
              <a:gd name="connsiteY4" fmla="*/ 963386 h 3837214"/>
              <a:gd name="connsiteX5" fmla="*/ 5086350 w 5102679"/>
              <a:gd name="connsiteY5" fmla="*/ 3837214 h 3837214"/>
              <a:gd name="connsiteX6" fmla="*/ 5086350 w 5102679"/>
              <a:gd name="connsiteY6" fmla="*/ 3837214 h 3837214"/>
              <a:gd name="connsiteX7" fmla="*/ 5102679 w 5102679"/>
              <a:gd name="connsiteY7" fmla="*/ 0 h 3837214"/>
              <a:gd name="connsiteX8" fmla="*/ 0 w 5102679"/>
              <a:gd name="connsiteY8" fmla="*/ 8164 h 3837214"/>
              <a:gd name="connsiteX0" fmla="*/ 0 w 5102679"/>
              <a:gd name="connsiteY0" fmla="*/ 8164 h 3837214"/>
              <a:gd name="connsiteX1" fmla="*/ 3600450 w 5102679"/>
              <a:gd name="connsiteY1" fmla="*/ 269421 h 3837214"/>
              <a:gd name="connsiteX2" fmla="*/ 4408714 w 5102679"/>
              <a:gd name="connsiteY2" fmla="*/ 261258 h 3837214"/>
              <a:gd name="connsiteX3" fmla="*/ 4645479 w 5102679"/>
              <a:gd name="connsiteY3" fmla="*/ 963386 h 3837214"/>
              <a:gd name="connsiteX4" fmla="*/ 5086350 w 5102679"/>
              <a:gd name="connsiteY4" fmla="*/ 3837214 h 3837214"/>
              <a:gd name="connsiteX5" fmla="*/ 5086350 w 5102679"/>
              <a:gd name="connsiteY5" fmla="*/ 3837214 h 3837214"/>
              <a:gd name="connsiteX6" fmla="*/ 5102679 w 5102679"/>
              <a:gd name="connsiteY6" fmla="*/ 0 h 3837214"/>
              <a:gd name="connsiteX7" fmla="*/ 0 w 5102679"/>
              <a:gd name="connsiteY7" fmla="*/ 8164 h 3837214"/>
              <a:gd name="connsiteX0" fmla="*/ 0 w 5102679"/>
              <a:gd name="connsiteY0" fmla="*/ 8164 h 3837214"/>
              <a:gd name="connsiteX1" fmla="*/ 3600450 w 5102679"/>
              <a:gd name="connsiteY1" fmla="*/ 269421 h 3837214"/>
              <a:gd name="connsiteX2" fmla="*/ 4645479 w 5102679"/>
              <a:gd name="connsiteY2" fmla="*/ 963386 h 3837214"/>
              <a:gd name="connsiteX3" fmla="*/ 5086350 w 5102679"/>
              <a:gd name="connsiteY3" fmla="*/ 3837214 h 3837214"/>
              <a:gd name="connsiteX4" fmla="*/ 5086350 w 5102679"/>
              <a:gd name="connsiteY4" fmla="*/ 3837214 h 3837214"/>
              <a:gd name="connsiteX5" fmla="*/ 5102679 w 5102679"/>
              <a:gd name="connsiteY5" fmla="*/ 0 h 3837214"/>
              <a:gd name="connsiteX6" fmla="*/ 0 w 5102679"/>
              <a:gd name="connsiteY6" fmla="*/ 8164 h 3837214"/>
              <a:gd name="connsiteX0" fmla="*/ 1108 w 5185049"/>
              <a:gd name="connsiteY0" fmla="*/ 8164 h 3837214"/>
              <a:gd name="connsiteX1" fmla="*/ 4646587 w 5185049"/>
              <a:gd name="connsiteY1" fmla="*/ 963386 h 3837214"/>
              <a:gd name="connsiteX2" fmla="*/ 5087458 w 5185049"/>
              <a:gd name="connsiteY2" fmla="*/ 3837214 h 3837214"/>
              <a:gd name="connsiteX3" fmla="*/ 5087458 w 5185049"/>
              <a:gd name="connsiteY3" fmla="*/ 3837214 h 3837214"/>
              <a:gd name="connsiteX4" fmla="*/ 5103787 w 5185049"/>
              <a:gd name="connsiteY4" fmla="*/ 0 h 3837214"/>
              <a:gd name="connsiteX5" fmla="*/ 1108 w 5185049"/>
              <a:gd name="connsiteY5"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2 w 5102681"/>
              <a:gd name="connsiteY0" fmla="*/ 8164 h 3837214"/>
              <a:gd name="connsiteX1" fmla="*/ 5086352 w 5102681"/>
              <a:gd name="connsiteY1" fmla="*/ 3837214 h 3837214"/>
              <a:gd name="connsiteX2" fmla="*/ 5086352 w 5102681"/>
              <a:gd name="connsiteY2" fmla="*/ 3837214 h 3837214"/>
              <a:gd name="connsiteX3" fmla="*/ 5102681 w 5102681"/>
              <a:gd name="connsiteY3" fmla="*/ 0 h 3837214"/>
              <a:gd name="connsiteX4" fmla="*/ 2 w 5102681"/>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 name="connsiteX0" fmla="*/ 0 w 5102679"/>
              <a:gd name="connsiteY0" fmla="*/ 8164 h 3837214"/>
              <a:gd name="connsiteX1" fmla="*/ 5086350 w 5102679"/>
              <a:gd name="connsiteY1" fmla="*/ 3837214 h 3837214"/>
              <a:gd name="connsiteX2" fmla="*/ 5086350 w 5102679"/>
              <a:gd name="connsiteY2" fmla="*/ 3837214 h 3837214"/>
              <a:gd name="connsiteX3" fmla="*/ 5102679 w 5102679"/>
              <a:gd name="connsiteY3" fmla="*/ 0 h 3837214"/>
              <a:gd name="connsiteX4" fmla="*/ 0 w 5102679"/>
              <a:gd name="connsiteY4" fmla="*/ 8164 h 383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2679" h="3837214">
                <a:moveTo>
                  <a:pt x="0" y="8164"/>
                </a:moveTo>
                <a:cubicBezTo>
                  <a:pt x="5891892" y="223157"/>
                  <a:pt x="4881081" y="-248665"/>
                  <a:pt x="5086350" y="3837214"/>
                </a:cubicBezTo>
                <a:lnTo>
                  <a:pt x="5086350" y="3837214"/>
                </a:lnTo>
                <a:lnTo>
                  <a:pt x="5102679" y="0"/>
                </a:lnTo>
                <a:lnTo>
                  <a:pt x="0" y="8164"/>
                </a:lnTo>
                <a:close/>
              </a:path>
            </a:pathLst>
          </a:custGeom>
          <a:solidFill>
            <a:srgbClr val="2E59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4000"/>
          </a:p>
        </p:txBody>
      </p:sp>
      <p:pic>
        <p:nvPicPr>
          <p:cNvPr id="13" name="Logo Zdravi 2030" descr="Obsah obrázku objekt&#10;&#10;Popis byl vytvořen automaticky">
            <a:extLst>
              <a:ext uri="{FF2B5EF4-FFF2-40B4-BE49-F238E27FC236}">
                <a16:creationId xmlns:a16="http://schemas.microsoft.com/office/drawing/2014/main" id="{C991D29D-A25C-9D29-41BF-94957D572574}"/>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74751" y="6272815"/>
            <a:ext cx="778907" cy="303178"/>
          </a:xfrm>
          <a:prstGeom prst="rect">
            <a:avLst/>
          </a:prstGeom>
        </p:spPr>
      </p:pic>
      <p:pic>
        <p:nvPicPr>
          <p:cNvPr id="14" name="Logo MZ CR">
            <a:extLst>
              <a:ext uri="{FF2B5EF4-FFF2-40B4-BE49-F238E27FC236}">
                <a16:creationId xmlns:a16="http://schemas.microsoft.com/office/drawing/2014/main" id="{1E8E6EB3-F5F3-9B39-5D9F-6E8B13874DDB}"/>
              </a:ext>
            </a:extLst>
          </p:cNvPr>
          <p:cNvPicPr>
            <a:picLocks noChangeAspect="1"/>
          </p:cNvPicPr>
          <p:nvPr userDrawn="1"/>
        </p:nvPicPr>
        <p:blipFill>
          <a:blip r:embed="rId15" cstate="hqprint">
            <a:extLst>
              <a:ext uri="{28A0092B-C50C-407E-A947-70E740481C1C}">
                <a14:useLocalDpi xmlns:a14="http://schemas.microsoft.com/office/drawing/2010/main" val="0"/>
              </a:ext>
            </a:extLst>
          </a:blip>
          <a:stretch>
            <a:fillRect/>
          </a:stretch>
        </p:blipFill>
        <p:spPr>
          <a:xfrm>
            <a:off x="9168610" y="6593923"/>
            <a:ext cx="2303581" cy="198318"/>
          </a:xfrm>
          <a:prstGeom prst="rect">
            <a:avLst/>
          </a:prstGeom>
        </p:spPr>
      </p:pic>
      <p:pic>
        <p:nvPicPr>
          <p:cNvPr id="15" name="Logo UZIS">
            <a:extLst>
              <a:ext uri="{FF2B5EF4-FFF2-40B4-BE49-F238E27FC236}">
                <a16:creationId xmlns:a16="http://schemas.microsoft.com/office/drawing/2014/main" id="{2052BA40-2BDD-9D1F-C691-4A8780189EFA}"/>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1555506" y="6508809"/>
            <a:ext cx="503419" cy="330529"/>
          </a:xfrm>
          <a:prstGeom prst="rect">
            <a:avLst/>
          </a:prstGeom>
        </p:spPr>
      </p:pic>
      <p:cxnSp>
        <p:nvCxnSpPr>
          <p:cNvPr id="16" name="Přímá spojnice 15">
            <a:extLst>
              <a:ext uri="{FF2B5EF4-FFF2-40B4-BE49-F238E27FC236}">
                <a16:creationId xmlns:a16="http://schemas.microsoft.com/office/drawing/2014/main" id="{98752B4C-2D4C-FD0E-F292-E4C54484D88B}"/>
              </a:ext>
            </a:extLst>
          </p:cNvPr>
          <p:cNvCxnSpPr/>
          <p:nvPr userDrawn="1"/>
        </p:nvCxnSpPr>
        <p:spPr>
          <a:xfrm>
            <a:off x="1326763" y="6460192"/>
            <a:ext cx="10332000" cy="7961"/>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7" name="Obdélník 16">
            <a:extLst>
              <a:ext uri="{FF2B5EF4-FFF2-40B4-BE49-F238E27FC236}">
                <a16:creationId xmlns:a16="http://schemas.microsoft.com/office/drawing/2014/main" id="{1923FC13-4383-CF1B-7CC3-EB1C6498EE90}"/>
              </a:ext>
            </a:extLst>
          </p:cNvPr>
          <p:cNvSpPr/>
          <p:nvPr userDrawn="1"/>
        </p:nvSpPr>
        <p:spPr>
          <a:xfrm>
            <a:off x="922421" y="6549099"/>
            <a:ext cx="8225628" cy="276999"/>
          </a:xfrm>
          <a:prstGeom prst="rect">
            <a:avLst/>
          </a:prstGeom>
        </p:spPr>
        <p:txBody>
          <a:bodyPr wrap="square">
            <a:spAutoFit/>
          </a:bodyPr>
          <a:lstStyle/>
          <a:p>
            <a:pPr algn="ctr"/>
            <a:r>
              <a:rPr lang="cs-CZ" sz="1200" b="1" i="0" dirty="0">
                <a:solidFill>
                  <a:schemeClr val="accent5">
                    <a:lumMod val="50000"/>
                  </a:schemeClr>
                </a:solidFill>
              </a:rPr>
              <a:t>Centralizované datové úložiště NZIS pro analýzy a predikce kapacit zdravotních služeb</a:t>
            </a:r>
            <a:endParaRPr lang="en-US" sz="1200" b="1" i="0" dirty="0">
              <a:solidFill>
                <a:schemeClr val="accent5">
                  <a:lumMod val="50000"/>
                </a:schemeClr>
              </a:solidFill>
            </a:endParaRPr>
          </a:p>
        </p:txBody>
      </p:sp>
    </p:spTree>
    <p:extLst>
      <p:ext uri="{BB962C8B-B14F-4D97-AF65-F5344CB8AC3E}">
        <p14:creationId xmlns:p14="http://schemas.microsoft.com/office/powerpoint/2010/main" val="397439366"/>
      </p:ext>
    </p:extLst>
  </p:cSld>
  <p:clrMap bg1="lt1" tx1="dk1" bg2="lt2" tx2="dk2" accent1="accent1" accent2="accent2" accent3="accent3" accent4="accent4" accent5="accent5" accent6="accent6" hlink="hlink" folHlink="folHlink"/>
  <p:sldLayoutIdLst>
    <p:sldLayoutId id="2147484236" r:id="rId1"/>
    <p:sldLayoutId id="2147484237" r:id="rId2"/>
    <p:sldLayoutId id="2147484238" r:id="rId3"/>
    <p:sldLayoutId id="2147484239" r:id="rId4"/>
    <p:sldLayoutId id="2147484240" r:id="rId5"/>
    <p:sldLayoutId id="2147484241" r:id="rId6"/>
    <p:sldLayoutId id="2147484242" r:id="rId7"/>
    <p:sldLayoutId id="2147484243" r:id="rId8"/>
    <p:sldLayoutId id="2147484244" r:id="rId9"/>
    <p:sldLayoutId id="2147484245" r:id="rId10"/>
    <p:sldLayoutId id="2147484246" r:id="rId11"/>
    <p:sldLayoutId id="214748424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AABDF78A-B64B-E31A-9048-C103D2FF27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E91D3A78-4D44-1A0D-E5F5-61D2E84B98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AEE4BE62-2037-7939-ABC4-546FAD5B6C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B496FD-D12D-47B9-A6B2-BED9521AF41A}" type="datetimeFigureOut">
              <a:rPr lang="cs-CZ" smtClean="0"/>
              <a:t>24.09.2024</a:t>
            </a:fld>
            <a:endParaRPr lang="cs-CZ"/>
          </a:p>
        </p:txBody>
      </p:sp>
      <p:sp>
        <p:nvSpPr>
          <p:cNvPr id="5" name="Zástupný symbol pro zápatí 4">
            <a:extLst>
              <a:ext uri="{FF2B5EF4-FFF2-40B4-BE49-F238E27FC236}">
                <a16:creationId xmlns:a16="http://schemas.microsoft.com/office/drawing/2014/main" id="{C53EABC6-2ECD-1685-3E0B-365FA94596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id="{FF14816E-5691-9238-87D0-C876B82A71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00CFDC-57E9-4C10-8387-11AC0181E6D9}" type="slidenum">
              <a:rPr lang="cs-CZ" smtClean="0"/>
              <a:t>‹#›</a:t>
            </a:fld>
            <a:endParaRPr lang="cs-CZ"/>
          </a:p>
        </p:txBody>
      </p:sp>
    </p:spTree>
    <p:extLst>
      <p:ext uri="{BB962C8B-B14F-4D97-AF65-F5344CB8AC3E}">
        <p14:creationId xmlns:p14="http://schemas.microsoft.com/office/powerpoint/2010/main" val="2054721798"/>
      </p:ext>
    </p:extLst>
  </p:cSld>
  <p:clrMap bg1="lt1" tx1="dk1" bg2="lt2" tx2="dk2" accent1="accent1" accent2="accent2" accent3="accent3" accent4="accent4" accent5="accent5" accent6="accent6" hlink="hlink" folHlink="folHlink"/>
  <p:sldLayoutIdLst>
    <p:sldLayoutId id="2147484252" r:id="rId1"/>
    <p:sldLayoutId id="21474842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13E50998-ED33-4EDD-B82D-715CD621C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2937C3EE-B3AE-42F4-870A-8515E00C6C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B01F9CC2-A3C0-413D-A3D6-3907C26F01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D464F1-3EBB-408E-8703-06B65CDE4B4A}" type="datetimeFigureOut">
              <a:rPr lang="cs-CZ" smtClean="0"/>
              <a:t>24.09.2024</a:t>
            </a:fld>
            <a:endParaRPr lang="cs-CZ"/>
          </a:p>
        </p:txBody>
      </p:sp>
      <p:sp>
        <p:nvSpPr>
          <p:cNvPr id="5" name="Zástupný symbol pro zápatí 4">
            <a:extLst>
              <a:ext uri="{FF2B5EF4-FFF2-40B4-BE49-F238E27FC236}">
                <a16:creationId xmlns:a16="http://schemas.microsoft.com/office/drawing/2014/main" id="{BA1FD861-8F42-45D5-9489-254B89F7BA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id="{3B2196BD-EABB-4B0B-919E-BF72ABAFFE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A0223B-8D7A-4681-813B-55198971A11A}" type="slidenum">
              <a:rPr lang="cs-CZ" smtClean="0"/>
              <a:t>‹#›</a:t>
            </a:fld>
            <a:endParaRPr lang="cs-CZ"/>
          </a:p>
        </p:txBody>
      </p:sp>
    </p:spTree>
    <p:extLst>
      <p:ext uri="{BB962C8B-B14F-4D97-AF65-F5344CB8AC3E}">
        <p14:creationId xmlns:p14="http://schemas.microsoft.com/office/powerpoint/2010/main" val="2304070537"/>
      </p:ext>
    </p:extLst>
  </p:cSld>
  <p:clrMap bg1="lt1" tx1="dk1" bg2="lt2" tx2="dk2" accent1="accent1" accent2="accent2" accent3="accent3" accent4="accent4" accent5="accent5" accent6="accent6" hlink="hlink" folHlink="folHlink"/>
  <p:sldLayoutIdLst>
    <p:sldLayoutId id="2147484270"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281" r:id="rId12"/>
    <p:sldLayoutId id="214748428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124D1CE7-99A5-59D1-D71F-50454BF44B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FBB025E9-7E49-1131-B8B0-7EE150AE78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247E6E07-5EF3-BB08-9FD6-BF5F9795157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BF43EB-2E3E-4643-B8B9-DA9E5C8705F0}" type="datetimeFigureOut">
              <a:rPr lang="cs-CZ" smtClean="0"/>
              <a:t>24.09.2024</a:t>
            </a:fld>
            <a:endParaRPr lang="cs-CZ"/>
          </a:p>
        </p:txBody>
      </p:sp>
      <p:sp>
        <p:nvSpPr>
          <p:cNvPr id="5" name="Zástupný symbol pro zápatí 4">
            <a:extLst>
              <a:ext uri="{FF2B5EF4-FFF2-40B4-BE49-F238E27FC236}">
                <a16:creationId xmlns:a16="http://schemas.microsoft.com/office/drawing/2014/main" id="{832682A7-8695-DF37-F06E-6B04D8ECCC8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id="{0765AB07-76F8-C621-B064-9A3DC6E2D2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883482-ADB2-404D-AAFB-407D1911DBEF}" type="slidenum">
              <a:rPr lang="cs-CZ" smtClean="0"/>
              <a:t>‹#›</a:t>
            </a:fld>
            <a:endParaRPr lang="cs-CZ"/>
          </a:p>
        </p:txBody>
      </p:sp>
    </p:spTree>
    <p:extLst>
      <p:ext uri="{BB962C8B-B14F-4D97-AF65-F5344CB8AC3E}">
        <p14:creationId xmlns:p14="http://schemas.microsoft.com/office/powerpoint/2010/main" val="332832169"/>
      </p:ext>
    </p:extLst>
  </p:cSld>
  <p:clrMap bg1="lt1" tx1="dk1" bg2="lt2" tx2="dk2" accent1="accent1" accent2="accent2" accent3="accent3" accent4="accent4" accent5="accent5" accent6="accent6" hlink="hlink" folHlink="folHlink"/>
  <p:sldLayoutIdLst>
    <p:sldLayoutId id="2147484285" r:id="rId1"/>
    <p:sldLayoutId id="214748428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F2E18D3E-0080-41D8-A636-9F205DA281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dirty="0"/>
              <a:t>Kliknutím lze upravit styl.</a:t>
            </a:r>
          </a:p>
        </p:txBody>
      </p:sp>
      <p:sp>
        <p:nvSpPr>
          <p:cNvPr id="3" name="Zástupný text 2">
            <a:extLst>
              <a:ext uri="{FF2B5EF4-FFF2-40B4-BE49-F238E27FC236}">
                <a16:creationId xmlns:a16="http://schemas.microsoft.com/office/drawing/2014/main" id="{47A485CB-C3A3-43A2-806E-55CBAC815D5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4F37910D-F120-4114-8358-60F61E2E80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996E8-D44D-4D29-B5B3-6A5042537ABD}" type="datetimeFigureOut">
              <a:rPr lang="cs-CZ" smtClean="0"/>
              <a:t>24.09.2024</a:t>
            </a:fld>
            <a:endParaRPr lang="cs-CZ"/>
          </a:p>
        </p:txBody>
      </p:sp>
      <p:sp>
        <p:nvSpPr>
          <p:cNvPr id="5" name="Zástupný symbol pro zápatí 4">
            <a:extLst>
              <a:ext uri="{FF2B5EF4-FFF2-40B4-BE49-F238E27FC236}">
                <a16:creationId xmlns:a16="http://schemas.microsoft.com/office/drawing/2014/main" id="{37A43518-2B36-4A43-975E-CA24246CE7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id="{27FA21C1-724A-4575-BEF1-4E328ABE7A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3C84DE-2398-4D7B-94B3-F67D47F3B35D}" type="slidenum">
              <a:rPr lang="cs-CZ" smtClean="0"/>
              <a:t>‹#›</a:t>
            </a:fld>
            <a:endParaRPr lang="cs-CZ"/>
          </a:p>
        </p:txBody>
      </p:sp>
    </p:spTree>
    <p:extLst>
      <p:ext uri="{BB962C8B-B14F-4D97-AF65-F5344CB8AC3E}">
        <p14:creationId xmlns:p14="http://schemas.microsoft.com/office/powerpoint/2010/main" val="1377360786"/>
      </p:ext>
    </p:extLst>
  </p:cSld>
  <p:clrMap bg1="lt1" tx1="dk1" bg2="lt2" tx2="dk2" accent1="accent1" accent2="accent2" accent3="accent3" accent4="accent4" accent5="accent5" accent6="accent6" hlink="hlink" folHlink="folHlink"/>
  <p:sldLayoutIdLst>
    <p:sldLayoutId id="2147484288" r:id="rId1"/>
    <p:sldLayoutId id="2147484289" r:id="rId2"/>
    <p:sldLayoutId id="2147484290" r:id="rId3"/>
    <p:sldLayoutId id="214748429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0.xml"/><Relationship Id="rId4" Type="http://schemas.openxmlformats.org/officeDocument/2006/relationships/image" Target="../media/image4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50.emf"/></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50.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50.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41.svg"/><Relationship Id="rId3" Type="http://schemas.openxmlformats.org/officeDocument/2006/relationships/image" Target="../media/image37.svg"/><Relationship Id="rId7" Type="http://schemas.openxmlformats.org/officeDocument/2006/relationships/image" Target="../media/image54.svg"/><Relationship Id="rId12" Type="http://schemas.openxmlformats.org/officeDocument/2006/relationships/image" Target="../media/image40.png"/><Relationship Id="rId2" Type="http://schemas.openxmlformats.org/officeDocument/2006/relationships/image" Target="../media/image36.png"/><Relationship Id="rId1" Type="http://schemas.openxmlformats.org/officeDocument/2006/relationships/slideLayout" Target="../slideLayouts/slideLayout9.xml"/><Relationship Id="rId6" Type="http://schemas.openxmlformats.org/officeDocument/2006/relationships/image" Target="../media/image53.png"/><Relationship Id="rId11" Type="http://schemas.openxmlformats.org/officeDocument/2006/relationships/image" Target="../media/image58.svg"/><Relationship Id="rId5" Type="http://schemas.openxmlformats.org/officeDocument/2006/relationships/image" Target="../media/image52.svg"/><Relationship Id="rId15" Type="http://schemas.openxmlformats.org/officeDocument/2006/relationships/image" Target="../media/image43.sv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svg"/><Relationship Id="rId14" Type="http://schemas.openxmlformats.org/officeDocument/2006/relationships/image" Target="../media/image4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hyperlink" Target="https://www.uzis.cz/index.php?pg=registry-sber-dat--narodni-registr-zdravotnickych-pracovniku" TargetMode="External"/><Relationship Id="rId4" Type="http://schemas.openxmlformats.org/officeDocument/2006/relationships/hyperlink" Target="https://www.uzis.cz/index.php?pg=registry-sber-dat--narodni-registr-hrazenych-zdravotnich-sluzeb" TargetMode="External"/></Relationships>
</file>

<file path=ppt/slides/_rels/slide35.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hyperlink" Target="https://www.nzip.cz/modul/datove-zpravodajstvi" TargetMode="Externa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Layout" Target="../slideLayouts/slideLayout60.xml"/><Relationship Id="rId5" Type="http://schemas.openxmlformats.org/officeDocument/2006/relationships/tags" Target="../tags/tag12.xml"/><Relationship Id="rId4" Type="http://schemas.openxmlformats.org/officeDocument/2006/relationships/tags" Target="../tags/tag11.xml"/></Relationships>
</file>

<file path=ppt/slides/_rels/slide3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60.tmp"/><Relationship Id="rId2" Type="http://schemas.openxmlformats.org/officeDocument/2006/relationships/hyperlink" Target="https://www.nzip.cz/nkis" TargetMode="Externa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3.xml"/><Relationship Id="rId4" Type="http://schemas.openxmlformats.org/officeDocument/2006/relationships/chart" Target="../charts/char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tags" Target="../tags/tag24.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chart" Target="../charts/chart4.xml"/><Relationship Id="rId5" Type="http://schemas.openxmlformats.org/officeDocument/2006/relationships/tags" Target="../tags/tag21.xml"/><Relationship Id="rId10" Type="http://schemas.openxmlformats.org/officeDocument/2006/relationships/chart" Target="../charts/chart3.xml"/><Relationship Id="rId4" Type="http://schemas.openxmlformats.org/officeDocument/2006/relationships/tags" Target="../tags/tag20.xml"/><Relationship Id="rId9"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chart" Target="../charts/chart5.xml"/><Relationship Id="rId5" Type="http://schemas.openxmlformats.org/officeDocument/2006/relationships/slideLayout" Target="../slideLayouts/slideLayout10.xml"/><Relationship Id="rId4" Type="http://schemas.openxmlformats.org/officeDocument/2006/relationships/tags" Target="../tags/tag28.xml"/></Relationships>
</file>

<file path=ppt/slides/_rels/slide48.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chart" Target="../charts/chart7.xml"/><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chart" Target="../charts/chart6.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slideLayout" Target="../slideLayouts/slideLayout75.xml"/><Relationship Id="rId5" Type="http://schemas.openxmlformats.org/officeDocument/2006/relationships/tags" Target="../tags/tag33.xml"/><Relationship Id="rId10" Type="http://schemas.openxmlformats.org/officeDocument/2006/relationships/tags" Target="../tags/tag38.xml"/><Relationship Id="rId4" Type="http://schemas.openxmlformats.org/officeDocument/2006/relationships/tags" Target="../tags/tag32.xml"/><Relationship Id="rId9" Type="http://schemas.openxmlformats.org/officeDocument/2006/relationships/tags" Target="../tags/tag37.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notesSlide" Target="../notesSlides/notesSlide5.xml"/></Relationships>
</file>

<file path=ppt/slides/_rels/slide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tags" Target="../tags/tag48.xml"/><Relationship Id="rId3" Type="http://schemas.openxmlformats.org/officeDocument/2006/relationships/tags" Target="../tags/tag43.xml"/><Relationship Id="rId7" Type="http://schemas.openxmlformats.org/officeDocument/2006/relationships/tags" Target="../tags/tag47.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5" Type="http://schemas.openxmlformats.org/officeDocument/2006/relationships/tags" Target="../tags/tag45.xml"/><Relationship Id="rId10" Type="http://schemas.openxmlformats.org/officeDocument/2006/relationships/chart" Target="../charts/chart10.xml"/><Relationship Id="rId4" Type="http://schemas.openxmlformats.org/officeDocument/2006/relationships/tags" Target="../tags/tag44.xml"/><Relationship Id="rId9"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chart" Target="../charts/chart11.xml"/><Relationship Id="rId5" Type="http://schemas.openxmlformats.org/officeDocument/2006/relationships/slideLayout" Target="../slideLayouts/slideLayout11.xml"/><Relationship Id="rId4" Type="http://schemas.openxmlformats.org/officeDocument/2006/relationships/tags" Target="../tags/tag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slideLayout" Target="../slideLayouts/slideLayout10.xml"/><Relationship Id="rId1" Type="http://schemas.openxmlformats.org/officeDocument/2006/relationships/tags" Target="../tags/tag54.xml"/><Relationship Id="rId4" Type="http://schemas.openxmlformats.org/officeDocument/2006/relationships/image" Target="../media/image61.png"/></Relationships>
</file>

<file path=ppt/slides/_rels/slide5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slideLayout" Target="../slideLayouts/slideLayout10.xml"/><Relationship Id="rId1" Type="http://schemas.openxmlformats.org/officeDocument/2006/relationships/tags" Target="../tags/tag55.xml"/><Relationship Id="rId4" Type="http://schemas.openxmlformats.org/officeDocument/2006/relationships/chart" Target="../charts/chart14.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image" Target="../media/image62.emf"/></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59.xml"/><Relationship Id="rId1" Type="http://schemas.openxmlformats.org/officeDocument/2006/relationships/tags" Target="../tags/tag58.xml"/><Relationship Id="rId4" Type="http://schemas.openxmlformats.org/officeDocument/2006/relationships/image" Target="../media/image63.png"/></Relationships>
</file>

<file path=ppt/slides/_rels/slide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4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6.xml.rels><?xml version="1.0" encoding="UTF-8" standalone="yes"?>
<Relationships xmlns="http://schemas.openxmlformats.org/package/2006/relationships"><Relationship Id="rId13" Type="http://schemas.openxmlformats.org/officeDocument/2006/relationships/tags" Target="../tags/tag72.xml"/><Relationship Id="rId18" Type="http://schemas.openxmlformats.org/officeDocument/2006/relationships/tags" Target="../tags/tag77.xml"/><Relationship Id="rId26" Type="http://schemas.openxmlformats.org/officeDocument/2006/relationships/tags" Target="../tags/tag85.xml"/><Relationship Id="rId3" Type="http://schemas.openxmlformats.org/officeDocument/2006/relationships/tags" Target="../tags/tag62.xml"/><Relationship Id="rId21" Type="http://schemas.openxmlformats.org/officeDocument/2006/relationships/tags" Target="../tags/tag80.xml"/><Relationship Id="rId7" Type="http://schemas.openxmlformats.org/officeDocument/2006/relationships/tags" Target="../tags/tag66.xml"/><Relationship Id="rId12" Type="http://schemas.openxmlformats.org/officeDocument/2006/relationships/tags" Target="../tags/tag71.xml"/><Relationship Id="rId17" Type="http://schemas.openxmlformats.org/officeDocument/2006/relationships/tags" Target="../tags/tag76.xml"/><Relationship Id="rId25" Type="http://schemas.openxmlformats.org/officeDocument/2006/relationships/tags" Target="../tags/tag84.xml"/><Relationship Id="rId33" Type="http://schemas.openxmlformats.org/officeDocument/2006/relationships/slideLayout" Target="../slideLayouts/slideLayout61.xml"/><Relationship Id="rId2" Type="http://schemas.openxmlformats.org/officeDocument/2006/relationships/tags" Target="../tags/tag61.xml"/><Relationship Id="rId16" Type="http://schemas.openxmlformats.org/officeDocument/2006/relationships/tags" Target="../tags/tag75.xml"/><Relationship Id="rId20" Type="http://schemas.openxmlformats.org/officeDocument/2006/relationships/tags" Target="../tags/tag79.xml"/><Relationship Id="rId29" Type="http://schemas.openxmlformats.org/officeDocument/2006/relationships/tags" Target="../tags/tag88.xml"/><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tags" Target="../tags/tag70.xml"/><Relationship Id="rId24" Type="http://schemas.openxmlformats.org/officeDocument/2006/relationships/tags" Target="../tags/tag83.xml"/><Relationship Id="rId32" Type="http://schemas.openxmlformats.org/officeDocument/2006/relationships/tags" Target="../tags/tag91.xml"/><Relationship Id="rId5" Type="http://schemas.openxmlformats.org/officeDocument/2006/relationships/tags" Target="../tags/tag64.xml"/><Relationship Id="rId15" Type="http://schemas.openxmlformats.org/officeDocument/2006/relationships/tags" Target="../tags/tag74.xml"/><Relationship Id="rId23" Type="http://schemas.openxmlformats.org/officeDocument/2006/relationships/tags" Target="../tags/tag82.xml"/><Relationship Id="rId28" Type="http://schemas.openxmlformats.org/officeDocument/2006/relationships/tags" Target="../tags/tag87.xml"/><Relationship Id="rId10" Type="http://schemas.openxmlformats.org/officeDocument/2006/relationships/tags" Target="../tags/tag69.xml"/><Relationship Id="rId19" Type="http://schemas.openxmlformats.org/officeDocument/2006/relationships/tags" Target="../tags/tag78.xml"/><Relationship Id="rId31" Type="http://schemas.openxmlformats.org/officeDocument/2006/relationships/tags" Target="../tags/tag90.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tags" Target="../tags/tag73.xml"/><Relationship Id="rId22" Type="http://schemas.openxmlformats.org/officeDocument/2006/relationships/tags" Target="../tags/tag81.xml"/><Relationship Id="rId27" Type="http://schemas.openxmlformats.org/officeDocument/2006/relationships/tags" Target="../tags/tag86.xml"/><Relationship Id="rId30" Type="http://schemas.openxmlformats.org/officeDocument/2006/relationships/tags" Target="../tags/tag89.xml"/><Relationship Id="rId8" Type="http://schemas.openxmlformats.org/officeDocument/2006/relationships/tags" Target="../tags/tag67.xml"/></Relationships>
</file>

<file path=ppt/slides/_rels/slide67.xml.rels><?xml version="1.0" encoding="UTF-8" standalone="yes"?>
<Relationships xmlns="http://schemas.openxmlformats.org/package/2006/relationships"><Relationship Id="rId13" Type="http://schemas.openxmlformats.org/officeDocument/2006/relationships/tags" Target="../tags/tag104.xml"/><Relationship Id="rId18" Type="http://schemas.openxmlformats.org/officeDocument/2006/relationships/tags" Target="../tags/tag109.xml"/><Relationship Id="rId26" Type="http://schemas.openxmlformats.org/officeDocument/2006/relationships/tags" Target="../tags/tag117.xml"/><Relationship Id="rId3" Type="http://schemas.openxmlformats.org/officeDocument/2006/relationships/tags" Target="../tags/tag94.xml"/><Relationship Id="rId21" Type="http://schemas.openxmlformats.org/officeDocument/2006/relationships/tags" Target="../tags/tag112.xml"/><Relationship Id="rId7" Type="http://schemas.openxmlformats.org/officeDocument/2006/relationships/tags" Target="../tags/tag98.xml"/><Relationship Id="rId12" Type="http://schemas.openxmlformats.org/officeDocument/2006/relationships/tags" Target="../tags/tag103.xml"/><Relationship Id="rId17" Type="http://schemas.openxmlformats.org/officeDocument/2006/relationships/tags" Target="../tags/tag108.xml"/><Relationship Id="rId25" Type="http://schemas.openxmlformats.org/officeDocument/2006/relationships/tags" Target="../tags/tag116.xml"/><Relationship Id="rId33" Type="http://schemas.openxmlformats.org/officeDocument/2006/relationships/slideLayout" Target="../slideLayouts/slideLayout61.xml"/><Relationship Id="rId2" Type="http://schemas.openxmlformats.org/officeDocument/2006/relationships/tags" Target="../tags/tag93.xml"/><Relationship Id="rId16" Type="http://schemas.openxmlformats.org/officeDocument/2006/relationships/tags" Target="../tags/tag107.xml"/><Relationship Id="rId20" Type="http://schemas.openxmlformats.org/officeDocument/2006/relationships/tags" Target="../tags/tag111.xml"/><Relationship Id="rId29" Type="http://schemas.openxmlformats.org/officeDocument/2006/relationships/tags" Target="../tags/tag120.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tags" Target="../tags/tag102.xml"/><Relationship Id="rId24" Type="http://schemas.openxmlformats.org/officeDocument/2006/relationships/tags" Target="../tags/tag115.xml"/><Relationship Id="rId32" Type="http://schemas.openxmlformats.org/officeDocument/2006/relationships/tags" Target="../tags/tag123.xml"/><Relationship Id="rId5" Type="http://schemas.openxmlformats.org/officeDocument/2006/relationships/tags" Target="../tags/tag96.xml"/><Relationship Id="rId15" Type="http://schemas.openxmlformats.org/officeDocument/2006/relationships/tags" Target="../tags/tag106.xml"/><Relationship Id="rId23" Type="http://schemas.openxmlformats.org/officeDocument/2006/relationships/tags" Target="../tags/tag114.xml"/><Relationship Id="rId28" Type="http://schemas.openxmlformats.org/officeDocument/2006/relationships/tags" Target="../tags/tag119.xml"/><Relationship Id="rId10" Type="http://schemas.openxmlformats.org/officeDocument/2006/relationships/tags" Target="../tags/tag101.xml"/><Relationship Id="rId19" Type="http://schemas.openxmlformats.org/officeDocument/2006/relationships/tags" Target="../tags/tag110.xml"/><Relationship Id="rId31" Type="http://schemas.openxmlformats.org/officeDocument/2006/relationships/tags" Target="../tags/tag122.xml"/><Relationship Id="rId4" Type="http://schemas.openxmlformats.org/officeDocument/2006/relationships/tags" Target="../tags/tag95.xml"/><Relationship Id="rId9" Type="http://schemas.openxmlformats.org/officeDocument/2006/relationships/tags" Target="../tags/tag100.xml"/><Relationship Id="rId14" Type="http://schemas.openxmlformats.org/officeDocument/2006/relationships/tags" Target="../tags/tag105.xml"/><Relationship Id="rId22" Type="http://schemas.openxmlformats.org/officeDocument/2006/relationships/tags" Target="../tags/tag113.xml"/><Relationship Id="rId27" Type="http://schemas.openxmlformats.org/officeDocument/2006/relationships/tags" Target="../tags/tag118.xml"/><Relationship Id="rId30" Type="http://schemas.openxmlformats.org/officeDocument/2006/relationships/tags" Target="../tags/tag121.xml"/><Relationship Id="rId8" Type="http://schemas.openxmlformats.org/officeDocument/2006/relationships/tags" Target="../tags/tag9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7.xml"/></Relationships>
</file>

<file path=ppt/slides/_rels/slide7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37.xml"/><Relationship Id="rId4" Type="http://schemas.openxmlformats.org/officeDocument/2006/relationships/image" Target="../media/image70.pn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svg"/><Relationship Id="rId7" Type="http://schemas.openxmlformats.org/officeDocument/2006/relationships/image" Target="../media/image33.svg"/><Relationship Id="rId2" Type="http://schemas.openxmlformats.org/officeDocument/2006/relationships/image" Target="../media/image28.png"/><Relationship Id="rId1" Type="http://schemas.openxmlformats.org/officeDocument/2006/relationships/slideLayout" Target="../slideLayouts/slideLayout53.xml"/><Relationship Id="rId6" Type="http://schemas.openxmlformats.org/officeDocument/2006/relationships/image" Target="../media/image32.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image" Target="../media/image35.svg"/></Relationships>
</file>

<file path=ppt/slides/_rels/slide9.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svg"/><Relationship Id="rId3" Type="http://schemas.openxmlformats.org/officeDocument/2006/relationships/image" Target="../media/image31.svg"/><Relationship Id="rId7" Type="http://schemas.openxmlformats.org/officeDocument/2006/relationships/image" Target="../media/image37.svg"/><Relationship Id="rId12" Type="http://schemas.openxmlformats.org/officeDocument/2006/relationships/image" Target="../media/image42.png"/><Relationship Id="rId17" Type="http://schemas.openxmlformats.org/officeDocument/2006/relationships/image" Target="../media/image35.svg"/><Relationship Id="rId2" Type="http://schemas.openxmlformats.org/officeDocument/2006/relationships/image" Target="../media/image30.png"/><Relationship Id="rId16" Type="http://schemas.openxmlformats.org/officeDocument/2006/relationships/image" Target="../media/image34.png"/><Relationship Id="rId1" Type="http://schemas.openxmlformats.org/officeDocument/2006/relationships/slideLayout" Target="../slideLayouts/slideLayout53.xml"/><Relationship Id="rId6" Type="http://schemas.openxmlformats.org/officeDocument/2006/relationships/image" Target="../media/image36.png"/><Relationship Id="rId11" Type="http://schemas.openxmlformats.org/officeDocument/2006/relationships/image" Target="../media/image41.svg"/><Relationship Id="rId5" Type="http://schemas.openxmlformats.org/officeDocument/2006/relationships/image" Target="../media/image33.svg"/><Relationship Id="rId15" Type="http://schemas.openxmlformats.org/officeDocument/2006/relationships/image" Target="../media/image29.svg"/><Relationship Id="rId10" Type="http://schemas.openxmlformats.org/officeDocument/2006/relationships/image" Target="../media/image40.png"/><Relationship Id="rId4" Type="http://schemas.openxmlformats.org/officeDocument/2006/relationships/image" Target="../media/image32.png"/><Relationship Id="rId9" Type="http://schemas.openxmlformats.org/officeDocument/2006/relationships/image" Target="../media/image39.svg"/><Relationship Id="rId1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a:extLst>
              <a:ext uri="{FF2B5EF4-FFF2-40B4-BE49-F238E27FC236}">
                <a16:creationId xmlns:a16="http://schemas.microsoft.com/office/drawing/2014/main" id="{F6E7AE88-0F5A-4EE3-6F61-7C222D02B370}"/>
              </a:ext>
            </a:extLst>
          </p:cNvPr>
          <p:cNvSpPr txBox="1"/>
          <p:nvPr/>
        </p:nvSpPr>
        <p:spPr>
          <a:xfrm>
            <a:off x="210073" y="1219304"/>
            <a:ext cx="6673048" cy="1813895"/>
          </a:xfrm>
          <a:prstGeom prst="rect">
            <a:avLst/>
          </a:prstGeom>
          <a:noFill/>
        </p:spPr>
        <p:txBody>
          <a:bodyPr wrap="square" rtlCol="0">
            <a:spAutoFit/>
          </a:bodyPr>
          <a:lstStyle/>
          <a:p>
            <a:pPr lvl="0">
              <a:lnSpc>
                <a:spcPct val="105000"/>
              </a:lnSpc>
              <a:spcBef>
                <a:spcPts val="1200"/>
              </a:spcBef>
              <a:spcAft>
                <a:spcPts val="1200"/>
              </a:spcAft>
            </a:pPr>
            <a:r>
              <a:rPr lang="cs-CZ" sz="3600" b="1" dirty="0">
                <a:solidFill>
                  <a:srgbClr val="D71440"/>
                </a:solidFill>
                <a:effectLst/>
                <a:latin typeface="Calibri" panose="020F0502020204030204" pitchFamily="34" charset="0"/>
                <a:ea typeface="Calibri" panose="020F0502020204030204" pitchFamily="34" charset="0"/>
                <a:cs typeface="Times New Roman" panose="02020603050405020304" pitchFamily="18" charset="0"/>
              </a:rPr>
              <a:t>Funkčnost a informační potenciál datového úložiště a ukázky výstupů</a:t>
            </a:r>
            <a:endParaRPr lang="en-GB" sz="3600" dirty="0">
              <a:solidFill>
                <a:srgbClr val="D7144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3134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Nadpis 1">
            <a:extLst>
              <a:ext uri="{FF2B5EF4-FFF2-40B4-BE49-F238E27FC236}">
                <a16:creationId xmlns:a16="http://schemas.microsoft.com/office/drawing/2014/main" id="{DBA5B695-2371-BB14-CCBC-4F3A4D03C24C}"/>
              </a:ext>
            </a:extLst>
          </p:cNvPr>
          <p:cNvSpPr txBox="1">
            <a:spLocks/>
          </p:cNvSpPr>
          <p:nvPr/>
        </p:nvSpPr>
        <p:spPr>
          <a:xfrm>
            <a:off x="125467" y="99248"/>
            <a:ext cx="11828407" cy="11171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EB0000"/>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Struktura, funkčnost a implementace datového úložiště NZIS striktně dodržuje zásady digitálně přívětivé legislativy </a:t>
            </a:r>
          </a:p>
        </p:txBody>
      </p:sp>
      <p:pic>
        <p:nvPicPr>
          <p:cNvPr id="2" name="Obrázek 1">
            <a:extLst>
              <a:ext uri="{FF2B5EF4-FFF2-40B4-BE49-F238E27FC236}">
                <a16:creationId xmlns:a16="http://schemas.microsoft.com/office/drawing/2014/main" id="{52F309D4-4B1A-AD7B-CBF4-5AF7D811E9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126" y="1377190"/>
            <a:ext cx="914401" cy="914401"/>
          </a:xfrm>
          <a:prstGeom prst="rect">
            <a:avLst/>
          </a:prstGeom>
        </p:spPr>
      </p:pic>
      <p:sp>
        <p:nvSpPr>
          <p:cNvPr id="3" name="TextovéPole 2">
            <a:extLst>
              <a:ext uri="{FF2B5EF4-FFF2-40B4-BE49-F238E27FC236}">
                <a16:creationId xmlns:a16="http://schemas.microsoft.com/office/drawing/2014/main" id="{020526DE-0777-B7DA-9F05-83246AC6726D}"/>
              </a:ext>
            </a:extLst>
          </p:cNvPr>
          <p:cNvSpPr txBox="1"/>
          <p:nvPr/>
        </p:nvSpPr>
        <p:spPr>
          <a:xfrm>
            <a:off x="987152" y="1523012"/>
            <a:ext cx="1081596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800" b="1" i="1" u="none" strike="noStrike" kern="1200" cap="none" spc="0" normalizeH="0" baseline="0" noProof="0" dirty="0">
                <a:ln>
                  <a:noFill/>
                </a:ln>
                <a:solidFill>
                  <a:srgbClr val="31688F"/>
                </a:solidFill>
                <a:effectLst/>
                <a:uLnTx/>
                <a:uFillTx/>
                <a:latin typeface="Calibri" panose="020F0502020204030204"/>
                <a:ea typeface="+mn-ea"/>
                <a:cs typeface="+mn-cs"/>
              </a:rPr>
              <a:t>RESPEKTOVÁNÍ ZÁSAD DIGITÁLNĚ PŘÍVĚTIVÉ LEGISLATIVY </a:t>
            </a:r>
          </a:p>
        </p:txBody>
      </p:sp>
      <p:sp>
        <p:nvSpPr>
          <p:cNvPr id="4" name="Obdélník 3">
            <a:extLst>
              <a:ext uri="{FF2B5EF4-FFF2-40B4-BE49-F238E27FC236}">
                <a16:creationId xmlns:a16="http://schemas.microsoft.com/office/drawing/2014/main" id="{8BC02089-73AD-6F13-B2C0-E146980FC508}"/>
              </a:ext>
            </a:extLst>
          </p:cNvPr>
          <p:cNvSpPr/>
          <p:nvPr/>
        </p:nvSpPr>
        <p:spPr>
          <a:xfrm>
            <a:off x="902837" y="2291591"/>
            <a:ext cx="10984596" cy="3477875"/>
          </a:xfrm>
          <a:prstGeom prst="rect">
            <a:avLst/>
          </a:prstGeom>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cs-CZ" sz="2000" b="0" i="1" u="none" strike="noStrike" kern="1200" cap="none" spc="0" normalizeH="0" baseline="0" noProof="0" dirty="0">
                <a:ln>
                  <a:noFill/>
                </a:ln>
                <a:effectLst/>
                <a:uLnTx/>
                <a:uFillTx/>
                <a:latin typeface="Calibri" panose="020F0502020204030204"/>
                <a:ea typeface="+mn-ea"/>
                <a:cs typeface="+mn-cs"/>
              </a:rPr>
              <a:t>Budování přednostně digitálních služeb (princip </a:t>
            </a:r>
            <a:r>
              <a:rPr kumimoji="0" lang="cs-CZ" sz="2000" b="0" i="1" u="none" strike="noStrike" kern="1200" cap="none" spc="0" normalizeH="0" baseline="0" noProof="0" dirty="0" err="1">
                <a:ln>
                  <a:noFill/>
                </a:ln>
                <a:effectLst/>
                <a:uLnTx/>
                <a:uFillTx/>
                <a:latin typeface="Calibri" panose="020F0502020204030204"/>
                <a:ea typeface="+mn-ea"/>
                <a:cs typeface="+mn-cs"/>
              </a:rPr>
              <a:t>digital</a:t>
            </a:r>
            <a:r>
              <a:rPr kumimoji="0" lang="cs-CZ" sz="2000" b="0" i="1" u="none" strike="noStrike" kern="1200" cap="none" spc="0" normalizeH="0" baseline="0" noProof="0" dirty="0">
                <a:ln>
                  <a:noFill/>
                </a:ln>
                <a:effectLst/>
                <a:uLnTx/>
                <a:uFillTx/>
                <a:latin typeface="Calibri" panose="020F0502020204030204"/>
                <a:ea typeface="+mn-ea"/>
                <a:cs typeface="+mn-cs"/>
              </a:rPr>
              <a:t> by default)</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cs-CZ" sz="2000" i="1" u="none" strike="noStrike" kern="1200" cap="none" spc="0" normalizeH="0" baseline="0" noProof="0" dirty="0">
                <a:ln>
                  <a:noFill/>
                </a:ln>
                <a:effectLst/>
                <a:uLnTx/>
                <a:uFillTx/>
                <a:latin typeface="Calibri" panose="020F0502020204030204"/>
                <a:ea typeface="+mn-ea"/>
                <a:cs typeface="+mn-cs"/>
              </a:rPr>
              <a:t>Maximální opakovatelnost a znovu použitelnost údajů a služeb (princip </a:t>
            </a:r>
            <a:r>
              <a:rPr kumimoji="0" lang="cs-CZ" sz="2000" i="1" u="none" strike="noStrike" kern="1200" cap="none" spc="0" normalizeH="0" baseline="0" noProof="0" dirty="0" err="1">
                <a:ln>
                  <a:noFill/>
                </a:ln>
                <a:effectLst/>
                <a:uLnTx/>
                <a:uFillTx/>
                <a:latin typeface="Calibri" panose="020F0502020204030204"/>
                <a:ea typeface="+mn-ea"/>
                <a:cs typeface="+mn-cs"/>
              </a:rPr>
              <a:t>only</a:t>
            </a:r>
            <a:r>
              <a:rPr kumimoji="0" lang="cs-CZ" sz="2000" i="1" u="none" strike="noStrike" kern="1200" cap="none" spc="0" normalizeH="0" baseline="0" noProof="0" dirty="0">
                <a:ln>
                  <a:noFill/>
                </a:ln>
                <a:effectLst/>
                <a:uLnTx/>
                <a:uFillTx/>
                <a:latin typeface="Calibri" panose="020F0502020204030204"/>
                <a:ea typeface="+mn-ea"/>
                <a:cs typeface="+mn-cs"/>
              </a:rPr>
              <a:t> </a:t>
            </a:r>
            <a:r>
              <a:rPr kumimoji="0" lang="cs-CZ" sz="2000" i="1" u="none" strike="noStrike" kern="1200" cap="none" spc="0" normalizeH="0" baseline="0" noProof="0" dirty="0" err="1">
                <a:ln>
                  <a:noFill/>
                </a:ln>
                <a:effectLst/>
                <a:uLnTx/>
                <a:uFillTx/>
                <a:latin typeface="Calibri" panose="020F0502020204030204"/>
                <a:ea typeface="+mn-ea"/>
                <a:cs typeface="+mn-cs"/>
              </a:rPr>
              <a:t>once</a:t>
            </a:r>
            <a:r>
              <a:rPr kumimoji="0" lang="cs-CZ" sz="2000" i="1" u="none" strike="noStrike" kern="1200" cap="none" spc="0" normalizeH="0" baseline="0" noProof="0" dirty="0">
                <a:ln>
                  <a:noFill/>
                </a:ln>
                <a:effectLst/>
                <a:uLnTx/>
                <a:uFillTx/>
                <a:latin typeface="Calibri" panose="020F0502020204030204"/>
                <a:ea typeface="+mn-ea"/>
                <a:cs typeface="+mn-cs"/>
              </a:rPr>
              <a:t>)</a:t>
            </a:r>
            <a:endParaRPr kumimoji="0" lang="cs-CZ" sz="2000" i="0" u="none" strike="noStrike" kern="1200" cap="none" spc="0" normalizeH="0" baseline="0" noProof="0" dirty="0">
              <a:ln>
                <a:noFill/>
              </a:ln>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cs-CZ" sz="2000" b="0" i="1" u="none" strike="noStrike" kern="1200" cap="none" spc="0" normalizeH="0" baseline="0" noProof="0" dirty="0">
                <a:ln>
                  <a:noFill/>
                </a:ln>
                <a:effectLst/>
                <a:uLnTx/>
                <a:uFillTx/>
                <a:latin typeface="Calibri" panose="020F0502020204030204"/>
                <a:ea typeface="+mn-ea"/>
                <a:cs typeface="+mn-cs"/>
              </a:rPr>
              <a:t>Budování služeb přístupných a použitelných pro všechny, včetně osob se zdravotním postižením (princip </a:t>
            </a:r>
            <a:r>
              <a:rPr kumimoji="0" lang="cs-CZ" sz="2000" b="0" i="1" u="none" strike="noStrike" kern="1200" cap="none" spc="0" normalizeH="0" baseline="0" noProof="0" dirty="0" err="1">
                <a:ln>
                  <a:noFill/>
                </a:ln>
                <a:effectLst/>
                <a:uLnTx/>
                <a:uFillTx/>
                <a:latin typeface="Calibri" panose="020F0502020204030204"/>
                <a:ea typeface="+mn-ea"/>
                <a:cs typeface="+mn-cs"/>
              </a:rPr>
              <a:t>governance</a:t>
            </a:r>
            <a:r>
              <a:rPr kumimoji="0" lang="cs-CZ" sz="2000" b="0" i="1" u="none" strike="noStrike" kern="1200" cap="none" spc="0" normalizeH="0" baseline="0" noProof="0" dirty="0">
                <a:ln>
                  <a:noFill/>
                </a:ln>
                <a:effectLst/>
                <a:uLnTx/>
                <a:uFillTx/>
                <a:latin typeface="Calibri" panose="020F0502020204030204"/>
                <a:ea typeface="+mn-ea"/>
                <a:cs typeface="+mn-cs"/>
              </a:rPr>
              <a:t> </a:t>
            </a:r>
            <a:r>
              <a:rPr kumimoji="0" lang="cs-CZ" sz="2000" b="0" i="1" u="none" strike="noStrike" kern="1200" cap="none" spc="0" normalizeH="0" baseline="0" noProof="0" dirty="0" err="1">
                <a:ln>
                  <a:noFill/>
                </a:ln>
                <a:effectLst/>
                <a:uLnTx/>
                <a:uFillTx/>
                <a:latin typeface="Calibri" panose="020F0502020204030204"/>
                <a:ea typeface="+mn-ea"/>
                <a:cs typeface="+mn-cs"/>
              </a:rPr>
              <a:t>accessibility</a:t>
            </a:r>
            <a:r>
              <a:rPr kumimoji="0" lang="cs-CZ" sz="2000" b="0" i="1" u="none" strike="noStrike" kern="1200" cap="none" spc="0" normalizeH="0" baseline="0" noProof="0" dirty="0">
                <a:ln>
                  <a:noFill/>
                </a:ln>
                <a:effectLst/>
                <a:uLnTx/>
                <a:uFillTx/>
                <a:latin typeface="Calibri" panose="020F0502020204030204"/>
                <a:ea typeface="+mn-ea"/>
                <a:cs typeface="+mn-cs"/>
              </a:rPr>
              <a:t>)</a:t>
            </a:r>
            <a:endParaRPr kumimoji="0" lang="cs-CZ" sz="2000" b="0" i="0" u="none" strike="noStrike" kern="1200" cap="none" spc="0" normalizeH="0" baseline="0" noProof="0" dirty="0">
              <a:ln>
                <a:noFill/>
              </a:ln>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cs-CZ" sz="2000" b="0" i="1" u="none" strike="noStrike" kern="1200" cap="none" spc="0" normalizeH="0" baseline="0" noProof="0" dirty="0">
                <a:ln>
                  <a:noFill/>
                </a:ln>
                <a:effectLst/>
                <a:uLnTx/>
                <a:uFillTx/>
                <a:latin typeface="Calibri" panose="020F0502020204030204"/>
                <a:ea typeface="+mn-ea"/>
                <a:cs typeface="+mn-cs"/>
              </a:rPr>
              <a:t>Sdílené služby veřejné správy</a:t>
            </a:r>
            <a:endParaRPr kumimoji="0" lang="cs-CZ" sz="2000" b="0" i="0" u="none" strike="noStrike" kern="1200" cap="none" spc="0" normalizeH="0" baseline="0" noProof="0" dirty="0">
              <a:ln>
                <a:noFill/>
              </a:ln>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cs-CZ" sz="2000" b="0" i="1" u="none" strike="noStrike" kern="1200" cap="none" spc="0" normalizeH="0" baseline="0" noProof="0" dirty="0">
                <a:ln>
                  <a:noFill/>
                </a:ln>
                <a:effectLst/>
                <a:uLnTx/>
                <a:uFillTx/>
                <a:latin typeface="Calibri" panose="020F0502020204030204"/>
                <a:ea typeface="+mn-ea"/>
                <a:cs typeface="+mn-cs"/>
              </a:rPr>
              <a:t>Konsolidace a propojování informačních systémů veřejné správy</a:t>
            </a:r>
            <a:endParaRPr kumimoji="0" lang="cs-CZ" sz="2000" b="0" i="0" u="none" strike="noStrike" kern="1200" cap="none" spc="0" normalizeH="0" baseline="0" noProof="0" dirty="0">
              <a:ln>
                <a:noFill/>
              </a:ln>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cs-CZ" sz="2000" b="0" i="1" u="none" strike="noStrike" kern="1200" cap="none" spc="0" normalizeH="0" baseline="0" noProof="0" dirty="0">
                <a:ln>
                  <a:noFill/>
                </a:ln>
                <a:effectLst/>
                <a:uLnTx/>
                <a:uFillTx/>
                <a:latin typeface="Calibri" panose="020F0502020204030204"/>
                <a:ea typeface="+mn-ea"/>
                <a:cs typeface="+mn-cs"/>
              </a:rPr>
              <a:t>Mezinárodní interoperabilita – budování služeb propojitelných a využitelných v evropském prostoru</a:t>
            </a:r>
            <a:endParaRPr kumimoji="0" lang="cs-CZ" sz="2000" b="0" i="0" u="none" strike="noStrike" kern="1200" cap="none" spc="0" normalizeH="0" baseline="0" noProof="0" dirty="0">
              <a:ln>
                <a:noFill/>
              </a:ln>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cs-CZ" sz="2000" b="0" i="1" u="none" strike="noStrike" kern="1200" cap="none" spc="0" normalizeH="0" baseline="0" noProof="0" dirty="0">
                <a:ln>
                  <a:noFill/>
                </a:ln>
                <a:effectLst/>
                <a:uLnTx/>
                <a:uFillTx/>
                <a:latin typeface="Calibri" panose="020F0502020204030204"/>
                <a:ea typeface="+mn-ea"/>
                <a:cs typeface="+mn-cs"/>
              </a:rPr>
              <a:t>Ochrana osobních údajů v míře umožňující kvalitní služby (GDPR)</a:t>
            </a:r>
            <a:endParaRPr kumimoji="0" lang="cs-CZ" sz="2000" b="0" i="0" u="none" strike="noStrike" kern="1200" cap="none" spc="0" normalizeH="0" baseline="0" noProof="0" dirty="0">
              <a:ln>
                <a:noFill/>
              </a:ln>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cs-CZ" sz="2000" b="0" i="1" u="none" strike="noStrike" kern="1200" cap="none" spc="0" normalizeH="0" baseline="0" noProof="0" dirty="0">
                <a:ln>
                  <a:noFill/>
                </a:ln>
                <a:effectLst/>
                <a:uLnTx/>
                <a:uFillTx/>
                <a:latin typeface="Calibri" panose="020F0502020204030204"/>
                <a:ea typeface="+mn-ea"/>
                <a:cs typeface="+mn-cs"/>
              </a:rPr>
              <a:t>Otevřenost a transparentnost včetně otevřených dat a služeb (princip open </a:t>
            </a:r>
            <a:r>
              <a:rPr kumimoji="0" lang="cs-CZ" sz="2000" b="0" i="1" u="none" strike="noStrike" kern="1200" cap="none" spc="0" normalizeH="0" baseline="0" noProof="0" dirty="0" err="1">
                <a:ln>
                  <a:noFill/>
                </a:ln>
                <a:effectLst/>
                <a:uLnTx/>
                <a:uFillTx/>
                <a:latin typeface="Calibri" panose="020F0502020204030204"/>
                <a:ea typeface="+mn-ea"/>
                <a:cs typeface="+mn-cs"/>
              </a:rPr>
              <a:t>government</a:t>
            </a:r>
            <a:r>
              <a:rPr kumimoji="0" lang="cs-CZ" sz="2000" b="0" i="1" u="none" strike="noStrike" kern="1200" cap="none" spc="0" normalizeH="0" baseline="0" noProof="0" dirty="0">
                <a:ln>
                  <a:noFill/>
                </a:ln>
                <a:effectLst/>
                <a:uLnTx/>
                <a:uFillTx/>
                <a:latin typeface="Calibri" panose="020F0502020204030204"/>
                <a:ea typeface="+mn-ea"/>
                <a:cs typeface="+mn-cs"/>
              </a:rPr>
              <a:t>)</a:t>
            </a:r>
            <a:endParaRPr kumimoji="0" lang="cs-CZ" sz="2000" b="0" i="0" u="none" strike="noStrike" kern="1200" cap="none" spc="0" normalizeH="0" baseline="0" noProof="0" dirty="0">
              <a:ln>
                <a:noFill/>
              </a:ln>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cs-CZ" sz="2000" i="1" u="none" strike="noStrike" kern="1200" cap="none" spc="0" normalizeH="0" baseline="0" noProof="0" dirty="0">
                <a:ln>
                  <a:noFill/>
                </a:ln>
                <a:effectLst/>
                <a:uLnTx/>
                <a:uFillTx/>
                <a:latin typeface="Calibri" panose="020F0502020204030204"/>
                <a:ea typeface="+mn-ea"/>
                <a:cs typeface="+mn-cs"/>
              </a:rPr>
              <a:t>Technologická neutralita</a:t>
            </a:r>
            <a:endParaRPr kumimoji="0" lang="cs-CZ" sz="2000" i="0" u="none" strike="noStrike" kern="1200" cap="none" spc="0" normalizeH="0" baseline="0" noProof="0" dirty="0">
              <a:ln>
                <a:noFill/>
              </a:ln>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cs-CZ" sz="2000" b="0" i="1" u="none" strike="noStrike" kern="1200" cap="none" spc="0" normalizeH="0" baseline="0" noProof="0" dirty="0">
                <a:ln>
                  <a:noFill/>
                </a:ln>
                <a:effectLst/>
                <a:uLnTx/>
                <a:uFillTx/>
                <a:latin typeface="Calibri" panose="020F0502020204030204"/>
                <a:ea typeface="+mn-ea"/>
                <a:cs typeface="+mn-cs"/>
              </a:rPr>
              <a:t>Uživatelská přívětivost</a:t>
            </a:r>
            <a:endParaRPr kumimoji="0" lang="cs-CZ" sz="20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1632499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2">
            <a:extLst>
              <a:ext uri="{FF2B5EF4-FFF2-40B4-BE49-F238E27FC236}">
                <a16:creationId xmlns:a16="http://schemas.microsoft.com/office/drawing/2014/main" id="{93EA8FA1-4703-4A0D-81F2-A132FCC4EBC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48015" y="2999104"/>
            <a:ext cx="3395256" cy="317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1">
            <a:extLst>
              <a:ext uri="{FF2B5EF4-FFF2-40B4-BE49-F238E27FC236}">
                <a16:creationId xmlns:a16="http://schemas.microsoft.com/office/drawing/2014/main" id="{BF66D7C7-B971-4CCD-A738-28253DB7EB9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33790" y="2968784"/>
            <a:ext cx="3096762" cy="3202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ovéPole 2">
            <a:extLst>
              <a:ext uri="{FF2B5EF4-FFF2-40B4-BE49-F238E27FC236}">
                <a16:creationId xmlns:a16="http://schemas.microsoft.com/office/drawing/2014/main" id="{BA7D4801-DB8E-4991-65AB-C76C00FA04BD}"/>
              </a:ext>
            </a:extLst>
          </p:cNvPr>
          <p:cNvSpPr txBox="1"/>
          <p:nvPr/>
        </p:nvSpPr>
        <p:spPr>
          <a:xfrm rot="20244239">
            <a:off x="100947" y="1751960"/>
            <a:ext cx="4774043" cy="1015663"/>
          </a:xfrm>
          <a:prstGeom prst="rect">
            <a:avLst/>
          </a:prstGeom>
          <a:solidFill>
            <a:srgbClr val="FFC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000" b="1" i="0" u="none" strike="noStrike" kern="1200" cap="none" spc="0" normalizeH="0" baseline="0" noProof="0" dirty="0">
                <a:ln>
                  <a:noFill/>
                </a:ln>
                <a:solidFill>
                  <a:prstClr val="black"/>
                </a:solidFill>
                <a:effectLst/>
                <a:uLnTx/>
                <a:uFillTx/>
                <a:latin typeface="Calibri" panose="020F0502020204030204"/>
                <a:ea typeface="+mn-ea"/>
                <a:cs typeface="+mn-cs"/>
              </a:rPr>
              <a:t>Maximální vytěžování již existujících dat</a:t>
            </a:r>
            <a:endParaRPr kumimoji="0" lang="en-US" sz="3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ovéPole 3">
            <a:extLst>
              <a:ext uri="{FF2B5EF4-FFF2-40B4-BE49-F238E27FC236}">
                <a16:creationId xmlns:a16="http://schemas.microsoft.com/office/drawing/2014/main" id="{73FE31E0-48FC-5EA8-F62A-EC77C1D8352F}"/>
              </a:ext>
            </a:extLst>
          </p:cNvPr>
          <p:cNvSpPr txBox="1"/>
          <p:nvPr/>
        </p:nvSpPr>
        <p:spPr>
          <a:xfrm rot="20244239">
            <a:off x="5354340" y="1751960"/>
            <a:ext cx="4774043" cy="1015663"/>
          </a:xfrm>
          <a:prstGeom prst="rect">
            <a:avLst/>
          </a:prstGeom>
          <a:solidFill>
            <a:srgbClr val="FFC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000" b="1" i="0" u="none" strike="noStrike" kern="1200" cap="none" spc="0" normalizeH="0" baseline="0" noProof="0" dirty="0">
                <a:ln>
                  <a:noFill/>
                </a:ln>
                <a:solidFill>
                  <a:prstClr val="black"/>
                </a:solidFill>
                <a:effectLst/>
                <a:uLnTx/>
                <a:uFillTx/>
                <a:latin typeface="Calibri" panose="020F0502020204030204"/>
                <a:ea typeface="+mn-ea"/>
                <a:cs typeface="+mn-cs"/>
              </a:rPr>
              <a:t>Standardizace již existujících informačních systémů</a:t>
            </a:r>
            <a:endParaRPr kumimoji="0" lang="en-US" sz="3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ovéPole 4">
            <a:extLst>
              <a:ext uri="{FF2B5EF4-FFF2-40B4-BE49-F238E27FC236}">
                <a16:creationId xmlns:a16="http://schemas.microsoft.com/office/drawing/2014/main" id="{0F60F6C1-8C94-7E14-0AD8-CF9AE331AECE}"/>
              </a:ext>
            </a:extLst>
          </p:cNvPr>
          <p:cNvSpPr txBox="1"/>
          <p:nvPr/>
        </p:nvSpPr>
        <p:spPr>
          <a:xfrm>
            <a:off x="2509397" y="6211669"/>
            <a:ext cx="683287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600" b="1" i="1" u="none" strike="noStrike" kern="1200" cap="none" spc="0" normalizeH="0" baseline="0" noProof="0" dirty="0">
                <a:ln>
                  <a:noFill/>
                </a:ln>
                <a:solidFill>
                  <a:srgbClr val="1E3C7D"/>
                </a:solidFill>
                <a:effectLst/>
                <a:uLnTx/>
                <a:uFillTx/>
                <a:latin typeface="Calibri" panose="020F0502020204030204"/>
                <a:ea typeface="+mn-ea"/>
                <a:cs typeface="+mn-cs"/>
              </a:rPr>
              <a:t>Data se zadávají POUZE jednou</a:t>
            </a:r>
            <a:endParaRPr kumimoji="0" lang="en-US" sz="3600" b="1" i="1" u="none" strike="noStrike" kern="1200" cap="none" spc="0" normalizeH="0" baseline="0" noProof="0" dirty="0">
              <a:ln>
                <a:noFill/>
              </a:ln>
              <a:solidFill>
                <a:srgbClr val="1E3C7D"/>
              </a:solidFill>
              <a:effectLst/>
              <a:uLnTx/>
              <a:uFillTx/>
              <a:latin typeface="Calibri" panose="020F0502020204030204"/>
              <a:ea typeface="+mn-ea"/>
              <a:cs typeface="+mn-cs"/>
            </a:endParaRPr>
          </a:p>
        </p:txBody>
      </p:sp>
      <p:sp>
        <p:nvSpPr>
          <p:cNvPr id="10" name="Nadpis 1">
            <a:extLst>
              <a:ext uri="{FF2B5EF4-FFF2-40B4-BE49-F238E27FC236}">
                <a16:creationId xmlns:a16="http://schemas.microsoft.com/office/drawing/2014/main" id="{21A002C2-E543-73E6-089D-84A36C7DF318}"/>
              </a:ext>
            </a:extLst>
          </p:cNvPr>
          <p:cNvSpPr txBox="1">
            <a:spLocks/>
          </p:cNvSpPr>
          <p:nvPr/>
        </p:nvSpPr>
        <p:spPr>
          <a:xfrm>
            <a:off x="181796" y="-85438"/>
            <a:ext cx="11828407" cy="11171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EB0000"/>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Struktura, funkčnost a implementace datového úložiště NZIS striktně dodržuje zásady digitálně přívětivé legislativy </a:t>
            </a:r>
          </a:p>
        </p:txBody>
      </p:sp>
    </p:spTree>
    <p:extLst>
      <p:ext uri="{BB962C8B-B14F-4D97-AF65-F5344CB8AC3E}">
        <p14:creationId xmlns:p14="http://schemas.microsoft.com/office/powerpoint/2010/main" val="3311028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textu 4">
            <a:extLst>
              <a:ext uri="{FF2B5EF4-FFF2-40B4-BE49-F238E27FC236}">
                <a16:creationId xmlns:a16="http://schemas.microsoft.com/office/drawing/2014/main" id="{85DF8549-49A9-4045-9440-3C137B807487}"/>
              </a:ext>
            </a:extLst>
          </p:cNvPr>
          <p:cNvSpPr txBox="1">
            <a:spLocks/>
          </p:cNvSpPr>
          <p:nvPr/>
        </p:nvSpPr>
        <p:spPr>
          <a:xfrm>
            <a:off x="196974" y="4667249"/>
            <a:ext cx="10082490" cy="142341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accen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a:ln>
                  <a:noFill/>
                </a:ln>
                <a:solidFill>
                  <a:srgbClr val="D71440"/>
                </a:solidFill>
                <a:effectLst/>
                <a:uLnTx/>
                <a:uFillTx/>
                <a:latin typeface="Calibri" panose="020F0502020204030204"/>
                <a:ea typeface="+mn-ea"/>
                <a:cs typeface="+mn-cs"/>
              </a:rPr>
              <a:t>Různé úrovně sběru a zpracování dat </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a:ln>
                  <a:noFill/>
                </a:ln>
                <a:solidFill>
                  <a:srgbClr val="D71440"/>
                </a:solidFill>
                <a:effectLst/>
                <a:uLnTx/>
                <a:uFillTx/>
                <a:latin typeface="Calibri" panose="020F0502020204030204"/>
                <a:ea typeface="+mn-ea"/>
                <a:cs typeface="+mn-cs"/>
              </a:rPr>
              <a:t>pro hodnocení a predikce kapacit systému</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a:ln>
                  <a:noFill/>
                </a:ln>
                <a:solidFill>
                  <a:srgbClr val="D71440"/>
                </a:solidFill>
                <a:effectLst/>
                <a:uLnTx/>
                <a:uFillTx/>
                <a:latin typeface="Calibri" panose="020F0502020204030204"/>
                <a:ea typeface="+mn-ea"/>
                <a:cs typeface="+mn-cs"/>
              </a:rPr>
              <a:t> veřejného zdravotnictví</a:t>
            </a:r>
          </a:p>
        </p:txBody>
      </p:sp>
    </p:spTree>
    <p:extLst>
      <p:ext uri="{BB962C8B-B14F-4D97-AF65-F5344CB8AC3E}">
        <p14:creationId xmlns:p14="http://schemas.microsoft.com/office/powerpoint/2010/main" val="4260346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4291DEC-4109-4AAE-B1C6-41A83EA6A67C}"/>
              </a:ext>
            </a:extLst>
          </p:cNvPr>
          <p:cNvSpPr>
            <a:spLocks noGrp="1"/>
          </p:cNvSpPr>
          <p:nvPr>
            <p:ph type="title" idx="4294967295"/>
          </p:nvPr>
        </p:nvSpPr>
        <p:spPr>
          <a:xfrm>
            <a:off x="193675" y="222250"/>
            <a:ext cx="11998325" cy="760413"/>
          </a:xfrm>
        </p:spPr>
        <p:txBody>
          <a:bodyPr>
            <a:noAutofit/>
          </a:bodyPr>
          <a:lstStyle/>
          <a:p>
            <a:r>
              <a:rPr lang="cs-CZ" sz="2800" b="1" dirty="0">
                <a:solidFill>
                  <a:srgbClr val="D71440"/>
                </a:solidFill>
                <a:latin typeface="Calibri" panose="020F0502020204030204" pitchFamily="34" charset="0"/>
                <a:cs typeface="Calibri" panose="020F0502020204030204" pitchFamily="34" charset="0"/>
              </a:rPr>
              <a:t>NZIS představuje hlavní zdroj centrálních dat pro prediktivní modely vývoje potřeb zdravotní péče</a:t>
            </a:r>
          </a:p>
        </p:txBody>
      </p:sp>
      <p:sp>
        <p:nvSpPr>
          <p:cNvPr id="38" name="TextovéPole 37">
            <a:extLst>
              <a:ext uri="{FF2B5EF4-FFF2-40B4-BE49-F238E27FC236}">
                <a16:creationId xmlns:a16="http://schemas.microsoft.com/office/drawing/2014/main" id="{F2F8B66D-944A-43AB-88BC-AED4BC8DEDFD}"/>
              </a:ext>
            </a:extLst>
          </p:cNvPr>
          <p:cNvSpPr txBox="1"/>
          <p:nvPr/>
        </p:nvSpPr>
        <p:spPr>
          <a:xfrm rot="16200000">
            <a:off x="-186215" y="4622269"/>
            <a:ext cx="1754327"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Administrativní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 provozní data poskytovatelů</a:t>
            </a:r>
          </a:p>
        </p:txBody>
      </p:sp>
      <p:sp>
        <p:nvSpPr>
          <p:cNvPr id="3" name="TextovéPole 2">
            <a:extLst>
              <a:ext uri="{FF2B5EF4-FFF2-40B4-BE49-F238E27FC236}">
                <a16:creationId xmlns:a16="http://schemas.microsoft.com/office/drawing/2014/main" id="{796299B6-D72B-4D45-975D-0EE7DFBC99DF}"/>
              </a:ext>
            </a:extLst>
          </p:cNvPr>
          <p:cNvSpPr txBox="1"/>
          <p:nvPr/>
        </p:nvSpPr>
        <p:spPr>
          <a:xfrm>
            <a:off x="1378103" y="4206771"/>
            <a:ext cx="3179617" cy="175432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Vykazované zdravotní služby                       a intervence, preskripce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Diagnostika</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Náplň a postup léčby</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Sledování v čase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Kapacity poskytovatelů</a:t>
            </a:r>
          </a:p>
        </p:txBody>
      </p:sp>
      <p:pic>
        <p:nvPicPr>
          <p:cNvPr id="35" name="Picture 8" descr="https://encrypted-tbn1.gstatic.com/images?q=tbn:ANd9GcRsnrIoJwOLc1Y4Cv-WiNBltFQQTtghjzuvks8KaawVzvhnBUkISw">
            <a:extLst>
              <a:ext uri="{FF2B5EF4-FFF2-40B4-BE49-F238E27FC236}">
                <a16:creationId xmlns:a16="http://schemas.microsoft.com/office/drawing/2014/main" id="{E4B5E349-C016-45EE-9688-649975DAB5F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54923" y="4793196"/>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8" descr="https://encrypted-tbn1.gstatic.com/images?q=tbn:ANd9GcRsnrIoJwOLc1Y4Cv-WiNBltFQQTtghjzuvks8KaawVzvhnBUkISw">
            <a:extLst>
              <a:ext uri="{FF2B5EF4-FFF2-40B4-BE49-F238E27FC236}">
                <a16:creationId xmlns:a16="http://schemas.microsoft.com/office/drawing/2014/main" id="{2B9A51FD-8439-48DC-97F6-9FEF90DA773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07323" y="4945596"/>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https://encrypted-tbn1.gstatic.com/images?q=tbn:ANd9GcRsnrIoJwOLc1Y4Cv-WiNBltFQQTtghjzuvks8KaawVzvhnBUkISw">
            <a:extLst>
              <a:ext uri="{FF2B5EF4-FFF2-40B4-BE49-F238E27FC236}">
                <a16:creationId xmlns:a16="http://schemas.microsoft.com/office/drawing/2014/main" id="{212DAD64-F240-4C6B-9645-1FF785416F6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59723" y="5097996"/>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8" descr="https://encrypted-tbn1.gstatic.com/images?q=tbn:ANd9GcRsnrIoJwOLc1Y4Cv-WiNBltFQQTtghjzuvks8KaawVzvhnBUkISw">
            <a:extLst>
              <a:ext uri="{FF2B5EF4-FFF2-40B4-BE49-F238E27FC236}">
                <a16:creationId xmlns:a16="http://schemas.microsoft.com/office/drawing/2014/main" id="{2AD476CF-00CC-4DDC-863A-88F86738BC8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5311" y="3438915"/>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8" descr="https://encrypted-tbn1.gstatic.com/images?q=tbn:ANd9GcRsnrIoJwOLc1Y4Cv-WiNBltFQQTtghjzuvks8KaawVzvhnBUkISw">
            <a:extLst>
              <a:ext uri="{FF2B5EF4-FFF2-40B4-BE49-F238E27FC236}">
                <a16:creationId xmlns:a16="http://schemas.microsoft.com/office/drawing/2014/main" id="{EFDD2CA9-F0A5-4DF7-B51D-CAA1AE3B948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37711" y="3591315"/>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8" descr="https://encrypted-tbn1.gstatic.com/images?q=tbn:ANd9GcRsnrIoJwOLc1Y4Cv-WiNBltFQQTtghjzuvks8KaawVzvhnBUkISw">
            <a:extLst>
              <a:ext uri="{FF2B5EF4-FFF2-40B4-BE49-F238E27FC236}">
                <a16:creationId xmlns:a16="http://schemas.microsoft.com/office/drawing/2014/main" id="{2273F12F-3605-444A-B964-EFAA65DCDD5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90111" y="3743715"/>
            <a:ext cx="416799" cy="511882"/>
          </a:xfrm>
          <a:prstGeom prst="rect">
            <a:avLst/>
          </a:prstGeom>
          <a:noFill/>
          <a:extLst>
            <a:ext uri="{909E8E84-426E-40DD-AFC4-6F175D3DCCD1}">
              <a14:hiddenFill xmlns:a14="http://schemas.microsoft.com/office/drawing/2010/main">
                <a:solidFill>
                  <a:srgbClr val="FFFFFF"/>
                </a:solidFill>
              </a14:hiddenFill>
            </a:ext>
          </a:extLst>
        </p:spPr>
      </p:pic>
      <p:sp>
        <p:nvSpPr>
          <p:cNvPr id="47" name="TextovéPole 71">
            <a:extLst>
              <a:ext uri="{FF2B5EF4-FFF2-40B4-BE49-F238E27FC236}">
                <a16:creationId xmlns:a16="http://schemas.microsoft.com/office/drawing/2014/main" id="{0EF8F7B5-E7B9-42AD-86E3-C59710DE90BE}"/>
              </a:ext>
            </a:extLst>
          </p:cNvPr>
          <p:cNvSpPr txBox="1"/>
          <p:nvPr/>
        </p:nvSpPr>
        <p:spPr>
          <a:xfrm>
            <a:off x="6046463" y="3158360"/>
            <a:ext cx="2236178" cy="1107996"/>
          </a:xfrm>
          <a:prstGeom prst="rect">
            <a:avLst/>
          </a:prstGeom>
          <a:noFill/>
        </p:spPr>
        <p:txBody>
          <a:bodyPr wrap="square" rtlCol="0">
            <a:spAutoFit/>
            <a:scene3d>
              <a:camera prst="orthographicFront"/>
              <a:lightRig rig="threePt" dir="t"/>
            </a:scene3d>
            <a:sp3d/>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Informační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systémy poskytovatelů</a:t>
            </a:r>
          </a:p>
        </p:txBody>
      </p:sp>
      <p:cxnSp>
        <p:nvCxnSpPr>
          <p:cNvPr id="48" name="Přímá spojnice se šipkou 6">
            <a:extLst>
              <a:ext uri="{FF2B5EF4-FFF2-40B4-BE49-F238E27FC236}">
                <a16:creationId xmlns:a16="http://schemas.microsoft.com/office/drawing/2014/main" id="{041CDEF4-77C1-45EC-9928-BA401B351C61}"/>
              </a:ext>
            </a:extLst>
          </p:cNvPr>
          <p:cNvCxnSpPr>
            <a:cxnSpLocks/>
          </p:cNvCxnSpPr>
          <p:nvPr/>
        </p:nvCxnSpPr>
        <p:spPr>
          <a:xfrm flipV="1">
            <a:off x="4349817" y="4336357"/>
            <a:ext cx="2686753" cy="71278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9" name="Nadpis 1">
            <a:extLst>
              <a:ext uri="{FF2B5EF4-FFF2-40B4-BE49-F238E27FC236}">
                <a16:creationId xmlns:a16="http://schemas.microsoft.com/office/drawing/2014/main" id="{CEE1A716-DEB4-4011-865F-835855C6C422}"/>
              </a:ext>
            </a:extLst>
          </p:cNvPr>
          <p:cNvSpPr txBox="1">
            <a:spLocks/>
          </p:cNvSpPr>
          <p:nvPr/>
        </p:nvSpPr>
        <p:spPr>
          <a:xfrm rot="20722300">
            <a:off x="4477915" y="4577876"/>
            <a:ext cx="2668203" cy="720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Automatizovaně dostupná, standardizovaná data</a:t>
            </a:r>
          </a:p>
        </p:txBody>
      </p:sp>
      <p:sp>
        <p:nvSpPr>
          <p:cNvPr id="4" name="TextovéPole 3">
            <a:extLst>
              <a:ext uri="{FF2B5EF4-FFF2-40B4-BE49-F238E27FC236}">
                <a16:creationId xmlns:a16="http://schemas.microsoft.com/office/drawing/2014/main" id="{E1A5029C-04E0-897E-F77B-8AA7F3E765AF}"/>
              </a:ext>
            </a:extLst>
          </p:cNvPr>
          <p:cNvSpPr txBox="1"/>
          <p:nvPr/>
        </p:nvSpPr>
        <p:spPr>
          <a:xfrm>
            <a:off x="203494" y="1211238"/>
            <a:ext cx="10654664"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srgbClr val="D71440"/>
                </a:solidFill>
                <a:effectLst/>
                <a:uLnTx/>
                <a:uFillTx/>
                <a:latin typeface="Calibri" panose="020F0502020204030204"/>
                <a:ea typeface="+mn-ea"/>
                <a:cs typeface="+mn-cs"/>
              </a:rPr>
              <a:t>Administrativní, rutinně sbíraná, data představují hlavní zdroj informací pro prediktivní modely kapacit i finanční náročnosti zdravotní a zdravotně sociální péče. Utilizace těchto dat zásadně snižuje administrativní zátěž odborného personálu a poskytovatelů služeb. Výhodou těchto zdrojů je již do značené míry standardizovaná parametrická struktura a nastavený systém automatického odesílání a centralizace. Nevýhodou je často omezený informační obsah z důvodu úzce zaměřeného účelu sběru těchto dat – často jsou zaměřena pouze na výkaznictví péče a zajištění úhrad. Proto musí být doplňována dalšími zdroji z interních systémů poskytovatelů. </a:t>
            </a:r>
          </a:p>
        </p:txBody>
      </p:sp>
    </p:spTree>
    <p:extLst>
      <p:ext uri="{BB962C8B-B14F-4D97-AF65-F5344CB8AC3E}">
        <p14:creationId xmlns:p14="http://schemas.microsoft.com/office/powerpoint/2010/main" val="635481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4291DEC-4109-4AAE-B1C6-41A83EA6A67C}"/>
              </a:ext>
            </a:extLst>
          </p:cNvPr>
          <p:cNvSpPr>
            <a:spLocks noGrp="1"/>
          </p:cNvSpPr>
          <p:nvPr>
            <p:ph type="title" idx="4294967295"/>
          </p:nvPr>
        </p:nvSpPr>
        <p:spPr>
          <a:xfrm>
            <a:off x="193675" y="96838"/>
            <a:ext cx="11998325" cy="823912"/>
          </a:xfrm>
        </p:spPr>
        <p:txBody>
          <a:bodyPr>
            <a:noAutofit/>
          </a:bodyPr>
          <a:lstStyle/>
          <a:p>
            <a:r>
              <a:rPr lang="cs-CZ" sz="2800" b="1" dirty="0">
                <a:solidFill>
                  <a:srgbClr val="D71440"/>
                </a:solidFill>
                <a:latin typeface="Calibri" panose="020F0502020204030204" pitchFamily="34" charset="0"/>
                <a:cs typeface="Calibri" panose="020F0502020204030204" pitchFamily="34" charset="0"/>
              </a:rPr>
              <a:t>NZIS představuje hlavní zdroj centrálních dat pro prediktivní modely vývoje potřeb zdravotní péče</a:t>
            </a:r>
            <a:endParaRPr lang="cs-CZ" sz="2800" b="1" dirty="0">
              <a:solidFill>
                <a:srgbClr val="C00000"/>
              </a:solidFill>
              <a:latin typeface="Calibri" panose="020F0502020204030204" pitchFamily="34" charset="0"/>
              <a:cs typeface="Calibri" panose="020F0502020204030204" pitchFamily="34" charset="0"/>
            </a:endParaRPr>
          </a:p>
        </p:txBody>
      </p:sp>
      <p:sp>
        <p:nvSpPr>
          <p:cNvPr id="38" name="TextovéPole 37">
            <a:extLst>
              <a:ext uri="{FF2B5EF4-FFF2-40B4-BE49-F238E27FC236}">
                <a16:creationId xmlns:a16="http://schemas.microsoft.com/office/drawing/2014/main" id="{F2F8B66D-944A-43AB-88BC-AED4BC8DEDFD}"/>
              </a:ext>
            </a:extLst>
          </p:cNvPr>
          <p:cNvSpPr txBox="1"/>
          <p:nvPr/>
        </p:nvSpPr>
        <p:spPr>
          <a:xfrm rot="16200000">
            <a:off x="-210290" y="4774305"/>
            <a:ext cx="1754327"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Administrativní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 provozní data poskytovatelů</a:t>
            </a:r>
          </a:p>
        </p:txBody>
      </p:sp>
      <p:sp>
        <p:nvSpPr>
          <p:cNvPr id="3" name="TextovéPole 2">
            <a:extLst>
              <a:ext uri="{FF2B5EF4-FFF2-40B4-BE49-F238E27FC236}">
                <a16:creationId xmlns:a16="http://schemas.microsoft.com/office/drawing/2014/main" id="{796299B6-D72B-4D45-975D-0EE7DFBC99DF}"/>
              </a:ext>
            </a:extLst>
          </p:cNvPr>
          <p:cNvSpPr txBox="1"/>
          <p:nvPr/>
        </p:nvSpPr>
        <p:spPr>
          <a:xfrm>
            <a:off x="1354028" y="4358807"/>
            <a:ext cx="3179617" cy="175432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Vykazované zdravotní služby                       a intervence, preskripce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Diagnostika</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Náplň a postup léčby</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Sledování v čase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Kapacity poskytovatelů</a:t>
            </a:r>
          </a:p>
        </p:txBody>
      </p:sp>
      <p:pic>
        <p:nvPicPr>
          <p:cNvPr id="35" name="Picture 8" descr="https://encrypted-tbn1.gstatic.com/images?q=tbn:ANd9GcRsnrIoJwOLc1Y4Cv-WiNBltFQQTtghjzuvks8KaawVzvhnBUkISw">
            <a:extLst>
              <a:ext uri="{FF2B5EF4-FFF2-40B4-BE49-F238E27FC236}">
                <a16:creationId xmlns:a16="http://schemas.microsoft.com/office/drawing/2014/main" id="{E4B5E349-C016-45EE-9688-649975DAB5F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30848" y="4945232"/>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8" descr="https://encrypted-tbn1.gstatic.com/images?q=tbn:ANd9GcRsnrIoJwOLc1Y4Cv-WiNBltFQQTtghjzuvks8KaawVzvhnBUkISw">
            <a:extLst>
              <a:ext uri="{FF2B5EF4-FFF2-40B4-BE49-F238E27FC236}">
                <a16:creationId xmlns:a16="http://schemas.microsoft.com/office/drawing/2014/main" id="{2B9A51FD-8439-48DC-97F6-9FEF90DA773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83248" y="5097632"/>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https://encrypted-tbn1.gstatic.com/images?q=tbn:ANd9GcRsnrIoJwOLc1Y4Cv-WiNBltFQQTtghjzuvks8KaawVzvhnBUkISw">
            <a:extLst>
              <a:ext uri="{FF2B5EF4-FFF2-40B4-BE49-F238E27FC236}">
                <a16:creationId xmlns:a16="http://schemas.microsoft.com/office/drawing/2014/main" id="{212DAD64-F240-4C6B-9645-1FF785416F6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35648" y="5250032"/>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8" descr="https://encrypted-tbn1.gstatic.com/images?q=tbn:ANd9GcRsnrIoJwOLc1Y4Cv-WiNBltFQQTtghjzuvks8KaawVzvhnBUkISw">
            <a:extLst>
              <a:ext uri="{FF2B5EF4-FFF2-40B4-BE49-F238E27FC236}">
                <a16:creationId xmlns:a16="http://schemas.microsoft.com/office/drawing/2014/main" id="{2AD476CF-00CC-4DDC-863A-88F86738BC8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61236" y="3590951"/>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8" descr="https://encrypted-tbn1.gstatic.com/images?q=tbn:ANd9GcRsnrIoJwOLc1Y4Cv-WiNBltFQQTtghjzuvks8KaawVzvhnBUkISw">
            <a:extLst>
              <a:ext uri="{FF2B5EF4-FFF2-40B4-BE49-F238E27FC236}">
                <a16:creationId xmlns:a16="http://schemas.microsoft.com/office/drawing/2014/main" id="{EFDD2CA9-F0A5-4DF7-B51D-CAA1AE3B948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13636" y="3743351"/>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8" descr="https://encrypted-tbn1.gstatic.com/images?q=tbn:ANd9GcRsnrIoJwOLc1Y4Cv-WiNBltFQQTtghjzuvks8KaawVzvhnBUkISw">
            <a:extLst>
              <a:ext uri="{FF2B5EF4-FFF2-40B4-BE49-F238E27FC236}">
                <a16:creationId xmlns:a16="http://schemas.microsoft.com/office/drawing/2014/main" id="{2273F12F-3605-444A-B964-EFAA65DCDD5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66036" y="3895751"/>
            <a:ext cx="416799" cy="511882"/>
          </a:xfrm>
          <a:prstGeom prst="rect">
            <a:avLst/>
          </a:prstGeom>
          <a:noFill/>
          <a:extLst>
            <a:ext uri="{909E8E84-426E-40DD-AFC4-6F175D3DCCD1}">
              <a14:hiddenFill xmlns:a14="http://schemas.microsoft.com/office/drawing/2010/main">
                <a:solidFill>
                  <a:srgbClr val="FFFFFF"/>
                </a:solidFill>
              </a14:hiddenFill>
            </a:ext>
          </a:extLst>
        </p:spPr>
      </p:pic>
      <p:sp>
        <p:nvSpPr>
          <p:cNvPr id="47" name="TextovéPole 71">
            <a:extLst>
              <a:ext uri="{FF2B5EF4-FFF2-40B4-BE49-F238E27FC236}">
                <a16:creationId xmlns:a16="http://schemas.microsoft.com/office/drawing/2014/main" id="{0EF8F7B5-E7B9-42AD-86E3-C59710DE90BE}"/>
              </a:ext>
            </a:extLst>
          </p:cNvPr>
          <p:cNvSpPr txBox="1"/>
          <p:nvPr/>
        </p:nvSpPr>
        <p:spPr>
          <a:xfrm>
            <a:off x="6022388" y="3310396"/>
            <a:ext cx="2236178" cy="1107996"/>
          </a:xfrm>
          <a:prstGeom prst="rect">
            <a:avLst/>
          </a:prstGeom>
          <a:noFill/>
        </p:spPr>
        <p:txBody>
          <a:bodyPr wrap="square" rtlCol="0">
            <a:spAutoFit/>
            <a:scene3d>
              <a:camera prst="orthographicFront"/>
              <a:lightRig rig="threePt" dir="t"/>
            </a:scene3d>
            <a:sp3d/>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Informační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systémy poskytovatelů</a:t>
            </a:r>
          </a:p>
        </p:txBody>
      </p:sp>
      <p:cxnSp>
        <p:nvCxnSpPr>
          <p:cNvPr id="48" name="Přímá spojnice se šipkou 6">
            <a:extLst>
              <a:ext uri="{FF2B5EF4-FFF2-40B4-BE49-F238E27FC236}">
                <a16:creationId xmlns:a16="http://schemas.microsoft.com/office/drawing/2014/main" id="{041CDEF4-77C1-45EC-9928-BA401B351C61}"/>
              </a:ext>
            </a:extLst>
          </p:cNvPr>
          <p:cNvCxnSpPr>
            <a:cxnSpLocks/>
          </p:cNvCxnSpPr>
          <p:nvPr/>
        </p:nvCxnSpPr>
        <p:spPr>
          <a:xfrm flipV="1">
            <a:off x="4325742" y="4488393"/>
            <a:ext cx="2686753" cy="71278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9" name="Nadpis 1">
            <a:extLst>
              <a:ext uri="{FF2B5EF4-FFF2-40B4-BE49-F238E27FC236}">
                <a16:creationId xmlns:a16="http://schemas.microsoft.com/office/drawing/2014/main" id="{CEE1A716-DEB4-4011-865F-835855C6C422}"/>
              </a:ext>
            </a:extLst>
          </p:cNvPr>
          <p:cNvSpPr txBox="1">
            <a:spLocks/>
          </p:cNvSpPr>
          <p:nvPr/>
        </p:nvSpPr>
        <p:spPr>
          <a:xfrm rot="20722300">
            <a:off x="4453840" y="4729912"/>
            <a:ext cx="2668203" cy="720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Automatizovaně dostupná, standardizovaná data</a:t>
            </a:r>
          </a:p>
        </p:txBody>
      </p:sp>
      <p:sp>
        <p:nvSpPr>
          <p:cNvPr id="14" name="TextovéPole 38">
            <a:extLst>
              <a:ext uri="{FF2B5EF4-FFF2-40B4-BE49-F238E27FC236}">
                <a16:creationId xmlns:a16="http://schemas.microsoft.com/office/drawing/2014/main" id="{1B2E6C13-2989-4318-B264-68F79651A722}"/>
              </a:ext>
            </a:extLst>
          </p:cNvPr>
          <p:cNvSpPr txBox="1"/>
          <p:nvPr/>
        </p:nvSpPr>
        <p:spPr>
          <a:xfrm rot="16200000">
            <a:off x="-395014" y="2448777"/>
            <a:ext cx="212377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Data vyžadující expertní vstup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 validaci</a:t>
            </a:r>
          </a:p>
        </p:txBody>
      </p:sp>
      <p:sp>
        <p:nvSpPr>
          <p:cNvPr id="15" name="TextovéPole 39">
            <a:extLst>
              <a:ext uri="{FF2B5EF4-FFF2-40B4-BE49-F238E27FC236}">
                <a16:creationId xmlns:a16="http://schemas.microsoft.com/office/drawing/2014/main" id="{C915FA66-F19E-43C9-B354-6A59784BAC31}"/>
              </a:ext>
            </a:extLst>
          </p:cNvPr>
          <p:cNvSpPr txBox="1"/>
          <p:nvPr/>
        </p:nvSpPr>
        <p:spPr>
          <a:xfrm>
            <a:off x="1354028" y="2164764"/>
            <a:ext cx="3418608" cy="203132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Prediktivní a prognostické markery, riziková skóre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Ukazatele terapeutické odpovědi, kompenzace nemoci</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Utilizace pracovních kapacit, úvazky, přesčasy, DPP/DPČ, odměny</a:t>
            </a:r>
          </a:p>
        </p:txBody>
      </p:sp>
      <p:pic>
        <p:nvPicPr>
          <p:cNvPr id="16" name="Picture 8" descr="https://encrypted-tbn1.gstatic.com/images?q=tbn:ANd9GcRsnrIoJwOLc1Y4Cv-WiNBltFQQTtghjzuvks8KaawVzvhnBUkISw">
            <a:extLst>
              <a:ext uri="{FF2B5EF4-FFF2-40B4-BE49-F238E27FC236}">
                <a16:creationId xmlns:a16="http://schemas.microsoft.com/office/drawing/2014/main" id="{22C9FC43-ECFD-4BA7-9895-D0D8B5E891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06160" y="2243593"/>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https://encrypted-tbn1.gstatic.com/images?q=tbn:ANd9GcRsnrIoJwOLc1Y4Cv-WiNBltFQQTtghjzuvks8KaawVzvhnBUkISw">
            <a:extLst>
              <a:ext uri="{FF2B5EF4-FFF2-40B4-BE49-F238E27FC236}">
                <a16:creationId xmlns:a16="http://schemas.microsoft.com/office/drawing/2014/main" id="{1B556542-267F-4838-9426-341CDC72EF6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58560" y="2395993"/>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s://encrypted-tbn1.gstatic.com/images?q=tbn:ANd9GcRsnrIoJwOLc1Y4Cv-WiNBltFQQTtghjzuvks8KaawVzvhnBUkISw">
            <a:extLst>
              <a:ext uri="{FF2B5EF4-FFF2-40B4-BE49-F238E27FC236}">
                <a16:creationId xmlns:a16="http://schemas.microsoft.com/office/drawing/2014/main" id="{C9216FA9-74F7-488D-A2F7-EB8EC999F64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960" y="2548393"/>
            <a:ext cx="416799" cy="511882"/>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Přímá spojnice se šipkou 73">
            <a:extLst>
              <a:ext uri="{FF2B5EF4-FFF2-40B4-BE49-F238E27FC236}">
                <a16:creationId xmlns:a16="http://schemas.microsoft.com/office/drawing/2014/main" id="{7010ED17-120A-4976-B2D0-CFCFC7C15685}"/>
              </a:ext>
            </a:extLst>
          </p:cNvPr>
          <p:cNvCxnSpPr>
            <a:cxnSpLocks/>
          </p:cNvCxnSpPr>
          <p:nvPr/>
        </p:nvCxnSpPr>
        <p:spPr>
          <a:xfrm>
            <a:off x="4533645" y="2499012"/>
            <a:ext cx="2751208" cy="769571"/>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 name="Nadpis 1">
            <a:extLst>
              <a:ext uri="{FF2B5EF4-FFF2-40B4-BE49-F238E27FC236}">
                <a16:creationId xmlns:a16="http://schemas.microsoft.com/office/drawing/2014/main" id="{D4E9A48B-825C-443B-9C2C-DC69D6B1F837}"/>
              </a:ext>
            </a:extLst>
          </p:cNvPr>
          <p:cNvSpPr txBox="1">
            <a:spLocks/>
          </p:cNvSpPr>
          <p:nvPr/>
        </p:nvSpPr>
        <p:spPr>
          <a:xfrm rot="911642">
            <a:off x="4407113" y="2206805"/>
            <a:ext cx="3024277" cy="720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Postupná parametrizace elektronické </a:t>
            </a:r>
            <a:r>
              <a:rPr kumimoji="0" lang="cs-CZ" sz="1600" b="0" i="1"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zdr</a:t>
            </a: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dokumentace</a:t>
            </a:r>
          </a:p>
        </p:txBody>
      </p:sp>
      <p:sp>
        <p:nvSpPr>
          <p:cNvPr id="4" name="TextovéPole 3">
            <a:extLst>
              <a:ext uri="{FF2B5EF4-FFF2-40B4-BE49-F238E27FC236}">
                <a16:creationId xmlns:a16="http://schemas.microsoft.com/office/drawing/2014/main" id="{856307B6-5594-B73D-C002-CD0BE7E00A72}"/>
              </a:ext>
            </a:extLst>
          </p:cNvPr>
          <p:cNvSpPr txBox="1"/>
          <p:nvPr/>
        </p:nvSpPr>
        <p:spPr>
          <a:xfrm>
            <a:off x="205208" y="976664"/>
            <a:ext cx="1065466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srgbClr val="D71440"/>
                </a:solidFill>
                <a:effectLst/>
                <a:uLnTx/>
                <a:uFillTx/>
                <a:latin typeface="Calibri" panose="020F0502020204030204"/>
                <a:ea typeface="+mn-ea"/>
                <a:cs typeface="+mn-cs"/>
              </a:rPr>
              <a:t>Klinické informační systémy poskytovatelů jsou druhou úrovní systému a pro prediktivní modelování kapacit poskytují zejména detailní data o struktuře produkce, personálních kapacitách a náročnosti péče. Velmi zásadním vstupem jsou data zpřesňující diagnózu onemocnění, prognostické a prediktivní markery, apod. </a:t>
            </a:r>
          </a:p>
        </p:txBody>
      </p:sp>
    </p:spTree>
    <p:extLst>
      <p:ext uri="{BB962C8B-B14F-4D97-AF65-F5344CB8AC3E}">
        <p14:creationId xmlns:p14="http://schemas.microsoft.com/office/powerpoint/2010/main" val="3606277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4291DEC-4109-4AAE-B1C6-41A83EA6A67C}"/>
              </a:ext>
            </a:extLst>
          </p:cNvPr>
          <p:cNvSpPr>
            <a:spLocks noGrp="1"/>
          </p:cNvSpPr>
          <p:nvPr>
            <p:ph type="title" idx="4294967295"/>
          </p:nvPr>
        </p:nvSpPr>
        <p:spPr>
          <a:xfrm>
            <a:off x="0" y="73025"/>
            <a:ext cx="11998325" cy="547688"/>
          </a:xfrm>
        </p:spPr>
        <p:txBody>
          <a:bodyPr>
            <a:noAutofit/>
          </a:bodyPr>
          <a:lstStyle/>
          <a:p>
            <a:r>
              <a:rPr lang="cs-CZ" sz="2800" b="1" dirty="0">
                <a:solidFill>
                  <a:srgbClr val="D71440"/>
                </a:solidFill>
                <a:latin typeface="Calibri" panose="020F0502020204030204" pitchFamily="34" charset="0"/>
                <a:cs typeface="Calibri" panose="020F0502020204030204" pitchFamily="34" charset="0"/>
              </a:rPr>
              <a:t>NZIS představuje hlavní zdroj centrálních dat pro prediktivní modely vývoje potřeb zdravotní péče</a:t>
            </a:r>
            <a:endParaRPr lang="cs-CZ" sz="2800" b="1" dirty="0">
              <a:solidFill>
                <a:srgbClr val="C00000"/>
              </a:solidFill>
              <a:latin typeface="Calibri" panose="020F0502020204030204" pitchFamily="34" charset="0"/>
              <a:cs typeface="Calibri" panose="020F0502020204030204" pitchFamily="34" charset="0"/>
            </a:endParaRPr>
          </a:p>
        </p:txBody>
      </p:sp>
      <p:sp>
        <p:nvSpPr>
          <p:cNvPr id="38" name="TextovéPole 37">
            <a:extLst>
              <a:ext uri="{FF2B5EF4-FFF2-40B4-BE49-F238E27FC236}">
                <a16:creationId xmlns:a16="http://schemas.microsoft.com/office/drawing/2014/main" id="{F2F8B66D-944A-43AB-88BC-AED4BC8DEDFD}"/>
              </a:ext>
            </a:extLst>
          </p:cNvPr>
          <p:cNvSpPr txBox="1"/>
          <p:nvPr/>
        </p:nvSpPr>
        <p:spPr>
          <a:xfrm rot="16200000">
            <a:off x="-348582" y="4955553"/>
            <a:ext cx="1754327"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Administrativní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 provozní data poskytovatelů</a:t>
            </a:r>
          </a:p>
        </p:txBody>
      </p:sp>
      <p:sp>
        <p:nvSpPr>
          <p:cNvPr id="3" name="TextovéPole 2">
            <a:extLst>
              <a:ext uri="{FF2B5EF4-FFF2-40B4-BE49-F238E27FC236}">
                <a16:creationId xmlns:a16="http://schemas.microsoft.com/office/drawing/2014/main" id="{796299B6-D72B-4D45-975D-0EE7DFBC99DF}"/>
              </a:ext>
            </a:extLst>
          </p:cNvPr>
          <p:cNvSpPr txBox="1"/>
          <p:nvPr/>
        </p:nvSpPr>
        <p:spPr>
          <a:xfrm>
            <a:off x="1215736" y="4540055"/>
            <a:ext cx="3179617" cy="175432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Vykazované zdravotní služby                       a intervence, preskripce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Diagnostika</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Náplň a postup léčby</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Sledování v čase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Kapacity poskytovatelů</a:t>
            </a:r>
          </a:p>
        </p:txBody>
      </p:sp>
      <p:pic>
        <p:nvPicPr>
          <p:cNvPr id="35" name="Picture 8" descr="https://encrypted-tbn1.gstatic.com/images?q=tbn:ANd9GcRsnrIoJwOLc1Y4Cv-WiNBltFQQTtghjzuvks8KaawVzvhnBUkISw">
            <a:extLst>
              <a:ext uri="{FF2B5EF4-FFF2-40B4-BE49-F238E27FC236}">
                <a16:creationId xmlns:a16="http://schemas.microsoft.com/office/drawing/2014/main" id="{E4B5E349-C016-45EE-9688-649975DAB5F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92556" y="5374314"/>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8" descr="https://encrypted-tbn1.gstatic.com/images?q=tbn:ANd9GcRsnrIoJwOLc1Y4Cv-WiNBltFQQTtghjzuvks8KaawVzvhnBUkISw">
            <a:extLst>
              <a:ext uri="{FF2B5EF4-FFF2-40B4-BE49-F238E27FC236}">
                <a16:creationId xmlns:a16="http://schemas.microsoft.com/office/drawing/2014/main" id="{2B9A51FD-8439-48DC-97F6-9FEF90DA773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44956" y="5526714"/>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https://encrypted-tbn1.gstatic.com/images?q=tbn:ANd9GcRsnrIoJwOLc1Y4Cv-WiNBltFQQTtghjzuvks8KaawVzvhnBUkISw">
            <a:extLst>
              <a:ext uri="{FF2B5EF4-FFF2-40B4-BE49-F238E27FC236}">
                <a16:creationId xmlns:a16="http://schemas.microsoft.com/office/drawing/2014/main" id="{212DAD64-F240-4C6B-9645-1FF785416F6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97356" y="5679114"/>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8" descr="https://encrypted-tbn1.gstatic.com/images?q=tbn:ANd9GcRsnrIoJwOLc1Y4Cv-WiNBltFQQTtghjzuvks8KaawVzvhnBUkISw">
            <a:extLst>
              <a:ext uri="{FF2B5EF4-FFF2-40B4-BE49-F238E27FC236}">
                <a16:creationId xmlns:a16="http://schemas.microsoft.com/office/drawing/2014/main" id="{2AD476CF-00CC-4DDC-863A-88F86738BC8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22944" y="4020033"/>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8" descr="https://encrypted-tbn1.gstatic.com/images?q=tbn:ANd9GcRsnrIoJwOLc1Y4Cv-WiNBltFQQTtghjzuvks8KaawVzvhnBUkISw">
            <a:extLst>
              <a:ext uri="{FF2B5EF4-FFF2-40B4-BE49-F238E27FC236}">
                <a16:creationId xmlns:a16="http://schemas.microsoft.com/office/drawing/2014/main" id="{EFDD2CA9-F0A5-4DF7-B51D-CAA1AE3B948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75344" y="4172433"/>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8" descr="https://encrypted-tbn1.gstatic.com/images?q=tbn:ANd9GcRsnrIoJwOLc1Y4Cv-WiNBltFQQTtghjzuvks8KaawVzvhnBUkISw">
            <a:extLst>
              <a:ext uri="{FF2B5EF4-FFF2-40B4-BE49-F238E27FC236}">
                <a16:creationId xmlns:a16="http://schemas.microsoft.com/office/drawing/2014/main" id="{2273F12F-3605-444A-B964-EFAA65DCDD5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27744" y="4324833"/>
            <a:ext cx="416799" cy="511882"/>
          </a:xfrm>
          <a:prstGeom prst="rect">
            <a:avLst/>
          </a:prstGeom>
          <a:noFill/>
          <a:extLst>
            <a:ext uri="{909E8E84-426E-40DD-AFC4-6F175D3DCCD1}">
              <a14:hiddenFill xmlns:a14="http://schemas.microsoft.com/office/drawing/2010/main">
                <a:solidFill>
                  <a:srgbClr val="FFFFFF"/>
                </a:solidFill>
              </a14:hiddenFill>
            </a:ext>
          </a:extLst>
        </p:spPr>
      </p:pic>
      <p:sp>
        <p:nvSpPr>
          <p:cNvPr id="47" name="TextovéPole 71">
            <a:extLst>
              <a:ext uri="{FF2B5EF4-FFF2-40B4-BE49-F238E27FC236}">
                <a16:creationId xmlns:a16="http://schemas.microsoft.com/office/drawing/2014/main" id="{0EF8F7B5-E7B9-42AD-86E3-C59710DE90BE}"/>
              </a:ext>
            </a:extLst>
          </p:cNvPr>
          <p:cNvSpPr txBox="1"/>
          <p:nvPr/>
        </p:nvSpPr>
        <p:spPr>
          <a:xfrm>
            <a:off x="5884096" y="3739478"/>
            <a:ext cx="2236178" cy="1107996"/>
          </a:xfrm>
          <a:prstGeom prst="rect">
            <a:avLst/>
          </a:prstGeom>
          <a:noFill/>
        </p:spPr>
        <p:txBody>
          <a:bodyPr wrap="square" rtlCol="0">
            <a:spAutoFit/>
            <a:scene3d>
              <a:camera prst="orthographicFront"/>
              <a:lightRig rig="threePt" dir="t"/>
            </a:scene3d>
            <a:sp3d/>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Informační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systémy poskytovatelů</a:t>
            </a:r>
          </a:p>
        </p:txBody>
      </p:sp>
      <p:cxnSp>
        <p:nvCxnSpPr>
          <p:cNvPr id="48" name="Přímá spojnice se šipkou 6">
            <a:extLst>
              <a:ext uri="{FF2B5EF4-FFF2-40B4-BE49-F238E27FC236}">
                <a16:creationId xmlns:a16="http://schemas.microsoft.com/office/drawing/2014/main" id="{041CDEF4-77C1-45EC-9928-BA401B351C61}"/>
              </a:ext>
            </a:extLst>
          </p:cNvPr>
          <p:cNvCxnSpPr>
            <a:cxnSpLocks/>
          </p:cNvCxnSpPr>
          <p:nvPr/>
        </p:nvCxnSpPr>
        <p:spPr>
          <a:xfrm flipV="1">
            <a:off x="4187450" y="4917475"/>
            <a:ext cx="2686753" cy="71278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9" name="Nadpis 1">
            <a:extLst>
              <a:ext uri="{FF2B5EF4-FFF2-40B4-BE49-F238E27FC236}">
                <a16:creationId xmlns:a16="http://schemas.microsoft.com/office/drawing/2014/main" id="{CEE1A716-DEB4-4011-865F-835855C6C422}"/>
              </a:ext>
            </a:extLst>
          </p:cNvPr>
          <p:cNvSpPr txBox="1">
            <a:spLocks/>
          </p:cNvSpPr>
          <p:nvPr/>
        </p:nvSpPr>
        <p:spPr>
          <a:xfrm rot="20722300">
            <a:off x="4315548" y="5158994"/>
            <a:ext cx="2668203" cy="720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Automatizovaně dostupná, standardizovaná data</a:t>
            </a:r>
          </a:p>
        </p:txBody>
      </p:sp>
      <p:sp>
        <p:nvSpPr>
          <p:cNvPr id="14" name="TextovéPole 38">
            <a:extLst>
              <a:ext uri="{FF2B5EF4-FFF2-40B4-BE49-F238E27FC236}">
                <a16:creationId xmlns:a16="http://schemas.microsoft.com/office/drawing/2014/main" id="{1B2E6C13-2989-4318-B264-68F79651A722}"/>
              </a:ext>
            </a:extLst>
          </p:cNvPr>
          <p:cNvSpPr txBox="1"/>
          <p:nvPr/>
        </p:nvSpPr>
        <p:spPr>
          <a:xfrm rot="16200000">
            <a:off x="-533306" y="2929135"/>
            <a:ext cx="212377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Data vyžadující expertní vstup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 validaci</a:t>
            </a:r>
          </a:p>
        </p:txBody>
      </p:sp>
      <p:sp>
        <p:nvSpPr>
          <p:cNvPr id="15" name="TextovéPole 39">
            <a:extLst>
              <a:ext uri="{FF2B5EF4-FFF2-40B4-BE49-F238E27FC236}">
                <a16:creationId xmlns:a16="http://schemas.microsoft.com/office/drawing/2014/main" id="{C915FA66-F19E-43C9-B354-6A59784BAC31}"/>
              </a:ext>
            </a:extLst>
          </p:cNvPr>
          <p:cNvSpPr txBox="1"/>
          <p:nvPr/>
        </p:nvSpPr>
        <p:spPr>
          <a:xfrm>
            <a:off x="1237939" y="2692289"/>
            <a:ext cx="3418608" cy="147732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Prediktivní a prognostické markery, riziková skóre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Ukazatele terapeutické odpovědi, kompenzace nemoci</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Dostupnost, výsledky léčby</a:t>
            </a:r>
          </a:p>
        </p:txBody>
      </p:sp>
      <p:pic>
        <p:nvPicPr>
          <p:cNvPr id="16" name="Picture 8" descr="https://encrypted-tbn1.gstatic.com/images?q=tbn:ANd9GcRsnrIoJwOLc1Y4Cv-WiNBltFQQTtghjzuvks8KaawVzvhnBUkISw">
            <a:extLst>
              <a:ext uri="{FF2B5EF4-FFF2-40B4-BE49-F238E27FC236}">
                <a16:creationId xmlns:a16="http://schemas.microsoft.com/office/drawing/2014/main" id="{22C9FC43-ECFD-4BA7-9895-D0D8B5E891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67868" y="2672675"/>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https://encrypted-tbn1.gstatic.com/images?q=tbn:ANd9GcRsnrIoJwOLc1Y4Cv-WiNBltFQQTtghjzuvks8KaawVzvhnBUkISw">
            <a:extLst>
              <a:ext uri="{FF2B5EF4-FFF2-40B4-BE49-F238E27FC236}">
                <a16:creationId xmlns:a16="http://schemas.microsoft.com/office/drawing/2014/main" id="{1B556542-267F-4838-9426-341CDC72EF6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268" y="2825075"/>
            <a:ext cx="416799" cy="51188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s://encrypted-tbn1.gstatic.com/images?q=tbn:ANd9GcRsnrIoJwOLc1Y4Cv-WiNBltFQQTtghjzuvks8KaawVzvhnBUkISw">
            <a:extLst>
              <a:ext uri="{FF2B5EF4-FFF2-40B4-BE49-F238E27FC236}">
                <a16:creationId xmlns:a16="http://schemas.microsoft.com/office/drawing/2014/main" id="{C9216FA9-74F7-488D-A2F7-EB8EC999F64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72668" y="2977475"/>
            <a:ext cx="416799" cy="511882"/>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Přímá spojnice se šipkou 73">
            <a:extLst>
              <a:ext uri="{FF2B5EF4-FFF2-40B4-BE49-F238E27FC236}">
                <a16:creationId xmlns:a16="http://schemas.microsoft.com/office/drawing/2014/main" id="{7010ED17-120A-4976-B2D0-CFCFC7C15685}"/>
              </a:ext>
            </a:extLst>
          </p:cNvPr>
          <p:cNvCxnSpPr>
            <a:cxnSpLocks/>
          </p:cNvCxnSpPr>
          <p:nvPr/>
        </p:nvCxnSpPr>
        <p:spPr>
          <a:xfrm>
            <a:off x="4395353" y="2928094"/>
            <a:ext cx="2751208" cy="769571"/>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 name="Nadpis 1">
            <a:extLst>
              <a:ext uri="{FF2B5EF4-FFF2-40B4-BE49-F238E27FC236}">
                <a16:creationId xmlns:a16="http://schemas.microsoft.com/office/drawing/2014/main" id="{D4E9A48B-825C-443B-9C2C-DC69D6B1F837}"/>
              </a:ext>
            </a:extLst>
          </p:cNvPr>
          <p:cNvSpPr txBox="1">
            <a:spLocks/>
          </p:cNvSpPr>
          <p:nvPr/>
        </p:nvSpPr>
        <p:spPr>
          <a:xfrm rot="911642">
            <a:off x="4268821" y="2635887"/>
            <a:ext cx="3024277" cy="720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Postupná parametrizace elektronické </a:t>
            </a:r>
            <a:r>
              <a:rPr kumimoji="0" lang="cs-CZ" sz="1600" b="0" i="1"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zdr</a:t>
            </a: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dokumentace</a:t>
            </a:r>
          </a:p>
        </p:txBody>
      </p:sp>
      <p:sp>
        <p:nvSpPr>
          <p:cNvPr id="21" name="TextovéPole 40">
            <a:extLst>
              <a:ext uri="{FF2B5EF4-FFF2-40B4-BE49-F238E27FC236}">
                <a16:creationId xmlns:a16="http://schemas.microsoft.com/office/drawing/2014/main" id="{800C70B8-9FD2-4D6D-B377-B2E9D433B19F}"/>
              </a:ext>
            </a:extLst>
          </p:cNvPr>
          <p:cNvSpPr txBox="1"/>
          <p:nvPr/>
        </p:nvSpPr>
        <p:spPr>
          <a:xfrm rot="16200000">
            <a:off x="-522420" y="1060145"/>
            <a:ext cx="212377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Data vyžadující dodatečné sběry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 validaci</a:t>
            </a:r>
          </a:p>
        </p:txBody>
      </p:sp>
      <p:sp>
        <p:nvSpPr>
          <p:cNvPr id="22" name="TextovéPole 41">
            <a:extLst>
              <a:ext uri="{FF2B5EF4-FFF2-40B4-BE49-F238E27FC236}">
                <a16:creationId xmlns:a16="http://schemas.microsoft.com/office/drawing/2014/main" id="{DBC90C9F-F1EB-4399-8403-EF5A926112E2}"/>
              </a:ext>
            </a:extLst>
          </p:cNvPr>
          <p:cNvSpPr txBox="1"/>
          <p:nvPr/>
        </p:nvSpPr>
        <p:spPr>
          <a:xfrm>
            <a:off x="1236516" y="776249"/>
            <a:ext cx="3418608" cy="175432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Utilizace pracovních kapacit, úvazky, přesčasy, DPP/DPČ, odměny a jejich struktura</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Zpětná vazba pacientů, kvalita života</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cs-CZ" dirty="0">
                <a:solidFill>
                  <a:prstClr val="black"/>
                </a:solidFill>
                <a:latin typeface="Calibri" panose="020F0502020204030204"/>
              </a:rPr>
              <a:t>Čekací lhůty</a:t>
            </a:r>
            <a:endPar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ovéPole 3">
            <a:extLst>
              <a:ext uri="{FF2B5EF4-FFF2-40B4-BE49-F238E27FC236}">
                <a16:creationId xmlns:a16="http://schemas.microsoft.com/office/drawing/2014/main" id="{D84E16A2-E16D-A357-5499-1487F803A4D0}"/>
              </a:ext>
            </a:extLst>
          </p:cNvPr>
          <p:cNvSpPr txBox="1"/>
          <p:nvPr/>
        </p:nvSpPr>
        <p:spPr>
          <a:xfrm>
            <a:off x="5610226" y="592070"/>
            <a:ext cx="6069088"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srgbClr val="D71440"/>
                </a:solidFill>
                <a:effectLst/>
                <a:uLnTx/>
                <a:uFillTx/>
                <a:latin typeface="Calibri" panose="020F0502020204030204"/>
                <a:ea typeface="+mn-ea"/>
                <a:cs typeface="+mn-cs"/>
              </a:rPr>
              <a:t>Detailní informace o utilizaci pracovních kapacit zdravotníků, data o využívání techniky, čekacích lhůtách či spokojenosti pacientů často vyžadují zapojení dalších registrů nebo realizaci statistických šetření. Tyto zdroje dat doplňují administrativní úroveň ad hoc exporty nebo jsou základem pro déle trvající observační hodnocení. </a:t>
            </a:r>
          </a:p>
        </p:txBody>
      </p:sp>
    </p:spTree>
    <p:extLst>
      <p:ext uri="{BB962C8B-B14F-4D97-AF65-F5344CB8AC3E}">
        <p14:creationId xmlns:p14="http://schemas.microsoft.com/office/powerpoint/2010/main" val="266206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D291528-906D-F43F-850E-D6B981A0CA7A}"/>
              </a:ext>
            </a:extLst>
          </p:cNvPr>
          <p:cNvSpPr txBox="1">
            <a:spLocks/>
          </p:cNvSpPr>
          <p:nvPr/>
        </p:nvSpPr>
        <p:spPr>
          <a:xfrm>
            <a:off x="174713" y="261868"/>
            <a:ext cx="11941625" cy="546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2600" b="1" i="0" u="none" strike="noStrike" kern="1200" cap="none" spc="0" normalizeH="0" baseline="0" noProof="0" dirty="0">
                <a:ln>
                  <a:noFill/>
                </a:ln>
                <a:solidFill>
                  <a:srgbClr val="D71440"/>
                </a:solidFill>
                <a:effectLst/>
                <a:uLnTx/>
                <a:uFillTx/>
                <a:latin typeface="Calibri" panose="020F0502020204030204"/>
                <a:ea typeface="+mj-ea"/>
                <a:cs typeface="Arial" panose="020B0604020202020204" pitchFamily="34" charset="0"/>
              </a:rPr>
              <a:t>NZIS představuje hlavní zdroj centrálních dat pro prediktivní modely vývoje potřeb zdravotní péče</a:t>
            </a:r>
            <a:endParaRPr kumimoji="0" lang="cs-CZ" sz="2600" b="1" i="0" u="none" strike="noStrike" kern="1200" cap="none" spc="0" normalizeH="0" baseline="0" noProof="0" dirty="0">
              <a:ln>
                <a:noFill/>
              </a:ln>
              <a:solidFill>
                <a:srgbClr val="C00000"/>
              </a:solidFill>
              <a:effectLst/>
              <a:uLnTx/>
              <a:uFillTx/>
              <a:latin typeface="Calibri" panose="020F0502020204030204"/>
              <a:ea typeface="+mj-ea"/>
              <a:cs typeface="Arial" panose="020B0604020202020204" pitchFamily="34" charset="0"/>
            </a:endParaRPr>
          </a:p>
        </p:txBody>
      </p:sp>
      <p:sp>
        <p:nvSpPr>
          <p:cNvPr id="3" name="TextovéPole 2">
            <a:extLst>
              <a:ext uri="{FF2B5EF4-FFF2-40B4-BE49-F238E27FC236}">
                <a16:creationId xmlns:a16="http://schemas.microsoft.com/office/drawing/2014/main" id="{1F987261-6A12-E462-BC8D-CD67F2A25FE8}"/>
              </a:ext>
            </a:extLst>
          </p:cNvPr>
          <p:cNvSpPr txBox="1"/>
          <p:nvPr/>
        </p:nvSpPr>
        <p:spPr>
          <a:xfrm rot="16200000">
            <a:off x="-280214" y="5417028"/>
            <a:ext cx="1754327"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Administrativní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 provozní data poskytovatelů</a:t>
            </a:r>
          </a:p>
        </p:txBody>
      </p:sp>
      <p:sp>
        <p:nvSpPr>
          <p:cNvPr id="4" name="TextovéPole 3">
            <a:extLst>
              <a:ext uri="{FF2B5EF4-FFF2-40B4-BE49-F238E27FC236}">
                <a16:creationId xmlns:a16="http://schemas.microsoft.com/office/drawing/2014/main" id="{BA215BC7-1CE0-4FC8-5FF7-48B8B940FDB3}"/>
              </a:ext>
            </a:extLst>
          </p:cNvPr>
          <p:cNvSpPr txBox="1"/>
          <p:nvPr/>
        </p:nvSpPr>
        <p:spPr>
          <a:xfrm>
            <a:off x="1230594" y="5001530"/>
            <a:ext cx="3164759" cy="175432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Vykazované zdravotní služby                       a intervence, preskripce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Diagnostika</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Náplň a postup léčby</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Sledování v čase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Kapacity poskytovatelů</a:t>
            </a:r>
          </a:p>
        </p:txBody>
      </p:sp>
      <p:pic>
        <p:nvPicPr>
          <p:cNvPr id="5" name="Picture 8" descr="https://encrypted-tbn1.gstatic.com/images?q=tbn:ANd9GcRsnrIoJwOLc1Y4Cv-WiNBltFQQTtghjzuvks8KaawVzvhnBUkISw">
            <a:extLst>
              <a:ext uri="{FF2B5EF4-FFF2-40B4-BE49-F238E27FC236}">
                <a16:creationId xmlns:a16="http://schemas.microsoft.com/office/drawing/2014/main" id="{DB66FF6F-CD3F-923D-9B9D-5959EB6238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94504" y="5758875"/>
            <a:ext cx="414851" cy="51188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https://encrypted-tbn1.gstatic.com/images?q=tbn:ANd9GcRsnrIoJwOLc1Y4Cv-WiNBltFQQTtghjzuvks8KaawVzvhnBUkISw">
            <a:extLst>
              <a:ext uri="{FF2B5EF4-FFF2-40B4-BE49-F238E27FC236}">
                <a16:creationId xmlns:a16="http://schemas.microsoft.com/office/drawing/2014/main" id="{916DB451-9E04-BE31-52C0-8F4B729A66B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46904" y="5911275"/>
            <a:ext cx="414851" cy="5118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https://encrypted-tbn1.gstatic.com/images?q=tbn:ANd9GcRsnrIoJwOLc1Y4Cv-WiNBltFQQTtghjzuvks8KaawVzvhnBUkISw">
            <a:extLst>
              <a:ext uri="{FF2B5EF4-FFF2-40B4-BE49-F238E27FC236}">
                <a16:creationId xmlns:a16="http://schemas.microsoft.com/office/drawing/2014/main" id="{A6F1B53A-5D70-6BA0-1AC5-F36A157359E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99304" y="6063675"/>
            <a:ext cx="414851" cy="5118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https://encrypted-tbn1.gstatic.com/images?q=tbn:ANd9GcRsnrIoJwOLc1Y4Cv-WiNBltFQQTtghjzuvks8KaawVzvhnBUkISw">
            <a:extLst>
              <a:ext uri="{FF2B5EF4-FFF2-40B4-BE49-F238E27FC236}">
                <a16:creationId xmlns:a16="http://schemas.microsoft.com/office/drawing/2014/main" id="{D95B3380-DC8F-1220-4845-477AD0004C3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24892" y="4404594"/>
            <a:ext cx="414851" cy="51188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https://encrypted-tbn1.gstatic.com/images?q=tbn:ANd9GcRsnrIoJwOLc1Y4Cv-WiNBltFQQTtghjzuvks8KaawVzvhnBUkISw">
            <a:extLst>
              <a:ext uri="{FF2B5EF4-FFF2-40B4-BE49-F238E27FC236}">
                <a16:creationId xmlns:a16="http://schemas.microsoft.com/office/drawing/2014/main" id="{060BDBBA-6A02-C880-9A91-62F3A04F071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77292" y="4556994"/>
            <a:ext cx="414851" cy="51188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https://encrypted-tbn1.gstatic.com/images?q=tbn:ANd9GcRsnrIoJwOLc1Y4Cv-WiNBltFQQTtghjzuvks8KaawVzvhnBUkISw">
            <a:extLst>
              <a:ext uri="{FF2B5EF4-FFF2-40B4-BE49-F238E27FC236}">
                <a16:creationId xmlns:a16="http://schemas.microsoft.com/office/drawing/2014/main" id="{70120376-D2F0-C042-0183-E7D0A354BA9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29692" y="4709394"/>
            <a:ext cx="414851" cy="511882"/>
          </a:xfrm>
          <a:prstGeom prst="rect">
            <a:avLst/>
          </a:prstGeom>
          <a:noFill/>
          <a:extLst>
            <a:ext uri="{909E8E84-426E-40DD-AFC4-6F175D3DCCD1}">
              <a14:hiddenFill xmlns:a14="http://schemas.microsoft.com/office/drawing/2010/main">
                <a:solidFill>
                  <a:srgbClr val="FFFFFF"/>
                </a:solidFill>
              </a14:hiddenFill>
            </a:ext>
          </a:extLst>
        </p:spPr>
      </p:pic>
      <p:sp>
        <p:nvSpPr>
          <p:cNvPr id="11" name="TextovéPole 71">
            <a:extLst>
              <a:ext uri="{FF2B5EF4-FFF2-40B4-BE49-F238E27FC236}">
                <a16:creationId xmlns:a16="http://schemas.microsoft.com/office/drawing/2014/main" id="{C17B3287-476F-99FF-8E78-205A98EC0DA2}"/>
              </a:ext>
            </a:extLst>
          </p:cNvPr>
          <p:cNvSpPr txBox="1"/>
          <p:nvPr/>
        </p:nvSpPr>
        <p:spPr>
          <a:xfrm>
            <a:off x="5894544" y="4124039"/>
            <a:ext cx="2225729" cy="1107996"/>
          </a:xfrm>
          <a:prstGeom prst="rect">
            <a:avLst/>
          </a:prstGeom>
          <a:noFill/>
        </p:spPr>
        <p:txBody>
          <a:bodyPr wrap="square" rtlCol="0">
            <a:spAutoFit/>
            <a:scene3d>
              <a:camera prst="orthographicFront"/>
              <a:lightRig rig="threePt" dir="t"/>
            </a:scene3d>
            <a:sp3d/>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Informační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systémy poskytovatelů</a:t>
            </a:r>
          </a:p>
        </p:txBody>
      </p:sp>
      <p:cxnSp>
        <p:nvCxnSpPr>
          <p:cNvPr id="12" name="Přímá spojnice se šipkou 6">
            <a:extLst>
              <a:ext uri="{FF2B5EF4-FFF2-40B4-BE49-F238E27FC236}">
                <a16:creationId xmlns:a16="http://schemas.microsoft.com/office/drawing/2014/main" id="{F6276835-FFF7-314D-1FC1-B37FC2F79E84}"/>
              </a:ext>
            </a:extLst>
          </p:cNvPr>
          <p:cNvCxnSpPr>
            <a:cxnSpLocks/>
          </p:cNvCxnSpPr>
          <p:nvPr/>
        </p:nvCxnSpPr>
        <p:spPr>
          <a:xfrm flipV="1">
            <a:off x="4187450" y="5302036"/>
            <a:ext cx="2686753" cy="71278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 name="Nadpis 1">
            <a:extLst>
              <a:ext uri="{FF2B5EF4-FFF2-40B4-BE49-F238E27FC236}">
                <a16:creationId xmlns:a16="http://schemas.microsoft.com/office/drawing/2014/main" id="{76DFF61D-2E52-911A-411A-F88DA7EFAAB3}"/>
              </a:ext>
            </a:extLst>
          </p:cNvPr>
          <p:cNvSpPr txBox="1">
            <a:spLocks/>
          </p:cNvSpPr>
          <p:nvPr/>
        </p:nvSpPr>
        <p:spPr>
          <a:xfrm rot="20722300">
            <a:off x="4327814" y="5541981"/>
            <a:ext cx="2655735" cy="720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Automatizovaně dostupná, standardizovaná data</a:t>
            </a:r>
          </a:p>
        </p:txBody>
      </p:sp>
      <p:sp>
        <p:nvSpPr>
          <p:cNvPr id="14" name="TextovéPole 38">
            <a:extLst>
              <a:ext uri="{FF2B5EF4-FFF2-40B4-BE49-F238E27FC236}">
                <a16:creationId xmlns:a16="http://schemas.microsoft.com/office/drawing/2014/main" id="{169BDB0E-C5EA-A8A1-C7A5-FFA5CEDD0C66}"/>
              </a:ext>
            </a:extLst>
          </p:cNvPr>
          <p:cNvSpPr txBox="1"/>
          <p:nvPr/>
        </p:nvSpPr>
        <p:spPr>
          <a:xfrm rot="16200000">
            <a:off x="-464938" y="3262420"/>
            <a:ext cx="212377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Data vyžadující expertní vstup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 validaci</a:t>
            </a:r>
          </a:p>
        </p:txBody>
      </p:sp>
      <p:sp>
        <p:nvSpPr>
          <p:cNvPr id="15" name="TextovéPole 39">
            <a:extLst>
              <a:ext uri="{FF2B5EF4-FFF2-40B4-BE49-F238E27FC236}">
                <a16:creationId xmlns:a16="http://schemas.microsoft.com/office/drawing/2014/main" id="{83A943BC-FF2E-A1FE-6805-450F5A022D8D}"/>
              </a:ext>
            </a:extLst>
          </p:cNvPr>
          <p:cNvSpPr txBox="1"/>
          <p:nvPr/>
        </p:nvSpPr>
        <p:spPr>
          <a:xfrm>
            <a:off x="1231710" y="2978407"/>
            <a:ext cx="3402633" cy="147732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Prediktivní a prognostické markery, riziková skóre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Ukazatele terapeutické odpovědi, kompenzace nemoci</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Výsledky léčby</a:t>
            </a:r>
          </a:p>
        </p:txBody>
      </p:sp>
      <p:pic>
        <p:nvPicPr>
          <p:cNvPr id="16" name="Picture 8" descr="https://encrypted-tbn1.gstatic.com/images?q=tbn:ANd9GcRsnrIoJwOLc1Y4Cv-WiNBltFQQTtghjzuvks8KaawVzvhnBUkISw">
            <a:extLst>
              <a:ext uri="{FF2B5EF4-FFF2-40B4-BE49-F238E27FC236}">
                <a16:creationId xmlns:a16="http://schemas.microsoft.com/office/drawing/2014/main" id="{4A150376-F74A-7D14-F8BF-C265EAD77BE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69816" y="3057236"/>
            <a:ext cx="414851" cy="51188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https://encrypted-tbn1.gstatic.com/images?q=tbn:ANd9GcRsnrIoJwOLc1Y4Cv-WiNBltFQQTtghjzuvks8KaawVzvhnBUkISw">
            <a:extLst>
              <a:ext uri="{FF2B5EF4-FFF2-40B4-BE49-F238E27FC236}">
                <a16:creationId xmlns:a16="http://schemas.microsoft.com/office/drawing/2014/main" id="{6273F721-DE69-144B-9106-25576B5583A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2216" y="3209636"/>
            <a:ext cx="414851" cy="51188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s://encrypted-tbn1.gstatic.com/images?q=tbn:ANd9GcRsnrIoJwOLc1Y4Cv-WiNBltFQQTtghjzuvks8KaawVzvhnBUkISw">
            <a:extLst>
              <a:ext uri="{FF2B5EF4-FFF2-40B4-BE49-F238E27FC236}">
                <a16:creationId xmlns:a16="http://schemas.microsoft.com/office/drawing/2014/main" id="{D854A36D-9DDA-DD7C-607C-24408F4665F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74616" y="3362036"/>
            <a:ext cx="414851" cy="511882"/>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Přímá spojnice se šipkou 73">
            <a:extLst>
              <a:ext uri="{FF2B5EF4-FFF2-40B4-BE49-F238E27FC236}">
                <a16:creationId xmlns:a16="http://schemas.microsoft.com/office/drawing/2014/main" id="{3FA07AD4-A763-DF7D-CCC8-944B4339CCCE}"/>
              </a:ext>
            </a:extLst>
          </p:cNvPr>
          <p:cNvCxnSpPr>
            <a:cxnSpLocks/>
          </p:cNvCxnSpPr>
          <p:nvPr/>
        </p:nvCxnSpPr>
        <p:spPr>
          <a:xfrm>
            <a:off x="4395353" y="3312655"/>
            <a:ext cx="2751208" cy="769571"/>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 name="Nadpis 1">
            <a:extLst>
              <a:ext uri="{FF2B5EF4-FFF2-40B4-BE49-F238E27FC236}">
                <a16:creationId xmlns:a16="http://schemas.microsoft.com/office/drawing/2014/main" id="{45C1B12C-D513-77A9-6D3F-3961F996C632}"/>
              </a:ext>
            </a:extLst>
          </p:cNvPr>
          <p:cNvSpPr txBox="1">
            <a:spLocks/>
          </p:cNvSpPr>
          <p:nvPr/>
        </p:nvSpPr>
        <p:spPr>
          <a:xfrm rot="911642">
            <a:off x="4282705" y="3022299"/>
            <a:ext cx="3010146" cy="720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Postupná parametrizace elektronické </a:t>
            </a:r>
            <a:r>
              <a:rPr kumimoji="0" lang="cs-CZ" sz="1600" b="0" i="1"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zdr</a:t>
            </a: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dokumentace</a:t>
            </a:r>
          </a:p>
        </p:txBody>
      </p:sp>
      <p:sp>
        <p:nvSpPr>
          <p:cNvPr id="21" name="TextovéPole 40">
            <a:extLst>
              <a:ext uri="{FF2B5EF4-FFF2-40B4-BE49-F238E27FC236}">
                <a16:creationId xmlns:a16="http://schemas.microsoft.com/office/drawing/2014/main" id="{6E9EB3C3-482F-E72F-8407-342FD5D75233}"/>
              </a:ext>
            </a:extLst>
          </p:cNvPr>
          <p:cNvSpPr txBox="1"/>
          <p:nvPr/>
        </p:nvSpPr>
        <p:spPr>
          <a:xfrm rot="16200000">
            <a:off x="-534561" y="1082187"/>
            <a:ext cx="228479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Data vyžadující dodatečné sběry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sng" strike="noStrike" kern="1200" cap="none" spc="0" normalizeH="0" baseline="0" noProof="0" dirty="0">
                <a:ln>
                  <a:noFill/>
                </a:ln>
                <a:solidFill>
                  <a:prstClr val="black"/>
                </a:solidFill>
                <a:effectLst/>
                <a:uLnTx/>
                <a:uFillTx/>
                <a:latin typeface="Calibri" panose="020F0502020204030204"/>
                <a:ea typeface="+mn-ea"/>
                <a:cs typeface="+mn-cs"/>
              </a:rPr>
              <a:t>a validaci</a:t>
            </a:r>
          </a:p>
        </p:txBody>
      </p:sp>
      <p:sp>
        <p:nvSpPr>
          <p:cNvPr id="22" name="TextovéPole 41">
            <a:extLst>
              <a:ext uri="{FF2B5EF4-FFF2-40B4-BE49-F238E27FC236}">
                <a16:creationId xmlns:a16="http://schemas.microsoft.com/office/drawing/2014/main" id="{D4687D47-AD1F-B971-2210-23CAB7A0CA56}"/>
              </a:ext>
            </a:extLst>
          </p:cNvPr>
          <p:cNvSpPr txBox="1"/>
          <p:nvPr/>
        </p:nvSpPr>
        <p:spPr>
          <a:xfrm>
            <a:off x="1231710" y="764508"/>
            <a:ext cx="3402633" cy="175432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Rozšířené panely </a:t>
            </a:r>
            <a:r>
              <a:rPr kumimoji="0" lang="cs-CZ" sz="1800" b="0" i="0" u="none" strike="noStrike" kern="1200" cap="none" spc="0" normalizeH="0" baseline="0" noProof="0" dirty="0" err="1">
                <a:ln>
                  <a:noFill/>
                </a:ln>
                <a:solidFill>
                  <a:prstClr val="black"/>
                </a:solidFill>
                <a:effectLst/>
                <a:uLnTx/>
                <a:uFillTx/>
                <a:latin typeface="Calibri" panose="020F0502020204030204"/>
                <a:ea typeface="+mn-ea"/>
                <a:cs typeface="+mn-cs"/>
              </a:rPr>
              <a:t>bioamarkerů</a:t>
            </a: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 a jejich validace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Klinické studie a observační šetření</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Zpětná vazba pacientů, kvalita života</a:t>
            </a:r>
          </a:p>
        </p:txBody>
      </p:sp>
      <p:sp>
        <p:nvSpPr>
          <p:cNvPr id="23" name="Pravá složená závorka 12">
            <a:extLst>
              <a:ext uri="{FF2B5EF4-FFF2-40B4-BE49-F238E27FC236}">
                <a16:creationId xmlns:a16="http://schemas.microsoft.com/office/drawing/2014/main" id="{7884D010-2CB6-A462-E3B6-C9ACC623CA29}"/>
              </a:ext>
            </a:extLst>
          </p:cNvPr>
          <p:cNvSpPr/>
          <p:nvPr/>
        </p:nvSpPr>
        <p:spPr>
          <a:xfrm>
            <a:off x="9249549" y="3261427"/>
            <a:ext cx="330955" cy="3242342"/>
          </a:xfrm>
          <a:prstGeom prst="rightBrac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solidFill>
                  <a:prstClr val="black"/>
                </a:solidFill>
                <a:prstDash val="dash"/>
              </a:ln>
              <a:solidFill>
                <a:prstClr val="black"/>
              </a:solidFill>
              <a:effectLst/>
              <a:uLnTx/>
              <a:uFillTx/>
              <a:latin typeface="Calibri" panose="020F0502020204030204"/>
              <a:ea typeface="+mn-ea"/>
              <a:cs typeface="+mn-cs"/>
            </a:endParaRPr>
          </a:p>
        </p:txBody>
      </p:sp>
      <p:sp>
        <p:nvSpPr>
          <p:cNvPr id="24" name="Nadpis 1">
            <a:extLst>
              <a:ext uri="{FF2B5EF4-FFF2-40B4-BE49-F238E27FC236}">
                <a16:creationId xmlns:a16="http://schemas.microsoft.com/office/drawing/2014/main" id="{53C7714A-3B80-ACBD-5F4B-C963000B421B}"/>
              </a:ext>
            </a:extLst>
          </p:cNvPr>
          <p:cNvSpPr txBox="1">
            <a:spLocks/>
          </p:cNvSpPr>
          <p:nvPr/>
        </p:nvSpPr>
        <p:spPr>
          <a:xfrm>
            <a:off x="9736563" y="4791950"/>
            <a:ext cx="2253671" cy="125787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Hlášení a exporty dat pro národní (plošné) registry, zdravotní pojišťovny a regulační autority </a:t>
            </a:r>
          </a:p>
        </p:txBody>
      </p:sp>
      <p:sp>
        <p:nvSpPr>
          <p:cNvPr id="25" name="Pravá složená závorka 76">
            <a:extLst>
              <a:ext uri="{FF2B5EF4-FFF2-40B4-BE49-F238E27FC236}">
                <a16:creationId xmlns:a16="http://schemas.microsoft.com/office/drawing/2014/main" id="{12D448B2-3A1D-3F02-87E2-B819E0A567DE}"/>
              </a:ext>
            </a:extLst>
          </p:cNvPr>
          <p:cNvSpPr/>
          <p:nvPr/>
        </p:nvSpPr>
        <p:spPr>
          <a:xfrm>
            <a:off x="4635904" y="777526"/>
            <a:ext cx="332298" cy="1606692"/>
          </a:xfrm>
          <a:prstGeom prst="rightBrac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solidFill>
                  <a:prstClr val="black"/>
                </a:solidFill>
                <a:prstDash val="dash"/>
              </a:ln>
              <a:solidFill>
                <a:prstClr val="black"/>
              </a:solidFill>
              <a:effectLst/>
              <a:uLnTx/>
              <a:uFillTx/>
              <a:latin typeface="Calibri" panose="020F0502020204030204"/>
              <a:ea typeface="+mn-ea"/>
              <a:cs typeface="+mn-cs"/>
            </a:endParaRPr>
          </a:p>
        </p:txBody>
      </p:sp>
      <p:sp>
        <p:nvSpPr>
          <p:cNvPr id="26" name="Nadpis 1">
            <a:extLst>
              <a:ext uri="{FF2B5EF4-FFF2-40B4-BE49-F238E27FC236}">
                <a16:creationId xmlns:a16="http://schemas.microsoft.com/office/drawing/2014/main" id="{B27DCC6E-A4E5-D5BE-B18C-E35E683BE29F}"/>
              </a:ext>
            </a:extLst>
          </p:cNvPr>
          <p:cNvSpPr txBox="1">
            <a:spLocks/>
          </p:cNvSpPr>
          <p:nvPr/>
        </p:nvSpPr>
        <p:spPr>
          <a:xfrm>
            <a:off x="5092613" y="994480"/>
            <a:ext cx="4587660" cy="5664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Role výzkumných klinických registrů, statistických šetření, sběrů dat v referenčních sítích poskytovatelů</a:t>
            </a:r>
          </a:p>
        </p:txBody>
      </p:sp>
      <p:sp>
        <p:nvSpPr>
          <p:cNvPr id="27" name="TextovéPole 78">
            <a:extLst>
              <a:ext uri="{FF2B5EF4-FFF2-40B4-BE49-F238E27FC236}">
                <a16:creationId xmlns:a16="http://schemas.microsoft.com/office/drawing/2014/main" id="{55E543C9-D59B-A5AC-3885-C0CA7D2A0A8F}"/>
              </a:ext>
            </a:extLst>
          </p:cNvPr>
          <p:cNvSpPr txBox="1"/>
          <p:nvPr/>
        </p:nvSpPr>
        <p:spPr>
          <a:xfrm>
            <a:off x="9669186" y="3477540"/>
            <a:ext cx="2225729" cy="769441"/>
          </a:xfrm>
          <a:prstGeom prst="rect">
            <a:avLst/>
          </a:prstGeom>
          <a:noFill/>
        </p:spPr>
        <p:txBody>
          <a:bodyPr wrap="square" rtlCol="0">
            <a:spAutoFit/>
            <a:scene3d>
              <a:camera prst="orthographicFront"/>
              <a:lightRig rig="threePt" dir="t"/>
            </a:scene3d>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Centrální datové úložiště</a:t>
            </a:r>
          </a:p>
        </p:txBody>
      </p:sp>
      <p:cxnSp>
        <p:nvCxnSpPr>
          <p:cNvPr id="28" name="Přímá spojnice se šipkou 79">
            <a:extLst>
              <a:ext uri="{FF2B5EF4-FFF2-40B4-BE49-F238E27FC236}">
                <a16:creationId xmlns:a16="http://schemas.microsoft.com/office/drawing/2014/main" id="{80C95FA8-3796-3D21-AF12-95F6BBB7B00C}"/>
              </a:ext>
            </a:extLst>
          </p:cNvPr>
          <p:cNvCxnSpPr>
            <a:cxnSpLocks/>
          </p:cNvCxnSpPr>
          <p:nvPr/>
        </p:nvCxnSpPr>
        <p:spPr>
          <a:xfrm>
            <a:off x="5166092" y="1577777"/>
            <a:ext cx="4248157" cy="3095"/>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29" name="Picture 6" descr="http://www.logicplus.com.au/wp-content/uploads/2013/05/dedicated-servers.jpg">
            <a:extLst>
              <a:ext uri="{FF2B5EF4-FFF2-40B4-BE49-F238E27FC236}">
                <a16:creationId xmlns:a16="http://schemas.microsoft.com/office/drawing/2014/main" id="{06C03AE8-57BE-0C1C-17E4-2807485D057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992335" y="4016232"/>
            <a:ext cx="1546842" cy="9996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8" descr="https://encrypted-tbn1.gstatic.com/images?q=tbn:ANd9GcRsnrIoJwOLc1Y4Cv-WiNBltFQQTtghjzuvks8KaawVzvhnBUkISw">
            <a:extLst>
              <a:ext uri="{FF2B5EF4-FFF2-40B4-BE49-F238E27FC236}">
                <a16:creationId xmlns:a16="http://schemas.microsoft.com/office/drawing/2014/main" id="{83A91D0F-639B-A1B9-A8E8-DFCDE8039AE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74170" y="1208731"/>
            <a:ext cx="587729" cy="725193"/>
          </a:xfrm>
          <a:prstGeom prst="rect">
            <a:avLst/>
          </a:prstGeom>
          <a:noFill/>
          <a:extLst>
            <a:ext uri="{909E8E84-426E-40DD-AFC4-6F175D3DCCD1}">
              <a14:hiddenFill xmlns:a14="http://schemas.microsoft.com/office/drawing/2010/main">
                <a:solidFill>
                  <a:srgbClr val="FFFFFF"/>
                </a:solidFill>
              </a14:hiddenFill>
            </a:ext>
          </a:extLst>
        </p:spPr>
      </p:pic>
      <p:sp>
        <p:nvSpPr>
          <p:cNvPr id="31" name="TextovéPole 82">
            <a:extLst>
              <a:ext uri="{FF2B5EF4-FFF2-40B4-BE49-F238E27FC236}">
                <a16:creationId xmlns:a16="http://schemas.microsoft.com/office/drawing/2014/main" id="{6CE812AC-68FC-169B-FECB-65B0DEF98EE8}"/>
              </a:ext>
            </a:extLst>
          </p:cNvPr>
          <p:cNvSpPr txBox="1"/>
          <p:nvPr/>
        </p:nvSpPr>
        <p:spPr>
          <a:xfrm>
            <a:off x="10215532" y="1204616"/>
            <a:ext cx="1951116" cy="769441"/>
          </a:xfrm>
          <a:prstGeom prst="rect">
            <a:avLst/>
          </a:prstGeom>
          <a:noFill/>
        </p:spPr>
        <p:txBody>
          <a:bodyPr wrap="square" rtlCol="0">
            <a:spAutoFit/>
            <a:scene3d>
              <a:camera prst="orthographicFront"/>
              <a:lightRig rig="threePt" dir="t"/>
            </a:scene3d>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Specializované (dílčí) registry</a:t>
            </a:r>
          </a:p>
        </p:txBody>
      </p:sp>
      <p:cxnSp>
        <p:nvCxnSpPr>
          <p:cNvPr id="32" name="Přímá spojnice se šipkou 83">
            <a:extLst>
              <a:ext uri="{FF2B5EF4-FFF2-40B4-BE49-F238E27FC236}">
                <a16:creationId xmlns:a16="http://schemas.microsoft.com/office/drawing/2014/main" id="{5EA38CF6-6245-3929-6B52-FCBA19742D87}"/>
              </a:ext>
            </a:extLst>
          </p:cNvPr>
          <p:cNvCxnSpPr>
            <a:cxnSpLocks/>
          </p:cNvCxnSpPr>
          <p:nvPr/>
        </p:nvCxnSpPr>
        <p:spPr>
          <a:xfrm flipH="1">
            <a:off x="8296430" y="2285712"/>
            <a:ext cx="806006" cy="1670471"/>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3" name="Přímá spojnice se šipkou 84">
            <a:extLst>
              <a:ext uri="{FF2B5EF4-FFF2-40B4-BE49-F238E27FC236}">
                <a16:creationId xmlns:a16="http://schemas.microsoft.com/office/drawing/2014/main" id="{C70844D3-25CF-308B-CE32-87954FFC476D}"/>
              </a:ext>
            </a:extLst>
          </p:cNvPr>
          <p:cNvCxnSpPr>
            <a:cxnSpLocks/>
            <a:endCxn id="27" idx="0"/>
          </p:cNvCxnSpPr>
          <p:nvPr/>
        </p:nvCxnSpPr>
        <p:spPr>
          <a:xfrm>
            <a:off x="9660094" y="2223387"/>
            <a:ext cx="1121957" cy="1254153"/>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Nadpis 1">
            <a:extLst>
              <a:ext uri="{FF2B5EF4-FFF2-40B4-BE49-F238E27FC236}">
                <a16:creationId xmlns:a16="http://schemas.microsoft.com/office/drawing/2014/main" id="{3DF3F8B9-EF56-468C-CB6C-F70CEE28BD84}"/>
              </a:ext>
            </a:extLst>
          </p:cNvPr>
          <p:cNvSpPr txBox="1">
            <a:spLocks/>
          </p:cNvSpPr>
          <p:nvPr/>
        </p:nvSpPr>
        <p:spPr>
          <a:xfrm>
            <a:off x="6746571" y="1333355"/>
            <a:ext cx="2824841" cy="125787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cs-CZ" sz="1600" b="0" i="1"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Výsledky obohacují administrativně sbíraná data</a:t>
            </a:r>
          </a:p>
        </p:txBody>
      </p:sp>
    </p:spTree>
    <p:extLst>
      <p:ext uri="{BB962C8B-B14F-4D97-AF65-F5344CB8AC3E}">
        <p14:creationId xmlns:p14="http://schemas.microsoft.com/office/powerpoint/2010/main" val="29012362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textu 4">
            <a:extLst>
              <a:ext uri="{FF2B5EF4-FFF2-40B4-BE49-F238E27FC236}">
                <a16:creationId xmlns:a16="http://schemas.microsoft.com/office/drawing/2014/main" id="{85DF8549-49A9-4045-9440-3C137B807487}"/>
              </a:ext>
            </a:extLst>
          </p:cNvPr>
          <p:cNvSpPr txBox="1">
            <a:spLocks/>
          </p:cNvSpPr>
          <p:nvPr/>
        </p:nvSpPr>
        <p:spPr>
          <a:xfrm>
            <a:off x="196974" y="4667249"/>
            <a:ext cx="8250835" cy="142341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accen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a:ln>
                  <a:noFill/>
                </a:ln>
                <a:solidFill>
                  <a:srgbClr val="D71440"/>
                </a:solidFill>
                <a:effectLst/>
                <a:uLnTx/>
                <a:uFillTx/>
                <a:latin typeface="Calibri" panose="020F0502020204030204"/>
                <a:ea typeface="+mn-ea"/>
                <a:cs typeface="+mn-cs"/>
              </a:rPr>
              <a:t>Integrace různých zdrojů primárních dat umožňuje široké spektrum funkčních analýz („use </a:t>
            </a:r>
            <a:r>
              <a:rPr kumimoji="0" lang="cs-CZ" sz="3600" b="1" i="0" u="none" strike="noStrike" kern="1200" cap="none" spc="0" normalizeH="0" baseline="0" noProof="0" dirty="0" err="1">
                <a:ln>
                  <a:noFill/>
                </a:ln>
                <a:solidFill>
                  <a:srgbClr val="D71440"/>
                </a:solidFill>
                <a:effectLst/>
                <a:uLnTx/>
                <a:uFillTx/>
                <a:latin typeface="Calibri" panose="020F0502020204030204"/>
                <a:ea typeface="+mn-ea"/>
                <a:cs typeface="+mn-cs"/>
              </a:rPr>
              <a:t>cases</a:t>
            </a:r>
            <a:r>
              <a:rPr kumimoji="0" lang="cs-CZ" sz="3600" b="1" i="0" u="none" strike="noStrike" kern="1200" cap="none" spc="0" normalizeH="0" baseline="0" noProof="0" dirty="0">
                <a:ln>
                  <a:noFill/>
                </a:ln>
                <a:solidFill>
                  <a:srgbClr val="D71440"/>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16262823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 name="Text Box 17">
            <a:extLst>
              <a:ext uri="{FF2B5EF4-FFF2-40B4-BE49-F238E27FC236}">
                <a16:creationId xmlns:a16="http://schemas.microsoft.com/office/drawing/2014/main" id="{B60B11B2-BD39-4805-BBE0-E32344FC7B51}"/>
              </a:ext>
            </a:extLst>
          </p:cNvPr>
          <p:cNvSpPr txBox="1">
            <a:spLocks noChangeArrowheads="1"/>
          </p:cNvSpPr>
          <p:nvPr/>
        </p:nvSpPr>
        <p:spPr bwMode="auto">
          <a:xfrm>
            <a:off x="3038687" y="5461226"/>
            <a:ext cx="21921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buClr>
                <a:srgbClr val="FFFF00"/>
              </a:buClr>
              <a:defRPr/>
            </a:pPr>
            <a:r>
              <a:rPr kumimoji="0" lang="cs-CZ" altLang="cs-CZ" i="1" dirty="0">
                <a:solidFill>
                  <a:srgbClr val="0000FF"/>
                </a:solidFill>
                <a:latin typeface="+mn-lt"/>
              </a:rPr>
              <a:t>Národní registr zdravotnických pracovníků </a:t>
            </a:r>
          </a:p>
        </p:txBody>
      </p:sp>
      <p:pic>
        <p:nvPicPr>
          <p:cNvPr id="600" name="Picture 16" descr="http://t3.gstatic.com/images?q=tbn:ANd9GcQcJxskDqnVD5QpYG4wNPrHjkMQ3yWcw6e0BS11wFJM7mul-Om4JA">
            <a:extLst>
              <a:ext uri="{FF2B5EF4-FFF2-40B4-BE49-F238E27FC236}">
                <a16:creationId xmlns:a16="http://schemas.microsoft.com/office/drawing/2014/main" id="{1EE6A886-1662-48A4-AF2F-70F111D08A15}"/>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25086" y="4072579"/>
            <a:ext cx="805410" cy="988232"/>
          </a:xfrm>
          <a:prstGeom prst="rect">
            <a:avLst/>
          </a:prstGeom>
          <a:noFill/>
          <a:extLst>
            <a:ext uri="{909E8E84-426E-40DD-AFC4-6F175D3DCCD1}">
              <a14:hiddenFill xmlns:a14="http://schemas.microsoft.com/office/drawing/2010/main">
                <a:solidFill>
                  <a:srgbClr val="FFFFFF"/>
                </a:solidFill>
              </a14:hiddenFill>
            </a:ext>
          </a:extLst>
        </p:spPr>
      </p:pic>
      <p:sp>
        <p:nvSpPr>
          <p:cNvPr id="783" name="Nadpis 1">
            <a:extLst>
              <a:ext uri="{FF2B5EF4-FFF2-40B4-BE49-F238E27FC236}">
                <a16:creationId xmlns:a16="http://schemas.microsoft.com/office/drawing/2014/main" id="{473E9B45-49B3-E061-AF23-6F7082688126}"/>
              </a:ext>
            </a:extLst>
          </p:cNvPr>
          <p:cNvSpPr txBox="1">
            <a:spLocks/>
          </p:cNvSpPr>
          <p:nvPr/>
        </p:nvSpPr>
        <p:spPr>
          <a:xfrm>
            <a:off x="263572" y="121198"/>
            <a:ext cx="11382467" cy="796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Integrace různých zdrojů primárních dat umožňuje široké spektrum funkčních analýz („use </a:t>
            </a:r>
            <a:r>
              <a:rPr kumimoji="0" lang="cs-CZ" sz="2800" b="1" i="0" u="none" strike="noStrike" kern="1200" cap="none" spc="0" normalizeH="0" baseline="0" noProof="0" dirty="0" err="1">
                <a:ln>
                  <a:noFill/>
                </a:ln>
                <a:solidFill>
                  <a:srgbClr val="D71440"/>
                </a:solidFill>
                <a:effectLst/>
                <a:uLnTx/>
                <a:uFillTx/>
                <a:latin typeface="Calibri" panose="020F0502020204030204"/>
                <a:ea typeface="+mn-ea"/>
                <a:cs typeface="+mn-cs"/>
              </a:rPr>
              <a:t>cases</a:t>
            </a: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a:t>
            </a:r>
          </a:p>
        </p:txBody>
      </p:sp>
      <p:pic>
        <p:nvPicPr>
          <p:cNvPr id="2" name="Picture 16" descr="http://t3.gstatic.com/images?q=tbn:ANd9GcQcJxskDqnVD5QpYG4wNPrHjkMQ3yWcw6e0BS11wFJM7mul-Om4JA">
            <a:extLst>
              <a:ext uri="{FF2B5EF4-FFF2-40B4-BE49-F238E27FC236}">
                <a16:creationId xmlns:a16="http://schemas.microsoft.com/office/drawing/2014/main" id="{7A3E1B2D-395E-AFBD-2CCC-CA042432139F}"/>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068" y="5308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6" descr="http://t3.gstatic.com/images?q=tbn:ANd9GcQcJxskDqnVD5QpYG4wNPrHjkMQ3yWcw6e0BS11wFJM7mul-Om4JA">
            <a:extLst>
              <a:ext uri="{FF2B5EF4-FFF2-40B4-BE49-F238E27FC236}">
                <a16:creationId xmlns:a16="http://schemas.microsoft.com/office/drawing/2014/main" id="{59FEA232-F0B7-7CAA-3DA1-59BFF0E216F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068" y="5308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6" descr="http://t3.gstatic.com/images?q=tbn:ANd9GcQcJxskDqnVD5QpYG4wNPrHjkMQ3yWcw6e0BS11wFJM7mul-Om4JA">
            <a:extLst>
              <a:ext uri="{FF2B5EF4-FFF2-40B4-BE49-F238E27FC236}">
                <a16:creationId xmlns:a16="http://schemas.microsoft.com/office/drawing/2014/main" id="{BA82A3F6-81CD-2FED-6798-17AF267566D5}"/>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1468" y="54611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6" descr="http://t3.gstatic.com/images?q=tbn:ANd9GcQcJxskDqnVD5QpYG4wNPrHjkMQ3yWcw6e0BS11wFJM7mul-Om4JA">
            <a:extLst>
              <a:ext uri="{FF2B5EF4-FFF2-40B4-BE49-F238E27FC236}">
                <a16:creationId xmlns:a16="http://schemas.microsoft.com/office/drawing/2014/main" id="{31B5375B-59AC-D6FB-C772-A168CDCB147A}"/>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3868" y="561353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Přímá spojnice se šipkou 5">
            <a:extLst>
              <a:ext uri="{FF2B5EF4-FFF2-40B4-BE49-F238E27FC236}">
                <a16:creationId xmlns:a16="http://schemas.microsoft.com/office/drawing/2014/main" id="{6AB1AF6B-B735-6E42-5518-3901F07AB185}"/>
              </a:ext>
            </a:extLst>
          </p:cNvPr>
          <p:cNvCxnSpPr>
            <a:cxnSpLocks/>
          </p:cNvCxnSpPr>
          <p:nvPr/>
        </p:nvCxnSpPr>
        <p:spPr>
          <a:xfrm flipV="1">
            <a:off x="1365148" y="4817380"/>
            <a:ext cx="2347163" cy="7961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TextovéPole 6">
            <a:extLst>
              <a:ext uri="{FF2B5EF4-FFF2-40B4-BE49-F238E27FC236}">
                <a16:creationId xmlns:a16="http://schemas.microsoft.com/office/drawing/2014/main" id="{E1140B13-0209-E199-ADFB-49240DA96BCF}"/>
              </a:ext>
            </a:extLst>
          </p:cNvPr>
          <p:cNvSpPr txBox="1"/>
          <p:nvPr/>
        </p:nvSpPr>
        <p:spPr>
          <a:xfrm rot="20485565">
            <a:off x="1702480" y="5254719"/>
            <a:ext cx="1781175" cy="369332"/>
          </a:xfrm>
          <a:prstGeom prst="rect">
            <a:avLst/>
          </a:prstGeom>
          <a:noFill/>
        </p:spPr>
        <p:txBody>
          <a:bodyPr wrap="square" rtlCol="0">
            <a:spAutoFit/>
          </a:bodyPr>
          <a:lstStyle/>
          <a:p>
            <a:pPr algn="ctr"/>
            <a:r>
              <a:rPr lang="cs-CZ" b="1" dirty="0"/>
              <a:t>Vzdělavatelé</a:t>
            </a:r>
          </a:p>
        </p:txBody>
      </p:sp>
      <p:pic>
        <p:nvPicPr>
          <p:cNvPr id="8" name="Picture 16" descr="http://t3.gstatic.com/images?q=tbn:ANd9GcQcJxskDqnVD5QpYG4wNPrHjkMQ3yWcw6e0BS11wFJM7mul-Om4JA">
            <a:extLst>
              <a:ext uri="{FF2B5EF4-FFF2-40B4-BE49-F238E27FC236}">
                <a16:creationId xmlns:a16="http://schemas.microsoft.com/office/drawing/2014/main" id="{189ECC3F-C200-3FD7-DAE3-88EC6336574B}"/>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693" y="28703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6" descr="http://t3.gstatic.com/images?q=tbn:ANd9GcQcJxskDqnVD5QpYG4wNPrHjkMQ3yWcw6e0BS11wFJM7mul-Om4JA">
            <a:extLst>
              <a:ext uri="{FF2B5EF4-FFF2-40B4-BE49-F238E27FC236}">
                <a16:creationId xmlns:a16="http://schemas.microsoft.com/office/drawing/2014/main" id="{9E0DF4F6-AFF1-6882-38CC-0A0478141FD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693" y="28703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6" descr="http://t3.gstatic.com/images?q=tbn:ANd9GcQcJxskDqnVD5QpYG4wNPrHjkMQ3yWcw6e0BS11wFJM7mul-Om4JA">
            <a:extLst>
              <a:ext uri="{FF2B5EF4-FFF2-40B4-BE49-F238E27FC236}">
                <a16:creationId xmlns:a16="http://schemas.microsoft.com/office/drawing/2014/main" id="{C46DAEA3-3880-4660-4ADD-39A2E4AE1EBB}"/>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0093" y="3022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6" descr="http://t3.gstatic.com/images?q=tbn:ANd9GcQcJxskDqnVD5QpYG4wNPrHjkMQ3yWcw6e0BS11wFJM7mul-Om4JA">
            <a:extLst>
              <a:ext uri="{FF2B5EF4-FFF2-40B4-BE49-F238E27FC236}">
                <a16:creationId xmlns:a16="http://schemas.microsoft.com/office/drawing/2014/main" id="{4DD6B4F7-80B6-382E-88AD-5C60F8E20AC8}"/>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72493" y="317513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Přímá spojnice se šipkou 11">
            <a:extLst>
              <a:ext uri="{FF2B5EF4-FFF2-40B4-BE49-F238E27FC236}">
                <a16:creationId xmlns:a16="http://schemas.microsoft.com/office/drawing/2014/main" id="{FA6BD963-3AB0-34EE-0947-9368AFAE9FA3}"/>
              </a:ext>
            </a:extLst>
          </p:cNvPr>
          <p:cNvCxnSpPr>
            <a:cxnSpLocks/>
          </p:cNvCxnSpPr>
          <p:nvPr/>
        </p:nvCxnSpPr>
        <p:spPr>
          <a:xfrm>
            <a:off x="1803288" y="3560035"/>
            <a:ext cx="1909023" cy="76868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ovéPole 12">
            <a:extLst>
              <a:ext uri="{FF2B5EF4-FFF2-40B4-BE49-F238E27FC236}">
                <a16:creationId xmlns:a16="http://schemas.microsoft.com/office/drawing/2014/main" id="{6C48A44A-A91A-7649-08EE-DE4BA9BBD96F}"/>
              </a:ext>
            </a:extLst>
          </p:cNvPr>
          <p:cNvSpPr txBox="1"/>
          <p:nvPr/>
        </p:nvSpPr>
        <p:spPr>
          <a:xfrm rot="1246759">
            <a:off x="1832186" y="3566936"/>
            <a:ext cx="1781175" cy="369332"/>
          </a:xfrm>
          <a:prstGeom prst="rect">
            <a:avLst/>
          </a:prstGeom>
          <a:noFill/>
        </p:spPr>
        <p:txBody>
          <a:bodyPr wrap="square" rtlCol="0">
            <a:spAutoFit/>
          </a:bodyPr>
          <a:lstStyle/>
          <a:p>
            <a:pPr algn="ctr"/>
            <a:r>
              <a:rPr lang="cs-CZ" b="1" dirty="0"/>
              <a:t>Poskytovatelé</a:t>
            </a:r>
          </a:p>
        </p:txBody>
      </p:sp>
      <p:sp>
        <p:nvSpPr>
          <p:cNvPr id="14" name="TextovéPole 13">
            <a:extLst>
              <a:ext uri="{FF2B5EF4-FFF2-40B4-BE49-F238E27FC236}">
                <a16:creationId xmlns:a16="http://schemas.microsoft.com/office/drawing/2014/main" id="{135164F9-9CA1-A3AC-123C-6CFD7BD19B22}"/>
              </a:ext>
            </a:extLst>
          </p:cNvPr>
          <p:cNvSpPr txBox="1"/>
          <p:nvPr/>
        </p:nvSpPr>
        <p:spPr>
          <a:xfrm>
            <a:off x="5954805" y="1386635"/>
            <a:ext cx="6014827" cy="4330416"/>
          </a:xfrm>
          <a:prstGeom prst="rect">
            <a:avLst/>
          </a:prstGeom>
          <a:solidFill>
            <a:schemeClr val="bg1"/>
          </a:solidFill>
          <a:ln>
            <a:noFill/>
          </a:ln>
        </p:spPr>
        <p:txBody>
          <a:bodyPr wrap="square" rtlCol="0">
            <a:spAutoFit/>
          </a:bodyPr>
          <a:lstStyle/>
          <a:p>
            <a:pPr>
              <a:lnSpc>
                <a:spcPct val="90000"/>
              </a:lnSpc>
            </a:pPr>
            <a:r>
              <a:rPr lang="cs-CZ" dirty="0">
                <a:latin typeface="Calibri" panose="020F0502020204030204" pitchFamily="34" charset="0"/>
                <a:cs typeface="Calibri" panose="020F0502020204030204" pitchFamily="34" charset="0"/>
              </a:rPr>
              <a:t>Jádrem nového datového úložiště NZIS pro analýzy a predikce kapacitních potřeb systému zdravotních služeb je Národní registr zdravotnických pracovníků (NRZP). Tento systém registruje všechny žijící zdravotnické profesionály i s uvedením jejich vzdělání, základních a specializovaných odborností a způsobilostí. Zpravodajskými jednotkami jsou jednak vzdělávací instituce a dále poskytovatelé zdravotních služeb. </a:t>
            </a:r>
          </a:p>
          <a:p>
            <a:pPr>
              <a:lnSpc>
                <a:spcPct val="90000"/>
              </a:lnSpc>
            </a:pPr>
            <a:endParaRPr lang="cs-CZ" dirty="0">
              <a:latin typeface="Calibri" panose="020F0502020204030204" pitchFamily="34" charset="0"/>
              <a:cs typeface="Calibri" panose="020F0502020204030204" pitchFamily="34" charset="0"/>
            </a:endParaRPr>
          </a:p>
          <a:p>
            <a:pPr>
              <a:lnSpc>
                <a:spcPct val="90000"/>
              </a:lnSpc>
            </a:pPr>
            <a:r>
              <a:rPr lang="cs-CZ" dirty="0">
                <a:latin typeface="Calibri" panose="020F0502020204030204" pitchFamily="34" charset="0"/>
                <a:cs typeface="Calibri" panose="020F0502020204030204" pitchFamily="34" charset="0"/>
              </a:rPr>
              <a:t>Jde o datovou základnu, která při 100% pokrytí všech lékařských a nelékařských odborností garantuje monitoring dostupných kapacit, kvantifikaci produkce vzdělavatelů a její optimalizaci. Na základě těchto dat je možné sledovat zájem o různé obory a úrovně vzdělávání, jejich průchodnost a částečně též následné uplatňování absolventů. </a:t>
            </a:r>
          </a:p>
          <a:p>
            <a:pPr>
              <a:lnSpc>
                <a:spcPct val="90000"/>
              </a:lnSpc>
            </a:pPr>
            <a:endParaRPr lang="cs-CZ" dirty="0">
              <a:latin typeface="Calibri" panose="020F0502020204030204" pitchFamily="34" charset="0"/>
              <a:cs typeface="Calibri" panose="020F0502020204030204" pitchFamily="34" charset="0"/>
            </a:endParaRPr>
          </a:p>
          <a:p>
            <a:pPr>
              <a:lnSpc>
                <a:spcPct val="90000"/>
              </a:lnSpc>
            </a:pPr>
            <a:r>
              <a:rPr lang="cs-CZ" dirty="0">
                <a:latin typeface="Calibri" panose="020F0502020204030204" pitchFamily="34" charset="0"/>
                <a:cs typeface="Calibri" panose="020F0502020204030204" pitchFamily="34" charset="0"/>
              </a:rPr>
              <a:t>NRRZ je rovněž jedou z editačních vrstev kmenových registrů systému elektronického zdravotnictví. </a:t>
            </a:r>
          </a:p>
        </p:txBody>
      </p:sp>
    </p:spTree>
    <p:extLst>
      <p:ext uri="{BB962C8B-B14F-4D97-AF65-F5344CB8AC3E}">
        <p14:creationId xmlns:p14="http://schemas.microsoft.com/office/powerpoint/2010/main" val="3578473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6" descr="http://t3.gstatic.com/images?q=tbn:ANd9GcQcJxskDqnVD5QpYG4wNPrHjkMQ3yWcw6e0BS11wFJM7mul-Om4JA">
            <a:extLst>
              <a:ext uri="{FF2B5EF4-FFF2-40B4-BE49-F238E27FC236}">
                <a16:creationId xmlns:a16="http://schemas.microsoft.com/office/drawing/2014/main" id="{1AFDC562-526F-CA06-E7E1-9D4F4FD13EF5}"/>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53919" y="3992194"/>
            <a:ext cx="805410" cy="988232"/>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17">
            <a:extLst>
              <a:ext uri="{FF2B5EF4-FFF2-40B4-BE49-F238E27FC236}">
                <a16:creationId xmlns:a16="http://schemas.microsoft.com/office/drawing/2014/main" id="{BFEEA97F-46B4-0F67-E4F6-9C2494DCE5D9}"/>
              </a:ext>
            </a:extLst>
          </p:cNvPr>
          <p:cNvSpPr txBox="1">
            <a:spLocks noChangeArrowheads="1"/>
          </p:cNvSpPr>
          <p:nvPr/>
        </p:nvSpPr>
        <p:spPr bwMode="auto">
          <a:xfrm>
            <a:off x="6340524" y="5371063"/>
            <a:ext cx="315712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r">
              <a:buClr>
                <a:srgbClr val="FFFF00"/>
              </a:buClr>
              <a:defRPr/>
            </a:pPr>
            <a:r>
              <a:rPr kumimoji="0" lang="cs-CZ" altLang="cs-CZ" i="1" dirty="0">
                <a:solidFill>
                  <a:srgbClr val="0000FF"/>
                </a:solidFill>
                <a:latin typeface="+mn-lt"/>
              </a:rPr>
              <a:t>Národní registr hrazených zdravotních služeb</a:t>
            </a:r>
          </a:p>
        </p:txBody>
      </p:sp>
      <p:pic>
        <p:nvPicPr>
          <p:cNvPr id="16" name="Picture 16" descr="http://t3.gstatic.com/images?q=tbn:ANd9GcQcJxskDqnVD5QpYG4wNPrHjkMQ3yWcw6e0BS11wFJM7mul-Om4JA">
            <a:extLst>
              <a:ext uri="{FF2B5EF4-FFF2-40B4-BE49-F238E27FC236}">
                <a16:creationId xmlns:a16="http://schemas.microsoft.com/office/drawing/2014/main" id="{ECDD743B-BD8B-174C-CCC5-B0DC7DEE8462}"/>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73426" y="409487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http://t3.gstatic.com/images?q=tbn:ANd9GcQcJxskDqnVD5QpYG4wNPrHjkMQ3yWcw6e0BS11wFJM7mul-Om4JA">
            <a:extLst>
              <a:ext uri="{FF2B5EF4-FFF2-40B4-BE49-F238E27FC236}">
                <a16:creationId xmlns:a16="http://schemas.microsoft.com/office/drawing/2014/main" id="{13C718F4-F2A3-4C50-1F05-E5D2EE9DB816}"/>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73426" y="409487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6" descr="http://t3.gstatic.com/images?q=tbn:ANd9GcQcJxskDqnVD5QpYG4wNPrHjkMQ3yWcw6e0BS11wFJM7mul-Om4JA">
            <a:extLst>
              <a:ext uri="{FF2B5EF4-FFF2-40B4-BE49-F238E27FC236}">
                <a16:creationId xmlns:a16="http://schemas.microsoft.com/office/drawing/2014/main" id="{EEDE2688-3E0A-361A-1961-F67368CD59EE}"/>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425826" y="424727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6" descr="http://t3.gstatic.com/images?q=tbn:ANd9GcQcJxskDqnVD5QpYG4wNPrHjkMQ3yWcw6e0BS11wFJM7mul-Om4JA">
            <a:extLst>
              <a:ext uri="{FF2B5EF4-FFF2-40B4-BE49-F238E27FC236}">
                <a16:creationId xmlns:a16="http://schemas.microsoft.com/office/drawing/2014/main" id="{E62C0A01-370D-5A4E-FB0F-6225AD83055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578226" y="439967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Přímá spojnice se šipkou 19">
            <a:extLst>
              <a:ext uri="{FF2B5EF4-FFF2-40B4-BE49-F238E27FC236}">
                <a16:creationId xmlns:a16="http://schemas.microsoft.com/office/drawing/2014/main" id="{DF78C12E-3DA7-E272-AB48-D4068DED899F}"/>
              </a:ext>
            </a:extLst>
          </p:cNvPr>
          <p:cNvCxnSpPr>
            <a:cxnSpLocks/>
          </p:cNvCxnSpPr>
          <p:nvPr/>
        </p:nvCxnSpPr>
        <p:spPr>
          <a:xfrm flipH="1">
            <a:off x="9281754" y="4486310"/>
            <a:ext cx="1839272" cy="2074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ovéPole 20">
            <a:extLst>
              <a:ext uri="{FF2B5EF4-FFF2-40B4-BE49-F238E27FC236}">
                <a16:creationId xmlns:a16="http://schemas.microsoft.com/office/drawing/2014/main" id="{2F6B9FA7-8464-50EF-5D60-BB3B972DE61E}"/>
              </a:ext>
            </a:extLst>
          </p:cNvPr>
          <p:cNvSpPr txBox="1"/>
          <p:nvPr/>
        </p:nvSpPr>
        <p:spPr>
          <a:xfrm>
            <a:off x="9483361" y="4160896"/>
            <a:ext cx="1781175" cy="646331"/>
          </a:xfrm>
          <a:prstGeom prst="rect">
            <a:avLst/>
          </a:prstGeom>
          <a:noFill/>
        </p:spPr>
        <p:txBody>
          <a:bodyPr wrap="square" rtlCol="0">
            <a:spAutoFit/>
          </a:bodyPr>
          <a:lstStyle/>
          <a:p>
            <a:pPr algn="ctr"/>
            <a:r>
              <a:rPr lang="cs-CZ" b="1" dirty="0"/>
              <a:t>Zdravotní pojišťovny</a:t>
            </a:r>
          </a:p>
        </p:txBody>
      </p:sp>
      <p:sp>
        <p:nvSpPr>
          <p:cNvPr id="36" name="Nadpis 1">
            <a:extLst>
              <a:ext uri="{FF2B5EF4-FFF2-40B4-BE49-F238E27FC236}">
                <a16:creationId xmlns:a16="http://schemas.microsoft.com/office/drawing/2014/main" id="{D2D75C88-6EDB-567A-F2E9-A639983E7C8D}"/>
              </a:ext>
            </a:extLst>
          </p:cNvPr>
          <p:cNvSpPr txBox="1">
            <a:spLocks/>
          </p:cNvSpPr>
          <p:nvPr/>
        </p:nvSpPr>
        <p:spPr>
          <a:xfrm>
            <a:off x="263572" y="121198"/>
            <a:ext cx="11382467" cy="796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Integrace různých zdrojů primárních dat umožňuje široké spektrum funkčních analýz („use </a:t>
            </a:r>
            <a:r>
              <a:rPr kumimoji="0" lang="cs-CZ" sz="2800" b="1" i="0" u="none" strike="noStrike" kern="1200" cap="none" spc="0" normalizeH="0" baseline="0" noProof="0" dirty="0" err="1">
                <a:ln>
                  <a:noFill/>
                </a:ln>
                <a:solidFill>
                  <a:srgbClr val="D71440"/>
                </a:solidFill>
                <a:effectLst/>
                <a:uLnTx/>
                <a:uFillTx/>
                <a:latin typeface="Calibri" panose="020F0502020204030204"/>
                <a:ea typeface="+mn-ea"/>
                <a:cs typeface="+mn-cs"/>
              </a:rPr>
              <a:t>cases</a:t>
            </a: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a:t>
            </a:r>
          </a:p>
        </p:txBody>
      </p:sp>
      <p:sp>
        <p:nvSpPr>
          <p:cNvPr id="37" name="TextovéPole 36">
            <a:extLst>
              <a:ext uri="{FF2B5EF4-FFF2-40B4-BE49-F238E27FC236}">
                <a16:creationId xmlns:a16="http://schemas.microsoft.com/office/drawing/2014/main" id="{CFB190C7-5332-B8C9-7B3A-D44B297FCB3F}"/>
              </a:ext>
            </a:extLst>
          </p:cNvPr>
          <p:cNvSpPr txBox="1"/>
          <p:nvPr/>
        </p:nvSpPr>
        <p:spPr>
          <a:xfrm>
            <a:off x="396539" y="1059733"/>
            <a:ext cx="10306931" cy="1588127"/>
          </a:xfrm>
          <a:prstGeom prst="rect">
            <a:avLst/>
          </a:prstGeom>
          <a:noFill/>
          <a:ln>
            <a:noFill/>
          </a:ln>
        </p:spPr>
        <p:txBody>
          <a:bodyPr wrap="square" rtlCol="0">
            <a:spAutoFit/>
          </a:bodyPr>
          <a:lstStyle/>
          <a:p>
            <a:pPr algn="ctr">
              <a:lnSpc>
                <a:spcPct val="90000"/>
              </a:lnSpc>
            </a:pPr>
            <a:r>
              <a:rPr lang="cs-CZ" dirty="0">
                <a:latin typeface="Calibri" panose="020F0502020204030204" pitchFamily="34" charset="0"/>
                <a:cs typeface="Calibri" panose="020F0502020204030204" pitchFamily="34" charset="0"/>
              </a:rPr>
              <a:t>Další velmi významnou komponentou datového úložiště jsou administrativní data zdravotních pojišťoven centralizovaná v Národním registru hrazených zdravotních služeb. Tento zdroj pokrývající 100% kapacit zdravotnických pracovníků, včetně jejich úvazků ve zdravotních službách hrazených z veřejného zdravotního pojištění doplňuje data NRZP a umožňuje detailně sledovat uplatnění lékařů i NLZP v různých regionech, segmentech péče, oborech. Integrací dat obou systémů rovněž vzniká možnost sledovat efektivitu uplatňování nových absolventů různých oborů a úrovní vzdělávání. </a:t>
            </a:r>
          </a:p>
        </p:txBody>
      </p:sp>
      <p:sp>
        <p:nvSpPr>
          <p:cNvPr id="38" name="Text Box 17">
            <a:extLst>
              <a:ext uri="{FF2B5EF4-FFF2-40B4-BE49-F238E27FC236}">
                <a16:creationId xmlns:a16="http://schemas.microsoft.com/office/drawing/2014/main" id="{CC36BEAC-B09E-6D15-43EE-E28CAB3F3740}"/>
              </a:ext>
            </a:extLst>
          </p:cNvPr>
          <p:cNvSpPr txBox="1">
            <a:spLocks noChangeArrowheads="1"/>
          </p:cNvSpPr>
          <p:nvPr/>
        </p:nvSpPr>
        <p:spPr bwMode="auto">
          <a:xfrm>
            <a:off x="3038687" y="5461226"/>
            <a:ext cx="21921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buClr>
                <a:srgbClr val="FFFF00"/>
              </a:buClr>
              <a:defRPr/>
            </a:pPr>
            <a:r>
              <a:rPr kumimoji="0" lang="cs-CZ" altLang="cs-CZ" i="1" dirty="0">
                <a:solidFill>
                  <a:srgbClr val="0000FF"/>
                </a:solidFill>
                <a:latin typeface="+mn-lt"/>
              </a:rPr>
              <a:t>Národní registr zdravotnických pracovníků </a:t>
            </a:r>
          </a:p>
        </p:txBody>
      </p:sp>
      <p:pic>
        <p:nvPicPr>
          <p:cNvPr id="39" name="Picture 16" descr="http://t3.gstatic.com/images?q=tbn:ANd9GcQcJxskDqnVD5QpYG4wNPrHjkMQ3yWcw6e0BS11wFJM7mul-Om4JA">
            <a:extLst>
              <a:ext uri="{FF2B5EF4-FFF2-40B4-BE49-F238E27FC236}">
                <a16:creationId xmlns:a16="http://schemas.microsoft.com/office/drawing/2014/main" id="{2F534A71-FC76-595B-867B-89DA85F8E3D6}"/>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25086" y="4072579"/>
            <a:ext cx="805410" cy="98823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6" descr="http://t3.gstatic.com/images?q=tbn:ANd9GcQcJxskDqnVD5QpYG4wNPrHjkMQ3yWcw6e0BS11wFJM7mul-Om4JA">
            <a:extLst>
              <a:ext uri="{FF2B5EF4-FFF2-40B4-BE49-F238E27FC236}">
                <a16:creationId xmlns:a16="http://schemas.microsoft.com/office/drawing/2014/main" id="{41909920-6581-84DC-A637-F53068A6932F}"/>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068" y="5308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6" descr="http://t3.gstatic.com/images?q=tbn:ANd9GcQcJxskDqnVD5QpYG4wNPrHjkMQ3yWcw6e0BS11wFJM7mul-Om4JA">
            <a:extLst>
              <a:ext uri="{FF2B5EF4-FFF2-40B4-BE49-F238E27FC236}">
                <a16:creationId xmlns:a16="http://schemas.microsoft.com/office/drawing/2014/main" id="{43F206F4-B76D-79E8-CF5E-7DEFFB17682E}"/>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068" y="5308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6" descr="http://t3.gstatic.com/images?q=tbn:ANd9GcQcJxskDqnVD5QpYG4wNPrHjkMQ3yWcw6e0BS11wFJM7mul-Om4JA">
            <a:extLst>
              <a:ext uri="{FF2B5EF4-FFF2-40B4-BE49-F238E27FC236}">
                <a16:creationId xmlns:a16="http://schemas.microsoft.com/office/drawing/2014/main" id="{370AF197-A82B-A58F-9D0B-D2AEF98971B5}"/>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1468" y="54611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6" descr="http://t3.gstatic.com/images?q=tbn:ANd9GcQcJxskDqnVD5QpYG4wNPrHjkMQ3yWcw6e0BS11wFJM7mul-Om4JA">
            <a:extLst>
              <a:ext uri="{FF2B5EF4-FFF2-40B4-BE49-F238E27FC236}">
                <a16:creationId xmlns:a16="http://schemas.microsoft.com/office/drawing/2014/main" id="{39F4E17F-2E1E-399B-27F8-9E8DA860E36A}"/>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3868" y="561353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44" name="Přímá spojnice se šipkou 43">
            <a:extLst>
              <a:ext uri="{FF2B5EF4-FFF2-40B4-BE49-F238E27FC236}">
                <a16:creationId xmlns:a16="http://schemas.microsoft.com/office/drawing/2014/main" id="{1237527D-0870-1320-DCEC-CFF8791C1069}"/>
              </a:ext>
            </a:extLst>
          </p:cNvPr>
          <p:cNvCxnSpPr>
            <a:cxnSpLocks/>
          </p:cNvCxnSpPr>
          <p:nvPr/>
        </p:nvCxnSpPr>
        <p:spPr>
          <a:xfrm flipV="1">
            <a:off x="1365148" y="4817380"/>
            <a:ext cx="2347163" cy="7961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TextovéPole 44">
            <a:extLst>
              <a:ext uri="{FF2B5EF4-FFF2-40B4-BE49-F238E27FC236}">
                <a16:creationId xmlns:a16="http://schemas.microsoft.com/office/drawing/2014/main" id="{F6736114-E6C0-1784-6477-19CC794A4BBB}"/>
              </a:ext>
            </a:extLst>
          </p:cNvPr>
          <p:cNvSpPr txBox="1"/>
          <p:nvPr/>
        </p:nvSpPr>
        <p:spPr>
          <a:xfrm rot="20485565">
            <a:off x="1702480" y="5254719"/>
            <a:ext cx="1781175" cy="369332"/>
          </a:xfrm>
          <a:prstGeom prst="rect">
            <a:avLst/>
          </a:prstGeom>
          <a:noFill/>
        </p:spPr>
        <p:txBody>
          <a:bodyPr wrap="square" rtlCol="0">
            <a:spAutoFit/>
          </a:bodyPr>
          <a:lstStyle/>
          <a:p>
            <a:pPr algn="ctr"/>
            <a:r>
              <a:rPr lang="cs-CZ" b="1" dirty="0"/>
              <a:t>Vzdělavatelé</a:t>
            </a:r>
          </a:p>
        </p:txBody>
      </p:sp>
      <p:pic>
        <p:nvPicPr>
          <p:cNvPr id="46" name="Picture 16" descr="http://t3.gstatic.com/images?q=tbn:ANd9GcQcJxskDqnVD5QpYG4wNPrHjkMQ3yWcw6e0BS11wFJM7mul-Om4JA">
            <a:extLst>
              <a:ext uri="{FF2B5EF4-FFF2-40B4-BE49-F238E27FC236}">
                <a16:creationId xmlns:a16="http://schemas.microsoft.com/office/drawing/2014/main" id="{D57B3587-4E60-4F64-9ED7-479876B46733}"/>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693" y="28703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6" descr="http://t3.gstatic.com/images?q=tbn:ANd9GcQcJxskDqnVD5QpYG4wNPrHjkMQ3yWcw6e0BS11wFJM7mul-Om4JA">
            <a:extLst>
              <a:ext uri="{FF2B5EF4-FFF2-40B4-BE49-F238E27FC236}">
                <a16:creationId xmlns:a16="http://schemas.microsoft.com/office/drawing/2014/main" id="{6BEA8A43-C8C3-1194-5FAC-C62B4381B81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693" y="28703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6" descr="http://t3.gstatic.com/images?q=tbn:ANd9GcQcJxskDqnVD5QpYG4wNPrHjkMQ3yWcw6e0BS11wFJM7mul-Om4JA">
            <a:extLst>
              <a:ext uri="{FF2B5EF4-FFF2-40B4-BE49-F238E27FC236}">
                <a16:creationId xmlns:a16="http://schemas.microsoft.com/office/drawing/2014/main" id="{52FC1579-DB52-5B31-C17E-3B1C0C4922C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0093" y="3022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6" descr="http://t3.gstatic.com/images?q=tbn:ANd9GcQcJxskDqnVD5QpYG4wNPrHjkMQ3yWcw6e0BS11wFJM7mul-Om4JA">
            <a:extLst>
              <a:ext uri="{FF2B5EF4-FFF2-40B4-BE49-F238E27FC236}">
                <a16:creationId xmlns:a16="http://schemas.microsoft.com/office/drawing/2014/main" id="{D18A91BE-5A3B-B3E5-DB27-64FBDBE91F86}"/>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72493" y="317513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50" name="Přímá spojnice se šipkou 49">
            <a:extLst>
              <a:ext uri="{FF2B5EF4-FFF2-40B4-BE49-F238E27FC236}">
                <a16:creationId xmlns:a16="http://schemas.microsoft.com/office/drawing/2014/main" id="{F323D063-56D1-D1AB-F4E6-7257E89E26A2}"/>
              </a:ext>
            </a:extLst>
          </p:cNvPr>
          <p:cNvCxnSpPr>
            <a:cxnSpLocks/>
          </p:cNvCxnSpPr>
          <p:nvPr/>
        </p:nvCxnSpPr>
        <p:spPr>
          <a:xfrm>
            <a:off x="1803288" y="3560035"/>
            <a:ext cx="1909023" cy="76868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TextovéPole 50">
            <a:extLst>
              <a:ext uri="{FF2B5EF4-FFF2-40B4-BE49-F238E27FC236}">
                <a16:creationId xmlns:a16="http://schemas.microsoft.com/office/drawing/2014/main" id="{91A3AF35-91F7-4717-8B7D-64EC3431698D}"/>
              </a:ext>
            </a:extLst>
          </p:cNvPr>
          <p:cNvSpPr txBox="1"/>
          <p:nvPr/>
        </p:nvSpPr>
        <p:spPr>
          <a:xfrm rot="1246759">
            <a:off x="1832186" y="3566936"/>
            <a:ext cx="1781175" cy="369332"/>
          </a:xfrm>
          <a:prstGeom prst="rect">
            <a:avLst/>
          </a:prstGeom>
          <a:noFill/>
        </p:spPr>
        <p:txBody>
          <a:bodyPr wrap="square" rtlCol="0">
            <a:spAutoFit/>
          </a:bodyPr>
          <a:lstStyle/>
          <a:p>
            <a:pPr algn="ctr"/>
            <a:r>
              <a:rPr lang="cs-CZ" b="1" dirty="0"/>
              <a:t>Poskytovatelé</a:t>
            </a:r>
          </a:p>
        </p:txBody>
      </p:sp>
    </p:spTree>
    <p:extLst>
      <p:ext uri="{BB962C8B-B14F-4D97-AF65-F5344CB8AC3E}">
        <p14:creationId xmlns:p14="http://schemas.microsoft.com/office/powerpoint/2010/main" val="3477398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textu 4">
            <a:extLst>
              <a:ext uri="{FF2B5EF4-FFF2-40B4-BE49-F238E27FC236}">
                <a16:creationId xmlns:a16="http://schemas.microsoft.com/office/drawing/2014/main" id="{85DF8549-49A9-4045-9440-3C137B807487}"/>
              </a:ext>
            </a:extLst>
          </p:cNvPr>
          <p:cNvSpPr txBox="1">
            <a:spLocks/>
          </p:cNvSpPr>
          <p:nvPr/>
        </p:nvSpPr>
        <p:spPr>
          <a:xfrm>
            <a:off x="196974" y="4667249"/>
            <a:ext cx="10082490" cy="142341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accen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a:ln>
                  <a:noFill/>
                </a:ln>
                <a:solidFill>
                  <a:srgbClr val="D71440"/>
                </a:solidFill>
                <a:effectLst/>
                <a:uLnTx/>
                <a:uFillTx/>
                <a:latin typeface="Calibri" panose="020F0502020204030204"/>
                <a:ea typeface="+mn-ea"/>
                <a:cs typeface="+mn-cs"/>
              </a:rPr>
              <a:t>Datové úložiště NZIS pro analýzy a predikce dostupných a potřebných kapacit zdravotní péče</a:t>
            </a:r>
          </a:p>
        </p:txBody>
      </p:sp>
    </p:spTree>
    <p:extLst>
      <p:ext uri="{BB962C8B-B14F-4D97-AF65-F5344CB8AC3E}">
        <p14:creationId xmlns:p14="http://schemas.microsoft.com/office/powerpoint/2010/main" val="13789462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6" descr="http://t3.gstatic.com/images?q=tbn:ANd9GcQcJxskDqnVD5QpYG4wNPrHjkMQ3yWcw6e0BS11wFJM7mul-Om4JA">
            <a:extLst>
              <a:ext uri="{FF2B5EF4-FFF2-40B4-BE49-F238E27FC236}">
                <a16:creationId xmlns:a16="http://schemas.microsoft.com/office/drawing/2014/main" id="{1AFDC562-526F-CA06-E7E1-9D4F4FD13EF5}"/>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53919" y="3992194"/>
            <a:ext cx="805410" cy="988232"/>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17">
            <a:extLst>
              <a:ext uri="{FF2B5EF4-FFF2-40B4-BE49-F238E27FC236}">
                <a16:creationId xmlns:a16="http://schemas.microsoft.com/office/drawing/2014/main" id="{BFEEA97F-46B4-0F67-E4F6-9C2494DCE5D9}"/>
              </a:ext>
            </a:extLst>
          </p:cNvPr>
          <p:cNvSpPr txBox="1">
            <a:spLocks noChangeArrowheads="1"/>
          </p:cNvSpPr>
          <p:nvPr/>
        </p:nvSpPr>
        <p:spPr bwMode="auto">
          <a:xfrm>
            <a:off x="6340524" y="5371063"/>
            <a:ext cx="315712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r">
              <a:buClr>
                <a:srgbClr val="FFFF00"/>
              </a:buClr>
              <a:defRPr/>
            </a:pPr>
            <a:r>
              <a:rPr kumimoji="0" lang="cs-CZ" altLang="cs-CZ" i="1" dirty="0">
                <a:solidFill>
                  <a:srgbClr val="0000FF"/>
                </a:solidFill>
                <a:latin typeface="+mn-lt"/>
              </a:rPr>
              <a:t>Národní registr hrazených zdravotních služeb</a:t>
            </a:r>
          </a:p>
        </p:txBody>
      </p:sp>
      <p:pic>
        <p:nvPicPr>
          <p:cNvPr id="16" name="Picture 16" descr="http://t3.gstatic.com/images?q=tbn:ANd9GcQcJxskDqnVD5QpYG4wNPrHjkMQ3yWcw6e0BS11wFJM7mul-Om4JA">
            <a:extLst>
              <a:ext uri="{FF2B5EF4-FFF2-40B4-BE49-F238E27FC236}">
                <a16:creationId xmlns:a16="http://schemas.microsoft.com/office/drawing/2014/main" id="{ECDD743B-BD8B-174C-CCC5-B0DC7DEE8462}"/>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73426" y="409487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http://t3.gstatic.com/images?q=tbn:ANd9GcQcJxskDqnVD5QpYG4wNPrHjkMQ3yWcw6e0BS11wFJM7mul-Om4JA">
            <a:extLst>
              <a:ext uri="{FF2B5EF4-FFF2-40B4-BE49-F238E27FC236}">
                <a16:creationId xmlns:a16="http://schemas.microsoft.com/office/drawing/2014/main" id="{13C718F4-F2A3-4C50-1F05-E5D2EE9DB816}"/>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73426" y="409487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6" descr="http://t3.gstatic.com/images?q=tbn:ANd9GcQcJxskDqnVD5QpYG4wNPrHjkMQ3yWcw6e0BS11wFJM7mul-Om4JA">
            <a:extLst>
              <a:ext uri="{FF2B5EF4-FFF2-40B4-BE49-F238E27FC236}">
                <a16:creationId xmlns:a16="http://schemas.microsoft.com/office/drawing/2014/main" id="{EEDE2688-3E0A-361A-1961-F67368CD59EE}"/>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425826" y="424727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6" descr="http://t3.gstatic.com/images?q=tbn:ANd9GcQcJxskDqnVD5QpYG4wNPrHjkMQ3yWcw6e0BS11wFJM7mul-Om4JA">
            <a:extLst>
              <a:ext uri="{FF2B5EF4-FFF2-40B4-BE49-F238E27FC236}">
                <a16:creationId xmlns:a16="http://schemas.microsoft.com/office/drawing/2014/main" id="{E62C0A01-370D-5A4E-FB0F-6225AD83055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578226" y="439967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Přímá spojnice se šipkou 19">
            <a:extLst>
              <a:ext uri="{FF2B5EF4-FFF2-40B4-BE49-F238E27FC236}">
                <a16:creationId xmlns:a16="http://schemas.microsoft.com/office/drawing/2014/main" id="{DF78C12E-3DA7-E272-AB48-D4068DED899F}"/>
              </a:ext>
            </a:extLst>
          </p:cNvPr>
          <p:cNvCxnSpPr>
            <a:cxnSpLocks/>
          </p:cNvCxnSpPr>
          <p:nvPr/>
        </p:nvCxnSpPr>
        <p:spPr>
          <a:xfrm flipH="1">
            <a:off x="9281754" y="4486310"/>
            <a:ext cx="1839272" cy="2074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ovéPole 20">
            <a:extLst>
              <a:ext uri="{FF2B5EF4-FFF2-40B4-BE49-F238E27FC236}">
                <a16:creationId xmlns:a16="http://schemas.microsoft.com/office/drawing/2014/main" id="{2F6B9FA7-8464-50EF-5D60-BB3B972DE61E}"/>
              </a:ext>
            </a:extLst>
          </p:cNvPr>
          <p:cNvSpPr txBox="1"/>
          <p:nvPr/>
        </p:nvSpPr>
        <p:spPr>
          <a:xfrm>
            <a:off x="9483361" y="4160896"/>
            <a:ext cx="1781175" cy="646331"/>
          </a:xfrm>
          <a:prstGeom prst="rect">
            <a:avLst/>
          </a:prstGeom>
          <a:noFill/>
        </p:spPr>
        <p:txBody>
          <a:bodyPr wrap="square" rtlCol="0">
            <a:spAutoFit/>
          </a:bodyPr>
          <a:lstStyle/>
          <a:p>
            <a:pPr algn="ctr"/>
            <a:r>
              <a:rPr lang="cs-CZ" b="1" dirty="0"/>
              <a:t>Zdravotní pojišťovny</a:t>
            </a:r>
          </a:p>
        </p:txBody>
      </p:sp>
      <p:sp>
        <p:nvSpPr>
          <p:cNvPr id="36" name="Nadpis 1">
            <a:extLst>
              <a:ext uri="{FF2B5EF4-FFF2-40B4-BE49-F238E27FC236}">
                <a16:creationId xmlns:a16="http://schemas.microsoft.com/office/drawing/2014/main" id="{D2D75C88-6EDB-567A-F2E9-A639983E7C8D}"/>
              </a:ext>
            </a:extLst>
          </p:cNvPr>
          <p:cNvSpPr txBox="1">
            <a:spLocks/>
          </p:cNvSpPr>
          <p:nvPr/>
        </p:nvSpPr>
        <p:spPr>
          <a:xfrm>
            <a:off x="263572" y="121198"/>
            <a:ext cx="11382467" cy="796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Integrace různých zdrojů primárních dat umožňuje široké spektrum funkčních analýz („use </a:t>
            </a:r>
            <a:r>
              <a:rPr kumimoji="0" lang="cs-CZ" sz="2800" b="1" i="0" u="none" strike="noStrike" kern="1200" cap="none" spc="0" normalizeH="0" baseline="0" noProof="0" dirty="0" err="1">
                <a:ln>
                  <a:noFill/>
                </a:ln>
                <a:solidFill>
                  <a:srgbClr val="D71440"/>
                </a:solidFill>
                <a:effectLst/>
                <a:uLnTx/>
                <a:uFillTx/>
                <a:latin typeface="Calibri" panose="020F0502020204030204"/>
                <a:ea typeface="+mn-ea"/>
                <a:cs typeface="+mn-cs"/>
              </a:rPr>
              <a:t>cases</a:t>
            </a: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a:t>
            </a:r>
          </a:p>
        </p:txBody>
      </p:sp>
      <p:sp>
        <p:nvSpPr>
          <p:cNvPr id="37" name="TextovéPole 36">
            <a:extLst>
              <a:ext uri="{FF2B5EF4-FFF2-40B4-BE49-F238E27FC236}">
                <a16:creationId xmlns:a16="http://schemas.microsoft.com/office/drawing/2014/main" id="{CFB190C7-5332-B8C9-7B3A-D44B297FCB3F}"/>
              </a:ext>
            </a:extLst>
          </p:cNvPr>
          <p:cNvSpPr txBox="1"/>
          <p:nvPr/>
        </p:nvSpPr>
        <p:spPr>
          <a:xfrm>
            <a:off x="503031" y="1060974"/>
            <a:ext cx="11081907" cy="1837426"/>
          </a:xfrm>
          <a:prstGeom prst="rect">
            <a:avLst/>
          </a:prstGeom>
          <a:noFill/>
          <a:ln>
            <a:noFill/>
          </a:ln>
        </p:spPr>
        <p:txBody>
          <a:bodyPr wrap="square" rtlCol="0">
            <a:spAutoFit/>
          </a:bodyPr>
          <a:lstStyle/>
          <a:p>
            <a:pPr algn="ctr">
              <a:lnSpc>
                <a:spcPct val="90000"/>
              </a:lnSpc>
            </a:pPr>
            <a:r>
              <a:rPr lang="cs-CZ" dirty="0">
                <a:latin typeface="Calibri" panose="020F0502020204030204" pitchFamily="34" charset="0"/>
                <a:cs typeface="Calibri" panose="020F0502020204030204" pitchFamily="34" charset="0"/>
              </a:rPr>
              <a:t>Při hodnocení kapacit systému veřejného zdravotnictví hraje jednu z nejvýznamnějších rolí síť poskytovatelů akutní lůžkové péče (PALP). Síť PALP koncentruje významnou část personálních kapacit, včetně nových absolventů lékařských i nelékařských oborů, a predikce jejích potřeb je nejvýznamnějším výstupem prediktivních modelů. Zásadní význam v této oblastí má systém CZ-DRG a centrální úložiště dat tzv. referenčních nemocnic DRG. Referenční síť je dlouhodobě funkční a pokrývá více než 44% celého segmentu akutní lůžkové péče. Integrace dat z těchto nemocnic umožňuje exaktní hodnocení a plánování dostupných a potřebných kapacit (systemizace míst, síťový prediktivní model), a to ve vazbě na vyvíjející se produkci poskytovatelů a rozsah jejich služeb. </a:t>
            </a:r>
          </a:p>
        </p:txBody>
      </p:sp>
      <p:sp>
        <p:nvSpPr>
          <p:cNvPr id="38" name="Text Box 17">
            <a:extLst>
              <a:ext uri="{FF2B5EF4-FFF2-40B4-BE49-F238E27FC236}">
                <a16:creationId xmlns:a16="http://schemas.microsoft.com/office/drawing/2014/main" id="{CC36BEAC-B09E-6D15-43EE-E28CAB3F3740}"/>
              </a:ext>
            </a:extLst>
          </p:cNvPr>
          <p:cNvSpPr txBox="1">
            <a:spLocks noChangeArrowheads="1"/>
          </p:cNvSpPr>
          <p:nvPr/>
        </p:nvSpPr>
        <p:spPr bwMode="auto">
          <a:xfrm>
            <a:off x="3038687" y="5461226"/>
            <a:ext cx="21921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buClr>
                <a:srgbClr val="FFFF00"/>
              </a:buClr>
              <a:defRPr/>
            </a:pPr>
            <a:r>
              <a:rPr kumimoji="0" lang="cs-CZ" altLang="cs-CZ" i="1" dirty="0">
                <a:solidFill>
                  <a:srgbClr val="0000FF"/>
                </a:solidFill>
                <a:latin typeface="+mn-lt"/>
              </a:rPr>
              <a:t>Národní registr zdravotnických pracovníků </a:t>
            </a:r>
          </a:p>
        </p:txBody>
      </p:sp>
      <p:pic>
        <p:nvPicPr>
          <p:cNvPr id="39" name="Picture 16" descr="http://t3.gstatic.com/images?q=tbn:ANd9GcQcJxskDqnVD5QpYG4wNPrHjkMQ3yWcw6e0BS11wFJM7mul-Om4JA">
            <a:extLst>
              <a:ext uri="{FF2B5EF4-FFF2-40B4-BE49-F238E27FC236}">
                <a16:creationId xmlns:a16="http://schemas.microsoft.com/office/drawing/2014/main" id="{2F534A71-FC76-595B-867B-89DA85F8E3D6}"/>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25086" y="4072579"/>
            <a:ext cx="805410" cy="98823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6" descr="http://t3.gstatic.com/images?q=tbn:ANd9GcQcJxskDqnVD5QpYG4wNPrHjkMQ3yWcw6e0BS11wFJM7mul-Om4JA">
            <a:extLst>
              <a:ext uri="{FF2B5EF4-FFF2-40B4-BE49-F238E27FC236}">
                <a16:creationId xmlns:a16="http://schemas.microsoft.com/office/drawing/2014/main" id="{41909920-6581-84DC-A637-F53068A6932F}"/>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068" y="5308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6" descr="http://t3.gstatic.com/images?q=tbn:ANd9GcQcJxskDqnVD5QpYG4wNPrHjkMQ3yWcw6e0BS11wFJM7mul-Om4JA">
            <a:extLst>
              <a:ext uri="{FF2B5EF4-FFF2-40B4-BE49-F238E27FC236}">
                <a16:creationId xmlns:a16="http://schemas.microsoft.com/office/drawing/2014/main" id="{43F206F4-B76D-79E8-CF5E-7DEFFB17682E}"/>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068" y="5308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6" descr="http://t3.gstatic.com/images?q=tbn:ANd9GcQcJxskDqnVD5QpYG4wNPrHjkMQ3yWcw6e0BS11wFJM7mul-Om4JA">
            <a:extLst>
              <a:ext uri="{FF2B5EF4-FFF2-40B4-BE49-F238E27FC236}">
                <a16:creationId xmlns:a16="http://schemas.microsoft.com/office/drawing/2014/main" id="{370AF197-A82B-A58F-9D0B-D2AEF98971B5}"/>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1468" y="54611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6" descr="http://t3.gstatic.com/images?q=tbn:ANd9GcQcJxskDqnVD5QpYG4wNPrHjkMQ3yWcw6e0BS11wFJM7mul-Om4JA">
            <a:extLst>
              <a:ext uri="{FF2B5EF4-FFF2-40B4-BE49-F238E27FC236}">
                <a16:creationId xmlns:a16="http://schemas.microsoft.com/office/drawing/2014/main" id="{39F4E17F-2E1E-399B-27F8-9E8DA860E36A}"/>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3868" y="561353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44" name="Přímá spojnice se šipkou 43">
            <a:extLst>
              <a:ext uri="{FF2B5EF4-FFF2-40B4-BE49-F238E27FC236}">
                <a16:creationId xmlns:a16="http://schemas.microsoft.com/office/drawing/2014/main" id="{1237527D-0870-1320-DCEC-CFF8791C1069}"/>
              </a:ext>
            </a:extLst>
          </p:cNvPr>
          <p:cNvCxnSpPr>
            <a:cxnSpLocks/>
          </p:cNvCxnSpPr>
          <p:nvPr/>
        </p:nvCxnSpPr>
        <p:spPr>
          <a:xfrm flipV="1">
            <a:off x="1365148" y="4817380"/>
            <a:ext cx="2347163" cy="7961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TextovéPole 44">
            <a:extLst>
              <a:ext uri="{FF2B5EF4-FFF2-40B4-BE49-F238E27FC236}">
                <a16:creationId xmlns:a16="http://schemas.microsoft.com/office/drawing/2014/main" id="{F6736114-E6C0-1784-6477-19CC794A4BBB}"/>
              </a:ext>
            </a:extLst>
          </p:cNvPr>
          <p:cNvSpPr txBox="1"/>
          <p:nvPr/>
        </p:nvSpPr>
        <p:spPr>
          <a:xfrm rot="20485565">
            <a:off x="1702480" y="5254719"/>
            <a:ext cx="1781175" cy="369332"/>
          </a:xfrm>
          <a:prstGeom prst="rect">
            <a:avLst/>
          </a:prstGeom>
          <a:noFill/>
        </p:spPr>
        <p:txBody>
          <a:bodyPr wrap="square" rtlCol="0">
            <a:spAutoFit/>
          </a:bodyPr>
          <a:lstStyle/>
          <a:p>
            <a:pPr algn="ctr"/>
            <a:r>
              <a:rPr lang="cs-CZ" b="1" dirty="0"/>
              <a:t>Vzdělavatelé</a:t>
            </a:r>
          </a:p>
        </p:txBody>
      </p:sp>
      <p:pic>
        <p:nvPicPr>
          <p:cNvPr id="46" name="Picture 16" descr="http://t3.gstatic.com/images?q=tbn:ANd9GcQcJxskDqnVD5QpYG4wNPrHjkMQ3yWcw6e0BS11wFJM7mul-Om4JA">
            <a:extLst>
              <a:ext uri="{FF2B5EF4-FFF2-40B4-BE49-F238E27FC236}">
                <a16:creationId xmlns:a16="http://schemas.microsoft.com/office/drawing/2014/main" id="{D57B3587-4E60-4F64-9ED7-479876B46733}"/>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693" y="28703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6" descr="http://t3.gstatic.com/images?q=tbn:ANd9GcQcJxskDqnVD5QpYG4wNPrHjkMQ3yWcw6e0BS11wFJM7mul-Om4JA">
            <a:extLst>
              <a:ext uri="{FF2B5EF4-FFF2-40B4-BE49-F238E27FC236}">
                <a16:creationId xmlns:a16="http://schemas.microsoft.com/office/drawing/2014/main" id="{6BEA8A43-C8C3-1194-5FAC-C62B4381B81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693" y="28703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6" descr="http://t3.gstatic.com/images?q=tbn:ANd9GcQcJxskDqnVD5QpYG4wNPrHjkMQ3yWcw6e0BS11wFJM7mul-Om4JA">
            <a:extLst>
              <a:ext uri="{FF2B5EF4-FFF2-40B4-BE49-F238E27FC236}">
                <a16:creationId xmlns:a16="http://schemas.microsoft.com/office/drawing/2014/main" id="{52FC1579-DB52-5B31-C17E-3B1C0C4922C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0093" y="3022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6" descr="http://t3.gstatic.com/images?q=tbn:ANd9GcQcJxskDqnVD5QpYG4wNPrHjkMQ3yWcw6e0BS11wFJM7mul-Om4JA">
            <a:extLst>
              <a:ext uri="{FF2B5EF4-FFF2-40B4-BE49-F238E27FC236}">
                <a16:creationId xmlns:a16="http://schemas.microsoft.com/office/drawing/2014/main" id="{D18A91BE-5A3B-B3E5-DB27-64FBDBE91F86}"/>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72493" y="317513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50" name="Přímá spojnice se šipkou 49">
            <a:extLst>
              <a:ext uri="{FF2B5EF4-FFF2-40B4-BE49-F238E27FC236}">
                <a16:creationId xmlns:a16="http://schemas.microsoft.com/office/drawing/2014/main" id="{F323D063-56D1-D1AB-F4E6-7257E89E26A2}"/>
              </a:ext>
            </a:extLst>
          </p:cNvPr>
          <p:cNvCxnSpPr>
            <a:cxnSpLocks/>
          </p:cNvCxnSpPr>
          <p:nvPr/>
        </p:nvCxnSpPr>
        <p:spPr>
          <a:xfrm>
            <a:off x="1803288" y="3560035"/>
            <a:ext cx="1909023" cy="76868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TextovéPole 50">
            <a:extLst>
              <a:ext uri="{FF2B5EF4-FFF2-40B4-BE49-F238E27FC236}">
                <a16:creationId xmlns:a16="http://schemas.microsoft.com/office/drawing/2014/main" id="{91A3AF35-91F7-4717-8B7D-64EC3431698D}"/>
              </a:ext>
            </a:extLst>
          </p:cNvPr>
          <p:cNvSpPr txBox="1"/>
          <p:nvPr/>
        </p:nvSpPr>
        <p:spPr>
          <a:xfrm rot="1246759">
            <a:off x="1832186" y="3566936"/>
            <a:ext cx="1781175" cy="369332"/>
          </a:xfrm>
          <a:prstGeom prst="rect">
            <a:avLst/>
          </a:prstGeom>
          <a:noFill/>
        </p:spPr>
        <p:txBody>
          <a:bodyPr wrap="square" rtlCol="0">
            <a:spAutoFit/>
          </a:bodyPr>
          <a:lstStyle/>
          <a:p>
            <a:pPr algn="ctr"/>
            <a:r>
              <a:rPr lang="cs-CZ" b="1" dirty="0"/>
              <a:t>Poskytovatelé</a:t>
            </a:r>
          </a:p>
        </p:txBody>
      </p:sp>
      <p:pic>
        <p:nvPicPr>
          <p:cNvPr id="2" name="Obrázek 1">
            <a:extLst>
              <a:ext uri="{FF2B5EF4-FFF2-40B4-BE49-F238E27FC236}">
                <a16:creationId xmlns:a16="http://schemas.microsoft.com/office/drawing/2014/main" id="{BF0C6DFB-EE58-C7DB-6108-DC71762BC167}"/>
              </a:ext>
            </a:extLst>
          </p:cNvPr>
          <p:cNvPicPr>
            <a:picLocks noChangeAspect="1"/>
          </p:cNvPicPr>
          <p:nvPr/>
        </p:nvPicPr>
        <p:blipFill>
          <a:blip r:embed="rId4"/>
          <a:stretch>
            <a:fillRect/>
          </a:stretch>
        </p:blipFill>
        <p:spPr>
          <a:xfrm>
            <a:off x="9905966" y="5599071"/>
            <a:ext cx="1904400" cy="1381053"/>
          </a:xfrm>
          <a:prstGeom prst="rect">
            <a:avLst/>
          </a:prstGeom>
        </p:spPr>
      </p:pic>
      <p:cxnSp>
        <p:nvCxnSpPr>
          <p:cNvPr id="3" name="Přímá spojnice 2">
            <a:extLst>
              <a:ext uri="{FF2B5EF4-FFF2-40B4-BE49-F238E27FC236}">
                <a16:creationId xmlns:a16="http://schemas.microsoft.com/office/drawing/2014/main" id="{6F794E19-6959-D24F-52A3-F9FEBD046ED1}"/>
              </a:ext>
            </a:extLst>
          </p:cNvPr>
          <p:cNvCxnSpPr>
            <a:cxnSpLocks/>
          </p:cNvCxnSpPr>
          <p:nvPr/>
        </p:nvCxnSpPr>
        <p:spPr>
          <a:xfrm>
            <a:off x="9205585" y="4845762"/>
            <a:ext cx="915259" cy="841734"/>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 name="Přímá spojnice 3">
            <a:extLst>
              <a:ext uri="{FF2B5EF4-FFF2-40B4-BE49-F238E27FC236}">
                <a16:creationId xmlns:a16="http://schemas.microsoft.com/office/drawing/2014/main" id="{3F80141E-6A75-C273-1DE1-2E256477C86F}"/>
              </a:ext>
            </a:extLst>
          </p:cNvPr>
          <p:cNvCxnSpPr>
            <a:cxnSpLocks/>
          </p:cNvCxnSpPr>
          <p:nvPr/>
        </p:nvCxnSpPr>
        <p:spPr>
          <a:xfrm flipH="1">
            <a:off x="11225445" y="5060811"/>
            <a:ext cx="505416" cy="7490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TextovéPole 4">
            <a:extLst>
              <a:ext uri="{FF2B5EF4-FFF2-40B4-BE49-F238E27FC236}">
                <a16:creationId xmlns:a16="http://schemas.microsoft.com/office/drawing/2014/main" id="{5D43DFF7-FB9C-E2C4-BA96-8FC5ACA64ED0}"/>
              </a:ext>
            </a:extLst>
          </p:cNvPr>
          <p:cNvSpPr txBox="1"/>
          <p:nvPr/>
        </p:nvSpPr>
        <p:spPr>
          <a:xfrm>
            <a:off x="9963971" y="4845762"/>
            <a:ext cx="1514475" cy="646331"/>
          </a:xfrm>
          <a:prstGeom prst="rect">
            <a:avLst/>
          </a:prstGeom>
          <a:noFill/>
        </p:spPr>
        <p:txBody>
          <a:bodyPr wrap="square" rtlCol="0">
            <a:spAutoFit/>
          </a:bodyPr>
          <a:lstStyle/>
          <a:p>
            <a:pPr algn="ctr"/>
            <a:r>
              <a:rPr lang="cs-CZ" b="1" i="1" dirty="0">
                <a:solidFill>
                  <a:srgbClr val="FF0000"/>
                </a:solidFill>
              </a:rPr>
              <a:t>Akutní lůžková péče</a:t>
            </a:r>
          </a:p>
        </p:txBody>
      </p:sp>
    </p:spTree>
    <p:extLst>
      <p:ext uri="{BB962C8B-B14F-4D97-AF65-F5344CB8AC3E}">
        <p14:creationId xmlns:p14="http://schemas.microsoft.com/office/powerpoint/2010/main" val="37170751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ovéPole 21">
            <a:extLst>
              <a:ext uri="{FF2B5EF4-FFF2-40B4-BE49-F238E27FC236}">
                <a16:creationId xmlns:a16="http://schemas.microsoft.com/office/drawing/2014/main" id="{4087F5DF-5B41-2DCD-F615-6F992F3FCEA4}"/>
              </a:ext>
            </a:extLst>
          </p:cNvPr>
          <p:cNvSpPr txBox="1"/>
          <p:nvPr/>
        </p:nvSpPr>
        <p:spPr>
          <a:xfrm rot="262442">
            <a:off x="8268742" y="2522814"/>
            <a:ext cx="1781175" cy="369332"/>
          </a:xfrm>
          <a:prstGeom prst="rect">
            <a:avLst/>
          </a:prstGeom>
          <a:noFill/>
        </p:spPr>
        <p:txBody>
          <a:bodyPr wrap="square" rtlCol="0">
            <a:spAutoFit/>
          </a:bodyPr>
          <a:lstStyle/>
          <a:p>
            <a:pPr algn="ctr"/>
            <a:r>
              <a:rPr lang="cs-CZ" b="1" dirty="0"/>
              <a:t>Krajské úřady</a:t>
            </a:r>
          </a:p>
        </p:txBody>
      </p:sp>
      <p:sp>
        <p:nvSpPr>
          <p:cNvPr id="23" name="Text Box 17">
            <a:extLst>
              <a:ext uri="{FF2B5EF4-FFF2-40B4-BE49-F238E27FC236}">
                <a16:creationId xmlns:a16="http://schemas.microsoft.com/office/drawing/2014/main" id="{1EB918E0-BE1A-F57B-98BF-2CCADE8F4808}"/>
              </a:ext>
            </a:extLst>
          </p:cNvPr>
          <p:cNvSpPr txBox="1">
            <a:spLocks noChangeArrowheads="1"/>
          </p:cNvSpPr>
          <p:nvPr/>
        </p:nvSpPr>
        <p:spPr bwMode="auto">
          <a:xfrm>
            <a:off x="4310909" y="1166584"/>
            <a:ext cx="4290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ctr">
              <a:buClr>
                <a:srgbClr val="FFFF00"/>
              </a:buClr>
              <a:defRPr/>
            </a:pPr>
            <a:r>
              <a:rPr kumimoji="0" lang="cs-CZ" altLang="cs-CZ" i="1" dirty="0">
                <a:solidFill>
                  <a:srgbClr val="0000FF"/>
                </a:solidFill>
                <a:latin typeface="+mn-lt"/>
              </a:rPr>
              <a:t>Národní registr poskytovatelů zdravotních služeb</a:t>
            </a:r>
          </a:p>
        </p:txBody>
      </p:sp>
      <p:pic>
        <p:nvPicPr>
          <p:cNvPr id="24" name="Picture 16" descr="http://t3.gstatic.com/images?q=tbn:ANd9GcQcJxskDqnVD5QpYG4wNPrHjkMQ3yWcw6e0BS11wFJM7mul-Om4JA">
            <a:extLst>
              <a:ext uri="{FF2B5EF4-FFF2-40B4-BE49-F238E27FC236}">
                <a16:creationId xmlns:a16="http://schemas.microsoft.com/office/drawing/2014/main" id="{D32A882D-405A-E6BC-6D88-186068A3E1C8}"/>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96000" y="2148951"/>
            <a:ext cx="805410" cy="988232"/>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Přímá spojnice se šipkou 24">
            <a:extLst>
              <a:ext uri="{FF2B5EF4-FFF2-40B4-BE49-F238E27FC236}">
                <a16:creationId xmlns:a16="http://schemas.microsoft.com/office/drawing/2014/main" id="{6F19D827-4672-9253-95D8-5ABDFB7377B1}"/>
              </a:ext>
            </a:extLst>
          </p:cNvPr>
          <p:cNvCxnSpPr>
            <a:cxnSpLocks/>
          </p:cNvCxnSpPr>
          <p:nvPr/>
        </p:nvCxnSpPr>
        <p:spPr>
          <a:xfrm flipV="1">
            <a:off x="1824601" y="2844754"/>
            <a:ext cx="3808418" cy="45321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Přímá spojnice se šipkou 29">
            <a:extLst>
              <a:ext uri="{FF2B5EF4-FFF2-40B4-BE49-F238E27FC236}">
                <a16:creationId xmlns:a16="http://schemas.microsoft.com/office/drawing/2014/main" id="{2AA4D0DA-80C4-1370-696C-EFE0D11A4599}"/>
              </a:ext>
            </a:extLst>
          </p:cNvPr>
          <p:cNvCxnSpPr>
            <a:cxnSpLocks/>
          </p:cNvCxnSpPr>
          <p:nvPr/>
        </p:nvCxnSpPr>
        <p:spPr>
          <a:xfrm flipH="1" flipV="1">
            <a:off x="7326086" y="2804984"/>
            <a:ext cx="3385457" cy="28644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ovéPole 30">
            <a:extLst>
              <a:ext uri="{FF2B5EF4-FFF2-40B4-BE49-F238E27FC236}">
                <a16:creationId xmlns:a16="http://schemas.microsoft.com/office/drawing/2014/main" id="{9977A100-92C6-9CAE-3785-607389DA97DA}"/>
              </a:ext>
            </a:extLst>
          </p:cNvPr>
          <p:cNvSpPr txBox="1"/>
          <p:nvPr/>
        </p:nvSpPr>
        <p:spPr>
          <a:xfrm rot="21279521">
            <a:off x="2821723" y="2639998"/>
            <a:ext cx="1781175" cy="369332"/>
          </a:xfrm>
          <a:prstGeom prst="rect">
            <a:avLst/>
          </a:prstGeom>
          <a:noFill/>
        </p:spPr>
        <p:txBody>
          <a:bodyPr wrap="square" rtlCol="0">
            <a:spAutoFit/>
          </a:bodyPr>
          <a:lstStyle/>
          <a:p>
            <a:pPr algn="ctr"/>
            <a:r>
              <a:rPr lang="cs-CZ" b="1" dirty="0"/>
              <a:t>Poskytovatelé</a:t>
            </a:r>
          </a:p>
        </p:txBody>
      </p:sp>
      <p:sp>
        <p:nvSpPr>
          <p:cNvPr id="40" name="Text Box 17">
            <a:extLst>
              <a:ext uri="{FF2B5EF4-FFF2-40B4-BE49-F238E27FC236}">
                <a16:creationId xmlns:a16="http://schemas.microsoft.com/office/drawing/2014/main" id="{1E9A0BCD-7AE9-45E6-0217-ED0CE2909214}"/>
              </a:ext>
            </a:extLst>
          </p:cNvPr>
          <p:cNvSpPr txBox="1">
            <a:spLocks noChangeArrowheads="1"/>
          </p:cNvSpPr>
          <p:nvPr/>
        </p:nvSpPr>
        <p:spPr bwMode="auto">
          <a:xfrm>
            <a:off x="3038687" y="5461226"/>
            <a:ext cx="21921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buClr>
                <a:srgbClr val="FFFF00"/>
              </a:buClr>
              <a:defRPr/>
            </a:pPr>
            <a:r>
              <a:rPr kumimoji="0" lang="cs-CZ" altLang="cs-CZ" i="1" dirty="0">
                <a:solidFill>
                  <a:srgbClr val="0000FF"/>
                </a:solidFill>
                <a:latin typeface="+mn-lt"/>
              </a:rPr>
              <a:t>Národní registr zdravotnických pracovníků </a:t>
            </a:r>
          </a:p>
        </p:txBody>
      </p:sp>
      <p:pic>
        <p:nvPicPr>
          <p:cNvPr id="41" name="Picture 16" descr="http://t3.gstatic.com/images?q=tbn:ANd9GcQcJxskDqnVD5QpYG4wNPrHjkMQ3yWcw6e0BS11wFJM7mul-Om4JA">
            <a:extLst>
              <a:ext uri="{FF2B5EF4-FFF2-40B4-BE49-F238E27FC236}">
                <a16:creationId xmlns:a16="http://schemas.microsoft.com/office/drawing/2014/main" id="{EB9CF5B4-E045-D02A-D827-124D9A012D25}"/>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25086" y="4072579"/>
            <a:ext cx="805410" cy="98823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6" descr="http://t3.gstatic.com/images?q=tbn:ANd9GcQcJxskDqnVD5QpYG4wNPrHjkMQ3yWcw6e0BS11wFJM7mul-Om4JA">
            <a:extLst>
              <a:ext uri="{FF2B5EF4-FFF2-40B4-BE49-F238E27FC236}">
                <a16:creationId xmlns:a16="http://schemas.microsoft.com/office/drawing/2014/main" id="{D9B9550B-1A71-99CD-9B04-435767D571F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068" y="5308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6" descr="http://t3.gstatic.com/images?q=tbn:ANd9GcQcJxskDqnVD5QpYG4wNPrHjkMQ3yWcw6e0BS11wFJM7mul-Om4JA">
            <a:extLst>
              <a:ext uri="{FF2B5EF4-FFF2-40B4-BE49-F238E27FC236}">
                <a16:creationId xmlns:a16="http://schemas.microsoft.com/office/drawing/2014/main" id="{92CE8202-7AC3-66BA-0C52-BE623BAF551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068" y="5308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6" descr="http://t3.gstatic.com/images?q=tbn:ANd9GcQcJxskDqnVD5QpYG4wNPrHjkMQ3yWcw6e0BS11wFJM7mul-Om4JA">
            <a:extLst>
              <a:ext uri="{FF2B5EF4-FFF2-40B4-BE49-F238E27FC236}">
                <a16:creationId xmlns:a16="http://schemas.microsoft.com/office/drawing/2014/main" id="{6C588887-2211-E16F-30E7-46D4CC44FF57}"/>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1468" y="54611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6" descr="http://t3.gstatic.com/images?q=tbn:ANd9GcQcJxskDqnVD5QpYG4wNPrHjkMQ3yWcw6e0BS11wFJM7mul-Om4JA">
            <a:extLst>
              <a:ext uri="{FF2B5EF4-FFF2-40B4-BE49-F238E27FC236}">
                <a16:creationId xmlns:a16="http://schemas.microsoft.com/office/drawing/2014/main" id="{ADC168AA-1ED4-B08E-B754-9E665FF3460F}"/>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3868" y="561353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46" name="Přímá spojnice se šipkou 45">
            <a:extLst>
              <a:ext uri="{FF2B5EF4-FFF2-40B4-BE49-F238E27FC236}">
                <a16:creationId xmlns:a16="http://schemas.microsoft.com/office/drawing/2014/main" id="{3942EBEB-93BE-A20E-E956-B0446CF75AA3}"/>
              </a:ext>
            </a:extLst>
          </p:cNvPr>
          <p:cNvCxnSpPr>
            <a:cxnSpLocks/>
          </p:cNvCxnSpPr>
          <p:nvPr/>
        </p:nvCxnSpPr>
        <p:spPr>
          <a:xfrm flipV="1">
            <a:off x="1365148" y="4817380"/>
            <a:ext cx="2347163" cy="7961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TextovéPole 46">
            <a:extLst>
              <a:ext uri="{FF2B5EF4-FFF2-40B4-BE49-F238E27FC236}">
                <a16:creationId xmlns:a16="http://schemas.microsoft.com/office/drawing/2014/main" id="{797506F7-C8C4-A5B8-5455-CFBEAC75595E}"/>
              </a:ext>
            </a:extLst>
          </p:cNvPr>
          <p:cNvSpPr txBox="1"/>
          <p:nvPr/>
        </p:nvSpPr>
        <p:spPr>
          <a:xfrm rot="20485565">
            <a:off x="1702480" y="5254719"/>
            <a:ext cx="1781175" cy="369332"/>
          </a:xfrm>
          <a:prstGeom prst="rect">
            <a:avLst/>
          </a:prstGeom>
          <a:noFill/>
        </p:spPr>
        <p:txBody>
          <a:bodyPr wrap="square" rtlCol="0">
            <a:spAutoFit/>
          </a:bodyPr>
          <a:lstStyle/>
          <a:p>
            <a:pPr algn="ctr"/>
            <a:r>
              <a:rPr lang="cs-CZ" b="1" dirty="0"/>
              <a:t>Vzdělavatelé</a:t>
            </a:r>
          </a:p>
        </p:txBody>
      </p:sp>
      <p:pic>
        <p:nvPicPr>
          <p:cNvPr id="48" name="Picture 16" descr="http://t3.gstatic.com/images?q=tbn:ANd9GcQcJxskDqnVD5QpYG4wNPrHjkMQ3yWcw6e0BS11wFJM7mul-Om4JA">
            <a:extLst>
              <a:ext uri="{FF2B5EF4-FFF2-40B4-BE49-F238E27FC236}">
                <a16:creationId xmlns:a16="http://schemas.microsoft.com/office/drawing/2014/main" id="{D4C57339-74FA-6C2E-470F-43BE2D53609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693" y="28703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6" descr="http://t3.gstatic.com/images?q=tbn:ANd9GcQcJxskDqnVD5QpYG4wNPrHjkMQ3yWcw6e0BS11wFJM7mul-Om4JA">
            <a:extLst>
              <a:ext uri="{FF2B5EF4-FFF2-40B4-BE49-F238E27FC236}">
                <a16:creationId xmlns:a16="http://schemas.microsoft.com/office/drawing/2014/main" id="{0034B240-38AA-6BD0-BCFB-7DD8AB7E6AC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693" y="28703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6" descr="http://t3.gstatic.com/images?q=tbn:ANd9GcQcJxskDqnVD5QpYG4wNPrHjkMQ3yWcw6e0BS11wFJM7mul-Om4JA">
            <a:extLst>
              <a:ext uri="{FF2B5EF4-FFF2-40B4-BE49-F238E27FC236}">
                <a16:creationId xmlns:a16="http://schemas.microsoft.com/office/drawing/2014/main" id="{C7EC04B2-0B01-B3A7-D6EF-911EA267D57B}"/>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0093" y="3022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6" descr="http://t3.gstatic.com/images?q=tbn:ANd9GcQcJxskDqnVD5QpYG4wNPrHjkMQ3yWcw6e0BS11wFJM7mul-Om4JA">
            <a:extLst>
              <a:ext uri="{FF2B5EF4-FFF2-40B4-BE49-F238E27FC236}">
                <a16:creationId xmlns:a16="http://schemas.microsoft.com/office/drawing/2014/main" id="{C9CA49E0-27F8-7E42-D5F7-7AFC9B045E7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72493" y="317513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52" name="Přímá spojnice se šipkou 51">
            <a:extLst>
              <a:ext uri="{FF2B5EF4-FFF2-40B4-BE49-F238E27FC236}">
                <a16:creationId xmlns:a16="http://schemas.microsoft.com/office/drawing/2014/main" id="{F9274A28-1D39-6B53-A2B6-97D4538125B4}"/>
              </a:ext>
            </a:extLst>
          </p:cNvPr>
          <p:cNvCxnSpPr>
            <a:cxnSpLocks/>
          </p:cNvCxnSpPr>
          <p:nvPr/>
        </p:nvCxnSpPr>
        <p:spPr>
          <a:xfrm>
            <a:off x="1803288" y="3560035"/>
            <a:ext cx="1909023" cy="76868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TextovéPole 52">
            <a:extLst>
              <a:ext uri="{FF2B5EF4-FFF2-40B4-BE49-F238E27FC236}">
                <a16:creationId xmlns:a16="http://schemas.microsoft.com/office/drawing/2014/main" id="{841012D4-0B08-018D-E647-B3BD05EE4C87}"/>
              </a:ext>
            </a:extLst>
          </p:cNvPr>
          <p:cNvSpPr txBox="1"/>
          <p:nvPr/>
        </p:nvSpPr>
        <p:spPr>
          <a:xfrm rot="1246759">
            <a:off x="1832186" y="3566936"/>
            <a:ext cx="1781175" cy="369332"/>
          </a:xfrm>
          <a:prstGeom prst="rect">
            <a:avLst/>
          </a:prstGeom>
          <a:noFill/>
        </p:spPr>
        <p:txBody>
          <a:bodyPr wrap="square" rtlCol="0">
            <a:spAutoFit/>
          </a:bodyPr>
          <a:lstStyle/>
          <a:p>
            <a:pPr algn="ctr"/>
            <a:r>
              <a:rPr lang="cs-CZ" b="1" dirty="0"/>
              <a:t>Poskytovatelé</a:t>
            </a:r>
          </a:p>
        </p:txBody>
      </p:sp>
      <p:sp>
        <p:nvSpPr>
          <p:cNvPr id="62" name="TextovéPole 61">
            <a:extLst>
              <a:ext uri="{FF2B5EF4-FFF2-40B4-BE49-F238E27FC236}">
                <a16:creationId xmlns:a16="http://schemas.microsoft.com/office/drawing/2014/main" id="{39A33DD2-10FC-EE05-BAA7-4BF7B9D5CAC9}"/>
              </a:ext>
            </a:extLst>
          </p:cNvPr>
          <p:cNvSpPr txBox="1"/>
          <p:nvPr/>
        </p:nvSpPr>
        <p:spPr>
          <a:xfrm>
            <a:off x="6011400" y="4043826"/>
            <a:ext cx="6014827" cy="2585323"/>
          </a:xfrm>
          <a:prstGeom prst="rect">
            <a:avLst/>
          </a:prstGeom>
          <a:noFill/>
          <a:ln>
            <a:noFill/>
          </a:ln>
        </p:spPr>
        <p:txBody>
          <a:bodyPr wrap="square" rtlCol="0">
            <a:spAutoFit/>
          </a:bodyPr>
          <a:lstStyle/>
          <a:p>
            <a:pPr>
              <a:lnSpc>
                <a:spcPct val="90000"/>
              </a:lnSpc>
            </a:pPr>
            <a:r>
              <a:rPr lang="cs-CZ" dirty="0">
                <a:latin typeface="Calibri" panose="020F0502020204030204" pitchFamily="34" charset="0"/>
                <a:cs typeface="Calibri" panose="020F0502020204030204" pitchFamily="34" charset="0"/>
              </a:rPr>
              <a:t>Distribuci infrastrukturních a personálních kapacit v regionech ČR dále umožňuje analyzovat Národní registr poskytovatelů (NRPZS), který je dalším vedoucím registrem NZIS a jeho záznamy o aktivně působících poskytovatelích jsou nezbytnou komponentou celého systému. Data NRPZS umožňují sledovat časovou dynamiku dostupných kapacit ve všech segmentech péče, včetně ambulantního sektoru a komunitních ošetřovatelských služeb. Jde o další komponentu přispívající k analýzám rovnoměrnosti distribuce kapacit a k posuzování míry uplatnění absolventů různých oborů. </a:t>
            </a:r>
          </a:p>
        </p:txBody>
      </p:sp>
      <p:sp>
        <p:nvSpPr>
          <p:cNvPr id="63" name="Nadpis 1">
            <a:extLst>
              <a:ext uri="{FF2B5EF4-FFF2-40B4-BE49-F238E27FC236}">
                <a16:creationId xmlns:a16="http://schemas.microsoft.com/office/drawing/2014/main" id="{6C23A46B-E250-6F9B-9C24-525540D9171A}"/>
              </a:ext>
            </a:extLst>
          </p:cNvPr>
          <p:cNvSpPr txBox="1">
            <a:spLocks/>
          </p:cNvSpPr>
          <p:nvPr/>
        </p:nvSpPr>
        <p:spPr>
          <a:xfrm>
            <a:off x="263572" y="121198"/>
            <a:ext cx="11382467" cy="796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Integrace různých zdrojů primárních dat umožňuje široké spektrum funkčních analýz („use </a:t>
            </a:r>
            <a:r>
              <a:rPr kumimoji="0" lang="cs-CZ" sz="2800" b="1" i="0" u="none" strike="noStrike" kern="1200" cap="none" spc="0" normalizeH="0" baseline="0" noProof="0" dirty="0" err="1">
                <a:ln>
                  <a:noFill/>
                </a:ln>
                <a:solidFill>
                  <a:srgbClr val="D71440"/>
                </a:solidFill>
                <a:effectLst/>
                <a:uLnTx/>
                <a:uFillTx/>
                <a:latin typeface="Calibri" panose="020F0502020204030204"/>
                <a:ea typeface="+mn-ea"/>
                <a:cs typeface="+mn-cs"/>
              </a:rPr>
              <a:t>cases</a:t>
            </a: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a:t>
            </a:r>
          </a:p>
        </p:txBody>
      </p:sp>
      <p:pic>
        <p:nvPicPr>
          <p:cNvPr id="576" name="Picture 16" descr="http://t3.gstatic.com/images?q=tbn:ANd9GcQcJxskDqnVD5QpYG4wNPrHjkMQ3yWcw6e0BS11wFJM7mul-Om4JA">
            <a:extLst>
              <a:ext uri="{FF2B5EF4-FFF2-40B4-BE49-F238E27FC236}">
                <a16:creationId xmlns:a16="http://schemas.microsoft.com/office/drawing/2014/main" id="{F4BBCAC2-7963-899F-C121-82160B9FF2E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0328" y="2401222"/>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577" name="Picture 16" descr="http://t3.gstatic.com/images?q=tbn:ANd9GcQcJxskDqnVD5QpYG4wNPrHjkMQ3yWcw6e0BS11wFJM7mul-Om4JA">
            <a:extLst>
              <a:ext uri="{FF2B5EF4-FFF2-40B4-BE49-F238E27FC236}">
                <a16:creationId xmlns:a16="http://schemas.microsoft.com/office/drawing/2014/main" id="{32ACBD05-7F33-D022-741F-34198FFA906E}"/>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0328" y="2401222"/>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578" name="Picture 16" descr="http://t3.gstatic.com/images?q=tbn:ANd9GcQcJxskDqnVD5QpYG4wNPrHjkMQ3yWcw6e0BS11wFJM7mul-Om4JA">
            <a:extLst>
              <a:ext uri="{FF2B5EF4-FFF2-40B4-BE49-F238E27FC236}">
                <a16:creationId xmlns:a16="http://schemas.microsoft.com/office/drawing/2014/main" id="{AF102B26-7514-94A7-4FEE-9F4875674EC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42728" y="2553622"/>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579" name="Picture 16" descr="http://t3.gstatic.com/images?q=tbn:ANd9GcQcJxskDqnVD5QpYG4wNPrHjkMQ3yWcw6e0BS11wFJM7mul-Om4JA">
            <a:extLst>
              <a:ext uri="{FF2B5EF4-FFF2-40B4-BE49-F238E27FC236}">
                <a16:creationId xmlns:a16="http://schemas.microsoft.com/office/drawing/2014/main" id="{DAF900B5-CE83-4C77-A564-A4F9162D7F5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95128" y="2706022"/>
            <a:ext cx="417140" cy="511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2778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Nadpis 1">
            <a:extLst>
              <a:ext uri="{FF2B5EF4-FFF2-40B4-BE49-F238E27FC236}">
                <a16:creationId xmlns:a16="http://schemas.microsoft.com/office/drawing/2014/main" id="{473E9B45-49B3-E061-AF23-6F7082688126}"/>
              </a:ext>
            </a:extLst>
          </p:cNvPr>
          <p:cNvSpPr txBox="1">
            <a:spLocks/>
          </p:cNvSpPr>
          <p:nvPr/>
        </p:nvSpPr>
        <p:spPr>
          <a:xfrm>
            <a:off x="263572" y="121198"/>
            <a:ext cx="11382467" cy="796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Integrace různých zdrojů primárních dat umožňuje široké spektrum funkčních analýz („use </a:t>
            </a:r>
            <a:r>
              <a:rPr kumimoji="0" lang="cs-CZ" sz="2800" b="1" i="0" u="none" strike="noStrike" kern="1200" cap="none" spc="0" normalizeH="0" baseline="0" noProof="0" dirty="0" err="1">
                <a:ln>
                  <a:noFill/>
                </a:ln>
                <a:solidFill>
                  <a:srgbClr val="D71440"/>
                </a:solidFill>
                <a:effectLst/>
                <a:uLnTx/>
                <a:uFillTx/>
                <a:latin typeface="Calibri" panose="020F0502020204030204"/>
                <a:ea typeface="+mn-ea"/>
                <a:cs typeface="+mn-cs"/>
              </a:rPr>
              <a:t>cases</a:t>
            </a: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a:t>
            </a:r>
          </a:p>
        </p:txBody>
      </p:sp>
      <p:sp>
        <p:nvSpPr>
          <p:cNvPr id="14" name="TextovéPole 13">
            <a:extLst>
              <a:ext uri="{FF2B5EF4-FFF2-40B4-BE49-F238E27FC236}">
                <a16:creationId xmlns:a16="http://schemas.microsoft.com/office/drawing/2014/main" id="{135164F9-9CA1-A3AC-123C-6CFD7BD19B22}"/>
              </a:ext>
            </a:extLst>
          </p:cNvPr>
          <p:cNvSpPr txBox="1"/>
          <p:nvPr/>
        </p:nvSpPr>
        <p:spPr>
          <a:xfrm>
            <a:off x="305957" y="1321321"/>
            <a:ext cx="11580085" cy="3847207"/>
          </a:xfrm>
          <a:prstGeom prst="rect">
            <a:avLst/>
          </a:prstGeom>
          <a:solidFill>
            <a:schemeClr val="bg1"/>
          </a:solidFill>
          <a:ln>
            <a:noFill/>
          </a:ln>
        </p:spPr>
        <p:txBody>
          <a:bodyPr wrap="square" rtlCol="0">
            <a:spAutoFit/>
          </a:bodyPr>
          <a:lstStyle/>
          <a:p>
            <a:pPr algn="ctr">
              <a:spcBef>
                <a:spcPts val="1200"/>
              </a:spcBef>
              <a:spcAft>
                <a:spcPts val="1200"/>
              </a:spcAft>
            </a:pPr>
            <a:r>
              <a:rPr lang="cs-CZ" sz="2800" dirty="0">
                <a:effectLst/>
                <a:latin typeface="Calibri" panose="020F0502020204030204" pitchFamily="34" charset="0"/>
                <a:ea typeface="Calibri" panose="020F0502020204030204" pitchFamily="34" charset="0"/>
                <a:cs typeface="Times New Roman" panose="02020603050405020304" pitchFamily="18" charset="0"/>
              </a:rPr>
              <a:t>Velmi významnou přidanou hodnotou propojení různých datových zdrojů do strukturovaného centrálního úložiště je </a:t>
            </a:r>
            <a:r>
              <a:rPr lang="cs-CZ" sz="2800" b="1" u="sng" dirty="0">
                <a:effectLst/>
                <a:latin typeface="Calibri" panose="020F0502020204030204" pitchFamily="34" charset="0"/>
                <a:ea typeface="Calibri" panose="020F0502020204030204" pitchFamily="34" charset="0"/>
                <a:cs typeface="Times New Roman" panose="02020603050405020304" pitchFamily="18" charset="0"/>
              </a:rPr>
              <a:t>validace úplnosti a správnosti dat společně integrovaných dílčích zdrojů a registrů</a:t>
            </a:r>
            <a:r>
              <a:rPr lang="cs-CZ" sz="2800" dirty="0">
                <a:effectLst/>
                <a:latin typeface="Calibri" panose="020F0502020204030204" pitchFamily="34" charset="0"/>
                <a:ea typeface="Calibri" panose="020F0502020204030204" pitchFamily="34" charset="0"/>
                <a:cs typeface="Times New Roman" panose="02020603050405020304" pitchFamily="18" charset="0"/>
              </a:rPr>
              <a:t>. </a:t>
            </a:r>
          </a:p>
          <a:p>
            <a:pPr algn="ctr">
              <a:spcBef>
                <a:spcPts val="1200"/>
              </a:spcBef>
              <a:spcAft>
                <a:spcPts val="1200"/>
              </a:spcAft>
            </a:pPr>
            <a:r>
              <a:rPr lang="cs-CZ" sz="2800" dirty="0">
                <a:effectLst/>
                <a:latin typeface="Calibri" panose="020F0502020204030204" pitchFamily="34" charset="0"/>
                <a:ea typeface="Calibri" panose="020F0502020204030204" pitchFamily="34" charset="0"/>
                <a:cs typeface="Times New Roman" panose="02020603050405020304" pitchFamily="18" charset="0"/>
              </a:rPr>
              <a:t>Jde o velmi významnou centrální roli systému, která nahrazuje dílčí nedokonalosti a slabá místa jednotlivých systémů – tyto se po společném propojení vzájemně kompatibilně doplňují a validují. Výstupy přispívají k zaplnění slabých míst na mapě plánování kapacit a zejména přispívají k zlepšení kvality centrálně sbíraných dat. </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Šipka: dolů 14">
            <a:extLst>
              <a:ext uri="{FF2B5EF4-FFF2-40B4-BE49-F238E27FC236}">
                <a16:creationId xmlns:a16="http://schemas.microsoft.com/office/drawing/2014/main" id="{B25F810B-4CB5-C4B6-C564-BCEF1D7E2601}"/>
              </a:ext>
            </a:extLst>
          </p:cNvPr>
          <p:cNvSpPr/>
          <p:nvPr/>
        </p:nvSpPr>
        <p:spPr>
          <a:xfrm>
            <a:off x="5026688" y="5653035"/>
            <a:ext cx="1637881" cy="48232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8055624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ovéPole 21">
            <a:extLst>
              <a:ext uri="{FF2B5EF4-FFF2-40B4-BE49-F238E27FC236}">
                <a16:creationId xmlns:a16="http://schemas.microsoft.com/office/drawing/2014/main" id="{4087F5DF-5B41-2DCD-F615-6F992F3FCEA4}"/>
              </a:ext>
            </a:extLst>
          </p:cNvPr>
          <p:cNvSpPr txBox="1"/>
          <p:nvPr/>
        </p:nvSpPr>
        <p:spPr>
          <a:xfrm rot="262442">
            <a:off x="8268742" y="2522814"/>
            <a:ext cx="1781175" cy="369332"/>
          </a:xfrm>
          <a:prstGeom prst="rect">
            <a:avLst/>
          </a:prstGeom>
          <a:noFill/>
        </p:spPr>
        <p:txBody>
          <a:bodyPr wrap="square" rtlCol="0">
            <a:spAutoFit/>
          </a:bodyPr>
          <a:lstStyle/>
          <a:p>
            <a:pPr algn="ctr"/>
            <a:r>
              <a:rPr lang="cs-CZ" b="1" dirty="0"/>
              <a:t>Krajské úřady</a:t>
            </a:r>
          </a:p>
        </p:txBody>
      </p:sp>
      <p:sp>
        <p:nvSpPr>
          <p:cNvPr id="23" name="Text Box 17">
            <a:extLst>
              <a:ext uri="{FF2B5EF4-FFF2-40B4-BE49-F238E27FC236}">
                <a16:creationId xmlns:a16="http://schemas.microsoft.com/office/drawing/2014/main" id="{1EB918E0-BE1A-F57B-98BF-2CCADE8F4808}"/>
              </a:ext>
            </a:extLst>
          </p:cNvPr>
          <p:cNvSpPr txBox="1">
            <a:spLocks noChangeArrowheads="1"/>
          </p:cNvSpPr>
          <p:nvPr/>
        </p:nvSpPr>
        <p:spPr bwMode="auto">
          <a:xfrm>
            <a:off x="4310909" y="1166584"/>
            <a:ext cx="4290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ctr">
              <a:buClr>
                <a:srgbClr val="FFFF00"/>
              </a:buClr>
              <a:defRPr/>
            </a:pPr>
            <a:r>
              <a:rPr kumimoji="0" lang="cs-CZ" altLang="cs-CZ" i="1" dirty="0">
                <a:solidFill>
                  <a:srgbClr val="0000FF"/>
                </a:solidFill>
                <a:latin typeface="+mn-lt"/>
              </a:rPr>
              <a:t>Národní registr poskytovatelů zdravotních služeb</a:t>
            </a:r>
          </a:p>
        </p:txBody>
      </p:sp>
      <p:pic>
        <p:nvPicPr>
          <p:cNvPr id="24" name="Picture 16" descr="http://t3.gstatic.com/images?q=tbn:ANd9GcQcJxskDqnVD5QpYG4wNPrHjkMQ3yWcw6e0BS11wFJM7mul-Om4JA">
            <a:extLst>
              <a:ext uri="{FF2B5EF4-FFF2-40B4-BE49-F238E27FC236}">
                <a16:creationId xmlns:a16="http://schemas.microsoft.com/office/drawing/2014/main" id="{D32A882D-405A-E6BC-6D88-186068A3E1C8}"/>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96000" y="2148951"/>
            <a:ext cx="805410" cy="988232"/>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Přímá spojnice se šipkou 24">
            <a:extLst>
              <a:ext uri="{FF2B5EF4-FFF2-40B4-BE49-F238E27FC236}">
                <a16:creationId xmlns:a16="http://schemas.microsoft.com/office/drawing/2014/main" id="{6F19D827-4672-9253-95D8-5ABDFB7377B1}"/>
              </a:ext>
            </a:extLst>
          </p:cNvPr>
          <p:cNvCxnSpPr>
            <a:cxnSpLocks/>
          </p:cNvCxnSpPr>
          <p:nvPr/>
        </p:nvCxnSpPr>
        <p:spPr>
          <a:xfrm flipV="1">
            <a:off x="1824601" y="2844754"/>
            <a:ext cx="3808418" cy="45321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6" name="Picture 16" descr="http://t3.gstatic.com/images?q=tbn:ANd9GcQcJxskDqnVD5QpYG4wNPrHjkMQ3yWcw6e0BS11wFJM7mul-Om4JA">
            <a:extLst>
              <a:ext uri="{FF2B5EF4-FFF2-40B4-BE49-F238E27FC236}">
                <a16:creationId xmlns:a16="http://schemas.microsoft.com/office/drawing/2014/main" id="{06BE7A6A-9BC0-9FC9-96C2-35A9EDA5717B}"/>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0328" y="2401222"/>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descr="http://t3.gstatic.com/images?q=tbn:ANd9GcQcJxskDqnVD5QpYG4wNPrHjkMQ3yWcw6e0BS11wFJM7mul-Om4JA">
            <a:extLst>
              <a:ext uri="{FF2B5EF4-FFF2-40B4-BE49-F238E27FC236}">
                <a16:creationId xmlns:a16="http://schemas.microsoft.com/office/drawing/2014/main" id="{4C7E1E0E-4F3C-426C-7465-C66262A69101}"/>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0328" y="2401222"/>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6" descr="http://t3.gstatic.com/images?q=tbn:ANd9GcQcJxskDqnVD5QpYG4wNPrHjkMQ3yWcw6e0BS11wFJM7mul-Om4JA">
            <a:extLst>
              <a:ext uri="{FF2B5EF4-FFF2-40B4-BE49-F238E27FC236}">
                <a16:creationId xmlns:a16="http://schemas.microsoft.com/office/drawing/2014/main" id="{FC56EDB7-A6D1-D7D4-4825-363505CC4849}"/>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42728" y="2553622"/>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6" descr="http://t3.gstatic.com/images?q=tbn:ANd9GcQcJxskDqnVD5QpYG4wNPrHjkMQ3yWcw6e0BS11wFJM7mul-Om4JA">
            <a:extLst>
              <a:ext uri="{FF2B5EF4-FFF2-40B4-BE49-F238E27FC236}">
                <a16:creationId xmlns:a16="http://schemas.microsoft.com/office/drawing/2014/main" id="{8EB4CAF5-4E85-8EE3-C97A-1E7E07FDB07E}"/>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95128" y="2706022"/>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Přímá spojnice se šipkou 29">
            <a:extLst>
              <a:ext uri="{FF2B5EF4-FFF2-40B4-BE49-F238E27FC236}">
                <a16:creationId xmlns:a16="http://schemas.microsoft.com/office/drawing/2014/main" id="{2AA4D0DA-80C4-1370-696C-EFE0D11A4599}"/>
              </a:ext>
            </a:extLst>
          </p:cNvPr>
          <p:cNvCxnSpPr>
            <a:cxnSpLocks/>
          </p:cNvCxnSpPr>
          <p:nvPr/>
        </p:nvCxnSpPr>
        <p:spPr>
          <a:xfrm flipH="1" flipV="1">
            <a:off x="7326086" y="2804984"/>
            <a:ext cx="3385457" cy="28644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ovéPole 30">
            <a:extLst>
              <a:ext uri="{FF2B5EF4-FFF2-40B4-BE49-F238E27FC236}">
                <a16:creationId xmlns:a16="http://schemas.microsoft.com/office/drawing/2014/main" id="{9977A100-92C6-9CAE-3785-607389DA97DA}"/>
              </a:ext>
            </a:extLst>
          </p:cNvPr>
          <p:cNvSpPr txBox="1"/>
          <p:nvPr/>
        </p:nvSpPr>
        <p:spPr>
          <a:xfrm rot="21279521">
            <a:off x="2821723" y="2639998"/>
            <a:ext cx="1781175" cy="369332"/>
          </a:xfrm>
          <a:prstGeom prst="rect">
            <a:avLst/>
          </a:prstGeom>
          <a:noFill/>
        </p:spPr>
        <p:txBody>
          <a:bodyPr wrap="square" rtlCol="0">
            <a:spAutoFit/>
          </a:bodyPr>
          <a:lstStyle/>
          <a:p>
            <a:pPr algn="ctr"/>
            <a:r>
              <a:rPr lang="cs-CZ" b="1" dirty="0"/>
              <a:t>Poskytovatelé</a:t>
            </a:r>
          </a:p>
        </p:txBody>
      </p:sp>
      <p:sp>
        <p:nvSpPr>
          <p:cNvPr id="40" name="Text Box 17">
            <a:extLst>
              <a:ext uri="{FF2B5EF4-FFF2-40B4-BE49-F238E27FC236}">
                <a16:creationId xmlns:a16="http://schemas.microsoft.com/office/drawing/2014/main" id="{1E9A0BCD-7AE9-45E6-0217-ED0CE2909214}"/>
              </a:ext>
            </a:extLst>
          </p:cNvPr>
          <p:cNvSpPr txBox="1">
            <a:spLocks noChangeArrowheads="1"/>
          </p:cNvSpPr>
          <p:nvPr/>
        </p:nvSpPr>
        <p:spPr bwMode="auto">
          <a:xfrm>
            <a:off x="3038687" y="5461226"/>
            <a:ext cx="21921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buClr>
                <a:srgbClr val="FFFF00"/>
              </a:buClr>
              <a:defRPr/>
            </a:pPr>
            <a:r>
              <a:rPr kumimoji="0" lang="cs-CZ" altLang="cs-CZ" i="1" dirty="0">
                <a:solidFill>
                  <a:srgbClr val="0000FF"/>
                </a:solidFill>
                <a:latin typeface="+mn-lt"/>
              </a:rPr>
              <a:t>Národní registr zdravotnických pracovníků </a:t>
            </a:r>
          </a:p>
        </p:txBody>
      </p:sp>
      <p:pic>
        <p:nvPicPr>
          <p:cNvPr id="41" name="Picture 16" descr="http://t3.gstatic.com/images?q=tbn:ANd9GcQcJxskDqnVD5QpYG4wNPrHjkMQ3yWcw6e0BS11wFJM7mul-Om4JA">
            <a:extLst>
              <a:ext uri="{FF2B5EF4-FFF2-40B4-BE49-F238E27FC236}">
                <a16:creationId xmlns:a16="http://schemas.microsoft.com/office/drawing/2014/main" id="{EB9CF5B4-E045-D02A-D827-124D9A012D25}"/>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25086" y="4072579"/>
            <a:ext cx="805410" cy="98823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6" descr="http://t3.gstatic.com/images?q=tbn:ANd9GcQcJxskDqnVD5QpYG4wNPrHjkMQ3yWcw6e0BS11wFJM7mul-Om4JA">
            <a:extLst>
              <a:ext uri="{FF2B5EF4-FFF2-40B4-BE49-F238E27FC236}">
                <a16:creationId xmlns:a16="http://schemas.microsoft.com/office/drawing/2014/main" id="{D9B9550B-1A71-99CD-9B04-435767D571F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068" y="5308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6" descr="http://t3.gstatic.com/images?q=tbn:ANd9GcQcJxskDqnVD5QpYG4wNPrHjkMQ3yWcw6e0BS11wFJM7mul-Om4JA">
            <a:extLst>
              <a:ext uri="{FF2B5EF4-FFF2-40B4-BE49-F238E27FC236}">
                <a16:creationId xmlns:a16="http://schemas.microsoft.com/office/drawing/2014/main" id="{92CE8202-7AC3-66BA-0C52-BE623BAF551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068" y="5308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6" descr="http://t3.gstatic.com/images?q=tbn:ANd9GcQcJxskDqnVD5QpYG4wNPrHjkMQ3yWcw6e0BS11wFJM7mul-Om4JA">
            <a:extLst>
              <a:ext uri="{FF2B5EF4-FFF2-40B4-BE49-F238E27FC236}">
                <a16:creationId xmlns:a16="http://schemas.microsoft.com/office/drawing/2014/main" id="{6C588887-2211-E16F-30E7-46D4CC44FF57}"/>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1468" y="54611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6" descr="http://t3.gstatic.com/images?q=tbn:ANd9GcQcJxskDqnVD5QpYG4wNPrHjkMQ3yWcw6e0BS11wFJM7mul-Om4JA">
            <a:extLst>
              <a:ext uri="{FF2B5EF4-FFF2-40B4-BE49-F238E27FC236}">
                <a16:creationId xmlns:a16="http://schemas.microsoft.com/office/drawing/2014/main" id="{ADC168AA-1ED4-B08E-B754-9E665FF3460F}"/>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3868" y="561353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46" name="Přímá spojnice se šipkou 45">
            <a:extLst>
              <a:ext uri="{FF2B5EF4-FFF2-40B4-BE49-F238E27FC236}">
                <a16:creationId xmlns:a16="http://schemas.microsoft.com/office/drawing/2014/main" id="{3942EBEB-93BE-A20E-E956-B0446CF75AA3}"/>
              </a:ext>
            </a:extLst>
          </p:cNvPr>
          <p:cNvCxnSpPr>
            <a:cxnSpLocks/>
          </p:cNvCxnSpPr>
          <p:nvPr/>
        </p:nvCxnSpPr>
        <p:spPr>
          <a:xfrm flipV="1">
            <a:off x="1365148" y="4817380"/>
            <a:ext cx="2347163" cy="7961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TextovéPole 46">
            <a:extLst>
              <a:ext uri="{FF2B5EF4-FFF2-40B4-BE49-F238E27FC236}">
                <a16:creationId xmlns:a16="http://schemas.microsoft.com/office/drawing/2014/main" id="{797506F7-C8C4-A5B8-5455-CFBEAC75595E}"/>
              </a:ext>
            </a:extLst>
          </p:cNvPr>
          <p:cNvSpPr txBox="1"/>
          <p:nvPr/>
        </p:nvSpPr>
        <p:spPr>
          <a:xfrm rot="20485565">
            <a:off x="1702480" y="5254719"/>
            <a:ext cx="1781175" cy="369332"/>
          </a:xfrm>
          <a:prstGeom prst="rect">
            <a:avLst/>
          </a:prstGeom>
          <a:noFill/>
        </p:spPr>
        <p:txBody>
          <a:bodyPr wrap="square" rtlCol="0">
            <a:spAutoFit/>
          </a:bodyPr>
          <a:lstStyle/>
          <a:p>
            <a:pPr algn="ctr"/>
            <a:r>
              <a:rPr lang="cs-CZ" b="1" dirty="0"/>
              <a:t>Vzdělavatelé</a:t>
            </a:r>
          </a:p>
        </p:txBody>
      </p:sp>
      <p:pic>
        <p:nvPicPr>
          <p:cNvPr id="48" name="Picture 16" descr="http://t3.gstatic.com/images?q=tbn:ANd9GcQcJxskDqnVD5QpYG4wNPrHjkMQ3yWcw6e0BS11wFJM7mul-Om4JA">
            <a:extLst>
              <a:ext uri="{FF2B5EF4-FFF2-40B4-BE49-F238E27FC236}">
                <a16:creationId xmlns:a16="http://schemas.microsoft.com/office/drawing/2014/main" id="{D4C57339-74FA-6C2E-470F-43BE2D53609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693" y="28703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6" descr="http://t3.gstatic.com/images?q=tbn:ANd9GcQcJxskDqnVD5QpYG4wNPrHjkMQ3yWcw6e0BS11wFJM7mul-Om4JA">
            <a:extLst>
              <a:ext uri="{FF2B5EF4-FFF2-40B4-BE49-F238E27FC236}">
                <a16:creationId xmlns:a16="http://schemas.microsoft.com/office/drawing/2014/main" id="{0034B240-38AA-6BD0-BCFB-7DD8AB7E6AC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693" y="28703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6" descr="http://t3.gstatic.com/images?q=tbn:ANd9GcQcJxskDqnVD5QpYG4wNPrHjkMQ3yWcw6e0BS11wFJM7mul-Om4JA">
            <a:extLst>
              <a:ext uri="{FF2B5EF4-FFF2-40B4-BE49-F238E27FC236}">
                <a16:creationId xmlns:a16="http://schemas.microsoft.com/office/drawing/2014/main" id="{C7EC04B2-0B01-B3A7-D6EF-911EA267D57B}"/>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0093" y="3022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6" descr="http://t3.gstatic.com/images?q=tbn:ANd9GcQcJxskDqnVD5QpYG4wNPrHjkMQ3yWcw6e0BS11wFJM7mul-Om4JA">
            <a:extLst>
              <a:ext uri="{FF2B5EF4-FFF2-40B4-BE49-F238E27FC236}">
                <a16:creationId xmlns:a16="http://schemas.microsoft.com/office/drawing/2014/main" id="{C9CA49E0-27F8-7E42-D5F7-7AFC9B045E7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72493" y="317513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52" name="Přímá spojnice se šipkou 51">
            <a:extLst>
              <a:ext uri="{FF2B5EF4-FFF2-40B4-BE49-F238E27FC236}">
                <a16:creationId xmlns:a16="http://schemas.microsoft.com/office/drawing/2014/main" id="{F9274A28-1D39-6B53-A2B6-97D4538125B4}"/>
              </a:ext>
            </a:extLst>
          </p:cNvPr>
          <p:cNvCxnSpPr>
            <a:cxnSpLocks/>
          </p:cNvCxnSpPr>
          <p:nvPr/>
        </p:nvCxnSpPr>
        <p:spPr>
          <a:xfrm>
            <a:off x="1803288" y="3560035"/>
            <a:ext cx="1909023" cy="76868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TextovéPole 52">
            <a:extLst>
              <a:ext uri="{FF2B5EF4-FFF2-40B4-BE49-F238E27FC236}">
                <a16:creationId xmlns:a16="http://schemas.microsoft.com/office/drawing/2014/main" id="{841012D4-0B08-018D-E647-B3BD05EE4C87}"/>
              </a:ext>
            </a:extLst>
          </p:cNvPr>
          <p:cNvSpPr txBox="1"/>
          <p:nvPr/>
        </p:nvSpPr>
        <p:spPr>
          <a:xfrm rot="1246759">
            <a:off x="1832186" y="3566936"/>
            <a:ext cx="1781175" cy="369332"/>
          </a:xfrm>
          <a:prstGeom prst="rect">
            <a:avLst/>
          </a:prstGeom>
          <a:noFill/>
        </p:spPr>
        <p:txBody>
          <a:bodyPr wrap="square" rtlCol="0">
            <a:spAutoFit/>
          </a:bodyPr>
          <a:lstStyle/>
          <a:p>
            <a:pPr algn="ctr"/>
            <a:r>
              <a:rPr lang="cs-CZ" b="1" dirty="0"/>
              <a:t>Poskytovatelé</a:t>
            </a:r>
          </a:p>
        </p:txBody>
      </p:sp>
      <p:sp>
        <p:nvSpPr>
          <p:cNvPr id="63" name="Nadpis 1">
            <a:extLst>
              <a:ext uri="{FF2B5EF4-FFF2-40B4-BE49-F238E27FC236}">
                <a16:creationId xmlns:a16="http://schemas.microsoft.com/office/drawing/2014/main" id="{6C23A46B-E250-6F9B-9C24-525540D9171A}"/>
              </a:ext>
            </a:extLst>
          </p:cNvPr>
          <p:cNvSpPr txBox="1">
            <a:spLocks/>
          </p:cNvSpPr>
          <p:nvPr/>
        </p:nvSpPr>
        <p:spPr>
          <a:xfrm>
            <a:off x="263572" y="121198"/>
            <a:ext cx="11382467" cy="796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Integrace různých zdrojů primárních dat umožňuje široké spektrum funkčních analýz („use </a:t>
            </a:r>
            <a:r>
              <a:rPr kumimoji="0" lang="cs-CZ" sz="2800" b="1" i="0" u="none" strike="noStrike" kern="1200" cap="none" spc="0" normalizeH="0" baseline="0" noProof="0" dirty="0" err="1">
                <a:ln>
                  <a:noFill/>
                </a:ln>
                <a:solidFill>
                  <a:srgbClr val="D71440"/>
                </a:solidFill>
                <a:effectLst/>
                <a:uLnTx/>
                <a:uFillTx/>
                <a:latin typeface="Calibri" panose="020F0502020204030204"/>
                <a:ea typeface="+mn-ea"/>
                <a:cs typeface="+mn-cs"/>
              </a:rPr>
              <a:t>cases</a:t>
            </a: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a:t>
            </a:r>
          </a:p>
        </p:txBody>
      </p:sp>
      <p:pic>
        <p:nvPicPr>
          <p:cNvPr id="2" name="Picture 16" descr="http://t3.gstatic.com/images?q=tbn:ANd9GcQcJxskDqnVD5QpYG4wNPrHjkMQ3yWcw6e0BS11wFJM7mul-Om4JA">
            <a:extLst>
              <a:ext uri="{FF2B5EF4-FFF2-40B4-BE49-F238E27FC236}">
                <a16:creationId xmlns:a16="http://schemas.microsoft.com/office/drawing/2014/main" id="{C4855512-98DB-6584-31A4-9255FAE0E7D0}"/>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53919" y="3992194"/>
            <a:ext cx="805410" cy="988232"/>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7">
            <a:extLst>
              <a:ext uri="{FF2B5EF4-FFF2-40B4-BE49-F238E27FC236}">
                <a16:creationId xmlns:a16="http://schemas.microsoft.com/office/drawing/2014/main" id="{7B117468-F528-FED9-C792-C2711675D86A}"/>
              </a:ext>
            </a:extLst>
          </p:cNvPr>
          <p:cNvSpPr txBox="1">
            <a:spLocks noChangeArrowheads="1"/>
          </p:cNvSpPr>
          <p:nvPr/>
        </p:nvSpPr>
        <p:spPr bwMode="auto">
          <a:xfrm>
            <a:off x="6340524" y="5371063"/>
            <a:ext cx="315712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r">
              <a:buClr>
                <a:srgbClr val="FFFF00"/>
              </a:buClr>
              <a:defRPr/>
            </a:pPr>
            <a:r>
              <a:rPr kumimoji="0" lang="cs-CZ" altLang="cs-CZ" i="1" dirty="0">
                <a:solidFill>
                  <a:srgbClr val="0000FF"/>
                </a:solidFill>
                <a:latin typeface="+mn-lt"/>
              </a:rPr>
              <a:t>Národní registr hrazených zdravotních služeb</a:t>
            </a:r>
          </a:p>
        </p:txBody>
      </p:sp>
      <p:pic>
        <p:nvPicPr>
          <p:cNvPr id="4" name="Picture 16" descr="http://t3.gstatic.com/images?q=tbn:ANd9GcQcJxskDqnVD5QpYG4wNPrHjkMQ3yWcw6e0BS11wFJM7mul-Om4JA">
            <a:extLst>
              <a:ext uri="{FF2B5EF4-FFF2-40B4-BE49-F238E27FC236}">
                <a16:creationId xmlns:a16="http://schemas.microsoft.com/office/drawing/2014/main" id="{5B7E2AD0-C132-C052-C23B-CAE1A0E8CA7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73426" y="409487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6" descr="http://t3.gstatic.com/images?q=tbn:ANd9GcQcJxskDqnVD5QpYG4wNPrHjkMQ3yWcw6e0BS11wFJM7mul-Om4JA">
            <a:extLst>
              <a:ext uri="{FF2B5EF4-FFF2-40B4-BE49-F238E27FC236}">
                <a16:creationId xmlns:a16="http://schemas.microsoft.com/office/drawing/2014/main" id="{C6FA017D-99C4-08FC-5808-1AA1E1700349}"/>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73426" y="409487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6" descr="http://t3.gstatic.com/images?q=tbn:ANd9GcQcJxskDqnVD5QpYG4wNPrHjkMQ3yWcw6e0BS11wFJM7mul-Om4JA">
            <a:extLst>
              <a:ext uri="{FF2B5EF4-FFF2-40B4-BE49-F238E27FC236}">
                <a16:creationId xmlns:a16="http://schemas.microsoft.com/office/drawing/2014/main" id="{3EBD8287-03B0-2BE5-E467-97482B74D94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425826" y="424727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6" descr="http://t3.gstatic.com/images?q=tbn:ANd9GcQcJxskDqnVD5QpYG4wNPrHjkMQ3yWcw6e0BS11wFJM7mul-Om4JA">
            <a:extLst>
              <a:ext uri="{FF2B5EF4-FFF2-40B4-BE49-F238E27FC236}">
                <a16:creationId xmlns:a16="http://schemas.microsoft.com/office/drawing/2014/main" id="{1236A750-0F40-55AF-02B3-B2C34765A89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578226" y="439967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8" name="Přímá spojnice se šipkou 7">
            <a:extLst>
              <a:ext uri="{FF2B5EF4-FFF2-40B4-BE49-F238E27FC236}">
                <a16:creationId xmlns:a16="http://schemas.microsoft.com/office/drawing/2014/main" id="{134CCEE1-CE08-59D5-F51E-D8043BC270E3}"/>
              </a:ext>
            </a:extLst>
          </p:cNvPr>
          <p:cNvCxnSpPr>
            <a:cxnSpLocks/>
          </p:cNvCxnSpPr>
          <p:nvPr/>
        </p:nvCxnSpPr>
        <p:spPr>
          <a:xfrm flipH="1">
            <a:off x="9281754" y="4486310"/>
            <a:ext cx="1839272" cy="2074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ovéPole 8">
            <a:extLst>
              <a:ext uri="{FF2B5EF4-FFF2-40B4-BE49-F238E27FC236}">
                <a16:creationId xmlns:a16="http://schemas.microsoft.com/office/drawing/2014/main" id="{740ABA54-CBE1-BA86-BDC1-12388D0D8B80}"/>
              </a:ext>
            </a:extLst>
          </p:cNvPr>
          <p:cNvSpPr txBox="1"/>
          <p:nvPr/>
        </p:nvSpPr>
        <p:spPr>
          <a:xfrm>
            <a:off x="9483361" y="4160896"/>
            <a:ext cx="1781175" cy="646331"/>
          </a:xfrm>
          <a:prstGeom prst="rect">
            <a:avLst/>
          </a:prstGeom>
          <a:noFill/>
        </p:spPr>
        <p:txBody>
          <a:bodyPr wrap="square" rtlCol="0">
            <a:spAutoFit/>
          </a:bodyPr>
          <a:lstStyle/>
          <a:p>
            <a:pPr algn="ctr"/>
            <a:r>
              <a:rPr lang="cs-CZ" b="1" dirty="0"/>
              <a:t>Zdravotní pojišťovny</a:t>
            </a:r>
          </a:p>
        </p:txBody>
      </p:sp>
      <p:pic>
        <p:nvPicPr>
          <p:cNvPr id="10" name="Obrázek 9">
            <a:extLst>
              <a:ext uri="{FF2B5EF4-FFF2-40B4-BE49-F238E27FC236}">
                <a16:creationId xmlns:a16="http://schemas.microsoft.com/office/drawing/2014/main" id="{B83B6078-A268-6023-1005-AF21E833FA04}"/>
              </a:ext>
            </a:extLst>
          </p:cNvPr>
          <p:cNvPicPr>
            <a:picLocks noChangeAspect="1"/>
          </p:cNvPicPr>
          <p:nvPr/>
        </p:nvPicPr>
        <p:blipFill>
          <a:blip r:embed="rId4"/>
          <a:stretch>
            <a:fillRect/>
          </a:stretch>
        </p:blipFill>
        <p:spPr>
          <a:xfrm>
            <a:off x="9905966" y="5599071"/>
            <a:ext cx="1904400" cy="1381053"/>
          </a:xfrm>
          <a:prstGeom prst="rect">
            <a:avLst/>
          </a:prstGeom>
        </p:spPr>
      </p:pic>
      <p:cxnSp>
        <p:nvCxnSpPr>
          <p:cNvPr id="11" name="Přímá spojnice 10">
            <a:extLst>
              <a:ext uri="{FF2B5EF4-FFF2-40B4-BE49-F238E27FC236}">
                <a16:creationId xmlns:a16="http://schemas.microsoft.com/office/drawing/2014/main" id="{183BBFC5-CF10-81BB-C39C-344E9FB9AA5D}"/>
              </a:ext>
            </a:extLst>
          </p:cNvPr>
          <p:cNvCxnSpPr>
            <a:cxnSpLocks/>
          </p:cNvCxnSpPr>
          <p:nvPr/>
        </p:nvCxnSpPr>
        <p:spPr>
          <a:xfrm>
            <a:off x="9205585" y="4845762"/>
            <a:ext cx="915259" cy="841734"/>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2" name="Přímá spojnice 11">
            <a:extLst>
              <a:ext uri="{FF2B5EF4-FFF2-40B4-BE49-F238E27FC236}">
                <a16:creationId xmlns:a16="http://schemas.microsoft.com/office/drawing/2014/main" id="{7D1BB89C-5855-E315-4E55-27D466836CE4}"/>
              </a:ext>
            </a:extLst>
          </p:cNvPr>
          <p:cNvCxnSpPr>
            <a:cxnSpLocks/>
          </p:cNvCxnSpPr>
          <p:nvPr/>
        </p:nvCxnSpPr>
        <p:spPr>
          <a:xfrm flipH="1">
            <a:off x="11225445" y="5060811"/>
            <a:ext cx="505416" cy="7490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3" name="TextovéPole 12">
            <a:extLst>
              <a:ext uri="{FF2B5EF4-FFF2-40B4-BE49-F238E27FC236}">
                <a16:creationId xmlns:a16="http://schemas.microsoft.com/office/drawing/2014/main" id="{C01F83E6-D964-B8E5-C8E4-0E40231AF4CE}"/>
              </a:ext>
            </a:extLst>
          </p:cNvPr>
          <p:cNvSpPr txBox="1"/>
          <p:nvPr/>
        </p:nvSpPr>
        <p:spPr>
          <a:xfrm>
            <a:off x="9963971" y="4845762"/>
            <a:ext cx="1514475" cy="646331"/>
          </a:xfrm>
          <a:prstGeom prst="rect">
            <a:avLst/>
          </a:prstGeom>
          <a:noFill/>
        </p:spPr>
        <p:txBody>
          <a:bodyPr wrap="square" rtlCol="0">
            <a:spAutoFit/>
          </a:bodyPr>
          <a:lstStyle/>
          <a:p>
            <a:pPr algn="ctr"/>
            <a:r>
              <a:rPr lang="cs-CZ" b="1" i="1" dirty="0">
                <a:solidFill>
                  <a:srgbClr val="FF0000"/>
                </a:solidFill>
              </a:rPr>
              <a:t>Akutní lůžková péče</a:t>
            </a:r>
          </a:p>
        </p:txBody>
      </p:sp>
      <p:cxnSp>
        <p:nvCxnSpPr>
          <p:cNvPr id="18" name="Přímá spojnice 17">
            <a:extLst>
              <a:ext uri="{FF2B5EF4-FFF2-40B4-BE49-F238E27FC236}">
                <a16:creationId xmlns:a16="http://schemas.microsoft.com/office/drawing/2014/main" id="{5AB0CEAA-0A69-5343-2D5F-9647F31D3C71}"/>
              </a:ext>
            </a:extLst>
          </p:cNvPr>
          <p:cNvCxnSpPr>
            <a:cxnSpLocks/>
          </p:cNvCxnSpPr>
          <p:nvPr/>
        </p:nvCxnSpPr>
        <p:spPr>
          <a:xfrm>
            <a:off x="1043256" y="3691795"/>
            <a:ext cx="23771" cy="1507442"/>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9" name="TextovéPole 18">
            <a:extLst>
              <a:ext uri="{FF2B5EF4-FFF2-40B4-BE49-F238E27FC236}">
                <a16:creationId xmlns:a16="http://schemas.microsoft.com/office/drawing/2014/main" id="{C7AAAAD1-071F-3570-55D1-DC6D56152141}"/>
              </a:ext>
            </a:extLst>
          </p:cNvPr>
          <p:cNvSpPr txBox="1"/>
          <p:nvPr/>
        </p:nvSpPr>
        <p:spPr>
          <a:xfrm rot="16200000">
            <a:off x="-60713" y="4005550"/>
            <a:ext cx="1514475" cy="646331"/>
          </a:xfrm>
          <a:prstGeom prst="rect">
            <a:avLst/>
          </a:prstGeom>
          <a:noFill/>
        </p:spPr>
        <p:txBody>
          <a:bodyPr wrap="square" rtlCol="0">
            <a:spAutoFit/>
          </a:bodyPr>
          <a:lstStyle/>
          <a:p>
            <a:pPr algn="ctr"/>
            <a:r>
              <a:rPr lang="cs-CZ" b="1" i="1" dirty="0">
                <a:solidFill>
                  <a:srgbClr val="FF0000"/>
                </a:solidFill>
              </a:rPr>
              <a:t>Trajektorie absolventů</a:t>
            </a:r>
          </a:p>
        </p:txBody>
      </p:sp>
      <p:cxnSp>
        <p:nvCxnSpPr>
          <p:cNvPr id="20" name="Přímá spojnice 19">
            <a:extLst>
              <a:ext uri="{FF2B5EF4-FFF2-40B4-BE49-F238E27FC236}">
                <a16:creationId xmlns:a16="http://schemas.microsoft.com/office/drawing/2014/main" id="{843BBBD3-0588-8406-F3F7-FBCF8A262545}"/>
              </a:ext>
            </a:extLst>
          </p:cNvPr>
          <p:cNvCxnSpPr>
            <a:cxnSpLocks/>
          </p:cNvCxnSpPr>
          <p:nvPr/>
        </p:nvCxnSpPr>
        <p:spPr>
          <a:xfrm flipV="1">
            <a:off x="4951033" y="3576596"/>
            <a:ext cx="1358384" cy="689730"/>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1" name="Přímá spojnice 20">
            <a:extLst>
              <a:ext uri="{FF2B5EF4-FFF2-40B4-BE49-F238E27FC236}">
                <a16:creationId xmlns:a16="http://schemas.microsoft.com/office/drawing/2014/main" id="{616BBB72-D051-3178-CBDC-CE6B8CBA94EC}"/>
              </a:ext>
            </a:extLst>
          </p:cNvPr>
          <p:cNvCxnSpPr>
            <a:cxnSpLocks/>
          </p:cNvCxnSpPr>
          <p:nvPr/>
        </p:nvCxnSpPr>
        <p:spPr>
          <a:xfrm>
            <a:off x="4962931" y="4457735"/>
            <a:ext cx="2895099" cy="28575"/>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2" name="Přímá spojnice 31">
            <a:extLst>
              <a:ext uri="{FF2B5EF4-FFF2-40B4-BE49-F238E27FC236}">
                <a16:creationId xmlns:a16="http://schemas.microsoft.com/office/drawing/2014/main" id="{1EE0996D-AD45-93E2-7071-2E3D0DECFD69}"/>
              </a:ext>
            </a:extLst>
          </p:cNvPr>
          <p:cNvCxnSpPr>
            <a:cxnSpLocks/>
          </p:cNvCxnSpPr>
          <p:nvPr/>
        </p:nvCxnSpPr>
        <p:spPr>
          <a:xfrm>
            <a:off x="6551386" y="3579887"/>
            <a:ext cx="1336619" cy="722633"/>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3" name="TextovéPole 32">
            <a:extLst>
              <a:ext uri="{FF2B5EF4-FFF2-40B4-BE49-F238E27FC236}">
                <a16:creationId xmlns:a16="http://schemas.microsoft.com/office/drawing/2014/main" id="{8FAD6182-8F46-94B2-17E6-2D935101A9D1}"/>
              </a:ext>
            </a:extLst>
          </p:cNvPr>
          <p:cNvSpPr txBox="1"/>
          <p:nvPr/>
        </p:nvSpPr>
        <p:spPr>
          <a:xfrm>
            <a:off x="5666786" y="3780516"/>
            <a:ext cx="1514475" cy="646331"/>
          </a:xfrm>
          <a:prstGeom prst="rect">
            <a:avLst/>
          </a:prstGeom>
          <a:noFill/>
        </p:spPr>
        <p:txBody>
          <a:bodyPr wrap="square" rtlCol="0">
            <a:spAutoFit/>
          </a:bodyPr>
          <a:lstStyle/>
          <a:p>
            <a:pPr algn="ctr"/>
            <a:r>
              <a:rPr lang="cs-CZ" b="1" i="1" dirty="0">
                <a:solidFill>
                  <a:srgbClr val="FF0000"/>
                </a:solidFill>
              </a:rPr>
              <a:t>Vzájemné kontroly</a:t>
            </a:r>
          </a:p>
        </p:txBody>
      </p:sp>
      <p:cxnSp>
        <p:nvCxnSpPr>
          <p:cNvPr id="36" name="Přímá spojnice 35">
            <a:extLst>
              <a:ext uri="{FF2B5EF4-FFF2-40B4-BE49-F238E27FC236}">
                <a16:creationId xmlns:a16="http://schemas.microsoft.com/office/drawing/2014/main" id="{169552D5-7672-96DB-2D22-83EE7CD62BF5}"/>
              </a:ext>
            </a:extLst>
          </p:cNvPr>
          <p:cNvCxnSpPr>
            <a:cxnSpLocks/>
          </p:cNvCxnSpPr>
          <p:nvPr/>
        </p:nvCxnSpPr>
        <p:spPr>
          <a:xfrm>
            <a:off x="11699453" y="2661145"/>
            <a:ext cx="23771" cy="1507442"/>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7" name="TextovéPole 36">
            <a:extLst>
              <a:ext uri="{FF2B5EF4-FFF2-40B4-BE49-F238E27FC236}">
                <a16:creationId xmlns:a16="http://schemas.microsoft.com/office/drawing/2014/main" id="{5228F9A4-D25D-051D-65FD-CD88996BB101}"/>
              </a:ext>
            </a:extLst>
          </p:cNvPr>
          <p:cNvSpPr txBox="1"/>
          <p:nvPr/>
        </p:nvSpPr>
        <p:spPr>
          <a:xfrm rot="16200000">
            <a:off x="10689754" y="3279395"/>
            <a:ext cx="2557360" cy="369332"/>
          </a:xfrm>
          <a:prstGeom prst="rect">
            <a:avLst/>
          </a:prstGeom>
          <a:noFill/>
        </p:spPr>
        <p:txBody>
          <a:bodyPr wrap="square" rtlCol="0">
            <a:spAutoFit/>
          </a:bodyPr>
          <a:lstStyle/>
          <a:p>
            <a:pPr algn="ctr"/>
            <a:r>
              <a:rPr lang="cs-CZ" b="1" i="1" dirty="0">
                <a:solidFill>
                  <a:srgbClr val="FF0000"/>
                </a:solidFill>
              </a:rPr>
              <a:t>Síť poskytovatelů</a:t>
            </a:r>
          </a:p>
        </p:txBody>
      </p:sp>
    </p:spTree>
    <p:extLst>
      <p:ext uri="{BB962C8B-B14F-4D97-AF65-F5344CB8AC3E}">
        <p14:creationId xmlns:p14="http://schemas.microsoft.com/office/powerpoint/2010/main" val="26149216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Nadpis 1">
            <a:extLst>
              <a:ext uri="{FF2B5EF4-FFF2-40B4-BE49-F238E27FC236}">
                <a16:creationId xmlns:a16="http://schemas.microsoft.com/office/drawing/2014/main" id="{473E9B45-49B3-E061-AF23-6F7082688126}"/>
              </a:ext>
            </a:extLst>
          </p:cNvPr>
          <p:cNvSpPr txBox="1">
            <a:spLocks/>
          </p:cNvSpPr>
          <p:nvPr/>
        </p:nvSpPr>
        <p:spPr>
          <a:xfrm>
            <a:off x="263572" y="121198"/>
            <a:ext cx="11382467" cy="796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Integrace různých zdrojů primárních dat umožňuje široké spektrum funkčních analýz („use </a:t>
            </a:r>
            <a:r>
              <a:rPr kumimoji="0" lang="cs-CZ" sz="2800" b="1" i="0" u="none" strike="noStrike" kern="1200" cap="none" spc="0" normalizeH="0" baseline="0" noProof="0" dirty="0" err="1">
                <a:ln>
                  <a:noFill/>
                </a:ln>
                <a:solidFill>
                  <a:srgbClr val="D71440"/>
                </a:solidFill>
                <a:effectLst/>
                <a:uLnTx/>
                <a:uFillTx/>
                <a:latin typeface="Calibri" panose="020F0502020204030204"/>
                <a:ea typeface="+mn-ea"/>
                <a:cs typeface="+mn-cs"/>
              </a:rPr>
              <a:t>cases</a:t>
            </a: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a:t>
            </a:r>
          </a:p>
        </p:txBody>
      </p:sp>
      <p:sp>
        <p:nvSpPr>
          <p:cNvPr id="14" name="TextovéPole 13">
            <a:extLst>
              <a:ext uri="{FF2B5EF4-FFF2-40B4-BE49-F238E27FC236}">
                <a16:creationId xmlns:a16="http://schemas.microsoft.com/office/drawing/2014/main" id="{135164F9-9CA1-A3AC-123C-6CFD7BD19B22}"/>
              </a:ext>
            </a:extLst>
          </p:cNvPr>
          <p:cNvSpPr txBox="1"/>
          <p:nvPr/>
        </p:nvSpPr>
        <p:spPr>
          <a:xfrm>
            <a:off x="305957" y="1321321"/>
            <a:ext cx="11580085" cy="3046988"/>
          </a:xfrm>
          <a:prstGeom prst="rect">
            <a:avLst/>
          </a:prstGeom>
          <a:solidFill>
            <a:schemeClr val="bg1"/>
          </a:solidFill>
          <a:ln>
            <a:noFill/>
          </a:ln>
        </p:spPr>
        <p:txBody>
          <a:bodyPr wrap="square" rtlCol="0">
            <a:spAutoFit/>
          </a:bodyPr>
          <a:lstStyle/>
          <a:p>
            <a:pPr algn="ctr">
              <a:spcBef>
                <a:spcPts val="1200"/>
              </a:spcBef>
              <a:spcAft>
                <a:spcPts val="1200"/>
              </a:spcAft>
            </a:pPr>
            <a:r>
              <a:rPr lang="cs-CZ" sz="2400" dirty="0">
                <a:effectLst/>
                <a:latin typeface="Calibri" panose="020F0502020204030204" pitchFamily="34" charset="0"/>
                <a:ea typeface="Calibri" panose="020F0502020204030204" pitchFamily="34" charset="0"/>
                <a:cs typeface="Times New Roman" panose="02020603050405020304" pitchFamily="18" charset="0"/>
              </a:rPr>
              <a:t>Z hlediska funkčnosti představuje centrální datové úložiště NZIS zcela nový systém umožňující rozsah analýz, které před jeho vznikem nebyly možné. Klíčová data byla sbírána pouze na základě sebe-</a:t>
            </a:r>
            <a:r>
              <a:rPr lang="cs-CZ" sz="2400" dirty="0" err="1">
                <a:effectLst/>
                <a:latin typeface="Calibri" panose="020F0502020204030204" pitchFamily="34" charset="0"/>
                <a:ea typeface="Calibri" panose="020F0502020204030204" pitchFamily="34" charset="0"/>
                <a:cs typeface="Times New Roman" panose="02020603050405020304" pitchFamily="18" charset="0"/>
              </a:rPr>
              <a:t>reportujících</a:t>
            </a:r>
            <a:r>
              <a:rPr lang="cs-CZ" sz="2400" dirty="0">
                <a:effectLst/>
                <a:latin typeface="Calibri" panose="020F0502020204030204" pitchFamily="34" charset="0"/>
                <a:ea typeface="Calibri" panose="020F0502020204030204" pitchFamily="34" charset="0"/>
                <a:cs typeface="Times New Roman" panose="02020603050405020304" pitchFamily="18" charset="0"/>
              </a:rPr>
              <a:t> hlášení poskytovatelů, fakticky bez možnosti nezávisle ověřit jejich úplnost a správnost. Chybějící elektronizace hlášení administrativně zatěžovala odborný personál poskytovatelů, což často vedlo k neúplnosti hlášení. Reprezentativní data o úvazkové kapacitě na individuálních datech zdravotnických pracovníků nebyla dostupná vůbec, což znemožňovalo reprezentativní mapování jejich služebních trajektorií v systému nebo kontrolu efektivity vzdělavatelů. </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Šipka: dolů 14">
            <a:extLst>
              <a:ext uri="{FF2B5EF4-FFF2-40B4-BE49-F238E27FC236}">
                <a16:creationId xmlns:a16="http://schemas.microsoft.com/office/drawing/2014/main" id="{B25F810B-4CB5-C4B6-C564-BCEF1D7E2601}"/>
              </a:ext>
            </a:extLst>
          </p:cNvPr>
          <p:cNvSpPr/>
          <p:nvPr/>
        </p:nvSpPr>
        <p:spPr>
          <a:xfrm>
            <a:off x="4983146" y="4772276"/>
            <a:ext cx="1637881" cy="48232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1633675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Nadpis 1">
            <a:extLst>
              <a:ext uri="{FF2B5EF4-FFF2-40B4-BE49-F238E27FC236}">
                <a16:creationId xmlns:a16="http://schemas.microsoft.com/office/drawing/2014/main" id="{473E9B45-49B3-E061-AF23-6F7082688126}"/>
              </a:ext>
            </a:extLst>
          </p:cNvPr>
          <p:cNvSpPr txBox="1">
            <a:spLocks/>
          </p:cNvSpPr>
          <p:nvPr/>
        </p:nvSpPr>
        <p:spPr>
          <a:xfrm>
            <a:off x="263572" y="121198"/>
            <a:ext cx="11382467" cy="796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Integrace různých zdrojů primárních dat umožňuje široké spektrum funkčních analýz („use </a:t>
            </a:r>
            <a:r>
              <a:rPr kumimoji="0" lang="cs-CZ" sz="2800" b="1" i="0" u="none" strike="noStrike" kern="1200" cap="none" spc="0" normalizeH="0" baseline="0" noProof="0" dirty="0" err="1">
                <a:ln>
                  <a:noFill/>
                </a:ln>
                <a:solidFill>
                  <a:srgbClr val="D71440"/>
                </a:solidFill>
                <a:effectLst/>
                <a:uLnTx/>
                <a:uFillTx/>
                <a:latin typeface="Calibri" panose="020F0502020204030204"/>
                <a:ea typeface="+mn-ea"/>
                <a:cs typeface="+mn-cs"/>
              </a:rPr>
              <a:t>cases</a:t>
            </a: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a:t>
            </a:r>
          </a:p>
        </p:txBody>
      </p:sp>
      <p:sp>
        <p:nvSpPr>
          <p:cNvPr id="14" name="TextovéPole 13">
            <a:extLst>
              <a:ext uri="{FF2B5EF4-FFF2-40B4-BE49-F238E27FC236}">
                <a16:creationId xmlns:a16="http://schemas.microsoft.com/office/drawing/2014/main" id="{135164F9-9CA1-A3AC-123C-6CFD7BD19B22}"/>
              </a:ext>
            </a:extLst>
          </p:cNvPr>
          <p:cNvSpPr txBox="1"/>
          <p:nvPr/>
        </p:nvSpPr>
        <p:spPr>
          <a:xfrm>
            <a:off x="305957" y="1321321"/>
            <a:ext cx="11580085" cy="2985433"/>
          </a:xfrm>
          <a:prstGeom prst="rect">
            <a:avLst/>
          </a:prstGeom>
          <a:solidFill>
            <a:schemeClr val="bg1"/>
          </a:solidFill>
          <a:ln>
            <a:noFill/>
          </a:ln>
        </p:spPr>
        <p:txBody>
          <a:bodyPr wrap="square" rtlCol="0">
            <a:spAutoFit/>
          </a:bodyPr>
          <a:lstStyle/>
          <a:p>
            <a:pPr algn="ctr">
              <a:spcBef>
                <a:spcPts val="1200"/>
              </a:spcBef>
              <a:spcAft>
                <a:spcPts val="1200"/>
              </a:spcAft>
            </a:pPr>
            <a:r>
              <a:rPr lang="cs-CZ" sz="2400" dirty="0">
                <a:effectLst/>
                <a:latin typeface="Calibri" panose="020F0502020204030204" pitchFamily="34" charset="0"/>
                <a:ea typeface="Calibri" panose="020F0502020204030204" pitchFamily="34" charset="0"/>
                <a:cs typeface="Times New Roman" panose="02020603050405020304" pitchFamily="18" charset="0"/>
              </a:rPr>
              <a:t>Systém aktuálně umožňuje realizovat široké spektrum přístupů pokrývajících oblasti od vzdělávání zdravotnických pracovníků, kritické hodnocení dostupných kapacit a na něm založený regionální </a:t>
            </a:r>
            <a:r>
              <a:rPr lang="cs-CZ" sz="2400" dirty="0" err="1">
                <a:effectLst/>
                <a:latin typeface="Calibri" panose="020F0502020204030204" pitchFamily="34" charset="0"/>
                <a:ea typeface="Calibri" panose="020F0502020204030204" pitchFamily="34" charset="0"/>
                <a:cs typeface="Times New Roman" panose="02020603050405020304" pitchFamily="18" charset="0"/>
              </a:rPr>
              <a:t>bechmarking</a:t>
            </a:r>
            <a:r>
              <a:rPr lang="cs-CZ" sz="2400" dirty="0">
                <a:effectLst/>
                <a:latin typeface="Calibri" panose="020F0502020204030204" pitchFamily="34" charset="0"/>
                <a:ea typeface="Calibri" panose="020F0502020204030204" pitchFamily="34" charset="0"/>
                <a:cs typeface="Times New Roman" panose="02020603050405020304" pitchFamily="18" charset="0"/>
              </a:rPr>
              <a:t>, až po kvantitativní rozbory úrovně odměňování pracovníků a hodnocení jejich pracovní zátěže. </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algn="ctr">
              <a:spcBef>
                <a:spcPts val="1200"/>
              </a:spcBef>
              <a:spcAft>
                <a:spcPts val="1200"/>
              </a:spcAft>
            </a:pPr>
            <a:r>
              <a:rPr lang="cs-CZ" sz="2400" dirty="0">
                <a:effectLst/>
                <a:latin typeface="Calibri" panose="020F0502020204030204" pitchFamily="34" charset="0"/>
                <a:ea typeface="Calibri" panose="020F0502020204030204" pitchFamily="34" charset="0"/>
                <a:cs typeface="Times New Roman" panose="02020603050405020304" pitchFamily="18" charset="0"/>
              </a:rPr>
              <a:t>Všechny základní funkční analýzy mají přímou prostupnost svých výstupů do modulu portálu zdravotnických ukazatelů a do modulu reportingu a otevřených dat, v tomto smyslu je tedy zajištěná plná dostupnost klíčových výstupů systému. </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Šipka: dolů 14">
            <a:extLst>
              <a:ext uri="{FF2B5EF4-FFF2-40B4-BE49-F238E27FC236}">
                <a16:creationId xmlns:a16="http://schemas.microsoft.com/office/drawing/2014/main" id="{B25F810B-4CB5-C4B6-C564-BCEF1D7E2601}"/>
              </a:ext>
            </a:extLst>
          </p:cNvPr>
          <p:cNvSpPr/>
          <p:nvPr/>
        </p:nvSpPr>
        <p:spPr>
          <a:xfrm>
            <a:off x="5135864" y="4710721"/>
            <a:ext cx="1637881" cy="48232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6100485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ovéPole 21">
            <a:extLst>
              <a:ext uri="{FF2B5EF4-FFF2-40B4-BE49-F238E27FC236}">
                <a16:creationId xmlns:a16="http://schemas.microsoft.com/office/drawing/2014/main" id="{4087F5DF-5B41-2DCD-F615-6F992F3FCEA4}"/>
              </a:ext>
            </a:extLst>
          </p:cNvPr>
          <p:cNvSpPr txBox="1"/>
          <p:nvPr/>
        </p:nvSpPr>
        <p:spPr>
          <a:xfrm rot="262442">
            <a:off x="8268742" y="2522814"/>
            <a:ext cx="1781175" cy="369332"/>
          </a:xfrm>
          <a:prstGeom prst="rect">
            <a:avLst/>
          </a:prstGeom>
          <a:noFill/>
        </p:spPr>
        <p:txBody>
          <a:bodyPr wrap="square" rtlCol="0">
            <a:spAutoFit/>
          </a:bodyPr>
          <a:lstStyle/>
          <a:p>
            <a:pPr algn="ctr"/>
            <a:r>
              <a:rPr lang="cs-CZ" b="1" dirty="0"/>
              <a:t>Krajské úřady</a:t>
            </a:r>
          </a:p>
        </p:txBody>
      </p:sp>
      <p:sp>
        <p:nvSpPr>
          <p:cNvPr id="23" name="Text Box 17">
            <a:extLst>
              <a:ext uri="{FF2B5EF4-FFF2-40B4-BE49-F238E27FC236}">
                <a16:creationId xmlns:a16="http://schemas.microsoft.com/office/drawing/2014/main" id="{1EB918E0-BE1A-F57B-98BF-2CCADE8F4808}"/>
              </a:ext>
            </a:extLst>
          </p:cNvPr>
          <p:cNvSpPr txBox="1">
            <a:spLocks noChangeArrowheads="1"/>
          </p:cNvSpPr>
          <p:nvPr/>
        </p:nvSpPr>
        <p:spPr bwMode="auto">
          <a:xfrm>
            <a:off x="4310909" y="1166584"/>
            <a:ext cx="4290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ctr">
              <a:buClr>
                <a:srgbClr val="FFFF00"/>
              </a:buClr>
              <a:defRPr/>
            </a:pPr>
            <a:r>
              <a:rPr kumimoji="0" lang="cs-CZ" altLang="cs-CZ" i="1" dirty="0">
                <a:solidFill>
                  <a:srgbClr val="0000FF"/>
                </a:solidFill>
                <a:latin typeface="+mn-lt"/>
              </a:rPr>
              <a:t>Národní registr poskytovatelů zdravotních služeb</a:t>
            </a:r>
          </a:p>
        </p:txBody>
      </p:sp>
      <p:pic>
        <p:nvPicPr>
          <p:cNvPr id="24" name="Picture 16" descr="http://t3.gstatic.com/images?q=tbn:ANd9GcQcJxskDqnVD5QpYG4wNPrHjkMQ3yWcw6e0BS11wFJM7mul-Om4JA">
            <a:extLst>
              <a:ext uri="{FF2B5EF4-FFF2-40B4-BE49-F238E27FC236}">
                <a16:creationId xmlns:a16="http://schemas.microsoft.com/office/drawing/2014/main" id="{D32A882D-405A-E6BC-6D88-186068A3E1C8}"/>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96000" y="2148951"/>
            <a:ext cx="805410" cy="988232"/>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Přímá spojnice se šipkou 24">
            <a:extLst>
              <a:ext uri="{FF2B5EF4-FFF2-40B4-BE49-F238E27FC236}">
                <a16:creationId xmlns:a16="http://schemas.microsoft.com/office/drawing/2014/main" id="{6F19D827-4672-9253-95D8-5ABDFB7377B1}"/>
              </a:ext>
            </a:extLst>
          </p:cNvPr>
          <p:cNvCxnSpPr>
            <a:cxnSpLocks/>
          </p:cNvCxnSpPr>
          <p:nvPr/>
        </p:nvCxnSpPr>
        <p:spPr>
          <a:xfrm flipV="1">
            <a:off x="1824601" y="2844754"/>
            <a:ext cx="3808418" cy="45321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6" name="Picture 16" descr="http://t3.gstatic.com/images?q=tbn:ANd9GcQcJxskDqnVD5QpYG4wNPrHjkMQ3yWcw6e0BS11wFJM7mul-Om4JA">
            <a:extLst>
              <a:ext uri="{FF2B5EF4-FFF2-40B4-BE49-F238E27FC236}">
                <a16:creationId xmlns:a16="http://schemas.microsoft.com/office/drawing/2014/main" id="{06BE7A6A-9BC0-9FC9-96C2-35A9EDA5717B}"/>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0328" y="2401222"/>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descr="http://t3.gstatic.com/images?q=tbn:ANd9GcQcJxskDqnVD5QpYG4wNPrHjkMQ3yWcw6e0BS11wFJM7mul-Om4JA">
            <a:extLst>
              <a:ext uri="{FF2B5EF4-FFF2-40B4-BE49-F238E27FC236}">
                <a16:creationId xmlns:a16="http://schemas.microsoft.com/office/drawing/2014/main" id="{4C7E1E0E-4F3C-426C-7465-C66262A69101}"/>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0328" y="2401222"/>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6" descr="http://t3.gstatic.com/images?q=tbn:ANd9GcQcJxskDqnVD5QpYG4wNPrHjkMQ3yWcw6e0BS11wFJM7mul-Om4JA">
            <a:extLst>
              <a:ext uri="{FF2B5EF4-FFF2-40B4-BE49-F238E27FC236}">
                <a16:creationId xmlns:a16="http://schemas.microsoft.com/office/drawing/2014/main" id="{FC56EDB7-A6D1-D7D4-4825-363505CC4849}"/>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42728" y="2553622"/>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6" descr="http://t3.gstatic.com/images?q=tbn:ANd9GcQcJxskDqnVD5QpYG4wNPrHjkMQ3yWcw6e0BS11wFJM7mul-Om4JA">
            <a:extLst>
              <a:ext uri="{FF2B5EF4-FFF2-40B4-BE49-F238E27FC236}">
                <a16:creationId xmlns:a16="http://schemas.microsoft.com/office/drawing/2014/main" id="{8EB4CAF5-4E85-8EE3-C97A-1E7E07FDB07E}"/>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95128" y="2706022"/>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Přímá spojnice se šipkou 29">
            <a:extLst>
              <a:ext uri="{FF2B5EF4-FFF2-40B4-BE49-F238E27FC236}">
                <a16:creationId xmlns:a16="http://schemas.microsoft.com/office/drawing/2014/main" id="{2AA4D0DA-80C4-1370-696C-EFE0D11A4599}"/>
              </a:ext>
            </a:extLst>
          </p:cNvPr>
          <p:cNvCxnSpPr>
            <a:cxnSpLocks/>
          </p:cNvCxnSpPr>
          <p:nvPr/>
        </p:nvCxnSpPr>
        <p:spPr>
          <a:xfrm flipH="1" flipV="1">
            <a:off x="7326086" y="2804984"/>
            <a:ext cx="3385457" cy="28644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ovéPole 30">
            <a:extLst>
              <a:ext uri="{FF2B5EF4-FFF2-40B4-BE49-F238E27FC236}">
                <a16:creationId xmlns:a16="http://schemas.microsoft.com/office/drawing/2014/main" id="{9977A100-92C6-9CAE-3785-607389DA97DA}"/>
              </a:ext>
            </a:extLst>
          </p:cNvPr>
          <p:cNvSpPr txBox="1"/>
          <p:nvPr/>
        </p:nvSpPr>
        <p:spPr>
          <a:xfrm rot="21279521">
            <a:off x="2821723" y="2639998"/>
            <a:ext cx="1781175" cy="369332"/>
          </a:xfrm>
          <a:prstGeom prst="rect">
            <a:avLst/>
          </a:prstGeom>
          <a:noFill/>
        </p:spPr>
        <p:txBody>
          <a:bodyPr wrap="square" rtlCol="0">
            <a:spAutoFit/>
          </a:bodyPr>
          <a:lstStyle/>
          <a:p>
            <a:pPr algn="ctr"/>
            <a:r>
              <a:rPr lang="cs-CZ" b="1" dirty="0"/>
              <a:t>Poskytovatelé</a:t>
            </a:r>
          </a:p>
        </p:txBody>
      </p:sp>
      <p:sp>
        <p:nvSpPr>
          <p:cNvPr id="40" name="Text Box 17">
            <a:extLst>
              <a:ext uri="{FF2B5EF4-FFF2-40B4-BE49-F238E27FC236}">
                <a16:creationId xmlns:a16="http://schemas.microsoft.com/office/drawing/2014/main" id="{1E9A0BCD-7AE9-45E6-0217-ED0CE2909214}"/>
              </a:ext>
            </a:extLst>
          </p:cNvPr>
          <p:cNvSpPr txBox="1">
            <a:spLocks noChangeArrowheads="1"/>
          </p:cNvSpPr>
          <p:nvPr/>
        </p:nvSpPr>
        <p:spPr bwMode="auto">
          <a:xfrm>
            <a:off x="3038687" y="5461226"/>
            <a:ext cx="21921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buClr>
                <a:srgbClr val="FFFF00"/>
              </a:buClr>
              <a:defRPr/>
            </a:pPr>
            <a:r>
              <a:rPr kumimoji="0" lang="cs-CZ" altLang="cs-CZ" i="1" dirty="0">
                <a:solidFill>
                  <a:srgbClr val="0000FF"/>
                </a:solidFill>
                <a:latin typeface="+mn-lt"/>
              </a:rPr>
              <a:t>Národní registr zdravotnických pracovníků </a:t>
            </a:r>
          </a:p>
        </p:txBody>
      </p:sp>
      <p:pic>
        <p:nvPicPr>
          <p:cNvPr id="41" name="Picture 16" descr="http://t3.gstatic.com/images?q=tbn:ANd9GcQcJxskDqnVD5QpYG4wNPrHjkMQ3yWcw6e0BS11wFJM7mul-Om4JA">
            <a:extLst>
              <a:ext uri="{FF2B5EF4-FFF2-40B4-BE49-F238E27FC236}">
                <a16:creationId xmlns:a16="http://schemas.microsoft.com/office/drawing/2014/main" id="{EB9CF5B4-E045-D02A-D827-124D9A012D25}"/>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25086" y="4072579"/>
            <a:ext cx="805410" cy="98823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6" descr="http://t3.gstatic.com/images?q=tbn:ANd9GcQcJxskDqnVD5QpYG4wNPrHjkMQ3yWcw6e0BS11wFJM7mul-Om4JA">
            <a:extLst>
              <a:ext uri="{FF2B5EF4-FFF2-40B4-BE49-F238E27FC236}">
                <a16:creationId xmlns:a16="http://schemas.microsoft.com/office/drawing/2014/main" id="{D9B9550B-1A71-99CD-9B04-435767D571F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068" y="5308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6" descr="http://t3.gstatic.com/images?q=tbn:ANd9GcQcJxskDqnVD5QpYG4wNPrHjkMQ3yWcw6e0BS11wFJM7mul-Om4JA">
            <a:extLst>
              <a:ext uri="{FF2B5EF4-FFF2-40B4-BE49-F238E27FC236}">
                <a16:creationId xmlns:a16="http://schemas.microsoft.com/office/drawing/2014/main" id="{92CE8202-7AC3-66BA-0C52-BE623BAF551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068" y="5308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6" descr="http://t3.gstatic.com/images?q=tbn:ANd9GcQcJxskDqnVD5QpYG4wNPrHjkMQ3yWcw6e0BS11wFJM7mul-Om4JA">
            <a:extLst>
              <a:ext uri="{FF2B5EF4-FFF2-40B4-BE49-F238E27FC236}">
                <a16:creationId xmlns:a16="http://schemas.microsoft.com/office/drawing/2014/main" id="{6C588887-2211-E16F-30E7-46D4CC44FF57}"/>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1468" y="54611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6" descr="http://t3.gstatic.com/images?q=tbn:ANd9GcQcJxskDqnVD5QpYG4wNPrHjkMQ3yWcw6e0BS11wFJM7mul-Om4JA">
            <a:extLst>
              <a:ext uri="{FF2B5EF4-FFF2-40B4-BE49-F238E27FC236}">
                <a16:creationId xmlns:a16="http://schemas.microsoft.com/office/drawing/2014/main" id="{ADC168AA-1ED4-B08E-B754-9E665FF3460F}"/>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3868" y="561353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46" name="Přímá spojnice se šipkou 45">
            <a:extLst>
              <a:ext uri="{FF2B5EF4-FFF2-40B4-BE49-F238E27FC236}">
                <a16:creationId xmlns:a16="http://schemas.microsoft.com/office/drawing/2014/main" id="{3942EBEB-93BE-A20E-E956-B0446CF75AA3}"/>
              </a:ext>
            </a:extLst>
          </p:cNvPr>
          <p:cNvCxnSpPr>
            <a:cxnSpLocks/>
          </p:cNvCxnSpPr>
          <p:nvPr/>
        </p:nvCxnSpPr>
        <p:spPr>
          <a:xfrm flipV="1">
            <a:off x="1365148" y="4817380"/>
            <a:ext cx="2347163" cy="7961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TextovéPole 46">
            <a:extLst>
              <a:ext uri="{FF2B5EF4-FFF2-40B4-BE49-F238E27FC236}">
                <a16:creationId xmlns:a16="http://schemas.microsoft.com/office/drawing/2014/main" id="{797506F7-C8C4-A5B8-5455-CFBEAC75595E}"/>
              </a:ext>
            </a:extLst>
          </p:cNvPr>
          <p:cNvSpPr txBox="1"/>
          <p:nvPr/>
        </p:nvSpPr>
        <p:spPr>
          <a:xfrm rot="20485565">
            <a:off x="1702480" y="5254719"/>
            <a:ext cx="1781175" cy="369332"/>
          </a:xfrm>
          <a:prstGeom prst="rect">
            <a:avLst/>
          </a:prstGeom>
          <a:noFill/>
        </p:spPr>
        <p:txBody>
          <a:bodyPr wrap="square" rtlCol="0">
            <a:spAutoFit/>
          </a:bodyPr>
          <a:lstStyle/>
          <a:p>
            <a:pPr algn="ctr"/>
            <a:r>
              <a:rPr lang="cs-CZ" b="1" dirty="0"/>
              <a:t>Vzdělavatelé</a:t>
            </a:r>
          </a:p>
        </p:txBody>
      </p:sp>
      <p:pic>
        <p:nvPicPr>
          <p:cNvPr id="48" name="Picture 16" descr="http://t3.gstatic.com/images?q=tbn:ANd9GcQcJxskDqnVD5QpYG4wNPrHjkMQ3yWcw6e0BS11wFJM7mul-Om4JA">
            <a:extLst>
              <a:ext uri="{FF2B5EF4-FFF2-40B4-BE49-F238E27FC236}">
                <a16:creationId xmlns:a16="http://schemas.microsoft.com/office/drawing/2014/main" id="{D4C57339-74FA-6C2E-470F-43BE2D53609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693" y="28703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6" descr="http://t3.gstatic.com/images?q=tbn:ANd9GcQcJxskDqnVD5QpYG4wNPrHjkMQ3yWcw6e0BS11wFJM7mul-Om4JA">
            <a:extLst>
              <a:ext uri="{FF2B5EF4-FFF2-40B4-BE49-F238E27FC236}">
                <a16:creationId xmlns:a16="http://schemas.microsoft.com/office/drawing/2014/main" id="{0034B240-38AA-6BD0-BCFB-7DD8AB7E6AC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693" y="28703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6" descr="http://t3.gstatic.com/images?q=tbn:ANd9GcQcJxskDqnVD5QpYG4wNPrHjkMQ3yWcw6e0BS11wFJM7mul-Om4JA">
            <a:extLst>
              <a:ext uri="{FF2B5EF4-FFF2-40B4-BE49-F238E27FC236}">
                <a16:creationId xmlns:a16="http://schemas.microsoft.com/office/drawing/2014/main" id="{C7EC04B2-0B01-B3A7-D6EF-911EA267D57B}"/>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0093" y="302273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6" descr="http://t3.gstatic.com/images?q=tbn:ANd9GcQcJxskDqnVD5QpYG4wNPrHjkMQ3yWcw6e0BS11wFJM7mul-Om4JA">
            <a:extLst>
              <a:ext uri="{FF2B5EF4-FFF2-40B4-BE49-F238E27FC236}">
                <a16:creationId xmlns:a16="http://schemas.microsoft.com/office/drawing/2014/main" id="{C9CA49E0-27F8-7E42-D5F7-7AFC9B045E7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72493" y="317513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52" name="Přímá spojnice se šipkou 51">
            <a:extLst>
              <a:ext uri="{FF2B5EF4-FFF2-40B4-BE49-F238E27FC236}">
                <a16:creationId xmlns:a16="http://schemas.microsoft.com/office/drawing/2014/main" id="{F9274A28-1D39-6B53-A2B6-97D4538125B4}"/>
              </a:ext>
            </a:extLst>
          </p:cNvPr>
          <p:cNvCxnSpPr>
            <a:cxnSpLocks/>
          </p:cNvCxnSpPr>
          <p:nvPr/>
        </p:nvCxnSpPr>
        <p:spPr>
          <a:xfrm>
            <a:off x="1803288" y="3560035"/>
            <a:ext cx="1909023" cy="76868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TextovéPole 52">
            <a:extLst>
              <a:ext uri="{FF2B5EF4-FFF2-40B4-BE49-F238E27FC236}">
                <a16:creationId xmlns:a16="http://schemas.microsoft.com/office/drawing/2014/main" id="{841012D4-0B08-018D-E647-B3BD05EE4C87}"/>
              </a:ext>
            </a:extLst>
          </p:cNvPr>
          <p:cNvSpPr txBox="1"/>
          <p:nvPr/>
        </p:nvSpPr>
        <p:spPr>
          <a:xfrm rot="1246759">
            <a:off x="1832186" y="3566936"/>
            <a:ext cx="1781175" cy="369332"/>
          </a:xfrm>
          <a:prstGeom prst="rect">
            <a:avLst/>
          </a:prstGeom>
          <a:noFill/>
        </p:spPr>
        <p:txBody>
          <a:bodyPr wrap="square" rtlCol="0">
            <a:spAutoFit/>
          </a:bodyPr>
          <a:lstStyle/>
          <a:p>
            <a:pPr algn="ctr"/>
            <a:r>
              <a:rPr lang="cs-CZ" b="1" dirty="0"/>
              <a:t>Poskytovatelé</a:t>
            </a:r>
          </a:p>
        </p:txBody>
      </p:sp>
      <p:sp>
        <p:nvSpPr>
          <p:cNvPr id="63" name="Nadpis 1">
            <a:extLst>
              <a:ext uri="{FF2B5EF4-FFF2-40B4-BE49-F238E27FC236}">
                <a16:creationId xmlns:a16="http://schemas.microsoft.com/office/drawing/2014/main" id="{6C23A46B-E250-6F9B-9C24-525540D9171A}"/>
              </a:ext>
            </a:extLst>
          </p:cNvPr>
          <p:cNvSpPr txBox="1">
            <a:spLocks/>
          </p:cNvSpPr>
          <p:nvPr/>
        </p:nvSpPr>
        <p:spPr>
          <a:xfrm>
            <a:off x="263572" y="121198"/>
            <a:ext cx="11382467" cy="796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Integrace různých zdrojů primárních dat umožňuje široké spektrum funkčních analýz („use </a:t>
            </a:r>
            <a:r>
              <a:rPr kumimoji="0" lang="cs-CZ" sz="2800" b="1" i="0" u="none" strike="noStrike" kern="1200" cap="none" spc="0" normalizeH="0" baseline="0" noProof="0" dirty="0" err="1">
                <a:ln>
                  <a:noFill/>
                </a:ln>
                <a:solidFill>
                  <a:srgbClr val="D71440"/>
                </a:solidFill>
                <a:effectLst/>
                <a:uLnTx/>
                <a:uFillTx/>
                <a:latin typeface="Calibri" panose="020F0502020204030204"/>
                <a:ea typeface="+mn-ea"/>
                <a:cs typeface="+mn-cs"/>
              </a:rPr>
              <a:t>cases</a:t>
            </a: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a:t>
            </a:r>
          </a:p>
        </p:txBody>
      </p:sp>
      <p:pic>
        <p:nvPicPr>
          <p:cNvPr id="2" name="Picture 16" descr="http://t3.gstatic.com/images?q=tbn:ANd9GcQcJxskDqnVD5QpYG4wNPrHjkMQ3yWcw6e0BS11wFJM7mul-Om4JA">
            <a:extLst>
              <a:ext uri="{FF2B5EF4-FFF2-40B4-BE49-F238E27FC236}">
                <a16:creationId xmlns:a16="http://schemas.microsoft.com/office/drawing/2014/main" id="{C4855512-98DB-6584-31A4-9255FAE0E7D0}"/>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53919" y="3992194"/>
            <a:ext cx="805410" cy="988232"/>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7">
            <a:extLst>
              <a:ext uri="{FF2B5EF4-FFF2-40B4-BE49-F238E27FC236}">
                <a16:creationId xmlns:a16="http://schemas.microsoft.com/office/drawing/2014/main" id="{7B117468-F528-FED9-C792-C2711675D86A}"/>
              </a:ext>
            </a:extLst>
          </p:cNvPr>
          <p:cNvSpPr txBox="1">
            <a:spLocks noChangeArrowheads="1"/>
          </p:cNvSpPr>
          <p:nvPr/>
        </p:nvSpPr>
        <p:spPr bwMode="auto">
          <a:xfrm>
            <a:off x="6340524" y="5371063"/>
            <a:ext cx="315712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r">
              <a:buClr>
                <a:srgbClr val="FFFF00"/>
              </a:buClr>
              <a:defRPr/>
            </a:pPr>
            <a:r>
              <a:rPr kumimoji="0" lang="cs-CZ" altLang="cs-CZ" i="1" dirty="0">
                <a:solidFill>
                  <a:srgbClr val="0000FF"/>
                </a:solidFill>
                <a:latin typeface="+mn-lt"/>
              </a:rPr>
              <a:t>Národní registr hrazených zdravotních služeb</a:t>
            </a:r>
          </a:p>
        </p:txBody>
      </p:sp>
      <p:pic>
        <p:nvPicPr>
          <p:cNvPr id="4" name="Picture 16" descr="http://t3.gstatic.com/images?q=tbn:ANd9GcQcJxskDqnVD5QpYG4wNPrHjkMQ3yWcw6e0BS11wFJM7mul-Om4JA">
            <a:extLst>
              <a:ext uri="{FF2B5EF4-FFF2-40B4-BE49-F238E27FC236}">
                <a16:creationId xmlns:a16="http://schemas.microsoft.com/office/drawing/2014/main" id="{5B7E2AD0-C132-C052-C23B-CAE1A0E8CA7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73426" y="409487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6" descr="http://t3.gstatic.com/images?q=tbn:ANd9GcQcJxskDqnVD5QpYG4wNPrHjkMQ3yWcw6e0BS11wFJM7mul-Om4JA">
            <a:extLst>
              <a:ext uri="{FF2B5EF4-FFF2-40B4-BE49-F238E27FC236}">
                <a16:creationId xmlns:a16="http://schemas.microsoft.com/office/drawing/2014/main" id="{C6FA017D-99C4-08FC-5808-1AA1E1700349}"/>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73426" y="409487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6" descr="http://t3.gstatic.com/images?q=tbn:ANd9GcQcJxskDqnVD5QpYG4wNPrHjkMQ3yWcw6e0BS11wFJM7mul-Om4JA">
            <a:extLst>
              <a:ext uri="{FF2B5EF4-FFF2-40B4-BE49-F238E27FC236}">
                <a16:creationId xmlns:a16="http://schemas.microsoft.com/office/drawing/2014/main" id="{3EBD8287-03B0-2BE5-E467-97482B74D94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425826" y="4247277"/>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6" descr="http://t3.gstatic.com/images?q=tbn:ANd9GcQcJxskDqnVD5QpYG4wNPrHjkMQ3yWcw6e0BS11wFJM7mul-Om4JA">
            <a:extLst>
              <a:ext uri="{FF2B5EF4-FFF2-40B4-BE49-F238E27FC236}">
                <a16:creationId xmlns:a16="http://schemas.microsoft.com/office/drawing/2014/main" id="{1236A750-0F40-55AF-02B3-B2C34765A89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578226" y="4399677"/>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8" name="Přímá spojnice se šipkou 7">
            <a:extLst>
              <a:ext uri="{FF2B5EF4-FFF2-40B4-BE49-F238E27FC236}">
                <a16:creationId xmlns:a16="http://schemas.microsoft.com/office/drawing/2014/main" id="{134CCEE1-CE08-59D5-F51E-D8043BC270E3}"/>
              </a:ext>
            </a:extLst>
          </p:cNvPr>
          <p:cNvCxnSpPr>
            <a:cxnSpLocks/>
          </p:cNvCxnSpPr>
          <p:nvPr/>
        </p:nvCxnSpPr>
        <p:spPr>
          <a:xfrm flipH="1">
            <a:off x="9281754" y="4486310"/>
            <a:ext cx="1839272" cy="2074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ovéPole 8">
            <a:extLst>
              <a:ext uri="{FF2B5EF4-FFF2-40B4-BE49-F238E27FC236}">
                <a16:creationId xmlns:a16="http://schemas.microsoft.com/office/drawing/2014/main" id="{740ABA54-CBE1-BA86-BDC1-12388D0D8B80}"/>
              </a:ext>
            </a:extLst>
          </p:cNvPr>
          <p:cNvSpPr txBox="1"/>
          <p:nvPr/>
        </p:nvSpPr>
        <p:spPr>
          <a:xfrm>
            <a:off x="9483361" y="4160896"/>
            <a:ext cx="1781175" cy="646331"/>
          </a:xfrm>
          <a:prstGeom prst="rect">
            <a:avLst/>
          </a:prstGeom>
          <a:noFill/>
        </p:spPr>
        <p:txBody>
          <a:bodyPr wrap="square" rtlCol="0">
            <a:spAutoFit/>
          </a:bodyPr>
          <a:lstStyle/>
          <a:p>
            <a:pPr algn="ctr"/>
            <a:r>
              <a:rPr lang="cs-CZ" b="1" dirty="0"/>
              <a:t>Zdravotní pojišťovny</a:t>
            </a:r>
          </a:p>
        </p:txBody>
      </p:sp>
      <p:pic>
        <p:nvPicPr>
          <p:cNvPr id="10" name="Obrázek 9">
            <a:extLst>
              <a:ext uri="{FF2B5EF4-FFF2-40B4-BE49-F238E27FC236}">
                <a16:creationId xmlns:a16="http://schemas.microsoft.com/office/drawing/2014/main" id="{B83B6078-A268-6023-1005-AF21E833FA04}"/>
              </a:ext>
            </a:extLst>
          </p:cNvPr>
          <p:cNvPicPr>
            <a:picLocks noChangeAspect="1"/>
          </p:cNvPicPr>
          <p:nvPr/>
        </p:nvPicPr>
        <p:blipFill>
          <a:blip r:embed="rId4"/>
          <a:stretch>
            <a:fillRect/>
          </a:stretch>
        </p:blipFill>
        <p:spPr>
          <a:xfrm>
            <a:off x="9905966" y="5599071"/>
            <a:ext cx="1904400" cy="1381053"/>
          </a:xfrm>
          <a:prstGeom prst="rect">
            <a:avLst/>
          </a:prstGeom>
        </p:spPr>
      </p:pic>
      <p:cxnSp>
        <p:nvCxnSpPr>
          <p:cNvPr id="11" name="Přímá spojnice 10">
            <a:extLst>
              <a:ext uri="{FF2B5EF4-FFF2-40B4-BE49-F238E27FC236}">
                <a16:creationId xmlns:a16="http://schemas.microsoft.com/office/drawing/2014/main" id="{183BBFC5-CF10-81BB-C39C-344E9FB9AA5D}"/>
              </a:ext>
            </a:extLst>
          </p:cNvPr>
          <p:cNvCxnSpPr>
            <a:cxnSpLocks/>
          </p:cNvCxnSpPr>
          <p:nvPr/>
        </p:nvCxnSpPr>
        <p:spPr>
          <a:xfrm>
            <a:off x="9205585" y="4845762"/>
            <a:ext cx="915259" cy="841734"/>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2" name="Přímá spojnice 11">
            <a:extLst>
              <a:ext uri="{FF2B5EF4-FFF2-40B4-BE49-F238E27FC236}">
                <a16:creationId xmlns:a16="http://schemas.microsoft.com/office/drawing/2014/main" id="{7D1BB89C-5855-E315-4E55-27D466836CE4}"/>
              </a:ext>
            </a:extLst>
          </p:cNvPr>
          <p:cNvCxnSpPr>
            <a:cxnSpLocks/>
          </p:cNvCxnSpPr>
          <p:nvPr/>
        </p:nvCxnSpPr>
        <p:spPr>
          <a:xfrm flipH="1">
            <a:off x="11225445" y="5060811"/>
            <a:ext cx="505416" cy="749071"/>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3" name="TextovéPole 12">
            <a:extLst>
              <a:ext uri="{FF2B5EF4-FFF2-40B4-BE49-F238E27FC236}">
                <a16:creationId xmlns:a16="http://schemas.microsoft.com/office/drawing/2014/main" id="{C01F83E6-D964-B8E5-C8E4-0E40231AF4CE}"/>
              </a:ext>
            </a:extLst>
          </p:cNvPr>
          <p:cNvSpPr txBox="1"/>
          <p:nvPr/>
        </p:nvSpPr>
        <p:spPr>
          <a:xfrm>
            <a:off x="9963971" y="4845762"/>
            <a:ext cx="1514475" cy="646331"/>
          </a:xfrm>
          <a:prstGeom prst="rect">
            <a:avLst/>
          </a:prstGeom>
          <a:noFill/>
        </p:spPr>
        <p:txBody>
          <a:bodyPr wrap="square" rtlCol="0">
            <a:spAutoFit/>
          </a:bodyPr>
          <a:lstStyle/>
          <a:p>
            <a:pPr algn="ctr"/>
            <a:r>
              <a:rPr lang="cs-CZ" b="1" i="1" dirty="0">
                <a:solidFill>
                  <a:srgbClr val="FF0000"/>
                </a:solidFill>
              </a:rPr>
              <a:t>Akutní lůžková péče</a:t>
            </a:r>
          </a:p>
        </p:txBody>
      </p:sp>
      <p:cxnSp>
        <p:nvCxnSpPr>
          <p:cNvPr id="18" name="Přímá spojnice 17">
            <a:extLst>
              <a:ext uri="{FF2B5EF4-FFF2-40B4-BE49-F238E27FC236}">
                <a16:creationId xmlns:a16="http://schemas.microsoft.com/office/drawing/2014/main" id="{5AB0CEAA-0A69-5343-2D5F-9647F31D3C71}"/>
              </a:ext>
            </a:extLst>
          </p:cNvPr>
          <p:cNvCxnSpPr>
            <a:cxnSpLocks/>
          </p:cNvCxnSpPr>
          <p:nvPr/>
        </p:nvCxnSpPr>
        <p:spPr>
          <a:xfrm>
            <a:off x="1043256" y="3691795"/>
            <a:ext cx="23771" cy="1507442"/>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9" name="TextovéPole 18">
            <a:extLst>
              <a:ext uri="{FF2B5EF4-FFF2-40B4-BE49-F238E27FC236}">
                <a16:creationId xmlns:a16="http://schemas.microsoft.com/office/drawing/2014/main" id="{C7AAAAD1-071F-3570-55D1-DC6D56152141}"/>
              </a:ext>
            </a:extLst>
          </p:cNvPr>
          <p:cNvSpPr txBox="1"/>
          <p:nvPr/>
        </p:nvSpPr>
        <p:spPr>
          <a:xfrm rot="16200000">
            <a:off x="-60713" y="4005550"/>
            <a:ext cx="1514475" cy="646331"/>
          </a:xfrm>
          <a:prstGeom prst="rect">
            <a:avLst/>
          </a:prstGeom>
          <a:noFill/>
        </p:spPr>
        <p:txBody>
          <a:bodyPr wrap="square" rtlCol="0">
            <a:spAutoFit/>
          </a:bodyPr>
          <a:lstStyle/>
          <a:p>
            <a:pPr algn="ctr"/>
            <a:r>
              <a:rPr lang="cs-CZ" b="1" i="1" dirty="0">
                <a:solidFill>
                  <a:srgbClr val="FF0000"/>
                </a:solidFill>
              </a:rPr>
              <a:t>Trajektorie absolventů</a:t>
            </a:r>
          </a:p>
        </p:txBody>
      </p:sp>
      <p:cxnSp>
        <p:nvCxnSpPr>
          <p:cNvPr id="20" name="Přímá spojnice 19">
            <a:extLst>
              <a:ext uri="{FF2B5EF4-FFF2-40B4-BE49-F238E27FC236}">
                <a16:creationId xmlns:a16="http://schemas.microsoft.com/office/drawing/2014/main" id="{843BBBD3-0588-8406-F3F7-FBCF8A262545}"/>
              </a:ext>
            </a:extLst>
          </p:cNvPr>
          <p:cNvCxnSpPr>
            <a:cxnSpLocks/>
          </p:cNvCxnSpPr>
          <p:nvPr/>
        </p:nvCxnSpPr>
        <p:spPr>
          <a:xfrm flipV="1">
            <a:off x="4951033" y="3576596"/>
            <a:ext cx="1358384" cy="689730"/>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1" name="Přímá spojnice 20">
            <a:extLst>
              <a:ext uri="{FF2B5EF4-FFF2-40B4-BE49-F238E27FC236}">
                <a16:creationId xmlns:a16="http://schemas.microsoft.com/office/drawing/2014/main" id="{616BBB72-D051-3178-CBDC-CE6B8CBA94EC}"/>
              </a:ext>
            </a:extLst>
          </p:cNvPr>
          <p:cNvCxnSpPr>
            <a:cxnSpLocks/>
          </p:cNvCxnSpPr>
          <p:nvPr/>
        </p:nvCxnSpPr>
        <p:spPr>
          <a:xfrm>
            <a:off x="4962931" y="4457735"/>
            <a:ext cx="2895099" cy="28575"/>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2" name="Přímá spojnice 31">
            <a:extLst>
              <a:ext uri="{FF2B5EF4-FFF2-40B4-BE49-F238E27FC236}">
                <a16:creationId xmlns:a16="http://schemas.microsoft.com/office/drawing/2014/main" id="{1EE0996D-AD45-93E2-7071-2E3D0DECFD69}"/>
              </a:ext>
            </a:extLst>
          </p:cNvPr>
          <p:cNvCxnSpPr>
            <a:cxnSpLocks/>
          </p:cNvCxnSpPr>
          <p:nvPr/>
        </p:nvCxnSpPr>
        <p:spPr>
          <a:xfrm>
            <a:off x="6551386" y="3579887"/>
            <a:ext cx="1336619" cy="722633"/>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3" name="TextovéPole 32">
            <a:extLst>
              <a:ext uri="{FF2B5EF4-FFF2-40B4-BE49-F238E27FC236}">
                <a16:creationId xmlns:a16="http://schemas.microsoft.com/office/drawing/2014/main" id="{8FAD6182-8F46-94B2-17E6-2D935101A9D1}"/>
              </a:ext>
            </a:extLst>
          </p:cNvPr>
          <p:cNvSpPr txBox="1"/>
          <p:nvPr/>
        </p:nvSpPr>
        <p:spPr>
          <a:xfrm>
            <a:off x="5666786" y="3780516"/>
            <a:ext cx="1514475" cy="646331"/>
          </a:xfrm>
          <a:prstGeom prst="rect">
            <a:avLst/>
          </a:prstGeom>
          <a:noFill/>
        </p:spPr>
        <p:txBody>
          <a:bodyPr wrap="square" rtlCol="0">
            <a:spAutoFit/>
          </a:bodyPr>
          <a:lstStyle/>
          <a:p>
            <a:pPr algn="ctr"/>
            <a:r>
              <a:rPr lang="cs-CZ" b="1" i="1" dirty="0">
                <a:solidFill>
                  <a:srgbClr val="FF0000"/>
                </a:solidFill>
              </a:rPr>
              <a:t>Vzájemné kontroly</a:t>
            </a:r>
          </a:p>
        </p:txBody>
      </p:sp>
      <p:cxnSp>
        <p:nvCxnSpPr>
          <p:cNvPr id="36" name="Přímá spojnice 35">
            <a:extLst>
              <a:ext uri="{FF2B5EF4-FFF2-40B4-BE49-F238E27FC236}">
                <a16:creationId xmlns:a16="http://schemas.microsoft.com/office/drawing/2014/main" id="{169552D5-7672-96DB-2D22-83EE7CD62BF5}"/>
              </a:ext>
            </a:extLst>
          </p:cNvPr>
          <p:cNvCxnSpPr>
            <a:cxnSpLocks/>
          </p:cNvCxnSpPr>
          <p:nvPr/>
        </p:nvCxnSpPr>
        <p:spPr>
          <a:xfrm>
            <a:off x="11699453" y="2661145"/>
            <a:ext cx="23771" cy="1507442"/>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7" name="TextovéPole 36">
            <a:extLst>
              <a:ext uri="{FF2B5EF4-FFF2-40B4-BE49-F238E27FC236}">
                <a16:creationId xmlns:a16="http://schemas.microsoft.com/office/drawing/2014/main" id="{5228F9A4-D25D-051D-65FD-CD88996BB101}"/>
              </a:ext>
            </a:extLst>
          </p:cNvPr>
          <p:cNvSpPr txBox="1"/>
          <p:nvPr/>
        </p:nvSpPr>
        <p:spPr>
          <a:xfrm rot="16200000">
            <a:off x="10689754" y="3279395"/>
            <a:ext cx="2557360" cy="369332"/>
          </a:xfrm>
          <a:prstGeom prst="rect">
            <a:avLst/>
          </a:prstGeom>
          <a:noFill/>
        </p:spPr>
        <p:txBody>
          <a:bodyPr wrap="square" rtlCol="0">
            <a:spAutoFit/>
          </a:bodyPr>
          <a:lstStyle/>
          <a:p>
            <a:pPr algn="ctr"/>
            <a:r>
              <a:rPr lang="cs-CZ" b="1" i="1" dirty="0">
                <a:solidFill>
                  <a:srgbClr val="FF0000"/>
                </a:solidFill>
              </a:rPr>
              <a:t>Síť poskytovatelů</a:t>
            </a:r>
          </a:p>
        </p:txBody>
      </p:sp>
      <p:sp>
        <p:nvSpPr>
          <p:cNvPr id="14" name="TextovéPole 13">
            <a:extLst>
              <a:ext uri="{FF2B5EF4-FFF2-40B4-BE49-F238E27FC236}">
                <a16:creationId xmlns:a16="http://schemas.microsoft.com/office/drawing/2014/main" id="{69F66F4F-E58F-BEB6-8C6E-DFB2EAB11BDC}"/>
              </a:ext>
            </a:extLst>
          </p:cNvPr>
          <p:cNvSpPr txBox="1"/>
          <p:nvPr/>
        </p:nvSpPr>
        <p:spPr>
          <a:xfrm rot="19519048">
            <a:off x="1209592" y="4389155"/>
            <a:ext cx="2654144" cy="430887"/>
          </a:xfrm>
          <a:prstGeom prst="rect">
            <a:avLst/>
          </a:prstGeom>
          <a:solidFill>
            <a:srgbClr val="FFC000"/>
          </a:solidFill>
        </p:spPr>
        <p:txBody>
          <a:bodyPr wrap="square" rtlCol="0">
            <a:spAutoFit/>
          </a:bodyPr>
          <a:lstStyle/>
          <a:p>
            <a:pPr algn="ctr"/>
            <a:r>
              <a:rPr lang="cs-CZ" sz="2200" b="1" dirty="0"/>
              <a:t>Produkce škol</a:t>
            </a:r>
          </a:p>
        </p:txBody>
      </p:sp>
      <p:sp>
        <p:nvSpPr>
          <p:cNvPr id="15" name="TextovéPole 14">
            <a:extLst>
              <a:ext uri="{FF2B5EF4-FFF2-40B4-BE49-F238E27FC236}">
                <a16:creationId xmlns:a16="http://schemas.microsoft.com/office/drawing/2014/main" id="{147CC43B-DD52-7FC6-607D-227CC4A8F0A2}"/>
              </a:ext>
            </a:extLst>
          </p:cNvPr>
          <p:cNvSpPr txBox="1"/>
          <p:nvPr/>
        </p:nvSpPr>
        <p:spPr>
          <a:xfrm rot="19519048">
            <a:off x="-132546" y="4615391"/>
            <a:ext cx="2654143" cy="430887"/>
          </a:xfrm>
          <a:prstGeom prst="rect">
            <a:avLst/>
          </a:prstGeom>
          <a:solidFill>
            <a:srgbClr val="FFC000"/>
          </a:solidFill>
        </p:spPr>
        <p:txBody>
          <a:bodyPr wrap="square" rtlCol="0">
            <a:spAutoFit/>
          </a:bodyPr>
          <a:lstStyle/>
          <a:p>
            <a:pPr algn="ctr"/>
            <a:r>
              <a:rPr lang="cs-CZ" sz="2200" b="1" dirty="0"/>
              <a:t>Zájem o studium</a:t>
            </a:r>
          </a:p>
        </p:txBody>
      </p:sp>
      <p:sp>
        <p:nvSpPr>
          <p:cNvPr id="16" name="TextovéPole 15">
            <a:extLst>
              <a:ext uri="{FF2B5EF4-FFF2-40B4-BE49-F238E27FC236}">
                <a16:creationId xmlns:a16="http://schemas.microsoft.com/office/drawing/2014/main" id="{6A82D151-08E7-112F-347A-95669DC1AE87}"/>
              </a:ext>
            </a:extLst>
          </p:cNvPr>
          <p:cNvSpPr txBox="1"/>
          <p:nvPr/>
        </p:nvSpPr>
        <p:spPr>
          <a:xfrm rot="19519048">
            <a:off x="1286424" y="1986475"/>
            <a:ext cx="2654143" cy="430887"/>
          </a:xfrm>
          <a:prstGeom prst="rect">
            <a:avLst/>
          </a:prstGeom>
          <a:solidFill>
            <a:srgbClr val="FFC000"/>
          </a:solidFill>
        </p:spPr>
        <p:txBody>
          <a:bodyPr wrap="square" rtlCol="0">
            <a:spAutoFit/>
          </a:bodyPr>
          <a:lstStyle/>
          <a:p>
            <a:pPr algn="ctr"/>
            <a:r>
              <a:rPr lang="cs-CZ" sz="2200" b="1" dirty="0"/>
              <a:t>Uplatnění v praxi</a:t>
            </a:r>
          </a:p>
        </p:txBody>
      </p:sp>
      <p:sp>
        <p:nvSpPr>
          <p:cNvPr id="17" name="TextovéPole 16">
            <a:extLst>
              <a:ext uri="{FF2B5EF4-FFF2-40B4-BE49-F238E27FC236}">
                <a16:creationId xmlns:a16="http://schemas.microsoft.com/office/drawing/2014/main" id="{1502EE58-2490-7DD9-4816-0EE256674329}"/>
              </a:ext>
            </a:extLst>
          </p:cNvPr>
          <p:cNvSpPr txBox="1"/>
          <p:nvPr/>
        </p:nvSpPr>
        <p:spPr>
          <a:xfrm rot="19519048">
            <a:off x="4563341" y="2597493"/>
            <a:ext cx="2654143" cy="430887"/>
          </a:xfrm>
          <a:prstGeom prst="rect">
            <a:avLst/>
          </a:prstGeom>
          <a:solidFill>
            <a:srgbClr val="FFC000"/>
          </a:solidFill>
        </p:spPr>
        <p:txBody>
          <a:bodyPr wrap="square" rtlCol="0">
            <a:spAutoFit/>
          </a:bodyPr>
          <a:lstStyle/>
          <a:p>
            <a:pPr algn="ctr"/>
            <a:r>
              <a:rPr lang="cs-CZ" sz="2200" b="1" dirty="0"/>
              <a:t>Distribuce kapacit</a:t>
            </a:r>
          </a:p>
        </p:txBody>
      </p:sp>
      <p:sp>
        <p:nvSpPr>
          <p:cNvPr id="34" name="TextovéPole 33">
            <a:extLst>
              <a:ext uri="{FF2B5EF4-FFF2-40B4-BE49-F238E27FC236}">
                <a16:creationId xmlns:a16="http://schemas.microsoft.com/office/drawing/2014/main" id="{8B934C3B-EC4C-CA2D-D44F-F4D6E0A3AEF4}"/>
              </a:ext>
            </a:extLst>
          </p:cNvPr>
          <p:cNvSpPr txBox="1"/>
          <p:nvPr/>
        </p:nvSpPr>
        <p:spPr>
          <a:xfrm rot="19519048">
            <a:off x="8435302" y="1568342"/>
            <a:ext cx="2654143" cy="430887"/>
          </a:xfrm>
          <a:prstGeom prst="rect">
            <a:avLst/>
          </a:prstGeom>
          <a:solidFill>
            <a:srgbClr val="FFC000"/>
          </a:solidFill>
        </p:spPr>
        <p:txBody>
          <a:bodyPr wrap="square" rtlCol="0">
            <a:spAutoFit/>
          </a:bodyPr>
          <a:lstStyle/>
          <a:p>
            <a:pPr algn="ctr"/>
            <a:r>
              <a:rPr lang="cs-CZ" sz="2200" b="1" dirty="0"/>
              <a:t>Regionální mapování</a:t>
            </a:r>
          </a:p>
        </p:txBody>
      </p:sp>
      <p:sp>
        <p:nvSpPr>
          <p:cNvPr id="35" name="TextovéPole 34">
            <a:extLst>
              <a:ext uri="{FF2B5EF4-FFF2-40B4-BE49-F238E27FC236}">
                <a16:creationId xmlns:a16="http://schemas.microsoft.com/office/drawing/2014/main" id="{E10ADA7C-34A6-A159-ADCF-CC68349E8509}"/>
              </a:ext>
            </a:extLst>
          </p:cNvPr>
          <p:cNvSpPr txBox="1"/>
          <p:nvPr/>
        </p:nvSpPr>
        <p:spPr>
          <a:xfrm rot="19519048">
            <a:off x="6721938" y="3842975"/>
            <a:ext cx="2654143" cy="430887"/>
          </a:xfrm>
          <a:prstGeom prst="rect">
            <a:avLst/>
          </a:prstGeom>
          <a:solidFill>
            <a:srgbClr val="FFC000"/>
          </a:solidFill>
        </p:spPr>
        <p:txBody>
          <a:bodyPr wrap="square" rtlCol="0">
            <a:spAutoFit/>
          </a:bodyPr>
          <a:lstStyle/>
          <a:p>
            <a:pPr algn="ctr"/>
            <a:r>
              <a:rPr lang="cs-CZ" sz="2200" b="1" dirty="0"/>
              <a:t>Úvazková kapacita</a:t>
            </a:r>
          </a:p>
        </p:txBody>
      </p:sp>
      <p:sp>
        <p:nvSpPr>
          <p:cNvPr id="38" name="TextovéPole 37">
            <a:extLst>
              <a:ext uri="{FF2B5EF4-FFF2-40B4-BE49-F238E27FC236}">
                <a16:creationId xmlns:a16="http://schemas.microsoft.com/office/drawing/2014/main" id="{4FD22F09-B5C1-7FF4-407E-1E5DEFCF41ED}"/>
              </a:ext>
            </a:extLst>
          </p:cNvPr>
          <p:cNvSpPr txBox="1"/>
          <p:nvPr/>
        </p:nvSpPr>
        <p:spPr>
          <a:xfrm rot="19519048">
            <a:off x="9384442" y="4976821"/>
            <a:ext cx="2654143" cy="430887"/>
          </a:xfrm>
          <a:prstGeom prst="rect">
            <a:avLst/>
          </a:prstGeom>
          <a:solidFill>
            <a:srgbClr val="FFC000"/>
          </a:solidFill>
        </p:spPr>
        <p:txBody>
          <a:bodyPr wrap="square" rtlCol="0">
            <a:spAutoFit/>
          </a:bodyPr>
          <a:lstStyle/>
          <a:p>
            <a:pPr algn="ctr"/>
            <a:r>
              <a:rPr lang="cs-CZ" sz="2200" b="1" dirty="0"/>
              <a:t>Systemizace míst</a:t>
            </a:r>
          </a:p>
        </p:txBody>
      </p:sp>
    </p:spTree>
    <p:extLst>
      <p:ext uri="{BB962C8B-B14F-4D97-AF65-F5344CB8AC3E}">
        <p14:creationId xmlns:p14="http://schemas.microsoft.com/office/powerpoint/2010/main" val="23197426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Nadpis 1">
            <a:extLst>
              <a:ext uri="{FF2B5EF4-FFF2-40B4-BE49-F238E27FC236}">
                <a16:creationId xmlns:a16="http://schemas.microsoft.com/office/drawing/2014/main" id="{473E9B45-49B3-E061-AF23-6F7082688126}"/>
              </a:ext>
            </a:extLst>
          </p:cNvPr>
          <p:cNvSpPr txBox="1">
            <a:spLocks/>
          </p:cNvSpPr>
          <p:nvPr/>
        </p:nvSpPr>
        <p:spPr>
          <a:xfrm>
            <a:off x="263572" y="121198"/>
            <a:ext cx="11382467" cy="796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Integrace různých zdrojů primárních dat umožňuje široké spektrum funkčních analýz („use </a:t>
            </a:r>
            <a:r>
              <a:rPr kumimoji="0" lang="cs-CZ" sz="2800" b="1" i="0" u="none" strike="noStrike" kern="1200" cap="none" spc="0" normalizeH="0" baseline="0" noProof="0" dirty="0" err="1">
                <a:ln>
                  <a:noFill/>
                </a:ln>
                <a:solidFill>
                  <a:srgbClr val="D71440"/>
                </a:solidFill>
                <a:effectLst/>
                <a:uLnTx/>
                <a:uFillTx/>
                <a:latin typeface="Calibri" panose="020F0502020204030204"/>
                <a:ea typeface="+mn-ea"/>
                <a:cs typeface="+mn-cs"/>
              </a:rPr>
              <a:t>cases</a:t>
            </a: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a:t>
            </a:r>
          </a:p>
        </p:txBody>
      </p:sp>
      <p:sp>
        <p:nvSpPr>
          <p:cNvPr id="14" name="TextovéPole 13">
            <a:extLst>
              <a:ext uri="{FF2B5EF4-FFF2-40B4-BE49-F238E27FC236}">
                <a16:creationId xmlns:a16="http://schemas.microsoft.com/office/drawing/2014/main" id="{135164F9-9CA1-A3AC-123C-6CFD7BD19B22}"/>
              </a:ext>
            </a:extLst>
          </p:cNvPr>
          <p:cNvSpPr txBox="1"/>
          <p:nvPr/>
        </p:nvSpPr>
        <p:spPr>
          <a:xfrm>
            <a:off x="0" y="1005635"/>
            <a:ext cx="11866418" cy="5856860"/>
          </a:xfrm>
          <a:prstGeom prst="rect">
            <a:avLst/>
          </a:prstGeom>
          <a:solidFill>
            <a:schemeClr val="bg1"/>
          </a:solidFill>
          <a:ln>
            <a:noFill/>
          </a:ln>
        </p:spPr>
        <p:txBody>
          <a:bodyPr wrap="square" rtlCol="0">
            <a:spAutoFit/>
          </a:bodyPr>
          <a:lstStyle/>
          <a:p>
            <a:pPr marL="1200150" lvl="2" indent="-285750">
              <a:lnSpc>
                <a:spcPct val="150000"/>
              </a:lnSpc>
              <a:spcBef>
                <a:spcPts val="200"/>
              </a:spcBef>
              <a:buFont typeface="Wingdings" panose="05000000000000000000" pitchFamily="2" charset="2"/>
              <a:buChar char="q"/>
            </a:pPr>
            <a:r>
              <a:rPr lang="cs-CZ" sz="2200" b="1" i="1" dirty="0">
                <a:effectLst/>
                <a:latin typeface="Calibri" panose="020F0502020204030204" pitchFamily="34" charset="0"/>
                <a:ea typeface="Times New Roman" panose="02020603050405020304" pitchFamily="18" charset="0"/>
                <a:cs typeface="Times New Roman" panose="02020603050405020304" pitchFamily="18" charset="0"/>
              </a:rPr>
              <a:t>Hodnocení a modelování produkce vzdělavatelů</a:t>
            </a:r>
          </a:p>
          <a:p>
            <a:pPr marL="1200150" lvl="2" indent="-285750">
              <a:lnSpc>
                <a:spcPct val="150000"/>
              </a:lnSpc>
              <a:spcBef>
                <a:spcPts val="200"/>
              </a:spcBef>
              <a:buFont typeface="Wingdings" panose="05000000000000000000" pitchFamily="2" charset="2"/>
              <a:buChar char="q"/>
            </a:pPr>
            <a:r>
              <a:rPr lang="cs-CZ" sz="2200" b="1" dirty="0">
                <a:effectLst/>
                <a:latin typeface="Calibri" panose="020F0502020204030204" pitchFamily="34" charset="0"/>
                <a:ea typeface="Calibri" panose="020F0502020204030204" pitchFamily="34" charset="0"/>
                <a:cs typeface="Times New Roman" panose="02020603050405020304" pitchFamily="18" charset="0"/>
              </a:rPr>
              <a:t>Efektivita vzdělávání ZP z hlediska systému veřejného zdravotnictví</a:t>
            </a:r>
            <a:endParaRPr lang="cs-CZ" sz="2200" b="1" i="1" dirty="0">
              <a:latin typeface="Calibri" panose="020F0502020204030204" pitchFamily="34" charset="0"/>
              <a:ea typeface="Calibri" panose="020F0502020204030204" pitchFamily="34" charset="0"/>
              <a:cs typeface="Times New Roman" panose="02020603050405020304" pitchFamily="18" charset="0"/>
            </a:endParaRPr>
          </a:p>
          <a:p>
            <a:pPr marL="1200150" lvl="2" indent="-285750">
              <a:lnSpc>
                <a:spcPct val="150000"/>
              </a:lnSpc>
              <a:spcBef>
                <a:spcPts val="200"/>
              </a:spcBef>
              <a:buFont typeface="Wingdings" panose="05000000000000000000" pitchFamily="2" charset="2"/>
              <a:buChar char="q"/>
            </a:pPr>
            <a:r>
              <a:rPr lang="cs-CZ" sz="2200" b="1" i="1" dirty="0">
                <a:effectLst/>
                <a:latin typeface="Calibri" panose="020F0502020204030204" pitchFamily="34" charset="0"/>
                <a:ea typeface="Times New Roman" panose="02020603050405020304" pitchFamily="18" charset="0"/>
                <a:cs typeface="Times New Roman" panose="02020603050405020304" pitchFamily="18" charset="0"/>
              </a:rPr>
              <a:t>Trajektorie absolventů v systému</a:t>
            </a:r>
            <a:endParaRPr lang="en-GB" sz="2200" b="1" i="1" dirty="0">
              <a:effectLst/>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nSpc>
                <a:spcPct val="150000"/>
              </a:lnSpc>
              <a:spcBef>
                <a:spcPts val="200"/>
              </a:spcBef>
              <a:buFont typeface="Wingdings" panose="05000000000000000000" pitchFamily="2" charset="2"/>
              <a:buChar char="q"/>
            </a:pPr>
            <a:r>
              <a:rPr lang="cs-CZ" sz="2200" b="1" i="1" dirty="0">
                <a:effectLst/>
                <a:latin typeface="Calibri" panose="020F0502020204030204" pitchFamily="34" charset="0"/>
                <a:ea typeface="Times New Roman" panose="02020603050405020304" pitchFamily="18" charset="0"/>
                <a:cs typeface="Times New Roman" panose="02020603050405020304" pitchFamily="18" charset="0"/>
              </a:rPr>
              <a:t>Dostupnost a průchodnost studia, uplatnění absolventů vzdělávacích programů</a:t>
            </a:r>
            <a:endParaRPr lang="en-GB" sz="2200" b="1" i="1" dirty="0">
              <a:effectLst/>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nSpc>
                <a:spcPct val="150000"/>
              </a:lnSpc>
              <a:spcBef>
                <a:spcPts val="200"/>
              </a:spcBef>
              <a:buFont typeface="Wingdings" panose="05000000000000000000" pitchFamily="2" charset="2"/>
              <a:buChar char="q"/>
            </a:pPr>
            <a:r>
              <a:rPr lang="cs-CZ" sz="2200" b="1" i="1" dirty="0">
                <a:effectLst/>
                <a:latin typeface="Calibri" panose="020F0502020204030204" pitchFamily="34" charset="0"/>
                <a:ea typeface="Times New Roman" panose="02020603050405020304" pitchFamily="18" charset="0"/>
                <a:cs typeface="Times New Roman" panose="02020603050405020304" pitchFamily="18" charset="0"/>
              </a:rPr>
              <a:t>Dostupnost personálních kapacit dle regionů, trendy, benchmarking</a:t>
            </a:r>
            <a:endParaRPr lang="en-GB" sz="2200" b="1" i="1" dirty="0">
              <a:effectLst/>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nSpc>
                <a:spcPct val="150000"/>
              </a:lnSpc>
              <a:spcBef>
                <a:spcPts val="200"/>
              </a:spcBef>
              <a:buFont typeface="Wingdings" panose="05000000000000000000" pitchFamily="2" charset="2"/>
              <a:buChar char="q"/>
            </a:pPr>
            <a:r>
              <a:rPr lang="cs-CZ" sz="2200" b="1" i="1" dirty="0">
                <a:effectLst/>
                <a:latin typeface="Calibri" panose="020F0502020204030204" pitchFamily="34" charset="0"/>
                <a:ea typeface="Times New Roman" panose="02020603050405020304" pitchFamily="18" charset="0"/>
                <a:cs typeface="Times New Roman" panose="02020603050405020304" pitchFamily="18" charset="0"/>
              </a:rPr>
              <a:t>Identifikace rizikových faktorů determinujících personální kapacity systému</a:t>
            </a:r>
            <a:r>
              <a:rPr lang="cs-CZ" sz="2200" b="1" i="1">
                <a:effectLst/>
                <a:latin typeface="Calibri" panose="020F0502020204030204" pitchFamily="34" charset="0"/>
                <a:ea typeface="Times New Roman" panose="02020603050405020304" pitchFamily="18" charset="0"/>
                <a:cs typeface="Times New Roman" panose="02020603050405020304" pitchFamily="18" charset="0"/>
              </a:rPr>
              <a:t>, kritické </a:t>
            </a:r>
            <a:r>
              <a:rPr lang="cs-CZ" sz="2200" b="1" i="1" dirty="0">
                <a:effectLst/>
                <a:latin typeface="Calibri" panose="020F0502020204030204" pitchFamily="34" charset="0"/>
                <a:ea typeface="Times New Roman" panose="02020603050405020304" pitchFamily="18" charset="0"/>
                <a:cs typeface="Times New Roman" panose="02020603050405020304" pitchFamily="18" charset="0"/>
              </a:rPr>
              <a:t>analýzy distribuce personálních kapacit v segmentech péče</a:t>
            </a:r>
            <a:endParaRPr lang="en-GB" sz="2200" b="1" i="1" dirty="0">
              <a:effectLst/>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nSpc>
                <a:spcPct val="150000"/>
              </a:lnSpc>
              <a:spcBef>
                <a:spcPts val="200"/>
              </a:spcBef>
              <a:buFont typeface="Wingdings" panose="05000000000000000000" pitchFamily="2" charset="2"/>
              <a:buChar char="q"/>
            </a:pPr>
            <a:r>
              <a:rPr lang="cs-CZ" sz="2200" b="1" i="1" dirty="0">
                <a:effectLst/>
                <a:latin typeface="Calibri" panose="020F0502020204030204" pitchFamily="34" charset="0"/>
                <a:ea typeface="Times New Roman" panose="02020603050405020304" pitchFamily="18" charset="0"/>
                <a:cs typeface="Times New Roman" panose="02020603050405020304" pitchFamily="18" charset="0"/>
              </a:rPr>
              <a:t>Standardizované analýzy dostatečného kapacitního zajištění péče </a:t>
            </a:r>
            <a:endParaRPr lang="en-GB" sz="2200" b="1" i="1" dirty="0">
              <a:effectLst/>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nSpc>
                <a:spcPct val="150000"/>
              </a:lnSpc>
              <a:spcBef>
                <a:spcPts val="200"/>
              </a:spcBef>
              <a:buFont typeface="Wingdings" panose="05000000000000000000" pitchFamily="2" charset="2"/>
              <a:buChar char="q"/>
            </a:pPr>
            <a:r>
              <a:rPr lang="cs-CZ" sz="2200" b="1" i="1" dirty="0">
                <a:effectLst/>
                <a:latin typeface="Calibri" panose="020F0502020204030204" pitchFamily="34" charset="0"/>
                <a:ea typeface="Times New Roman" panose="02020603050405020304" pitchFamily="18" charset="0"/>
                <a:cs typeface="Times New Roman" panose="02020603050405020304" pitchFamily="18" charset="0"/>
              </a:rPr>
              <a:t>Odměňování zdravotnických pracovníků</a:t>
            </a:r>
          </a:p>
          <a:p>
            <a:pPr marL="1200150" lvl="2" indent="-285750">
              <a:lnSpc>
                <a:spcPct val="150000"/>
              </a:lnSpc>
              <a:spcBef>
                <a:spcPts val="200"/>
              </a:spcBef>
              <a:buFont typeface="Wingdings" panose="05000000000000000000" pitchFamily="2" charset="2"/>
              <a:buChar char="q"/>
            </a:pPr>
            <a:r>
              <a:rPr lang="cs-CZ" sz="2200" b="1" i="1" dirty="0">
                <a:effectLst/>
                <a:latin typeface="Calibri" panose="020F0502020204030204" pitchFamily="34" charset="0"/>
                <a:ea typeface="Times New Roman" panose="02020603050405020304" pitchFamily="18" charset="0"/>
                <a:cs typeface="Times New Roman" panose="02020603050405020304" pitchFamily="18" charset="0"/>
              </a:rPr>
              <a:t>Sjednocený reporting nad personálními kapacitami lékařů a NLZP pro zdravotní pojišťovny</a:t>
            </a:r>
            <a:endParaRPr lang="en-GB" sz="2200" b="1" i="1" dirty="0">
              <a:effectLst/>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nSpc>
                <a:spcPct val="150000"/>
              </a:lnSpc>
              <a:spcBef>
                <a:spcPts val="200"/>
              </a:spcBef>
              <a:buFont typeface="Wingdings" panose="05000000000000000000" pitchFamily="2" charset="2"/>
              <a:buChar char="q"/>
            </a:pPr>
            <a:r>
              <a:rPr lang="cs-CZ" sz="2200" b="1" i="1" dirty="0">
                <a:effectLst/>
                <a:latin typeface="Calibri" panose="020F0502020204030204" pitchFamily="34" charset="0"/>
                <a:ea typeface="Times New Roman" panose="02020603050405020304" pitchFamily="18" charset="0"/>
                <a:cs typeface="Times New Roman" panose="02020603050405020304" pitchFamily="18" charset="0"/>
              </a:rPr>
              <a:t>Vzájemná validace centralizovaných zdrojů primárních dat</a:t>
            </a:r>
            <a:endParaRPr lang="en-GB" sz="2200" b="1" i="1"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07227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Nadpis 1">
            <a:extLst>
              <a:ext uri="{FF2B5EF4-FFF2-40B4-BE49-F238E27FC236}">
                <a16:creationId xmlns:a16="http://schemas.microsoft.com/office/drawing/2014/main" id="{473E9B45-49B3-E061-AF23-6F7082688126}"/>
              </a:ext>
            </a:extLst>
          </p:cNvPr>
          <p:cNvSpPr txBox="1">
            <a:spLocks/>
          </p:cNvSpPr>
          <p:nvPr/>
        </p:nvSpPr>
        <p:spPr>
          <a:xfrm>
            <a:off x="263572" y="121198"/>
            <a:ext cx="11382467" cy="796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Integrace různých zdrojů primárních dat umožňuje široké spektrum funkčních analýz („use </a:t>
            </a:r>
            <a:r>
              <a:rPr kumimoji="0" lang="cs-CZ" sz="2800" b="1" i="0" u="none" strike="noStrike" kern="1200" cap="none" spc="0" normalizeH="0" baseline="0" noProof="0" dirty="0" err="1">
                <a:ln>
                  <a:noFill/>
                </a:ln>
                <a:solidFill>
                  <a:srgbClr val="D71440"/>
                </a:solidFill>
                <a:effectLst/>
                <a:uLnTx/>
                <a:uFillTx/>
                <a:latin typeface="Calibri" panose="020F0502020204030204"/>
                <a:ea typeface="+mn-ea"/>
                <a:cs typeface="+mn-cs"/>
              </a:rPr>
              <a:t>cases</a:t>
            </a: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a:t>
            </a:r>
          </a:p>
        </p:txBody>
      </p:sp>
      <p:sp>
        <p:nvSpPr>
          <p:cNvPr id="14" name="TextovéPole 13">
            <a:extLst>
              <a:ext uri="{FF2B5EF4-FFF2-40B4-BE49-F238E27FC236}">
                <a16:creationId xmlns:a16="http://schemas.microsoft.com/office/drawing/2014/main" id="{135164F9-9CA1-A3AC-123C-6CFD7BD19B22}"/>
              </a:ext>
            </a:extLst>
          </p:cNvPr>
          <p:cNvSpPr txBox="1"/>
          <p:nvPr/>
        </p:nvSpPr>
        <p:spPr>
          <a:xfrm>
            <a:off x="305957" y="1321321"/>
            <a:ext cx="11580085" cy="4945649"/>
          </a:xfrm>
          <a:prstGeom prst="rect">
            <a:avLst/>
          </a:prstGeom>
          <a:solidFill>
            <a:schemeClr val="bg1"/>
          </a:solidFill>
          <a:ln>
            <a:noFill/>
          </a:ln>
        </p:spPr>
        <p:txBody>
          <a:bodyPr wrap="square" rtlCol="0">
            <a:spAutoFit/>
          </a:bodyPr>
          <a:lstStyle/>
          <a:p>
            <a:pPr algn="just">
              <a:spcBef>
                <a:spcPts val="1200"/>
              </a:spcBef>
              <a:spcAft>
                <a:spcPts val="1200"/>
              </a:spcAft>
            </a:pPr>
            <a:r>
              <a:rPr lang="cs-CZ" sz="2400" dirty="0">
                <a:effectLst/>
                <a:latin typeface="Calibri" panose="020F0502020204030204" pitchFamily="34" charset="0"/>
                <a:ea typeface="Calibri" panose="020F0502020204030204" pitchFamily="34" charset="0"/>
                <a:cs typeface="Times New Roman" panose="02020603050405020304" pitchFamily="18" charset="0"/>
              </a:rPr>
              <a:t>Implementované funkční analýzy je možné vnímat nejen jako doklad funkčnosti a informační hodnoty vybudovaného datového úložiště a celého informačního systému, ale také jako kategorizované případové studie nabízející cenné cílové parametry pro hodnocení výkonnosti a efektivity celého systému zdravotních služeb. Tyto „use-</a:t>
            </a:r>
            <a:r>
              <a:rPr lang="cs-CZ" sz="2400" dirty="0" err="1">
                <a:effectLst/>
                <a:latin typeface="Calibri" panose="020F0502020204030204" pitchFamily="34" charset="0"/>
                <a:ea typeface="Calibri" panose="020F0502020204030204" pitchFamily="34" charset="0"/>
                <a:cs typeface="Times New Roman" panose="02020603050405020304" pitchFamily="18" charset="0"/>
              </a:rPr>
              <a:t>cases</a:t>
            </a:r>
            <a:r>
              <a:rPr lang="cs-CZ" sz="2400" dirty="0">
                <a:effectLst/>
                <a:latin typeface="Calibri" panose="020F0502020204030204" pitchFamily="34" charset="0"/>
                <a:ea typeface="Calibri" panose="020F0502020204030204" pitchFamily="34" charset="0"/>
                <a:cs typeface="Times New Roman" panose="02020603050405020304" pitchFamily="18" charset="0"/>
              </a:rPr>
              <a:t>“ pokrývají zejména následují přístupy institucí a subjektů: </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5000"/>
              </a:lnSpc>
              <a:spcBef>
                <a:spcPts val="1200"/>
              </a:spcBef>
              <a:buFont typeface="Calibri" panose="020F0502020204030204" pitchFamily="34" charset="0"/>
              <a:buChar char="-"/>
            </a:pPr>
            <a:r>
              <a:rPr lang="cs-CZ" sz="2400" b="1" dirty="0">
                <a:effectLst/>
                <a:latin typeface="Calibri" panose="020F0502020204030204" pitchFamily="34" charset="0"/>
                <a:ea typeface="Calibri" panose="020F0502020204030204" pitchFamily="34" charset="0"/>
                <a:cs typeface="Times New Roman" panose="02020603050405020304" pitchFamily="18" charset="0"/>
              </a:rPr>
              <a:t>Pozice vzdělavatelů zdravotnických pracovníků:</a:t>
            </a:r>
            <a:r>
              <a:rPr lang="cs-CZ" sz="2400" dirty="0">
                <a:effectLst/>
                <a:latin typeface="Calibri" panose="020F0502020204030204" pitchFamily="34" charset="0"/>
                <a:ea typeface="Calibri" panose="020F0502020204030204" pitchFamily="34" charset="0"/>
                <a:cs typeface="Times New Roman" panose="02020603050405020304" pitchFamily="18" charset="0"/>
              </a:rPr>
              <a:t> analýza zájmu o studium, úspěšnost a efektivita studia, výsledky a uplatnění absolventů</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5000"/>
              </a:lnSpc>
              <a:buFont typeface="Calibri" panose="020F0502020204030204" pitchFamily="34" charset="0"/>
              <a:buChar char="-"/>
            </a:pPr>
            <a:r>
              <a:rPr lang="cs-CZ" sz="2400" b="1" dirty="0">
                <a:effectLst/>
                <a:latin typeface="Calibri" panose="020F0502020204030204" pitchFamily="34" charset="0"/>
                <a:ea typeface="Calibri" panose="020F0502020204030204" pitchFamily="34" charset="0"/>
                <a:cs typeface="Times New Roman" panose="02020603050405020304" pitchFamily="18" charset="0"/>
              </a:rPr>
              <a:t>Pozice regulátorů a plátců zdravotní péče:</a:t>
            </a:r>
            <a:r>
              <a:rPr lang="cs-CZ" sz="2400" dirty="0">
                <a:effectLst/>
                <a:latin typeface="Calibri" panose="020F0502020204030204" pitchFamily="34" charset="0"/>
                <a:ea typeface="Calibri" panose="020F0502020204030204" pitchFamily="34" charset="0"/>
                <a:cs typeface="Times New Roman" panose="02020603050405020304" pitchFamily="18" charset="0"/>
              </a:rPr>
              <a:t> mapování pokrytí různých oblastí potřebnými kapacitami dle odborností, silná a slabá místa v náběru studentů do různých úrovní studia, racionalita a efektivita distribuce absolventů </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5000"/>
              </a:lnSpc>
              <a:spcAft>
                <a:spcPts val="1200"/>
              </a:spcAft>
              <a:buFont typeface="Calibri" panose="020F0502020204030204" pitchFamily="34" charset="0"/>
              <a:buChar char="-"/>
            </a:pPr>
            <a:r>
              <a:rPr lang="cs-CZ" sz="2400" b="1" dirty="0">
                <a:effectLst/>
                <a:latin typeface="Calibri" panose="020F0502020204030204" pitchFamily="34" charset="0"/>
                <a:ea typeface="Calibri" panose="020F0502020204030204" pitchFamily="34" charset="0"/>
                <a:cs typeface="Times New Roman" panose="02020603050405020304" pitchFamily="18" charset="0"/>
              </a:rPr>
              <a:t>Pozice odborných společností:</a:t>
            </a:r>
            <a:r>
              <a:rPr lang="cs-CZ" sz="2400" dirty="0">
                <a:effectLst/>
                <a:latin typeface="Calibri" panose="020F0502020204030204" pitchFamily="34" charset="0"/>
                <a:ea typeface="Calibri" panose="020F0502020204030204" pitchFamily="34" charset="0"/>
                <a:cs typeface="Times New Roman" panose="02020603050405020304" pitchFamily="18" charset="0"/>
              </a:rPr>
              <a:t> silné slabé stránky platného systému vzdělávání, uplatnění absolventů a zajištění kapacit oboru </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934539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Nadpis 1">
            <a:extLst>
              <a:ext uri="{FF2B5EF4-FFF2-40B4-BE49-F238E27FC236}">
                <a16:creationId xmlns:a16="http://schemas.microsoft.com/office/drawing/2014/main" id="{473E9B45-49B3-E061-AF23-6F7082688126}"/>
              </a:ext>
            </a:extLst>
          </p:cNvPr>
          <p:cNvSpPr txBox="1">
            <a:spLocks/>
          </p:cNvSpPr>
          <p:nvPr/>
        </p:nvSpPr>
        <p:spPr>
          <a:xfrm>
            <a:off x="263572" y="121198"/>
            <a:ext cx="11382467" cy="796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n-ea"/>
                <a:cs typeface="+mn-cs"/>
              </a:rPr>
              <a:t>Další výzvy pro meziresortní integraci primárních dat: nastavení systému pravidelného sledování ve spolupráci s MŠMT</a:t>
            </a:r>
          </a:p>
        </p:txBody>
      </p:sp>
      <p:sp>
        <p:nvSpPr>
          <p:cNvPr id="14" name="TextovéPole 13">
            <a:extLst>
              <a:ext uri="{FF2B5EF4-FFF2-40B4-BE49-F238E27FC236}">
                <a16:creationId xmlns:a16="http://schemas.microsoft.com/office/drawing/2014/main" id="{135164F9-9CA1-A3AC-123C-6CFD7BD19B22}"/>
              </a:ext>
            </a:extLst>
          </p:cNvPr>
          <p:cNvSpPr txBox="1"/>
          <p:nvPr/>
        </p:nvSpPr>
        <p:spPr>
          <a:xfrm>
            <a:off x="305957" y="1061549"/>
            <a:ext cx="11580085" cy="5170646"/>
          </a:xfrm>
          <a:prstGeom prst="rect">
            <a:avLst/>
          </a:prstGeom>
          <a:solidFill>
            <a:schemeClr val="bg1"/>
          </a:solidFill>
          <a:ln>
            <a:noFill/>
          </a:ln>
        </p:spPr>
        <p:txBody>
          <a:bodyPr wrap="square" rtlCol="0">
            <a:spAutoFit/>
          </a:bodyPr>
          <a:lstStyle/>
          <a:p>
            <a:pPr algn="l"/>
            <a:r>
              <a:rPr lang="cs-CZ" sz="2200" b="0" i="0" dirty="0">
                <a:solidFill>
                  <a:srgbClr val="242424"/>
                </a:solidFill>
                <a:effectLst/>
                <a:highlight>
                  <a:srgbClr val="FFFFFF"/>
                </a:highlight>
                <a:latin typeface="Calibri" panose="020F0502020204030204" pitchFamily="34" charset="0"/>
              </a:rPr>
              <a:t>Pro </a:t>
            </a:r>
            <a:r>
              <a:rPr lang="cs-CZ" sz="2200" b="1" i="0" dirty="0">
                <a:solidFill>
                  <a:srgbClr val="242424"/>
                </a:solidFill>
                <a:effectLst/>
                <a:highlight>
                  <a:srgbClr val="FFFFFF"/>
                </a:highlight>
                <a:latin typeface="Calibri" panose="020F0502020204030204" pitchFamily="34" charset="0"/>
              </a:rPr>
              <a:t>plně funkční sledování efektivity vzdělávacích programů NLZP je nezbytné hodnotit zejména: </a:t>
            </a:r>
          </a:p>
          <a:p>
            <a:pPr algn="l"/>
            <a:endParaRPr lang="cs-CZ" sz="2200" b="1" i="0" dirty="0">
              <a:solidFill>
                <a:srgbClr val="242424"/>
              </a:solidFill>
              <a:effectLst/>
              <a:highlight>
                <a:srgbClr val="FFFFFF"/>
              </a:highlight>
              <a:latin typeface="Calibri" panose="020F0502020204030204" pitchFamily="34" charset="0"/>
            </a:endParaRPr>
          </a:p>
          <a:p>
            <a:pPr marL="342900" indent="-342900" algn="l">
              <a:buFont typeface="Wingdings" panose="05000000000000000000" pitchFamily="2" charset="2"/>
              <a:buChar char="q"/>
            </a:pPr>
            <a:r>
              <a:rPr lang="cs-CZ" sz="2200" b="0" i="0" dirty="0">
                <a:solidFill>
                  <a:srgbClr val="242424"/>
                </a:solidFill>
                <a:effectLst/>
                <a:highlight>
                  <a:srgbClr val="FFFFFF"/>
                </a:highlight>
                <a:latin typeface="Calibri" panose="020F0502020204030204" pitchFamily="34" charset="0"/>
              </a:rPr>
              <a:t>počty zájemců o studium jednotlivých nelékařských oborů (SŠ, VOŠ, VŠ)</a:t>
            </a:r>
          </a:p>
          <a:p>
            <a:pPr marL="342900" indent="-342900" algn="l">
              <a:buFont typeface="Wingdings" panose="05000000000000000000" pitchFamily="2" charset="2"/>
              <a:buChar char="q"/>
            </a:pPr>
            <a:r>
              <a:rPr lang="cs-CZ" sz="2200" b="0" i="0" dirty="0">
                <a:solidFill>
                  <a:srgbClr val="242424"/>
                </a:solidFill>
                <a:effectLst/>
                <a:highlight>
                  <a:srgbClr val="FFFFFF"/>
                </a:highlight>
                <a:latin typeface="Calibri" panose="020F0502020204030204" pitchFamily="34" charset="0"/>
              </a:rPr>
              <a:t>počty přijatých studentů jednotlivých nelékařských oborů (SŠ, VOŠ, VŠ)</a:t>
            </a:r>
          </a:p>
          <a:p>
            <a:pPr marL="342900" indent="-342900" algn="l">
              <a:buFont typeface="Wingdings" panose="05000000000000000000" pitchFamily="2" charset="2"/>
              <a:buChar char="q"/>
            </a:pPr>
            <a:r>
              <a:rPr lang="cs-CZ" sz="2200" b="0" i="0" dirty="0">
                <a:solidFill>
                  <a:srgbClr val="242424"/>
                </a:solidFill>
                <a:effectLst/>
                <a:highlight>
                  <a:srgbClr val="FFFFFF"/>
                </a:highlight>
                <a:latin typeface="Calibri" panose="020F0502020204030204" pitchFamily="34" charset="0"/>
              </a:rPr>
              <a:t>kapacitu jednotlivých nelékařských oborů (SŠ, VOŠ, VŠ)</a:t>
            </a:r>
          </a:p>
          <a:p>
            <a:pPr marL="342900" indent="-342900" algn="l">
              <a:buFont typeface="Wingdings" panose="05000000000000000000" pitchFamily="2" charset="2"/>
              <a:buChar char="q"/>
            </a:pPr>
            <a:r>
              <a:rPr lang="cs-CZ" sz="2200" b="0" i="0" dirty="0">
                <a:solidFill>
                  <a:srgbClr val="242424"/>
                </a:solidFill>
                <a:effectLst/>
                <a:highlight>
                  <a:srgbClr val="FFFFFF"/>
                </a:highlight>
                <a:latin typeface="Calibri" panose="020F0502020204030204" pitchFamily="34" charset="0"/>
              </a:rPr>
              <a:t>počty absolventů jednotlivých nelékařských oborů (SŠ, VOŠ, VŠ) - včetně procentuálního vyjádření počtu studentů, kteří studium v příslušných oborech neukončili (z jakého důvodu)</a:t>
            </a:r>
          </a:p>
          <a:p>
            <a:pPr marL="342900" indent="-342900" algn="l">
              <a:buFont typeface="Wingdings" panose="05000000000000000000" pitchFamily="2" charset="2"/>
              <a:buChar char="q"/>
            </a:pPr>
            <a:r>
              <a:rPr lang="cs-CZ" sz="2200" b="0" i="0" dirty="0">
                <a:solidFill>
                  <a:srgbClr val="242424"/>
                </a:solidFill>
                <a:effectLst/>
                <a:highlight>
                  <a:srgbClr val="FFFFFF"/>
                </a:highlight>
                <a:latin typeface="Calibri" panose="020F0502020204030204" pitchFamily="34" charset="0"/>
              </a:rPr>
              <a:t>kam absolventi jednotlivých nelékařských oborů (SŠ, VOŠ, VŠ) nastupují do zaměstnání,  zdravotnictví a mimo zdravotnictví</a:t>
            </a:r>
          </a:p>
          <a:p>
            <a:pPr marL="342900" indent="-342900" algn="l">
              <a:buFont typeface="Wingdings" panose="05000000000000000000" pitchFamily="2" charset="2"/>
              <a:buChar char="q"/>
            </a:pPr>
            <a:r>
              <a:rPr lang="cs-CZ" sz="2200" b="0" i="0" dirty="0">
                <a:solidFill>
                  <a:srgbClr val="242424"/>
                </a:solidFill>
                <a:effectLst/>
                <a:highlight>
                  <a:srgbClr val="FFFFFF"/>
                </a:highlight>
                <a:latin typeface="Calibri" panose="020F0502020204030204" pitchFamily="34" charset="0"/>
              </a:rPr>
              <a:t>ve spolupráci s MŠMT a Národním akreditačním úřadem (NAÚ) vést jednotnou tabulku udělených akreditací VŠ pro jednotlivé nelékařské obory spolu s informacemi odboru ONP MZ ČR - vydanými souhlasnými stanovisky/povoleními pro jednotlivé nelékařské obory (v současnosti nelze dohledat, zda konkrétní studijní program VŠ, kterému byla udělena akreditace, získal souhlasné stanovisko/povolení MZČR. Odbor ONP MZ ČR vede samostatný přehled</a:t>
            </a:r>
            <a:r>
              <a:rPr lang="cs-CZ" sz="2200" b="0" i="0">
                <a:solidFill>
                  <a:srgbClr val="242424"/>
                </a:solidFill>
                <a:effectLst/>
                <a:highlight>
                  <a:srgbClr val="FFFFFF"/>
                </a:highlight>
                <a:latin typeface="Calibri" panose="020F0502020204030204" pitchFamily="34" charset="0"/>
              </a:rPr>
              <a:t>, který není spárován </a:t>
            </a:r>
            <a:r>
              <a:rPr lang="cs-CZ" sz="2200" b="0" i="0" dirty="0">
                <a:solidFill>
                  <a:srgbClr val="242424"/>
                </a:solidFill>
                <a:effectLst/>
                <a:highlight>
                  <a:srgbClr val="FFFFFF"/>
                </a:highlight>
                <a:latin typeface="Calibri" panose="020F0502020204030204" pitchFamily="34" charset="0"/>
              </a:rPr>
              <a:t>s udělenými </a:t>
            </a:r>
            <a:r>
              <a:rPr lang="cs-CZ" sz="2200" b="0" i="0">
                <a:solidFill>
                  <a:srgbClr val="242424"/>
                </a:solidFill>
                <a:effectLst/>
                <a:highlight>
                  <a:srgbClr val="FFFFFF"/>
                </a:highlight>
                <a:latin typeface="Calibri" panose="020F0502020204030204" pitchFamily="34" charset="0"/>
              </a:rPr>
              <a:t>akreditacemi VŠ.</a:t>
            </a:r>
            <a:endParaRPr lang="cs-CZ" sz="2200" b="0" i="0" dirty="0">
              <a:solidFill>
                <a:srgbClr val="242424"/>
              </a:solidFill>
              <a:effectLst/>
              <a:highlight>
                <a:srgbClr val="FFFFFF"/>
              </a:highlight>
              <a:latin typeface="Calibri" panose="020F0502020204030204" pitchFamily="34" charset="0"/>
            </a:endParaRPr>
          </a:p>
        </p:txBody>
      </p:sp>
    </p:spTree>
    <p:extLst>
      <p:ext uri="{BB962C8B-B14F-4D97-AF65-F5344CB8AC3E}">
        <p14:creationId xmlns:p14="http://schemas.microsoft.com/office/powerpoint/2010/main" val="615394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a:extLst>
              <a:ext uri="{FF2B5EF4-FFF2-40B4-BE49-F238E27FC236}">
                <a16:creationId xmlns:a16="http://schemas.microsoft.com/office/drawing/2014/main" id="{0AF4B6FD-32AB-00CD-9515-9D299B2A5577}"/>
              </a:ext>
            </a:extLst>
          </p:cNvPr>
          <p:cNvSpPr txBox="1"/>
          <p:nvPr/>
        </p:nvSpPr>
        <p:spPr>
          <a:xfrm>
            <a:off x="200390" y="249845"/>
            <a:ext cx="11847006" cy="5601533"/>
          </a:xfrm>
          <a:prstGeom prst="rect">
            <a:avLst/>
          </a:prstGeom>
          <a:noFill/>
        </p:spPr>
        <p:txBody>
          <a:bodyPr wrap="square" rtlCol="0">
            <a:spAutoFit/>
          </a:bodyPr>
          <a:lstStyle/>
          <a:p>
            <a:pPr algn="ctr"/>
            <a:r>
              <a:rPr lang="cs-CZ" sz="3200" b="1" dirty="0">
                <a:solidFill>
                  <a:srgbClr val="D71440"/>
                </a:solidFill>
                <a:effectLst/>
                <a:latin typeface="Calibri" panose="020F0502020204030204" pitchFamily="34" charset="0"/>
                <a:ea typeface="Calibri" panose="020F0502020204030204" pitchFamily="34" charset="0"/>
                <a:cs typeface="Times New Roman" panose="02020603050405020304" pitchFamily="18" charset="0"/>
              </a:rPr>
              <a:t>Základní komponenty nově dobudované struktury NZIS jej předurčují do role centrálního zdroje dat o personálních kapacitách zdravotnického systému, o nemocnosti a potřebách zajištění péče pro demograficky se měnící populaci. </a:t>
            </a:r>
          </a:p>
          <a:p>
            <a:pPr algn="ctr"/>
            <a:endParaRPr lang="cs-CZ" sz="3400" b="1"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cs-CZ" sz="2800" dirty="0">
                <a:effectLst/>
                <a:latin typeface="Calibri" panose="020F0502020204030204" pitchFamily="34" charset="0"/>
                <a:ea typeface="Calibri" panose="020F0502020204030204" pitchFamily="34" charset="0"/>
                <a:cs typeface="Times New Roman" panose="02020603050405020304" pitchFamily="18" charset="0"/>
              </a:rPr>
              <a:t>NZIS centralizuje administrativní data zdravotních pojišťoven v Národním registru hrazených zdravotních služeb (</a:t>
            </a:r>
            <a:r>
              <a:rPr lang="cs-CZ" sz="2800" b="1" u="sng" dirty="0">
                <a:effectLst/>
                <a:latin typeface="Calibri" panose="020F0502020204030204" pitchFamily="34" charset="0"/>
                <a:ea typeface="Calibri" panose="020F0502020204030204" pitchFamily="34" charset="0"/>
                <a:cs typeface="Times New Roman" panose="02020603050405020304" pitchFamily="18" charset="0"/>
              </a:rPr>
              <a:t>NRHZS</a:t>
            </a:r>
            <a:r>
              <a:rPr lang="cs-CZ" sz="2800" dirty="0">
                <a:effectLst/>
                <a:latin typeface="Calibri" panose="020F0502020204030204" pitchFamily="34" charset="0"/>
                <a:ea typeface="Calibri" panose="020F0502020204030204" pitchFamily="34" charset="0"/>
                <a:cs typeface="Times New Roman" panose="02020603050405020304" pitchFamily="18" charset="0"/>
              </a:rPr>
              <a:t>) a dále data „infrastrukturních“ národních registrů poskytovatelů (</a:t>
            </a:r>
            <a:r>
              <a:rPr lang="cs-CZ" sz="2800" b="1" u="sng" dirty="0">
                <a:effectLst/>
                <a:latin typeface="Calibri" panose="020F0502020204030204" pitchFamily="34" charset="0"/>
                <a:ea typeface="Calibri" panose="020F0502020204030204" pitchFamily="34" charset="0"/>
                <a:cs typeface="Times New Roman" panose="02020603050405020304" pitchFamily="18" charset="0"/>
              </a:rPr>
              <a:t>NRPZS</a:t>
            </a:r>
            <a:r>
              <a:rPr lang="cs-CZ" sz="2800" dirty="0">
                <a:effectLst/>
                <a:latin typeface="Calibri" panose="020F0502020204030204" pitchFamily="34" charset="0"/>
                <a:ea typeface="Calibri" panose="020F0502020204030204" pitchFamily="34" charset="0"/>
                <a:cs typeface="Times New Roman" panose="02020603050405020304" pitchFamily="18" charset="0"/>
              </a:rPr>
              <a:t>) a zdravotnických pracovníků (</a:t>
            </a:r>
            <a:r>
              <a:rPr lang="cs-CZ" sz="2800" b="1" u="sng" dirty="0">
                <a:effectLst/>
                <a:latin typeface="Calibri" panose="020F0502020204030204" pitchFamily="34" charset="0"/>
                <a:ea typeface="Calibri" panose="020F0502020204030204" pitchFamily="34" charset="0"/>
                <a:cs typeface="Times New Roman" panose="02020603050405020304" pitchFamily="18" charset="0"/>
              </a:rPr>
              <a:t>NRZP</a:t>
            </a:r>
            <a:r>
              <a:rPr lang="cs-CZ" sz="2800" dirty="0">
                <a:effectLst/>
                <a:latin typeface="Calibri" panose="020F0502020204030204" pitchFamily="34" charset="0"/>
                <a:ea typeface="Calibri" panose="020F0502020204030204" pitchFamily="34" charset="0"/>
                <a:cs typeface="Times New Roman" panose="02020603050405020304" pitchFamily="18" charset="0"/>
              </a:rPr>
              <a:t>). </a:t>
            </a:r>
          </a:p>
          <a:p>
            <a:pPr algn="ctr"/>
            <a:r>
              <a:rPr lang="cs-CZ" sz="2800" dirty="0">
                <a:effectLst/>
                <a:latin typeface="Calibri" panose="020F0502020204030204" pitchFamily="34" charset="0"/>
                <a:ea typeface="Calibri" panose="020F0502020204030204" pitchFamily="34" charset="0"/>
                <a:cs typeface="Times New Roman" panose="02020603050405020304" pitchFamily="18" charset="0"/>
              </a:rPr>
              <a:t>Tyto systémy jsou v rámci struktury NZIS vzájemně propojené a umožňují vybudování vysoce efektivního datového úložiště personálních a kapacitních dat pokrývající téměř všechny podstatné dimenze související s hodnocením a plánováním kapacit péče. </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Šipka: dolů 2">
            <a:extLst>
              <a:ext uri="{FF2B5EF4-FFF2-40B4-BE49-F238E27FC236}">
                <a16:creationId xmlns:a16="http://schemas.microsoft.com/office/drawing/2014/main" id="{86D0C5CD-363D-EA9F-B23F-F5BB6C1A7A89}"/>
              </a:ext>
            </a:extLst>
          </p:cNvPr>
          <p:cNvSpPr/>
          <p:nvPr/>
        </p:nvSpPr>
        <p:spPr>
          <a:xfrm>
            <a:off x="5124659" y="6023149"/>
            <a:ext cx="1637881" cy="48232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6601740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textu 4">
            <a:extLst>
              <a:ext uri="{FF2B5EF4-FFF2-40B4-BE49-F238E27FC236}">
                <a16:creationId xmlns:a16="http://schemas.microsoft.com/office/drawing/2014/main" id="{85DF8549-49A9-4045-9440-3C137B807487}"/>
              </a:ext>
            </a:extLst>
          </p:cNvPr>
          <p:cNvSpPr txBox="1">
            <a:spLocks/>
          </p:cNvSpPr>
          <p:nvPr/>
        </p:nvSpPr>
        <p:spPr>
          <a:xfrm>
            <a:off x="196974" y="4667249"/>
            <a:ext cx="8250835" cy="142341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accen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a:ln>
                  <a:noFill/>
                </a:ln>
                <a:solidFill>
                  <a:srgbClr val="D71440"/>
                </a:solidFill>
                <a:effectLst/>
                <a:uLnTx/>
                <a:uFillTx/>
                <a:latin typeface="Calibri" panose="020F0502020204030204"/>
                <a:ea typeface="+mn-ea"/>
                <a:cs typeface="+mn-cs"/>
              </a:rPr>
              <a:t>Příklady výstupů budovaného systému:</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a:ln>
                  <a:noFill/>
                </a:ln>
                <a:solidFill>
                  <a:srgbClr val="D71440"/>
                </a:solidFill>
                <a:effectLst/>
                <a:uLnTx/>
                <a:uFillTx/>
                <a:latin typeface="Calibri" panose="020F0502020204030204"/>
                <a:ea typeface="+mn-ea"/>
                <a:cs typeface="+mn-cs"/>
              </a:rPr>
              <a:t>modul pro reporting a otevírání dat</a:t>
            </a:r>
          </a:p>
        </p:txBody>
      </p:sp>
    </p:spTree>
    <p:extLst>
      <p:ext uri="{BB962C8B-B14F-4D97-AF65-F5344CB8AC3E}">
        <p14:creationId xmlns:p14="http://schemas.microsoft.com/office/powerpoint/2010/main" val="8226483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a:extLst>
              <a:ext uri="{FF2B5EF4-FFF2-40B4-BE49-F238E27FC236}">
                <a16:creationId xmlns:a16="http://schemas.microsoft.com/office/drawing/2014/main" id="{D441CE9A-13D7-3AB2-9EF5-6804249E0189}"/>
              </a:ext>
            </a:extLst>
          </p:cNvPr>
          <p:cNvSpPr txBox="1">
            <a:spLocks/>
          </p:cNvSpPr>
          <p:nvPr/>
        </p:nvSpPr>
        <p:spPr>
          <a:xfrm>
            <a:off x="185515" y="221319"/>
            <a:ext cx="11872601" cy="5794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Formy zpřístupňování a otevírání dat nově vybudovaného datového úložiště</a:t>
            </a:r>
          </a:p>
        </p:txBody>
      </p:sp>
      <p:pic>
        <p:nvPicPr>
          <p:cNvPr id="7" name="Grafický objekt 6" descr="Server se souvislou výplní">
            <a:extLst>
              <a:ext uri="{FF2B5EF4-FFF2-40B4-BE49-F238E27FC236}">
                <a16:creationId xmlns:a16="http://schemas.microsoft.com/office/drawing/2014/main" id="{23038A57-AD4C-24CC-CEBF-B74BBD480E1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17856" y="2413075"/>
            <a:ext cx="1080000" cy="1080000"/>
          </a:xfrm>
          <a:prstGeom prst="rect">
            <a:avLst/>
          </a:prstGeom>
        </p:spPr>
      </p:pic>
      <p:sp>
        <p:nvSpPr>
          <p:cNvPr id="8" name="TextovéPole 7">
            <a:extLst>
              <a:ext uri="{FF2B5EF4-FFF2-40B4-BE49-F238E27FC236}">
                <a16:creationId xmlns:a16="http://schemas.microsoft.com/office/drawing/2014/main" id="{439D91B7-102F-EFDA-E89B-FB6966B184BE}"/>
              </a:ext>
            </a:extLst>
          </p:cNvPr>
          <p:cNvSpPr txBox="1"/>
          <p:nvPr/>
        </p:nvSpPr>
        <p:spPr>
          <a:xfrm>
            <a:off x="2071704" y="3449504"/>
            <a:ext cx="1393330" cy="430887"/>
          </a:xfrm>
          <a:prstGeom prst="rect">
            <a:avLst/>
          </a:prstGeom>
          <a:noFill/>
        </p:spPr>
        <p:txBody>
          <a:bodyPr wrap="none" rtlCol="0">
            <a:spAutoFit/>
          </a:bodyPr>
          <a:lstStyle/>
          <a:p>
            <a:pPr algn="ctr"/>
            <a:r>
              <a:rPr lang="cs-CZ" sz="1100" b="1" dirty="0">
                <a:solidFill>
                  <a:srgbClr val="164B4F"/>
                </a:solidFill>
                <a:latin typeface="Euphemia"/>
              </a:rPr>
              <a:t>Datové úložiště</a:t>
            </a:r>
          </a:p>
          <a:p>
            <a:pPr algn="ctr"/>
            <a:r>
              <a:rPr lang="cs-CZ" sz="1100" b="1" dirty="0">
                <a:solidFill>
                  <a:srgbClr val="164B4F"/>
                </a:solidFill>
                <a:latin typeface="Euphemia"/>
              </a:rPr>
              <a:t>agregovaných dat</a:t>
            </a:r>
          </a:p>
        </p:txBody>
      </p:sp>
      <p:cxnSp>
        <p:nvCxnSpPr>
          <p:cNvPr id="12" name="Přímá spojnice se šipkou 11">
            <a:extLst>
              <a:ext uri="{FF2B5EF4-FFF2-40B4-BE49-F238E27FC236}">
                <a16:creationId xmlns:a16="http://schemas.microsoft.com/office/drawing/2014/main" id="{B419A4B1-0E8B-3682-3217-CA3E0D587A39}"/>
              </a:ext>
            </a:extLst>
          </p:cNvPr>
          <p:cNvCxnSpPr>
            <a:cxnSpLocks/>
            <a:stCxn id="7" idx="3"/>
            <a:endCxn id="22" idx="1"/>
          </p:cNvCxnSpPr>
          <p:nvPr/>
        </p:nvCxnSpPr>
        <p:spPr bwMode="auto">
          <a:xfrm flipV="1">
            <a:off x="3297856" y="2952397"/>
            <a:ext cx="1165962" cy="679"/>
          </a:xfrm>
          <a:prstGeom prst="straightConnector1">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8" name="Skupina 17">
            <a:extLst>
              <a:ext uri="{FF2B5EF4-FFF2-40B4-BE49-F238E27FC236}">
                <a16:creationId xmlns:a16="http://schemas.microsoft.com/office/drawing/2014/main" id="{B77050F7-5457-4063-403A-BB43CD964D4C}"/>
              </a:ext>
            </a:extLst>
          </p:cNvPr>
          <p:cNvGrpSpPr/>
          <p:nvPr/>
        </p:nvGrpSpPr>
        <p:grpSpPr>
          <a:xfrm>
            <a:off x="4345762" y="2432073"/>
            <a:ext cx="1276760" cy="1183321"/>
            <a:chOff x="10467520" y="3472776"/>
            <a:chExt cx="1276760" cy="1183321"/>
          </a:xfrm>
        </p:grpSpPr>
        <p:grpSp>
          <p:nvGrpSpPr>
            <p:cNvPr id="19" name="Skupina 18">
              <a:extLst>
                <a:ext uri="{FF2B5EF4-FFF2-40B4-BE49-F238E27FC236}">
                  <a16:creationId xmlns:a16="http://schemas.microsoft.com/office/drawing/2014/main" id="{28CEB801-19DB-05C7-3D54-99C9EC5B2162}"/>
                </a:ext>
              </a:extLst>
            </p:cNvPr>
            <p:cNvGrpSpPr/>
            <p:nvPr/>
          </p:nvGrpSpPr>
          <p:grpSpPr>
            <a:xfrm>
              <a:off x="10585576" y="3472776"/>
              <a:ext cx="1040648" cy="1040648"/>
              <a:chOff x="9491316" y="2386802"/>
              <a:chExt cx="1040648" cy="1040648"/>
            </a:xfrm>
          </p:grpSpPr>
          <p:pic>
            <p:nvPicPr>
              <p:cNvPr id="21" name="Grafický objekt 20" descr="Pruhový graf se souvislou výplní">
                <a:extLst>
                  <a:ext uri="{FF2B5EF4-FFF2-40B4-BE49-F238E27FC236}">
                    <a16:creationId xmlns:a16="http://schemas.microsoft.com/office/drawing/2014/main" id="{27B415D1-62A2-9094-4B9E-5B5E8AB554B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757984" y="2576731"/>
                <a:ext cx="497800" cy="497800"/>
              </a:xfrm>
              <a:prstGeom prst="rect">
                <a:avLst/>
              </a:prstGeom>
            </p:spPr>
          </p:pic>
          <p:pic>
            <p:nvPicPr>
              <p:cNvPr id="22" name="Grafický objekt 21" descr="Monitor obrys">
                <a:extLst>
                  <a:ext uri="{FF2B5EF4-FFF2-40B4-BE49-F238E27FC236}">
                    <a16:creationId xmlns:a16="http://schemas.microsoft.com/office/drawing/2014/main" id="{2F275E31-3BFA-14C8-FAEB-C73E2A5C609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91316" y="2386802"/>
                <a:ext cx="1040648" cy="1040648"/>
              </a:xfrm>
              <a:prstGeom prst="rect">
                <a:avLst/>
              </a:prstGeom>
            </p:spPr>
          </p:pic>
        </p:grpSp>
        <p:sp>
          <p:nvSpPr>
            <p:cNvPr id="20" name="TextovéPole 19">
              <a:extLst>
                <a:ext uri="{FF2B5EF4-FFF2-40B4-BE49-F238E27FC236}">
                  <a16:creationId xmlns:a16="http://schemas.microsoft.com/office/drawing/2014/main" id="{A90599FF-67DD-443D-3468-BFCBCF4A2B77}"/>
                </a:ext>
              </a:extLst>
            </p:cNvPr>
            <p:cNvSpPr txBox="1"/>
            <p:nvPr/>
          </p:nvSpPr>
          <p:spPr>
            <a:xfrm>
              <a:off x="10467520" y="4379098"/>
              <a:ext cx="1276760" cy="276999"/>
            </a:xfrm>
            <a:prstGeom prst="rect">
              <a:avLst/>
            </a:prstGeom>
            <a:noFill/>
          </p:spPr>
          <p:txBody>
            <a:bodyPr wrap="none" rtlCol="0">
              <a:spAutoFit/>
            </a:bodyPr>
            <a:lstStyle/>
            <a:p>
              <a:pPr algn="ctr"/>
              <a:r>
                <a:rPr lang="cs-CZ" sz="1200" b="1" dirty="0">
                  <a:solidFill>
                    <a:srgbClr val="164B4F"/>
                  </a:solidFill>
                  <a:latin typeface="Euphemia"/>
                </a:rPr>
                <a:t>Vizualizace dat</a:t>
              </a:r>
            </a:p>
          </p:txBody>
        </p:sp>
      </p:grpSp>
      <p:grpSp>
        <p:nvGrpSpPr>
          <p:cNvPr id="23" name="Skupina 22">
            <a:extLst>
              <a:ext uri="{FF2B5EF4-FFF2-40B4-BE49-F238E27FC236}">
                <a16:creationId xmlns:a16="http://schemas.microsoft.com/office/drawing/2014/main" id="{146E12F6-26AF-BFC5-B563-D6E3EAD233D6}"/>
              </a:ext>
            </a:extLst>
          </p:cNvPr>
          <p:cNvGrpSpPr/>
          <p:nvPr/>
        </p:nvGrpSpPr>
        <p:grpSpPr>
          <a:xfrm>
            <a:off x="4287221" y="1087453"/>
            <a:ext cx="1408591" cy="1190139"/>
            <a:chOff x="10362697" y="3465958"/>
            <a:chExt cx="1408591" cy="1190139"/>
          </a:xfrm>
        </p:grpSpPr>
        <p:pic>
          <p:nvPicPr>
            <p:cNvPr id="24" name="Grafický objekt 23" descr="Monitor obrys">
              <a:extLst>
                <a:ext uri="{FF2B5EF4-FFF2-40B4-BE49-F238E27FC236}">
                  <a16:creationId xmlns:a16="http://schemas.microsoft.com/office/drawing/2014/main" id="{26741E87-CE63-E524-F79A-289EBE0BED6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547918" y="3465958"/>
              <a:ext cx="1040648" cy="1040648"/>
            </a:xfrm>
            <a:prstGeom prst="rect">
              <a:avLst/>
            </a:prstGeom>
          </p:spPr>
        </p:pic>
        <p:sp>
          <p:nvSpPr>
            <p:cNvPr id="26" name="TextovéPole 25">
              <a:extLst>
                <a:ext uri="{FF2B5EF4-FFF2-40B4-BE49-F238E27FC236}">
                  <a16:creationId xmlns:a16="http://schemas.microsoft.com/office/drawing/2014/main" id="{B63F0A23-5B38-1D63-D00A-48CC40FF48BC}"/>
                </a:ext>
              </a:extLst>
            </p:cNvPr>
            <p:cNvSpPr txBox="1"/>
            <p:nvPr/>
          </p:nvSpPr>
          <p:spPr>
            <a:xfrm>
              <a:off x="10362697" y="4379098"/>
              <a:ext cx="1408591" cy="276999"/>
            </a:xfrm>
            <a:prstGeom prst="rect">
              <a:avLst/>
            </a:prstGeom>
            <a:noFill/>
          </p:spPr>
          <p:txBody>
            <a:bodyPr wrap="none" rtlCol="0">
              <a:spAutoFit/>
            </a:bodyPr>
            <a:lstStyle/>
            <a:p>
              <a:pPr algn="ctr"/>
              <a:r>
                <a:rPr lang="cs-CZ" sz="1200" b="1" dirty="0">
                  <a:solidFill>
                    <a:srgbClr val="164B4F"/>
                  </a:solidFill>
                  <a:latin typeface="Euphemia"/>
                </a:rPr>
                <a:t>Aplikační rozhraní</a:t>
              </a:r>
            </a:p>
          </p:txBody>
        </p:sp>
      </p:grpSp>
      <p:pic>
        <p:nvPicPr>
          <p:cNvPr id="27" name="Grafický objekt 26" descr="Sdílet se souvislou výplní">
            <a:extLst>
              <a:ext uri="{FF2B5EF4-FFF2-40B4-BE49-F238E27FC236}">
                <a16:creationId xmlns:a16="http://schemas.microsoft.com/office/drawing/2014/main" id="{9297C64C-B9BB-D914-3123-F9FD6070496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668496" y="1221933"/>
            <a:ext cx="612000" cy="612000"/>
          </a:xfrm>
          <a:prstGeom prst="rect">
            <a:avLst/>
          </a:prstGeom>
        </p:spPr>
      </p:pic>
      <p:cxnSp>
        <p:nvCxnSpPr>
          <p:cNvPr id="28" name="Přímá spojnice se šipkou 27">
            <a:extLst>
              <a:ext uri="{FF2B5EF4-FFF2-40B4-BE49-F238E27FC236}">
                <a16:creationId xmlns:a16="http://schemas.microsoft.com/office/drawing/2014/main" id="{E7BD4F27-635C-FDE7-7AF8-338C4484CD80}"/>
              </a:ext>
            </a:extLst>
          </p:cNvPr>
          <p:cNvCxnSpPr>
            <a:cxnSpLocks/>
            <a:stCxn id="7" idx="3"/>
            <a:endCxn id="24" idx="1"/>
          </p:cNvCxnSpPr>
          <p:nvPr/>
        </p:nvCxnSpPr>
        <p:spPr bwMode="auto">
          <a:xfrm flipV="1">
            <a:off x="3297857" y="1607777"/>
            <a:ext cx="1174585" cy="1345299"/>
          </a:xfrm>
          <a:prstGeom prst="straightConnector1">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2" name="Skupina 31">
            <a:extLst>
              <a:ext uri="{FF2B5EF4-FFF2-40B4-BE49-F238E27FC236}">
                <a16:creationId xmlns:a16="http://schemas.microsoft.com/office/drawing/2014/main" id="{D69C42E7-5825-CC51-22A8-FFCCF617EF18}"/>
              </a:ext>
            </a:extLst>
          </p:cNvPr>
          <p:cNvGrpSpPr/>
          <p:nvPr/>
        </p:nvGrpSpPr>
        <p:grpSpPr>
          <a:xfrm>
            <a:off x="4457999" y="3809006"/>
            <a:ext cx="1040648" cy="1374805"/>
            <a:chOff x="10547918" y="3465958"/>
            <a:chExt cx="1040648" cy="1374805"/>
          </a:xfrm>
        </p:grpSpPr>
        <p:pic>
          <p:nvPicPr>
            <p:cNvPr id="33" name="Grafický objekt 32" descr="Monitor obrys">
              <a:extLst>
                <a:ext uri="{FF2B5EF4-FFF2-40B4-BE49-F238E27FC236}">
                  <a16:creationId xmlns:a16="http://schemas.microsoft.com/office/drawing/2014/main" id="{329D52E4-01B2-83C2-3B6C-7FC74D9EE73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547918" y="3465958"/>
              <a:ext cx="1040648" cy="1040648"/>
            </a:xfrm>
            <a:prstGeom prst="rect">
              <a:avLst/>
            </a:prstGeom>
          </p:spPr>
        </p:pic>
        <p:sp>
          <p:nvSpPr>
            <p:cNvPr id="34" name="TextovéPole 33">
              <a:extLst>
                <a:ext uri="{FF2B5EF4-FFF2-40B4-BE49-F238E27FC236}">
                  <a16:creationId xmlns:a16="http://schemas.microsoft.com/office/drawing/2014/main" id="{03E0F052-AC12-E710-8985-8426B2107E4D}"/>
                </a:ext>
              </a:extLst>
            </p:cNvPr>
            <p:cNvSpPr txBox="1"/>
            <p:nvPr/>
          </p:nvSpPr>
          <p:spPr>
            <a:xfrm>
              <a:off x="10605228" y="4379098"/>
              <a:ext cx="923522" cy="461665"/>
            </a:xfrm>
            <a:prstGeom prst="rect">
              <a:avLst/>
            </a:prstGeom>
            <a:noFill/>
          </p:spPr>
          <p:txBody>
            <a:bodyPr wrap="none" rtlCol="0">
              <a:spAutoFit/>
            </a:bodyPr>
            <a:lstStyle/>
            <a:p>
              <a:pPr algn="ctr"/>
              <a:r>
                <a:rPr lang="cs-CZ" sz="1200" b="1" dirty="0">
                  <a:solidFill>
                    <a:srgbClr val="164B4F"/>
                  </a:solidFill>
                  <a:latin typeface="Euphemia"/>
                </a:rPr>
                <a:t>Sdílení dat</a:t>
              </a:r>
            </a:p>
            <a:p>
              <a:pPr algn="ctr"/>
              <a:r>
                <a:rPr lang="cs-CZ" sz="1200" b="1" dirty="0">
                  <a:solidFill>
                    <a:srgbClr val="164B4F"/>
                  </a:solidFill>
                  <a:latin typeface="Euphemia"/>
                </a:rPr>
                <a:t>Reporting</a:t>
              </a:r>
            </a:p>
          </p:txBody>
        </p:sp>
      </p:grpSp>
      <p:pic>
        <p:nvPicPr>
          <p:cNvPr id="35" name="Grafický objekt 34" descr="Sdílet se souvislou výplní">
            <a:extLst>
              <a:ext uri="{FF2B5EF4-FFF2-40B4-BE49-F238E27FC236}">
                <a16:creationId xmlns:a16="http://schemas.microsoft.com/office/drawing/2014/main" id="{FDBCB8EE-9224-82C7-F18B-FF399D2AEDC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654054" y="3943486"/>
            <a:ext cx="612000" cy="612000"/>
          </a:xfrm>
          <a:prstGeom prst="rect">
            <a:avLst/>
          </a:prstGeom>
        </p:spPr>
      </p:pic>
      <p:cxnSp>
        <p:nvCxnSpPr>
          <p:cNvPr id="36" name="Přímá spojnice se šipkou 35">
            <a:extLst>
              <a:ext uri="{FF2B5EF4-FFF2-40B4-BE49-F238E27FC236}">
                <a16:creationId xmlns:a16="http://schemas.microsoft.com/office/drawing/2014/main" id="{0BCF9D96-B520-3B2A-BE11-E20925B97FE5}"/>
              </a:ext>
            </a:extLst>
          </p:cNvPr>
          <p:cNvCxnSpPr>
            <a:cxnSpLocks/>
            <a:stCxn id="7" idx="3"/>
            <a:endCxn id="33" idx="1"/>
          </p:cNvCxnSpPr>
          <p:nvPr/>
        </p:nvCxnSpPr>
        <p:spPr bwMode="auto">
          <a:xfrm>
            <a:off x="3297857" y="2953075"/>
            <a:ext cx="1160143" cy="1376254"/>
          </a:xfrm>
          <a:prstGeom prst="straightConnector1">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TextovéPole 36">
            <a:extLst>
              <a:ext uri="{FF2B5EF4-FFF2-40B4-BE49-F238E27FC236}">
                <a16:creationId xmlns:a16="http://schemas.microsoft.com/office/drawing/2014/main" id="{55306C3A-7F26-D671-5B6B-73227B6C6281}"/>
              </a:ext>
            </a:extLst>
          </p:cNvPr>
          <p:cNvSpPr txBox="1"/>
          <p:nvPr/>
        </p:nvSpPr>
        <p:spPr>
          <a:xfrm>
            <a:off x="1181004" y="2736904"/>
            <a:ext cx="1252763" cy="415498"/>
          </a:xfrm>
          <a:prstGeom prst="rect">
            <a:avLst/>
          </a:prstGeom>
          <a:noFill/>
        </p:spPr>
        <p:txBody>
          <a:bodyPr wrap="square" rtlCol="0">
            <a:spAutoFit/>
          </a:bodyPr>
          <a:lstStyle/>
          <a:p>
            <a:pPr algn="ctr"/>
            <a:r>
              <a:rPr lang="cs-CZ" sz="1050" dirty="0">
                <a:solidFill>
                  <a:srgbClr val="164B4F"/>
                </a:solidFill>
                <a:latin typeface="Euphemia"/>
              </a:rPr>
              <a:t>Validovaná </a:t>
            </a:r>
          </a:p>
          <a:p>
            <a:pPr algn="ctr"/>
            <a:r>
              <a:rPr lang="cs-CZ" sz="1050" dirty="0">
                <a:solidFill>
                  <a:srgbClr val="164B4F"/>
                </a:solidFill>
                <a:latin typeface="Euphemia"/>
              </a:rPr>
              <a:t>data</a:t>
            </a:r>
          </a:p>
        </p:txBody>
      </p:sp>
      <p:pic>
        <p:nvPicPr>
          <p:cNvPr id="38" name="Grafický objekt 37" descr="Zámek se souvislou výplní">
            <a:extLst>
              <a:ext uri="{FF2B5EF4-FFF2-40B4-BE49-F238E27FC236}">
                <a16:creationId xmlns:a16="http://schemas.microsoft.com/office/drawing/2014/main" id="{FA147D67-6A87-C9F9-95F2-22679BC46CE6}"/>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405310" y="1372782"/>
            <a:ext cx="303834" cy="303834"/>
          </a:xfrm>
          <a:prstGeom prst="rect">
            <a:avLst/>
          </a:prstGeom>
        </p:spPr>
      </p:pic>
      <p:pic>
        <p:nvPicPr>
          <p:cNvPr id="39" name="Grafický objekt 38" descr="Zámek se souvislou výplní">
            <a:extLst>
              <a:ext uri="{FF2B5EF4-FFF2-40B4-BE49-F238E27FC236}">
                <a16:creationId xmlns:a16="http://schemas.microsoft.com/office/drawing/2014/main" id="{CFA53C9E-F08E-6F19-B48B-0F6731BC7705}"/>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405310" y="2729124"/>
            <a:ext cx="303834" cy="303834"/>
          </a:xfrm>
          <a:prstGeom prst="rect">
            <a:avLst/>
          </a:prstGeom>
        </p:spPr>
      </p:pic>
      <p:pic>
        <p:nvPicPr>
          <p:cNvPr id="40" name="Grafický objekt 39" descr="Zámek se souvislou výplní">
            <a:extLst>
              <a:ext uri="{FF2B5EF4-FFF2-40B4-BE49-F238E27FC236}">
                <a16:creationId xmlns:a16="http://schemas.microsoft.com/office/drawing/2014/main" id="{011E5F1E-1A70-4E58-B224-DBF1D23C5010}"/>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374840" y="4084173"/>
            <a:ext cx="303834" cy="303834"/>
          </a:xfrm>
          <a:prstGeom prst="rect">
            <a:avLst/>
          </a:prstGeom>
        </p:spPr>
      </p:pic>
      <p:grpSp>
        <p:nvGrpSpPr>
          <p:cNvPr id="41" name="Skupina 40">
            <a:extLst>
              <a:ext uri="{FF2B5EF4-FFF2-40B4-BE49-F238E27FC236}">
                <a16:creationId xmlns:a16="http://schemas.microsoft.com/office/drawing/2014/main" id="{54AFB2A2-A2FE-91A3-A32E-339336914BE3}"/>
              </a:ext>
            </a:extLst>
          </p:cNvPr>
          <p:cNvGrpSpPr/>
          <p:nvPr/>
        </p:nvGrpSpPr>
        <p:grpSpPr>
          <a:xfrm>
            <a:off x="421269" y="2434151"/>
            <a:ext cx="1044000" cy="1417556"/>
            <a:chOff x="6742693" y="2911825"/>
            <a:chExt cx="1044000" cy="1417556"/>
          </a:xfrm>
        </p:grpSpPr>
        <p:pic>
          <p:nvPicPr>
            <p:cNvPr id="42" name="Grafický objekt 41" descr="Server se souvislou výplní">
              <a:extLst>
                <a:ext uri="{FF2B5EF4-FFF2-40B4-BE49-F238E27FC236}">
                  <a16:creationId xmlns:a16="http://schemas.microsoft.com/office/drawing/2014/main" id="{01259FE4-5878-406F-294B-C43933AABE4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742693" y="2911825"/>
              <a:ext cx="1044000" cy="1044000"/>
            </a:xfrm>
            <a:prstGeom prst="rect">
              <a:avLst/>
            </a:prstGeom>
          </p:spPr>
        </p:pic>
        <p:sp>
          <p:nvSpPr>
            <p:cNvPr id="43" name="TextovéPole 42">
              <a:extLst>
                <a:ext uri="{FF2B5EF4-FFF2-40B4-BE49-F238E27FC236}">
                  <a16:creationId xmlns:a16="http://schemas.microsoft.com/office/drawing/2014/main" id="{643AD09C-74FE-9F70-B387-3805EBE0BFAC}"/>
                </a:ext>
              </a:extLst>
            </p:cNvPr>
            <p:cNvSpPr txBox="1"/>
            <p:nvPr/>
          </p:nvSpPr>
          <p:spPr>
            <a:xfrm>
              <a:off x="6841339" y="3898494"/>
              <a:ext cx="846707" cy="430887"/>
            </a:xfrm>
            <a:prstGeom prst="rect">
              <a:avLst/>
            </a:prstGeom>
            <a:noFill/>
          </p:spPr>
          <p:txBody>
            <a:bodyPr wrap="none" rtlCol="0">
              <a:spAutoFit/>
            </a:bodyPr>
            <a:lstStyle/>
            <a:p>
              <a:pPr algn="ctr"/>
              <a:r>
                <a:rPr lang="cs-CZ" sz="1100" b="1" dirty="0">
                  <a:solidFill>
                    <a:srgbClr val="164B4F"/>
                  </a:solidFill>
                  <a:latin typeface="Euphemia"/>
                </a:rPr>
                <a:t>Analytická</a:t>
              </a:r>
            </a:p>
            <a:p>
              <a:pPr algn="ctr"/>
              <a:r>
                <a:rPr lang="cs-CZ" sz="1100" b="1" dirty="0">
                  <a:solidFill>
                    <a:srgbClr val="164B4F"/>
                  </a:solidFill>
                  <a:latin typeface="Euphemia"/>
                </a:rPr>
                <a:t>platforma</a:t>
              </a:r>
            </a:p>
          </p:txBody>
        </p:sp>
      </p:grpSp>
      <p:cxnSp>
        <p:nvCxnSpPr>
          <p:cNvPr id="44" name="Přímá spojnice se šipkou 43">
            <a:extLst>
              <a:ext uri="{FF2B5EF4-FFF2-40B4-BE49-F238E27FC236}">
                <a16:creationId xmlns:a16="http://schemas.microsoft.com/office/drawing/2014/main" id="{4305535B-25FA-5BF2-8D38-CD87D047265A}"/>
              </a:ext>
            </a:extLst>
          </p:cNvPr>
          <p:cNvCxnSpPr>
            <a:stCxn id="42" idx="3"/>
            <a:endCxn id="7" idx="1"/>
          </p:cNvCxnSpPr>
          <p:nvPr/>
        </p:nvCxnSpPr>
        <p:spPr bwMode="auto">
          <a:xfrm flipV="1">
            <a:off x="1465270" y="2953075"/>
            <a:ext cx="752587" cy="3076"/>
          </a:xfrm>
          <a:prstGeom prst="straightConnector1">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5" name="Skupina 44">
            <a:extLst>
              <a:ext uri="{FF2B5EF4-FFF2-40B4-BE49-F238E27FC236}">
                <a16:creationId xmlns:a16="http://schemas.microsoft.com/office/drawing/2014/main" id="{39C58E26-C8D6-5162-5627-52FBEC6A3770}"/>
              </a:ext>
            </a:extLst>
          </p:cNvPr>
          <p:cNvGrpSpPr/>
          <p:nvPr/>
        </p:nvGrpSpPr>
        <p:grpSpPr>
          <a:xfrm>
            <a:off x="799136" y="4475185"/>
            <a:ext cx="2770437" cy="1208248"/>
            <a:chOff x="7353649" y="4881139"/>
            <a:chExt cx="2770437" cy="1208248"/>
          </a:xfrm>
        </p:grpSpPr>
        <p:pic>
          <p:nvPicPr>
            <p:cNvPr id="46" name="Grafický objekt 45" descr="Rozhodovací graf obrys">
              <a:extLst>
                <a:ext uri="{FF2B5EF4-FFF2-40B4-BE49-F238E27FC236}">
                  <a16:creationId xmlns:a16="http://schemas.microsoft.com/office/drawing/2014/main" id="{4140144B-2492-361A-B04B-1D5455887A47}"/>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281668" y="4881139"/>
              <a:ext cx="914400" cy="914400"/>
            </a:xfrm>
            <a:prstGeom prst="rect">
              <a:avLst/>
            </a:prstGeom>
          </p:spPr>
        </p:pic>
        <p:sp>
          <p:nvSpPr>
            <p:cNvPr id="47" name="TextovéPole 46">
              <a:extLst>
                <a:ext uri="{FF2B5EF4-FFF2-40B4-BE49-F238E27FC236}">
                  <a16:creationId xmlns:a16="http://schemas.microsoft.com/office/drawing/2014/main" id="{F2104A01-13FD-E83F-6149-FA5434C38E6D}"/>
                </a:ext>
              </a:extLst>
            </p:cNvPr>
            <p:cNvSpPr txBox="1"/>
            <p:nvPr/>
          </p:nvSpPr>
          <p:spPr>
            <a:xfrm>
              <a:off x="7353649" y="5812388"/>
              <a:ext cx="2770437" cy="276999"/>
            </a:xfrm>
            <a:prstGeom prst="rect">
              <a:avLst/>
            </a:prstGeom>
            <a:noFill/>
          </p:spPr>
          <p:txBody>
            <a:bodyPr wrap="none" rtlCol="0">
              <a:spAutoFit/>
            </a:bodyPr>
            <a:lstStyle/>
            <a:p>
              <a:pPr algn="ctr"/>
              <a:r>
                <a:rPr lang="pt-BR" sz="1200" b="1" dirty="0">
                  <a:solidFill>
                    <a:srgbClr val="164B4F"/>
                  </a:solidFill>
                  <a:latin typeface="Euphemia"/>
                </a:rPr>
                <a:t>Analytické procedury</a:t>
              </a:r>
              <a:r>
                <a:rPr lang="cs-CZ" sz="1200" b="1" dirty="0">
                  <a:solidFill>
                    <a:srgbClr val="164B4F"/>
                  </a:solidFill>
                  <a:latin typeface="Euphemia"/>
                </a:rPr>
                <a:t> a</a:t>
              </a:r>
              <a:r>
                <a:rPr lang="pt-BR" sz="1200" b="1" dirty="0">
                  <a:solidFill>
                    <a:srgbClr val="164B4F"/>
                  </a:solidFill>
                  <a:latin typeface="Euphemia"/>
                </a:rPr>
                <a:t> transformace</a:t>
              </a:r>
              <a:endParaRPr lang="cs-CZ" sz="1200" b="1" dirty="0">
                <a:solidFill>
                  <a:srgbClr val="164B4F"/>
                </a:solidFill>
                <a:latin typeface="Euphemia"/>
              </a:endParaRPr>
            </a:p>
          </p:txBody>
        </p:sp>
      </p:grpSp>
      <p:cxnSp>
        <p:nvCxnSpPr>
          <p:cNvPr id="48" name="Spojnice: pravoúhlá 47">
            <a:extLst>
              <a:ext uri="{FF2B5EF4-FFF2-40B4-BE49-F238E27FC236}">
                <a16:creationId xmlns:a16="http://schemas.microsoft.com/office/drawing/2014/main" id="{244E638C-38AA-19A9-62D3-1F3D7ECFD207}"/>
              </a:ext>
            </a:extLst>
          </p:cNvPr>
          <p:cNvCxnSpPr>
            <a:cxnSpLocks/>
          </p:cNvCxnSpPr>
          <p:nvPr/>
        </p:nvCxnSpPr>
        <p:spPr bwMode="auto">
          <a:xfrm rot="10800000">
            <a:off x="943271" y="3851707"/>
            <a:ext cx="783885" cy="1080678"/>
          </a:xfrm>
          <a:prstGeom prst="bentConnector2">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TextovéPole 48">
            <a:extLst>
              <a:ext uri="{FF2B5EF4-FFF2-40B4-BE49-F238E27FC236}">
                <a16:creationId xmlns:a16="http://schemas.microsoft.com/office/drawing/2014/main" id="{CCC48573-4B57-4E40-202B-56CDAE5CB540}"/>
              </a:ext>
            </a:extLst>
          </p:cNvPr>
          <p:cNvSpPr txBox="1"/>
          <p:nvPr/>
        </p:nvSpPr>
        <p:spPr>
          <a:xfrm>
            <a:off x="6010796" y="800757"/>
            <a:ext cx="6014827" cy="5513689"/>
          </a:xfrm>
          <a:prstGeom prst="rect">
            <a:avLst/>
          </a:prstGeom>
          <a:solidFill>
            <a:schemeClr val="bg1"/>
          </a:solidFill>
          <a:ln>
            <a:noFill/>
          </a:ln>
        </p:spPr>
        <p:txBody>
          <a:bodyPr wrap="square" rtlCol="0">
            <a:spAutoFit/>
          </a:bodyPr>
          <a:lstStyle/>
          <a:p>
            <a:pPr algn="just">
              <a:spcBef>
                <a:spcPts val="1200"/>
              </a:spcBef>
              <a:spcAft>
                <a:spcPts val="12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Vybudovaný datový sklad má implementované nástroje pro reporting a otevírání dat v podobě, která respektuje resortní strategii </a:t>
            </a:r>
            <a:r>
              <a:rPr lang="cs-CZ" sz="1800" dirty="0">
                <a:effectLst/>
                <a:latin typeface="Calibri" panose="020F0502020204030204" pitchFamily="34" charset="0"/>
                <a:ea typeface="Calibri" panose="020F0502020204030204" pitchFamily="34" charset="0"/>
                <a:cs typeface="Arial" panose="020B0604020202020204" pitchFamily="34" charset="0"/>
              </a:rPr>
              <a:t>pro uvolňování a sekundární využívání dat zdravotnických informačních systémů. Modul zaměřený na reporting a na tvorbu centralizovaných reportů a otevřených dat připravuje z centrálních dat informační servis pro jednotlivé cílové skupiny. </a:t>
            </a:r>
            <a:r>
              <a:rPr lang="cs-CZ" sz="1800" dirty="0">
                <a:effectLst/>
                <a:latin typeface="Calibri" panose="020F0502020204030204" pitchFamily="34" charset="0"/>
                <a:ea typeface="Calibri" panose="020F0502020204030204" pitchFamily="34" charset="0"/>
                <a:cs typeface="Times New Roman" panose="02020603050405020304" pitchFamily="18" charset="0"/>
              </a:rPr>
              <a:t>Reportovací modul představuje komunikační a publikační nadstavbu, která má za cíl publikovat všechna získaná data v regionálních souhrnech a trendech. Výstupem systému jsou data a nástroje čtyřech různých podobách:</a:t>
            </a:r>
          </a:p>
          <a:p>
            <a:pPr marL="342900" lvl="0" indent="-342900" algn="just">
              <a:lnSpc>
                <a:spcPct val="107000"/>
              </a:lnSpc>
              <a:spcBef>
                <a:spcPts val="1200"/>
              </a:spcBef>
              <a:spcAft>
                <a:spcPts val="800"/>
              </a:spcAft>
              <a:buFont typeface="Wingdings" panose="05000000000000000000" pitchFamily="2" charset="2"/>
              <a:buChar char=""/>
            </a:pPr>
            <a:r>
              <a:rPr lang="cs-CZ" sz="1800" b="1" dirty="0">
                <a:effectLst/>
                <a:latin typeface="Calibri" panose="020F0502020204030204" pitchFamily="34" charset="0"/>
                <a:ea typeface="Calibri" panose="020F0502020204030204" pitchFamily="34" charset="0"/>
                <a:cs typeface="Times New Roman" panose="02020603050405020304" pitchFamily="18" charset="0"/>
              </a:rPr>
              <a:t>Analytické zprávy a prezentace určené k publikaci v plně otevřeném formátu on-line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Wingdings" panose="05000000000000000000" pitchFamily="2" charset="2"/>
              <a:buChar char=""/>
            </a:pPr>
            <a:r>
              <a:rPr lang="cs-CZ" sz="1800" b="1" dirty="0">
                <a:effectLst/>
                <a:latin typeface="Calibri" panose="020F0502020204030204" pitchFamily="34" charset="0"/>
                <a:ea typeface="Calibri" panose="020F0502020204030204" pitchFamily="34" charset="0"/>
                <a:cs typeface="Times New Roman" panose="02020603050405020304" pitchFamily="18" charset="0"/>
              </a:rPr>
              <a:t>Otevřené datové souhrny a datové sady určené</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r>
              <a:rPr lang="cs-CZ" sz="1800" b="1" dirty="0">
                <a:effectLst/>
                <a:latin typeface="Calibri" panose="020F0502020204030204" pitchFamily="34" charset="0"/>
                <a:ea typeface="Calibri" panose="020F0502020204030204" pitchFamily="34" charset="0"/>
                <a:cs typeface="Times New Roman" panose="02020603050405020304" pitchFamily="18" charset="0"/>
              </a:rPr>
              <a:t>k publikaci v plně otevřeném formátu on-line.</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Wingdings" panose="05000000000000000000" pitchFamily="2" charset="2"/>
              <a:buChar char=""/>
            </a:pPr>
            <a:r>
              <a:rPr lang="cs-CZ" sz="1800" b="1" dirty="0">
                <a:effectLst/>
                <a:latin typeface="Calibri" panose="020F0502020204030204" pitchFamily="34" charset="0"/>
                <a:ea typeface="Calibri" panose="020F0502020204030204" pitchFamily="34" charset="0"/>
                <a:cs typeface="Times New Roman" panose="02020603050405020304" pitchFamily="18" charset="0"/>
              </a:rPr>
              <a:t>Reporty určené pro jednotlivé poskytovatele.</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endParaRPr lang="cs-CZ"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Wingdings" panose="05000000000000000000" pitchFamily="2" charset="2"/>
              <a:buChar char=""/>
            </a:pPr>
            <a:r>
              <a:rPr lang="cs-CZ" sz="1800" b="1" dirty="0">
                <a:effectLst/>
                <a:latin typeface="Calibri" panose="020F0502020204030204" pitchFamily="34" charset="0"/>
                <a:ea typeface="Calibri" panose="020F0502020204030204" pitchFamily="34" charset="0"/>
                <a:cs typeface="Times New Roman" panose="02020603050405020304" pitchFamily="18" charset="0"/>
              </a:rPr>
              <a:t>Výstupy odvozené z publikovaných syntetických dat.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94104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
          <p:cNvSpPr>
            <a:spLocks noChangeArrowheads="1"/>
          </p:cNvSpPr>
          <p:nvPr/>
        </p:nvSpPr>
        <p:spPr bwMode="auto">
          <a:xfrm>
            <a:off x="4446999" y="583553"/>
            <a:ext cx="4929187"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10800" rIns="18000" bIns="10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cs-CZ"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TextovéPole 3">
            <a:extLst>
              <a:ext uri="{FF2B5EF4-FFF2-40B4-BE49-F238E27FC236}">
                <a16:creationId xmlns:a16="http://schemas.microsoft.com/office/drawing/2014/main" id="{1269A943-908D-4D35-BDEC-BE2A39A009FE}"/>
              </a:ext>
            </a:extLst>
          </p:cNvPr>
          <p:cNvSpPr txBox="1"/>
          <p:nvPr/>
        </p:nvSpPr>
        <p:spPr>
          <a:xfrm>
            <a:off x="-16443" y="2322457"/>
            <a:ext cx="2915534" cy="8925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600" b="1" i="0" u="none" strike="noStrike" kern="1200" cap="none" spc="0" normalizeH="0" baseline="0" noProof="0" dirty="0">
                <a:ln>
                  <a:noFill/>
                </a:ln>
                <a:solidFill>
                  <a:prstClr val="black"/>
                </a:solidFill>
                <a:effectLst/>
                <a:uLnTx/>
                <a:uFillTx/>
                <a:latin typeface="Calibri" panose="020F0502020204030204"/>
                <a:ea typeface="+mn-ea"/>
                <a:cs typeface="+mn-cs"/>
              </a:rPr>
              <a:t>Analytické reporty, </a:t>
            </a:r>
            <a:r>
              <a:rPr kumimoji="0" lang="cs-CZ" sz="2600" b="1" i="0" u="none" strike="noStrike" kern="1200" cap="none" spc="0" normalizeH="0" baseline="0" noProof="0" dirty="0" err="1">
                <a:ln>
                  <a:noFill/>
                </a:ln>
                <a:solidFill>
                  <a:prstClr val="black"/>
                </a:solidFill>
                <a:effectLst/>
                <a:uLnTx/>
                <a:uFillTx/>
                <a:latin typeface="Calibri" panose="020F0502020204030204"/>
                <a:ea typeface="+mn-ea"/>
                <a:cs typeface="+mn-cs"/>
              </a:rPr>
              <a:t>info</a:t>
            </a:r>
            <a:r>
              <a:rPr kumimoji="0" lang="cs-CZ" sz="2600" b="1" i="0" u="none" strike="noStrike" kern="1200" cap="none" spc="0" normalizeH="0" baseline="0" noProof="0" dirty="0">
                <a:ln>
                  <a:noFill/>
                </a:ln>
                <a:solidFill>
                  <a:prstClr val="black"/>
                </a:solidFill>
                <a:effectLst/>
                <a:uLnTx/>
                <a:uFillTx/>
                <a:latin typeface="Calibri" panose="020F0502020204030204"/>
                <a:ea typeface="+mn-ea"/>
                <a:cs typeface="+mn-cs"/>
              </a:rPr>
              <a:t> servis, portály</a:t>
            </a:r>
          </a:p>
        </p:txBody>
      </p:sp>
      <p:sp>
        <p:nvSpPr>
          <p:cNvPr id="9" name="TextovéPole 8">
            <a:extLst>
              <a:ext uri="{FF2B5EF4-FFF2-40B4-BE49-F238E27FC236}">
                <a16:creationId xmlns:a16="http://schemas.microsoft.com/office/drawing/2014/main" id="{431D6891-CFE6-8B66-8248-2A223988E6EF}"/>
              </a:ext>
            </a:extLst>
          </p:cNvPr>
          <p:cNvSpPr txBox="1"/>
          <p:nvPr/>
        </p:nvSpPr>
        <p:spPr>
          <a:xfrm>
            <a:off x="459247" y="3994823"/>
            <a:ext cx="2915533" cy="129266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600" b="1" i="0" u="none" strike="noStrike" kern="1200" cap="none" spc="0" normalizeH="0" baseline="0" noProof="0" dirty="0">
                <a:ln>
                  <a:noFill/>
                </a:ln>
                <a:solidFill>
                  <a:prstClr val="black"/>
                </a:solidFill>
                <a:effectLst/>
                <a:uLnTx/>
                <a:uFillTx/>
                <a:latin typeface="Calibri" panose="020F0502020204030204"/>
                <a:ea typeface="+mn-ea"/>
                <a:cs typeface="+mn-cs"/>
              </a:rPr>
              <a:t>Agregované „excelové“ reporty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2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3" name="Přímá spojnice se šipkou 12">
            <a:extLst>
              <a:ext uri="{FF2B5EF4-FFF2-40B4-BE49-F238E27FC236}">
                <a16:creationId xmlns:a16="http://schemas.microsoft.com/office/drawing/2014/main" id="{8CC3A09B-4A61-B89C-7C19-3391CCDAED07}"/>
              </a:ext>
            </a:extLst>
          </p:cNvPr>
          <p:cNvCxnSpPr>
            <a:cxnSpLocks/>
            <a:endCxn id="15" idx="0"/>
          </p:cNvCxnSpPr>
          <p:nvPr/>
        </p:nvCxnSpPr>
        <p:spPr>
          <a:xfrm flipH="1">
            <a:off x="3951908" y="1138518"/>
            <a:ext cx="1735491" cy="445221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ovéPole 14">
            <a:extLst>
              <a:ext uri="{FF2B5EF4-FFF2-40B4-BE49-F238E27FC236}">
                <a16:creationId xmlns:a16="http://schemas.microsoft.com/office/drawing/2014/main" id="{33F2DF34-2D79-0B4F-6C4A-E84738AC6424}"/>
              </a:ext>
            </a:extLst>
          </p:cNvPr>
          <p:cNvSpPr txBox="1"/>
          <p:nvPr/>
        </p:nvSpPr>
        <p:spPr>
          <a:xfrm>
            <a:off x="1894361" y="5590737"/>
            <a:ext cx="4115094" cy="8925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600" b="1" i="0" u="none" strike="noStrike" kern="1200" cap="none" spc="0" normalizeH="0" baseline="0" noProof="0" dirty="0">
                <a:ln>
                  <a:noFill/>
                </a:ln>
                <a:solidFill>
                  <a:prstClr val="black"/>
                </a:solidFill>
                <a:effectLst/>
                <a:uLnTx/>
                <a:uFillTx/>
                <a:latin typeface="Calibri" panose="020F0502020204030204"/>
                <a:ea typeface="+mn-ea"/>
                <a:cs typeface="+mn-cs"/>
              </a:rPr>
              <a:t>Dílčí (tematické – autorské) datové sady</a:t>
            </a:r>
          </a:p>
        </p:txBody>
      </p:sp>
      <p:cxnSp>
        <p:nvCxnSpPr>
          <p:cNvPr id="16" name="Přímá spojnice se šipkou 15">
            <a:extLst>
              <a:ext uri="{FF2B5EF4-FFF2-40B4-BE49-F238E27FC236}">
                <a16:creationId xmlns:a16="http://schemas.microsoft.com/office/drawing/2014/main" id="{A68D6CE1-6BDB-53CB-39B0-A916FF0CCF3D}"/>
              </a:ext>
            </a:extLst>
          </p:cNvPr>
          <p:cNvCxnSpPr>
            <a:cxnSpLocks/>
          </p:cNvCxnSpPr>
          <p:nvPr/>
        </p:nvCxnSpPr>
        <p:spPr>
          <a:xfrm>
            <a:off x="6177998" y="1207653"/>
            <a:ext cx="1417118" cy="438308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ovéPole 16">
            <a:extLst>
              <a:ext uri="{FF2B5EF4-FFF2-40B4-BE49-F238E27FC236}">
                <a16:creationId xmlns:a16="http://schemas.microsoft.com/office/drawing/2014/main" id="{0FAD6892-DBD0-9EDC-6C2E-33E5A08C4474}"/>
              </a:ext>
            </a:extLst>
          </p:cNvPr>
          <p:cNvSpPr txBox="1"/>
          <p:nvPr/>
        </p:nvSpPr>
        <p:spPr>
          <a:xfrm>
            <a:off x="6096000" y="5590737"/>
            <a:ext cx="3827190" cy="89255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2600" b="1" i="0" u="none" strike="noStrike" kern="1200" cap="none" spc="0" normalizeH="0" baseline="0" noProof="0" dirty="0">
                <a:ln>
                  <a:noFill/>
                </a:ln>
                <a:solidFill>
                  <a:prstClr val="black"/>
                </a:solidFill>
                <a:effectLst/>
                <a:uLnTx/>
                <a:uFillTx/>
                <a:latin typeface="Calibri" panose="020F0502020204030204"/>
                <a:ea typeface="+mn-ea"/>
                <a:cs typeface="+mn-cs"/>
              </a:rPr>
              <a:t>Komplexní otevřená data</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2600" b="1" i="0" u="none" strike="noStrike" kern="1200" cap="none" spc="0" normalizeH="0" baseline="0" noProof="0" dirty="0">
                <a:ln>
                  <a:noFill/>
                </a:ln>
                <a:solidFill>
                  <a:prstClr val="black"/>
                </a:solidFill>
                <a:effectLst/>
                <a:uLnTx/>
                <a:uFillTx/>
                <a:latin typeface="Calibri" panose="020F0502020204030204"/>
                <a:ea typeface="+mn-ea"/>
                <a:cs typeface="+mn-cs"/>
              </a:rPr>
              <a:t>(režimy: syntetická data)</a:t>
            </a:r>
          </a:p>
        </p:txBody>
      </p:sp>
      <p:sp>
        <p:nvSpPr>
          <p:cNvPr id="25" name="TextovéPole 24">
            <a:extLst>
              <a:ext uri="{FF2B5EF4-FFF2-40B4-BE49-F238E27FC236}">
                <a16:creationId xmlns:a16="http://schemas.microsoft.com/office/drawing/2014/main" id="{4FBB49B3-7D6C-9640-0FB9-FC5FB205BF2F}"/>
              </a:ext>
            </a:extLst>
          </p:cNvPr>
          <p:cNvSpPr txBox="1"/>
          <p:nvPr/>
        </p:nvSpPr>
        <p:spPr>
          <a:xfrm>
            <a:off x="9376186" y="1597759"/>
            <a:ext cx="2516454" cy="76944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2200" b="0" i="1" u="none" strike="noStrike" kern="1200" cap="none" spc="0" normalizeH="0" baseline="0" noProof="0" dirty="0">
                <a:ln>
                  <a:noFill/>
                </a:ln>
                <a:solidFill>
                  <a:prstClr val="black"/>
                </a:solidFill>
                <a:effectLst/>
                <a:uLnTx/>
                <a:uFillTx/>
                <a:latin typeface="Calibri" panose="020F0502020204030204"/>
                <a:ea typeface="+mn-ea"/>
                <a:cs typeface="+mn-cs"/>
              </a:rPr>
              <a:t>Resortní referenční statistiky </a:t>
            </a:r>
          </a:p>
        </p:txBody>
      </p:sp>
      <p:cxnSp>
        <p:nvCxnSpPr>
          <p:cNvPr id="30" name="Přímá spojnice se šipkou 29">
            <a:extLst>
              <a:ext uri="{FF2B5EF4-FFF2-40B4-BE49-F238E27FC236}">
                <a16:creationId xmlns:a16="http://schemas.microsoft.com/office/drawing/2014/main" id="{9FD7297A-D4B8-8ACC-2AFB-071F43FD1625}"/>
              </a:ext>
            </a:extLst>
          </p:cNvPr>
          <p:cNvCxnSpPr>
            <a:cxnSpLocks/>
            <a:stCxn id="10" idx="2"/>
          </p:cNvCxnSpPr>
          <p:nvPr/>
        </p:nvCxnSpPr>
        <p:spPr>
          <a:xfrm>
            <a:off x="6911593" y="974078"/>
            <a:ext cx="2805163" cy="1335538"/>
          </a:xfrm>
          <a:prstGeom prst="straightConnector1">
            <a:avLst/>
          </a:prstGeom>
          <a:ln w="571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4" name="TextovéPole 13">
            <a:extLst>
              <a:ext uri="{FF2B5EF4-FFF2-40B4-BE49-F238E27FC236}">
                <a16:creationId xmlns:a16="http://schemas.microsoft.com/office/drawing/2014/main" id="{1867DF4A-64BF-3BA5-320C-5A5A5B0E7473}"/>
              </a:ext>
            </a:extLst>
          </p:cNvPr>
          <p:cNvSpPr txBox="1"/>
          <p:nvPr/>
        </p:nvSpPr>
        <p:spPr>
          <a:xfrm>
            <a:off x="8735829" y="2467246"/>
            <a:ext cx="2785818" cy="1107996"/>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2200" b="0" i="1" u="none" strike="noStrike" kern="1200" cap="none" spc="0" normalizeH="0" baseline="0" noProof="0" dirty="0">
                <a:ln>
                  <a:noFill/>
                </a:ln>
                <a:solidFill>
                  <a:prstClr val="black"/>
                </a:solidFill>
                <a:effectLst/>
                <a:uLnTx/>
                <a:uFillTx/>
                <a:latin typeface="Calibri" panose="020F0502020204030204"/>
                <a:ea typeface="+mn-ea"/>
                <a:cs typeface="+mn-cs"/>
              </a:rPr>
              <a:t>Portál zdravotnických ukazatelů</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cs-CZ" sz="22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2" name="Přímá spojnice se šipkou 1">
            <a:extLst>
              <a:ext uri="{FF2B5EF4-FFF2-40B4-BE49-F238E27FC236}">
                <a16:creationId xmlns:a16="http://schemas.microsoft.com/office/drawing/2014/main" id="{5E01D144-799D-7020-68D9-31041681A8A8}"/>
              </a:ext>
            </a:extLst>
          </p:cNvPr>
          <p:cNvCxnSpPr>
            <a:cxnSpLocks/>
          </p:cNvCxnSpPr>
          <p:nvPr/>
        </p:nvCxnSpPr>
        <p:spPr>
          <a:xfrm flipH="1">
            <a:off x="2622035" y="974078"/>
            <a:ext cx="2020836" cy="150720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Přímá spojnice se šipkou 10">
            <a:extLst>
              <a:ext uri="{FF2B5EF4-FFF2-40B4-BE49-F238E27FC236}">
                <a16:creationId xmlns:a16="http://schemas.microsoft.com/office/drawing/2014/main" id="{8766A42B-1C9C-F58E-AEB0-349349EFA431}"/>
              </a:ext>
            </a:extLst>
          </p:cNvPr>
          <p:cNvCxnSpPr>
            <a:cxnSpLocks/>
          </p:cNvCxnSpPr>
          <p:nvPr/>
        </p:nvCxnSpPr>
        <p:spPr>
          <a:xfrm flipH="1">
            <a:off x="2812459" y="1149276"/>
            <a:ext cx="2177725" cy="2980972"/>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TextovéPole 28">
            <a:extLst>
              <a:ext uri="{FF2B5EF4-FFF2-40B4-BE49-F238E27FC236}">
                <a16:creationId xmlns:a16="http://schemas.microsoft.com/office/drawing/2014/main" id="{E1BBE587-5EEF-B5CA-75DB-C8B373C9D88D}"/>
              </a:ext>
            </a:extLst>
          </p:cNvPr>
          <p:cNvSpPr txBox="1"/>
          <p:nvPr/>
        </p:nvSpPr>
        <p:spPr>
          <a:xfrm>
            <a:off x="10297639" y="4482741"/>
            <a:ext cx="1592244"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200" b="0" i="1" u="none" strike="noStrike" kern="1200" cap="none" spc="0" normalizeH="0" baseline="0" noProof="0" dirty="0">
                <a:ln>
                  <a:noFill/>
                </a:ln>
                <a:solidFill>
                  <a:prstClr val="black"/>
                </a:solidFill>
                <a:effectLst/>
                <a:uLnTx/>
                <a:uFillTx/>
                <a:latin typeface="Calibri" panose="020F0502020204030204"/>
                <a:ea typeface="+mn-ea"/>
                <a:cs typeface="+mn-cs"/>
              </a:rPr>
              <a:t>Režim </a:t>
            </a:r>
            <a:r>
              <a:rPr kumimoji="0" lang="cs-CZ" sz="2200" b="0" i="1" u="none" strike="noStrike" kern="1200" cap="none" spc="0" normalizeH="0" baseline="0" noProof="0" dirty="0" err="1">
                <a:ln>
                  <a:noFill/>
                </a:ln>
                <a:solidFill>
                  <a:prstClr val="black"/>
                </a:solidFill>
                <a:effectLst/>
                <a:uLnTx/>
                <a:uFillTx/>
                <a:latin typeface="Calibri" panose="020F0502020204030204"/>
                <a:ea typeface="+mn-ea"/>
                <a:cs typeface="+mn-cs"/>
              </a:rPr>
              <a:t>safe</a:t>
            </a:r>
            <a:r>
              <a:rPr kumimoji="0" lang="cs-CZ" sz="22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cs-CZ" sz="2200" b="0" i="1" u="none" strike="noStrike" kern="1200" cap="none" spc="0" normalizeH="0" baseline="0" noProof="0" dirty="0" err="1">
                <a:ln>
                  <a:noFill/>
                </a:ln>
                <a:solidFill>
                  <a:prstClr val="black"/>
                </a:solidFill>
                <a:effectLst/>
                <a:uLnTx/>
                <a:uFillTx/>
                <a:latin typeface="Calibri" panose="020F0502020204030204"/>
                <a:ea typeface="+mn-ea"/>
                <a:cs typeface="+mn-cs"/>
              </a:rPr>
              <a:t>room</a:t>
            </a:r>
            <a:endParaRPr kumimoji="0" lang="cs-CZ" sz="2200" b="0" i="1"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22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1" name="Přímá spojnice se šipkou 30">
            <a:extLst>
              <a:ext uri="{FF2B5EF4-FFF2-40B4-BE49-F238E27FC236}">
                <a16:creationId xmlns:a16="http://schemas.microsoft.com/office/drawing/2014/main" id="{3F87BA3D-3B11-0184-824E-3D9951473B9A}"/>
              </a:ext>
            </a:extLst>
          </p:cNvPr>
          <p:cNvCxnSpPr>
            <a:cxnSpLocks/>
          </p:cNvCxnSpPr>
          <p:nvPr/>
        </p:nvCxnSpPr>
        <p:spPr>
          <a:xfrm>
            <a:off x="6572606" y="1138518"/>
            <a:ext cx="3350584" cy="3172600"/>
          </a:xfrm>
          <a:prstGeom prst="straightConnector1">
            <a:avLst/>
          </a:prstGeom>
          <a:ln w="571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 name="TextovéPole 4">
            <a:extLst>
              <a:ext uri="{FF2B5EF4-FFF2-40B4-BE49-F238E27FC236}">
                <a16:creationId xmlns:a16="http://schemas.microsoft.com/office/drawing/2014/main" id="{03B538C7-630C-E6E5-5B76-59627753F60E}"/>
              </a:ext>
            </a:extLst>
          </p:cNvPr>
          <p:cNvSpPr txBox="1"/>
          <p:nvPr/>
        </p:nvSpPr>
        <p:spPr>
          <a:xfrm>
            <a:off x="3199442" y="2724818"/>
            <a:ext cx="2233345" cy="769441"/>
          </a:xfrm>
          <a:prstGeom prst="rect">
            <a:avLst/>
          </a:prstGeom>
          <a:solidFill>
            <a:srgbClr val="FFC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Autorizované výstupy</a:t>
            </a:r>
          </a:p>
        </p:txBody>
      </p:sp>
      <p:sp>
        <p:nvSpPr>
          <p:cNvPr id="6" name="TextovéPole 5">
            <a:extLst>
              <a:ext uri="{FF2B5EF4-FFF2-40B4-BE49-F238E27FC236}">
                <a16:creationId xmlns:a16="http://schemas.microsoft.com/office/drawing/2014/main" id="{00A42464-7A1E-614B-34BB-240E468FC101}"/>
              </a:ext>
            </a:extLst>
          </p:cNvPr>
          <p:cNvSpPr txBox="1"/>
          <p:nvPr/>
        </p:nvSpPr>
        <p:spPr>
          <a:xfrm>
            <a:off x="6839448" y="1342957"/>
            <a:ext cx="2233345" cy="769441"/>
          </a:xfrm>
          <a:prstGeom prst="rect">
            <a:avLst/>
          </a:prstGeom>
          <a:solidFill>
            <a:srgbClr val="FFC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Specifické nástroje (režimy)</a:t>
            </a:r>
          </a:p>
        </p:txBody>
      </p:sp>
      <p:sp>
        <p:nvSpPr>
          <p:cNvPr id="3" name="Nadpis 1">
            <a:extLst>
              <a:ext uri="{FF2B5EF4-FFF2-40B4-BE49-F238E27FC236}">
                <a16:creationId xmlns:a16="http://schemas.microsoft.com/office/drawing/2014/main" id="{D441CE9A-13D7-3AB2-9EF5-6804249E0189}"/>
              </a:ext>
            </a:extLst>
          </p:cNvPr>
          <p:cNvSpPr txBox="1">
            <a:spLocks/>
          </p:cNvSpPr>
          <p:nvPr/>
        </p:nvSpPr>
        <p:spPr>
          <a:xfrm>
            <a:off x="185515" y="221319"/>
            <a:ext cx="11872601" cy="5794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Formy zpřístupňování a otevírání dat nově vybudovaného datového úložiště</a:t>
            </a:r>
          </a:p>
        </p:txBody>
      </p:sp>
    </p:spTree>
    <p:extLst>
      <p:ext uri="{BB962C8B-B14F-4D97-AF65-F5344CB8AC3E}">
        <p14:creationId xmlns:p14="http://schemas.microsoft.com/office/powerpoint/2010/main" val="40520579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ovéPole 4">
            <a:extLst>
              <a:ext uri="{FF2B5EF4-FFF2-40B4-BE49-F238E27FC236}">
                <a16:creationId xmlns:a16="http://schemas.microsoft.com/office/drawing/2014/main" id="{5F07667A-A9A5-7CD3-22FD-C44110318546}"/>
              </a:ext>
            </a:extLst>
          </p:cNvPr>
          <p:cNvSpPr txBox="1"/>
          <p:nvPr/>
        </p:nvSpPr>
        <p:spPr>
          <a:xfrm>
            <a:off x="1024931" y="1188654"/>
            <a:ext cx="5173228"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D71440"/>
                </a:solidFill>
                <a:effectLst/>
                <a:uLnTx/>
                <a:uFillTx/>
                <a:latin typeface="Calibri" panose="020F0502020204030204"/>
                <a:ea typeface="+mn-ea"/>
                <a:cs typeface="+mn-cs"/>
              </a:rPr>
              <a:t>Prosté počty </a:t>
            </a:r>
            <a:r>
              <a:rPr kumimoji="0" lang="cs-CZ" sz="2400" b="1" i="0" u="none" strike="noStrike" kern="1200" cap="none" spc="0" normalizeH="0" baseline="0" noProof="0" dirty="0">
                <a:ln>
                  <a:noFill/>
                </a:ln>
                <a:effectLst/>
                <a:uLnTx/>
                <a:uFillTx/>
                <a:latin typeface="Calibri" panose="020F0502020204030204"/>
                <a:ea typeface="+mn-ea"/>
                <a:cs typeface="+mn-cs"/>
              </a:rPr>
              <a:t>dostupných kapacit, </a:t>
            </a:r>
            <a:r>
              <a:rPr kumimoji="0" lang="cs-CZ" sz="2400" b="1" i="0" u="none" strike="noStrike" kern="1200" cap="none" spc="0" normalizeH="0" baseline="0" noProof="0" dirty="0">
                <a:ln>
                  <a:noFill/>
                </a:ln>
                <a:solidFill>
                  <a:prstClr val="black"/>
                </a:solidFill>
                <a:effectLst/>
                <a:uLnTx/>
                <a:uFillTx/>
                <a:latin typeface="Calibri" panose="020F0502020204030204"/>
                <a:ea typeface="+mn-ea"/>
                <a:cs typeface="+mn-cs"/>
              </a:rPr>
              <a:t>provedených výkonů, zachycených diagnóz, hospitalizovaných pacientů, ….. BEZ jakýchkoli dalších charakteristik</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Nadpis 1">
            <a:extLst>
              <a:ext uri="{FF2B5EF4-FFF2-40B4-BE49-F238E27FC236}">
                <a16:creationId xmlns:a16="http://schemas.microsoft.com/office/drawing/2014/main" id="{6426C8A0-0DBC-4856-3102-E52BC1446B8C}"/>
              </a:ext>
            </a:extLst>
          </p:cNvPr>
          <p:cNvSpPr txBox="1">
            <a:spLocks/>
          </p:cNvSpPr>
          <p:nvPr/>
        </p:nvSpPr>
        <p:spPr>
          <a:xfrm>
            <a:off x="205845" y="181603"/>
            <a:ext cx="11780310" cy="7747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Personální a kapacitní data lze zpřístupňovat i ve velkém detailu rozlišení (okres, ORP, obec)</a:t>
            </a:r>
            <a:r>
              <a:rPr lang="cs-CZ" sz="2800" b="1" dirty="0">
                <a:solidFill>
                  <a:srgbClr val="D71440"/>
                </a:solidFill>
                <a:latin typeface="Calibri" panose="020F0502020204030204"/>
              </a:rPr>
              <a:t>, pokud jsou respektovány zásady ochrany osobních dat</a:t>
            </a:r>
            <a:endPar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endParaRPr>
          </a:p>
        </p:txBody>
      </p:sp>
      <p:sp>
        <p:nvSpPr>
          <p:cNvPr id="10" name="Šipka: doprava 9">
            <a:extLst>
              <a:ext uri="{FF2B5EF4-FFF2-40B4-BE49-F238E27FC236}">
                <a16:creationId xmlns:a16="http://schemas.microsoft.com/office/drawing/2014/main" id="{8DDF4E1C-E67C-AAD1-4115-3C85E6CA0F0A}"/>
              </a:ext>
            </a:extLst>
          </p:cNvPr>
          <p:cNvSpPr/>
          <p:nvPr/>
        </p:nvSpPr>
        <p:spPr>
          <a:xfrm>
            <a:off x="6367306" y="1557495"/>
            <a:ext cx="616298" cy="7747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ovéPole 10">
            <a:extLst>
              <a:ext uri="{FF2B5EF4-FFF2-40B4-BE49-F238E27FC236}">
                <a16:creationId xmlns:a16="http://schemas.microsoft.com/office/drawing/2014/main" id="{AC5A57B1-1749-E4E0-2B20-6E80A7044406}"/>
              </a:ext>
            </a:extLst>
          </p:cNvPr>
          <p:cNvSpPr txBox="1"/>
          <p:nvPr/>
        </p:nvSpPr>
        <p:spPr>
          <a:xfrm>
            <a:off x="7288551" y="1229031"/>
            <a:ext cx="4156522"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800" i="0" u="none" strike="noStrike" kern="1200" cap="none" spc="0" normalizeH="0" baseline="0" noProof="0" dirty="0">
                <a:ln>
                  <a:noFill/>
                </a:ln>
                <a:effectLst/>
                <a:uLnTx/>
                <a:uFillTx/>
                <a:latin typeface="Calibri" panose="020F0502020204030204"/>
                <a:ea typeface="+mn-ea"/>
                <a:cs typeface="+mn-cs"/>
              </a:rPr>
              <a:t>Většinou možné přímé otevření bez ohledu na počet jednotek</a:t>
            </a:r>
            <a:endParaRPr kumimoji="0" lang="en-US" sz="2800" i="0" u="none" strike="noStrike" kern="1200" cap="none" spc="0" normalizeH="0" baseline="0" noProof="0" dirty="0">
              <a:ln>
                <a:noFill/>
              </a:ln>
              <a:effectLst/>
              <a:uLnTx/>
              <a:uFillTx/>
              <a:latin typeface="Calibri" panose="020F0502020204030204"/>
              <a:ea typeface="+mn-ea"/>
              <a:cs typeface="+mn-cs"/>
            </a:endParaRPr>
          </a:p>
        </p:txBody>
      </p:sp>
      <p:sp>
        <p:nvSpPr>
          <p:cNvPr id="12" name="TextovéPole 11">
            <a:extLst>
              <a:ext uri="{FF2B5EF4-FFF2-40B4-BE49-F238E27FC236}">
                <a16:creationId xmlns:a16="http://schemas.microsoft.com/office/drawing/2014/main" id="{15E669A4-AE65-BB19-E80E-CEA23CA7C941}"/>
              </a:ext>
            </a:extLst>
          </p:cNvPr>
          <p:cNvSpPr txBox="1"/>
          <p:nvPr/>
        </p:nvSpPr>
        <p:spPr>
          <a:xfrm>
            <a:off x="1024931" y="3429000"/>
            <a:ext cx="507106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D71440"/>
                </a:solidFill>
                <a:effectLst/>
                <a:uLnTx/>
                <a:uFillTx/>
                <a:latin typeface="Calibri" panose="020F0502020204030204"/>
                <a:ea typeface="+mn-ea"/>
                <a:cs typeface="+mn-cs"/>
              </a:rPr>
              <a:t>Řádková data s parametrickým popisem </a:t>
            </a:r>
            <a:r>
              <a:rPr kumimoji="0" lang="cs-CZ" sz="2400" b="1" i="0" u="none" strike="noStrike" kern="1200" cap="none" spc="0" normalizeH="0" baseline="0" noProof="0" dirty="0">
                <a:ln>
                  <a:noFill/>
                </a:ln>
                <a:solidFill>
                  <a:prstClr val="black"/>
                </a:solidFill>
                <a:effectLst/>
                <a:uLnTx/>
                <a:uFillTx/>
                <a:latin typeface="Calibri" panose="020F0502020204030204"/>
                <a:ea typeface="+mn-ea"/>
                <a:cs typeface="+mn-cs"/>
              </a:rPr>
              <a:t>odpovídajícím danému tématu, úkolu či zaměření analýzy </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Šipka: doprava 12">
            <a:extLst>
              <a:ext uri="{FF2B5EF4-FFF2-40B4-BE49-F238E27FC236}">
                <a16:creationId xmlns:a16="http://schemas.microsoft.com/office/drawing/2014/main" id="{7283A7C4-206F-D4AC-E18F-54C6F0044387}"/>
              </a:ext>
            </a:extLst>
          </p:cNvPr>
          <p:cNvSpPr/>
          <p:nvPr/>
        </p:nvSpPr>
        <p:spPr>
          <a:xfrm>
            <a:off x="6367306" y="3683698"/>
            <a:ext cx="616298" cy="7747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ovéPole 13">
            <a:extLst>
              <a:ext uri="{FF2B5EF4-FFF2-40B4-BE49-F238E27FC236}">
                <a16:creationId xmlns:a16="http://schemas.microsoft.com/office/drawing/2014/main" id="{0955BF89-CA2D-9A1D-B30C-9111D85A76DD}"/>
              </a:ext>
            </a:extLst>
          </p:cNvPr>
          <p:cNvSpPr txBox="1"/>
          <p:nvPr/>
        </p:nvSpPr>
        <p:spPr>
          <a:xfrm>
            <a:off x="7288551" y="3355234"/>
            <a:ext cx="4156522"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800" i="0" u="none" strike="noStrike" kern="1200" cap="none" spc="0" normalizeH="0" baseline="0" noProof="0" dirty="0">
                <a:ln>
                  <a:noFill/>
                </a:ln>
                <a:effectLst/>
                <a:uLnTx/>
                <a:uFillTx/>
                <a:latin typeface="Calibri" panose="020F0502020204030204"/>
                <a:ea typeface="+mn-ea"/>
                <a:cs typeface="+mn-cs"/>
              </a:rPr>
              <a:t>Tematické (dílčí) datové sady, nutná agregace, počet jednotek ≥ 10</a:t>
            </a:r>
            <a:endParaRPr kumimoji="0" lang="en-US" sz="2800" i="0" u="none" strike="noStrike" kern="1200" cap="none" spc="0" normalizeH="0" baseline="0" noProof="0" dirty="0">
              <a:ln>
                <a:noFill/>
              </a:ln>
              <a:effectLst/>
              <a:uLnTx/>
              <a:uFillTx/>
              <a:latin typeface="Calibri" panose="020F0502020204030204"/>
              <a:ea typeface="+mn-ea"/>
              <a:cs typeface="+mn-cs"/>
            </a:endParaRPr>
          </a:p>
        </p:txBody>
      </p:sp>
      <p:sp>
        <p:nvSpPr>
          <p:cNvPr id="15" name="TextovéPole 14">
            <a:extLst>
              <a:ext uri="{FF2B5EF4-FFF2-40B4-BE49-F238E27FC236}">
                <a16:creationId xmlns:a16="http://schemas.microsoft.com/office/drawing/2014/main" id="{10A9F73E-24DD-123B-3466-C5466253586C}"/>
              </a:ext>
            </a:extLst>
          </p:cNvPr>
          <p:cNvSpPr txBox="1"/>
          <p:nvPr/>
        </p:nvSpPr>
        <p:spPr>
          <a:xfrm>
            <a:off x="1127090" y="5321826"/>
            <a:ext cx="507106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D71440"/>
                </a:solidFill>
                <a:effectLst/>
                <a:uLnTx/>
                <a:uFillTx/>
                <a:latin typeface="Calibri" panose="020F0502020204030204"/>
                <a:ea typeface="+mn-ea"/>
                <a:cs typeface="+mn-cs"/>
              </a:rPr>
              <a:t>Plné parametrické zpřístupnění </a:t>
            </a:r>
            <a:r>
              <a:rPr kumimoji="0" lang="cs-CZ" sz="2400" b="1" i="0" u="none" strike="noStrike" kern="1200" cap="none" spc="0" normalizeH="0" baseline="0" noProof="0" dirty="0">
                <a:ln>
                  <a:noFill/>
                </a:ln>
                <a:solidFill>
                  <a:prstClr val="black"/>
                </a:solidFill>
                <a:effectLst/>
                <a:uLnTx/>
                <a:uFillTx/>
                <a:latin typeface="Calibri" panose="020F0502020204030204"/>
                <a:ea typeface="+mn-ea"/>
                <a:cs typeface="+mn-cs"/>
              </a:rPr>
              <a:t>informačního systému, na bázi řádkových dat </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Šipka: doprava 15">
            <a:extLst>
              <a:ext uri="{FF2B5EF4-FFF2-40B4-BE49-F238E27FC236}">
                <a16:creationId xmlns:a16="http://schemas.microsoft.com/office/drawing/2014/main" id="{A57CBEB4-8060-F21E-03A3-C39800666062}"/>
              </a:ext>
            </a:extLst>
          </p:cNvPr>
          <p:cNvSpPr/>
          <p:nvPr/>
        </p:nvSpPr>
        <p:spPr>
          <a:xfrm>
            <a:off x="6469465" y="5576524"/>
            <a:ext cx="616298" cy="7747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ovéPole 16">
            <a:extLst>
              <a:ext uri="{FF2B5EF4-FFF2-40B4-BE49-F238E27FC236}">
                <a16:creationId xmlns:a16="http://schemas.microsoft.com/office/drawing/2014/main" id="{79EB1055-3860-3E52-E356-5AC198E9AB59}"/>
              </a:ext>
            </a:extLst>
          </p:cNvPr>
          <p:cNvSpPr txBox="1"/>
          <p:nvPr/>
        </p:nvSpPr>
        <p:spPr>
          <a:xfrm>
            <a:off x="7357069" y="5217916"/>
            <a:ext cx="4701718"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800" i="0" u="none" strike="noStrike" kern="1200" cap="none" spc="0" normalizeH="0" baseline="0" noProof="0" dirty="0">
                <a:ln>
                  <a:noFill/>
                </a:ln>
                <a:effectLst/>
                <a:uLnTx/>
                <a:uFillTx/>
                <a:latin typeface="Calibri" panose="020F0502020204030204"/>
                <a:ea typeface="+mn-ea"/>
                <a:cs typeface="+mn-cs"/>
              </a:rPr>
              <a:t>Režim práce se syntetickými daty, s následnou validací výstupů správcem systému</a:t>
            </a:r>
            <a:endParaRPr kumimoji="0" lang="en-US" sz="2800" i="0" u="none" strike="noStrike" kern="1200" cap="none" spc="0" normalizeH="0" baseline="0" noProof="0" dirty="0">
              <a:ln>
                <a:noFill/>
              </a:ln>
              <a:effectLst/>
              <a:uLnTx/>
              <a:uFillTx/>
              <a:latin typeface="Calibri" panose="020F0502020204030204"/>
              <a:ea typeface="+mn-ea"/>
              <a:cs typeface="+mn-cs"/>
            </a:endParaRPr>
          </a:p>
        </p:txBody>
      </p:sp>
      <p:sp>
        <p:nvSpPr>
          <p:cNvPr id="18" name="TextovéPole 17">
            <a:extLst>
              <a:ext uri="{FF2B5EF4-FFF2-40B4-BE49-F238E27FC236}">
                <a16:creationId xmlns:a16="http://schemas.microsoft.com/office/drawing/2014/main" id="{95852786-2BA9-1776-7FDA-8C86588A7510}"/>
              </a:ext>
            </a:extLst>
          </p:cNvPr>
          <p:cNvSpPr txBox="1"/>
          <p:nvPr/>
        </p:nvSpPr>
        <p:spPr>
          <a:xfrm>
            <a:off x="70192" y="1529346"/>
            <a:ext cx="109039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4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1)</a:t>
            </a:r>
            <a:endParaRPr kumimoji="0" lang="en-US" sz="4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endParaRPr>
          </a:p>
        </p:txBody>
      </p:sp>
      <p:sp>
        <p:nvSpPr>
          <p:cNvPr id="20" name="TextovéPole 19">
            <a:extLst>
              <a:ext uri="{FF2B5EF4-FFF2-40B4-BE49-F238E27FC236}">
                <a16:creationId xmlns:a16="http://schemas.microsoft.com/office/drawing/2014/main" id="{3814EB2F-E032-D643-3547-CB249F2CD3C1}"/>
              </a:ext>
            </a:extLst>
          </p:cNvPr>
          <p:cNvSpPr txBox="1"/>
          <p:nvPr/>
        </p:nvSpPr>
        <p:spPr>
          <a:xfrm>
            <a:off x="60289" y="3562727"/>
            <a:ext cx="109039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4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2)</a:t>
            </a:r>
            <a:endParaRPr kumimoji="0" lang="en-US" sz="4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endParaRPr>
          </a:p>
        </p:txBody>
      </p:sp>
      <p:sp>
        <p:nvSpPr>
          <p:cNvPr id="21" name="TextovéPole 20">
            <a:extLst>
              <a:ext uri="{FF2B5EF4-FFF2-40B4-BE49-F238E27FC236}">
                <a16:creationId xmlns:a16="http://schemas.microsoft.com/office/drawing/2014/main" id="{D061AC9E-2B6A-B1B7-91B7-C8287D362A66}"/>
              </a:ext>
            </a:extLst>
          </p:cNvPr>
          <p:cNvSpPr txBox="1"/>
          <p:nvPr/>
        </p:nvSpPr>
        <p:spPr>
          <a:xfrm>
            <a:off x="133213" y="5506491"/>
            <a:ext cx="109039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4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3)</a:t>
            </a:r>
            <a:endParaRPr kumimoji="0" lang="en-US" sz="4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val="23683465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4F2E6-AA4F-83A9-267A-BA00DC13C167}"/>
              </a:ext>
            </a:extLst>
          </p:cNvPr>
          <p:cNvSpPr>
            <a:spLocks noGrp="1"/>
          </p:cNvSpPr>
          <p:nvPr>
            <p:ph type="title"/>
            <p:custDataLst>
              <p:tags r:id="rId1"/>
            </p:custDataLst>
          </p:nvPr>
        </p:nvSpPr>
        <p:spPr>
          <a:xfrm>
            <a:off x="319868" y="212181"/>
            <a:ext cx="11552264" cy="538364"/>
          </a:xfrm>
        </p:spPr>
        <p:txBody>
          <a:bodyPr/>
          <a:lstStyle/>
          <a:p>
            <a:r>
              <a:rPr lang="cs-CZ" dirty="0"/>
              <a:t>Personální kapacity ve zdravotnictví: publikované datové souhrny a otevřená data</a:t>
            </a:r>
          </a:p>
        </p:txBody>
      </p:sp>
      <p:sp>
        <p:nvSpPr>
          <p:cNvPr id="4" name="Content Placeholder 1">
            <a:extLst>
              <a:ext uri="{FF2B5EF4-FFF2-40B4-BE49-F238E27FC236}">
                <a16:creationId xmlns:a16="http://schemas.microsoft.com/office/drawing/2014/main" id="{4EE8CF75-BB50-389D-0330-0F0A552CA645}"/>
              </a:ext>
            </a:extLst>
          </p:cNvPr>
          <p:cNvSpPr txBox="1">
            <a:spLocks/>
          </p:cNvSpPr>
          <p:nvPr>
            <p:custDataLst>
              <p:tags r:id="rId2"/>
            </p:custDataLst>
          </p:nvPr>
        </p:nvSpPr>
        <p:spPr>
          <a:xfrm>
            <a:off x="208588" y="750545"/>
            <a:ext cx="11397554" cy="50376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cs-CZ"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Datové sady a souhry jsou odvozeny z dat </a:t>
            </a:r>
            <a:r>
              <a:rPr kumimoji="0" lang="cs-CZ"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hlinkClick r:id="rId4"/>
              </a:rPr>
              <a:t>Národního registru hrazených zdravotních služeb (NRHZS)</a:t>
            </a:r>
            <a:r>
              <a:rPr kumimoji="0" lang="cs-CZ"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který obsahuje data o personálním smluvním zajištění zdravotních služeb hrazených z veřejného zdravotního pojištění, a dále z </a:t>
            </a:r>
            <a:r>
              <a:rPr kumimoji="0" lang="cs-CZ"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hlinkClick r:id="rId5"/>
              </a:rPr>
              <a:t>Národního registru zdravotnických pracovníků (NRZP)</a:t>
            </a:r>
            <a:r>
              <a:rPr kumimoji="0" lang="cs-CZ"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cs-CZ"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NRHZS shromažďuje data vykázaná všemi cca 30 000 poskytovateli zdravotních služeb zdravotním pojišťovnám včetně smluvních údajů o personálním zajištění těchto služeb, údaje do NRHZS předává přímo 7 zdravotních pojišťoven. K dispozici jsou údaje o věku, pohlaví, výši úvazku a skupině zdravotnických pracovníků dle povolání, dále údaje o hlavní smluvní odbornosti pracovišť.</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cs-CZ"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NRZP dle ustanovení zákona o zdravotních službách (§ 77 a § 76) obsahuje údaje o zdravotnických pracovnících, včetně hostujících osob a osob, které způsobilost k výkonu zdravotnického povolání získaly mimo území České republiky. Do registru předávají údaje vzdělavatelé (např. vysoké, střední a vyšší odborné školy a akreditovaná zařízení), poskytovatelé zdravotních služeb, a komory.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cs-CZ"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Times New Roman" panose="02020603050405020304" pitchFamily="18" charset="0"/>
              </a:rPr>
              <a:t>Limitace: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cs-CZ"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Data o zdravotních službách mimo veřejné zdravotní pojištění nejsou v NRHZS k dispozici. Kompletní personální údaje jsou v NRHZS k dispozici až od roku 2023 (za období 2010-2022 jsou k dispozici pouze údaje z VZP).</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cs-CZ"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V NRZP jsou neúplné údaje o úvazcích, zejména u ambulantních poskytovatelů nejsou úplné údaje o personálních kapacitách (známo cca 75 %) a tyto údaje často nejsou aktualizovány v případě ukončení pracovní činnosti.</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cs-CZ" sz="1400" b="1" i="0" u="none" strike="noStrike" kern="1200" cap="none" spc="0" normalizeH="0" baseline="0" noProof="0" dirty="0">
                <a:ln>
                  <a:noFill/>
                </a:ln>
                <a:solidFill>
                  <a:srgbClr val="C00000"/>
                </a:solidFill>
                <a:effectLst/>
                <a:uLnTx/>
                <a:uFillTx/>
                <a:latin typeface="Calibri" panose="020F0502020204030204" pitchFamily="34" charset="0"/>
                <a:ea typeface="+mn-ea"/>
                <a:cs typeface="Times New Roman" panose="02020603050405020304" pitchFamily="18" charset="0"/>
              </a:rPr>
              <a:t>V NZIS jsou evidované údaje určené explicitně pouze pro účely uvedené v § 70 odst. 1 zákona o zdravotních službách, zejména statistické účely. Nejedná se tedy o referenční údaje </a:t>
            </a:r>
            <a:r>
              <a:rPr kumimoji="0" lang="cs-CZ"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Times New Roman" panose="02020603050405020304" pitchFamily="18" charset="0"/>
              </a:rPr>
              <a:t>ve smyslu § 2 písm. b) zákona č. 111/2009 Sb., o základních registrech, ve znění pozdějších předpisů, které jsou dle § 4 odst. 4 téhož zákona považovány za správné, pokud není prokázán opak nebo pokud nevznikne oprávněná pochybnost o jejich správnosti. </a:t>
            </a:r>
            <a:r>
              <a:rPr kumimoji="0" lang="cs-CZ" sz="1400" b="1" i="0" u="none" strike="noStrike" kern="1200" cap="none" spc="0" normalizeH="0" baseline="0" noProof="0" dirty="0">
                <a:ln>
                  <a:noFill/>
                </a:ln>
                <a:solidFill>
                  <a:srgbClr val="C00000"/>
                </a:solidFill>
                <a:effectLst/>
                <a:uLnTx/>
                <a:uFillTx/>
                <a:latin typeface="Calibri" panose="020F0502020204030204" pitchFamily="34" charset="0"/>
                <a:ea typeface="+mn-ea"/>
                <a:cs typeface="Times New Roman" panose="02020603050405020304" pitchFamily="18" charset="0"/>
              </a:rPr>
              <a:t>ÚZIS ČR neodpovídá za věrohodnost údajů evidovaných v NZIS, ani nemá k dispozici podklady, na základě kterých jsou tyto údaje do NZIS zapisovány a není možné z těchto dostupných údajů dovodit jejich správnost pro účely stanovené jinými právními předpisy.</a:t>
            </a:r>
          </a:p>
        </p:txBody>
      </p:sp>
    </p:spTree>
    <p:extLst>
      <p:ext uri="{BB962C8B-B14F-4D97-AF65-F5344CB8AC3E}">
        <p14:creationId xmlns:p14="http://schemas.microsoft.com/office/powerpoint/2010/main" val="20493860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EED3BB-B9CF-9D41-1947-16C16EEF950A}"/>
              </a:ext>
            </a:extLst>
          </p:cNvPr>
          <p:cNvGraphicFramePr>
            <a:graphicFrameLocks noGrp="1"/>
          </p:cNvGraphicFramePr>
          <p:nvPr>
            <p:custDataLst>
              <p:tags r:id="rId1"/>
            </p:custDataLst>
          </p:nvPr>
        </p:nvGraphicFramePr>
        <p:xfrm>
          <a:off x="360000" y="720001"/>
          <a:ext cx="11448000" cy="2924160"/>
        </p:xfrm>
        <a:graphic>
          <a:graphicData uri="http://schemas.openxmlformats.org/drawingml/2006/table">
            <a:tbl>
              <a:tblPr/>
              <a:tblGrid>
                <a:gridCol w="1008000">
                  <a:extLst>
                    <a:ext uri="{9D8B030D-6E8A-4147-A177-3AD203B41FA5}">
                      <a16:colId xmlns:a16="http://schemas.microsoft.com/office/drawing/2014/main" val="79618530"/>
                    </a:ext>
                  </a:extLst>
                </a:gridCol>
                <a:gridCol w="1368000">
                  <a:extLst>
                    <a:ext uri="{9D8B030D-6E8A-4147-A177-3AD203B41FA5}">
                      <a16:colId xmlns:a16="http://schemas.microsoft.com/office/drawing/2014/main" val="1164563145"/>
                    </a:ext>
                  </a:extLst>
                </a:gridCol>
                <a:gridCol w="9072000">
                  <a:extLst>
                    <a:ext uri="{9D8B030D-6E8A-4147-A177-3AD203B41FA5}">
                      <a16:colId xmlns:a16="http://schemas.microsoft.com/office/drawing/2014/main" val="208573717"/>
                    </a:ext>
                  </a:extLst>
                </a:gridCol>
              </a:tblGrid>
              <a:tr h="324000">
                <a:tc>
                  <a:txBody>
                    <a:bodyPr/>
                    <a:lstStyle/>
                    <a:p>
                      <a:pPr algn="l" fontAlgn="ctr"/>
                      <a:r>
                        <a:rPr lang="cs-CZ" sz="1400" b="1" i="0" u="none" strike="noStrike" dirty="0">
                          <a:solidFill>
                            <a:srgbClr val="FFFFFF"/>
                          </a:solidFill>
                          <a:effectLst/>
                          <a:latin typeface="Calibri" panose="020F0502020204030204" pitchFamily="34" charset="0"/>
                          <a:cs typeface="Calibri" panose="020F0502020204030204" pitchFamily="34" charset="0"/>
                        </a:rPr>
                        <a:t>ID výstupu</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315A82"/>
                    </a:solidFill>
                  </a:tcPr>
                </a:tc>
                <a:tc>
                  <a:txBody>
                    <a:bodyPr/>
                    <a:lstStyle/>
                    <a:p>
                      <a:pPr algn="l" fontAlgn="ctr"/>
                      <a:r>
                        <a:rPr lang="cs-CZ" sz="1400" b="1" i="0" u="none" strike="noStrike">
                          <a:solidFill>
                            <a:srgbClr val="FFFFFF"/>
                          </a:solidFill>
                          <a:effectLst/>
                          <a:latin typeface="Calibri" panose="020F0502020204030204" pitchFamily="34" charset="0"/>
                          <a:cs typeface="Calibri" panose="020F0502020204030204" pitchFamily="34" charset="0"/>
                        </a:rPr>
                        <a:t>Typ</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315A82"/>
                    </a:solidFill>
                  </a:tcPr>
                </a:tc>
                <a:tc>
                  <a:txBody>
                    <a:bodyPr/>
                    <a:lstStyle/>
                    <a:p>
                      <a:pPr algn="l" fontAlgn="ctr"/>
                      <a:r>
                        <a:rPr lang="cs-CZ" sz="1400" b="1" i="0" u="none" strike="noStrike">
                          <a:solidFill>
                            <a:srgbClr val="FFFFFF"/>
                          </a:solidFill>
                          <a:effectLst/>
                          <a:latin typeface="Calibri" panose="020F0502020204030204" pitchFamily="34" charset="0"/>
                          <a:cs typeface="Calibri" panose="020F0502020204030204" pitchFamily="34" charset="0"/>
                        </a:rPr>
                        <a:t>Název výstupu</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315A82"/>
                    </a:solidFill>
                  </a:tcPr>
                </a:tc>
                <a:extLst>
                  <a:ext uri="{0D108BD9-81ED-4DB2-BD59-A6C34878D82A}">
                    <a16:rowId xmlns:a16="http://schemas.microsoft.com/office/drawing/2014/main" val="3102290213"/>
                  </a:ext>
                </a:extLst>
              </a:tr>
              <a:tr h="336688">
                <a:tc>
                  <a:txBody>
                    <a:bodyPr/>
                    <a:lstStyle/>
                    <a:p>
                      <a:pPr algn="l" fontAlgn="b"/>
                      <a:r>
                        <a:rPr lang="cs-CZ" sz="1400" b="0" i="0" u="none" strike="noStrike" dirty="0">
                          <a:solidFill>
                            <a:srgbClr val="000000"/>
                          </a:solidFill>
                          <a:effectLst/>
                          <a:latin typeface="Calibri" panose="020F0502020204030204" pitchFamily="34" charset="0"/>
                        </a:rPr>
                        <a:t>NR-02-01</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Datové souhrny</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FA7B3"/>
                    </a:solidFill>
                  </a:tcPr>
                </a:tc>
                <a:tc>
                  <a:txBody>
                    <a:bodyPr/>
                    <a:lstStyle/>
                    <a:p>
                      <a:pPr algn="l" fontAlgn="t"/>
                      <a:r>
                        <a:rPr lang="cs-CZ" sz="1400" u="none" strike="noStrike">
                          <a:effectLst/>
                        </a:rPr>
                        <a:t>Úvazky zdravotnických pracovníků podle smluvního zajištění z veřejného zdravotního pojištění – věk a pohlaví podle odbornosti pracoviště, kategorie pracovníků a segmentu péče v ČR, krajích a okresech</a:t>
                      </a:r>
                      <a:endParaRPr lang="cs-CZ" sz="1400" b="0" i="0" u="none" strike="noStrike">
                        <a:solidFill>
                          <a:srgbClr val="000000"/>
                        </a:solidFill>
                        <a:effectLst/>
                        <a:latin typeface="Calibri" panose="020F0502020204030204" pitchFamily="34" charset="0"/>
                      </a:endParaRP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648895"/>
                  </a:ext>
                </a:extLst>
              </a:tr>
              <a:tr h="336688">
                <a:tc>
                  <a:txBody>
                    <a:bodyPr/>
                    <a:lstStyle/>
                    <a:p>
                      <a:pPr algn="l" fontAlgn="b"/>
                      <a:r>
                        <a:rPr lang="cs-CZ" sz="1400" b="0" i="0" u="none" strike="noStrike">
                          <a:solidFill>
                            <a:srgbClr val="000000"/>
                          </a:solidFill>
                          <a:effectLst/>
                          <a:latin typeface="Calibri" panose="020F0502020204030204" pitchFamily="34" charset="0"/>
                        </a:rPr>
                        <a:t>NR-02-02</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Datové souhrny</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FA7B3"/>
                    </a:solidFill>
                  </a:tcPr>
                </a:tc>
                <a:tc>
                  <a:txBody>
                    <a:bodyPr/>
                    <a:lstStyle/>
                    <a:p>
                      <a:pPr algn="l" fontAlgn="t"/>
                      <a:r>
                        <a:rPr lang="cs-CZ" sz="1400" u="none" strike="noStrike">
                          <a:effectLst/>
                        </a:rPr>
                        <a:t>Úvazky zdravotnických pracovníků podle smluvního zajištění z veřejného zdravotního pojištění s VZP (roky 2010-2022) – věk a pohlaví podle odbornosti pracoviště, kategorie pracovníků a segmentu péče v ČR, krajích a okresech</a:t>
                      </a:r>
                      <a:endParaRPr lang="cs-CZ" sz="1400" b="0" i="0" u="none" strike="noStrike">
                        <a:solidFill>
                          <a:srgbClr val="000000"/>
                        </a:solidFill>
                        <a:effectLst/>
                        <a:latin typeface="Calibri" panose="020F0502020204030204" pitchFamily="34" charset="0"/>
                      </a:endParaRP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653693"/>
                  </a:ext>
                </a:extLst>
              </a:tr>
              <a:tr h="268960">
                <a:tc>
                  <a:txBody>
                    <a:bodyPr/>
                    <a:lstStyle/>
                    <a:p>
                      <a:pPr algn="l" fontAlgn="b"/>
                      <a:r>
                        <a:rPr lang="cs-CZ" sz="1400" b="0" i="0" u="none" strike="noStrike">
                          <a:solidFill>
                            <a:srgbClr val="000000"/>
                          </a:solidFill>
                          <a:effectLst/>
                          <a:latin typeface="Calibri" panose="020F0502020204030204" pitchFamily="34" charset="0"/>
                        </a:rPr>
                        <a:t>NR-02-03</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Datové souhrny</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FA7B3"/>
                    </a:solidFill>
                  </a:tcPr>
                </a:tc>
                <a:tc>
                  <a:txBody>
                    <a:bodyPr/>
                    <a:lstStyle/>
                    <a:p>
                      <a:pPr algn="l" fontAlgn="t"/>
                      <a:r>
                        <a:rPr lang="cs-CZ" sz="1400" u="none" strike="noStrike">
                          <a:effectLst/>
                        </a:rPr>
                        <a:t>Počty lékařů se získanou či uznanou specializací (podle NRZP)</a:t>
                      </a:r>
                      <a:endParaRPr lang="cs-CZ" sz="1400" b="0" i="0" u="none" strike="noStrike">
                        <a:solidFill>
                          <a:srgbClr val="000000"/>
                        </a:solidFill>
                        <a:effectLst/>
                        <a:latin typeface="Calibri" panose="020F0502020204030204" pitchFamily="34" charset="0"/>
                      </a:endParaRP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1303826"/>
                  </a:ext>
                </a:extLst>
              </a:tr>
              <a:tr h="268960">
                <a:tc>
                  <a:txBody>
                    <a:bodyPr/>
                    <a:lstStyle/>
                    <a:p>
                      <a:pPr algn="l" fontAlgn="b"/>
                      <a:r>
                        <a:rPr lang="cs-CZ" sz="1400" b="0" i="0" u="none" strike="noStrike">
                          <a:solidFill>
                            <a:srgbClr val="000000"/>
                          </a:solidFill>
                          <a:effectLst/>
                          <a:latin typeface="Calibri" panose="020F0502020204030204" pitchFamily="34" charset="0"/>
                        </a:rPr>
                        <a:t>NR-02-04</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Datové souhrny</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FA7B3"/>
                    </a:solidFill>
                  </a:tcPr>
                </a:tc>
                <a:tc>
                  <a:txBody>
                    <a:bodyPr/>
                    <a:lstStyle/>
                    <a:p>
                      <a:pPr algn="l" fontAlgn="t"/>
                      <a:r>
                        <a:rPr lang="cs-CZ" sz="1400" u="none" strike="noStrike">
                          <a:effectLst/>
                        </a:rPr>
                        <a:t>Počty osob se získanou či uznanou odbornou způsobilostí nelékařských zdravotnických povoláních (podle NRZP)</a:t>
                      </a:r>
                      <a:endParaRPr lang="cs-CZ" sz="1400" b="0" i="0" u="none" strike="noStrike">
                        <a:solidFill>
                          <a:srgbClr val="000000"/>
                        </a:solidFill>
                        <a:effectLst/>
                        <a:latin typeface="Calibri" panose="020F0502020204030204" pitchFamily="34" charset="0"/>
                      </a:endParaRP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2693752"/>
                  </a:ext>
                </a:extLst>
              </a:tr>
              <a:tr h="268960">
                <a:tc>
                  <a:txBody>
                    <a:bodyPr/>
                    <a:lstStyle/>
                    <a:p>
                      <a:pPr algn="l" fontAlgn="b"/>
                      <a:r>
                        <a:rPr lang="cs-CZ" sz="1400" b="0" i="0" u="none" strike="noStrike">
                          <a:solidFill>
                            <a:srgbClr val="000000"/>
                          </a:solidFill>
                          <a:effectLst/>
                          <a:latin typeface="Calibri" panose="020F0502020204030204" pitchFamily="34" charset="0"/>
                        </a:rPr>
                        <a:t>NR-02-05</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Datové souhrny</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FA7B3"/>
                    </a:solidFill>
                  </a:tcPr>
                </a:tc>
                <a:tc>
                  <a:txBody>
                    <a:bodyPr/>
                    <a:lstStyle/>
                    <a:p>
                      <a:pPr algn="l" fontAlgn="t"/>
                      <a:r>
                        <a:rPr lang="cs-CZ" sz="1400" u="none" strike="noStrike">
                          <a:effectLst/>
                        </a:rPr>
                        <a:t>Počty zdravotnických pracovníků (L, Z, F, NLZP) se získanou či uznanou odbornou způsobilostí (podle NRZP)</a:t>
                      </a:r>
                      <a:endParaRPr lang="cs-CZ" sz="1400" b="0" i="0" u="none" strike="noStrike">
                        <a:solidFill>
                          <a:srgbClr val="000000"/>
                        </a:solidFill>
                        <a:effectLst/>
                        <a:latin typeface="Calibri" panose="020F0502020204030204" pitchFamily="34" charset="0"/>
                      </a:endParaRP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90316370"/>
                  </a:ext>
                </a:extLst>
              </a:tr>
              <a:tr h="336688">
                <a:tc>
                  <a:txBody>
                    <a:bodyPr/>
                    <a:lstStyle/>
                    <a:p>
                      <a:pPr algn="l" fontAlgn="b"/>
                      <a:r>
                        <a:rPr lang="cs-CZ" sz="1400" b="0" i="0" u="none" strike="noStrike">
                          <a:solidFill>
                            <a:srgbClr val="000000"/>
                          </a:solidFill>
                          <a:effectLst/>
                          <a:latin typeface="Calibri" panose="020F0502020204030204" pitchFamily="34" charset="0"/>
                        </a:rPr>
                        <a:t>NR-02-06</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Datové souhrny</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FA7B3"/>
                    </a:solidFill>
                  </a:tcPr>
                </a:tc>
                <a:tc>
                  <a:txBody>
                    <a:bodyPr/>
                    <a:lstStyle/>
                    <a:p>
                      <a:pPr algn="l" fontAlgn="t"/>
                      <a:r>
                        <a:rPr lang="cs-CZ" sz="1400" u="none" strike="noStrike">
                          <a:effectLst/>
                        </a:rPr>
                        <a:t>Počty aktivních nelékařských zdravotnických pracovníků podle odborné způsobilosti, věku a pohlaví v ČR a krajích (podle NRZP)</a:t>
                      </a:r>
                      <a:endParaRPr lang="cs-CZ" sz="1400" b="0" i="0" u="none" strike="noStrike">
                        <a:solidFill>
                          <a:srgbClr val="000000"/>
                        </a:solidFill>
                        <a:effectLst/>
                        <a:latin typeface="Calibri" panose="020F0502020204030204" pitchFamily="34" charset="0"/>
                      </a:endParaRP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7532542"/>
                  </a:ext>
                </a:extLst>
              </a:tr>
              <a:tr h="336688">
                <a:tc>
                  <a:txBody>
                    <a:bodyPr/>
                    <a:lstStyle/>
                    <a:p>
                      <a:pPr algn="l" fontAlgn="b"/>
                      <a:r>
                        <a:rPr lang="cs-CZ" sz="1400" b="0" i="0" u="none" strike="noStrike">
                          <a:solidFill>
                            <a:srgbClr val="000000"/>
                          </a:solidFill>
                          <a:effectLst/>
                          <a:latin typeface="Calibri" panose="020F0502020204030204" pitchFamily="34" charset="0"/>
                        </a:rPr>
                        <a:t>NR-02-07</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Datové souhrny</a:t>
                      </a: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FA7B3"/>
                    </a:solidFill>
                  </a:tcPr>
                </a:tc>
                <a:tc>
                  <a:txBody>
                    <a:bodyPr/>
                    <a:lstStyle/>
                    <a:p>
                      <a:pPr algn="l" fontAlgn="t"/>
                      <a:r>
                        <a:rPr lang="cs-CZ" sz="1400" u="none" strike="noStrike" dirty="0">
                          <a:effectLst/>
                        </a:rPr>
                        <a:t>Úvazky lékařů podle evidovaných specializací (podle NRZP) aktivních podle smluvního zajištění léčebné péče z veřejného zdravotního pojištění podle segmentu péče a hlavní odbornosti pracoviště (podle NRHZS) v ČR a krajích</a:t>
                      </a:r>
                      <a:endParaRPr lang="cs-CZ" sz="1400" b="0" i="0" u="none" strike="noStrike" dirty="0">
                        <a:solidFill>
                          <a:srgbClr val="FF0000"/>
                        </a:solidFill>
                        <a:effectLst/>
                        <a:latin typeface="Calibri" panose="020F0502020204030204" pitchFamily="34" charset="0"/>
                      </a:endParaRPr>
                    </a:p>
                  </a:txBody>
                  <a:tcPr marL="36000" marR="36000" marT="10800" marB="108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68937834"/>
                  </a:ext>
                </a:extLst>
              </a:tr>
            </a:tbl>
          </a:graphicData>
        </a:graphic>
      </p:graphicFrame>
      <p:sp>
        <p:nvSpPr>
          <p:cNvPr id="2" name="Title 1">
            <a:extLst>
              <a:ext uri="{FF2B5EF4-FFF2-40B4-BE49-F238E27FC236}">
                <a16:creationId xmlns:a16="http://schemas.microsoft.com/office/drawing/2014/main" id="{15C80D78-9091-2B3D-7D02-5E846769AB0D}"/>
              </a:ext>
            </a:extLst>
          </p:cNvPr>
          <p:cNvSpPr>
            <a:spLocks noGrp="1"/>
          </p:cNvSpPr>
          <p:nvPr>
            <p:ph type="title"/>
            <p:custDataLst>
              <p:tags r:id="rId2"/>
            </p:custDataLst>
          </p:nvPr>
        </p:nvSpPr>
        <p:spPr>
          <a:xfrm>
            <a:off x="272590" y="160258"/>
            <a:ext cx="11751770" cy="538364"/>
          </a:xfrm>
        </p:spPr>
        <p:txBody>
          <a:bodyPr/>
          <a:lstStyle/>
          <a:p>
            <a:r>
              <a:rPr lang="cs-CZ" dirty="0"/>
              <a:t>Personální kapacity ve zdravotnictví: publikované datové souhrny a otevřená data</a:t>
            </a:r>
          </a:p>
        </p:txBody>
      </p:sp>
      <p:sp>
        <p:nvSpPr>
          <p:cNvPr id="5" name="TextovéPole 4">
            <a:extLst>
              <a:ext uri="{FF2B5EF4-FFF2-40B4-BE49-F238E27FC236}">
                <a16:creationId xmlns:a16="http://schemas.microsoft.com/office/drawing/2014/main" id="{F911C589-1A33-FE67-226E-BE4B5CE9BF77}"/>
              </a:ext>
            </a:extLst>
          </p:cNvPr>
          <p:cNvSpPr txBox="1"/>
          <p:nvPr>
            <p:custDataLst>
              <p:tags r:id="rId3"/>
            </p:custDataLst>
          </p:nvPr>
        </p:nvSpPr>
        <p:spPr>
          <a:xfrm>
            <a:off x="1353776" y="6173168"/>
            <a:ext cx="8467530"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srgbClr val="000000"/>
                </a:solidFill>
                <a:effectLst/>
                <a:highlight>
                  <a:srgbClr val="EFA7B3"/>
                </a:highlight>
                <a:uLnTx/>
                <a:uFillTx/>
                <a:latin typeface="Calibri" panose="020F0502020204030204" pitchFamily="34" charset="0"/>
                <a:ea typeface="+mn-ea"/>
                <a:cs typeface="+mn-cs"/>
              </a:rPr>
              <a:t>Datový souhrn</a:t>
            </a:r>
            <a:r>
              <a:rPr kumimoji="0" lang="cs-CZ" sz="12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 strukturovaný tabulkový výstup, formát </a:t>
            </a:r>
            <a:r>
              <a:rPr kumimoji="0" lang="cs-CZ" sz="1200" b="0" i="0" u="none" strike="noStrike" kern="1200" cap="none" spc="0" normalizeH="0" baseline="0" noProof="0" err="1">
                <a:ln>
                  <a:noFill/>
                </a:ln>
                <a:solidFill>
                  <a:srgbClr val="000000"/>
                </a:solidFill>
                <a:effectLst/>
                <a:uLnTx/>
                <a:uFillTx/>
                <a:latin typeface="Calibri" panose="020F0502020204030204" pitchFamily="34" charset="0"/>
                <a:ea typeface="+mn-ea"/>
                <a:cs typeface="+mn-cs"/>
              </a:rPr>
              <a:t>xlsx</a:t>
            </a:r>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Box 2">
            <a:extLst>
              <a:ext uri="{FF2B5EF4-FFF2-40B4-BE49-F238E27FC236}">
                <a16:creationId xmlns:a16="http://schemas.microsoft.com/office/drawing/2014/main" id="{7577D81F-861C-ED8B-8C91-B9C0794D758D}"/>
              </a:ext>
            </a:extLst>
          </p:cNvPr>
          <p:cNvSpPr txBox="1"/>
          <p:nvPr>
            <p:custDataLst>
              <p:tags r:id="rId4"/>
            </p:custDataLst>
          </p:nvPr>
        </p:nvSpPr>
        <p:spPr>
          <a:xfrm>
            <a:off x="272590" y="3705373"/>
            <a:ext cx="11535410" cy="206210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600" b="0" i="0" u="none" strike="noStrike" kern="1200" cap="none" spc="0" normalizeH="0" baseline="0" noProof="0" dirty="0">
                <a:ln>
                  <a:noFill/>
                </a:ln>
                <a:solidFill>
                  <a:prstClr val="black"/>
                </a:solidFill>
                <a:effectLst/>
                <a:uLnTx/>
                <a:uFillTx/>
                <a:latin typeface="Calibri" panose="020F0502020204030204"/>
                <a:ea typeface="+mn-ea"/>
                <a:cs typeface="+mn-cs"/>
              </a:rPr>
              <a:t>Datové souhrny poskytují přehled počtu úvazků podle nasmlouvaného zajištění zdravotních služeb z veřejného zdravotního pojištění – podle věku, pohlaví, kategorie zdravotnického povolání a hlavní odbornosti pracoviště – celkem a podle typu zdravotnického zařízení v ČR, krajích a okresech za daný rok (v období 2010–2022 pouze podle dat VZP, od roku 2023 dále celkově)</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600" b="0" i="0" u="none" strike="noStrike" kern="1200" cap="none" spc="0" normalizeH="0" baseline="0" noProof="0" dirty="0">
                <a:ln>
                  <a:noFill/>
                </a:ln>
                <a:solidFill>
                  <a:prstClr val="black"/>
                </a:solidFill>
                <a:effectLst/>
                <a:uLnTx/>
                <a:uFillTx/>
                <a:latin typeface="Calibri" panose="020F0502020204030204"/>
                <a:ea typeface="+mn-ea"/>
                <a:cs typeface="+mn-cs"/>
              </a:rPr>
              <a:t>Přehled o počtu nově získaných či uznaných odborných způsobilostí zdravotnických povolání a specializací lékařů podle NRZP od roku 2018.</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600" b="0" i="0" u="none" strike="noStrike" kern="1200" cap="none" spc="0" normalizeH="0" baseline="0" noProof="0" dirty="0">
                <a:ln>
                  <a:noFill/>
                </a:ln>
                <a:solidFill>
                  <a:prstClr val="black"/>
                </a:solidFill>
                <a:effectLst/>
                <a:uLnTx/>
                <a:uFillTx/>
                <a:latin typeface="Calibri" panose="020F0502020204030204"/>
                <a:ea typeface="+mn-ea"/>
                <a:cs typeface="+mn-cs"/>
              </a:rPr>
              <a:t>Přehled o počtu aktivních nelékařských zdravotnických pracovníků podle povolání, věku a pohlaví v ČR a krajích.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600" b="0" i="0" u="none" strike="noStrike" kern="1200" cap="none" spc="0" normalizeH="0" baseline="0" noProof="0" dirty="0">
                <a:ln>
                  <a:noFill/>
                </a:ln>
                <a:solidFill>
                  <a:prstClr val="black"/>
                </a:solidFill>
                <a:effectLst/>
                <a:uLnTx/>
                <a:uFillTx/>
                <a:latin typeface="Calibri" panose="020F0502020204030204"/>
                <a:ea typeface="+mn-ea"/>
                <a:cs typeface="+mn-cs"/>
              </a:rPr>
              <a:t>Přehled o počtu aktivních lékařů podle získaných specializací a podle hlavních odborností pracovišť a segmentů zdravotní péče v ČR a krajích.</a:t>
            </a:r>
          </a:p>
        </p:txBody>
      </p:sp>
      <p:sp>
        <p:nvSpPr>
          <p:cNvPr id="12" name="TextovéPole 11">
            <a:extLst>
              <a:ext uri="{FF2B5EF4-FFF2-40B4-BE49-F238E27FC236}">
                <a16:creationId xmlns:a16="http://schemas.microsoft.com/office/drawing/2014/main" id="{9D8F0D0D-55E3-8651-724E-A4572C478ADB}"/>
              </a:ext>
            </a:extLst>
          </p:cNvPr>
          <p:cNvSpPr txBox="1"/>
          <p:nvPr>
            <p:custDataLst>
              <p:tags r:id="rId5"/>
            </p:custDataLst>
          </p:nvPr>
        </p:nvSpPr>
        <p:spPr>
          <a:xfrm>
            <a:off x="324000" y="5811475"/>
            <a:ext cx="11484000" cy="307777"/>
          </a:xfrm>
          <a:prstGeom prst="rect">
            <a:avLst/>
          </a:prstGeom>
          <a:solidFill>
            <a:schemeClr val="bg2">
              <a:lumMod val="90000"/>
            </a:schemeClr>
          </a:solidFill>
          <a:ln w="6350">
            <a:noFill/>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400" b="0" i="0" u="none" strike="noStrike" kern="1200" cap="none" spc="0" normalizeH="0" baseline="0" noProof="0">
                <a:ln>
                  <a:noFill/>
                </a:ln>
                <a:solidFill>
                  <a:prstClr val="black"/>
                </a:solidFill>
                <a:effectLst/>
                <a:uLnTx/>
                <a:uFillTx/>
                <a:latin typeface="Calibri" panose="020F0502020204030204" pitchFamily="34" charset="0"/>
                <a:ea typeface="+mn-ea"/>
                <a:cs typeface="Times New Roman" panose="02020603050405020304" pitchFamily="18" charset="0"/>
              </a:rPr>
              <a:t>Publikované výstupy jsou k dispozici v </a:t>
            </a:r>
            <a:r>
              <a:rPr kumimoji="0" lang="cs-CZ" sz="1400" b="1" i="0" u="none" strike="noStrike" kern="1200" cap="none" spc="0" normalizeH="0" baseline="0" noProof="0">
                <a:ln>
                  <a:noFill/>
                </a:ln>
                <a:solidFill>
                  <a:prstClr val="black"/>
                </a:solidFill>
                <a:effectLst/>
                <a:uLnTx/>
                <a:uFillTx/>
                <a:latin typeface="Calibri" panose="020F0502020204030204" pitchFamily="34" charset="0"/>
                <a:ea typeface="+mn-ea"/>
                <a:cs typeface="Times New Roman" panose="02020603050405020304" pitchFamily="18" charset="0"/>
              </a:rPr>
              <a:t>Datovém zpravodajství </a:t>
            </a:r>
            <a:r>
              <a:rPr kumimoji="0" lang="cs-CZ" sz="1400" b="0" i="0" u="none" strike="noStrike" kern="1200" cap="none" spc="0" normalizeH="0" baseline="0" noProof="0">
                <a:ln>
                  <a:noFill/>
                </a:ln>
                <a:solidFill>
                  <a:prstClr val="black"/>
                </a:solidFill>
                <a:effectLst/>
                <a:uLnTx/>
                <a:uFillTx/>
                <a:latin typeface="Calibri" panose="020F0502020204030204" pitchFamily="34" charset="0"/>
                <a:ea typeface="+mn-ea"/>
                <a:cs typeface="Times New Roman" panose="02020603050405020304" pitchFamily="18" charset="0"/>
              </a:rPr>
              <a:t>na </a:t>
            </a:r>
            <a:r>
              <a:rPr kumimoji="0" lang="cs-CZ" sz="1400" b="0" i="0" u="none" strike="noStrike" kern="1200" cap="none" spc="0" normalizeH="0" baseline="0" noProof="0">
                <a:ln>
                  <a:noFill/>
                </a:ln>
                <a:solidFill>
                  <a:prstClr val="black"/>
                </a:solidFill>
                <a:effectLst/>
                <a:uLnTx/>
                <a:uFillTx/>
                <a:latin typeface="Calibri" panose="020F0502020204030204" pitchFamily="34" charset="0"/>
                <a:ea typeface="+mn-ea"/>
                <a:cs typeface="Times New Roman" panose="02020603050405020304" pitchFamily="18" charset="0"/>
                <a:hlinkClick r:id="rId7"/>
              </a:rPr>
              <a:t>NZIP</a:t>
            </a:r>
            <a:r>
              <a:rPr kumimoji="0" lang="cs-CZ" sz="1400" b="0" i="0" u="none" strike="noStrike" kern="1200" cap="none" spc="0" normalizeH="0" baseline="0" noProof="0">
                <a:ln>
                  <a:noFill/>
                </a:ln>
                <a:solidFill>
                  <a:prstClr val="black"/>
                </a:solidFill>
                <a:effectLst/>
                <a:uLnTx/>
                <a:uFillTx/>
                <a:latin typeface="Calibri" panose="020F0502020204030204" pitchFamily="34" charset="0"/>
                <a:ea typeface="+mn-ea"/>
                <a:cs typeface="Times New Roman" panose="02020603050405020304" pitchFamily="18" charset="0"/>
              </a:rPr>
              <a:t>.</a:t>
            </a:r>
          </a:p>
        </p:txBody>
      </p:sp>
    </p:spTree>
    <p:extLst>
      <p:ext uri="{BB962C8B-B14F-4D97-AF65-F5344CB8AC3E}">
        <p14:creationId xmlns:p14="http://schemas.microsoft.com/office/powerpoint/2010/main" val="4817255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a:extLst>
              <a:ext uri="{FF2B5EF4-FFF2-40B4-BE49-F238E27FC236}">
                <a16:creationId xmlns:a16="http://schemas.microsoft.com/office/drawing/2014/main" id="{D441CE9A-13D7-3AB2-9EF5-6804249E0189}"/>
              </a:ext>
            </a:extLst>
          </p:cNvPr>
          <p:cNvSpPr txBox="1">
            <a:spLocks/>
          </p:cNvSpPr>
          <p:nvPr/>
        </p:nvSpPr>
        <p:spPr>
          <a:xfrm>
            <a:off x="185515" y="221319"/>
            <a:ext cx="11872601" cy="5794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Datové úložiště umožňuje vytěžování prostřednictvím syntetických dat</a:t>
            </a:r>
          </a:p>
        </p:txBody>
      </p:sp>
      <p:pic>
        <p:nvPicPr>
          <p:cNvPr id="2" name="Picture 14">
            <a:extLst>
              <a:ext uri="{FF2B5EF4-FFF2-40B4-BE49-F238E27FC236}">
                <a16:creationId xmlns:a16="http://schemas.microsoft.com/office/drawing/2014/main" id="{88C58B8F-39E2-8401-C069-C3B74945EC9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5811" y="893619"/>
            <a:ext cx="9330152" cy="5274916"/>
          </a:xfrm>
          <a:prstGeom prst="rect">
            <a:avLst/>
          </a:prstGeom>
          <a:noFill/>
        </p:spPr>
      </p:pic>
      <p:sp>
        <p:nvSpPr>
          <p:cNvPr id="5" name="TextovéPole 4">
            <a:extLst>
              <a:ext uri="{FF2B5EF4-FFF2-40B4-BE49-F238E27FC236}">
                <a16:creationId xmlns:a16="http://schemas.microsoft.com/office/drawing/2014/main" id="{1783567E-2601-35A5-833C-67678D1191ED}"/>
              </a:ext>
            </a:extLst>
          </p:cNvPr>
          <p:cNvSpPr txBox="1"/>
          <p:nvPr/>
        </p:nvSpPr>
        <p:spPr>
          <a:xfrm>
            <a:off x="185515" y="893619"/>
            <a:ext cx="3077230" cy="5478423"/>
          </a:xfrm>
          <a:prstGeom prst="rect">
            <a:avLst/>
          </a:prstGeom>
          <a:noFill/>
        </p:spPr>
        <p:txBody>
          <a:bodyPr wrap="square">
            <a:spAutoFit/>
          </a:bodyPr>
          <a:lstStyle/>
          <a:p>
            <a:pPr>
              <a:spcBef>
                <a:spcPts val="1200"/>
              </a:spcBef>
              <a:spcAft>
                <a:spcPts val="1200"/>
              </a:spcAft>
            </a:pPr>
            <a:r>
              <a:rPr lang="cs-CZ" b="1" dirty="0">
                <a:effectLst/>
                <a:latin typeface="Calibri" panose="020F0502020204030204" pitchFamily="34" charset="0"/>
                <a:ea typeface="Calibri" panose="020F0502020204030204" pitchFamily="34" charset="0"/>
                <a:cs typeface="Times New Roman" panose="02020603050405020304" pitchFamily="18" charset="0"/>
              </a:rPr>
              <a:t>Možnost vytěžovat data centrálního úložiště s využitím jeho kopie se syntetickými daty je zásadní inovací v implementovaném řešení.  </a:t>
            </a:r>
          </a:p>
          <a:p>
            <a:pPr>
              <a:spcBef>
                <a:spcPts val="1200"/>
              </a:spcBef>
              <a:spcAft>
                <a:spcPts val="1200"/>
              </a:spcAft>
            </a:pPr>
            <a:r>
              <a:rPr lang="cs-CZ" sz="1600" dirty="0">
                <a:effectLst/>
                <a:latin typeface="Calibri" panose="020F0502020204030204" pitchFamily="34" charset="0"/>
                <a:ea typeface="Calibri" panose="020F0502020204030204" pitchFamily="34" charset="0"/>
                <a:cs typeface="Times New Roman" panose="02020603050405020304" pitchFamily="18" charset="0"/>
              </a:rPr>
              <a:t>Otevírá se tak možnosti efektivní spolupráce mezi žadatelem a správcem při zpracování komplexních dat, na kterých žadatel nastaví algoritmy pro požadované analýzy a tyto následně nad zdrojovými daty realizuje přímo správce. Syntetickými daty jsou v tomto případě myšleny datové soubory, které vychází z reálných datových souborů, ale jednotlivé záznamy jsou fiktivní. Zachována je struktura dat, modifikován je však obsah.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206650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a:extLst>
              <a:ext uri="{FF2B5EF4-FFF2-40B4-BE49-F238E27FC236}">
                <a16:creationId xmlns:a16="http://schemas.microsoft.com/office/drawing/2014/main" id="{C1BB5119-CC37-CACD-C02D-F8A1298C5C47}"/>
              </a:ext>
            </a:extLst>
          </p:cNvPr>
          <p:cNvSpPr txBox="1">
            <a:spLocks/>
          </p:cNvSpPr>
          <p:nvPr/>
        </p:nvSpPr>
        <p:spPr>
          <a:xfrm>
            <a:off x="555395" y="237600"/>
            <a:ext cx="11081209" cy="548748"/>
          </a:xfrm>
          <a:prstGeom prst="rect">
            <a:avLst/>
          </a:prstGeom>
        </p:spPr>
        <p:txBody>
          <a:bodyPr/>
          <a:lstStyle>
            <a:lvl1pPr algn="l" defTabSz="914400" rtl="0" eaLnBrk="1" latinLnBrk="0" hangingPunct="1">
              <a:lnSpc>
                <a:spcPct val="90000"/>
              </a:lnSpc>
              <a:spcBef>
                <a:spcPct val="0"/>
              </a:spcBef>
              <a:buNone/>
              <a:defRPr sz="3200" b="1" kern="1200">
                <a:solidFill>
                  <a:srgbClr val="E5097F"/>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Zásadní platforma komunikace s pacienty, laickou i odbornou veřejností a nástroj pro publikaci dat systému: Národní zdravotnický informační portál </a:t>
            </a:r>
          </a:p>
        </p:txBody>
      </p:sp>
      <p:sp>
        <p:nvSpPr>
          <p:cNvPr id="7" name="TextovéPole 6">
            <a:extLst>
              <a:ext uri="{FF2B5EF4-FFF2-40B4-BE49-F238E27FC236}">
                <a16:creationId xmlns:a16="http://schemas.microsoft.com/office/drawing/2014/main" id="{9677CCBB-4677-A927-4A05-214A6F392D93}"/>
              </a:ext>
            </a:extLst>
          </p:cNvPr>
          <p:cNvSpPr txBox="1"/>
          <p:nvPr/>
        </p:nvSpPr>
        <p:spPr>
          <a:xfrm>
            <a:off x="171563" y="2943291"/>
            <a:ext cx="4805623" cy="280076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Národní zdravotnický informační portál nově obsahuje sekce pro laickou i odbornou veřejnost a v oborné části otevírá datové zpravodajství NZIS. Veřejně dostupné výstupy, analytické zprávy a otevřená data datového úložiště budou publikována v datové sekci NZIP. </a:t>
            </a:r>
            <a:endParaRPr kumimoji="0" lang="cs-CZ" sz="2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Šipka: doprava 8">
            <a:extLst>
              <a:ext uri="{FF2B5EF4-FFF2-40B4-BE49-F238E27FC236}">
                <a16:creationId xmlns:a16="http://schemas.microsoft.com/office/drawing/2014/main" id="{B79945A2-1767-2F31-0074-9173714BCBB4}"/>
              </a:ext>
            </a:extLst>
          </p:cNvPr>
          <p:cNvSpPr/>
          <p:nvPr/>
        </p:nvSpPr>
        <p:spPr>
          <a:xfrm>
            <a:off x="4810541" y="3694248"/>
            <a:ext cx="834852" cy="1011097"/>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ovéPole 1">
            <a:extLst>
              <a:ext uri="{FF2B5EF4-FFF2-40B4-BE49-F238E27FC236}">
                <a16:creationId xmlns:a16="http://schemas.microsoft.com/office/drawing/2014/main" id="{918CF1F1-46E5-2CF4-342B-BC3D4F94E394}"/>
              </a:ext>
            </a:extLst>
          </p:cNvPr>
          <p:cNvSpPr txBox="1"/>
          <p:nvPr/>
        </p:nvSpPr>
        <p:spPr>
          <a:xfrm>
            <a:off x="834235" y="1051596"/>
            <a:ext cx="10018207"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sng" strike="noStrike" kern="1200" cap="none" spc="0" normalizeH="0" baseline="0" noProof="0" dirty="0">
                <a:ln>
                  <a:noFill/>
                </a:ln>
                <a:solidFill>
                  <a:srgbClr val="0563C1"/>
                </a:solidFill>
                <a:effectLst/>
                <a:uLnTx/>
                <a:uFillTx/>
                <a:latin typeface="Calibri" panose="020F0502020204030204" pitchFamily="34" charset="0"/>
                <a:ea typeface="+mn-ea"/>
                <a:cs typeface="+mn-cs"/>
                <a:hlinkClick r:id="rId2"/>
              </a:rPr>
              <a:t>https://www.nzip.cz</a:t>
            </a:r>
            <a:endParaRPr kumimoji="0" lang="cs-CZ" sz="4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Obrázek 5" descr="Obsah obrázku text, snímek obrazovky, Webové stránky, Webová stránka&#10;&#10;Popis byl vytvořen automaticky">
            <a:extLst>
              <a:ext uri="{FF2B5EF4-FFF2-40B4-BE49-F238E27FC236}">
                <a16:creationId xmlns:a16="http://schemas.microsoft.com/office/drawing/2014/main" id="{DB6A21BA-E13C-4FD9-FEC3-CF3A23125C71}"/>
              </a:ext>
            </a:extLst>
          </p:cNvPr>
          <p:cNvPicPr>
            <a:picLocks noChangeAspect="1"/>
          </p:cNvPicPr>
          <p:nvPr/>
        </p:nvPicPr>
        <p:blipFill rotWithShape="1">
          <a:blip r:embed="rId3">
            <a:extLst>
              <a:ext uri="{28A0092B-C50C-407E-A947-70E740481C1C}">
                <a14:useLocalDpi xmlns:a14="http://schemas.microsoft.com/office/drawing/2010/main" val="0"/>
              </a:ext>
            </a:extLst>
          </a:blip>
          <a:srcRect l="587" t="16095" r="1418" b="8476"/>
          <a:stretch/>
        </p:blipFill>
        <p:spPr>
          <a:xfrm>
            <a:off x="5843339" y="2388476"/>
            <a:ext cx="5938576" cy="3738755"/>
          </a:xfrm>
          <a:prstGeom prst="rect">
            <a:avLst/>
          </a:prstGeom>
        </p:spPr>
      </p:pic>
    </p:spTree>
    <p:extLst>
      <p:ext uri="{BB962C8B-B14F-4D97-AF65-F5344CB8AC3E}">
        <p14:creationId xmlns:p14="http://schemas.microsoft.com/office/powerpoint/2010/main" val="3646308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textu 4">
            <a:extLst>
              <a:ext uri="{FF2B5EF4-FFF2-40B4-BE49-F238E27FC236}">
                <a16:creationId xmlns:a16="http://schemas.microsoft.com/office/drawing/2014/main" id="{85DF8549-49A9-4045-9440-3C137B807487}"/>
              </a:ext>
            </a:extLst>
          </p:cNvPr>
          <p:cNvSpPr txBox="1">
            <a:spLocks/>
          </p:cNvSpPr>
          <p:nvPr/>
        </p:nvSpPr>
        <p:spPr>
          <a:xfrm>
            <a:off x="196974" y="4667249"/>
            <a:ext cx="8250835" cy="142341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accen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a:ln>
                  <a:noFill/>
                </a:ln>
                <a:solidFill>
                  <a:srgbClr val="D71440"/>
                </a:solidFill>
                <a:effectLst/>
                <a:uLnTx/>
                <a:uFillTx/>
                <a:latin typeface="Calibri" panose="020F0502020204030204"/>
                <a:ea typeface="+mn-ea"/>
                <a:cs typeface="+mn-cs"/>
              </a:rPr>
              <a:t>Příklady výstupů budovaného systému:</a:t>
            </a:r>
          </a:p>
          <a:p>
            <a:pPr marL="0" indent="0">
              <a:buNone/>
              <a:defRPr/>
            </a:pPr>
            <a:r>
              <a:rPr kumimoji="0" lang="cs-CZ" sz="3600" b="1" i="0" u="none" strike="noStrike" kern="1200" cap="none" spc="0" normalizeH="0" baseline="0" noProof="0" dirty="0">
                <a:ln>
                  <a:noFill/>
                </a:ln>
                <a:solidFill>
                  <a:srgbClr val="D71440"/>
                </a:solidFill>
                <a:effectLst/>
                <a:uLnTx/>
                <a:uFillTx/>
                <a:latin typeface="Calibri" panose="020F0502020204030204"/>
                <a:ea typeface="+mn-ea"/>
                <a:cs typeface="+mn-cs"/>
              </a:rPr>
              <a:t>ukázky funkčních analýz a nadstavba                          pro komplexní</a:t>
            </a:r>
            <a:r>
              <a:rPr lang="cs-CZ" sz="3600" dirty="0">
                <a:solidFill>
                  <a:srgbClr val="D71440"/>
                </a:solidFill>
                <a:latin typeface="Calibri" panose="020F0502020204030204"/>
              </a:rPr>
              <a:t> modely</a:t>
            </a:r>
            <a:endParaRPr kumimoji="0" lang="cs-CZ" sz="3600" b="1" i="0" u="none" strike="noStrike" kern="1200" cap="none" spc="0" normalizeH="0" baseline="0" noProof="0" dirty="0">
              <a:ln>
                <a:noFill/>
              </a:ln>
              <a:solidFill>
                <a:srgbClr val="D7144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54324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Nadpis 1">
            <a:extLst>
              <a:ext uri="{FF2B5EF4-FFF2-40B4-BE49-F238E27FC236}">
                <a16:creationId xmlns:a16="http://schemas.microsoft.com/office/drawing/2014/main" id="{473E9B45-49B3-E061-AF23-6F7082688126}"/>
              </a:ext>
            </a:extLst>
          </p:cNvPr>
          <p:cNvSpPr txBox="1">
            <a:spLocks/>
          </p:cNvSpPr>
          <p:nvPr/>
        </p:nvSpPr>
        <p:spPr>
          <a:xfrm>
            <a:off x="263572" y="121198"/>
            <a:ext cx="11382467" cy="7100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Ukázky analytických výstupů a komplexních modelů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z vyvinutého datového úložiště NZIS</a:t>
            </a:r>
          </a:p>
        </p:txBody>
      </p:sp>
      <p:sp>
        <p:nvSpPr>
          <p:cNvPr id="2" name="TextovéPole 1">
            <a:extLst>
              <a:ext uri="{FF2B5EF4-FFF2-40B4-BE49-F238E27FC236}">
                <a16:creationId xmlns:a16="http://schemas.microsoft.com/office/drawing/2014/main" id="{17EA4C6A-3949-6937-8782-A11F6945F6B9}"/>
              </a:ext>
            </a:extLst>
          </p:cNvPr>
          <p:cNvSpPr txBox="1"/>
          <p:nvPr/>
        </p:nvSpPr>
        <p:spPr>
          <a:xfrm>
            <a:off x="807195" y="1153392"/>
            <a:ext cx="10295220" cy="830997"/>
          </a:xfrm>
          <a:prstGeom prst="rect">
            <a:avLst/>
          </a:prstGeom>
          <a:solidFill>
            <a:srgbClr val="D71440"/>
          </a:solidFill>
        </p:spPr>
        <p:txBody>
          <a:bodyPr wrap="square" rtlCol="0">
            <a:spAutoFit/>
          </a:bodyPr>
          <a:lstStyle/>
          <a:p>
            <a:pPr algn="ctr"/>
            <a:r>
              <a:rPr lang="cs-CZ" sz="2400" b="1" dirty="0">
                <a:solidFill>
                  <a:schemeClr val="bg1"/>
                </a:solidFill>
              </a:rPr>
              <a:t>Příklad č. 1. Hodnocení produkce vzdělavatelů zdravotnických pracovníků </a:t>
            </a:r>
          </a:p>
          <a:p>
            <a:pPr algn="ctr"/>
            <a:r>
              <a:rPr lang="cs-CZ" sz="2400" b="1" dirty="0">
                <a:solidFill>
                  <a:schemeClr val="bg1"/>
                </a:solidFill>
              </a:rPr>
              <a:t>a efektivity uplatnění absolventů v systému veřejného zdravotního pojištění</a:t>
            </a:r>
          </a:p>
        </p:txBody>
      </p:sp>
      <p:sp>
        <p:nvSpPr>
          <p:cNvPr id="3" name="Nadpis 4">
            <a:extLst>
              <a:ext uri="{FF2B5EF4-FFF2-40B4-BE49-F238E27FC236}">
                <a16:creationId xmlns:a16="http://schemas.microsoft.com/office/drawing/2014/main" id="{20F7CEB0-3126-9BE8-D0F6-44A061AF5862}"/>
              </a:ext>
            </a:extLst>
          </p:cNvPr>
          <p:cNvSpPr txBox="1">
            <a:spLocks/>
          </p:cNvSpPr>
          <p:nvPr/>
        </p:nvSpPr>
        <p:spPr>
          <a:xfrm>
            <a:off x="433769" y="2306508"/>
            <a:ext cx="11042073" cy="331497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cs-CZ" sz="2600" b="1" kern="1200" dirty="0" smtClean="0">
                <a:solidFill>
                  <a:srgbClr val="D71440"/>
                </a:solidFill>
                <a:latin typeface="+mn-lt"/>
                <a:ea typeface="+mn-ea"/>
                <a:cs typeface="+mn-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2400" b="1" i="0" u="none" strike="noStrike" kern="1200" cap="none" spc="0" normalizeH="0" baseline="0" noProof="0" dirty="0">
                <a:ln>
                  <a:noFill/>
                </a:ln>
                <a:solidFill>
                  <a:schemeClr val="tx1"/>
                </a:solidFill>
                <a:effectLst/>
                <a:uLnTx/>
                <a:uFillTx/>
                <a:latin typeface="Calibri" panose="020F0502020204030204"/>
                <a:ea typeface="+mn-ea"/>
                <a:cs typeface="+mn-cs"/>
              </a:rPr>
              <a:t>Příklad hodnotí vývoj počtu studií a absolventů oboru Všeobecné lékařství,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2400" b="1" i="0" u="none" strike="noStrike" kern="1200" cap="none" spc="0" normalizeH="0" baseline="0" noProof="0" dirty="0">
                <a:ln>
                  <a:noFill/>
                </a:ln>
                <a:solidFill>
                  <a:schemeClr val="tx1"/>
                </a:solidFill>
                <a:effectLst/>
                <a:uLnTx/>
                <a:uFillTx/>
                <a:latin typeface="Calibri" panose="020F0502020204030204"/>
                <a:ea typeface="+mn-ea"/>
                <a:cs typeface="+mn-cs"/>
              </a:rPr>
              <a:t>po iniciaci vládního programu podpory studií v ČJ. Integrace dat lékařských fakult, Národního registru zdravotnických pracovníků a administrativních dat zdravotních pojišťoven dále prokázala, že vysoký podíl (&gt; 90%) nových absolventů tohoto oboru pracuje a/nebo dále studuje v systému veřejného zdravotnictví ČR. Tento typ longitudinálních analýz je nově k dispozici pro všechny lékařské i nelékařské obory a pro všechny typy studií a vzdělavatelů. Jde o zcela novou kvalitu hodnocení efektivity studia a uplatnění absolventů v praxi – tyto analýzy by před vybudováním nového datového úložiště NZIS nebyly možné. </a:t>
            </a:r>
            <a:endParaRPr kumimoji="0" lang="en-GB" sz="2400" b="1"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sp>
        <p:nvSpPr>
          <p:cNvPr id="4" name="Šipka: dolů 3">
            <a:extLst>
              <a:ext uri="{FF2B5EF4-FFF2-40B4-BE49-F238E27FC236}">
                <a16:creationId xmlns:a16="http://schemas.microsoft.com/office/drawing/2014/main" id="{F5C96EBC-200D-8A26-390B-8036BF7ED91F}"/>
              </a:ext>
            </a:extLst>
          </p:cNvPr>
          <p:cNvSpPr/>
          <p:nvPr/>
        </p:nvSpPr>
        <p:spPr>
          <a:xfrm>
            <a:off x="5014427" y="5621482"/>
            <a:ext cx="1880755" cy="78970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630063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Nadpis 1">
            <a:extLst>
              <a:ext uri="{FF2B5EF4-FFF2-40B4-BE49-F238E27FC236}">
                <a16:creationId xmlns:a16="http://schemas.microsoft.com/office/drawing/2014/main" id="{0A1C37D0-ADEE-4A80-A7CB-6105E9D0E6B9}"/>
              </a:ext>
            </a:extLst>
          </p:cNvPr>
          <p:cNvSpPr txBox="1">
            <a:spLocks/>
          </p:cNvSpPr>
          <p:nvPr/>
        </p:nvSpPr>
        <p:spPr>
          <a:xfrm>
            <a:off x="41462" y="-29556"/>
            <a:ext cx="5123118" cy="17554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3400" b="1" i="0" u="none" strike="noStrike" kern="1200" cap="none" spc="0" normalizeH="0" baseline="0" noProof="0" dirty="0">
                <a:ln>
                  <a:noFill/>
                </a:ln>
                <a:solidFill>
                  <a:srgbClr val="D71440"/>
                </a:solidFill>
                <a:effectLst/>
                <a:uLnTx/>
                <a:uFillTx/>
                <a:latin typeface="Calibri" panose="020F0502020204030204"/>
                <a:ea typeface="+mj-ea"/>
                <a:cs typeface="+mj-cs"/>
              </a:rPr>
              <a:t>Nový Národní zdravotnický informační systém </a:t>
            </a:r>
            <a:br>
              <a:rPr kumimoji="0" lang="cs-CZ" sz="3400" b="1" i="0" u="none" strike="noStrike" kern="1200" cap="none" spc="0" normalizeH="0" baseline="0" noProof="0" dirty="0">
                <a:ln>
                  <a:noFill/>
                </a:ln>
                <a:solidFill>
                  <a:srgbClr val="D71440"/>
                </a:solidFill>
                <a:effectLst/>
                <a:uLnTx/>
                <a:uFillTx/>
                <a:latin typeface="Calibri" panose="020F0502020204030204"/>
                <a:ea typeface="+mj-ea"/>
                <a:cs typeface="+mj-cs"/>
              </a:rPr>
            </a:br>
            <a:r>
              <a:rPr kumimoji="0" lang="cs-CZ" sz="3400" b="1" i="0" u="none" strike="noStrike" kern="1200" cap="none" spc="0" normalizeH="0" baseline="0" noProof="0" dirty="0">
                <a:ln>
                  <a:noFill/>
                </a:ln>
                <a:solidFill>
                  <a:srgbClr val="D71440"/>
                </a:solidFill>
                <a:effectLst/>
                <a:uLnTx/>
                <a:uFillTx/>
                <a:latin typeface="Calibri" panose="020F0502020204030204"/>
                <a:ea typeface="+mj-ea"/>
                <a:cs typeface="+mj-cs"/>
              </a:rPr>
              <a:t>je dobudován ……</a:t>
            </a:r>
          </a:p>
        </p:txBody>
      </p:sp>
      <p:sp>
        <p:nvSpPr>
          <p:cNvPr id="346" name="Zástupný symbol pro číslo snímku 3">
            <a:extLst>
              <a:ext uri="{FF2B5EF4-FFF2-40B4-BE49-F238E27FC236}">
                <a16:creationId xmlns:a16="http://schemas.microsoft.com/office/drawing/2014/main" id="{52B19A9B-62F3-4072-87FB-6F21BE35A00D}"/>
              </a:ext>
            </a:extLst>
          </p:cNvPr>
          <p:cNvSpPr txBox="1">
            <a:spLocks/>
          </p:cNvSpPr>
          <p:nvPr/>
        </p:nvSpPr>
        <p:spPr>
          <a:xfrm>
            <a:off x="10097023" y="5934794"/>
            <a:ext cx="831986" cy="211101"/>
          </a:xfrm>
          <a:prstGeom prst="rect">
            <a:avLst/>
          </a:prstGeom>
        </p:spPr>
        <p:txBody>
          <a:bodyPr/>
          <a:ls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4C9401D-42AF-4231-A83B-9F6747628248}" type="slidenum">
              <a:rPr kumimoji="0" lang="cs-CZ" sz="1050" b="0" i="0" u="none" strike="noStrike" kern="1200" cap="none" spc="0" normalizeH="0" baseline="0" noProof="0" smtClean="0">
                <a:ln>
                  <a:noFill/>
                </a:ln>
                <a:solidFill>
                  <a:srgbClr val="5F5F5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cs-CZ" sz="1050" b="0" i="0" u="none" strike="noStrike" kern="1200" cap="none" spc="0" normalizeH="0" baseline="0" noProof="0" dirty="0">
              <a:ln>
                <a:noFill/>
              </a:ln>
              <a:solidFill>
                <a:srgbClr val="5F5F5F"/>
              </a:solidFill>
              <a:effectLst/>
              <a:uLnTx/>
              <a:uFillTx/>
              <a:latin typeface="Calibri" panose="020F0502020204030204"/>
              <a:ea typeface="+mn-ea"/>
              <a:cs typeface="+mn-cs"/>
            </a:endParaRPr>
          </a:p>
        </p:txBody>
      </p:sp>
      <p:sp>
        <p:nvSpPr>
          <p:cNvPr id="347" name="Text Box 17">
            <a:extLst>
              <a:ext uri="{FF2B5EF4-FFF2-40B4-BE49-F238E27FC236}">
                <a16:creationId xmlns:a16="http://schemas.microsoft.com/office/drawing/2014/main" id="{6C5C20A0-DB9D-488E-AE88-DE92CD9E2082}"/>
              </a:ext>
            </a:extLst>
          </p:cNvPr>
          <p:cNvSpPr txBox="1">
            <a:spLocks noChangeArrowheads="1"/>
          </p:cNvSpPr>
          <p:nvPr/>
        </p:nvSpPr>
        <p:spPr bwMode="auto">
          <a:xfrm>
            <a:off x="3895046" y="551700"/>
            <a:ext cx="385192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ctr">
              <a:buClr>
                <a:srgbClr val="FFFF00"/>
              </a:buClr>
              <a:defRPr/>
            </a:pPr>
            <a:r>
              <a:rPr kumimoji="0" lang="cs-CZ" altLang="cs-CZ" sz="6000" b="0" i="1" dirty="0">
                <a:solidFill>
                  <a:srgbClr val="0000FF"/>
                </a:solidFill>
                <a:latin typeface="Algerian" panose="04020705040A02060702" pitchFamily="82" charset="0"/>
              </a:rPr>
              <a:t>NZIS</a:t>
            </a:r>
            <a:endParaRPr kumimoji="0" lang="cs-CZ" altLang="cs-CZ" sz="6000" b="0" i="1" dirty="0">
              <a:solidFill>
                <a:srgbClr val="292929"/>
              </a:solidFill>
              <a:latin typeface="Algerian" panose="04020705040A02060702" pitchFamily="82" charset="0"/>
            </a:endParaRPr>
          </a:p>
        </p:txBody>
      </p:sp>
      <p:pic>
        <p:nvPicPr>
          <p:cNvPr id="348" name="Picture 14" descr="https://encrypted-tbn0.gstatic.com/images?q=tbn:ANd9GcSGSRoGMu0TlCRBZQioYL2jBYMv_ynj9IHg4PY9OHI-v7v3bl_tPlAPaZ6U">
            <a:extLst>
              <a:ext uri="{FF2B5EF4-FFF2-40B4-BE49-F238E27FC236}">
                <a16:creationId xmlns:a16="http://schemas.microsoft.com/office/drawing/2014/main" id="{CC130F53-5B6C-49D6-A96F-59B5890C271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75366" y="693863"/>
            <a:ext cx="694929" cy="749623"/>
          </a:xfrm>
          <a:prstGeom prst="rect">
            <a:avLst/>
          </a:prstGeom>
          <a:noFill/>
          <a:extLst>
            <a:ext uri="{909E8E84-426E-40DD-AFC4-6F175D3DCCD1}">
              <a14:hiddenFill xmlns:a14="http://schemas.microsoft.com/office/drawing/2010/main">
                <a:solidFill>
                  <a:srgbClr val="FFFFFF"/>
                </a:solidFill>
              </a14:hiddenFill>
            </a:ext>
          </a:extLst>
        </p:spPr>
      </p:pic>
      <p:pic>
        <p:nvPicPr>
          <p:cNvPr id="349" name="Picture 17">
            <a:extLst>
              <a:ext uri="{FF2B5EF4-FFF2-40B4-BE49-F238E27FC236}">
                <a16:creationId xmlns:a16="http://schemas.microsoft.com/office/drawing/2014/main" id="{C8458094-255C-401C-BE06-F9C358CE289F}"/>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r="85178" b="854"/>
          <a:stretch>
            <a:fillRect/>
          </a:stretch>
        </p:blipFill>
        <p:spPr bwMode="auto">
          <a:xfrm>
            <a:off x="7185194" y="1311408"/>
            <a:ext cx="775648" cy="440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0" name="Picture 16" descr="http://t3.gstatic.com/images?q=tbn:ANd9GcQcJxskDqnVD5QpYG4wNPrHjkMQ3yWcw6e0BS11wFJM7mul-Om4JA">
            <a:extLst>
              <a:ext uri="{FF2B5EF4-FFF2-40B4-BE49-F238E27FC236}">
                <a16:creationId xmlns:a16="http://schemas.microsoft.com/office/drawing/2014/main" id="{05E8DD40-DB2D-470F-AD0E-DC47BD2B6F88}"/>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86936" y="5323686"/>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351" name="Picture 16" descr="http://t3.gstatic.com/images?q=tbn:ANd9GcQcJxskDqnVD5QpYG4wNPrHjkMQ3yWcw6e0BS11wFJM7mul-Om4JA">
            <a:extLst>
              <a:ext uri="{FF2B5EF4-FFF2-40B4-BE49-F238E27FC236}">
                <a16:creationId xmlns:a16="http://schemas.microsoft.com/office/drawing/2014/main" id="{8E628A9B-6F00-466B-9D66-375388D913C8}"/>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39336" y="5476086"/>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352" name="Picture 16" descr="http://t3.gstatic.com/images?q=tbn:ANd9GcQcJxskDqnVD5QpYG4wNPrHjkMQ3yWcw6e0BS11wFJM7mul-Om4JA">
            <a:extLst>
              <a:ext uri="{FF2B5EF4-FFF2-40B4-BE49-F238E27FC236}">
                <a16:creationId xmlns:a16="http://schemas.microsoft.com/office/drawing/2014/main" id="{F0D5450F-FDD6-4D0F-9106-1BBF4D56960A}"/>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91736" y="5628486"/>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353" name="Picture 16" descr="http://t3.gstatic.com/images?q=tbn:ANd9GcQcJxskDqnVD5QpYG4wNPrHjkMQ3yWcw6e0BS11wFJM7mul-Om4JA">
            <a:extLst>
              <a:ext uri="{FF2B5EF4-FFF2-40B4-BE49-F238E27FC236}">
                <a16:creationId xmlns:a16="http://schemas.microsoft.com/office/drawing/2014/main" id="{72A4CE62-D2A4-4B72-8BED-49BF393F867F}"/>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39336" y="5476086"/>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354" name="Picture 16" descr="http://t3.gstatic.com/images?q=tbn:ANd9GcQcJxskDqnVD5QpYG4wNPrHjkMQ3yWcw6e0BS11wFJM7mul-Om4JA">
            <a:extLst>
              <a:ext uri="{FF2B5EF4-FFF2-40B4-BE49-F238E27FC236}">
                <a16:creationId xmlns:a16="http://schemas.microsoft.com/office/drawing/2014/main" id="{4AD98176-4820-4255-B8BE-B4516BA2B98F}"/>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91736" y="5628486"/>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355" name="Picture 16" descr="http://t3.gstatic.com/images?q=tbn:ANd9GcQcJxskDqnVD5QpYG4wNPrHjkMQ3yWcw6e0BS11wFJM7mul-Om4JA">
            <a:extLst>
              <a:ext uri="{FF2B5EF4-FFF2-40B4-BE49-F238E27FC236}">
                <a16:creationId xmlns:a16="http://schemas.microsoft.com/office/drawing/2014/main" id="{E92C5604-FD88-41F9-9661-BFCD73903A19}"/>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9701" y="5335299"/>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356" name="Picture 16" descr="http://t3.gstatic.com/images?q=tbn:ANd9GcQcJxskDqnVD5QpYG4wNPrHjkMQ3yWcw6e0BS11wFJM7mul-Om4JA">
            <a:extLst>
              <a:ext uri="{FF2B5EF4-FFF2-40B4-BE49-F238E27FC236}">
                <a16:creationId xmlns:a16="http://schemas.microsoft.com/office/drawing/2014/main" id="{D894B80C-71C3-48F4-9D4F-269DF9EFEC6E}"/>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91736" y="5628486"/>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357" name="Picture 16" descr="http://t3.gstatic.com/images?q=tbn:ANd9GcQcJxskDqnVD5QpYG4wNPrHjkMQ3yWcw6e0BS11wFJM7mul-Om4JA">
            <a:extLst>
              <a:ext uri="{FF2B5EF4-FFF2-40B4-BE49-F238E27FC236}">
                <a16:creationId xmlns:a16="http://schemas.microsoft.com/office/drawing/2014/main" id="{41911CEA-DDC9-48D1-A832-55114B03FD1B}"/>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9701" y="5335299"/>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358" name="Picture 16" descr="http://t3.gstatic.com/images?q=tbn:ANd9GcQcJxskDqnVD5QpYG4wNPrHjkMQ3yWcw6e0BS11wFJM7mul-Om4JA">
            <a:extLst>
              <a:ext uri="{FF2B5EF4-FFF2-40B4-BE49-F238E27FC236}">
                <a16:creationId xmlns:a16="http://schemas.microsoft.com/office/drawing/2014/main" id="{0D06C770-EF81-4699-B654-5AEEB1FFB65A}"/>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2101" y="5487699"/>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359" name="Picture 16" descr="http://t3.gstatic.com/images?q=tbn:ANd9GcQcJxskDqnVD5QpYG4wNPrHjkMQ3yWcw6e0BS11wFJM7mul-Om4JA">
            <a:extLst>
              <a:ext uri="{FF2B5EF4-FFF2-40B4-BE49-F238E27FC236}">
                <a16:creationId xmlns:a16="http://schemas.microsoft.com/office/drawing/2014/main" id="{2B74BBC0-EEB8-4551-8CF3-1880DE774164}"/>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4501" y="5640099"/>
            <a:ext cx="417140" cy="511828"/>
          </a:xfrm>
          <a:prstGeom prst="rect">
            <a:avLst/>
          </a:prstGeom>
          <a:noFill/>
          <a:extLst>
            <a:ext uri="{909E8E84-426E-40DD-AFC4-6F175D3DCCD1}">
              <a14:hiddenFill xmlns:a14="http://schemas.microsoft.com/office/drawing/2010/main">
                <a:solidFill>
                  <a:srgbClr val="FFFFFF"/>
                </a:solidFill>
              </a14:hiddenFill>
            </a:ext>
          </a:extLst>
        </p:spPr>
      </p:pic>
      <p:cxnSp>
        <p:nvCxnSpPr>
          <p:cNvPr id="360" name="Přímá spojnice se šipkou 359">
            <a:extLst>
              <a:ext uri="{FF2B5EF4-FFF2-40B4-BE49-F238E27FC236}">
                <a16:creationId xmlns:a16="http://schemas.microsoft.com/office/drawing/2014/main" id="{1451B162-E485-4B22-8873-8A60709C4E4A}"/>
              </a:ext>
            </a:extLst>
          </p:cNvPr>
          <p:cNvCxnSpPr>
            <a:cxnSpLocks/>
          </p:cNvCxnSpPr>
          <p:nvPr/>
        </p:nvCxnSpPr>
        <p:spPr bwMode="auto">
          <a:xfrm flipV="1">
            <a:off x="2317346" y="1581107"/>
            <a:ext cx="2847234" cy="2539158"/>
          </a:xfrm>
          <a:prstGeom prst="straightConnector1">
            <a:avLst/>
          </a:prstGeom>
          <a:solidFill>
            <a:srgbClr val="4472C4"/>
          </a:solidFill>
          <a:ln w="76200" cap="flat" cmpd="sng" algn="ctr">
            <a:solidFill>
              <a:srgbClr val="0000FF"/>
            </a:solidFill>
            <a:prstDash val="solid"/>
            <a:round/>
            <a:headEnd type="none" w="med" len="med"/>
            <a:tailEnd type="arrow"/>
          </a:ln>
          <a:effectLst/>
        </p:spPr>
      </p:cxnSp>
      <p:grpSp>
        <p:nvGrpSpPr>
          <p:cNvPr id="361" name="Group 226">
            <a:extLst>
              <a:ext uri="{FF2B5EF4-FFF2-40B4-BE49-F238E27FC236}">
                <a16:creationId xmlns:a16="http://schemas.microsoft.com/office/drawing/2014/main" id="{32EA5B2E-97F8-4F64-B716-3287D66F2F7D}"/>
              </a:ext>
            </a:extLst>
          </p:cNvPr>
          <p:cNvGrpSpPr>
            <a:grpSpLocks/>
          </p:cNvGrpSpPr>
          <p:nvPr/>
        </p:nvGrpSpPr>
        <p:grpSpPr bwMode="auto">
          <a:xfrm>
            <a:off x="8804378" y="4356390"/>
            <a:ext cx="2598737" cy="1816100"/>
            <a:chOff x="457" y="2680"/>
            <a:chExt cx="1800" cy="1238"/>
          </a:xfrm>
        </p:grpSpPr>
        <p:grpSp>
          <p:nvGrpSpPr>
            <p:cNvPr id="362" name="Group 53">
              <a:extLst>
                <a:ext uri="{FF2B5EF4-FFF2-40B4-BE49-F238E27FC236}">
                  <a16:creationId xmlns:a16="http://schemas.microsoft.com/office/drawing/2014/main" id="{9AA4248E-8B76-465B-8BFB-F70E24150A44}"/>
                </a:ext>
              </a:extLst>
            </p:cNvPr>
            <p:cNvGrpSpPr>
              <a:grpSpLocks/>
            </p:cNvGrpSpPr>
            <p:nvPr/>
          </p:nvGrpSpPr>
          <p:grpSpPr bwMode="auto">
            <a:xfrm>
              <a:off x="693" y="2680"/>
              <a:ext cx="485" cy="415"/>
              <a:chOff x="693" y="2680"/>
              <a:chExt cx="485" cy="415"/>
            </a:xfrm>
          </p:grpSpPr>
          <p:sp>
            <p:nvSpPr>
              <p:cNvPr id="535" name="Freeform 51">
                <a:extLst>
                  <a:ext uri="{FF2B5EF4-FFF2-40B4-BE49-F238E27FC236}">
                    <a16:creationId xmlns:a16="http://schemas.microsoft.com/office/drawing/2014/main" id="{A0682ED2-AD6D-4F4B-8DFF-B0F334A8F59B}"/>
                  </a:ext>
                </a:extLst>
              </p:cNvPr>
              <p:cNvSpPr>
                <a:spLocks/>
              </p:cNvSpPr>
              <p:nvPr/>
            </p:nvSpPr>
            <p:spPr bwMode="auto">
              <a:xfrm>
                <a:off x="693" y="2680"/>
                <a:ext cx="485" cy="415"/>
              </a:xfrm>
              <a:custGeom>
                <a:avLst/>
                <a:gdLst>
                  <a:gd name="T0" fmla="*/ 471 w 485"/>
                  <a:gd name="T1" fmla="*/ 53 h 415"/>
                  <a:gd name="T2" fmla="*/ 460 w 485"/>
                  <a:gd name="T3" fmla="*/ 30 h 415"/>
                  <a:gd name="T4" fmla="*/ 433 w 485"/>
                  <a:gd name="T5" fmla="*/ 19 h 415"/>
                  <a:gd name="T6" fmla="*/ 400 w 485"/>
                  <a:gd name="T7" fmla="*/ 0 h 415"/>
                  <a:gd name="T8" fmla="*/ 384 w 485"/>
                  <a:gd name="T9" fmla="*/ 29 h 415"/>
                  <a:gd name="T10" fmla="*/ 398 w 485"/>
                  <a:gd name="T11" fmla="*/ 46 h 415"/>
                  <a:gd name="T12" fmla="*/ 415 w 485"/>
                  <a:gd name="T13" fmla="*/ 66 h 415"/>
                  <a:gd name="T14" fmla="*/ 397 w 485"/>
                  <a:gd name="T15" fmla="*/ 78 h 415"/>
                  <a:gd name="T16" fmla="*/ 351 w 485"/>
                  <a:gd name="T17" fmla="*/ 91 h 415"/>
                  <a:gd name="T18" fmla="*/ 310 w 485"/>
                  <a:gd name="T19" fmla="*/ 102 h 415"/>
                  <a:gd name="T20" fmla="*/ 277 w 485"/>
                  <a:gd name="T21" fmla="*/ 108 h 415"/>
                  <a:gd name="T22" fmla="*/ 257 w 485"/>
                  <a:gd name="T23" fmla="*/ 133 h 415"/>
                  <a:gd name="T24" fmla="*/ 232 w 485"/>
                  <a:gd name="T25" fmla="*/ 129 h 415"/>
                  <a:gd name="T26" fmla="*/ 191 w 485"/>
                  <a:gd name="T27" fmla="*/ 129 h 415"/>
                  <a:gd name="T28" fmla="*/ 173 w 485"/>
                  <a:gd name="T29" fmla="*/ 147 h 415"/>
                  <a:gd name="T30" fmla="*/ 142 w 485"/>
                  <a:gd name="T31" fmla="*/ 168 h 415"/>
                  <a:gd name="T32" fmla="*/ 128 w 485"/>
                  <a:gd name="T33" fmla="*/ 160 h 415"/>
                  <a:gd name="T34" fmla="*/ 109 w 485"/>
                  <a:gd name="T35" fmla="*/ 179 h 415"/>
                  <a:gd name="T36" fmla="*/ 85 w 485"/>
                  <a:gd name="T37" fmla="*/ 184 h 415"/>
                  <a:gd name="T38" fmla="*/ 60 w 485"/>
                  <a:gd name="T39" fmla="*/ 202 h 415"/>
                  <a:gd name="T40" fmla="*/ 24 w 485"/>
                  <a:gd name="T41" fmla="*/ 220 h 415"/>
                  <a:gd name="T42" fmla="*/ 8 w 485"/>
                  <a:gd name="T43" fmla="*/ 251 h 415"/>
                  <a:gd name="T44" fmla="*/ 40 w 485"/>
                  <a:gd name="T45" fmla="*/ 260 h 415"/>
                  <a:gd name="T46" fmla="*/ 45 w 485"/>
                  <a:gd name="T47" fmla="*/ 276 h 415"/>
                  <a:gd name="T48" fmla="*/ 66 w 485"/>
                  <a:gd name="T49" fmla="*/ 276 h 415"/>
                  <a:gd name="T50" fmla="*/ 69 w 485"/>
                  <a:gd name="T51" fmla="*/ 300 h 415"/>
                  <a:gd name="T52" fmla="*/ 64 w 485"/>
                  <a:gd name="T53" fmla="*/ 316 h 415"/>
                  <a:gd name="T54" fmla="*/ 69 w 485"/>
                  <a:gd name="T55" fmla="*/ 336 h 415"/>
                  <a:gd name="T56" fmla="*/ 70 w 485"/>
                  <a:gd name="T57" fmla="*/ 352 h 415"/>
                  <a:gd name="T58" fmla="*/ 70 w 485"/>
                  <a:gd name="T59" fmla="*/ 375 h 415"/>
                  <a:gd name="T60" fmla="*/ 65 w 485"/>
                  <a:gd name="T61" fmla="*/ 379 h 415"/>
                  <a:gd name="T62" fmla="*/ 72 w 485"/>
                  <a:gd name="T63" fmla="*/ 390 h 415"/>
                  <a:gd name="T64" fmla="*/ 84 w 485"/>
                  <a:gd name="T65" fmla="*/ 408 h 415"/>
                  <a:gd name="T66" fmla="*/ 94 w 485"/>
                  <a:gd name="T67" fmla="*/ 413 h 415"/>
                  <a:gd name="T68" fmla="*/ 110 w 485"/>
                  <a:gd name="T69" fmla="*/ 402 h 415"/>
                  <a:gd name="T70" fmla="*/ 124 w 485"/>
                  <a:gd name="T71" fmla="*/ 396 h 415"/>
                  <a:gd name="T72" fmla="*/ 136 w 485"/>
                  <a:gd name="T73" fmla="*/ 379 h 415"/>
                  <a:gd name="T74" fmla="*/ 150 w 485"/>
                  <a:gd name="T75" fmla="*/ 368 h 415"/>
                  <a:gd name="T76" fmla="*/ 174 w 485"/>
                  <a:gd name="T77" fmla="*/ 361 h 415"/>
                  <a:gd name="T78" fmla="*/ 206 w 485"/>
                  <a:gd name="T79" fmla="*/ 359 h 415"/>
                  <a:gd name="T80" fmla="*/ 226 w 485"/>
                  <a:gd name="T81" fmla="*/ 349 h 415"/>
                  <a:gd name="T82" fmla="*/ 254 w 485"/>
                  <a:gd name="T83" fmla="*/ 347 h 415"/>
                  <a:gd name="T84" fmla="*/ 265 w 485"/>
                  <a:gd name="T85" fmla="*/ 335 h 415"/>
                  <a:gd name="T86" fmla="*/ 274 w 485"/>
                  <a:gd name="T87" fmla="*/ 321 h 415"/>
                  <a:gd name="T88" fmla="*/ 297 w 485"/>
                  <a:gd name="T89" fmla="*/ 326 h 415"/>
                  <a:gd name="T90" fmla="*/ 330 w 485"/>
                  <a:gd name="T91" fmla="*/ 329 h 415"/>
                  <a:gd name="T92" fmla="*/ 350 w 485"/>
                  <a:gd name="T93" fmla="*/ 326 h 415"/>
                  <a:gd name="T94" fmla="*/ 369 w 485"/>
                  <a:gd name="T95" fmla="*/ 327 h 415"/>
                  <a:gd name="T96" fmla="*/ 378 w 485"/>
                  <a:gd name="T97" fmla="*/ 326 h 415"/>
                  <a:gd name="T98" fmla="*/ 378 w 485"/>
                  <a:gd name="T99" fmla="*/ 305 h 415"/>
                  <a:gd name="T100" fmla="*/ 381 w 485"/>
                  <a:gd name="T101" fmla="*/ 293 h 415"/>
                  <a:gd name="T102" fmla="*/ 396 w 485"/>
                  <a:gd name="T103" fmla="*/ 293 h 415"/>
                  <a:gd name="T104" fmla="*/ 411 w 485"/>
                  <a:gd name="T105" fmla="*/ 279 h 415"/>
                  <a:gd name="T106" fmla="*/ 411 w 485"/>
                  <a:gd name="T107" fmla="*/ 253 h 415"/>
                  <a:gd name="T108" fmla="*/ 405 w 485"/>
                  <a:gd name="T109" fmla="*/ 242 h 415"/>
                  <a:gd name="T110" fmla="*/ 397 w 485"/>
                  <a:gd name="T111" fmla="*/ 219 h 415"/>
                  <a:gd name="T112" fmla="*/ 392 w 485"/>
                  <a:gd name="T113" fmla="*/ 187 h 415"/>
                  <a:gd name="T114" fmla="*/ 408 w 485"/>
                  <a:gd name="T115" fmla="*/ 157 h 415"/>
                  <a:gd name="T116" fmla="*/ 418 w 485"/>
                  <a:gd name="T117" fmla="*/ 136 h 415"/>
                  <a:gd name="T118" fmla="*/ 427 w 485"/>
                  <a:gd name="T119" fmla="*/ 123 h 415"/>
                  <a:gd name="T120" fmla="*/ 434 w 485"/>
                  <a:gd name="T121" fmla="*/ 121 h 415"/>
                  <a:gd name="T122" fmla="*/ 454 w 485"/>
                  <a:gd name="T123" fmla="*/ 122 h 415"/>
                  <a:gd name="T124" fmla="*/ 484 w 485"/>
                  <a:gd name="T125" fmla="*/ 83 h 4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5"/>
                  <a:gd name="T190" fmla="*/ 0 h 415"/>
                  <a:gd name="T191" fmla="*/ 485 w 485"/>
                  <a:gd name="T192" fmla="*/ 415 h 41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5" h="415">
                    <a:moveTo>
                      <a:pt x="484" y="72"/>
                    </a:moveTo>
                    <a:lnTo>
                      <a:pt x="482" y="71"/>
                    </a:lnTo>
                    <a:lnTo>
                      <a:pt x="478" y="73"/>
                    </a:lnTo>
                    <a:lnTo>
                      <a:pt x="475" y="73"/>
                    </a:lnTo>
                    <a:lnTo>
                      <a:pt x="473" y="74"/>
                    </a:lnTo>
                    <a:lnTo>
                      <a:pt x="470" y="74"/>
                    </a:lnTo>
                    <a:lnTo>
                      <a:pt x="465" y="77"/>
                    </a:lnTo>
                    <a:lnTo>
                      <a:pt x="464" y="76"/>
                    </a:lnTo>
                    <a:lnTo>
                      <a:pt x="461" y="74"/>
                    </a:lnTo>
                    <a:lnTo>
                      <a:pt x="460" y="71"/>
                    </a:lnTo>
                    <a:lnTo>
                      <a:pt x="463" y="66"/>
                    </a:lnTo>
                    <a:lnTo>
                      <a:pt x="467" y="62"/>
                    </a:lnTo>
                    <a:lnTo>
                      <a:pt x="468" y="60"/>
                    </a:lnTo>
                    <a:lnTo>
                      <a:pt x="471" y="55"/>
                    </a:lnTo>
                    <a:lnTo>
                      <a:pt x="471" y="53"/>
                    </a:lnTo>
                    <a:lnTo>
                      <a:pt x="472" y="52"/>
                    </a:lnTo>
                    <a:lnTo>
                      <a:pt x="472" y="49"/>
                    </a:lnTo>
                    <a:lnTo>
                      <a:pt x="473" y="48"/>
                    </a:lnTo>
                    <a:lnTo>
                      <a:pt x="474" y="43"/>
                    </a:lnTo>
                    <a:lnTo>
                      <a:pt x="473" y="43"/>
                    </a:lnTo>
                    <a:lnTo>
                      <a:pt x="470" y="40"/>
                    </a:lnTo>
                    <a:lnTo>
                      <a:pt x="470" y="37"/>
                    </a:lnTo>
                    <a:lnTo>
                      <a:pt x="467" y="33"/>
                    </a:lnTo>
                    <a:lnTo>
                      <a:pt x="466" y="32"/>
                    </a:lnTo>
                    <a:lnTo>
                      <a:pt x="465" y="32"/>
                    </a:lnTo>
                    <a:lnTo>
                      <a:pt x="459" y="33"/>
                    </a:lnTo>
                    <a:lnTo>
                      <a:pt x="458" y="32"/>
                    </a:lnTo>
                    <a:lnTo>
                      <a:pt x="459" y="31"/>
                    </a:lnTo>
                    <a:lnTo>
                      <a:pt x="460" y="30"/>
                    </a:lnTo>
                    <a:lnTo>
                      <a:pt x="460" y="29"/>
                    </a:lnTo>
                    <a:lnTo>
                      <a:pt x="458" y="26"/>
                    </a:lnTo>
                    <a:lnTo>
                      <a:pt x="450" y="23"/>
                    </a:lnTo>
                    <a:lnTo>
                      <a:pt x="451" y="19"/>
                    </a:lnTo>
                    <a:lnTo>
                      <a:pt x="453" y="14"/>
                    </a:lnTo>
                    <a:lnTo>
                      <a:pt x="452" y="12"/>
                    </a:lnTo>
                    <a:lnTo>
                      <a:pt x="449" y="13"/>
                    </a:lnTo>
                    <a:lnTo>
                      <a:pt x="449" y="17"/>
                    </a:lnTo>
                    <a:lnTo>
                      <a:pt x="448" y="22"/>
                    </a:lnTo>
                    <a:lnTo>
                      <a:pt x="444" y="21"/>
                    </a:lnTo>
                    <a:lnTo>
                      <a:pt x="444" y="19"/>
                    </a:lnTo>
                    <a:lnTo>
                      <a:pt x="443" y="18"/>
                    </a:lnTo>
                    <a:lnTo>
                      <a:pt x="441" y="15"/>
                    </a:lnTo>
                    <a:lnTo>
                      <a:pt x="439" y="15"/>
                    </a:lnTo>
                    <a:lnTo>
                      <a:pt x="433" y="19"/>
                    </a:lnTo>
                    <a:lnTo>
                      <a:pt x="432" y="19"/>
                    </a:lnTo>
                    <a:lnTo>
                      <a:pt x="429" y="21"/>
                    </a:lnTo>
                    <a:lnTo>
                      <a:pt x="427" y="21"/>
                    </a:lnTo>
                    <a:lnTo>
                      <a:pt x="423" y="19"/>
                    </a:lnTo>
                    <a:lnTo>
                      <a:pt x="421" y="18"/>
                    </a:lnTo>
                    <a:lnTo>
                      <a:pt x="419" y="16"/>
                    </a:lnTo>
                    <a:lnTo>
                      <a:pt x="419" y="11"/>
                    </a:lnTo>
                    <a:lnTo>
                      <a:pt x="418" y="10"/>
                    </a:lnTo>
                    <a:lnTo>
                      <a:pt x="415" y="7"/>
                    </a:lnTo>
                    <a:lnTo>
                      <a:pt x="411" y="8"/>
                    </a:lnTo>
                    <a:lnTo>
                      <a:pt x="410" y="8"/>
                    </a:lnTo>
                    <a:lnTo>
                      <a:pt x="408" y="8"/>
                    </a:lnTo>
                    <a:lnTo>
                      <a:pt x="406" y="4"/>
                    </a:lnTo>
                    <a:lnTo>
                      <a:pt x="403" y="0"/>
                    </a:lnTo>
                    <a:lnTo>
                      <a:pt x="400" y="0"/>
                    </a:lnTo>
                    <a:lnTo>
                      <a:pt x="398" y="2"/>
                    </a:lnTo>
                    <a:lnTo>
                      <a:pt x="395" y="6"/>
                    </a:lnTo>
                    <a:lnTo>
                      <a:pt x="392" y="5"/>
                    </a:lnTo>
                    <a:lnTo>
                      <a:pt x="392" y="7"/>
                    </a:lnTo>
                    <a:lnTo>
                      <a:pt x="393" y="8"/>
                    </a:lnTo>
                    <a:lnTo>
                      <a:pt x="394" y="10"/>
                    </a:lnTo>
                    <a:lnTo>
                      <a:pt x="394" y="13"/>
                    </a:lnTo>
                    <a:lnTo>
                      <a:pt x="392" y="15"/>
                    </a:lnTo>
                    <a:lnTo>
                      <a:pt x="392" y="17"/>
                    </a:lnTo>
                    <a:lnTo>
                      <a:pt x="388" y="19"/>
                    </a:lnTo>
                    <a:lnTo>
                      <a:pt x="387" y="19"/>
                    </a:lnTo>
                    <a:lnTo>
                      <a:pt x="386" y="21"/>
                    </a:lnTo>
                    <a:lnTo>
                      <a:pt x="388" y="24"/>
                    </a:lnTo>
                    <a:lnTo>
                      <a:pt x="385" y="27"/>
                    </a:lnTo>
                    <a:lnTo>
                      <a:pt x="384" y="29"/>
                    </a:lnTo>
                    <a:lnTo>
                      <a:pt x="386" y="31"/>
                    </a:lnTo>
                    <a:lnTo>
                      <a:pt x="389" y="32"/>
                    </a:lnTo>
                    <a:lnTo>
                      <a:pt x="391" y="35"/>
                    </a:lnTo>
                    <a:lnTo>
                      <a:pt x="392" y="35"/>
                    </a:lnTo>
                    <a:lnTo>
                      <a:pt x="394" y="35"/>
                    </a:lnTo>
                    <a:lnTo>
                      <a:pt x="398" y="33"/>
                    </a:lnTo>
                    <a:lnTo>
                      <a:pt x="401" y="33"/>
                    </a:lnTo>
                    <a:lnTo>
                      <a:pt x="402" y="35"/>
                    </a:lnTo>
                    <a:lnTo>
                      <a:pt x="402" y="36"/>
                    </a:lnTo>
                    <a:lnTo>
                      <a:pt x="402" y="39"/>
                    </a:lnTo>
                    <a:lnTo>
                      <a:pt x="400" y="39"/>
                    </a:lnTo>
                    <a:lnTo>
                      <a:pt x="398" y="38"/>
                    </a:lnTo>
                    <a:lnTo>
                      <a:pt x="394" y="42"/>
                    </a:lnTo>
                    <a:lnTo>
                      <a:pt x="398" y="45"/>
                    </a:lnTo>
                    <a:lnTo>
                      <a:pt x="398" y="46"/>
                    </a:lnTo>
                    <a:lnTo>
                      <a:pt x="397" y="47"/>
                    </a:lnTo>
                    <a:lnTo>
                      <a:pt x="400" y="50"/>
                    </a:lnTo>
                    <a:lnTo>
                      <a:pt x="405" y="51"/>
                    </a:lnTo>
                    <a:lnTo>
                      <a:pt x="406" y="53"/>
                    </a:lnTo>
                    <a:lnTo>
                      <a:pt x="407" y="53"/>
                    </a:lnTo>
                    <a:lnTo>
                      <a:pt x="409" y="55"/>
                    </a:lnTo>
                    <a:lnTo>
                      <a:pt x="411" y="55"/>
                    </a:lnTo>
                    <a:lnTo>
                      <a:pt x="411" y="57"/>
                    </a:lnTo>
                    <a:lnTo>
                      <a:pt x="412" y="57"/>
                    </a:lnTo>
                    <a:lnTo>
                      <a:pt x="416" y="56"/>
                    </a:lnTo>
                    <a:lnTo>
                      <a:pt x="418" y="59"/>
                    </a:lnTo>
                    <a:lnTo>
                      <a:pt x="419" y="61"/>
                    </a:lnTo>
                    <a:lnTo>
                      <a:pt x="418" y="62"/>
                    </a:lnTo>
                    <a:lnTo>
                      <a:pt x="418" y="65"/>
                    </a:lnTo>
                    <a:lnTo>
                      <a:pt x="415" y="66"/>
                    </a:lnTo>
                    <a:lnTo>
                      <a:pt x="416" y="66"/>
                    </a:lnTo>
                    <a:lnTo>
                      <a:pt x="416" y="68"/>
                    </a:lnTo>
                    <a:lnTo>
                      <a:pt x="414" y="67"/>
                    </a:lnTo>
                    <a:lnTo>
                      <a:pt x="414" y="68"/>
                    </a:lnTo>
                    <a:lnTo>
                      <a:pt x="414" y="72"/>
                    </a:lnTo>
                    <a:lnTo>
                      <a:pt x="413" y="76"/>
                    </a:lnTo>
                    <a:lnTo>
                      <a:pt x="410" y="76"/>
                    </a:lnTo>
                    <a:lnTo>
                      <a:pt x="405" y="74"/>
                    </a:lnTo>
                    <a:lnTo>
                      <a:pt x="405" y="75"/>
                    </a:lnTo>
                    <a:lnTo>
                      <a:pt x="403" y="73"/>
                    </a:lnTo>
                    <a:lnTo>
                      <a:pt x="403" y="76"/>
                    </a:lnTo>
                    <a:lnTo>
                      <a:pt x="402" y="78"/>
                    </a:lnTo>
                    <a:lnTo>
                      <a:pt x="397" y="78"/>
                    </a:lnTo>
                    <a:lnTo>
                      <a:pt x="395" y="78"/>
                    </a:lnTo>
                    <a:lnTo>
                      <a:pt x="390" y="79"/>
                    </a:lnTo>
                    <a:lnTo>
                      <a:pt x="387" y="78"/>
                    </a:lnTo>
                    <a:lnTo>
                      <a:pt x="386" y="75"/>
                    </a:lnTo>
                    <a:lnTo>
                      <a:pt x="382" y="73"/>
                    </a:lnTo>
                    <a:lnTo>
                      <a:pt x="377" y="76"/>
                    </a:lnTo>
                    <a:lnTo>
                      <a:pt x="375" y="76"/>
                    </a:lnTo>
                    <a:lnTo>
                      <a:pt x="372" y="75"/>
                    </a:lnTo>
                    <a:lnTo>
                      <a:pt x="372" y="79"/>
                    </a:lnTo>
                    <a:lnTo>
                      <a:pt x="367" y="87"/>
                    </a:lnTo>
                    <a:lnTo>
                      <a:pt x="366" y="87"/>
                    </a:lnTo>
                    <a:lnTo>
                      <a:pt x="361" y="90"/>
                    </a:lnTo>
                    <a:lnTo>
                      <a:pt x="360" y="90"/>
                    </a:lnTo>
                    <a:lnTo>
                      <a:pt x="358" y="91"/>
                    </a:lnTo>
                    <a:lnTo>
                      <a:pt x="351" y="91"/>
                    </a:lnTo>
                    <a:lnTo>
                      <a:pt x="342" y="96"/>
                    </a:lnTo>
                    <a:lnTo>
                      <a:pt x="340" y="95"/>
                    </a:lnTo>
                    <a:lnTo>
                      <a:pt x="337" y="97"/>
                    </a:lnTo>
                    <a:lnTo>
                      <a:pt x="335" y="97"/>
                    </a:lnTo>
                    <a:lnTo>
                      <a:pt x="333" y="98"/>
                    </a:lnTo>
                    <a:lnTo>
                      <a:pt x="330" y="98"/>
                    </a:lnTo>
                    <a:lnTo>
                      <a:pt x="327" y="101"/>
                    </a:lnTo>
                    <a:lnTo>
                      <a:pt x="326" y="103"/>
                    </a:lnTo>
                    <a:lnTo>
                      <a:pt x="325" y="104"/>
                    </a:lnTo>
                    <a:lnTo>
                      <a:pt x="322" y="104"/>
                    </a:lnTo>
                    <a:lnTo>
                      <a:pt x="321" y="103"/>
                    </a:lnTo>
                    <a:lnTo>
                      <a:pt x="318" y="103"/>
                    </a:lnTo>
                    <a:lnTo>
                      <a:pt x="316" y="103"/>
                    </a:lnTo>
                    <a:lnTo>
                      <a:pt x="314" y="106"/>
                    </a:lnTo>
                    <a:lnTo>
                      <a:pt x="310" y="102"/>
                    </a:lnTo>
                    <a:lnTo>
                      <a:pt x="307" y="101"/>
                    </a:lnTo>
                    <a:lnTo>
                      <a:pt x="307" y="99"/>
                    </a:lnTo>
                    <a:lnTo>
                      <a:pt x="304" y="96"/>
                    </a:lnTo>
                    <a:lnTo>
                      <a:pt x="302" y="98"/>
                    </a:lnTo>
                    <a:lnTo>
                      <a:pt x="298" y="100"/>
                    </a:lnTo>
                    <a:lnTo>
                      <a:pt x="294" y="100"/>
                    </a:lnTo>
                    <a:lnTo>
                      <a:pt x="293" y="100"/>
                    </a:lnTo>
                    <a:lnTo>
                      <a:pt x="293" y="104"/>
                    </a:lnTo>
                    <a:lnTo>
                      <a:pt x="291" y="105"/>
                    </a:lnTo>
                    <a:lnTo>
                      <a:pt x="290" y="106"/>
                    </a:lnTo>
                    <a:lnTo>
                      <a:pt x="288" y="108"/>
                    </a:lnTo>
                    <a:lnTo>
                      <a:pt x="283" y="107"/>
                    </a:lnTo>
                    <a:lnTo>
                      <a:pt x="280" y="104"/>
                    </a:lnTo>
                    <a:lnTo>
                      <a:pt x="277" y="106"/>
                    </a:lnTo>
                    <a:lnTo>
                      <a:pt x="277" y="108"/>
                    </a:lnTo>
                    <a:lnTo>
                      <a:pt x="276" y="111"/>
                    </a:lnTo>
                    <a:lnTo>
                      <a:pt x="275" y="113"/>
                    </a:lnTo>
                    <a:lnTo>
                      <a:pt x="273" y="116"/>
                    </a:lnTo>
                    <a:lnTo>
                      <a:pt x="274" y="119"/>
                    </a:lnTo>
                    <a:lnTo>
                      <a:pt x="276" y="123"/>
                    </a:lnTo>
                    <a:lnTo>
                      <a:pt x="274" y="127"/>
                    </a:lnTo>
                    <a:lnTo>
                      <a:pt x="271" y="129"/>
                    </a:lnTo>
                    <a:lnTo>
                      <a:pt x="269" y="130"/>
                    </a:lnTo>
                    <a:lnTo>
                      <a:pt x="267" y="127"/>
                    </a:lnTo>
                    <a:lnTo>
                      <a:pt x="265" y="127"/>
                    </a:lnTo>
                    <a:lnTo>
                      <a:pt x="264" y="130"/>
                    </a:lnTo>
                    <a:lnTo>
                      <a:pt x="263" y="134"/>
                    </a:lnTo>
                    <a:lnTo>
                      <a:pt x="260" y="134"/>
                    </a:lnTo>
                    <a:lnTo>
                      <a:pt x="257" y="133"/>
                    </a:lnTo>
                    <a:lnTo>
                      <a:pt x="256" y="134"/>
                    </a:lnTo>
                    <a:lnTo>
                      <a:pt x="255" y="134"/>
                    </a:lnTo>
                    <a:lnTo>
                      <a:pt x="252" y="130"/>
                    </a:lnTo>
                    <a:lnTo>
                      <a:pt x="250" y="129"/>
                    </a:lnTo>
                    <a:lnTo>
                      <a:pt x="248" y="128"/>
                    </a:lnTo>
                    <a:lnTo>
                      <a:pt x="246" y="129"/>
                    </a:lnTo>
                    <a:lnTo>
                      <a:pt x="245" y="127"/>
                    </a:lnTo>
                    <a:lnTo>
                      <a:pt x="244" y="128"/>
                    </a:lnTo>
                    <a:lnTo>
                      <a:pt x="243" y="126"/>
                    </a:lnTo>
                    <a:lnTo>
                      <a:pt x="241" y="127"/>
                    </a:lnTo>
                    <a:lnTo>
                      <a:pt x="239" y="126"/>
                    </a:lnTo>
                    <a:lnTo>
                      <a:pt x="237" y="126"/>
                    </a:lnTo>
                    <a:lnTo>
                      <a:pt x="236" y="128"/>
                    </a:lnTo>
                    <a:lnTo>
                      <a:pt x="234" y="129"/>
                    </a:lnTo>
                    <a:lnTo>
                      <a:pt x="232" y="129"/>
                    </a:lnTo>
                    <a:lnTo>
                      <a:pt x="229" y="125"/>
                    </a:lnTo>
                    <a:lnTo>
                      <a:pt x="225" y="129"/>
                    </a:lnTo>
                    <a:lnTo>
                      <a:pt x="223" y="129"/>
                    </a:lnTo>
                    <a:lnTo>
                      <a:pt x="224" y="131"/>
                    </a:lnTo>
                    <a:lnTo>
                      <a:pt x="223" y="133"/>
                    </a:lnTo>
                    <a:lnTo>
                      <a:pt x="219" y="130"/>
                    </a:lnTo>
                    <a:lnTo>
                      <a:pt x="217" y="127"/>
                    </a:lnTo>
                    <a:lnTo>
                      <a:pt x="212" y="123"/>
                    </a:lnTo>
                    <a:lnTo>
                      <a:pt x="207" y="123"/>
                    </a:lnTo>
                    <a:lnTo>
                      <a:pt x="204" y="125"/>
                    </a:lnTo>
                    <a:lnTo>
                      <a:pt x="201" y="126"/>
                    </a:lnTo>
                    <a:lnTo>
                      <a:pt x="201" y="129"/>
                    </a:lnTo>
                    <a:lnTo>
                      <a:pt x="197" y="129"/>
                    </a:lnTo>
                    <a:lnTo>
                      <a:pt x="195" y="130"/>
                    </a:lnTo>
                    <a:lnTo>
                      <a:pt x="191" y="129"/>
                    </a:lnTo>
                    <a:lnTo>
                      <a:pt x="187" y="127"/>
                    </a:lnTo>
                    <a:lnTo>
                      <a:pt x="186" y="128"/>
                    </a:lnTo>
                    <a:lnTo>
                      <a:pt x="184" y="127"/>
                    </a:lnTo>
                    <a:lnTo>
                      <a:pt x="182" y="127"/>
                    </a:lnTo>
                    <a:lnTo>
                      <a:pt x="179" y="127"/>
                    </a:lnTo>
                    <a:lnTo>
                      <a:pt x="177" y="130"/>
                    </a:lnTo>
                    <a:lnTo>
                      <a:pt x="174" y="129"/>
                    </a:lnTo>
                    <a:lnTo>
                      <a:pt x="174" y="133"/>
                    </a:lnTo>
                    <a:lnTo>
                      <a:pt x="176" y="137"/>
                    </a:lnTo>
                    <a:lnTo>
                      <a:pt x="177" y="139"/>
                    </a:lnTo>
                    <a:lnTo>
                      <a:pt x="177" y="143"/>
                    </a:lnTo>
                    <a:lnTo>
                      <a:pt x="176" y="144"/>
                    </a:lnTo>
                    <a:lnTo>
                      <a:pt x="176" y="147"/>
                    </a:lnTo>
                    <a:lnTo>
                      <a:pt x="175" y="147"/>
                    </a:lnTo>
                    <a:lnTo>
                      <a:pt x="173" y="147"/>
                    </a:lnTo>
                    <a:lnTo>
                      <a:pt x="167" y="153"/>
                    </a:lnTo>
                    <a:lnTo>
                      <a:pt x="168" y="156"/>
                    </a:lnTo>
                    <a:lnTo>
                      <a:pt x="170" y="156"/>
                    </a:lnTo>
                    <a:lnTo>
                      <a:pt x="170" y="160"/>
                    </a:lnTo>
                    <a:lnTo>
                      <a:pt x="168" y="161"/>
                    </a:lnTo>
                    <a:lnTo>
                      <a:pt x="163" y="161"/>
                    </a:lnTo>
                    <a:lnTo>
                      <a:pt x="162" y="163"/>
                    </a:lnTo>
                    <a:lnTo>
                      <a:pt x="161" y="166"/>
                    </a:lnTo>
                    <a:lnTo>
                      <a:pt x="155" y="169"/>
                    </a:lnTo>
                    <a:lnTo>
                      <a:pt x="155" y="170"/>
                    </a:lnTo>
                    <a:lnTo>
                      <a:pt x="154" y="172"/>
                    </a:lnTo>
                    <a:lnTo>
                      <a:pt x="151" y="174"/>
                    </a:lnTo>
                    <a:lnTo>
                      <a:pt x="146" y="170"/>
                    </a:lnTo>
                    <a:lnTo>
                      <a:pt x="143" y="169"/>
                    </a:lnTo>
                    <a:lnTo>
                      <a:pt x="142" y="168"/>
                    </a:lnTo>
                    <a:lnTo>
                      <a:pt x="142" y="166"/>
                    </a:lnTo>
                    <a:lnTo>
                      <a:pt x="139" y="166"/>
                    </a:lnTo>
                    <a:lnTo>
                      <a:pt x="139" y="165"/>
                    </a:lnTo>
                    <a:lnTo>
                      <a:pt x="139" y="163"/>
                    </a:lnTo>
                    <a:lnTo>
                      <a:pt x="138" y="157"/>
                    </a:lnTo>
                    <a:lnTo>
                      <a:pt x="135" y="153"/>
                    </a:lnTo>
                    <a:lnTo>
                      <a:pt x="135" y="151"/>
                    </a:lnTo>
                    <a:lnTo>
                      <a:pt x="133" y="150"/>
                    </a:lnTo>
                    <a:lnTo>
                      <a:pt x="133" y="151"/>
                    </a:lnTo>
                    <a:lnTo>
                      <a:pt x="131" y="149"/>
                    </a:lnTo>
                    <a:lnTo>
                      <a:pt x="130" y="147"/>
                    </a:lnTo>
                    <a:lnTo>
                      <a:pt x="130" y="157"/>
                    </a:lnTo>
                    <a:lnTo>
                      <a:pt x="130" y="159"/>
                    </a:lnTo>
                    <a:lnTo>
                      <a:pt x="128" y="160"/>
                    </a:lnTo>
                    <a:lnTo>
                      <a:pt x="127" y="162"/>
                    </a:lnTo>
                    <a:lnTo>
                      <a:pt x="126" y="163"/>
                    </a:lnTo>
                    <a:lnTo>
                      <a:pt x="125" y="163"/>
                    </a:lnTo>
                    <a:lnTo>
                      <a:pt x="124" y="163"/>
                    </a:lnTo>
                    <a:lnTo>
                      <a:pt x="118" y="164"/>
                    </a:lnTo>
                    <a:lnTo>
                      <a:pt x="119" y="165"/>
                    </a:lnTo>
                    <a:lnTo>
                      <a:pt x="118" y="166"/>
                    </a:lnTo>
                    <a:lnTo>
                      <a:pt x="114" y="166"/>
                    </a:lnTo>
                    <a:lnTo>
                      <a:pt x="114" y="167"/>
                    </a:lnTo>
                    <a:lnTo>
                      <a:pt x="113" y="168"/>
                    </a:lnTo>
                    <a:lnTo>
                      <a:pt x="113" y="171"/>
                    </a:lnTo>
                    <a:lnTo>
                      <a:pt x="113" y="174"/>
                    </a:lnTo>
                    <a:lnTo>
                      <a:pt x="113" y="175"/>
                    </a:lnTo>
                    <a:lnTo>
                      <a:pt x="113" y="178"/>
                    </a:lnTo>
                    <a:lnTo>
                      <a:pt x="109" y="179"/>
                    </a:lnTo>
                    <a:lnTo>
                      <a:pt x="106" y="178"/>
                    </a:lnTo>
                    <a:lnTo>
                      <a:pt x="104" y="180"/>
                    </a:lnTo>
                    <a:lnTo>
                      <a:pt x="103" y="174"/>
                    </a:lnTo>
                    <a:lnTo>
                      <a:pt x="103" y="173"/>
                    </a:lnTo>
                    <a:lnTo>
                      <a:pt x="102" y="171"/>
                    </a:lnTo>
                    <a:lnTo>
                      <a:pt x="97" y="170"/>
                    </a:lnTo>
                    <a:lnTo>
                      <a:pt x="95" y="168"/>
                    </a:lnTo>
                    <a:lnTo>
                      <a:pt x="93" y="170"/>
                    </a:lnTo>
                    <a:lnTo>
                      <a:pt x="93" y="172"/>
                    </a:lnTo>
                    <a:lnTo>
                      <a:pt x="91" y="173"/>
                    </a:lnTo>
                    <a:lnTo>
                      <a:pt x="89" y="175"/>
                    </a:lnTo>
                    <a:lnTo>
                      <a:pt x="89" y="176"/>
                    </a:lnTo>
                    <a:lnTo>
                      <a:pt x="89" y="179"/>
                    </a:lnTo>
                    <a:lnTo>
                      <a:pt x="85" y="182"/>
                    </a:lnTo>
                    <a:lnTo>
                      <a:pt x="85" y="184"/>
                    </a:lnTo>
                    <a:lnTo>
                      <a:pt x="85" y="186"/>
                    </a:lnTo>
                    <a:lnTo>
                      <a:pt x="85" y="189"/>
                    </a:lnTo>
                    <a:lnTo>
                      <a:pt x="84" y="190"/>
                    </a:lnTo>
                    <a:lnTo>
                      <a:pt x="83" y="192"/>
                    </a:lnTo>
                    <a:lnTo>
                      <a:pt x="79" y="197"/>
                    </a:lnTo>
                    <a:lnTo>
                      <a:pt x="78" y="200"/>
                    </a:lnTo>
                    <a:lnTo>
                      <a:pt x="74" y="202"/>
                    </a:lnTo>
                    <a:lnTo>
                      <a:pt x="74" y="208"/>
                    </a:lnTo>
                    <a:lnTo>
                      <a:pt x="73" y="208"/>
                    </a:lnTo>
                    <a:lnTo>
                      <a:pt x="72" y="208"/>
                    </a:lnTo>
                    <a:lnTo>
                      <a:pt x="69" y="207"/>
                    </a:lnTo>
                    <a:lnTo>
                      <a:pt x="63" y="204"/>
                    </a:lnTo>
                    <a:lnTo>
                      <a:pt x="61" y="205"/>
                    </a:lnTo>
                    <a:lnTo>
                      <a:pt x="59" y="204"/>
                    </a:lnTo>
                    <a:lnTo>
                      <a:pt x="60" y="202"/>
                    </a:lnTo>
                    <a:lnTo>
                      <a:pt x="59" y="200"/>
                    </a:lnTo>
                    <a:lnTo>
                      <a:pt x="58" y="198"/>
                    </a:lnTo>
                    <a:lnTo>
                      <a:pt x="54" y="200"/>
                    </a:lnTo>
                    <a:lnTo>
                      <a:pt x="49" y="204"/>
                    </a:lnTo>
                    <a:lnTo>
                      <a:pt x="46" y="204"/>
                    </a:lnTo>
                    <a:lnTo>
                      <a:pt x="45" y="205"/>
                    </a:lnTo>
                    <a:lnTo>
                      <a:pt x="37" y="203"/>
                    </a:lnTo>
                    <a:lnTo>
                      <a:pt x="36" y="201"/>
                    </a:lnTo>
                    <a:lnTo>
                      <a:pt x="35" y="198"/>
                    </a:lnTo>
                    <a:lnTo>
                      <a:pt x="33" y="198"/>
                    </a:lnTo>
                    <a:lnTo>
                      <a:pt x="31" y="198"/>
                    </a:lnTo>
                    <a:lnTo>
                      <a:pt x="30" y="202"/>
                    </a:lnTo>
                    <a:lnTo>
                      <a:pt x="27" y="208"/>
                    </a:lnTo>
                    <a:lnTo>
                      <a:pt x="25" y="216"/>
                    </a:lnTo>
                    <a:lnTo>
                      <a:pt x="24" y="220"/>
                    </a:lnTo>
                    <a:lnTo>
                      <a:pt x="24" y="224"/>
                    </a:lnTo>
                    <a:lnTo>
                      <a:pt x="23" y="228"/>
                    </a:lnTo>
                    <a:lnTo>
                      <a:pt x="17" y="231"/>
                    </a:lnTo>
                    <a:lnTo>
                      <a:pt x="15" y="233"/>
                    </a:lnTo>
                    <a:lnTo>
                      <a:pt x="13" y="237"/>
                    </a:lnTo>
                    <a:lnTo>
                      <a:pt x="12" y="238"/>
                    </a:lnTo>
                    <a:lnTo>
                      <a:pt x="7" y="239"/>
                    </a:lnTo>
                    <a:lnTo>
                      <a:pt x="2" y="239"/>
                    </a:lnTo>
                    <a:lnTo>
                      <a:pt x="0" y="240"/>
                    </a:lnTo>
                    <a:lnTo>
                      <a:pt x="0" y="241"/>
                    </a:lnTo>
                    <a:lnTo>
                      <a:pt x="2" y="242"/>
                    </a:lnTo>
                    <a:lnTo>
                      <a:pt x="2" y="243"/>
                    </a:lnTo>
                    <a:lnTo>
                      <a:pt x="6" y="245"/>
                    </a:lnTo>
                    <a:lnTo>
                      <a:pt x="7" y="248"/>
                    </a:lnTo>
                    <a:lnTo>
                      <a:pt x="8" y="251"/>
                    </a:lnTo>
                    <a:lnTo>
                      <a:pt x="12" y="250"/>
                    </a:lnTo>
                    <a:lnTo>
                      <a:pt x="13" y="251"/>
                    </a:lnTo>
                    <a:lnTo>
                      <a:pt x="14" y="251"/>
                    </a:lnTo>
                    <a:lnTo>
                      <a:pt x="13" y="252"/>
                    </a:lnTo>
                    <a:lnTo>
                      <a:pt x="14" y="253"/>
                    </a:lnTo>
                    <a:lnTo>
                      <a:pt x="18" y="251"/>
                    </a:lnTo>
                    <a:lnTo>
                      <a:pt x="21" y="250"/>
                    </a:lnTo>
                    <a:lnTo>
                      <a:pt x="21" y="254"/>
                    </a:lnTo>
                    <a:lnTo>
                      <a:pt x="26" y="257"/>
                    </a:lnTo>
                    <a:lnTo>
                      <a:pt x="27" y="255"/>
                    </a:lnTo>
                    <a:lnTo>
                      <a:pt x="33" y="257"/>
                    </a:lnTo>
                    <a:lnTo>
                      <a:pt x="33" y="255"/>
                    </a:lnTo>
                    <a:lnTo>
                      <a:pt x="36" y="260"/>
                    </a:lnTo>
                    <a:lnTo>
                      <a:pt x="38" y="261"/>
                    </a:lnTo>
                    <a:lnTo>
                      <a:pt x="40" y="260"/>
                    </a:lnTo>
                    <a:lnTo>
                      <a:pt x="40" y="261"/>
                    </a:lnTo>
                    <a:lnTo>
                      <a:pt x="43" y="266"/>
                    </a:lnTo>
                    <a:lnTo>
                      <a:pt x="43" y="267"/>
                    </a:lnTo>
                    <a:lnTo>
                      <a:pt x="40" y="267"/>
                    </a:lnTo>
                    <a:lnTo>
                      <a:pt x="39" y="270"/>
                    </a:lnTo>
                    <a:lnTo>
                      <a:pt x="37" y="271"/>
                    </a:lnTo>
                    <a:lnTo>
                      <a:pt x="37" y="273"/>
                    </a:lnTo>
                    <a:lnTo>
                      <a:pt x="38" y="272"/>
                    </a:lnTo>
                    <a:lnTo>
                      <a:pt x="40" y="274"/>
                    </a:lnTo>
                    <a:lnTo>
                      <a:pt x="41" y="274"/>
                    </a:lnTo>
                    <a:lnTo>
                      <a:pt x="42" y="275"/>
                    </a:lnTo>
                    <a:lnTo>
                      <a:pt x="41" y="275"/>
                    </a:lnTo>
                    <a:lnTo>
                      <a:pt x="43" y="277"/>
                    </a:lnTo>
                    <a:lnTo>
                      <a:pt x="44" y="276"/>
                    </a:lnTo>
                    <a:lnTo>
                      <a:pt x="45" y="276"/>
                    </a:lnTo>
                    <a:lnTo>
                      <a:pt x="45" y="274"/>
                    </a:lnTo>
                    <a:lnTo>
                      <a:pt x="48" y="273"/>
                    </a:lnTo>
                    <a:lnTo>
                      <a:pt x="49" y="274"/>
                    </a:lnTo>
                    <a:lnTo>
                      <a:pt x="53" y="274"/>
                    </a:lnTo>
                    <a:lnTo>
                      <a:pt x="53" y="276"/>
                    </a:lnTo>
                    <a:lnTo>
                      <a:pt x="54" y="276"/>
                    </a:lnTo>
                    <a:lnTo>
                      <a:pt x="54" y="277"/>
                    </a:lnTo>
                    <a:lnTo>
                      <a:pt x="56" y="277"/>
                    </a:lnTo>
                    <a:lnTo>
                      <a:pt x="57" y="278"/>
                    </a:lnTo>
                    <a:lnTo>
                      <a:pt x="61" y="278"/>
                    </a:lnTo>
                    <a:lnTo>
                      <a:pt x="61" y="279"/>
                    </a:lnTo>
                    <a:lnTo>
                      <a:pt x="62" y="278"/>
                    </a:lnTo>
                    <a:lnTo>
                      <a:pt x="64" y="278"/>
                    </a:lnTo>
                    <a:lnTo>
                      <a:pt x="66" y="276"/>
                    </a:lnTo>
                    <a:lnTo>
                      <a:pt x="69" y="275"/>
                    </a:lnTo>
                    <a:lnTo>
                      <a:pt x="69" y="276"/>
                    </a:lnTo>
                    <a:lnTo>
                      <a:pt x="67" y="278"/>
                    </a:lnTo>
                    <a:lnTo>
                      <a:pt x="71" y="281"/>
                    </a:lnTo>
                    <a:lnTo>
                      <a:pt x="72" y="286"/>
                    </a:lnTo>
                    <a:lnTo>
                      <a:pt x="74" y="288"/>
                    </a:lnTo>
                    <a:lnTo>
                      <a:pt x="73" y="289"/>
                    </a:lnTo>
                    <a:lnTo>
                      <a:pt x="73" y="292"/>
                    </a:lnTo>
                    <a:lnTo>
                      <a:pt x="73" y="293"/>
                    </a:lnTo>
                    <a:lnTo>
                      <a:pt x="73" y="295"/>
                    </a:lnTo>
                    <a:lnTo>
                      <a:pt x="71" y="295"/>
                    </a:lnTo>
                    <a:lnTo>
                      <a:pt x="70" y="296"/>
                    </a:lnTo>
                    <a:lnTo>
                      <a:pt x="69" y="297"/>
                    </a:lnTo>
                    <a:lnTo>
                      <a:pt x="69" y="298"/>
                    </a:lnTo>
                    <a:lnTo>
                      <a:pt x="69" y="300"/>
                    </a:lnTo>
                    <a:lnTo>
                      <a:pt x="69" y="301"/>
                    </a:lnTo>
                    <a:lnTo>
                      <a:pt x="70" y="301"/>
                    </a:lnTo>
                    <a:lnTo>
                      <a:pt x="69" y="303"/>
                    </a:lnTo>
                    <a:lnTo>
                      <a:pt x="71" y="304"/>
                    </a:lnTo>
                    <a:lnTo>
                      <a:pt x="70" y="306"/>
                    </a:lnTo>
                    <a:lnTo>
                      <a:pt x="68" y="307"/>
                    </a:lnTo>
                    <a:lnTo>
                      <a:pt x="68" y="309"/>
                    </a:lnTo>
                    <a:lnTo>
                      <a:pt x="69" y="309"/>
                    </a:lnTo>
                    <a:lnTo>
                      <a:pt x="67" y="311"/>
                    </a:lnTo>
                    <a:lnTo>
                      <a:pt x="66" y="311"/>
                    </a:lnTo>
                    <a:lnTo>
                      <a:pt x="67" y="312"/>
                    </a:lnTo>
                    <a:lnTo>
                      <a:pt x="65" y="315"/>
                    </a:lnTo>
                    <a:lnTo>
                      <a:pt x="64" y="315"/>
                    </a:lnTo>
                    <a:lnTo>
                      <a:pt x="64" y="316"/>
                    </a:lnTo>
                    <a:lnTo>
                      <a:pt x="65" y="316"/>
                    </a:lnTo>
                    <a:lnTo>
                      <a:pt x="69" y="318"/>
                    </a:lnTo>
                    <a:lnTo>
                      <a:pt x="68" y="319"/>
                    </a:lnTo>
                    <a:lnTo>
                      <a:pt x="67" y="321"/>
                    </a:lnTo>
                    <a:lnTo>
                      <a:pt x="69" y="322"/>
                    </a:lnTo>
                    <a:lnTo>
                      <a:pt x="69" y="326"/>
                    </a:lnTo>
                    <a:lnTo>
                      <a:pt x="69" y="329"/>
                    </a:lnTo>
                    <a:lnTo>
                      <a:pt x="67" y="330"/>
                    </a:lnTo>
                    <a:lnTo>
                      <a:pt x="65" y="330"/>
                    </a:lnTo>
                    <a:lnTo>
                      <a:pt x="64" y="331"/>
                    </a:lnTo>
                    <a:lnTo>
                      <a:pt x="65" y="332"/>
                    </a:lnTo>
                    <a:lnTo>
                      <a:pt x="64" y="332"/>
                    </a:lnTo>
                    <a:lnTo>
                      <a:pt x="65" y="336"/>
                    </a:lnTo>
                    <a:lnTo>
                      <a:pt x="67" y="337"/>
                    </a:lnTo>
                    <a:lnTo>
                      <a:pt x="69" y="336"/>
                    </a:lnTo>
                    <a:lnTo>
                      <a:pt x="70" y="336"/>
                    </a:lnTo>
                    <a:lnTo>
                      <a:pt x="70" y="338"/>
                    </a:lnTo>
                    <a:lnTo>
                      <a:pt x="72" y="339"/>
                    </a:lnTo>
                    <a:lnTo>
                      <a:pt x="70" y="340"/>
                    </a:lnTo>
                    <a:lnTo>
                      <a:pt x="71" y="342"/>
                    </a:lnTo>
                    <a:lnTo>
                      <a:pt x="70" y="342"/>
                    </a:lnTo>
                    <a:lnTo>
                      <a:pt x="70" y="343"/>
                    </a:lnTo>
                    <a:lnTo>
                      <a:pt x="70" y="345"/>
                    </a:lnTo>
                    <a:lnTo>
                      <a:pt x="67" y="345"/>
                    </a:lnTo>
                    <a:lnTo>
                      <a:pt x="67" y="348"/>
                    </a:lnTo>
                    <a:lnTo>
                      <a:pt x="70" y="349"/>
                    </a:lnTo>
                    <a:lnTo>
                      <a:pt x="72" y="349"/>
                    </a:lnTo>
                    <a:lnTo>
                      <a:pt x="72" y="350"/>
                    </a:lnTo>
                    <a:lnTo>
                      <a:pt x="70" y="352"/>
                    </a:lnTo>
                    <a:lnTo>
                      <a:pt x="71" y="353"/>
                    </a:lnTo>
                    <a:lnTo>
                      <a:pt x="72" y="353"/>
                    </a:lnTo>
                    <a:lnTo>
                      <a:pt x="74" y="355"/>
                    </a:lnTo>
                    <a:lnTo>
                      <a:pt x="73" y="357"/>
                    </a:lnTo>
                    <a:lnTo>
                      <a:pt x="75" y="360"/>
                    </a:lnTo>
                    <a:lnTo>
                      <a:pt x="75" y="363"/>
                    </a:lnTo>
                    <a:lnTo>
                      <a:pt x="75" y="364"/>
                    </a:lnTo>
                    <a:lnTo>
                      <a:pt x="75" y="366"/>
                    </a:lnTo>
                    <a:lnTo>
                      <a:pt x="73" y="368"/>
                    </a:lnTo>
                    <a:lnTo>
                      <a:pt x="77" y="368"/>
                    </a:lnTo>
                    <a:lnTo>
                      <a:pt x="75" y="374"/>
                    </a:lnTo>
                    <a:lnTo>
                      <a:pt x="72" y="372"/>
                    </a:lnTo>
                    <a:lnTo>
                      <a:pt x="70" y="373"/>
                    </a:lnTo>
                    <a:lnTo>
                      <a:pt x="71" y="373"/>
                    </a:lnTo>
                    <a:lnTo>
                      <a:pt x="70" y="375"/>
                    </a:lnTo>
                    <a:lnTo>
                      <a:pt x="73" y="377"/>
                    </a:lnTo>
                    <a:lnTo>
                      <a:pt x="73" y="378"/>
                    </a:lnTo>
                    <a:lnTo>
                      <a:pt x="75" y="379"/>
                    </a:lnTo>
                    <a:lnTo>
                      <a:pt x="73" y="380"/>
                    </a:lnTo>
                    <a:lnTo>
                      <a:pt x="74" y="383"/>
                    </a:lnTo>
                    <a:lnTo>
                      <a:pt x="73" y="383"/>
                    </a:lnTo>
                    <a:lnTo>
                      <a:pt x="70" y="380"/>
                    </a:lnTo>
                    <a:lnTo>
                      <a:pt x="71" y="379"/>
                    </a:lnTo>
                    <a:lnTo>
                      <a:pt x="70" y="379"/>
                    </a:lnTo>
                    <a:lnTo>
                      <a:pt x="69" y="379"/>
                    </a:lnTo>
                    <a:lnTo>
                      <a:pt x="65" y="378"/>
                    </a:lnTo>
                    <a:lnTo>
                      <a:pt x="65" y="379"/>
                    </a:lnTo>
                    <a:lnTo>
                      <a:pt x="65" y="378"/>
                    </a:lnTo>
                    <a:lnTo>
                      <a:pt x="62" y="379"/>
                    </a:lnTo>
                    <a:lnTo>
                      <a:pt x="61" y="380"/>
                    </a:lnTo>
                    <a:lnTo>
                      <a:pt x="62" y="381"/>
                    </a:lnTo>
                    <a:lnTo>
                      <a:pt x="62" y="382"/>
                    </a:lnTo>
                    <a:lnTo>
                      <a:pt x="59" y="382"/>
                    </a:lnTo>
                    <a:lnTo>
                      <a:pt x="60" y="383"/>
                    </a:lnTo>
                    <a:lnTo>
                      <a:pt x="61" y="383"/>
                    </a:lnTo>
                    <a:lnTo>
                      <a:pt x="63" y="387"/>
                    </a:lnTo>
                    <a:lnTo>
                      <a:pt x="64" y="385"/>
                    </a:lnTo>
                    <a:lnTo>
                      <a:pt x="66" y="387"/>
                    </a:lnTo>
                    <a:lnTo>
                      <a:pt x="69" y="386"/>
                    </a:lnTo>
                    <a:lnTo>
                      <a:pt x="71" y="387"/>
                    </a:lnTo>
                    <a:lnTo>
                      <a:pt x="72" y="389"/>
                    </a:lnTo>
                    <a:lnTo>
                      <a:pt x="72" y="390"/>
                    </a:lnTo>
                    <a:lnTo>
                      <a:pt x="74" y="392"/>
                    </a:lnTo>
                    <a:lnTo>
                      <a:pt x="72" y="393"/>
                    </a:lnTo>
                    <a:lnTo>
                      <a:pt x="75" y="393"/>
                    </a:lnTo>
                    <a:lnTo>
                      <a:pt x="75" y="394"/>
                    </a:lnTo>
                    <a:lnTo>
                      <a:pt x="75" y="399"/>
                    </a:lnTo>
                    <a:lnTo>
                      <a:pt x="75" y="400"/>
                    </a:lnTo>
                    <a:lnTo>
                      <a:pt x="76" y="401"/>
                    </a:lnTo>
                    <a:lnTo>
                      <a:pt x="77" y="400"/>
                    </a:lnTo>
                    <a:lnTo>
                      <a:pt x="82" y="402"/>
                    </a:lnTo>
                    <a:lnTo>
                      <a:pt x="82" y="400"/>
                    </a:lnTo>
                    <a:lnTo>
                      <a:pt x="83" y="400"/>
                    </a:lnTo>
                    <a:lnTo>
                      <a:pt x="83" y="404"/>
                    </a:lnTo>
                    <a:lnTo>
                      <a:pt x="82" y="408"/>
                    </a:lnTo>
                    <a:lnTo>
                      <a:pt x="84" y="408"/>
                    </a:lnTo>
                    <a:lnTo>
                      <a:pt x="85" y="406"/>
                    </a:lnTo>
                    <a:lnTo>
                      <a:pt x="87" y="406"/>
                    </a:lnTo>
                    <a:lnTo>
                      <a:pt x="87" y="404"/>
                    </a:lnTo>
                    <a:lnTo>
                      <a:pt x="88" y="403"/>
                    </a:lnTo>
                    <a:lnTo>
                      <a:pt x="89" y="403"/>
                    </a:lnTo>
                    <a:lnTo>
                      <a:pt x="91" y="402"/>
                    </a:lnTo>
                    <a:lnTo>
                      <a:pt x="92" y="403"/>
                    </a:lnTo>
                    <a:lnTo>
                      <a:pt x="90" y="403"/>
                    </a:lnTo>
                    <a:lnTo>
                      <a:pt x="92" y="405"/>
                    </a:lnTo>
                    <a:lnTo>
                      <a:pt x="91" y="408"/>
                    </a:lnTo>
                    <a:lnTo>
                      <a:pt x="92" y="408"/>
                    </a:lnTo>
                    <a:lnTo>
                      <a:pt x="93" y="408"/>
                    </a:lnTo>
                    <a:lnTo>
                      <a:pt x="94" y="408"/>
                    </a:lnTo>
                    <a:lnTo>
                      <a:pt x="94" y="413"/>
                    </a:lnTo>
                    <a:lnTo>
                      <a:pt x="95" y="415"/>
                    </a:lnTo>
                    <a:lnTo>
                      <a:pt x="98" y="413"/>
                    </a:lnTo>
                    <a:lnTo>
                      <a:pt x="99" y="413"/>
                    </a:lnTo>
                    <a:lnTo>
                      <a:pt x="100" y="414"/>
                    </a:lnTo>
                    <a:lnTo>
                      <a:pt x="100" y="413"/>
                    </a:lnTo>
                    <a:lnTo>
                      <a:pt x="103" y="413"/>
                    </a:lnTo>
                    <a:lnTo>
                      <a:pt x="103" y="410"/>
                    </a:lnTo>
                    <a:lnTo>
                      <a:pt x="104" y="411"/>
                    </a:lnTo>
                    <a:lnTo>
                      <a:pt x="105" y="408"/>
                    </a:lnTo>
                    <a:lnTo>
                      <a:pt x="104" y="407"/>
                    </a:lnTo>
                    <a:lnTo>
                      <a:pt x="106" y="406"/>
                    </a:lnTo>
                    <a:lnTo>
                      <a:pt x="107" y="406"/>
                    </a:lnTo>
                    <a:lnTo>
                      <a:pt x="108" y="405"/>
                    </a:lnTo>
                    <a:lnTo>
                      <a:pt x="110" y="405"/>
                    </a:lnTo>
                    <a:lnTo>
                      <a:pt x="110" y="402"/>
                    </a:lnTo>
                    <a:lnTo>
                      <a:pt x="114" y="403"/>
                    </a:lnTo>
                    <a:lnTo>
                      <a:pt x="118" y="406"/>
                    </a:lnTo>
                    <a:lnTo>
                      <a:pt x="119" y="406"/>
                    </a:lnTo>
                    <a:lnTo>
                      <a:pt x="120" y="403"/>
                    </a:lnTo>
                    <a:lnTo>
                      <a:pt x="119" y="403"/>
                    </a:lnTo>
                    <a:lnTo>
                      <a:pt x="120" y="402"/>
                    </a:lnTo>
                    <a:lnTo>
                      <a:pt x="121" y="402"/>
                    </a:lnTo>
                    <a:lnTo>
                      <a:pt x="122" y="402"/>
                    </a:lnTo>
                    <a:lnTo>
                      <a:pt x="122" y="399"/>
                    </a:lnTo>
                    <a:lnTo>
                      <a:pt x="122" y="398"/>
                    </a:lnTo>
                    <a:lnTo>
                      <a:pt x="123" y="394"/>
                    </a:lnTo>
                    <a:lnTo>
                      <a:pt x="123" y="395"/>
                    </a:lnTo>
                    <a:lnTo>
                      <a:pt x="124" y="395"/>
                    </a:lnTo>
                    <a:lnTo>
                      <a:pt x="124" y="396"/>
                    </a:lnTo>
                    <a:lnTo>
                      <a:pt x="126" y="397"/>
                    </a:lnTo>
                    <a:lnTo>
                      <a:pt x="128" y="398"/>
                    </a:lnTo>
                    <a:lnTo>
                      <a:pt x="129" y="396"/>
                    </a:lnTo>
                    <a:lnTo>
                      <a:pt x="129" y="393"/>
                    </a:lnTo>
                    <a:lnTo>
                      <a:pt x="129" y="391"/>
                    </a:lnTo>
                    <a:lnTo>
                      <a:pt x="127" y="389"/>
                    </a:lnTo>
                    <a:lnTo>
                      <a:pt x="131" y="389"/>
                    </a:lnTo>
                    <a:lnTo>
                      <a:pt x="131" y="387"/>
                    </a:lnTo>
                    <a:lnTo>
                      <a:pt x="130" y="383"/>
                    </a:lnTo>
                    <a:lnTo>
                      <a:pt x="131" y="382"/>
                    </a:lnTo>
                    <a:lnTo>
                      <a:pt x="131" y="378"/>
                    </a:lnTo>
                    <a:lnTo>
                      <a:pt x="132" y="380"/>
                    </a:lnTo>
                    <a:lnTo>
                      <a:pt x="132" y="379"/>
                    </a:lnTo>
                    <a:lnTo>
                      <a:pt x="135" y="379"/>
                    </a:lnTo>
                    <a:lnTo>
                      <a:pt x="136" y="379"/>
                    </a:lnTo>
                    <a:lnTo>
                      <a:pt x="136" y="378"/>
                    </a:lnTo>
                    <a:lnTo>
                      <a:pt x="138" y="378"/>
                    </a:lnTo>
                    <a:lnTo>
                      <a:pt x="138" y="377"/>
                    </a:lnTo>
                    <a:lnTo>
                      <a:pt x="139" y="377"/>
                    </a:lnTo>
                    <a:lnTo>
                      <a:pt x="139" y="376"/>
                    </a:lnTo>
                    <a:lnTo>
                      <a:pt x="139" y="374"/>
                    </a:lnTo>
                    <a:lnTo>
                      <a:pt x="141" y="374"/>
                    </a:lnTo>
                    <a:lnTo>
                      <a:pt x="141" y="373"/>
                    </a:lnTo>
                    <a:lnTo>
                      <a:pt x="144" y="373"/>
                    </a:lnTo>
                    <a:lnTo>
                      <a:pt x="145" y="370"/>
                    </a:lnTo>
                    <a:lnTo>
                      <a:pt x="148" y="370"/>
                    </a:lnTo>
                    <a:lnTo>
                      <a:pt x="149" y="370"/>
                    </a:lnTo>
                    <a:lnTo>
                      <a:pt x="149" y="369"/>
                    </a:lnTo>
                    <a:lnTo>
                      <a:pt x="150" y="368"/>
                    </a:lnTo>
                    <a:lnTo>
                      <a:pt x="153" y="373"/>
                    </a:lnTo>
                    <a:lnTo>
                      <a:pt x="154" y="374"/>
                    </a:lnTo>
                    <a:lnTo>
                      <a:pt x="155" y="373"/>
                    </a:lnTo>
                    <a:lnTo>
                      <a:pt x="158" y="373"/>
                    </a:lnTo>
                    <a:lnTo>
                      <a:pt x="162" y="370"/>
                    </a:lnTo>
                    <a:lnTo>
                      <a:pt x="163" y="372"/>
                    </a:lnTo>
                    <a:lnTo>
                      <a:pt x="163" y="370"/>
                    </a:lnTo>
                    <a:lnTo>
                      <a:pt x="169" y="368"/>
                    </a:lnTo>
                    <a:lnTo>
                      <a:pt x="168" y="365"/>
                    </a:lnTo>
                    <a:lnTo>
                      <a:pt x="171" y="366"/>
                    </a:lnTo>
                    <a:lnTo>
                      <a:pt x="172" y="365"/>
                    </a:lnTo>
                    <a:lnTo>
                      <a:pt x="174" y="362"/>
                    </a:lnTo>
                    <a:lnTo>
                      <a:pt x="173" y="361"/>
                    </a:lnTo>
                    <a:lnTo>
                      <a:pt x="174" y="361"/>
                    </a:lnTo>
                    <a:lnTo>
                      <a:pt x="176" y="361"/>
                    </a:lnTo>
                    <a:lnTo>
                      <a:pt x="178" y="359"/>
                    </a:lnTo>
                    <a:lnTo>
                      <a:pt x="183" y="353"/>
                    </a:lnTo>
                    <a:lnTo>
                      <a:pt x="184" y="355"/>
                    </a:lnTo>
                    <a:lnTo>
                      <a:pt x="183" y="355"/>
                    </a:lnTo>
                    <a:lnTo>
                      <a:pt x="183" y="361"/>
                    </a:lnTo>
                    <a:lnTo>
                      <a:pt x="187" y="360"/>
                    </a:lnTo>
                    <a:lnTo>
                      <a:pt x="188" y="361"/>
                    </a:lnTo>
                    <a:lnTo>
                      <a:pt x="190" y="362"/>
                    </a:lnTo>
                    <a:lnTo>
                      <a:pt x="191" y="362"/>
                    </a:lnTo>
                    <a:lnTo>
                      <a:pt x="195" y="361"/>
                    </a:lnTo>
                    <a:lnTo>
                      <a:pt x="202" y="362"/>
                    </a:lnTo>
                    <a:lnTo>
                      <a:pt x="204" y="364"/>
                    </a:lnTo>
                    <a:lnTo>
                      <a:pt x="205" y="361"/>
                    </a:lnTo>
                    <a:lnTo>
                      <a:pt x="206" y="359"/>
                    </a:lnTo>
                    <a:lnTo>
                      <a:pt x="206" y="360"/>
                    </a:lnTo>
                    <a:lnTo>
                      <a:pt x="208" y="356"/>
                    </a:lnTo>
                    <a:lnTo>
                      <a:pt x="209" y="358"/>
                    </a:lnTo>
                    <a:lnTo>
                      <a:pt x="208" y="361"/>
                    </a:lnTo>
                    <a:lnTo>
                      <a:pt x="209" y="361"/>
                    </a:lnTo>
                    <a:lnTo>
                      <a:pt x="211" y="359"/>
                    </a:lnTo>
                    <a:lnTo>
                      <a:pt x="212" y="359"/>
                    </a:lnTo>
                    <a:lnTo>
                      <a:pt x="215" y="355"/>
                    </a:lnTo>
                    <a:lnTo>
                      <a:pt x="218" y="352"/>
                    </a:lnTo>
                    <a:lnTo>
                      <a:pt x="219" y="349"/>
                    </a:lnTo>
                    <a:lnTo>
                      <a:pt x="220" y="349"/>
                    </a:lnTo>
                    <a:lnTo>
                      <a:pt x="223" y="348"/>
                    </a:lnTo>
                    <a:lnTo>
                      <a:pt x="224" y="348"/>
                    </a:lnTo>
                    <a:lnTo>
                      <a:pt x="225" y="351"/>
                    </a:lnTo>
                    <a:lnTo>
                      <a:pt x="226" y="349"/>
                    </a:lnTo>
                    <a:lnTo>
                      <a:pt x="227" y="350"/>
                    </a:lnTo>
                    <a:lnTo>
                      <a:pt x="229" y="356"/>
                    </a:lnTo>
                    <a:lnTo>
                      <a:pt x="228" y="359"/>
                    </a:lnTo>
                    <a:lnTo>
                      <a:pt x="229" y="360"/>
                    </a:lnTo>
                    <a:lnTo>
                      <a:pt x="236" y="359"/>
                    </a:lnTo>
                    <a:lnTo>
                      <a:pt x="236" y="355"/>
                    </a:lnTo>
                    <a:lnTo>
                      <a:pt x="237" y="355"/>
                    </a:lnTo>
                    <a:lnTo>
                      <a:pt x="237" y="352"/>
                    </a:lnTo>
                    <a:lnTo>
                      <a:pt x="239" y="350"/>
                    </a:lnTo>
                    <a:lnTo>
                      <a:pt x="241" y="348"/>
                    </a:lnTo>
                    <a:lnTo>
                      <a:pt x="244" y="348"/>
                    </a:lnTo>
                    <a:lnTo>
                      <a:pt x="250" y="347"/>
                    </a:lnTo>
                    <a:lnTo>
                      <a:pt x="251" y="347"/>
                    </a:lnTo>
                    <a:lnTo>
                      <a:pt x="250" y="348"/>
                    </a:lnTo>
                    <a:lnTo>
                      <a:pt x="254" y="347"/>
                    </a:lnTo>
                    <a:lnTo>
                      <a:pt x="255" y="345"/>
                    </a:lnTo>
                    <a:lnTo>
                      <a:pt x="256" y="345"/>
                    </a:lnTo>
                    <a:lnTo>
                      <a:pt x="258" y="345"/>
                    </a:lnTo>
                    <a:lnTo>
                      <a:pt x="259" y="342"/>
                    </a:lnTo>
                    <a:lnTo>
                      <a:pt x="260" y="342"/>
                    </a:lnTo>
                    <a:lnTo>
                      <a:pt x="261" y="342"/>
                    </a:lnTo>
                    <a:lnTo>
                      <a:pt x="263" y="341"/>
                    </a:lnTo>
                    <a:lnTo>
                      <a:pt x="263" y="339"/>
                    </a:lnTo>
                    <a:lnTo>
                      <a:pt x="263" y="335"/>
                    </a:lnTo>
                    <a:lnTo>
                      <a:pt x="262" y="335"/>
                    </a:lnTo>
                    <a:lnTo>
                      <a:pt x="263" y="335"/>
                    </a:lnTo>
                    <a:lnTo>
                      <a:pt x="263" y="334"/>
                    </a:lnTo>
                    <a:lnTo>
                      <a:pt x="265" y="335"/>
                    </a:lnTo>
                    <a:lnTo>
                      <a:pt x="268" y="335"/>
                    </a:lnTo>
                    <a:lnTo>
                      <a:pt x="268" y="336"/>
                    </a:lnTo>
                    <a:lnTo>
                      <a:pt x="272" y="337"/>
                    </a:lnTo>
                    <a:lnTo>
                      <a:pt x="274" y="337"/>
                    </a:lnTo>
                    <a:lnTo>
                      <a:pt x="274" y="336"/>
                    </a:lnTo>
                    <a:lnTo>
                      <a:pt x="273" y="335"/>
                    </a:lnTo>
                    <a:lnTo>
                      <a:pt x="274" y="335"/>
                    </a:lnTo>
                    <a:lnTo>
                      <a:pt x="273" y="334"/>
                    </a:lnTo>
                    <a:lnTo>
                      <a:pt x="274" y="331"/>
                    </a:lnTo>
                    <a:lnTo>
                      <a:pt x="273" y="329"/>
                    </a:lnTo>
                    <a:lnTo>
                      <a:pt x="272" y="329"/>
                    </a:lnTo>
                    <a:lnTo>
                      <a:pt x="272" y="322"/>
                    </a:lnTo>
                    <a:lnTo>
                      <a:pt x="275" y="322"/>
                    </a:lnTo>
                    <a:lnTo>
                      <a:pt x="274" y="321"/>
                    </a:lnTo>
                    <a:lnTo>
                      <a:pt x="276" y="321"/>
                    </a:lnTo>
                    <a:lnTo>
                      <a:pt x="277" y="319"/>
                    </a:lnTo>
                    <a:lnTo>
                      <a:pt x="279" y="319"/>
                    </a:lnTo>
                    <a:lnTo>
                      <a:pt x="280" y="318"/>
                    </a:lnTo>
                    <a:lnTo>
                      <a:pt x="283" y="318"/>
                    </a:lnTo>
                    <a:lnTo>
                      <a:pt x="285" y="321"/>
                    </a:lnTo>
                    <a:lnTo>
                      <a:pt x="286" y="321"/>
                    </a:lnTo>
                    <a:lnTo>
                      <a:pt x="286" y="319"/>
                    </a:lnTo>
                    <a:lnTo>
                      <a:pt x="288" y="319"/>
                    </a:lnTo>
                    <a:lnTo>
                      <a:pt x="292" y="322"/>
                    </a:lnTo>
                    <a:lnTo>
                      <a:pt x="296" y="323"/>
                    </a:lnTo>
                    <a:lnTo>
                      <a:pt x="296" y="325"/>
                    </a:lnTo>
                    <a:lnTo>
                      <a:pt x="297" y="325"/>
                    </a:lnTo>
                    <a:lnTo>
                      <a:pt x="297" y="326"/>
                    </a:lnTo>
                    <a:lnTo>
                      <a:pt x="298" y="326"/>
                    </a:lnTo>
                    <a:lnTo>
                      <a:pt x="303" y="326"/>
                    </a:lnTo>
                    <a:lnTo>
                      <a:pt x="309" y="327"/>
                    </a:lnTo>
                    <a:lnTo>
                      <a:pt x="309" y="329"/>
                    </a:lnTo>
                    <a:lnTo>
                      <a:pt x="311" y="329"/>
                    </a:lnTo>
                    <a:lnTo>
                      <a:pt x="315" y="330"/>
                    </a:lnTo>
                    <a:lnTo>
                      <a:pt x="315" y="331"/>
                    </a:lnTo>
                    <a:lnTo>
                      <a:pt x="316" y="330"/>
                    </a:lnTo>
                    <a:lnTo>
                      <a:pt x="322" y="330"/>
                    </a:lnTo>
                    <a:lnTo>
                      <a:pt x="323" y="329"/>
                    </a:lnTo>
                    <a:lnTo>
                      <a:pt x="326" y="331"/>
                    </a:lnTo>
                    <a:lnTo>
                      <a:pt x="327" y="328"/>
                    </a:lnTo>
                    <a:lnTo>
                      <a:pt x="326" y="326"/>
                    </a:lnTo>
                    <a:lnTo>
                      <a:pt x="330" y="328"/>
                    </a:lnTo>
                    <a:lnTo>
                      <a:pt x="330" y="329"/>
                    </a:lnTo>
                    <a:lnTo>
                      <a:pt x="331" y="331"/>
                    </a:lnTo>
                    <a:lnTo>
                      <a:pt x="331" y="330"/>
                    </a:lnTo>
                    <a:lnTo>
                      <a:pt x="334" y="332"/>
                    </a:lnTo>
                    <a:lnTo>
                      <a:pt x="334" y="331"/>
                    </a:lnTo>
                    <a:lnTo>
                      <a:pt x="335" y="331"/>
                    </a:lnTo>
                    <a:lnTo>
                      <a:pt x="336" y="329"/>
                    </a:lnTo>
                    <a:lnTo>
                      <a:pt x="341" y="334"/>
                    </a:lnTo>
                    <a:lnTo>
                      <a:pt x="343" y="335"/>
                    </a:lnTo>
                    <a:lnTo>
                      <a:pt x="343" y="336"/>
                    </a:lnTo>
                    <a:lnTo>
                      <a:pt x="344" y="336"/>
                    </a:lnTo>
                    <a:lnTo>
                      <a:pt x="346" y="332"/>
                    </a:lnTo>
                    <a:lnTo>
                      <a:pt x="348" y="331"/>
                    </a:lnTo>
                    <a:lnTo>
                      <a:pt x="348" y="330"/>
                    </a:lnTo>
                    <a:lnTo>
                      <a:pt x="350" y="326"/>
                    </a:lnTo>
                    <a:lnTo>
                      <a:pt x="351" y="327"/>
                    </a:lnTo>
                    <a:lnTo>
                      <a:pt x="353" y="325"/>
                    </a:lnTo>
                    <a:lnTo>
                      <a:pt x="355" y="328"/>
                    </a:lnTo>
                    <a:lnTo>
                      <a:pt x="357" y="329"/>
                    </a:lnTo>
                    <a:lnTo>
                      <a:pt x="358" y="328"/>
                    </a:lnTo>
                    <a:lnTo>
                      <a:pt x="358" y="327"/>
                    </a:lnTo>
                    <a:lnTo>
                      <a:pt x="359" y="329"/>
                    </a:lnTo>
                    <a:lnTo>
                      <a:pt x="361" y="329"/>
                    </a:lnTo>
                    <a:lnTo>
                      <a:pt x="361" y="326"/>
                    </a:lnTo>
                    <a:lnTo>
                      <a:pt x="365" y="328"/>
                    </a:lnTo>
                    <a:lnTo>
                      <a:pt x="365" y="326"/>
                    </a:lnTo>
                    <a:lnTo>
                      <a:pt x="366" y="326"/>
                    </a:lnTo>
                    <a:lnTo>
                      <a:pt x="367" y="326"/>
                    </a:lnTo>
                    <a:lnTo>
                      <a:pt x="369" y="326"/>
                    </a:lnTo>
                    <a:lnTo>
                      <a:pt x="369" y="327"/>
                    </a:lnTo>
                    <a:lnTo>
                      <a:pt x="370" y="328"/>
                    </a:lnTo>
                    <a:lnTo>
                      <a:pt x="370" y="329"/>
                    </a:lnTo>
                    <a:lnTo>
                      <a:pt x="372" y="329"/>
                    </a:lnTo>
                    <a:lnTo>
                      <a:pt x="372" y="331"/>
                    </a:lnTo>
                    <a:lnTo>
                      <a:pt x="372" y="330"/>
                    </a:lnTo>
                    <a:lnTo>
                      <a:pt x="374" y="331"/>
                    </a:lnTo>
                    <a:lnTo>
                      <a:pt x="372" y="329"/>
                    </a:lnTo>
                    <a:lnTo>
                      <a:pt x="374" y="329"/>
                    </a:lnTo>
                    <a:lnTo>
                      <a:pt x="374" y="330"/>
                    </a:lnTo>
                    <a:lnTo>
                      <a:pt x="374" y="331"/>
                    </a:lnTo>
                    <a:lnTo>
                      <a:pt x="375" y="330"/>
                    </a:lnTo>
                    <a:lnTo>
                      <a:pt x="376" y="330"/>
                    </a:lnTo>
                    <a:lnTo>
                      <a:pt x="378" y="326"/>
                    </a:lnTo>
                    <a:lnTo>
                      <a:pt x="378" y="324"/>
                    </a:lnTo>
                    <a:lnTo>
                      <a:pt x="378" y="323"/>
                    </a:lnTo>
                    <a:lnTo>
                      <a:pt x="377" y="322"/>
                    </a:lnTo>
                    <a:lnTo>
                      <a:pt x="378" y="322"/>
                    </a:lnTo>
                    <a:lnTo>
                      <a:pt x="378" y="318"/>
                    </a:lnTo>
                    <a:lnTo>
                      <a:pt x="381" y="319"/>
                    </a:lnTo>
                    <a:lnTo>
                      <a:pt x="381" y="314"/>
                    </a:lnTo>
                    <a:lnTo>
                      <a:pt x="381" y="312"/>
                    </a:lnTo>
                    <a:lnTo>
                      <a:pt x="382" y="312"/>
                    </a:lnTo>
                    <a:lnTo>
                      <a:pt x="382" y="310"/>
                    </a:lnTo>
                    <a:lnTo>
                      <a:pt x="381" y="309"/>
                    </a:lnTo>
                    <a:lnTo>
                      <a:pt x="380" y="308"/>
                    </a:lnTo>
                    <a:lnTo>
                      <a:pt x="380" y="306"/>
                    </a:lnTo>
                    <a:lnTo>
                      <a:pt x="378" y="305"/>
                    </a:lnTo>
                    <a:lnTo>
                      <a:pt x="378" y="304"/>
                    </a:lnTo>
                    <a:lnTo>
                      <a:pt x="381" y="302"/>
                    </a:lnTo>
                    <a:lnTo>
                      <a:pt x="381" y="304"/>
                    </a:lnTo>
                    <a:lnTo>
                      <a:pt x="382" y="303"/>
                    </a:lnTo>
                    <a:lnTo>
                      <a:pt x="381" y="302"/>
                    </a:lnTo>
                    <a:lnTo>
                      <a:pt x="381" y="301"/>
                    </a:lnTo>
                    <a:lnTo>
                      <a:pt x="380" y="299"/>
                    </a:lnTo>
                    <a:lnTo>
                      <a:pt x="381" y="298"/>
                    </a:lnTo>
                    <a:lnTo>
                      <a:pt x="381" y="297"/>
                    </a:lnTo>
                    <a:lnTo>
                      <a:pt x="381" y="296"/>
                    </a:lnTo>
                    <a:lnTo>
                      <a:pt x="379" y="295"/>
                    </a:lnTo>
                    <a:lnTo>
                      <a:pt x="379" y="294"/>
                    </a:lnTo>
                    <a:lnTo>
                      <a:pt x="381" y="293"/>
                    </a:lnTo>
                    <a:lnTo>
                      <a:pt x="382" y="293"/>
                    </a:lnTo>
                    <a:lnTo>
                      <a:pt x="382" y="292"/>
                    </a:lnTo>
                    <a:lnTo>
                      <a:pt x="384" y="291"/>
                    </a:lnTo>
                    <a:lnTo>
                      <a:pt x="388" y="296"/>
                    </a:lnTo>
                    <a:lnTo>
                      <a:pt x="394" y="300"/>
                    </a:lnTo>
                    <a:lnTo>
                      <a:pt x="394" y="298"/>
                    </a:lnTo>
                    <a:lnTo>
                      <a:pt x="395" y="299"/>
                    </a:lnTo>
                    <a:lnTo>
                      <a:pt x="394" y="298"/>
                    </a:lnTo>
                    <a:lnTo>
                      <a:pt x="395" y="296"/>
                    </a:lnTo>
                    <a:lnTo>
                      <a:pt x="393" y="296"/>
                    </a:lnTo>
                    <a:lnTo>
                      <a:pt x="392" y="295"/>
                    </a:lnTo>
                    <a:lnTo>
                      <a:pt x="394" y="293"/>
                    </a:lnTo>
                    <a:lnTo>
                      <a:pt x="395" y="295"/>
                    </a:lnTo>
                    <a:lnTo>
                      <a:pt x="396" y="293"/>
                    </a:lnTo>
                    <a:lnTo>
                      <a:pt x="395" y="292"/>
                    </a:lnTo>
                    <a:lnTo>
                      <a:pt x="397" y="292"/>
                    </a:lnTo>
                    <a:lnTo>
                      <a:pt x="397" y="285"/>
                    </a:lnTo>
                    <a:lnTo>
                      <a:pt x="401" y="289"/>
                    </a:lnTo>
                    <a:lnTo>
                      <a:pt x="404" y="289"/>
                    </a:lnTo>
                    <a:lnTo>
                      <a:pt x="404" y="286"/>
                    </a:lnTo>
                    <a:lnTo>
                      <a:pt x="407" y="289"/>
                    </a:lnTo>
                    <a:lnTo>
                      <a:pt x="410" y="289"/>
                    </a:lnTo>
                    <a:lnTo>
                      <a:pt x="410" y="285"/>
                    </a:lnTo>
                    <a:lnTo>
                      <a:pt x="411" y="284"/>
                    </a:lnTo>
                    <a:lnTo>
                      <a:pt x="411" y="281"/>
                    </a:lnTo>
                    <a:lnTo>
                      <a:pt x="411" y="280"/>
                    </a:lnTo>
                    <a:lnTo>
                      <a:pt x="410" y="279"/>
                    </a:lnTo>
                    <a:lnTo>
                      <a:pt x="411" y="279"/>
                    </a:lnTo>
                    <a:lnTo>
                      <a:pt x="411" y="275"/>
                    </a:lnTo>
                    <a:lnTo>
                      <a:pt x="408" y="267"/>
                    </a:lnTo>
                    <a:lnTo>
                      <a:pt x="413" y="266"/>
                    </a:lnTo>
                    <a:lnTo>
                      <a:pt x="413" y="261"/>
                    </a:lnTo>
                    <a:lnTo>
                      <a:pt x="417" y="264"/>
                    </a:lnTo>
                    <a:lnTo>
                      <a:pt x="416" y="261"/>
                    </a:lnTo>
                    <a:lnTo>
                      <a:pt x="416" y="258"/>
                    </a:lnTo>
                    <a:lnTo>
                      <a:pt x="414" y="258"/>
                    </a:lnTo>
                    <a:lnTo>
                      <a:pt x="415" y="255"/>
                    </a:lnTo>
                    <a:lnTo>
                      <a:pt x="413" y="254"/>
                    </a:lnTo>
                    <a:lnTo>
                      <a:pt x="414" y="254"/>
                    </a:lnTo>
                    <a:lnTo>
                      <a:pt x="414" y="253"/>
                    </a:lnTo>
                    <a:lnTo>
                      <a:pt x="413" y="253"/>
                    </a:lnTo>
                    <a:lnTo>
                      <a:pt x="411" y="252"/>
                    </a:lnTo>
                    <a:lnTo>
                      <a:pt x="411" y="253"/>
                    </a:lnTo>
                    <a:lnTo>
                      <a:pt x="410" y="252"/>
                    </a:lnTo>
                    <a:lnTo>
                      <a:pt x="410" y="251"/>
                    </a:lnTo>
                    <a:lnTo>
                      <a:pt x="410" y="252"/>
                    </a:lnTo>
                    <a:lnTo>
                      <a:pt x="406" y="251"/>
                    </a:lnTo>
                    <a:lnTo>
                      <a:pt x="407" y="248"/>
                    </a:lnTo>
                    <a:lnTo>
                      <a:pt x="406" y="249"/>
                    </a:lnTo>
                    <a:lnTo>
                      <a:pt x="406" y="248"/>
                    </a:lnTo>
                    <a:lnTo>
                      <a:pt x="406" y="245"/>
                    </a:lnTo>
                    <a:lnTo>
                      <a:pt x="405" y="245"/>
                    </a:lnTo>
                    <a:lnTo>
                      <a:pt x="406" y="244"/>
                    </a:lnTo>
                    <a:lnTo>
                      <a:pt x="405" y="244"/>
                    </a:lnTo>
                    <a:lnTo>
                      <a:pt x="406" y="242"/>
                    </a:lnTo>
                    <a:lnTo>
                      <a:pt x="405" y="242"/>
                    </a:lnTo>
                    <a:lnTo>
                      <a:pt x="405" y="241"/>
                    </a:lnTo>
                    <a:lnTo>
                      <a:pt x="404" y="238"/>
                    </a:lnTo>
                    <a:lnTo>
                      <a:pt x="402" y="237"/>
                    </a:lnTo>
                    <a:lnTo>
                      <a:pt x="402" y="235"/>
                    </a:lnTo>
                    <a:lnTo>
                      <a:pt x="402" y="231"/>
                    </a:lnTo>
                    <a:lnTo>
                      <a:pt x="402" y="230"/>
                    </a:lnTo>
                    <a:lnTo>
                      <a:pt x="402" y="228"/>
                    </a:lnTo>
                    <a:lnTo>
                      <a:pt x="401" y="228"/>
                    </a:lnTo>
                    <a:lnTo>
                      <a:pt x="401" y="225"/>
                    </a:lnTo>
                    <a:lnTo>
                      <a:pt x="400" y="225"/>
                    </a:lnTo>
                    <a:lnTo>
                      <a:pt x="400" y="224"/>
                    </a:lnTo>
                    <a:lnTo>
                      <a:pt x="400" y="221"/>
                    </a:lnTo>
                    <a:lnTo>
                      <a:pt x="397" y="219"/>
                    </a:lnTo>
                    <a:lnTo>
                      <a:pt x="397" y="218"/>
                    </a:lnTo>
                    <a:lnTo>
                      <a:pt x="396" y="215"/>
                    </a:lnTo>
                    <a:lnTo>
                      <a:pt x="394" y="215"/>
                    </a:lnTo>
                    <a:lnTo>
                      <a:pt x="395" y="213"/>
                    </a:lnTo>
                    <a:lnTo>
                      <a:pt x="395" y="208"/>
                    </a:lnTo>
                    <a:lnTo>
                      <a:pt x="392" y="206"/>
                    </a:lnTo>
                    <a:lnTo>
                      <a:pt x="392" y="204"/>
                    </a:lnTo>
                    <a:lnTo>
                      <a:pt x="393" y="204"/>
                    </a:lnTo>
                    <a:lnTo>
                      <a:pt x="390" y="201"/>
                    </a:lnTo>
                    <a:lnTo>
                      <a:pt x="392" y="197"/>
                    </a:lnTo>
                    <a:lnTo>
                      <a:pt x="392" y="196"/>
                    </a:lnTo>
                    <a:lnTo>
                      <a:pt x="392" y="192"/>
                    </a:lnTo>
                    <a:lnTo>
                      <a:pt x="392" y="191"/>
                    </a:lnTo>
                    <a:lnTo>
                      <a:pt x="392" y="190"/>
                    </a:lnTo>
                    <a:lnTo>
                      <a:pt x="392" y="187"/>
                    </a:lnTo>
                    <a:lnTo>
                      <a:pt x="390" y="187"/>
                    </a:lnTo>
                    <a:lnTo>
                      <a:pt x="388" y="187"/>
                    </a:lnTo>
                    <a:lnTo>
                      <a:pt x="389" y="182"/>
                    </a:lnTo>
                    <a:lnTo>
                      <a:pt x="392" y="177"/>
                    </a:lnTo>
                    <a:lnTo>
                      <a:pt x="398" y="173"/>
                    </a:lnTo>
                    <a:lnTo>
                      <a:pt x="398" y="171"/>
                    </a:lnTo>
                    <a:lnTo>
                      <a:pt x="396" y="169"/>
                    </a:lnTo>
                    <a:lnTo>
                      <a:pt x="397" y="166"/>
                    </a:lnTo>
                    <a:lnTo>
                      <a:pt x="398" y="164"/>
                    </a:lnTo>
                    <a:lnTo>
                      <a:pt x="398" y="161"/>
                    </a:lnTo>
                    <a:lnTo>
                      <a:pt x="400" y="159"/>
                    </a:lnTo>
                    <a:lnTo>
                      <a:pt x="404" y="158"/>
                    </a:lnTo>
                    <a:lnTo>
                      <a:pt x="408" y="157"/>
                    </a:lnTo>
                    <a:lnTo>
                      <a:pt x="410" y="153"/>
                    </a:lnTo>
                    <a:lnTo>
                      <a:pt x="411" y="151"/>
                    </a:lnTo>
                    <a:lnTo>
                      <a:pt x="411" y="153"/>
                    </a:lnTo>
                    <a:lnTo>
                      <a:pt x="411" y="155"/>
                    </a:lnTo>
                    <a:lnTo>
                      <a:pt x="414" y="155"/>
                    </a:lnTo>
                    <a:lnTo>
                      <a:pt x="415" y="153"/>
                    </a:lnTo>
                    <a:lnTo>
                      <a:pt x="412" y="150"/>
                    </a:lnTo>
                    <a:lnTo>
                      <a:pt x="413" y="147"/>
                    </a:lnTo>
                    <a:lnTo>
                      <a:pt x="414" y="147"/>
                    </a:lnTo>
                    <a:lnTo>
                      <a:pt x="414" y="145"/>
                    </a:lnTo>
                    <a:lnTo>
                      <a:pt x="416" y="140"/>
                    </a:lnTo>
                    <a:lnTo>
                      <a:pt x="418" y="137"/>
                    </a:lnTo>
                    <a:lnTo>
                      <a:pt x="418" y="136"/>
                    </a:lnTo>
                    <a:lnTo>
                      <a:pt x="420" y="136"/>
                    </a:lnTo>
                    <a:lnTo>
                      <a:pt x="422" y="138"/>
                    </a:lnTo>
                    <a:lnTo>
                      <a:pt x="424" y="134"/>
                    </a:lnTo>
                    <a:lnTo>
                      <a:pt x="422" y="132"/>
                    </a:lnTo>
                    <a:lnTo>
                      <a:pt x="423" y="130"/>
                    </a:lnTo>
                    <a:lnTo>
                      <a:pt x="426" y="129"/>
                    </a:lnTo>
                    <a:lnTo>
                      <a:pt x="426" y="128"/>
                    </a:lnTo>
                    <a:lnTo>
                      <a:pt x="425" y="127"/>
                    </a:lnTo>
                    <a:lnTo>
                      <a:pt x="424" y="127"/>
                    </a:lnTo>
                    <a:lnTo>
                      <a:pt x="424" y="125"/>
                    </a:lnTo>
                    <a:lnTo>
                      <a:pt x="424" y="124"/>
                    </a:lnTo>
                    <a:lnTo>
                      <a:pt x="425" y="122"/>
                    </a:lnTo>
                    <a:lnTo>
                      <a:pt x="427" y="123"/>
                    </a:lnTo>
                    <a:lnTo>
                      <a:pt x="427" y="122"/>
                    </a:lnTo>
                    <a:lnTo>
                      <a:pt x="425" y="121"/>
                    </a:lnTo>
                    <a:lnTo>
                      <a:pt x="424" y="122"/>
                    </a:lnTo>
                    <a:lnTo>
                      <a:pt x="423" y="121"/>
                    </a:lnTo>
                    <a:lnTo>
                      <a:pt x="424" y="121"/>
                    </a:lnTo>
                    <a:lnTo>
                      <a:pt x="422" y="119"/>
                    </a:lnTo>
                    <a:lnTo>
                      <a:pt x="425" y="118"/>
                    </a:lnTo>
                    <a:lnTo>
                      <a:pt x="427" y="121"/>
                    </a:lnTo>
                    <a:lnTo>
                      <a:pt x="429" y="119"/>
                    </a:lnTo>
                    <a:lnTo>
                      <a:pt x="432" y="118"/>
                    </a:lnTo>
                    <a:lnTo>
                      <a:pt x="433" y="119"/>
                    </a:lnTo>
                    <a:lnTo>
                      <a:pt x="434" y="119"/>
                    </a:lnTo>
                    <a:lnTo>
                      <a:pt x="433" y="121"/>
                    </a:lnTo>
                    <a:lnTo>
                      <a:pt x="432" y="122"/>
                    </a:lnTo>
                    <a:lnTo>
                      <a:pt x="434" y="121"/>
                    </a:lnTo>
                    <a:lnTo>
                      <a:pt x="435" y="122"/>
                    </a:lnTo>
                    <a:lnTo>
                      <a:pt x="435" y="121"/>
                    </a:lnTo>
                    <a:lnTo>
                      <a:pt x="436" y="121"/>
                    </a:lnTo>
                    <a:lnTo>
                      <a:pt x="439" y="124"/>
                    </a:lnTo>
                    <a:lnTo>
                      <a:pt x="440" y="127"/>
                    </a:lnTo>
                    <a:lnTo>
                      <a:pt x="443" y="128"/>
                    </a:lnTo>
                    <a:lnTo>
                      <a:pt x="444" y="129"/>
                    </a:lnTo>
                    <a:lnTo>
                      <a:pt x="446" y="129"/>
                    </a:lnTo>
                    <a:lnTo>
                      <a:pt x="447" y="131"/>
                    </a:lnTo>
                    <a:lnTo>
                      <a:pt x="448" y="129"/>
                    </a:lnTo>
                    <a:lnTo>
                      <a:pt x="448" y="130"/>
                    </a:lnTo>
                    <a:lnTo>
                      <a:pt x="450" y="130"/>
                    </a:lnTo>
                    <a:lnTo>
                      <a:pt x="453" y="129"/>
                    </a:lnTo>
                    <a:lnTo>
                      <a:pt x="454" y="126"/>
                    </a:lnTo>
                    <a:lnTo>
                      <a:pt x="454" y="122"/>
                    </a:lnTo>
                    <a:lnTo>
                      <a:pt x="455" y="120"/>
                    </a:lnTo>
                    <a:lnTo>
                      <a:pt x="455" y="117"/>
                    </a:lnTo>
                    <a:lnTo>
                      <a:pt x="457" y="116"/>
                    </a:lnTo>
                    <a:lnTo>
                      <a:pt x="457" y="112"/>
                    </a:lnTo>
                    <a:lnTo>
                      <a:pt x="457" y="111"/>
                    </a:lnTo>
                    <a:lnTo>
                      <a:pt x="463" y="113"/>
                    </a:lnTo>
                    <a:lnTo>
                      <a:pt x="465" y="112"/>
                    </a:lnTo>
                    <a:lnTo>
                      <a:pt x="467" y="112"/>
                    </a:lnTo>
                    <a:lnTo>
                      <a:pt x="468" y="111"/>
                    </a:lnTo>
                    <a:lnTo>
                      <a:pt x="471" y="104"/>
                    </a:lnTo>
                    <a:lnTo>
                      <a:pt x="472" y="101"/>
                    </a:lnTo>
                    <a:lnTo>
                      <a:pt x="473" y="100"/>
                    </a:lnTo>
                    <a:lnTo>
                      <a:pt x="477" y="91"/>
                    </a:lnTo>
                    <a:lnTo>
                      <a:pt x="479" y="86"/>
                    </a:lnTo>
                    <a:lnTo>
                      <a:pt x="484" y="83"/>
                    </a:lnTo>
                    <a:lnTo>
                      <a:pt x="485" y="74"/>
                    </a:lnTo>
                    <a:lnTo>
                      <a:pt x="484"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36" name="Freeform 52">
                <a:extLst>
                  <a:ext uri="{FF2B5EF4-FFF2-40B4-BE49-F238E27FC236}">
                    <a16:creationId xmlns:a16="http://schemas.microsoft.com/office/drawing/2014/main" id="{DEAC2E44-3EBA-477A-B107-4D0C3335E62C}"/>
                  </a:ext>
                </a:extLst>
              </p:cNvPr>
              <p:cNvSpPr>
                <a:spLocks/>
              </p:cNvSpPr>
              <p:nvPr/>
            </p:nvSpPr>
            <p:spPr bwMode="auto">
              <a:xfrm>
                <a:off x="693" y="2680"/>
                <a:ext cx="485" cy="415"/>
              </a:xfrm>
              <a:custGeom>
                <a:avLst/>
                <a:gdLst>
                  <a:gd name="T0" fmla="*/ 471 w 485"/>
                  <a:gd name="T1" fmla="*/ 53 h 415"/>
                  <a:gd name="T2" fmla="*/ 460 w 485"/>
                  <a:gd name="T3" fmla="*/ 30 h 415"/>
                  <a:gd name="T4" fmla="*/ 433 w 485"/>
                  <a:gd name="T5" fmla="*/ 19 h 415"/>
                  <a:gd name="T6" fmla="*/ 400 w 485"/>
                  <a:gd name="T7" fmla="*/ 0 h 415"/>
                  <a:gd name="T8" fmla="*/ 384 w 485"/>
                  <a:gd name="T9" fmla="*/ 29 h 415"/>
                  <a:gd name="T10" fmla="*/ 398 w 485"/>
                  <a:gd name="T11" fmla="*/ 46 h 415"/>
                  <a:gd name="T12" fmla="*/ 415 w 485"/>
                  <a:gd name="T13" fmla="*/ 66 h 415"/>
                  <a:gd name="T14" fmla="*/ 397 w 485"/>
                  <a:gd name="T15" fmla="*/ 78 h 415"/>
                  <a:gd name="T16" fmla="*/ 351 w 485"/>
                  <a:gd name="T17" fmla="*/ 91 h 415"/>
                  <a:gd name="T18" fmla="*/ 310 w 485"/>
                  <a:gd name="T19" fmla="*/ 102 h 415"/>
                  <a:gd name="T20" fmla="*/ 277 w 485"/>
                  <a:gd name="T21" fmla="*/ 108 h 415"/>
                  <a:gd name="T22" fmla="*/ 257 w 485"/>
                  <a:gd name="T23" fmla="*/ 133 h 415"/>
                  <a:gd name="T24" fmla="*/ 232 w 485"/>
                  <a:gd name="T25" fmla="*/ 129 h 415"/>
                  <a:gd name="T26" fmla="*/ 191 w 485"/>
                  <a:gd name="T27" fmla="*/ 129 h 415"/>
                  <a:gd name="T28" fmla="*/ 173 w 485"/>
                  <a:gd name="T29" fmla="*/ 147 h 415"/>
                  <a:gd name="T30" fmla="*/ 142 w 485"/>
                  <a:gd name="T31" fmla="*/ 168 h 415"/>
                  <a:gd name="T32" fmla="*/ 128 w 485"/>
                  <a:gd name="T33" fmla="*/ 160 h 415"/>
                  <a:gd name="T34" fmla="*/ 109 w 485"/>
                  <a:gd name="T35" fmla="*/ 179 h 415"/>
                  <a:gd name="T36" fmla="*/ 85 w 485"/>
                  <a:gd name="T37" fmla="*/ 184 h 415"/>
                  <a:gd name="T38" fmla="*/ 60 w 485"/>
                  <a:gd name="T39" fmla="*/ 202 h 415"/>
                  <a:gd name="T40" fmla="*/ 24 w 485"/>
                  <a:gd name="T41" fmla="*/ 220 h 415"/>
                  <a:gd name="T42" fmla="*/ 8 w 485"/>
                  <a:gd name="T43" fmla="*/ 251 h 415"/>
                  <a:gd name="T44" fmla="*/ 40 w 485"/>
                  <a:gd name="T45" fmla="*/ 260 h 415"/>
                  <a:gd name="T46" fmla="*/ 45 w 485"/>
                  <a:gd name="T47" fmla="*/ 276 h 415"/>
                  <a:gd name="T48" fmla="*/ 66 w 485"/>
                  <a:gd name="T49" fmla="*/ 276 h 415"/>
                  <a:gd name="T50" fmla="*/ 69 w 485"/>
                  <a:gd name="T51" fmla="*/ 300 h 415"/>
                  <a:gd name="T52" fmla="*/ 64 w 485"/>
                  <a:gd name="T53" fmla="*/ 316 h 415"/>
                  <a:gd name="T54" fmla="*/ 69 w 485"/>
                  <a:gd name="T55" fmla="*/ 336 h 415"/>
                  <a:gd name="T56" fmla="*/ 70 w 485"/>
                  <a:gd name="T57" fmla="*/ 352 h 415"/>
                  <a:gd name="T58" fmla="*/ 70 w 485"/>
                  <a:gd name="T59" fmla="*/ 375 h 415"/>
                  <a:gd name="T60" fmla="*/ 65 w 485"/>
                  <a:gd name="T61" fmla="*/ 379 h 415"/>
                  <a:gd name="T62" fmla="*/ 72 w 485"/>
                  <a:gd name="T63" fmla="*/ 390 h 415"/>
                  <a:gd name="T64" fmla="*/ 84 w 485"/>
                  <a:gd name="T65" fmla="*/ 408 h 415"/>
                  <a:gd name="T66" fmla="*/ 94 w 485"/>
                  <a:gd name="T67" fmla="*/ 413 h 415"/>
                  <a:gd name="T68" fmla="*/ 110 w 485"/>
                  <a:gd name="T69" fmla="*/ 402 h 415"/>
                  <a:gd name="T70" fmla="*/ 124 w 485"/>
                  <a:gd name="T71" fmla="*/ 396 h 415"/>
                  <a:gd name="T72" fmla="*/ 136 w 485"/>
                  <a:gd name="T73" fmla="*/ 379 h 415"/>
                  <a:gd name="T74" fmla="*/ 150 w 485"/>
                  <a:gd name="T75" fmla="*/ 368 h 415"/>
                  <a:gd name="T76" fmla="*/ 174 w 485"/>
                  <a:gd name="T77" fmla="*/ 361 h 415"/>
                  <a:gd name="T78" fmla="*/ 206 w 485"/>
                  <a:gd name="T79" fmla="*/ 359 h 415"/>
                  <a:gd name="T80" fmla="*/ 226 w 485"/>
                  <a:gd name="T81" fmla="*/ 349 h 415"/>
                  <a:gd name="T82" fmla="*/ 254 w 485"/>
                  <a:gd name="T83" fmla="*/ 347 h 415"/>
                  <a:gd name="T84" fmla="*/ 265 w 485"/>
                  <a:gd name="T85" fmla="*/ 335 h 415"/>
                  <a:gd name="T86" fmla="*/ 274 w 485"/>
                  <a:gd name="T87" fmla="*/ 321 h 415"/>
                  <a:gd name="T88" fmla="*/ 297 w 485"/>
                  <a:gd name="T89" fmla="*/ 326 h 415"/>
                  <a:gd name="T90" fmla="*/ 330 w 485"/>
                  <a:gd name="T91" fmla="*/ 329 h 415"/>
                  <a:gd name="T92" fmla="*/ 350 w 485"/>
                  <a:gd name="T93" fmla="*/ 326 h 415"/>
                  <a:gd name="T94" fmla="*/ 369 w 485"/>
                  <a:gd name="T95" fmla="*/ 327 h 415"/>
                  <a:gd name="T96" fmla="*/ 378 w 485"/>
                  <a:gd name="T97" fmla="*/ 326 h 415"/>
                  <a:gd name="T98" fmla="*/ 378 w 485"/>
                  <a:gd name="T99" fmla="*/ 305 h 415"/>
                  <a:gd name="T100" fmla="*/ 381 w 485"/>
                  <a:gd name="T101" fmla="*/ 293 h 415"/>
                  <a:gd name="T102" fmla="*/ 396 w 485"/>
                  <a:gd name="T103" fmla="*/ 293 h 415"/>
                  <a:gd name="T104" fmla="*/ 411 w 485"/>
                  <a:gd name="T105" fmla="*/ 279 h 415"/>
                  <a:gd name="T106" fmla="*/ 411 w 485"/>
                  <a:gd name="T107" fmla="*/ 253 h 415"/>
                  <a:gd name="T108" fmla="*/ 405 w 485"/>
                  <a:gd name="T109" fmla="*/ 242 h 415"/>
                  <a:gd name="T110" fmla="*/ 397 w 485"/>
                  <a:gd name="T111" fmla="*/ 219 h 415"/>
                  <a:gd name="T112" fmla="*/ 392 w 485"/>
                  <a:gd name="T113" fmla="*/ 187 h 415"/>
                  <a:gd name="T114" fmla="*/ 408 w 485"/>
                  <a:gd name="T115" fmla="*/ 157 h 415"/>
                  <a:gd name="T116" fmla="*/ 418 w 485"/>
                  <a:gd name="T117" fmla="*/ 136 h 415"/>
                  <a:gd name="T118" fmla="*/ 427 w 485"/>
                  <a:gd name="T119" fmla="*/ 123 h 415"/>
                  <a:gd name="T120" fmla="*/ 434 w 485"/>
                  <a:gd name="T121" fmla="*/ 121 h 415"/>
                  <a:gd name="T122" fmla="*/ 454 w 485"/>
                  <a:gd name="T123" fmla="*/ 122 h 415"/>
                  <a:gd name="T124" fmla="*/ 484 w 485"/>
                  <a:gd name="T125" fmla="*/ 83 h 4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5"/>
                  <a:gd name="T190" fmla="*/ 0 h 415"/>
                  <a:gd name="T191" fmla="*/ 485 w 485"/>
                  <a:gd name="T192" fmla="*/ 415 h 41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5" h="415">
                    <a:moveTo>
                      <a:pt x="484" y="72"/>
                    </a:moveTo>
                    <a:lnTo>
                      <a:pt x="482" y="71"/>
                    </a:lnTo>
                    <a:lnTo>
                      <a:pt x="478" y="73"/>
                    </a:lnTo>
                    <a:lnTo>
                      <a:pt x="475" y="73"/>
                    </a:lnTo>
                    <a:lnTo>
                      <a:pt x="473" y="74"/>
                    </a:lnTo>
                    <a:lnTo>
                      <a:pt x="470" y="74"/>
                    </a:lnTo>
                    <a:lnTo>
                      <a:pt x="465" y="77"/>
                    </a:lnTo>
                    <a:lnTo>
                      <a:pt x="464" y="76"/>
                    </a:lnTo>
                    <a:lnTo>
                      <a:pt x="461" y="74"/>
                    </a:lnTo>
                    <a:lnTo>
                      <a:pt x="460" y="71"/>
                    </a:lnTo>
                    <a:lnTo>
                      <a:pt x="463" y="66"/>
                    </a:lnTo>
                    <a:lnTo>
                      <a:pt x="467" y="62"/>
                    </a:lnTo>
                    <a:lnTo>
                      <a:pt x="468" y="60"/>
                    </a:lnTo>
                    <a:lnTo>
                      <a:pt x="471" y="55"/>
                    </a:lnTo>
                    <a:lnTo>
                      <a:pt x="471" y="53"/>
                    </a:lnTo>
                    <a:lnTo>
                      <a:pt x="472" y="52"/>
                    </a:lnTo>
                    <a:lnTo>
                      <a:pt x="472" y="49"/>
                    </a:lnTo>
                    <a:lnTo>
                      <a:pt x="473" y="48"/>
                    </a:lnTo>
                    <a:lnTo>
                      <a:pt x="474" y="43"/>
                    </a:lnTo>
                    <a:lnTo>
                      <a:pt x="473" y="43"/>
                    </a:lnTo>
                    <a:lnTo>
                      <a:pt x="470" y="40"/>
                    </a:lnTo>
                    <a:lnTo>
                      <a:pt x="470" y="37"/>
                    </a:lnTo>
                    <a:lnTo>
                      <a:pt x="467" y="33"/>
                    </a:lnTo>
                    <a:lnTo>
                      <a:pt x="466" y="32"/>
                    </a:lnTo>
                    <a:lnTo>
                      <a:pt x="465" y="32"/>
                    </a:lnTo>
                    <a:lnTo>
                      <a:pt x="459" y="33"/>
                    </a:lnTo>
                    <a:lnTo>
                      <a:pt x="458" y="32"/>
                    </a:lnTo>
                    <a:lnTo>
                      <a:pt x="459" y="31"/>
                    </a:lnTo>
                    <a:lnTo>
                      <a:pt x="460" y="30"/>
                    </a:lnTo>
                    <a:lnTo>
                      <a:pt x="460" y="29"/>
                    </a:lnTo>
                    <a:lnTo>
                      <a:pt x="458" y="26"/>
                    </a:lnTo>
                    <a:lnTo>
                      <a:pt x="450" y="23"/>
                    </a:lnTo>
                    <a:lnTo>
                      <a:pt x="451" y="19"/>
                    </a:lnTo>
                    <a:lnTo>
                      <a:pt x="453" y="14"/>
                    </a:lnTo>
                    <a:lnTo>
                      <a:pt x="452" y="12"/>
                    </a:lnTo>
                    <a:lnTo>
                      <a:pt x="449" y="13"/>
                    </a:lnTo>
                    <a:lnTo>
                      <a:pt x="449" y="17"/>
                    </a:lnTo>
                    <a:lnTo>
                      <a:pt x="448" y="22"/>
                    </a:lnTo>
                    <a:lnTo>
                      <a:pt x="444" y="21"/>
                    </a:lnTo>
                    <a:lnTo>
                      <a:pt x="444" y="19"/>
                    </a:lnTo>
                    <a:lnTo>
                      <a:pt x="443" y="18"/>
                    </a:lnTo>
                    <a:lnTo>
                      <a:pt x="441" y="15"/>
                    </a:lnTo>
                    <a:lnTo>
                      <a:pt x="439" y="15"/>
                    </a:lnTo>
                    <a:lnTo>
                      <a:pt x="433" y="19"/>
                    </a:lnTo>
                    <a:lnTo>
                      <a:pt x="432" y="19"/>
                    </a:lnTo>
                    <a:lnTo>
                      <a:pt x="429" y="21"/>
                    </a:lnTo>
                    <a:lnTo>
                      <a:pt x="427" y="21"/>
                    </a:lnTo>
                    <a:lnTo>
                      <a:pt x="423" y="19"/>
                    </a:lnTo>
                    <a:lnTo>
                      <a:pt x="421" y="18"/>
                    </a:lnTo>
                    <a:lnTo>
                      <a:pt x="419" y="16"/>
                    </a:lnTo>
                    <a:lnTo>
                      <a:pt x="419" y="11"/>
                    </a:lnTo>
                    <a:lnTo>
                      <a:pt x="418" y="10"/>
                    </a:lnTo>
                    <a:lnTo>
                      <a:pt x="415" y="7"/>
                    </a:lnTo>
                    <a:lnTo>
                      <a:pt x="411" y="8"/>
                    </a:lnTo>
                    <a:lnTo>
                      <a:pt x="410" y="8"/>
                    </a:lnTo>
                    <a:lnTo>
                      <a:pt x="408" y="8"/>
                    </a:lnTo>
                    <a:lnTo>
                      <a:pt x="406" y="4"/>
                    </a:lnTo>
                    <a:lnTo>
                      <a:pt x="403" y="0"/>
                    </a:lnTo>
                    <a:lnTo>
                      <a:pt x="400" y="0"/>
                    </a:lnTo>
                    <a:lnTo>
                      <a:pt x="398" y="2"/>
                    </a:lnTo>
                    <a:lnTo>
                      <a:pt x="395" y="6"/>
                    </a:lnTo>
                    <a:lnTo>
                      <a:pt x="392" y="5"/>
                    </a:lnTo>
                    <a:lnTo>
                      <a:pt x="392" y="7"/>
                    </a:lnTo>
                    <a:lnTo>
                      <a:pt x="393" y="8"/>
                    </a:lnTo>
                    <a:lnTo>
                      <a:pt x="394" y="10"/>
                    </a:lnTo>
                    <a:lnTo>
                      <a:pt x="394" y="13"/>
                    </a:lnTo>
                    <a:lnTo>
                      <a:pt x="392" y="15"/>
                    </a:lnTo>
                    <a:lnTo>
                      <a:pt x="392" y="17"/>
                    </a:lnTo>
                    <a:lnTo>
                      <a:pt x="388" y="19"/>
                    </a:lnTo>
                    <a:lnTo>
                      <a:pt x="387" y="19"/>
                    </a:lnTo>
                    <a:lnTo>
                      <a:pt x="386" y="21"/>
                    </a:lnTo>
                    <a:lnTo>
                      <a:pt x="388" y="24"/>
                    </a:lnTo>
                    <a:lnTo>
                      <a:pt x="385" y="27"/>
                    </a:lnTo>
                    <a:lnTo>
                      <a:pt x="384" y="29"/>
                    </a:lnTo>
                    <a:lnTo>
                      <a:pt x="386" y="31"/>
                    </a:lnTo>
                    <a:lnTo>
                      <a:pt x="389" y="32"/>
                    </a:lnTo>
                    <a:lnTo>
                      <a:pt x="391" y="35"/>
                    </a:lnTo>
                    <a:lnTo>
                      <a:pt x="392" y="35"/>
                    </a:lnTo>
                    <a:lnTo>
                      <a:pt x="394" y="35"/>
                    </a:lnTo>
                    <a:lnTo>
                      <a:pt x="398" y="33"/>
                    </a:lnTo>
                    <a:lnTo>
                      <a:pt x="401" y="33"/>
                    </a:lnTo>
                    <a:lnTo>
                      <a:pt x="402" y="35"/>
                    </a:lnTo>
                    <a:lnTo>
                      <a:pt x="402" y="36"/>
                    </a:lnTo>
                    <a:lnTo>
                      <a:pt x="402" y="39"/>
                    </a:lnTo>
                    <a:lnTo>
                      <a:pt x="400" y="39"/>
                    </a:lnTo>
                    <a:lnTo>
                      <a:pt x="398" y="38"/>
                    </a:lnTo>
                    <a:lnTo>
                      <a:pt x="394" y="42"/>
                    </a:lnTo>
                    <a:lnTo>
                      <a:pt x="398" y="45"/>
                    </a:lnTo>
                    <a:lnTo>
                      <a:pt x="398" y="46"/>
                    </a:lnTo>
                    <a:lnTo>
                      <a:pt x="397" y="47"/>
                    </a:lnTo>
                    <a:lnTo>
                      <a:pt x="400" y="50"/>
                    </a:lnTo>
                    <a:lnTo>
                      <a:pt x="405" y="51"/>
                    </a:lnTo>
                    <a:lnTo>
                      <a:pt x="406" y="53"/>
                    </a:lnTo>
                    <a:lnTo>
                      <a:pt x="407" y="53"/>
                    </a:lnTo>
                    <a:lnTo>
                      <a:pt x="409" y="55"/>
                    </a:lnTo>
                    <a:lnTo>
                      <a:pt x="411" y="55"/>
                    </a:lnTo>
                    <a:lnTo>
                      <a:pt x="411" y="57"/>
                    </a:lnTo>
                    <a:lnTo>
                      <a:pt x="412" y="57"/>
                    </a:lnTo>
                    <a:lnTo>
                      <a:pt x="416" y="56"/>
                    </a:lnTo>
                    <a:lnTo>
                      <a:pt x="418" y="59"/>
                    </a:lnTo>
                    <a:lnTo>
                      <a:pt x="419" y="61"/>
                    </a:lnTo>
                    <a:lnTo>
                      <a:pt x="418" y="62"/>
                    </a:lnTo>
                    <a:lnTo>
                      <a:pt x="418" y="65"/>
                    </a:lnTo>
                    <a:lnTo>
                      <a:pt x="415" y="66"/>
                    </a:lnTo>
                    <a:lnTo>
                      <a:pt x="416" y="66"/>
                    </a:lnTo>
                    <a:lnTo>
                      <a:pt x="416" y="68"/>
                    </a:lnTo>
                    <a:lnTo>
                      <a:pt x="414" y="67"/>
                    </a:lnTo>
                    <a:lnTo>
                      <a:pt x="414" y="68"/>
                    </a:lnTo>
                    <a:lnTo>
                      <a:pt x="414" y="72"/>
                    </a:lnTo>
                    <a:lnTo>
                      <a:pt x="413" y="76"/>
                    </a:lnTo>
                    <a:lnTo>
                      <a:pt x="410" y="76"/>
                    </a:lnTo>
                    <a:lnTo>
                      <a:pt x="405" y="74"/>
                    </a:lnTo>
                    <a:lnTo>
                      <a:pt x="405" y="75"/>
                    </a:lnTo>
                    <a:lnTo>
                      <a:pt x="403" y="73"/>
                    </a:lnTo>
                    <a:lnTo>
                      <a:pt x="403" y="76"/>
                    </a:lnTo>
                    <a:lnTo>
                      <a:pt x="402" y="78"/>
                    </a:lnTo>
                    <a:lnTo>
                      <a:pt x="397" y="78"/>
                    </a:lnTo>
                    <a:lnTo>
                      <a:pt x="395" y="78"/>
                    </a:lnTo>
                    <a:lnTo>
                      <a:pt x="390" y="79"/>
                    </a:lnTo>
                    <a:lnTo>
                      <a:pt x="387" y="78"/>
                    </a:lnTo>
                    <a:lnTo>
                      <a:pt x="386" y="75"/>
                    </a:lnTo>
                    <a:lnTo>
                      <a:pt x="382" y="73"/>
                    </a:lnTo>
                    <a:lnTo>
                      <a:pt x="377" y="76"/>
                    </a:lnTo>
                    <a:lnTo>
                      <a:pt x="375" y="76"/>
                    </a:lnTo>
                    <a:lnTo>
                      <a:pt x="372" y="75"/>
                    </a:lnTo>
                    <a:lnTo>
                      <a:pt x="372" y="79"/>
                    </a:lnTo>
                    <a:lnTo>
                      <a:pt x="367" y="87"/>
                    </a:lnTo>
                    <a:lnTo>
                      <a:pt x="366" y="87"/>
                    </a:lnTo>
                    <a:lnTo>
                      <a:pt x="361" y="90"/>
                    </a:lnTo>
                    <a:lnTo>
                      <a:pt x="360" y="90"/>
                    </a:lnTo>
                    <a:lnTo>
                      <a:pt x="358" y="91"/>
                    </a:lnTo>
                    <a:lnTo>
                      <a:pt x="351" y="91"/>
                    </a:lnTo>
                    <a:lnTo>
                      <a:pt x="342" y="96"/>
                    </a:lnTo>
                    <a:lnTo>
                      <a:pt x="340" y="95"/>
                    </a:lnTo>
                    <a:lnTo>
                      <a:pt x="337" y="97"/>
                    </a:lnTo>
                    <a:lnTo>
                      <a:pt x="335" y="97"/>
                    </a:lnTo>
                    <a:lnTo>
                      <a:pt x="333" y="98"/>
                    </a:lnTo>
                    <a:lnTo>
                      <a:pt x="330" y="98"/>
                    </a:lnTo>
                    <a:lnTo>
                      <a:pt x="327" y="101"/>
                    </a:lnTo>
                    <a:lnTo>
                      <a:pt x="326" y="103"/>
                    </a:lnTo>
                    <a:lnTo>
                      <a:pt x="325" y="104"/>
                    </a:lnTo>
                    <a:lnTo>
                      <a:pt x="322" y="104"/>
                    </a:lnTo>
                    <a:lnTo>
                      <a:pt x="321" y="103"/>
                    </a:lnTo>
                    <a:lnTo>
                      <a:pt x="318" y="103"/>
                    </a:lnTo>
                    <a:lnTo>
                      <a:pt x="316" y="103"/>
                    </a:lnTo>
                    <a:lnTo>
                      <a:pt x="314" y="106"/>
                    </a:lnTo>
                    <a:lnTo>
                      <a:pt x="310" y="102"/>
                    </a:lnTo>
                    <a:lnTo>
                      <a:pt x="307" y="101"/>
                    </a:lnTo>
                    <a:lnTo>
                      <a:pt x="307" y="99"/>
                    </a:lnTo>
                    <a:lnTo>
                      <a:pt x="304" y="96"/>
                    </a:lnTo>
                    <a:lnTo>
                      <a:pt x="302" y="98"/>
                    </a:lnTo>
                    <a:lnTo>
                      <a:pt x="298" y="100"/>
                    </a:lnTo>
                    <a:lnTo>
                      <a:pt x="294" y="100"/>
                    </a:lnTo>
                    <a:lnTo>
                      <a:pt x="293" y="100"/>
                    </a:lnTo>
                    <a:lnTo>
                      <a:pt x="293" y="104"/>
                    </a:lnTo>
                    <a:lnTo>
                      <a:pt x="291" y="105"/>
                    </a:lnTo>
                    <a:lnTo>
                      <a:pt x="290" y="106"/>
                    </a:lnTo>
                    <a:lnTo>
                      <a:pt x="288" y="108"/>
                    </a:lnTo>
                    <a:lnTo>
                      <a:pt x="283" y="107"/>
                    </a:lnTo>
                    <a:lnTo>
                      <a:pt x="280" y="104"/>
                    </a:lnTo>
                    <a:lnTo>
                      <a:pt x="277" y="106"/>
                    </a:lnTo>
                    <a:lnTo>
                      <a:pt x="277" y="108"/>
                    </a:lnTo>
                    <a:lnTo>
                      <a:pt x="276" y="111"/>
                    </a:lnTo>
                    <a:lnTo>
                      <a:pt x="275" y="113"/>
                    </a:lnTo>
                    <a:lnTo>
                      <a:pt x="273" y="116"/>
                    </a:lnTo>
                    <a:lnTo>
                      <a:pt x="274" y="119"/>
                    </a:lnTo>
                    <a:lnTo>
                      <a:pt x="276" y="123"/>
                    </a:lnTo>
                    <a:lnTo>
                      <a:pt x="274" y="127"/>
                    </a:lnTo>
                    <a:lnTo>
                      <a:pt x="271" y="129"/>
                    </a:lnTo>
                    <a:lnTo>
                      <a:pt x="269" y="130"/>
                    </a:lnTo>
                    <a:lnTo>
                      <a:pt x="267" y="127"/>
                    </a:lnTo>
                    <a:lnTo>
                      <a:pt x="265" y="127"/>
                    </a:lnTo>
                    <a:lnTo>
                      <a:pt x="264" y="130"/>
                    </a:lnTo>
                    <a:lnTo>
                      <a:pt x="263" y="134"/>
                    </a:lnTo>
                    <a:lnTo>
                      <a:pt x="260" y="134"/>
                    </a:lnTo>
                    <a:lnTo>
                      <a:pt x="257" y="133"/>
                    </a:lnTo>
                    <a:lnTo>
                      <a:pt x="256" y="134"/>
                    </a:lnTo>
                    <a:lnTo>
                      <a:pt x="255" y="134"/>
                    </a:lnTo>
                    <a:lnTo>
                      <a:pt x="252" y="130"/>
                    </a:lnTo>
                    <a:lnTo>
                      <a:pt x="250" y="129"/>
                    </a:lnTo>
                    <a:lnTo>
                      <a:pt x="248" y="128"/>
                    </a:lnTo>
                    <a:lnTo>
                      <a:pt x="246" y="129"/>
                    </a:lnTo>
                    <a:lnTo>
                      <a:pt x="245" y="127"/>
                    </a:lnTo>
                    <a:lnTo>
                      <a:pt x="244" y="128"/>
                    </a:lnTo>
                    <a:lnTo>
                      <a:pt x="243" y="126"/>
                    </a:lnTo>
                    <a:lnTo>
                      <a:pt x="241" y="127"/>
                    </a:lnTo>
                    <a:lnTo>
                      <a:pt x="239" y="126"/>
                    </a:lnTo>
                    <a:lnTo>
                      <a:pt x="237" y="126"/>
                    </a:lnTo>
                    <a:lnTo>
                      <a:pt x="236" y="128"/>
                    </a:lnTo>
                    <a:lnTo>
                      <a:pt x="234" y="129"/>
                    </a:lnTo>
                    <a:lnTo>
                      <a:pt x="232" y="129"/>
                    </a:lnTo>
                    <a:lnTo>
                      <a:pt x="229" y="125"/>
                    </a:lnTo>
                    <a:lnTo>
                      <a:pt x="225" y="129"/>
                    </a:lnTo>
                    <a:lnTo>
                      <a:pt x="223" y="129"/>
                    </a:lnTo>
                    <a:lnTo>
                      <a:pt x="224" y="131"/>
                    </a:lnTo>
                    <a:lnTo>
                      <a:pt x="223" y="133"/>
                    </a:lnTo>
                    <a:lnTo>
                      <a:pt x="219" y="130"/>
                    </a:lnTo>
                    <a:lnTo>
                      <a:pt x="217" y="127"/>
                    </a:lnTo>
                    <a:lnTo>
                      <a:pt x="212" y="123"/>
                    </a:lnTo>
                    <a:lnTo>
                      <a:pt x="207" y="123"/>
                    </a:lnTo>
                    <a:lnTo>
                      <a:pt x="204" y="125"/>
                    </a:lnTo>
                    <a:lnTo>
                      <a:pt x="201" y="126"/>
                    </a:lnTo>
                    <a:lnTo>
                      <a:pt x="201" y="129"/>
                    </a:lnTo>
                    <a:lnTo>
                      <a:pt x="197" y="129"/>
                    </a:lnTo>
                    <a:lnTo>
                      <a:pt x="195" y="130"/>
                    </a:lnTo>
                    <a:lnTo>
                      <a:pt x="191" y="129"/>
                    </a:lnTo>
                    <a:lnTo>
                      <a:pt x="187" y="127"/>
                    </a:lnTo>
                    <a:lnTo>
                      <a:pt x="186" y="128"/>
                    </a:lnTo>
                    <a:lnTo>
                      <a:pt x="184" y="127"/>
                    </a:lnTo>
                    <a:lnTo>
                      <a:pt x="182" y="127"/>
                    </a:lnTo>
                    <a:lnTo>
                      <a:pt x="179" y="127"/>
                    </a:lnTo>
                    <a:lnTo>
                      <a:pt x="177" y="130"/>
                    </a:lnTo>
                    <a:lnTo>
                      <a:pt x="174" y="129"/>
                    </a:lnTo>
                    <a:lnTo>
                      <a:pt x="174" y="133"/>
                    </a:lnTo>
                    <a:lnTo>
                      <a:pt x="176" y="137"/>
                    </a:lnTo>
                    <a:lnTo>
                      <a:pt x="177" y="139"/>
                    </a:lnTo>
                    <a:lnTo>
                      <a:pt x="177" y="143"/>
                    </a:lnTo>
                    <a:lnTo>
                      <a:pt x="176" y="144"/>
                    </a:lnTo>
                    <a:lnTo>
                      <a:pt x="176" y="147"/>
                    </a:lnTo>
                    <a:lnTo>
                      <a:pt x="175" y="147"/>
                    </a:lnTo>
                    <a:lnTo>
                      <a:pt x="173" y="147"/>
                    </a:lnTo>
                    <a:lnTo>
                      <a:pt x="167" y="153"/>
                    </a:lnTo>
                    <a:lnTo>
                      <a:pt x="168" y="156"/>
                    </a:lnTo>
                    <a:lnTo>
                      <a:pt x="170" y="156"/>
                    </a:lnTo>
                    <a:lnTo>
                      <a:pt x="170" y="160"/>
                    </a:lnTo>
                    <a:lnTo>
                      <a:pt x="168" y="161"/>
                    </a:lnTo>
                    <a:lnTo>
                      <a:pt x="163" y="161"/>
                    </a:lnTo>
                    <a:lnTo>
                      <a:pt x="162" y="163"/>
                    </a:lnTo>
                    <a:lnTo>
                      <a:pt x="161" y="166"/>
                    </a:lnTo>
                    <a:lnTo>
                      <a:pt x="155" y="169"/>
                    </a:lnTo>
                    <a:lnTo>
                      <a:pt x="155" y="170"/>
                    </a:lnTo>
                    <a:lnTo>
                      <a:pt x="154" y="172"/>
                    </a:lnTo>
                    <a:lnTo>
                      <a:pt x="151" y="174"/>
                    </a:lnTo>
                    <a:lnTo>
                      <a:pt x="146" y="170"/>
                    </a:lnTo>
                    <a:lnTo>
                      <a:pt x="143" y="169"/>
                    </a:lnTo>
                    <a:lnTo>
                      <a:pt x="142" y="168"/>
                    </a:lnTo>
                    <a:lnTo>
                      <a:pt x="142" y="166"/>
                    </a:lnTo>
                    <a:lnTo>
                      <a:pt x="139" y="166"/>
                    </a:lnTo>
                    <a:lnTo>
                      <a:pt x="139" y="165"/>
                    </a:lnTo>
                    <a:lnTo>
                      <a:pt x="139" y="163"/>
                    </a:lnTo>
                    <a:lnTo>
                      <a:pt x="138" y="157"/>
                    </a:lnTo>
                    <a:lnTo>
                      <a:pt x="135" y="153"/>
                    </a:lnTo>
                    <a:lnTo>
                      <a:pt x="135" y="151"/>
                    </a:lnTo>
                    <a:lnTo>
                      <a:pt x="133" y="150"/>
                    </a:lnTo>
                    <a:lnTo>
                      <a:pt x="133" y="151"/>
                    </a:lnTo>
                    <a:lnTo>
                      <a:pt x="131" y="149"/>
                    </a:lnTo>
                    <a:lnTo>
                      <a:pt x="130" y="147"/>
                    </a:lnTo>
                    <a:lnTo>
                      <a:pt x="130" y="157"/>
                    </a:lnTo>
                    <a:lnTo>
                      <a:pt x="130" y="159"/>
                    </a:lnTo>
                    <a:lnTo>
                      <a:pt x="128" y="160"/>
                    </a:lnTo>
                    <a:lnTo>
                      <a:pt x="127" y="162"/>
                    </a:lnTo>
                    <a:lnTo>
                      <a:pt x="126" y="163"/>
                    </a:lnTo>
                    <a:lnTo>
                      <a:pt x="125" y="163"/>
                    </a:lnTo>
                    <a:lnTo>
                      <a:pt x="124" y="163"/>
                    </a:lnTo>
                    <a:lnTo>
                      <a:pt x="118" y="164"/>
                    </a:lnTo>
                    <a:lnTo>
                      <a:pt x="119" y="165"/>
                    </a:lnTo>
                    <a:lnTo>
                      <a:pt x="118" y="166"/>
                    </a:lnTo>
                    <a:lnTo>
                      <a:pt x="114" y="166"/>
                    </a:lnTo>
                    <a:lnTo>
                      <a:pt x="114" y="167"/>
                    </a:lnTo>
                    <a:lnTo>
                      <a:pt x="113" y="168"/>
                    </a:lnTo>
                    <a:lnTo>
                      <a:pt x="113" y="171"/>
                    </a:lnTo>
                    <a:lnTo>
                      <a:pt x="113" y="174"/>
                    </a:lnTo>
                    <a:lnTo>
                      <a:pt x="113" y="175"/>
                    </a:lnTo>
                    <a:lnTo>
                      <a:pt x="113" y="178"/>
                    </a:lnTo>
                    <a:lnTo>
                      <a:pt x="109" y="179"/>
                    </a:lnTo>
                    <a:lnTo>
                      <a:pt x="106" y="178"/>
                    </a:lnTo>
                    <a:lnTo>
                      <a:pt x="104" y="180"/>
                    </a:lnTo>
                    <a:lnTo>
                      <a:pt x="103" y="174"/>
                    </a:lnTo>
                    <a:lnTo>
                      <a:pt x="103" y="173"/>
                    </a:lnTo>
                    <a:lnTo>
                      <a:pt x="102" y="171"/>
                    </a:lnTo>
                    <a:lnTo>
                      <a:pt x="97" y="170"/>
                    </a:lnTo>
                    <a:lnTo>
                      <a:pt x="95" y="168"/>
                    </a:lnTo>
                    <a:lnTo>
                      <a:pt x="93" y="170"/>
                    </a:lnTo>
                    <a:lnTo>
                      <a:pt x="93" y="172"/>
                    </a:lnTo>
                    <a:lnTo>
                      <a:pt x="91" y="173"/>
                    </a:lnTo>
                    <a:lnTo>
                      <a:pt x="89" y="175"/>
                    </a:lnTo>
                    <a:lnTo>
                      <a:pt x="89" y="176"/>
                    </a:lnTo>
                    <a:lnTo>
                      <a:pt x="89" y="179"/>
                    </a:lnTo>
                    <a:lnTo>
                      <a:pt x="85" y="182"/>
                    </a:lnTo>
                    <a:lnTo>
                      <a:pt x="85" y="184"/>
                    </a:lnTo>
                    <a:lnTo>
                      <a:pt x="85" y="186"/>
                    </a:lnTo>
                    <a:lnTo>
                      <a:pt x="85" y="189"/>
                    </a:lnTo>
                    <a:lnTo>
                      <a:pt x="84" y="190"/>
                    </a:lnTo>
                    <a:lnTo>
                      <a:pt x="83" y="192"/>
                    </a:lnTo>
                    <a:lnTo>
                      <a:pt x="79" y="197"/>
                    </a:lnTo>
                    <a:lnTo>
                      <a:pt x="78" y="200"/>
                    </a:lnTo>
                    <a:lnTo>
                      <a:pt x="74" y="202"/>
                    </a:lnTo>
                    <a:lnTo>
                      <a:pt x="74" y="208"/>
                    </a:lnTo>
                    <a:lnTo>
                      <a:pt x="73" y="208"/>
                    </a:lnTo>
                    <a:lnTo>
                      <a:pt x="72" y="208"/>
                    </a:lnTo>
                    <a:lnTo>
                      <a:pt x="69" y="207"/>
                    </a:lnTo>
                    <a:lnTo>
                      <a:pt x="63" y="204"/>
                    </a:lnTo>
                    <a:lnTo>
                      <a:pt x="61" y="205"/>
                    </a:lnTo>
                    <a:lnTo>
                      <a:pt x="59" y="204"/>
                    </a:lnTo>
                    <a:lnTo>
                      <a:pt x="60" y="202"/>
                    </a:lnTo>
                    <a:lnTo>
                      <a:pt x="59" y="200"/>
                    </a:lnTo>
                    <a:lnTo>
                      <a:pt x="58" y="198"/>
                    </a:lnTo>
                    <a:lnTo>
                      <a:pt x="54" y="200"/>
                    </a:lnTo>
                    <a:lnTo>
                      <a:pt x="49" y="204"/>
                    </a:lnTo>
                    <a:lnTo>
                      <a:pt x="46" y="204"/>
                    </a:lnTo>
                    <a:lnTo>
                      <a:pt x="45" y="205"/>
                    </a:lnTo>
                    <a:lnTo>
                      <a:pt x="37" y="203"/>
                    </a:lnTo>
                    <a:lnTo>
                      <a:pt x="36" y="201"/>
                    </a:lnTo>
                    <a:lnTo>
                      <a:pt x="35" y="198"/>
                    </a:lnTo>
                    <a:lnTo>
                      <a:pt x="33" y="198"/>
                    </a:lnTo>
                    <a:lnTo>
                      <a:pt x="31" y="198"/>
                    </a:lnTo>
                    <a:lnTo>
                      <a:pt x="30" y="202"/>
                    </a:lnTo>
                    <a:lnTo>
                      <a:pt x="27" y="208"/>
                    </a:lnTo>
                    <a:lnTo>
                      <a:pt x="25" y="216"/>
                    </a:lnTo>
                    <a:lnTo>
                      <a:pt x="24" y="220"/>
                    </a:lnTo>
                    <a:lnTo>
                      <a:pt x="24" y="224"/>
                    </a:lnTo>
                    <a:lnTo>
                      <a:pt x="23" y="228"/>
                    </a:lnTo>
                    <a:lnTo>
                      <a:pt x="17" y="231"/>
                    </a:lnTo>
                    <a:lnTo>
                      <a:pt x="15" y="233"/>
                    </a:lnTo>
                    <a:lnTo>
                      <a:pt x="13" y="237"/>
                    </a:lnTo>
                    <a:lnTo>
                      <a:pt x="12" y="238"/>
                    </a:lnTo>
                    <a:lnTo>
                      <a:pt x="7" y="239"/>
                    </a:lnTo>
                    <a:lnTo>
                      <a:pt x="2" y="239"/>
                    </a:lnTo>
                    <a:lnTo>
                      <a:pt x="0" y="240"/>
                    </a:lnTo>
                    <a:lnTo>
                      <a:pt x="0" y="241"/>
                    </a:lnTo>
                    <a:lnTo>
                      <a:pt x="2" y="242"/>
                    </a:lnTo>
                    <a:lnTo>
                      <a:pt x="2" y="243"/>
                    </a:lnTo>
                    <a:lnTo>
                      <a:pt x="6" y="245"/>
                    </a:lnTo>
                    <a:lnTo>
                      <a:pt x="7" y="248"/>
                    </a:lnTo>
                    <a:lnTo>
                      <a:pt x="8" y="251"/>
                    </a:lnTo>
                    <a:lnTo>
                      <a:pt x="12" y="250"/>
                    </a:lnTo>
                    <a:lnTo>
                      <a:pt x="13" y="251"/>
                    </a:lnTo>
                    <a:lnTo>
                      <a:pt x="14" y="251"/>
                    </a:lnTo>
                    <a:lnTo>
                      <a:pt x="13" y="252"/>
                    </a:lnTo>
                    <a:lnTo>
                      <a:pt x="14" y="253"/>
                    </a:lnTo>
                    <a:lnTo>
                      <a:pt x="18" y="251"/>
                    </a:lnTo>
                    <a:lnTo>
                      <a:pt x="21" y="250"/>
                    </a:lnTo>
                    <a:lnTo>
                      <a:pt x="21" y="254"/>
                    </a:lnTo>
                    <a:lnTo>
                      <a:pt x="26" y="257"/>
                    </a:lnTo>
                    <a:lnTo>
                      <a:pt x="27" y="255"/>
                    </a:lnTo>
                    <a:lnTo>
                      <a:pt x="33" y="257"/>
                    </a:lnTo>
                    <a:lnTo>
                      <a:pt x="33" y="255"/>
                    </a:lnTo>
                    <a:lnTo>
                      <a:pt x="36" y="260"/>
                    </a:lnTo>
                    <a:lnTo>
                      <a:pt x="38" y="261"/>
                    </a:lnTo>
                    <a:lnTo>
                      <a:pt x="40" y="260"/>
                    </a:lnTo>
                    <a:lnTo>
                      <a:pt x="40" y="261"/>
                    </a:lnTo>
                    <a:lnTo>
                      <a:pt x="43" y="266"/>
                    </a:lnTo>
                    <a:lnTo>
                      <a:pt x="43" y="267"/>
                    </a:lnTo>
                    <a:lnTo>
                      <a:pt x="40" y="267"/>
                    </a:lnTo>
                    <a:lnTo>
                      <a:pt x="39" y="270"/>
                    </a:lnTo>
                    <a:lnTo>
                      <a:pt x="37" y="271"/>
                    </a:lnTo>
                    <a:lnTo>
                      <a:pt x="37" y="273"/>
                    </a:lnTo>
                    <a:lnTo>
                      <a:pt x="38" y="272"/>
                    </a:lnTo>
                    <a:lnTo>
                      <a:pt x="40" y="274"/>
                    </a:lnTo>
                    <a:lnTo>
                      <a:pt x="41" y="274"/>
                    </a:lnTo>
                    <a:lnTo>
                      <a:pt x="42" y="275"/>
                    </a:lnTo>
                    <a:lnTo>
                      <a:pt x="41" y="275"/>
                    </a:lnTo>
                    <a:lnTo>
                      <a:pt x="43" y="277"/>
                    </a:lnTo>
                    <a:lnTo>
                      <a:pt x="44" y="276"/>
                    </a:lnTo>
                    <a:lnTo>
                      <a:pt x="45" y="276"/>
                    </a:lnTo>
                    <a:lnTo>
                      <a:pt x="45" y="274"/>
                    </a:lnTo>
                    <a:lnTo>
                      <a:pt x="48" y="273"/>
                    </a:lnTo>
                    <a:lnTo>
                      <a:pt x="49" y="274"/>
                    </a:lnTo>
                    <a:lnTo>
                      <a:pt x="53" y="274"/>
                    </a:lnTo>
                    <a:lnTo>
                      <a:pt x="53" y="276"/>
                    </a:lnTo>
                    <a:lnTo>
                      <a:pt x="54" y="276"/>
                    </a:lnTo>
                    <a:lnTo>
                      <a:pt x="54" y="277"/>
                    </a:lnTo>
                    <a:lnTo>
                      <a:pt x="56" y="277"/>
                    </a:lnTo>
                    <a:lnTo>
                      <a:pt x="57" y="278"/>
                    </a:lnTo>
                    <a:lnTo>
                      <a:pt x="61" y="278"/>
                    </a:lnTo>
                    <a:lnTo>
                      <a:pt x="61" y="279"/>
                    </a:lnTo>
                    <a:lnTo>
                      <a:pt x="62" y="278"/>
                    </a:lnTo>
                    <a:lnTo>
                      <a:pt x="64" y="278"/>
                    </a:lnTo>
                    <a:lnTo>
                      <a:pt x="66" y="276"/>
                    </a:lnTo>
                    <a:lnTo>
                      <a:pt x="69" y="275"/>
                    </a:lnTo>
                    <a:lnTo>
                      <a:pt x="69" y="276"/>
                    </a:lnTo>
                    <a:lnTo>
                      <a:pt x="67" y="278"/>
                    </a:lnTo>
                    <a:lnTo>
                      <a:pt x="71" y="281"/>
                    </a:lnTo>
                    <a:lnTo>
                      <a:pt x="72" y="286"/>
                    </a:lnTo>
                    <a:lnTo>
                      <a:pt x="74" y="288"/>
                    </a:lnTo>
                    <a:lnTo>
                      <a:pt x="73" y="289"/>
                    </a:lnTo>
                    <a:lnTo>
                      <a:pt x="73" y="292"/>
                    </a:lnTo>
                    <a:lnTo>
                      <a:pt x="73" y="293"/>
                    </a:lnTo>
                    <a:lnTo>
                      <a:pt x="73" y="295"/>
                    </a:lnTo>
                    <a:lnTo>
                      <a:pt x="71" y="295"/>
                    </a:lnTo>
                    <a:lnTo>
                      <a:pt x="70" y="296"/>
                    </a:lnTo>
                    <a:lnTo>
                      <a:pt x="69" y="297"/>
                    </a:lnTo>
                    <a:lnTo>
                      <a:pt x="69" y="298"/>
                    </a:lnTo>
                    <a:lnTo>
                      <a:pt x="69" y="300"/>
                    </a:lnTo>
                    <a:lnTo>
                      <a:pt x="69" y="301"/>
                    </a:lnTo>
                    <a:lnTo>
                      <a:pt x="70" y="301"/>
                    </a:lnTo>
                    <a:lnTo>
                      <a:pt x="69" y="303"/>
                    </a:lnTo>
                    <a:lnTo>
                      <a:pt x="71" y="304"/>
                    </a:lnTo>
                    <a:lnTo>
                      <a:pt x="70" y="306"/>
                    </a:lnTo>
                    <a:lnTo>
                      <a:pt x="68" y="307"/>
                    </a:lnTo>
                    <a:lnTo>
                      <a:pt x="68" y="309"/>
                    </a:lnTo>
                    <a:lnTo>
                      <a:pt x="69" y="309"/>
                    </a:lnTo>
                    <a:lnTo>
                      <a:pt x="67" y="311"/>
                    </a:lnTo>
                    <a:lnTo>
                      <a:pt x="66" y="311"/>
                    </a:lnTo>
                    <a:lnTo>
                      <a:pt x="67" y="312"/>
                    </a:lnTo>
                    <a:lnTo>
                      <a:pt x="65" y="315"/>
                    </a:lnTo>
                    <a:lnTo>
                      <a:pt x="64" y="315"/>
                    </a:lnTo>
                    <a:lnTo>
                      <a:pt x="64" y="316"/>
                    </a:lnTo>
                    <a:lnTo>
                      <a:pt x="65" y="316"/>
                    </a:lnTo>
                    <a:lnTo>
                      <a:pt x="69" y="318"/>
                    </a:lnTo>
                    <a:lnTo>
                      <a:pt x="68" y="319"/>
                    </a:lnTo>
                    <a:lnTo>
                      <a:pt x="67" y="321"/>
                    </a:lnTo>
                    <a:lnTo>
                      <a:pt x="69" y="322"/>
                    </a:lnTo>
                    <a:lnTo>
                      <a:pt x="69" y="326"/>
                    </a:lnTo>
                    <a:lnTo>
                      <a:pt x="69" y="329"/>
                    </a:lnTo>
                    <a:lnTo>
                      <a:pt x="67" y="330"/>
                    </a:lnTo>
                    <a:lnTo>
                      <a:pt x="65" y="330"/>
                    </a:lnTo>
                    <a:lnTo>
                      <a:pt x="64" y="331"/>
                    </a:lnTo>
                    <a:lnTo>
                      <a:pt x="65" y="332"/>
                    </a:lnTo>
                    <a:lnTo>
                      <a:pt x="64" y="332"/>
                    </a:lnTo>
                    <a:lnTo>
                      <a:pt x="65" y="336"/>
                    </a:lnTo>
                    <a:lnTo>
                      <a:pt x="67" y="337"/>
                    </a:lnTo>
                    <a:lnTo>
                      <a:pt x="69" y="336"/>
                    </a:lnTo>
                    <a:lnTo>
                      <a:pt x="70" y="336"/>
                    </a:lnTo>
                    <a:lnTo>
                      <a:pt x="70" y="338"/>
                    </a:lnTo>
                    <a:lnTo>
                      <a:pt x="72" y="339"/>
                    </a:lnTo>
                    <a:lnTo>
                      <a:pt x="70" y="340"/>
                    </a:lnTo>
                    <a:lnTo>
                      <a:pt x="71" y="342"/>
                    </a:lnTo>
                    <a:lnTo>
                      <a:pt x="70" y="342"/>
                    </a:lnTo>
                    <a:lnTo>
                      <a:pt x="70" y="343"/>
                    </a:lnTo>
                    <a:lnTo>
                      <a:pt x="70" y="345"/>
                    </a:lnTo>
                    <a:lnTo>
                      <a:pt x="67" y="345"/>
                    </a:lnTo>
                    <a:lnTo>
                      <a:pt x="67" y="348"/>
                    </a:lnTo>
                    <a:lnTo>
                      <a:pt x="70" y="349"/>
                    </a:lnTo>
                    <a:lnTo>
                      <a:pt x="72" y="349"/>
                    </a:lnTo>
                    <a:lnTo>
                      <a:pt x="72" y="350"/>
                    </a:lnTo>
                    <a:lnTo>
                      <a:pt x="70" y="352"/>
                    </a:lnTo>
                    <a:lnTo>
                      <a:pt x="71" y="353"/>
                    </a:lnTo>
                    <a:lnTo>
                      <a:pt x="72" y="353"/>
                    </a:lnTo>
                    <a:lnTo>
                      <a:pt x="74" y="355"/>
                    </a:lnTo>
                    <a:lnTo>
                      <a:pt x="73" y="357"/>
                    </a:lnTo>
                    <a:lnTo>
                      <a:pt x="75" y="360"/>
                    </a:lnTo>
                    <a:lnTo>
                      <a:pt x="75" y="363"/>
                    </a:lnTo>
                    <a:lnTo>
                      <a:pt x="75" y="364"/>
                    </a:lnTo>
                    <a:lnTo>
                      <a:pt x="75" y="366"/>
                    </a:lnTo>
                    <a:lnTo>
                      <a:pt x="73" y="368"/>
                    </a:lnTo>
                    <a:lnTo>
                      <a:pt x="77" y="368"/>
                    </a:lnTo>
                    <a:lnTo>
                      <a:pt x="75" y="374"/>
                    </a:lnTo>
                    <a:lnTo>
                      <a:pt x="72" y="372"/>
                    </a:lnTo>
                    <a:lnTo>
                      <a:pt x="70" y="373"/>
                    </a:lnTo>
                    <a:lnTo>
                      <a:pt x="71" y="373"/>
                    </a:lnTo>
                    <a:lnTo>
                      <a:pt x="70" y="375"/>
                    </a:lnTo>
                    <a:lnTo>
                      <a:pt x="73" y="377"/>
                    </a:lnTo>
                    <a:lnTo>
                      <a:pt x="73" y="378"/>
                    </a:lnTo>
                    <a:lnTo>
                      <a:pt x="75" y="379"/>
                    </a:lnTo>
                    <a:lnTo>
                      <a:pt x="73" y="380"/>
                    </a:lnTo>
                    <a:lnTo>
                      <a:pt x="74" y="383"/>
                    </a:lnTo>
                    <a:lnTo>
                      <a:pt x="73" y="383"/>
                    </a:lnTo>
                    <a:lnTo>
                      <a:pt x="70" y="380"/>
                    </a:lnTo>
                    <a:lnTo>
                      <a:pt x="71" y="379"/>
                    </a:lnTo>
                    <a:lnTo>
                      <a:pt x="70" y="379"/>
                    </a:lnTo>
                    <a:lnTo>
                      <a:pt x="69" y="379"/>
                    </a:lnTo>
                    <a:lnTo>
                      <a:pt x="65" y="378"/>
                    </a:lnTo>
                    <a:lnTo>
                      <a:pt x="65" y="379"/>
                    </a:lnTo>
                    <a:lnTo>
                      <a:pt x="65" y="378"/>
                    </a:lnTo>
                    <a:lnTo>
                      <a:pt x="62" y="379"/>
                    </a:lnTo>
                    <a:lnTo>
                      <a:pt x="61" y="380"/>
                    </a:lnTo>
                    <a:lnTo>
                      <a:pt x="62" y="381"/>
                    </a:lnTo>
                    <a:lnTo>
                      <a:pt x="62" y="382"/>
                    </a:lnTo>
                    <a:lnTo>
                      <a:pt x="59" y="382"/>
                    </a:lnTo>
                    <a:lnTo>
                      <a:pt x="60" y="383"/>
                    </a:lnTo>
                    <a:lnTo>
                      <a:pt x="61" y="383"/>
                    </a:lnTo>
                    <a:lnTo>
                      <a:pt x="63" y="387"/>
                    </a:lnTo>
                    <a:lnTo>
                      <a:pt x="64" y="385"/>
                    </a:lnTo>
                    <a:lnTo>
                      <a:pt x="66" y="387"/>
                    </a:lnTo>
                    <a:lnTo>
                      <a:pt x="69" y="386"/>
                    </a:lnTo>
                    <a:lnTo>
                      <a:pt x="71" y="387"/>
                    </a:lnTo>
                    <a:lnTo>
                      <a:pt x="72" y="389"/>
                    </a:lnTo>
                    <a:lnTo>
                      <a:pt x="72" y="390"/>
                    </a:lnTo>
                    <a:lnTo>
                      <a:pt x="74" y="392"/>
                    </a:lnTo>
                    <a:lnTo>
                      <a:pt x="72" y="393"/>
                    </a:lnTo>
                    <a:lnTo>
                      <a:pt x="75" y="393"/>
                    </a:lnTo>
                    <a:lnTo>
                      <a:pt x="75" y="394"/>
                    </a:lnTo>
                    <a:lnTo>
                      <a:pt x="75" y="399"/>
                    </a:lnTo>
                    <a:lnTo>
                      <a:pt x="75" y="400"/>
                    </a:lnTo>
                    <a:lnTo>
                      <a:pt x="76" y="401"/>
                    </a:lnTo>
                    <a:lnTo>
                      <a:pt x="77" y="400"/>
                    </a:lnTo>
                    <a:lnTo>
                      <a:pt x="82" y="402"/>
                    </a:lnTo>
                    <a:lnTo>
                      <a:pt x="82" y="400"/>
                    </a:lnTo>
                    <a:lnTo>
                      <a:pt x="83" y="400"/>
                    </a:lnTo>
                    <a:lnTo>
                      <a:pt x="83" y="404"/>
                    </a:lnTo>
                    <a:lnTo>
                      <a:pt x="82" y="408"/>
                    </a:lnTo>
                    <a:lnTo>
                      <a:pt x="84" y="408"/>
                    </a:lnTo>
                    <a:lnTo>
                      <a:pt x="85" y="406"/>
                    </a:lnTo>
                    <a:lnTo>
                      <a:pt x="87" y="406"/>
                    </a:lnTo>
                    <a:lnTo>
                      <a:pt x="87" y="404"/>
                    </a:lnTo>
                    <a:lnTo>
                      <a:pt x="88" y="403"/>
                    </a:lnTo>
                    <a:lnTo>
                      <a:pt x="89" y="403"/>
                    </a:lnTo>
                    <a:lnTo>
                      <a:pt x="91" y="402"/>
                    </a:lnTo>
                    <a:lnTo>
                      <a:pt x="92" y="403"/>
                    </a:lnTo>
                    <a:lnTo>
                      <a:pt x="90" y="403"/>
                    </a:lnTo>
                    <a:lnTo>
                      <a:pt x="92" y="405"/>
                    </a:lnTo>
                    <a:lnTo>
                      <a:pt x="91" y="408"/>
                    </a:lnTo>
                    <a:lnTo>
                      <a:pt x="92" y="408"/>
                    </a:lnTo>
                    <a:lnTo>
                      <a:pt x="93" y="408"/>
                    </a:lnTo>
                    <a:lnTo>
                      <a:pt x="94" y="408"/>
                    </a:lnTo>
                    <a:lnTo>
                      <a:pt x="94" y="413"/>
                    </a:lnTo>
                    <a:lnTo>
                      <a:pt x="95" y="415"/>
                    </a:lnTo>
                    <a:lnTo>
                      <a:pt x="98" y="413"/>
                    </a:lnTo>
                    <a:lnTo>
                      <a:pt x="99" y="413"/>
                    </a:lnTo>
                    <a:lnTo>
                      <a:pt x="100" y="414"/>
                    </a:lnTo>
                    <a:lnTo>
                      <a:pt x="100" y="413"/>
                    </a:lnTo>
                    <a:lnTo>
                      <a:pt x="103" y="413"/>
                    </a:lnTo>
                    <a:lnTo>
                      <a:pt x="103" y="410"/>
                    </a:lnTo>
                    <a:lnTo>
                      <a:pt x="104" y="411"/>
                    </a:lnTo>
                    <a:lnTo>
                      <a:pt x="105" y="408"/>
                    </a:lnTo>
                    <a:lnTo>
                      <a:pt x="104" y="407"/>
                    </a:lnTo>
                    <a:lnTo>
                      <a:pt x="106" y="406"/>
                    </a:lnTo>
                    <a:lnTo>
                      <a:pt x="107" y="406"/>
                    </a:lnTo>
                    <a:lnTo>
                      <a:pt x="108" y="405"/>
                    </a:lnTo>
                    <a:lnTo>
                      <a:pt x="110" y="405"/>
                    </a:lnTo>
                    <a:lnTo>
                      <a:pt x="110" y="402"/>
                    </a:lnTo>
                    <a:lnTo>
                      <a:pt x="114" y="403"/>
                    </a:lnTo>
                    <a:lnTo>
                      <a:pt x="118" y="406"/>
                    </a:lnTo>
                    <a:lnTo>
                      <a:pt x="119" y="406"/>
                    </a:lnTo>
                    <a:lnTo>
                      <a:pt x="120" y="403"/>
                    </a:lnTo>
                    <a:lnTo>
                      <a:pt x="119" y="403"/>
                    </a:lnTo>
                    <a:lnTo>
                      <a:pt x="120" y="402"/>
                    </a:lnTo>
                    <a:lnTo>
                      <a:pt x="121" y="402"/>
                    </a:lnTo>
                    <a:lnTo>
                      <a:pt x="122" y="402"/>
                    </a:lnTo>
                    <a:lnTo>
                      <a:pt x="122" y="399"/>
                    </a:lnTo>
                    <a:lnTo>
                      <a:pt x="122" y="398"/>
                    </a:lnTo>
                    <a:lnTo>
                      <a:pt x="123" y="394"/>
                    </a:lnTo>
                    <a:lnTo>
                      <a:pt x="123" y="395"/>
                    </a:lnTo>
                    <a:lnTo>
                      <a:pt x="124" y="395"/>
                    </a:lnTo>
                    <a:lnTo>
                      <a:pt x="124" y="396"/>
                    </a:lnTo>
                    <a:lnTo>
                      <a:pt x="126" y="397"/>
                    </a:lnTo>
                    <a:lnTo>
                      <a:pt x="128" y="398"/>
                    </a:lnTo>
                    <a:lnTo>
                      <a:pt x="129" y="396"/>
                    </a:lnTo>
                    <a:lnTo>
                      <a:pt x="129" y="393"/>
                    </a:lnTo>
                    <a:lnTo>
                      <a:pt x="129" y="391"/>
                    </a:lnTo>
                    <a:lnTo>
                      <a:pt x="127" y="389"/>
                    </a:lnTo>
                    <a:lnTo>
                      <a:pt x="131" y="389"/>
                    </a:lnTo>
                    <a:lnTo>
                      <a:pt x="131" y="387"/>
                    </a:lnTo>
                    <a:lnTo>
                      <a:pt x="130" y="383"/>
                    </a:lnTo>
                    <a:lnTo>
                      <a:pt x="131" y="382"/>
                    </a:lnTo>
                    <a:lnTo>
                      <a:pt x="131" y="378"/>
                    </a:lnTo>
                    <a:lnTo>
                      <a:pt x="132" y="380"/>
                    </a:lnTo>
                    <a:lnTo>
                      <a:pt x="132" y="379"/>
                    </a:lnTo>
                    <a:lnTo>
                      <a:pt x="135" y="379"/>
                    </a:lnTo>
                    <a:lnTo>
                      <a:pt x="136" y="379"/>
                    </a:lnTo>
                    <a:lnTo>
                      <a:pt x="136" y="378"/>
                    </a:lnTo>
                    <a:lnTo>
                      <a:pt x="138" y="378"/>
                    </a:lnTo>
                    <a:lnTo>
                      <a:pt x="138" y="377"/>
                    </a:lnTo>
                    <a:lnTo>
                      <a:pt x="139" y="377"/>
                    </a:lnTo>
                    <a:lnTo>
                      <a:pt x="139" y="376"/>
                    </a:lnTo>
                    <a:lnTo>
                      <a:pt x="139" y="374"/>
                    </a:lnTo>
                    <a:lnTo>
                      <a:pt x="141" y="374"/>
                    </a:lnTo>
                    <a:lnTo>
                      <a:pt x="141" y="373"/>
                    </a:lnTo>
                    <a:lnTo>
                      <a:pt x="144" y="373"/>
                    </a:lnTo>
                    <a:lnTo>
                      <a:pt x="145" y="370"/>
                    </a:lnTo>
                    <a:lnTo>
                      <a:pt x="148" y="370"/>
                    </a:lnTo>
                    <a:lnTo>
                      <a:pt x="149" y="370"/>
                    </a:lnTo>
                    <a:lnTo>
                      <a:pt x="149" y="369"/>
                    </a:lnTo>
                    <a:lnTo>
                      <a:pt x="150" y="368"/>
                    </a:lnTo>
                    <a:lnTo>
                      <a:pt x="153" y="373"/>
                    </a:lnTo>
                    <a:lnTo>
                      <a:pt x="154" y="374"/>
                    </a:lnTo>
                    <a:lnTo>
                      <a:pt x="155" y="373"/>
                    </a:lnTo>
                    <a:lnTo>
                      <a:pt x="158" y="373"/>
                    </a:lnTo>
                    <a:lnTo>
                      <a:pt x="162" y="370"/>
                    </a:lnTo>
                    <a:lnTo>
                      <a:pt x="163" y="372"/>
                    </a:lnTo>
                    <a:lnTo>
                      <a:pt x="163" y="370"/>
                    </a:lnTo>
                    <a:lnTo>
                      <a:pt x="169" y="368"/>
                    </a:lnTo>
                    <a:lnTo>
                      <a:pt x="168" y="365"/>
                    </a:lnTo>
                    <a:lnTo>
                      <a:pt x="171" y="366"/>
                    </a:lnTo>
                    <a:lnTo>
                      <a:pt x="172" y="365"/>
                    </a:lnTo>
                    <a:lnTo>
                      <a:pt x="174" y="362"/>
                    </a:lnTo>
                    <a:lnTo>
                      <a:pt x="173" y="361"/>
                    </a:lnTo>
                    <a:lnTo>
                      <a:pt x="174" y="361"/>
                    </a:lnTo>
                    <a:lnTo>
                      <a:pt x="176" y="361"/>
                    </a:lnTo>
                    <a:lnTo>
                      <a:pt x="178" y="359"/>
                    </a:lnTo>
                    <a:lnTo>
                      <a:pt x="183" y="353"/>
                    </a:lnTo>
                    <a:lnTo>
                      <a:pt x="184" y="355"/>
                    </a:lnTo>
                    <a:lnTo>
                      <a:pt x="183" y="355"/>
                    </a:lnTo>
                    <a:lnTo>
                      <a:pt x="183" y="361"/>
                    </a:lnTo>
                    <a:lnTo>
                      <a:pt x="187" y="360"/>
                    </a:lnTo>
                    <a:lnTo>
                      <a:pt x="188" y="361"/>
                    </a:lnTo>
                    <a:lnTo>
                      <a:pt x="190" y="362"/>
                    </a:lnTo>
                    <a:lnTo>
                      <a:pt x="191" y="362"/>
                    </a:lnTo>
                    <a:lnTo>
                      <a:pt x="195" y="361"/>
                    </a:lnTo>
                    <a:lnTo>
                      <a:pt x="202" y="362"/>
                    </a:lnTo>
                    <a:lnTo>
                      <a:pt x="204" y="364"/>
                    </a:lnTo>
                    <a:lnTo>
                      <a:pt x="205" y="361"/>
                    </a:lnTo>
                    <a:lnTo>
                      <a:pt x="206" y="359"/>
                    </a:lnTo>
                    <a:lnTo>
                      <a:pt x="206" y="360"/>
                    </a:lnTo>
                    <a:lnTo>
                      <a:pt x="208" y="356"/>
                    </a:lnTo>
                    <a:lnTo>
                      <a:pt x="209" y="358"/>
                    </a:lnTo>
                    <a:lnTo>
                      <a:pt x="208" y="361"/>
                    </a:lnTo>
                    <a:lnTo>
                      <a:pt x="209" y="361"/>
                    </a:lnTo>
                    <a:lnTo>
                      <a:pt x="211" y="359"/>
                    </a:lnTo>
                    <a:lnTo>
                      <a:pt x="212" y="359"/>
                    </a:lnTo>
                    <a:lnTo>
                      <a:pt x="215" y="355"/>
                    </a:lnTo>
                    <a:lnTo>
                      <a:pt x="218" y="352"/>
                    </a:lnTo>
                    <a:lnTo>
                      <a:pt x="219" y="349"/>
                    </a:lnTo>
                    <a:lnTo>
                      <a:pt x="220" y="349"/>
                    </a:lnTo>
                    <a:lnTo>
                      <a:pt x="223" y="348"/>
                    </a:lnTo>
                    <a:lnTo>
                      <a:pt x="224" y="348"/>
                    </a:lnTo>
                    <a:lnTo>
                      <a:pt x="225" y="351"/>
                    </a:lnTo>
                    <a:lnTo>
                      <a:pt x="226" y="349"/>
                    </a:lnTo>
                    <a:lnTo>
                      <a:pt x="227" y="350"/>
                    </a:lnTo>
                    <a:lnTo>
                      <a:pt x="229" y="356"/>
                    </a:lnTo>
                    <a:lnTo>
                      <a:pt x="228" y="359"/>
                    </a:lnTo>
                    <a:lnTo>
                      <a:pt x="229" y="360"/>
                    </a:lnTo>
                    <a:lnTo>
                      <a:pt x="236" y="359"/>
                    </a:lnTo>
                    <a:lnTo>
                      <a:pt x="236" y="355"/>
                    </a:lnTo>
                    <a:lnTo>
                      <a:pt x="237" y="355"/>
                    </a:lnTo>
                    <a:lnTo>
                      <a:pt x="237" y="352"/>
                    </a:lnTo>
                    <a:lnTo>
                      <a:pt x="239" y="350"/>
                    </a:lnTo>
                    <a:lnTo>
                      <a:pt x="241" y="348"/>
                    </a:lnTo>
                    <a:lnTo>
                      <a:pt x="244" y="348"/>
                    </a:lnTo>
                    <a:lnTo>
                      <a:pt x="250" y="347"/>
                    </a:lnTo>
                    <a:lnTo>
                      <a:pt x="251" y="347"/>
                    </a:lnTo>
                    <a:lnTo>
                      <a:pt x="250" y="348"/>
                    </a:lnTo>
                    <a:lnTo>
                      <a:pt x="254" y="347"/>
                    </a:lnTo>
                    <a:lnTo>
                      <a:pt x="255" y="345"/>
                    </a:lnTo>
                    <a:lnTo>
                      <a:pt x="256" y="345"/>
                    </a:lnTo>
                    <a:lnTo>
                      <a:pt x="258" y="345"/>
                    </a:lnTo>
                    <a:lnTo>
                      <a:pt x="259" y="342"/>
                    </a:lnTo>
                    <a:lnTo>
                      <a:pt x="260" y="342"/>
                    </a:lnTo>
                    <a:lnTo>
                      <a:pt x="261" y="342"/>
                    </a:lnTo>
                    <a:lnTo>
                      <a:pt x="263" y="341"/>
                    </a:lnTo>
                    <a:lnTo>
                      <a:pt x="263" y="339"/>
                    </a:lnTo>
                    <a:lnTo>
                      <a:pt x="263" y="335"/>
                    </a:lnTo>
                    <a:lnTo>
                      <a:pt x="262" y="335"/>
                    </a:lnTo>
                    <a:lnTo>
                      <a:pt x="263" y="335"/>
                    </a:lnTo>
                    <a:lnTo>
                      <a:pt x="263" y="334"/>
                    </a:lnTo>
                    <a:lnTo>
                      <a:pt x="265" y="335"/>
                    </a:lnTo>
                    <a:lnTo>
                      <a:pt x="268" y="335"/>
                    </a:lnTo>
                    <a:lnTo>
                      <a:pt x="268" y="336"/>
                    </a:lnTo>
                    <a:lnTo>
                      <a:pt x="272" y="337"/>
                    </a:lnTo>
                    <a:lnTo>
                      <a:pt x="274" y="337"/>
                    </a:lnTo>
                    <a:lnTo>
                      <a:pt x="274" y="336"/>
                    </a:lnTo>
                    <a:lnTo>
                      <a:pt x="273" y="335"/>
                    </a:lnTo>
                    <a:lnTo>
                      <a:pt x="274" y="335"/>
                    </a:lnTo>
                    <a:lnTo>
                      <a:pt x="273" y="334"/>
                    </a:lnTo>
                    <a:lnTo>
                      <a:pt x="274" y="331"/>
                    </a:lnTo>
                    <a:lnTo>
                      <a:pt x="273" y="329"/>
                    </a:lnTo>
                    <a:lnTo>
                      <a:pt x="272" y="329"/>
                    </a:lnTo>
                    <a:lnTo>
                      <a:pt x="272" y="322"/>
                    </a:lnTo>
                    <a:lnTo>
                      <a:pt x="275" y="322"/>
                    </a:lnTo>
                    <a:lnTo>
                      <a:pt x="274" y="321"/>
                    </a:lnTo>
                    <a:lnTo>
                      <a:pt x="276" y="321"/>
                    </a:lnTo>
                    <a:lnTo>
                      <a:pt x="277" y="319"/>
                    </a:lnTo>
                    <a:lnTo>
                      <a:pt x="279" y="319"/>
                    </a:lnTo>
                    <a:lnTo>
                      <a:pt x="280" y="318"/>
                    </a:lnTo>
                    <a:lnTo>
                      <a:pt x="283" y="318"/>
                    </a:lnTo>
                    <a:lnTo>
                      <a:pt x="285" y="321"/>
                    </a:lnTo>
                    <a:lnTo>
                      <a:pt x="286" y="321"/>
                    </a:lnTo>
                    <a:lnTo>
                      <a:pt x="286" y="319"/>
                    </a:lnTo>
                    <a:lnTo>
                      <a:pt x="288" y="319"/>
                    </a:lnTo>
                    <a:lnTo>
                      <a:pt x="292" y="322"/>
                    </a:lnTo>
                    <a:lnTo>
                      <a:pt x="296" y="323"/>
                    </a:lnTo>
                    <a:lnTo>
                      <a:pt x="296" y="325"/>
                    </a:lnTo>
                    <a:lnTo>
                      <a:pt x="297" y="325"/>
                    </a:lnTo>
                    <a:lnTo>
                      <a:pt x="297" y="326"/>
                    </a:lnTo>
                    <a:lnTo>
                      <a:pt x="298" y="326"/>
                    </a:lnTo>
                    <a:lnTo>
                      <a:pt x="303" y="326"/>
                    </a:lnTo>
                    <a:lnTo>
                      <a:pt x="309" y="327"/>
                    </a:lnTo>
                    <a:lnTo>
                      <a:pt x="309" y="329"/>
                    </a:lnTo>
                    <a:lnTo>
                      <a:pt x="311" y="329"/>
                    </a:lnTo>
                    <a:lnTo>
                      <a:pt x="315" y="330"/>
                    </a:lnTo>
                    <a:lnTo>
                      <a:pt x="315" y="331"/>
                    </a:lnTo>
                    <a:lnTo>
                      <a:pt x="316" y="330"/>
                    </a:lnTo>
                    <a:lnTo>
                      <a:pt x="322" y="330"/>
                    </a:lnTo>
                    <a:lnTo>
                      <a:pt x="323" y="329"/>
                    </a:lnTo>
                    <a:lnTo>
                      <a:pt x="326" y="331"/>
                    </a:lnTo>
                    <a:lnTo>
                      <a:pt x="327" y="328"/>
                    </a:lnTo>
                    <a:lnTo>
                      <a:pt x="326" y="326"/>
                    </a:lnTo>
                    <a:lnTo>
                      <a:pt x="330" y="328"/>
                    </a:lnTo>
                    <a:lnTo>
                      <a:pt x="330" y="329"/>
                    </a:lnTo>
                    <a:lnTo>
                      <a:pt x="331" y="331"/>
                    </a:lnTo>
                    <a:lnTo>
                      <a:pt x="331" y="330"/>
                    </a:lnTo>
                    <a:lnTo>
                      <a:pt x="334" y="332"/>
                    </a:lnTo>
                    <a:lnTo>
                      <a:pt x="334" y="331"/>
                    </a:lnTo>
                    <a:lnTo>
                      <a:pt x="335" y="331"/>
                    </a:lnTo>
                    <a:lnTo>
                      <a:pt x="336" y="329"/>
                    </a:lnTo>
                    <a:lnTo>
                      <a:pt x="341" y="334"/>
                    </a:lnTo>
                    <a:lnTo>
                      <a:pt x="343" y="335"/>
                    </a:lnTo>
                    <a:lnTo>
                      <a:pt x="343" y="336"/>
                    </a:lnTo>
                    <a:lnTo>
                      <a:pt x="344" y="336"/>
                    </a:lnTo>
                    <a:lnTo>
                      <a:pt x="346" y="332"/>
                    </a:lnTo>
                    <a:lnTo>
                      <a:pt x="348" y="331"/>
                    </a:lnTo>
                    <a:lnTo>
                      <a:pt x="348" y="330"/>
                    </a:lnTo>
                    <a:lnTo>
                      <a:pt x="350" y="326"/>
                    </a:lnTo>
                    <a:lnTo>
                      <a:pt x="351" y="327"/>
                    </a:lnTo>
                    <a:lnTo>
                      <a:pt x="353" y="325"/>
                    </a:lnTo>
                    <a:lnTo>
                      <a:pt x="355" y="328"/>
                    </a:lnTo>
                    <a:lnTo>
                      <a:pt x="357" y="329"/>
                    </a:lnTo>
                    <a:lnTo>
                      <a:pt x="358" y="328"/>
                    </a:lnTo>
                    <a:lnTo>
                      <a:pt x="358" y="327"/>
                    </a:lnTo>
                    <a:lnTo>
                      <a:pt x="359" y="329"/>
                    </a:lnTo>
                    <a:lnTo>
                      <a:pt x="361" y="329"/>
                    </a:lnTo>
                    <a:lnTo>
                      <a:pt x="361" y="326"/>
                    </a:lnTo>
                    <a:lnTo>
                      <a:pt x="365" y="328"/>
                    </a:lnTo>
                    <a:lnTo>
                      <a:pt x="365" y="326"/>
                    </a:lnTo>
                    <a:lnTo>
                      <a:pt x="366" y="326"/>
                    </a:lnTo>
                    <a:lnTo>
                      <a:pt x="367" y="326"/>
                    </a:lnTo>
                    <a:lnTo>
                      <a:pt x="369" y="326"/>
                    </a:lnTo>
                    <a:lnTo>
                      <a:pt x="369" y="327"/>
                    </a:lnTo>
                    <a:lnTo>
                      <a:pt x="370" y="328"/>
                    </a:lnTo>
                    <a:lnTo>
                      <a:pt x="370" y="329"/>
                    </a:lnTo>
                    <a:lnTo>
                      <a:pt x="372" y="329"/>
                    </a:lnTo>
                    <a:lnTo>
                      <a:pt x="372" y="331"/>
                    </a:lnTo>
                    <a:lnTo>
                      <a:pt x="372" y="330"/>
                    </a:lnTo>
                    <a:lnTo>
                      <a:pt x="374" y="331"/>
                    </a:lnTo>
                    <a:lnTo>
                      <a:pt x="372" y="329"/>
                    </a:lnTo>
                    <a:lnTo>
                      <a:pt x="374" y="329"/>
                    </a:lnTo>
                    <a:lnTo>
                      <a:pt x="374" y="330"/>
                    </a:lnTo>
                    <a:lnTo>
                      <a:pt x="374" y="331"/>
                    </a:lnTo>
                    <a:lnTo>
                      <a:pt x="375" y="330"/>
                    </a:lnTo>
                    <a:lnTo>
                      <a:pt x="376" y="330"/>
                    </a:lnTo>
                    <a:lnTo>
                      <a:pt x="378" y="326"/>
                    </a:lnTo>
                    <a:lnTo>
                      <a:pt x="378" y="324"/>
                    </a:lnTo>
                    <a:lnTo>
                      <a:pt x="378" y="323"/>
                    </a:lnTo>
                    <a:lnTo>
                      <a:pt x="377" y="322"/>
                    </a:lnTo>
                    <a:lnTo>
                      <a:pt x="378" y="322"/>
                    </a:lnTo>
                    <a:lnTo>
                      <a:pt x="378" y="318"/>
                    </a:lnTo>
                    <a:lnTo>
                      <a:pt x="381" y="319"/>
                    </a:lnTo>
                    <a:lnTo>
                      <a:pt x="381" y="314"/>
                    </a:lnTo>
                    <a:lnTo>
                      <a:pt x="381" y="312"/>
                    </a:lnTo>
                    <a:lnTo>
                      <a:pt x="382" y="312"/>
                    </a:lnTo>
                    <a:lnTo>
                      <a:pt x="382" y="310"/>
                    </a:lnTo>
                    <a:lnTo>
                      <a:pt x="381" y="309"/>
                    </a:lnTo>
                    <a:lnTo>
                      <a:pt x="380" y="308"/>
                    </a:lnTo>
                    <a:lnTo>
                      <a:pt x="380" y="306"/>
                    </a:lnTo>
                    <a:lnTo>
                      <a:pt x="378" y="305"/>
                    </a:lnTo>
                    <a:lnTo>
                      <a:pt x="378" y="304"/>
                    </a:lnTo>
                    <a:lnTo>
                      <a:pt x="381" y="302"/>
                    </a:lnTo>
                    <a:lnTo>
                      <a:pt x="381" y="304"/>
                    </a:lnTo>
                    <a:lnTo>
                      <a:pt x="382" y="303"/>
                    </a:lnTo>
                    <a:lnTo>
                      <a:pt x="381" y="302"/>
                    </a:lnTo>
                    <a:lnTo>
                      <a:pt x="381" y="301"/>
                    </a:lnTo>
                    <a:lnTo>
                      <a:pt x="380" y="299"/>
                    </a:lnTo>
                    <a:lnTo>
                      <a:pt x="381" y="298"/>
                    </a:lnTo>
                    <a:lnTo>
                      <a:pt x="381" y="297"/>
                    </a:lnTo>
                    <a:lnTo>
                      <a:pt x="381" y="296"/>
                    </a:lnTo>
                    <a:lnTo>
                      <a:pt x="379" y="295"/>
                    </a:lnTo>
                    <a:lnTo>
                      <a:pt x="379" y="294"/>
                    </a:lnTo>
                    <a:lnTo>
                      <a:pt x="381" y="293"/>
                    </a:lnTo>
                    <a:lnTo>
                      <a:pt x="382" y="293"/>
                    </a:lnTo>
                    <a:lnTo>
                      <a:pt x="382" y="292"/>
                    </a:lnTo>
                    <a:lnTo>
                      <a:pt x="384" y="291"/>
                    </a:lnTo>
                    <a:lnTo>
                      <a:pt x="388" y="296"/>
                    </a:lnTo>
                    <a:lnTo>
                      <a:pt x="394" y="300"/>
                    </a:lnTo>
                    <a:lnTo>
                      <a:pt x="394" y="298"/>
                    </a:lnTo>
                    <a:lnTo>
                      <a:pt x="395" y="299"/>
                    </a:lnTo>
                    <a:lnTo>
                      <a:pt x="394" y="298"/>
                    </a:lnTo>
                    <a:lnTo>
                      <a:pt x="395" y="296"/>
                    </a:lnTo>
                    <a:lnTo>
                      <a:pt x="393" y="296"/>
                    </a:lnTo>
                    <a:lnTo>
                      <a:pt x="392" y="295"/>
                    </a:lnTo>
                    <a:lnTo>
                      <a:pt x="394" y="293"/>
                    </a:lnTo>
                    <a:lnTo>
                      <a:pt x="395" y="295"/>
                    </a:lnTo>
                    <a:lnTo>
                      <a:pt x="396" y="293"/>
                    </a:lnTo>
                    <a:lnTo>
                      <a:pt x="395" y="292"/>
                    </a:lnTo>
                    <a:lnTo>
                      <a:pt x="397" y="292"/>
                    </a:lnTo>
                    <a:lnTo>
                      <a:pt x="397" y="285"/>
                    </a:lnTo>
                    <a:lnTo>
                      <a:pt x="401" y="289"/>
                    </a:lnTo>
                    <a:lnTo>
                      <a:pt x="404" y="289"/>
                    </a:lnTo>
                    <a:lnTo>
                      <a:pt x="404" y="286"/>
                    </a:lnTo>
                    <a:lnTo>
                      <a:pt x="407" y="289"/>
                    </a:lnTo>
                    <a:lnTo>
                      <a:pt x="410" y="289"/>
                    </a:lnTo>
                    <a:lnTo>
                      <a:pt x="410" y="285"/>
                    </a:lnTo>
                    <a:lnTo>
                      <a:pt x="411" y="284"/>
                    </a:lnTo>
                    <a:lnTo>
                      <a:pt x="411" y="281"/>
                    </a:lnTo>
                    <a:lnTo>
                      <a:pt x="411" y="280"/>
                    </a:lnTo>
                    <a:lnTo>
                      <a:pt x="410" y="279"/>
                    </a:lnTo>
                    <a:lnTo>
                      <a:pt x="411" y="279"/>
                    </a:lnTo>
                    <a:lnTo>
                      <a:pt x="411" y="275"/>
                    </a:lnTo>
                    <a:lnTo>
                      <a:pt x="408" y="267"/>
                    </a:lnTo>
                    <a:lnTo>
                      <a:pt x="413" y="266"/>
                    </a:lnTo>
                    <a:lnTo>
                      <a:pt x="413" y="261"/>
                    </a:lnTo>
                    <a:lnTo>
                      <a:pt x="417" y="264"/>
                    </a:lnTo>
                    <a:lnTo>
                      <a:pt x="416" y="261"/>
                    </a:lnTo>
                    <a:lnTo>
                      <a:pt x="416" y="258"/>
                    </a:lnTo>
                    <a:lnTo>
                      <a:pt x="414" y="258"/>
                    </a:lnTo>
                    <a:lnTo>
                      <a:pt x="415" y="255"/>
                    </a:lnTo>
                    <a:lnTo>
                      <a:pt x="413" y="254"/>
                    </a:lnTo>
                    <a:lnTo>
                      <a:pt x="414" y="254"/>
                    </a:lnTo>
                    <a:lnTo>
                      <a:pt x="414" y="253"/>
                    </a:lnTo>
                    <a:lnTo>
                      <a:pt x="413" y="253"/>
                    </a:lnTo>
                    <a:lnTo>
                      <a:pt x="411" y="252"/>
                    </a:lnTo>
                    <a:lnTo>
                      <a:pt x="411" y="253"/>
                    </a:lnTo>
                    <a:lnTo>
                      <a:pt x="410" y="252"/>
                    </a:lnTo>
                    <a:lnTo>
                      <a:pt x="410" y="251"/>
                    </a:lnTo>
                    <a:lnTo>
                      <a:pt x="410" y="252"/>
                    </a:lnTo>
                    <a:lnTo>
                      <a:pt x="406" y="251"/>
                    </a:lnTo>
                    <a:lnTo>
                      <a:pt x="407" y="248"/>
                    </a:lnTo>
                    <a:lnTo>
                      <a:pt x="406" y="249"/>
                    </a:lnTo>
                    <a:lnTo>
                      <a:pt x="406" y="248"/>
                    </a:lnTo>
                    <a:lnTo>
                      <a:pt x="406" y="245"/>
                    </a:lnTo>
                    <a:lnTo>
                      <a:pt x="405" y="245"/>
                    </a:lnTo>
                    <a:lnTo>
                      <a:pt x="406" y="244"/>
                    </a:lnTo>
                    <a:lnTo>
                      <a:pt x="405" y="244"/>
                    </a:lnTo>
                    <a:lnTo>
                      <a:pt x="406" y="242"/>
                    </a:lnTo>
                    <a:lnTo>
                      <a:pt x="405" y="242"/>
                    </a:lnTo>
                    <a:lnTo>
                      <a:pt x="405" y="241"/>
                    </a:lnTo>
                    <a:lnTo>
                      <a:pt x="404" y="238"/>
                    </a:lnTo>
                    <a:lnTo>
                      <a:pt x="402" y="237"/>
                    </a:lnTo>
                    <a:lnTo>
                      <a:pt x="402" y="235"/>
                    </a:lnTo>
                    <a:lnTo>
                      <a:pt x="402" y="231"/>
                    </a:lnTo>
                    <a:lnTo>
                      <a:pt x="402" y="230"/>
                    </a:lnTo>
                    <a:lnTo>
                      <a:pt x="402" y="228"/>
                    </a:lnTo>
                    <a:lnTo>
                      <a:pt x="401" y="228"/>
                    </a:lnTo>
                    <a:lnTo>
                      <a:pt x="401" y="225"/>
                    </a:lnTo>
                    <a:lnTo>
                      <a:pt x="400" y="225"/>
                    </a:lnTo>
                    <a:lnTo>
                      <a:pt x="400" y="224"/>
                    </a:lnTo>
                    <a:lnTo>
                      <a:pt x="400" y="221"/>
                    </a:lnTo>
                    <a:lnTo>
                      <a:pt x="397" y="219"/>
                    </a:lnTo>
                    <a:lnTo>
                      <a:pt x="397" y="218"/>
                    </a:lnTo>
                    <a:lnTo>
                      <a:pt x="396" y="215"/>
                    </a:lnTo>
                    <a:lnTo>
                      <a:pt x="394" y="215"/>
                    </a:lnTo>
                    <a:lnTo>
                      <a:pt x="395" y="213"/>
                    </a:lnTo>
                    <a:lnTo>
                      <a:pt x="395" y="208"/>
                    </a:lnTo>
                    <a:lnTo>
                      <a:pt x="392" y="206"/>
                    </a:lnTo>
                    <a:lnTo>
                      <a:pt x="392" y="204"/>
                    </a:lnTo>
                    <a:lnTo>
                      <a:pt x="393" y="204"/>
                    </a:lnTo>
                    <a:lnTo>
                      <a:pt x="390" y="201"/>
                    </a:lnTo>
                    <a:lnTo>
                      <a:pt x="392" y="197"/>
                    </a:lnTo>
                    <a:lnTo>
                      <a:pt x="392" y="196"/>
                    </a:lnTo>
                    <a:lnTo>
                      <a:pt x="392" y="192"/>
                    </a:lnTo>
                    <a:lnTo>
                      <a:pt x="392" y="191"/>
                    </a:lnTo>
                    <a:lnTo>
                      <a:pt x="392" y="190"/>
                    </a:lnTo>
                    <a:lnTo>
                      <a:pt x="392" y="187"/>
                    </a:lnTo>
                    <a:lnTo>
                      <a:pt x="390" y="187"/>
                    </a:lnTo>
                    <a:lnTo>
                      <a:pt x="388" y="187"/>
                    </a:lnTo>
                    <a:lnTo>
                      <a:pt x="389" y="182"/>
                    </a:lnTo>
                    <a:lnTo>
                      <a:pt x="392" y="177"/>
                    </a:lnTo>
                    <a:lnTo>
                      <a:pt x="398" y="173"/>
                    </a:lnTo>
                    <a:lnTo>
                      <a:pt x="398" y="171"/>
                    </a:lnTo>
                    <a:lnTo>
                      <a:pt x="396" y="169"/>
                    </a:lnTo>
                    <a:lnTo>
                      <a:pt x="397" y="166"/>
                    </a:lnTo>
                    <a:lnTo>
                      <a:pt x="398" y="164"/>
                    </a:lnTo>
                    <a:lnTo>
                      <a:pt x="398" y="161"/>
                    </a:lnTo>
                    <a:lnTo>
                      <a:pt x="400" y="159"/>
                    </a:lnTo>
                    <a:lnTo>
                      <a:pt x="404" y="158"/>
                    </a:lnTo>
                    <a:lnTo>
                      <a:pt x="408" y="157"/>
                    </a:lnTo>
                    <a:lnTo>
                      <a:pt x="410" y="153"/>
                    </a:lnTo>
                    <a:lnTo>
                      <a:pt x="411" y="151"/>
                    </a:lnTo>
                    <a:lnTo>
                      <a:pt x="411" y="153"/>
                    </a:lnTo>
                    <a:lnTo>
                      <a:pt x="411" y="155"/>
                    </a:lnTo>
                    <a:lnTo>
                      <a:pt x="414" y="155"/>
                    </a:lnTo>
                    <a:lnTo>
                      <a:pt x="415" y="153"/>
                    </a:lnTo>
                    <a:lnTo>
                      <a:pt x="412" y="150"/>
                    </a:lnTo>
                    <a:lnTo>
                      <a:pt x="413" y="147"/>
                    </a:lnTo>
                    <a:lnTo>
                      <a:pt x="414" y="147"/>
                    </a:lnTo>
                    <a:lnTo>
                      <a:pt x="414" y="145"/>
                    </a:lnTo>
                    <a:lnTo>
                      <a:pt x="416" y="140"/>
                    </a:lnTo>
                    <a:lnTo>
                      <a:pt x="418" y="137"/>
                    </a:lnTo>
                    <a:lnTo>
                      <a:pt x="418" y="136"/>
                    </a:lnTo>
                    <a:lnTo>
                      <a:pt x="420" y="136"/>
                    </a:lnTo>
                    <a:lnTo>
                      <a:pt x="422" y="138"/>
                    </a:lnTo>
                    <a:lnTo>
                      <a:pt x="424" y="134"/>
                    </a:lnTo>
                    <a:lnTo>
                      <a:pt x="422" y="132"/>
                    </a:lnTo>
                    <a:lnTo>
                      <a:pt x="423" y="130"/>
                    </a:lnTo>
                    <a:lnTo>
                      <a:pt x="426" y="129"/>
                    </a:lnTo>
                    <a:lnTo>
                      <a:pt x="426" y="128"/>
                    </a:lnTo>
                    <a:lnTo>
                      <a:pt x="425" y="127"/>
                    </a:lnTo>
                    <a:lnTo>
                      <a:pt x="424" y="127"/>
                    </a:lnTo>
                    <a:lnTo>
                      <a:pt x="424" y="125"/>
                    </a:lnTo>
                    <a:lnTo>
                      <a:pt x="424" y="124"/>
                    </a:lnTo>
                    <a:lnTo>
                      <a:pt x="425" y="122"/>
                    </a:lnTo>
                    <a:lnTo>
                      <a:pt x="427" y="123"/>
                    </a:lnTo>
                    <a:lnTo>
                      <a:pt x="427" y="122"/>
                    </a:lnTo>
                    <a:lnTo>
                      <a:pt x="425" y="121"/>
                    </a:lnTo>
                    <a:lnTo>
                      <a:pt x="424" y="122"/>
                    </a:lnTo>
                    <a:lnTo>
                      <a:pt x="423" y="121"/>
                    </a:lnTo>
                    <a:lnTo>
                      <a:pt x="424" y="121"/>
                    </a:lnTo>
                    <a:lnTo>
                      <a:pt x="422" y="119"/>
                    </a:lnTo>
                    <a:lnTo>
                      <a:pt x="425" y="118"/>
                    </a:lnTo>
                    <a:lnTo>
                      <a:pt x="427" y="121"/>
                    </a:lnTo>
                    <a:lnTo>
                      <a:pt x="429" y="119"/>
                    </a:lnTo>
                    <a:lnTo>
                      <a:pt x="432" y="118"/>
                    </a:lnTo>
                    <a:lnTo>
                      <a:pt x="433" y="119"/>
                    </a:lnTo>
                    <a:lnTo>
                      <a:pt x="434" y="119"/>
                    </a:lnTo>
                    <a:lnTo>
                      <a:pt x="433" y="121"/>
                    </a:lnTo>
                    <a:lnTo>
                      <a:pt x="432" y="122"/>
                    </a:lnTo>
                    <a:lnTo>
                      <a:pt x="434" y="121"/>
                    </a:lnTo>
                    <a:lnTo>
                      <a:pt x="435" y="122"/>
                    </a:lnTo>
                    <a:lnTo>
                      <a:pt x="435" y="121"/>
                    </a:lnTo>
                    <a:lnTo>
                      <a:pt x="436" y="121"/>
                    </a:lnTo>
                    <a:lnTo>
                      <a:pt x="439" y="124"/>
                    </a:lnTo>
                    <a:lnTo>
                      <a:pt x="440" y="127"/>
                    </a:lnTo>
                    <a:lnTo>
                      <a:pt x="443" y="128"/>
                    </a:lnTo>
                    <a:lnTo>
                      <a:pt x="444" y="129"/>
                    </a:lnTo>
                    <a:lnTo>
                      <a:pt x="446" y="129"/>
                    </a:lnTo>
                    <a:lnTo>
                      <a:pt x="447" y="131"/>
                    </a:lnTo>
                    <a:lnTo>
                      <a:pt x="448" y="129"/>
                    </a:lnTo>
                    <a:lnTo>
                      <a:pt x="448" y="130"/>
                    </a:lnTo>
                    <a:lnTo>
                      <a:pt x="450" y="130"/>
                    </a:lnTo>
                    <a:lnTo>
                      <a:pt x="453" y="129"/>
                    </a:lnTo>
                    <a:lnTo>
                      <a:pt x="454" y="126"/>
                    </a:lnTo>
                    <a:lnTo>
                      <a:pt x="454" y="122"/>
                    </a:lnTo>
                    <a:lnTo>
                      <a:pt x="455" y="120"/>
                    </a:lnTo>
                    <a:lnTo>
                      <a:pt x="455" y="117"/>
                    </a:lnTo>
                    <a:lnTo>
                      <a:pt x="457" y="116"/>
                    </a:lnTo>
                    <a:lnTo>
                      <a:pt x="457" y="112"/>
                    </a:lnTo>
                    <a:lnTo>
                      <a:pt x="457" y="111"/>
                    </a:lnTo>
                    <a:lnTo>
                      <a:pt x="463" y="113"/>
                    </a:lnTo>
                    <a:lnTo>
                      <a:pt x="465" y="112"/>
                    </a:lnTo>
                    <a:lnTo>
                      <a:pt x="467" y="112"/>
                    </a:lnTo>
                    <a:lnTo>
                      <a:pt x="468" y="111"/>
                    </a:lnTo>
                    <a:lnTo>
                      <a:pt x="471" y="104"/>
                    </a:lnTo>
                    <a:lnTo>
                      <a:pt x="472" y="101"/>
                    </a:lnTo>
                    <a:lnTo>
                      <a:pt x="473" y="100"/>
                    </a:lnTo>
                    <a:lnTo>
                      <a:pt x="477" y="91"/>
                    </a:lnTo>
                    <a:lnTo>
                      <a:pt x="479" y="86"/>
                    </a:lnTo>
                    <a:lnTo>
                      <a:pt x="484" y="83"/>
                    </a:lnTo>
                    <a:lnTo>
                      <a:pt x="485" y="74"/>
                    </a:lnTo>
                    <a:lnTo>
                      <a:pt x="484" y="72"/>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63" name="Group 56">
              <a:extLst>
                <a:ext uri="{FF2B5EF4-FFF2-40B4-BE49-F238E27FC236}">
                  <a16:creationId xmlns:a16="http://schemas.microsoft.com/office/drawing/2014/main" id="{553B2D99-2426-47C4-9DC1-92A0826BFB90}"/>
                </a:ext>
              </a:extLst>
            </p:cNvPr>
            <p:cNvGrpSpPr>
              <a:grpSpLocks/>
            </p:cNvGrpSpPr>
            <p:nvPr/>
          </p:nvGrpSpPr>
          <p:grpSpPr bwMode="auto">
            <a:xfrm>
              <a:off x="1267" y="2858"/>
              <a:ext cx="386" cy="374"/>
              <a:chOff x="1267" y="2858"/>
              <a:chExt cx="386" cy="374"/>
            </a:xfrm>
          </p:grpSpPr>
          <p:sp>
            <p:nvSpPr>
              <p:cNvPr id="533" name="Freeform 54">
                <a:extLst>
                  <a:ext uri="{FF2B5EF4-FFF2-40B4-BE49-F238E27FC236}">
                    <a16:creationId xmlns:a16="http://schemas.microsoft.com/office/drawing/2014/main" id="{479C345B-B71E-4593-AF32-064C56C07B5C}"/>
                  </a:ext>
                </a:extLst>
              </p:cNvPr>
              <p:cNvSpPr>
                <a:spLocks/>
              </p:cNvSpPr>
              <p:nvPr/>
            </p:nvSpPr>
            <p:spPr bwMode="auto">
              <a:xfrm>
                <a:off x="1267" y="2858"/>
                <a:ext cx="386" cy="374"/>
              </a:xfrm>
              <a:custGeom>
                <a:avLst/>
                <a:gdLst>
                  <a:gd name="T0" fmla="*/ 383 w 386"/>
                  <a:gd name="T1" fmla="*/ 303 h 374"/>
                  <a:gd name="T2" fmla="*/ 367 w 386"/>
                  <a:gd name="T3" fmla="*/ 276 h 374"/>
                  <a:gd name="T4" fmla="*/ 348 w 386"/>
                  <a:gd name="T5" fmla="*/ 244 h 374"/>
                  <a:gd name="T6" fmla="*/ 334 w 386"/>
                  <a:gd name="T7" fmla="*/ 216 h 374"/>
                  <a:gd name="T8" fmla="*/ 311 w 386"/>
                  <a:gd name="T9" fmla="*/ 206 h 374"/>
                  <a:gd name="T10" fmla="*/ 295 w 386"/>
                  <a:gd name="T11" fmla="*/ 185 h 374"/>
                  <a:gd name="T12" fmla="*/ 307 w 386"/>
                  <a:gd name="T13" fmla="*/ 174 h 374"/>
                  <a:gd name="T14" fmla="*/ 325 w 386"/>
                  <a:gd name="T15" fmla="*/ 164 h 374"/>
                  <a:gd name="T16" fmla="*/ 354 w 386"/>
                  <a:gd name="T17" fmla="*/ 146 h 374"/>
                  <a:gd name="T18" fmla="*/ 364 w 386"/>
                  <a:gd name="T19" fmla="*/ 111 h 374"/>
                  <a:gd name="T20" fmla="*/ 336 w 386"/>
                  <a:gd name="T21" fmla="*/ 82 h 374"/>
                  <a:gd name="T22" fmla="*/ 304 w 386"/>
                  <a:gd name="T23" fmla="*/ 92 h 374"/>
                  <a:gd name="T24" fmla="*/ 278 w 386"/>
                  <a:gd name="T25" fmla="*/ 79 h 374"/>
                  <a:gd name="T26" fmla="*/ 249 w 386"/>
                  <a:gd name="T27" fmla="*/ 95 h 374"/>
                  <a:gd name="T28" fmla="*/ 252 w 386"/>
                  <a:gd name="T29" fmla="*/ 63 h 374"/>
                  <a:gd name="T30" fmla="*/ 218 w 386"/>
                  <a:gd name="T31" fmla="*/ 56 h 374"/>
                  <a:gd name="T32" fmla="*/ 188 w 386"/>
                  <a:gd name="T33" fmla="*/ 27 h 374"/>
                  <a:gd name="T34" fmla="*/ 142 w 386"/>
                  <a:gd name="T35" fmla="*/ 3 h 374"/>
                  <a:gd name="T36" fmla="*/ 138 w 386"/>
                  <a:gd name="T37" fmla="*/ 47 h 374"/>
                  <a:gd name="T38" fmla="*/ 137 w 386"/>
                  <a:gd name="T39" fmla="*/ 97 h 374"/>
                  <a:gd name="T40" fmla="*/ 149 w 386"/>
                  <a:gd name="T41" fmla="*/ 122 h 374"/>
                  <a:gd name="T42" fmla="*/ 132 w 386"/>
                  <a:gd name="T43" fmla="*/ 119 h 374"/>
                  <a:gd name="T44" fmla="*/ 114 w 386"/>
                  <a:gd name="T45" fmla="*/ 111 h 374"/>
                  <a:gd name="T46" fmla="*/ 97 w 386"/>
                  <a:gd name="T47" fmla="*/ 116 h 374"/>
                  <a:gd name="T48" fmla="*/ 92 w 386"/>
                  <a:gd name="T49" fmla="*/ 134 h 374"/>
                  <a:gd name="T50" fmla="*/ 83 w 386"/>
                  <a:gd name="T51" fmla="*/ 130 h 374"/>
                  <a:gd name="T52" fmla="*/ 71 w 386"/>
                  <a:gd name="T53" fmla="*/ 117 h 374"/>
                  <a:gd name="T54" fmla="*/ 51 w 386"/>
                  <a:gd name="T55" fmla="*/ 110 h 374"/>
                  <a:gd name="T56" fmla="*/ 35 w 386"/>
                  <a:gd name="T57" fmla="*/ 118 h 374"/>
                  <a:gd name="T58" fmla="*/ 15 w 386"/>
                  <a:gd name="T59" fmla="*/ 109 h 374"/>
                  <a:gd name="T60" fmla="*/ 14 w 386"/>
                  <a:gd name="T61" fmla="*/ 129 h 374"/>
                  <a:gd name="T62" fmla="*/ 17 w 386"/>
                  <a:gd name="T63" fmla="*/ 145 h 374"/>
                  <a:gd name="T64" fmla="*/ 11 w 386"/>
                  <a:gd name="T65" fmla="*/ 164 h 374"/>
                  <a:gd name="T66" fmla="*/ 2 w 386"/>
                  <a:gd name="T67" fmla="*/ 175 h 374"/>
                  <a:gd name="T68" fmla="*/ 21 w 386"/>
                  <a:gd name="T69" fmla="*/ 193 h 374"/>
                  <a:gd name="T70" fmla="*/ 26 w 386"/>
                  <a:gd name="T71" fmla="*/ 205 h 374"/>
                  <a:gd name="T72" fmla="*/ 32 w 386"/>
                  <a:gd name="T73" fmla="*/ 219 h 374"/>
                  <a:gd name="T74" fmla="*/ 49 w 386"/>
                  <a:gd name="T75" fmla="*/ 225 h 374"/>
                  <a:gd name="T76" fmla="*/ 66 w 386"/>
                  <a:gd name="T77" fmla="*/ 223 h 374"/>
                  <a:gd name="T78" fmla="*/ 64 w 386"/>
                  <a:gd name="T79" fmla="*/ 242 h 374"/>
                  <a:gd name="T80" fmla="*/ 69 w 386"/>
                  <a:gd name="T81" fmla="*/ 267 h 374"/>
                  <a:gd name="T82" fmla="*/ 59 w 386"/>
                  <a:gd name="T83" fmla="*/ 278 h 374"/>
                  <a:gd name="T84" fmla="*/ 65 w 386"/>
                  <a:gd name="T85" fmla="*/ 295 h 374"/>
                  <a:gd name="T86" fmla="*/ 79 w 386"/>
                  <a:gd name="T87" fmla="*/ 316 h 374"/>
                  <a:gd name="T88" fmla="*/ 98 w 386"/>
                  <a:gd name="T89" fmla="*/ 309 h 374"/>
                  <a:gd name="T90" fmla="*/ 110 w 386"/>
                  <a:gd name="T91" fmla="*/ 299 h 374"/>
                  <a:gd name="T92" fmla="*/ 120 w 386"/>
                  <a:gd name="T93" fmla="*/ 305 h 374"/>
                  <a:gd name="T94" fmla="*/ 128 w 386"/>
                  <a:gd name="T95" fmla="*/ 303 h 374"/>
                  <a:gd name="T96" fmla="*/ 141 w 386"/>
                  <a:gd name="T97" fmla="*/ 311 h 374"/>
                  <a:gd name="T98" fmla="*/ 156 w 386"/>
                  <a:gd name="T99" fmla="*/ 305 h 374"/>
                  <a:gd name="T100" fmla="*/ 172 w 386"/>
                  <a:gd name="T101" fmla="*/ 293 h 374"/>
                  <a:gd name="T102" fmla="*/ 185 w 386"/>
                  <a:gd name="T103" fmla="*/ 312 h 374"/>
                  <a:gd name="T104" fmla="*/ 227 w 386"/>
                  <a:gd name="T105" fmla="*/ 306 h 374"/>
                  <a:gd name="T106" fmla="*/ 255 w 386"/>
                  <a:gd name="T107" fmla="*/ 345 h 374"/>
                  <a:gd name="T108" fmla="*/ 275 w 386"/>
                  <a:gd name="T109" fmla="*/ 365 h 374"/>
                  <a:gd name="T110" fmla="*/ 290 w 386"/>
                  <a:gd name="T111" fmla="*/ 363 h 374"/>
                  <a:gd name="T112" fmla="*/ 302 w 386"/>
                  <a:gd name="T113" fmla="*/ 368 h 374"/>
                  <a:gd name="T114" fmla="*/ 314 w 386"/>
                  <a:gd name="T115" fmla="*/ 361 h 374"/>
                  <a:gd name="T116" fmla="*/ 333 w 386"/>
                  <a:gd name="T117" fmla="*/ 340 h 374"/>
                  <a:gd name="T118" fmla="*/ 345 w 386"/>
                  <a:gd name="T119" fmla="*/ 335 h 374"/>
                  <a:gd name="T120" fmla="*/ 369 w 386"/>
                  <a:gd name="T121" fmla="*/ 323 h 3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6"/>
                  <a:gd name="T184" fmla="*/ 0 h 374"/>
                  <a:gd name="T185" fmla="*/ 386 w 386"/>
                  <a:gd name="T186" fmla="*/ 374 h 3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6" h="374">
                    <a:moveTo>
                      <a:pt x="386" y="329"/>
                    </a:moveTo>
                    <a:lnTo>
                      <a:pt x="385" y="328"/>
                    </a:lnTo>
                    <a:lnTo>
                      <a:pt x="385" y="326"/>
                    </a:lnTo>
                    <a:lnTo>
                      <a:pt x="381" y="323"/>
                    </a:lnTo>
                    <a:lnTo>
                      <a:pt x="380" y="320"/>
                    </a:lnTo>
                    <a:lnTo>
                      <a:pt x="380" y="319"/>
                    </a:lnTo>
                    <a:lnTo>
                      <a:pt x="382" y="316"/>
                    </a:lnTo>
                    <a:lnTo>
                      <a:pt x="381" y="314"/>
                    </a:lnTo>
                    <a:lnTo>
                      <a:pt x="380" y="313"/>
                    </a:lnTo>
                    <a:lnTo>
                      <a:pt x="381" y="312"/>
                    </a:lnTo>
                    <a:lnTo>
                      <a:pt x="380" y="309"/>
                    </a:lnTo>
                    <a:lnTo>
                      <a:pt x="381" y="306"/>
                    </a:lnTo>
                    <a:lnTo>
                      <a:pt x="381" y="305"/>
                    </a:lnTo>
                    <a:lnTo>
                      <a:pt x="382" y="304"/>
                    </a:lnTo>
                    <a:lnTo>
                      <a:pt x="383" y="303"/>
                    </a:lnTo>
                    <a:lnTo>
                      <a:pt x="382" y="299"/>
                    </a:lnTo>
                    <a:lnTo>
                      <a:pt x="381" y="299"/>
                    </a:lnTo>
                    <a:lnTo>
                      <a:pt x="382" y="296"/>
                    </a:lnTo>
                    <a:lnTo>
                      <a:pt x="380" y="295"/>
                    </a:lnTo>
                    <a:lnTo>
                      <a:pt x="380" y="292"/>
                    </a:lnTo>
                    <a:lnTo>
                      <a:pt x="378" y="289"/>
                    </a:lnTo>
                    <a:lnTo>
                      <a:pt x="378" y="288"/>
                    </a:lnTo>
                    <a:lnTo>
                      <a:pt x="375" y="288"/>
                    </a:lnTo>
                    <a:lnTo>
                      <a:pt x="373" y="287"/>
                    </a:lnTo>
                    <a:lnTo>
                      <a:pt x="371" y="282"/>
                    </a:lnTo>
                    <a:lnTo>
                      <a:pt x="372" y="280"/>
                    </a:lnTo>
                    <a:lnTo>
                      <a:pt x="370" y="279"/>
                    </a:lnTo>
                    <a:lnTo>
                      <a:pt x="370" y="276"/>
                    </a:lnTo>
                    <a:lnTo>
                      <a:pt x="369" y="276"/>
                    </a:lnTo>
                    <a:lnTo>
                      <a:pt x="367" y="276"/>
                    </a:lnTo>
                    <a:lnTo>
                      <a:pt x="366" y="275"/>
                    </a:lnTo>
                    <a:lnTo>
                      <a:pt x="366" y="274"/>
                    </a:lnTo>
                    <a:lnTo>
                      <a:pt x="366" y="272"/>
                    </a:lnTo>
                    <a:lnTo>
                      <a:pt x="363" y="270"/>
                    </a:lnTo>
                    <a:lnTo>
                      <a:pt x="363" y="268"/>
                    </a:lnTo>
                    <a:lnTo>
                      <a:pt x="360" y="262"/>
                    </a:lnTo>
                    <a:lnTo>
                      <a:pt x="361" y="261"/>
                    </a:lnTo>
                    <a:lnTo>
                      <a:pt x="360" y="259"/>
                    </a:lnTo>
                    <a:lnTo>
                      <a:pt x="360" y="258"/>
                    </a:lnTo>
                    <a:lnTo>
                      <a:pt x="357" y="254"/>
                    </a:lnTo>
                    <a:lnTo>
                      <a:pt x="355" y="249"/>
                    </a:lnTo>
                    <a:lnTo>
                      <a:pt x="354" y="248"/>
                    </a:lnTo>
                    <a:lnTo>
                      <a:pt x="354" y="245"/>
                    </a:lnTo>
                    <a:lnTo>
                      <a:pt x="353" y="244"/>
                    </a:lnTo>
                    <a:lnTo>
                      <a:pt x="348" y="244"/>
                    </a:lnTo>
                    <a:lnTo>
                      <a:pt x="347" y="243"/>
                    </a:lnTo>
                    <a:lnTo>
                      <a:pt x="346" y="244"/>
                    </a:lnTo>
                    <a:lnTo>
                      <a:pt x="345" y="245"/>
                    </a:lnTo>
                    <a:lnTo>
                      <a:pt x="344" y="245"/>
                    </a:lnTo>
                    <a:lnTo>
                      <a:pt x="340" y="240"/>
                    </a:lnTo>
                    <a:lnTo>
                      <a:pt x="339" y="233"/>
                    </a:lnTo>
                    <a:lnTo>
                      <a:pt x="336" y="229"/>
                    </a:lnTo>
                    <a:lnTo>
                      <a:pt x="336" y="228"/>
                    </a:lnTo>
                    <a:lnTo>
                      <a:pt x="337" y="226"/>
                    </a:lnTo>
                    <a:lnTo>
                      <a:pt x="337" y="223"/>
                    </a:lnTo>
                    <a:lnTo>
                      <a:pt x="338" y="222"/>
                    </a:lnTo>
                    <a:lnTo>
                      <a:pt x="337" y="219"/>
                    </a:lnTo>
                    <a:lnTo>
                      <a:pt x="337" y="217"/>
                    </a:lnTo>
                    <a:lnTo>
                      <a:pt x="336" y="215"/>
                    </a:lnTo>
                    <a:lnTo>
                      <a:pt x="334" y="216"/>
                    </a:lnTo>
                    <a:lnTo>
                      <a:pt x="333" y="215"/>
                    </a:lnTo>
                    <a:lnTo>
                      <a:pt x="331" y="215"/>
                    </a:lnTo>
                    <a:lnTo>
                      <a:pt x="327" y="214"/>
                    </a:lnTo>
                    <a:lnTo>
                      <a:pt x="325" y="214"/>
                    </a:lnTo>
                    <a:lnTo>
                      <a:pt x="322" y="212"/>
                    </a:lnTo>
                    <a:lnTo>
                      <a:pt x="320" y="213"/>
                    </a:lnTo>
                    <a:lnTo>
                      <a:pt x="318" y="216"/>
                    </a:lnTo>
                    <a:lnTo>
                      <a:pt x="318" y="217"/>
                    </a:lnTo>
                    <a:lnTo>
                      <a:pt x="316" y="219"/>
                    </a:lnTo>
                    <a:lnTo>
                      <a:pt x="314" y="219"/>
                    </a:lnTo>
                    <a:lnTo>
                      <a:pt x="314" y="214"/>
                    </a:lnTo>
                    <a:lnTo>
                      <a:pt x="311" y="211"/>
                    </a:lnTo>
                    <a:lnTo>
                      <a:pt x="312" y="210"/>
                    </a:lnTo>
                    <a:lnTo>
                      <a:pt x="311" y="206"/>
                    </a:lnTo>
                    <a:lnTo>
                      <a:pt x="311" y="205"/>
                    </a:lnTo>
                    <a:lnTo>
                      <a:pt x="307" y="205"/>
                    </a:lnTo>
                    <a:lnTo>
                      <a:pt x="307" y="204"/>
                    </a:lnTo>
                    <a:lnTo>
                      <a:pt x="309" y="200"/>
                    </a:lnTo>
                    <a:lnTo>
                      <a:pt x="308" y="200"/>
                    </a:lnTo>
                    <a:lnTo>
                      <a:pt x="306" y="198"/>
                    </a:lnTo>
                    <a:lnTo>
                      <a:pt x="306" y="196"/>
                    </a:lnTo>
                    <a:lnTo>
                      <a:pt x="304" y="195"/>
                    </a:lnTo>
                    <a:lnTo>
                      <a:pt x="301" y="198"/>
                    </a:lnTo>
                    <a:lnTo>
                      <a:pt x="298" y="196"/>
                    </a:lnTo>
                    <a:lnTo>
                      <a:pt x="299" y="194"/>
                    </a:lnTo>
                    <a:lnTo>
                      <a:pt x="298" y="188"/>
                    </a:lnTo>
                    <a:lnTo>
                      <a:pt x="296" y="187"/>
                    </a:lnTo>
                    <a:lnTo>
                      <a:pt x="295" y="187"/>
                    </a:lnTo>
                    <a:lnTo>
                      <a:pt x="295" y="185"/>
                    </a:lnTo>
                    <a:lnTo>
                      <a:pt x="295" y="184"/>
                    </a:lnTo>
                    <a:lnTo>
                      <a:pt x="296" y="181"/>
                    </a:lnTo>
                    <a:lnTo>
                      <a:pt x="298" y="179"/>
                    </a:lnTo>
                    <a:lnTo>
                      <a:pt x="300" y="177"/>
                    </a:lnTo>
                    <a:lnTo>
                      <a:pt x="302" y="177"/>
                    </a:lnTo>
                    <a:lnTo>
                      <a:pt x="302" y="179"/>
                    </a:lnTo>
                    <a:lnTo>
                      <a:pt x="303" y="181"/>
                    </a:lnTo>
                    <a:lnTo>
                      <a:pt x="305" y="181"/>
                    </a:lnTo>
                    <a:lnTo>
                      <a:pt x="306" y="179"/>
                    </a:lnTo>
                    <a:lnTo>
                      <a:pt x="305" y="176"/>
                    </a:lnTo>
                    <a:lnTo>
                      <a:pt x="304" y="175"/>
                    </a:lnTo>
                    <a:lnTo>
                      <a:pt x="303" y="174"/>
                    </a:lnTo>
                    <a:lnTo>
                      <a:pt x="304" y="174"/>
                    </a:lnTo>
                    <a:lnTo>
                      <a:pt x="307" y="174"/>
                    </a:lnTo>
                    <a:lnTo>
                      <a:pt x="306" y="171"/>
                    </a:lnTo>
                    <a:lnTo>
                      <a:pt x="309" y="172"/>
                    </a:lnTo>
                    <a:lnTo>
                      <a:pt x="312" y="171"/>
                    </a:lnTo>
                    <a:lnTo>
                      <a:pt x="311" y="168"/>
                    </a:lnTo>
                    <a:lnTo>
                      <a:pt x="314" y="166"/>
                    </a:lnTo>
                    <a:lnTo>
                      <a:pt x="316" y="166"/>
                    </a:lnTo>
                    <a:lnTo>
                      <a:pt x="317" y="167"/>
                    </a:lnTo>
                    <a:lnTo>
                      <a:pt x="318" y="167"/>
                    </a:lnTo>
                    <a:lnTo>
                      <a:pt x="317" y="164"/>
                    </a:lnTo>
                    <a:lnTo>
                      <a:pt x="318" y="165"/>
                    </a:lnTo>
                    <a:lnTo>
                      <a:pt x="320" y="166"/>
                    </a:lnTo>
                    <a:lnTo>
                      <a:pt x="322" y="166"/>
                    </a:lnTo>
                    <a:lnTo>
                      <a:pt x="323" y="167"/>
                    </a:lnTo>
                    <a:lnTo>
                      <a:pt x="325" y="164"/>
                    </a:lnTo>
                    <a:lnTo>
                      <a:pt x="325" y="162"/>
                    </a:lnTo>
                    <a:lnTo>
                      <a:pt x="328" y="161"/>
                    </a:lnTo>
                    <a:lnTo>
                      <a:pt x="328" y="160"/>
                    </a:lnTo>
                    <a:lnTo>
                      <a:pt x="328" y="156"/>
                    </a:lnTo>
                    <a:lnTo>
                      <a:pt x="328" y="155"/>
                    </a:lnTo>
                    <a:lnTo>
                      <a:pt x="331" y="155"/>
                    </a:lnTo>
                    <a:lnTo>
                      <a:pt x="332" y="155"/>
                    </a:lnTo>
                    <a:lnTo>
                      <a:pt x="334" y="156"/>
                    </a:lnTo>
                    <a:lnTo>
                      <a:pt x="335" y="158"/>
                    </a:lnTo>
                    <a:lnTo>
                      <a:pt x="337" y="160"/>
                    </a:lnTo>
                    <a:lnTo>
                      <a:pt x="342" y="159"/>
                    </a:lnTo>
                    <a:lnTo>
                      <a:pt x="346" y="152"/>
                    </a:lnTo>
                    <a:lnTo>
                      <a:pt x="350" y="150"/>
                    </a:lnTo>
                    <a:lnTo>
                      <a:pt x="354" y="147"/>
                    </a:lnTo>
                    <a:lnTo>
                      <a:pt x="354" y="146"/>
                    </a:lnTo>
                    <a:lnTo>
                      <a:pt x="353" y="145"/>
                    </a:lnTo>
                    <a:lnTo>
                      <a:pt x="354" y="145"/>
                    </a:lnTo>
                    <a:lnTo>
                      <a:pt x="351" y="140"/>
                    </a:lnTo>
                    <a:lnTo>
                      <a:pt x="353" y="140"/>
                    </a:lnTo>
                    <a:lnTo>
                      <a:pt x="358" y="138"/>
                    </a:lnTo>
                    <a:lnTo>
                      <a:pt x="358" y="134"/>
                    </a:lnTo>
                    <a:lnTo>
                      <a:pt x="357" y="130"/>
                    </a:lnTo>
                    <a:lnTo>
                      <a:pt x="357" y="129"/>
                    </a:lnTo>
                    <a:lnTo>
                      <a:pt x="361" y="129"/>
                    </a:lnTo>
                    <a:lnTo>
                      <a:pt x="363" y="129"/>
                    </a:lnTo>
                    <a:lnTo>
                      <a:pt x="368" y="125"/>
                    </a:lnTo>
                    <a:lnTo>
                      <a:pt x="368" y="122"/>
                    </a:lnTo>
                    <a:lnTo>
                      <a:pt x="368" y="119"/>
                    </a:lnTo>
                    <a:lnTo>
                      <a:pt x="365" y="115"/>
                    </a:lnTo>
                    <a:lnTo>
                      <a:pt x="364" y="111"/>
                    </a:lnTo>
                    <a:lnTo>
                      <a:pt x="361" y="109"/>
                    </a:lnTo>
                    <a:lnTo>
                      <a:pt x="360" y="106"/>
                    </a:lnTo>
                    <a:lnTo>
                      <a:pt x="357" y="105"/>
                    </a:lnTo>
                    <a:lnTo>
                      <a:pt x="353" y="98"/>
                    </a:lnTo>
                    <a:lnTo>
                      <a:pt x="353" y="96"/>
                    </a:lnTo>
                    <a:lnTo>
                      <a:pt x="352" y="96"/>
                    </a:lnTo>
                    <a:lnTo>
                      <a:pt x="351" y="94"/>
                    </a:lnTo>
                    <a:lnTo>
                      <a:pt x="350" y="90"/>
                    </a:lnTo>
                    <a:lnTo>
                      <a:pt x="347" y="90"/>
                    </a:lnTo>
                    <a:lnTo>
                      <a:pt x="347" y="88"/>
                    </a:lnTo>
                    <a:lnTo>
                      <a:pt x="345" y="82"/>
                    </a:lnTo>
                    <a:lnTo>
                      <a:pt x="340" y="80"/>
                    </a:lnTo>
                    <a:lnTo>
                      <a:pt x="337" y="80"/>
                    </a:lnTo>
                    <a:lnTo>
                      <a:pt x="336" y="82"/>
                    </a:lnTo>
                    <a:lnTo>
                      <a:pt x="333" y="82"/>
                    </a:lnTo>
                    <a:lnTo>
                      <a:pt x="328" y="81"/>
                    </a:lnTo>
                    <a:lnTo>
                      <a:pt x="328" y="77"/>
                    </a:lnTo>
                    <a:lnTo>
                      <a:pt x="327" y="77"/>
                    </a:lnTo>
                    <a:lnTo>
                      <a:pt x="324" y="77"/>
                    </a:lnTo>
                    <a:lnTo>
                      <a:pt x="322" y="77"/>
                    </a:lnTo>
                    <a:lnTo>
                      <a:pt x="317" y="75"/>
                    </a:lnTo>
                    <a:lnTo>
                      <a:pt x="316" y="75"/>
                    </a:lnTo>
                    <a:lnTo>
                      <a:pt x="311" y="84"/>
                    </a:lnTo>
                    <a:lnTo>
                      <a:pt x="311" y="89"/>
                    </a:lnTo>
                    <a:lnTo>
                      <a:pt x="311" y="91"/>
                    </a:lnTo>
                    <a:lnTo>
                      <a:pt x="310" y="92"/>
                    </a:lnTo>
                    <a:lnTo>
                      <a:pt x="304" y="92"/>
                    </a:lnTo>
                    <a:lnTo>
                      <a:pt x="301" y="94"/>
                    </a:lnTo>
                    <a:lnTo>
                      <a:pt x="300" y="92"/>
                    </a:lnTo>
                    <a:lnTo>
                      <a:pt x="300" y="88"/>
                    </a:lnTo>
                    <a:lnTo>
                      <a:pt x="298" y="85"/>
                    </a:lnTo>
                    <a:lnTo>
                      <a:pt x="293" y="80"/>
                    </a:lnTo>
                    <a:lnTo>
                      <a:pt x="290" y="81"/>
                    </a:lnTo>
                    <a:lnTo>
                      <a:pt x="289" y="78"/>
                    </a:lnTo>
                    <a:lnTo>
                      <a:pt x="288" y="77"/>
                    </a:lnTo>
                    <a:lnTo>
                      <a:pt x="287" y="76"/>
                    </a:lnTo>
                    <a:lnTo>
                      <a:pt x="284" y="76"/>
                    </a:lnTo>
                    <a:lnTo>
                      <a:pt x="283" y="75"/>
                    </a:lnTo>
                    <a:lnTo>
                      <a:pt x="280" y="75"/>
                    </a:lnTo>
                    <a:lnTo>
                      <a:pt x="279" y="78"/>
                    </a:lnTo>
                    <a:lnTo>
                      <a:pt x="278" y="79"/>
                    </a:lnTo>
                    <a:lnTo>
                      <a:pt x="276" y="79"/>
                    </a:lnTo>
                    <a:lnTo>
                      <a:pt x="276" y="81"/>
                    </a:lnTo>
                    <a:lnTo>
                      <a:pt x="272" y="84"/>
                    </a:lnTo>
                    <a:lnTo>
                      <a:pt x="270" y="84"/>
                    </a:lnTo>
                    <a:lnTo>
                      <a:pt x="270" y="85"/>
                    </a:lnTo>
                    <a:lnTo>
                      <a:pt x="268" y="87"/>
                    </a:lnTo>
                    <a:lnTo>
                      <a:pt x="267" y="94"/>
                    </a:lnTo>
                    <a:lnTo>
                      <a:pt x="267" y="96"/>
                    </a:lnTo>
                    <a:lnTo>
                      <a:pt x="266" y="97"/>
                    </a:lnTo>
                    <a:lnTo>
                      <a:pt x="262" y="95"/>
                    </a:lnTo>
                    <a:lnTo>
                      <a:pt x="257" y="102"/>
                    </a:lnTo>
                    <a:lnTo>
                      <a:pt x="255" y="99"/>
                    </a:lnTo>
                    <a:lnTo>
                      <a:pt x="255" y="98"/>
                    </a:lnTo>
                    <a:lnTo>
                      <a:pt x="253" y="98"/>
                    </a:lnTo>
                    <a:lnTo>
                      <a:pt x="249" y="95"/>
                    </a:lnTo>
                    <a:lnTo>
                      <a:pt x="248" y="94"/>
                    </a:lnTo>
                    <a:lnTo>
                      <a:pt x="248" y="92"/>
                    </a:lnTo>
                    <a:lnTo>
                      <a:pt x="251" y="90"/>
                    </a:lnTo>
                    <a:lnTo>
                      <a:pt x="254" y="89"/>
                    </a:lnTo>
                    <a:lnTo>
                      <a:pt x="258" y="86"/>
                    </a:lnTo>
                    <a:lnTo>
                      <a:pt x="257" y="85"/>
                    </a:lnTo>
                    <a:lnTo>
                      <a:pt x="254" y="84"/>
                    </a:lnTo>
                    <a:lnTo>
                      <a:pt x="254" y="80"/>
                    </a:lnTo>
                    <a:lnTo>
                      <a:pt x="253" y="79"/>
                    </a:lnTo>
                    <a:lnTo>
                      <a:pt x="254" y="77"/>
                    </a:lnTo>
                    <a:lnTo>
                      <a:pt x="254" y="72"/>
                    </a:lnTo>
                    <a:lnTo>
                      <a:pt x="254" y="69"/>
                    </a:lnTo>
                    <a:lnTo>
                      <a:pt x="254" y="66"/>
                    </a:lnTo>
                    <a:lnTo>
                      <a:pt x="253" y="65"/>
                    </a:lnTo>
                    <a:lnTo>
                      <a:pt x="252" y="63"/>
                    </a:lnTo>
                    <a:lnTo>
                      <a:pt x="252" y="61"/>
                    </a:lnTo>
                    <a:lnTo>
                      <a:pt x="252" y="60"/>
                    </a:lnTo>
                    <a:lnTo>
                      <a:pt x="246" y="56"/>
                    </a:lnTo>
                    <a:lnTo>
                      <a:pt x="242" y="56"/>
                    </a:lnTo>
                    <a:lnTo>
                      <a:pt x="241" y="56"/>
                    </a:lnTo>
                    <a:lnTo>
                      <a:pt x="239" y="58"/>
                    </a:lnTo>
                    <a:lnTo>
                      <a:pt x="237" y="57"/>
                    </a:lnTo>
                    <a:lnTo>
                      <a:pt x="235" y="59"/>
                    </a:lnTo>
                    <a:lnTo>
                      <a:pt x="233" y="58"/>
                    </a:lnTo>
                    <a:lnTo>
                      <a:pt x="230" y="59"/>
                    </a:lnTo>
                    <a:lnTo>
                      <a:pt x="224" y="61"/>
                    </a:lnTo>
                    <a:lnTo>
                      <a:pt x="223" y="63"/>
                    </a:lnTo>
                    <a:lnTo>
                      <a:pt x="218" y="60"/>
                    </a:lnTo>
                    <a:lnTo>
                      <a:pt x="218" y="58"/>
                    </a:lnTo>
                    <a:lnTo>
                      <a:pt x="218" y="56"/>
                    </a:lnTo>
                    <a:lnTo>
                      <a:pt x="218" y="50"/>
                    </a:lnTo>
                    <a:lnTo>
                      <a:pt x="216" y="48"/>
                    </a:lnTo>
                    <a:lnTo>
                      <a:pt x="216" y="44"/>
                    </a:lnTo>
                    <a:lnTo>
                      <a:pt x="215" y="43"/>
                    </a:lnTo>
                    <a:lnTo>
                      <a:pt x="213" y="38"/>
                    </a:lnTo>
                    <a:lnTo>
                      <a:pt x="211" y="35"/>
                    </a:lnTo>
                    <a:lnTo>
                      <a:pt x="213" y="27"/>
                    </a:lnTo>
                    <a:lnTo>
                      <a:pt x="210" y="24"/>
                    </a:lnTo>
                    <a:lnTo>
                      <a:pt x="210" y="21"/>
                    </a:lnTo>
                    <a:lnTo>
                      <a:pt x="202" y="22"/>
                    </a:lnTo>
                    <a:lnTo>
                      <a:pt x="202" y="24"/>
                    </a:lnTo>
                    <a:lnTo>
                      <a:pt x="199" y="26"/>
                    </a:lnTo>
                    <a:lnTo>
                      <a:pt x="194" y="24"/>
                    </a:lnTo>
                    <a:lnTo>
                      <a:pt x="190" y="26"/>
                    </a:lnTo>
                    <a:lnTo>
                      <a:pt x="188" y="27"/>
                    </a:lnTo>
                    <a:lnTo>
                      <a:pt x="187" y="27"/>
                    </a:lnTo>
                    <a:lnTo>
                      <a:pt x="183" y="24"/>
                    </a:lnTo>
                    <a:lnTo>
                      <a:pt x="179" y="25"/>
                    </a:lnTo>
                    <a:lnTo>
                      <a:pt x="177" y="24"/>
                    </a:lnTo>
                    <a:lnTo>
                      <a:pt x="175" y="22"/>
                    </a:lnTo>
                    <a:lnTo>
                      <a:pt x="174" y="18"/>
                    </a:lnTo>
                    <a:lnTo>
                      <a:pt x="173" y="17"/>
                    </a:lnTo>
                    <a:lnTo>
                      <a:pt x="170" y="15"/>
                    </a:lnTo>
                    <a:lnTo>
                      <a:pt x="168" y="13"/>
                    </a:lnTo>
                    <a:lnTo>
                      <a:pt x="165" y="13"/>
                    </a:lnTo>
                    <a:lnTo>
                      <a:pt x="158" y="10"/>
                    </a:lnTo>
                    <a:lnTo>
                      <a:pt x="157" y="5"/>
                    </a:lnTo>
                    <a:lnTo>
                      <a:pt x="154" y="3"/>
                    </a:lnTo>
                    <a:lnTo>
                      <a:pt x="147" y="1"/>
                    </a:lnTo>
                    <a:lnTo>
                      <a:pt x="142" y="3"/>
                    </a:lnTo>
                    <a:lnTo>
                      <a:pt x="140" y="0"/>
                    </a:lnTo>
                    <a:lnTo>
                      <a:pt x="136" y="0"/>
                    </a:lnTo>
                    <a:lnTo>
                      <a:pt x="136" y="6"/>
                    </a:lnTo>
                    <a:lnTo>
                      <a:pt x="136" y="9"/>
                    </a:lnTo>
                    <a:lnTo>
                      <a:pt x="137" y="12"/>
                    </a:lnTo>
                    <a:lnTo>
                      <a:pt x="142" y="17"/>
                    </a:lnTo>
                    <a:lnTo>
                      <a:pt x="144" y="22"/>
                    </a:lnTo>
                    <a:lnTo>
                      <a:pt x="142" y="25"/>
                    </a:lnTo>
                    <a:lnTo>
                      <a:pt x="139" y="30"/>
                    </a:lnTo>
                    <a:lnTo>
                      <a:pt x="138" y="31"/>
                    </a:lnTo>
                    <a:lnTo>
                      <a:pt x="141" y="34"/>
                    </a:lnTo>
                    <a:lnTo>
                      <a:pt x="139" y="39"/>
                    </a:lnTo>
                    <a:lnTo>
                      <a:pt x="140" y="41"/>
                    </a:lnTo>
                    <a:lnTo>
                      <a:pt x="138" y="44"/>
                    </a:lnTo>
                    <a:lnTo>
                      <a:pt x="138" y="47"/>
                    </a:lnTo>
                    <a:lnTo>
                      <a:pt x="139" y="47"/>
                    </a:lnTo>
                    <a:lnTo>
                      <a:pt x="140" y="58"/>
                    </a:lnTo>
                    <a:lnTo>
                      <a:pt x="142" y="60"/>
                    </a:lnTo>
                    <a:lnTo>
                      <a:pt x="139" y="63"/>
                    </a:lnTo>
                    <a:lnTo>
                      <a:pt x="137" y="67"/>
                    </a:lnTo>
                    <a:lnTo>
                      <a:pt x="137" y="68"/>
                    </a:lnTo>
                    <a:lnTo>
                      <a:pt x="141" y="71"/>
                    </a:lnTo>
                    <a:lnTo>
                      <a:pt x="142" y="74"/>
                    </a:lnTo>
                    <a:lnTo>
                      <a:pt x="142" y="77"/>
                    </a:lnTo>
                    <a:lnTo>
                      <a:pt x="145" y="79"/>
                    </a:lnTo>
                    <a:lnTo>
                      <a:pt x="142" y="81"/>
                    </a:lnTo>
                    <a:lnTo>
                      <a:pt x="139" y="85"/>
                    </a:lnTo>
                    <a:lnTo>
                      <a:pt x="140" y="87"/>
                    </a:lnTo>
                    <a:lnTo>
                      <a:pt x="135" y="94"/>
                    </a:lnTo>
                    <a:lnTo>
                      <a:pt x="137" y="97"/>
                    </a:lnTo>
                    <a:lnTo>
                      <a:pt x="141" y="98"/>
                    </a:lnTo>
                    <a:lnTo>
                      <a:pt x="140" y="99"/>
                    </a:lnTo>
                    <a:lnTo>
                      <a:pt x="138" y="100"/>
                    </a:lnTo>
                    <a:lnTo>
                      <a:pt x="142" y="105"/>
                    </a:lnTo>
                    <a:lnTo>
                      <a:pt x="140" y="105"/>
                    </a:lnTo>
                    <a:lnTo>
                      <a:pt x="142" y="106"/>
                    </a:lnTo>
                    <a:lnTo>
                      <a:pt x="143" y="109"/>
                    </a:lnTo>
                    <a:lnTo>
                      <a:pt x="145" y="111"/>
                    </a:lnTo>
                    <a:lnTo>
                      <a:pt x="145" y="112"/>
                    </a:lnTo>
                    <a:lnTo>
                      <a:pt x="146" y="113"/>
                    </a:lnTo>
                    <a:lnTo>
                      <a:pt x="147" y="116"/>
                    </a:lnTo>
                    <a:lnTo>
                      <a:pt x="148" y="116"/>
                    </a:lnTo>
                    <a:lnTo>
                      <a:pt x="148" y="119"/>
                    </a:lnTo>
                    <a:lnTo>
                      <a:pt x="149" y="122"/>
                    </a:lnTo>
                    <a:lnTo>
                      <a:pt x="149" y="123"/>
                    </a:lnTo>
                    <a:lnTo>
                      <a:pt x="140" y="123"/>
                    </a:lnTo>
                    <a:lnTo>
                      <a:pt x="138" y="124"/>
                    </a:lnTo>
                    <a:lnTo>
                      <a:pt x="137" y="125"/>
                    </a:lnTo>
                    <a:lnTo>
                      <a:pt x="137" y="122"/>
                    </a:lnTo>
                    <a:lnTo>
                      <a:pt x="136" y="124"/>
                    </a:lnTo>
                    <a:lnTo>
                      <a:pt x="136" y="125"/>
                    </a:lnTo>
                    <a:lnTo>
                      <a:pt x="135" y="125"/>
                    </a:lnTo>
                    <a:lnTo>
                      <a:pt x="135" y="121"/>
                    </a:lnTo>
                    <a:lnTo>
                      <a:pt x="134" y="121"/>
                    </a:lnTo>
                    <a:lnTo>
                      <a:pt x="134" y="122"/>
                    </a:lnTo>
                    <a:lnTo>
                      <a:pt x="133" y="121"/>
                    </a:lnTo>
                    <a:lnTo>
                      <a:pt x="133" y="120"/>
                    </a:lnTo>
                    <a:lnTo>
                      <a:pt x="132" y="120"/>
                    </a:lnTo>
                    <a:lnTo>
                      <a:pt x="132" y="119"/>
                    </a:lnTo>
                    <a:lnTo>
                      <a:pt x="131" y="119"/>
                    </a:lnTo>
                    <a:lnTo>
                      <a:pt x="129" y="120"/>
                    </a:lnTo>
                    <a:lnTo>
                      <a:pt x="128" y="120"/>
                    </a:lnTo>
                    <a:lnTo>
                      <a:pt x="126" y="121"/>
                    </a:lnTo>
                    <a:lnTo>
                      <a:pt x="125" y="120"/>
                    </a:lnTo>
                    <a:lnTo>
                      <a:pt x="125" y="124"/>
                    </a:lnTo>
                    <a:lnTo>
                      <a:pt x="122" y="124"/>
                    </a:lnTo>
                    <a:lnTo>
                      <a:pt x="121" y="122"/>
                    </a:lnTo>
                    <a:lnTo>
                      <a:pt x="120" y="122"/>
                    </a:lnTo>
                    <a:lnTo>
                      <a:pt x="119" y="121"/>
                    </a:lnTo>
                    <a:lnTo>
                      <a:pt x="117" y="121"/>
                    </a:lnTo>
                    <a:lnTo>
                      <a:pt x="117" y="119"/>
                    </a:lnTo>
                    <a:lnTo>
                      <a:pt x="113" y="113"/>
                    </a:lnTo>
                    <a:lnTo>
                      <a:pt x="113" y="111"/>
                    </a:lnTo>
                    <a:lnTo>
                      <a:pt x="114" y="111"/>
                    </a:lnTo>
                    <a:lnTo>
                      <a:pt x="114" y="110"/>
                    </a:lnTo>
                    <a:lnTo>
                      <a:pt x="113" y="109"/>
                    </a:lnTo>
                    <a:lnTo>
                      <a:pt x="109" y="106"/>
                    </a:lnTo>
                    <a:lnTo>
                      <a:pt x="109" y="108"/>
                    </a:lnTo>
                    <a:lnTo>
                      <a:pt x="108" y="109"/>
                    </a:lnTo>
                    <a:lnTo>
                      <a:pt x="109" y="111"/>
                    </a:lnTo>
                    <a:lnTo>
                      <a:pt x="109" y="113"/>
                    </a:lnTo>
                    <a:lnTo>
                      <a:pt x="108" y="113"/>
                    </a:lnTo>
                    <a:lnTo>
                      <a:pt x="107" y="113"/>
                    </a:lnTo>
                    <a:lnTo>
                      <a:pt x="105" y="111"/>
                    </a:lnTo>
                    <a:lnTo>
                      <a:pt x="104" y="116"/>
                    </a:lnTo>
                    <a:lnTo>
                      <a:pt x="101" y="116"/>
                    </a:lnTo>
                    <a:lnTo>
                      <a:pt x="97" y="116"/>
                    </a:lnTo>
                    <a:lnTo>
                      <a:pt x="96" y="119"/>
                    </a:lnTo>
                    <a:lnTo>
                      <a:pt x="97" y="121"/>
                    </a:lnTo>
                    <a:lnTo>
                      <a:pt x="97" y="125"/>
                    </a:lnTo>
                    <a:lnTo>
                      <a:pt x="100" y="127"/>
                    </a:lnTo>
                    <a:lnTo>
                      <a:pt x="99" y="129"/>
                    </a:lnTo>
                    <a:lnTo>
                      <a:pt x="97" y="129"/>
                    </a:lnTo>
                    <a:lnTo>
                      <a:pt x="98" y="130"/>
                    </a:lnTo>
                    <a:lnTo>
                      <a:pt x="96" y="132"/>
                    </a:lnTo>
                    <a:lnTo>
                      <a:pt x="96" y="133"/>
                    </a:lnTo>
                    <a:lnTo>
                      <a:pt x="94" y="133"/>
                    </a:lnTo>
                    <a:lnTo>
                      <a:pt x="93" y="130"/>
                    </a:lnTo>
                    <a:lnTo>
                      <a:pt x="92" y="131"/>
                    </a:lnTo>
                    <a:lnTo>
                      <a:pt x="91" y="132"/>
                    </a:lnTo>
                    <a:lnTo>
                      <a:pt x="92" y="134"/>
                    </a:lnTo>
                    <a:lnTo>
                      <a:pt x="92" y="135"/>
                    </a:lnTo>
                    <a:lnTo>
                      <a:pt x="91" y="134"/>
                    </a:lnTo>
                    <a:lnTo>
                      <a:pt x="91" y="135"/>
                    </a:lnTo>
                    <a:lnTo>
                      <a:pt x="89" y="133"/>
                    </a:lnTo>
                    <a:lnTo>
                      <a:pt x="88" y="135"/>
                    </a:lnTo>
                    <a:lnTo>
                      <a:pt x="87" y="134"/>
                    </a:lnTo>
                    <a:lnTo>
                      <a:pt x="85" y="135"/>
                    </a:lnTo>
                    <a:lnTo>
                      <a:pt x="82" y="134"/>
                    </a:lnTo>
                    <a:lnTo>
                      <a:pt x="82" y="132"/>
                    </a:lnTo>
                    <a:lnTo>
                      <a:pt x="81" y="132"/>
                    </a:lnTo>
                    <a:lnTo>
                      <a:pt x="82" y="132"/>
                    </a:lnTo>
                    <a:lnTo>
                      <a:pt x="82" y="130"/>
                    </a:lnTo>
                    <a:lnTo>
                      <a:pt x="80" y="130"/>
                    </a:lnTo>
                    <a:lnTo>
                      <a:pt x="80" y="129"/>
                    </a:lnTo>
                    <a:lnTo>
                      <a:pt x="83" y="130"/>
                    </a:lnTo>
                    <a:lnTo>
                      <a:pt x="83" y="129"/>
                    </a:lnTo>
                    <a:lnTo>
                      <a:pt x="82" y="129"/>
                    </a:lnTo>
                    <a:lnTo>
                      <a:pt x="81" y="126"/>
                    </a:lnTo>
                    <a:lnTo>
                      <a:pt x="82" y="126"/>
                    </a:lnTo>
                    <a:lnTo>
                      <a:pt x="81" y="123"/>
                    </a:lnTo>
                    <a:lnTo>
                      <a:pt x="82" y="122"/>
                    </a:lnTo>
                    <a:lnTo>
                      <a:pt x="80" y="121"/>
                    </a:lnTo>
                    <a:lnTo>
                      <a:pt x="78" y="122"/>
                    </a:lnTo>
                    <a:lnTo>
                      <a:pt x="77" y="127"/>
                    </a:lnTo>
                    <a:lnTo>
                      <a:pt x="75" y="125"/>
                    </a:lnTo>
                    <a:lnTo>
                      <a:pt x="74" y="123"/>
                    </a:lnTo>
                    <a:lnTo>
                      <a:pt x="72" y="122"/>
                    </a:lnTo>
                    <a:lnTo>
                      <a:pt x="71" y="122"/>
                    </a:lnTo>
                    <a:lnTo>
                      <a:pt x="70" y="119"/>
                    </a:lnTo>
                    <a:lnTo>
                      <a:pt x="71" y="117"/>
                    </a:lnTo>
                    <a:lnTo>
                      <a:pt x="68" y="116"/>
                    </a:lnTo>
                    <a:lnTo>
                      <a:pt x="67" y="117"/>
                    </a:lnTo>
                    <a:lnTo>
                      <a:pt x="66" y="117"/>
                    </a:lnTo>
                    <a:lnTo>
                      <a:pt x="66" y="115"/>
                    </a:lnTo>
                    <a:lnTo>
                      <a:pt x="64" y="117"/>
                    </a:lnTo>
                    <a:lnTo>
                      <a:pt x="63" y="116"/>
                    </a:lnTo>
                    <a:lnTo>
                      <a:pt x="60" y="115"/>
                    </a:lnTo>
                    <a:lnTo>
                      <a:pt x="60" y="113"/>
                    </a:lnTo>
                    <a:lnTo>
                      <a:pt x="57" y="111"/>
                    </a:lnTo>
                    <a:lnTo>
                      <a:pt x="56" y="110"/>
                    </a:lnTo>
                    <a:lnTo>
                      <a:pt x="54" y="110"/>
                    </a:lnTo>
                    <a:lnTo>
                      <a:pt x="53" y="111"/>
                    </a:lnTo>
                    <a:lnTo>
                      <a:pt x="52" y="109"/>
                    </a:lnTo>
                    <a:lnTo>
                      <a:pt x="51" y="110"/>
                    </a:lnTo>
                    <a:lnTo>
                      <a:pt x="50" y="110"/>
                    </a:lnTo>
                    <a:lnTo>
                      <a:pt x="49" y="111"/>
                    </a:lnTo>
                    <a:lnTo>
                      <a:pt x="48" y="113"/>
                    </a:lnTo>
                    <a:lnTo>
                      <a:pt x="45" y="114"/>
                    </a:lnTo>
                    <a:lnTo>
                      <a:pt x="45" y="116"/>
                    </a:lnTo>
                    <a:lnTo>
                      <a:pt x="43" y="116"/>
                    </a:lnTo>
                    <a:lnTo>
                      <a:pt x="44" y="117"/>
                    </a:lnTo>
                    <a:lnTo>
                      <a:pt x="43" y="120"/>
                    </a:lnTo>
                    <a:lnTo>
                      <a:pt x="43" y="121"/>
                    </a:lnTo>
                    <a:lnTo>
                      <a:pt x="41" y="121"/>
                    </a:lnTo>
                    <a:lnTo>
                      <a:pt x="40" y="121"/>
                    </a:lnTo>
                    <a:lnTo>
                      <a:pt x="38" y="122"/>
                    </a:lnTo>
                    <a:lnTo>
                      <a:pt x="35" y="118"/>
                    </a:lnTo>
                    <a:lnTo>
                      <a:pt x="32" y="116"/>
                    </a:lnTo>
                    <a:lnTo>
                      <a:pt x="29" y="115"/>
                    </a:lnTo>
                    <a:lnTo>
                      <a:pt x="28" y="113"/>
                    </a:lnTo>
                    <a:lnTo>
                      <a:pt x="27" y="111"/>
                    </a:lnTo>
                    <a:lnTo>
                      <a:pt x="22" y="108"/>
                    </a:lnTo>
                    <a:lnTo>
                      <a:pt x="22" y="109"/>
                    </a:lnTo>
                    <a:lnTo>
                      <a:pt x="20" y="108"/>
                    </a:lnTo>
                    <a:lnTo>
                      <a:pt x="20" y="106"/>
                    </a:lnTo>
                    <a:lnTo>
                      <a:pt x="19" y="105"/>
                    </a:lnTo>
                    <a:lnTo>
                      <a:pt x="19" y="106"/>
                    </a:lnTo>
                    <a:lnTo>
                      <a:pt x="18" y="106"/>
                    </a:lnTo>
                    <a:lnTo>
                      <a:pt x="18" y="108"/>
                    </a:lnTo>
                    <a:lnTo>
                      <a:pt x="17" y="108"/>
                    </a:lnTo>
                    <a:lnTo>
                      <a:pt x="17" y="109"/>
                    </a:lnTo>
                    <a:lnTo>
                      <a:pt x="15" y="109"/>
                    </a:lnTo>
                    <a:lnTo>
                      <a:pt x="15" y="110"/>
                    </a:lnTo>
                    <a:lnTo>
                      <a:pt x="11" y="110"/>
                    </a:lnTo>
                    <a:lnTo>
                      <a:pt x="10" y="111"/>
                    </a:lnTo>
                    <a:lnTo>
                      <a:pt x="10" y="115"/>
                    </a:lnTo>
                    <a:lnTo>
                      <a:pt x="10" y="116"/>
                    </a:lnTo>
                    <a:lnTo>
                      <a:pt x="11" y="116"/>
                    </a:lnTo>
                    <a:lnTo>
                      <a:pt x="14" y="120"/>
                    </a:lnTo>
                    <a:lnTo>
                      <a:pt x="14" y="122"/>
                    </a:lnTo>
                    <a:lnTo>
                      <a:pt x="13" y="124"/>
                    </a:lnTo>
                    <a:lnTo>
                      <a:pt x="13" y="125"/>
                    </a:lnTo>
                    <a:lnTo>
                      <a:pt x="14" y="125"/>
                    </a:lnTo>
                    <a:lnTo>
                      <a:pt x="16" y="127"/>
                    </a:lnTo>
                    <a:lnTo>
                      <a:pt x="15" y="128"/>
                    </a:lnTo>
                    <a:lnTo>
                      <a:pt x="15" y="129"/>
                    </a:lnTo>
                    <a:lnTo>
                      <a:pt x="14" y="129"/>
                    </a:lnTo>
                    <a:lnTo>
                      <a:pt x="13" y="129"/>
                    </a:lnTo>
                    <a:lnTo>
                      <a:pt x="14" y="129"/>
                    </a:lnTo>
                    <a:lnTo>
                      <a:pt x="14" y="130"/>
                    </a:lnTo>
                    <a:lnTo>
                      <a:pt x="13" y="132"/>
                    </a:lnTo>
                    <a:lnTo>
                      <a:pt x="14" y="132"/>
                    </a:lnTo>
                    <a:lnTo>
                      <a:pt x="13" y="134"/>
                    </a:lnTo>
                    <a:lnTo>
                      <a:pt x="13" y="136"/>
                    </a:lnTo>
                    <a:lnTo>
                      <a:pt x="11" y="138"/>
                    </a:lnTo>
                    <a:lnTo>
                      <a:pt x="11" y="140"/>
                    </a:lnTo>
                    <a:lnTo>
                      <a:pt x="13" y="139"/>
                    </a:lnTo>
                    <a:lnTo>
                      <a:pt x="13" y="141"/>
                    </a:lnTo>
                    <a:lnTo>
                      <a:pt x="15" y="140"/>
                    </a:lnTo>
                    <a:lnTo>
                      <a:pt x="15" y="141"/>
                    </a:lnTo>
                    <a:lnTo>
                      <a:pt x="17" y="145"/>
                    </a:lnTo>
                    <a:lnTo>
                      <a:pt x="17" y="146"/>
                    </a:lnTo>
                    <a:lnTo>
                      <a:pt x="15" y="146"/>
                    </a:lnTo>
                    <a:lnTo>
                      <a:pt x="15" y="148"/>
                    </a:lnTo>
                    <a:lnTo>
                      <a:pt x="16" y="149"/>
                    </a:lnTo>
                    <a:lnTo>
                      <a:pt x="16" y="150"/>
                    </a:lnTo>
                    <a:lnTo>
                      <a:pt x="19" y="151"/>
                    </a:lnTo>
                    <a:lnTo>
                      <a:pt x="15" y="160"/>
                    </a:lnTo>
                    <a:lnTo>
                      <a:pt x="15" y="159"/>
                    </a:lnTo>
                    <a:lnTo>
                      <a:pt x="14" y="160"/>
                    </a:lnTo>
                    <a:lnTo>
                      <a:pt x="13" y="159"/>
                    </a:lnTo>
                    <a:lnTo>
                      <a:pt x="13" y="160"/>
                    </a:lnTo>
                    <a:lnTo>
                      <a:pt x="10" y="160"/>
                    </a:lnTo>
                    <a:lnTo>
                      <a:pt x="10" y="163"/>
                    </a:lnTo>
                    <a:lnTo>
                      <a:pt x="11" y="163"/>
                    </a:lnTo>
                    <a:lnTo>
                      <a:pt x="11" y="164"/>
                    </a:lnTo>
                    <a:lnTo>
                      <a:pt x="10" y="165"/>
                    </a:lnTo>
                    <a:lnTo>
                      <a:pt x="11" y="167"/>
                    </a:lnTo>
                    <a:lnTo>
                      <a:pt x="11" y="168"/>
                    </a:lnTo>
                    <a:lnTo>
                      <a:pt x="10" y="168"/>
                    </a:lnTo>
                    <a:lnTo>
                      <a:pt x="9" y="169"/>
                    </a:lnTo>
                    <a:lnTo>
                      <a:pt x="8" y="169"/>
                    </a:lnTo>
                    <a:lnTo>
                      <a:pt x="9" y="168"/>
                    </a:lnTo>
                    <a:lnTo>
                      <a:pt x="8" y="168"/>
                    </a:lnTo>
                    <a:lnTo>
                      <a:pt x="7" y="168"/>
                    </a:lnTo>
                    <a:lnTo>
                      <a:pt x="6" y="168"/>
                    </a:lnTo>
                    <a:lnTo>
                      <a:pt x="5" y="167"/>
                    </a:lnTo>
                    <a:lnTo>
                      <a:pt x="3" y="169"/>
                    </a:lnTo>
                    <a:lnTo>
                      <a:pt x="0" y="172"/>
                    </a:lnTo>
                    <a:lnTo>
                      <a:pt x="2" y="175"/>
                    </a:lnTo>
                    <a:lnTo>
                      <a:pt x="3" y="177"/>
                    </a:lnTo>
                    <a:lnTo>
                      <a:pt x="5" y="177"/>
                    </a:lnTo>
                    <a:lnTo>
                      <a:pt x="7" y="180"/>
                    </a:lnTo>
                    <a:lnTo>
                      <a:pt x="6" y="180"/>
                    </a:lnTo>
                    <a:lnTo>
                      <a:pt x="4" y="181"/>
                    </a:lnTo>
                    <a:lnTo>
                      <a:pt x="5" y="185"/>
                    </a:lnTo>
                    <a:lnTo>
                      <a:pt x="5" y="187"/>
                    </a:lnTo>
                    <a:lnTo>
                      <a:pt x="7" y="189"/>
                    </a:lnTo>
                    <a:lnTo>
                      <a:pt x="9" y="191"/>
                    </a:lnTo>
                    <a:lnTo>
                      <a:pt x="11" y="192"/>
                    </a:lnTo>
                    <a:lnTo>
                      <a:pt x="13" y="191"/>
                    </a:lnTo>
                    <a:lnTo>
                      <a:pt x="15" y="188"/>
                    </a:lnTo>
                    <a:lnTo>
                      <a:pt x="16" y="191"/>
                    </a:lnTo>
                    <a:lnTo>
                      <a:pt x="20" y="193"/>
                    </a:lnTo>
                    <a:lnTo>
                      <a:pt x="21" y="193"/>
                    </a:lnTo>
                    <a:lnTo>
                      <a:pt x="20" y="194"/>
                    </a:lnTo>
                    <a:lnTo>
                      <a:pt x="19" y="194"/>
                    </a:lnTo>
                    <a:lnTo>
                      <a:pt x="19" y="198"/>
                    </a:lnTo>
                    <a:lnTo>
                      <a:pt x="20" y="198"/>
                    </a:lnTo>
                    <a:lnTo>
                      <a:pt x="22" y="197"/>
                    </a:lnTo>
                    <a:lnTo>
                      <a:pt x="22" y="198"/>
                    </a:lnTo>
                    <a:lnTo>
                      <a:pt x="23" y="200"/>
                    </a:lnTo>
                    <a:lnTo>
                      <a:pt x="24" y="200"/>
                    </a:lnTo>
                    <a:lnTo>
                      <a:pt x="25" y="202"/>
                    </a:lnTo>
                    <a:lnTo>
                      <a:pt x="26" y="202"/>
                    </a:lnTo>
                    <a:lnTo>
                      <a:pt x="27" y="204"/>
                    </a:lnTo>
                    <a:lnTo>
                      <a:pt x="27" y="206"/>
                    </a:lnTo>
                    <a:lnTo>
                      <a:pt x="26" y="205"/>
                    </a:lnTo>
                    <a:lnTo>
                      <a:pt x="23" y="206"/>
                    </a:lnTo>
                    <a:lnTo>
                      <a:pt x="23" y="208"/>
                    </a:lnTo>
                    <a:lnTo>
                      <a:pt x="25" y="209"/>
                    </a:lnTo>
                    <a:lnTo>
                      <a:pt x="25" y="211"/>
                    </a:lnTo>
                    <a:lnTo>
                      <a:pt x="23" y="213"/>
                    </a:lnTo>
                    <a:lnTo>
                      <a:pt x="25" y="214"/>
                    </a:lnTo>
                    <a:lnTo>
                      <a:pt x="28" y="217"/>
                    </a:lnTo>
                    <a:lnTo>
                      <a:pt x="28" y="218"/>
                    </a:lnTo>
                    <a:lnTo>
                      <a:pt x="29" y="219"/>
                    </a:lnTo>
                    <a:lnTo>
                      <a:pt x="30" y="217"/>
                    </a:lnTo>
                    <a:lnTo>
                      <a:pt x="30" y="219"/>
                    </a:lnTo>
                    <a:lnTo>
                      <a:pt x="31" y="219"/>
                    </a:lnTo>
                    <a:lnTo>
                      <a:pt x="32" y="219"/>
                    </a:lnTo>
                    <a:lnTo>
                      <a:pt x="32" y="217"/>
                    </a:lnTo>
                    <a:lnTo>
                      <a:pt x="36" y="218"/>
                    </a:lnTo>
                    <a:lnTo>
                      <a:pt x="38" y="216"/>
                    </a:lnTo>
                    <a:lnTo>
                      <a:pt x="39" y="216"/>
                    </a:lnTo>
                    <a:lnTo>
                      <a:pt x="39" y="217"/>
                    </a:lnTo>
                    <a:lnTo>
                      <a:pt x="41" y="219"/>
                    </a:lnTo>
                    <a:lnTo>
                      <a:pt x="42" y="219"/>
                    </a:lnTo>
                    <a:lnTo>
                      <a:pt x="43" y="220"/>
                    </a:lnTo>
                    <a:lnTo>
                      <a:pt x="44" y="219"/>
                    </a:lnTo>
                    <a:lnTo>
                      <a:pt x="46" y="221"/>
                    </a:lnTo>
                    <a:lnTo>
                      <a:pt x="49" y="223"/>
                    </a:lnTo>
                    <a:lnTo>
                      <a:pt x="48" y="223"/>
                    </a:lnTo>
                    <a:lnTo>
                      <a:pt x="49" y="225"/>
                    </a:lnTo>
                    <a:lnTo>
                      <a:pt x="50" y="224"/>
                    </a:lnTo>
                    <a:lnTo>
                      <a:pt x="52" y="223"/>
                    </a:lnTo>
                    <a:lnTo>
                      <a:pt x="53" y="220"/>
                    </a:lnTo>
                    <a:lnTo>
                      <a:pt x="56" y="221"/>
                    </a:lnTo>
                    <a:lnTo>
                      <a:pt x="57" y="219"/>
                    </a:lnTo>
                    <a:lnTo>
                      <a:pt x="59" y="219"/>
                    </a:lnTo>
                    <a:lnTo>
                      <a:pt x="60" y="219"/>
                    </a:lnTo>
                    <a:lnTo>
                      <a:pt x="62" y="219"/>
                    </a:lnTo>
                    <a:lnTo>
                      <a:pt x="63" y="217"/>
                    </a:lnTo>
                    <a:lnTo>
                      <a:pt x="63" y="219"/>
                    </a:lnTo>
                    <a:lnTo>
                      <a:pt x="63" y="222"/>
                    </a:lnTo>
                    <a:lnTo>
                      <a:pt x="64" y="222"/>
                    </a:lnTo>
                    <a:lnTo>
                      <a:pt x="64" y="223"/>
                    </a:lnTo>
                    <a:lnTo>
                      <a:pt x="66" y="223"/>
                    </a:lnTo>
                    <a:lnTo>
                      <a:pt x="67" y="224"/>
                    </a:lnTo>
                    <a:lnTo>
                      <a:pt x="67" y="225"/>
                    </a:lnTo>
                    <a:lnTo>
                      <a:pt x="69" y="225"/>
                    </a:lnTo>
                    <a:lnTo>
                      <a:pt x="69" y="227"/>
                    </a:lnTo>
                    <a:lnTo>
                      <a:pt x="68" y="228"/>
                    </a:lnTo>
                    <a:lnTo>
                      <a:pt x="68" y="230"/>
                    </a:lnTo>
                    <a:lnTo>
                      <a:pt x="68" y="231"/>
                    </a:lnTo>
                    <a:lnTo>
                      <a:pt x="68" y="234"/>
                    </a:lnTo>
                    <a:lnTo>
                      <a:pt x="68" y="237"/>
                    </a:lnTo>
                    <a:lnTo>
                      <a:pt x="69" y="240"/>
                    </a:lnTo>
                    <a:lnTo>
                      <a:pt x="68" y="241"/>
                    </a:lnTo>
                    <a:lnTo>
                      <a:pt x="66" y="241"/>
                    </a:lnTo>
                    <a:lnTo>
                      <a:pt x="64" y="242"/>
                    </a:lnTo>
                    <a:lnTo>
                      <a:pt x="66" y="243"/>
                    </a:lnTo>
                    <a:lnTo>
                      <a:pt x="66" y="249"/>
                    </a:lnTo>
                    <a:lnTo>
                      <a:pt x="64" y="252"/>
                    </a:lnTo>
                    <a:lnTo>
                      <a:pt x="66" y="253"/>
                    </a:lnTo>
                    <a:lnTo>
                      <a:pt x="66" y="255"/>
                    </a:lnTo>
                    <a:lnTo>
                      <a:pt x="67" y="255"/>
                    </a:lnTo>
                    <a:lnTo>
                      <a:pt x="69" y="257"/>
                    </a:lnTo>
                    <a:lnTo>
                      <a:pt x="68" y="261"/>
                    </a:lnTo>
                    <a:lnTo>
                      <a:pt x="69" y="259"/>
                    </a:lnTo>
                    <a:lnTo>
                      <a:pt x="69" y="261"/>
                    </a:lnTo>
                    <a:lnTo>
                      <a:pt x="70" y="261"/>
                    </a:lnTo>
                    <a:lnTo>
                      <a:pt x="69" y="263"/>
                    </a:lnTo>
                    <a:lnTo>
                      <a:pt x="71" y="262"/>
                    </a:lnTo>
                    <a:lnTo>
                      <a:pt x="69" y="265"/>
                    </a:lnTo>
                    <a:lnTo>
                      <a:pt x="69" y="267"/>
                    </a:lnTo>
                    <a:lnTo>
                      <a:pt x="68" y="269"/>
                    </a:lnTo>
                    <a:lnTo>
                      <a:pt x="68" y="268"/>
                    </a:lnTo>
                    <a:lnTo>
                      <a:pt x="66" y="270"/>
                    </a:lnTo>
                    <a:lnTo>
                      <a:pt x="67" y="271"/>
                    </a:lnTo>
                    <a:lnTo>
                      <a:pt x="68" y="272"/>
                    </a:lnTo>
                    <a:lnTo>
                      <a:pt x="67" y="272"/>
                    </a:lnTo>
                    <a:lnTo>
                      <a:pt x="66" y="274"/>
                    </a:lnTo>
                    <a:lnTo>
                      <a:pt x="66" y="273"/>
                    </a:lnTo>
                    <a:lnTo>
                      <a:pt x="66" y="275"/>
                    </a:lnTo>
                    <a:lnTo>
                      <a:pt x="64" y="275"/>
                    </a:lnTo>
                    <a:lnTo>
                      <a:pt x="63" y="277"/>
                    </a:lnTo>
                    <a:lnTo>
                      <a:pt x="61" y="276"/>
                    </a:lnTo>
                    <a:lnTo>
                      <a:pt x="60" y="279"/>
                    </a:lnTo>
                    <a:lnTo>
                      <a:pt x="60" y="278"/>
                    </a:lnTo>
                    <a:lnTo>
                      <a:pt x="59" y="278"/>
                    </a:lnTo>
                    <a:lnTo>
                      <a:pt x="59" y="280"/>
                    </a:lnTo>
                    <a:lnTo>
                      <a:pt x="58" y="280"/>
                    </a:lnTo>
                    <a:lnTo>
                      <a:pt x="57" y="279"/>
                    </a:lnTo>
                    <a:lnTo>
                      <a:pt x="56" y="282"/>
                    </a:lnTo>
                    <a:lnTo>
                      <a:pt x="58" y="282"/>
                    </a:lnTo>
                    <a:lnTo>
                      <a:pt x="61" y="284"/>
                    </a:lnTo>
                    <a:lnTo>
                      <a:pt x="61" y="285"/>
                    </a:lnTo>
                    <a:lnTo>
                      <a:pt x="57" y="288"/>
                    </a:lnTo>
                    <a:lnTo>
                      <a:pt x="54" y="289"/>
                    </a:lnTo>
                    <a:lnTo>
                      <a:pt x="58" y="291"/>
                    </a:lnTo>
                    <a:lnTo>
                      <a:pt x="62" y="290"/>
                    </a:lnTo>
                    <a:lnTo>
                      <a:pt x="64" y="293"/>
                    </a:lnTo>
                    <a:lnTo>
                      <a:pt x="65" y="295"/>
                    </a:lnTo>
                    <a:lnTo>
                      <a:pt x="68" y="296"/>
                    </a:lnTo>
                    <a:lnTo>
                      <a:pt x="68" y="295"/>
                    </a:lnTo>
                    <a:lnTo>
                      <a:pt x="68" y="293"/>
                    </a:lnTo>
                    <a:lnTo>
                      <a:pt x="69" y="295"/>
                    </a:lnTo>
                    <a:lnTo>
                      <a:pt x="71" y="295"/>
                    </a:lnTo>
                    <a:lnTo>
                      <a:pt x="70" y="296"/>
                    </a:lnTo>
                    <a:lnTo>
                      <a:pt x="74" y="300"/>
                    </a:lnTo>
                    <a:lnTo>
                      <a:pt x="76" y="301"/>
                    </a:lnTo>
                    <a:lnTo>
                      <a:pt x="77" y="301"/>
                    </a:lnTo>
                    <a:lnTo>
                      <a:pt x="79" y="303"/>
                    </a:lnTo>
                    <a:lnTo>
                      <a:pt x="76" y="306"/>
                    </a:lnTo>
                    <a:lnTo>
                      <a:pt x="76" y="309"/>
                    </a:lnTo>
                    <a:lnTo>
                      <a:pt x="79" y="316"/>
                    </a:lnTo>
                    <a:lnTo>
                      <a:pt x="84" y="315"/>
                    </a:lnTo>
                    <a:lnTo>
                      <a:pt x="85" y="313"/>
                    </a:lnTo>
                    <a:lnTo>
                      <a:pt x="86" y="313"/>
                    </a:lnTo>
                    <a:lnTo>
                      <a:pt x="88" y="312"/>
                    </a:lnTo>
                    <a:lnTo>
                      <a:pt x="88" y="311"/>
                    </a:lnTo>
                    <a:lnTo>
                      <a:pt x="90" y="312"/>
                    </a:lnTo>
                    <a:lnTo>
                      <a:pt x="91" y="311"/>
                    </a:lnTo>
                    <a:lnTo>
                      <a:pt x="89" y="311"/>
                    </a:lnTo>
                    <a:lnTo>
                      <a:pt x="89" y="309"/>
                    </a:lnTo>
                    <a:lnTo>
                      <a:pt x="93" y="310"/>
                    </a:lnTo>
                    <a:lnTo>
                      <a:pt x="94" y="310"/>
                    </a:lnTo>
                    <a:lnTo>
                      <a:pt x="96" y="309"/>
                    </a:lnTo>
                    <a:lnTo>
                      <a:pt x="97" y="308"/>
                    </a:lnTo>
                    <a:lnTo>
                      <a:pt x="98" y="309"/>
                    </a:lnTo>
                    <a:lnTo>
                      <a:pt x="99" y="309"/>
                    </a:lnTo>
                    <a:lnTo>
                      <a:pt x="98" y="306"/>
                    </a:lnTo>
                    <a:lnTo>
                      <a:pt x="98" y="305"/>
                    </a:lnTo>
                    <a:lnTo>
                      <a:pt x="99" y="301"/>
                    </a:lnTo>
                    <a:lnTo>
                      <a:pt x="100" y="301"/>
                    </a:lnTo>
                    <a:lnTo>
                      <a:pt x="104" y="299"/>
                    </a:lnTo>
                    <a:lnTo>
                      <a:pt x="105" y="299"/>
                    </a:lnTo>
                    <a:lnTo>
                      <a:pt x="106" y="300"/>
                    </a:lnTo>
                    <a:lnTo>
                      <a:pt x="107" y="299"/>
                    </a:lnTo>
                    <a:lnTo>
                      <a:pt x="107" y="301"/>
                    </a:lnTo>
                    <a:lnTo>
                      <a:pt x="108" y="302"/>
                    </a:lnTo>
                    <a:lnTo>
                      <a:pt x="110" y="301"/>
                    </a:lnTo>
                    <a:lnTo>
                      <a:pt x="110" y="299"/>
                    </a:lnTo>
                    <a:lnTo>
                      <a:pt x="111" y="299"/>
                    </a:lnTo>
                    <a:lnTo>
                      <a:pt x="113" y="299"/>
                    </a:lnTo>
                    <a:lnTo>
                      <a:pt x="112" y="297"/>
                    </a:lnTo>
                    <a:lnTo>
                      <a:pt x="112" y="295"/>
                    </a:lnTo>
                    <a:lnTo>
                      <a:pt x="113" y="295"/>
                    </a:lnTo>
                    <a:lnTo>
                      <a:pt x="116" y="297"/>
                    </a:lnTo>
                    <a:lnTo>
                      <a:pt x="115" y="302"/>
                    </a:lnTo>
                    <a:lnTo>
                      <a:pt x="117" y="302"/>
                    </a:lnTo>
                    <a:lnTo>
                      <a:pt x="117" y="304"/>
                    </a:lnTo>
                    <a:lnTo>
                      <a:pt x="118" y="304"/>
                    </a:lnTo>
                    <a:lnTo>
                      <a:pt x="118" y="303"/>
                    </a:lnTo>
                    <a:lnTo>
                      <a:pt x="120" y="304"/>
                    </a:lnTo>
                    <a:lnTo>
                      <a:pt x="120" y="305"/>
                    </a:lnTo>
                    <a:lnTo>
                      <a:pt x="121" y="304"/>
                    </a:lnTo>
                    <a:lnTo>
                      <a:pt x="120" y="304"/>
                    </a:lnTo>
                    <a:lnTo>
                      <a:pt x="120" y="301"/>
                    </a:lnTo>
                    <a:lnTo>
                      <a:pt x="120" y="303"/>
                    </a:lnTo>
                    <a:lnTo>
                      <a:pt x="121" y="302"/>
                    </a:lnTo>
                    <a:lnTo>
                      <a:pt x="121" y="303"/>
                    </a:lnTo>
                    <a:lnTo>
                      <a:pt x="123" y="303"/>
                    </a:lnTo>
                    <a:lnTo>
                      <a:pt x="123" y="304"/>
                    </a:lnTo>
                    <a:lnTo>
                      <a:pt x="125" y="303"/>
                    </a:lnTo>
                    <a:lnTo>
                      <a:pt x="127" y="304"/>
                    </a:lnTo>
                    <a:lnTo>
                      <a:pt x="128" y="303"/>
                    </a:lnTo>
                    <a:lnTo>
                      <a:pt x="128" y="304"/>
                    </a:lnTo>
                    <a:lnTo>
                      <a:pt x="128" y="305"/>
                    </a:lnTo>
                    <a:lnTo>
                      <a:pt x="129" y="305"/>
                    </a:lnTo>
                    <a:lnTo>
                      <a:pt x="131" y="306"/>
                    </a:lnTo>
                    <a:lnTo>
                      <a:pt x="131" y="305"/>
                    </a:lnTo>
                    <a:lnTo>
                      <a:pt x="133" y="306"/>
                    </a:lnTo>
                    <a:lnTo>
                      <a:pt x="133" y="303"/>
                    </a:lnTo>
                    <a:lnTo>
                      <a:pt x="134" y="304"/>
                    </a:lnTo>
                    <a:lnTo>
                      <a:pt x="134" y="305"/>
                    </a:lnTo>
                    <a:lnTo>
                      <a:pt x="138" y="307"/>
                    </a:lnTo>
                    <a:lnTo>
                      <a:pt x="138" y="308"/>
                    </a:lnTo>
                    <a:lnTo>
                      <a:pt x="140" y="309"/>
                    </a:lnTo>
                    <a:lnTo>
                      <a:pt x="140" y="310"/>
                    </a:lnTo>
                    <a:lnTo>
                      <a:pt x="141" y="311"/>
                    </a:lnTo>
                    <a:lnTo>
                      <a:pt x="142" y="310"/>
                    </a:lnTo>
                    <a:lnTo>
                      <a:pt x="144" y="311"/>
                    </a:lnTo>
                    <a:lnTo>
                      <a:pt x="145" y="310"/>
                    </a:lnTo>
                    <a:lnTo>
                      <a:pt x="145" y="309"/>
                    </a:lnTo>
                    <a:lnTo>
                      <a:pt x="147" y="306"/>
                    </a:lnTo>
                    <a:lnTo>
                      <a:pt x="148" y="306"/>
                    </a:lnTo>
                    <a:lnTo>
                      <a:pt x="149" y="305"/>
                    </a:lnTo>
                    <a:lnTo>
                      <a:pt x="150" y="306"/>
                    </a:lnTo>
                    <a:lnTo>
                      <a:pt x="151" y="306"/>
                    </a:lnTo>
                    <a:lnTo>
                      <a:pt x="153" y="306"/>
                    </a:lnTo>
                    <a:lnTo>
                      <a:pt x="154" y="309"/>
                    </a:lnTo>
                    <a:lnTo>
                      <a:pt x="156" y="305"/>
                    </a:lnTo>
                    <a:lnTo>
                      <a:pt x="157" y="306"/>
                    </a:lnTo>
                    <a:lnTo>
                      <a:pt x="158" y="306"/>
                    </a:lnTo>
                    <a:lnTo>
                      <a:pt x="159" y="305"/>
                    </a:lnTo>
                    <a:lnTo>
                      <a:pt x="160" y="300"/>
                    </a:lnTo>
                    <a:lnTo>
                      <a:pt x="159" y="299"/>
                    </a:lnTo>
                    <a:lnTo>
                      <a:pt x="159" y="296"/>
                    </a:lnTo>
                    <a:lnTo>
                      <a:pt x="161" y="296"/>
                    </a:lnTo>
                    <a:lnTo>
                      <a:pt x="161" y="295"/>
                    </a:lnTo>
                    <a:lnTo>
                      <a:pt x="163" y="295"/>
                    </a:lnTo>
                    <a:lnTo>
                      <a:pt x="164" y="293"/>
                    </a:lnTo>
                    <a:lnTo>
                      <a:pt x="167" y="295"/>
                    </a:lnTo>
                    <a:lnTo>
                      <a:pt x="168" y="292"/>
                    </a:lnTo>
                    <a:lnTo>
                      <a:pt x="170" y="291"/>
                    </a:lnTo>
                    <a:lnTo>
                      <a:pt x="172" y="293"/>
                    </a:lnTo>
                    <a:lnTo>
                      <a:pt x="173" y="295"/>
                    </a:lnTo>
                    <a:lnTo>
                      <a:pt x="177" y="295"/>
                    </a:lnTo>
                    <a:lnTo>
                      <a:pt x="177" y="296"/>
                    </a:lnTo>
                    <a:lnTo>
                      <a:pt x="176" y="298"/>
                    </a:lnTo>
                    <a:lnTo>
                      <a:pt x="178" y="299"/>
                    </a:lnTo>
                    <a:lnTo>
                      <a:pt x="176" y="303"/>
                    </a:lnTo>
                    <a:lnTo>
                      <a:pt x="175" y="306"/>
                    </a:lnTo>
                    <a:lnTo>
                      <a:pt x="176" y="309"/>
                    </a:lnTo>
                    <a:lnTo>
                      <a:pt x="178" y="310"/>
                    </a:lnTo>
                    <a:lnTo>
                      <a:pt x="178" y="311"/>
                    </a:lnTo>
                    <a:lnTo>
                      <a:pt x="179" y="311"/>
                    </a:lnTo>
                    <a:lnTo>
                      <a:pt x="183" y="312"/>
                    </a:lnTo>
                    <a:lnTo>
                      <a:pt x="183" y="314"/>
                    </a:lnTo>
                    <a:lnTo>
                      <a:pt x="185" y="313"/>
                    </a:lnTo>
                    <a:lnTo>
                      <a:pt x="185" y="312"/>
                    </a:lnTo>
                    <a:lnTo>
                      <a:pt x="188" y="310"/>
                    </a:lnTo>
                    <a:lnTo>
                      <a:pt x="189" y="306"/>
                    </a:lnTo>
                    <a:lnTo>
                      <a:pt x="194" y="307"/>
                    </a:lnTo>
                    <a:lnTo>
                      <a:pt x="198" y="308"/>
                    </a:lnTo>
                    <a:lnTo>
                      <a:pt x="199" y="301"/>
                    </a:lnTo>
                    <a:lnTo>
                      <a:pt x="207" y="301"/>
                    </a:lnTo>
                    <a:lnTo>
                      <a:pt x="208" y="301"/>
                    </a:lnTo>
                    <a:lnTo>
                      <a:pt x="208" y="298"/>
                    </a:lnTo>
                    <a:lnTo>
                      <a:pt x="210" y="299"/>
                    </a:lnTo>
                    <a:lnTo>
                      <a:pt x="214" y="304"/>
                    </a:lnTo>
                    <a:lnTo>
                      <a:pt x="216" y="302"/>
                    </a:lnTo>
                    <a:lnTo>
                      <a:pt x="216" y="304"/>
                    </a:lnTo>
                    <a:lnTo>
                      <a:pt x="218" y="304"/>
                    </a:lnTo>
                    <a:lnTo>
                      <a:pt x="219" y="306"/>
                    </a:lnTo>
                    <a:lnTo>
                      <a:pt x="227" y="306"/>
                    </a:lnTo>
                    <a:lnTo>
                      <a:pt x="226" y="312"/>
                    </a:lnTo>
                    <a:lnTo>
                      <a:pt x="231" y="314"/>
                    </a:lnTo>
                    <a:lnTo>
                      <a:pt x="231" y="318"/>
                    </a:lnTo>
                    <a:lnTo>
                      <a:pt x="230" y="328"/>
                    </a:lnTo>
                    <a:lnTo>
                      <a:pt x="242" y="330"/>
                    </a:lnTo>
                    <a:lnTo>
                      <a:pt x="244" y="331"/>
                    </a:lnTo>
                    <a:lnTo>
                      <a:pt x="246" y="339"/>
                    </a:lnTo>
                    <a:lnTo>
                      <a:pt x="246" y="342"/>
                    </a:lnTo>
                    <a:lnTo>
                      <a:pt x="246" y="343"/>
                    </a:lnTo>
                    <a:lnTo>
                      <a:pt x="247" y="343"/>
                    </a:lnTo>
                    <a:lnTo>
                      <a:pt x="250" y="344"/>
                    </a:lnTo>
                    <a:lnTo>
                      <a:pt x="251" y="345"/>
                    </a:lnTo>
                    <a:lnTo>
                      <a:pt x="252" y="345"/>
                    </a:lnTo>
                    <a:lnTo>
                      <a:pt x="253" y="346"/>
                    </a:lnTo>
                    <a:lnTo>
                      <a:pt x="255" y="345"/>
                    </a:lnTo>
                    <a:lnTo>
                      <a:pt x="259" y="348"/>
                    </a:lnTo>
                    <a:lnTo>
                      <a:pt x="259" y="353"/>
                    </a:lnTo>
                    <a:lnTo>
                      <a:pt x="262" y="356"/>
                    </a:lnTo>
                    <a:lnTo>
                      <a:pt x="263" y="356"/>
                    </a:lnTo>
                    <a:lnTo>
                      <a:pt x="263" y="355"/>
                    </a:lnTo>
                    <a:lnTo>
                      <a:pt x="265" y="354"/>
                    </a:lnTo>
                    <a:lnTo>
                      <a:pt x="267" y="358"/>
                    </a:lnTo>
                    <a:lnTo>
                      <a:pt x="268" y="358"/>
                    </a:lnTo>
                    <a:lnTo>
                      <a:pt x="269" y="359"/>
                    </a:lnTo>
                    <a:lnTo>
                      <a:pt x="270" y="358"/>
                    </a:lnTo>
                    <a:lnTo>
                      <a:pt x="270" y="359"/>
                    </a:lnTo>
                    <a:lnTo>
                      <a:pt x="271" y="359"/>
                    </a:lnTo>
                    <a:lnTo>
                      <a:pt x="273" y="363"/>
                    </a:lnTo>
                    <a:lnTo>
                      <a:pt x="275" y="365"/>
                    </a:lnTo>
                    <a:lnTo>
                      <a:pt x="275" y="366"/>
                    </a:lnTo>
                    <a:lnTo>
                      <a:pt x="275" y="367"/>
                    </a:lnTo>
                    <a:lnTo>
                      <a:pt x="276" y="369"/>
                    </a:lnTo>
                    <a:lnTo>
                      <a:pt x="277" y="369"/>
                    </a:lnTo>
                    <a:lnTo>
                      <a:pt x="279" y="369"/>
                    </a:lnTo>
                    <a:lnTo>
                      <a:pt x="280" y="367"/>
                    </a:lnTo>
                    <a:lnTo>
                      <a:pt x="283" y="368"/>
                    </a:lnTo>
                    <a:lnTo>
                      <a:pt x="284" y="367"/>
                    </a:lnTo>
                    <a:lnTo>
                      <a:pt x="285" y="369"/>
                    </a:lnTo>
                    <a:lnTo>
                      <a:pt x="289" y="367"/>
                    </a:lnTo>
                    <a:lnTo>
                      <a:pt x="289" y="366"/>
                    </a:lnTo>
                    <a:lnTo>
                      <a:pt x="290" y="365"/>
                    </a:lnTo>
                    <a:lnTo>
                      <a:pt x="289" y="363"/>
                    </a:lnTo>
                    <a:lnTo>
                      <a:pt x="290" y="363"/>
                    </a:lnTo>
                    <a:lnTo>
                      <a:pt x="290" y="364"/>
                    </a:lnTo>
                    <a:lnTo>
                      <a:pt x="292" y="364"/>
                    </a:lnTo>
                    <a:lnTo>
                      <a:pt x="292" y="365"/>
                    </a:lnTo>
                    <a:lnTo>
                      <a:pt x="290" y="367"/>
                    </a:lnTo>
                    <a:lnTo>
                      <a:pt x="290" y="369"/>
                    </a:lnTo>
                    <a:lnTo>
                      <a:pt x="295" y="369"/>
                    </a:lnTo>
                    <a:lnTo>
                      <a:pt x="296" y="369"/>
                    </a:lnTo>
                    <a:lnTo>
                      <a:pt x="297" y="369"/>
                    </a:lnTo>
                    <a:lnTo>
                      <a:pt x="298" y="368"/>
                    </a:lnTo>
                    <a:lnTo>
                      <a:pt x="300" y="369"/>
                    </a:lnTo>
                    <a:lnTo>
                      <a:pt x="300" y="367"/>
                    </a:lnTo>
                    <a:lnTo>
                      <a:pt x="302" y="368"/>
                    </a:lnTo>
                    <a:lnTo>
                      <a:pt x="303" y="367"/>
                    </a:lnTo>
                    <a:lnTo>
                      <a:pt x="304" y="369"/>
                    </a:lnTo>
                    <a:lnTo>
                      <a:pt x="306" y="370"/>
                    </a:lnTo>
                    <a:lnTo>
                      <a:pt x="313" y="374"/>
                    </a:lnTo>
                    <a:lnTo>
                      <a:pt x="313" y="369"/>
                    </a:lnTo>
                    <a:lnTo>
                      <a:pt x="312" y="369"/>
                    </a:lnTo>
                    <a:lnTo>
                      <a:pt x="311" y="366"/>
                    </a:lnTo>
                    <a:lnTo>
                      <a:pt x="309" y="365"/>
                    </a:lnTo>
                    <a:lnTo>
                      <a:pt x="309" y="363"/>
                    </a:lnTo>
                    <a:lnTo>
                      <a:pt x="310" y="363"/>
                    </a:lnTo>
                    <a:lnTo>
                      <a:pt x="311" y="362"/>
                    </a:lnTo>
                    <a:lnTo>
                      <a:pt x="310" y="360"/>
                    </a:lnTo>
                    <a:lnTo>
                      <a:pt x="312" y="360"/>
                    </a:lnTo>
                    <a:lnTo>
                      <a:pt x="314" y="361"/>
                    </a:lnTo>
                    <a:lnTo>
                      <a:pt x="316" y="360"/>
                    </a:lnTo>
                    <a:lnTo>
                      <a:pt x="318" y="360"/>
                    </a:lnTo>
                    <a:lnTo>
                      <a:pt x="319" y="358"/>
                    </a:lnTo>
                    <a:lnTo>
                      <a:pt x="321" y="357"/>
                    </a:lnTo>
                    <a:lnTo>
                      <a:pt x="319" y="355"/>
                    </a:lnTo>
                    <a:lnTo>
                      <a:pt x="318" y="353"/>
                    </a:lnTo>
                    <a:lnTo>
                      <a:pt x="317" y="354"/>
                    </a:lnTo>
                    <a:lnTo>
                      <a:pt x="317" y="351"/>
                    </a:lnTo>
                    <a:lnTo>
                      <a:pt x="319" y="348"/>
                    </a:lnTo>
                    <a:lnTo>
                      <a:pt x="321" y="348"/>
                    </a:lnTo>
                    <a:lnTo>
                      <a:pt x="321" y="346"/>
                    </a:lnTo>
                    <a:lnTo>
                      <a:pt x="323" y="346"/>
                    </a:lnTo>
                    <a:lnTo>
                      <a:pt x="327" y="346"/>
                    </a:lnTo>
                    <a:lnTo>
                      <a:pt x="333" y="340"/>
                    </a:lnTo>
                    <a:lnTo>
                      <a:pt x="335" y="340"/>
                    </a:lnTo>
                    <a:lnTo>
                      <a:pt x="336" y="340"/>
                    </a:lnTo>
                    <a:lnTo>
                      <a:pt x="337" y="341"/>
                    </a:lnTo>
                    <a:lnTo>
                      <a:pt x="337" y="340"/>
                    </a:lnTo>
                    <a:lnTo>
                      <a:pt x="338" y="340"/>
                    </a:lnTo>
                    <a:lnTo>
                      <a:pt x="338" y="339"/>
                    </a:lnTo>
                    <a:lnTo>
                      <a:pt x="339" y="339"/>
                    </a:lnTo>
                    <a:lnTo>
                      <a:pt x="340" y="338"/>
                    </a:lnTo>
                    <a:lnTo>
                      <a:pt x="342" y="340"/>
                    </a:lnTo>
                    <a:lnTo>
                      <a:pt x="343" y="339"/>
                    </a:lnTo>
                    <a:lnTo>
                      <a:pt x="343" y="337"/>
                    </a:lnTo>
                    <a:lnTo>
                      <a:pt x="342" y="337"/>
                    </a:lnTo>
                    <a:lnTo>
                      <a:pt x="345" y="336"/>
                    </a:lnTo>
                    <a:lnTo>
                      <a:pt x="345" y="335"/>
                    </a:lnTo>
                    <a:lnTo>
                      <a:pt x="345" y="336"/>
                    </a:lnTo>
                    <a:lnTo>
                      <a:pt x="349" y="336"/>
                    </a:lnTo>
                    <a:lnTo>
                      <a:pt x="349" y="337"/>
                    </a:lnTo>
                    <a:lnTo>
                      <a:pt x="350" y="335"/>
                    </a:lnTo>
                    <a:lnTo>
                      <a:pt x="351" y="335"/>
                    </a:lnTo>
                    <a:lnTo>
                      <a:pt x="352" y="333"/>
                    </a:lnTo>
                    <a:lnTo>
                      <a:pt x="355" y="333"/>
                    </a:lnTo>
                    <a:lnTo>
                      <a:pt x="357" y="331"/>
                    </a:lnTo>
                    <a:lnTo>
                      <a:pt x="358" y="322"/>
                    </a:lnTo>
                    <a:lnTo>
                      <a:pt x="360" y="320"/>
                    </a:lnTo>
                    <a:lnTo>
                      <a:pt x="363" y="320"/>
                    </a:lnTo>
                    <a:lnTo>
                      <a:pt x="365" y="322"/>
                    </a:lnTo>
                    <a:lnTo>
                      <a:pt x="366" y="322"/>
                    </a:lnTo>
                    <a:lnTo>
                      <a:pt x="369" y="323"/>
                    </a:lnTo>
                    <a:lnTo>
                      <a:pt x="369" y="328"/>
                    </a:lnTo>
                    <a:lnTo>
                      <a:pt x="371" y="327"/>
                    </a:lnTo>
                    <a:lnTo>
                      <a:pt x="372" y="329"/>
                    </a:lnTo>
                    <a:lnTo>
                      <a:pt x="373" y="330"/>
                    </a:lnTo>
                    <a:lnTo>
                      <a:pt x="374" y="329"/>
                    </a:lnTo>
                    <a:lnTo>
                      <a:pt x="381" y="335"/>
                    </a:lnTo>
                    <a:lnTo>
                      <a:pt x="382" y="335"/>
                    </a:lnTo>
                    <a:lnTo>
                      <a:pt x="383" y="335"/>
                    </a:lnTo>
                    <a:lnTo>
                      <a:pt x="385" y="334"/>
                    </a:lnTo>
                    <a:lnTo>
                      <a:pt x="386" y="333"/>
                    </a:lnTo>
                    <a:lnTo>
                      <a:pt x="385" y="331"/>
                    </a:lnTo>
                    <a:lnTo>
                      <a:pt x="386" y="3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34" name="Freeform 55">
                <a:extLst>
                  <a:ext uri="{FF2B5EF4-FFF2-40B4-BE49-F238E27FC236}">
                    <a16:creationId xmlns:a16="http://schemas.microsoft.com/office/drawing/2014/main" id="{5E7AB2C0-8863-4024-95F3-C69672D76C9D}"/>
                  </a:ext>
                </a:extLst>
              </p:cNvPr>
              <p:cNvSpPr>
                <a:spLocks/>
              </p:cNvSpPr>
              <p:nvPr/>
            </p:nvSpPr>
            <p:spPr bwMode="auto">
              <a:xfrm>
                <a:off x="1267" y="2858"/>
                <a:ext cx="386" cy="374"/>
              </a:xfrm>
              <a:custGeom>
                <a:avLst/>
                <a:gdLst>
                  <a:gd name="T0" fmla="*/ 383 w 386"/>
                  <a:gd name="T1" fmla="*/ 303 h 374"/>
                  <a:gd name="T2" fmla="*/ 367 w 386"/>
                  <a:gd name="T3" fmla="*/ 276 h 374"/>
                  <a:gd name="T4" fmla="*/ 348 w 386"/>
                  <a:gd name="T5" fmla="*/ 244 h 374"/>
                  <a:gd name="T6" fmla="*/ 334 w 386"/>
                  <a:gd name="T7" fmla="*/ 216 h 374"/>
                  <a:gd name="T8" fmla="*/ 311 w 386"/>
                  <a:gd name="T9" fmla="*/ 206 h 374"/>
                  <a:gd name="T10" fmla="*/ 295 w 386"/>
                  <a:gd name="T11" fmla="*/ 185 h 374"/>
                  <a:gd name="T12" fmla="*/ 307 w 386"/>
                  <a:gd name="T13" fmla="*/ 174 h 374"/>
                  <a:gd name="T14" fmla="*/ 325 w 386"/>
                  <a:gd name="T15" fmla="*/ 164 h 374"/>
                  <a:gd name="T16" fmla="*/ 354 w 386"/>
                  <a:gd name="T17" fmla="*/ 146 h 374"/>
                  <a:gd name="T18" fmla="*/ 364 w 386"/>
                  <a:gd name="T19" fmla="*/ 111 h 374"/>
                  <a:gd name="T20" fmla="*/ 336 w 386"/>
                  <a:gd name="T21" fmla="*/ 82 h 374"/>
                  <a:gd name="T22" fmla="*/ 304 w 386"/>
                  <a:gd name="T23" fmla="*/ 92 h 374"/>
                  <a:gd name="T24" fmla="*/ 278 w 386"/>
                  <a:gd name="T25" fmla="*/ 79 h 374"/>
                  <a:gd name="T26" fmla="*/ 249 w 386"/>
                  <a:gd name="T27" fmla="*/ 95 h 374"/>
                  <a:gd name="T28" fmla="*/ 252 w 386"/>
                  <a:gd name="T29" fmla="*/ 63 h 374"/>
                  <a:gd name="T30" fmla="*/ 218 w 386"/>
                  <a:gd name="T31" fmla="*/ 56 h 374"/>
                  <a:gd name="T32" fmla="*/ 188 w 386"/>
                  <a:gd name="T33" fmla="*/ 27 h 374"/>
                  <a:gd name="T34" fmla="*/ 142 w 386"/>
                  <a:gd name="T35" fmla="*/ 3 h 374"/>
                  <a:gd name="T36" fmla="*/ 138 w 386"/>
                  <a:gd name="T37" fmla="*/ 47 h 374"/>
                  <a:gd name="T38" fmla="*/ 137 w 386"/>
                  <a:gd name="T39" fmla="*/ 97 h 374"/>
                  <a:gd name="T40" fmla="*/ 149 w 386"/>
                  <a:gd name="T41" fmla="*/ 122 h 374"/>
                  <a:gd name="T42" fmla="*/ 132 w 386"/>
                  <a:gd name="T43" fmla="*/ 119 h 374"/>
                  <a:gd name="T44" fmla="*/ 114 w 386"/>
                  <a:gd name="T45" fmla="*/ 111 h 374"/>
                  <a:gd name="T46" fmla="*/ 97 w 386"/>
                  <a:gd name="T47" fmla="*/ 116 h 374"/>
                  <a:gd name="T48" fmla="*/ 92 w 386"/>
                  <a:gd name="T49" fmla="*/ 134 h 374"/>
                  <a:gd name="T50" fmla="*/ 83 w 386"/>
                  <a:gd name="T51" fmla="*/ 130 h 374"/>
                  <a:gd name="T52" fmla="*/ 71 w 386"/>
                  <a:gd name="T53" fmla="*/ 117 h 374"/>
                  <a:gd name="T54" fmla="*/ 51 w 386"/>
                  <a:gd name="T55" fmla="*/ 110 h 374"/>
                  <a:gd name="T56" fmla="*/ 35 w 386"/>
                  <a:gd name="T57" fmla="*/ 118 h 374"/>
                  <a:gd name="T58" fmla="*/ 15 w 386"/>
                  <a:gd name="T59" fmla="*/ 109 h 374"/>
                  <a:gd name="T60" fmla="*/ 14 w 386"/>
                  <a:gd name="T61" fmla="*/ 129 h 374"/>
                  <a:gd name="T62" fmla="*/ 17 w 386"/>
                  <a:gd name="T63" fmla="*/ 145 h 374"/>
                  <a:gd name="T64" fmla="*/ 11 w 386"/>
                  <a:gd name="T65" fmla="*/ 164 h 374"/>
                  <a:gd name="T66" fmla="*/ 2 w 386"/>
                  <a:gd name="T67" fmla="*/ 175 h 374"/>
                  <a:gd name="T68" fmla="*/ 21 w 386"/>
                  <a:gd name="T69" fmla="*/ 193 h 374"/>
                  <a:gd name="T70" fmla="*/ 26 w 386"/>
                  <a:gd name="T71" fmla="*/ 205 h 374"/>
                  <a:gd name="T72" fmla="*/ 32 w 386"/>
                  <a:gd name="T73" fmla="*/ 219 h 374"/>
                  <a:gd name="T74" fmla="*/ 49 w 386"/>
                  <a:gd name="T75" fmla="*/ 225 h 374"/>
                  <a:gd name="T76" fmla="*/ 66 w 386"/>
                  <a:gd name="T77" fmla="*/ 223 h 374"/>
                  <a:gd name="T78" fmla="*/ 64 w 386"/>
                  <a:gd name="T79" fmla="*/ 242 h 374"/>
                  <a:gd name="T80" fmla="*/ 69 w 386"/>
                  <a:gd name="T81" fmla="*/ 267 h 374"/>
                  <a:gd name="T82" fmla="*/ 59 w 386"/>
                  <a:gd name="T83" fmla="*/ 278 h 374"/>
                  <a:gd name="T84" fmla="*/ 65 w 386"/>
                  <a:gd name="T85" fmla="*/ 295 h 374"/>
                  <a:gd name="T86" fmla="*/ 79 w 386"/>
                  <a:gd name="T87" fmla="*/ 316 h 374"/>
                  <a:gd name="T88" fmla="*/ 98 w 386"/>
                  <a:gd name="T89" fmla="*/ 309 h 374"/>
                  <a:gd name="T90" fmla="*/ 110 w 386"/>
                  <a:gd name="T91" fmla="*/ 299 h 374"/>
                  <a:gd name="T92" fmla="*/ 120 w 386"/>
                  <a:gd name="T93" fmla="*/ 305 h 374"/>
                  <a:gd name="T94" fmla="*/ 128 w 386"/>
                  <a:gd name="T95" fmla="*/ 303 h 374"/>
                  <a:gd name="T96" fmla="*/ 141 w 386"/>
                  <a:gd name="T97" fmla="*/ 311 h 374"/>
                  <a:gd name="T98" fmla="*/ 156 w 386"/>
                  <a:gd name="T99" fmla="*/ 305 h 374"/>
                  <a:gd name="T100" fmla="*/ 172 w 386"/>
                  <a:gd name="T101" fmla="*/ 293 h 374"/>
                  <a:gd name="T102" fmla="*/ 185 w 386"/>
                  <a:gd name="T103" fmla="*/ 312 h 374"/>
                  <a:gd name="T104" fmla="*/ 227 w 386"/>
                  <a:gd name="T105" fmla="*/ 306 h 374"/>
                  <a:gd name="T106" fmla="*/ 255 w 386"/>
                  <a:gd name="T107" fmla="*/ 345 h 374"/>
                  <a:gd name="T108" fmla="*/ 275 w 386"/>
                  <a:gd name="T109" fmla="*/ 365 h 374"/>
                  <a:gd name="T110" fmla="*/ 290 w 386"/>
                  <a:gd name="T111" fmla="*/ 363 h 374"/>
                  <a:gd name="T112" fmla="*/ 302 w 386"/>
                  <a:gd name="T113" fmla="*/ 368 h 374"/>
                  <a:gd name="T114" fmla="*/ 314 w 386"/>
                  <a:gd name="T115" fmla="*/ 361 h 374"/>
                  <a:gd name="T116" fmla="*/ 333 w 386"/>
                  <a:gd name="T117" fmla="*/ 340 h 374"/>
                  <a:gd name="T118" fmla="*/ 345 w 386"/>
                  <a:gd name="T119" fmla="*/ 335 h 374"/>
                  <a:gd name="T120" fmla="*/ 369 w 386"/>
                  <a:gd name="T121" fmla="*/ 323 h 3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6"/>
                  <a:gd name="T184" fmla="*/ 0 h 374"/>
                  <a:gd name="T185" fmla="*/ 386 w 386"/>
                  <a:gd name="T186" fmla="*/ 374 h 3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6" h="374">
                    <a:moveTo>
                      <a:pt x="386" y="329"/>
                    </a:moveTo>
                    <a:lnTo>
                      <a:pt x="385" y="328"/>
                    </a:lnTo>
                    <a:lnTo>
                      <a:pt x="385" y="326"/>
                    </a:lnTo>
                    <a:lnTo>
                      <a:pt x="381" y="323"/>
                    </a:lnTo>
                    <a:lnTo>
                      <a:pt x="380" y="320"/>
                    </a:lnTo>
                    <a:lnTo>
                      <a:pt x="380" y="319"/>
                    </a:lnTo>
                    <a:lnTo>
                      <a:pt x="382" y="316"/>
                    </a:lnTo>
                    <a:lnTo>
                      <a:pt x="381" y="314"/>
                    </a:lnTo>
                    <a:lnTo>
                      <a:pt x="380" y="313"/>
                    </a:lnTo>
                    <a:lnTo>
                      <a:pt x="381" y="312"/>
                    </a:lnTo>
                    <a:lnTo>
                      <a:pt x="380" y="309"/>
                    </a:lnTo>
                    <a:lnTo>
                      <a:pt x="381" y="306"/>
                    </a:lnTo>
                    <a:lnTo>
                      <a:pt x="381" y="305"/>
                    </a:lnTo>
                    <a:lnTo>
                      <a:pt x="382" y="304"/>
                    </a:lnTo>
                    <a:lnTo>
                      <a:pt x="383" y="303"/>
                    </a:lnTo>
                    <a:lnTo>
                      <a:pt x="382" y="299"/>
                    </a:lnTo>
                    <a:lnTo>
                      <a:pt x="381" y="299"/>
                    </a:lnTo>
                    <a:lnTo>
                      <a:pt x="382" y="296"/>
                    </a:lnTo>
                    <a:lnTo>
                      <a:pt x="380" y="295"/>
                    </a:lnTo>
                    <a:lnTo>
                      <a:pt x="380" y="292"/>
                    </a:lnTo>
                    <a:lnTo>
                      <a:pt x="378" y="289"/>
                    </a:lnTo>
                    <a:lnTo>
                      <a:pt x="378" y="288"/>
                    </a:lnTo>
                    <a:lnTo>
                      <a:pt x="375" y="288"/>
                    </a:lnTo>
                    <a:lnTo>
                      <a:pt x="373" y="287"/>
                    </a:lnTo>
                    <a:lnTo>
                      <a:pt x="371" y="282"/>
                    </a:lnTo>
                    <a:lnTo>
                      <a:pt x="372" y="280"/>
                    </a:lnTo>
                    <a:lnTo>
                      <a:pt x="370" y="279"/>
                    </a:lnTo>
                    <a:lnTo>
                      <a:pt x="370" y="276"/>
                    </a:lnTo>
                    <a:lnTo>
                      <a:pt x="369" y="276"/>
                    </a:lnTo>
                    <a:lnTo>
                      <a:pt x="367" y="276"/>
                    </a:lnTo>
                    <a:lnTo>
                      <a:pt x="366" y="275"/>
                    </a:lnTo>
                    <a:lnTo>
                      <a:pt x="366" y="274"/>
                    </a:lnTo>
                    <a:lnTo>
                      <a:pt x="366" y="272"/>
                    </a:lnTo>
                    <a:lnTo>
                      <a:pt x="363" y="270"/>
                    </a:lnTo>
                    <a:lnTo>
                      <a:pt x="363" y="268"/>
                    </a:lnTo>
                    <a:lnTo>
                      <a:pt x="360" y="262"/>
                    </a:lnTo>
                    <a:lnTo>
                      <a:pt x="361" y="261"/>
                    </a:lnTo>
                    <a:lnTo>
                      <a:pt x="360" y="259"/>
                    </a:lnTo>
                    <a:lnTo>
                      <a:pt x="360" y="258"/>
                    </a:lnTo>
                    <a:lnTo>
                      <a:pt x="357" y="254"/>
                    </a:lnTo>
                    <a:lnTo>
                      <a:pt x="355" y="249"/>
                    </a:lnTo>
                    <a:lnTo>
                      <a:pt x="354" y="248"/>
                    </a:lnTo>
                    <a:lnTo>
                      <a:pt x="354" y="245"/>
                    </a:lnTo>
                    <a:lnTo>
                      <a:pt x="353" y="244"/>
                    </a:lnTo>
                    <a:lnTo>
                      <a:pt x="348" y="244"/>
                    </a:lnTo>
                    <a:lnTo>
                      <a:pt x="347" y="243"/>
                    </a:lnTo>
                    <a:lnTo>
                      <a:pt x="346" y="244"/>
                    </a:lnTo>
                    <a:lnTo>
                      <a:pt x="345" y="245"/>
                    </a:lnTo>
                    <a:lnTo>
                      <a:pt x="344" y="245"/>
                    </a:lnTo>
                    <a:lnTo>
                      <a:pt x="340" y="240"/>
                    </a:lnTo>
                    <a:lnTo>
                      <a:pt x="339" y="233"/>
                    </a:lnTo>
                    <a:lnTo>
                      <a:pt x="336" y="229"/>
                    </a:lnTo>
                    <a:lnTo>
                      <a:pt x="336" y="228"/>
                    </a:lnTo>
                    <a:lnTo>
                      <a:pt x="337" y="226"/>
                    </a:lnTo>
                    <a:lnTo>
                      <a:pt x="337" y="223"/>
                    </a:lnTo>
                    <a:lnTo>
                      <a:pt x="338" y="222"/>
                    </a:lnTo>
                    <a:lnTo>
                      <a:pt x="337" y="219"/>
                    </a:lnTo>
                    <a:lnTo>
                      <a:pt x="337" y="217"/>
                    </a:lnTo>
                    <a:lnTo>
                      <a:pt x="336" y="215"/>
                    </a:lnTo>
                    <a:lnTo>
                      <a:pt x="334" y="216"/>
                    </a:lnTo>
                    <a:lnTo>
                      <a:pt x="333" y="215"/>
                    </a:lnTo>
                    <a:lnTo>
                      <a:pt x="331" y="215"/>
                    </a:lnTo>
                    <a:lnTo>
                      <a:pt x="327" y="214"/>
                    </a:lnTo>
                    <a:lnTo>
                      <a:pt x="325" y="214"/>
                    </a:lnTo>
                    <a:lnTo>
                      <a:pt x="322" y="212"/>
                    </a:lnTo>
                    <a:lnTo>
                      <a:pt x="320" y="213"/>
                    </a:lnTo>
                    <a:lnTo>
                      <a:pt x="318" y="216"/>
                    </a:lnTo>
                    <a:lnTo>
                      <a:pt x="318" y="217"/>
                    </a:lnTo>
                    <a:lnTo>
                      <a:pt x="316" y="219"/>
                    </a:lnTo>
                    <a:lnTo>
                      <a:pt x="314" y="219"/>
                    </a:lnTo>
                    <a:lnTo>
                      <a:pt x="314" y="214"/>
                    </a:lnTo>
                    <a:lnTo>
                      <a:pt x="311" y="211"/>
                    </a:lnTo>
                    <a:lnTo>
                      <a:pt x="312" y="210"/>
                    </a:lnTo>
                    <a:lnTo>
                      <a:pt x="311" y="206"/>
                    </a:lnTo>
                    <a:lnTo>
                      <a:pt x="311" y="205"/>
                    </a:lnTo>
                    <a:lnTo>
                      <a:pt x="307" y="205"/>
                    </a:lnTo>
                    <a:lnTo>
                      <a:pt x="307" y="204"/>
                    </a:lnTo>
                    <a:lnTo>
                      <a:pt x="309" y="200"/>
                    </a:lnTo>
                    <a:lnTo>
                      <a:pt x="308" y="200"/>
                    </a:lnTo>
                    <a:lnTo>
                      <a:pt x="306" y="198"/>
                    </a:lnTo>
                    <a:lnTo>
                      <a:pt x="306" y="196"/>
                    </a:lnTo>
                    <a:lnTo>
                      <a:pt x="304" y="195"/>
                    </a:lnTo>
                    <a:lnTo>
                      <a:pt x="301" y="198"/>
                    </a:lnTo>
                    <a:lnTo>
                      <a:pt x="298" y="196"/>
                    </a:lnTo>
                    <a:lnTo>
                      <a:pt x="299" y="194"/>
                    </a:lnTo>
                    <a:lnTo>
                      <a:pt x="298" y="188"/>
                    </a:lnTo>
                    <a:lnTo>
                      <a:pt x="296" y="187"/>
                    </a:lnTo>
                    <a:lnTo>
                      <a:pt x="295" y="187"/>
                    </a:lnTo>
                    <a:lnTo>
                      <a:pt x="295" y="185"/>
                    </a:lnTo>
                    <a:lnTo>
                      <a:pt x="295" y="184"/>
                    </a:lnTo>
                    <a:lnTo>
                      <a:pt x="296" y="181"/>
                    </a:lnTo>
                    <a:lnTo>
                      <a:pt x="298" y="179"/>
                    </a:lnTo>
                    <a:lnTo>
                      <a:pt x="300" y="177"/>
                    </a:lnTo>
                    <a:lnTo>
                      <a:pt x="302" y="177"/>
                    </a:lnTo>
                    <a:lnTo>
                      <a:pt x="302" y="179"/>
                    </a:lnTo>
                    <a:lnTo>
                      <a:pt x="303" y="181"/>
                    </a:lnTo>
                    <a:lnTo>
                      <a:pt x="305" y="181"/>
                    </a:lnTo>
                    <a:lnTo>
                      <a:pt x="306" y="179"/>
                    </a:lnTo>
                    <a:lnTo>
                      <a:pt x="305" y="176"/>
                    </a:lnTo>
                    <a:lnTo>
                      <a:pt x="304" y="175"/>
                    </a:lnTo>
                    <a:lnTo>
                      <a:pt x="303" y="174"/>
                    </a:lnTo>
                    <a:lnTo>
                      <a:pt x="304" y="174"/>
                    </a:lnTo>
                    <a:lnTo>
                      <a:pt x="307" y="174"/>
                    </a:lnTo>
                    <a:lnTo>
                      <a:pt x="306" y="171"/>
                    </a:lnTo>
                    <a:lnTo>
                      <a:pt x="309" y="172"/>
                    </a:lnTo>
                    <a:lnTo>
                      <a:pt x="312" y="171"/>
                    </a:lnTo>
                    <a:lnTo>
                      <a:pt x="311" y="168"/>
                    </a:lnTo>
                    <a:lnTo>
                      <a:pt x="314" y="166"/>
                    </a:lnTo>
                    <a:lnTo>
                      <a:pt x="316" y="166"/>
                    </a:lnTo>
                    <a:lnTo>
                      <a:pt x="317" y="167"/>
                    </a:lnTo>
                    <a:lnTo>
                      <a:pt x="318" y="167"/>
                    </a:lnTo>
                    <a:lnTo>
                      <a:pt x="317" y="164"/>
                    </a:lnTo>
                    <a:lnTo>
                      <a:pt x="318" y="165"/>
                    </a:lnTo>
                    <a:lnTo>
                      <a:pt x="320" y="166"/>
                    </a:lnTo>
                    <a:lnTo>
                      <a:pt x="322" y="166"/>
                    </a:lnTo>
                    <a:lnTo>
                      <a:pt x="323" y="167"/>
                    </a:lnTo>
                    <a:lnTo>
                      <a:pt x="325" y="164"/>
                    </a:lnTo>
                    <a:lnTo>
                      <a:pt x="325" y="162"/>
                    </a:lnTo>
                    <a:lnTo>
                      <a:pt x="328" y="161"/>
                    </a:lnTo>
                    <a:lnTo>
                      <a:pt x="328" y="160"/>
                    </a:lnTo>
                    <a:lnTo>
                      <a:pt x="328" y="156"/>
                    </a:lnTo>
                    <a:lnTo>
                      <a:pt x="328" y="155"/>
                    </a:lnTo>
                    <a:lnTo>
                      <a:pt x="331" y="155"/>
                    </a:lnTo>
                    <a:lnTo>
                      <a:pt x="332" y="155"/>
                    </a:lnTo>
                    <a:lnTo>
                      <a:pt x="334" y="156"/>
                    </a:lnTo>
                    <a:lnTo>
                      <a:pt x="335" y="158"/>
                    </a:lnTo>
                    <a:lnTo>
                      <a:pt x="337" y="160"/>
                    </a:lnTo>
                    <a:lnTo>
                      <a:pt x="342" y="159"/>
                    </a:lnTo>
                    <a:lnTo>
                      <a:pt x="346" y="152"/>
                    </a:lnTo>
                    <a:lnTo>
                      <a:pt x="350" y="150"/>
                    </a:lnTo>
                    <a:lnTo>
                      <a:pt x="354" y="147"/>
                    </a:lnTo>
                    <a:lnTo>
                      <a:pt x="354" y="146"/>
                    </a:lnTo>
                    <a:lnTo>
                      <a:pt x="353" y="145"/>
                    </a:lnTo>
                    <a:lnTo>
                      <a:pt x="354" y="145"/>
                    </a:lnTo>
                    <a:lnTo>
                      <a:pt x="351" y="140"/>
                    </a:lnTo>
                    <a:lnTo>
                      <a:pt x="353" y="140"/>
                    </a:lnTo>
                    <a:lnTo>
                      <a:pt x="358" y="138"/>
                    </a:lnTo>
                    <a:lnTo>
                      <a:pt x="358" y="134"/>
                    </a:lnTo>
                    <a:lnTo>
                      <a:pt x="357" y="130"/>
                    </a:lnTo>
                    <a:lnTo>
                      <a:pt x="357" y="129"/>
                    </a:lnTo>
                    <a:lnTo>
                      <a:pt x="361" y="129"/>
                    </a:lnTo>
                    <a:lnTo>
                      <a:pt x="363" y="129"/>
                    </a:lnTo>
                    <a:lnTo>
                      <a:pt x="368" y="125"/>
                    </a:lnTo>
                    <a:lnTo>
                      <a:pt x="368" y="122"/>
                    </a:lnTo>
                    <a:lnTo>
                      <a:pt x="368" y="119"/>
                    </a:lnTo>
                    <a:lnTo>
                      <a:pt x="365" y="115"/>
                    </a:lnTo>
                    <a:lnTo>
                      <a:pt x="364" y="111"/>
                    </a:lnTo>
                    <a:lnTo>
                      <a:pt x="361" y="109"/>
                    </a:lnTo>
                    <a:lnTo>
                      <a:pt x="360" y="106"/>
                    </a:lnTo>
                    <a:lnTo>
                      <a:pt x="357" y="105"/>
                    </a:lnTo>
                    <a:lnTo>
                      <a:pt x="353" y="98"/>
                    </a:lnTo>
                    <a:lnTo>
                      <a:pt x="353" y="96"/>
                    </a:lnTo>
                    <a:lnTo>
                      <a:pt x="352" y="96"/>
                    </a:lnTo>
                    <a:lnTo>
                      <a:pt x="351" y="94"/>
                    </a:lnTo>
                    <a:lnTo>
                      <a:pt x="350" y="90"/>
                    </a:lnTo>
                    <a:lnTo>
                      <a:pt x="347" y="90"/>
                    </a:lnTo>
                    <a:lnTo>
                      <a:pt x="347" y="88"/>
                    </a:lnTo>
                    <a:lnTo>
                      <a:pt x="345" y="82"/>
                    </a:lnTo>
                    <a:lnTo>
                      <a:pt x="340" y="80"/>
                    </a:lnTo>
                    <a:lnTo>
                      <a:pt x="337" y="80"/>
                    </a:lnTo>
                    <a:lnTo>
                      <a:pt x="336" y="82"/>
                    </a:lnTo>
                    <a:lnTo>
                      <a:pt x="333" y="82"/>
                    </a:lnTo>
                    <a:lnTo>
                      <a:pt x="328" y="81"/>
                    </a:lnTo>
                    <a:lnTo>
                      <a:pt x="328" y="77"/>
                    </a:lnTo>
                    <a:lnTo>
                      <a:pt x="327" y="77"/>
                    </a:lnTo>
                    <a:lnTo>
                      <a:pt x="324" y="77"/>
                    </a:lnTo>
                    <a:lnTo>
                      <a:pt x="322" y="77"/>
                    </a:lnTo>
                    <a:lnTo>
                      <a:pt x="317" y="75"/>
                    </a:lnTo>
                    <a:lnTo>
                      <a:pt x="316" y="75"/>
                    </a:lnTo>
                    <a:lnTo>
                      <a:pt x="311" y="84"/>
                    </a:lnTo>
                    <a:lnTo>
                      <a:pt x="311" y="89"/>
                    </a:lnTo>
                    <a:lnTo>
                      <a:pt x="311" y="91"/>
                    </a:lnTo>
                    <a:lnTo>
                      <a:pt x="310" y="92"/>
                    </a:lnTo>
                    <a:lnTo>
                      <a:pt x="304" y="92"/>
                    </a:lnTo>
                    <a:lnTo>
                      <a:pt x="301" y="94"/>
                    </a:lnTo>
                    <a:lnTo>
                      <a:pt x="300" y="92"/>
                    </a:lnTo>
                    <a:lnTo>
                      <a:pt x="300" y="88"/>
                    </a:lnTo>
                    <a:lnTo>
                      <a:pt x="298" y="85"/>
                    </a:lnTo>
                    <a:lnTo>
                      <a:pt x="293" y="80"/>
                    </a:lnTo>
                    <a:lnTo>
                      <a:pt x="290" y="81"/>
                    </a:lnTo>
                    <a:lnTo>
                      <a:pt x="289" y="78"/>
                    </a:lnTo>
                    <a:lnTo>
                      <a:pt x="288" y="77"/>
                    </a:lnTo>
                    <a:lnTo>
                      <a:pt x="287" y="76"/>
                    </a:lnTo>
                    <a:lnTo>
                      <a:pt x="284" y="76"/>
                    </a:lnTo>
                    <a:lnTo>
                      <a:pt x="283" y="75"/>
                    </a:lnTo>
                    <a:lnTo>
                      <a:pt x="280" y="75"/>
                    </a:lnTo>
                    <a:lnTo>
                      <a:pt x="279" y="78"/>
                    </a:lnTo>
                    <a:lnTo>
                      <a:pt x="278" y="79"/>
                    </a:lnTo>
                    <a:lnTo>
                      <a:pt x="276" y="79"/>
                    </a:lnTo>
                    <a:lnTo>
                      <a:pt x="276" y="81"/>
                    </a:lnTo>
                    <a:lnTo>
                      <a:pt x="272" y="84"/>
                    </a:lnTo>
                    <a:lnTo>
                      <a:pt x="270" y="84"/>
                    </a:lnTo>
                    <a:lnTo>
                      <a:pt x="270" y="85"/>
                    </a:lnTo>
                    <a:lnTo>
                      <a:pt x="268" y="87"/>
                    </a:lnTo>
                    <a:lnTo>
                      <a:pt x="267" y="94"/>
                    </a:lnTo>
                    <a:lnTo>
                      <a:pt x="267" y="96"/>
                    </a:lnTo>
                    <a:lnTo>
                      <a:pt x="266" y="97"/>
                    </a:lnTo>
                    <a:lnTo>
                      <a:pt x="262" y="95"/>
                    </a:lnTo>
                    <a:lnTo>
                      <a:pt x="257" y="102"/>
                    </a:lnTo>
                    <a:lnTo>
                      <a:pt x="255" y="99"/>
                    </a:lnTo>
                    <a:lnTo>
                      <a:pt x="255" y="98"/>
                    </a:lnTo>
                    <a:lnTo>
                      <a:pt x="253" y="98"/>
                    </a:lnTo>
                    <a:lnTo>
                      <a:pt x="249" y="95"/>
                    </a:lnTo>
                    <a:lnTo>
                      <a:pt x="248" y="94"/>
                    </a:lnTo>
                    <a:lnTo>
                      <a:pt x="248" y="92"/>
                    </a:lnTo>
                    <a:lnTo>
                      <a:pt x="251" y="90"/>
                    </a:lnTo>
                    <a:lnTo>
                      <a:pt x="254" y="89"/>
                    </a:lnTo>
                    <a:lnTo>
                      <a:pt x="258" y="86"/>
                    </a:lnTo>
                    <a:lnTo>
                      <a:pt x="257" y="85"/>
                    </a:lnTo>
                    <a:lnTo>
                      <a:pt x="254" y="84"/>
                    </a:lnTo>
                    <a:lnTo>
                      <a:pt x="254" y="80"/>
                    </a:lnTo>
                    <a:lnTo>
                      <a:pt x="253" y="79"/>
                    </a:lnTo>
                    <a:lnTo>
                      <a:pt x="254" y="77"/>
                    </a:lnTo>
                    <a:lnTo>
                      <a:pt x="254" y="72"/>
                    </a:lnTo>
                    <a:lnTo>
                      <a:pt x="254" y="69"/>
                    </a:lnTo>
                    <a:lnTo>
                      <a:pt x="254" y="66"/>
                    </a:lnTo>
                    <a:lnTo>
                      <a:pt x="253" y="65"/>
                    </a:lnTo>
                    <a:lnTo>
                      <a:pt x="252" y="63"/>
                    </a:lnTo>
                    <a:lnTo>
                      <a:pt x="252" y="61"/>
                    </a:lnTo>
                    <a:lnTo>
                      <a:pt x="252" y="60"/>
                    </a:lnTo>
                    <a:lnTo>
                      <a:pt x="246" y="56"/>
                    </a:lnTo>
                    <a:lnTo>
                      <a:pt x="242" y="56"/>
                    </a:lnTo>
                    <a:lnTo>
                      <a:pt x="241" y="56"/>
                    </a:lnTo>
                    <a:lnTo>
                      <a:pt x="239" y="58"/>
                    </a:lnTo>
                    <a:lnTo>
                      <a:pt x="237" y="57"/>
                    </a:lnTo>
                    <a:lnTo>
                      <a:pt x="235" y="59"/>
                    </a:lnTo>
                    <a:lnTo>
                      <a:pt x="233" y="58"/>
                    </a:lnTo>
                    <a:lnTo>
                      <a:pt x="230" y="59"/>
                    </a:lnTo>
                    <a:lnTo>
                      <a:pt x="224" y="61"/>
                    </a:lnTo>
                    <a:lnTo>
                      <a:pt x="223" y="63"/>
                    </a:lnTo>
                    <a:lnTo>
                      <a:pt x="218" y="60"/>
                    </a:lnTo>
                    <a:lnTo>
                      <a:pt x="218" y="58"/>
                    </a:lnTo>
                    <a:lnTo>
                      <a:pt x="218" y="56"/>
                    </a:lnTo>
                    <a:lnTo>
                      <a:pt x="218" y="50"/>
                    </a:lnTo>
                    <a:lnTo>
                      <a:pt x="216" y="48"/>
                    </a:lnTo>
                    <a:lnTo>
                      <a:pt x="216" y="44"/>
                    </a:lnTo>
                    <a:lnTo>
                      <a:pt x="215" y="43"/>
                    </a:lnTo>
                    <a:lnTo>
                      <a:pt x="213" y="38"/>
                    </a:lnTo>
                    <a:lnTo>
                      <a:pt x="211" y="35"/>
                    </a:lnTo>
                    <a:lnTo>
                      <a:pt x="213" y="27"/>
                    </a:lnTo>
                    <a:lnTo>
                      <a:pt x="210" y="24"/>
                    </a:lnTo>
                    <a:lnTo>
                      <a:pt x="210" y="21"/>
                    </a:lnTo>
                    <a:lnTo>
                      <a:pt x="202" y="22"/>
                    </a:lnTo>
                    <a:lnTo>
                      <a:pt x="202" y="24"/>
                    </a:lnTo>
                    <a:lnTo>
                      <a:pt x="199" y="26"/>
                    </a:lnTo>
                    <a:lnTo>
                      <a:pt x="194" y="24"/>
                    </a:lnTo>
                    <a:lnTo>
                      <a:pt x="190" y="26"/>
                    </a:lnTo>
                    <a:lnTo>
                      <a:pt x="188" y="27"/>
                    </a:lnTo>
                    <a:lnTo>
                      <a:pt x="187" y="27"/>
                    </a:lnTo>
                    <a:lnTo>
                      <a:pt x="183" y="24"/>
                    </a:lnTo>
                    <a:lnTo>
                      <a:pt x="179" y="25"/>
                    </a:lnTo>
                    <a:lnTo>
                      <a:pt x="177" y="24"/>
                    </a:lnTo>
                    <a:lnTo>
                      <a:pt x="175" y="22"/>
                    </a:lnTo>
                    <a:lnTo>
                      <a:pt x="174" y="18"/>
                    </a:lnTo>
                    <a:lnTo>
                      <a:pt x="173" y="17"/>
                    </a:lnTo>
                    <a:lnTo>
                      <a:pt x="170" y="15"/>
                    </a:lnTo>
                    <a:lnTo>
                      <a:pt x="168" y="13"/>
                    </a:lnTo>
                    <a:lnTo>
                      <a:pt x="165" y="13"/>
                    </a:lnTo>
                    <a:lnTo>
                      <a:pt x="158" y="10"/>
                    </a:lnTo>
                    <a:lnTo>
                      <a:pt x="157" y="5"/>
                    </a:lnTo>
                    <a:lnTo>
                      <a:pt x="154" y="3"/>
                    </a:lnTo>
                    <a:lnTo>
                      <a:pt x="147" y="1"/>
                    </a:lnTo>
                    <a:lnTo>
                      <a:pt x="142" y="3"/>
                    </a:lnTo>
                    <a:lnTo>
                      <a:pt x="140" y="0"/>
                    </a:lnTo>
                    <a:lnTo>
                      <a:pt x="136" y="0"/>
                    </a:lnTo>
                    <a:lnTo>
                      <a:pt x="136" y="6"/>
                    </a:lnTo>
                    <a:lnTo>
                      <a:pt x="136" y="9"/>
                    </a:lnTo>
                    <a:lnTo>
                      <a:pt x="137" y="12"/>
                    </a:lnTo>
                    <a:lnTo>
                      <a:pt x="142" y="17"/>
                    </a:lnTo>
                    <a:lnTo>
                      <a:pt x="144" y="22"/>
                    </a:lnTo>
                    <a:lnTo>
                      <a:pt x="142" y="25"/>
                    </a:lnTo>
                    <a:lnTo>
                      <a:pt x="139" y="30"/>
                    </a:lnTo>
                    <a:lnTo>
                      <a:pt x="138" y="31"/>
                    </a:lnTo>
                    <a:lnTo>
                      <a:pt x="141" y="34"/>
                    </a:lnTo>
                    <a:lnTo>
                      <a:pt x="139" y="39"/>
                    </a:lnTo>
                    <a:lnTo>
                      <a:pt x="140" y="41"/>
                    </a:lnTo>
                    <a:lnTo>
                      <a:pt x="138" y="44"/>
                    </a:lnTo>
                    <a:lnTo>
                      <a:pt x="138" y="47"/>
                    </a:lnTo>
                    <a:lnTo>
                      <a:pt x="139" y="47"/>
                    </a:lnTo>
                    <a:lnTo>
                      <a:pt x="140" y="58"/>
                    </a:lnTo>
                    <a:lnTo>
                      <a:pt x="142" y="60"/>
                    </a:lnTo>
                    <a:lnTo>
                      <a:pt x="139" y="63"/>
                    </a:lnTo>
                    <a:lnTo>
                      <a:pt x="137" y="67"/>
                    </a:lnTo>
                    <a:lnTo>
                      <a:pt x="137" y="68"/>
                    </a:lnTo>
                    <a:lnTo>
                      <a:pt x="141" y="71"/>
                    </a:lnTo>
                    <a:lnTo>
                      <a:pt x="142" y="74"/>
                    </a:lnTo>
                    <a:lnTo>
                      <a:pt x="142" y="77"/>
                    </a:lnTo>
                    <a:lnTo>
                      <a:pt x="145" y="79"/>
                    </a:lnTo>
                    <a:lnTo>
                      <a:pt x="142" y="81"/>
                    </a:lnTo>
                    <a:lnTo>
                      <a:pt x="139" y="85"/>
                    </a:lnTo>
                    <a:lnTo>
                      <a:pt x="140" y="87"/>
                    </a:lnTo>
                    <a:lnTo>
                      <a:pt x="135" y="94"/>
                    </a:lnTo>
                    <a:lnTo>
                      <a:pt x="137" y="97"/>
                    </a:lnTo>
                    <a:lnTo>
                      <a:pt x="141" y="98"/>
                    </a:lnTo>
                    <a:lnTo>
                      <a:pt x="140" y="99"/>
                    </a:lnTo>
                    <a:lnTo>
                      <a:pt x="138" y="100"/>
                    </a:lnTo>
                    <a:lnTo>
                      <a:pt x="142" y="105"/>
                    </a:lnTo>
                    <a:lnTo>
                      <a:pt x="140" y="105"/>
                    </a:lnTo>
                    <a:lnTo>
                      <a:pt x="142" y="106"/>
                    </a:lnTo>
                    <a:lnTo>
                      <a:pt x="143" y="109"/>
                    </a:lnTo>
                    <a:lnTo>
                      <a:pt x="145" y="111"/>
                    </a:lnTo>
                    <a:lnTo>
                      <a:pt x="145" y="112"/>
                    </a:lnTo>
                    <a:lnTo>
                      <a:pt x="146" y="113"/>
                    </a:lnTo>
                    <a:lnTo>
                      <a:pt x="147" y="116"/>
                    </a:lnTo>
                    <a:lnTo>
                      <a:pt x="148" y="116"/>
                    </a:lnTo>
                    <a:lnTo>
                      <a:pt x="148" y="119"/>
                    </a:lnTo>
                    <a:lnTo>
                      <a:pt x="149" y="122"/>
                    </a:lnTo>
                    <a:lnTo>
                      <a:pt x="149" y="123"/>
                    </a:lnTo>
                    <a:lnTo>
                      <a:pt x="140" y="123"/>
                    </a:lnTo>
                    <a:lnTo>
                      <a:pt x="138" y="124"/>
                    </a:lnTo>
                    <a:lnTo>
                      <a:pt x="137" y="125"/>
                    </a:lnTo>
                    <a:lnTo>
                      <a:pt x="137" y="122"/>
                    </a:lnTo>
                    <a:lnTo>
                      <a:pt x="136" y="124"/>
                    </a:lnTo>
                    <a:lnTo>
                      <a:pt x="136" y="125"/>
                    </a:lnTo>
                    <a:lnTo>
                      <a:pt x="135" y="125"/>
                    </a:lnTo>
                    <a:lnTo>
                      <a:pt x="135" y="121"/>
                    </a:lnTo>
                    <a:lnTo>
                      <a:pt x="134" y="121"/>
                    </a:lnTo>
                    <a:lnTo>
                      <a:pt x="134" y="122"/>
                    </a:lnTo>
                    <a:lnTo>
                      <a:pt x="133" y="121"/>
                    </a:lnTo>
                    <a:lnTo>
                      <a:pt x="133" y="120"/>
                    </a:lnTo>
                    <a:lnTo>
                      <a:pt x="132" y="120"/>
                    </a:lnTo>
                    <a:lnTo>
                      <a:pt x="132" y="119"/>
                    </a:lnTo>
                    <a:lnTo>
                      <a:pt x="131" y="119"/>
                    </a:lnTo>
                    <a:lnTo>
                      <a:pt x="129" y="120"/>
                    </a:lnTo>
                    <a:lnTo>
                      <a:pt x="128" y="120"/>
                    </a:lnTo>
                    <a:lnTo>
                      <a:pt x="126" y="121"/>
                    </a:lnTo>
                    <a:lnTo>
                      <a:pt x="125" y="120"/>
                    </a:lnTo>
                    <a:lnTo>
                      <a:pt x="125" y="124"/>
                    </a:lnTo>
                    <a:lnTo>
                      <a:pt x="122" y="124"/>
                    </a:lnTo>
                    <a:lnTo>
                      <a:pt x="121" y="122"/>
                    </a:lnTo>
                    <a:lnTo>
                      <a:pt x="120" y="122"/>
                    </a:lnTo>
                    <a:lnTo>
                      <a:pt x="119" y="121"/>
                    </a:lnTo>
                    <a:lnTo>
                      <a:pt x="117" y="121"/>
                    </a:lnTo>
                    <a:lnTo>
                      <a:pt x="117" y="119"/>
                    </a:lnTo>
                    <a:lnTo>
                      <a:pt x="113" y="113"/>
                    </a:lnTo>
                    <a:lnTo>
                      <a:pt x="113" y="111"/>
                    </a:lnTo>
                    <a:lnTo>
                      <a:pt x="114" y="111"/>
                    </a:lnTo>
                    <a:lnTo>
                      <a:pt x="114" y="110"/>
                    </a:lnTo>
                    <a:lnTo>
                      <a:pt x="113" y="109"/>
                    </a:lnTo>
                    <a:lnTo>
                      <a:pt x="109" y="106"/>
                    </a:lnTo>
                    <a:lnTo>
                      <a:pt x="109" y="108"/>
                    </a:lnTo>
                    <a:lnTo>
                      <a:pt x="108" y="109"/>
                    </a:lnTo>
                    <a:lnTo>
                      <a:pt x="109" y="111"/>
                    </a:lnTo>
                    <a:lnTo>
                      <a:pt x="109" y="113"/>
                    </a:lnTo>
                    <a:lnTo>
                      <a:pt x="108" y="113"/>
                    </a:lnTo>
                    <a:lnTo>
                      <a:pt x="107" y="113"/>
                    </a:lnTo>
                    <a:lnTo>
                      <a:pt x="105" y="111"/>
                    </a:lnTo>
                    <a:lnTo>
                      <a:pt x="104" y="116"/>
                    </a:lnTo>
                    <a:lnTo>
                      <a:pt x="101" y="116"/>
                    </a:lnTo>
                    <a:lnTo>
                      <a:pt x="97" y="116"/>
                    </a:lnTo>
                    <a:lnTo>
                      <a:pt x="96" y="119"/>
                    </a:lnTo>
                    <a:lnTo>
                      <a:pt x="97" y="121"/>
                    </a:lnTo>
                    <a:lnTo>
                      <a:pt x="97" y="125"/>
                    </a:lnTo>
                    <a:lnTo>
                      <a:pt x="100" y="127"/>
                    </a:lnTo>
                    <a:lnTo>
                      <a:pt x="99" y="129"/>
                    </a:lnTo>
                    <a:lnTo>
                      <a:pt x="97" y="129"/>
                    </a:lnTo>
                    <a:lnTo>
                      <a:pt x="98" y="130"/>
                    </a:lnTo>
                    <a:lnTo>
                      <a:pt x="96" y="132"/>
                    </a:lnTo>
                    <a:lnTo>
                      <a:pt x="96" y="133"/>
                    </a:lnTo>
                    <a:lnTo>
                      <a:pt x="94" y="133"/>
                    </a:lnTo>
                    <a:lnTo>
                      <a:pt x="93" y="130"/>
                    </a:lnTo>
                    <a:lnTo>
                      <a:pt x="92" y="131"/>
                    </a:lnTo>
                    <a:lnTo>
                      <a:pt x="91" y="132"/>
                    </a:lnTo>
                    <a:lnTo>
                      <a:pt x="92" y="134"/>
                    </a:lnTo>
                    <a:lnTo>
                      <a:pt x="92" y="135"/>
                    </a:lnTo>
                    <a:lnTo>
                      <a:pt x="91" y="134"/>
                    </a:lnTo>
                    <a:lnTo>
                      <a:pt x="91" y="135"/>
                    </a:lnTo>
                    <a:lnTo>
                      <a:pt x="89" y="133"/>
                    </a:lnTo>
                    <a:lnTo>
                      <a:pt x="88" y="135"/>
                    </a:lnTo>
                    <a:lnTo>
                      <a:pt x="87" y="134"/>
                    </a:lnTo>
                    <a:lnTo>
                      <a:pt x="85" y="135"/>
                    </a:lnTo>
                    <a:lnTo>
                      <a:pt x="82" y="134"/>
                    </a:lnTo>
                    <a:lnTo>
                      <a:pt x="82" y="132"/>
                    </a:lnTo>
                    <a:lnTo>
                      <a:pt x="81" y="132"/>
                    </a:lnTo>
                    <a:lnTo>
                      <a:pt x="82" y="132"/>
                    </a:lnTo>
                    <a:lnTo>
                      <a:pt x="82" y="130"/>
                    </a:lnTo>
                    <a:lnTo>
                      <a:pt x="80" y="130"/>
                    </a:lnTo>
                    <a:lnTo>
                      <a:pt x="80" y="129"/>
                    </a:lnTo>
                    <a:lnTo>
                      <a:pt x="83" y="130"/>
                    </a:lnTo>
                    <a:lnTo>
                      <a:pt x="83" y="129"/>
                    </a:lnTo>
                    <a:lnTo>
                      <a:pt x="82" y="129"/>
                    </a:lnTo>
                    <a:lnTo>
                      <a:pt x="81" y="126"/>
                    </a:lnTo>
                    <a:lnTo>
                      <a:pt x="82" y="126"/>
                    </a:lnTo>
                    <a:lnTo>
                      <a:pt x="81" y="123"/>
                    </a:lnTo>
                    <a:lnTo>
                      <a:pt x="82" y="122"/>
                    </a:lnTo>
                    <a:lnTo>
                      <a:pt x="80" y="121"/>
                    </a:lnTo>
                    <a:lnTo>
                      <a:pt x="78" y="122"/>
                    </a:lnTo>
                    <a:lnTo>
                      <a:pt x="77" y="127"/>
                    </a:lnTo>
                    <a:lnTo>
                      <a:pt x="75" y="125"/>
                    </a:lnTo>
                    <a:lnTo>
                      <a:pt x="74" y="123"/>
                    </a:lnTo>
                    <a:lnTo>
                      <a:pt x="72" y="122"/>
                    </a:lnTo>
                    <a:lnTo>
                      <a:pt x="71" y="122"/>
                    </a:lnTo>
                    <a:lnTo>
                      <a:pt x="70" y="119"/>
                    </a:lnTo>
                    <a:lnTo>
                      <a:pt x="71" y="117"/>
                    </a:lnTo>
                    <a:lnTo>
                      <a:pt x="68" y="116"/>
                    </a:lnTo>
                    <a:lnTo>
                      <a:pt x="67" y="117"/>
                    </a:lnTo>
                    <a:lnTo>
                      <a:pt x="66" y="117"/>
                    </a:lnTo>
                    <a:lnTo>
                      <a:pt x="66" y="115"/>
                    </a:lnTo>
                    <a:lnTo>
                      <a:pt x="64" y="117"/>
                    </a:lnTo>
                    <a:lnTo>
                      <a:pt x="63" y="116"/>
                    </a:lnTo>
                    <a:lnTo>
                      <a:pt x="60" y="115"/>
                    </a:lnTo>
                    <a:lnTo>
                      <a:pt x="60" y="113"/>
                    </a:lnTo>
                    <a:lnTo>
                      <a:pt x="57" y="111"/>
                    </a:lnTo>
                    <a:lnTo>
                      <a:pt x="56" y="110"/>
                    </a:lnTo>
                    <a:lnTo>
                      <a:pt x="54" y="110"/>
                    </a:lnTo>
                    <a:lnTo>
                      <a:pt x="53" y="111"/>
                    </a:lnTo>
                    <a:lnTo>
                      <a:pt x="52" y="109"/>
                    </a:lnTo>
                    <a:lnTo>
                      <a:pt x="51" y="110"/>
                    </a:lnTo>
                    <a:lnTo>
                      <a:pt x="50" y="110"/>
                    </a:lnTo>
                    <a:lnTo>
                      <a:pt x="49" y="111"/>
                    </a:lnTo>
                    <a:lnTo>
                      <a:pt x="48" y="113"/>
                    </a:lnTo>
                    <a:lnTo>
                      <a:pt x="45" y="114"/>
                    </a:lnTo>
                    <a:lnTo>
                      <a:pt x="45" y="116"/>
                    </a:lnTo>
                    <a:lnTo>
                      <a:pt x="43" y="116"/>
                    </a:lnTo>
                    <a:lnTo>
                      <a:pt x="44" y="117"/>
                    </a:lnTo>
                    <a:lnTo>
                      <a:pt x="43" y="120"/>
                    </a:lnTo>
                    <a:lnTo>
                      <a:pt x="43" y="121"/>
                    </a:lnTo>
                    <a:lnTo>
                      <a:pt x="41" y="121"/>
                    </a:lnTo>
                    <a:lnTo>
                      <a:pt x="40" y="121"/>
                    </a:lnTo>
                    <a:lnTo>
                      <a:pt x="38" y="122"/>
                    </a:lnTo>
                    <a:lnTo>
                      <a:pt x="35" y="118"/>
                    </a:lnTo>
                    <a:lnTo>
                      <a:pt x="32" y="116"/>
                    </a:lnTo>
                    <a:lnTo>
                      <a:pt x="29" y="115"/>
                    </a:lnTo>
                    <a:lnTo>
                      <a:pt x="28" y="113"/>
                    </a:lnTo>
                    <a:lnTo>
                      <a:pt x="27" y="111"/>
                    </a:lnTo>
                    <a:lnTo>
                      <a:pt x="22" y="108"/>
                    </a:lnTo>
                    <a:lnTo>
                      <a:pt x="22" y="109"/>
                    </a:lnTo>
                    <a:lnTo>
                      <a:pt x="20" y="108"/>
                    </a:lnTo>
                    <a:lnTo>
                      <a:pt x="20" y="106"/>
                    </a:lnTo>
                    <a:lnTo>
                      <a:pt x="19" y="105"/>
                    </a:lnTo>
                    <a:lnTo>
                      <a:pt x="19" y="106"/>
                    </a:lnTo>
                    <a:lnTo>
                      <a:pt x="18" y="106"/>
                    </a:lnTo>
                    <a:lnTo>
                      <a:pt x="18" y="108"/>
                    </a:lnTo>
                    <a:lnTo>
                      <a:pt x="17" y="108"/>
                    </a:lnTo>
                    <a:lnTo>
                      <a:pt x="17" y="109"/>
                    </a:lnTo>
                    <a:lnTo>
                      <a:pt x="15" y="109"/>
                    </a:lnTo>
                    <a:lnTo>
                      <a:pt x="15" y="110"/>
                    </a:lnTo>
                    <a:lnTo>
                      <a:pt x="11" y="110"/>
                    </a:lnTo>
                    <a:lnTo>
                      <a:pt x="10" y="111"/>
                    </a:lnTo>
                    <a:lnTo>
                      <a:pt x="10" y="115"/>
                    </a:lnTo>
                    <a:lnTo>
                      <a:pt x="10" y="116"/>
                    </a:lnTo>
                    <a:lnTo>
                      <a:pt x="11" y="116"/>
                    </a:lnTo>
                    <a:lnTo>
                      <a:pt x="14" y="120"/>
                    </a:lnTo>
                    <a:lnTo>
                      <a:pt x="14" y="122"/>
                    </a:lnTo>
                    <a:lnTo>
                      <a:pt x="13" y="124"/>
                    </a:lnTo>
                    <a:lnTo>
                      <a:pt x="13" y="125"/>
                    </a:lnTo>
                    <a:lnTo>
                      <a:pt x="14" y="125"/>
                    </a:lnTo>
                    <a:lnTo>
                      <a:pt x="16" y="127"/>
                    </a:lnTo>
                    <a:lnTo>
                      <a:pt x="15" y="128"/>
                    </a:lnTo>
                    <a:lnTo>
                      <a:pt x="15" y="129"/>
                    </a:lnTo>
                    <a:lnTo>
                      <a:pt x="14" y="129"/>
                    </a:lnTo>
                    <a:lnTo>
                      <a:pt x="13" y="129"/>
                    </a:lnTo>
                    <a:lnTo>
                      <a:pt x="14" y="129"/>
                    </a:lnTo>
                    <a:lnTo>
                      <a:pt x="14" y="130"/>
                    </a:lnTo>
                    <a:lnTo>
                      <a:pt x="13" y="132"/>
                    </a:lnTo>
                    <a:lnTo>
                      <a:pt x="14" y="132"/>
                    </a:lnTo>
                    <a:lnTo>
                      <a:pt x="13" y="134"/>
                    </a:lnTo>
                    <a:lnTo>
                      <a:pt x="13" y="136"/>
                    </a:lnTo>
                    <a:lnTo>
                      <a:pt x="11" y="138"/>
                    </a:lnTo>
                    <a:lnTo>
                      <a:pt x="11" y="140"/>
                    </a:lnTo>
                    <a:lnTo>
                      <a:pt x="13" y="139"/>
                    </a:lnTo>
                    <a:lnTo>
                      <a:pt x="13" y="141"/>
                    </a:lnTo>
                    <a:lnTo>
                      <a:pt x="15" y="140"/>
                    </a:lnTo>
                    <a:lnTo>
                      <a:pt x="15" y="141"/>
                    </a:lnTo>
                    <a:lnTo>
                      <a:pt x="17" y="145"/>
                    </a:lnTo>
                    <a:lnTo>
                      <a:pt x="17" y="146"/>
                    </a:lnTo>
                    <a:lnTo>
                      <a:pt x="15" y="146"/>
                    </a:lnTo>
                    <a:lnTo>
                      <a:pt x="15" y="148"/>
                    </a:lnTo>
                    <a:lnTo>
                      <a:pt x="16" y="149"/>
                    </a:lnTo>
                    <a:lnTo>
                      <a:pt x="16" y="150"/>
                    </a:lnTo>
                    <a:lnTo>
                      <a:pt x="19" y="151"/>
                    </a:lnTo>
                    <a:lnTo>
                      <a:pt x="15" y="160"/>
                    </a:lnTo>
                    <a:lnTo>
                      <a:pt x="15" y="159"/>
                    </a:lnTo>
                    <a:lnTo>
                      <a:pt x="14" y="160"/>
                    </a:lnTo>
                    <a:lnTo>
                      <a:pt x="13" y="159"/>
                    </a:lnTo>
                    <a:lnTo>
                      <a:pt x="13" y="160"/>
                    </a:lnTo>
                    <a:lnTo>
                      <a:pt x="10" y="160"/>
                    </a:lnTo>
                    <a:lnTo>
                      <a:pt x="10" y="163"/>
                    </a:lnTo>
                    <a:lnTo>
                      <a:pt x="11" y="163"/>
                    </a:lnTo>
                    <a:lnTo>
                      <a:pt x="11" y="164"/>
                    </a:lnTo>
                    <a:lnTo>
                      <a:pt x="10" y="165"/>
                    </a:lnTo>
                    <a:lnTo>
                      <a:pt x="11" y="167"/>
                    </a:lnTo>
                    <a:lnTo>
                      <a:pt x="11" y="168"/>
                    </a:lnTo>
                    <a:lnTo>
                      <a:pt x="10" y="168"/>
                    </a:lnTo>
                    <a:lnTo>
                      <a:pt x="9" y="169"/>
                    </a:lnTo>
                    <a:lnTo>
                      <a:pt x="8" y="169"/>
                    </a:lnTo>
                    <a:lnTo>
                      <a:pt x="9" y="168"/>
                    </a:lnTo>
                    <a:lnTo>
                      <a:pt x="8" y="168"/>
                    </a:lnTo>
                    <a:lnTo>
                      <a:pt x="7" y="168"/>
                    </a:lnTo>
                    <a:lnTo>
                      <a:pt x="6" y="168"/>
                    </a:lnTo>
                    <a:lnTo>
                      <a:pt x="5" y="167"/>
                    </a:lnTo>
                    <a:lnTo>
                      <a:pt x="3" y="169"/>
                    </a:lnTo>
                    <a:lnTo>
                      <a:pt x="0" y="172"/>
                    </a:lnTo>
                    <a:lnTo>
                      <a:pt x="2" y="175"/>
                    </a:lnTo>
                    <a:lnTo>
                      <a:pt x="3" y="177"/>
                    </a:lnTo>
                    <a:lnTo>
                      <a:pt x="5" y="177"/>
                    </a:lnTo>
                    <a:lnTo>
                      <a:pt x="7" y="180"/>
                    </a:lnTo>
                    <a:lnTo>
                      <a:pt x="6" y="180"/>
                    </a:lnTo>
                    <a:lnTo>
                      <a:pt x="4" y="181"/>
                    </a:lnTo>
                    <a:lnTo>
                      <a:pt x="5" y="185"/>
                    </a:lnTo>
                    <a:lnTo>
                      <a:pt x="5" y="187"/>
                    </a:lnTo>
                    <a:lnTo>
                      <a:pt x="7" y="189"/>
                    </a:lnTo>
                    <a:lnTo>
                      <a:pt x="9" y="191"/>
                    </a:lnTo>
                    <a:lnTo>
                      <a:pt x="11" y="192"/>
                    </a:lnTo>
                    <a:lnTo>
                      <a:pt x="13" y="191"/>
                    </a:lnTo>
                    <a:lnTo>
                      <a:pt x="15" y="188"/>
                    </a:lnTo>
                    <a:lnTo>
                      <a:pt x="16" y="191"/>
                    </a:lnTo>
                    <a:lnTo>
                      <a:pt x="20" y="193"/>
                    </a:lnTo>
                    <a:lnTo>
                      <a:pt x="21" y="193"/>
                    </a:lnTo>
                    <a:lnTo>
                      <a:pt x="20" y="194"/>
                    </a:lnTo>
                    <a:lnTo>
                      <a:pt x="19" y="194"/>
                    </a:lnTo>
                    <a:lnTo>
                      <a:pt x="19" y="198"/>
                    </a:lnTo>
                    <a:lnTo>
                      <a:pt x="20" y="198"/>
                    </a:lnTo>
                    <a:lnTo>
                      <a:pt x="22" y="197"/>
                    </a:lnTo>
                    <a:lnTo>
                      <a:pt x="22" y="198"/>
                    </a:lnTo>
                    <a:lnTo>
                      <a:pt x="23" y="200"/>
                    </a:lnTo>
                    <a:lnTo>
                      <a:pt x="24" y="200"/>
                    </a:lnTo>
                    <a:lnTo>
                      <a:pt x="25" y="202"/>
                    </a:lnTo>
                    <a:lnTo>
                      <a:pt x="26" y="202"/>
                    </a:lnTo>
                    <a:lnTo>
                      <a:pt x="27" y="204"/>
                    </a:lnTo>
                    <a:lnTo>
                      <a:pt x="27" y="206"/>
                    </a:lnTo>
                    <a:lnTo>
                      <a:pt x="26" y="205"/>
                    </a:lnTo>
                    <a:lnTo>
                      <a:pt x="23" y="206"/>
                    </a:lnTo>
                    <a:lnTo>
                      <a:pt x="23" y="208"/>
                    </a:lnTo>
                    <a:lnTo>
                      <a:pt x="25" y="209"/>
                    </a:lnTo>
                    <a:lnTo>
                      <a:pt x="25" y="211"/>
                    </a:lnTo>
                    <a:lnTo>
                      <a:pt x="23" y="213"/>
                    </a:lnTo>
                    <a:lnTo>
                      <a:pt x="25" y="214"/>
                    </a:lnTo>
                    <a:lnTo>
                      <a:pt x="28" y="217"/>
                    </a:lnTo>
                    <a:lnTo>
                      <a:pt x="28" y="218"/>
                    </a:lnTo>
                    <a:lnTo>
                      <a:pt x="29" y="219"/>
                    </a:lnTo>
                    <a:lnTo>
                      <a:pt x="30" y="217"/>
                    </a:lnTo>
                    <a:lnTo>
                      <a:pt x="30" y="219"/>
                    </a:lnTo>
                    <a:lnTo>
                      <a:pt x="31" y="219"/>
                    </a:lnTo>
                    <a:lnTo>
                      <a:pt x="32" y="219"/>
                    </a:lnTo>
                    <a:lnTo>
                      <a:pt x="32" y="217"/>
                    </a:lnTo>
                    <a:lnTo>
                      <a:pt x="36" y="218"/>
                    </a:lnTo>
                    <a:lnTo>
                      <a:pt x="38" y="216"/>
                    </a:lnTo>
                    <a:lnTo>
                      <a:pt x="39" y="216"/>
                    </a:lnTo>
                    <a:lnTo>
                      <a:pt x="39" y="217"/>
                    </a:lnTo>
                    <a:lnTo>
                      <a:pt x="41" y="219"/>
                    </a:lnTo>
                    <a:lnTo>
                      <a:pt x="42" y="219"/>
                    </a:lnTo>
                    <a:lnTo>
                      <a:pt x="43" y="220"/>
                    </a:lnTo>
                    <a:lnTo>
                      <a:pt x="44" y="219"/>
                    </a:lnTo>
                    <a:lnTo>
                      <a:pt x="46" y="221"/>
                    </a:lnTo>
                    <a:lnTo>
                      <a:pt x="49" y="223"/>
                    </a:lnTo>
                    <a:lnTo>
                      <a:pt x="48" y="223"/>
                    </a:lnTo>
                    <a:lnTo>
                      <a:pt x="49" y="225"/>
                    </a:lnTo>
                    <a:lnTo>
                      <a:pt x="50" y="224"/>
                    </a:lnTo>
                    <a:lnTo>
                      <a:pt x="52" y="223"/>
                    </a:lnTo>
                    <a:lnTo>
                      <a:pt x="53" y="220"/>
                    </a:lnTo>
                    <a:lnTo>
                      <a:pt x="56" y="221"/>
                    </a:lnTo>
                    <a:lnTo>
                      <a:pt x="57" y="219"/>
                    </a:lnTo>
                    <a:lnTo>
                      <a:pt x="59" y="219"/>
                    </a:lnTo>
                    <a:lnTo>
                      <a:pt x="60" y="219"/>
                    </a:lnTo>
                    <a:lnTo>
                      <a:pt x="62" y="219"/>
                    </a:lnTo>
                    <a:lnTo>
                      <a:pt x="63" y="217"/>
                    </a:lnTo>
                    <a:lnTo>
                      <a:pt x="63" y="219"/>
                    </a:lnTo>
                    <a:lnTo>
                      <a:pt x="63" y="222"/>
                    </a:lnTo>
                    <a:lnTo>
                      <a:pt x="64" y="222"/>
                    </a:lnTo>
                    <a:lnTo>
                      <a:pt x="64" y="223"/>
                    </a:lnTo>
                    <a:lnTo>
                      <a:pt x="66" y="223"/>
                    </a:lnTo>
                    <a:lnTo>
                      <a:pt x="67" y="224"/>
                    </a:lnTo>
                    <a:lnTo>
                      <a:pt x="67" y="225"/>
                    </a:lnTo>
                    <a:lnTo>
                      <a:pt x="69" y="225"/>
                    </a:lnTo>
                    <a:lnTo>
                      <a:pt x="69" y="227"/>
                    </a:lnTo>
                    <a:lnTo>
                      <a:pt x="68" y="228"/>
                    </a:lnTo>
                    <a:lnTo>
                      <a:pt x="68" y="230"/>
                    </a:lnTo>
                    <a:lnTo>
                      <a:pt x="68" y="231"/>
                    </a:lnTo>
                    <a:lnTo>
                      <a:pt x="68" y="234"/>
                    </a:lnTo>
                    <a:lnTo>
                      <a:pt x="68" y="237"/>
                    </a:lnTo>
                    <a:lnTo>
                      <a:pt x="69" y="240"/>
                    </a:lnTo>
                    <a:lnTo>
                      <a:pt x="68" y="241"/>
                    </a:lnTo>
                    <a:lnTo>
                      <a:pt x="66" y="241"/>
                    </a:lnTo>
                    <a:lnTo>
                      <a:pt x="64" y="242"/>
                    </a:lnTo>
                    <a:lnTo>
                      <a:pt x="66" y="243"/>
                    </a:lnTo>
                    <a:lnTo>
                      <a:pt x="66" y="249"/>
                    </a:lnTo>
                    <a:lnTo>
                      <a:pt x="64" y="252"/>
                    </a:lnTo>
                    <a:lnTo>
                      <a:pt x="66" y="253"/>
                    </a:lnTo>
                    <a:lnTo>
                      <a:pt x="66" y="255"/>
                    </a:lnTo>
                    <a:lnTo>
                      <a:pt x="67" y="255"/>
                    </a:lnTo>
                    <a:lnTo>
                      <a:pt x="69" y="257"/>
                    </a:lnTo>
                    <a:lnTo>
                      <a:pt x="68" y="261"/>
                    </a:lnTo>
                    <a:lnTo>
                      <a:pt x="69" y="259"/>
                    </a:lnTo>
                    <a:lnTo>
                      <a:pt x="69" y="261"/>
                    </a:lnTo>
                    <a:lnTo>
                      <a:pt x="70" y="261"/>
                    </a:lnTo>
                    <a:lnTo>
                      <a:pt x="69" y="263"/>
                    </a:lnTo>
                    <a:lnTo>
                      <a:pt x="71" y="262"/>
                    </a:lnTo>
                    <a:lnTo>
                      <a:pt x="69" y="265"/>
                    </a:lnTo>
                    <a:lnTo>
                      <a:pt x="69" y="267"/>
                    </a:lnTo>
                    <a:lnTo>
                      <a:pt x="68" y="269"/>
                    </a:lnTo>
                    <a:lnTo>
                      <a:pt x="68" y="268"/>
                    </a:lnTo>
                    <a:lnTo>
                      <a:pt x="66" y="270"/>
                    </a:lnTo>
                    <a:lnTo>
                      <a:pt x="67" y="271"/>
                    </a:lnTo>
                    <a:lnTo>
                      <a:pt x="68" y="272"/>
                    </a:lnTo>
                    <a:lnTo>
                      <a:pt x="67" y="272"/>
                    </a:lnTo>
                    <a:lnTo>
                      <a:pt x="66" y="274"/>
                    </a:lnTo>
                    <a:lnTo>
                      <a:pt x="66" y="273"/>
                    </a:lnTo>
                    <a:lnTo>
                      <a:pt x="66" y="275"/>
                    </a:lnTo>
                    <a:lnTo>
                      <a:pt x="64" y="275"/>
                    </a:lnTo>
                    <a:lnTo>
                      <a:pt x="63" y="277"/>
                    </a:lnTo>
                    <a:lnTo>
                      <a:pt x="61" y="276"/>
                    </a:lnTo>
                    <a:lnTo>
                      <a:pt x="60" y="279"/>
                    </a:lnTo>
                    <a:lnTo>
                      <a:pt x="60" y="278"/>
                    </a:lnTo>
                    <a:lnTo>
                      <a:pt x="59" y="278"/>
                    </a:lnTo>
                    <a:lnTo>
                      <a:pt x="59" y="280"/>
                    </a:lnTo>
                    <a:lnTo>
                      <a:pt x="58" y="280"/>
                    </a:lnTo>
                    <a:lnTo>
                      <a:pt x="57" y="279"/>
                    </a:lnTo>
                    <a:lnTo>
                      <a:pt x="56" y="282"/>
                    </a:lnTo>
                    <a:lnTo>
                      <a:pt x="58" y="282"/>
                    </a:lnTo>
                    <a:lnTo>
                      <a:pt x="61" y="284"/>
                    </a:lnTo>
                    <a:lnTo>
                      <a:pt x="61" y="285"/>
                    </a:lnTo>
                    <a:lnTo>
                      <a:pt x="57" y="288"/>
                    </a:lnTo>
                    <a:lnTo>
                      <a:pt x="54" y="289"/>
                    </a:lnTo>
                    <a:lnTo>
                      <a:pt x="58" y="291"/>
                    </a:lnTo>
                    <a:lnTo>
                      <a:pt x="62" y="290"/>
                    </a:lnTo>
                    <a:lnTo>
                      <a:pt x="64" y="293"/>
                    </a:lnTo>
                    <a:lnTo>
                      <a:pt x="65" y="295"/>
                    </a:lnTo>
                    <a:lnTo>
                      <a:pt x="68" y="296"/>
                    </a:lnTo>
                    <a:lnTo>
                      <a:pt x="68" y="295"/>
                    </a:lnTo>
                    <a:lnTo>
                      <a:pt x="68" y="293"/>
                    </a:lnTo>
                    <a:lnTo>
                      <a:pt x="69" y="295"/>
                    </a:lnTo>
                    <a:lnTo>
                      <a:pt x="71" y="295"/>
                    </a:lnTo>
                    <a:lnTo>
                      <a:pt x="70" y="296"/>
                    </a:lnTo>
                    <a:lnTo>
                      <a:pt x="74" y="300"/>
                    </a:lnTo>
                    <a:lnTo>
                      <a:pt x="76" y="301"/>
                    </a:lnTo>
                    <a:lnTo>
                      <a:pt x="77" y="301"/>
                    </a:lnTo>
                    <a:lnTo>
                      <a:pt x="79" y="303"/>
                    </a:lnTo>
                    <a:lnTo>
                      <a:pt x="76" y="306"/>
                    </a:lnTo>
                    <a:lnTo>
                      <a:pt x="76" y="309"/>
                    </a:lnTo>
                    <a:lnTo>
                      <a:pt x="79" y="316"/>
                    </a:lnTo>
                    <a:lnTo>
                      <a:pt x="84" y="315"/>
                    </a:lnTo>
                    <a:lnTo>
                      <a:pt x="85" y="313"/>
                    </a:lnTo>
                    <a:lnTo>
                      <a:pt x="86" y="313"/>
                    </a:lnTo>
                    <a:lnTo>
                      <a:pt x="88" y="312"/>
                    </a:lnTo>
                    <a:lnTo>
                      <a:pt x="88" y="311"/>
                    </a:lnTo>
                    <a:lnTo>
                      <a:pt x="90" y="312"/>
                    </a:lnTo>
                    <a:lnTo>
                      <a:pt x="91" y="311"/>
                    </a:lnTo>
                    <a:lnTo>
                      <a:pt x="89" y="311"/>
                    </a:lnTo>
                    <a:lnTo>
                      <a:pt x="89" y="309"/>
                    </a:lnTo>
                    <a:lnTo>
                      <a:pt x="93" y="310"/>
                    </a:lnTo>
                    <a:lnTo>
                      <a:pt x="94" y="310"/>
                    </a:lnTo>
                    <a:lnTo>
                      <a:pt x="96" y="309"/>
                    </a:lnTo>
                    <a:lnTo>
                      <a:pt x="97" y="308"/>
                    </a:lnTo>
                    <a:lnTo>
                      <a:pt x="98" y="309"/>
                    </a:lnTo>
                    <a:lnTo>
                      <a:pt x="99" y="309"/>
                    </a:lnTo>
                    <a:lnTo>
                      <a:pt x="98" y="306"/>
                    </a:lnTo>
                    <a:lnTo>
                      <a:pt x="98" y="305"/>
                    </a:lnTo>
                    <a:lnTo>
                      <a:pt x="99" y="301"/>
                    </a:lnTo>
                    <a:lnTo>
                      <a:pt x="100" y="301"/>
                    </a:lnTo>
                    <a:lnTo>
                      <a:pt x="104" y="299"/>
                    </a:lnTo>
                    <a:lnTo>
                      <a:pt x="105" y="299"/>
                    </a:lnTo>
                    <a:lnTo>
                      <a:pt x="106" y="300"/>
                    </a:lnTo>
                    <a:lnTo>
                      <a:pt x="107" y="299"/>
                    </a:lnTo>
                    <a:lnTo>
                      <a:pt x="107" y="301"/>
                    </a:lnTo>
                    <a:lnTo>
                      <a:pt x="108" y="302"/>
                    </a:lnTo>
                    <a:lnTo>
                      <a:pt x="110" y="301"/>
                    </a:lnTo>
                    <a:lnTo>
                      <a:pt x="110" y="299"/>
                    </a:lnTo>
                    <a:lnTo>
                      <a:pt x="111" y="299"/>
                    </a:lnTo>
                    <a:lnTo>
                      <a:pt x="113" y="299"/>
                    </a:lnTo>
                    <a:lnTo>
                      <a:pt x="112" y="297"/>
                    </a:lnTo>
                    <a:lnTo>
                      <a:pt x="112" y="295"/>
                    </a:lnTo>
                    <a:lnTo>
                      <a:pt x="113" y="295"/>
                    </a:lnTo>
                    <a:lnTo>
                      <a:pt x="116" y="297"/>
                    </a:lnTo>
                    <a:lnTo>
                      <a:pt x="115" y="302"/>
                    </a:lnTo>
                    <a:lnTo>
                      <a:pt x="117" y="302"/>
                    </a:lnTo>
                    <a:lnTo>
                      <a:pt x="117" y="304"/>
                    </a:lnTo>
                    <a:lnTo>
                      <a:pt x="118" y="304"/>
                    </a:lnTo>
                    <a:lnTo>
                      <a:pt x="118" y="303"/>
                    </a:lnTo>
                    <a:lnTo>
                      <a:pt x="120" y="304"/>
                    </a:lnTo>
                    <a:lnTo>
                      <a:pt x="120" y="305"/>
                    </a:lnTo>
                    <a:lnTo>
                      <a:pt x="121" y="304"/>
                    </a:lnTo>
                    <a:lnTo>
                      <a:pt x="120" y="304"/>
                    </a:lnTo>
                    <a:lnTo>
                      <a:pt x="120" y="301"/>
                    </a:lnTo>
                    <a:lnTo>
                      <a:pt x="120" y="303"/>
                    </a:lnTo>
                    <a:lnTo>
                      <a:pt x="121" y="302"/>
                    </a:lnTo>
                    <a:lnTo>
                      <a:pt x="121" y="303"/>
                    </a:lnTo>
                    <a:lnTo>
                      <a:pt x="123" y="303"/>
                    </a:lnTo>
                    <a:lnTo>
                      <a:pt x="123" y="304"/>
                    </a:lnTo>
                    <a:lnTo>
                      <a:pt x="125" y="303"/>
                    </a:lnTo>
                    <a:lnTo>
                      <a:pt x="127" y="304"/>
                    </a:lnTo>
                    <a:lnTo>
                      <a:pt x="128" y="303"/>
                    </a:lnTo>
                    <a:lnTo>
                      <a:pt x="128" y="304"/>
                    </a:lnTo>
                    <a:lnTo>
                      <a:pt x="128" y="305"/>
                    </a:lnTo>
                    <a:lnTo>
                      <a:pt x="129" y="305"/>
                    </a:lnTo>
                    <a:lnTo>
                      <a:pt x="131" y="306"/>
                    </a:lnTo>
                    <a:lnTo>
                      <a:pt x="131" y="305"/>
                    </a:lnTo>
                    <a:lnTo>
                      <a:pt x="133" y="306"/>
                    </a:lnTo>
                    <a:lnTo>
                      <a:pt x="133" y="303"/>
                    </a:lnTo>
                    <a:lnTo>
                      <a:pt x="134" y="304"/>
                    </a:lnTo>
                    <a:lnTo>
                      <a:pt x="134" y="305"/>
                    </a:lnTo>
                    <a:lnTo>
                      <a:pt x="138" y="307"/>
                    </a:lnTo>
                    <a:lnTo>
                      <a:pt x="138" y="308"/>
                    </a:lnTo>
                    <a:lnTo>
                      <a:pt x="140" y="309"/>
                    </a:lnTo>
                    <a:lnTo>
                      <a:pt x="140" y="310"/>
                    </a:lnTo>
                    <a:lnTo>
                      <a:pt x="141" y="311"/>
                    </a:lnTo>
                    <a:lnTo>
                      <a:pt x="142" y="310"/>
                    </a:lnTo>
                    <a:lnTo>
                      <a:pt x="144" y="311"/>
                    </a:lnTo>
                    <a:lnTo>
                      <a:pt x="145" y="310"/>
                    </a:lnTo>
                    <a:lnTo>
                      <a:pt x="145" y="309"/>
                    </a:lnTo>
                    <a:lnTo>
                      <a:pt x="147" y="306"/>
                    </a:lnTo>
                    <a:lnTo>
                      <a:pt x="148" y="306"/>
                    </a:lnTo>
                    <a:lnTo>
                      <a:pt x="149" y="305"/>
                    </a:lnTo>
                    <a:lnTo>
                      <a:pt x="150" y="306"/>
                    </a:lnTo>
                    <a:lnTo>
                      <a:pt x="151" y="306"/>
                    </a:lnTo>
                    <a:lnTo>
                      <a:pt x="153" y="306"/>
                    </a:lnTo>
                    <a:lnTo>
                      <a:pt x="154" y="309"/>
                    </a:lnTo>
                    <a:lnTo>
                      <a:pt x="156" y="305"/>
                    </a:lnTo>
                    <a:lnTo>
                      <a:pt x="157" y="306"/>
                    </a:lnTo>
                    <a:lnTo>
                      <a:pt x="158" y="306"/>
                    </a:lnTo>
                    <a:lnTo>
                      <a:pt x="159" y="305"/>
                    </a:lnTo>
                    <a:lnTo>
                      <a:pt x="160" y="300"/>
                    </a:lnTo>
                    <a:lnTo>
                      <a:pt x="159" y="299"/>
                    </a:lnTo>
                    <a:lnTo>
                      <a:pt x="159" y="296"/>
                    </a:lnTo>
                    <a:lnTo>
                      <a:pt x="161" y="296"/>
                    </a:lnTo>
                    <a:lnTo>
                      <a:pt x="161" y="295"/>
                    </a:lnTo>
                    <a:lnTo>
                      <a:pt x="163" y="295"/>
                    </a:lnTo>
                    <a:lnTo>
                      <a:pt x="164" y="293"/>
                    </a:lnTo>
                    <a:lnTo>
                      <a:pt x="167" y="295"/>
                    </a:lnTo>
                    <a:lnTo>
                      <a:pt x="168" y="292"/>
                    </a:lnTo>
                    <a:lnTo>
                      <a:pt x="170" y="291"/>
                    </a:lnTo>
                    <a:lnTo>
                      <a:pt x="172" y="293"/>
                    </a:lnTo>
                    <a:lnTo>
                      <a:pt x="173" y="295"/>
                    </a:lnTo>
                    <a:lnTo>
                      <a:pt x="177" y="295"/>
                    </a:lnTo>
                    <a:lnTo>
                      <a:pt x="177" y="296"/>
                    </a:lnTo>
                    <a:lnTo>
                      <a:pt x="176" y="298"/>
                    </a:lnTo>
                    <a:lnTo>
                      <a:pt x="178" y="299"/>
                    </a:lnTo>
                    <a:lnTo>
                      <a:pt x="176" y="303"/>
                    </a:lnTo>
                    <a:lnTo>
                      <a:pt x="175" y="306"/>
                    </a:lnTo>
                    <a:lnTo>
                      <a:pt x="176" y="309"/>
                    </a:lnTo>
                    <a:lnTo>
                      <a:pt x="178" y="310"/>
                    </a:lnTo>
                    <a:lnTo>
                      <a:pt x="178" y="311"/>
                    </a:lnTo>
                    <a:lnTo>
                      <a:pt x="179" y="311"/>
                    </a:lnTo>
                    <a:lnTo>
                      <a:pt x="183" y="312"/>
                    </a:lnTo>
                    <a:lnTo>
                      <a:pt x="183" y="314"/>
                    </a:lnTo>
                    <a:lnTo>
                      <a:pt x="185" y="313"/>
                    </a:lnTo>
                    <a:lnTo>
                      <a:pt x="185" y="312"/>
                    </a:lnTo>
                    <a:lnTo>
                      <a:pt x="188" y="310"/>
                    </a:lnTo>
                    <a:lnTo>
                      <a:pt x="189" y="306"/>
                    </a:lnTo>
                    <a:lnTo>
                      <a:pt x="194" y="307"/>
                    </a:lnTo>
                    <a:lnTo>
                      <a:pt x="198" y="308"/>
                    </a:lnTo>
                    <a:lnTo>
                      <a:pt x="199" y="301"/>
                    </a:lnTo>
                    <a:lnTo>
                      <a:pt x="207" y="301"/>
                    </a:lnTo>
                    <a:lnTo>
                      <a:pt x="208" y="301"/>
                    </a:lnTo>
                    <a:lnTo>
                      <a:pt x="208" y="298"/>
                    </a:lnTo>
                    <a:lnTo>
                      <a:pt x="210" y="299"/>
                    </a:lnTo>
                    <a:lnTo>
                      <a:pt x="214" y="304"/>
                    </a:lnTo>
                    <a:lnTo>
                      <a:pt x="216" y="302"/>
                    </a:lnTo>
                    <a:lnTo>
                      <a:pt x="216" y="304"/>
                    </a:lnTo>
                    <a:lnTo>
                      <a:pt x="218" y="304"/>
                    </a:lnTo>
                    <a:lnTo>
                      <a:pt x="219" y="306"/>
                    </a:lnTo>
                    <a:lnTo>
                      <a:pt x="227" y="306"/>
                    </a:lnTo>
                    <a:lnTo>
                      <a:pt x="226" y="312"/>
                    </a:lnTo>
                    <a:lnTo>
                      <a:pt x="231" y="314"/>
                    </a:lnTo>
                    <a:lnTo>
                      <a:pt x="231" y="318"/>
                    </a:lnTo>
                    <a:lnTo>
                      <a:pt x="230" y="328"/>
                    </a:lnTo>
                    <a:lnTo>
                      <a:pt x="242" y="330"/>
                    </a:lnTo>
                    <a:lnTo>
                      <a:pt x="244" y="331"/>
                    </a:lnTo>
                    <a:lnTo>
                      <a:pt x="246" y="339"/>
                    </a:lnTo>
                    <a:lnTo>
                      <a:pt x="246" y="342"/>
                    </a:lnTo>
                    <a:lnTo>
                      <a:pt x="246" y="343"/>
                    </a:lnTo>
                    <a:lnTo>
                      <a:pt x="247" y="343"/>
                    </a:lnTo>
                    <a:lnTo>
                      <a:pt x="250" y="344"/>
                    </a:lnTo>
                    <a:lnTo>
                      <a:pt x="251" y="345"/>
                    </a:lnTo>
                    <a:lnTo>
                      <a:pt x="252" y="345"/>
                    </a:lnTo>
                    <a:lnTo>
                      <a:pt x="253" y="346"/>
                    </a:lnTo>
                    <a:lnTo>
                      <a:pt x="255" y="345"/>
                    </a:lnTo>
                    <a:lnTo>
                      <a:pt x="259" y="348"/>
                    </a:lnTo>
                    <a:lnTo>
                      <a:pt x="259" y="353"/>
                    </a:lnTo>
                    <a:lnTo>
                      <a:pt x="262" y="356"/>
                    </a:lnTo>
                    <a:lnTo>
                      <a:pt x="263" y="356"/>
                    </a:lnTo>
                    <a:lnTo>
                      <a:pt x="263" y="355"/>
                    </a:lnTo>
                    <a:lnTo>
                      <a:pt x="265" y="354"/>
                    </a:lnTo>
                    <a:lnTo>
                      <a:pt x="267" y="358"/>
                    </a:lnTo>
                    <a:lnTo>
                      <a:pt x="268" y="358"/>
                    </a:lnTo>
                    <a:lnTo>
                      <a:pt x="269" y="359"/>
                    </a:lnTo>
                    <a:lnTo>
                      <a:pt x="270" y="358"/>
                    </a:lnTo>
                    <a:lnTo>
                      <a:pt x="270" y="359"/>
                    </a:lnTo>
                    <a:lnTo>
                      <a:pt x="271" y="359"/>
                    </a:lnTo>
                    <a:lnTo>
                      <a:pt x="273" y="363"/>
                    </a:lnTo>
                    <a:lnTo>
                      <a:pt x="275" y="365"/>
                    </a:lnTo>
                    <a:lnTo>
                      <a:pt x="275" y="366"/>
                    </a:lnTo>
                    <a:lnTo>
                      <a:pt x="275" y="367"/>
                    </a:lnTo>
                    <a:lnTo>
                      <a:pt x="276" y="369"/>
                    </a:lnTo>
                    <a:lnTo>
                      <a:pt x="277" y="369"/>
                    </a:lnTo>
                    <a:lnTo>
                      <a:pt x="279" y="369"/>
                    </a:lnTo>
                    <a:lnTo>
                      <a:pt x="280" y="367"/>
                    </a:lnTo>
                    <a:lnTo>
                      <a:pt x="283" y="368"/>
                    </a:lnTo>
                    <a:lnTo>
                      <a:pt x="284" y="367"/>
                    </a:lnTo>
                    <a:lnTo>
                      <a:pt x="285" y="369"/>
                    </a:lnTo>
                    <a:lnTo>
                      <a:pt x="289" y="367"/>
                    </a:lnTo>
                    <a:lnTo>
                      <a:pt x="289" y="366"/>
                    </a:lnTo>
                    <a:lnTo>
                      <a:pt x="290" y="365"/>
                    </a:lnTo>
                    <a:lnTo>
                      <a:pt x="289" y="363"/>
                    </a:lnTo>
                    <a:lnTo>
                      <a:pt x="290" y="363"/>
                    </a:lnTo>
                    <a:lnTo>
                      <a:pt x="290" y="364"/>
                    </a:lnTo>
                    <a:lnTo>
                      <a:pt x="292" y="364"/>
                    </a:lnTo>
                    <a:lnTo>
                      <a:pt x="292" y="365"/>
                    </a:lnTo>
                    <a:lnTo>
                      <a:pt x="290" y="367"/>
                    </a:lnTo>
                    <a:lnTo>
                      <a:pt x="290" y="369"/>
                    </a:lnTo>
                    <a:lnTo>
                      <a:pt x="295" y="369"/>
                    </a:lnTo>
                    <a:lnTo>
                      <a:pt x="296" y="369"/>
                    </a:lnTo>
                    <a:lnTo>
                      <a:pt x="297" y="369"/>
                    </a:lnTo>
                    <a:lnTo>
                      <a:pt x="298" y="368"/>
                    </a:lnTo>
                    <a:lnTo>
                      <a:pt x="300" y="369"/>
                    </a:lnTo>
                    <a:lnTo>
                      <a:pt x="300" y="367"/>
                    </a:lnTo>
                    <a:lnTo>
                      <a:pt x="302" y="368"/>
                    </a:lnTo>
                    <a:lnTo>
                      <a:pt x="303" y="367"/>
                    </a:lnTo>
                    <a:lnTo>
                      <a:pt x="304" y="369"/>
                    </a:lnTo>
                    <a:lnTo>
                      <a:pt x="306" y="370"/>
                    </a:lnTo>
                    <a:lnTo>
                      <a:pt x="313" y="374"/>
                    </a:lnTo>
                    <a:lnTo>
                      <a:pt x="313" y="369"/>
                    </a:lnTo>
                    <a:lnTo>
                      <a:pt x="312" y="369"/>
                    </a:lnTo>
                    <a:lnTo>
                      <a:pt x="311" y="366"/>
                    </a:lnTo>
                    <a:lnTo>
                      <a:pt x="309" y="365"/>
                    </a:lnTo>
                    <a:lnTo>
                      <a:pt x="309" y="363"/>
                    </a:lnTo>
                    <a:lnTo>
                      <a:pt x="310" y="363"/>
                    </a:lnTo>
                    <a:lnTo>
                      <a:pt x="311" y="362"/>
                    </a:lnTo>
                    <a:lnTo>
                      <a:pt x="310" y="360"/>
                    </a:lnTo>
                    <a:lnTo>
                      <a:pt x="312" y="360"/>
                    </a:lnTo>
                    <a:lnTo>
                      <a:pt x="314" y="361"/>
                    </a:lnTo>
                    <a:lnTo>
                      <a:pt x="316" y="360"/>
                    </a:lnTo>
                    <a:lnTo>
                      <a:pt x="318" y="360"/>
                    </a:lnTo>
                    <a:lnTo>
                      <a:pt x="319" y="358"/>
                    </a:lnTo>
                    <a:lnTo>
                      <a:pt x="321" y="357"/>
                    </a:lnTo>
                    <a:lnTo>
                      <a:pt x="319" y="355"/>
                    </a:lnTo>
                    <a:lnTo>
                      <a:pt x="318" y="353"/>
                    </a:lnTo>
                    <a:lnTo>
                      <a:pt x="317" y="354"/>
                    </a:lnTo>
                    <a:lnTo>
                      <a:pt x="317" y="351"/>
                    </a:lnTo>
                    <a:lnTo>
                      <a:pt x="319" y="348"/>
                    </a:lnTo>
                    <a:lnTo>
                      <a:pt x="321" y="348"/>
                    </a:lnTo>
                    <a:lnTo>
                      <a:pt x="321" y="346"/>
                    </a:lnTo>
                    <a:lnTo>
                      <a:pt x="323" y="346"/>
                    </a:lnTo>
                    <a:lnTo>
                      <a:pt x="327" y="346"/>
                    </a:lnTo>
                    <a:lnTo>
                      <a:pt x="333" y="340"/>
                    </a:lnTo>
                    <a:lnTo>
                      <a:pt x="335" y="340"/>
                    </a:lnTo>
                    <a:lnTo>
                      <a:pt x="336" y="340"/>
                    </a:lnTo>
                    <a:lnTo>
                      <a:pt x="337" y="341"/>
                    </a:lnTo>
                    <a:lnTo>
                      <a:pt x="337" y="340"/>
                    </a:lnTo>
                    <a:lnTo>
                      <a:pt x="338" y="340"/>
                    </a:lnTo>
                    <a:lnTo>
                      <a:pt x="338" y="339"/>
                    </a:lnTo>
                    <a:lnTo>
                      <a:pt x="339" y="339"/>
                    </a:lnTo>
                    <a:lnTo>
                      <a:pt x="340" y="338"/>
                    </a:lnTo>
                    <a:lnTo>
                      <a:pt x="342" y="340"/>
                    </a:lnTo>
                    <a:lnTo>
                      <a:pt x="343" y="339"/>
                    </a:lnTo>
                    <a:lnTo>
                      <a:pt x="343" y="337"/>
                    </a:lnTo>
                    <a:lnTo>
                      <a:pt x="342" y="337"/>
                    </a:lnTo>
                    <a:lnTo>
                      <a:pt x="345" y="336"/>
                    </a:lnTo>
                    <a:lnTo>
                      <a:pt x="345" y="335"/>
                    </a:lnTo>
                    <a:lnTo>
                      <a:pt x="345" y="336"/>
                    </a:lnTo>
                    <a:lnTo>
                      <a:pt x="349" y="336"/>
                    </a:lnTo>
                    <a:lnTo>
                      <a:pt x="349" y="337"/>
                    </a:lnTo>
                    <a:lnTo>
                      <a:pt x="350" y="335"/>
                    </a:lnTo>
                    <a:lnTo>
                      <a:pt x="351" y="335"/>
                    </a:lnTo>
                    <a:lnTo>
                      <a:pt x="352" y="333"/>
                    </a:lnTo>
                    <a:lnTo>
                      <a:pt x="355" y="333"/>
                    </a:lnTo>
                    <a:lnTo>
                      <a:pt x="357" y="331"/>
                    </a:lnTo>
                    <a:lnTo>
                      <a:pt x="358" y="322"/>
                    </a:lnTo>
                    <a:lnTo>
                      <a:pt x="360" y="320"/>
                    </a:lnTo>
                    <a:lnTo>
                      <a:pt x="363" y="320"/>
                    </a:lnTo>
                    <a:lnTo>
                      <a:pt x="365" y="322"/>
                    </a:lnTo>
                    <a:lnTo>
                      <a:pt x="366" y="322"/>
                    </a:lnTo>
                    <a:lnTo>
                      <a:pt x="369" y="323"/>
                    </a:lnTo>
                    <a:lnTo>
                      <a:pt x="369" y="328"/>
                    </a:lnTo>
                    <a:lnTo>
                      <a:pt x="371" y="327"/>
                    </a:lnTo>
                    <a:lnTo>
                      <a:pt x="372" y="329"/>
                    </a:lnTo>
                    <a:lnTo>
                      <a:pt x="373" y="330"/>
                    </a:lnTo>
                    <a:lnTo>
                      <a:pt x="374" y="329"/>
                    </a:lnTo>
                    <a:lnTo>
                      <a:pt x="381" y="335"/>
                    </a:lnTo>
                    <a:lnTo>
                      <a:pt x="382" y="335"/>
                    </a:lnTo>
                    <a:lnTo>
                      <a:pt x="383" y="335"/>
                    </a:lnTo>
                    <a:lnTo>
                      <a:pt x="385" y="334"/>
                    </a:lnTo>
                    <a:lnTo>
                      <a:pt x="386" y="333"/>
                    </a:lnTo>
                    <a:lnTo>
                      <a:pt x="385" y="331"/>
                    </a:lnTo>
                    <a:lnTo>
                      <a:pt x="386" y="329"/>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64" name="Group 59">
              <a:extLst>
                <a:ext uri="{FF2B5EF4-FFF2-40B4-BE49-F238E27FC236}">
                  <a16:creationId xmlns:a16="http://schemas.microsoft.com/office/drawing/2014/main" id="{66AD9235-526C-4FFE-90C9-A2CB4992E5B8}"/>
                </a:ext>
              </a:extLst>
            </p:cNvPr>
            <p:cNvGrpSpPr>
              <a:grpSpLocks/>
            </p:cNvGrpSpPr>
            <p:nvPr/>
          </p:nvGrpSpPr>
          <p:grpSpPr bwMode="auto">
            <a:xfrm>
              <a:off x="505" y="3083"/>
              <a:ext cx="396" cy="548"/>
              <a:chOff x="505" y="3083"/>
              <a:chExt cx="396" cy="548"/>
            </a:xfrm>
          </p:grpSpPr>
          <p:sp>
            <p:nvSpPr>
              <p:cNvPr id="531" name="Freeform 57">
                <a:extLst>
                  <a:ext uri="{FF2B5EF4-FFF2-40B4-BE49-F238E27FC236}">
                    <a16:creationId xmlns:a16="http://schemas.microsoft.com/office/drawing/2014/main" id="{B037A544-0916-4563-94D2-61D57932B432}"/>
                  </a:ext>
                </a:extLst>
              </p:cNvPr>
              <p:cNvSpPr>
                <a:spLocks/>
              </p:cNvSpPr>
              <p:nvPr/>
            </p:nvSpPr>
            <p:spPr bwMode="auto">
              <a:xfrm>
                <a:off x="505" y="3083"/>
                <a:ext cx="396" cy="548"/>
              </a:xfrm>
              <a:custGeom>
                <a:avLst/>
                <a:gdLst>
                  <a:gd name="T0" fmla="*/ 386 w 396"/>
                  <a:gd name="T1" fmla="*/ 99 h 548"/>
                  <a:gd name="T2" fmla="*/ 373 w 396"/>
                  <a:gd name="T3" fmla="*/ 83 h 548"/>
                  <a:gd name="T4" fmla="*/ 353 w 396"/>
                  <a:gd name="T5" fmla="*/ 62 h 548"/>
                  <a:gd name="T6" fmla="*/ 327 w 396"/>
                  <a:gd name="T7" fmla="*/ 55 h 548"/>
                  <a:gd name="T8" fmla="*/ 323 w 396"/>
                  <a:gd name="T9" fmla="*/ 43 h 548"/>
                  <a:gd name="T10" fmla="*/ 298 w 396"/>
                  <a:gd name="T11" fmla="*/ 37 h 548"/>
                  <a:gd name="T12" fmla="*/ 292 w 396"/>
                  <a:gd name="T13" fmla="*/ 25 h 548"/>
                  <a:gd name="T14" fmla="*/ 288 w 396"/>
                  <a:gd name="T15" fmla="*/ 13 h 548"/>
                  <a:gd name="T16" fmla="*/ 276 w 396"/>
                  <a:gd name="T17" fmla="*/ 2 h 548"/>
                  <a:gd name="T18" fmla="*/ 261 w 396"/>
                  <a:gd name="T19" fmla="*/ 0 h 548"/>
                  <a:gd name="T20" fmla="*/ 256 w 396"/>
                  <a:gd name="T21" fmla="*/ 17 h 548"/>
                  <a:gd name="T22" fmla="*/ 243 w 396"/>
                  <a:gd name="T23" fmla="*/ 22 h 548"/>
                  <a:gd name="T24" fmla="*/ 230 w 396"/>
                  <a:gd name="T25" fmla="*/ 38 h 548"/>
                  <a:gd name="T26" fmla="*/ 222 w 396"/>
                  <a:gd name="T27" fmla="*/ 29 h 548"/>
                  <a:gd name="T28" fmla="*/ 206 w 396"/>
                  <a:gd name="T29" fmla="*/ 23 h 548"/>
                  <a:gd name="T30" fmla="*/ 193 w 396"/>
                  <a:gd name="T31" fmla="*/ 30 h 548"/>
                  <a:gd name="T32" fmla="*/ 175 w 396"/>
                  <a:gd name="T33" fmla="*/ 43 h 548"/>
                  <a:gd name="T34" fmla="*/ 164 w 396"/>
                  <a:gd name="T35" fmla="*/ 57 h 548"/>
                  <a:gd name="T36" fmla="*/ 147 w 396"/>
                  <a:gd name="T37" fmla="*/ 61 h 548"/>
                  <a:gd name="T38" fmla="*/ 124 w 396"/>
                  <a:gd name="T39" fmla="*/ 54 h 548"/>
                  <a:gd name="T40" fmla="*/ 104 w 396"/>
                  <a:gd name="T41" fmla="*/ 51 h 548"/>
                  <a:gd name="T42" fmla="*/ 82 w 396"/>
                  <a:gd name="T43" fmla="*/ 67 h 548"/>
                  <a:gd name="T44" fmla="*/ 61 w 396"/>
                  <a:gd name="T45" fmla="*/ 60 h 548"/>
                  <a:gd name="T46" fmla="*/ 30 w 396"/>
                  <a:gd name="T47" fmla="*/ 83 h 548"/>
                  <a:gd name="T48" fmla="*/ 21 w 396"/>
                  <a:gd name="T49" fmla="*/ 106 h 548"/>
                  <a:gd name="T50" fmla="*/ 18 w 396"/>
                  <a:gd name="T51" fmla="*/ 153 h 548"/>
                  <a:gd name="T52" fmla="*/ 26 w 396"/>
                  <a:gd name="T53" fmla="*/ 178 h 548"/>
                  <a:gd name="T54" fmla="*/ 36 w 396"/>
                  <a:gd name="T55" fmla="*/ 205 h 548"/>
                  <a:gd name="T56" fmla="*/ 49 w 396"/>
                  <a:gd name="T57" fmla="*/ 232 h 548"/>
                  <a:gd name="T58" fmla="*/ 53 w 396"/>
                  <a:gd name="T59" fmla="*/ 284 h 548"/>
                  <a:gd name="T60" fmla="*/ 90 w 396"/>
                  <a:gd name="T61" fmla="*/ 331 h 548"/>
                  <a:gd name="T62" fmla="*/ 118 w 396"/>
                  <a:gd name="T63" fmla="*/ 336 h 548"/>
                  <a:gd name="T64" fmla="*/ 144 w 396"/>
                  <a:gd name="T65" fmla="*/ 377 h 548"/>
                  <a:gd name="T66" fmla="*/ 160 w 396"/>
                  <a:gd name="T67" fmla="*/ 412 h 548"/>
                  <a:gd name="T68" fmla="*/ 204 w 396"/>
                  <a:gd name="T69" fmla="*/ 463 h 548"/>
                  <a:gd name="T70" fmla="*/ 224 w 396"/>
                  <a:gd name="T71" fmla="*/ 492 h 548"/>
                  <a:gd name="T72" fmla="*/ 236 w 396"/>
                  <a:gd name="T73" fmla="*/ 537 h 548"/>
                  <a:gd name="T74" fmla="*/ 259 w 396"/>
                  <a:gd name="T75" fmla="*/ 532 h 548"/>
                  <a:gd name="T76" fmla="*/ 275 w 396"/>
                  <a:gd name="T77" fmla="*/ 504 h 548"/>
                  <a:gd name="T78" fmla="*/ 282 w 396"/>
                  <a:gd name="T79" fmla="*/ 466 h 548"/>
                  <a:gd name="T80" fmla="*/ 292 w 396"/>
                  <a:gd name="T81" fmla="*/ 462 h 548"/>
                  <a:gd name="T82" fmla="*/ 311 w 396"/>
                  <a:gd name="T83" fmla="*/ 456 h 548"/>
                  <a:gd name="T84" fmla="*/ 320 w 396"/>
                  <a:gd name="T85" fmla="*/ 437 h 548"/>
                  <a:gd name="T86" fmla="*/ 316 w 396"/>
                  <a:gd name="T87" fmla="*/ 421 h 548"/>
                  <a:gd name="T88" fmla="*/ 327 w 396"/>
                  <a:gd name="T89" fmla="*/ 411 h 548"/>
                  <a:gd name="T90" fmla="*/ 331 w 396"/>
                  <a:gd name="T91" fmla="*/ 396 h 548"/>
                  <a:gd name="T92" fmla="*/ 343 w 396"/>
                  <a:gd name="T93" fmla="*/ 381 h 548"/>
                  <a:gd name="T94" fmla="*/ 350 w 396"/>
                  <a:gd name="T95" fmla="*/ 364 h 548"/>
                  <a:gd name="T96" fmla="*/ 345 w 396"/>
                  <a:gd name="T97" fmla="*/ 347 h 548"/>
                  <a:gd name="T98" fmla="*/ 351 w 396"/>
                  <a:gd name="T99" fmla="*/ 331 h 548"/>
                  <a:gd name="T100" fmla="*/ 349 w 396"/>
                  <a:gd name="T101" fmla="*/ 321 h 548"/>
                  <a:gd name="T102" fmla="*/ 351 w 396"/>
                  <a:gd name="T103" fmla="*/ 309 h 548"/>
                  <a:gd name="T104" fmla="*/ 348 w 396"/>
                  <a:gd name="T105" fmla="*/ 298 h 548"/>
                  <a:gd name="T106" fmla="*/ 348 w 396"/>
                  <a:gd name="T107" fmla="*/ 277 h 548"/>
                  <a:gd name="T108" fmla="*/ 349 w 396"/>
                  <a:gd name="T109" fmla="*/ 238 h 548"/>
                  <a:gd name="T110" fmla="*/ 342 w 396"/>
                  <a:gd name="T111" fmla="*/ 232 h 548"/>
                  <a:gd name="T112" fmla="*/ 344 w 396"/>
                  <a:gd name="T113" fmla="*/ 218 h 548"/>
                  <a:gd name="T114" fmla="*/ 344 w 396"/>
                  <a:gd name="T115" fmla="*/ 212 h 548"/>
                  <a:gd name="T116" fmla="*/ 347 w 396"/>
                  <a:gd name="T117" fmla="*/ 195 h 548"/>
                  <a:gd name="T118" fmla="*/ 367 w 396"/>
                  <a:gd name="T119" fmla="*/ 195 h 548"/>
                  <a:gd name="T120" fmla="*/ 379 w 396"/>
                  <a:gd name="T121" fmla="*/ 180 h 548"/>
                  <a:gd name="T122" fmla="*/ 381 w 396"/>
                  <a:gd name="T123" fmla="*/ 161 h 548"/>
                  <a:gd name="T124" fmla="*/ 386 w 396"/>
                  <a:gd name="T125" fmla="*/ 131 h 5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6"/>
                  <a:gd name="T190" fmla="*/ 0 h 548"/>
                  <a:gd name="T191" fmla="*/ 396 w 396"/>
                  <a:gd name="T192" fmla="*/ 548 h 54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6" h="548">
                    <a:moveTo>
                      <a:pt x="392" y="121"/>
                    </a:moveTo>
                    <a:lnTo>
                      <a:pt x="392" y="118"/>
                    </a:lnTo>
                    <a:lnTo>
                      <a:pt x="392" y="116"/>
                    </a:lnTo>
                    <a:lnTo>
                      <a:pt x="392" y="114"/>
                    </a:lnTo>
                    <a:lnTo>
                      <a:pt x="391" y="113"/>
                    </a:lnTo>
                    <a:lnTo>
                      <a:pt x="392" y="111"/>
                    </a:lnTo>
                    <a:lnTo>
                      <a:pt x="392" y="110"/>
                    </a:lnTo>
                    <a:lnTo>
                      <a:pt x="392" y="107"/>
                    </a:lnTo>
                    <a:lnTo>
                      <a:pt x="393" y="105"/>
                    </a:lnTo>
                    <a:lnTo>
                      <a:pt x="396" y="104"/>
                    </a:lnTo>
                    <a:lnTo>
                      <a:pt x="392" y="104"/>
                    </a:lnTo>
                    <a:lnTo>
                      <a:pt x="390" y="103"/>
                    </a:lnTo>
                    <a:lnTo>
                      <a:pt x="386" y="99"/>
                    </a:lnTo>
                    <a:lnTo>
                      <a:pt x="384" y="96"/>
                    </a:lnTo>
                    <a:lnTo>
                      <a:pt x="379" y="95"/>
                    </a:lnTo>
                    <a:lnTo>
                      <a:pt x="378" y="94"/>
                    </a:lnTo>
                    <a:lnTo>
                      <a:pt x="375" y="95"/>
                    </a:lnTo>
                    <a:lnTo>
                      <a:pt x="373" y="94"/>
                    </a:lnTo>
                    <a:lnTo>
                      <a:pt x="373" y="93"/>
                    </a:lnTo>
                    <a:lnTo>
                      <a:pt x="375" y="94"/>
                    </a:lnTo>
                    <a:lnTo>
                      <a:pt x="376" y="89"/>
                    </a:lnTo>
                    <a:lnTo>
                      <a:pt x="376" y="87"/>
                    </a:lnTo>
                    <a:lnTo>
                      <a:pt x="376" y="86"/>
                    </a:lnTo>
                    <a:lnTo>
                      <a:pt x="376" y="83"/>
                    </a:lnTo>
                    <a:lnTo>
                      <a:pt x="373" y="83"/>
                    </a:lnTo>
                    <a:lnTo>
                      <a:pt x="371" y="82"/>
                    </a:lnTo>
                    <a:lnTo>
                      <a:pt x="369" y="81"/>
                    </a:lnTo>
                    <a:lnTo>
                      <a:pt x="365" y="81"/>
                    </a:lnTo>
                    <a:lnTo>
                      <a:pt x="363" y="82"/>
                    </a:lnTo>
                    <a:lnTo>
                      <a:pt x="363" y="79"/>
                    </a:lnTo>
                    <a:lnTo>
                      <a:pt x="362" y="75"/>
                    </a:lnTo>
                    <a:lnTo>
                      <a:pt x="360" y="74"/>
                    </a:lnTo>
                    <a:lnTo>
                      <a:pt x="359" y="75"/>
                    </a:lnTo>
                    <a:lnTo>
                      <a:pt x="359" y="74"/>
                    </a:lnTo>
                    <a:lnTo>
                      <a:pt x="357" y="71"/>
                    </a:lnTo>
                    <a:lnTo>
                      <a:pt x="356" y="71"/>
                    </a:lnTo>
                    <a:lnTo>
                      <a:pt x="356" y="65"/>
                    </a:lnTo>
                    <a:lnTo>
                      <a:pt x="354" y="64"/>
                    </a:lnTo>
                    <a:lnTo>
                      <a:pt x="353" y="62"/>
                    </a:lnTo>
                    <a:lnTo>
                      <a:pt x="351" y="62"/>
                    </a:lnTo>
                    <a:lnTo>
                      <a:pt x="350" y="61"/>
                    </a:lnTo>
                    <a:lnTo>
                      <a:pt x="349" y="63"/>
                    </a:lnTo>
                    <a:lnTo>
                      <a:pt x="348" y="63"/>
                    </a:lnTo>
                    <a:lnTo>
                      <a:pt x="346" y="62"/>
                    </a:lnTo>
                    <a:lnTo>
                      <a:pt x="346" y="63"/>
                    </a:lnTo>
                    <a:lnTo>
                      <a:pt x="346" y="64"/>
                    </a:lnTo>
                    <a:lnTo>
                      <a:pt x="339" y="64"/>
                    </a:lnTo>
                    <a:lnTo>
                      <a:pt x="337" y="63"/>
                    </a:lnTo>
                    <a:lnTo>
                      <a:pt x="329" y="61"/>
                    </a:lnTo>
                    <a:lnTo>
                      <a:pt x="329" y="60"/>
                    </a:lnTo>
                    <a:lnTo>
                      <a:pt x="328" y="59"/>
                    </a:lnTo>
                    <a:lnTo>
                      <a:pt x="328" y="58"/>
                    </a:lnTo>
                    <a:lnTo>
                      <a:pt x="326" y="56"/>
                    </a:lnTo>
                    <a:lnTo>
                      <a:pt x="327" y="55"/>
                    </a:lnTo>
                    <a:lnTo>
                      <a:pt x="326" y="54"/>
                    </a:lnTo>
                    <a:lnTo>
                      <a:pt x="324" y="53"/>
                    </a:lnTo>
                    <a:lnTo>
                      <a:pt x="323" y="51"/>
                    </a:lnTo>
                    <a:lnTo>
                      <a:pt x="322" y="51"/>
                    </a:lnTo>
                    <a:lnTo>
                      <a:pt x="321" y="50"/>
                    </a:lnTo>
                    <a:lnTo>
                      <a:pt x="318" y="50"/>
                    </a:lnTo>
                    <a:lnTo>
                      <a:pt x="317" y="47"/>
                    </a:lnTo>
                    <a:lnTo>
                      <a:pt x="315" y="47"/>
                    </a:lnTo>
                    <a:lnTo>
                      <a:pt x="313" y="46"/>
                    </a:lnTo>
                    <a:lnTo>
                      <a:pt x="314" y="42"/>
                    </a:lnTo>
                    <a:lnTo>
                      <a:pt x="315" y="43"/>
                    </a:lnTo>
                    <a:lnTo>
                      <a:pt x="316" y="42"/>
                    </a:lnTo>
                    <a:lnTo>
                      <a:pt x="320" y="42"/>
                    </a:lnTo>
                    <a:lnTo>
                      <a:pt x="323" y="44"/>
                    </a:lnTo>
                    <a:lnTo>
                      <a:pt x="323" y="43"/>
                    </a:lnTo>
                    <a:lnTo>
                      <a:pt x="321" y="42"/>
                    </a:lnTo>
                    <a:lnTo>
                      <a:pt x="320" y="42"/>
                    </a:lnTo>
                    <a:lnTo>
                      <a:pt x="319" y="37"/>
                    </a:lnTo>
                    <a:lnTo>
                      <a:pt x="318" y="37"/>
                    </a:lnTo>
                    <a:lnTo>
                      <a:pt x="313" y="37"/>
                    </a:lnTo>
                    <a:lnTo>
                      <a:pt x="311" y="40"/>
                    </a:lnTo>
                    <a:lnTo>
                      <a:pt x="309" y="40"/>
                    </a:lnTo>
                    <a:lnTo>
                      <a:pt x="308" y="38"/>
                    </a:lnTo>
                    <a:lnTo>
                      <a:pt x="308" y="37"/>
                    </a:lnTo>
                    <a:lnTo>
                      <a:pt x="308" y="36"/>
                    </a:lnTo>
                    <a:lnTo>
                      <a:pt x="307" y="36"/>
                    </a:lnTo>
                    <a:lnTo>
                      <a:pt x="306" y="34"/>
                    </a:lnTo>
                    <a:lnTo>
                      <a:pt x="305" y="36"/>
                    </a:lnTo>
                    <a:lnTo>
                      <a:pt x="299" y="34"/>
                    </a:lnTo>
                    <a:lnTo>
                      <a:pt x="298" y="37"/>
                    </a:lnTo>
                    <a:lnTo>
                      <a:pt x="296" y="37"/>
                    </a:lnTo>
                    <a:lnTo>
                      <a:pt x="295" y="40"/>
                    </a:lnTo>
                    <a:lnTo>
                      <a:pt x="294" y="40"/>
                    </a:lnTo>
                    <a:lnTo>
                      <a:pt x="293" y="39"/>
                    </a:lnTo>
                    <a:lnTo>
                      <a:pt x="293" y="36"/>
                    </a:lnTo>
                    <a:lnTo>
                      <a:pt x="288" y="36"/>
                    </a:lnTo>
                    <a:lnTo>
                      <a:pt x="286" y="36"/>
                    </a:lnTo>
                    <a:lnTo>
                      <a:pt x="286" y="34"/>
                    </a:lnTo>
                    <a:lnTo>
                      <a:pt x="288" y="32"/>
                    </a:lnTo>
                    <a:lnTo>
                      <a:pt x="288" y="30"/>
                    </a:lnTo>
                    <a:lnTo>
                      <a:pt x="290" y="29"/>
                    </a:lnTo>
                    <a:lnTo>
                      <a:pt x="291" y="29"/>
                    </a:lnTo>
                    <a:lnTo>
                      <a:pt x="290" y="27"/>
                    </a:lnTo>
                    <a:lnTo>
                      <a:pt x="292" y="25"/>
                    </a:lnTo>
                    <a:lnTo>
                      <a:pt x="292" y="23"/>
                    </a:lnTo>
                    <a:lnTo>
                      <a:pt x="294" y="24"/>
                    </a:lnTo>
                    <a:lnTo>
                      <a:pt x="296" y="24"/>
                    </a:lnTo>
                    <a:lnTo>
                      <a:pt x="297" y="20"/>
                    </a:lnTo>
                    <a:lnTo>
                      <a:pt x="296" y="17"/>
                    </a:lnTo>
                    <a:lnTo>
                      <a:pt x="294" y="16"/>
                    </a:lnTo>
                    <a:lnTo>
                      <a:pt x="294" y="13"/>
                    </a:lnTo>
                    <a:lnTo>
                      <a:pt x="292" y="15"/>
                    </a:lnTo>
                    <a:lnTo>
                      <a:pt x="291" y="13"/>
                    </a:lnTo>
                    <a:lnTo>
                      <a:pt x="292" y="10"/>
                    </a:lnTo>
                    <a:lnTo>
                      <a:pt x="291" y="9"/>
                    </a:lnTo>
                    <a:lnTo>
                      <a:pt x="291" y="12"/>
                    </a:lnTo>
                    <a:lnTo>
                      <a:pt x="288" y="13"/>
                    </a:lnTo>
                    <a:lnTo>
                      <a:pt x="287" y="13"/>
                    </a:lnTo>
                    <a:lnTo>
                      <a:pt x="286" y="13"/>
                    </a:lnTo>
                    <a:lnTo>
                      <a:pt x="283" y="14"/>
                    </a:lnTo>
                    <a:lnTo>
                      <a:pt x="282" y="13"/>
                    </a:lnTo>
                    <a:lnTo>
                      <a:pt x="282" y="7"/>
                    </a:lnTo>
                    <a:lnTo>
                      <a:pt x="281" y="7"/>
                    </a:lnTo>
                    <a:lnTo>
                      <a:pt x="280" y="7"/>
                    </a:lnTo>
                    <a:lnTo>
                      <a:pt x="279" y="7"/>
                    </a:lnTo>
                    <a:lnTo>
                      <a:pt x="280" y="4"/>
                    </a:lnTo>
                    <a:lnTo>
                      <a:pt x="278" y="3"/>
                    </a:lnTo>
                    <a:lnTo>
                      <a:pt x="278" y="2"/>
                    </a:lnTo>
                    <a:lnTo>
                      <a:pt x="280" y="2"/>
                    </a:lnTo>
                    <a:lnTo>
                      <a:pt x="279" y="1"/>
                    </a:lnTo>
                    <a:lnTo>
                      <a:pt x="277" y="2"/>
                    </a:lnTo>
                    <a:lnTo>
                      <a:pt x="276" y="2"/>
                    </a:lnTo>
                    <a:lnTo>
                      <a:pt x="275" y="3"/>
                    </a:lnTo>
                    <a:lnTo>
                      <a:pt x="275" y="6"/>
                    </a:lnTo>
                    <a:lnTo>
                      <a:pt x="273" y="6"/>
                    </a:lnTo>
                    <a:lnTo>
                      <a:pt x="272" y="7"/>
                    </a:lnTo>
                    <a:lnTo>
                      <a:pt x="270" y="7"/>
                    </a:lnTo>
                    <a:lnTo>
                      <a:pt x="271" y="3"/>
                    </a:lnTo>
                    <a:lnTo>
                      <a:pt x="271" y="0"/>
                    </a:lnTo>
                    <a:lnTo>
                      <a:pt x="270" y="0"/>
                    </a:lnTo>
                    <a:lnTo>
                      <a:pt x="270" y="1"/>
                    </a:lnTo>
                    <a:lnTo>
                      <a:pt x="265" y="0"/>
                    </a:lnTo>
                    <a:lnTo>
                      <a:pt x="264" y="0"/>
                    </a:lnTo>
                    <a:lnTo>
                      <a:pt x="264" y="1"/>
                    </a:lnTo>
                    <a:lnTo>
                      <a:pt x="263" y="2"/>
                    </a:lnTo>
                    <a:lnTo>
                      <a:pt x="262" y="1"/>
                    </a:lnTo>
                    <a:lnTo>
                      <a:pt x="261" y="0"/>
                    </a:lnTo>
                    <a:lnTo>
                      <a:pt x="259" y="0"/>
                    </a:lnTo>
                    <a:lnTo>
                      <a:pt x="261" y="1"/>
                    </a:lnTo>
                    <a:lnTo>
                      <a:pt x="261" y="2"/>
                    </a:lnTo>
                    <a:lnTo>
                      <a:pt x="257" y="9"/>
                    </a:lnTo>
                    <a:lnTo>
                      <a:pt x="258" y="11"/>
                    </a:lnTo>
                    <a:lnTo>
                      <a:pt x="261" y="10"/>
                    </a:lnTo>
                    <a:lnTo>
                      <a:pt x="261" y="12"/>
                    </a:lnTo>
                    <a:lnTo>
                      <a:pt x="262" y="12"/>
                    </a:lnTo>
                    <a:lnTo>
                      <a:pt x="262" y="14"/>
                    </a:lnTo>
                    <a:lnTo>
                      <a:pt x="261" y="15"/>
                    </a:lnTo>
                    <a:lnTo>
                      <a:pt x="260" y="18"/>
                    </a:lnTo>
                    <a:lnTo>
                      <a:pt x="257" y="19"/>
                    </a:lnTo>
                    <a:lnTo>
                      <a:pt x="256" y="17"/>
                    </a:lnTo>
                    <a:lnTo>
                      <a:pt x="255" y="17"/>
                    </a:lnTo>
                    <a:lnTo>
                      <a:pt x="256" y="20"/>
                    </a:lnTo>
                    <a:lnTo>
                      <a:pt x="256" y="21"/>
                    </a:lnTo>
                    <a:lnTo>
                      <a:pt x="254" y="20"/>
                    </a:lnTo>
                    <a:lnTo>
                      <a:pt x="252" y="21"/>
                    </a:lnTo>
                    <a:lnTo>
                      <a:pt x="249" y="20"/>
                    </a:lnTo>
                    <a:lnTo>
                      <a:pt x="249" y="23"/>
                    </a:lnTo>
                    <a:lnTo>
                      <a:pt x="247" y="23"/>
                    </a:lnTo>
                    <a:lnTo>
                      <a:pt x="247" y="20"/>
                    </a:lnTo>
                    <a:lnTo>
                      <a:pt x="246" y="23"/>
                    </a:lnTo>
                    <a:lnTo>
                      <a:pt x="245" y="22"/>
                    </a:lnTo>
                    <a:lnTo>
                      <a:pt x="244" y="20"/>
                    </a:lnTo>
                    <a:lnTo>
                      <a:pt x="242" y="20"/>
                    </a:lnTo>
                    <a:lnTo>
                      <a:pt x="243" y="22"/>
                    </a:lnTo>
                    <a:lnTo>
                      <a:pt x="242" y="23"/>
                    </a:lnTo>
                    <a:lnTo>
                      <a:pt x="241" y="24"/>
                    </a:lnTo>
                    <a:lnTo>
                      <a:pt x="242" y="24"/>
                    </a:lnTo>
                    <a:lnTo>
                      <a:pt x="244" y="26"/>
                    </a:lnTo>
                    <a:lnTo>
                      <a:pt x="242" y="26"/>
                    </a:lnTo>
                    <a:lnTo>
                      <a:pt x="244" y="32"/>
                    </a:lnTo>
                    <a:lnTo>
                      <a:pt x="244" y="33"/>
                    </a:lnTo>
                    <a:lnTo>
                      <a:pt x="242" y="33"/>
                    </a:lnTo>
                    <a:lnTo>
                      <a:pt x="239" y="37"/>
                    </a:lnTo>
                    <a:lnTo>
                      <a:pt x="239" y="41"/>
                    </a:lnTo>
                    <a:lnTo>
                      <a:pt x="241" y="44"/>
                    </a:lnTo>
                    <a:lnTo>
                      <a:pt x="239" y="45"/>
                    </a:lnTo>
                    <a:lnTo>
                      <a:pt x="237" y="46"/>
                    </a:lnTo>
                    <a:lnTo>
                      <a:pt x="233" y="43"/>
                    </a:lnTo>
                    <a:lnTo>
                      <a:pt x="230" y="38"/>
                    </a:lnTo>
                    <a:lnTo>
                      <a:pt x="228" y="36"/>
                    </a:lnTo>
                    <a:lnTo>
                      <a:pt x="228" y="35"/>
                    </a:lnTo>
                    <a:lnTo>
                      <a:pt x="228" y="33"/>
                    </a:lnTo>
                    <a:lnTo>
                      <a:pt x="227" y="37"/>
                    </a:lnTo>
                    <a:lnTo>
                      <a:pt x="226" y="36"/>
                    </a:lnTo>
                    <a:lnTo>
                      <a:pt x="226" y="34"/>
                    </a:lnTo>
                    <a:lnTo>
                      <a:pt x="226" y="33"/>
                    </a:lnTo>
                    <a:lnTo>
                      <a:pt x="225" y="33"/>
                    </a:lnTo>
                    <a:lnTo>
                      <a:pt x="225" y="32"/>
                    </a:lnTo>
                    <a:lnTo>
                      <a:pt x="224" y="32"/>
                    </a:lnTo>
                    <a:lnTo>
                      <a:pt x="223" y="30"/>
                    </a:lnTo>
                    <a:lnTo>
                      <a:pt x="223" y="31"/>
                    </a:lnTo>
                    <a:lnTo>
                      <a:pt x="222" y="31"/>
                    </a:lnTo>
                    <a:lnTo>
                      <a:pt x="222" y="29"/>
                    </a:lnTo>
                    <a:lnTo>
                      <a:pt x="221" y="29"/>
                    </a:lnTo>
                    <a:lnTo>
                      <a:pt x="218" y="28"/>
                    </a:lnTo>
                    <a:lnTo>
                      <a:pt x="219" y="28"/>
                    </a:lnTo>
                    <a:lnTo>
                      <a:pt x="219" y="26"/>
                    </a:lnTo>
                    <a:lnTo>
                      <a:pt x="216" y="28"/>
                    </a:lnTo>
                    <a:lnTo>
                      <a:pt x="214" y="27"/>
                    </a:lnTo>
                    <a:lnTo>
                      <a:pt x="214" y="28"/>
                    </a:lnTo>
                    <a:lnTo>
                      <a:pt x="213" y="26"/>
                    </a:lnTo>
                    <a:lnTo>
                      <a:pt x="211" y="28"/>
                    </a:lnTo>
                    <a:lnTo>
                      <a:pt x="209" y="25"/>
                    </a:lnTo>
                    <a:lnTo>
                      <a:pt x="208" y="26"/>
                    </a:lnTo>
                    <a:lnTo>
                      <a:pt x="207" y="25"/>
                    </a:lnTo>
                    <a:lnTo>
                      <a:pt x="207" y="23"/>
                    </a:lnTo>
                    <a:lnTo>
                      <a:pt x="206" y="23"/>
                    </a:lnTo>
                    <a:lnTo>
                      <a:pt x="206" y="20"/>
                    </a:lnTo>
                    <a:lnTo>
                      <a:pt x="204" y="23"/>
                    </a:lnTo>
                    <a:lnTo>
                      <a:pt x="203" y="23"/>
                    </a:lnTo>
                    <a:lnTo>
                      <a:pt x="201" y="24"/>
                    </a:lnTo>
                    <a:lnTo>
                      <a:pt x="201" y="23"/>
                    </a:lnTo>
                    <a:lnTo>
                      <a:pt x="201" y="24"/>
                    </a:lnTo>
                    <a:lnTo>
                      <a:pt x="201" y="28"/>
                    </a:lnTo>
                    <a:lnTo>
                      <a:pt x="199" y="28"/>
                    </a:lnTo>
                    <a:lnTo>
                      <a:pt x="197" y="26"/>
                    </a:lnTo>
                    <a:lnTo>
                      <a:pt x="196" y="29"/>
                    </a:lnTo>
                    <a:lnTo>
                      <a:pt x="198" y="29"/>
                    </a:lnTo>
                    <a:lnTo>
                      <a:pt x="198" y="30"/>
                    </a:lnTo>
                    <a:lnTo>
                      <a:pt x="196" y="32"/>
                    </a:lnTo>
                    <a:lnTo>
                      <a:pt x="193" y="30"/>
                    </a:lnTo>
                    <a:lnTo>
                      <a:pt x="192" y="31"/>
                    </a:lnTo>
                    <a:lnTo>
                      <a:pt x="191" y="33"/>
                    </a:lnTo>
                    <a:lnTo>
                      <a:pt x="190" y="34"/>
                    </a:lnTo>
                    <a:lnTo>
                      <a:pt x="187" y="33"/>
                    </a:lnTo>
                    <a:lnTo>
                      <a:pt x="187" y="35"/>
                    </a:lnTo>
                    <a:lnTo>
                      <a:pt x="186" y="36"/>
                    </a:lnTo>
                    <a:lnTo>
                      <a:pt x="184" y="36"/>
                    </a:lnTo>
                    <a:lnTo>
                      <a:pt x="182" y="37"/>
                    </a:lnTo>
                    <a:lnTo>
                      <a:pt x="182" y="38"/>
                    </a:lnTo>
                    <a:lnTo>
                      <a:pt x="181" y="40"/>
                    </a:lnTo>
                    <a:lnTo>
                      <a:pt x="180" y="37"/>
                    </a:lnTo>
                    <a:lnTo>
                      <a:pt x="176" y="37"/>
                    </a:lnTo>
                    <a:lnTo>
                      <a:pt x="176" y="43"/>
                    </a:lnTo>
                    <a:lnTo>
                      <a:pt x="175" y="43"/>
                    </a:lnTo>
                    <a:lnTo>
                      <a:pt x="176" y="42"/>
                    </a:lnTo>
                    <a:lnTo>
                      <a:pt x="174" y="41"/>
                    </a:lnTo>
                    <a:lnTo>
                      <a:pt x="172" y="43"/>
                    </a:lnTo>
                    <a:lnTo>
                      <a:pt x="169" y="42"/>
                    </a:lnTo>
                    <a:lnTo>
                      <a:pt x="166" y="42"/>
                    </a:lnTo>
                    <a:lnTo>
                      <a:pt x="164" y="43"/>
                    </a:lnTo>
                    <a:lnTo>
                      <a:pt x="163" y="46"/>
                    </a:lnTo>
                    <a:lnTo>
                      <a:pt x="166" y="51"/>
                    </a:lnTo>
                    <a:lnTo>
                      <a:pt x="166" y="53"/>
                    </a:lnTo>
                    <a:lnTo>
                      <a:pt x="164" y="52"/>
                    </a:lnTo>
                    <a:lnTo>
                      <a:pt x="163" y="53"/>
                    </a:lnTo>
                    <a:lnTo>
                      <a:pt x="164" y="53"/>
                    </a:lnTo>
                    <a:lnTo>
                      <a:pt x="163" y="54"/>
                    </a:lnTo>
                    <a:lnTo>
                      <a:pt x="164" y="55"/>
                    </a:lnTo>
                    <a:lnTo>
                      <a:pt x="164" y="57"/>
                    </a:lnTo>
                    <a:lnTo>
                      <a:pt x="163" y="59"/>
                    </a:lnTo>
                    <a:lnTo>
                      <a:pt x="162" y="60"/>
                    </a:lnTo>
                    <a:lnTo>
                      <a:pt x="161" y="59"/>
                    </a:lnTo>
                    <a:lnTo>
                      <a:pt x="160" y="60"/>
                    </a:lnTo>
                    <a:lnTo>
                      <a:pt x="158" y="61"/>
                    </a:lnTo>
                    <a:lnTo>
                      <a:pt x="156" y="63"/>
                    </a:lnTo>
                    <a:lnTo>
                      <a:pt x="155" y="63"/>
                    </a:lnTo>
                    <a:lnTo>
                      <a:pt x="155" y="64"/>
                    </a:lnTo>
                    <a:lnTo>
                      <a:pt x="153" y="63"/>
                    </a:lnTo>
                    <a:lnTo>
                      <a:pt x="153" y="66"/>
                    </a:lnTo>
                    <a:lnTo>
                      <a:pt x="152" y="66"/>
                    </a:lnTo>
                    <a:lnTo>
                      <a:pt x="148" y="63"/>
                    </a:lnTo>
                    <a:lnTo>
                      <a:pt x="147" y="61"/>
                    </a:lnTo>
                    <a:lnTo>
                      <a:pt x="147" y="60"/>
                    </a:lnTo>
                    <a:lnTo>
                      <a:pt x="145" y="59"/>
                    </a:lnTo>
                    <a:lnTo>
                      <a:pt x="143" y="58"/>
                    </a:lnTo>
                    <a:lnTo>
                      <a:pt x="139" y="62"/>
                    </a:lnTo>
                    <a:lnTo>
                      <a:pt x="136" y="60"/>
                    </a:lnTo>
                    <a:lnTo>
                      <a:pt x="133" y="60"/>
                    </a:lnTo>
                    <a:lnTo>
                      <a:pt x="132" y="61"/>
                    </a:lnTo>
                    <a:lnTo>
                      <a:pt x="132" y="58"/>
                    </a:lnTo>
                    <a:lnTo>
                      <a:pt x="130" y="55"/>
                    </a:lnTo>
                    <a:lnTo>
                      <a:pt x="127" y="57"/>
                    </a:lnTo>
                    <a:lnTo>
                      <a:pt x="125" y="55"/>
                    </a:lnTo>
                    <a:lnTo>
                      <a:pt x="125" y="57"/>
                    </a:lnTo>
                    <a:lnTo>
                      <a:pt x="124" y="57"/>
                    </a:lnTo>
                    <a:lnTo>
                      <a:pt x="123" y="55"/>
                    </a:lnTo>
                    <a:lnTo>
                      <a:pt x="124" y="54"/>
                    </a:lnTo>
                    <a:lnTo>
                      <a:pt x="123" y="54"/>
                    </a:lnTo>
                    <a:lnTo>
                      <a:pt x="123" y="53"/>
                    </a:lnTo>
                    <a:lnTo>
                      <a:pt x="122" y="52"/>
                    </a:lnTo>
                    <a:lnTo>
                      <a:pt x="120" y="52"/>
                    </a:lnTo>
                    <a:lnTo>
                      <a:pt x="119" y="50"/>
                    </a:lnTo>
                    <a:lnTo>
                      <a:pt x="117" y="50"/>
                    </a:lnTo>
                    <a:lnTo>
                      <a:pt x="116" y="52"/>
                    </a:lnTo>
                    <a:lnTo>
                      <a:pt x="114" y="53"/>
                    </a:lnTo>
                    <a:lnTo>
                      <a:pt x="112" y="54"/>
                    </a:lnTo>
                    <a:lnTo>
                      <a:pt x="111" y="53"/>
                    </a:lnTo>
                    <a:lnTo>
                      <a:pt x="110" y="51"/>
                    </a:lnTo>
                    <a:lnTo>
                      <a:pt x="109" y="52"/>
                    </a:lnTo>
                    <a:lnTo>
                      <a:pt x="109" y="53"/>
                    </a:lnTo>
                    <a:lnTo>
                      <a:pt x="106" y="53"/>
                    </a:lnTo>
                    <a:lnTo>
                      <a:pt x="104" y="51"/>
                    </a:lnTo>
                    <a:lnTo>
                      <a:pt x="104" y="53"/>
                    </a:lnTo>
                    <a:lnTo>
                      <a:pt x="100" y="56"/>
                    </a:lnTo>
                    <a:lnTo>
                      <a:pt x="98" y="56"/>
                    </a:lnTo>
                    <a:lnTo>
                      <a:pt x="96" y="54"/>
                    </a:lnTo>
                    <a:lnTo>
                      <a:pt x="93" y="53"/>
                    </a:lnTo>
                    <a:lnTo>
                      <a:pt x="92" y="53"/>
                    </a:lnTo>
                    <a:lnTo>
                      <a:pt x="94" y="56"/>
                    </a:lnTo>
                    <a:lnTo>
                      <a:pt x="94" y="60"/>
                    </a:lnTo>
                    <a:lnTo>
                      <a:pt x="89" y="59"/>
                    </a:lnTo>
                    <a:lnTo>
                      <a:pt x="84" y="60"/>
                    </a:lnTo>
                    <a:lnTo>
                      <a:pt x="85" y="62"/>
                    </a:lnTo>
                    <a:lnTo>
                      <a:pt x="85" y="66"/>
                    </a:lnTo>
                    <a:lnTo>
                      <a:pt x="85" y="68"/>
                    </a:lnTo>
                    <a:lnTo>
                      <a:pt x="82" y="67"/>
                    </a:lnTo>
                    <a:lnTo>
                      <a:pt x="82" y="66"/>
                    </a:lnTo>
                    <a:lnTo>
                      <a:pt x="82" y="65"/>
                    </a:lnTo>
                    <a:lnTo>
                      <a:pt x="82" y="59"/>
                    </a:lnTo>
                    <a:lnTo>
                      <a:pt x="80" y="57"/>
                    </a:lnTo>
                    <a:lnTo>
                      <a:pt x="76" y="54"/>
                    </a:lnTo>
                    <a:lnTo>
                      <a:pt x="71" y="54"/>
                    </a:lnTo>
                    <a:lnTo>
                      <a:pt x="71" y="56"/>
                    </a:lnTo>
                    <a:lnTo>
                      <a:pt x="70" y="55"/>
                    </a:lnTo>
                    <a:lnTo>
                      <a:pt x="70" y="57"/>
                    </a:lnTo>
                    <a:lnTo>
                      <a:pt x="68" y="57"/>
                    </a:lnTo>
                    <a:lnTo>
                      <a:pt x="66" y="57"/>
                    </a:lnTo>
                    <a:lnTo>
                      <a:pt x="66" y="62"/>
                    </a:lnTo>
                    <a:lnTo>
                      <a:pt x="63" y="60"/>
                    </a:lnTo>
                    <a:lnTo>
                      <a:pt x="62" y="63"/>
                    </a:lnTo>
                    <a:lnTo>
                      <a:pt x="61" y="60"/>
                    </a:lnTo>
                    <a:lnTo>
                      <a:pt x="58" y="57"/>
                    </a:lnTo>
                    <a:lnTo>
                      <a:pt x="54" y="57"/>
                    </a:lnTo>
                    <a:lnTo>
                      <a:pt x="50" y="55"/>
                    </a:lnTo>
                    <a:lnTo>
                      <a:pt x="49" y="59"/>
                    </a:lnTo>
                    <a:lnTo>
                      <a:pt x="47" y="61"/>
                    </a:lnTo>
                    <a:lnTo>
                      <a:pt x="46" y="61"/>
                    </a:lnTo>
                    <a:lnTo>
                      <a:pt x="41" y="64"/>
                    </a:lnTo>
                    <a:lnTo>
                      <a:pt x="40" y="66"/>
                    </a:lnTo>
                    <a:lnTo>
                      <a:pt x="40" y="70"/>
                    </a:lnTo>
                    <a:lnTo>
                      <a:pt x="38" y="72"/>
                    </a:lnTo>
                    <a:lnTo>
                      <a:pt x="37" y="75"/>
                    </a:lnTo>
                    <a:lnTo>
                      <a:pt x="33" y="75"/>
                    </a:lnTo>
                    <a:lnTo>
                      <a:pt x="32" y="84"/>
                    </a:lnTo>
                    <a:lnTo>
                      <a:pt x="31" y="83"/>
                    </a:lnTo>
                    <a:lnTo>
                      <a:pt x="30" y="83"/>
                    </a:lnTo>
                    <a:lnTo>
                      <a:pt x="29" y="81"/>
                    </a:lnTo>
                    <a:lnTo>
                      <a:pt x="28" y="81"/>
                    </a:lnTo>
                    <a:lnTo>
                      <a:pt x="26" y="83"/>
                    </a:lnTo>
                    <a:lnTo>
                      <a:pt x="24" y="85"/>
                    </a:lnTo>
                    <a:lnTo>
                      <a:pt x="25" y="89"/>
                    </a:lnTo>
                    <a:lnTo>
                      <a:pt x="24" y="91"/>
                    </a:lnTo>
                    <a:lnTo>
                      <a:pt x="23" y="94"/>
                    </a:lnTo>
                    <a:lnTo>
                      <a:pt x="21" y="94"/>
                    </a:lnTo>
                    <a:lnTo>
                      <a:pt x="21" y="95"/>
                    </a:lnTo>
                    <a:lnTo>
                      <a:pt x="22" y="100"/>
                    </a:lnTo>
                    <a:lnTo>
                      <a:pt x="20" y="102"/>
                    </a:lnTo>
                    <a:lnTo>
                      <a:pt x="22" y="104"/>
                    </a:lnTo>
                    <a:lnTo>
                      <a:pt x="22" y="106"/>
                    </a:lnTo>
                    <a:lnTo>
                      <a:pt x="21" y="107"/>
                    </a:lnTo>
                    <a:lnTo>
                      <a:pt x="21" y="106"/>
                    </a:lnTo>
                    <a:lnTo>
                      <a:pt x="2" y="114"/>
                    </a:lnTo>
                    <a:lnTo>
                      <a:pt x="0" y="118"/>
                    </a:lnTo>
                    <a:lnTo>
                      <a:pt x="1" y="121"/>
                    </a:lnTo>
                    <a:lnTo>
                      <a:pt x="0" y="123"/>
                    </a:lnTo>
                    <a:lnTo>
                      <a:pt x="1" y="125"/>
                    </a:lnTo>
                    <a:lnTo>
                      <a:pt x="2" y="127"/>
                    </a:lnTo>
                    <a:lnTo>
                      <a:pt x="1" y="128"/>
                    </a:lnTo>
                    <a:lnTo>
                      <a:pt x="5" y="130"/>
                    </a:lnTo>
                    <a:lnTo>
                      <a:pt x="5" y="131"/>
                    </a:lnTo>
                    <a:lnTo>
                      <a:pt x="5" y="134"/>
                    </a:lnTo>
                    <a:lnTo>
                      <a:pt x="7" y="142"/>
                    </a:lnTo>
                    <a:lnTo>
                      <a:pt x="9" y="144"/>
                    </a:lnTo>
                    <a:lnTo>
                      <a:pt x="12" y="145"/>
                    </a:lnTo>
                    <a:lnTo>
                      <a:pt x="18" y="150"/>
                    </a:lnTo>
                    <a:lnTo>
                      <a:pt x="18" y="153"/>
                    </a:lnTo>
                    <a:lnTo>
                      <a:pt x="21" y="154"/>
                    </a:lnTo>
                    <a:lnTo>
                      <a:pt x="22" y="154"/>
                    </a:lnTo>
                    <a:lnTo>
                      <a:pt x="23" y="155"/>
                    </a:lnTo>
                    <a:lnTo>
                      <a:pt x="26" y="154"/>
                    </a:lnTo>
                    <a:lnTo>
                      <a:pt x="28" y="155"/>
                    </a:lnTo>
                    <a:lnTo>
                      <a:pt x="27" y="159"/>
                    </a:lnTo>
                    <a:lnTo>
                      <a:pt x="29" y="165"/>
                    </a:lnTo>
                    <a:lnTo>
                      <a:pt x="26" y="168"/>
                    </a:lnTo>
                    <a:lnTo>
                      <a:pt x="27" y="171"/>
                    </a:lnTo>
                    <a:lnTo>
                      <a:pt x="24" y="173"/>
                    </a:lnTo>
                    <a:lnTo>
                      <a:pt x="24" y="174"/>
                    </a:lnTo>
                    <a:lnTo>
                      <a:pt x="24" y="175"/>
                    </a:lnTo>
                    <a:lnTo>
                      <a:pt x="26" y="176"/>
                    </a:lnTo>
                    <a:lnTo>
                      <a:pt x="27" y="177"/>
                    </a:lnTo>
                    <a:lnTo>
                      <a:pt x="26" y="178"/>
                    </a:lnTo>
                    <a:lnTo>
                      <a:pt x="24" y="180"/>
                    </a:lnTo>
                    <a:lnTo>
                      <a:pt x="24" y="183"/>
                    </a:lnTo>
                    <a:lnTo>
                      <a:pt x="27" y="184"/>
                    </a:lnTo>
                    <a:lnTo>
                      <a:pt x="27" y="185"/>
                    </a:lnTo>
                    <a:lnTo>
                      <a:pt x="25" y="185"/>
                    </a:lnTo>
                    <a:lnTo>
                      <a:pt x="25" y="187"/>
                    </a:lnTo>
                    <a:lnTo>
                      <a:pt x="27" y="188"/>
                    </a:lnTo>
                    <a:lnTo>
                      <a:pt x="30" y="187"/>
                    </a:lnTo>
                    <a:lnTo>
                      <a:pt x="33" y="187"/>
                    </a:lnTo>
                    <a:lnTo>
                      <a:pt x="34" y="188"/>
                    </a:lnTo>
                    <a:lnTo>
                      <a:pt x="33" y="189"/>
                    </a:lnTo>
                    <a:lnTo>
                      <a:pt x="32" y="190"/>
                    </a:lnTo>
                    <a:lnTo>
                      <a:pt x="34" y="193"/>
                    </a:lnTo>
                    <a:lnTo>
                      <a:pt x="33" y="199"/>
                    </a:lnTo>
                    <a:lnTo>
                      <a:pt x="36" y="205"/>
                    </a:lnTo>
                    <a:lnTo>
                      <a:pt x="34" y="212"/>
                    </a:lnTo>
                    <a:lnTo>
                      <a:pt x="34" y="217"/>
                    </a:lnTo>
                    <a:lnTo>
                      <a:pt x="35" y="219"/>
                    </a:lnTo>
                    <a:lnTo>
                      <a:pt x="35" y="222"/>
                    </a:lnTo>
                    <a:lnTo>
                      <a:pt x="37" y="225"/>
                    </a:lnTo>
                    <a:lnTo>
                      <a:pt x="38" y="226"/>
                    </a:lnTo>
                    <a:lnTo>
                      <a:pt x="36" y="228"/>
                    </a:lnTo>
                    <a:lnTo>
                      <a:pt x="40" y="232"/>
                    </a:lnTo>
                    <a:lnTo>
                      <a:pt x="42" y="232"/>
                    </a:lnTo>
                    <a:lnTo>
                      <a:pt x="42" y="234"/>
                    </a:lnTo>
                    <a:lnTo>
                      <a:pt x="43" y="233"/>
                    </a:lnTo>
                    <a:lnTo>
                      <a:pt x="44" y="234"/>
                    </a:lnTo>
                    <a:lnTo>
                      <a:pt x="46" y="234"/>
                    </a:lnTo>
                    <a:lnTo>
                      <a:pt x="47" y="233"/>
                    </a:lnTo>
                    <a:lnTo>
                      <a:pt x="49" y="232"/>
                    </a:lnTo>
                    <a:lnTo>
                      <a:pt x="50" y="238"/>
                    </a:lnTo>
                    <a:lnTo>
                      <a:pt x="49" y="239"/>
                    </a:lnTo>
                    <a:lnTo>
                      <a:pt x="49" y="243"/>
                    </a:lnTo>
                    <a:lnTo>
                      <a:pt x="47" y="247"/>
                    </a:lnTo>
                    <a:lnTo>
                      <a:pt x="48" y="251"/>
                    </a:lnTo>
                    <a:lnTo>
                      <a:pt x="47" y="254"/>
                    </a:lnTo>
                    <a:lnTo>
                      <a:pt x="43" y="259"/>
                    </a:lnTo>
                    <a:lnTo>
                      <a:pt x="45" y="259"/>
                    </a:lnTo>
                    <a:lnTo>
                      <a:pt x="46" y="262"/>
                    </a:lnTo>
                    <a:lnTo>
                      <a:pt x="47" y="263"/>
                    </a:lnTo>
                    <a:lnTo>
                      <a:pt x="49" y="271"/>
                    </a:lnTo>
                    <a:lnTo>
                      <a:pt x="48" y="272"/>
                    </a:lnTo>
                    <a:lnTo>
                      <a:pt x="48" y="277"/>
                    </a:lnTo>
                    <a:lnTo>
                      <a:pt x="47" y="279"/>
                    </a:lnTo>
                    <a:lnTo>
                      <a:pt x="53" y="284"/>
                    </a:lnTo>
                    <a:lnTo>
                      <a:pt x="61" y="286"/>
                    </a:lnTo>
                    <a:lnTo>
                      <a:pt x="62" y="291"/>
                    </a:lnTo>
                    <a:lnTo>
                      <a:pt x="66" y="294"/>
                    </a:lnTo>
                    <a:lnTo>
                      <a:pt x="72" y="302"/>
                    </a:lnTo>
                    <a:lnTo>
                      <a:pt x="72" y="308"/>
                    </a:lnTo>
                    <a:lnTo>
                      <a:pt x="71" y="312"/>
                    </a:lnTo>
                    <a:lnTo>
                      <a:pt x="73" y="317"/>
                    </a:lnTo>
                    <a:lnTo>
                      <a:pt x="75" y="318"/>
                    </a:lnTo>
                    <a:lnTo>
                      <a:pt x="76" y="320"/>
                    </a:lnTo>
                    <a:lnTo>
                      <a:pt x="74" y="324"/>
                    </a:lnTo>
                    <a:lnTo>
                      <a:pt x="74" y="325"/>
                    </a:lnTo>
                    <a:lnTo>
                      <a:pt x="76" y="326"/>
                    </a:lnTo>
                    <a:lnTo>
                      <a:pt x="79" y="329"/>
                    </a:lnTo>
                    <a:lnTo>
                      <a:pt x="83" y="330"/>
                    </a:lnTo>
                    <a:lnTo>
                      <a:pt x="90" y="331"/>
                    </a:lnTo>
                    <a:lnTo>
                      <a:pt x="92" y="331"/>
                    </a:lnTo>
                    <a:lnTo>
                      <a:pt x="92" y="330"/>
                    </a:lnTo>
                    <a:lnTo>
                      <a:pt x="93" y="330"/>
                    </a:lnTo>
                    <a:lnTo>
                      <a:pt x="94" y="333"/>
                    </a:lnTo>
                    <a:lnTo>
                      <a:pt x="96" y="333"/>
                    </a:lnTo>
                    <a:lnTo>
                      <a:pt x="100" y="337"/>
                    </a:lnTo>
                    <a:lnTo>
                      <a:pt x="103" y="338"/>
                    </a:lnTo>
                    <a:lnTo>
                      <a:pt x="103" y="334"/>
                    </a:lnTo>
                    <a:lnTo>
                      <a:pt x="103" y="332"/>
                    </a:lnTo>
                    <a:lnTo>
                      <a:pt x="103" y="329"/>
                    </a:lnTo>
                    <a:lnTo>
                      <a:pt x="109" y="331"/>
                    </a:lnTo>
                    <a:lnTo>
                      <a:pt x="111" y="333"/>
                    </a:lnTo>
                    <a:lnTo>
                      <a:pt x="112" y="334"/>
                    </a:lnTo>
                    <a:lnTo>
                      <a:pt x="115" y="333"/>
                    </a:lnTo>
                    <a:lnTo>
                      <a:pt x="118" y="336"/>
                    </a:lnTo>
                    <a:lnTo>
                      <a:pt x="120" y="336"/>
                    </a:lnTo>
                    <a:lnTo>
                      <a:pt x="121" y="336"/>
                    </a:lnTo>
                    <a:lnTo>
                      <a:pt x="123" y="339"/>
                    </a:lnTo>
                    <a:lnTo>
                      <a:pt x="124" y="339"/>
                    </a:lnTo>
                    <a:lnTo>
                      <a:pt x="127" y="341"/>
                    </a:lnTo>
                    <a:lnTo>
                      <a:pt x="130" y="347"/>
                    </a:lnTo>
                    <a:lnTo>
                      <a:pt x="131" y="350"/>
                    </a:lnTo>
                    <a:lnTo>
                      <a:pt x="133" y="353"/>
                    </a:lnTo>
                    <a:lnTo>
                      <a:pt x="134" y="356"/>
                    </a:lnTo>
                    <a:lnTo>
                      <a:pt x="139" y="358"/>
                    </a:lnTo>
                    <a:lnTo>
                      <a:pt x="139" y="366"/>
                    </a:lnTo>
                    <a:lnTo>
                      <a:pt x="138" y="366"/>
                    </a:lnTo>
                    <a:lnTo>
                      <a:pt x="137" y="369"/>
                    </a:lnTo>
                    <a:lnTo>
                      <a:pt x="138" y="376"/>
                    </a:lnTo>
                    <a:lnTo>
                      <a:pt x="144" y="377"/>
                    </a:lnTo>
                    <a:lnTo>
                      <a:pt x="144" y="379"/>
                    </a:lnTo>
                    <a:lnTo>
                      <a:pt x="144" y="381"/>
                    </a:lnTo>
                    <a:lnTo>
                      <a:pt x="144" y="383"/>
                    </a:lnTo>
                    <a:lnTo>
                      <a:pt x="146" y="384"/>
                    </a:lnTo>
                    <a:lnTo>
                      <a:pt x="147" y="387"/>
                    </a:lnTo>
                    <a:lnTo>
                      <a:pt x="150" y="387"/>
                    </a:lnTo>
                    <a:lnTo>
                      <a:pt x="151" y="389"/>
                    </a:lnTo>
                    <a:lnTo>
                      <a:pt x="152" y="391"/>
                    </a:lnTo>
                    <a:lnTo>
                      <a:pt x="150" y="395"/>
                    </a:lnTo>
                    <a:lnTo>
                      <a:pt x="157" y="402"/>
                    </a:lnTo>
                    <a:lnTo>
                      <a:pt x="156" y="405"/>
                    </a:lnTo>
                    <a:lnTo>
                      <a:pt x="155" y="407"/>
                    </a:lnTo>
                    <a:lnTo>
                      <a:pt x="155" y="408"/>
                    </a:lnTo>
                    <a:lnTo>
                      <a:pt x="158" y="412"/>
                    </a:lnTo>
                    <a:lnTo>
                      <a:pt x="160" y="412"/>
                    </a:lnTo>
                    <a:lnTo>
                      <a:pt x="162" y="415"/>
                    </a:lnTo>
                    <a:lnTo>
                      <a:pt x="163" y="416"/>
                    </a:lnTo>
                    <a:lnTo>
                      <a:pt x="164" y="419"/>
                    </a:lnTo>
                    <a:lnTo>
                      <a:pt x="168" y="424"/>
                    </a:lnTo>
                    <a:lnTo>
                      <a:pt x="170" y="425"/>
                    </a:lnTo>
                    <a:lnTo>
                      <a:pt x="171" y="427"/>
                    </a:lnTo>
                    <a:lnTo>
                      <a:pt x="171" y="430"/>
                    </a:lnTo>
                    <a:lnTo>
                      <a:pt x="168" y="439"/>
                    </a:lnTo>
                    <a:lnTo>
                      <a:pt x="171" y="444"/>
                    </a:lnTo>
                    <a:lnTo>
                      <a:pt x="176" y="451"/>
                    </a:lnTo>
                    <a:lnTo>
                      <a:pt x="184" y="456"/>
                    </a:lnTo>
                    <a:lnTo>
                      <a:pt x="190" y="455"/>
                    </a:lnTo>
                    <a:lnTo>
                      <a:pt x="196" y="455"/>
                    </a:lnTo>
                    <a:lnTo>
                      <a:pt x="198" y="456"/>
                    </a:lnTo>
                    <a:lnTo>
                      <a:pt x="204" y="463"/>
                    </a:lnTo>
                    <a:lnTo>
                      <a:pt x="205" y="464"/>
                    </a:lnTo>
                    <a:lnTo>
                      <a:pt x="207" y="466"/>
                    </a:lnTo>
                    <a:lnTo>
                      <a:pt x="207" y="468"/>
                    </a:lnTo>
                    <a:lnTo>
                      <a:pt x="210" y="470"/>
                    </a:lnTo>
                    <a:lnTo>
                      <a:pt x="212" y="473"/>
                    </a:lnTo>
                    <a:lnTo>
                      <a:pt x="212" y="476"/>
                    </a:lnTo>
                    <a:lnTo>
                      <a:pt x="214" y="478"/>
                    </a:lnTo>
                    <a:lnTo>
                      <a:pt x="216" y="482"/>
                    </a:lnTo>
                    <a:lnTo>
                      <a:pt x="217" y="483"/>
                    </a:lnTo>
                    <a:lnTo>
                      <a:pt x="218" y="484"/>
                    </a:lnTo>
                    <a:lnTo>
                      <a:pt x="219" y="489"/>
                    </a:lnTo>
                    <a:lnTo>
                      <a:pt x="221" y="489"/>
                    </a:lnTo>
                    <a:lnTo>
                      <a:pt x="221" y="491"/>
                    </a:lnTo>
                    <a:lnTo>
                      <a:pt x="223" y="491"/>
                    </a:lnTo>
                    <a:lnTo>
                      <a:pt x="224" y="492"/>
                    </a:lnTo>
                    <a:lnTo>
                      <a:pt x="223" y="495"/>
                    </a:lnTo>
                    <a:lnTo>
                      <a:pt x="222" y="496"/>
                    </a:lnTo>
                    <a:lnTo>
                      <a:pt x="223" y="499"/>
                    </a:lnTo>
                    <a:lnTo>
                      <a:pt x="225" y="505"/>
                    </a:lnTo>
                    <a:lnTo>
                      <a:pt x="223" y="507"/>
                    </a:lnTo>
                    <a:lnTo>
                      <a:pt x="222" y="510"/>
                    </a:lnTo>
                    <a:lnTo>
                      <a:pt x="224" y="515"/>
                    </a:lnTo>
                    <a:lnTo>
                      <a:pt x="222" y="519"/>
                    </a:lnTo>
                    <a:lnTo>
                      <a:pt x="221" y="522"/>
                    </a:lnTo>
                    <a:lnTo>
                      <a:pt x="227" y="528"/>
                    </a:lnTo>
                    <a:lnTo>
                      <a:pt x="227" y="530"/>
                    </a:lnTo>
                    <a:lnTo>
                      <a:pt x="229" y="531"/>
                    </a:lnTo>
                    <a:lnTo>
                      <a:pt x="231" y="534"/>
                    </a:lnTo>
                    <a:lnTo>
                      <a:pt x="236" y="537"/>
                    </a:lnTo>
                    <a:lnTo>
                      <a:pt x="237" y="540"/>
                    </a:lnTo>
                    <a:lnTo>
                      <a:pt x="241" y="543"/>
                    </a:lnTo>
                    <a:lnTo>
                      <a:pt x="241" y="545"/>
                    </a:lnTo>
                    <a:lnTo>
                      <a:pt x="244" y="548"/>
                    </a:lnTo>
                    <a:lnTo>
                      <a:pt x="247" y="548"/>
                    </a:lnTo>
                    <a:lnTo>
                      <a:pt x="248" y="539"/>
                    </a:lnTo>
                    <a:lnTo>
                      <a:pt x="249" y="535"/>
                    </a:lnTo>
                    <a:lnTo>
                      <a:pt x="251" y="536"/>
                    </a:lnTo>
                    <a:lnTo>
                      <a:pt x="254" y="534"/>
                    </a:lnTo>
                    <a:lnTo>
                      <a:pt x="256" y="534"/>
                    </a:lnTo>
                    <a:lnTo>
                      <a:pt x="259" y="538"/>
                    </a:lnTo>
                    <a:lnTo>
                      <a:pt x="261" y="538"/>
                    </a:lnTo>
                    <a:lnTo>
                      <a:pt x="261" y="535"/>
                    </a:lnTo>
                    <a:lnTo>
                      <a:pt x="262" y="533"/>
                    </a:lnTo>
                    <a:lnTo>
                      <a:pt x="259" y="532"/>
                    </a:lnTo>
                    <a:lnTo>
                      <a:pt x="258" y="529"/>
                    </a:lnTo>
                    <a:lnTo>
                      <a:pt x="259" y="526"/>
                    </a:lnTo>
                    <a:lnTo>
                      <a:pt x="259" y="524"/>
                    </a:lnTo>
                    <a:lnTo>
                      <a:pt x="262" y="521"/>
                    </a:lnTo>
                    <a:lnTo>
                      <a:pt x="262" y="519"/>
                    </a:lnTo>
                    <a:lnTo>
                      <a:pt x="262" y="516"/>
                    </a:lnTo>
                    <a:lnTo>
                      <a:pt x="262" y="515"/>
                    </a:lnTo>
                    <a:lnTo>
                      <a:pt x="265" y="511"/>
                    </a:lnTo>
                    <a:lnTo>
                      <a:pt x="267" y="506"/>
                    </a:lnTo>
                    <a:lnTo>
                      <a:pt x="271" y="502"/>
                    </a:lnTo>
                    <a:lnTo>
                      <a:pt x="271" y="500"/>
                    </a:lnTo>
                    <a:lnTo>
                      <a:pt x="272" y="500"/>
                    </a:lnTo>
                    <a:lnTo>
                      <a:pt x="272" y="502"/>
                    </a:lnTo>
                    <a:lnTo>
                      <a:pt x="273" y="502"/>
                    </a:lnTo>
                    <a:lnTo>
                      <a:pt x="275" y="504"/>
                    </a:lnTo>
                    <a:lnTo>
                      <a:pt x="280" y="500"/>
                    </a:lnTo>
                    <a:lnTo>
                      <a:pt x="282" y="496"/>
                    </a:lnTo>
                    <a:lnTo>
                      <a:pt x="282" y="495"/>
                    </a:lnTo>
                    <a:lnTo>
                      <a:pt x="282" y="492"/>
                    </a:lnTo>
                    <a:lnTo>
                      <a:pt x="280" y="487"/>
                    </a:lnTo>
                    <a:lnTo>
                      <a:pt x="281" y="484"/>
                    </a:lnTo>
                    <a:lnTo>
                      <a:pt x="280" y="483"/>
                    </a:lnTo>
                    <a:lnTo>
                      <a:pt x="278" y="480"/>
                    </a:lnTo>
                    <a:lnTo>
                      <a:pt x="277" y="476"/>
                    </a:lnTo>
                    <a:lnTo>
                      <a:pt x="277" y="475"/>
                    </a:lnTo>
                    <a:lnTo>
                      <a:pt x="282" y="475"/>
                    </a:lnTo>
                    <a:lnTo>
                      <a:pt x="282" y="474"/>
                    </a:lnTo>
                    <a:lnTo>
                      <a:pt x="282" y="468"/>
                    </a:lnTo>
                    <a:lnTo>
                      <a:pt x="281" y="468"/>
                    </a:lnTo>
                    <a:lnTo>
                      <a:pt x="282" y="466"/>
                    </a:lnTo>
                    <a:lnTo>
                      <a:pt x="282" y="464"/>
                    </a:lnTo>
                    <a:lnTo>
                      <a:pt x="283" y="461"/>
                    </a:lnTo>
                    <a:lnTo>
                      <a:pt x="285" y="460"/>
                    </a:lnTo>
                    <a:lnTo>
                      <a:pt x="285" y="458"/>
                    </a:lnTo>
                    <a:lnTo>
                      <a:pt x="282" y="457"/>
                    </a:lnTo>
                    <a:lnTo>
                      <a:pt x="283" y="456"/>
                    </a:lnTo>
                    <a:lnTo>
                      <a:pt x="288" y="457"/>
                    </a:lnTo>
                    <a:lnTo>
                      <a:pt x="288" y="458"/>
                    </a:lnTo>
                    <a:lnTo>
                      <a:pt x="286" y="458"/>
                    </a:lnTo>
                    <a:lnTo>
                      <a:pt x="290" y="460"/>
                    </a:lnTo>
                    <a:lnTo>
                      <a:pt x="291" y="460"/>
                    </a:lnTo>
                    <a:lnTo>
                      <a:pt x="292" y="462"/>
                    </a:lnTo>
                    <a:lnTo>
                      <a:pt x="293" y="463"/>
                    </a:lnTo>
                    <a:lnTo>
                      <a:pt x="297" y="460"/>
                    </a:lnTo>
                    <a:lnTo>
                      <a:pt x="298" y="458"/>
                    </a:lnTo>
                    <a:lnTo>
                      <a:pt x="299" y="458"/>
                    </a:lnTo>
                    <a:lnTo>
                      <a:pt x="301" y="458"/>
                    </a:lnTo>
                    <a:lnTo>
                      <a:pt x="301" y="457"/>
                    </a:lnTo>
                    <a:lnTo>
                      <a:pt x="302" y="456"/>
                    </a:lnTo>
                    <a:lnTo>
                      <a:pt x="302" y="454"/>
                    </a:lnTo>
                    <a:lnTo>
                      <a:pt x="305" y="455"/>
                    </a:lnTo>
                    <a:lnTo>
                      <a:pt x="307" y="453"/>
                    </a:lnTo>
                    <a:lnTo>
                      <a:pt x="308" y="454"/>
                    </a:lnTo>
                    <a:lnTo>
                      <a:pt x="309" y="453"/>
                    </a:lnTo>
                    <a:lnTo>
                      <a:pt x="310" y="454"/>
                    </a:lnTo>
                    <a:lnTo>
                      <a:pt x="311" y="454"/>
                    </a:lnTo>
                    <a:lnTo>
                      <a:pt x="311" y="456"/>
                    </a:lnTo>
                    <a:lnTo>
                      <a:pt x="311" y="455"/>
                    </a:lnTo>
                    <a:lnTo>
                      <a:pt x="313" y="453"/>
                    </a:lnTo>
                    <a:lnTo>
                      <a:pt x="311" y="453"/>
                    </a:lnTo>
                    <a:lnTo>
                      <a:pt x="310" y="452"/>
                    </a:lnTo>
                    <a:lnTo>
                      <a:pt x="312" y="451"/>
                    </a:lnTo>
                    <a:lnTo>
                      <a:pt x="313" y="444"/>
                    </a:lnTo>
                    <a:lnTo>
                      <a:pt x="316" y="440"/>
                    </a:lnTo>
                    <a:lnTo>
                      <a:pt x="317" y="440"/>
                    </a:lnTo>
                    <a:lnTo>
                      <a:pt x="319" y="441"/>
                    </a:lnTo>
                    <a:lnTo>
                      <a:pt x="321" y="440"/>
                    </a:lnTo>
                    <a:lnTo>
                      <a:pt x="320" y="437"/>
                    </a:lnTo>
                    <a:lnTo>
                      <a:pt x="320" y="434"/>
                    </a:lnTo>
                    <a:lnTo>
                      <a:pt x="319" y="433"/>
                    </a:lnTo>
                    <a:lnTo>
                      <a:pt x="319" y="432"/>
                    </a:lnTo>
                    <a:lnTo>
                      <a:pt x="316" y="430"/>
                    </a:lnTo>
                    <a:lnTo>
                      <a:pt x="316" y="427"/>
                    </a:lnTo>
                    <a:lnTo>
                      <a:pt x="315" y="428"/>
                    </a:lnTo>
                    <a:lnTo>
                      <a:pt x="315" y="425"/>
                    </a:lnTo>
                    <a:lnTo>
                      <a:pt x="316" y="425"/>
                    </a:lnTo>
                    <a:lnTo>
                      <a:pt x="314" y="425"/>
                    </a:lnTo>
                    <a:lnTo>
                      <a:pt x="314" y="423"/>
                    </a:lnTo>
                    <a:lnTo>
                      <a:pt x="315" y="423"/>
                    </a:lnTo>
                    <a:lnTo>
                      <a:pt x="316" y="423"/>
                    </a:lnTo>
                    <a:lnTo>
                      <a:pt x="316" y="422"/>
                    </a:lnTo>
                    <a:lnTo>
                      <a:pt x="316" y="421"/>
                    </a:lnTo>
                    <a:lnTo>
                      <a:pt x="318" y="419"/>
                    </a:lnTo>
                    <a:lnTo>
                      <a:pt x="321" y="421"/>
                    </a:lnTo>
                    <a:lnTo>
                      <a:pt x="321" y="418"/>
                    </a:lnTo>
                    <a:lnTo>
                      <a:pt x="320" y="417"/>
                    </a:lnTo>
                    <a:lnTo>
                      <a:pt x="321" y="415"/>
                    </a:lnTo>
                    <a:lnTo>
                      <a:pt x="322" y="417"/>
                    </a:lnTo>
                    <a:lnTo>
                      <a:pt x="325" y="418"/>
                    </a:lnTo>
                    <a:lnTo>
                      <a:pt x="326" y="418"/>
                    </a:lnTo>
                    <a:lnTo>
                      <a:pt x="324" y="415"/>
                    </a:lnTo>
                    <a:lnTo>
                      <a:pt x="327" y="412"/>
                    </a:lnTo>
                    <a:lnTo>
                      <a:pt x="329" y="412"/>
                    </a:lnTo>
                    <a:lnTo>
                      <a:pt x="328" y="411"/>
                    </a:lnTo>
                    <a:lnTo>
                      <a:pt x="327" y="411"/>
                    </a:lnTo>
                    <a:lnTo>
                      <a:pt x="323" y="411"/>
                    </a:lnTo>
                    <a:lnTo>
                      <a:pt x="322" y="410"/>
                    </a:lnTo>
                    <a:lnTo>
                      <a:pt x="321" y="410"/>
                    </a:lnTo>
                    <a:lnTo>
                      <a:pt x="321" y="406"/>
                    </a:lnTo>
                    <a:lnTo>
                      <a:pt x="321" y="402"/>
                    </a:lnTo>
                    <a:lnTo>
                      <a:pt x="320" y="400"/>
                    </a:lnTo>
                    <a:lnTo>
                      <a:pt x="321" y="400"/>
                    </a:lnTo>
                    <a:lnTo>
                      <a:pt x="323" y="400"/>
                    </a:lnTo>
                    <a:lnTo>
                      <a:pt x="325" y="400"/>
                    </a:lnTo>
                    <a:lnTo>
                      <a:pt x="326" y="402"/>
                    </a:lnTo>
                    <a:lnTo>
                      <a:pt x="327" y="402"/>
                    </a:lnTo>
                    <a:lnTo>
                      <a:pt x="329" y="402"/>
                    </a:lnTo>
                    <a:lnTo>
                      <a:pt x="329" y="399"/>
                    </a:lnTo>
                    <a:lnTo>
                      <a:pt x="330" y="398"/>
                    </a:lnTo>
                    <a:lnTo>
                      <a:pt x="331" y="396"/>
                    </a:lnTo>
                    <a:lnTo>
                      <a:pt x="330" y="395"/>
                    </a:lnTo>
                    <a:lnTo>
                      <a:pt x="329" y="395"/>
                    </a:lnTo>
                    <a:lnTo>
                      <a:pt x="327" y="392"/>
                    </a:lnTo>
                    <a:lnTo>
                      <a:pt x="328" y="392"/>
                    </a:lnTo>
                    <a:lnTo>
                      <a:pt x="329" y="391"/>
                    </a:lnTo>
                    <a:lnTo>
                      <a:pt x="329" y="387"/>
                    </a:lnTo>
                    <a:lnTo>
                      <a:pt x="332" y="389"/>
                    </a:lnTo>
                    <a:lnTo>
                      <a:pt x="333" y="384"/>
                    </a:lnTo>
                    <a:lnTo>
                      <a:pt x="335" y="384"/>
                    </a:lnTo>
                    <a:lnTo>
                      <a:pt x="336" y="384"/>
                    </a:lnTo>
                    <a:lnTo>
                      <a:pt x="337" y="382"/>
                    </a:lnTo>
                    <a:lnTo>
                      <a:pt x="338" y="381"/>
                    </a:lnTo>
                    <a:lnTo>
                      <a:pt x="342" y="383"/>
                    </a:lnTo>
                    <a:lnTo>
                      <a:pt x="342" y="382"/>
                    </a:lnTo>
                    <a:lnTo>
                      <a:pt x="343" y="381"/>
                    </a:lnTo>
                    <a:lnTo>
                      <a:pt x="342" y="377"/>
                    </a:lnTo>
                    <a:lnTo>
                      <a:pt x="343" y="377"/>
                    </a:lnTo>
                    <a:lnTo>
                      <a:pt x="343" y="376"/>
                    </a:lnTo>
                    <a:lnTo>
                      <a:pt x="344" y="373"/>
                    </a:lnTo>
                    <a:lnTo>
                      <a:pt x="346" y="370"/>
                    </a:lnTo>
                    <a:lnTo>
                      <a:pt x="349" y="370"/>
                    </a:lnTo>
                    <a:lnTo>
                      <a:pt x="348" y="370"/>
                    </a:lnTo>
                    <a:lnTo>
                      <a:pt x="348" y="366"/>
                    </a:lnTo>
                    <a:lnTo>
                      <a:pt x="347" y="368"/>
                    </a:lnTo>
                    <a:lnTo>
                      <a:pt x="346" y="367"/>
                    </a:lnTo>
                    <a:lnTo>
                      <a:pt x="348" y="366"/>
                    </a:lnTo>
                    <a:lnTo>
                      <a:pt x="349" y="366"/>
                    </a:lnTo>
                    <a:lnTo>
                      <a:pt x="349" y="364"/>
                    </a:lnTo>
                    <a:lnTo>
                      <a:pt x="350" y="365"/>
                    </a:lnTo>
                    <a:lnTo>
                      <a:pt x="350" y="364"/>
                    </a:lnTo>
                    <a:lnTo>
                      <a:pt x="350" y="361"/>
                    </a:lnTo>
                    <a:lnTo>
                      <a:pt x="349" y="360"/>
                    </a:lnTo>
                    <a:lnTo>
                      <a:pt x="350" y="359"/>
                    </a:lnTo>
                    <a:lnTo>
                      <a:pt x="348" y="360"/>
                    </a:lnTo>
                    <a:lnTo>
                      <a:pt x="347" y="358"/>
                    </a:lnTo>
                    <a:lnTo>
                      <a:pt x="346" y="358"/>
                    </a:lnTo>
                    <a:lnTo>
                      <a:pt x="346" y="357"/>
                    </a:lnTo>
                    <a:lnTo>
                      <a:pt x="347" y="357"/>
                    </a:lnTo>
                    <a:lnTo>
                      <a:pt x="346" y="356"/>
                    </a:lnTo>
                    <a:lnTo>
                      <a:pt x="347" y="356"/>
                    </a:lnTo>
                    <a:lnTo>
                      <a:pt x="346" y="354"/>
                    </a:lnTo>
                    <a:lnTo>
                      <a:pt x="345" y="352"/>
                    </a:lnTo>
                    <a:lnTo>
                      <a:pt x="345" y="350"/>
                    </a:lnTo>
                    <a:lnTo>
                      <a:pt x="344" y="347"/>
                    </a:lnTo>
                    <a:lnTo>
                      <a:pt x="345" y="347"/>
                    </a:lnTo>
                    <a:lnTo>
                      <a:pt x="344" y="347"/>
                    </a:lnTo>
                    <a:lnTo>
                      <a:pt x="345" y="346"/>
                    </a:lnTo>
                    <a:lnTo>
                      <a:pt x="344" y="346"/>
                    </a:lnTo>
                    <a:lnTo>
                      <a:pt x="344" y="345"/>
                    </a:lnTo>
                    <a:lnTo>
                      <a:pt x="345" y="345"/>
                    </a:lnTo>
                    <a:lnTo>
                      <a:pt x="346" y="342"/>
                    </a:lnTo>
                    <a:lnTo>
                      <a:pt x="346" y="339"/>
                    </a:lnTo>
                    <a:lnTo>
                      <a:pt x="347" y="337"/>
                    </a:lnTo>
                    <a:lnTo>
                      <a:pt x="346" y="336"/>
                    </a:lnTo>
                    <a:lnTo>
                      <a:pt x="348" y="336"/>
                    </a:lnTo>
                    <a:lnTo>
                      <a:pt x="350" y="333"/>
                    </a:lnTo>
                    <a:lnTo>
                      <a:pt x="351" y="331"/>
                    </a:lnTo>
                    <a:lnTo>
                      <a:pt x="353" y="332"/>
                    </a:lnTo>
                    <a:lnTo>
                      <a:pt x="355" y="332"/>
                    </a:lnTo>
                    <a:lnTo>
                      <a:pt x="355" y="331"/>
                    </a:lnTo>
                    <a:lnTo>
                      <a:pt x="351" y="330"/>
                    </a:lnTo>
                    <a:lnTo>
                      <a:pt x="351" y="329"/>
                    </a:lnTo>
                    <a:lnTo>
                      <a:pt x="352" y="329"/>
                    </a:lnTo>
                    <a:lnTo>
                      <a:pt x="351" y="329"/>
                    </a:lnTo>
                    <a:lnTo>
                      <a:pt x="351" y="327"/>
                    </a:lnTo>
                    <a:lnTo>
                      <a:pt x="350" y="326"/>
                    </a:lnTo>
                    <a:lnTo>
                      <a:pt x="350" y="325"/>
                    </a:lnTo>
                    <a:lnTo>
                      <a:pt x="349" y="323"/>
                    </a:lnTo>
                    <a:lnTo>
                      <a:pt x="348" y="323"/>
                    </a:lnTo>
                    <a:lnTo>
                      <a:pt x="349" y="321"/>
                    </a:lnTo>
                    <a:lnTo>
                      <a:pt x="349" y="320"/>
                    </a:lnTo>
                    <a:lnTo>
                      <a:pt x="350" y="319"/>
                    </a:lnTo>
                    <a:lnTo>
                      <a:pt x="348" y="319"/>
                    </a:lnTo>
                    <a:lnTo>
                      <a:pt x="349" y="317"/>
                    </a:lnTo>
                    <a:lnTo>
                      <a:pt x="350" y="316"/>
                    </a:lnTo>
                    <a:lnTo>
                      <a:pt x="350" y="313"/>
                    </a:lnTo>
                    <a:lnTo>
                      <a:pt x="350" y="312"/>
                    </a:lnTo>
                    <a:lnTo>
                      <a:pt x="349" y="312"/>
                    </a:lnTo>
                    <a:lnTo>
                      <a:pt x="350" y="311"/>
                    </a:lnTo>
                    <a:lnTo>
                      <a:pt x="350" y="309"/>
                    </a:lnTo>
                    <a:lnTo>
                      <a:pt x="349" y="311"/>
                    </a:lnTo>
                    <a:lnTo>
                      <a:pt x="350" y="309"/>
                    </a:lnTo>
                    <a:lnTo>
                      <a:pt x="349" y="308"/>
                    </a:lnTo>
                    <a:lnTo>
                      <a:pt x="351" y="309"/>
                    </a:lnTo>
                    <a:lnTo>
                      <a:pt x="351" y="308"/>
                    </a:lnTo>
                    <a:lnTo>
                      <a:pt x="349" y="307"/>
                    </a:lnTo>
                    <a:lnTo>
                      <a:pt x="349" y="308"/>
                    </a:lnTo>
                    <a:lnTo>
                      <a:pt x="349" y="307"/>
                    </a:lnTo>
                    <a:lnTo>
                      <a:pt x="348" y="307"/>
                    </a:lnTo>
                    <a:lnTo>
                      <a:pt x="346" y="307"/>
                    </a:lnTo>
                    <a:lnTo>
                      <a:pt x="346" y="304"/>
                    </a:lnTo>
                    <a:lnTo>
                      <a:pt x="347" y="303"/>
                    </a:lnTo>
                    <a:lnTo>
                      <a:pt x="346" y="302"/>
                    </a:lnTo>
                    <a:lnTo>
                      <a:pt x="348" y="302"/>
                    </a:lnTo>
                    <a:lnTo>
                      <a:pt x="348" y="301"/>
                    </a:lnTo>
                    <a:lnTo>
                      <a:pt x="350" y="302"/>
                    </a:lnTo>
                    <a:lnTo>
                      <a:pt x="350" y="300"/>
                    </a:lnTo>
                    <a:lnTo>
                      <a:pt x="350" y="299"/>
                    </a:lnTo>
                    <a:lnTo>
                      <a:pt x="348" y="298"/>
                    </a:lnTo>
                    <a:lnTo>
                      <a:pt x="349" y="296"/>
                    </a:lnTo>
                    <a:lnTo>
                      <a:pt x="351" y="295"/>
                    </a:lnTo>
                    <a:lnTo>
                      <a:pt x="351" y="294"/>
                    </a:lnTo>
                    <a:lnTo>
                      <a:pt x="353" y="295"/>
                    </a:lnTo>
                    <a:lnTo>
                      <a:pt x="353" y="292"/>
                    </a:lnTo>
                    <a:lnTo>
                      <a:pt x="354" y="291"/>
                    </a:lnTo>
                    <a:lnTo>
                      <a:pt x="355" y="286"/>
                    </a:lnTo>
                    <a:lnTo>
                      <a:pt x="356" y="283"/>
                    </a:lnTo>
                    <a:lnTo>
                      <a:pt x="354" y="282"/>
                    </a:lnTo>
                    <a:lnTo>
                      <a:pt x="355" y="279"/>
                    </a:lnTo>
                    <a:lnTo>
                      <a:pt x="351" y="276"/>
                    </a:lnTo>
                    <a:lnTo>
                      <a:pt x="350" y="276"/>
                    </a:lnTo>
                    <a:lnTo>
                      <a:pt x="347" y="279"/>
                    </a:lnTo>
                    <a:lnTo>
                      <a:pt x="346" y="278"/>
                    </a:lnTo>
                    <a:lnTo>
                      <a:pt x="348" y="277"/>
                    </a:lnTo>
                    <a:lnTo>
                      <a:pt x="350" y="272"/>
                    </a:lnTo>
                    <a:lnTo>
                      <a:pt x="349" y="271"/>
                    </a:lnTo>
                    <a:lnTo>
                      <a:pt x="348" y="270"/>
                    </a:lnTo>
                    <a:lnTo>
                      <a:pt x="350" y="264"/>
                    </a:lnTo>
                    <a:lnTo>
                      <a:pt x="350" y="260"/>
                    </a:lnTo>
                    <a:lnTo>
                      <a:pt x="351" y="258"/>
                    </a:lnTo>
                    <a:lnTo>
                      <a:pt x="353" y="255"/>
                    </a:lnTo>
                    <a:lnTo>
                      <a:pt x="354" y="249"/>
                    </a:lnTo>
                    <a:lnTo>
                      <a:pt x="355" y="247"/>
                    </a:lnTo>
                    <a:lnTo>
                      <a:pt x="356" y="244"/>
                    </a:lnTo>
                    <a:lnTo>
                      <a:pt x="355" y="242"/>
                    </a:lnTo>
                    <a:lnTo>
                      <a:pt x="353" y="243"/>
                    </a:lnTo>
                    <a:lnTo>
                      <a:pt x="350" y="242"/>
                    </a:lnTo>
                    <a:lnTo>
                      <a:pt x="350" y="239"/>
                    </a:lnTo>
                    <a:lnTo>
                      <a:pt x="349" y="238"/>
                    </a:lnTo>
                    <a:lnTo>
                      <a:pt x="347" y="239"/>
                    </a:lnTo>
                    <a:lnTo>
                      <a:pt x="346" y="239"/>
                    </a:lnTo>
                    <a:lnTo>
                      <a:pt x="344" y="238"/>
                    </a:lnTo>
                    <a:lnTo>
                      <a:pt x="344" y="236"/>
                    </a:lnTo>
                    <a:lnTo>
                      <a:pt x="345" y="236"/>
                    </a:lnTo>
                    <a:lnTo>
                      <a:pt x="346" y="235"/>
                    </a:lnTo>
                    <a:lnTo>
                      <a:pt x="342" y="234"/>
                    </a:lnTo>
                    <a:lnTo>
                      <a:pt x="342" y="233"/>
                    </a:lnTo>
                    <a:lnTo>
                      <a:pt x="340" y="233"/>
                    </a:lnTo>
                    <a:lnTo>
                      <a:pt x="339" y="232"/>
                    </a:lnTo>
                    <a:lnTo>
                      <a:pt x="338" y="232"/>
                    </a:lnTo>
                    <a:lnTo>
                      <a:pt x="337" y="229"/>
                    </a:lnTo>
                    <a:lnTo>
                      <a:pt x="336" y="228"/>
                    </a:lnTo>
                    <a:lnTo>
                      <a:pt x="339" y="229"/>
                    </a:lnTo>
                    <a:lnTo>
                      <a:pt x="342" y="232"/>
                    </a:lnTo>
                    <a:lnTo>
                      <a:pt x="345" y="232"/>
                    </a:lnTo>
                    <a:lnTo>
                      <a:pt x="345" y="231"/>
                    </a:lnTo>
                    <a:lnTo>
                      <a:pt x="347" y="231"/>
                    </a:lnTo>
                    <a:lnTo>
                      <a:pt x="348" y="230"/>
                    </a:lnTo>
                    <a:lnTo>
                      <a:pt x="347" y="230"/>
                    </a:lnTo>
                    <a:lnTo>
                      <a:pt x="345" y="224"/>
                    </a:lnTo>
                    <a:lnTo>
                      <a:pt x="342" y="223"/>
                    </a:lnTo>
                    <a:lnTo>
                      <a:pt x="340" y="221"/>
                    </a:lnTo>
                    <a:lnTo>
                      <a:pt x="342" y="219"/>
                    </a:lnTo>
                    <a:lnTo>
                      <a:pt x="341" y="218"/>
                    </a:lnTo>
                    <a:lnTo>
                      <a:pt x="342" y="217"/>
                    </a:lnTo>
                    <a:lnTo>
                      <a:pt x="342" y="218"/>
                    </a:lnTo>
                    <a:lnTo>
                      <a:pt x="342" y="219"/>
                    </a:lnTo>
                    <a:lnTo>
                      <a:pt x="343" y="219"/>
                    </a:lnTo>
                    <a:lnTo>
                      <a:pt x="344" y="218"/>
                    </a:lnTo>
                    <a:lnTo>
                      <a:pt x="344" y="219"/>
                    </a:lnTo>
                    <a:lnTo>
                      <a:pt x="345" y="219"/>
                    </a:lnTo>
                    <a:lnTo>
                      <a:pt x="345" y="218"/>
                    </a:lnTo>
                    <a:lnTo>
                      <a:pt x="348" y="217"/>
                    </a:lnTo>
                    <a:lnTo>
                      <a:pt x="350" y="218"/>
                    </a:lnTo>
                    <a:lnTo>
                      <a:pt x="353" y="215"/>
                    </a:lnTo>
                    <a:lnTo>
                      <a:pt x="351" y="215"/>
                    </a:lnTo>
                    <a:lnTo>
                      <a:pt x="351" y="213"/>
                    </a:lnTo>
                    <a:lnTo>
                      <a:pt x="349" y="213"/>
                    </a:lnTo>
                    <a:lnTo>
                      <a:pt x="348" y="212"/>
                    </a:lnTo>
                    <a:lnTo>
                      <a:pt x="346" y="213"/>
                    </a:lnTo>
                    <a:lnTo>
                      <a:pt x="347" y="211"/>
                    </a:lnTo>
                    <a:lnTo>
                      <a:pt x="346" y="211"/>
                    </a:lnTo>
                    <a:lnTo>
                      <a:pt x="344" y="212"/>
                    </a:lnTo>
                    <a:lnTo>
                      <a:pt x="343" y="211"/>
                    </a:lnTo>
                    <a:lnTo>
                      <a:pt x="342" y="211"/>
                    </a:lnTo>
                    <a:lnTo>
                      <a:pt x="342" y="213"/>
                    </a:lnTo>
                    <a:lnTo>
                      <a:pt x="340" y="213"/>
                    </a:lnTo>
                    <a:lnTo>
                      <a:pt x="340" y="215"/>
                    </a:lnTo>
                    <a:lnTo>
                      <a:pt x="338" y="214"/>
                    </a:lnTo>
                    <a:lnTo>
                      <a:pt x="338" y="210"/>
                    </a:lnTo>
                    <a:lnTo>
                      <a:pt x="339" y="211"/>
                    </a:lnTo>
                    <a:lnTo>
                      <a:pt x="339" y="210"/>
                    </a:lnTo>
                    <a:lnTo>
                      <a:pt x="338" y="209"/>
                    </a:lnTo>
                    <a:lnTo>
                      <a:pt x="340" y="208"/>
                    </a:lnTo>
                    <a:lnTo>
                      <a:pt x="338" y="205"/>
                    </a:lnTo>
                    <a:lnTo>
                      <a:pt x="340" y="203"/>
                    </a:lnTo>
                    <a:lnTo>
                      <a:pt x="343" y="202"/>
                    </a:lnTo>
                    <a:lnTo>
                      <a:pt x="347" y="195"/>
                    </a:lnTo>
                    <a:lnTo>
                      <a:pt x="356" y="192"/>
                    </a:lnTo>
                    <a:lnTo>
                      <a:pt x="359" y="191"/>
                    </a:lnTo>
                    <a:lnTo>
                      <a:pt x="361" y="191"/>
                    </a:lnTo>
                    <a:lnTo>
                      <a:pt x="360" y="191"/>
                    </a:lnTo>
                    <a:lnTo>
                      <a:pt x="360" y="194"/>
                    </a:lnTo>
                    <a:lnTo>
                      <a:pt x="362" y="195"/>
                    </a:lnTo>
                    <a:lnTo>
                      <a:pt x="363" y="197"/>
                    </a:lnTo>
                    <a:lnTo>
                      <a:pt x="363" y="198"/>
                    </a:lnTo>
                    <a:lnTo>
                      <a:pt x="365" y="198"/>
                    </a:lnTo>
                    <a:lnTo>
                      <a:pt x="366" y="198"/>
                    </a:lnTo>
                    <a:lnTo>
                      <a:pt x="367" y="196"/>
                    </a:lnTo>
                    <a:lnTo>
                      <a:pt x="367" y="195"/>
                    </a:lnTo>
                    <a:lnTo>
                      <a:pt x="368" y="194"/>
                    </a:lnTo>
                    <a:lnTo>
                      <a:pt x="368" y="192"/>
                    </a:lnTo>
                    <a:lnTo>
                      <a:pt x="370" y="191"/>
                    </a:lnTo>
                    <a:lnTo>
                      <a:pt x="371" y="188"/>
                    </a:lnTo>
                    <a:lnTo>
                      <a:pt x="372" y="188"/>
                    </a:lnTo>
                    <a:lnTo>
                      <a:pt x="375" y="188"/>
                    </a:lnTo>
                    <a:lnTo>
                      <a:pt x="375" y="187"/>
                    </a:lnTo>
                    <a:lnTo>
                      <a:pt x="376" y="187"/>
                    </a:lnTo>
                    <a:lnTo>
                      <a:pt x="377" y="187"/>
                    </a:lnTo>
                    <a:lnTo>
                      <a:pt x="379" y="185"/>
                    </a:lnTo>
                    <a:lnTo>
                      <a:pt x="379" y="186"/>
                    </a:lnTo>
                    <a:lnTo>
                      <a:pt x="381" y="183"/>
                    </a:lnTo>
                    <a:lnTo>
                      <a:pt x="381" y="181"/>
                    </a:lnTo>
                    <a:lnTo>
                      <a:pt x="379" y="180"/>
                    </a:lnTo>
                    <a:lnTo>
                      <a:pt x="378" y="179"/>
                    </a:lnTo>
                    <a:lnTo>
                      <a:pt x="377" y="178"/>
                    </a:lnTo>
                    <a:lnTo>
                      <a:pt x="376" y="179"/>
                    </a:lnTo>
                    <a:lnTo>
                      <a:pt x="375" y="179"/>
                    </a:lnTo>
                    <a:lnTo>
                      <a:pt x="373" y="181"/>
                    </a:lnTo>
                    <a:lnTo>
                      <a:pt x="372" y="180"/>
                    </a:lnTo>
                    <a:lnTo>
                      <a:pt x="373" y="177"/>
                    </a:lnTo>
                    <a:lnTo>
                      <a:pt x="376" y="176"/>
                    </a:lnTo>
                    <a:lnTo>
                      <a:pt x="378" y="171"/>
                    </a:lnTo>
                    <a:lnTo>
                      <a:pt x="378" y="168"/>
                    </a:lnTo>
                    <a:lnTo>
                      <a:pt x="377" y="166"/>
                    </a:lnTo>
                    <a:lnTo>
                      <a:pt x="377" y="165"/>
                    </a:lnTo>
                    <a:lnTo>
                      <a:pt x="376" y="162"/>
                    </a:lnTo>
                    <a:lnTo>
                      <a:pt x="377" y="161"/>
                    </a:lnTo>
                    <a:lnTo>
                      <a:pt x="381" y="161"/>
                    </a:lnTo>
                    <a:lnTo>
                      <a:pt x="381" y="158"/>
                    </a:lnTo>
                    <a:lnTo>
                      <a:pt x="383" y="157"/>
                    </a:lnTo>
                    <a:lnTo>
                      <a:pt x="382" y="157"/>
                    </a:lnTo>
                    <a:lnTo>
                      <a:pt x="383" y="153"/>
                    </a:lnTo>
                    <a:lnTo>
                      <a:pt x="381" y="151"/>
                    </a:lnTo>
                    <a:lnTo>
                      <a:pt x="381" y="148"/>
                    </a:lnTo>
                    <a:lnTo>
                      <a:pt x="384" y="145"/>
                    </a:lnTo>
                    <a:lnTo>
                      <a:pt x="383" y="144"/>
                    </a:lnTo>
                    <a:lnTo>
                      <a:pt x="382" y="141"/>
                    </a:lnTo>
                    <a:lnTo>
                      <a:pt x="383" y="140"/>
                    </a:lnTo>
                    <a:lnTo>
                      <a:pt x="384" y="141"/>
                    </a:lnTo>
                    <a:lnTo>
                      <a:pt x="386" y="138"/>
                    </a:lnTo>
                    <a:lnTo>
                      <a:pt x="385" y="135"/>
                    </a:lnTo>
                    <a:lnTo>
                      <a:pt x="386" y="135"/>
                    </a:lnTo>
                    <a:lnTo>
                      <a:pt x="386" y="131"/>
                    </a:lnTo>
                    <a:lnTo>
                      <a:pt x="387" y="131"/>
                    </a:lnTo>
                    <a:lnTo>
                      <a:pt x="388" y="131"/>
                    </a:lnTo>
                    <a:lnTo>
                      <a:pt x="389" y="131"/>
                    </a:lnTo>
                    <a:lnTo>
                      <a:pt x="391" y="131"/>
                    </a:lnTo>
                    <a:lnTo>
                      <a:pt x="392" y="131"/>
                    </a:lnTo>
                    <a:lnTo>
                      <a:pt x="392" y="133"/>
                    </a:lnTo>
                    <a:lnTo>
                      <a:pt x="393" y="132"/>
                    </a:lnTo>
                    <a:lnTo>
                      <a:pt x="392" y="126"/>
                    </a:lnTo>
                    <a:lnTo>
                      <a:pt x="392" y="1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32" name="Freeform 58">
                <a:extLst>
                  <a:ext uri="{FF2B5EF4-FFF2-40B4-BE49-F238E27FC236}">
                    <a16:creationId xmlns:a16="http://schemas.microsoft.com/office/drawing/2014/main" id="{9221452D-9B65-4DF6-AD75-CC1491B1D545}"/>
                  </a:ext>
                </a:extLst>
              </p:cNvPr>
              <p:cNvSpPr>
                <a:spLocks/>
              </p:cNvSpPr>
              <p:nvPr/>
            </p:nvSpPr>
            <p:spPr bwMode="auto">
              <a:xfrm>
                <a:off x="505" y="3083"/>
                <a:ext cx="396" cy="548"/>
              </a:xfrm>
              <a:custGeom>
                <a:avLst/>
                <a:gdLst>
                  <a:gd name="T0" fmla="*/ 386 w 396"/>
                  <a:gd name="T1" fmla="*/ 99 h 548"/>
                  <a:gd name="T2" fmla="*/ 373 w 396"/>
                  <a:gd name="T3" fmla="*/ 83 h 548"/>
                  <a:gd name="T4" fmla="*/ 353 w 396"/>
                  <a:gd name="T5" fmla="*/ 62 h 548"/>
                  <a:gd name="T6" fmla="*/ 327 w 396"/>
                  <a:gd name="T7" fmla="*/ 55 h 548"/>
                  <a:gd name="T8" fmla="*/ 323 w 396"/>
                  <a:gd name="T9" fmla="*/ 43 h 548"/>
                  <a:gd name="T10" fmla="*/ 298 w 396"/>
                  <a:gd name="T11" fmla="*/ 37 h 548"/>
                  <a:gd name="T12" fmla="*/ 292 w 396"/>
                  <a:gd name="T13" fmla="*/ 25 h 548"/>
                  <a:gd name="T14" fmla="*/ 288 w 396"/>
                  <a:gd name="T15" fmla="*/ 13 h 548"/>
                  <a:gd name="T16" fmla="*/ 276 w 396"/>
                  <a:gd name="T17" fmla="*/ 2 h 548"/>
                  <a:gd name="T18" fmla="*/ 261 w 396"/>
                  <a:gd name="T19" fmla="*/ 0 h 548"/>
                  <a:gd name="T20" fmla="*/ 256 w 396"/>
                  <a:gd name="T21" fmla="*/ 17 h 548"/>
                  <a:gd name="T22" fmla="*/ 243 w 396"/>
                  <a:gd name="T23" fmla="*/ 22 h 548"/>
                  <a:gd name="T24" fmla="*/ 230 w 396"/>
                  <a:gd name="T25" fmla="*/ 38 h 548"/>
                  <a:gd name="T26" fmla="*/ 222 w 396"/>
                  <a:gd name="T27" fmla="*/ 29 h 548"/>
                  <a:gd name="T28" fmla="*/ 206 w 396"/>
                  <a:gd name="T29" fmla="*/ 23 h 548"/>
                  <a:gd name="T30" fmla="*/ 193 w 396"/>
                  <a:gd name="T31" fmla="*/ 30 h 548"/>
                  <a:gd name="T32" fmla="*/ 175 w 396"/>
                  <a:gd name="T33" fmla="*/ 43 h 548"/>
                  <a:gd name="T34" fmla="*/ 164 w 396"/>
                  <a:gd name="T35" fmla="*/ 57 h 548"/>
                  <a:gd name="T36" fmla="*/ 147 w 396"/>
                  <a:gd name="T37" fmla="*/ 61 h 548"/>
                  <a:gd name="T38" fmla="*/ 124 w 396"/>
                  <a:gd name="T39" fmla="*/ 54 h 548"/>
                  <a:gd name="T40" fmla="*/ 104 w 396"/>
                  <a:gd name="T41" fmla="*/ 51 h 548"/>
                  <a:gd name="T42" fmla="*/ 82 w 396"/>
                  <a:gd name="T43" fmla="*/ 67 h 548"/>
                  <a:gd name="T44" fmla="*/ 61 w 396"/>
                  <a:gd name="T45" fmla="*/ 60 h 548"/>
                  <a:gd name="T46" fmla="*/ 30 w 396"/>
                  <a:gd name="T47" fmla="*/ 83 h 548"/>
                  <a:gd name="T48" fmla="*/ 21 w 396"/>
                  <a:gd name="T49" fmla="*/ 106 h 548"/>
                  <a:gd name="T50" fmla="*/ 18 w 396"/>
                  <a:gd name="T51" fmla="*/ 153 h 548"/>
                  <a:gd name="T52" fmla="*/ 26 w 396"/>
                  <a:gd name="T53" fmla="*/ 178 h 548"/>
                  <a:gd name="T54" fmla="*/ 36 w 396"/>
                  <a:gd name="T55" fmla="*/ 205 h 548"/>
                  <a:gd name="T56" fmla="*/ 49 w 396"/>
                  <a:gd name="T57" fmla="*/ 232 h 548"/>
                  <a:gd name="T58" fmla="*/ 53 w 396"/>
                  <a:gd name="T59" fmla="*/ 284 h 548"/>
                  <a:gd name="T60" fmla="*/ 90 w 396"/>
                  <a:gd name="T61" fmla="*/ 331 h 548"/>
                  <a:gd name="T62" fmla="*/ 118 w 396"/>
                  <a:gd name="T63" fmla="*/ 336 h 548"/>
                  <a:gd name="T64" fmla="*/ 144 w 396"/>
                  <a:gd name="T65" fmla="*/ 377 h 548"/>
                  <a:gd name="T66" fmla="*/ 160 w 396"/>
                  <a:gd name="T67" fmla="*/ 412 h 548"/>
                  <a:gd name="T68" fmla="*/ 204 w 396"/>
                  <a:gd name="T69" fmla="*/ 463 h 548"/>
                  <a:gd name="T70" fmla="*/ 224 w 396"/>
                  <a:gd name="T71" fmla="*/ 492 h 548"/>
                  <a:gd name="T72" fmla="*/ 236 w 396"/>
                  <a:gd name="T73" fmla="*/ 537 h 548"/>
                  <a:gd name="T74" fmla="*/ 259 w 396"/>
                  <a:gd name="T75" fmla="*/ 532 h 548"/>
                  <a:gd name="T76" fmla="*/ 275 w 396"/>
                  <a:gd name="T77" fmla="*/ 504 h 548"/>
                  <a:gd name="T78" fmla="*/ 282 w 396"/>
                  <a:gd name="T79" fmla="*/ 466 h 548"/>
                  <a:gd name="T80" fmla="*/ 292 w 396"/>
                  <a:gd name="T81" fmla="*/ 462 h 548"/>
                  <a:gd name="T82" fmla="*/ 311 w 396"/>
                  <a:gd name="T83" fmla="*/ 456 h 548"/>
                  <a:gd name="T84" fmla="*/ 320 w 396"/>
                  <a:gd name="T85" fmla="*/ 437 h 548"/>
                  <a:gd name="T86" fmla="*/ 316 w 396"/>
                  <a:gd name="T87" fmla="*/ 421 h 548"/>
                  <a:gd name="T88" fmla="*/ 327 w 396"/>
                  <a:gd name="T89" fmla="*/ 411 h 548"/>
                  <a:gd name="T90" fmla="*/ 331 w 396"/>
                  <a:gd name="T91" fmla="*/ 396 h 548"/>
                  <a:gd name="T92" fmla="*/ 343 w 396"/>
                  <a:gd name="T93" fmla="*/ 381 h 548"/>
                  <a:gd name="T94" fmla="*/ 350 w 396"/>
                  <a:gd name="T95" fmla="*/ 364 h 548"/>
                  <a:gd name="T96" fmla="*/ 345 w 396"/>
                  <a:gd name="T97" fmla="*/ 347 h 548"/>
                  <a:gd name="T98" fmla="*/ 351 w 396"/>
                  <a:gd name="T99" fmla="*/ 331 h 548"/>
                  <a:gd name="T100" fmla="*/ 349 w 396"/>
                  <a:gd name="T101" fmla="*/ 321 h 548"/>
                  <a:gd name="T102" fmla="*/ 351 w 396"/>
                  <a:gd name="T103" fmla="*/ 309 h 548"/>
                  <a:gd name="T104" fmla="*/ 348 w 396"/>
                  <a:gd name="T105" fmla="*/ 298 h 548"/>
                  <a:gd name="T106" fmla="*/ 348 w 396"/>
                  <a:gd name="T107" fmla="*/ 277 h 548"/>
                  <a:gd name="T108" fmla="*/ 349 w 396"/>
                  <a:gd name="T109" fmla="*/ 238 h 548"/>
                  <a:gd name="T110" fmla="*/ 342 w 396"/>
                  <a:gd name="T111" fmla="*/ 232 h 548"/>
                  <a:gd name="T112" fmla="*/ 344 w 396"/>
                  <a:gd name="T113" fmla="*/ 218 h 548"/>
                  <a:gd name="T114" fmla="*/ 344 w 396"/>
                  <a:gd name="T115" fmla="*/ 212 h 548"/>
                  <a:gd name="T116" fmla="*/ 347 w 396"/>
                  <a:gd name="T117" fmla="*/ 195 h 548"/>
                  <a:gd name="T118" fmla="*/ 367 w 396"/>
                  <a:gd name="T119" fmla="*/ 195 h 548"/>
                  <a:gd name="T120" fmla="*/ 379 w 396"/>
                  <a:gd name="T121" fmla="*/ 180 h 548"/>
                  <a:gd name="T122" fmla="*/ 381 w 396"/>
                  <a:gd name="T123" fmla="*/ 161 h 548"/>
                  <a:gd name="T124" fmla="*/ 386 w 396"/>
                  <a:gd name="T125" fmla="*/ 131 h 5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6"/>
                  <a:gd name="T190" fmla="*/ 0 h 548"/>
                  <a:gd name="T191" fmla="*/ 396 w 396"/>
                  <a:gd name="T192" fmla="*/ 548 h 54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6" h="548">
                    <a:moveTo>
                      <a:pt x="392" y="121"/>
                    </a:moveTo>
                    <a:lnTo>
                      <a:pt x="392" y="118"/>
                    </a:lnTo>
                    <a:lnTo>
                      <a:pt x="392" y="116"/>
                    </a:lnTo>
                    <a:lnTo>
                      <a:pt x="392" y="114"/>
                    </a:lnTo>
                    <a:lnTo>
                      <a:pt x="391" y="113"/>
                    </a:lnTo>
                    <a:lnTo>
                      <a:pt x="392" y="111"/>
                    </a:lnTo>
                    <a:lnTo>
                      <a:pt x="392" y="110"/>
                    </a:lnTo>
                    <a:lnTo>
                      <a:pt x="392" y="107"/>
                    </a:lnTo>
                    <a:lnTo>
                      <a:pt x="393" y="105"/>
                    </a:lnTo>
                    <a:lnTo>
                      <a:pt x="396" y="104"/>
                    </a:lnTo>
                    <a:lnTo>
                      <a:pt x="392" y="104"/>
                    </a:lnTo>
                    <a:lnTo>
                      <a:pt x="390" y="103"/>
                    </a:lnTo>
                    <a:lnTo>
                      <a:pt x="386" y="99"/>
                    </a:lnTo>
                    <a:lnTo>
                      <a:pt x="384" y="96"/>
                    </a:lnTo>
                    <a:lnTo>
                      <a:pt x="379" y="95"/>
                    </a:lnTo>
                    <a:lnTo>
                      <a:pt x="378" y="94"/>
                    </a:lnTo>
                    <a:lnTo>
                      <a:pt x="375" y="95"/>
                    </a:lnTo>
                    <a:lnTo>
                      <a:pt x="373" y="94"/>
                    </a:lnTo>
                    <a:lnTo>
                      <a:pt x="373" y="93"/>
                    </a:lnTo>
                    <a:lnTo>
                      <a:pt x="375" y="94"/>
                    </a:lnTo>
                    <a:lnTo>
                      <a:pt x="376" y="89"/>
                    </a:lnTo>
                    <a:lnTo>
                      <a:pt x="376" y="87"/>
                    </a:lnTo>
                    <a:lnTo>
                      <a:pt x="376" y="86"/>
                    </a:lnTo>
                    <a:lnTo>
                      <a:pt x="376" y="83"/>
                    </a:lnTo>
                    <a:lnTo>
                      <a:pt x="373" y="83"/>
                    </a:lnTo>
                    <a:lnTo>
                      <a:pt x="371" y="82"/>
                    </a:lnTo>
                    <a:lnTo>
                      <a:pt x="369" y="81"/>
                    </a:lnTo>
                    <a:lnTo>
                      <a:pt x="365" y="81"/>
                    </a:lnTo>
                    <a:lnTo>
                      <a:pt x="363" y="82"/>
                    </a:lnTo>
                    <a:lnTo>
                      <a:pt x="363" y="79"/>
                    </a:lnTo>
                    <a:lnTo>
                      <a:pt x="362" y="75"/>
                    </a:lnTo>
                    <a:lnTo>
                      <a:pt x="360" y="74"/>
                    </a:lnTo>
                    <a:lnTo>
                      <a:pt x="359" y="75"/>
                    </a:lnTo>
                    <a:lnTo>
                      <a:pt x="359" y="74"/>
                    </a:lnTo>
                    <a:lnTo>
                      <a:pt x="357" y="71"/>
                    </a:lnTo>
                    <a:lnTo>
                      <a:pt x="356" y="71"/>
                    </a:lnTo>
                    <a:lnTo>
                      <a:pt x="356" y="65"/>
                    </a:lnTo>
                    <a:lnTo>
                      <a:pt x="354" y="64"/>
                    </a:lnTo>
                    <a:lnTo>
                      <a:pt x="353" y="62"/>
                    </a:lnTo>
                    <a:lnTo>
                      <a:pt x="351" y="62"/>
                    </a:lnTo>
                    <a:lnTo>
                      <a:pt x="350" y="61"/>
                    </a:lnTo>
                    <a:lnTo>
                      <a:pt x="349" y="63"/>
                    </a:lnTo>
                    <a:lnTo>
                      <a:pt x="348" y="63"/>
                    </a:lnTo>
                    <a:lnTo>
                      <a:pt x="346" y="62"/>
                    </a:lnTo>
                    <a:lnTo>
                      <a:pt x="346" y="63"/>
                    </a:lnTo>
                    <a:lnTo>
                      <a:pt x="346" y="64"/>
                    </a:lnTo>
                    <a:lnTo>
                      <a:pt x="339" y="64"/>
                    </a:lnTo>
                    <a:lnTo>
                      <a:pt x="337" y="63"/>
                    </a:lnTo>
                    <a:lnTo>
                      <a:pt x="329" y="61"/>
                    </a:lnTo>
                    <a:lnTo>
                      <a:pt x="329" y="60"/>
                    </a:lnTo>
                    <a:lnTo>
                      <a:pt x="328" y="59"/>
                    </a:lnTo>
                    <a:lnTo>
                      <a:pt x="328" y="58"/>
                    </a:lnTo>
                    <a:lnTo>
                      <a:pt x="326" y="56"/>
                    </a:lnTo>
                    <a:lnTo>
                      <a:pt x="327" y="55"/>
                    </a:lnTo>
                    <a:lnTo>
                      <a:pt x="326" y="54"/>
                    </a:lnTo>
                    <a:lnTo>
                      <a:pt x="324" y="53"/>
                    </a:lnTo>
                    <a:lnTo>
                      <a:pt x="323" y="51"/>
                    </a:lnTo>
                    <a:lnTo>
                      <a:pt x="322" y="51"/>
                    </a:lnTo>
                    <a:lnTo>
                      <a:pt x="321" y="50"/>
                    </a:lnTo>
                    <a:lnTo>
                      <a:pt x="318" y="50"/>
                    </a:lnTo>
                    <a:lnTo>
                      <a:pt x="317" y="47"/>
                    </a:lnTo>
                    <a:lnTo>
                      <a:pt x="315" y="47"/>
                    </a:lnTo>
                    <a:lnTo>
                      <a:pt x="313" y="46"/>
                    </a:lnTo>
                    <a:lnTo>
                      <a:pt x="314" y="42"/>
                    </a:lnTo>
                    <a:lnTo>
                      <a:pt x="315" y="43"/>
                    </a:lnTo>
                    <a:lnTo>
                      <a:pt x="316" y="42"/>
                    </a:lnTo>
                    <a:lnTo>
                      <a:pt x="320" y="42"/>
                    </a:lnTo>
                    <a:lnTo>
                      <a:pt x="323" y="44"/>
                    </a:lnTo>
                    <a:lnTo>
                      <a:pt x="323" y="43"/>
                    </a:lnTo>
                    <a:lnTo>
                      <a:pt x="321" y="42"/>
                    </a:lnTo>
                    <a:lnTo>
                      <a:pt x="320" y="42"/>
                    </a:lnTo>
                    <a:lnTo>
                      <a:pt x="319" y="37"/>
                    </a:lnTo>
                    <a:lnTo>
                      <a:pt x="318" y="37"/>
                    </a:lnTo>
                    <a:lnTo>
                      <a:pt x="313" y="37"/>
                    </a:lnTo>
                    <a:lnTo>
                      <a:pt x="311" y="40"/>
                    </a:lnTo>
                    <a:lnTo>
                      <a:pt x="309" y="40"/>
                    </a:lnTo>
                    <a:lnTo>
                      <a:pt x="308" y="38"/>
                    </a:lnTo>
                    <a:lnTo>
                      <a:pt x="308" y="37"/>
                    </a:lnTo>
                    <a:lnTo>
                      <a:pt x="308" y="36"/>
                    </a:lnTo>
                    <a:lnTo>
                      <a:pt x="307" y="36"/>
                    </a:lnTo>
                    <a:lnTo>
                      <a:pt x="306" y="34"/>
                    </a:lnTo>
                    <a:lnTo>
                      <a:pt x="305" y="36"/>
                    </a:lnTo>
                    <a:lnTo>
                      <a:pt x="299" y="34"/>
                    </a:lnTo>
                    <a:lnTo>
                      <a:pt x="298" y="37"/>
                    </a:lnTo>
                    <a:lnTo>
                      <a:pt x="296" y="37"/>
                    </a:lnTo>
                    <a:lnTo>
                      <a:pt x="295" y="40"/>
                    </a:lnTo>
                    <a:lnTo>
                      <a:pt x="294" y="40"/>
                    </a:lnTo>
                    <a:lnTo>
                      <a:pt x="293" y="39"/>
                    </a:lnTo>
                    <a:lnTo>
                      <a:pt x="293" y="36"/>
                    </a:lnTo>
                    <a:lnTo>
                      <a:pt x="288" y="36"/>
                    </a:lnTo>
                    <a:lnTo>
                      <a:pt x="286" y="36"/>
                    </a:lnTo>
                    <a:lnTo>
                      <a:pt x="286" y="34"/>
                    </a:lnTo>
                    <a:lnTo>
                      <a:pt x="288" y="32"/>
                    </a:lnTo>
                    <a:lnTo>
                      <a:pt x="288" y="30"/>
                    </a:lnTo>
                    <a:lnTo>
                      <a:pt x="290" y="29"/>
                    </a:lnTo>
                    <a:lnTo>
                      <a:pt x="291" y="29"/>
                    </a:lnTo>
                    <a:lnTo>
                      <a:pt x="290" y="27"/>
                    </a:lnTo>
                    <a:lnTo>
                      <a:pt x="292" y="25"/>
                    </a:lnTo>
                    <a:lnTo>
                      <a:pt x="292" y="23"/>
                    </a:lnTo>
                    <a:lnTo>
                      <a:pt x="294" y="24"/>
                    </a:lnTo>
                    <a:lnTo>
                      <a:pt x="296" y="24"/>
                    </a:lnTo>
                    <a:lnTo>
                      <a:pt x="297" y="20"/>
                    </a:lnTo>
                    <a:lnTo>
                      <a:pt x="296" y="17"/>
                    </a:lnTo>
                    <a:lnTo>
                      <a:pt x="294" y="16"/>
                    </a:lnTo>
                    <a:lnTo>
                      <a:pt x="294" y="13"/>
                    </a:lnTo>
                    <a:lnTo>
                      <a:pt x="292" y="15"/>
                    </a:lnTo>
                    <a:lnTo>
                      <a:pt x="291" y="13"/>
                    </a:lnTo>
                    <a:lnTo>
                      <a:pt x="292" y="10"/>
                    </a:lnTo>
                    <a:lnTo>
                      <a:pt x="291" y="9"/>
                    </a:lnTo>
                    <a:lnTo>
                      <a:pt x="291" y="12"/>
                    </a:lnTo>
                    <a:lnTo>
                      <a:pt x="288" y="13"/>
                    </a:lnTo>
                    <a:lnTo>
                      <a:pt x="287" y="13"/>
                    </a:lnTo>
                    <a:lnTo>
                      <a:pt x="286" y="13"/>
                    </a:lnTo>
                    <a:lnTo>
                      <a:pt x="283" y="14"/>
                    </a:lnTo>
                    <a:lnTo>
                      <a:pt x="282" y="13"/>
                    </a:lnTo>
                    <a:lnTo>
                      <a:pt x="282" y="7"/>
                    </a:lnTo>
                    <a:lnTo>
                      <a:pt x="281" y="7"/>
                    </a:lnTo>
                    <a:lnTo>
                      <a:pt x="280" y="7"/>
                    </a:lnTo>
                    <a:lnTo>
                      <a:pt x="279" y="7"/>
                    </a:lnTo>
                    <a:lnTo>
                      <a:pt x="280" y="4"/>
                    </a:lnTo>
                    <a:lnTo>
                      <a:pt x="278" y="3"/>
                    </a:lnTo>
                    <a:lnTo>
                      <a:pt x="278" y="2"/>
                    </a:lnTo>
                    <a:lnTo>
                      <a:pt x="280" y="2"/>
                    </a:lnTo>
                    <a:lnTo>
                      <a:pt x="279" y="1"/>
                    </a:lnTo>
                    <a:lnTo>
                      <a:pt x="277" y="2"/>
                    </a:lnTo>
                    <a:lnTo>
                      <a:pt x="276" y="2"/>
                    </a:lnTo>
                    <a:lnTo>
                      <a:pt x="275" y="3"/>
                    </a:lnTo>
                    <a:lnTo>
                      <a:pt x="275" y="6"/>
                    </a:lnTo>
                    <a:lnTo>
                      <a:pt x="273" y="6"/>
                    </a:lnTo>
                    <a:lnTo>
                      <a:pt x="272" y="7"/>
                    </a:lnTo>
                    <a:lnTo>
                      <a:pt x="270" y="7"/>
                    </a:lnTo>
                    <a:lnTo>
                      <a:pt x="271" y="3"/>
                    </a:lnTo>
                    <a:lnTo>
                      <a:pt x="271" y="0"/>
                    </a:lnTo>
                    <a:lnTo>
                      <a:pt x="270" y="0"/>
                    </a:lnTo>
                    <a:lnTo>
                      <a:pt x="270" y="1"/>
                    </a:lnTo>
                    <a:lnTo>
                      <a:pt x="265" y="0"/>
                    </a:lnTo>
                    <a:lnTo>
                      <a:pt x="264" y="0"/>
                    </a:lnTo>
                    <a:lnTo>
                      <a:pt x="264" y="1"/>
                    </a:lnTo>
                    <a:lnTo>
                      <a:pt x="263" y="2"/>
                    </a:lnTo>
                    <a:lnTo>
                      <a:pt x="262" y="1"/>
                    </a:lnTo>
                    <a:lnTo>
                      <a:pt x="261" y="0"/>
                    </a:lnTo>
                    <a:lnTo>
                      <a:pt x="259" y="0"/>
                    </a:lnTo>
                    <a:lnTo>
                      <a:pt x="261" y="1"/>
                    </a:lnTo>
                    <a:lnTo>
                      <a:pt x="261" y="2"/>
                    </a:lnTo>
                    <a:lnTo>
                      <a:pt x="257" y="9"/>
                    </a:lnTo>
                    <a:lnTo>
                      <a:pt x="258" y="11"/>
                    </a:lnTo>
                    <a:lnTo>
                      <a:pt x="261" y="10"/>
                    </a:lnTo>
                    <a:lnTo>
                      <a:pt x="261" y="12"/>
                    </a:lnTo>
                    <a:lnTo>
                      <a:pt x="262" y="12"/>
                    </a:lnTo>
                    <a:lnTo>
                      <a:pt x="262" y="14"/>
                    </a:lnTo>
                    <a:lnTo>
                      <a:pt x="261" y="15"/>
                    </a:lnTo>
                    <a:lnTo>
                      <a:pt x="260" y="18"/>
                    </a:lnTo>
                    <a:lnTo>
                      <a:pt x="257" y="19"/>
                    </a:lnTo>
                    <a:lnTo>
                      <a:pt x="256" y="17"/>
                    </a:lnTo>
                    <a:lnTo>
                      <a:pt x="255" y="17"/>
                    </a:lnTo>
                    <a:lnTo>
                      <a:pt x="256" y="20"/>
                    </a:lnTo>
                    <a:lnTo>
                      <a:pt x="256" y="21"/>
                    </a:lnTo>
                    <a:lnTo>
                      <a:pt x="254" y="20"/>
                    </a:lnTo>
                    <a:lnTo>
                      <a:pt x="252" y="21"/>
                    </a:lnTo>
                    <a:lnTo>
                      <a:pt x="249" y="20"/>
                    </a:lnTo>
                    <a:lnTo>
                      <a:pt x="249" y="23"/>
                    </a:lnTo>
                    <a:lnTo>
                      <a:pt x="247" y="23"/>
                    </a:lnTo>
                    <a:lnTo>
                      <a:pt x="247" y="20"/>
                    </a:lnTo>
                    <a:lnTo>
                      <a:pt x="246" y="23"/>
                    </a:lnTo>
                    <a:lnTo>
                      <a:pt x="245" y="22"/>
                    </a:lnTo>
                    <a:lnTo>
                      <a:pt x="244" y="20"/>
                    </a:lnTo>
                    <a:lnTo>
                      <a:pt x="242" y="20"/>
                    </a:lnTo>
                    <a:lnTo>
                      <a:pt x="243" y="22"/>
                    </a:lnTo>
                    <a:lnTo>
                      <a:pt x="242" y="23"/>
                    </a:lnTo>
                    <a:lnTo>
                      <a:pt x="241" y="24"/>
                    </a:lnTo>
                    <a:lnTo>
                      <a:pt x="242" y="24"/>
                    </a:lnTo>
                    <a:lnTo>
                      <a:pt x="244" y="26"/>
                    </a:lnTo>
                    <a:lnTo>
                      <a:pt x="242" y="26"/>
                    </a:lnTo>
                    <a:lnTo>
                      <a:pt x="244" y="32"/>
                    </a:lnTo>
                    <a:lnTo>
                      <a:pt x="244" y="33"/>
                    </a:lnTo>
                    <a:lnTo>
                      <a:pt x="242" y="33"/>
                    </a:lnTo>
                    <a:lnTo>
                      <a:pt x="239" y="37"/>
                    </a:lnTo>
                    <a:lnTo>
                      <a:pt x="239" y="41"/>
                    </a:lnTo>
                    <a:lnTo>
                      <a:pt x="241" y="44"/>
                    </a:lnTo>
                    <a:lnTo>
                      <a:pt x="239" y="45"/>
                    </a:lnTo>
                    <a:lnTo>
                      <a:pt x="237" y="46"/>
                    </a:lnTo>
                    <a:lnTo>
                      <a:pt x="233" y="43"/>
                    </a:lnTo>
                    <a:lnTo>
                      <a:pt x="230" y="38"/>
                    </a:lnTo>
                    <a:lnTo>
                      <a:pt x="228" y="36"/>
                    </a:lnTo>
                    <a:lnTo>
                      <a:pt x="228" y="35"/>
                    </a:lnTo>
                    <a:lnTo>
                      <a:pt x="228" y="33"/>
                    </a:lnTo>
                    <a:lnTo>
                      <a:pt x="227" y="37"/>
                    </a:lnTo>
                    <a:lnTo>
                      <a:pt x="226" y="36"/>
                    </a:lnTo>
                    <a:lnTo>
                      <a:pt x="226" y="34"/>
                    </a:lnTo>
                    <a:lnTo>
                      <a:pt x="226" y="33"/>
                    </a:lnTo>
                    <a:lnTo>
                      <a:pt x="225" y="33"/>
                    </a:lnTo>
                    <a:lnTo>
                      <a:pt x="225" y="32"/>
                    </a:lnTo>
                    <a:lnTo>
                      <a:pt x="224" y="32"/>
                    </a:lnTo>
                    <a:lnTo>
                      <a:pt x="223" y="30"/>
                    </a:lnTo>
                    <a:lnTo>
                      <a:pt x="223" y="31"/>
                    </a:lnTo>
                    <a:lnTo>
                      <a:pt x="222" y="31"/>
                    </a:lnTo>
                    <a:lnTo>
                      <a:pt x="222" y="29"/>
                    </a:lnTo>
                    <a:lnTo>
                      <a:pt x="221" y="29"/>
                    </a:lnTo>
                    <a:lnTo>
                      <a:pt x="218" y="28"/>
                    </a:lnTo>
                    <a:lnTo>
                      <a:pt x="219" y="28"/>
                    </a:lnTo>
                    <a:lnTo>
                      <a:pt x="219" y="26"/>
                    </a:lnTo>
                    <a:lnTo>
                      <a:pt x="216" y="28"/>
                    </a:lnTo>
                    <a:lnTo>
                      <a:pt x="214" y="27"/>
                    </a:lnTo>
                    <a:lnTo>
                      <a:pt x="214" y="28"/>
                    </a:lnTo>
                    <a:lnTo>
                      <a:pt x="213" y="26"/>
                    </a:lnTo>
                    <a:lnTo>
                      <a:pt x="211" y="28"/>
                    </a:lnTo>
                    <a:lnTo>
                      <a:pt x="209" y="25"/>
                    </a:lnTo>
                    <a:lnTo>
                      <a:pt x="208" y="26"/>
                    </a:lnTo>
                    <a:lnTo>
                      <a:pt x="207" y="25"/>
                    </a:lnTo>
                    <a:lnTo>
                      <a:pt x="207" y="23"/>
                    </a:lnTo>
                    <a:lnTo>
                      <a:pt x="206" y="23"/>
                    </a:lnTo>
                    <a:lnTo>
                      <a:pt x="206" y="20"/>
                    </a:lnTo>
                    <a:lnTo>
                      <a:pt x="204" y="23"/>
                    </a:lnTo>
                    <a:lnTo>
                      <a:pt x="203" y="23"/>
                    </a:lnTo>
                    <a:lnTo>
                      <a:pt x="201" y="24"/>
                    </a:lnTo>
                    <a:lnTo>
                      <a:pt x="201" y="23"/>
                    </a:lnTo>
                    <a:lnTo>
                      <a:pt x="201" y="24"/>
                    </a:lnTo>
                    <a:lnTo>
                      <a:pt x="201" y="28"/>
                    </a:lnTo>
                    <a:lnTo>
                      <a:pt x="199" y="28"/>
                    </a:lnTo>
                    <a:lnTo>
                      <a:pt x="197" y="26"/>
                    </a:lnTo>
                    <a:lnTo>
                      <a:pt x="196" y="29"/>
                    </a:lnTo>
                    <a:lnTo>
                      <a:pt x="198" y="29"/>
                    </a:lnTo>
                    <a:lnTo>
                      <a:pt x="198" y="30"/>
                    </a:lnTo>
                    <a:lnTo>
                      <a:pt x="196" y="32"/>
                    </a:lnTo>
                    <a:lnTo>
                      <a:pt x="193" y="30"/>
                    </a:lnTo>
                    <a:lnTo>
                      <a:pt x="192" y="31"/>
                    </a:lnTo>
                    <a:lnTo>
                      <a:pt x="191" y="33"/>
                    </a:lnTo>
                    <a:lnTo>
                      <a:pt x="190" y="34"/>
                    </a:lnTo>
                    <a:lnTo>
                      <a:pt x="187" y="33"/>
                    </a:lnTo>
                    <a:lnTo>
                      <a:pt x="187" y="35"/>
                    </a:lnTo>
                    <a:lnTo>
                      <a:pt x="186" y="36"/>
                    </a:lnTo>
                    <a:lnTo>
                      <a:pt x="184" y="36"/>
                    </a:lnTo>
                    <a:lnTo>
                      <a:pt x="182" y="37"/>
                    </a:lnTo>
                    <a:lnTo>
                      <a:pt x="182" y="38"/>
                    </a:lnTo>
                    <a:lnTo>
                      <a:pt x="181" y="40"/>
                    </a:lnTo>
                    <a:lnTo>
                      <a:pt x="180" y="37"/>
                    </a:lnTo>
                    <a:lnTo>
                      <a:pt x="176" y="37"/>
                    </a:lnTo>
                    <a:lnTo>
                      <a:pt x="176" y="43"/>
                    </a:lnTo>
                    <a:lnTo>
                      <a:pt x="175" y="43"/>
                    </a:lnTo>
                    <a:lnTo>
                      <a:pt x="176" y="42"/>
                    </a:lnTo>
                    <a:lnTo>
                      <a:pt x="174" y="41"/>
                    </a:lnTo>
                    <a:lnTo>
                      <a:pt x="172" y="43"/>
                    </a:lnTo>
                    <a:lnTo>
                      <a:pt x="169" y="42"/>
                    </a:lnTo>
                    <a:lnTo>
                      <a:pt x="166" y="42"/>
                    </a:lnTo>
                    <a:lnTo>
                      <a:pt x="164" y="43"/>
                    </a:lnTo>
                    <a:lnTo>
                      <a:pt x="163" y="46"/>
                    </a:lnTo>
                    <a:lnTo>
                      <a:pt x="166" y="51"/>
                    </a:lnTo>
                    <a:lnTo>
                      <a:pt x="166" y="53"/>
                    </a:lnTo>
                    <a:lnTo>
                      <a:pt x="164" y="52"/>
                    </a:lnTo>
                    <a:lnTo>
                      <a:pt x="163" y="53"/>
                    </a:lnTo>
                    <a:lnTo>
                      <a:pt x="164" y="53"/>
                    </a:lnTo>
                    <a:lnTo>
                      <a:pt x="163" y="54"/>
                    </a:lnTo>
                    <a:lnTo>
                      <a:pt x="164" y="55"/>
                    </a:lnTo>
                    <a:lnTo>
                      <a:pt x="164" y="57"/>
                    </a:lnTo>
                    <a:lnTo>
                      <a:pt x="163" y="59"/>
                    </a:lnTo>
                    <a:lnTo>
                      <a:pt x="162" y="60"/>
                    </a:lnTo>
                    <a:lnTo>
                      <a:pt x="161" y="59"/>
                    </a:lnTo>
                    <a:lnTo>
                      <a:pt x="160" y="60"/>
                    </a:lnTo>
                    <a:lnTo>
                      <a:pt x="158" y="61"/>
                    </a:lnTo>
                    <a:lnTo>
                      <a:pt x="156" y="63"/>
                    </a:lnTo>
                    <a:lnTo>
                      <a:pt x="155" y="63"/>
                    </a:lnTo>
                    <a:lnTo>
                      <a:pt x="155" y="64"/>
                    </a:lnTo>
                    <a:lnTo>
                      <a:pt x="153" y="63"/>
                    </a:lnTo>
                    <a:lnTo>
                      <a:pt x="153" y="66"/>
                    </a:lnTo>
                    <a:lnTo>
                      <a:pt x="152" y="66"/>
                    </a:lnTo>
                    <a:lnTo>
                      <a:pt x="148" y="63"/>
                    </a:lnTo>
                    <a:lnTo>
                      <a:pt x="147" y="61"/>
                    </a:lnTo>
                    <a:lnTo>
                      <a:pt x="147" y="60"/>
                    </a:lnTo>
                    <a:lnTo>
                      <a:pt x="145" y="59"/>
                    </a:lnTo>
                    <a:lnTo>
                      <a:pt x="143" y="58"/>
                    </a:lnTo>
                    <a:lnTo>
                      <a:pt x="139" y="62"/>
                    </a:lnTo>
                    <a:lnTo>
                      <a:pt x="136" y="60"/>
                    </a:lnTo>
                    <a:lnTo>
                      <a:pt x="133" y="60"/>
                    </a:lnTo>
                    <a:lnTo>
                      <a:pt x="132" y="61"/>
                    </a:lnTo>
                    <a:lnTo>
                      <a:pt x="132" y="58"/>
                    </a:lnTo>
                    <a:lnTo>
                      <a:pt x="130" y="55"/>
                    </a:lnTo>
                    <a:lnTo>
                      <a:pt x="127" y="57"/>
                    </a:lnTo>
                    <a:lnTo>
                      <a:pt x="125" y="55"/>
                    </a:lnTo>
                    <a:lnTo>
                      <a:pt x="125" y="57"/>
                    </a:lnTo>
                    <a:lnTo>
                      <a:pt x="124" y="57"/>
                    </a:lnTo>
                    <a:lnTo>
                      <a:pt x="123" y="55"/>
                    </a:lnTo>
                    <a:lnTo>
                      <a:pt x="124" y="54"/>
                    </a:lnTo>
                    <a:lnTo>
                      <a:pt x="123" y="54"/>
                    </a:lnTo>
                    <a:lnTo>
                      <a:pt x="123" y="53"/>
                    </a:lnTo>
                    <a:lnTo>
                      <a:pt x="122" y="52"/>
                    </a:lnTo>
                    <a:lnTo>
                      <a:pt x="120" y="52"/>
                    </a:lnTo>
                    <a:lnTo>
                      <a:pt x="119" y="50"/>
                    </a:lnTo>
                    <a:lnTo>
                      <a:pt x="117" y="50"/>
                    </a:lnTo>
                    <a:lnTo>
                      <a:pt x="116" y="52"/>
                    </a:lnTo>
                    <a:lnTo>
                      <a:pt x="114" y="53"/>
                    </a:lnTo>
                    <a:lnTo>
                      <a:pt x="112" y="54"/>
                    </a:lnTo>
                    <a:lnTo>
                      <a:pt x="111" y="53"/>
                    </a:lnTo>
                    <a:lnTo>
                      <a:pt x="110" y="51"/>
                    </a:lnTo>
                    <a:lnTo>
                      <a:pt x="109" y="52"/>
                    </a:lnTo>
                    <a:lnTo>
                      <a:pt x="109" y="53"/>
                    </a:lnTo>
                    <a:lnTo>
                      <a:pt x="106" y="53"/>
                    </a:lnTo>
                    <a:lnTo>
                      <a:pt x="104" y="51"/>
                    </a:lnTo>
                    <a:lnTo>
                      <a:pt x="104" y="53"/>
                    </a:lnTo>
                    <a:lnTo>
                      <a:pt x="100" y="56"/>
                    </a:lnTo>
                    <a:lnTo>
                      <a:pt x="98" y="56"/>
                    </a:lnTo>
                    <a:lnTo>
                      <a:pt x="96" y="54"/>
                    </a:lnTo>
                    <a:lnTo>
                      <a:pt x="93" y="53"/>
                    </a:lnTo>
                    <a:lnTo>
                      <a:pt x="92" y="53"/>
                    </a:lnTo>
                    <a:lnTo>
                      <a:pt x="94" y="56"/>
                    </a:lnTo>
                    <a:lnTo>
                      <a:pt x="94" y="60"/>
                    </a:lnTo>
                    <a:lnTo>
                      <a:pt x="89" y="59"/>
                    </a:lnTo>
                    <a:lnTo>
                      <a:pt x="84" y="60"/>
                    </a:lnTo>
                    <a:lnTo>
                      <a:pt x="85" y="62"/>
                    </a:lnTo>
                    <a:lnTo>
                      <a:pt x="85" y="66"/>
                    </a:lnTo>
                    <a:lnTo>
                      <a:pt x="85" y="68"/>
                    </a:lnTo>
                    <a:lnTo>
                      <a:pt x="82" y="67"/>
                    </a:lnTo>
                    <a:lnTo>
                      <a:pt x="82" y="66"/>
                    </a:lnTo>
                    <a:lnTo>
                      <a:pt x="82" y="65"/>
                    </a:lnTo>
                    <a:lnTo>
                      <a:pt x="82" y="59"/>
                    </a:lnTo>
                    <a:lnTo>
                      <a:pt x="80" y="57"/>
                    </a:lnTo>
                    <a:lnTo>
                      <a:pt x="76" y="54"/>
                    </a:lnTo>
                    <a:lnTo>
                      <a:pt x="71" y="54"/>
                    </a:lnTo>
                    <a:lnTo>
                      <a:pt x="71" y="56"/>
                    </a:lnTo>
                    <a:lnTo>
                      <a:pt x="70" y="55"/>
                    </a:lnTo>
                    <a:lnTo>
                      <a:pt x="70" y="57"/>
                    </a:lnTo>
                    <a:lnTo>
                      <a:pt x="68" y="57"/>
                    </a:lnTo>
                    <a:lnTo>
                      <a:pt x="66" y="57"/>
                    </a:lnTo>
                    <a:lnTo>
                      <a:pt x="66" y="62"/>
                    </a:lnTo>
                    <a:lnTo>
                      <a:pt x="63" y="60"/>
                    </a:lnTo>
                    <a:lnTo>
                      <a:pt x="62" y="63"/>
                    </a:lnTo>
                    <a:lnTo>
                      <a:pt x="61" y="60"/>
                    </a:lnTo>
                    <a:lnTo>
                      <a:pt x="58" y="57"/>
                    </a:lnTo>
                    <a:lnTo>
                      <a:pt x="54" y="57"/>
                    </a:lnTo>
                    <a:lnTo>
                      <a:pt x="50" y="55"/>
                    </a:lnTo>
                    <a:lnTo>
                      <a:pt x="49" y="59"/>
                    </a:lnTo>
                    <a:lnTo>
                      <a:pt x="47" y="61"/>
                    </a:lnTo>
                    <a:lnTo>
                      <a:pt x="46" y="61"/>
                    </a:lnTo>
                    <a:lnTo>
                      <a:pt x="41" y="64"/>
                    </a:lnTo>
                    <a:lnTo>
                      <a:pt x="40" y="66"/>
                    </a:lnTo>
                    <a:lnTo>
                      <a:pt x="40" y="70"/>
                    </a:lnTo>
                    <a:lnTo>
                      <a:pt x="38" y="72"/>
                    </a:lnTo>
                    <a:lnTo>
                      <a:pt x="37" y="75"/>
                    </a:lnTo>
                    <a:lnTo>
                      <a:pt x="33" y="75"/>
                    </a:lnTo>
                    <a:lnTo>
                      <a:pt x="32" y="84"/>
                    </a:lnTo>
                    <a:lnTo>
                      <a:pt x="31" y="83"/>
                    </a:lnTo>
                    <a:lnTo>
                      <a:pt x="30" y="83"/>
                    </a:lnTo>
                    <a:lnTo>
                      <a:pt x="29" y="81"/>
                    </a:lnTo>
                    <a:lnTo>
                      <a:pt x="28" y="81"/>
                    </a:lnTo>
                    <a:lnTo>
                      <a:pt x="26" y="83"/>
                    </a:lnTo>
                    <a:lnTo>
                      <a:pt x="24" y="85"/>
                    </a:lnTo>
                    <a:lnTo>
                      <a:pt x="25" y="89"/>
                    </a:lnTo>
                    <a:lnTo>
                      <a:pt x="24" y="91"/>
                    </a:lnTo>
                    <a:lnTo>
                      <a:pt x="23" y="94"/>
                    </a:lnTo>
                    <a:lnTo>
                      <a:pt x="21" y="94"/>
                    </a:lnTo>
                    <a:lnTo>
                      <a:pt x="21" y="95"/>
                    </a:lnTo>
                    <a:lnTo>
                      <a:pt x="22" y="100"/>
                    </a:lnTo>
                    <a:lnTo>
                      <a:pt x="20" y="102"/>
                    </a:lnTo>
                    <a:lnTo>
                      <a:pt x="22" y="104"/>
                    </a:lnTo>
                    <a:lnTo>
                      <a:pt x="22" y="106"/>
                    </a:lnTo>
                    <a:lnTo>
                      <a:pt x="21" y="107"/>
                    </a:lnTo>
                    <a:lnTo>
                      <a:pt x="21" y="106"/>
                    </a:lnTo>
                    <a:lnTo>
                      <a:pt x="2" y="114"/>
                    </a:lnTo>
                    <a:lnTo>
                      <a:pt x="0" y="118"/>
                    </a:lnTo>
                    <a:lnTo>
                      <a:pt x="1" y="121"/>
                    </a:lnTo>
                    <a:lnTo>
                      <a:pt x="0" y="123"/>
                    </a:lnTo>
                    <a:lnTo>
                      <a:pt x="1" y="125"/>
                    </a:lnTo>
                    <a:lnTo>
                      <a:pt x="2" y="127"/>
                    </a:lnTo>
                    <a:lnTo>
                      <a:pt x="1" y="128"/>
                    </a:lnTo>
                    <a:lnTo>
                      <a:pt x="5" y="130"/>
                    </a:lnTo>
                    <a:lnTo>
                      <a:pt x="5" y="131"/>
                    </a:lnTo>
                    <a:lnTo>
                      <a:pt x="5" y="134"/>
                    </a:lnTo>
                    <a:lnTo>
                      <a:pt x="7" y="142"/>
                    </a:lnTo>
                    <a:lnTo>
                      <a:pt x="9" y="144"/>
                    </a:lnTo>
                    <a:lnTo>
                      <a:pt x="12" y="145"/>
                    </a:lnTo>
                    <a:lnTo>
                      <a:pt x="18" y="150"/>
                    </a:lnTo>
                    <a:lnTo>
                      <a:pt x="18" y="153"/>
                    </a:lnTo>
                    <a:lnTo>
                      <a:pt x="21" y="154"/>
                    </a:lnTo>
                    <a:lnTo>
                      <a:pt x="22" y="154"/>
                    </a:lnTo>
                    <a:lnTo>
                      <a:pt x="23" y="155"/>
                    </a:lnTo>
                    <a:lnTo>
                      <a:pt x="26" y="154"/>
                    </a:lnTo>
                    <a:lnTo>
                      <a:pt x="28" y="155"/>
                    </a:lnTo>
                    <a:lnTo>
                      <a:pt x="27" y="159"/>
                    </a:lnTo>
                    <a:lnTo>
                      <a:pt x="29" y="165"/>
                    </a:lnTo>
                    <a:lnTo>
                      <a:pt x="26" y="168"/>
                    </a:lnTo>
                    <a:lnTo>
                      <a:pt x="27" y="171"/>
                    </a:lnTo>
                    <a:lnTo>
                      <a:pt x="24" y="173"/>
                    </a:lnTo>
                    <a:lnTo>
                      <a:pt x="24" y="174"/>
                    </a:lnTo>
                    <a:lnTo>
                      <a:pt x="24" y="175"/>
                    </a:lnTo>
                    <a:lnTo>
                      <a:pt x="26" y="176"/>
                    </a:lnTo>
                    <a:lnTo>
                      <a:pt x="27" y="177"/>
                    </a:lnTo>
                    <a:lnTo>
                      <a:pt x="26" y="178"/>
                    </a:lnTo>
                    <a:lnTo>
                      <a:pt x="24" y="180"/>
                    </a:lnTo>
                    <a:lnTo>
                      <a:pt x="24" y="183"/>
                    </a:lnTo>
                    <a:lnTo>
                      <a:pt x="27" y="184"/>
                    </a:lnTo>
                    <a:lnTo>
                      <a:pt x="27" y="185"/>
                    </a:lnTo>
                    <a:lnTo>
                      <a:pt x="25" y="185"/>
                    </a:lnTo>
                    <a:lnTo>
                      <a:pt x="25" y="187"/>
                    </a:lnTo>
                    <a:lnTo>
                      <a:pt x="27" y="188"/>
                    </a:lnTo>
                    <a:lnTo>
                      <a:pt x="30" y="187"/>
                    </a:lnTo>
                    <a:lnTo>
                      <a:pt x="33" y="187"/>
                    </a:lnTo>
                    <a:lnTo>
                      <a:pt x="34" y="188"/>
                    </a:lnTo>
                    <a:lnTo>
                      <a:pt x="33" y="189"/>
                    </a:lnTo>
                    <a:lnTo>
                      <a:pt x="32" y="190"/>
                    </a:lnTo>
                    <a:lnTo>
                      <a:pt x="34" y="193"/>
                    </a:lnTo>
                    <a:lnTo>
                      <a:pt x="33" y="199"/>
                    </a:lnTo>
                    <a:lnTo>
                      <a:pt x="36" y="205"/>
                    </a:lnTo>
                    <a:lnTo>
                      <a:pt x="34" y="212"/>
                    </a:lnTo>
                    <a:lnTo>
                      <a:pt x="34" y="217"/>
                    </a:lnTo>
                    <a:lnTo>
                      <a:pt x="35" y="219"/>
                    </a:lnTo>
                    <a:lnTo>
                      <a:pt x="35" y="222"/>
                    </a:lnTo>
                    <a:lnTo>
                      <a:pt x="37" y="225"/>
                    </a:lnTo>
                    <a:lnTo>
                      <a:pt x="38" y="226"/>
                    </a:lnTo>
                    <a:lnTo>
                      <a:pt x="36" y="228"/>
                    </a:lnTo>
                    <a:lnTo>
                      <a:pt x="40" y="232"/>
                    </a:lnTo>
                    <a:lnTo>
                      <a:pt x="42" y="232"/>
                    </a:lnTo>
                    <a:lnTo>
                      <a:pt x="42" y="234"/>
                    </a:lnTo>
                    <a:lnTo>
                      <a:pt x="43" y="233"/>
                    </a:lnTo>
                    <a:lnTo>
                      <a:pt x="44" y="234"/>
                    </a:lnTo>
                    <a:lnTo>
                      <a:pt x="46" y="234"/>
                    </a:lnTo>
                    <a:lnTo>
                      <a:pt x="47" y="233"/>
                    </a:lnTo>
                    <a:lnTo>
                      <a:pt x="49" y="232"/>
                    </a:lnTo>
                    <a:lnTo>
                      <a:pt x="50" y="238"/>
                    </a:lnTo>
                    <a:lnTo>
                      <a:pt x="49" y="239"/>
                    </a:lnTo>
                    <a:lnTo>
                      <a:pt x="49" y="243"/>
                    </a:lnTo>
                    <a:lnTo>
                      <a:pt x="47" y="247"/>
                    </a:lnTo>
                    <a:lnTo>
                      <a:pt x="48" y="251"/>
                    </a:lnTo>
                    <a:lnTo>
                      <a:pt x="47" y="254"/>
                    </a:lnTo>
                    <a:lnTo>
                      <a:pt x="43" y="259"/>
                    </a:lnTo>
                    <a:lnTo>
                      <a:pt x="45" y="259"/>
                    </a:lnTo>
                    <a:lnTo>
                      <a:pt x="46" y="262"/>
                    </a:lnTo>
                    <a:lnTo>
                      <a:pt x="47" y="263"/>
                    </a:lnTo>
                    <a:lnTo>
                      <a:pt x="49" y="271"/>
                    </a:lnTo>
                    <a:lnTo>
                      <a:pt x="48" y="272"/>
                    </a:lnTo>
                    <a:lnTo>
                      <a:pt x="48" y="277"/>
                    </a:lnTo>
                    <a:lnTo>
                      <a:pt x="47" y="279"/>
                    </a:lnTo>
                    <a:lnTo>
                      <a:pt x="53" y="284"/>
                    </a:lnTo>
                    <a:lnTo>
                      <a:pt x="61" y="286"/>
                    </a:lnTo>
                    <a:lnTo>
                      <a:pt x="62" y="291"/>
                    </a:lnTo>
                    <a:lnTo>
                      <a:pt x="66" y="294"/>
                    </a:lnTo>
                    <a:lnTo>
                      <a:pt x="72" y="302"/>
                    </a:lnTo>
                    <a:lnTo>
                      <a:pt x="72" y="308"/>
                    </a:lnTo>
                    <a:lnTo>
                      <a:pt x="71" y="312"/>
                    </a:lnTo>
                    <a:lnTo>
                      <a:pt x="73" y="317"/>
                    </a:lnTo>
                    <a:lnTo>
                      <a:pt x="75" y="318"/>
                    </a:lnTo>
                    <a:lnTo>
                      <a:pt x="76" y="320"/>
                    </a:lnTo>
                    <a:lnTo>
                      <a:pt x="74" y="324"/>
                    </a:lnTo>
                    <a:lnTo>
                      <a:pt x="74" y="325"/>
                    </a:lnTo>
                    <a:lnTo>
                      <a:pt x="76" y="326"/>
                    </a:lnTo>
                    <a:lnTo>
                      <a:pt x="79" y="329"/>
                    </a:lnTo>
                    <a:lnTo>
                      <a:pt x="83" y="330"/>
                    </a:lnTo>
                    <a:lnTo>
                      <a:pt x="90" y="331"/>
                    </a:lnTo>
                    <a:lnTo>
                      <a:pt x="92" y="331"/>
                    </a:lnTo>
                    <a:lnTo>
                      <a:pt x="92" y="330"/>
                    </a:lnTo>
                    <a:lnTo>
                      <a:pt x="93" y="330"/>
                    </a:lnTo>
                    <a:lnTo>
                      <a:pt x="94" y="333"/>
                    </a:lnTo>
                    <a:lnTo>
                      <a:pt x="96" y="333"/>
                    </a:lnTo>
                    <a:lnTo>
                      <a:pt x="100" y="337"/>
                    </a:lnTo>
                    <a:lnTo>
                      <a:pt x="103" y="338"/>
                    </a:lnTo>
                    <a:lnTo>
                      <a:pt x="103" y="334"/>
                    </a:lnTo>
                    <a:lnTo>
                      <a:pt x="103" y="332"/>
                    </a:lnTo>
                    <a:lnTo>
                      <a:pt x="103" y="329"/>
                    </a:lnTo>
                    <a:lnTo>
                      <a:pt x="109" y="331"/>
                    </a:lnTo>
                    <a:lnTo>
                      <a:pt x="111" y="333"/>
                    </a:lnTo>
                    <a:lnTo>
                      <a:pt x="112" y="334"/>
                    </a:lnTo>
                    <a:lnTo>
                      <a:pt x="115" y="333"/>
                    </a:lnTo>
                    <a:lnTo>
                      <a:pt x="118" y="336"/>
                    </a:lnTo>
                    <a:lnTo>
                      <a:pt x="120" y="336"/>
                    </a:lnTo>
                    <a:lnTo>
                      <a:pt x="121" y="336"/>
                    </a:lnTo>
                    <a:lnTo>
                      <a:pt x="123" y="339"/>
                    </a:lnTo>
                    <a:lnTo>
                      <a:pt x="124" y="339"/>
                    </a:lnTo>
                    <a:lnTo>
                      <a:pt x="127" y="341"/>
                    </a:lnTo>
                    <a:lnTo>
                      <a:pt x="130" y="347"/>
                    </a:lnTo>
                    <a:lnTo>
                      <a:pt x="131" y="350"/>
                    </a:lnTo>
                    <a:lnTo>
                      <a:pt x="133" y="353"/>
                    </a:lnTo>
                    <a:lnTo>
                      <a:pt x="134" y="356"/>
                    </a:lnTo>
                    <a:lnTo>
                      <a:pt x="139" y="358"/>
                    </a:lnTo>
                    <a:lnTo>
                      <a:pt x="139" y="366"/>
                    </a:lnTo>
                    <a:lnTo>
                      <a:pt x="138" y="366"/>
                    </a:lnTo>
                    <a:lnTo>
                      <a:pt x="137" y="369"/>
                    </a:lnTo>
                    <a:lnTo>
                      <a:pt x="138" y="376"/>
                    </a:lnTo>
                    <a:lnTo>
                      <a:pt x="144" y="377"/>
                    </a:lnTo>
                    <a:lnTo>
                      <a:pt x="144" y="379"/>
                    </a:lnTo>
                    <a:lnTo>
                      <a:pt x="144" y="381"/>
                    </a:lnTo>
                    <a:lnTo>
                      <a:pt x="144" y="383"/>
                    </a:lnTo>
                    <a:lnTo>
                      <a:pt x="146" y="384"/>
                    </a:lnTo>
                    <a:lnTo>
                      <a:pt x="147" y="387"/>
                    </a:lnTo>
                    <a:lnTo>
                      <a:pt x="150" y="387"/>
                    </a:lnTo>
                    <a:lnTo>
                      <a:pt x="151" y="389"/>
                    </a:lnTo>
                    <a:lnTo>
                      <a:pt x="152" y="391"/>
                    </a:lnTo>
                    <a:lnTo>
                      <a:pt x="150" y="395"/>
                    </a:lnTo>
                    <a:lnTo>
                      <a:pt x="157" y="402"/>
                    </a:lnTo>
                    <a:lnTo>
                      <a:pt x="156" y="405"/>
                    </a:lnTo>
                    <a:lnTo>
                      <a:pt x="155" y="407"/>
                    </a:lnTo>
                    <a:lnTo>
                      <a:pt x="155" y="408"/>
                    </a:lnTo>
                    <a:lnTo>
                      <a:pt x="158" y="412"/>
                    </a:lnTo>
                    <a:lnTo>
                      <a:pt x="160" y="412"/>
                    </a:lnTo>
                    <a:lnTo>
                      <a:pt x="162" y="415"/>
                    </a:lnTo>
                    <a:lnTo>
                      <a:pt x="163" y="416"/>
                    </a:lnTo>
                    <a:lnTo>
                      <a:pt x="164" y="419"/>
                    </a:lnTo>
                    <a:lnTo>
                      <a:pt x="168" y="424"/>
                    </a:lnTo>
                    <a:lnTo>
                      <a:pt x="170" y="425"/>
                    </a:lnTo>
                    <a:lnTo>
                      <a:pt x="171" y="427"/>
                    </a:lnTo>
                    <a:lnTo>
                      <a:pt x="171" y="430"/>
                    </a:lnTo>
                    <a:lnTo>
                      <a:pt x="168" y="439"/>
                    </a:lnTo>
                    <a:lnTo>
                      <a:pt x="171" y="444"/>
                    </a:lnTo>
                    <a:lnTo>
                      <a:pt x="176" y="451"/>
                    </a:lnTo>
                    <a:lnTo>
                      <a:pt x="184" y="456"/>
                    </a:lnTo>
                    <a:lnTo>
                      <a:pt x="190" y="455"/>
                    </a:lnTo>
                    <a:lnTo>
                      <a:pt x="196" y="455"/>
                    </a:lnTo>
                    <a:lnTo>
                      <a:pt x="198" y="456"/>
                    </a:lnTo>
                    <a:lnTo>
                      <a:pt x="204" y="463"/>
                    </a:lnTo>
                    <a:lnTo>
                      <a:pt x="205" y="464"/>
                    </a:lnTo>
                    <a:lnTo>
                      <a:pt x="207" y="466"/>
                    </a:lnTo>
                    <a:lnTo>
                      <a:pt x="207" y="468"/>
                    </a:lnTo>
                    <a:lnTo>
                      <a:pt x="210" y="470"/>
                    </a:lnTo>
                    <a:lnTo>
                      <a:pt x="212" y="473"/>
                    </a:lnTo>
                    <a:lnTo>
                      <a:pt x="212" y="476"/>
                    </a:lnTo>
                    <a:lnTo>
                      <a:pt x="214" y="478"/>
                    </a:lnTo>
                    <a:lnTo>
                      <a:pt x="216" y="482"/>
                    </a:lnTo>
                    <a:lnTo>
                      <a:pt x="217" y="483"/>
                    </a:lnTo>
                    <a:lnTo>
                      <a:pt x="218" y="484"/>
                    </a:lnTo>
                    <a:lnTo>
                      <a:pt x="219" y="489"/>
                    </a:lnTo>
                    <a:lnTo>
                      <a:pt x="221" y="489"/>
                    </a:lnTo>
                    <a:lnTo>
                      <a:pt x="221" y="491"/>
                    </a:lnTo>
                    <a:lnTo>
                      <a:pt x="223" y="491"/>
                    </a:lnTo>
                    <a:lnTo>
                      <a:pt x="224" y="492"/>
                    </a:lnTo>
                    <a:lnTo>
                      <a:pt x="223" y="495"/>
                    </a:lnTo>
                    <a:lnTo>
                      <a:pt x="222" y="496"/>
                    </a:lnTo>
                    <a:lnTo>
                      <a:pt x="223" y="499"/>
                    </a:lnTo>
                    <a:lnTo>
                      <a:pt x="225" y="505"/>
                    </a:lnTo>
                    <a:lnTo>
                      <a:pt x="223" y="507"/>
                    </a:lnTo>
                    <a:lnTo>
                      <a:pt x="222" y="510"/>
                    </a:lnTo>
                    <a:lnTo>
                      <a:pt x="224" y="515"/>
                    </a:lnTo>
                    <a:lnTo>
                      <a:pt x="222" y="519"/>
                    </a:lnTo>
                    <a:lnTo>
                      <a:pt x="221" y="522"/>
                    </a:lnTo>
                    <a:lnTo>
                      <a:pt x="227" y="528"/>
                    </a:lnTo>
                    <a:lnTo>
                      <a:pt x="227" y="530"/>
                    </a:lnTo>
                    <a:lnTo>
                      <a:pt x="229" y="531"/>
                    </a:lnTo>
                    <a:lnTo>
                      <a:pt x="231" y="534"/>
                    </a:lnTo>
                    <a:lnTo>
                      <a:pt x="236" y="537"/>
                    </a:lnTo>
                    <a:lnTo>
                      <a:pt x="237" y="540"/>
                    </a:lnTo>
                    <a:lnTo>
                      <a:pt x="241" y="543"/>
                    </a:lnTo>
                    <a:lnTo>
                      <a:pt x="241" y="545"/>
                    </a:lnTo>
                    <a:lnTo>
                      <a:pt x="244" y="548"/>
                    </a:lnTo>
                    <a:lnTo>
                      <a:pt x="247" y="548"/>
                    </a:lnTo>
                    <a:lnTo>
                      <a:pt x="248" y="539"/>
                    </a:lnTo>
                    <a:lnTo>
                      <a:pt x="249" y="535"/>
                    </a:lnTo>
                    <a:lnTo>
                      <a:pt x="251" y="536"/>
                    </a:lnTo>
                    <a:lnTo>
                      <a:pt x="254" y="534"/>
                    </a:lnTo>
                    <a:lnTo>
                      <a:pt x="256" y="534"/>
                    </a:lnTo>
                    <a:lnTo>
                      <a:pt x="259" y="538"/>
                    </a:lnTo>
                    <a:lnTo>
                      <a:pt x="261" y="538"/>
                    </a:lnTo>
                    <a:lnTo>
                      <a:pt x="261" y="535"/>
                    </a:lnTo>
                    <a:lnTo>
                      <a:pt x="262" y="533"/>
                    </a:lnTo>
                    <a:lnTo>
                      <a:pt x="259" y="532"/>
                    </a:lnTo>
                    <a:lnTo>
                      <a:pt x="258" y="529"/>
                    </a:lnTo>
                    <a:lnTo>
                      <a:pt x="259" y="526"/>
                    </a:lnTo>
                    <a:lnTo>
                      <a:pt x="259" y="524"/>
                    </a:lnTo>
                    <a:lnTo>
                      <a:pt x="262" y="521"/>
                    </a:lnTo>
                    <a:lnTo>
                      <a:pt x="262" y="519"/>
                    </a:lnTo>
                    <a:lnTo>
                      <a:pt x="262" y="516"/>
                    </a:lnTo>
                    <a:lnTo>
                      <a:pt x="262" y="515"/>
                    </a:lnTo>
                    <a:lnTo>
                      <a:pt x="265" y="511"/>
                    </a:lnTo>
                    <a:lnTo>
                      <a:pt x="267" y="506"/>
                    </a:lnTo>
                    <a:lnTo>
                      <a:pt x="271" y="502"/>
                    </a:lnTo>
                    <a:lnTo>
                      <a:pt x="271" y="500"/>
                    </a:lnTo>
                    <a:lnTo>
                      <a:pt x="272" y="500"/>
                    </a:lnTo>
                    <a:lnTo>
                      <a:pt x="272" y="502"/>
                    </a:lnTo>
                    <a:lnTo>
                      <a:pt x="273" y="502"/>
                    </a:lnTo>
                    <a:lnTo>
                      <a:pt x="275" y="504"/>
                    </a:lnTo>
                    <a:lnTo>
                      <a:pt x="280" y="500"/>
                    </a:lnTo>
                    <a:lnTo>
                      <a:pt x="282" y="496"/>
                    </a:lnTo>
                    <a:lnTo>
                      <a:pt x="282" y="495"/>
                    </a:lnTo>
                    <a:lnTo>
                      <a:pt x="282" y="492"/>
                    </a:lnTo>
                    <a:lnTo>
                      <a:pt x="280" y="487"/>
                    </a:lnTo>
                    <a:lnTo>
                      <a:pt x="281" y="484"/>
                    </a:lnTo>
                    <a:lnTo>
                      <a:pt x="280" y="483"/>
                    </a:lnTo>
                    <a:lnTo>
                      <a:pt x="278" y="480"/>
                    </a:lnTo>
                    <a:lnTo>
                      <a:pt x="277" y="476"/>
                    </a:lnTo>
                    <a:lnTo>
                      <a:pt x="277" y="475"/>
                    </a:lnTo>
                    <a:lnTo>
                      <a:pt x="282" y="475"/>
                    </a:lnTo>
                    <a:lnTo>
                      <a:pt x="282" y="474"/>
                    </a:lnTo>
                    <a:lnTo>
                      <a:pt x="282" y="468"/>
                    </a:lnTo>
                    <a:lnTo>
                      <a:pt x="281" y="468"/>
                    </a:lnTo>
                    <a:lnTo>
                      <a:pt x="282" y="466"/>
                    </a:lnTo>
                    <a:lnTo>
                      <a:pt x="282" y="464"/>
                    </a:lnTo>
                    <a:lnTo>
                      <a:pt x="283" y="461"/>
                    </a:lnTo>
                    <a:lnTo>
                      <a:pt x="285" y="460"/>
                    </a:lnTo>
                    <a:lnTo>
                      <a:pt x="285" y="458"/>
                    </a:lnTo>
                    <a:lnTo>
                      <a:pt x="282" y="457"/>
                    </a:lnTo>
                    <a:lnTo>
                      <a:pt x="283" y="456"/>
                    </a:lnTo>
                    <a:lnTo>
                      <a:pt x="288" y="457"/>
                    </a:lnTo>
                    <a:lnTo>
                      <a:pt x="288" y="458"/>
                    </a:lnTo>
                    <a:lnTo>
                      <a:pt x="286" y="458"/>
                    </a:lnTo>
                    <a:lnTo>
                      <a:pt x="290" y="460"/>
                    </a:lnTo>
                    <a:lnTo>
                      <a:pt x="291" y="460"/>
                    </a:lnTo>
                    <a:lnTo>
                      <a:pt x="292" y="462"/>
                    </a:lnTo>
                    <a:lnTo>
                      <a:pt x="293" y="463"/>
                    </a:lnTo>
                    <a:lnTo>
                      <a:pt x="297" y="460"/>
                    </a:lnTo>
                    <a:lnTo>
                      <a:pt x="298" y="458"/>
                    </a:lnTo>
                    <a:lnTo>
                      <a:pt x="299" y="458"/>
                    </a:lnTo>
                    <a:lnTo>
                      <a:pt x="301" y="458"/>
                    </a:lnTo>
                    <a:lnTo>
                      <a:pt x="301" y="457"/>
                    </a:lnTo>
                    <a:lnTo>
                      <a:pt x="302" y="456"/>
                    </a:lnTo>
                    <a:lnTo>
                      <a:pt x="302" y="454"/>
                    </a:lnTo>
                    <a:lnTo>
                      <a:pt x="305" y="455"/>
                    </a:lnTo>
                    <a:lnTo>
                      <a:pt x="307" y="453"/>
                    </a:lnTo>
                    <a:lnTo>
                      <a:pt x="308" y="454"/>
                    </a:lnTo>
                    <a:lnTo>
                      <a:pt x="309" y="453"/>
                    </a:lnTo>
                    <a:lnTo>
                      <a:pt x="310" y="454"/>
                    </a:lnTo>
                    <a:lnTo>
                      <a:pt x="311" y="454"/>
                    </a:lnTo>
                    <a:lnTo>
                      <a:pt x="311" y="456"/>
                    </a:lnTo>
                    <a:lnTo>
                      <a:pt x="311" y="455"/>
                    </a:lnTo>
                    <a:lnTo>
                      <a:pt x="313" y="453"/>
                    </a:lnTo>
                    <a:lnTo>
                      <a:pt x="311" y="453"/>
                    </a:lnTo>
                    <a:lnTo>
                      <a:pt x="310" y="452"/>
                    </a:lnTo>
                    <a:lnTo>
                      <a:pt x="312" y="451"/>
                    </a:lnTo>
                    <a:lnTo>
                      <a:pt x="313" y="444"/>
                    </a:lnTo>
                    <a:lnTo>
                      <a:pt x="316" y="440"/>
                    </a:lnTo>
                    <a:lnTo>
                      <a:pt x="317" y="440"/>
                    </a:lnTo>
                    <a:lnTo>
                      <a:pt x="319" y="441"/>
                    </a:lnTo>
                    <a:lnTo>
                      <a:pt x="321" y="440"/>
                    </a:lnTo>
                    <a:lnTo>
                      <a:pt x="320" y="437"/>
                    </a:lnTo>
                    <a:lnTo>
                      <a:pt x="320" y="434"/>
                    </a:lnTo>
                    <a:lnTo>
                      <a:pt x="319" y="433"/>
                    </a:lnTo>
                    <a:lnTo>
                      <a:pt x="319" y="432"/>
                    </a:lnTo>
                    <a:lnTo>
                      <a:pt x="316" y="430"/>
                    </a:lnTo>
                    <a:lnTo>
                      <a:pt x="316" y="427"/>
                    </a:lnTo>
                    <a:lnTo>
                      <a:pt x="315" y="428"/>
                    </a:lnTo>
                    <a:lnTo>
                      <a:pt x="315" y="425"/>
                    </a:lnTo>
                    <a:lnTo>
                      <a:pt x="316" y="425"/>
                    </a:lnTo>
                    <a:lnTo>
                      <a:pt x="314" y="425"/>
                    </a:lnTo>
                    <a:lnTo>
                      <a:pt x="314" y="423"/>
                    </a:lnTo>
                    <a:lnTo>
                      <a:pt x="315" y="423"/>
                    </a:lnTo>
                    <a:lnTo>
                      <a:pt x="316" y="423"/>
                    </a:lnTo>
                    <a:lnTo>
                      <a:pt x="316" y="422"/>
                    </a:lnTo>
                    <a:lnTo>
                      <a:pt x="316" y="421"/>
                    </a:lnTo>
                    <a:lnTo>
                      <a:pt x="318" y="419"/>
                    </a:lnTo>
                    <a:lnTo>
                      <a:pt x="321" y="421"/>
                    </a:lnTo>
                    <a:lnTo>
                      <a:pt x="321" y="418"/>
                    </a:lnTo>
                    <a:lnTo>
                      <a:pt x="320" y="417"/>
                    </a:lnTo>
                    <a:lnTo>
                      <a:pt x="321" y="415"/>
                    </a:lnTo>
                    <a:lnTo>
                      <a:pt x="322" y="417"/>
                    </a:lnTo>
                    <a:lnTo>
                      <a:pt x="325" y="418"/>
                    </a:lnTo>
                    <a:lnTo>
                      <a:pt x="326" y="418"/>
                    </a:lnTo>
                    <a:lnTo>
                      <a:pt x="324" y="415"/>
                    </a:lnTo>
                    <a:lnTo>
                      <a:pt x="327" y="412"/>
                    </a:lnTo>
                    <a:lnTo>
                      <a:pt x="329" y="412"/>
                    </a:lnTo>
                    <a:lnTo>
                      <a:pt x="328" y="411"/>
                    </a:lnTo>
                    <a:lnTo>
                      <a:pt x="327" y="411"/>
                    </a:lnTo>
                    <a:lnTo>
                      <a:pt x="323" y="411"/>
                    </a:lnTo>
                    <a:lnTo>
                      <a:pt x="322" y="410"/>
                    </a:lnTo>
                    <a:lnTo>
                      <a:pt x="321" y="410"/>
                    </a:lnTo>
                    <a:lnTo>
                      <a:pt x="321" y="406"/>
                    </a:lnTo>
                    <a:lnTo>
                      <a:pt x="321" y="402"/>
                    </a:lnTo>
                    <a:lnTo>
                      <a:pt x="320" y="400"/>
                    </a:lnTo>
                    <a:lnTo>
                      <a:pt x="321" y="400"/>
                    </a:lnTo>
                    <a:lnTo>
                      <a:pt x="323" y="400"/>
                    </a:lnTo>
                    <a:lnTo>
                      <a:pt x="325" y="400"/>
                    </a:lnTo>
                    <a:lnTo>
                      <a:pt x="326" y="402"/>
                    </a:lnTo>
                    <a:lnTo>
                      <a:pt x="327" y="402"/>
                    </a:lnTo>
                    <a:lnTo>
                      <a:pt x="329" y="402"/>
                    </a:lnTo>
                    <a:lnTo>
                      <a:pt x="329" y="399"/>
                    </a:lnTo>
                    <a:lnTo>
                      <a:pt x="330" y="398"/>
                    </a:lnTo>
                    <a:lnTo>
                      <a:pt x="331" y="396"/>
                    </a:lnTo>
                    <a:lnTo>
                      <a:pt x="330" y="395"/>
                    </a:lnTo>
                    <a:lnTo>
                      <a:pt x="329" y="395"/>
                    </a:lnTo>
                    <a:lnTo>
                      <a:pt x="327" y="392"/>
                    </a:lnTo>
                    <a:lnTo>
                      <a:pt x="328" y="392"/>
                    </a:lnTo>
                    <a:lnTo>
                      <a:pt x="329" y="391"/>
                    </a:lnTo>
                    <a:lnTo>
                      <a:pt x="329" y="387"/>
                    </a:lnTo>
                    <a:lnTo>
                      <a:pt x="332" y="389"/>
                    </a:lnTo>
                    <a:lnTo>
                      <a:pt x="333" y="384"/>
                    </a:lnTo>
                    <a:lnTo>
                      <a:pt x="335" y="384"/>
                    </a:lnTo>
                    <a:lnTo>
                      <a:pt x="336" y="384"/>
                    </a:lnTo>
                    <a:lnTo>
                      <a:pt x="337" y="382"/>
                    </a:lnTo>
                    <a:lnTo>
                      <a:pt x="338" y="381"/>
                    </a:lnTo>
                    <a:lnTo>
                      <a:pt x="342" y="383"/>
                    </a:lnTo>
                    <a:lnTo>
                      <a:pt x="342" y="382"/>
                    </a:lnTo>
                    <a:lnTo>
                      <a:pt x="343" y="381"/>
                    </a:lnTo>
                    <a:lnTo>
                      <a:pt x="342" y="377"/>
                    </a:lnTo>
                    <a:lnTo>
                      <a:pt x="343" y="377"/>
                    </a:lnTo>
                    <a:lnTo>
                      <a:pt x="343" y="376"/>
                    </a:lnTo>
                    <a:lnTo>
                      <a:pt x="344" y="373"/>
                    </a:lnTo>
                    <a:lnTo>
                      <a:pt x="346" y="370"/>
                    </a:lnTo>
                    <a:lnTo>
                      <a:pt x="349" y="370"/>
                    </a:lnTo>
                    <a:lnTo>
                      <a:pt x="348" y="370"/>
                    </a:lnTo>
                    <a:lnTo>
                      <a:pt x="348" y="366"/>
                    </a:lnTo>
                    <a:lnTo>
                      <a:pt x="347" y="368"/>
                    </a:lnTo>
                    <a:lnTo>
                      <a:pt x="346" y="367"/>
                    </a:lnTo>
                    <a:lnTo>
                      <a:pt x="348" y="366"/>
                    </a:lnTo>
                    <a:lnTo>
                      <a:pt x="349" y="366"/>
                    </a:lnTo>
                    <a:lnTo>
                      <a:pt x="349" y="364"/>
                    </a:lnTo>
                    <a:lnTo>
                      <a:pt x="350" y="365"/>
                    </a:lnTo>
                    <a:lnTo>
                      <a:pt x="350" y="364"/>
                    </a:lnTo>
                    <a:lnTo>
                      <a:pt x="350" y="361"/>
                    </a:lnTo>
                    <a:lnTo>
                      <a:pt x="349" y="360"/>
                    </a:lnTo>
                    <a:lnTo>
                      <a:pt x="350" y="359"/>
                    </a:lnTo>
                    <a:lnTo>
                      <a:pt x="348" y="360"/>
                    </a:lnTo>
                    <a:lnTo>
                      <a:pt x="347" y="358"/>
                    </a:lnTo>
                    <a:lnTo>
                      <a:pt x="346" y="358"/>
                    </a:lnTo>
                    <a:lnTo>
                      <a:pt x="346" y="357"/>
                    </a:lnTo>
                    <a:lnTo>
                      <a:pt x="347" y="357"/>
                    </a:lnTo>
                    <a:lnTo>
                      <a:pt x="346" y="356"/>
                    </a:lnTo>
                    <a:lnTo>
                      <a:pt x="347" y="356"/>
                    </a:lnTo>
                    <a:lnTo>
                      <a:pt x="346" y="354"/>
                    </a:lnTo>
                    <a:lnTo>
                      <a:pt x="345" y="352"/>
                    </a:lnTo>
                    <a:lnTo>
                      <a:pt x="345" y="350"/>
                    </a:lnTo>
                    <a:lnTo>
                      <a:pt x="344" y="347"/>
                    </a:lnTo>
                    <a:lnTo>
                      <a:pt x="345" y="347"/>
                    </a:lnTo>
                    <a:lnTo>
                      <a:pt x="344" y="347"/>
                    </a:lnTo>
                    <a:lnTo>
                      <a:pt x="345" y="346"/>
                    </a:lnTo>
                    <a:lnTo>
                      <a:pt x="344" y="346"/>
                    </a:lnTo>
                    <a:lnTo>
                      <a:pt x="344" y="345"/>
                    </a:lnTo>
                    <a:lnTo>
                      <a:pt x="345" y="345"/>
                    </a:lnTo>
                    <a:lnTo>
                      <a:pt x="346" y="342"/>
                    </a:lnTo>
                    <a:lnTo>
                      <a:pt x="346" y="339"/>
                    </a:lnTo>
                    <a:lnTo>
                      <a:pt x="347" y="337"/>
                    </a:lnTo>
                    <a:lnTo>
                      <a:pt x="346" y="336"/>
                    </a:lnTo>
                    <a:lnTo>
                      <a:pt x="348" y="336"/>
                    </a:lnTo>
                    <a:lnTo>
                      <a:pt x="350" y="333"/>
                    </a:lnTo>
                    <a:lnTo>
                      <a:pt x="351" y="331"/>
                    </a:lnTo>
                    <a:lnTo>
                      <a:pt x="353" y="332"/>
                    </a:lnTo>
                    <a:lnTo>
                      <a:pt x="355" y="332"/>
                    </a:lnTo>
                    <a:lnTo>
                      <a:pt x="355" y="331"/>
                    </a:lnTo>
                    <a:lnTo>
                      <a:pt x="351" y="330"/>
                    </a:lnTo>
                    <a:lnTo>
                      <a:pt x="351" y="329"/>
                    </a:lnTo>
                    <a:lnTo>
                      <a:pt x="352" y="329"/>
                    </a:lnTo>
                    <a:lnTo>
                      <a:pt x="351" y="329"/>
                    </a:lnTo>
                    <a:lnTo>
                      <a:pt x="351" y="327"/>
                    </a:lnTo>
                    <a:lnTo>
                      <a:pt x="350" y="326"/>
                    </a:lnTo>
                    <a:lnTo>
                      <a:pt x="350" y="325"/>
                    </a:lnTo>
                    <a:lnTo>
                      <a:pt x="349" y="323"/>
                    </a:lnTo>
                    <a:lnTo>
                      <a:pt x="348" y="323"/>
                    </a:lnTo>
                    <a:lnTo>
                      <a:pt x="349" y="321"/>
                    </a:lnTo>
                    <a:lnTo>
                      <a:pt x="349" y="320"/>
                    </a:lnTo>
                    <a:lnTo>
                      <a:pt x="350" y="319"/>
                    </a:lnTo>
                    <a:lnTo>
                      <a:pt x="348" y="319"/>
                    </a:lnTo>
                    <a:lnTo>
                      <a:pt x="349" y="317"/>
                    </a:lnTo>
                    <a:lnTo>
                      <a:pt x="350" y="316"/>
                    </a:lnTo>
                    <a:lnTo>
                      <a:pt x="350" y="313"/>
                    </a:lnTo>
                    <a:lnTo>
                      <a:pt x="350" y="312"/>
                    </a:lnTo>
                    <a:lnTo>
                      <a:pt x="349" y="312"/>
                    </a:lnTo>
                    <a:lnTo>
                      <a:pt x="350" y="311"/>
                    </a:lnTo>
                    <a:lnTo>
                      <a:pt x="350" y="309"/>
                    </a:lnTo>
                    <a:lnTo>
                      <a:pt x="349" y="311"/>
                    </a:lnTo>
                    <a:lnTo>
                      <a:pt x="350" y="309"/>
                    </a:lnTo>
                    <a:lnTo>
                      <a:pt x="349" y="308"/>
                    </a:lnTo>
                    <a:lnTo>
                      <a:pt x="351" y="309"/>
                    </a:lnTo>
                    <a:lnTo>
                      <a:pt x="351" y="308"/>
                    </a:lnTo>
                    <a:lnTo>
                      <a:pt x="349" y="307"/>
                    </a:lnTo>
                    <a:lnTo>
                      <a:pt x="349" y="308"/>
                    </a:lnTo>
                    <a:lnTo>
                      <a:pt x="349" y="307"/>
                    </a:lnTo>
                    <a:lnTo>
                      <a:pt x="348" y="307"/>
                    </a:lnTo>
                    <a:lnTo>
                      <a:pt x="346" y="307"/>
                    </a:lnTo>
                    <a:lnTo>
                      <a:pt x="346" y="304"/>
                    </a:lnTo>
                    <a:lnTo>
                      <a:pt x="347" y="303"/>
                    </a:lnTo>
                    <a:lnTo>
                      <a:pt x="346" y="302"/>
                    </a:lnTo>
                    <a:lnTo>
                      <a:pt x="348" y="302"/>
                    </a:lnTo>
                    <a:lnTo>
                      <a:pt x="348" y="301"/>
                    </a:lnTo>
                    <a:lnTo>
                      <a:pt x="350" y="302"/>
                    </a:lnTo>
                    <a:lnTo>
                      <a:pt x="350" y="300"/>
                    </a:lnTo>
                    <a:lnTo>
                      <a:pt x="350" y="299"/>
                    </a:lnTo>
                    <a:lnTo>
                      <a:pt x="348" y="298"/>
                    </a:lnTo>
                    <a:lnTo>
                      <a:pt x="349" y="296"/>
                    </a:lnTo>
                    <a:lnTo>
                      <a:pt x="351" y="295"/>
                    </a:lnTo>
                    <a:lnTo>
                      <a:pt x="351" y="294"/>
                    </a:lnTo>
                    <a:lnTo>
                      <a:pt x="353" y="295"/>
                    </a:lnTo>
                    <a:lnTo>
                      <a:pt x="353" y="292"/>
                    </a:lnTo>
                    <a:lnTo>
                      <a:pt x="354" y="291"/>
                    </a:lnTo>
                    <a:lnTo>
                      <a:pt x="355" y="286"/>
                    </a:lnTo>
                    <a:lnTo>
                      <a:pt x="356" y="283"/>
                    </a:lnTo>
                    <a:lnTo>
                      <a:pt x="354" y="282"/>
                    </a:lnTo>
                    <a:lnTo>
                      <a:pt x="355" y="279"/>
                    </a:lnTo>
                    <a:lnTo>
                      <a:pt x="351" y="276"/>
                    </a:lnTo>
                    <a:lnTo>
                      <a:pt x="350" y="276"/>
                    </a:lnTo>
                    <a:lnTo>
                      <a:pt x="347" y="279"/>
                    </a:lnTo>
                    <a:lnTo>
                      <a:pt x="346" y="278"/>
                    </a:lnTo>
                    <a:lnTo>
                      <a:pt x="348" y="277"/>
                    </a:lnTo>
                    <a:lnTo>
                      <a:pt x="350" y="272"/>
                    </a:lnTo>
                    <a:lnTo>
                      <a:pt x="349" y="271"/>
                    </a:lnTo>
                    <a:lnTo>
                      <a:pt x="348" y="270"/>
                    </a:lnTo>
                    <a:lnTo>
                      <a:pt x="350" y="264"/>
                    </a:lnTo>
                    <a:lnTo>
                      <a:pt x="350" y="260"/>
                    </a:lnTo>
                    <a:lnTo>
                      <a:pt x="351" y="258"/>
                    </a:lnTo>
                    <a:lnTo>
                      <a:pt x="353" y="255"/>
                    </a:lnTo>
                    <a:lnTo>
                      <a:pt x="354" y="249"/>
                    </a:lnTo>
                    <a:lnTo>
                      <a:pt x="355" y="247"/>
                    </a:lnTo>
                    <a:lnTo>
                      <a:pt x="356" y="244"/>
                    </a:lnTo>
                    <a:lnTo>
                      <a:pt x="355" y="242"/>
                    </a:lnTo>
                    <a:lnTo>
                      <a:pt x="353" y="243"/>
                    </a:lnTo>
                    <a:lnTo>
                      <a:pt x="350" y="242"/>
                    </a:lnTo>
                    <a:lnTo>
                      <a:pt x="350" y="239"/>
                    </a:lnTo>
                    <a:lnTo>
                      <a:pt x="349" y="238"/>
                    </a:lnTo>
                    <a:lnTo>
                      <a:pt x="347" y="239"/>
                    </a:lnTo>
                    <a:lnTo>
                      <a:pt x="346" y="239"/>
                    </a:lnTo>
                    <a:lnTo>
                      <a:pt x="344" y="238"/>
                    </a:lnTo>
                    <a:lnTo>
                      <a:pt x="344" y="236"/>
                    </a:lnTo>
                    <a:lnTo>
                      <a:pt x="345" y="236"/>
                    </a:lnTo>
                    <a:lnTo>
                      <a:pt x="346" y="235"/>
                    </a:lnTo>
                    <a:lnTo>
                      <a:pt x="342" y="234"/>
                    </a:lnTo>
                    <a:lnTo>
                      <a:pt x="342" y="233"/>
                    </a:lnTo>
                    <a:lnTo>
                      <a:pt x="340" y="233"/>
                    </a:lnTo>
                    <a:lnTo>
                      <a:pt x="339" y="232"/>
                    </a:lnTo>
                    <a:lnTo>
                      <a:pt x="338" y="232"/>
                    </a:lnTo>
                    <a:lnTo>
                      <a:pt x="337" y="229"/>
                    </a:lnTo>
                    <a:lnTo>
                      <a:pt x="336" y="228"/>
                    </a:lnTo>
                    <a:lnTo>
                      <a:pt x="339" y="229"/>
                    </a:lnTo>
                    <a:lnTo>
                      <a:pt x="342" y="232"/>
                    </a:lnTo>
                    <a:lnTo>
                      <a:pt x="345" y="232"/>
                    </a:lnTo>
                    <a:lnTo>
                      <a:pt x="345" y="231"/>
                    </a:lnTo>
                    <a:lnTo>
                      <a:pt x="347" y="231"/>
                    </a:lnTo>
                    <a:lnTo>
                      <a:pt x="348" y="230"/>
                    </a:lnTo>
                    <a:lnTo>
                      <a:pt x="347" y="230"/>
                    </a:lnTo>
                    <a:lnTo>
                      <a:pt x="345" y="224"/>
                    </a:lnTo>
                    <a:lnTo>
                      <a:pt x="342" y="223"/>
                    </a:lnTo>
                    <a:lnTo>
                      <a:pt x="340" y="221"/>
                    </a:lnTo>
                    <a:lnTo>
                      <a:pt x="342" y="219"/>
                    </a:lnTo>
                    <a:lnTo>
                      <a:pt x="341" y="218"/>
                    </a:lnTo>
                    <a:lnTo>
                      <a:pt x="342" y="217"/>
                    </a:lnTo>
                    <a:lnTo>
                      <a:pt x="342" y="218"/>
                    </a:lnTo>
                    <a:lnTo>
                      <a:pt x="342" y="219"/>
                    </a:lnTo>
                    <a:lnTo>
                      <a:pt x="343" y="219"/>
                    </a:lnTo>
                    <a:lnTo>
                      <a:pt x="344" y="218"/>
                    </a:lnTo>
                    <a:lnTo>
                      <a:pt x="344" y="219"/>
                    </a:lnTo>
                    <a:lnTo>
                      <a:pt x="345" y="219"/>
                    </a:lnTo>
                    <a:lnTo>
                      <a:pt x="345" y="218"/>
                    </a:lnTo>
                    <a:lnTo>
                      <a:pt x="348" y="217"/>
                    </a:lnTo>
                    <a:lnTo>
                      <a:pt x="350" y="218"/>
                    </a:lnTo>
                    <a:lnTo>
                      <a:pt x="353" y="215"/>
                    </a:lnTo>
                    <a:lnTo>
                      <a:pt x="351" y="215"/>
                    </a:lnTo>
                    <a:lnTo>
                      <a:pt x="351" y="213"/>
                    </a:lnTo>
                    <a:lnTo>
                      <a:pt x="349" y="213"/>
                    </a:lnTo>
                    <a:lnTo>
                      <a:pt x="348" y="212"/>
                    </a:lnTo>
                    <a:lnTo>
                      <a:pt x="346" y="213"/>
                    </a:lnTo>
                    <a:lnTo>
                      <a:pt x="347" y="211"/>
                    </a:lnTo>
                    <a:lnTo>
                      <a:pt x="346" y="211"/>
                    </a:lnTo>
                    <a:lnTo>
                      <a:pt x="344" y="212"/>
                    </a:lnTo>
                    <a:lnTo>
                      <a:pt x="343" y="211"/>
                    </a:lnTo>
                    <a:lnTo>
                      <a:pt x="342" y="211"/>
                    </a:lnTo>
                    <a:lnTo>
                      <a:pt x="342" y="213"/>
                    </a:lnTo>
                    <a:lnTo>
                      <a:pt x="340" y="213"/>
                    </a:lnTo>
                    <a:lnTo>
                      <a:pt x="340" y="215"/>
                    </a:lnTo>
                    <a:lnTo>
                      <a:pt x="338" y="214"/>
                    </a:lnTo>
                    <a:lnTo>
                      <a:pt x="338" y="210"/>
                    </a:lnTo>
                    <a:lnTo>
                      <a:pt x="339" y="211"/>
                    </a:lnTo>
                    <a:lnTo>
                      <a:pt x="339" y="210"/>
                    </a:lnTo>
                    <a:lnTo>
                      <a:pt x="338" y="209"/>
                    </a:lnTo>
                    <a:lnTo>
                      <a:pt x="340" y="208"/>
                    </a:lnTo>
                    <a:lnTo>
                      <a:pt x="338" y="205"/>
                    </a:lnTo>
                    <a:lnTo>
                      <a:pt x="340" y="203"/>
                    </a:lnTo>
                    <a:lnTo>
                      <a:pt x="343" y="202"/>
                    </a:lnTo>
                    <a:lnTo>
                      <a:pt x="347" y="195"/>
                    </a:lnTo>
                    <a:lnTo>
                      <a:pt x="356" y="192"/>
                    </a:lnTo>
                    <a:lnTo>
                      <a:pt x="359" y="191"/>
                    </a:lnTo>
                    <a:lnTo>
                      <a:pt x="361" y="191"/>
                    </a:lnTo>
                    <a:lnTo>
                      <a:pt x="360" y="191"/>
                    </a:lnTo>
                    <a:lnTo>
                      <a:pt x="360" y="194"/>
                    </a:lnTo>
                    <a:lnTo>
                      <a:pt x="362" y="195"/>
                    </a:lnTo>
                    <a:lnTo>
                      <a:pt x="363" y="197"/>
                    </a:lnTo>
                    <a:lnTo>
                      <a:pt x="363" y="198"/>
                    </a:lnTo>
                    <a:lnTo>
                      <a:pt x="365" y="198"/>
                    </a:lnTo>
                    <a:lnTo>
                      <a:pt x="366" y="198"/>
                    </a:lnTo>
                    <a:lnTo>
                      <a:pt x="367" y="196"/>
                    </a:lnTo>
                    <a:lnTo>
                      <a:pt x="367" y="195"/>
                    </a:lnTo>
                    <a:lnTo>
                      <a:pt x="368" y="194"/>
                    </a:lnTo>
                    <a:lnTo>
                      <a:pt x="368" y="192"/>
                    </a:lnTo>
                    <a:lnTo>
                      <a:pt x="370" y="191"/>
                    </a:lnTo>
                    <a:lnTo>
                      <a:pt x="371" y="188"/>
                    </a:lnTo>
                    <a:lnTo>
                      <a:pt x="372" y="188"/>
                    </a:lnTo>
                    <a:lnTo>
                      <a:pt x="375" y="188"/>
                    </a:lnTo>
                    <a:lnTo>
                      <a:pt x="375" y="187"/>
                    </a:lnTo>
                    <a:lnTo>
                      <a:pt x="376" y="187"/>
                    </a:lnTo>
                    <a:lnTo>
                      <a:pt x="377" y="187"/>
                    </a:lnTo>
                    <a:lnTo>
                      <a:pt x="379" y="185"/>
                    </a:lnTo>
                    <a:lnTo>
                      <a:pt x="379" y="186"/>
                    </a:lnTo>
                    <a:lnTo>
                      <a:pt x="381" y="183"/>
                    </a:lnTo>
                    <a:lnTo>
                      <a:pt x="381" y="181"/>
                    </a:lnTo>
                    <a:lnTo>
                      <a:pt x="379" y="180"/>
                    </a:lnTo>
                    <a:lnTo>
                      <a:pt x="378" y="179"/>
                    </a:lnTo>
                    <a:lnTo>
                      <a:pt x="377" y="178"/>
                    </a:lnTo>
                    <a:lnTo>
                      <a:pt x="376" y="179"/>
                    </a:lnTo>
                    <a:lnTo>
                      <a:pt x="375" y="179"/>
                    </a:lnTo>
                    <a:lnTo>
                      <a:pt x="373" y="181"/>
                    </a:lnTo>
                    <a:lnTo>
                      <a:pt x="372" y="180"/>
                    </a:lnTo>
                    <a:lnTo>
                      <a:pt x="373" y="177"/>
                    </a:lnTo>
                    <a:lnTo>
                      <a:pt x="376" y="176"/>
                    </a:lnTo>
                    <a:lnTo>
                      <a:pt x="378" y="171"/>
                    </a:lnTo>
                    <a:lnTo>
                      <a:pt x="378" y="168"/>
                    </a:lnTo>
                    <a:lnTo>
                      <a:pt x="377" y="166"/>
                    </a:lnTo>
                    <a:lnTo>
                      <a:pt x="377" y="165"/>
                    </a:lnTo>
                    <a:lnTo>
                      <a:pt x="376" y="162"/>
                    </a:lnTo>
                    <a:lnTo>
                      <a:pt x="377" y="161"/>
                    </a:lnTo>
                    <a:lnTo>
                      <a:pt x="381" y="161"/>
                    </a:lnTo>
                    <a:lnTo>
                      <a:pt x="381" y="158"/>
                    </a:lnTo>
                    <a:lnTo>
                      <a:pt x="383" y="157"/>
                    </a:lnTo>
                    <a:lnTo>
                      <a:pt x="382" y="157"/>
                    </a:lnTo>
                    <a:lnTo>
                      <a:pt x="383" y="153"/>
                    </a:lnTo>
                    <a:lnTo>
                      <a:pt x="381" y="151"/>
                    </a:lnTo>
                    <a:lnTo>
                      <a:pt x="381" y="148"/>
                    </a:lnTo>
                    <a:lnTo>
                      <a:pt x="384" y="145"/>
                    </a:lnTo>
                    <a:lnTo>
                      <a:pt x="383" y="144"/>
                    </a:lnTo>
                    <a:lnTo>
                      <a:pt x="382" y="141"/>
                    </a:lnTo>
                    <a:lnTo>
                      <a:pt x="383" y="140"/>
                    </a:lnTo>
                    <a:lnTo>
                      <a:pt x="384" y="141"/>
                    </a:lnTo>
                    <a:lnTo>
                      <a:pt x="386" y="138"/>
                    </a:lnTo>
                    <a:lnTo>
                      <a:pt x="385" y="135"/>
                    </a:lnTo>
                    <a:lnTo>
                      <a:pt x="386" y="135"/>
                    </a:lnTo>
                    <a:lnTo>
                      <a:pt x="386" y="131"/>
                    </a:lnTo>
                    <a:lnTo>
                      <a:pt x="387" y="131"/>
                    </a:lnTo>
                    <a:lnTo>
                      <a:pt x="388" y="131"/>
                    </a:lnTo>
                    <a:lnTo>
                      <a:pt x="389" y="131"/>
                    </a:lnTo>
                    <a:lnTo>
                      <a:pt x="391" y="131"/>
                    </a:lnTo>
                    <a:lnTo>
                      <a:pt x="392" y="131"/>
                    </a:lnTo>
                    <a:lnTo>
                      <a:pt x="392" y="133"/>
                    </a:lnTo>
                    <a:lnTo>
                      <a:pt x="393" y="132"/>
                    </a:lnTo>
                    <a:lnTo>
                      <a:pt x="392" y="126"/>
                    </a:lnTo>
                    <a:lnTo>
                      <a:pt x="392" y="121"/>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65" name="Group 62">
              <a:extLst>
                <a:ext uri="{FF2B5EF4-FFF2-40B4-BE49-F238E27FC236}">
                  <a16:creationId xmlns:a16="http://schemas.microsoft.com/office/drawing/2014/main" id="{C75715AB-B2F9-4A74-8A3F-0BD3611A6780}"/>
                </a:ext>
              </a:extLst>
            </p:cNvPr>
            <p:cNvGrpSpPr>
              <a:grpSpLocks/>
            </p:cNvGrpSpPr>
            <p:nvPr/>
          </p:nvGrpSpPr>
          <p:grpSpPr bwMode="auto">
            <a:xfrm>
              <a:off x="1319" y="3149"/>
              <a:ext cx="411" cy="305"/>
              <a:chOff x="1319" y="3149"/>
              <a:chExt cx="411" cy="305"/>
            </a:xfrm>
          </p:grpSpPr>
          <p:sp>
            <p:nvSpPr>
              <p:cNvPr id="529" name="Freeform 60">
                <a:extLst>
                  <a:ext uri="{FF2B5EF4-FFF2-40B4-BE49-F238E27FC236}">
                    <a16:creationId xmlns:a16="http://schemas.microsoft.com/office/drawing/2014/main" id="{E20BCEBE-FD19-4E36-A290-18CBE3C082D1}"/>
                  </a:ext>
                </a:extLst>
              </p:cNvPr>
              <p:cNvSpPr>
                <a:spLocks/>
              </p:cNvSpPr>
              <p:nvPr/>
            </p:nvSpPr>
            <p:spPr bwMode="auto">
              <a:xfrm>
                <a:off x="1319" y="3149"/>
                <a:ext cx="411" cy="305"/>
              </a:xfrm>
              <a:custGeom>
                <a:avLst/>
                <a:gdLst>
                  <a:gd name="T0" fmla="*/ 390 w 411"/>
                  <a:gd name="T1" fmla="*/ 42 h 305"/>
                  <a:gd name="T2" fmla="*/ 357 w 411"/>
                  <a:gd name="T3" fmla="*/ 65 h 305"/>
                  <a:gd name="T4" fmla="*/ 321 w 411"/>
                  <a:gd name="T5" fmla="*/ 39 h 305"/>
                  <a:gd name="T6" fmla="*/ 299 w 411"/>
                  <a:gd name="T7" fmla="*/ 44 h 305"/>
                  <a:gd name="T8" fmla="*/ 286 w 411"/>
                  <a:gd name="T9" fmla="*/ 48 h 305"/>
                  <a:gd name="T10" fmla="*/ 265 w 411"/>
                  <a:gd name="T11" fmla="*/ 62 h 305"/>
                  <a:gd name="T12" fmla="*/ 257 w 411"/>
                  <a:gd name="T13" fmla="*/ 74 h 305"/>
                  <a:gd name="T14" fmla="*/ 245 w 411"/>
                  <a:gd name="T15" fmla="*/ 78 h 305"/>
                  <a:gd name="T16" fmla="*/ 233 w 411"/>
                  <a:gd name="T17" fmla="*/ 78 h 305"/>
                  <a:gd name="T18" fmla="*/ 218 w 411"/>
                  <a:gd name="T19" fmla="*/ 67 h 305"/>
                  <a:gd name="T20" fmla="*/ 199 w 411"/>
                  <a:gd name="T21" fmla="*/ 54 h 305"/>
                  <a:gd name="T22" fmla="*/ 166 w 411"/>
                  <a:gd name="T23" fmla="*/ 13 h 305"/>
                  <a:gd name="T24" fmla="*/ 133 w 411"/>
                  <a:gd name="T25" fmla="*/ 22 h 305"/>
                  <a:gd name="T26" fmla="*/ 120 w 411"/>
                  <a:gd name="T27" fmla="*/ 2 h 305"/>
                  <a:gd name="T28" fmla="*/ 105 w 411"/>
                  <a:gd name="T29" fmla="*/ 15 h 305"/>
                  <a:gd name="T30" fmla="*/ 90 w 411"/>
                  <a:gd name="T31" fmla="*/ 19 h 305"/>
                  <a:gd name="T32" fmla="*/ 76 w 411"/>
                  <a:gd name="T33" fmla="*/ 14 h 305"/>
                  <a:gd name="T34" fmla="*/ 68 w 411"/>
                  <a:gd name="T35" fmla="*/ 10 h 305"/>
                  <a:gd name="T36" fmla="*/ 61 w 411"/>
                  <a:gd name="T37" fmla="*/ 5 h 305"/>
                  <a:gd name="T38" fmla="*/ 48 w 411"/>
                  <a:gd name="T39" fmla="*/ 10 h 305"/>
                  <a:gd name="T40" fmla="*/ 39 w 411"/>
                  <a:gd name="T41" fmla="*/ 20 h 305"/>
                  <a:gd name="T42" fmla="*/ 19 w 411"/>
                  <a:gd name="T43" fmla="*/ 19 h 305"/>
                  <a:gd name="T44" fmla="*/ 15 w 411"/>
                  <a:gd name="T45" fmla="*/ 34 h 305"/>
                  <a:gd name="T46" fmla="*/ 9 w 411"/>
                  <a:gd name="T47" fmla="*/ 45 h 305"/>
                  <a:gd name="T48" fmla="*/ 2 w 411"/>
                  <a:gd name="T49" fmla="*/ 49 h 305"/>
                  <a:gd name="T50" fmla="*/ 14 w 411"/>
                  <a:gd name="T51" fmla="*/ 60 h 305"/>
                  <a:gd name="T52" fmla="*/ 24 w 411"/>
                  <a:gd name="T53" fmla="*/ 65 h 305"/>
                  <a:gd name="T54" fmla="*/ 24 w 411"/>
                  <a:gd name="T55" fmla="*/ 76 h 305"/>
                  <a:gd name="T56" fmla="*/ 41 w 411"/>
                  <a:gd name="T57" fmla="*/ 92 h 305"/>
                  <a:gd name="T58" fmla="*/ 38 w 411"/>
                  <a:gd name="T59" fmla="*/ 109 h 305"/>
                  <a:gd name="T60" fmla="*/ 30 w 411"/>
                  <a:gd name="T61" fmla="*/ 127 h 305"/>
                  <a:gd name="T62" fmla="*/ 36 w 411"/>
                  <a:gd name="T63" fmla="*/ 147 h 305"/>
                  <a:gd name="T64" fmla="*/ 50 w 411"/>
                  <a:gd name="T65" fmla="*/ 163 h 305"/>
                  <a:gd name="T66" fmla="*/ 60 w 411"/>
                  <a:gd name="T67" fmla="*/ 163 h 305"/>
                  <a:gd name="T68" fmla="*/ 76 w 411"/>
                  <a:gd name="T69" fmla="*/ 169 h 305"/>
                  <a:gd name="T70" fmla="*/ 83 w 411"/>
                  <a:gd name="T71" fmla="*/ 177 h 305"/>
                  <a:gd name="T72" fmla="*/ 98 w 411"/>
                  <a:gd name="T73" fmla="*/ 186 h 305"/>
                  <a:gd name="T74" fmla="*/ 105 w 411"/>
                  <a:gd name="T75" fmla="*/ 196 h 305"/>
                  <a:gd name="T76" fmla="*/ 116 w 411"/>
                  <a:gd name="T77" fmla="*/ 220 h 305"/>
                  <a:gd name="T78" fmla="*/ 143 w 411"/>
                  <a:gd name="T79" fmla="*/ 233 h 305"/>
                  <a:gd name="T80" fmla="*/ 159 w 411"/>
                  <a:gd name="T81" fmla="*/ 217 h 305"/>
                  <a:gd name="T82" fmla="*/ 176 w 411"/>
                  <a:gd name="T83" fmla="*/ 229 h 305"/>
                  <a:gd name="T84" fmla="*/ 195 w 411"/>
                  <a:gd name="T85" fmla="*/ 246 h 305"/>
                  <a:gd name="T86" fmla="*/ 215 w 411"/>
                  <a:gd name="T87" fmla="*/ 255 h 305"/>
                  <a:gd name="T88" fmla="*/ 237 w 411"/>
                  <a:gd name="T89" fmla="*/ 278 h 305"/>
                  <a:gd name="T90" fmla="*/ 263 w 411"/>
                  <a:gd name="T91" fmla="*/ 298 h 305"/>
                  <a:gd name="T92" fmla="*/ 278 w 411"/>
                  <a:gd name="T93" fmla="*/ 297 h 305"/>
                  <a:gd name="T94" fmla="*/ 296 w 411"/>
                  <a:gd name="T95" fmla="*/ 295 h 305"/>
                  <a:gd name="T96" fmla="*/ 310 w 411"/>
                  <a:gd name="T97" fmla="*/ 286 h 305"/>
                  <a:gd name="T98" fmla="*/ 333 w 411"/>
                  <a:gd name="T99" fmla="*/ 287 h 305"/>
                  <a:gd name="T100" fmla="*/ 356 w 411"/>
                  <a:gd name="T101" fmla="*/ 300 h 305"/>
                  <a:gd name="T102" fmla="*/ 373 w 411"/>
                  <a:gd name="T103" fmla="*/ 293 h 305"/>
                  <a:gd name="T104" fmla="*/ 378 w 411"/>
                  <a:gd name="T105" fmla="*/ 271 h 305"/>
                  <a:gd name="T106" fmla="*/ 379 w 411"/>
                  <a:gd name="T107" fmla="*/ 244 h 305"/>
                  <a:gd name="T108" fmla="*/ 373 w 411"/>
                  <a:gd name="T109" fmla="*/ 229 h 305"/>
                  <a:gd name="T110" fmla="*/ 365 w 411"/>
                  <a:gd name="T111" fmla="*/ 199 h 305"/>
                  <a:gd name="T112" fmla="*/ 370 w 411"/>
                  <a:gd name="T113" fmla="*/ 175 h 305"/>
                  <a:gd name="T114" fmla="*/ 366 w 411"/>
                  <a:gd name="T115" fmla="*/ 140 h 305"/>
                  <a:gd name="T116" fmla="*/ 373 w 411"/>
                  <a:gd name="T117" fmla="*/ 116 h 305"/>
                  <a:gd name="T118" fmla="*/ 392 w 411"/>
                  <a:gd name="T119" fmla="*/ 96 h 305"/>
                  <a:gd name="T120" fmla="*/ 398 w 411"/>
                  <a:gd name="T121" fmla="*/ 57 h 305"/>
                  <a:gd name="T122" fmla="*/ 411 w 411"/>
                  <a:gd name="T123" fmla="*/ 31 h 3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11"/>
                  <a:gd name="T187" fmla="*/ 0 h 305"/>
                  <a:gd name="T188" fmla="*/ 411 w 411"/>
                  <a:gd name="T189" fmla="*/ 305 h 3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11" h="305">
                    <a:moveTo>
                      <a:pt x="410" y="29"/>
                    </a:moveTo>
                    <a:lnTo>
                      <a:pt x="411" y="26"/>
                    </a:lnTo>
                    <a:lnTo>
                      <a:pt x="410" y="24"/>
                    </a:lnTo>
                    <a:lnTo>
                      <a:pt x="407" y="21"/>
                    </a:lnTo>
                    <a:lnTo>
                      <a:pt x="404" y="23"/>
                    </a:lnTo>
                    <a:lnTo>
                      <a:pt x="403" y="25"/>
                    </a:lnTo>
                    <a:lnTo>
                      <a:pt x="402" y="25"/>
                    </a:lnTo>
                    <a:lnTo>
                      <a:pt x="401" y="27"/>
                    </a:lnTo>
                    <a:lnTo>
                      <a:pt x="399" y="29"/>
                    </a:lnTo>
                    <a:lnTo>
                      <a:pt x="398" y="27"/>
                    </a:lnTo>
                    <a:lnTo>
                      <a:pt x="396" y="28"/>
                    </a:lnTo>
                    <a:lnTo>
                      <a:pt x="393" y="32"/>
                    </a:lnTo>
                    <a:lnTo>
                      <a:pt x="392" y="39"/>
                    </a:lnTo>
                    <a:lnTo>
                      <a:pt x="390" y="42"/>
                    </a:lnTo>
                    <a:lnTo>
                      <a:pt x="386" y="45"/>
                    </a:lnTo>
                    <a:lnTo>
                      <a:pt x="387" y="47"/>
                    </a:lnTo>
                    <a:lnTo>
                      <a:pt x="386" y="48"/>
                    </a:lnTo>
                    <a:lnTo>
                      <a:pt x="382" y="50"/>
                    </a:lnTo>
                    <a:lnTo>
                      <a:pt x="379" y="52"/>
                    </a:lnTo>
                    <a:lnTo>
                      <a:pt x="378" y="52"/>
                    </a:lnTo>
                    <a:lnTo>
                      <a:pt x="377" y="52"/>
                    </a:lnTo>
                    <a:lnTo>
                      <a:pt x="371" y="60"/>
                    </a:lnTo>
                    <a:lnTo>
                      <a:pt x="369" y="65"/>
                    </a:lnTo>
                    <a:lnTo>
                      <a:pt x="368" y="66"/>
                    </a:lnTo>
                    <a:lnTo>
                      <a:pt x="364" y="69"/>
                    </a:lnTo>
                    <a:lnTo>
                      <a:pt x="361" y="67"/>
                    </a:lnTo>
                    <a:lnTo>
                      <a:pt x="358" y="66"/>
                    </a:lnTo>
                    <a:lnTo>
                      <a:pt x="357" y="65"/>
                    </a:lnTo>
                    <a:lnTo>
                      <a:pt x="350" y="60"/>
                    </a:lnTo>
                    <a:lnTo>
                      <a:pt x="347" y="59"/>
                    </a:lnTo>
                    <a:lnTo>
                      <a:pt x="345" y="59"/>
                    </a:lnTo>
                    <a:lnTo>
                      <a:pt x="344" y="55"/>
                    </a:lnTo>
                    <a:lnTo>
                      <a:pt x="341" y="52"/>
                    </a:lnTo>
                    <a:lnTo>
                      <a:pt x="341" y="49"/>
                    </a:lnTo>
                    <a:lnTo>
                      <a:pt x="338" y="47"/>
                    </a:lnTo>
                    <a:lnTo>
                      <a:pt x="337" y="44"/>
                    </a:lnTo>
                    <a:lnTo>
                      <a:pt x="332" y="43"/>
                    </a:lnTo>
                    <a:lnTo>
                      <a:pt x="331" y="44"/>
                    </a:lnTo>
                    <a:lnTo>
                      <a:pt x="330" y="44"/>
                    </a:lnTo>
                    <a:lnTo>
                      <a:pt x="329" y="44"/>
                    </a:lnTo>
                    <a:lnTo>
                      <a:pt x="322" y="38"/>
                    </a:lnTo>
                    <a:lnTo>
                      <a:pt x="321" y="39"/>
                    </a:lnTo>
                    <a:lnTo>
                      <a:pt x="320" y="38"/>
                    </a:lnTo>
                    <a:lnTo>
                      <a:pt x="319" y="36"/>
                    </a:lnTo>
                    <a:lnTo>
                      <a:pt x="317" y="37"/>
                    </a:lnTo>
                    <a:lnTo>
                      <a:pt x="317" y="32"/>
                    </a:lnTo>
                    <a:lnTo>
                      <a:pt x="314" y="31"/>
                    </a:lnTo>
                    <a:lnTo>
                      <a:pt x="313" y="31"/>
                    </a:lnTo>
                    <a:lnTo>
                      <a:pt x="311" y="29"/>
                    </a:lnTo>
                    <a:lnTo>
                      <a:pt x="308" y="29"/>
                    </a:lnTo>
                    <a:lnTo>
                      <a:pt x="306" y="31"/>
                    </a:lnTo>
                    <a:lnTo>
                      <a:pt x="305" y="40"/>
                    </a:lnTo>
                    <a:lnTo>
                      <a:pt x="303" y="42"/>
                    </a:lnTo>
                    <a:lnTo>
                      <a:pt x="300" y="42"/>
                    </a:lnTo>
                    <a:lnTo>
                      <a:pt x="299" y="44"/>
                    </a:lnTo>
                    <a:lnTo>
                      <a:pt x="298" y="44"/>
                    </a:lnTo>
                    <a:lnTo>
                      <a:pt x="297" y="46"/>
                    </a:lnTo>
                    <a:lnTo>
                      <a:pt x="297" y="45"/>
                    </a:lnTo>
                    <a:lnTo>
                      <a:pt x="293" y="45"/>
                    </a:lnTo>
                    <a:lnTo>
                      <a:pt x="293" y="44"/>
                    </a:lnTo>
                    <a:lnTo>
                      <a:pt x="293" y="45"/>
                    </a:lnTo>
                    <a:lnTo>
                      <a:pt x="290" y="46"/>
                    </a:lnTo>
                    <a:lnTo>
                      <a:pt x="291" y="46"/>
                    </a:lnTo>
                    <a:lnTo>
                      <a:pt x="291" y="48"/>
                    </a:lnTo>
                    <a:lnTo>
                      <a:pt x="290" y="49"/>
                    </a:lnTo>
                    <a:lnTo>
                      <a:pt x="288" y="47"/>
                    </a:lnTo>
                    <a:lnTo>
                      <a:pt x="287" y="48"/>
                    </a:lnTo>
                    <a:lnTo>
                      <a:pt x="286" y="48"/>
                    </a:lnTo>
                    <a:lnTo>
                      <a:pt x="286" y="49"/>
                    </a:lnTo>
                    <a:lnTo>
                      <a:pt x="284" y="49"/>
                    </a:lnTo>
                    <a:lnTo>
                      <a:pt x="284" y="50"/>
                    </a:lnTo>
                    <a:lnTo>
                      <a:pt x="284" y="49"/>
                    </a:lnTo>
                    <a:lnTo>
                      <a:pt x="283" y="49"/>
                    </a:lnTo>
                    <a:lnTo>
                      <a:pt x="281" y="49"/>
                    </a:lnTo>
                    <a:lnTo>
                      <a:pt x="275" y="55"/>
                    </a:lnTo>
                    <a:lnTo>
                      <a:pt x="271" y="55"/>
                    </a:lnTo>
                    <a:lnTo>
                      <a:pt x="269" y="55"/>
                    </a:lnTo>
                    <a:lnTo>
                      <a:pt x="269" y="57"/>
                    </a:lnTo>
                    <a:lnTo>
                      <a:pt x="267" y="57"/>
                    </a:lnTo>
                    <a:lnTo>
                      <a:pt x="265" y="60"/>
                    </a:lnTo>
                    <a:lnTo>
                      <a:pt x="265" y="62"/>
                    </a:lnTo>
                    <a:lnTo>
                      <a:pt x="266" y="62"/>
                    </a:lnTo>
                    <a:lnTo>
                      <a:pt x="267" y="64"/>
                    </a:lnTo>
                    <a:lnTo>
                      <a:pt x="269" y="66"/>
                    </a:lnTo>
                    <a:lnTo>
                      <a:pt x="267" y="67"/>
                    </a:lnTo>
                    <a:lnTo>
                      <a:pt x="266" y="69"/>
                    </a:lnTo>
                    <a:lnTo>
                      <a:pt x="264" y="69"/>
                    </a:lnTo>
                    <a:lnTo>
                      <a:pt x="262" y="70"/>
                    </a:lnTo>
                    <a:lnTo>
                      <a:pt x="260" y="69"/>
                    </a:lnTo>
                    <a:lnTo>
                      <a:pt x="258" y="69"/>
                    </a:lnTo>
                    <a:lnTo>
                      <a:pt x="259" y="71"/>
                    </a:lnTo>
                    <a:lnTo>
                      <a:pt x="258" y="72"/>
                    </a:lnTo>
                    <a:lnTo>
                      <a:pt x="257" y="72"/>
                    </a:lnTo>
                    <a:lnTo>
                      <a:pt x="257" y="74"/>
                    </a:lnTo>
                    <a:lnTo>
                      <a:pt x="259" y="75"/>
                    </a:lnTo>
                    <a:lnTo>
                      <a:pt x="260" y="78"/>
                    </a:lnTo>
                    <a:lnTo>
                      <a:pt x="261" y="78"/>
                    </a:lnTo>
                    <a:lnTo>
                      <a:pt x="261" y="83"/>
                    </a:lnTo>
                    <a:lnTo>
                      <a:pt x="254" y="79"/>
                    </a:lnTo>
                    <a:lnTo>
                      <a:pt x="252" y="78"/>
                    </a:lnTo>
                    <a:lnTo>
                      <a:pt x="251" y="76"/>
                    </a:lnTo>
                    <a:lnTo>
                      <a:pt x="250" y="77"/>
                    </a:lnTo>
                    <a:lnTo>
                      <a:pt x="248" y="76"/>
                    </a:lnTo>
                    <a:lnTo>
                      <a:pt x="248" y="78"/>
                    </a:lnTo>
                    <a:lnTo>
                      <a:pt x="246" y="77"/>
                    </a:lnTo>
                    <a:lnTo>
                      <a:pt x="245" y="78"/>
                    </a:lnTo>
                    <a:lnTo>
                      <a:pt x="244" y="78"/>
                    </a:lnTo>
                    <a:lnTo>
                      <a:pt x="243" y="78"/>
                    </a:lnTo>
                    <a:lnTo>
                      <a:pt x="238" y="78"/>
                    </a:lnTo>
                    <a:lnTo>
                      <a:pt x="238" y="76"/>
                    </a:lnTo>
                    <a:lnTo>
                      <a:pt x="240" y="74"/>
                    </a:lnTo>
                    <a:lnTo>
                      <a:pt x="240" y="73"/>
                    </a:lnTo>
                    <a:lnTo>
                      <a:pt x="237" y="73"/>
                    </a:lnTo>
                    <a:lnTo>
                      <a:pt x="237" y="72"/>
                    </a:lnTo>
                    <a:lnTo>
                      <a:pt x="237" y="74"/>
                    </a:lnTo>
                    <a:lnTo>
                      <a:pt x="237" y="75"/>
                    </a:lnTo>
                    <a:lnTo>
                      <a:pt x="237" y="76"/>
                    </a:lnTo>
                    <a:lnTo>
                      <a:pt x="233" y="78"/>
                    </a:lnTo>
                    <a:lnTo>
                      <a:pt x="232" y="76"/>
                    </a:lnTo>
                    <a:lnTo>
                      <a:pt x="231" y="77"/>
                    </a:lnTo>
                    <a:lnTo>
                      <a:pt x="228" y="76"/>
                    </a:lnTo>
                    <a:lnTo>
                      <a:pt x="227" y="78"/>
                    </a:lnTo>
                    <a:lnTo>
                      <a:pt x="225" y="78"/>
                    </a:lnTo>
                    <a:lnTo>
                      <a:pt x="224" y="78"/>
                    </a:lnTo>
                    <a:lnTo>
                      <a:pt x="223" y="76"/>
                    </a:lnTo>
                    <a:lnTo>
                      <a:pt x="223" y="75"/>
                    </a:lnTo>
                    <a:lnTo>
                      <a:pt x="223" y="74"/>
                    </a:lnTo>
                    <a:lnTo>
                      <a:pt x="221" y="72"/>
                    </a:lnTo>
                    <a:lnTo>
                      <a:pt x="219" y="68"/>
                    </a:lnTo>
                    <a:lnTo>
                      <a:pt x="218" y="68"/>
                    </a:lnTo>
                    <a:lnTo>
                      <a:pt x="218" y="67"/>
                    </a:lnTo>
                    <a:lnTo>
                      <a:pt x="217" y="68"/>
                    </a:lnTo>
                    <a:lnTo>
                      <a:pt x="216" y="67"/>
                    </a:lnTo>
                    <a:lnTo>
                      <a:pt x="215" y="67"/>
                    </a:lnTo>
                    <a:lnTo>
                      <a:pt x="213" y="63"/>
                    </a:lnTo>
                    <a:lnTo>
                      <a:pt x="211" y="64"/>
                    </a:lnTo>
                    <a:lnTo>
                      <a:pt x="211" y="65"/>
                    </a:lnTo>
                    <a:lnTo>
                      <a:pt x="210" y="65"/>
                    </a:lnTo>
                    <a:lnTo>
                      <a:pt x="207" y="62"/>
                    </a:lnTo>
                    <a:lnTo>
                      <a:pt x="207" y="57"/>
                    </a:lnTo>
                    <a:lnTo>
                      <a:pt x="203" y="54"/>
                    </a:lnTo>
                    <a:lnTo>
                      <a:pt x="201" y="55"/>
                    </a:lnTo>
                    <a:lnTo>
                      <a:pt x="200" y="54"/>
                    </a:lnTo>
                    <a:lnTo>
                      <a:pt x="199" y="54"/>
                    </a:lnTo>
                    <a:lnTo>
                      <a:pt x="198" y="53"/>
                    </a:lnTo>
                    <a:lnTo>
                      <a:pt x="195" y="52"/>
                    </a:lnTo>
                    <a:lnTo>
                      <a:pt x="194" y="52"/>
                    </a:lnTo>
                    <a:lnTo>
                      <a:pt x="194" y="51"/>
                    </a:lnTo>
                    <a:lnTo>
                      <a:pt x="194" y="48"/>
                    </a:lnTo>
                    <a:lnTo>
                      <a:pt x="192" y="40"/>
                    </a:lnTo>
                    <a:lnTo>
                      <a:pt x="190" y="39"/>
                    </a:lnTo>
                    <a:lnTo>
                      <a:pt x="178" y="37"/>
                    </a:lnTo>
                    <a:lnTo>
                      <a:pt x="179" y="27"/>
                    </a:lnTo>
                    <a:lnTo>
                      <a:pt x="179" y="23"/>
                    </a:lnTo>
                    <a:lnTo>
                      <a:pt x="174" y="21"/>
                    </a:lnTo>
                    <a:lnTo>
                      <a:pt x="175" y="15"/>
                    </a:lnTo>
                    <a:lnTo>
                      <a:pt x="167" y="15"/>
                    </a:lnTo>
                    <a:lnTo>
                      <a:pt x="166" y="13"/>
                    </a:lnTo>
                    <a:lnTo>
                      <a:pt x="164" y="13"/>
                    </a:lnTo>
                    <a:lnTo>
                      <a:pt x="164" y="11"/>
                    </a:lnTo>
                    <a:lnTo>
                      <a:pt x="162" y="13"/>
                    </a:lnTo>
                    <a:lnTo>
                      <a:pt x="158" y="8"/>
                    </a:lnTo>
                    <a:lnTo>
                      <a:pt x="156" y="7"/>
                    </a:lnTo>
                    <a:lnTo>
                      <a:pt x="156" y="10"/>
                    </a:lnTo>
                    <a:lnTo>
                      <a:pt x="155" y="10"/>
                    </a:lnTo>
                    <a:lnTo>
                      <a:pt x="147" y="10"/>
                    </a:lnTo>
                    <a:lnTo>
                      <a:pt x="146" y="17"/>
                    </a:lnTo>
                    <a:lnTo>
                      <a:pt x="142" y="16"/>
                    </a:lnTo>
                    <a:lnTo>
                      <a:pt x="137" y="15"/>
                    </a:lnTo>
                    <a:lnTo>
                      <a:pt x="136" y="19"/>
                    </a:lnTo>
                    <a:lnTo>
                      <a:pt x="133" y="21"/>
                    </a:lnTo>
                    <a:lnTo>
                      <a:pt x="133" y="22"/>
                    </a:lnTo>
                    <a:lnTo>
                      <a:pt x="131" y="23"/>
                    </a:lnTo>
                    <a:lnTo>
                      <a:pt x="131" y="21"/>
                    </a:lnTo>
                    <a:lnTo>
                      <a:pt x="127" y="20"/>
                    </a:lnTo>
                    <a:lnTo>
                      <a:pt x="126" y="20"/>
                    </a:lnTo>
                    <a:lnTo>
                      <a:pt x="126" y="19"/>
                    </a:lnTo>
                    <a:lnTo>
                      <a:pt x="124" y="18"/>
                    </a:lnTo>
                    <a:lnTo>
                      <a:pt x="123" y="15"/>
                    </a:lnTo>
                    <a:lnTo>
                      <a:pt x="124" y="12"/>
                    </a:lnTo>
                    <a:lnTo>
                      <a:pt x="126" y="8"/>
                    </a:lnTo>
                    <a:lnTo>
                      <a:pt x="124" y="7"/>
                    </a:lnTo>
                    <a:lnTo>
                      <a:pt x="125" y="6"/>
                    </a:lnTo>
                    <a:lnTo>
                      <a:pt x="125" y="5"/>
                    </a:lnTo>
                    <a:lnTo>
                      <a:pt x="121" y="4"/>
                    </a:lnTo>
                    <a:lnTo>
                      <a:pt x="120" y="2"/>
                    </a:lnTo>
                    <a:lnTo>
                      <a:pt x="118" y="0"/>
                    </a:lnTo>
                    <a:lnTo>
                      <a:pt x="116" y="1"/>
                    </a:lnTo>
                    <a:lnTo>
                      <a:pt x="115" y="4"/>
                    </a:lnTo>
                    <a:lnTo>
                      <a:pt x="112" y="2"/>
                    </a:lnTo>
                    <a:lnTo>
                      <a:pt x="111" y="5"/>
                    </a:lnTo>
                    <a:lnTo>
                      <a:pt x="109" y="5"/>
                    </a:lnTo>
                    <a:lnTo>
                      <a:pt x="107" y="6"/>
                    </a:lnTo>
                    <a:lnTo>
                      <a:pt x="107" y="8"/>
                    </a:lnTo>
                    <a:lnTo>
                      <a:pt x="108" y="9"/>
                    </a:lnTo>
                    <a:lnTo>
                      <a:pt x="107" y="14"/>
                    </a:lnTo>
                    <a:lnTo>
                      <a:pt x="106" y="15"/>
                    </a:lnTo>
                    <a:lnTo>
                      <a:pt x="105" y="15"/>
                    </a:lnTo>
                    <a:lnTo>
                      <a:pt x="104" y="14"/>
                    </a:lnTo>
                    <a:lnTo>
                      <a:pt x="102" y="18"/>
                    </a:lnTo>
                    <a:lnTo>
                      <a:pt x="101" y="15"/>
                    </a:lnTo>
                    <a:lnTo>
                      <a:pt x="99" y="15"/>
                    </a:lnTo>
                    <a:lnTo>
                      <a:pt x="98" y="15"/>
                    </a:lnTo>
                    <a:lnTo>
                      <a:pt x="97" y="14"/>
                    </a:lnTo>
                    <a:lnTo>
                      <a:pt x="96" y="15"/>
                    </a:lnTo>
                    <a:lnTo>
                      <a:pt x="95" y="15"/>
                    </a:lnTo>
                    <a:lnTo>
                      <a:pt x="94" y="18"/>
                    </a:lnTo>
                    <a:lnTo>
                      <a:pt x="93" y="18"/>
                    </a:lnTo>
                    <a:lnTo>
                      <a:pt x="93" y="19"/>
                    </a:lnTo>
                    <a:lnTo>
                      <a:pt x="92" y="20"/>
                    </a:lnTo>
                    <a:lnTo>
                      <a:pt x="90" y="19"/>
                    </a:lnTo>
                    <a:lnTo>
                      <a:pt x="89" y="20"/>
                    </a:lnTo>
                    <a:lnTo>
                      <a:pt x="88" y="19"/>
                    </a:lnTo>
                    <a:lnTo>
                      <a:pt x="88" y="18"/>
                    </a:lnTo>
                    <a:lnTo>
                      <a:pt x="86" y="17"/>
                    </a:lnTo>
                    <a:lnTo>
                      <a:pt x="86" y="16"/>
                    </a:lnTo>
                    <a:lnTo>
                      <a:pt x="82" y="14"/>
                    </a:lnTo>
                    <a:lnTo>
                      <a:pt x="82" y="13"/>
                    </a:lnTo>
                    <a:lnTo>
                      <a:pt x="81" y="12"/>
                    </a:lnTo>
                    <a:lnTo>
                      <a:pt x="81" y="15"/>
                    </a:lnTo>
                    <a:lnTo>
                      <a:pt x="79" y="14"/>
                    </a:lnTo>
                    <a:lnTo>
                      <a:pt x="79" y="15"/>
                    </a:lnTo>
                    <a:lnTo>
                      <a:pt x="77" y="14"/>
                    </a:lnTo>
                    <a:lnTo>
                      <a:pt x="76" y="14"/>
                    </a:lnTo>
                    <a:lnTo>
                      <a:pt x="76" y="13"/>
                    </a:lnTo>
                    <a:lnTo>
                      <a:pt x="76" y="12"/>
                    </a:lnTo>
                    <a:lnTo>
                      <a:pt x="75" y="13"/>
                    </a:lnTo>
                    <a:lnTo>
                      <a:pt x="73" y="12"/>
                    </a:lnTo>
                    <a:lnTo>
                      <a:pt x="71" y="13"/>
                    </a:lnTo>
                    <a:lnTo>
                      <a:pt x="71" y="12"/>
                    </a:lnTo>
                    <a:lnTo>
                      <a:pt x="69" y="12"/>
                    </a:lnTo>
                    <a:lnTo>
                      <a:pt x="69" y="11"/>
                    </a:lnTo>
                    <a:lnTo>
                      <a:pt x="68" y="12"/>
                    </a:lnTo>
                    <a:lnTo>
                      <a:pt x="68" y="10"/>
                    </a:lnTo>
                    <a:lnTo>
                      <a:pt x="68" y="13"/>
                    </a:lnTo>
                    <a:lnTo>
                      <a:pt x="69" y="13"/>
                    </a:lnTo>
                    <a:lnTo>
                      <a:pt x="68" y="14"/>
                    </a:lnTo>
                    <a:lnTo>
                      <a:pt x="68" y="13"/>
                    </a:lnTo>
                    <a:lnTo>
                      <a:pt x="66" y="12"/>
                    </a:lnTo>
                    <a:lnTo>
                      <a:pt x="66" y="13"/>
                    </a:lnTo>
                    <a:lnTo>
                      <a:pt x="65" y="13"/>
                    </a:lnTo>
                    <a:lnTo>
                      <a:pt x="65" y="11"/>
                    </a:lnTo>
                    <a:lnTo>
                      <a:pt x="63" y="11"/>
                    </a:lnTo>
                    <a:lnTo>
                      <a:pt x="64" y="6"/>
                    </a:lnTo>
                    <a:lnTo>
                      <a:pt x="61" y="5"/>
                    </a:lnTo>
                    <a:lnTo>
                      <a:pt x="60" y="5"/>
                    </a:lnTo>
                    <a:lnTo>
                      <a:pt x="60" y="6"/>
                    </a:lnTo>
                    <a:lnTo>
                      <a:pt x="61" y="8"/>
                    </a:lnTo>
                    <a:lnTo>
                      <a:pt x="59" y="8"/>
                    </a:lnTo>
                    <a:lnTo>
                      <a:pt x="58" y="8"/>
                    </a:lnTo>
                    <a:lnTo>
                      <a:pt x="58" y="10"/>
                    </a:lnTo>
                    <a:lnTo>
                      <a:pt x="56" y="11"/>
                    </a:lnTo>
                    <a:lnTo>
                      <a:pt x="55" y="10"/>
                    </a:lnTo>
                    <a:lnTo>
                      <a:pt x="55" y="8"/>
                    </a:lnTo>
                    <a:lnTo>
                      <a:pt x="54" y="9"/>
                    </a:lnTo>
                    <a:lnTo>
                      <a:pt x="53" y="8"/>
                    </a:lnTo>
                    <a:lnTo>
                      <a:pt x="52" y="8"/>
                    </a:lnTo>
                    <a:lnTo>
                      <a:pt x="48" y="10"/>
                    </a:lnTo>
                    <a:lnTo>
                      <a:pt x="47" y="10"/>
                    </a:lnTo>
                    <a:lnTo>
                      <a:pt x="47" y="14"/>
                    </a:lnTo>
                    <a:lnTo>
                      <a:pt x="46" y="15"/>
                    </a:lnTo>
                    <a:lnTo>
                      <a:pt x="47" y="15"/>
                    </a:lnTo>
                    <a:lnTo>
                      <a:pt x="47" y="18"/>
                    </a:lnTo>
                    <a:lnTo>
                      <a:pt x="45" y="17"/>
                    </a:lnTo>
                    <a:lnTo>
                      <a:pt x="44" y="18"/>
                    </a:lnTo>
                    <a:lnTo>
                      <a:pt x="42" y="19"/>
                    </a:lnTo>
                    <a:lnTo>
                      <a:pt x="41" y="19"/>
                    </a:lnTo>
                    <a:lnTo>
                      <a:pt x="37" y="18"/>
                    </a:lnTo>
                    <a:lnTo>
                      <a:pt x="37" y="20"/>
                    </a:lnTo>
                    <a:lnTo>
                      <a:pt x="39" y="20"/>
                    </a:lnTo>
                    <a:lnTo>
                      <a:pt x="38" y="21"/>
                    </a:lnTo>
                    <a:lnTo>
                      <a:pt x="36" y="20"/>
                    </a:lnTo>
                    <a:lnTo>
                      <a:pt x="36" y="21"/>
                    </a:lnTo>
                    <a:lnTo>
                      <a:pt x="34" y="22"/>
                    </a:lnTo>
                    <a:lnTo>
                      <a:pt x="33" y="22"/>
                    </a:lnTo>
                    <a:lnTo>
                      <a:pt x="32" y="24"/>
                    </a:lnTo>
                    <a:lnTo>
                      <a:pt x="27" y="25"/>
                    </a:lnTo>
                    <a:lnTo>
                      <a:pt x="24" y="18"/>
                    </a:lnTo>
                    <a:lnTo>
                      <a:pt x="23" y="18"/>
                    </a:lnTo>
                    <a:lnTo>
                      <a:pt x="22" y="18"/>
                    </a:lnTo>
                    <a:lnTo>
                      <a:pt x="23" y="21"/>
                    </a:lnTo>
                    <a:lnTo>
                      <a:pt x="20" y="23"/>
                    </a:lnTo>
                    <a:lnTo>
                      <a:pt x="19" y="21"/>
                    </a:lnTo>
                    <a:lnTo>
                      <a:pt x="19" y="19"/>
                    </a:lnTo>
                    <a:lnTo>
                      <a:pt x="17" y="18"/>
                    </a:lnTo>
                    <a:lnTo>
                      <a:pt x="15" y="19"/>
                    </a:lnTo>
                    <a:lnTo>
                      <a:pt x="13" y="23"/>
                    </a:lnTo>
                    <a:lnTo>
                      <a:pt x="16" y="26"/>
                    </a:lnTo>
                    <a:lnTo>
                      <a:pt x="17" y="25"/>
                    </a:lnTo>
                    <a:lnTo>
                      <a:pt x="19" y="28"/>
                    </a:lnTo>
                    <a:lnTo>
                      <a:pt x="20" y="28"/>
                    </a:lnTo>
                    <a:lnTo>
                      <a:pt x="18" y="29"/>
                    </a:lnTo>
                    <a:lnTo>
                      <a:pt x="17" y="27"/>
                    </a:lnTo>
                    <a:lnTo>
                      <a:pt x="16" y="28"/>
                    </a:lnTo>
                    <a:lnTo>
                      <a:pt x="14" y="28"/>
                    </a:lnTo>
                    <a:lnTo>
                      <a:pt x="14" y="29"/>
                    </a:lnTo>
                    <a:lnTo>
                      <a:pt x="14" y="32"/>
                    </a:lnTo>
                    <a:lnTo>
                      <a:pt x="15" y="34"/>
                    </a:lnTo>
                    <a:lnTo>
                      <a:pt x="14" y="40"/>
                    </a:lnTo>
                    <a:lnTo>
                      <a:pt x="12" y="39"/>
                    </a:lnTo>
                    <a:lnTo>
                      <a:pt x="10" y="40"/>
                    </a:lnTo>
                    <a:lnTo>
                      <a:pt x="9" y="39"/>
                    </a:lnTo>
                    <a:lnTo>
                      <a:pt x="9" y="40"/>
                    </a:lnTo>
                    <a:lnTo>
                      <a:pt x="8" y="40"/>
                    </a:lnTo>
                    <a:lnTo>
                      <a:pt x="6" y="39"/>
                    </a:lnTo>
                    <a:lnTo>
                      <a:pt x="6" y="40"/>
                    </a:lnTo>
                    <a:lnTo>
                      <a:pt x="4" y="41"/>
                    </a:lnTo>
                    <a:lnTo>
                      <a:pt x="4" y="42"/>
                    </a:lnTo>
                    <a:lnTo>
                      <a:pt x="6" y="43"/>
                    </a:lnTo>
                    <a:lnTo>
                      <a:pt x="10" y="44"/>
                    </a:lnTo>
                    <a:lnTo>
                      <a:pt x="9" y="45"/>
                    </a:lnTo>
                    <a:lnTo>
                      <a:pt x="11" y="44"/>
                    </a:lnTo>
                    <a:lnTo>
                      <a:pt x="11" y="46"/>
                    </a:lnTo>
                    <a:lnTo>
                      <a:pt x="11" y="47"/>
                    </a:lnTo>
                    <a:lnTo>
                      <a:pt x="10" y="46"/>
                    </a:lnTo>
                    <a:lnTo>
                      <a:pt x="9" y="47"/>
                    </a:lnTo>
                    <a:lnTo>
                      <a:pt x="8" y="46"/>
                    </a:lnTo>
                    <a:lnTo>
                      <a:pt x="9" y="47"/>
                    </a:lnTo>
                    <a:lnTo>
                      <a:pt x="8" y="47"/>
                    </a:lnTo>
                    <a:lnTo>
                      <a:pt x="6" y="46"/>
                    </a:lnTo>
                    <a:lnTo>
                      <a:pt x="5" y="45"/>
                    </a:lnTo>
                    <a:lnTo>
                      <a:pt x="2" y="47"/>
                    </a:lnTo>
                    <a:lnTo>
                      <a:pt x="0" y="48"/>
                    </a:lnTo>
                    <a:lnTo>
                      <a:pt x="2" y="49"/>
                    </a:lnTo>
                    <a:lnTo>
                      <a:pt x="2" y="51"/>
                    </a:lnTo>
                    <a:lnTo>
                      <a:pt x="2" y="53"/>
                    </a:lnTo>
                    <a:lnTo>
                      <a:pt x="4" y="55"/>
                    </a:lnTo>
                    <a:lnTo>
                      <a:pt x="5" y="55"/>
                    </a:lnTo>
                    <a:lnTo>
                      <a:pt x="5" y="57"/>
                    </a:lnTo>
                    <a:lnTo>
                      <a:pt x="7" y="58"/>
                    </a:lnTo>
                    <a:lnTo>
                      <a:pt x="9" y="59"/>
                    </a:lnTo>
                    <a:lnTo>
                      <a:pt x="9" y="60"/>
                    </a:lnTo>
                    <a:lnTo>
                      <a:pt x="11" y="58"/>
                    </a:lnTo>
                    <a:lnTo>
                      <a:pt x="14" y="59"/>
                    </a:lnTo>
                    <a:lnTo>
                      <a:pt x="14" y="60"/>
                    </a:lnTo>
                    <a:lnTo>
                      <a:pt x="13" y="59"/>
                    </a:lnTo>
                    <a:lnTo>
                      <a:pt x="14" y="61"/>
                    </a:lnTo>
                    <a:lnTo>
                      <a:pt x="16" y="61"/>
                    </a:lnTo>
                    <a:lnTo>
                      <a:pt x="17" y="62"/>
                    </a:lnTo>
                    <a:lnTo>
                      <a:pt x="16" y="63"/>
                    </a:lnTo>
                    <a:lnTo>
                      <a:pt x="14" y="63"/>
                    </a:lnTo>
                    <a:lnTo>
                      <a:pt x="15" y="65"/>
                    </a:lnTo>
                    <a:lnTo>
                      <a:pt x="16" y="65"/>
                    </a:lnTo>
                    <a:lnTo>
                      <a:pt x="17" y="65"/>
                    </a:lnTo>
                    <a:lnTo>
                      <a:pt x="17" y="66"/>
                    </a:lnTo>
                    <a:lnTo>
                      <a:pt x="18" y="65"/>
                    </a:lnTo>
                    <a:lnTo>
                      <a:pt x="19" y="66"/>
                    </a:lnTo>
                    <a:lnTo>
                      <a:pt x="20" y="67"/>
                    </a:lnTo>
                    <a:lnTo>
                      <a:pt x="24" y="65"/>
                    </a:lnTo>
                    <a:lnTo>
                      <a:pt x="24" y="66"/>
                    </a:lnTo>
                    <a:lnTo>
                      <a:pt x="24" y="67"/>
                    </a:lnTo>
                    <a:lnTo>
                      <a:pt x="25" y="68"/>
                    </a:lnTo>
                    <a:lnTo>
                      <a:pt x="24" y="69"/>
                    </a:lnTo>
                    <a:lnTo>
                      <a:pt x="24" y="71"/>
                    </a:lnTo>
                    <a:lnTo>
                      <a:pt x="25" y="71"/>
                    </a:lnTo>
                    <a:lnTo>
                      <a:pt x="27" y="67"/>
                    </a:lnTo>
                    <a:lnTo>
                      <a:pt x="27" y="69"/>
                    </a:lnTo>
                    <a:lnTo>
                      <a:pt x="27" y="70"/>
                    </a:lnTo>
                    <a:lnTo>
                      <a:pt x="28" y="70"/>
                    </a:lnTo>
                    <a:lnTo>
                      <a:pt x="27" y="72"/>
                    </a:lnTo>
                    <a:lnTo>
                      <a:pt x="27" y="74"/>
                    </a:lnTo>
                    <a:lnTo>
                      <a:pt x="24" y="76"/>
                    </a:lnTo>
                    <a:lnTo>
                      <a:pt x="24" y="78"/>
                    </a:lnTo>
                    <a:lnTo>
                      <a:pt x="27" y="80"/>
                    </a:lnTo>
                    <a:lnTo>
                      <a:pt x="34" y="87"/>
                    </a:lnTo>
                    <a:lnTo>
                      <a:pt x="35" y="86"/>
                    </a:lnTo>
                    <a:lnTo>
                      <a:pt x="36" y="86"/>
                    </a:lnTo>
                    <a:lnTo>
                      <a:pt x="36" y="88"/>
                    </a:lnTo>
                    <a:lnTo>
                      <a:pt x="37" y="87"/>
                    </a:lnTo>
                    <a:lnTo>
                      <a:pt x="38" y="88"/>
                    </a:lnTo>
                    <a:lnTo>
                      <a:pt x="38" y="89"/>
                    </a:lnTo>
                    <a:lnTo>
                      <a:pt x="38" y="90"/>
                    </a:lnTo>
                    <a:lnTo>
                      <a:pt x="39" y="91"/>
                    </a:lnTo>
                    <a:lnTo>
                      <a:pt x="40" y="89"/>
                    </a:lnTo>
                    <a:lnTo>
                      <a:pt x="41" y="92"/>
                    </a:lnTo>
                    <a:lnTo>
                      <a:pt x="40" y="94"/>
                    </a:lnTo>
                    <a:lnTo>
                      <a:pt x="41" y="95"/>
                    </a:lnTo>
                    <a:lnTo>
                      <a:pt x="40" y="96"/>
                    </a:lnTo>
                    <a:lnTo>
                      <a:pt x="41" y="98"/>
                    </a:lnTo>
                    <a:lnTo>
                      <a:pt x="40" y="97"/>
                    </a:lnTo>
                    <a:lnTo>
                      <a:pt x="38" y="98"/>
                    </a:lnTo>
                    <a:lnTo>
                      <a:pt x="36" y="100"/>
                    </a:lnTo>
                    <a:lnTo>
                      <a:pt x="39" y="105"/>
                    </a:lnTo>
                    <a:lnTo>
                      <a:pt x="40" y="106"/>
                    </a:lnTo>
                    <a:lnTo>
                      <a:pt x="40" y="108"/>
                    </a:lnTo>
                    <a:lnTo>
                      <a:pt x="40" y="109"/>
                    </a:lnTo>
                    <a:lnTo>
                      <a:pt x="39" y="110"/>
                    </a:lnTo>
                    <a:lnTo>
                      <a:pt x="38" y="109"/>
                    </a:lnTo>
                    <a:lnTo>
                      <a:pt x="38" y="112"/>
                    </a:lnTo>
                    <a:lnTo>
                      <a:pt x="37" y="112"/>
                    </a:lnTo>
                    <a:lnTo>
                      <a:pt x="36" y="113"/>
                    </a:lnTo>
                    <a:lnTo>
                      <a:pt x="36" y="114"/>
                    </a:lnTo>
                    <a:lnTo>
                      <a:pt x="33" y="117"/>
                    </a:lnTo>
                    <a:lnTo>
                      <a:pt x="35" y="119"/>
                    </a:lnTo>
                    <a:lnTo>
                      <a:pt x="33" y="119"/>
                    </a:lnTo>
                    <a:lnTo>
                      <a:pt x="30" y="120"/>
                    </a:lnTo>
                    <a:lnTo>
                      <a:pt x="29" y="120"/>
                    </a:lnTo>
                    <a:lnTo>
                      <a:pt x="29" y="122"/>
                    </a:lnTo>
                    <a:lnTo>
                      <a:pt x="28" y="123"/>
                    </a:lnTo>
                    <a:lnTo>
                      <a:pt x="30" y="124"/>
                    </a:lnTo>
                    <a:lnTo>
                      <a:pt x="30" y="127"/>
                    </a:lnTo>
                    <a:lnTo>
                      <a:pt x="29" y="129"/>
                    </a:lnTo>
                    <a:lnTo>
                      <a:pt x="30" y="129"/>
                    </a:lnTo>
                    <a:lnTo>
                      <a:pt x="29" y="132"/>
                    </a:lnTo>
                    <a:lnTo>
                      <a:pt x="28" y="132"/>
                    </a:lnTo>
                    <a:lnTo>
                      <a:pt x="28" y="130"/>
                    </a:lnTo>
                    <a:lnTo>
                      <a:pt x="27" y="133"/>
                    </a:lnTo>
                    <a:lnTo>
                      <a:pt x="28" y="134"/>
                    </a:lnTo>
                    <a:lnTo>
                      <a:pt x="28" y="136"/>
                    </a:lnTo>
                    <a:lnTo>
                      <a:pt x="27" y="136"/>
                    </a:lnTo>
                    <a:lnTo>
                      <a:pt x="30" y="140"/>
                    </a:lnTo>
                    <a:lnTo>
                      <a:pt x="32" y="142"/>
                    </a:lnTo>
                    <a:lnTo>
                      <a:pt x="33" y="143"/>
                    </a:lnTo>
                    <a:lnTo>
                      <a:pt x="35" y="146"/>
                    </a:lnTo>
                    <a:lnTo>
                      <a:pt x="36" y="147"/>
                    </a:lnTo>
                    <a:lnTo>
                      <a:pt x="38" y="147"/>
                    </a:lnTo>
                    <a:lnTo>
                      <a:pt x="41" y="152"/>
                    </a:lnTo>
                    <a:lnTo>
                      <a:pt x="43" y="152"/>
                    </a:lnTo>
                    <a:lnTo>
                      <a:pt x="43" y="153"/>
                    </a:lnTo>
                    <a:lnTo>
                      <a:pt x="44" y="155"/>
                    </a:lnTo>
                    <a:lnTo>
                      <a:pt x="47" y="155"/>
                    </a:lnTo>
                    <a:lnTo>
                      <a:pt x="46" y="157"/>
                    </a:lnTo>
                    <a:lnTo>
                      <a:pt x="47" y="159"/>
                    </a:lnTo>
                    <a:lnTo>
                      <a:pt x="49" y="159"/>
                    </a:lnTo>
                    <a:lnTo>
                      <a:pt x="49" y="160"/>
                    </a:lnTo>
                    <a:lnTo>
                      <a:pt x="50" y="160"/>
                    </a:lnTo>
                    <a:lnTo>
                      <a:pt x="49" y="160"/>
                    </a:lnTo>
                    <a:lnTo>
                      <a:pt x="50" y="163"/>
                    </a:lnTo>
                    <a:lnTo>
                      <a:pt x="49" y="164"/>
                    </a:lnTo>
                    <a:lnTo>
                      <a:pt x="49" y="165"/>
                    </a:lnTo>
                    <a:lnTo>
                      <a:pt x="50" y="163"/>
                    </a:lnTo>
                    <a:lnTo>
                      <a:pt x="50" y="164"/>
                    </a:lnTo>
                    <a:lnTo>
                      <a:pt x="52" y="163"/>
                    </a:lnTo>
                    <a:lnTo>
                      <a:pt x="52" y="164"/>
                    </a:lnTo>
                    <a:lnTo>
                      <a:pt x="53" y="164"/>
                    </a:lnTo>
                    <a:lnTo>
                      <a:pt x="55" y="164"/>
                    </a:lnTo>
                    <a:lnTo>
                      <a:pt x="57" y="164"/>
                    </a:lnTo>
                    <a:lnTo>
                      <a:pt x="57" y="165"/>
                    </a:lnTo>
                    <a:lnTo>
                      <a:pt x="58" y="165"/>
                    </a:lnTo>
                    <a:lnTo>
                      <a:pt x="58" y="164"/>
                    </a:lnTo>
                    <a:lnTo>
                      <a:pt x="60" y="164"/>
                    </a:lnTo>
                    <a:lnTo>
                      <a:pt x="60" y="163"/>
                    </a:lnTo>
                    <a:lnTo>
                      <a:pt x="63" y="163"/>
                    </a:lnTo>
                    <a:lnTo>
                      <a:pt x="62" y="164"/>
                    </a:lnTo>
                    <a:lnTo>
                      <a:pt x="63" y="168"/>
                    </a:lnTo>
                    <a:lnTo>
                      <a:pt x="64" y="167"/>
                    </a:lnTo>
                    <a:lnTo>
                      <a:pt x="65" y="168"/>
                    </a:lnTo>
                    <a:lnTo>
                      <a:pt x="67" y="168"/>
                    </a:lnTo>
                    <a:lnTo>
                      <a:pt x="68" y="164"/>
                    </a:lnTo>
                    <a:lnTo>
                      <a:pt x="69" y="163"/>
                    </a:lnTo>
                    <a:lnTo>
                      <a:pt x="70" y="166"/>
                    </a:lnTo>
                    <a:lnTo>
                      <a:pt x="71" y="166"/>
                    </a:lnTo>
                    <a:lnTo>
                      <a:pt x="72" y="166"/>
                    </a:lnTo>
                    <a:lnTo>
                      <a:pt x="72" y="167"/>
                    </a:lnTo>
                    <a:lnTo>
                      <a:pt x="75" y="167"/>
                    </a:lnTo>
                    <a:lnTo>
                      <a:pt x="76" y="169"/>
                    </a:lnTo>
                    <a:lnTo>
                      <a:pt x="74" y="169"/>
                    </a:lnTo>
                    <a:lnTo>
                      <a:pt x="74" y="170"/>
                    </a:lnTo>
                    <a:lnTo>
                      <a:pt x="76" y="172"/>
                    </a:lnTo>
                    <a:lnTo>
                      <a:pt x="77" y="170"/>
                    </a:lnTo>
                    <a:lnTo>
                      <a:pt x="77" y="172"/>
                    </a:lnTo>
                    <a:lnTo>
                      <a:pt x="79" y="173"/>
                    </a:lnTo>
                    <a:lnTo>
                      <a:pt x="81" y="171"/>
                    </a:lnTo>
                    <a:lnTo>
                      <a:pt x="81" y="172"/>
                    </a:lnTo>
                    <a:lnTo>
                      <a:pt x="82" y="173"/>
                    </a:lnTo>
                    <a:lnTo>
                      <a:pt x="82" y="176"/>
                    </a:lnTo>
                    <a:lnTo>
                      <a:pt x="83" y="176"/>
                    </a:lnTo>
                    <a:lnTo>
                      <a:pt x="84" y="176"/>
                    </a:lnTo>
                    <a:lnTo>
                      <a:pt x="83" y="177"/>
                    </a:lnTo>
                    <a:lnTo>
                      <a:pt x="82" y="177"/>
                    </a:lnTo>
                    <a:lnTo>
                      <a:pt x="83" y="178"/>
                    </a:lnTo>
                    <a:lnTo>
                      <a:pt x="84" y="178"/>
                    </a:lnTo>
                    <a:lnTo>
                      <a:pt x="84" y="179"/>
                    </a:lnTo>
                    <a:lnTo>
                      <a:pt x="85" y="178"/>
                    </a:lnTo>
                    <a:lnTo>
                      <a:pt x="85" y="179"/>
                    </a:lnTo>
                    <a:lnTo>
                      <a:pt x="86" y="181"/>
                    </a:lnTo>
                    <a:lnTo>
                      <a:pt x="85" y="181"/>
                    </a:lnTo>
                    <a:lnTo>
                      <a:pt x="89" y="184"/>
                    </a:lnTo>
                    <a:lnTo>
                      <a:pt x="89" y="183"/>
                    </a:lnTo>
                    <a:lnTo>
                      <a:pt x="93" y="183"/>
                    </a:lnTo>
                    <a:lnTo>
                      <a:pt x="94" y="185"/>
                    </a:lnTo>
                    <a:lnTo>
                      <a:pt x="96" y="185"/>
                    </a:lnTo>
                    <a:lnTo>
                      <a:pt x="98" y="186"/>
                    </a:lnTo>
                    <a:lnTo>
                      <a:pt x="98" y="185"/>
                    </a:lnTo>
                    <a:lnTo>
                      <a:pt x="100" y="185"/>
                    </a:lnTo>
                    <a:lnTo>
                      <a:pt x="99" y="187"/>
                    </a:lnTo>
                    <a:lnTo>
                      <a:pt x="97" y="192"/>
                    </a:lnTo>
                    <a:lnTo>
                      <a:pt x="97" y="195"/>
                    </a:lnTo>
                    <a:lnTo>
                      <a:pt x="97" y="197"/>
                    </a:lnTo>
                    <a:lnTo>
                      <a:pt x="99" y="197"/>
                    </a:lnTo>
                    <a:lnTo>
                      <a:pt x="101" y="195"/>
                    </a:lnTo>
                    <a:lnTo>
                      <a:pt x="101" y="196"/>
                    </a:lnTo>
                    <a:lnTo>
                      <a:pt x="101" y="195"/>
                    </a:lnTo>
                    <a:lnTo>
                      <a:pt x="102" y="194"/>
                    </a:lnTo>
                    <a:lnTo>
                      <a:pt x="104" y="197"/>
                    </a:lnTo>
                    <a:lnTo>
                      <a:pt x="105" y="196"/>
                    </a:lnTo>
                    <a:lnTo>
                      <a:pt x="106" y="197"/>
                    </a:lnTo>
                    <a:lnTo>
                      <a:pt x="108" y="199"/>
                    </a:lnTo>
                    <a:lnTo>
                      <a:pt x="109" y="199"/>
                    </a:lnTo>
                    <a:lnTo>
                      <a:pt x="111" y="204"/>
                    </a:lnTo>
                    <a:lnTo>
                      <a:pt x="115" y="206"/>
                    </a:lnTo>
                    <a:lnTo>
                      <a:pt x="116" y="208"/>
                    </a:lnTo>
                    <a:lnTo>
                      <a:pt x="118" y="206"/>
                    </a:lnTo>
                    <a:lnTo>
                      <a:pt x="120" y="205"/>
                    </a:lnTo>
                    <a:lnTo>
                      <a:pt x="120" y="210"/>
                    </a:lnTo>
                    <a:lnTo>
                      <a:pt x="118" y="211"/>
                    </a:lnTo>
                    <a:lnTo>
                      <a:pt x="115" y="216"/>
                    </a:lnTo>
                    <a:lnTo>
                      <a:pt x="117" y="219"/>
                    </a:lnTo>
                    <a:lnTo>
                      <a:pt x="116" y="220"/>
                    </a:lnTo>
                    <a:lnTo>
                      <a:pt x="120" y="224"/>
                    </a:lnTo>
                    <a:lnTo>
                      <a:pt x="123" y="224"/>
                    </a:lnTo>
                    <a:lnTo>
                      <a:pt x="126" y="227"/>
                    </a:lnTo>
                    <a:lnTo>
                      <a:pt x="128" y="228"/>
                    </a:lnTo>
                    <a:lnTo>
                      <a:pt x="128" y="229"/>
                    </a:lnTo>
                    <a:lnTo>
                      <a:pt x="129" y="229"/>
                    </a:lnTo>
                    <a:lnTo>
                      <a:pt x="132" y="234"/>
                    </a:lnTo>
                    <a:lnTo>
                      <a:pt x="133" y="234"/>
                    </a:lnTo>
                    <a:lnTo>
                      <a:pt x="134" y="233"/>
                    </a:lnTo>
                    <a:lnTo>
                      <a:pt x="136" y="233"/>
                    </a:lnTo>
                    <a:lnTo>
                      <a:pt x="138" y="234"/>
                    </a:lnTo>
                    <a:lnTo>
                      <a:pt x="140" y="234"/>
                    </a:lnTo>
                    <a:lnTo>
                      <a:pt x="143" y="233"/>
                    </a:lnTo>
                    <a:lnTo>
                      <a:pt x="142" y="227"/>
                    </a:lnTo>
                    <a:lnTo>
                      <a:pt x="146" y="229"/>
                    </a:lnTo>
                    <a:lnTo>
                      <a:pt x="147" y="228"/>
                    </a:lnTo>
                    <a:lnTo>
                      <a:pt x="148" y="228"/>
                    </a:lnTo>
                    <a:lnTo>
                      <a:pt x="147" y="224"/>
                    </a:lnTo>
                    <a:lnTo>
                      <a:pt x="148" y="220"/>
                    </a:lnTo>
                    <a:lnTo>
                      <a:pt x="155" y="215"/>
                    </a:lnTo>
                    <a:lnTo>
                      <a:pt x="156" y="212"/>
                    </a:lnTo>
                    <a:lnTo>
                      <a:pt x="158" y="212"/>
                    </a:lnTo>
                    <a:lnTo>
                      <a:pt x="158" y="214"/>
                    </a:lnTo>
                    <a:lnTo>
                      <a:pt x="159" y="213"/>
                    </a:lnTo>
                    <a:lnTo>
                      <a:pt x="159" y="214"/>
                    </a:lnTo>
                    <a:lnTo>
                      <a:pt x="158" y="215"/>
                    </a:lnTo>
                    <a:lnTo>
                      <a:pt x="159" y="217"/>
                    </a:lnTo>
                    <a:lnTo>
                      <a:pt x="158" y="217"/>
                    </a:lnTo>
                    <a:lnTo>
                      <a:pt x="158" y="219"/>
                    </a:lnTo>
                    <a:lnTo>
                      <a:pt x="161" y="223"/>
                    </a:lnTo>
                    <a:lnTo>
                      <a:pt x="163" y="223"/>
                    </a:lnTo>
                    <a:lnTo>
                      <a:pt x="165" y="223"/>
                    </a:lnTo>
                    <a:lnTo>
                      <a:pt x="166" y="224"/>
                    </a:lnTo>
                    <a:lnTo>
                      <a:pt x="168" y="226"/>
                    </a:lnTo>
                    <a:lnTo>
                      <a:pt x="169" y="227"/>
                    </a:lnTo>
                    <a:lnTo>
                      <a:pt x="170" y="224"/>
                    </a:lnTo>
                    <a:lnTo>
                      <a:pt x="171" y="225"/>
                    </a:lnTo>
                    <a:lnTo>
                      <a:pt x="172" y="225"/>
                    </a:lnTo>
                    <a:lnTo>
                      <a:pt x="174" y="227"/>
                    </a:lnTo>
                    <a:lnTo>
                      <a:pt x="175" y="227"/>
                    </a:lnTo>
                    <a:lnTo>
                      <a:pt x="176" y="229"/>
                    </a:lnTo>
                    <a:lnTo>
                      <a:pt x="177" y="230"/>
                    </a:lnTo>
                    <a:lnTo>
                      <a:pt x="177" y="231"/>
                    </a:lnTo>
                    <a:lnTo>
                      <a:pt x="179" y="233"/>
                    </a:lnTo>
                    <a:lnTo>
                      <a:pt x="180" y="239"/>
                    </a:lnTo>
                    <a:lnTo>
                      <a:pt x="182" y="241"/>
                    </a:lnTo>
                    <a:lnTo>
                      <a:pt x="183" y="240"/>
                    </a:lnTo>
                    <a:lnTo>
                      <a:pt x="185" y="240"/>
                    </a:lnTo>
                    <a:lnTo>
                      <a:pt x="189" y="241"/>
                    </a:lnTo>
                    <a:lnTo>
                      <a:pt x="192" y="239"/>
                    </a:lnTo>
                    <a:lnTo>
                      <a:pt x="194" y="241"/>
                    </a:lnTo>
                    <a:lnTo>
                      <a:pt x="195" y="244"/>
                    </a:lnTo>
                    <a:lnTo>
                      <a:pt x="194" y="245"/>
                    </a:lnTo>
                    <a:lnTo>
                      <a:pt x="195" y="246"/>
                    </a:lnTo>
                    <a:lnTo>
                      <a:pt x="197" y="244"/>
                    </a:lnTo>
                    <a:lnTo>
                      <a:pt x="200" y="244"/>
                    </a:lnTo>
                    <a:lnTo>
                      <a:pt x="201" y="246"/>
                    </a:lnTo>
                    <a:lnTo>
                      <a:pt x="203" y="249"/>
                    </a:lnTo>
                    <a:lnTo>
                      <a:pt x="205" y="249"/>
                    </a:lnTo>
                    <a:lnTo>
                      <a:pt x="205" y="247"/>
                    </a:lnTo>
                    <a:lnTo>
                      <a:pt x="207" y="247"/>
                    </a:lnTo>
                    <a:lnTo>
                      <a:pt x="207" y="250"/>
                    </a:lnTo>
                    <a:lnTo>
                      <a:pt x="209" y="251"/>
                    </a:lnTo>
                    <a:lnTo>
                      <a:pt x="209" y="253"/>
                    </a:lnTo>
                    <a:lnTo>
                      <a:pt x="211" y="253"/>
                    </a:lnTo>
                    <a:lnTo>
                      <a:pt x="211" y="254"/>
                    </a:lnTo>
                    <a:lnTo>
                      <a:pt x="212" y="253"/>
                    </a:lnTo>
                    <a:lnTo>
                      <a:pt x="215" y="255"/>
                    </a:lnTo>
                    <a:lnTo>
                      <a:pt x="218" y="256"/>
                    </a:lnTo>
                    <a:lnTo>
                      <a:pt x="219" y="258"/>
                    </a:lnTo>
                    <a:lnTo>
                      <a:pt x="222" y="264"/>
                    </a:lnTo>
                    <a:lnTo>
                      <a:pt x="224" y="267"/>
                    </a:lnTo>
                    <a:lnTo>
                      <a:pt x="226" y="268"/>
                    </a:lnTo>
                    <a:lnTo>
                      <a:pt x="224" y="272"/>
                    </a:lnTo>
                    <a:lnTo>
                      <a:pt x="227" y="274"/>
                    </a:lnTo>
                    <a:lnTo>
                      <a:pt x="228" y="275"/>
                    </a:lnTo>
                    <a:lnTo>
                      <a:pt x="229" y="278"/>
                    </a:lnTo>
                    <a:lnTo>
                      <a:pt x="231" y="278"/>
                    </a:lnTo>
                    <a:lnTo>
                      <a:pt x="232" y="278"/>
                    </a:lnTo>
                    <a:lnTo>
                      <a:pt x="233" y="276"/>
                    </a:lnTo>
                    <a:lnTo>
                      <a:pt x="236" y="279"/>
                    </a:lnTo>
                    <a:lnTo>
                      <a:pt x="237" y="278"/>
                    </a:lnTo>
                    <a:lnTo>
                      <a:pt x="240" y="281"/>
                    </a:lnTo>
                    <a:lnTo>
                      <a:pt x="243" y="281"/>
                    </a:lnTo>
                    <a:lnTo>
                      <a:pt x="245" y="283"/>
                    </a:lnTo>
                    <a:lnTo>
                      <a:pt x="246" y="285"/>
                    </a:lnTo>
                    <a:lnTo>
                      <a:pt x="248" y="289"/>
                    </a:lnTo>
                    <a:lnTo>
                      <a:pt x="250" y="289"/>
                    </a:lnTo>
                    <a:lnTo>
                      <a:pt x="252" y="291"/>
                    </a:lnTo>
                    <a:lnTo>
                      <a:pt x="252" y="293"/>
                    </a:lnTo>
                    <a:lnTo>
                      <a:pt x="255" y="299"/>
                    </a:lnTo>
                    <a:lnTo>
                      <a:pt x="256" y="300"/>
                    </a:lnTo>
                    <a:lnTo>
                      <a:pt x="257" y="302"/>
                    </a:lnTo>
                    <a:lnTo>
                      <a:pt x="259" y="304"/>
                    </a:lnTo>
                    <a:lnTo>
                      <a:pt x="259" y="301"/>
                    </a:lnTo>
                    <a:lnTo>
                      <a:pt x="263" y="298"/>
                    </a:lnTo>
                    <a:lnTo>
                      <a:pt x="262" y="295"/>
                    </a:lnTo>
                    <a:lnTo>
                      <a:pt x="263" y="293"/>
                    </a:lnTo>
                    <a:lnTo>
                      <a:pt x="265" y="294"/>
                    </a:lnTo>
                    <a:lnTo>
                      <a:pt x="267" y="294"/>
                    </a:lnTo>
                    <a:lnTo>
                      <a:pt x="268" y="292"/>
                    </a:lnTo>
                    <a:lnTo>
                      <a:pt x="269" y="293"/>
                    </a:lnTo>
                    <a:lnTo>
                      <a:pt x="270" y="293"/>
                    </a:lnTo>
                    <a:lnTo>
                      <a:pt x="272" y="294"/>
                    </a:lnTo>
                    <a:lnTo>
                      <a:pt x="270" y="298"/>
                    </a:lnTo>
                    <a:lnTo>
                      <a:pt x="272" y="298"/>
                    </a:lnTo>
                    <a:lnTo>
                      <a:pt x="273" y="297"/>
                    </a:lnTo>
                    <a:lnTo>
                      <a:pt x="274" y="297"/>
                    </a:lnTo>
                    <a:lnTo>
                      <a:pt x="275" y="297"/>
                    </a:lnTo>
                    <a:lnTo>
                      <a:pt x="278" y="297"/>
                    </a:lnTo>
                    <a:lnTo>
                      <a:pt x="282" y="294"/>
                    </a:lnTo>
                    <a:lnTo>
                      <a:pt x="284" y="294"/>
                    </a:lnTo>
                    <a:lnTo>
                      <a:pt x="286" y="298"/>
                    </a:lnTo>
                    <a:lnTo>
                      <a:pt x="288" y="298"/>
                    </a:lnTo>
                    <a:lnTo>
                      <a:pt x="290" y="299"/>
                    </a:lnTo>
                    <a:lnTo>
                      <a:pt x="290" y="298"/>
                    </a:lnTo>
                    <a:lnTo>
                      <a:pt x="295" y="299"/>
                    </a:lnTo>
                    <a:lnTo>
                      <a:pt x="296" y="298"/>
                    </a:lnTo>
                    <a:lnTo>
                      <a:pt x="296" y="300"/>
                    </a:lnTo>
                    <a:lnTo>
                      <a:pt x="297" y="299"/>
                    </a:lnTo>
                    <a:lnTo>
                      <a:pt x="297" y="298"/>
                    </a:lnTo>
                    <a:lnTo>
                      <a:pt x="296" y="295"/>
                    </a:lnTo>
                    <a:lnTo>
                      <a:pt x="298" y="293"/>
                    </a:lnTo>
                    <a:lnTo>
                      <a:pt x="298" y="292"/>
                    </a:lnTo>
                    <a:lnTo>
                      <a:pt x="299" y="291"/>
                    </a:lnTo>
                    <a:lnTo>
                      <a:pt x="299" y="289"/>
                    </a:lnTo>
                    <a:lnTo>
                      <a:pt x="299" y="286"/>
                    </a:lnTo>
                    <a:lnTo>
                      <a:pt x="301" y="284"/>
                    </a:lnTo>
                    <a:lnTo>
                      <a:pt x="301" y="283"/>
                    </a:lnTo>
                    <a:lnTo>
                      <a:pt x="302" y="282"/>
                    </a:lnTo>
                    <a:lnTo>
                      <a:pt x="304" y="282"/>
                    </a:lnTo>
                    <a:lnTo>
                      <a:pt x="305" y="284"/>
                    </a:lnTo>
                    <a:lnTo>
                      <a:pt x="306" y="284"/>
                    </a:lnTo>
                    <a:lnTo>
                      <a:pt x="308" y="282"/>
                    </a:lnTo>
                    <a:lnTo>
                      <a:pt x="308" y="284"/>
                    </a:lnTo>
                    <a:lnTo>
                      <a:pt x="310" y="286"/>
                    </a:lnTo>
                    <a:lnTo>
                      <a:pt x="312" y="285"/>
                    </a:lnTo>
                    <a:lnTo>
                      <a:pt x="314" y="286"/>
                    </a:lnTo>
                    <a:lnTo>
                      <a:pt x="315" y="287"/>
                    </a:lnTo>
                    <a:lnTo>
                      <a:pt x="318" y="287"/>
                    </a:lnTo>
                    <a:lnTo>
                      <a:pt x="318" y="286"/>
                    </a:lnTo>
                    <a:lnTo>
                      <a:pt x="319" y="286"/>
                    </a:lnTo>
                    <a:lnTo>
                      <a:pt x="319" y="285"/>
                    </a:lnTo>
                    <a:lnTo>
                      <a:pt x="319" y="283"/>
                    </a:lnTo>
                    <a:lnTo>
                      <a:pt x="320" y="283"/>
                    </a:lnTo>
                    <a:lnTo>
                      <a:pt x="324" y="285"/>
                    </a:lnTo>
                    <a:lnTo>
                      <a:pt x="328" y="290"/>
                    </a:lnTo>
                    <a:lnTo>
                      <a:pt x="331" y="287"/>
                    </a:lnTo>
                    <a:lnTo>
                      <a:pt x="333" y="289"/>
                    </a:lnTo>
                    <a:lnTo>
                      <a:pt x="333" y="287"/>
                    </a:lnTo>
                    <a:lnTo>
                      <a:pt x="332" y="287"/>
                    </a:lnTo>
                    <a:lnTo>
                      <a:pt x="332" y="286"/>
                    </a:lnTo>
                    <a:lnTo>
                      <a:pt x="336" y="289"/>
                    </a:lnTo>
                    <a:lnTo>
                      <a:pt x="337" y="289"/>
                    </a:lnTo>
                    <a:lnTo>
                      <a:pt x="339" y="289"/>
                    </a:lnTo>
                    <a:lnTo>
                      <a:pt x="341" y="288"/>
                    </a:lnTo>
                    <a:lnTo>
                      <a:pt x="340" y="289"/>
                    </a:lnTo>
                    <a:lnTo>
                      <a:pt x="345" y="291"/>
                    </a:lnTo>
                    <a:lnTo>
                      <a:pt x="346" y="294"/>
                    </a:lnTo>
                    <a:lnTo>
                      <a:pt x="347" y="294"/>
                    </a:lnTo>
                    <a:lnTo>
                      <a:pt x="348" y="294"/>
                    </a:lnTo>
                    <a:lnTo>
                      <a:pt x="355" y="299"/>
                    </a:lnTo>
                    <a:lnTo>
                      <a:pt x="356" y="300"/>
                    </a:lnTo>
                    <a:lnTo>
                      <a:pt x="360" y="303"/>
                    </a:lnTo>
                    <a:lnTo>
                      <a:pt x="363" y="305"/>
                    </a:lnTo>
                    <a:lnTo>
                      <a:pt x="368" y="304"/>
                    </a:lnTo>
                    <a:lnTo>
                      <a:pt x="368" y="302"/>
                    </a:lnTo>
                    <a:lnTo>
                      <a:pt x="369" y="301"/>
                    </a:lnTo>
                    <a:lnTo>
                      <a:pt x="369" y="300"/>
                    </a:lnTo>
                    <a:lnTo>
                      <a:pt x="368" y="298"/>
                    </a:lnTo>
                    <a:lnTo>
                      <a:pt x="370" y="297"/>
                    </a:lnTo>
                    <a:lnTo>
                      <a:pt x="371" y="293"/>
                    </a:lnTo>
                    <a:lnTo>
                      <a:pt x="372" y="292"/>
                    </a:lnTo>
                    <a:lnTo>
                      <a:pt x="372" y="291"/>
                    </a:lnTo>
                    <a:lnTo>
                      <a:pt x="373" y="291"/>
                    </a:lnTo>
                    <a:lnTo>
                      <a:pt x="373" y="293"/>
                    </a:lnTo>
                    <a:lnTo>
                      <a:pt x="374" y="294"/>
                    </a:lnTo>
                    <a:lnTo>
                      <a:pt x="375" y="293"/>
                    </a:lnTo>
                    <a:lnTo>
                      <a:pt x="372" y="290"/>
                    </a:lnTo>
                    <a:lnTo>
                      <a:pt x="370" y="286"/>
                    </a:lnTo>
                    <a:lnTo>
                      <a:pt x="370" y="284"/>
                    </a:lnTo>
                    <a:lnTo>
                      <a:pt x="371" y="283"/>
                    </a:lnTo>
                    <a:lnTo>
                      <a:pt x="371" y="278"/>
                    </a:lnTo>
                    <a:lnTo>
                      <a:pt x="373" y="278"/>
                    </a:lnTo>
                    <a:lnTo>
                      <a:pt x="373" y="276"/>
                    </a:lnTo>
                    <a:lnTo>
                      <a:pt x="375" y="274"/>
                    </a:lnTo>
                    <a:lnTo>
                      <a:pt x="377" y="274"/>
                    </a:lnTo>
                    <a:lnTo>
                      <a:pt x="378" y="274"/>
                    </a:lnTo>
                    <a:lnTo>
                      <a:pt x="378" y="273"/>
                    </a:lnTo>
                    <a:lnTo>
                      <a:pt x="378" y="271"/>
                    </a:lnTo>
                    <a:lnTo>
                      <a:pt x="380" y="270"/>
                    </a:lnTo>
                    <a:lnTo>
                      <a:pt x="382" y="270"/>
                    </a:lnTo>
                    <a:lnTo>
                      <a:pt x="384" y="268"/>
                    </a:lnTo>
                    <a:lnTo>
                      <a:pt x="383" y="265"/>
                    </a:lnTo>
                    <a:lnTo>
                      <a:pt x="385" y="258"/>
                    </a:lnTo>
                    <a:lnTo>
                      <a:pt x="385" y="256"/>
                    </a:lnTo>
                    <a:lnTo>
                      <a:pt x="384" y="257"/>
                    </a:lnTo>
                    <a:lnTo>
                      <a:pt x="384" y="255"/>
                    </a:lnTo>
                    <a:lnTo>
                      <a:pt x="383" y="255"/>
                    </a:lnTo>
                    <a:lnTo>
                      <a:pt x="385" y="251"/>
                    </a:lnTo>
                    <a:lnTo>
                      <a:pt x="386" y="249"/>
                    </a:lnTo>
                    <a:lnTo>
                      <a:pt x="383" y="247"/>
                    </a:lnTo>
                    <a:lnTo>
                      <a:pt x="382" y="244"/>
                    </a:lnTo>
                    <a:lnTo>
                      <a:pt x="379" y="244"/>
                    </a:lnTo>
                    <a:lnTo>
                      <a:pt x="378" y="245"/>
                    </a:lnTo>
                    <a:lnTo>
                      <a:pt x="377" y="244"/>
                    </a:lnTo>
                    <a:lnTo>
                      <a:pt x="377" y="242"/>
                    </a:lnTo>
                    <a:lnTo>
                      <a:pt x="375" y="242"/>
                    </a:lnTo>
                    <a:lnTo>
                      <a:pt x="375" y="244"/>
                    </a:lnTo>
                    <a:lnTo>
                      <a:pt x="373" y="244"/>
                    </a:lnTo>
                    <a:lnTo>
                      <a:pt x="371" y="244"/>
                    </a:lnTo>
                    <a:lnTo>
                      <a:pt x="371" y="242"/>
                    </a:lnTo>
                    <a:lnTo>
                      <a:pt x="373" y="241"/>
                    </a:lnTo>
                    <a:lnTo>
                      <a:pt x="375" y="238"/>
                    </a:lnTo>
                    <a:lnTo>
                      <a:pt x="376" y="238"/>
                    </a:lnTo>
                    <a:lnTo>
                      <a:pt x="378" y="235"/>
                    </a:lnTo>
                    <a:lnTo>
                      <a:pt x="376" y="234"/>
                    </a:lnTo>
                    <a:lnTo>
                      <a:pt x="373" y="229"/>
                    </a:lnTo>
                    <a:lnTo>
                      <a:pt x="375" y="228"/>
                    </a:lnTo>
                    <a:lnTo>
                      <a:pt x="375" y="227"/>
                    </a:lnTo>
                    <a:lnTo>
                      <a:pt x="375" y="226"/>
                    </a:lnTo>
                    <a:lnTo>
                      <a:pt x="376" y="225"/>
                    </a:lnTo>
                    <a:lnTo>
                      <a:pt x="375" y="223"/>
                    </a:lnTo>
                    <a:lnTo>
                      <a:pt x="373" y="222"/>
                    </a:lnTo>
                    <a:lnTo>
                      <a:pt x="371" y="220"/>
                    </a:lnTo>
                    <a:lnTo>
                      <a:pt x="367" y="213"/>
                    </a:lnTo>
                    <a:lnTo>
                      <a:pt x="365" y="207"/>
                    </a:lnTo>
                    <a:lnTo>
                      <a:pt x="366" y="204"/>
                    </a:lnTo>
                    <a:lnTo>
                      <a:pt x="365" y="202"/>
                    </a:lnTo>
                    <a:lnTo>
                      <a:pt x="366" y="200"/>
                    </a:lnTo>
                    <a:lnTo>
                      <a:pt x="365" y="199"/>
                    </a:lnTo>
                    <a:lnTo>
                      <a:pt x="364" y="198"/>
                    </a:lnTo>
                    <a:lnTo>
                      <a:pt x="363" y="197"/>
                    </a:lnTo>
                    <a:lnTo>
                      <a:pt x="363" y="196"/>
                    </a:lnTo>
                    <a:lnTo>
                      <a:pt x="361" y="195"/>
                    </a:lnTo>
                    <a:lnTo>
                      <a:pt x="360" y="192"/>
                    </a:lnTo>
                    <a:lnTo>
                      <a:pt x="362" y="189"/>
                    </a:lnTo>
                    <a:lnTo>
                      <a:pt x="361" y="188"/>
                    </a:lnTo>
                    <a:lnTo>
                      <a:pt x="361" y="186"/>
                    </a:lnTo>
                    <a:lnTo>
                      <a:pt x="362" y="180"/>
                    </a:lnTo>
                    <a:lnTo>
                      <a:pt x="363" y="179"/>
                    </a:lnTo>
                    <a:lnTo>
                      <a:pt x="366" y="177"/>
                    </a:lnTo>
                    <a:lnTo>
                      <a:pt x="367" y="177"/>
                    </a:lnTo>
                    <a:lnTo>
                      <a:pt x="371" y="176"/>
                    </a:lnTo>
                    <a:lnTo>
                      <a:pt x="370" y="175"/>
                    </a:lnTo>
                    <a:lnTo>
                      <a:pt x="371" y="174"/>
                    </a:lnTo>
                    <a:lnTo>
                      <a:pt x="369" y="173"/>
                    </a:lnTo>
                    <a:lnTo>
                      <a:pt x="369" y="170"/>
                    </a:lnTo>
                    <a:lnTo>
                      <a:pt x="367" y="164"/>
                    </a:lnTo>
                    <a:lnTo>
                      <a:pt x="369" y="162"/>
                    </a:lnTo>
                    <a:lnTo>
                      <a:pt x="368" y="160"/>
                    </a:lnTo>
                    <a:lnTo>
                      <a:pt x="368" y="158"/>
                    </a:lnTo>
                    <a:lnTo>
                      <a:pt x="369" y="156"/>
                    </a:lnTo>
                    <a:lnTo>
                      <a:pt x="369" y="154"/>
                    </a:lnTo>
                    <a:lnTo>
                      <a:pt x="370" y="152"/>
                    </a:lnTo>
                    <a:lnTo>
                      <a:pt x="367" y="150"/>
                    </a:lnTo>
                    <a:lnTo>
                      <a:pt x="369" y="147"/>
                    </a:lnTo>
                    <a:lnTo>
                      <a:pt x="366" y="145"/>
                    </a:lnTo>
                    <a:lnTo>
                      <a:pt x="366" y="140"/>
                    </a:lnTo>
                    <a:lnTo>
                      <a:pt x="365" y="139"/>
                    </a:lnTo>
                    <a:lnTo>
                      <a:pt x="365" y="137"/>
                    </a:lnTo>
                    <a:lnTo>
                      <a:pt x="365" y="133"/>
                    </a:lnTo>
                    <a:lnTo>
                      <a:pt x="366" y="130"/>
                    </a:lnTo>
                    <a:lnTo>
                      <a:pt x="365" y="127"/>
                    </a:lnTo>
                    <a:lnTo>
                      <a:pt x="365" y="125"/>
                    </a:lnTo>
                    <a:lnTo>
                      <a:pt x="364" y="123"/>
                    </a:lnTo>
                    <a:lnTo>
                      <a:pt x="362" y="121"/>
                    </a:lnTo>
                    <a:lnTo>
                      <a:pt x="361" y="113"/>
                    </a:lnTo>
                    <a:lnTo>
                      <a:pt x="364" y="113"/>
                    </a:lnTo>
                    <a:lnTo>
                      <a:pt x="369" y="114"/>
                    </a:lnTo>
                    <a:lnTo>
                      <a:pt x="371" y="117"/>
                    </a:lnTo>
                    <a:lnTo>
                      <a:pt x="373" y="117"/>
                    </a:lnTo>
                    <a:lnTo>
                      <a:pt x="373" y="116"/>
                    </a:lnTo>
                    <a:lnTo>
                      <a:pt x="375" y="113"/>
                    </a:lnTo>
                    <a:lnTo>
                      <a:pt x="377" y="112"/>
                    </a:lnTo>
                    <a:lnTo>
                      <a:pt x="377" y="111"/>
                    </a:lnTo>
                    <a:lnTo>
                      <a:pt x="377" y="109"/>
                    </a:lnTo>
                    <a:lnTo>
                      <a:pt x="378" y="107"/>
                    </a:lnTo>
                    <a:lnTo>
                      <a:pt x="379" y="108"/>
                    </a:lnTo>
                    <a:lnTo>
                      <a:pt x="381" y="105"/>
                    </a:lnTo>
                    <a:lnTo>
                      <a:pt x="385" y="104"/>
                    </a:lnTo>
                    <a:lnTo>
                      <a:pt x="385" y="102"/>
                    </a:lnTo>
                    <a:lnTo>
                      <a:pt x="388" y="102"/>
                    </a:lnTo>
                    <a:lnTo>
                      <a:pt x="389" y="101"/>
                    </a:lnTo>
                    <a:lnTo>
                      <a:pt x="389" y="100"/>
                    </a:lnTo>
                    <a:lnTo>
                      <a:pt x="390" y="98"/>
                    </a:lnTo>
                    <a:lnTo>
                      <a:pt x="392" y="96"/>
                    </a:lnTo>
                    <a:lnTo>
                      <a:pt x="390" y="92"/>
                    </a:lnTo>
                    <a:lnTo>
                      <a:pt x="391" y="89"/>
                    </a:lnTo>
                    <a:lnTo>
                      <a:pt x="388" y="85"/>
                    </a:lnTo>
                    <a:lnTo>
                      <a:pt x="389" y="83"/>
                    </a:lnTo>
                    <a:lnTo>
                      <a:pt x="392" y="80"/>
                    </a:lnTo>
                    <a:lnTo>
                      <a:pt x="395" y="78"/>
                    </a:lnTo>
                    <a:lnTo>
                      <a:pt x="394" y="76"/>
                    </a:lnTo>
                    <a:lnTo>
                      <a:pt x="394" y="73"/>
                    </a:lnTo>
                    <a:lnTo>
                      <a:pt x="392" y="67"/>
                    </a:lnTo>
                    <a:lnTo>
                      <a:pt x="391" y="66"/>
                    </a:lnTo>
                    <a:lnTo>
                      <a:pt x="392" y="65"/>
                    </a:lnTo>
                    <a:lnTo>
                      <a:pt x="395" y="65"/>
                    </a:lnTo>
                    <a:lnTo>
                      <a:pt x="398" y="63"/>
                    </a:lnTo>
                    <a:lnTo>
                      <a:pt x="398" y="57"/>
                    </a:lnTo>
                    <a:lnTo>
                      <a:pt x="399" y="57"/>
                    </a:lnTo>
                    <a:lnTo>
                      <a:pt x="399" y="59"/>
                    </a:lnTo>
                    <a:lnTo>
                      <a:pt x="401" y="57"/>
                    </a:lnTo>
                    <a:lnTo>
                      <a:pt x="401" y="54"/>
                    </a:lnTo>
                    <a:lnTo>
                      <a:pt x="402" y="50"/>
                    </a:lnTo>
                    <a:lnTo>
                      <a:pt x="403" y="49"/>
                    </a:lnTo>
                    <a:lnTo>
                      <a:pt x="404" y="46"/>
                    </a:lnTo>
                    <a:lnTo>
                      <a:pt x="406" y="42"/>
                    </a:lnTo>
                    <a:lnTo>
                      <a:pt x="406" y="40"/>
                    </a:lnTo>
                    <a:lnTo>
                      <a:pt x="409" y="38"/>
                    </a:lnTo>
                    <a:lnTo>
                      <a:pt x="410" y="36"/>
                    </a:lnTo>
                    <a:lnTo>
                      <a:pt x="410" y="32"/>
                    </a:lnTo>
                    <a:lnTo>
                      <a:pt x="411" y="31"/>
                    </a:lnTo>
                    <a:lnTo>
                      <a:pt x="410"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30" name="Freeform 61">
                <a:extLst>
                  <a:ext uri="{FF2B5EF4-FFF2-40B4-BE49-F238E27FC236}">
                    <a16:creationId xmlns:a16="http://schemas.microsoft.com/office/drawing/2014/main" id="{C497E506-76A6-4102-A45F-948F3659B34F}"/>
                  </a:ext>
                </a:extLst>
              </p:cNvPr>
              <p:cNvSpPr>
                <a:spLocks/>
              </p:cNvSpPr>
              <p:nvPr/>
            </p:nvSpPr>
            <p:spPr bwMode="auto">
              <a:xfrm>
                <a:off x="1319" y="3149"/>
                <a:ext cx="411" cy="305"/>
              </a:xfrm>
              <a:custGeom>
                <a:avLst/>
                <a:gdLst>
                  <a:gd name="T0" fmla="*/ 390 w 411"/>
                  <a:gd name="T1" fmla="*/ 42 h 305"/>
                  <a:gd name="T2" fmla="*/ 357 w 411"/>
                  <a:gd name="T3" fmla="*/ 65 h 305"/>
                  <a:gd name="T4" fmla="*/ 321 w 411"/>
                  <a:gd name="T5" fmla="*/ 39 h 305"/>
                  <a:gd name="T6" fmla="*/ 299 w 411"/>
                  <a:gd name="T7" fmla="*/ 44 h 305"/>
                  <a:gd name="T8" fmla="*/ 286 w 411"/>
                  <a:gd name="T9" fmla="*/ 48 h 305"/>
                  <a:gd name="T10" fmla="*/ 265 w 411"/>
                  <a:gd name="T11" fmla="*/ 62 h 305"/>
                  <a:gd name="T12" fmla="*/ 257 w 411"/>
                  <a:gd name="T13" fmla="*/ 74 h 305"/>
                  <a:gd name="T14" fmla="*/ 245 w 411"/>
                  <a:gd name="T15" fmla="*/ 78 h 305"/>
                  <a:gd name="T16" fmla="*/ 233 w 411"/>
                  <a:gd name="T17" fmla="*/ 78 h 305"/>
                  <a:gd name="T18" fmla="*/ 218 w 411"/>
                  <a:gd name="T19" fmla="*/ 67 h 305"/>
                  <a:gd name="T20" fmla="*/ 199 w 411"/>
                  <a:gd name="T21" fmla="*/ 54 h 305"/>
                  <a:gd name="T22" fmla="*/ 166 w 411"/>
                  <a:gd name="T23" fmla="*/ 13 h 305"/>
                  <a:gd name="T24" fmla="*/ 133 w 411"/>
                  <a:gd name="T25" fmla="*/ 22 h 305"/>
                  <a:gd name="T26" fmla="*/ 120 w 411"/>
                  <a:gd name="T27" fmla="*/ 2 h 305"/>
                  <a:gd name="T28" fmla="*/ 105 w 411"/>
                  <a:gd name="T29" fmla="*/ 15 h 305"/>
                  <a:gd name="T30" fmla="*/ 90 w 411"/>
                  <a:gd name="T31" fmla="*/ 19 h 305"/>
                  <a:gd name="T32" fmla="*/ 76 w 411"/>
                  <a:gd name="T33" fmla="*/ 14 h 305"/>
                  <a:gd name="T34" fmla="*/ 68 w 411"/>
                  <a:gd name="T35" fmla="*/ 10 h 305"/>
                  <a:gd name="T36" fmla="*/ 61 w 411"/>
                  <a:gd name="T37" fmla="*/ 5 h 305"/>
                  <a:gd name="T38" fmla="*/ 48 w 411"/>
                  <a:gd name="T39" fmla="*/ 10 h 305"/>
                  <a:gd name="T40" fmla="*/ 39 w 411"/>
                  <a:gd name="T41" fmla="*/ 20 h 305"/>
                  <a:gd name="T42" fmla="*/ 19 w 411"/>
                  <a:gd name="T43" fmla="*/ 19 h 305"/>
                  <a:gd name="T44" fmla="*/ 15 w 411"/>
                  <a:gd name="T45" fmla="*/ 34 h 305"/>
                  <a:gd name="T46" fmla="*/ 9 w 411"/>
                  <a:gd name="T47" fmla="*/ 45 h 305"/>
                  <a:gd name="T48" fmla="*/ 2 w 411"/>
                  <a:gd name="T49" fmla="*/ 49 h 305"/>
                  <a:gd name="T50" fmla="*/ 14 w 411"/>
                  <a:gd name="T51" fmla="*/ 60 h 305"/>
                  <a:gd name="T52" fmla="*/ 24 w 411"/>
                  <a:gd name="T53" fmla="*/ 65 h 305"/>
                  <a:gd name="T54" fmla="*/ 24 w 411"/>
                  <a:gd name="T55" fmla="*/ 76 h 305"/>
                  <a:gd name="T56" fmla="*/ 41 w 411"/>
                  <a:gd name="T57" fmla="*/ 92 h 305"/>
                  <a:gd name="T58" fmla="*/ 38 w 411"/>
                  <a:gd name="T59" fmla="*/ 109 h 305"/>
                  <a:gd name="T60" fmla="*/ 30 w 411"/>
                  <a:gd name="T61" fmla="*/ 127 h 305"/>
                  <a:gd name="T62" fmla="*/ 36 w 411"/>
                  <a:gd name="T63" fmla="*/ 147 h 305"/>
                  <a:gd name="T64" fmla="*/ 50 w 411"/>
                  <a:gd name="T65" fmla="*/ 163 h 305"/>
                  <a:gd name="T66" fmla="*/ 60 w 411"/>
                  <a:gd name="T67" fmla="*/ 163 h 305"/>
                  <a:gd name="T68" fmla="*/ 76 w 411"/>
                  <a:gd name="T69" fmla="*/ 169 h 305"/>
                  <a:gd name="T70" fmla="*/ 83 w 411"/>
                  <a:gd name="T71" fmla="*/ 177 h 305"/>
                  <a:gd name="T72" fmla="*/ 98 w 411"/>
                  <a:gd name="T73" fmla="*/ 186 h 305"/>
                  <a:gd name="T74" fmla="*/ 105 w 411"/>
                  <a:gd name="T75" fmla="*/ 196 h 305"/>
                  <a:gd name="T76" fmla="*/ 116 w 411"/>
                  <a:gd name="T77" fmla="*/ 220 h 305"/>
                  <a:gd name="T78" fmla="*/ 143 w 411"/>
                  <a:gd name="T79" fmla="*/ 233 h 305"/>
                  <a:gd name="T80" fmla="*/ 159 w 411"/>
                  <a:gd name="T81" fmla="*/ 217 h 305"/>
                  <a:gd name="T82" fmla="*/ 176 w 411"/>
                  <a:gd name="T83" fmla="*/ 229 h 305"/>
                  <a:gd name="T84" fmla="*/ 195 w 411"/>
                  <a:gd name="T85" fmla="*/ 246 h 305"/>
                  <a:gd name="T86" fmla="*/ 215 w 411"/>
                  <a:gd name="T87" fmla="*/ 255 h 305"/>
                  <a:gd name="T88" fmla="*/ 237 w 411"/>
                  <a:gd name="T89" fmla="*/ 278 h 305"/>
                  <a:gd name="T90" fmla="*/ 263 w 411"/>
                  <a:gd name="T91" fmla="*/ 298 h 305"/>
                  <a:gd name="T92" fmla="*/ 278 w 411"/>
                  <a:gd name="T93" fmla="*/ 297 h 305"/>
                  <a:gd name="T94" fmla="*/ 296 w 411"/>
                  <a:gd name="T95" fmla="*/ 295 h 305"/>
                  <a:gd name="T96" fmla="*/ 310 w 411"/>
                  <a:gd name="T97" fmla="*/ 286 h 305"/>
                  <a:gd name="T98" fmla="*/ 333 w 411"/>
                  <a:gd name="T99" fmla="*/ 287 h 305"/>
                  <a:gd name="T100" fmla="*/ 356 w 411"/>
                  <a:gd name="T101" fmla="*/ 300 h 305"/>
                  <a:gd name="T102" fmla="*/ 373 w 411"/>
                  <a:gd name="T103" fmla="*/ 293 h 305"/>
                  <a:gd name="T104" fmla="*/ 378 w 411"/>
                  <a:gd name="T105" fmla="*/ 271 h 305"/>
                  <a:gd name="T106" fmla="*/ 379 w 411"/>
                  <a:gd name="T107" fmla="*/ 244 h 305"/>
                  <a:gd name="T108" fmla="*/ 373 w 411"/>
                  <a:gd name="T109" fmla="*/ 229 h 305"/>
                  <a:gd name="T110" fmla="*/ 365 w 411"/>
                  <a:gd name="T111" fmla="*/ 199 h 305"/>
                  <a:gd name="T112" fmla="*/ 370 w 411"/>
                  <a:gd name="T113" fmla="*/ 175 h 305"/>
                  <a:gd name="T114" fmla="*/ 366 w 411"/>
                  <a:gd name="T115" fmla="*/ 140 h 305"/>
                  <a:gd name="T116" fmla="*/ 373 w 411"/>
                  <a:gd name="T117" fmla="*/ 116 h 305"/>
                  <a:gd name="T118" fmla="*/ 392 w 411"/>
                  <a:gd name="T119" fmla="*/ 96 h 305"/>
                  <a:gd name="T120" fmla="*/ 398 w 411"/>
                  <a:gd name="T121" fmla="*/ 57 h 305"/>
                  <a:gd name="T122" fmla="*/ 411 w 411"/>
                  <a:gd name="T123" fmla="*/ 31 h 3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11"/>
                  <a:gd name="T187" fmla="*/ 0 h 305"/>
                  <a:gd name="T188" fmla="*/ 411 w 411"/>
                  <a:gd name="T189" fmla="*/ 305 h 3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11" h="305">
                    <a:moveTo>
                      <a:pt x="410" y="29"/>
                    </a:moveTo>
                    <a:lnTo>
                      <a:pt x="411" y="26"/>
                    </a:lnTo>
                    <a:lnTo>
                      <a:pt x="410" y="24"/>
                    </a:lnTo>
                    <a:lnTo>
                      <a:pt x="407" y="21"/>
                    </a:lnTo>
                    <a:lnTo>
                      <a:pt x="404" y="23"/>
                    </a:lnTo>
                    <a:lnTo>
                      <a:pt x="403" y="25"/>
                    </a:lnTo>
                    <a:lnTo>
                      <a:pt x="402" y="25"/>
                    </a:lnTo>
                    <a:lnTo>
                      <a:pt x="401" y="27"/>
                    </a:lnTo>
                    <a:lnTo>
                      <a:pt x="399" y="29"/>
                    </a:lnTo>
                    <a:lnTo>
                      <a:pt x="398" y="27"/>
                    </a:lnTo>
                    <a:lnTo>
                      <a:pt x="396" y="28"/>
                    </a:lnTo>
                    <a:lnTo>
                      <a:pt x="393" y="32"/>
                    </a:lnTo>
                    <a:lnTo>
                      <a:pt x="392" y="39"/>
                    </a:lnTo>
                    <a:lnTo>
                      <a:pt x="390" y="42"/>
                    </a:lnTo>
                    <a:lnTo>
                      <a:pt x="386" y="45"/>
                    </a:lnTo>
                    <a:lnTo>
                      <a:pt x="387" y="47"/>
                    </a:lnTo>
                    <a:lnTo>
                      <a:pt x="386" y="48"/>
                    </a:lnTo>
                    <a:lnTo>
                      <a:pt x="382" y="50"/>
                    </a:lnTo>
                    <a:lnTo>
                      <a:pt x="379" y="52"/>
                    </a:lnTo>
                    <a:lnTo>
                      <a:pt x="378" y="52"/>
                    </a:lnTo>
                    <a:lnTo>
                      <a:pt x="377" y="52"/>
                    </a:lnTo>
                    <a:lnTo>
                      <a:pt x="371" y="60"/>
                    </a:lnTo>
                    <a:lnTo>
                      <a:pt x="369" y="65"/>
                    </a:lnTo>
                    <a:lnTo>
                      <a:pt x="368" y="66"/>
                    </a:lnTo>
                    <a:lnTo>
                      <a:pt x="364" y="69"/>
                    </a:lnTo>
                    <a:lnTo>
                      <a:pt x="361" y="67"/>
                    </a:lnTo>
                    <a:lnTo>
                      <a:pt x="358" y="66"/>
                    </a:lnTo>
                    <a:lnTo>
                      <a:pt x="357" y="65"/>
                    </a:lnTo>
                    <a:lnTo>
                      <a:pt x="350" y="60"/>
                    </a:lnTo>
                    <a:lnTo>
                      <a:pt x="347" y="59"/>
                    </a:lnTo>
                    <a:lnTo>
                      <a:pt x="345" y="59"/>
                    </a:lnTo>
                    <a:lnTo>
                      <a:pt x="344" y="55"/>
                    </a:lnTo>
                    <a:lnTo>
                      <a:pt x="341" y="52"/>
                    </a:lnTo>
                    <a:lnTo>
                      <a:pt x="341" y="49"/>
                    </a:lnTo>
                    <a:lnTo>
                      <a:pt x="338" y="47"/>
                    </a:lnTo>
                    <a:lnTo>
                      <a:pt x="337" y="44"/>
                    </a:lnTo>
                    <a:lnTo>
                      <a:pt x="332" y="43"/>
                    </a:lnTo>
                    <a:lnTo>
                      <a:pt x="331" y="44"/>
                    </a:lnTo>
                    <a:lnTo>
                      <a:pt x="330" y="44"/>
                    </a:lnTo>
                    <a:lnTo>
                      <a:pt x="329" y="44"/>
                    </a:lnTo>
                    <a:lnTo>
                      <a:pt x="322" y="38"/>
                    </a:lnTo>
                    <a:lnTo>
                      <a:pt x="321" y="39"/>
                    </a:lnTo>
                    <a:lnTo>
                      <a:pt x="320" y="38"/>
                    </a:lnTo>
                    <a:lnTo>
                      <a:pt x="319" y="36"/>
                    </a:lnTo>
                    <a:lnTo>
                      <a:pt x="317" y="37"/>
                    </a:lnTo>
                    <a:lnTo>
                      <a:pt x="317" y="32"/>
                    </a:lnTo>
                    <a:lnTo>
                      <a:pt x="314" y="31"/>
                    </a:lnTo>
                    <a:lnTo>
                      <a:pt x="313" y="31"/>
                    </a:lnTo>
                    <a:lnTo>
                      <a:pt x="311" y="29"/>
                    </a:lnTo>
                    <a:lnTo>
                      <a:pt x="308" y="29"/>
                    </a:lnTo>
                    <a:lnTo>
                      <a:pt x="306" y="31"/>
                    </a:lnTo>
                    <a:lnTo>
                      <a:pt x="305" y="40"/>
                    </a:lnTo>
                    <a:lnTo>
                      <a:pt x="303" y="42"/>
                    </a:lnTo>
                    <a:lnTo>
                      <a:pt x="300" y="42"/>
                    </a:lnTo>
                    <a:lnTo>
                      <a:pt x="299" y="44"/>
                    </a:lnTo>
                    <a:lnTo>
                      <a:pt x="298" y="44"/>
                    </a:lnTo>
                    <a:lnTo>
                      <a:pt x="297" y="46"/>
                    </a:lnTo>
                    <a:lnTo>
                      <a:pt x="297" y="45"/>
                    </a:lnTo>
                    <a:lnTo>
                      <a:pt x="293" y="45"/>
                    </a:lnTo>
                    <a:lnTo>
                      <a:pt x="293" y="44"/>
                    </a:lnTo>
                    <a:lnTo>
                      <a:pt x="293" y="45"/>
                    </a:lnTo>
                    <a:lnTo>
                      <a:pt x="290" y="46"/>
                    </a:lnTo>
                    <a:lnTo>
                      <a:pt x="291" y="46"/>
                    </a:lnTo>
                    <a:lnTo>
                      <a:pt x="291" y="48"/>
                    </a:lnTo>
                    <a:lnTo>
                      <a:pt x="290" y="49"/>
                    </a:lnTo>
                    <a:lnTo>
                      <a:pt x="288" y="47"/>
                    </a:lnTo>
                    <a:lnTo>
                      <a:pt x="287" y="48"/>
                    </a:lnTo>
                    <a:lnTo>
                      <a:pt x="286" y="48"/>
                    </a:lnTo>
                    <a:lnTo>
                      <a:pt x="286" y="49"/>
                    </a:lnTo>
                    <a:lnTo>
                      <a:pt x="284" y="49"/>
                    </a:lnTo>
                    <a:lnTo>
                      <a:pt x="284" y="50"/>
                    </a:lnTo>
                    <a:lnTo>
                      <a:pt x="284" y="49"/>
                    </a:lnTo>
                    <a:lnTo>
                      <a:pt x="283" y="49"/>
                    </a:lnTo>
                    <a:lnTo>
                      <a:pt x="281" y="49"/>
                    </a:lnTo>
                    <a:lnTo>
                      <a:pt x="275" y="55"/>
                    </a:lnTo>
                    <a:lnTo>
                      <a:pt x="271" y="55"/>
                    </a:lnTo>
                    <a:lnTo>
                      <a:pt x="269" y="55"/>
                    </a:lnTo>
                    <a:lnTo>
                      <a:pt x="269" y="57"/>
                    </a:lnTo>
                    <a:lnTo>
                      <a:pt x="267" y="57"/>
                    </a:lnTo>
                    <a:lnTo>
                      <a:pt x="265" y="60"/>
                    </a:lnTo>
                    <a:lnTo>
                      <a:pt x="265" y="62"/>
                    </a:lnTo>
                    <a:lnTo>
                      <a:pt x="266" y="62"/>
                    </a:lnTo>
                    <a:lnTo>
                      <a:pt x="267" y="64"/>
                    </a:lnTo>
                    <a:lnTo>
                      <a:pt x="269" y="66"/>
                    </a:lnTo>
                    <a:lnTo>
                      <a:pt x="267" y="67"/>
                    </a:lnTo>
                    <a:lnTo>
                      <a:pt x="266" y="69"/>
                    </a:lnTo>
                    <a:lnTo>
                      <a:pt x="264" y="69"/>
                    </a:lnTo>
                    <a:lnTo>
                      <a:pt x="262" y="70"/>
                    </a:lnTo>
                    <a:lnTo>
                      <a:pt x="260" y="69"/>
                    </a:lnTo>
                    <a:lnTo>
                      <a:pt x="258" y="69"/>
                    </a:lnTo>
                    <a:lnTo>
                      <a:pt x="259" y="71"/>
                    </a:lnTo>
                    <a:lnTo>
                      <a:pt x="258" y="72"/>
                    </a:lnTo>
                    <a:lnTo>
                      <a:pt x="257" y="72"/>
                    </a:lnTo>
                    <a:lnTo>
                      <a:pt x="257" y="74"/>
                    </a:lnTo>
                    <a:lnTo>
                      <a:pt x="259" y="75"/>
                    </a:lnTo>
                    <a:lnTo>
                      <a:pt x="260" y="78"/>
                    </a:lnTo>
                    <a:lnTo>
                      <a:pt x="261" y="78"/>
                    </a:lnTo>
                    <a:lnTo>
                      <a:pt x="261" y="83"/>
                    </a:lnTo>
                    <a:lnTo>
                      <a:pt x="254" y="79"/>
                    </a:lnTo>
                    <a:lnTo>
                      <a:pt x="252" y="78"/>
                    </a:lnTo>
                    <a:lnTo>
                      <a:pt x="251" y="76"/>
                    </a:lnTo>
                    <a:lnTo>
                      <a:pt x="250" y="77"/>
                    </a:lnTo>
                    <a:lnTo>
                      <a:pt x="248" y="76"/>
                    </a:lnTo>
                    <a:lnTo>
                      <a:pt x="248" y="78"/>
                    </a:lnTo>
                    <a:lnTo>
                      <a:pt x="246" y="77"/>
                    </a:lnTo>
                    <a:lnTo>
                      <a:pt x="245" y="78"/>
                    </a:lnTo>
                    <a:lnTo>
                      <a:pt x="244" y="78"/>
                    </a:lnTo>
                    <a:lnTo>
                      <a:pt x="243" y="78"/>
                    </a:lnTo>
                    <a:lnTo>
                      <a:pt x="238" y="78"/>
                    </a:lnTo>
                    <a:lnTo>
                      <a:pt x="238" y="76"/>
                    </a:lnTo>
                    <a:lnTo>
                      <a:pt x="240" y="74"/>
                    </a:lnTo>
                    <a:lnTo>
                      <a:pt x="240" y="73"/>
                    </a:lnTo>
                    <a:lnTo>
                      <a:pt x="237" y="73"/>
                    </a:lnTo>
                    <a:lnTo>
                      <a:pt x="237" y="72"/>
                    </a:lnTo>
                    <a:lnTo>
                      <a:pt x="237" y="74"/>
                    </a:lnTo>
                    <a:lnTo>
                      <a:pt x="237" y="75"/>
                    </a:lnTo>
                    <a:lnTo>
                      <a:pt x="237" y="76"/>
                    </a:lnTo>
                    <a:lnTo>
                      <a:pt x="233" y="78"/>
                    </a:lnTo>
                    <a:lnTo>
                      <a:pt x="232" y="76"/>
                    </a:lnTo>
                    <a:lnTo>
                      <a:pt x="231" y="77"/>
                    </a:lnTo>
                    <a:lnTo>
                      <a:pt x="228" y="76"/>
                    </a:lnTo>
                    <a:lnTo>
                      <a:pt x="227" y="78"/>
                    </a:lnTo>
                    <a:lnTo>
                      <a:pt x="225" y="78"/>
                    </a:lnTo>
                    <a:lnTo>
                      <a:pt x="224" y="78"/>
                    </a:lnTo>
                    <a:lnTo>
                      <a:pt x="223" y="76"/>
                    </a:lnTo>
                    <a:lnTo>
                      <a:pt x="223" y="75"/>
                    </a:lnTo>
                    <a:lnTo>
                      <a:pt x="223" y="74"/>
                    </a:lnTo>
                    <a:lnTo>
                      <a:pt x="221" y="72"/>
                    </a:lnTo>
                    <a:lnTo>
                      <a:pt x="219" y="68"/>
                    </a:lnTo>
                    <a:lnTo>
                      <a:pt x="218" y="68"/>
                    </a:lnTo>
                    <a:lnTo>
                      <a:pt x="218" y="67"/>
                    </a:lnTo>
                    <a:lnTo>
                      <a:pt x="217" y="68"/>
                    </a:lnTo>
                    <a:lnTo>
                      <a:pt x="216" y="67"/>
                    </a:lnTo>
                    <a:lnTo>
                      <a:pt x="215" y="67"/>
                    </a:lnTo>
                    <a:lnTo>
                      <a:pt x="213" y="63"/>
                    </a:lnTo>
                    <a:lnTo>
                      <a:pt x="211" y="64"/>
                    </a:lnTo>
                    <a:lnTo>
                      <a:pt x="211" y="65"/>
                    </a:lnTo>
                    <a:lnTo>
                      <a:pt x="210" y="65"/>
                    </a:lnTo>
                    <a:lnTo>
                      <a:pt x="207" y="62"/>
                    </a:lnTo>
                    <a:lnTo>
                      <a:pt x="207" y="57"/>
                    </a:lnTo>
                    <a:lnTo>
                      <a:pt x="203" y="54"/>
                    </a:lnTo>
                    <a:lnTo>
                      <a:pt x="201" y="55"/>
                    </a:lnTo>
                    <a:lnTo>
                      <a:pt x="200" y="54"/>
                    </a:lnTo>
                    <a:lnTo>
                      <a:pt x="199" y="54"/>
                    </a:lnTo>
                    <a:lnTo>
                      <a:pt x="198" y="53"/>
                    </a:lnTo>
                    <a:lnTo>
                      <a:pt x="195" y="52"/>
                    </a:lnTo>
                    <a:lnTo>
                      <a:pt x="194" y="52"/>
                    </a:lnTo>
                    <a:lnTo>
                      <a:pt x="194" y="51"/>
                    </a:lnTo>
                    <a:lnTo>
                      <a:pt x="194" y="48"/>
                    </a:lnTo>
                    <a:lnTo>
                      <a:pt x="192" y="40"/>
                    </a:lnTo>
                    <a:lnTo>
                      <a:pt x="190" y="39"/>
                    </a:lnTo>
                    <a:lnTo>
                      <a:pt x="178" y="37"/>
                    </a:lnTo>
                    <a:lnTo>
                      <a:pt x="179" y="27"/>
                    </a:lnTo>
                    <a:lnTo>
                      <a:pt x="179" y="23"/>
                    </a:lnTo>
                    <a:lnTo>
                      <a:pt x="174" y="21"/>
                    </a:lnTo>
                    <a:lnTo>
                      <a:pt x="175" y="15"/>
                    </a:lnTo>
                    <a:lnTo>
                      <a:pt x="167" y="15"/>
                    </a:lnTo>
                    <a:lnTo>
                      <a:pt x="166" y="13"/>
                    </a:lnTo>
                    <a:lnTo>
                      <a:pt x="164" y="13"/>
                    </a:lnTo>
                    <a:lnTo>
                      <a:pt x="164" y="11"/>
                    </a:lnTo>
                    <a:lnTo>
                      <a:pt x="162" y="13"/>
                    </a:lnTo>
                    <a:lnTo>
                      <a:pt x="158" y="8"/>
                    </a:lnTo>
                    <a:lnTo>
                      <a:pt x="156" y="7"/>
                    </a:lnTo>
                    <a:lnTo>
                      <a:pt x="156" y="10"/>
                    </a:lnTo>
                    <a:lnTo>
                      <a:pt x="155" y="10"/>
                    </a:lnTo>
                    <a:lnTo>
                      <a:pt x="147" y="10"/>
                    </a:lnTo>
                    <a:lnTo>
                      <a:pt x="146" y="17"/>
                    </a:lnTo>
                    <a:lnTo>
                      <a:pt x="142" y="16"/>
                    </a:lnTo>
                    <a:lnTo>
                      <a:pt x="137" y="15"/>
                    </a:lnTo>
                    <a:lnTo>
                      <a:pt x="136" y="19"/>
                    </a:lnTo>
                    <a:lnTo>
                      <a:pt x="133" y="21"/>
                    </a:lnTo>
                    <a:lnTo>
                      <a:pt x="133" y="22"/>
                    </a:lnTo>
                    <a:lnTo>
                      <a:pt x="131" y="23"/>
                    </a:lnTo>
                    <a:lnTo>
                      <a:pt x="131" y="21"/>
                    </a:lnTo>
                    <a:lnTo>
                      <a:pt x="127" y="20"/>
                    </a:lnTo>
                    <a:lnTo>
                      <a:pt x="126" y="20"/>
                    </a:lnTo>
                    <a:lnTo>
                      <a:pt x="126" y="19"/>
                    </a:lnTo>
                    <a:lnTo>
                      <a:pt x="124" y="18"/>
                    </a:lnTo>
                    <a:lnTo>
                      <a:pt x="123" y="15"/>
                    </a:lnTo>
                    <a:lnTo>
                      <a:pt x="124" y="12"/>
                    </a:lnTo>
                    <a:lnTo>
                      <a:pt x="126" y="8"/>
                    </a:lnTo>
                    <a:lnTo>
                      <a:pt x="124" y="7"/>
                    </a:lnTo>
                    <a:lnTo>
                      <a:pt x="125" y="6"/>
                    </a:lnTo>
                    <a:lnTo>
                      <a:pt x="125" y="5"/>
                    </a:lnTo>
                    <a:lnTo>
                      <a:pt x="121" y="4"/>
                    </a:lnTo>
                    <a:lnTo>
                      <a:pt x="120" y="2"/>
                    </a:lnTo>
                    <a:lnTo>
                      <a:pt x="118" y="0"/>
                    </a:lnTo>
                    <a:lnTo>
                      <a:pt x="116" y="1"/>
                    </a:lnTo>
                    <a:lnTo>
                      <a:pt x="115" y="4"/>
                    </a:lnTo>
                    <a:lnTo>
                      <a:pt x="112" y="2"/>
                    </a:lnTo>
                    <a:lnTo>
                      <a:pt x="111" y="5"/>
                    </a:lnTo>
                    <a:lnTo>
                      <a:pt x="109" y="5"/>
                    </a:lnTo>
                    <a:lnTo>
                      <a:pt x="107" y="6"/>
                    </a:lnTo>
                    <a:lnTo>
                      <a:pt x="107" y="8"/>
                    </a:lnTo>
                    <a:lnTo>
                      <a:pt x="108" y="9"/>
                    </a:lnTo>
                    <a:lnTo>
                      <a:pt x="107" y="14"/>
                    </a:lnTo>
                    <a:lnTo>
                      <a:pt x="106" y="15"/>
                    </a:lnTo>
                    <a:lnTo>
                      <a:pt x="105" y="15"/>
                    </a:lnTo>
                    <a:lnTo>
                      <a:pt x="104" y="14"/>
                    </a:lnTo>
                    <a:lnTo>
                      <a:pt x="102" y="18"/>
                    </a:lnTo>
                    <a:lnTo>
                      <a:pt x="101" y="15"/>
                    </a:lnTo>
                    <a:lnTo>
                      <a:pt x="99" y="15"/>
                    </a:lnTo>
                    <a:lnTo>
                      <a:pt x="98" y="15"/>
                    </a:lnTo>
                    <a:lnTo>
                      <a:pt x="97" y="14"/>
                    </a:lnTo>
                    <a:lnTo>
                      <a:pt x="96" y="15"/>
                    </a:lnTo>
                    <a:lnTo>
                      <a:pt x="95" y="15"/>
                    </a:lnTo>
                    <a:lnTo>
                      <a:pt x="94" y="18"/>
                    </a:lnTo>
                    <a:lnTo>
                      <a:pt x="93" y="18"/>
                    </a:lnTo>
                    <a:lnTo>
                      <a:pt x="93" y="19"/>
                    </a:lnTo>
                    <a:lnTo>
                      <a:pt x="92" y="20"/>
                    </a:lnTo>
                    <a:lnTo>
                      <a:pt x="90" y="19"/>
                    </a:lnTo>
                    <a:lnTo>
                      <a:pt x="89" y="20"/>
                    </a:lnTo>
                    <a:lnTo>
                      <a:pt x="88" y="19"/>
                    </a:lnTo>
                    <a:lnTo>
                      <a:pt x="88" y="18"/>
                    </a:lnTo>
                    <a:lnTo>
                      <a:pt x="86" y="17"/>
                    </a:lnTo>
                    <a:lnTo>
                      <a:pt x="86" y="16"/>
                    </a:lnTo>
                    <a:lnTo>
                      <a:pt x="82" y="14"/>
                    </a:lnTo>
                    <a:lnTo>
                      <a:pt x="82" y="13"/>
                    </a:lnTo>
                    <a:lnTo>
                      <a:pt x="81" y="12"/>
                    </a:lnTo>
                    <a:lnTo>
                      <a:pt x="81" y="15"/>
                    </a:lnTo>
                    <a:lnTo>
                      <a:pt x="79" y="14"/>
                    </a:lnTo>
                    <a:lnTo>
                      <a:pt x="79" y="15"/>
                    </a:lnTo>
                    <a:lnTo>
                      <a:pt x="77" y="14"/>
                    </a:lnTo>
                    <a:lnTo>
                      <a:pt x="76" y="14"/>
                    </a:lnTo>
                    <a:lnTo>
                      <a:pt x="76" y="13"/>
                    </a:lnTo>
                    <a:lnTo>
                      <a:pt x="76" y="12"/>
                    </a:lnTo>
                    <a:lnTo>
                      <a:pt x="75" y="13"/>
                    </a:lnTo>
                    <a:lnTo>
                      <a:pt x="73" y="12"/>
                    </a:lnTo>
                    <a:lnTo>
                      <a:pt x="71" y="13"/>
                    </a:lnTo>
                    <a:lnTo>
                      <a:pt x="71" y="12"/>
                    </a:lnTo>
                    <a:lnTo>
                      <a:pt x="69" y="12"/>
                    </a:lnTo>
                    <a:lnTo>
                      <a:pt x="69" y="11"/>
                    </a:lnTo>
                    <a:lnTo>
                      <a:pt x="68" y="12"/>
                    </a:lnTo>
                    <a:lnTo>
                      <a:pt x="68" y="10"/>
                    </a:lnTo>
                    <a:lnTo>
                      <a:pt x="68" y="13"/>
                    </a:lnTo>
                    <a:lnTo>
                      <a:pt x="69" y="13"/>
                    </a:lnTo>
                    <a:lnTo>
                      <a:pt x="68" y="14"/>
                    </a:lnTo>
                    <a:lnTo>
                      <a:pt x="68" y="13"/>
                    </a:lnTo>
                    <a:lnTo>
                      <a:pt x="66" y="12"/>
                    </a:lnTo>
                    <a:lnTo>
                      <a:pt x="66" y="13"/>
                    </a:lnTo>
                    <a:lnTo>
                      <a:pt x="65" y="13"/>
                    </a:lnTo>
                    <a:lnTo>
                      <a:pt x="65" y="11"/>
                    </a:lnTo>
                    <a:lnTo>
                      <a:pt x="63" y="11"/>
                    </a:lnTo>
                    <a:lnTo>
                      <a:pt x="64" y="6"/>
                    </a:lnTo>
                    <a:lnTo>
                      <a:pt x="61" y="5"/>
                    </a:lnTo>
                    <a:lnTo>
                      <a:pt x="60" y="5"/>
                    </a:lnTo>
                    <a:lnTo>
                      <a:pt x="60" y="6"/>
                    </a:lnTo>
                    <a:lnTo>
                      <a:pt x="61" y="8"/>
                    </a:lnTo>
                    <a:lnTo>
                      <a:pt x="59" y="8"/>
                    </a:lnTo>
                    <a:lnTo>
                      <a:pt x="58" y="8"/>
                    </a:lnTo>
                    <a:lnTo>
                      <a:pt x="58" y="10"/>
                    </a:lnTo>
                    <a:lnTo>
                      <a:pt x="56" y="11"/>
                    </a:lnTo>
                    <a:lnTo>
                      <a:pt x="55" y="10"/>
                    </a:lnTo>
                    <a:lnTo>
                      <a:pt x="55" y="8"/>
                    </a:lnTo>
                    <a:lnTo>
                      <a:pt x="54" y="9"/>
                    </a:lnTo>
                    <a:lnTo>
                      <a:pt x="53" y="8"/>
                    </a:lnTo>
                    <a:lnTo>
                      <a:pt x="52" y="8"/>
                    </a:lnTo>
                    <a:lnTo>
                      <a:pt x="48" y="10"/>
                    </a:lnTo>
                    <a:lnTo>
                      <a:pt x="47" y="10"/>
                    </a:lnTo>
                    <a:lnTo>
                      <a:pt x="47" y="14"/>
                    </a:lnTo>
                    <a:lnTo>
                      <a:pt x="46" y="15"/>
                    </a:lnTo>
                    <a:lnTo>
                      <a:pt x="47" y="15"/>
                    </a:lnTo>
                    <a:lnTo>
                      <a:pt x="47" y="18"/>
                    </a:lnTo>
                    <a:lnTo>
                      <a:pt x="45" y="17"/>
                    </a:lnTo>
                    <a:lnTo>
                      <a:pt x="44" y="18"/>
                    </a:lnTo>
                    <a:lnTo>
                      <a:pt x="42" y="19"/>
                    </a:lnTo>
                    <a:lnTo>
                      <a:pt x="41" y="19"/>
                    </a:lnTo>
                    <a:lnTo>
                      <a:pt x="37" y="18"/>
                    </a:lnTo>
                    <a:lnTo>
                      <a:pt x="37" y="20"/>
                    </a:lnTo>
                    <a:lnTo>
                      <a:pt x="39" y="20"/>
                    </a:lnTo>
                    <a:lnTo>
                      <a:pt x="38" y="21"/>
                    </a:lnTo>
                    <a:lnTo>
                      <a:pt x="36" y="20"/>
                    </a:lnTo>
                    <a:lnTo>
                      <a:pt x="36" y="21"/>
                    </a:lnTo>
                    <a:lnTo>
                      <a:pt x="34" y="22"/>
                    </a:lnTo>
                    <a:lnTo>
                      <a:pt x="33" y="22"/>
                    </a:lnTo>
                    <a:lnTo>
                      <a:pt x="32" y="24"/>
                    </a:lnTo>
                    <a:lnTo>
                      <a:pt x="27" y="25"/>
                    </a:lnTo>
                    <a:lnTo>
                      <a:pt x="24" y="18"/>
                    </a:lnTo>
                    <a:lnTo>
                      <a:pt x="23" y="18"/>
                    </a:lnTo>
                    <a:lnTo>
                      <a:pt x="22" y="18"/>
                    </a:lnTo>
                    <a:lnTo>
                      <a:pt x="23" y="21"/>
                    </a:lnTo>
                    <a:lnTo>
                      <a:pt x="20" y="23"/>
                    </a:lnTo>
                    <a:lnTo>
                      <a:pt x="19" y="21"/>
                    </a:lnTo>
                    <a:lnTo>
                      <a:pt x="19" y="19"/>
                    </a:lnTo>
                    <a:lnTo>
                      <a:pt x="17" y="18"/>
                    </a:lnTo>
                    <a:lnTo>
                      <a:pt x="15" y="19"/>
                    </a:lnTo>
                    <a:lnTo>
                      <a:pt x="13" y="23"/>
                    </a:lnTo>
                    <a:lnTo>
                      <a:pt x="16" y="26"/>
                    </a:lnTo>
                    <a:lnTo>
                      <a:pt x="17" y="25"/>
                    </a:lnTo>
                    <a:lnTo>
                      <a:pt x="19" y="28"/>
                    </a:lnTo>
                    <a:lnTo>
                      <a:pt x="20" y="28"/>
                    </a:lnTo>
                    <a:lnTo>
                      <a:pt x="18" y="29"/>
                    </a:lnTo>
                    <a:lnTo>
                      <a:pt x="17" y="27"/>
                    </a:lnTo>
                    <a:lnTo>
                      <a:pt x="16" y="28"/>
                    </a:lnTo>
                    <a:lnTo>
                      <a:pt x="14" y="28"/>
                    </a:lnTo>
                    <a:lnTo>
                      <a:pt x="14" y="29"/>
                    </a:lnTo>
                    <a:lnTo>
                      <a:pt x="14" y="32"/>
                    </a:lnTo>
                    <a:lnTo>
                      <a:pt x="15" y="34"/>
                    </a:lnTo>
                    <a:lnTo>
                      <a:pt x="14" y="40"/>
                    </a:lnTo>
                    <a:lnTo>
                      <a:pt x="12" y="39"/>
                    </a:lnTo>
                    <a:lnTo>
                      <a:pt x="10" y="40"/>
                    </a:lnTo>
                    <a:lnTo>
                      <a:pt x="9" y="39"/>
                    </a:lnTo>
                    <a:lnTo>
                      <a:pt x="9" y="40"/>
                    </a:lnTo>
                    <a:lnTo>
                      <a:pt x="8" y="40"/>
                    </a:lnTo>
                    <a:lnTo>
                      <a:pt x="6" y="39"/>
                    </a:lnTo>
                    <a:lnTo>
                      <a:pt x="6" y="40"/>
                    </a:lnTo>
                    <a:lnTo>
                      <a:pt x="4" y="41"/>
                    </a:lnTo>
                    <a:lnTo>
                      <a:pt x="4" y="42"/>
                    </a:lnTo>
                    <a:lnTo>
                      <a:pt x="6" y="43"/>
                    </a:lnTo>
                    <a:lnTo>
                      <a:pt x="10" y="44"/>
                    </a:lnTo>
                    <a:lnTo>
                      <a:pt x="9" y="45"/>
                    </a:lnTo>
                    <a:lnTo>
                      <a:pt x="11" y="44"/>
                    </a:lnTo>
                    <a:lnTo>
                      <a:pt x="11" y="46"/>
                    </a:lnTo>
                    <a:lnTo>
                      <a:pt x="11" y="47"/>
                    </a:lnTo>
                    <a:lnTo>
                      <a:pt x="10" y="46"/>
                    </a:lnTo>
                    <a:lnTo>
                      <a:pt x="9" y="47"/>
                    </a:lnTo>
                    <a:lnTo>
                      <a:pt x="8" y="46"/>
                    </a:lnTo>
                    <a:lnTo>
                      <a:pt x="9" y="47"/>
                    </a:lnTo>
                    <a:lnTo>
                      <a:pt x="8" y="47"/>
                    </a:lnTo>
                    <a:lnTo>
                      <a:pt x="6" y="46"/>
                    </a:lnTo>
                    <a:lnTo>
                      <a:pt x="5" y="45"/>
                    </a:lnTo>
                    <a:lnTo>
                      <a:pt x="2" y="47"/>
                    </a:lnTo>
                    <a:lnTo>
                      <a:pt x="0" y="48"/>
                    </a:lnTo>
                    <a:lnTo>
                      <a:pt x="2" y="49"/>
                    </a:lnTo>
                    <a:lnTo>
                      <a:pt x="2" y="51"/>
                    </a:lnTo>
                    <a:lnTo>
                      <a:pt x="2" y="53"/>
                    </a:lnTo>
                    <a:lnTo>
                      <a:pt x="4" y="55"/>
                    </a:lnTo>
                    <a:lnTo>
                      <a:pt x="5" y="55"/>
                    </a:lnTo>
                    <a:lnTo>
                      <a:pt x="5" y="57"/>
                    </a:lnTo>
                    <a:lnTo>
                      <a:pt x="7" y="58"/>
                    </a:lnTo>
                    <a:lnTo>
                      <a:pt x="9" y="59"/>
                    </a:lnTo>
                    <a:lnTo>
                      <a:pt x="9" y="60"/>
                    </a:lnTo>
                    <a:lnTo>
                      <a:pt x="11" y="58"/>
                    </a:lnTo>
                    <a:lnTo>
                      <a:pt x="14" y="59"/>
                    </a:lnTo>
                    <a:lnTo>
                      <a:pt x="14" y="60"/>
                    </a:lnTo>
                    <a:lnTo>
                      <a:pt x="13" y="59"/>
                    </a:lnTo>
                    <a:lnTo>
                      <a:pt x="14" y="61"/>
                    </a:lnTo>
                    <a:lnTo>
                      <a:pt x="16" y="61"/>
                    </a:lnTo>
                    <a:lnTo>
                      <a:pt x="17" y="62"/>
                    </a:lnTo>
                    <a:lnTo>
                      <a:pt x="16" y="63"/>
                    </a:lnTo>
                    <a:lnTo>
                      <a:pt x="14" y="63"/>
                    </a:lnTo>
                    <a:lnTo>
                      <a:pt x="15" y="65"/>
                    </a:lnTo>
                    <a:lnTo>
                      <a:pt x="16" y="65"/>
                    </a:lnTo>
                    <a:lnTo>
                      <a:pt x="17" y="65"/>
                    </a:lnTo>
                    <a:lnTo>
                      <a:pt x="17" y="66"/>
                    </a:lnTo>
                    <a:lnTo>
                      <a:pt x="18" y="65"/>
                    </a:lnTo>
                    <a:lnTo>
                      <a:pt x="19" y="66"/>
                    </a:lnTo>
                    <a:lnTo>
                      <a:pt x="20" y="67"/>
                    </a:lnTo>
                    <a:lnTo>
                      <a:pt x="24" y="65"/>
                    </a:lnTo>
                    <a:lnTo>
                      <a:pt x="24" y="66"/>
                    </a:lnTo>
                    <a:lnTo>
                      <a:pt x="24" y="67"/>
                    </a:lnTo>
                    <a:lnTo>
                      <a:pt x="25" y="68"/>
                    </a:lnTo>
                    <a:lnTo>
                      <a:pt x="24" y="69"/>
                    </a:lnTo>
                    <a:lnTo>
                      <a:pt x="24" y="71"/>
                    </a:lnTo>
                    <a:lnTo>
                      <a:pt x="25" y="71"/>
                    </a:lnTo>
                    <a:lnTo>
                      <a:pt x="27" y="67"/>
                    </a:lnTo>
                    <a:lnTo>
                      <a:pt x="27" y="69"/>
                    </a:lnTo>
                    <a:lnTo>
                      <a:pt x="27" y="70"/>
                    </a:lnTo>
                    <a:lnTo>
                      <a:pt x="28" y="70"/>
                    </a:lnTo>
                    <a:lnTo>
                      <a:pt x="27" y="72"/>
                    </a:lnTo>
                    <a:lnTo>
                      <a:pt x="27" y="74"/>
                    </a:lnTo>
                    <a:lnTo>
                      <a:pt x="24" y="76"/>
                    </a:lnTo>
                    <a:lnTo>
                      <a:pt x="24" y="78"/>
                    </a:lnTo>
                    <a:lnTo>
                      <a:pt x="27" y="80"/>
                    </a:lnTo>
                    <a:lnTo>
                      <a:pt x="34" y="87"/>
                    </a:lnTo>
                    <a:lnTo>
                      <a:pt x="35" y="86"/>
                    </a:lnTo>
                    <a:lnTo>
                      <a:pt x="36" y="86"/>
                    </a:lnTo>
                    <a:lnTo>
                      <a:pt x="36" y="88"/>
                    </a:lnTo>
                    <a:lnTo>
                      <a:pt x="37" y="87"/>
                    </a:lnTo>
                    <a:lnTo>
                      <a:pt x="38" y="88"/>
                    </a:lnTo>
                    <a:lnTo>
                      <a:pt x="38" y="89"/>
                    </a:lnTo>
                    <a:lnTo>
                      <a:pt x="38" y="90"/>
                    </a:lnTo>
                    <a:lnTo>
                      <a:pt x="39" y="91"/>
                    </a:lnTo>
                    <a:lnTo>
                      <a:pt x="40" y="89"/>
                    </a:lnTo>
                    <a:lnTo>
                      <a:pt x="41" y="92"/>
                    </a:lnTo>
                    <a:lnTo>
                      <a:pt x="40" y="94"/>
                    </a:lnTo>
                    <a:lnTo>
                      <a:pt x="41" y="95"/>
                    </a:lnTo>
                    <a:lnTo>
                      <a:pt x="40" y="96"/>
                    </a:lnTo>
                    <a:lnTo>
                      <a:pt x="41" y="98"/>
                    </a:lnTo>
                    <a:lnTo>
                      <a:pt x="40" y="97"/>
                    </a:lnTo>
                    <a:lnTo>
                      <a:pt x="38" y="98"/>
                    </a:lnTo>
                    <a:lnTo>
                      <a:pt x="36" y="100"/>
                    </a:lnTo>
                    <a:lnTo>
                      <a:pt x="39" y="105"/>
                    </a:lnTo>
                    <a:lnTo>
                      <a:pt x="40" y="106"/>
                    </a:lnTo>
                    <a:lnTo>
                      <a:pt x="40" y="108"/>
                    </a:lnTo>
                    <a:lnTo>
                      <a:pt x="40" y="109"/>
                    </a:lnTo>
                    <a:lnTo>
                      <a:pt x="39" y="110"/>
                    </a:lnTo>
                    <a:lnTo>
                      <a:pt x="38" y="109"/>
                    </a:lnTo>
                    <a:lnTo>
                      <a:pt x="38" y="112"/>
                    </a:lnTo>
                    <a:lnTo>
                      <a:pt x="37" y="112"/>
                    </a:lnTo>
                    <a:lnTo>
                      <a:pt x="36" y="113"/>
                    </a:lnTo>
                    <a:lnTo>
                      <a:pt x="36" y="114"/>
                    </a:lnTo>
                    <a:lnTo>
                      <a:pt x="33" y="117"/>
                    </a:lnTo>
                    <a:lnTo>
                      <a:pt x="35" y="119"/>
                    </a:lnTo>
                    <a:lnTo>
                      <a:pt x="33" y="119"/>
                    </a:lnTo>
                    <a:lnTo>
                      <a:pt x="30" y="120"/>
                    </a:lnTo>
                    <a:lnTo>
                      <a:pt x="29" y="120"/>
                    </a:lnTo>
                    <a:lnTo>
                      <a:pt x="29" y="122"/>
                    </a:lnTo>
                    <a:lnTo>
                      <a:pt x="28" y="123"/>
                    </a:lnTo>
                    <a:lnTo>
                      <a:pt x="30" y="124"/>
                    </a:lnTo>
                    <a:lnTo>
                      <a:pt x="30" y="127"/>
                    </a:lnTo>
                    <a:lnTo>
                      <a:pt x="29" y="129"/>
                    </a:lnTo>
                    <a:lnTo>
                      <a:pt x="30" y="129"/>
                    </a:lnTo>
                    <a:lnTo>
                      <a:pt x="29" y="132"/>
                    </a:lnTo>
                    <a:lnTo>
                      <a:pt x="28" y="132"/>
                    </a:lnTo>
                    <a:lnTo>
                      <a:pt x="28" y="130"/>
                    </a:lnTo>
                    <a:lnTo>
                      <a:pt x="27" y="133"/>
                    </a:lnTo>
                    <a:lnTo>
                      <a:pt x="28" y="134"/>
                    </a:lnTo>
                    <a:lnTo>
                      <a:pt x="28" y="136"/>
                    </a:lnTo>
                    <a:lnTo>
                      <a:pt x="27" y="136"/>
                    </a:lnTo>
                    <a:lnTo>
                      <a:pt x="30" y="140"/>
                    </a:lnTo>
                    <a:lnTo>
                      <a:pt x="32" y="142"/>
                    </a:lnTo>
                    <a:lnTo>
                      <a:pt x="33" y="143"/>
                    </a:lnTo>
                    <a:lnTo>
                      <a:pt x="35" y="146"/>
                    </a:lnTo>
                    <a:lnTo>
                      <a:pt x="36" y="147"/>
                    </a:lnTo>
                    <a:lnTo>
                      <a:pt x="38" y="147"/>
                    </a:lnTo>
                    <a:lnTo>
                      <a:pt x="41" y="152"/>
                    </a:lnTo>
                    <a:lnTo>
                      <a:pt x="43" y="152"/>
                    </a:lnTo>
                    <a:lnTo>
                      <a:pt x="43" y="153"/>
                    </a:lnTo>
                    <a:lnTo>
                      <a:pt x="44" y="155"/>
                    </a:lnTo>
                    <a:lnTo>
                      <a:pt x="47" y="155"/>
                    </a:lnTo>
                    <a:lnTo>
                      <a:pt x="46" y="157"/>
                    </a:lnTo>
                    <a:lnTo>
                      <a:pt x="47" y="159"/>
                    </a:lnTo>
                    <a:lnTo>
                      <a:pt x="49" y="159"/>
                    </a:lnTo>
                    <a:lnTo>
                      <a:pt x="49" y="160"/>
                    </a:lnTo>
                    <a:lnTo>
                      <a:pt x="50" y="160"/>
                    </a:lnTo>
                    <a:lnTo>
                      <a:pt x="49" y="160"/>
                    </a:lnTo>
                    <a:lnTo>
                      <a:pt x="50" y="163"/>
                    </a:lnTo>
                    <a:lnTo>
                      <a:pt x="49" y="164"/>
                    </a:lnTo>
                    <a:lnTo>
                      <a:pt x="49" y="165"/>
                    </a:lnTo>
                    <a:lnTo>
                      <a:pt x="50" y="163"/>
                    </a:lnTo>
                    <a:lnTo>
                      <a:pt x="50" y="164"/>
                    </a:lnTo>
                    <a:lnTo>
                      <a:pt x="52" y="163"/>
                    </a:lnTo>
                    <a:lnTo>
                      <a:pt x="52" y="164"/>
                    </a:lnTo>
                    <a:lnTo>
                      <a:pt x="53" y="164"/>
                    </a:lnTo>
                    <a:lnTo>
                      <a:pt x="55" y="164"/>
                    </a:lnTo>
                    <a:lnTo>
                      <a:pt x="57" y="164"/>
                    </a:lnTo>
                    <a:lnTo>
                      <a:pt x="57" y="165"/>
                    </a:lnTo>
                    <a:lnTo>
                      <a:pt x="58" y="165"/>
                    </a:lnTo>
                    <a:lnTo>
                      <a:pt x="58" y="164"/>
                    </a:lnTo>
                    <a:lnTo>
                      <a:pt x="60" y="164"/>
                    </a:lnTo>
                    <a:lnTo>
                      <a:pt x="60" y="163"/>
                    </a:lnTo>
                    <a:lnTo>
                      <a:pt x="63" y="163"/>
                    </a:lnTo>
                    <a:lnTo>
                      <a:pt x="62" y="164"/>
                    </a:lnTo>
                    <a:lnTo>
                      <a:pt x="63" y="168"/>
                    </a:lnTo>
                    <a:lnTo>
                      <a:pt x="64" y="167"/>
                    </a:lnTo>
                    <a:lnTo>
                      <a:pt x="65" y="168"/>
                    </a:lnTo>
                    <a:lnTo>
                      <a:pt x="67" y="168"/>
                    </a:lnTo>
                    <a:lnTo>
                      <a:pt x="68" y="164"/>
                    </a:lnTo>
                    <a:lnTo>
                      <a:pt x="69" y="163"/>
                    </a:lnTo>
                    <a:lnTo>
                      <a:pt x="70" y="166"/>
                    </a:lnTo>
                    <a:lnTo>
                      <a:pt x="71" y="166"/>
                    </a:lnTo>
                    <a:lnTo>
                      <a:pt x="72" y="166"/>
                    </a:lnTo>
                    <a:lnTo>
                      <a:pt x="72" y="167"/>
                    </a:lnTo>
                    <a:lnTo>
                      <a:pt x="75" y="167"/>
                    </a:lnTo>
                    <a:lnTo>
                      <a:pt x="76" y="169"/>
                    </a:lnTo>
                    <a:lnTo>
                      <a:pt x="74" y="169"/>
                    </a:lnTo>
                    <a:lnTo>
                      <a:pt x="74" y="170"/>
                    </a:lnTo>
                    <a:lnTo>
                      <a:pt x="76" y="172"/>
                    </a:lnTo>
                    <a:lnTo>
                      <a:pt x="77" y="170"/>
                    </a:lnTo>
                    <a:lnTo>
                      <a:pt x="77" y="172"/>
                    </a:lnTo>
                    <a:lnTo>
                      <a:pt x="79" y="173"/>
                    </a:lnTo>
                    <a:lnTo>
                      <a:pt x="81" y="171"/>
                    </a:lnTo>
                    <a:lnTo>
                      <a:pt x="81" y="172"/>
                    </a:lnTo>
                    <a:lnTo>
                      <a:pt x="82" y="173"/>
                    </a:lnTo>
                    <a:lnTo>
                      <a:pt x="82" y="176"/>
                    </a:lnTo>
                    <a:lnTo>
                      <a:pt x="83" y="176"/>
                    </a:lnTo>
                    <a:lnTo>
                      <a:pt x="84" y="176"/>
                    </a:lnTo>
                    <a:lnTo>
                      <a:pt x="83" y="177"/>
                    </a:lnTo>
                    <a:lnTo>
                      <a:pt x="82" y="177"/>
                    </a:lnTo>
                    <a:lnTo>
                      <a:pt x="83" y="178"/>
                    </a:lnTo>
                    <a:lnTo>
                      <a:pt x="84" y="178"/>
                    </a:lnTo>
                    <a:lnTo>
                      <a:pt x="84" y="179"/>
                    </a:lnTo>
                    <a:lnTo>
                      <a:pt x="85" y="178"/>
                    </a:lnTo>
                    <a:lnTo>
                      <a:pt x="85" y="179"/>
                    </a:lnTo>
                    <a:lnTo>
                      <a:pt x="86" y="181"/>
                    </a:lnTo>
                    <a:lnTo>
                      <a:pt x="85" y="181"/>
                    </a:lnTo>
                    <a:lnTo>
                      <a:pt x="89" y="184"/>
                    </a:lnTo>
                    <a:lnTo>
                      <a:pt x="89" y="183"/>
                    </a:lnTo>
                    <a:lnTo>
                      <a:pt x="93" y="183"/>
                    </a:lnTo>
                    <a:lnTo>
                      <a:pt x="94" y="185"/>
                    </a:lnTo>
                    <a:lnTo>
                      <a:pt x="96" y="185"/>
                    </a:lnTo>
                    <a:lnTo>
                      <a:pt x="98" y="186"/>
                    </a:lnTo>
                    <a:lnTo>
                      <a:pt x="98" y="185"/>
                    </a:lnTo>
                    <a:lnTo>
                      <a:pt x="100" y="185"/>
                    </a:lnTo>
                    <a:lnTo>
                      <a:pt x="99" y="187"/>
                    </a:lnTo>
                    <a:lnTo>
                      <a:pt x="97" y="192"/>
                    </a:lnTo>
                    <a:lnTo>
                      <a:pt x="97" y="195"/>
                    </a:lnTo>
                    <a:lnTo>
                      <a:pt x="97" y="197"/>
                    </a:lnTo>
                    <a:lnTo>
                      <a:pt x="99" y="197"/>
                    </a:lnTo>
                    <a:lnTo>
                      <a:pt x="101" y="195"/>
                    </a:lnTo>
                    <a:lnTo>
                      <a:pt x="101" y="196"/>
                    </a:lnTo>
                    <a:lnTo>
                      <a:pt x="101" y="195"/>
                    </a:lnTo>
                    <a:lnTo>
                      <a:pt x="102" y="194"/>
                    </a:lnTo>
                    <a:lnTo>
                      <a:pt x="104" y="197"/>
                    </a:lnTo>
                    <a:lnTo>
                      <a:pt x="105" y="196"/>
                    </a:lnTo>
                    <a:lnTo>
                      <a:pt x="106" y="197"/>
                    </a:lnTo>
                    <a:lnTo>
                      <a:pt x="108" y="199"/>
                    </a:lnTo>
                    <a:lnTo>
                      <a:pt x="109" y="199"/>
                    </a:lnTo>
                    <a:lnTo>
                      <a:pt x="111" y="204"/>
                    </a:lnTo>
                    <a:lnTo>
                      <a:pt x="115" y="206"/>
                    </a:lnTo>
                    <a:lnTo>
                      <a:pt x="116" y="208"/>
                    </a:lnTo>
                    <a:lnTo>
                      <a:pt x="118" y="206"/>
                    </a:lnTo>
                    <a:lnTo>
                      <a:pt x="120" y="205"/>
                    </a:lnTo>
                    <a:lnTo>
                      <a:pt x="120" y="210"/>
                    </a:lnTo>
                    <a:lnTo>
                      <a:pt x="118" y="211"/>
                    </a:lnTo>
                    <a:lnTo>
                      <a:pt x="115" y="216"/>
                    </a:lnTo>
                    <a:lnTo>
                      <a:pt x="117" y="219"/>
                    </a:lnTo>
                    <a:lnTo>
                      <a:pt x="116" y="220"/>
                    </a:lnTo>
                    <a:lnTo>
                      <a:pt x="120" y="224"/>
                    </a:lnTo>
                    <a:lnTo>
                      <a:pt x="123" y="224"/>
                    </a:lnTo>
                    <a:lnTo>
                      <a:pt x="126" y="227"/>
                    </a:lnTo>
                    <a:lnTo>
                      <a:pt x="128" y="228"/>
                    </a:lnTo>
                    <a:lnTo>
                      <a:pt x="128" y="229"/>
                    </a:lnTo>
                    <a:lnTo>
                      <a:pt x="129" y="229"/>
                    </a:lnTo>
                    <a:lnTo>
                      <a:pt x="132" y="234"/>
                    </a:lnTo>
                    <a:lnTo>
                      <a:pt x="133" y="234"/>
                    </a:lnTo>
                    <a:lnTo>
                      <a:pt x="134" y="233"/>
                    </a:lnTo>
                    <a:lnTo>
                      <a:pt x="136" y="233"/>
                    </a:lnTo>
                    <a:lnTo>
                      <a:pt x="138" y="234"/>
                    </a:lnTo>
                    <a:lnTo>
                      <a:pt x="140" y="234"/>
                    </a:lnTo>
                    <a:lnTo>
                      <a:pt x="143" y="233"/>
                    </a:lnTo>
                    <a:lnTo>
                      <a:pt x="142" y="227"/>
                    </a:lnTo>
                    <a:lnTo>
                      <a:pt x="146" y="229"/>
                    </a:lnTo>
                    <a:lnTo>
                      <a:pt x="147" y="228"/>
                    </a:lnTo>
                    <a:lnTo>
                      <a:pt x="148" y="228"/>
                    </a:lnTo>
                    <a:lnTo>
                      <a:pt x="147" y="224"/>
                    </a:lnTo>
                    <a:lnTo>
                      <a:pt x="148" y="220"/>
                    </a:lnTo>
                    <a:lnTo>
                      <a:pt x="155" y="215"/>
                    </a:lnTo>
                    <a:lnTo>
                      <a:pt x="156" y="212"/>
                    </a:lnTo>
                    <a:lnTo>
                      <a:pt x="158" y="212"/>
                    </a:lnTo>
                    <a:lnTo>
                      <a:pt x="158" y="214"/>
                    </a:lnTo>
                    <a:lnTo>
                      <a:pt x="159" y="213"/>
                    </a:lnTo>
                    <a:lnTo>
                      <a:pt x="159" y="214"/>
                    </a:lnTo>
                    <a:lnTo>
                      <a:pt x="158" y="215"/>
                    </a:lnTo>
                    <a:lnTo>
                      <a:pt x="159" y="217"/>
                    </a:lnTo>
                    <a:lnTo>
                      <a:pt x="158" y="217"/>
                    </a:lnTo>
                    <a:lnTo>
                      <a:pt x="158" y="219"/>
                    </a:lnTo>
                    <a:lnTo>
                      <a:pt x="161" y="223"/>
                    </a:lnTo>
                    <a:lnTo>
                      <a:pt x="163" y="223"/>
                    </a:lnTo>
                    <a:lnTo>
                      <a:pt x="165" y="223"/>
                    </a:lnTo>
                    <a:lnTo>
                      <a:pt x="166" y="224"/>
                    </a:lnTo>
                    <a:lnTo>
                      <a:pt x="168" y="226"/>
                    </a:lnTo>
                    <a:lnTo>
                      <a:pt x="169" y="227"/>
                    </a:lnTo>
                    <a:lnTo>
                      <a:pt x="170" y="224"/>
                    </a:lnTo>
                    <a:lnTo>
                      <a:pt x="171" y="225"/>
                    </a:lnTo>
                    <a:lnTo>
                      <a:pt x="172" y="225"/>
                    </a:lnTo>
                    <a:lnTo>
                      <a:pt x="174" y="227"/>
                    </a:lnTo>
                    <a:lnTo>
                      <a:pt x="175" y="227"/>
                    </a:lnTo>
                    <a:lnTo>
                      <a:pt x="176" y="229"/>
                    </a:lnTo>
                    <a:lnTo>
                      <a:pt x="177" y="230"/>
                    </a:lnTo>
                    <a:lnTo>
                      <a:pt x="177" y="231"/>
                    </a:lnTo>
                    <a:lnTo>
                      <a:pt x="179" y="233"/>
                    </a:lnTo>
                    <a:lnTo>
                      <a:pt x="180" y="239"/>
                    </a:lnTo>
                    <a:lnTo>
                      <a:pt x="182" y="241"/>
                    </a:lnTo>
                    <a:lnTo>
                      <a:pt x="183" y="240"/>
                    </a:lnTo>
                    <a:lnTo>
                      <a:pt x="185" y="240"/>
                    </a:lnTo>
                    <a:lnTo>
                      <a:pt x="189" y="241"/>
                    </a:lnTo>
                    <a:lnTo>
                      <a:pt x="192" y="239"/>
                    </a:lnTo>
                    <a:lnTo>
                      <a:pt x="194" y="241"/>
                    </a:lnTo>
                    <a:lnTo>
                      <a:pt x="195" y="244"/>
                    </a:lnTo>
                    <a:lnTo>
                      <a:pt x="194" y="245"/>
                    </a:lnTo>
                    <a:lnTo>
                      <a:pt x="195" y="246"/>
                    </a:lnTo>
                    <a:lnTo>
                      <a:pt x="197" y="244"/>
                    </a:lnTo>
                    <a:lnTo>
                      <a:pt x="200" y="244"/>
                    </a:lnTo>
                    <a:lnTo>
                      <a:pt x="201" y="246"/>
                    </a:lnTo>
                    <a:lnTo>
                      <a:pt x="203" y="249"/>
                    </a:lnTo>
                    <a:lnTo>
                      <a:pt x="205" y="249"/>
                    </a:lnTo>
                    <a:lnTo>
                      <a:pt x="205" y="247"/>
                    </a:lnTo>
                    <a:lnTo>
                      <a:pt x="207" y="247"/>
                    </a:lnTo>
                    <a:lnTo>
                      <a:pt x="207" y="250"/>
                    </a:lnTo>
                    <a:lnTo>
                      <a:pt x="209" y="251"/>
                    </a:lnTo>
                    <a:lnTo>
                      <a:pt x="209" y="253"/>
                    </a:lnTo>
                    <a:lnTo>
                      <a:pt x="211" y="253"/>
                    </a:lnTo>
                    <a:lnTo>
                      <a:pt x="211" y="254"/>
                    </a:lnTo>
                    <a:lnTo>
                      <a:pt x="212" y="253"/>
                    </a:lnTo>
                    <a:lnTo>
                      <a:pt x="215" y="255"/>
                    </a:lnTo>
                    <a:lnTo>
                      <a:pt x="218" y="256"/>
                    </a:lnTo>
                    <a:lnTo>
                      <a:pt x="219" y="258"/>
                    </a:lnTo>
                    <a:lnTo>
                      <a:pt x="222" y="264"/>
                    </a:lnTo>
                    <a:lnTo>
                      <a:pt x="224" y="267"/>
                    </a:lnTo>
                    <a:lnTo>
                      <a:pt x="226" y="268"/>
                    </a:lnTo>
                    <a:lnTo>
                      <a:pt x="224" y="272"/>
                    </a:lnTo>
                    <a:lnTo>
                      <a:pt x="227" y="274"/>
                    </a:lnTo>
                    <a:lnTo>
                      <a:pt x="228" y="275"/>
                    </a:lnTo>
                    <a:lnTo>
                      <a:pt x="229" y="278"/>
                    </a:lnTo>
                    <a:lnTo>
                      <a:pt x="231" y="278"/>
                    </a:lnTo>
                    <a:lnTo>
                      <a:pt x="232" y="278"/>
                    </a:lnTo>
                    <a:lnTo>
                      <a:pt x="233" y="276"/>
                    </a:lnTo>
                    <a:lnTo>
                      <a:pt x="236" y="279"/>
                    </a:lnTo>
                    <a:lnTo>
                      <a:pt x="237" y="278"/>
                    </a:lnTo>
                    <a:lnTo>
                      <a:pt x="240" y="281"/>
                    </a:lnTo>
                    <a:lnTo>
                      <a:pt x="243" y="281"/>
                    </a:lnTo>
                    <a:lnTo>
                      <a:pt x="245" y="283"/>
                    </a:lnTo>
                    <a:lnTo>
                      <a:pt x="246" y="285"/>
                    </a:lnTo>
                    <a:lnTo>
                      <a:pt x="248" y="289"/>
                    </a:lnTo>
                    <a:lnTo>
                      <a:pt x="250" y="289"/>
                    </a:lnTo>
                    <a:lnTo>
                      <a:pt x="252" y="291"/>
                    </a:lnTo>
                    <a:lnTo>
                      <a:pt x="252" y="293"/>
                    </a:lnTo>
                    <a:lnTo>
                      <a:pt x="255" y="299"/>
                    </a:lnTo>
                    <a:lnTo>
                      <a:pt x="256" y="300"/>
                    </a:lnTo>
                    <a:lnTo>
                      <a:pt x="257" y="302"/>
                    </a:lnTo>
                    <a:lnTo>
                      <a:pt x="259" y="304"/>
                    </a:lnTo>
                    <a:lnTo>
                      <a:pt x="259" y="301"/>
                    </a:lnTo>
                    <a:lnTo>
                      <a:pt x="263" y="298"/>
                    </a:lnTo>
                    <a:lnTo>
                      <a:pt x="262" y="295"/>
                    </a:lnTo>
                    <a:lnTo>
                      <a:pt x="263" y="293"/>
                    </a:lnTo>
                    <a:lnTo>
                      <a:pt x="265" y="294"/>
                    </a:lnTo>
                    <a:lnTo>
                      <a:pt x="267" y="294"/>
                    </a:lnTo>
                    <a:lnTo>
                      <a:pt x="268" y="292"/>
                    </a:lnTo>
                    <a:lnTo>
                      <a:pt x="269" y="293"/>
                    </a:lnTo>
                    <a:lnTo>
                      <a:pt x="270" y="293"/>
                    </a:lnTo>
                    <a:lnTo>
                      <a:pt x="272" y="294"/>
                    </a:lnTo>
                    <a:lnTo>
                      <a:pt x="270" y="298"/>
                    </a:lnTo>
                    <a:lnTo>
                      <a:pt x="272" y="298"/>
                    </a:lnTo>
                    <a:lnTo>
                      <a:pt x="273" y="297"/>
                    </a:lnTo>
                    <a:lnTo>
                      <a:pt x="274" y="297"/>
                    </a:lnTo>
                    <a:lnTo>
                      <a:pt x="275" y="297"/>
                    </a:lnTo>
                    <a:lnTo>
                      <a:pt x="278" y="297"/>
                    </a:lnTo>
                    <a:lnTo>
                      <a:pt x="282" y="294"/>
                    </a:lnTo>
                    <a:lnTo>
                      <a:pt x="284" y="294"/>
                    </a:lnTo>
                    <a:lnTo>
                      <a:pt x="286" y="298"/>
                    </a:lnTo>
                    <a:lnTo>
                      <a:pt x="288" y="298"/>
                    </a:lnTo>
                    <a:lnTo>
                      <a:pt x="290" y="299"/>
                    </a:lnTo>
                    <a:lnTo>
                      <a:pt x="290" y="298"/>
                    </a:lnTo>
                    <a:lnTo>
                      <a:pt x="295" y="299"/>
                    </a:lnTo>
                    <a:lnTo>
                      <a:pt x="296" y="298"/>
                    </a:lnTo>
                    <a:lnTo>
                      <a:pt x="296" y="300"/>
                    </a:lnTo>
                    <a:lnTo>
                      <a:pt x="297" y="299"/>
                    </a:lnTo>
                    <a:lnTo>
                      <a:pt x="297" y="298"/>
                    </a:lnTo>
                    <a:lnTo>
                      <a:pt x="296" y="295"/>
                    </a:lnTo>
                    <a:lnTo>
                      <a:pt x="298" y="293"/>
                    </a:lnTo>
                    <a:lnTo>
                      <a:pt x="298" y="292"/>
                    </a:lnTo>
                    <a:lnTo>
                      <a:pt x="299" y="291"/>
                    </a:lnTo>
                    <a:lnTo>
                      <a:pt x="299" y="289"/>
                    </a:lnTo>
                    <a:lnTo>
                      <a:pt x="299" y="286"/>
                    </a:lnTo>
                    <a:lnTo>
                      <a:pt x="301" y="284"/>
                    </a:lnTo>
                    <a:lnTo>
                      <a:pt x="301" y="283"/>
                    </a:lnTo>
                    <a:lnTo>
                      <a:pt x="302" y="282"/>
                    </a:lnTo>
                    <a:lnTo>
                      <a:pt x="304" y="282"/>
                    </a:lnTo>
                    <a:lnTo>
                      <a:pt x="305" y="284"/>
                    </a:lnTo>
                    <a:lnTo>
                      <a:pt x="306" y="284"/>
                    </a:lnTo>
                    <a:lnTo>
                      <a:pt x="308" y="282"/>
                    </a:lnTo>
                    <a:lnTo>
                      <a:pt x="308" y="284"/>
                    </a:lnTo>
                    <a:lnTo>
                      <a:pt x="310" y="286"/>
                    </a:lnTo>
                    <a:lnTo>
                      <a:pt x="312" y="285"/>
                    </a:lnTo>
                    <a:lnTo>
                      <a:pt x="314" y="286"/>
                    </a:lnTo>
                    <a:lnTo>
                      <a:pt x="315" y="287"/>
                    </a:lnTo>
                    <a:lnTo>
                      <a:pt x="318" y="287"/>
                    </a:lnTo>
                    <a:lnTo>
                      <a:pt x="318" y="286"/>
                    </a:lnTo>
                    <a:lnTo>
                      <a:pt x="319" y="286"/>
                    </a:lnTo>
                    <a:lnTo>
                      <a:pt x="319" y="285"/>
                    </a:lnTo>
                    <a:lnTo>
                      <a:pt x="319" y="283"/>
                    </a:lnTo>
                    <a:lnTo>
                      <a:pt x="320" y="283"/>
                    </a:lnTo>
                    <a:lnTo>
                      <a:pt x="324" y="285"/>
                    </a:lnTo>
                    <a:lnTo>
                      <a:pt x="328" y="290"/>
                    </a:lnTo>
                    <a:lnTo>
                      <a:pt x="331" y="287"/>
                    </a:lnTo>
                    <a:lnTo>
                      <a:pt x="333" y="289"/>
                    </a:lnTo>
                    <a:lnTo>
                      <a:pt x="333" y="287"/>
                    </a:lnTo>
                    <a:lnTo>
                      <a:pt x="332" y="287"/>
                    </a:lnTo>
                    <a:lnTo>
                      <a:pt x="332" y="286"/>
                    </a:lnTo>
                    <a:lnTo>
                      <a:pt x="336" y="289"/>
                    </a:lnTo>
                    <a:lnTo>
                      <a:pt x="337" y="289"/>
                    </a:lnTo>
                    <a:lnTo>
                      <a:pt x="339" y="289"/>
                    </a:lnTo>
                    <a:lnTo>
                      <a:pt x="341" y="288"/>
                    </a:lnTo>
                    <a:lnTo>
                      <a:pt x="340" y="289"/>
                    </a:lnTo>
                    <a:lnTo>
                      <a:pt x="345" y="291"/>
                    </a:lnTo>
                    <a:lnTo>
                      <a:pt x="346" y="294"/>
                    </a:lnTo>
                    <a:lnTo>
                      <a:pt x="347" y="294"/>
                    </a:lnTo>
                    <a:lnTo>
                      <a:pt x="348" y="294"/>
                    </a:lnTo>
                    <a:lnTo>
                      <a:pt x="355" y="299"/>
                    </a:lnTo>
                    <a:lnTo>
                      <a:pt x="356" y="300"/>
                    </a:lnTo>
                    <a:lnTo>
                      <a:pt x="360" y="303"/>
                    </a:lnTo>
                    <a:lnTo>
                      <a:pt x="363" y="305"/>
                    </a:lnTo>
                    <a:lnTo>
                      <a:pt x="368" y="304"/>
                    </a:lnTo>
                    <a:lnTo>
                      <a:pt x="368" y="302"/>
                    </a:lnTo>
                    <a:lnTo>
                      <a:pt x="369" y="301"/>
                    </a:lnTo>
                    <a:lnTo>
                      <a:pt x="369" y="300"/>
                    </a:lnTo>
                    <a:lnTo>
                      <a:pt x="368" y="298"/>
                    </a:lnTo>
                    <a:lnTo>
                      <a:pt x="370" y="297"/>
                    </a:lnTo>
                    <a:lnTo>
                      <a:pt x="371" y="293"/>
                    </a:lnTo>
                    <a:lnTo>
                      <a:pt x="372" y="292"/>
                    </a:lnTo>
                    <a:lnTo>
                      <a:pt x="372" y="291"/>
                    </a:lnTo>
                    <a:lnTo>
                      <a:pt x="373" y="291"/>
                    </a:lnTo>
                    <a:lnTo>
                      <a:pt x="373" y="293"/>
                    </a:lnTo>
                    <a:lnTo>
                      <a:pt x="374" y="294"/>
                    </a:lnTo>
                    <a:lnTo>
                      <a:pt x="375" y="293"/>
                    </a:lnTo>
                    <a:lnTo>
                      <a:pt x="372" y="290"/>
                    </a:lnTo>
                    <a:lnTo>
                      <a:pt x="370" y="286"/>
                    </a:lnTo>
                    <a:lnTo>
                      <a:pt x="370" y="284"/>
                    </a:lnTo>
                    <a:lnTo>
                      <a:pt x="371" y="283"/>
                    </a:lnTo>
                    <a:lnTo>
                      <a:pt x="371" y="278"/>
                    </a:lnTo>
                    <a:lnTo>
                      <a:pt x="373" y="278"/>
                    </a:lnTo>
                    <a:lnTo>
                      <a:pt x="373" y="276"/>
                    </a:lnTo>
                    <a:lnTo>
                      <a:pt x="375" y="274"/>
                    </a:lnTo>
                    <a:lnTo>
                      <a:pt x="377" y="274"/>
                    </a:lnTo>
                    <a:lnTo>
                      <a:pt x="378" y="274"/>
                    </a:lnTo>
                    <a:lnTo>
                      <a:pt x="378" y="273"/>
                    </a:lnTo>
                    <a:lnTo>
                      <a:pt x="378" y="271"/>
                    </a:lnTo>
                    <a:lnTo>
                      <a:pt x="380" y="270"/>
                    </a:lnTo>
                    <a:lnTo>
                      <a:pt x="382" y="270"/>
                    </a:lnTo>
                    <a:lnTo>
                      <a:pt x="384" y="268"/>
                    </a:lnTo>
                    <a:lnTo>
                      <a:pt x="383" y="265"/>
                    </a:lnTo>
                    <a:lnTo>
                      <a:pt x="385" y="258"/>
                    </a:lnTo>
                    <a:lnTo>
                      <a:pt x="385" y="256"/>
                    </a:lnTo>
                    <a:lnTo>
                      <a:pt x="384" y="257"/>
                    </a:lnTo>
                    <a:lnTo>
                      <a:pt x="384" y="255"/>
                    </a:lnTo>
                    <a:lnTo>
                      <a:pt x="383" y="255"/>
                    </a:lnTo>
                    <a:lnTo>
                      <a:pt x="385" y="251"/>
                    </a:lnTo>
                    <a:lnTo>
                      <a:pt x="386" y="249"/>
                    </a:lnTo>
                    <a:lnTo>
                      <a:pt x="383" y="247"/>
                    </a:lnTo>
                    <a:lnTo>
                      <a:pt x="382" y="244"/>
                    </a:lnTo>
                    <a:lnTo>
                      <a:pt x="379" y="244"/>
                    </a:lnTo>
                    <a:lnTo>
                      <a:pt x="378" y="245"/>
                    </a:lnTo>
                    <a:lnTo>
                      <a:pt x="377" y="244"/>
                    </a:lnTo>
                    <a:lnTo>
                      <a:pt x="377" y="242"/>
                    </a:lnTo>
                    <a:lnTo>
                      <a:pt x="375" y="242"/>
                    </a:lnTo>
                    <a:lnTo>
                      <a:pt x="375" y="244"/>
                    </a:lnTo>
                    <a:lnTo>
                      <a:pt x="373" y="244"/>
                    </a:lnTo>
                    <a:lnTo>
                      <a:pt x="371" y="244"/>
                    </a:lnTo>
                    <a:lnTo>
                      <a:pt x="371" y="242"/>
                    </a:lnTo>
                    <a:lnTo>
                      <a:pt x="373" y="241"/>
                    </a:lnTo>
                    <a:lnTo>
                      <a:pt x="375" y="238"/>
                    </a:lnTo>
                    <a:lnTo>
                      <a:pt x="376" y="238"/>
                    </a:lnTo>
                    <a:lnTo>
                      <a:pt x="378" y="235"/>
                    </a:lnTo>
                    <a:lnTo>
                      <a:pt x="376" y="234"/>
                    </a:lnTo>
                    <a:lnTo>
                      <a:pt x="373" y="229"/>
                    </a:lnTo>
                    <a:lnTo>
                      <a:pt x="375" y="228"/>
                    </a:lnTo>
                    <a:lnTo>
                      <a:pt x="375" y="227"/>
                    </a:lnTo>
                    <a:lnTo>
                      <a:pt x="375" y="226"/>
                    </a:lnTo>
                    <a:lnTo>
                      <a:pt x="376" y="225"/>
                    </a:lnTo>
                    <a:lnTo>
                      <a:pt x="375" y="223"/>
                    </a:lnTo>
                    <a:lnTo>
                      <a:pt x="373" y="222"/>
                    </a:lnTo>
                    <a:lnTo>
                      <a:pt x="371" y="220"/>
                    </a:lnTo>
                    <a:lnTo>
                      <a:pt x="367" y="213"/>
                    </a:lnTo>
                    <a:lnTo>
                      <a:pt x="365" y="207"/>
                    </a:lnTo>
                    <a:lnTo>
                      <a:pt x="366" y="204"/>
                    </a:lnTo>
                    <a:lnTo>
                      <a:pt x="365" y="202"/>
                    </a:lnTo>
                    <a:lnTo>
                      <a:pt x="366" y="200"/>
                    </a:lnTo>
                    <a:lnTo>
                      <a:pt x="365" y="199"/>
                    </a:lnTo>
                    <a:lnTo>
                      <a:pt x="364" y="198"/>
                    </a:lnTo>
                    <a:lnTo>
                      <a:pt x="363" y="197"/>
                    </a:lnTo>
                    <a:lnTo>
                      <a:pt x="363" y="196"/>
                    </a:lnTo>
                    <a:lnTo>
                      <a:pt x="361" y="195"/>
                    </a:lnTo>
                    <a:lnTo>
                      <a:pt x="360" y="192"/>
                    </a:lnTo>
                    <a:lnTo>
                      <a:pt x="362" y="189"/>
                    </a:lnTo>
                    <a:lnTo>
                      <a:pt x="361" y="188"/>
                    </a:lnTo>
                    <a:lnTo>
                      <a:pt x="361" y="186"/>
                    </a:lnTo>
                    <a:lnTo>
                      <a:pt x="362" y="180"/>
                    </a:lnTo>
                    <a:lnTo>
                      <a:pt x="363" y="179"/>
                    </a:lnTo>
                    <a:lnTo>
                      <a:pt x="366" y="177"/>
                    </a:lnTo>
                    <a:lnTo>
                      <a:pt x="367" y="177"/>
                    </a:lnTo>
                    <a:lnTo>
                      <a:pt x="371" y="176"/>
                    </a:lnTo>
                    <a:lnTo>
                      <a:pt x="370" y="175"/>
                    </a:lnTo>
                    <a:lnTo>
                      <a:pt x="371" y="174"/>
                    </a:lnTo>
                    <a:lnTo>
                      <a:pt x="369" y="173"/>
                    </a:lnTo>
                    <a:lnTo>
                      <a:pt x="369" y="170"/>
                    </a:lnTo>
                    <a:lnTo>
                      <a:pt x="367" y="164"/>
                    </a:lnTo>
                    <a:lnTo>
                      <a:pt x="369" y="162"/>
                    </a:lnTo>
                    <a:lnTo>
                      <a:pt x="368" y="160"/>
                    </a:lnTo>
                    <a:lnTo>
                      <a:pt x="368" y="158"/>
                    </a:lnTo>
                    <a:lnTo>
                      <a:pt x="369" y="156"/>
                    </a:lnTo>
                    <a:lnTo>
                      <a:pt x="369" y="154"/>
                    </a:lnTo>
                    <a:lnTo>
                      <a:pt x="370" y="152"/>
                    </a:lnTo>
                    <a:lnTo>
                      <a:pt x="367" y="150"/>
                    </a:lnTo>
                    <a:lnTo>
                      <a:pt x="369" y="147"/>
                    </a:lnTo>
                    <a:lnTo>
                      <a:pt x="366" y="145"/>
                    </a:lnTo>
                    <a:lnTo>
                      <a:pt x="366" y="140"/>
                    </a:lnTo>
                    <a:lnTo>
                      <a:pt x="365" y="139"/>
                    </a:lnTo>
                    <a:lnTo>
                      <a:pt x="365" y="137"/>
                    </a:lnTo>
                    <a:lnTo>
                      <a:pt x="365" y="133"/>
                    </a:lnTo>
                    <a:lnTo>
                      <a:pt x="366" y="130"/>
                    </a:lnTo>
                    <a:lnTo>
                      <a:pt x="365" y="127"/>
                    </a:lnTo>
                    <a:lnTo>
                      <a:pt x="365" y="125"/>
                    </a:lnTo>
                    <a:lnTo>
                      <a:pt x="364" y="123"/>
                    </a:lnTo>
                    <a:lnTo>
                      <a:pt x="362" y="121"/>
                    </a:lnTo>
                    <a:lnTo>
                      <a:pt x="361" y="113"/>
                    </a:lnTo>
                    <a:lnTo>
                      <a:pt x="364" y="113"/>
                    </a:lnTo>
                    <a:lnTo>
                      <a:pt x="369" y="114"/>
                    </a:lnTo>
                    <a:lnTo>
                      <a:pt x="371" y="117"/>
                    </a:lnTo>
                    <a:lnTo>
                      <a:pt x="373" y="117"/>
                    </a:lnTo>
                    <a:lnTo>
                      <a:pt x="373" y="116"/>
                    </a:lnTo>
                    <a:lnTo>
                      <a:pt x="375" y="113"/>
                    </a:lnTo>
                    <a:lnTo>
                      <a:pt x="377" y="112"/>
                    </a:lnTo>
                    <a:lnTo>
                      <a:pt x="377" y="111"/>
                    </a:lnTo>
                    <a:lnTo>
                      <a:pt x="377" y="109"/>
                    </a:lnTo>
                    <a:lnTo>
                      <a:pt x="378" y="107"/>
                    </a:lnTo>
                    <a:lnTo>
                      <a:pt x="379" y="108"/>
                    </a:lnTo>
                    <a:lnTo>
                      <a:pt x="381" y="105"/>
                    </a:lnTo>
                    <a:lnTo>
                      <a:pt x="385" y="104"/>
                    </a:lnTo>
                    <a:lnTo>
                      <a:pt x="385" y="102"/>
                    </a:lnTo>
                    <a:lnTo>
                      <a:pt x="388" y="102"/>
                    </a:lnTo>
                    <a:lnTo>
                      <a:pt x="389" y="101"/>
                    </a:lnTo>
                    <a:lnTo>
                      <a:pt x="389" y="100"/>
                    </a:lnTo>
                    <a:lnTo>
                      <a:pt x="390" y="98"/>
                    </a:lnTo>
                    <a:lnTo>
                      <a:pt x="392" y="96"/>
                    </a:lnTo>
                    <a:lnTo>
                      <a:pt x="390" y="92"/>
                    </a:lnTo>
                    <a:lnTo>
                      <a:pt x="391" y="89"/>
                    </a:lnTo>
                    <a:lnTo>
                      <a:pt x="388" y="85"/>
                    </a:lnTo>
                    <a:lnTo>
                      <a:pt x="389" y="83"/>
                    </a:lnTo>
                    <a:lnTo>
                      <a:pt x="392" y="80"/>
                    </a:lnTo>
                    <a:lnTo>
                      <a:pt x="395" y="78"/>
                    </a:lnTo>
                    <a:lnTo>
                      <a:pt x="394" y="76"/>
                    </a:lnTo>
                    <a:lnTo>
                      <a:pt x="394" y="73"/>
                    </a:lnTo>
                    <a:lnTo>
                      <a:pt x="392" y="67"/>
                    </a:lnTo>
                    <a:lnTo>
                      <a:pt x="391" y="66"/>
                    </a:lnTo>
                    <a:lnTo>
                      <a:pt x="392" y="65"/>
                    </a:lnTo>
                    <a:lnTo>
                      <a:pt x="395" y="65"/>
                    </a:lnTo>
                    <a:lnTo>
                      <a:pt x="398" y="63"/>
                    </a:lnTo>
                    <a:lnTo>
                      <a:pt x="398" y="57"/>
                    </a:lnTo>
                    <a:lnTo>
                      <a:pt x="399" y="57"/>
                    </a:lnTo>
                    <a:lnTo>
                      <a:pt x="399" y="59"/>
                    </a:lnTo>
                    <a:lnTo>
                      <a:pt x="401" y="57"/>
                    </a:lnTo>
                    <a:lnTo>
                      <a:pt x="401" y="54"/>
                    </a:lnTo>
                    <a:lnTo>
                      <a:pt x="402" y="50"/>
                    </a:lnTo>
                    <a:lnTo>
                      <a:pt x="403" y="49"/>
                    </a:lnTo>
                    <a:lnTo>
                      <a:pt x="404" y="46"/>
                    </a:lnTo>
                    <a:lnTo>
                      <a:pt x="406" y="42"/>
                    </a:lnTo>
                    <a:lnTo>
                      <a:pt x="406" y="40"/>
                    </a:lnTo>
                    <a:lnTo>
                      <a:pt x="409" y="38"/>
                    </a:lnTo>
                    <a:lnTo>
                      <a:pt x="410" y="36"/>
                    </a:lnTo>
                    <a:lnTo>
                      <a:pt x="410" y="32"/>
                    </a:lnTo>
                    <a:lnTo>
                      <a:pt x="411" y="31"/>
                    </a:lnTo>
                    <a:lnTo>
                      <a:pt x="410" y="29"/>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66" name="Group 65">
              <a:extLst>
                <a:ext uri="{FF2B5EF4-FFF2-40B4-BE49-F238E27FC236}">
                  <a16:creationId xmlns:a16="http://schemas.microsoft.com/office/drawing/2014/main" id="{1D3020A3-5237-45FB-BFBF-57B4D5AF016F}"/>
                </a:ext>
              </a:extLst>
            </p:cNvPr>
            <p:cNvGrpSpPr>
              <a:grpSpLocks/>
            </p:cNvGrpSpPr>
            <p:nvPr/>
          </p:nvGrpSpPr>
          <p:grpSpPr bwMode="auto">
            <a:xfrm>
              <a:off x="1792" y="3139"/>
              <a:ext cx="454" cy="457"/>
              <a:chOff x="1792" y="3139"/>
              <a:chExt cx="454" cy="457"/>
            </a:xfrm>
          </p:grpSpPr>
          <p:sp>
            <p:nvSpPr>
              <p:cNvPr id="527" name="Freeform 63">
                <a:extLst>
                  <a:ext uri="{FF2B5EF4-FFF2-40B4-BE49-F238E27FC236}">
                    <a16:creationId xmlns:a16="http://schemas.microsoft.com/office/drawing/2014/main" id="{8F544260-8BA4-426B-A789-39EF2E81836E}"/>
                  </a:ext>
                </a:extLst>
              </p:cNvPr>
              <p:cNvSpPr>
                <a:spLocks/>
              </p:cNvSpPr>
              <p:nvPr/>
            </p:nvSpPr>
            <p:spPr bwMode="auto">
              <a:xfrm>
                <a:off x="1792" y="3139"/>
                <a:ext cx="454" cy="457"/>
              </a:xfrm>
              <a:custGeom>
                <a:avLst/>
                <a:gdLst>
                  <a:gd name="T0" fmla="*/ 446 w 454"/>
                  <a:gd name="T1" fmla="*/ 367 h 457"/>
                  <a:gd name="T2" fmla="*/ 440 w 454"/>
                  <a:gd name="T3" fmla="*/ 332 h 457"/>
                  <a:gd name="T4" fmla="*/ 417 w 454"/>
                  <a:gd name="T5" fmla="*/ 323 h 457"/>
                  <a:gd name="T6" fmla="*/ 399 w 454"/>
                  <a:gd name="T7" fmla="*/ 311 h 457"/>
                  <a:gd name="T8" fmla="*/ 392 w 454"/>
                  <a:gd name="T9" fmla="*/ 283 h 457"/>
                  <a:gd name="T10" fmla="*/ 384 w 454"/>
                  <a:gd name="T11" fmla="*/ 256 h 457"/>
                  <a:gd name="T12" fmla="*/ 388 w 454"/>
                  <a:gd name="T13" fmla="*/ 238 h 457"/>
                  <a:gd name="T14" fmla="*/ 389 w 454"/>
                  <a:gd name="T15" fmla="*/ 217 h 457"/>
                  <a:gd name="T16" fmla="*/ 373 w 454"/>
                  <a:gd name="T17" fmla="*/ 221 h 457"/>
                  <a:gd name="T18" fmla="*/ 352 w 454"/>
                  <a:gd name="T19" fmla="*/ 207 h 457"/>
                  <a:gd name="T20" fmla="*/ 325 w 454"/>
                  <a:gd name="T21" fmla="*/ 202 h 457"/>
                  <a:gd name="T22" fmla="*/ 312 w 454"/>
                  <a:gd name="T23" fmla="*/ 202 h 457"/>
                  <a:gd name="T24" fmla="*/ 287 w 454"/>
                  <a:gd name="T25" fmla="*/ 167 h 457"/>
                  <a:gd name="T26" fmla="*/ 267 w 454"/>
                  <a:gd name="T27" fmla="*/ 167 h 457"/>
                  <a:gd name="T28" fmla="*/ 256 w 454"/>
                  <a:gd name="T29" fmla="*/ 139 h 457"/>
                  <a:gd name="T30" fmla="*/ 242 w 454"/>
                  <a:gd name="T31" fmla="*/ 148 h 457"/>
                  <a:gd name="T32" fmla="*/ 249 w 454"/>
                  <a:gd name="T33" fmla="*/ 158 h 457"/>
                  <a:gd name="T34" fmla="*/ 214 w 454"/>
                  <a:gd name="T35" fmla="*/ 170 h 457"/>
                  <a:gd name="T36" fmla="*/ 191 w 454"/>
                  <a:gd name="T37" fmla="*/ 161 h 457"/>
                  <a:gd name="T38" fmla="*/ 175 w 454"/>
                  <a:gd name="T39" fmla="*/ 143 h 457"/>
                  <a:gd name="T40" fmla="*/ 173 w 454"/>
                  <a:gd name="T41" fmla="*/ 125 h 457"/>
                  <a:gd name="T42" fmla="*/ 159 w 454"/>
                  <a:gd name="T43" fmla="*/ 98 h 457"/>
                  <a:gd name="T44" fmla="*/ 136 w 454"/>
                  <a:gd name="T45" fmla="*/ 70 h 457"/>
                  <a:gd name="T46" fmla="*/ 165 w 454"/>
                  <a:gd name="T47" fmla="*/ 64 h 457"/>
                  <a:gd name="T48" fmla="*/ 176 w 454"/>
                  <a:gd name="T49" fmla="*/ 38 h 457"/>
                  <a:gd name="T50" fmla="*/ 173 w 454"/>
                  <a:gd name="T51" fmla="*/ 4 h 457"/>
                  <a:gd name="T52" fmla="*/ 140 w 454"/>
                  <a:gd name="T53" fmla="*/ 25 h 457"/>
                  <a:gd name="T54" fmla="*/ 120 w 454"/>
                  <a:gd name="T55" fmla="*/ 20 h 457"/>
                  <a:gd name="T56" fmla="*/ 95 w 454"/>
                  <a:gd name="T57" fmla="*/ 28 h 457"/>
                  <a:gd name="T58" fmla="*/ 77 w 454"/>
                  <a:gd name="T59" fmla="*/ 40 h 457"/>
                  <a:gd name="T60" fmla="*/ 48 w 454"/>
                  <a:gd name="T61" fmla="*/ 64 h 457"/>
                  <a:gd name="T62" fmla="*/ 31 w 454"/>
                  <a:gd name="T63" fmla="*/ 110 h 457"/>
                  <a:gd name="T64" fmla="*/ 8 w 454"/>
                  <a:gd name="T65" fmla="*/ 147 h 457"/>
                  <a:gd name="T66" fmla="*/ 9 w 454"/>
                  <a:gd name="T67" fmla="*/ 172 h 457"/>
                  <a:gd name="T68" fmla="*/ 3 w 454"/>
                  <a:gd name="T69" fmla="*/ 189 h 457"/>
                  <a:gd name="T70" fmla="*/ 9 w 454"/>
                  <a:gd name="T71" fmla="*/ 209 h 457"/>
                  <a:gd name="T72" fmla="*/ 16 w 454"/>
                  <a:gd name="T73" fmla="*/ 221 h 457"/>
                  <a:gd name="T74" fmla="*/ 25 w 454"/>
                  <a:gd name="T75" fmla="*/ 222 h 457"/>
                  <a:gd name="T76" fmla="*/ 39 w 454"/>
                  <a:gd name="T77" fmla="*/ 232 h 457"/>
                  <a:gd name="T78" fmla="*/ 63 w 454"/>
                  <a:gd name="T79" fmla="*/ 243 h 457"/>
                  <a:gd name="T80" fmla="*/ 72 w 454"/>
                  <a:gd name="T81" fmla="*/ 260 h 457"/>
                  <a:gd name="T82" fmla="*/ 100 w 454"/>
                  <a:gd name="T83" fmla="*/ 260 h 457"/>
                  <a:gd name="T84" fmla="*/ 130 w 454"/>
                  <a:gd name="T85" fmla="*/ 270 h 457"/>
                  <a:gd name="T86" fmla="*/ 143 w 454"/>
                  <a:gd name="T87" fmla="*/ 281 h 457"/>
                  <a:gd name="T88" fmla="*/ 149 w 454"/>
                  <a:gd name="T89" fmla="*/ 310 h 457"/>
                  <a:gd name="T90" fmla="*/ 163 w 454"/>
                  <a:gd name="T91" fmla="*/ 326 h 457"/>
                  <a:gd name="T92" fmla="*/ 179 w 454"/>
                  <a:gd name="T93" fmla="*/ 348 h 457"/>
                  <a:gd name="T94" fmla="*/ 177 w 454"/>
                  <a:gd name="T95" fmla="*/ 361 h 457"/>
                  <a:gd name="T96" fmla="*/ 193 w 454"/>
                  <a:gd name="T97" fmla="*/ 362 h 457"/>
                  <a:gd name="T98" fmla="*/ 209 w 454"/>
                  <a:gd name="T99" fmla="*/ 379 h 457"/>
                  <a:gd name="T100" fmla="*/ 239 w 454"/>
                  <a:gd name="T101" fmla="*/ 391 h 457"/>
                  <a:gd name="T102" fmla="*/ 272 w 454"/>
                  <a:gd name="T103" fmla="*/ 406 h 457"/>
                  <a:gd name="T104" fmla="*/ 304 w 454"/>
                  <a:gd name="T105" fmla="*/ 427 h 457"/>
                  <a:gd name="T106" fmla="*/ 320 w 454"/>
                  <a:gd name="T107" fmla="*/ 454 h 457"/>
                  <a:gd name="T108" fmla="*/ 350 w 454"/>
                  <a:gd name="T109" fmla="*/ 442 h 457"/>
                  <a:gd name="T110" fmla="*/ 364 w 454"/>
                  <a:gd name="T111" fmla="*/ 420 h 457"/>
                  <a:gd name="T112" fmla="*/ 381 w 454"/>
                  <a:gd name="T113" fmla="*/ 407 h 457"/>
                  <a:gd name="T114" fmla="*/ 404 w 454"/>
                  <a:gd name="T115" fmla="*/ 413 h 457"/>
                  <a:gd name="T116" fmla="*/ 438 w 454"/>
                  <a:gd name="T117" fmla="*/ 409 h 457"/>
                  <a:gd name="T118" fmla="*/ 454 w 454"/>
                  <a:gd name="T119" fmla="*/ 394 h 4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4"/>
                  <a:gd name="T181" fmla="*/ 0 h 457"/>
                  <a:gd name="T182" fmla="*/ 454 w 454"/>
                  <a:gd name="T183" fmla="*/ 457 h 4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4" h="457">
                    <a:moveTo>
                      <a:pt x="451" y="392"/>
                    </a:moveTo>
                    <a:lnTo>
                      <a:pt x="450" y="388"/>
                    </a:lnTo>
                    <a:lnTo>
                      <a:pt x="448" y="388"/>
                    </a:lnTo>
                    <a:lnTo>
                      <a:pt x="448" y="384"/>
                    </a:lnTo>
                    <a:lnTo>
                      <a:pt x="447" y="383"/>
                    </a:lnTo>
                    <a:lnTo>
                      <a:pt x="448" y="381"/>
                    </a:lnTo>
                    <a:lnTo>
                      <a:pt x="447" y="377"/>
                    </a:lnTo>
                    <a:lnTo>
                      <a:pt x="448" y="377"/>
                    </a:lnTo>
                    <a:lnTo>
                      <a:pt x="449" y="372"/>
                    </a:lnTo>
                    <a:lnTo>
                      <a:pt x="447" y="372"/>
                    </a:lnTo>
                    <a:lnTo>
                      <a:pt x="446" y="371"/>
                    </a:lnTo>
                    <a:lnTo>
                      <a:pt x="446" y="367"/>
                    </a:lnTo>
                    <a:lnTo>
                      <a:pt x="446" y="364"/>
                    </a:lnTo>
                    <a:lnTo>
                      <a:pt x="445" y="361"/>
                    </a:lnTo>
                    <a:lnTo>
                      <a:pt x="446" y="359"/>
                    </a:lnTo>
                    <a:lnTo>
                      <a:pt x="445" y="354"/>
                    </a:lnTo>
                    <a:lnTo>
                      <a:pt x="444" y="354"/>
                    </a:lnTo>
                    <a:lnTo>
                      <a:pt x="444" y="351"/>
                    </a:lnTo>
                    <a:lnTo>
                      <a:pt x="443" y="346"/>
                    </a:lnTo>
                    <a:lnTo>
                      <a:pt x="443" y="343"/>
                    </a:lnTo>
                    <a:lnTo>
                      <a:pt x="443" y="339"/>
                    </a:lnTo>
                    <a:lnTo>
                      <a:pt x="444" y="336"/>
                    </a:lnTo>
                    <a:lnTo>
                      <a:pt x="443" y="333"/>
                    </a:lnTo>
                    <a:lnTo>
                      <a:pt x="443" y="332"/>
                    </a:lnTo>
                    <a:lnTo>
                      <a:pt x="440" y="332"/>
                    </a:lnTo>
                    <a:lnTo>
                      <a:pt x="437" y="329"/>
                    </a:lnTo>
                    <a:lnTo>
                      <a:pt x="433" y="330"/>
                    </a:lnTo>
                    <a:lnTo>
                      <a:pt x="432" y="329"/>
                    </a:lnTo>
                    <a:lnTo>
                      <a:pt x="428" y="332"/>
                    </a:lnTo>
                    <a:lnTo>
                      <a:pt x="425" y="332"/>
                    </a:lnTo>
                    <a:lnTo>
                      <a:pt x="425" y="329"/>
                    </a:lnTo>
                    <a:lnTo>
                      <a:pt x="423" y="328"/>
                    </a:lnTo>
                    <a:lnTo>
                      <a:pt x="421" y="328"/>
                    </a:lnTo>
                    <a:lnTo>
                      <a:pt x="419" y="328"/>
                    </a:lnTo>
                    <a:lnTo>
                      <a:pt x="420" y="326"/>
                    </a:lnTo>
                    <a:lnTo>
                      <a:pt x="418" y="324"/>
                    </a:lnTo>
                    <a:lnTo>
                      <a:pt x="419" y="323"/>
                    </a:lnTo>
                    <a:lnTo>
                      <a:pt x="417" y="323"/>
                    </a:lnTo>
                    <a:lnTo>
                      <a:pt x="418" y="321"/>
                    </a:lnTo>
                    <a:lnTo>
                      <a:pt x="418" y="318"/>
                    </a:lnTo>
                    <a:lnTo>
                      <a:pt x="413" y="317"/>
                    </a:lnTo>
                    <a:lnTo>
                      <a:pt x="410" y="317"/>
                    </a:lnTo>
                    <a:lnTo>
                      <a:pt x="408" y="317"/>
                    </a:lnTo>
                    <a:lnTo>
                      <a:pt x="407" y="318"/>
                    </a:lnTo>
                    <a:lnTo>
                      <a:pt x="407" y="315"/>
                    </a:lnTo>
                    <a:lnTo>
                      <a:pt x="405" y="314"/>
                    </a:lnTo>
                    <a:lnTo>
                      <a:pt x="404" y="314"/>
                    </a:lnTo>
                    <a:lnTo>
                      <a:pt x="403" y="315"/>
                    </a:lnTo>
                    <a:lnTo>
                      <a:pt x="403" y="313"/>
                    </a:lnTo>
                    <a:lnTo>
                      <a:pt x="400" y="313"/>
                    </a:lnTo>
                    <a:lnTo>
                      <a:pt x="399" y="311"/>
                    </a:lnTo>
                    <a:lnTo>
                      <a:pt x="399" y="310"/>
                    </a:lnTo>
                    <a:lnTo>
                      <a:pt x="398" y="309"/>
                    </a:lnTo>
                    <a:lnTo>
                      <a:pt x="397" y="307"/>
                    </a:lnTo>
                    <a:lnTo>
                      <a:pt x="396" y="307"/>
                    </a:lnTo>
                    <a:lnTo>
                      <a:pt x="397" y="306"/>
                    </a:lnTo>
                    <a:lnTo>
                      <a:pt x="396" y="304"/>
                    </a:lnTo>
                    <a:lnTo>
                      <a:pt x="398" y="296"/>
                    </a:lnTo>
                    <a:lnTo>
                      <a:pt x="397" y="294"/>
                    </a:lnTo>
                    <a:lnTo>
                      <a:pt x="395" y="294"/>
                    </a:lnTo>
                    <a:lnTo>
                      <a:pt x="394" y="293"/>
                    </a:lnTo>
                    <a:lnTo>
                      <a:pt x="394" y="290"/>
                    </a:lnTo>
                    <a:lnTo>
                      <a:pt x="394" y="285"/>
                    </a:lnTo>
                    <a:lnTo>
                      <a:pt x="392" y="283"/>
                    </a:lnTo>
                    <a:lnTo>
                      <a:pt x="392" y="280"/>
                    </a:lnTo>
                    <a:lnTo>
                      <a:pt x="391" y="278"/>
                    </a:lnTo>
                    <a:lnTo>
                      <a:pt x="391" y="276"/>
                    </a:lnTo>
                    <a:lnTo>
                      <a:pt x="391" y="273"/>
                    </a:lnTo>
                    <a:lnTo>
                      <a:pt x="390" y="272"/>
                    </a:lnTo>
                    <a:lnTo>
                      <a:pt x="390" y="270"/>
                    </a:lnTo>
                    <a:lnTo>
                      <a:pt x="388" y="268"/>
                    </a:lnTo>
                    <a:lnTo>
                      <a:pt x="387" y="264"/>
                    </a:lnTo>
                    <a:lnTo>
                      <a:pt x="388" y="262"/>
                    </a:lnTo>
                    <a:lnTo>
                      <a:pt x="386" y="261"/>
                    </a:lnTo>
                    <a:lnTo>
                      <a:pt x="386" y="259"/>
                    </a:lnTo>
                    <a:lnTo>
                      <a:pt x="385" y="258"/>
                    </a:lnTo>
                    <a:lnTo>
                      <a:pt x="384" y="256"/>
                    </a:lnTo>
                    <a:lnTo>
                      <a:pt x="384" y="254"/>
                    </a:lnTo>
                    <a:lnTo>
                      <a:pt x="389" y="251"/>
                    </a:lnTo>
                    <a:lnTo>
                      <a:pt x="391" y="249"/>
                    </a:lnTo>
                    <a:lnTo>
                      <a:pt x="390" y="248"/>
                    </a:lnTo>
                    <a:lnTo>
                      <a:pt x="389" y="246"/>
                    </a:lnTo>
                    <a:lnTo>
                      <a:pt x="391" y="246"/>
                    </a:lnTo>
                    <a:lnTo>
                      <a:pt x="391" y="244"/>
                    </a:lnTo>
                    <a:lnTo>
                      <a:pt x="395" y="244"/>
                    </a:lnTo>
                    <a:lnTo>
                      <a:pt x="396" y="242"/>
                    </a:lnTo>
                    <a:lnTo>
                      <a:pt x="394" y="240"/>
                    </a:lnTo>
                    <a:lnTo>
                      <a:pt x="391" y="239"/>
                    </a:lnTo>
                    <a:lnTo>
                      <a:pt x="388" y="239"/>
                    </a:lnTo>
                    <a:lnTo>
                      <a:pt x="388" y="238"/>
                    </a:lnTo>
                    <a:lnTo>
                      <a:pt x="386" y="236"/>
                    </a:lnTo>
                    <a:lnTo>
                      <a:pt x="386" y="234"/>
                    </a:lnTo>
                    <a:lnTo>
                      <a:pt x="385" y="232"/>
                    </a:lnTo>
                    <a:lnTo>
                      <a:pt x="385" y="231"/>
                    </a:lnTo>
                    <a:lnTo>
                      <a:pt x="387" y="230"/>
                    </a:lnTo>
                    <a:lnTo>
                      <a:pt x="388" y="228"/>
                    </a:lnTo>
                    <a:lnTo>
                      <a:pt x="387" y="226"/>
                    </a:lnTo>
                    <a:lnTo>
                      <a:pt x="388" y="225"/>
                    </a:lnTo>
                    <a:lnTo>
                      <a:pt x="390" y="221"/>
                    </a:lnTo>
                    <a:lnTo>
                      <a:pt x="388" y="219"/>
                    </a:lnTo>
                    <a:lnTo>
                      <a:pt x="389" y="218"/>
                    </a:lnTo>
                    <a:lnTo>
                      <a:pt x="388" y="217"/>
                    </a:lnTo>
                    <a:lnTo>
                      <a:pt x="389" y="217"/>
                    </a:lnTo>
                    <a:lnTo>
                      <a:pt x="388" y="213"/>
                    </a:lnTo>
                    <a:lnTo>
                      <a:pt x="384" y="214"/>
                    </a:lnTo>
                    <a:lnTo>
                      <a:pt x="381" y="210"/>
                    </a:lnTo>
                    <a:lnTo>
                      <a:pt x="379" y="210"/>
                    </a:lnTo>
                    <a:lnTo>
                      <a:pt x="380" y="212"/>
                    </a:lnTo>
                    <a:lnTo>
                      <a:pt x="379" y="217"/>
                    </a:lnTo>
                    <a:lnTo>
                      <a:pt x="381" y="218"/>
                    </a:lnTo>
                    <a:lnTo>
                      <a:pt x="378" y="221"/>
                    </a:lnTo>
                    <a:lnTo>
                      <a:pt x="376" y="222"/>
                    </a:lnTo>
                    <a:lnTo>
                      <a:pt x="375" y="222"/>
                    </a:lnTo>
                    <a:lnTo>
                      <a:pt x="374" y="222"/>
                    </a:lnTo>
                    <a:lnTo>
                      <a:pt x="373" y="221"/>
                    </a:lnTo>
                    <a:lnTo>
                      <a:pt x="371" y="222"/>
                    </a:lnTo>
                    <a:lnTo>
                      <a:pt x="372" y="221"/>
                    </a:lnTo>
                    <a:lnTo>
                      <a:pt x="371" y="220"/>
                    </a:lnTo>
                    <a:lnTo>
                      <a:pt x="369" y="221"/>
                    </a:lnTo>
                    <a:lnTo>
                      <a:pt x="366" y="218"/>
                    </a:lnTo>
                    <a:lnTo>
                      <a:pt x="365" y="220"/>
                    </a:lnTo>
                    <a:lnTo>
                      <a:pt x="364" y="218"/>
                    </a:lnTo>
                    <a:lnTo>
                      <a:pt x="363" y="216"/>
                    </a:lnTo>
                    <a:lnTo>
                      <a:pt x="362" y="215"/>
                    </a:lnTo>
                    <a:lnTo>
                      <a:pt x="359" y="213"/>
                    </a:lnTo>
                    <a:lnTo>
                      <a:pt x="359" y="209"/>
                    </a:lnTo>
                    <a:lnTo>
                      <a:pt x="354" y="209"/>
                    </a:lnTo>
                    <a:lnTo>
                      <a:pt x="352" y="207"/>
                    </a:lnTo>
                    <a:lnTo>
                      <a:pt x="351" y="206"/>
                    </a:lnTo>
                    <a:lnTo>
                      <a:pt x="351" y="202"/>
                    </a:lnTo>
                    <a:lnTo>
                      <a:pt x="343" y="202"/>
                    </a:lnTo>
                    <a:lnTo>
                      <a:pt x="342" y="202"/>
                    </a:lnTo>
                    <a:lnTo>
                      <a:pt x="338" y="202"/>
                    </a:lnTo>
                    <a:lnTo>
                      <a:pt x="334" y="201"/>
                    </a:lnTo>
                    <a:lnTo>
                      <a:pt x="332" y="199"/>
                    </a:lnTo>
                    <a:lnTo>
                      <a:pt x="325" y="195"/>
                    </a:lnTo>
                    <a:lnTo>
                      <a:pt x="324" y="198"/>
                    </a:lnTo>
                    <a:lnTo>
                      <a:pt x="325" y="199"/>
                    </a:lnTo>
                    <a:lnTo>
                      <a:pt x="328" y="200"/>
                    </a:lnTo>
                    <a:lnTo>
                      <a:pt x="329" y="201"/>
                    </a:lnTo>
                    <a:lnTo>
                      <a:pt x="325" y="202"/>
                    </a:lnTo>
                    <a:lnTo>
                      <a:pt x="326" y="203"/>
                    </a:lnTo>
                    <a:lnTo>
                      <a:pt x="327" y="204"/>
                    </a:lnTo>
                    <a:lnTo>
                      <a:pt x="325" y="205"/>
                    </a:lnTo>
                    <a:lnTo>
                      <a:pt x="323" y="204"/>
                    </a:lnTo>
                    <a:lnTo>
                      <a:pt x="323" y="202"/>
                    </a:lnTo>
                    <a:lnTo>
                      <a:pt x="322" y="202"/>
                    </a:lnTo>
                    <a:lnTo>
                      <a:pt x="322" y="205"/>
                    </a:lnTo>
                    <a:lnTo>
                      <a:pt x="320" y="209"/>
                    </a:lnTo>
                    <a:lnTo>
                      <a:pt x="318" y="209"/>
                    </a:lnTo>
                    <a:lnTo>
                      <a:pt x="318" y="208"/>
                    </a:lnTo>
                    <a:lnTo>
                      <a:pt x="315" y="205"/>
                    </a:lnTo>
                    <a:lnTo>
                      <a:pt x="314" y="202"/>
                    </a:lnTo>
                    <a:lnTo>
                      <a:pt x="312" y="202"/>
                    </a:lnTo>
                    <a:lnTo>
                      <a:pt x="309" y="196"/>
                    </a:lnTo>
                    <a:lnTo>
                      <a:pt x="311" y="191"/>
                    </a:lnTo>
                    <a:lnTo>
                      <a:pt x="310" y="187"/>
                    </a:lnTo>
                    <a:lnTo>
                      <a:pt x="309" y="185"/>
                    </a:lnTo>
                    <a:lnTo>
                      <a:pt x="299" y="181"/>
                    </a:lnTo>
                    <a:lnTo>
                      <a:pt x="296" y="182"/>
                    </a:lnTo>
                    <a:lnTo>
                      <a:pt x="295" y="182"/>
                    </a:lnTo>
                    <a:lnTo>
                      <a:pt x="293" y="180"/>
                    </a:lnTo>
                    <a:lnTo>
                      <a:pt x="294" y="178"/>
                    </a:lnTo>
                    <a:lnTo>
                      <a:pt x="293" y="174"/>
                    </a:lnTo>
                    <a:lnTo>
                      <a:pt x="292" y="168"/>
                    </a:lnTo>
                    <a:lnTo>
                      <a:pt x="288" y="169"/>
                    </a:lnTo>
                    <a:lnTo>
                      <a:pt x="287" y="167"/>
                    </a:lnTo>
                    <a:lnTo>
                      <a:pt x="286" y="167"/>
                    </a:lnTo>
                    <a:lnTo>
                      <a:pt x="285" y="166"/>
                    </a:lnTo>
                    <a:lnTo>
                      <a:pt x="283" y="166"/>
                    </a:lnTo>
                    <a:lnTo>
                      <a:pt x="283" y="167"/>
                    </a:lnTo>
                    <a:lnTo>
                      <a:pt x="282" y="167"/>
                    </a:lnTo>
                    <a:lnTo>
                      <a:pt x="282" y="168"/>
                    </a:lnTo>
                    <a:lnTo>
                      <a:pt x="282" y="170"/>
                    </a:lnTo>
                    <a:lnTo>
                      <a:pt x="281" y="172"/>
                    </a:lnTo>
                    <a:lnTo>
                      <a:pt x="277" y="174"/>
                    </a:lnTo>
                    <a:lnTo>
                      <a:pt x="275" y="170"/>
                    </a:lnTo>
                    <a:lnTo>
                      <a:pt x="273" y="168"/>
                    </a:lnTo>
                    <a:lnTo>
                      <a:pt x="272" y="166"/>
                    </a:lnTo>
                    <a:lnTo>
                      <a:pt x="267" y="167"/>
                    </a:lnTo>
                    <a:lnTo>
                      <a:pt x="265" y="164"/>
                    </a:lnTo>
                    <a:lnTo>
                      <a:pt x="263" y="161"/>
                    </a:lnTo>
                    <a:lnTo>
                      <a:pt x="262" y="157"/>
                    </a:lnTo>
                    <a:lnTo>
                      <a:pt x="263" y="157"/>
                    </a:lnTo>
                    <a:lnTo>
                      <a:pt x="265" y="154"/>
                    </a:lnTo>
                    <a:lnTo>
                      <a:pt x="262" y="151"/>
                    </a:lnTo>
                    <a:lnTo>
                      <a:pt x="262" y="149"/>
                    </a:lnTo>
                    <a:lnTo>
                      <a:pt x="260" y="149"/>
                    </a:lnTo>
                    <a:lnTo>
                      <a:pt x="262" y="144"/>
                    </a:lnTo>
                    <a:lnTo>
                      <a:pt x="261" y="143"/>
                    </a:lnTo>
                    <a:lnTo>
                      <a:pt x="259" y="143"/>
                    </a:lnTo>
                    <a:lnTo>
                      <a:pt x="256" y="141"/>
                    </a:lnTo>
                    <a:lnTo>
                      <a:pt x="256" y="139"/>
                    </a:lnTo>
                    <a:lnTo>
                      <a:pt x="255" y="138"/>
                    </a:lnTo>
                    <a:lnTo>
                      <a:pt x="255" y="135"/>
                    </a:lnTo>
                    <a:lnTo>
                      <a:pt x="252" y="135"/>
                    </a:lnTo>
                    <a:lnTo>
                      <a:pt x="251" y="134"/>
                    </a:lnTo>
                    <a:lnTo>
                      <a:pt x="249" y="133"/>
                    </a:lnTo>
                    <a:lnTo>
                      <a:pt x="249" y="132"/>
                    </a:lnTo>
                    <a:lnTo>
                      <a:pt x="247" y="132"/>
                    </a:lnTo>
                    <a:lnTo>
                      <a:pt x="241" y="136"/>
                    </a:lnTo>
                    <a:lnTo>
                      <a:pt x="239" y="137"/>
                    </a:lnTo>
                    <a:lnTo>
                      <a:pt x="239" y="140"/>
                    </a:lnTo>
                    <a:lnTo>
                      <a:pt x="239" y="144"/>
                    </a:lnTo>
                    <a:lnTo>
                      <a:pt x="240" y="148"/>
                    </a:lnTo>
                    <a:lnTo>
                      <a:pt x="242" y="148"/>
                    </a:lnTo>
                    <a:lnTo>
                      <a:pt x="244" y="144"/>
                    </a:lnTo>
                    <a:lnTo>
                      <a:pt x="246" y="145"/>
                    </a:lnTo>
                    <a:lnTo>
                      <a:pt x="247" y="146"/>
                    </a:lnTo>
                    <a:lnTo>
                      <a:pt x="249" y="146"/>
                    </a:lnTo>
                    <a:lnTo>
                      <a:pt x="250" y="150"/>
                    </a:lnTo>
                    <a:lnTo>
                      <a:pt x="250" y="151"/>
                    </a:lnTo>
                    <a:lnTo>
                      <a:pt x="248" y="152"/>
                    </a:lnTo>
                    <a:lnTo>
                      <a:pt x="249" y="154"/>
                    </a:lnTo>
                    <a:lnTo>
                      <a:pt x="249" y="156"/>
                    </a:lnTo>
                    <a:lnTo>
                      <a:pt x="248" y="156"/>
                    </a:lnTo>
                    <a:lnTo>
                      <a:pt x="247" y="157"/>
                    </a:lnTo>
                    <a:lnTo>
                      <a:pt x="249" y="158"/>
                    </a:lnTo>
                    <a:lnTo>
                      <a:pt x="248" y="161"/>
                    </a:lnTo>
                    <a:lnTo>
                      <a:pt x="247" y="159"/>
                    </a:lnTo>
                    <a:lnTo>
                      <a:pt x="247" y="158"/>
                    </a:lnTo>
                    <a:lnTo>
                      <a:pt x="246" y="157"/>
                    </a:lnTo>
                    <a:lnTo>
                      <a:pt x="238" y="157"/>
                    </a:lnTo>
                    <a:lnTo>
                      <a:pt x="238" y="153"/>
                    </a:lnTo>
                    <a:lnTo>
                      <a:pt x="234" y="155"/>
                    </a:lnTo>
                    <a:lnTo>
                      <a:pt x="231" y="158"/>
                    </a:lnTo>
                    <a:lnTo>
                      <a:pt x="228" y="157"/>
                    </a:lnTo>
                    <a:lnTo>
                      <a:pt x="225" y="158"/>
                    </a:lnTo>
                    <a:lnTo>
                      <a:pt x="224" y="158"/>
                    </a:lnTo>
                    <a:lnTo>
                      <a:pt x="215" y="168"/>
                    </a:lnTo>
                    <a:lnTo>
                      <a:pt x="214" y="170"/>
                    </a:lnTo>
                    <a:lnTo>
                      <a:pt x="211" y="170"/>
                    </a:lnTo>
                    <a:lnTo>
                      <a:pt x="206" y="168"/>
                    </a:lnTo>
                    <a:lnTo>
                      <a:pt x="203" y="168"/>
                    </a:lnTo>
                    <a:lnTo>
                      <a:pt x="200" y="170"/>
                    </a:lnTo>
                    <a:lnTo>
                      <a:pt x="198" y="167"/>
                    </a:lnTo>
                    <a:lnTo>
                      <a:pt x="197" y="167"/>
                    </a:lnTo>
                    <a:lnTo>
                      <a:pt x="197" y="165"/>
                    </a:lnTo>
                    <a:lnTo>
                      <a:pt x="195" y="165"/>
                    </a:lnTo>
                    <a:lnTo>
                      <a:pt x="195" y="164"/>
                    </a:lnTo>
                    <a:lnTo>
                      <a:pt x="193" y="163"/>
                    </a:lnTo>
                    <a:lnTo>
                      <a:pt x="192" y="161"/>
                    </a:lnTo>
                    <a:lnTo>
                      <a:pt x="191" y="161"/>
                    </a:lnTo>
                    <a:lnTo>
                      <a:pt x="190" y="159"/>
                    </a:lnTo>
                    <a:lnTo>
                      <a:pt x="192" y="156"/>
                    </a:lnTo>
                    <a:lnTo>
                      <a:pt x="190" y="152"/>
                    </a:lnTo>
                    <a:lnTo>
                      <a:pt x="189" y="151"/>
                    </a:lnTo>
                    <a:lnTo>
                      <a:pt x="183" y="151"/>
                    </a:lnTo>
                    <a:lnTo>
                      <a:pt x="183" y="149"/>
                    </a:lnTo>
                    <a:lnTo>
                      <a:pt x="181" y="149"/>
                    </a:lnTo>
                    <a:lnTo>
                      <a:pt x="181" y="148"/>
                    </a:lnTo>
                    <a:lnTo>
                      <a:pt x="180" y="146"/>
                    </a:lnTo>
                    <a:lnTo>
                      <a:pt x="179" y="147"/>
                    </a:lnTo>
                    <a:lnTo>
                      <a:pt x="179" y="146"/>
                    </a:lnTo>
                    <a:lnTo>
                      <a:pt x="177" y="145"/>
                    </a:lnTo>
                    <a:lnTo>
                      <a:pt x="175" y="143"/>
                    </a:lnTo>
                    <a:lnTo>
                      <a:pt x="177" y="142"/>
                    </a:lnTo>
                    <a:lnTo>
                      <a:pt x="177" y="140"/>
                    </a:lnTo>
                    <a:lnTo>
                      <a:pt x="177" y="138"/>
                    </a:lnTo>
                    <a:lnTo>
                      <a:pt x="175" y="138"/>
                    </a:lnTo>
                    <a:lnTo>
                      <a:pt x="177" y="135"/>
                    </a:lnTo>
                    <a:lnTo>
                      <a:pt x="175" y="134"/>
                    </a:lnTo>
                    <a:lnTo>
                      <a:pt x="176" y="134"/>
                    </a:lnTo>
                    <a:lnTo>
                      <a:pt x="176" y="131"/>
                    </a:lnTo>
                    <a:lnTo>
                      <a:pt x="173" y="130"/>
                    </a:lnTo>
                    <a:lnTo>
                      <a:pt x="174" y="128"/>
                    </a:lnTo>
                    <a:lnTo>
                      <a:pt x="173" y="126"/>
                    </a:lnTo>
                    <a:lnTo>
                      <a:pt x="172" y="126"/>
                    </a:lnTo>
                    <a:lnTo>
                      <a:pt x="173" y="125"/>
                    </a:lnTo>
                    <a:lnTo>
                      <a:pt x="173" y="124"/>
                    </a:lnTo>
                    <a:lnTo>
                      <a:pt x="173" y="123"/>
                    </a:lnTo>
                    <a:lnTo>
                      <a:pt x="172" y="122"/>
                    </a:lnTo>
                    <a:lnTo>
                      <a:pt x="172" y="120"/>
                    </a:lnTo>
                    <a:lnTo>
                      <a:pt x="172" y="118"/>
                    </a:lnTo>
                    <a:lnTo>
                      <a:pt x="170" y="116"/>
                    </a:lnTo>
                    <a:lnTo>
                      <a:pt x="168" y="116"/>
                    </a:lnTo>
                    <a:lnTo>
                      <a:pt x="168" y="115"/>
                    </a:lnTo>
                    <a:lnTo>
                      <a:pt x="166" y="113"/>
                    </a:lnTo>
                    <a:lnTo>
                      <a:pt x="167" y="109"/>
                    </a:lnTo>
                    <a:lnTo>
                      <a:pt x="160" y="100"/>
                    </a:lnTo>
                    <a:lnTo>
                      <a:pt x="159" y="98"/>
                    </a:lnTo>
                    <a:lnTo>
                      <a:pt x="155" y="98"/>
                    </a:lnTo>
                    <a:lnTo>
                      <a:pt x="152" y="104"/>
                    </a:lnTo>
                    <a:lnTo>
                      <a:pt x="149" y="101"/>
                    </a:lnTo>
                    <a:lnTo>
                      <a:pt x="146" y="100"/>
                    </a:lnTo>
                    <a:lnTo>
                      <a:pt x="144" y="91"/>
                    </a:lnTo>
                    <a:lnTo>
                      <a:pt x="141" y="88"/>
                    </a:lnTo>
                    <a:lnTo>
                      <a:pt x="138" y="86"/>
                    </a:lnTo>
                    <a:lnTo>
                      <a:pt x="138" y="85"/>
                    </a:lnTo>
                    <a:lnTo>
                      <a:pt x="136" y="85"/>
                    </a:lnTo>
                    <a:lnTo>
                      <a:pt x="135" y="80"/>
                    </a:lnTo>
                    <a:lnTo>
                      <a:pt x="133" y="75"/>
                    </a:lnTo>
                    <a:lnTo>
                      <a:pt x="135" y="71"/>
                    </a:lnTo>
                    <a:lnTo>
                      <a:pt x="136" y="70"/>
                    </a:lnTo>
                    <a:lnTo>
                      <a:pt x="140" y="71"/>
                    </a:lnTo>
                    <a:lnTo>
                      <a:pt x="141" y="72"/>
                    </a:lnTo>
                    <a:lnTo>
                      <a:pt x="143" y="70"/>
                    </a:lnTo>
                    <a:lnTo>
                      <a:pt x="145" y="70"/>
                    </a:lnTo>
                    <a:lnTo>
                      <a:pt x="148" y="69"/>
                    </a:lnTo>
                    <a:lnTo>
                      <a:pt x="152" y="69"/>
                    </a:lnTo>
                    <a:lnTo>
                      <a:pt x="156" y="67"/>
                    </a:lnTo>
                    <a:lnTo>
                      <a:pt x="157" y="68"/>
                    </a:lnTo>
                    <a:lnTo>
                      <a:pt x="159" y="67"/>
                    </a:lnTo>
                    <a:lnTo>
                      <a:pt x="160" y="68"/>
                    </a:lnTo>
                    <a:lnTo>
                      <a:pt x="164" y="67"/>
                    </a:lnTo>
                    <a:lnTo>
                      <a:pt x="164" y="64"/>
                    </a:lnTo>
                    <a:lnTo>
                      <a:pt x="165" y="64"/>
                    </a:lnTo>
                    <a:lnTo>
                      <a:pt x="165" y="60"/>
                    </a:lnTo>
                    <a:lnTo>
                      <a:pt x="167" y="59"/>
                    </a:lnTo>
                    <a:lnTo>
                      <a:pt x="168" y="58"/>
                    </a:lnTo>
                    <a:lnTo>
                      <a:pt x="169" y="57"/>
                    </a:lnTo>
                    <a:lnTo>
                      <a:pt x="170" y="58"/>
                    </a:lnTo>
                    <a:lnTo>
                      <a:pt x="173" y="60"/>
                    </a:lnTo>
                    <a:lnTo>
                      <a:pt x="176" y="58"/>
                    </a:lnTo>
                    <a:lnTo>
                      <a:pt x="179" y="58"/>
                    </a:lnTo>
                    <a:lnTo>
                      <a:pt x="179" y="56"/>
                    </a:lnTo>
                    <a:lnTo>
                      <a:pt x="179" y="53"/>
                    </a:lnTo>
                    <a:lnTo>
                      <a:pt x="179" y="51"/>
                    </a:lnTo>
                    <a:lnTo>
                      <a:pt x="181" y="45"/>
                    </a:lnTo>
                    <a:lnTo>
                      <a:pt x="176" y="38"/>
                    </a:lnTo>
                    <a:lnTo>
                      <a:pt x="172" y="34"/>
                    </a:lnTo>
                    <a:lnTo>
                      <a:pt x="172" y="31"/>
                    </a:lnTo>
                    <a:lnTo>
                      <a:pt x="173" y="26"/>
                    </a:lnTo>
                    <a:lnTo>
                      <a:pt x="175" y="24"/>
                    </a:lnTo>
                    <a:lnTo>
                      <a:pt x="178" y="18"/>
                    </a:lnTo>
                    <a:lnTo>
                      <a:pt x="180" y="17"/>
                    </a:lnTo>
                    <a:lnTo>
                      <a:pt x="180" y="15"/>
                    </a:lnTo>
                    <a:lnTo>
                      <a:pt x="181" y="15"/>
                    </a:lnTo>
                    <a:lnTo>
                      <a:pt x="180" y="13"/>
                    </a:lnTo>
                    <a:lnTo>
                      <a:pt x="177" y="13"/>
                    </a:lnTo>
                    <a:lnTo>
                      <a:pt x="176" y="12"/>
                    </a:lnTo>
                    <a:lnTo>
                      <a:pt x="174" y="11"/>
                    </a:lnTo>
                    <a:lnTo>
                      <a:pt x="173" y="4"/>
                    </a:lnTo>
                    <a:lnTo>
                      <a:pt x="167" y="0"/>
                    </a:lnTo>
                    <a:lnTo>
                      <a:pt x="164" y="0"/>
                    </a:lnTo>
                    <a:lnTo>
                      <a:pt x="164" y="6"/>
                    </a:lnTo>
                    <a:lnTo>
                      <a:pt x="163" y="10"/>
                    </a:lnTo>
                    <a:lnTo>
                      <a:pt x="164" y="11"/>
                    </a:lnTo>
                    <a:lnTo>
                      <a:pt x="164" y="12"/>
                    </a:lnTo>
                    <a:lnTo>
                      <a:pt x="163" y="13"/>
                    </a:lnTo>
                    <a:lnTo>
                      <a:pt x="155" y="19"/>
                    </a:lnTo>
                    <a:lnTo>
                      <a:pt x="152" y="22"/>
                    </a:lnTo>
                    <a:lnTo>
                      <a:pt x="148" y="24"/>
                    </a:lnTo>
                    <a:lnTo>
                      <a:pt x="143" y="25"/>
                    </a:lnTo>
                    <a:lnTo>
                      <a:pt x="142" y="26"/>
                    </a:lnTo>
                    <a:lnTo>
                      <a:pt x="140" y="25"/>
                    </a:lnTo>
                    <a:lnTo>
                      <a:pt x="140" y="24"/>
                    </a:lnTo>
                    <a:lnTo>
                      <a:pt x="138" y="23"/>
                    </a:lnTo>
                    <a:lnTo>
                      <a:pt x="138" y="20"/>
                    </a:lnTo>
                    <a:lnTo>
                      <a:pt x="137" y="19"/>
                    </a:lnTo>
                    <a:lnTo>
                      <a:pt x="134" y="19"/>
                    </a:lnTo>
                    <a:lnTo>
                      <a:pt x="133" y="20"/>
                    </a:lnTo>
                    <a:lnTo>
                      <a:pt x="131" y="20"/>
                    </a:lnTo>
                    <a:lnTo>
                      <a:pt x="129" y="23"/>
                    </a:lnTo>
                    <a:lnTo>
                      <a:pt x="128" y="22"/>
                    </a:lnTo>
                    <a:lnTo>
                      <a:pt x="125" y="23"/>
                    </a:lnTo>
                    <a:lnTo>
                      <a:pt x="123" y="22"/>
                    </a:lnTo>
                    <a:lnTo>
                      <a:pt x="121" y="20"/>
                    </a:lnTo>
                    <a:lnTo>
                      <a:pt x="120" y="20"/>
                    </a:lnTo>
                    <a:lnTo>
                      <a:pt x="119" y="19"/>
                    </a:lnTo>
                    <a:lnTo>
                      <a:pt x="117" y="19"/>
                    </a:lnTo>
                    <a:lnTo>
                      <a:pt x="111" y="18"/>
                    </a:lnTo>
                    <a:lnTo>
                      <a:pt x="105" y="20"/>
                    </a:lnTo>
                    <a:lnTo>
                      <a:pt x="104" y="20"/>
                    </a:lnTo>
                    <a:lnTo>
                      <a:pt x="102" y="21"/>
                    </a:lnTo>
                    <a:lnTo>
                      <a:pt x="100" y="20"/>
                    </a:lnTo>
                    <a:lnTo>
                      <a:pt x="100" y="24"/>
                    </a:lnTo>
                    <a:lnTo>
                      <a:pt x="99" y="26"/>
                    </a:lnTo>
                    <a:lnTo>
                      <a:pt x="97" y="26"/>
                    </a:lnTo>
                    <a:lnTo>
                      <a:pt x="95" y="28"/>
                    </a:lnTo>
                    <a:lnTo>
                      <a:pt x="92" y="26"/>
                    </a:lnTo>
                    <a:lnTo>
                      <a:pt x="91" y="31"/>
                    </a:lnTo>
                    <a:lnTo>
                      <a:pt x="90" y="34"/>
                    </a:lnTo>
                    <a:lnTo>
                      <a:pt x="91" y="37"/>
                    </a:lnTo>
                    <a:lnTo>
                      <a:pt x="90" y="40"/>
                    </a:lnTo>
                    <a:lnTo>
                      <a:pt x="90" y="43"/>
                    </a:lnTo>
                    <a:lnTo>
                      <a:pt x="88" y="44"/>
                    </a:lnTo>
                    <a:lnTo>
                      <a:pt x="88" y="46"/>
                    </a:lnTo>
                    <a:lnTo>
                      <a:pt x="86" y="47"/>
                    </a:lnTo>
                    <a:lnTo>
                      <a:pt x="83" y="46"/>
                    </a:lnTo>
                    <a:lnTo>
                      <a:pt x="82" y="47"/>
                    </a:lnTo>
                    <a:lnTo>
                      <a:pt x="80" y="45"/>
                    </a:lnTo>
                    <a:lnTo>
                      <a:pt x="77" y="40"/>
                    </a:lnTo>
                    <a:lnTo>
                      <a:pt x="75" y="44"/>
                    </a:lnTo>
                    <a:lnTo>
                      <a:pt x="71" y="47"/>
                    </a:lnTo>
                    <a:lnTo>
                      <a:pt x="67" y="54"/>
                    </a:lnTo>
                    <a:lnTo>
                      <a:pt x="64" y="57"/>
                    </a:lnTo>
                    <a:lnTo>
                      <a:pt x="59" y="53"/>
                    </a:lnTo>
                    <a:lnTo>
                      <a:pt x="57" y="54"/>
                    </a:lnTo>
                    <a:lnTo>
                      <a:pt x="55" y="57"/>
                    </a:lnTo>
                    <a:lnTo>
                      <a:pt x="55" y="60"/>
                    </a:lnTo>
                    <a:lnTo>
                      <a:pt x="53" y="61"/>
                    </a:lnTo>
                    <a:lnTo>
                      <a:pt x="52" y="62"/>
                    </a:lnTo>
                    <a:lnTo>
                      <a:pt x="50" y="60"/>
                    </a:lnTo>
                    <a:lnTo>
                      <a:pt x="48" y="64"/>
                    </a:lnTo>
                    <a:lnTo>
                      <a:pt x="46" y="66"/>
                    </a:lnTo>
                    <a:lnTo>
                      <a:pt x="42" y="70"/>
                    </a:lnTo>
                    <a:lnTo>
                      <a:pt x="41" y="70"/>
                    </a:lnTo>
                    <a:lnTo>
                      <a:pt x="37" y="73"/>
                    </a:lnTo>
                    <a:lnTo>
                      <a:pt x="37" y="76"/>
                    </a:lnTo>
                    <a:lnTo>
                      <a:pt x="37" y="81"/>
                    </a:lnTo>
                    <a:lnTo>
                      <a:pt x="39" y="83"/>
                    </a:lnTo>
                    <a:lnTo>
                      <a:pt x="37" y="86"/>
                    </a:lnTo>
                    <a:lnTo>
                      <a:pt x="30" y="91"/>
                    </a:lnTo>
                    <a:lnTo>
                      <a:pt x="31" y="100"/>
                    </a:lnTo>
                    <a:lnTo>
                      <a:pt x="31" y="104"/>
                    </a:lnTo>
                    <a:lnTo>
                      <a:pt x="31" y="107"/>
                    </a:lnTo>
                    <a:lnTo>
                      <a:pt x="31" y="110"/>
                    </a:lnTo>
                    <a:lnTo>
                      <a:pt x="28" y="117"/>
                    </a:lnTo>
                    <a:lnTo>
                      <a:pt x="25" y="118"/>
                    </a:lnTo>
                    <a:lnTo>
                      <a:pt x="23" y="120"/>
                    </a:lnTo>
                    <a:lnTo>
                      <a:pt x="21" y="122"/>
                    </a:lnTo>
                    <a:lnTo>
                      <a:pt x="18" y="123"/>
                    </a:lnTo>
                    <a:lnTo>
                      <a:pt x="15" y="129"/>
                    </a:lnTo>
                    <a:lnTo>
                      <a:pt x="12" y="132"/>
                    </a:lnTo>
                    <a:lnTo>
                      <a:pt x="12" y="138"/>
                    </a:lnTo>
                    <a:lnTo>
                      <a:pt x="12" y="140"/>
                    </a:lnTo>
                    <a:lnTo>
                      <a:pt x="12" y="143"/>
                    </a:lnTo>
                    <a:lnTo>
                      <a:pt x="8" y="145"/>
                    </a:lnTo>
                    <a:lnTo>
                      <a:pt x="7" y="145"/>
                    </a:lnTo>
                    <a:lnTo>
                      <a:pt x="8" y="147"/>
                    </a:lnTo>
                    <a:lnTo>
                      <a:pt x="11" y="149"/>
                    </a:lnTo>
                    <a:lnTo>
                      <a:pt x="16" y="156"/>
                    </a:lnTo>
                    <a:lnTo>
                      <a:pt x="17" y="159"/>
                    </a:lnTo>
                    <a:lnTo>
                      <a:pt x="17" y="160"/>
                    </a:lnTo>
                    <a:lnTo>
                      <a:pt x="18" y="162"/>
                    </a:lnTo>
                    <a:lnTo>
                      <a:pt x="17" y="164"/>
                    </a:lnTo>
                    <a:lnTo>
                      <a:pt x="17" y="165"/>
                    </a:lnTo>
                    <a:lnTo>
                      <a:pt x="16" y="167"/>
                    </a:lnTo>
                    <a:lnTo>
                      <a:pt x="15" y="166"/>
                    </a:lnTo>
                    <a:lnTo>
                      <a:pt x="14" y="170"/>
                    </a:lnTo>
                    <a:lnTo>
                      <a:pt x="12" y="170"/>
                    </a:lnTo>
                    <a:lnTo>
                      <a:pt x="11" y="172"/>
                    </a:lnTo>
                    <a:lnTo>
                      <a:pt x="9" y="172"/>
                    </a:lnTo>
                    <a:lnTo>
                      <a:pt x="9" y="174"/>
                    </a:lnTo>
                    <a:lnTo>
                      <a:pt x="6" y="174"/>
                    </a:lnTo>
                    <a:lnTo>
                      <a:pt x="7" y="177"/>
                    </a:lnTo>
                    <a:lnTo>
                      <a:pt x="6" y="178"/>
                    </a:lnTo>
                    <a:lnTo>
                      <a:pt x="9" y="179"/>
                    </a:lnTo>
                    <a:lnTo>
                      <a:pt x="8" y="182"/>
                    </a:lnTo>
                    <a:lnTo>
                      <a:pt x="8" y="183"/>
                    </a:lnTo>
                    <a:lnTo>
                      <a:pt x="7" y="184"/>
                    </a:lnTo>
                    <a:lnTo>
                      <a:pt x="7" y="183"/>
                    </a:lnTo>
                    <a:lnTo>
                      <a:pt x="6" y="185"/>
                    </a:lnTo>
                    <a:lnTo>
                      <a:pt x="6" y="186"/>
                    </a:lnTo>
                    <a:lnTo>
                      <a:pt x="4" y="188"/>
                    </a:lnTo>
                    <a:lnTo>
                      <a:pt x="3" y="189"/>
                    </a:lnTo>
                    <a:lnTo>
                      <a:pt x="1" y="189"/>
                    </a:lnTo>
                    <a:lnTo>
                      <a:pt x="2" y="192"/>
                    </a:lnTo>
                    <a:lnTo>
                      <a:pt x="1" y="192"/>
                    </a:lnTo>
                    <a:lnTo>
                      <a:pt x="0" y="194"/>
                    </a:lnTo>
                    <a:lnTo>
                      <a:pt x="3" y="196"/>
                    </a:lnTo>
                    <a:lnTo>
                      <a:pt x="4" y="198"/>
                    </a:lnTo>
                    <a:lnTo>
                      <a:pt x="3" y="202"/>
                    </a:lnTo>
                    <a:lnTo>
                      <a:pt x="4" y="200"/>
                    </a:lnTo>
                    <a:lnTo>
                      <a:pt x="6" y="200"/>
                    </a:lnTo>
                    <a:lnTo>
                      <a:pt x="6" y="202"/>
                    </a:lnTo>
                    <a:lnTo>
                      <a:pt x="6" y="204"/>
                    </a:lnTo>
                    <a:lnTo>
                      <a:pt x="7" y="209"/>
                    </a:lnTo>
                    <a:lnTo>
                      <a:pt x="9" y="209"/>
                    </a:lnTo>
                    <a:lnTo>
                      <a:pt x="9" y="212"/>
                    </a:lnTo>
                    <a:lnTo>
                      <a:pt x="12" y="209"/>
                    </a:lnTo>
                    <a:lnTo>
                      <a:pt x="14" y="209"/>
                    </a:lnTo>
                    <a:lnTo>
                      <a:pt x="15" y="209"/>
                    </a:lnTo>
                    <a:lnTo>
                      <a:pt x="15" y="208"/>
                    </a:lnTo>
                    <a:lnTo>
                      <a:pt x="16" y="207"/>
                    </a:lnTo>
                    <a:lnTo>
                      <a:pt x="18" y="208"/>
                    </a:lnTo>
                    <a:lnTo>
                      <a:pt x="20" y="205"/>
                    </a:lnTo>
                    <a:lnTo>
                      <a:pt x="21" y="205"/>
                    </a:lnTo>
                    <a:lnTo>
                      <a:pt x="19" y="212"/>
                    </a:lnTo>
                    <a:lnTo>
                      <a:pt x="16" y="218"/>
                    </a:lnTo>
                    <a:lnTo>
                      <a:pt x="15" y="221"/>
                    </a:lnTo>
                    <a:lnTo>
                      <a:pt x="16" y="221"/>
                    </a:lnTo>
                    <a:lnTo>
                      <a:pt x="16" y="222"/>
                    </a:lnTo>
                    <a:lnTo>
                      <a:pt x="17" y="222"/>
                    </a:lnTo>
                    <a:lnTo>
                      <a:pt x="17" y="224"/>
                    </a:lnTo>
                    <a:lnTo>
                      <a:pt x="17" y="223"/>
                    </a:lnTo>
                    <a:lnTo>
                      <a:pt x="18" y="222"/>
                    </a:lnTo>
                    <a:lnTo>
                      <a:pt x="19" y="223"/>
                    </a:lnTo>
                    <a:lnTo>
                      <a:pt x="20" y="223"/>
                    </a:lnTo>
                    <a:lnTo>
                      <a:pt x="20" y="222"/>
                    </a:lnTo>
                    <a:lnTo>
                      <a:pt x="21" y="222"/>
                    </a:lnTo>
                    <a:lnTo>
                      <a:pt x="22" y="221"/>
                    </a:lnTo>
                    <a:lnTo>
                      <a:pt x="22" y="222"/>
                    </a:lnTo>
                    <a:lnTo>
                      <a:pt x="24" y="221"/>
                    </a:lnTo>
                    <a:lnTo>
                      <a:pt x="25" y="222"/>
                    </a:lnTo>
                    <a:lnTo>
                      <a:pt x="26" y="222"/>
                    </a:lnTo>
                    <a:lnTo>
                      <a:pt x="27" y="225"/>
                    </a:lnTo>
                    <a:lnTo>
                      <a:pt x="30" y="225"/>
                    </a:lnTo>
                    <a:lnTo>
                      <a:pt x="31" y="226"/>
                    </a:lnTo>
                    <a:lnTo>
                      <a:pt x="33" y="226"/>
                    </a:lnTo>
                    <a:lnTo>
                      <a:pt x="33" y="227"/>
                    </a:lnTo>
                    <a:lnTo>
                      <a:pt x="33" y="229"/>
                    </a:lnTo>
                    <a:lnTo>
                      <a:pt x="34" y="228"/>
                    </a:lnTo>
                    <a:lnTo>
                      <a:pt x="37" y="230"/>
                    </a:lnTo>
                    <a:lnTo>
                      <a:pt x="37" y="231"/>
                    </a:lnTo>
                    <a:lnTo>
                      <a:pt x="39" y="232"/>
                    </a:lnTo>
                    <a:lnTo>
                      <a:pt x="41" y="231"/>
                    </a:lnTo>
                    <a:lnTo>
                      <a:pt x="45" y="233"/>
                    </a:lnTo>
                    <a:lnTo>
                      <a:pt x="45" y="235"/>
                    </a:lnTo>
                    <a:lnTo>
                      <a:pt x="45" y="236"/>
                    </a:lnTo>
                    <a:lnTo>
                      <a:pt x="47" y="234"/>
                    </a:lnTo>
                    <a:lnTo>
                      <a:pt x="48" y="233"/>
                    </a:lnTo>
                    <a:lnTo>
                      <a:pt x="51" y="233"/>
                    </a:lnTo>
                    <a:lnTo>
                      <a:pt x="55" y="231"/>
                    </a:lnTo>
                    <a:lnTo>
                      <a:pt x="57" y="235"/>
                    </a:lnTo>
                    <a:lnTo>
                      <a:pt x="58" y="234"/>
                    </a:lnTo>
                    <a:lnTo>
                      <a:pt x="58" y="236"/>
                    </a:lnTo>
                    <a:lnTo>
                      <a:pt x="62" y="242"/>
                    </a:lnTo>
                    <a:lnTo>
                      <a:pt x="63" y="243"/>
                    </a:lnTo>
                    <a:lnTo>
                      <a:pt x="64" y="243"/>
                    </a:lnTo>
                    <a:lnTo>
                      <a:pt x="64" y="246"/>
                    </a:lnTo>
                    <a:lnTo>
                      <a:pt x="67" y="247"/>
                    </a:lnTo>
                    <a:lnTo>
                      <a:pt x="67" y="250"/>
                    </a:lnTo>
                    <a:lnTo>
                      <a:pt x="66" y="251"/>
                    </a:lnTo>
                    <a:lnTo>
                      <a:pt x="66" y="252"/>
                    </a:lnTo>
                    <a:lnTo>
                      <a:pt x="69" y="255"/>
                    </a:lnTo>
                    <a:lnTo>
                      <a:pt x="69" y="256"/>
                    </a:lnTo>
                    <a:lnTo>
                      <a:pt x="67" y="256"/>
                    </a:lnTo>
                    <a:lnTo>
                      <a:pt x="69" y="259"/>
                    </a:lnTo>
                    <a:lnTo>
                      <a:pt x="70" y="261"/>
                    </a:lnTo>
                    <a:lnTo>
                      <a:pt x="70" y="260"/>
                    </a:lnTo>
                    <a:lnTo>
                      <a:pt x="72" y="260"/>
                    </a:lnTo>
                    <a:lnTo>
                      <a:pt x="74" y="259"/>
                    </a:lnTo>
                    <a:lnTo>
                      <a:pt x="77" y="257"/>
                    </a:lnTo>
                    <a:lnTo>
                      <a:pt x="82" y="260"/>
                    </a:lnTo>
                    <a:lnTo>
                      <a:pt x="84" y="261"/>
                    </a:lnTo>
                    <a:lnTo>
                      <a:pt x="86" y="260"/>
                    </a:lnTo>
                    <a:lnTo>
                      <a:pt x="87" y="260"/>
                    </a:lnTo>
                    <a:lnTo>
                      <a:pt x="89" y="267"/>
                    </a:lnTo>
                    <a:lnTo>
                      <a:pt x="91" y="268"/>
                    </a:lnTo>
                    <a:lnTo>
                      <a:pt x="96" y="270"/>
                    </a:lnTo>
                    <a:lnTo>
                      <a:pt x="99" y="264"/>
                    </a:lnTo>
                    <a:lnTo>
                      <a:pt x="99" y="262"/>
                    </a:lnTo>
                    <a:lnTo>
                      <a:pt x="100" y="260"/>
                    </a:lnTo>
                    <a:lnTo>
                      <a:pt x="102" y="261"/>
                    </a:lnTo>
                    <a:lnTo>
                      <a:pt x="102" y="262"/>
                    </a:lnTo>
                    <a:lnTo>
                      <a:pt x="105" y="264"/>
                    </a:lnTo>
                    <a:lnTo>
                      <a:pt x="108" y="266"/>
                    </a:lnTo>
                    <a:lnTo>
                      <a:pt x="112" y="273"/>
                    </a:lnTo>
                    <a:lnTo>
                      <a:pt x="115" y="275"/>
                    </a:lnTo>
                    <a:lnTo>
                      <a:pt x="120" y="275"/>
                    </a:lnTo>
                    <a:lnTo>
                      <a:pt x="120" y="272"/>
                    </a:lnTo>
                    <a:lnTo>
                      <a:pt x="123" y="272"/>
                    </a:lnTo>
                    <a:lnTo>
                      <a:pt x="124" y="270"/>
                    </a:lnTo>
                    <a:lnTo>
                      <a:pt x="126" y="270"/>
                    </a:lnTo>
                    <a:lnTo>
                      <a:pt x="127" y="268"/>
                    </a:lnTo>
                    <a:lnTo>
                      <a:pt x="130" y="270"/>
                    </a:lnTo>
                    <a:lnTo>
                      <a:pt x="132" y="270"/>
                    </a:lnTo>
                    <a:lnTo>
                      <a:pt x="134" y="274"/>
                    </a:lnTo>
                    <a:lnTo>
                      <a:pt x="136" y="273"/>
                    </a:lnTo>
                    <a:lnTo>
                      <a:pt x="137" y="274"/>
                    </a:lnTo>
                    <a:lnTo>
                      <a:pt x="139" y="276"/>
                    </a:lnTo>
                    <a:lnTo>
                      <a:pt x="137" y="277"/>
                    </a:lnTo>
                    <a:lnTo>
                      <a:pt x="139" y="278"/>
                    </a:lnTo>
                    <a:lnTo>
                      <a:pt x="140" y="279"/>
                    </a:lnTo>
                    <a:lnTo>
                      <a:pt x="141" y="280"/>
                    </a:lnTo>
                    <a:lnTo>
                      <a:pt x="142" y="280"/>
                    </a:lnTo>
                    <a:lnTo>
                      <a:pt x="143" y="277"/>
                    </a:lnTo>
                    <a:lnTo>
                      <a:pt x="144" y="277"/>
                    </a:lnTo>
                    <a:lnTo>
                      <a:pt x="143" y="281"/>
                    </a:lnTo>
                    <a:lnTo>
                      <a:pt x="144" y="282"/>
                    </a:lnTo>
                    <a:lnTo>
                      <a:pt x="143" y="282"/>
                    </a:lnTo>
                    <a:lnTo>
                      <a:pt x="143" y="284"/>
                    </a:lnTo>
                    <a:lnTo>
                      <a:pt x="142" y="284"/>
                    </a:lnTo>
                    <a:lnTo>
                      <a:pt x="139" y="289"/>
                    </a:lnTo>
                    <a:lnTo>
                      <a:pt x="138" y="291"/>
                    </a:lnTo>
                    <a:lnTo>
                      <a:pt x="139" y="296"/>
                    </a:lnTo>
                    <a:lnTo>
                      <a:pt x="139" y="302"/>
                    </a:lnTo>
                    <a:lnTo>
                      <a:pt x="140" y="304"/>
                    </a:lnTo>
                    <a:lnTo>
                      <a:pt x="147" y="310"/>
                    </a:lnTo>
                    <a:lnTo>
                      <a:pt x="147" y="311"/>
                    </a:lnTo>
                    <a:lnTo>
                      <a:pt x="148" y="312"/>
                    </a:lnTo>
                    <a:lnTo>
                      <a:pt x="149" y="310"/>
                    </a:lnTo>
                    <a:lnTo>
                      <a:pt x="149" y="311"/>
                    </a:lnTo>
                    <a:lnTo>
                      <a:pt x="150" y="310"/>
                    </a:lnTo>
                    <a:lnTo>
                      <a:pt x="151" y="310"/>
                    </a:lnTo>
                    <a:lnTo>
                      <a:pt x="151" y="306"/>
                    </a:lnTo>
                    <a:lnTo>
                      <a:pt x="152" y="304"/>
                    </a:lnTo>
                    <a:lnTo>
                      <a:pt x="155" y="307"/>
                    </a:lnTo>
                    <a:lnTo>
                      <a:pt x="157" y="314"/>
                    </a:lnTo>
                    <a:lnTo>
                      <a:pt x="161" y="318"/>
                    </a:lnTo>
                    <a:lnTo>
                      <a:pt x="159" y="321"/>
                    </a:lnTo>
                    <a:lnTo>
                      <a:pt x="161" y="323"/>
                    </a:lnTo>
                    <a:lnTo>
                      <a:pt x="161" y="327"/>
                    </a:lnTo>
                    <a:lnTo>
                      <a:pt x="162" y="328"/>
                    </a:lnTo>
                    <a:lnTo>
                      <a:pt x="163" y="326"/>
                    </a:lnTo>
                    <a:lnTo>
                      <a:pt x="164" y="326"/>
                    </a:lnTo>
                    <a:lnTo>
                      <a:pt x="166" y="330"/>
                    </a:lnTo>
                    <a:lnTo>
                      <a:pt x="169" y="332"/>
                    </a:lnTo>
                    <a:lnTo>
                      <a:pt x="172" y="333"/>
                    </a:lnTo>
                    <a:lnTo>
                      <a:pt x="173" y="337"/>
                    </a:lnTo>
                    <a:lnTo>
                      <a:pt x="175" y="340"/>
                    </a:lnTo>
                    <a:lnTo>
                      <a:pt x="176" y="341"/>
                    </a:lnTo>
                    <a:lnTo>
                      <a:pt x="177" y="343"/>
                    </a:lnTo>
                    <a:lnTo>
                      <a:pt x="177" y="346"/>
                    </a:lnTo>
                    <a:lnTo>
                      <a:pt x="179" y="346"/>
                    </a:lnTo>
                    <a:lnTo>
                      <a:pt x="179" y="347"/>
                    </a:lnTo>
                    <a:lnTo>
                      <a:pt x="179" y="348"/>
                    </a:lnTo>
                    <a:lnTo>
                      <a:pt x="179" y="350"/>
                    </a:lnTo>
                    <a:lnTo>
                      <a:pt x="180" y="349"/>
                    </a:lnTo>
                    <a:lnTo>
                      <a:pt x="181" y="350"/>
                    </a:lnTo>
                    <a:lnTo>
                      <a:pt x="180" y="353"/>
                    </a:lnTo>
                    <a:lnTo>
                      <a:pt x="182" y="354"/>
                    </a:lnTo>
                    <a:lnTo>
                      <a:pt x="183" y="354"/>
                    </a:lnTo>
                    <a:lnTo>
                      <a:pt x="182" y="354"/>
                    </a:lnTo>
                    <a:lnTo>
                      <a:pt x="183" y="354"/>
                    </a:lnTo>
                    <a:lnTo>
                      <a:pt x="182" y="356"/>
                    </a:lnTo>
                    <a:lnTo>
                      <a:pt x="183" y="357"/>
                    </a:lnTo>
                    <a:lnTo>
                      <a:pt x="181" y="359"/>
                    </a:lnTo>
                    <a:lnTo>
                      <a:pt x="180" y="358"/>
                    </a:lnTo>
                    <a:lnTo>
                      <a:pt x="177" y="361"/>
                    </a:lnTo>
                    <a:lnTo>
                      <a:pt x="177" y="363"/>
                    </a:lnTo>
                    <a:lnTo>
                      <a:pt x="178" y="363"/>
                    </a:lnTo>
                    <a:lnTo>
                      <a:pt x="179" y="365"/>
                    </a:lnTo>
                    <a:lnTo>
                      <a:pt x="179" y="368"/>
                    </a:lnTo>
                    <a:lnTo>
                      <a:pt x="181" y="370"/>
                    </a:lnTo>
                    <a:lnTo>
                      <a:pt x="184" y="365"/>
                    </a:lnTo>
                    <a:lnTo>
                      <a:pt x="185" y="364"/>
                    </a:lnTo>
                    <a:lnTo>
                      <a:pt x="187" y="364"/>
                    </a:lnTo>
                    <a:lnTo>
                      <a:pt x="187" y="363"/>
                    </a:lnTo>
                    <a:lnTo>
                      <a:pt x="188" y="361"/>
                    </a:lnTo>
                    <a:lnTo>
                      <a:pt x="192" y="364"/>
                    </a:lnTo>
                    <a:lnTo>
                      <a:pt x="192" y="362"/>
                    </a:lnTo>
                    <a:lnTo>
                      <a:pt x="193" y="362"/>
                    </a:lnTo>
                    <a:lnTo>
                      <a:pt x="193" y="363"/>
                    </a:lnTo>
                    <a:lnTo>
                      <a:pt x="192" y="364"/>
                    </a:lnTo>
                    <a:lnTo>
                      <a:pt x="195" y="367"/>
                    </a:lnTo>
                    <a:lnTo>
                      <a:pt x="193" y="370"/>
                    </a:lnTo>
                    <a:lnTo>
                      <a:pt x="194" y="370"/>
                    </a:lnTo>
                    <a:lnTo>
                      <a:pt x="194" y="371"/>
                    </a:lnTo>
                    <a:lnTo>
                      <a:pt x="195" y="371"/>
                    </a:lnTo>
                    <a:lnTo>
                      <a:pt x="194" y="374"/>
                    </a:lnTo>
                    <a:lnTo>
                      <a:pt x="196" y="374"/>
                    </a:lnTo>
                    <a:lnTo>
                      <a:pt x="196" y="376"/>
                    </a:lnTo>
                    <a:lnTo>
                      <a:pt x="205" y="376"/>
                    </a:lnTo>
                    <a:lnTo>
                      <a:pt x="207" y="376"/>
                    </a:lnTo>
                    <a:lnTo>
                      <a:pt x="209" y="379"/>
                    </a:lnTo>
                    <a:lnTo>
                      <a:pt x="210" y="377"/>
                    </a:lnTo>
                    <a:lnTo>
                      <a:pt x="211" y="377"/>
                    </a:lnTo>
                    <a:lnTo>
                      <a:pt x="213" y="381"/>
                    </a:lnTo>
                    <a:lnTo>
                      <a:pt x="216" y="384"/>
                    </a:lnTo>
                    <a:lnTo>
                      <a:pt x="216" y="389"/>
                    </a:lnTo>
                    <a:lnTo>
                      <a:pt x="215" y="393"/>
                    </a:lnTo>
                    <a:lnTo>
                      <a:pt x="217" y="394"/>
                    </a:lnTo>
                    <a:lnTo>
                      <a:pt x="218" y="394"/>
                    </a:lnTo>
                    <a:lnTo>
                      <a:pt x="221" y="394"/>
                    </a:lnTo>
                    <a:lnTo>
                      <a:pt x="227" y="391"/>
                    </a:lnTo>
                    <a:lnTo>
                      <a:pt x="233" y="391"/>
                    </a:lnTo>
                    <a:lnTo>
                      <a:pt x="236" y="390"/>
                    </a:lnTo>
                    <a:lnTo>
                      <a:pt x="239" y="391"/>
                    </a:lnTo>
                    <a:lnTo>
                      <a:pt x="241" y="389"/>
                    </a:lnTo>
                    <a:lnTo>
                      <a:pt x="244" y="391"/>
                    </a:lnTo>
                    <a:lnTo>
                      <a:pt x="246" y="390"/>
                    </a:lnTo>
                    <a:lnTo>
                      <a:pt x="248" y="391"/>
                    </a:lnTo>
                    <a:lnTo>
                      <a:pt x="252" y="389"/>
                    </a:lnTo>
                    <a:lnTo>
                      <a:pt x="255" y="394"/>
                    </a:lnTo>
                    <a:lnTo>
                      <a:pt x="261" y="394"/>
                    </a:lnTo>
                    <a:lnTo>
                      <a:pt x="263" y="393"/>
                    </a:lnTo>
                    <a:lnTo>
                      <a:pt x="264" y="394"/>
                    </a:lnTo>
                    <a:lnTo>
                      <a:pt x="265" y="398"/>
                    </a:lnTo>
                    <a:lnTo>
                      <a:pt x="269" y="404"/>
                    </a:lnTo>
                    <a:lnTo>
                      <a:pt x="272" y="406"/>
                    </a:lnTo>
                    <a:lnTo>
                      <a:pt x="276" y="405"/>
                    </a:lnTo>
                    <a:lnTo>
                      <a:pt x="277" y="405"/>
                    </a:lnTo>
                    <a:lnTo>
                      <a:pt x="278" y="407"/>
                    </a:lnTo>
                    <a:lnTo>
                      <a:pt x="286" y="411"/>
                    </a:lnTo>
                    <a:lnTo>
                      <a:pt x="288" y="410"/>
                    </a:lnTo>
                    <a:lnTo>
                      <a:pt x="290" y="406"/>
                    </a:lnTo>
                    <a:lnTo>
                      <a:pt x="292" y="406"/>
                    </a:lnTo>
                    <a:lnTo>
                      <a:pt x="296" y="407"/>
                    </a:lnTo>
                    <a:lnTo>
                      <a:pt x="299" y="409"/>
                    </a:lnTo>
                    <a:lnTo>
                      <a:pt x="300" y="411"/>
                    </a:lnTo>
                    <a:lnTo>
                      <a:pt x="300" y="420"/>
                    </a:lnTo>
                    <a:lnTo>
                      <a:pt x="302" y="423"/>
                    </a:lnTo>
                    <a:lnTo>
                      <a:pt x="304" y="427"/>
                    </a:lnTo>
                    <a:lnTo>
                      <a:pt x="306" y="428"/>
                    </a:lnTo>
                    <a:lnTo>
                      <a:pt x="309" y="430"/>
                    </a:lnTo>
                    <a:lnTo>
                      <a:pt x="311" y="430"/>
                    </a:lnTo>
                    <a:lnTo>
                      <a:pt x="312" y="434"/>
                    </a:lnTo>
                    <a:lnTo>
                      <a:pt x="313" y="435"/>
                    </a:lnTo>
                    <a:lnTo>
                      <a:pt x="312" y="435"/>
                    </a:lnTo>
                    <a:lnTo>
                      <a:pt x="313" y="437"/>
                    </a:lnTo>
                    <a:lnTo>
                      <a:pt x="315" y="437"/>
                    </a:lnTo>
                    <a:lnTo>
                      <a:pt x="316" y="442"/>
                    </a:lnTo>
                    <a:lnTo>
                      <a:pt x="313" y="451"/>
                    </a:lnTo>
                    <a:lnTo>
                      <a:pt x="316" y="451"/>
                    </a:lnTo>
                    <a:lnTo>
                      <a:pt x="318" y="451"/>
                    </a:lnTo>
                    <a:lnTo>
                      <a:pt x="320" y="454"/>
                    </a:lnTo>
                    <a:lnTo>
                      <a:pt x="322" y="454"/>
                    </a:lnTo>
                    <a:lnTo>
                      <a:pt x="324" y="455"/>
                    </a:lnTo>
                    <a:lnTo>
                      <a:pt x="326" y="454"/>
                    </a:lnTo>
                    <a:lnTo>
                      <a:pt x="332" y="457"/>
                    </a:lnTo>
                    <a:lnTo>
                      <a:pt x="336" y="457"/>
                    </a:lnTo>
                    <a:lnTo>
                      <a:pt x="337" y="455"/>
                    </a:lnTo>
                    <a:lnTo>
                      <a:pt x="338" y="454"/>
                    </a:lnTo>
                    <a:lnTo>
                      <a:pt x="344" y="451"/>
                    </a:lnTo>
                    <a:lnTo>
                      <a:pt x="345" y="449"/>
                    </a:lnTo>
                    <a:lnTo>
                      <a:pt x="345" y="447"/>
                    </a:lnTo>
                    <a:lnTo>
                      <a:pt x="346" y="445"/>
                    </a:lnTo>
                    <a:lnTo>
                      <a:pt x="347" y="444"/>
                    </a:lnTo>
                    <a:lnTo>
                      <a:pt x="350" y="442"/>
                    </a:lnTo>
                    <a:lnTo>
                      <a:pt x="348" y="440"/>
                    </a:lnTo>
                    <a:lnTo>
                      <a:pt x="350" y="439"/>
                    </a:lnTo>
                    <a:lnTo>
                      <a:pt x="352" y="439"/>
                    </a:lnTo>
                    <a:lnTo>
                      <a:pt x="353" y="436"/>
                    </a:lnTo>
                    <a:lnTo>
                      <a:pt x="358" y="434"/>
                    </a:lnTo>
                    <a:lnTo>
                      <a:pt x="359" y="430"/>
                    </a:lnTo>
                    <a:lnTo>
                      <a:pt x="361" y="429"/>
                    </a:lnTo>
                    <a:lnTo>
                      <a:pt x="362" y="427"/>
                    </a:lnTo>
                    <a:lnTo>
                      <a:pt x="364" y="427"/>
                    </a:lnTo>
                    <a:lnTo>
                      <a:pt x="365" y="426"/>
                    </a:lnTo>
                    <a:lnTo>
                      <a:pt x="366" y="425"/>
                    </a:lnTo>
                    <a:lnTo>
                      <a:pt x="364" y="423"/>
                    </a:lnTo>
                    <a:lnTo>
                      <a:pt x="364" y="420"/>
                    </a:lnTo>
                    <a:lnTo>
                      <a:pt x="363" y="418"/>
                    </a:lnTo>
                    <a:lnTo>
                      <a:pt x="363" y="416"/>
                    </a:lnTo>
                    <a:lnTo>
                      <a:pt x="363" y="414"/>
                    </a:lnTo>
                    <a:lnTo>
                      <a:pt x="365" y="414"/>
                    </a:lnTo>
                    <a:lnTo>
                      <a:pt x="365" y="413"/>
                    </a:lnTo>
                    <a:lnTo>
                      <a:pt x="366" y="410"/>
                    </a:lnTo>
                    <a:lnTo>
                      <a:pt x="368" y="410"/>
                    </a:lnTo>
                    <a:lnTo>
                      <a:pt x="368" y="409"/>
                    </a:lnTo>
                    <a:lnTo>
                      <a:pt x="373" y="407"/>
                    </a:lnTo>
                    <a:lnTo>
                      <a:pt x="376" y="408"/>
                    </a:lnTo>
                    <a:lnTo>
                      <a:pt x="380" y="407"/>
                    </a:lnTo>
                    <a:lnTo>
                      <a:pt x="381" y="406"/>
                    </a:lnTo>
                    <a:lnTo>
                      <a:pt x="381" y="407"/>
                    </a:lnTo>
                    <a:lnTo>
                      <a:pt x="382" y="409"/>
                    </a:lnTo>
                    <a:lnTo>
                      <a:pt x="382" y="413"/>
                    </a:lnTo>
                    <a:lnTo>
                      <a:pt x="386" y="414"/>
                    </a:lnTo>
                    <a:lnTo>
                      <a:pt x="389" y="413"/>
                    </a:lnTo>
                    <a:lnTo>
                      <a:pt x="392" y="414"/>
                    </a:lnTo>
                    <a:lnTo>
                      <a:pt x="392" y="412"/>
                    </a:lnTo>
                    <a:lnTo>
                      <a:pt x="396" y="412"/>
                    </a:lnTo>
                    <a:lnTo>
                      <a:pt x="397" y="411"/>
                    </a:lnTo>
                    <a:lnTo>
                      <a:pt x="399" y="411"/>
                    </a:lnTo>
                    <a:lnTo>
                      <a:pt x="400" y="410"/>
                    </a:lnTo>
                    <a:lnTo>
                      <a:pt x="401" y="410"/>
                    </a:lnTo>
                    <a:lnTo>
                      <a:pt x="404" y="411"/>
                    </a:lnTo>
                    <a:lnTo>
                      <a:pt x="404" y="413"/>
                    </a:lnTo>
                    <a:lnTo>
                      <a:pt x="405" y="414"/>
                    </a:lnTo>
                    <a:lnTo>
                      <a:pt x="407" y="414"/>
                    </a:lnTo>
                    <a:lnTo>
                      <a:pt x="411" y="413"/>
                    </a:lnTo>
                    <a:lnTo>
                      <a:pt x="413" y="415"/>
                    </a:lnTo>
                    <a:lnTo>
                      <a:pt x="417" y="419"/>
                    </a:lnTo>
                    <a:lnTo>
                      <a:pt x="420" y="421"/>
                    </a:lnTo>
                    <a:lnTo>
                      <a:pt x="422" y="419"/>
                    </a:lnTo>
                    <a:lnTo>
                      <a:pt x="423" y="420"/>
                    </a:lnTo>
                    <a:lnTo>
                      <a:pt x="430" y="414"/>
                    </a:lnTo>
                    <a:lnTo>
                      <a:pt x="433" y="412"/>
                    </a:lnTo>
                    <a:lnTo>
                      <a:pt x="433" y="413"/>
                    </a:lnTo>
                    <a:lnTo>
                      <a:pt x="436" y="412"/>
                    </a:lnTo>
                    <a:lnTo>
                      <a:pt x="438" y="409"/>
                    </a:lnTo>
                    <a:lnTo>
                      <a:pt x="441" y="410"/>
                    </a:lnTo>
                    <a:lnTo>
                      <a:pt x="446" y="410"/>
                    </a:lnTo>
                    <a:lnTo>
                      <a:pt x="450" y="410"/>
                    </a:lnTo>
                    <a:lnTo>
                      <a:pt x="450" y="409"/>
                    </a:lnTo>
                    <a:lnTo>
                      <a:pt x="448" y="409"/>
                    </a:lnTo>
                    <a:lnTo>
                      <a:pt x="446" y="406"/>
                    </a:lnTo>
                    <a:lnTo>
                      <a:pt x="448" y="404"/>
                    </a:lnTo>
                    <a:lnTo>
                      <a:pt x="448" y="402"/>
                    </a:lnTo>
                    <a:lnTo>
                      <a:pt x="448" y="401"/>
                    </a:lnTo>
                    <a:lnTo>
                      <a:pt x="449" y="401"/>
                    </a:lnTo>
                    <a:lnTo>
                      <a:pt x="450" y="401"/>
                    </a:lnTo>
                    <a:lnTo>
                      <a:pt x="453" y="400"/>
                    </a:lnTo>
                    <a:lnTo>
                      <a:pt x="454" y="394"/>
                    </a:lnTo>
                    <a:lnTo>
                      <a:pt x="451" y="3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28" name="Freeform 64">
                <a:extLst>
                  <a:ext uri="{FF2B5EF4-FFF2-40B4-BE49-F238E27FC236}">
                    <a16:creationId xmlns:a16="http://schemas.microsoft.com/office/drawing/2014/main" id="{25EA3DD2-EA3E-419E-B519-BAF737D5E10F}"/>
                  </a:ext>
                </a:extLst>
              </p:cNvPr>
              <p:cNvSpPr>
                <a:spLocks/>
              </p:cNvSpPr>
              <p:nvPr/>
            </p:nvSpPr>
            <p:spPr bwMode="auto">
              <a:xfrm>
                <a:off x="1792" y="3139"/>
                <a:ext cx="454" cy="457"/>
              </a:xfrm>
              <a:custGeom>
                <a:avLst/>
                <a:gdLst>
                  <a:gd name="T0" fmla="*/ 446 w 454"/>
                  <a:gd name="T1" fmla="*/ 367 h 457"/>
                  <a:gd name="T2" fmla="*/ 440 w 454"/>
                  <a:gd name="T3" fmla="*/ 332 h 457"/>
                  <a:gd name="T4" fmla="*/ 417 w 454"/>
                  <a:gd name="T5" fmla="*/ 323 h 457"/>
                  <a:gd name="T6" fmla="*/ 399 w 454"/>
                  <a:gd name="T7" fmla="*/ 311 h 457"/>
                  <a:gd name="T8" fmla="*/ 392 w 454"/>
                  <a:gd name="T9" fmla="*/ 283 h 457"/>
                  <a:gd name="T10" fmla="*/ 384 w 454"/>
                  <a:gd name="T11" fmla="*/ 256 h 457"/>
                  <a:gd name="T12" fmla="*/ 388 w 454"/>
                  <a:gd name="T13" fmla="*/ 238 h 457"/>
                  <a:gd name="T14" fmla="*/ 389 w 454"/>
                  <a:gd name="T15" fmla="*/ 217 h 457"/>
                  <a:gd name="T16" fmla="*/ 373 w 454"/>
                  <a:gd name="T17" fmla="*/ 221 h 457"/>
                  <a:gd name="T18" fmla="*/ 352 w 454"/>
                  <a:gd name="T19" fmla="*/ 207 h 457"/>
                  <a:gd name="T20" fmla="*/ 325 w 454"/>
                  <a:gd name="T21" fmla="*/ 202 h 457"/>
                  <a:gd name="T22" fmla="*/ 312 w 454"/>
                  <a:gd name="T23" fmla="*/ 202 h 457"/>
                  <a:gd name="T24" fmla="*/ 287 w 454"/>
                  <a:gd name="T25" fmla="*/ 167 h 457"/>
                  <a:gd name="T26" fmla="*/ 267 w 454"/>
                  <a:gd name="T27" fmla="*/ 167 h 457"/>
                  <a:gd name="T28" fmla="*/ 256 w 454"/>
                  <a:gd name="T29" fmla="*/ 139 h 457"/>
                  <a:gd name="T30" fmla="*/ 242 w 454"/>
                  <a:gd name="T31" fmla="*/ 148 h 457"/>
                  <a:gd name="T32" fmla="*/ 249 w 454"/>
                  <a:gd name="T33" fmla="*/ 158 h 457"/>
                  <a:gd name="T34" fmla="*/ 214 w 454"/>
                  <a:gd name="T35" fmla="*/ 170 h 457"/>
                  <a:gd name="T36" fmla="*/ 191 w 454"/>
                  <a:gd name="T37" fmla="*/ 161 h 457"/>
                  <a:gd name="T38" fmla="*/ 175 w 454"/>
                  <a:gd name="T39" fmla="*/ 143 h 457"/>
                  <a:gd name="T40" fmla="*/ 173 w 454"/>
                  <a:gd name="T41" fmla="*/ 125 h 457"/>
                  <a:gd name="T42" fmla="*/ 159 w 454"/>
                  <a:gd name="T43" fmla="*/ 98 h 457"/>
                  <a:gd name="T44" fmla="*/ 136 w 454"/>
                  <a:gd name="T45" fmla="*/ 70 h 457"/>
                  <a:gd name="T46" fmla="*/ 165 w 454"/>
                  <a:gd name="T47" fmla="*/ 64 h 457"/>
                  <a:gd name="T48" fmla="*/ 176 w 454"/>
                  <a:gd name="T49" fmla="*/ 38 h 457"/>
                  <a:gd name="T50" fmla="*/ 173 w 454"/>
                  <a:gd name="T51" fmla="*/ 4 h 457"/>
                  <a:gd name="T52" fmla="*/ 140 w 454"/>
                  <a:gd name="T53" fmla="*/ 25 h 457"/>
                  <a:gd name="T54" fmla="*/ 120 w 454"/>
                  <a:gd name="T55" fmla="*/ 20 h 457"/>
                  <a:gd name="T56" fmla="*/ 95 w 454"/>
                  <a:gd name="T57" fmla="*/ 28 h 457"/>
                  <a:gd name="T58" fmla="*/ 77 w 454"/>
                  <a:gd name="T59" fmla="*/ 40 h 457"/>
                  <a:gd name="T60" fmla="*/ 48 w 454"/>
                  <a:gd name="T61" fmla="*/ 64 h 457"/>
                  <a:gd name="T62" fmla="*/ 31 w 454"/>
                  <a:gd name="T63" fmla="*/ 110 h 457"/>
                  <a:gd name="T64" fmla="*/ 8 w 454"/>
                  <a:gd name="T65" fmla="*/ 147 h 457"/>
                  <a:gd name="T66" fmla="*/ 9 w 454"/>
                  <a:gd name="T67" fmla="*/ 172 h 457"/>
                  <a:gd name="T68" fmla="*/ 3 w 454"/>
                  <a:gd name="T69" fmla="*/ 189 h 457"/>
                  <a:gd name="T70" fmla="*/ 9 w 454"/>
                  <a:gd name="T71" fmla="*/ 209 h 457"/>
                  <a:gd name="T72" fmla="*/ 16 w 454"/>
                  <a:gd name="T73" fmla="*/ 221 h 457"/>
                  <a:gd name="T74" fmla="*/ 25 w 454"/>
                  <a:gd name="T75" fmla="*/ 222 h 457"/>
                  <a:gd name="T76" fmla="*/ 39 w 454"/>
                  <a:gd name="T77" fmla="*/ 232 h 457"/>
                  <a:gd name="T78" fmla="*/ 63 w 454"/>
                  <a:gd name="T79" fmla="*/ 243 h 457"/>
                  <a:gd name="T80" fmla="*/ 72 w 454"/>
                  <a:gd name="T81" fmla="*/ 260 h 457"/>
                  <a:gd name="T82" fmla="*/ 100 w 454"/>
                  <a:gd name="T83" fmla="*/ 260 h 457"/>
                  <a:gd name="T84" fmla="*/ 130 w 454"/>
                  <a:gd name="T85" fmla="*/ 270 h 457"/>
                  <a:gd name="T86" fmla="*/ 143 w 454"/>
                  <a:gd name="T87" fmla="*/ 281 h 457"/>
                  <a:gd name="T88" fmla="*/ 149 w 454"/>
                  <a:gd name="T89" fmla="*/ 310 h 457"/>
                  <a:gd name="T90" fmla="*/ 163 w 454"/>
                  <a:gd name="T91" fmla="*/ 326 h 457"/>
                  <a:gd name="T92" fmla="*/ 179 w 454"/>
                  <a:gd name="T93" fmla="*/ 348 h 457"/>
                  <a:gd name="T94" fmla="*/ 177 w 454"/>
                  <a:gd name="T95" fmla="*/ 361 h 457"/>
                  <a:gd name="T96" fmla="*/ 193 w 454"/>
                  <a:gd name="T97" fmla="*/ 362 h 457"/>
                  <a:gd name="T98" fmla="*/ 209 w 454"/>
                  <a:gd name="T99" fmla="*/ 379 h 457"/>
                  <a:gd name="T100" fmla="*/ 239 w 454"/>
                  <a:gd name="T101" fmla="*/ 391 h 457"/>
                  <a:gd name="T102" fmla="*/ 272 w 454"/>
                  <a:gd name="T103" fmla="*/ 406 h 457"/>
                  <a:gd name="T104" fmla="*/ 304 w 454"/>
                  <a:gd name="T105" fmla="*/ 427 h 457"/>
                  <a:gd name="T106" fmla="*/ 320 w 454"/>
                  <a:gd name="T107" fmla="*/ 454 h 457"/>
                  <a:gd name="T108" fmla="*/ 350 w 454"/>
                  <a:gd name="T109" fmla="*/ 442 h 457"/>
                  <a:gd name="T110" fmla="*/ 364 w 454"/>
                  <a:gd name="T111" fmla="*/ 420 h 457"/>
                  <a:gd name="T112" fmla="*/ 381 w 454"/>
                  <a:gd name="T113" fmla="*/ 407 h 457"/>
                  <a:gd name="T114" fmla="*/ 404 w 454"/>
                  <a:gd name="T115" fmla="*/ 413 h 457"/>
                  <a:gd name="T116" fmla="*/ 438 w 454"/>
                  <a:gd name="T117" fmla="*/ 409 h 457"/>
                  <a:gd name="T118" fmla="*/ 454 w 454"/>
                  <a:gd name="T119" fmla="*/ 394 h 4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4"/>
                  <a:gd name="T181" fmla="*/ 0 h 457"/>
                  <a:gd name="T182" fmla="*/ 454 w 454"/>
                  <a:gd name="T183" fmla="*/ 457 h 4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4" h="457">
                    <a:moveTo>
                      <a:pt x="451" y="392"/>
                    </a:moveTo>
                    <a:lnTo>
                      <a:pt x="450" y="388"/>
                    </a:lnTo>
                    <a:lnTo>
                      <a:pt x="448" y="388"/>
                    </a:lnTo>
                    <a:lnTo>
                      <a:pt x="448" y="384"/>
                    </a:lnTo>
                    <a:lnTo>
                      <a:pt x="447" y="383"/>
                    </a:lnTo>
                    <a:lnTo>
                      <a:pt x="448" y="381"/>
                    </a:lnTo>
                    <a:lnTo>
                      <a:pt x="447" y="377"/>
                    </a:lnTo>
                    <a:lnTo>
                      <a:pt x="448" y="377"/>
                    </a:lnTo>
                    <a:lnTo>
                      <a:pt x="449" y="372"/>
                    </a:lnTo>
                    <a:lnTo>
                      <a:pt x="447" y="372"/>
                    </a:lnTo>
                    <a:lnTo>
                      <a:pt x="446" y="371"/>
                    </a:lnTo>
                    <a:lnTo>
                      <a:pt x="446" y="367"/>
                    </a:lnTo>
                    <a:lnTo>
                      <a:pt x="446" y="364"/>
                    </a:lnTo>
                    <a:lnTo>
                      <a:pt x="445" y="361"/>
                    </a:lnTo>
                    <a:lnTo>
                      <a:pt x="446" y="359"/>
                    </a:lnTo>
                    <a:lnTo>
                      <a:pt x="445" y="354"/>
                    </a:lnTo>
                    <a:lnTo>
                      <a:pt x="444" y="354"/>
                    </a:lnTo>
                    <a:lnTo>
                      <a:pt x="444" y="351"/>
                    </a:lnTo>
                    <a:lnTo>
                      <a:pt x="443" y="346"/>
                    </a:lnTo>
                    <a:lnTo>
                      <a:pt x="443" y="343"/>
                    </a:lnTo>
                    <a:lnTo>
                      <a:pt x="443" y="339"/>
                    </a:lnTo>
                    <a:lnTo>
                      <a:pt x="444" y="336"/>
                    </a:lnTo>
                    <a:lnTo>
                      <a:pt x="443" y="333"/>
                    </a:lnTo>
                    <a:lnTo>
                      <a:pt x="443" y="332"/>
                    </a:lnTo>
                    <a:lnTo>
                      <a:pt x="440" y="332"/>
                    </a:lnTo>
                    <a:lnTo>
                      <a:pt x="437" y="329"/>
                    </a:lnTo>
                    <a:lnTo>
                      <a:pt x="433" y="330"/>
                    </a:lnTo>
                    <a:lnTo>
                      <a:pt x="432" y="329"/>
                    </a:lnTo>
                    <a:lnTo>
                      <a:pt x="428" y="332"/>
                    </a:lnTo>
                    <a:lnTo>
                      <a:pt x="425" y="332"/>
                    </a:lnTo>
                    <a:lnTo>
                      <a:pt x="425" y="329"/>
                    </a:lnTo>
                    <a:lnTo>
                      <a:pt x="423" y="328"/>
                    </a:lnTo>
                    <a:lnTo>
                      <a:pt x="421" y="328"/>
                    </a:lnTo>
                    <a:lnTo>
                      <a:pt x="419" y="328"/>
                    </a:lnTo>
                    <a:lnTo>
                      <a:pt x="420" y="326"/>
                    </a:lnTo>
                    <a:lnTo>
                      <a:pt x="418" y="324"/>
                    </a:lnTo>
                    <a:lnTo>
                      <a:pt x="419" y="323"/>
                    </a:lnTo>
                    <a:lnTo>
                      <a:pt x="417" y="323"/>
                    </a:lnTo>
                    <a:lnTo>
                      <a:pt x="418" y="321"/>
                    </a:lnTo>
                    <a:lnTo>
                      <a:pt x="418" y="318"/>
                    </a:lnTo>
                    <a:lnTo>
                      <a:pt x="413" y="317"/>
                    </a:lnTo>
                    <a:lnTo>
                      <a:pt x="410" y="317"/>
                    </a:lnTo>
                    <a:lnTo>
                      <a:pt x="408" y="317"/>
                    </a:lnTo>
                    <a:lnTo>
                      <a:pt x="407" y="318"/>
                    </a:lnTo>
                    <a:lnTo>
                      <a:pt x="407" y="315"/>
                    </a:lnTo>
                    <a:lnTo>
                      <a:pt x="405" y="314"/>
                    </a:lnTo>
                    <a:lnTo>
                      <a:pt x="404" y="314"/>
                    </a:lnTo>
                    <a:lnTo>
                      <a:pt x="403" y="315"/>
                    </a:lnTo>
                    <a:lnTo>
                      <a:pt x="403" y="313"/>
                    </a:lnTo>
                    <a:lnTo>
                      <a:pt x="400" y="313"/>
                    </a:lnTo>
                    <a:lnTo>
                      <a:pt x="399" y="311"/>
                    </a:lnTo>
                    <a:lnTo>
                      <a:pt x="399" y="310"/>
                    </a:lnTo>
                    <a:lnTo>
                      <a:pt x="398" y="309"/>
                    </a:lnTo>
                    <a:lnTo>
                      <a:pt x="397" y="307"/>
                    </a:lnTo>
                    <a:lnTo>
                      <a:pt x="396" y="307"/>
                    </a:lnTo>
                    <a:lnTo>
                      <a:pt x="397" y="306"/>
                    </a:lnTo>
                    <a:lnTo>
                      <a:pt x="396" y="304"/>
                    </a:lnTo>
                    <a:lnTo>
                      <a:pt x="398" y="296"/>
                    </a:lnTo>
                    <a:lnTo>
                      <a:pt x="397" y="294"/>
                    </a:lnTo>
                    <a:lnTo>
                      <a:pt x="395" y="294"/>
                    </a:lnTo>
                    <a:lnTo>
                      <a:pt x="394" y="293"/>
                    </a:lnTo>
                    <a:lnTo>
                      <a:pt x="394" y="290"/>
                    </a:lnTo>
                    <a:lnTo>
                      <a:pt x="394" y="285"/>
                    </a:lnTo>
                    <a:lnTo>
                      <a:pt x="392" y="283"/>
                    </a:lnTo>
                    <a:lnTo>
                      <a:pt x="392" y="280"/>
                    </a:lnTo>
                    <a:lnTo>
                      <a:pt x="391" y="278"/>
                    </a:lnTo>
                    <a:lnTo>
                      <a:pt x="391" y="276"/>
                    </a:lnTo>
                    <a:lnTo>
                      <a:pt x="391" y="273"/>
                    </a:lnTo>
                    <a:lnTo>
                      <a:pt x="390" y="272"/>
                    </a:lnTo>
                    <a:lnTo>
                      <a:pt x="390" y="270"/>
                    </a:lnTo>
                    <a:lnTo>
                      <a:pt x="388" y="268"/>
                    </a:lnTo>
                    <a:lnTo>
                      <a:pt x="387" y="264"/>
                    </a:lnTo>
                    <a:lnTo>
                      <a:pt x="388" y="262"/>
                    </a:lnTo>
                    <a:lnTo>
                      <a:pt x="386" y="261"/>
                    </a:lnTo>
                    <a:lnTo>
                      <a:pt x="386" y="259"/>
                    </a:lnTo>
                    <a:lnTo>
                      <a:pt x="385" y="258"/>
                    </a:lnTo>
                    <a:lnTo>
                      <a:pt x="384" y="256"/>
                    </a:lnTo>
                    <a:lnTo>
                      <a:pt x="384" y="254"/>
                    </a:lnTo>
                    <a:lnTo>
                      <a:pt x="389" y="251"/>
                    </a:lnTo>
                    <a:lnTo>
                      <a:pt x="391" y="249"/>
                    </a:lnTo>
                    <a:lnTo>
                      <a:pt x="390" y="248"/>
                    </a:lnTo>
                    <a:lnTo>
                      <a:pt x="389" y="246"/>
                    </a:lnTo>
                    <a:lnTo>
                      <a:pt x="391" y="246"/>
                    </a:lnTo>
                    <a:lnTo>
                      <a:pt x="391" y="244"/>
                    </a:lnTo>
                    <a:lnTo>
                      <a:pt x="395" y="244"/>
                    </a:lnTo>
                    <a:lnTo>
                      <a:pt x="396" y="242"/>
                    </a:lnTo>
                    <a:lnTo>
                      <a:pt x="394" y="240"/>
                    </a:lnTo>
                    <a:lnTo>
                      <a:pt x="391" y="239"/>
                    </a:lnTo>
                    <a:lnTo>
                      <a:pt x="388" y="239"/>
                    </a:lnTo>
                    <a:lnTo>
                      <a:pt x="388" y="238"/>
                    </a:lnTo>
                    <a:lnTo>
                      <a:pt x="386" y="236"/>
                    </a:lnTo>
                    <a:lnTo>
                      <a:pt x="386" y="234"/>
                    </a:lnTo>
                    <a:lnTo>
                      <a:pt x="385" y="232"/>
                    </a:lnTo>
                    <a:lnTo>
                      <a:pt x="385" y="231"/>
                    </a:lnTo>
                    <a:lnTo>
                      <a:pt x="387" y="230"/>
                    </a:lnTo>
                    <a:lnTo>
                      <a:pt x="388" y="228"/>
                    </a:lnTo>
                    <a:lnTo>
                      <a:pt x="387" y="226"/>
                    </a:lnTo>
                    <a:lnTo>
                      <a:pt x="388" y="225"/>
                    </a:lnTo>
                    <a:lnTo>
                      <a:pt x="390" y="221"/>
                    </a:lnTo>
                    <a:lnTo>
                      <a:pt x="388" y="219"/>
                    </a:lnTo>
                    <a:lnTo>
                      <a:pt x="389" y="218"/>
                    </a:lnTo>
                    <a:lnTo>
                      <a:pt x="388" y="217"/>
                    </a:lnTo>
                    <a:lnTo>
                      <a:pt x="389" y="217"/>
                    </a:lnTo>
                    <a:lnTo>
                      <a:pt x="388" y="213"/>
                    </a:lnTo>
                    <a:lnTo>
                      <a:pt x="384" y="214"/>
                    </a:lnTo>
                    <a:lnTo>
                      <a:pt x="381" y="210"/>
                    </a:lnTo>
                    <a:lnTo>
                      <a:pt x="379" y="210"/>
                    </a:lnTo>
                    <a:lnTo>
                      <a:pt x="380" y="212"/>
                    </a:lnTo>
                    <a:lnTo>
                      <a:pt x="379" y="217"/>
                    </a:lnTo>
                    <a:lnTo>
                      <a:pt x="381" y="218"/>
                    </a:lnTo>
                    <a:lnTo>
                      <a:pt x="378" y="221"/>
                    </a:lnTo>
                    <a:lnTo>
                      <a:pt x="376" y="222"/>
                    </a:lnTo>
                    <a:lnTo>
                      <a:pt x="375" y="222"/>
                    </a:lnTo>
                    <a:lnTo>
                      <a:pt x="374" y="222"/>
                    </a:lnTo>
                    <a:lnTo>
                      <a:pt x="373" y="221"/>
                    </a:lnTo>
                    <a:lnTo>
                      <a:pt x="371" y="222"/>
                    </a:lnTo>
                    <a:lnTo>
                      <a:pt x="372" y="221"/>
                    </a:lnTo>
                    <a:lnTo>
                      <a:pt x="371" y="220"/>
                    </a:lnTo>
                    <a:lnTo>
                      <a:pt x="369" y="221"/>
                    </a:lnTo>
                    <a:lnTo>
                      <a:pt x="366" y="218"/>
                    </a:lnTo>
                    <a:lnTo>
                      <a:pt x="365" y="220"/>
                    </a:lnTo>
                    <a:lnTo>
                      <a:pt x="364" y="218"/>
                    </a:lnTo>
                    <a:lnTo>
                      <a:pt x="363" y="216"/>
                    </a:lnTo>
                    <a:lnTo>
                      <a:pt x="362" y="215"/>
                    </a:lnTo>
                    <a:lnTo>
                      <a:pt x="359" y="213"/>
                    </a:lnTo>
                    <a:lnTo>
                      <a:pt x="359" y="209"/>
                    </a:lnTo>
                    <a:lnTo>
                      <a:pt x="354" y="209"/>
                    </a:lnTo>
                    <a:lnTo>
                      <a:pt x="352" y="207"/>
                    </a:lnTo>
                    <a:lnTo>
                      <a:pt x="351" y="206"/>
                    </a:lnTo>
                    <a:lnTo>
                      <a:pt x="351" y="202"/>
                    </a:lnTo>
                    <a:lnTo>
                      <a:pt x="343" y="202"/>
                    </a:lnTo>
                    <a:lnTo>
                      <a:pt x="342" y="202"/>
                    </a:lnTo>
                    <a:lnTo>
                      <a:pt x="338" y="202"/>
                    </a:lnTo>
                    <a:lnTo>
                      <a:pt x="334" y="201"/>
                    </a:lnTo>
                    <a:lnTo>
                      <a:pt x="332" y="199"/>
                    </a:lnTo>
                    <a:lnTo>
                      <a:pt x="325" y="195"/>
                    </a:lnTo>
                    <a:lnTo>
                      <a:pt x="324" y="198"/>
                    </a:lnTo>
                    <a:lnTo>
                      <a:pt x="325" y="199"/>
                    </a:lnTo>
                    <a:lnTo>
                      <a:pt x="328" y="200"/>
                    </a:lnTo>
                    <a:lnTo>
                      <a:pt x="329" y="201"/>
                    </a:lnTo>
                    <a:lnTo>
                      <a:pt x="325" y="202"/>
                    </a:lnTo>
                    <a:lnTo>
                      <a:pt x="326" y="203"/>
                    </a:lnTo>
                    <a:lnTo>
                      <a:pt x="327" y="204"/>
                    </a:lnTo>
                    <a:lnTo>
                      <a:pt x="325" y="205"/>
                    </a:lnTo>
                    <a:lnTo>
                      <a:pt x="323" y="204"/>
                    </a:lnTo>
                    <a:lnTo>
                      <a:pt x="323" y="202"/>
                    </a:lnTo>
                    <a:lnTo>
                      <a:pt x="322" y="202"/>
                    </a:lnTo>
                    <a:lnTo>
                      <a:pt x="322" y="205"/>
                    </a:lnTo>
                    <a:lnTo>
                      <a:pt x="320" y="209"/>
                    </a:lnTo>
                    <a:lnTo>
                      <a:pt x="318" y="209"/>
                    </a:lnTo>
                    <a:lnTo>
                      <a:pt x="318" y="208"/>
                    </a:lnTo>
                    <a:lnTo>
                      <a:pt x="315" y="205"/>
                    </a:lnTo>
                    <a:lnTo>
                      <a:pt x="314" y="202"/>
                    </a:lnTo>
                    <a:lnTo>
                      <a:pt x="312" y="202"/>
                    </a:lnTo>
                    <a:lnTo>
                      <a:pt x="309" y="196"/>
                    </a:lnTo>
                    <a:lnTo>
                      <a:pt x="311" y="191"/>
                    </a:lnTo>
                    <a:lnTo>
                      <a:pt x="310" y="187"/>
                    </a:lnTo>
                    <a:lnTo>
                      <a:pt x="309" y="185"/>
                    </a:lnTo>
                    <a:lnTo>
                      <a:pt x="299" y="181"/>
                    </a:lnTo>
                    <a:lnTo>
                      <a:pt x="296" y="182"/>
                    </a:lnTo>
                    <a:lnTo>
                      <a:pt x="295" y="182"/>
                    </a:lnTo>
                    <a:lnTo>
                      <a:pt x="293" y="180"/>
                    </a:lnTo>
                    <a:lnTo>
                      <a:pt x="294" y="178"/>
                    </a:lnTo>
                    <a:lnTo>
                      <a:pt x="293" y="174"/>
                    </a:lnTo>
                    <a:lnTo>
                      <a:pt x="292" y="168"/>
                    </a:lnTo>
                    <a:lnTo>
                      <a:pt x="288" y="169"/>
                    </a:lnTo>
                    <a:lnTo>
                      <a:pt x="287" y="167"/>
                    </a:lnTo>
                    <a:lnTo>
                      <a:pt x="286" y="167"/>
                    </a:lnTo>
                    <a:lnTo>
                      <a:pt x="285" y="166"/>
                    </a:lnTo>
                    <a:lnTo>
                      <a:pt x="283" y="166"/>
                    </a:lnTo>
                    <a:lnTo>
                      <a:pt x="283" y="167"/>
                    </a:lnTo>
                    <a:lnTo>
                      <a:pt x="282" y="167"/>
                    </a:lnTo>
                    <a:lnTo>
                      <a:pt x="282" y="168"/>
                    </a:lnTo>
                    <a:lnTo>
                      <a:pt x="282" y="170"/>
                    </a:lnTo>
                    <a:lnTo>
                      <a:pt x="281" y="172"/>
                    </a:lnTo>
                    <a:lnTo>
                      <a:pt x="277" y="174"/>
                    </a:lnTo>
                    <a:lnTo>
                      <a:pt x="275" y="170"/>
                    </a:lnTo>
                    <a:lnTo>
                      <a:pt x="273" y="168"/>
                    </a:lnTo>
                    <a:lnTo>
                      <a:pt x="272" y="166"/>
                    </a:lnTo>
                    <a:lnTo>
                      <a:pt x="267" y="167"/>
                    </a:lnTo>
                    <a:lnTo>
                      <a:pt x="265" y="164"/>
                    </a:lnTo>
                    <a:lnTo>
                      <a:pt x="263" y="161"/>
                    </a:lnTo>
                    <a:lnTo>
                      <a:pt x="262" y="157"/>
                    </a:lnTo>
                    <a:lnTo>
                      <a:pt x="263" y="157"/>
                    </a:lnTo>
                    <a:lnTo>
                      <a:pt x="265" y="154"/>
                    </a:lnTo>
                    <a:lnTo>
                      <a:pt x="262" y="151"/>
                    </a:lnTo>
                    <a:lnTo>
                      <a:pt x="262" y="149"/>
                    </a:lnTo>
                    <a:lnTo>
                      <a:pt x="260" y="149"/>
                    </a:lnTo>
                    <a:lnTo>
                      <a:pt x="262" y="144"/>
                    </a:lnTo>
                    <a:lnTo>
                      <a:pt x="261" y="143"/>
                    </a:lnTo>
                    <a:lnTo>
                      <a:pt x="259" y="143"/>
                    </a:lnTo>
                    <a:lnTo>
                      <a:pt x="256" y="141"/>
                    </a:lnTo>
                    <a:lnTo>
                      <a:pt x="256" y="139"/>
                    </a:lnTo>
                    <a:lnTo>
                      <a:pt x="255" y="138"/>
                    </a:lnTo>
                    <a:lnTo>
                      <a:pt x="255" y="135"/>
                    </a:lnTo>
                    <a:lnTo>
                      <a:pt x="252" y="135"/>
                    </a:lnTo>
                    <a:lnTo>
                      <a:pt x="251" y="134"/>
                    </a:lnTo>
                    <a:lnTo>
                      <a:pt x="249" y="133"/>
                    </a:lnTo>
                    <a:lnTo>
                      <a:pt x="249" y="132"/>
                    </a:lnTo>
                    <a:lnTo>
                      <a:pt x="247" y="132"/>
                    </a:lnTo>
                    <a:lnTo>
                      <a:pt x="241" y="136"/>
                    </a:lnTo>
                    <a:lnTo>
                      <a:pt x="239" y="137"/>
                    </a:lnTo>
                    <a:lnTo>
                      <a:pt x="239" y="140"/>
                    </a:lnTo>
                    <a:lnTo>
                      <a:pt x="239" y="144"/>
                    </a:lnTo>
                    <a:lnTo>
                      <a:pt x="240" y="148"/>
                    </a:lnTo>
                    <a:lnTo>
                      <a:pt x="242" y="148"/>
                    </a:lnTo>
                    <a:lnTo>
                      <a:pt x="244" y="144"/>
                    </a:lnTo>
                    <a:lnTo>
                      <a:pt x="246" y="145"/>
                    </a:lnTo>
                    <a:lnTo>
                      <a:pt x="247" y="146"/>
                    </a:lnTo>
                    <a:lnTo>
                      <a:pt x="249" y="146"/>
                    </a:lnTo>
                    <a:lnTo>
                      <a:pt x="250" y="150"/>
                    </a:lnTo>
                    <a:lnTo>
                      <a:pt x="250" y="151"/>
                    </a:lnTo>
                    <a:lnTo>
                      <a:pt x="248" y="152"/>
                    </a:lnTo>
                    <a:lnTo>
                      <a:pt x="249" y="154"/>
                    </a:lnTo>
                    <a:lnTo>
                      <a:pt x="249" y="156"/>
                    </a:lnTo>
                    <a:lnTo>
                      <a:pt x="248" y="156"/>
                    </a:lnTo>
                    <a:lnTo>
                      <a:pt x="247" y="157"/>
                    </a:lnTo>
                    <a:lnTo>
                      <a:pt x="249" y="158"/>
                    </a:lnTo>
                    <a:lnTo>
                      <a:pt x="248" y="161"/>
                    </a:lnTo>
                    <a:lnTo>
                      <a:pt x="247" y="159"/>
                    </a:lnTo>
                    <a:lnTo>
                      <a:pt x="247" y="158"/>
                    </a:lnTo>
                    <a:lnTo>
                      <a:pt x="246" y="157"/>
                    </a:lnTo>
                    <a:lnTo>
                      <a:pt x="238" y="157"/>
                    </a:lnTo>
                    <a:lnTo>
                      <a:pt x="238" y="153"/>
                    </a:lnTo>
                    <a:lnTo>
                      <a:pt x="234" y="155"/>
                    </a:lnTo>
                    <a:lnTo>
                      <a:pt x="231" y="158"/>
                    </a:lnTo>
                    <a:lnTo>
                      <a:pt x="228" y="157"/>
                    </a:lnTo>
                    <a:lnTo>
                      <a:pt x="225" y="158"/>
                    </a:lnTo>
                    <a:lnTo>
                      <a:pt x="224" y="158"/>
                    </a:lnTo>
                    <a:lnTo>
                      <a:pt x="215" y="168"/>
                    </a:lnTo>
                    <a:lnTo>
                      <a:pt x="214" y="170"/>
                    </a:lnTo>
                    <a:lnTo>
                      <a:pt x="211" y="170"/>
                    </a:lnTo>
                    <a:lnTo>
                      <a:pt x="206" y="168"/>
                    </a:lnTo>
                    <a:lnTo>
                      <a:pt x="203" y="168"/>
                    </a:lnTo>
                    <a:lnTo>
                      <a:pt x="200" y="170"/>
                    </a:lnTo>
                    <a:lnTo>
                      <a:pt x="198" y="167"/>
                    </a:lnTo>
                    <a:lnTo>
                      <a:pt x="197" y="167"/>
                    </a:lnTo>
                    <a:lnTo>
                      <a:pt x="197" y="165"/>
                    </a:lnTo>
                    <a:lnTo>
                      <a:pt x="195" y="165"/>
                    </a:lnTo>
                    <a:lnTo>
                      <a:pt x="195" y="164"/>
                    </a:lnTo>
                    <a:lnTo>
                      <a:pt x="193" y="163"/>
                    </a:lnTo>
                    <a:lnTo>
                      <a:pt x="192" y="161"/>
                    </a:lnTo>
                    <a:lnTo>
                      <a:pt x="191" y="161"/>
                    </a:lnTo>
                    <a:lnTo>
                      <a:pt x="190" y="159"/>
                    </a:lnTo>
                    <a:lnTo>
                      <a:pt x="192" y="156"/>
                    </a:lnTo>
                    <a:lnTo>
                      <a:pt x="190" y="152"/>
                    </a:lnTo>
                    <a:lnTo>
                      <a:pt x="189" y="151"/>
                    </a:lnTo>
                    <a:lnTo>
                      <a:pt x="183" y="151"/>
                    </a:lnTo>
                    <a:lnTo>
                      <a:pt x="183" y="149"/>
                    </a:lnTo>
                    <a:lnTo>
                      <a:pt x="181" y="149"/>
                    </a:lnTo>
                    <a:lnTo>
                      <a:pt x="181" y="148"/>
                    </a:lnTo>
                    <a:lnTo>
                      <a:pt x="180" y="146"/>
                    </a:lnTo>
                    <a:lnTo>
                      <a:pt x="179" y="147"/>
                    </a:lnTo>
                    <a:lnTo>
                      <a:pt x="179" y="146"/>
                    </a:lnTo>
                    <a:lnTo>
                      <a:pt x="177" y="145"/>
                    </a:lnTo>
                    <a:lnTo>
                      <a:pt x="175" y="143"/>
                    </a:lnTo>
                    <a:lnTo>
                      <a:pt x="177" y="142"/>
                    </a:lnTo>
                    <a:lnTo>
                      <a:pt x="177" y="140"/>
                    </a:lnTo>
                    <a:lnTo>
                      <a:pt x="177" y="138"/>
                    </a:lnTo>
                    <a:lnTo>
                      <a:pt x="175" y="138"/>
                    </a:lnTo>
                    <a:lnTo>
                      <a:pt x="177" y="135"/>
                    </a:lnTo>
                    <a:lnTo>
                      <a:pt x="175" y="134"/>
                    </a:lnTo>
                    <a:lnTo>
                      <a:pt x="176" y="134"/>
                    </a:lnTo>
                    <a:lnTo>
                      <a:pt x="176" y="131"/>
                    </a:lnTo>
                    <a:lnTo>
                      <a:pt x="173" y="130"/>
                    </a:lnTo>
                    <a:lnTo>
                      <a:pt x="174" y="128"/>
                    </a:lnTo>
                    <a:lnTo>
                      <a:pt x="173" y="126"/>
                    </a:lnTo>
                    <a:lnTo>
                      <a:pt x="172" y="126"/>
                    </a:lnTo>
                    <a:lnTo>
                      <a:pt x="173" y="125"/>
                    </a:lnTo>
                    <a:lnTo>
                      <a:pt x="173" y="124"/>
                    </a:lnTo>
                    <a:lnTo>
                      <a:pt x="173" y="123"/>
                    </a:lnTo>
                    <a:lnTo>
                      <a:pt x="172" y="122"/>
                    </a:lnTo>
                    <a:lnTo>
                      <a:pt x="172" y="120"/>
                    </a:lnTo>
                    <a:lnTo>
                      <a:pt x="172" y="118"/>
                    </a:lnTo>
                    <a:lnTo>
                      <a:pt x="170" y="116"/>
                    </a:lnTo>
                    <a:lnTo>
                      <a:pt x="168" y="116"/>
                    </a:lnTo>
                    <a:lnTo>
                      <a:pt x="168" y="115"/>
                    </a:lnTo>
                    <a:lnTo>
                      <a:pt x="166" y="113"/>
                    </a:lnTo>
                    <a:lnTo>
                      <a:pt x="167" y="109"/>
                    </a:lnTo>
                    <a:lnTo>
                      <a:pt x="160" y="100"/>
                    </a:lnTo>
                    <a:lnTo>
                      <a:pt x="159" y="98"/>
                    </a:lnTo>
                    <a:lnTo>
                      <a:pt x="155" y="98"/>
                    </a:lnTo>
                    <a:lnTo>
                      <a:pt x="152" y="104"/>
                    </a:lnTo>
                    <a:lnTo>
                      <a:pt x="149" y="101"/>
                    </a:lnTo>
                    <a:lnTo>
                      <a:pt x="146" y="100"/>
                    </a:lnTo>
                    <a:lnTo>
                      <a:pt x="144" y="91"/>
                    </a:lnTo>
                    <a:lnTo>
                      <a:pt x="141" y="88"/>
                    </a:lnTo>
                    <a:lnTo>
                      <a:pt x="138" y="86"/>
                    </a:lnTo>
                    <a:lnTo>
                      <a:pt x="138" y="85"/>
                    </a:lnTo>
                    <a:lnTo>
                      <a:pt x="136" y="85"/>
                    </a:lnTo>
                    <a:lnTo>
                      <a:pt x="135" y="80"/>
                    </a:lnTo>
                    <a:lnTo>
                      <a:pt x="133" y="75"/>
                    </a:lnTo>
                    <a:lnTo>
                      <a:pt x="135" y="71"/>
                    </a:lnTo>
                    <a:lnTo>
                      <a:pt x="136" y="70"/>
                    </a:lnTo>
                    <a:lnTo>
                      <a:pt x="140" y="71"/>
                    </a:lnTo>
                    <a:lnTo>
                      <a:pt x="141" y="72"/>
                    </a:lnTo>
                    <a:lnTo>
                      <a:pt x="143" y="70"/>
                    </a:lnTo>
                    <a:lnTo>
                      <a:pt x="145" y="70"/>
                    </a:lnTo>
                    <a:lnTo>
                      <a:pt x="148" y="69"/>
                    </a:lnTo>
                    <a:lnTo>
                      <a:pt x="152" y="69"/>
                    </a:lnTo>
                    <a:lnTo>
                      <a:pt x="156" y="67"/>
                    </a:lnTo>
                    <a:lnTo>
                      <a:pt x="157" y="68"/>
                    </a:lnTo>
                    <a:lnTo>
                      <a:pt x="159" y="67"/>
                    </a:lnTo>
                    <a:lnTo>
                      <a:pt x="160" y="68"/>
                    </a:lnTo>
                    <a:lnTo>
                      <a:pt x="164" y="67"/>
                    </a:lnTo>
                    <a:lnTo>
                      <a:pt x="164" y="64"/>
                    </a:lnTo>
                    <a:lnTo>
                      <a:pt x="165" y="64"/>
                    </a:lnTo>
                    <a:lnTo>
                      <a:pt x="165" y="60"/>
                    </a:lnTo>
                    <a:lnTo>
                      <a:pt x="167" y="59"/>
                    </a:lnTo>
                    <a:lnTo>
                      <a:pt x="168" y="58"/>
                    </a:lnTo>
                    <a:lnTo>
                      <a:pt x="169" y="57"/>
                    </a:lnTo>
                    <a:lnTo>
                      <a:pt x="170" y="58"/>
                    </a:lnTo>
                    <a:lnTo>
                      <a:pt x="173" y="60"/>
                    </a:lnTo>
                    <a:lnTo>
                      <a:pt x="176" y="58"/>
                    </a:lnTo>
                    <a:lnTo>
                      <a:pt x="179" y="58"/>
                    </a:lnTo>
                    <a:lnTo>
                      <a:pt x="179" y="56"/>
                    </a:lnTo>
                    <a:lnTo>
                      <a:pt x="179" y="53"/>
                    </a:lnTo>
                    <a:lnTo>
                      <a:pt x="179" y="51"/>
                    </a:lnTo>
                    <a:lnTo>
                      <a:pt x="181" y="45"/>
                    </a:lnTo>
                    <a:lnTo>
                      <a:pt x="176" y="38"/>
                    </a:lnTo>
                    <a:lnTo>
                      <a:pt x="172" y="34"/>
                    </a:lnTo>
                    <a:lnTo>
                      <a:pt x="172" y="31"/>
                    </a:lnTo>
                    <a:lnTo>
                      <a:pt x="173" y="26"/>
                    </a:lnTo>
                    <a:lnTo>
                      <a:pt x="175" y="24"/>
                    </a:lnTo>
                    <a:lnTo>
                      <a:pt x="178" y="18"/>
                    </a:lnTo>
                    <a:lnTo>
                      <a:pt x="180" y="17"/>
                    </a:lnTo>
                    <a:lnTo>
                      <a:pt x="180" y="15"/>
                    </a:lnTo>
                    <a:lnTo>
                      <a:pt x="181" y="15"/>
                    </a:lnTo>
                    <a:lnTo>
                      <a:pt x="180" y="13"/>
                    </a:lnTo>
                    <a:lnTo>
                      <a:pt x="177" y="13"/>
                    </a:lnTo>
                    <a:lnTo>
                      <a:pt x="176" y="12"/>
                    </a:lnTo>
                    <a:lnTo>
                      <a:pt x="174" y="11"/>
                    </a:lnTo>
                    <a:lnTo>
                      <a:pt x="173" y="4"/>
                    </a:lnTo>
                    <a:lnTo>
                      <a:pt x="167" y="0"/>
                    </a:lnTo>
                    <a:lnTo>
                      <a:pt x="164" y="0"/>
                    </a:lnTo>
                    <a:lnTo>
                      <a:pt x="164" y="6"/>
                    </a:lnTo>
                    <a:lnTo>
                      <a:pt x="163" y="10"/>
                    </a:lnTo>
                    <a:lnTo>
                      <a:pt x="164" y="11"/>
                    </a:lnTo>
                    <a:lnTo>
                      <a:pt x="164" y="12"/>
                    </a:lnTo>
                    <a:lnTo>
                      <a:pt x="163" y="13"/>
                    </a:lnTo>
                    <a:lnTo>
                      <a:pt x="155" y="19"/>
                    </a:lnTo>
                    <a:lnTo>
                      <a:pt x="152" y="22"/>
                    </a:lnTo>
                    <a:lnTo>
                      <a:pt x="148" y="24"/>
                    </a:lnTo>
                    <a:lnTo>
                      <a:pt x="143" y="25"/>
                    </a:lnTo>
                    <a:lnTo>
                      <a:pt x="142" y="26"/>
                    </a:lnTo>
                    <a:lnTo>
                      <a:pt x="140" y="25"/>
                    </a:lnTo>
                    <a:lnTo>
                      <a:pt x="140" y="24"/>
                    </a:lnTo>
                    <a:lnTo>
                      <a:pt x="138" y="23"/>
                    </a:lnTo>
                    <a:lnTo>
                      <a:pt x="138" y="20"/>
                    </a:lnTo>
                    <a:lnTo>
                      <a:pt x="137" y="19"/>
                    </a:lnTo>
                    <a:lnTo>
                      <a:pt x="134" y="19"/>
                    </a:lnTo>
                    <a:lnTo>
                      <a:pt x="133" y="20"/>
                    </a:lnTo>
                    <a:lnTo>
                      <a:pt x="131" y="20"/>
                    </a:lnTo>
                    <a:lnTo>
                      <a:pt x="129" y="23"/>
                    </a:lnTo>
                    <a:lnTo>
                      <a:pt x="128" y="22"/>
                    </a:lnTo>
                    <a:lnTo>
                      <a:pt x="125" y="23"/>
                    </a:lnTo>
                    <a:lnTo>
                      <a:pt x="123" y="22"/>
                    </a:lnTo>
                    <a:lnTo>
                      <a:pt x="121" y="20"/>
                    </a:lnTo>
                    <a:lnTo>
                      <a:pt x="120" y="20"/>
                    </a:lnTo>
                    <a:lnTo>
                      <a:pt x="119" y="19"/>
                    </a:lnTo>
                    <a:lnTo>
                      <a:pt x="117" y="19"/>
                    </a:lnTo>
                    <a:lnTo>
                      <a:pt x="111" y="18"/>
                    </a:lnTo>
                    <a:lnTo>
                      <a:pt x="105" y="20"/>
                    </a:lnTo>
                    <a:lnTo>
                      <a:pt x="104" y="20"/>
                    </a:lnTo>
                    <a:lnTo>
                      <a:pt x="102" y="21"/>
                    </a:lnTo>
                    <a:lnTo>
                      <a:pt x="100" y="20"/>
                    </a:lnTo>
                    <a:lnTo>
                      <a:pt x="100" y="24"/>
                    </a:lnTo>
                    <a:lnTo>
                      <a:pt x="99" y="26"/>
                    </a:lnTo>
                    <a:lnTo>
                      <a:pt x="97" y="26"/>
                    </a:lnTo>
                    <a:lnTo>
                      <a:pt x="95" y="28"/>
                    </a:lnTo>
                    <a:lnTo>
                      <a:pt x="92" y="26"/>
                    </a:lnTo>
                    <a:lnTo>
                      <a:pt x="91" y="31"/>
                    </a:lnTo>
                    <a:lnTo>
                      <a:pt x="90" y="34"/>
                    </a:lnTo>
                    <a:lnTo>
                      <a:pt x="91" y="37"/>
                    </a:lnTo>
                    <a:lnTo>
                      <a:pt x="90" y="40"/>
                    </a:lnTo>
                    <a:lnTo>
                      <a:pt x="90" y="43"/>
                    </a:lnTo>
                    <a:lnTo>
                      <a:pt x="88" y="44"/>
                    </a:lnTo>
                    <a:lnTo>
                      <a:pt x="88" y="46"/>
                    </a:lnTo>
                    <a:lnTo>
                      <a:pt x="86" y="47"/>
                    </a:lnTo>
                    <a:lnTo>
                      <a:pt x="83" y="46"/>
                    </a:lnTo>
                    <a:lnTo>
                      <a:pt x="82" y="47"/>
                    </a:lnTo>
                    <a:lnTo>
                      <a:pt x="80" y="45"/>
                    </a:lnTo>
                    <a:lnTo>
                      <a:pt x="77" y="40"/>
                    </a:lnTo>
                    <a:lnTo>
                      <a:pt x="75" y="44"/>
                    </a:lnTo>
                    <a:lnTo>
                      <a:pt x="71" y="47"/>
                    </a:lnTo>
                    <a:lnTo>
                      <a:pt x="67" y="54"/>
                    </a:lnTo>
                    <a:lnTo>
                      <a:pt x="64" y="57"/>
                    </a:lnTo>
                    <a:lnTo>
                      <a:pt x="59" y="53"/>
                    </a:lnTo>
                    <a:lnTo>
                      <a:pt x="57" y="54"/>
                    </a:lnTo>
                    <a:lnTo>
                      <a:pt x="55" y="57"/>
                    </a:lnTo>
                    <a:lnTo>
                      <a:pt x="55" y="60"/>
                    </a:lnTo>
                    <a:lnTo>
                      <a:pt x="53" y="61"/>
                    </a:lnTo>
                    <a:lnTo>
                      <a:pt x="52" y="62"/>
                    </a:lnTo>
                    <a:lnTo>
                      <a:pt x="50" y="60"/>
                    </a:lnTo>
                    <a:lnTo>
                      <a:pt x="48" y="64"/>
                    </a:lnTo>
                    <a:lnTo>
                      <a:pt x="46" y="66"/>
                    </a:lnTo>
                    <a:lnTo>
                      <a:pt x="42" y="70"/>
                    </a:lnTo>
                    <a:lnTo>
                      <a:pt x="41" y="70"/>
                    </a:lnTo>
                    <a:lnTo>
                      <a:pt x="37" y="73"/>
                    </a:lnTo>
                    <a:lnTo>
                      <a:pt x="37" y="76"/>
                    </a:lnTo>
                    <a:lnTo>
                      <a:pt x="37" y="81"/>
                    </a:lnTo>
                    <a:lnTo>
                      <a:pt x="39" y="83"/>
                    </a:lnTo>
                    <a:lnTo>
                      <a:pt x="37" y="86"/>
                    </a:lnTo>
                    <a:lnTo>
                      <a:pt x="30" y="91"/>
                    </a:lnTo>
                    <a:lnTo>
                      <a:pt x="31" y="100"/>
                    </a:lnTo>
                    <a:lnTo>
                      <a:pt x="31" y="104"/>
                    </a:lnTo>
                    <a:lnTo>
                      <a:pt x="31" y="107"/>
                    </a:lnTo>
                    <a:lnTo>
                      <a:pt x="31" y="110"/>
                    </a:lnTo>
                    <a:lnTo>
                      <a:pt x="28" y="117"/>
                    </a:lnTo>
                    <a:lnTo>
                      <a:pt x="25" y="118"/>
                    </a:lnTo>
                    <a:lnTo>
                      <a:pt x="23" y="120"/>
                    </a:lnTo>
                    <a:lnTo>
                      <a:pt x="21" y="122"/>
                    </a:lnTo>
                    <a:lnTo>
                      <a:pt x="18" y="123"/>
                    </a:lnTo>
                    <a:lnTo>
                      <a:pt x="15" y="129"/>
                    </a:lnTo>
                    <a:lnTo>
                      <a:pt x="12" y="132"/>
                    </a:lnTo>
                    <a:lnTo>
                      <a:pt x="12" y="138"/>
                    </a:lnTo>
                    <a:lnTo>
                      <a:pt x="12" y="140"/>
                    </a:lnTo>
                    <a:lnTo>
                      <a:pt x="12" y="143"/>
                    </a:lnTo>
                    <a:lnTo>
                      <a:pt x="8" y="145"/>
                    </a:lnTo>
                    <a:lnTo>
                      <a:pt x="7" y="145"/>
                    </a:lnTo>
                    <a:lnTo>
                      <a:pt x="8" y="147"/>
                    </a:lnTo>
                    <a:lnTo>
                      <a:pt x="11" y="149"/>
                    </a:lnTo>
                    <a:lnTo>
                      <a:pt x="16" y="156"/>
                    </a:lnTo>
                    <a:lnTo>
                      <a:pt x="17" y="159"/>
                    </a:lnTo>
                    <a:lnTo>
                      <a:pt x="17" y="160"/>
                    </a:lnTo>
                    <a:lnTo>
                      <a:pt x="18" y="162"/>
                    </a:lnTo>
                    <a:lnTo>
                      <a:pt x="17" y="164"/>
                    </a:lnTo>
                    <a:lnTo>
                      <a:pt x="17" y="165"/>
                    </a:lnTo>
                    <a:lnTo>
                      <a:pt x="16" y="167"/>
                    </a:lnTo>
                    <a:lnTo>
                      <a:pt x="15" y="166"/>
                    </a:lnTo>
                    <a:lnTo>
                      <a:pt x="14" y="170"/>
                    </a:lnTo>
                    <a:lnTo>
                      <a:pt x="12" y="170"/>
                    </a:lnTo>
                    <a:lnTo>
                      <a:pt x="11" y="172"/>
                    </a:lnTo>
                    <a:lnTo>
                      <a:pt x="9" y="172"/>
                    </a:lnTo>
                    <a:lnTo>
                      <a:pt x="9" y="174"/>
                    </a:lnTo>
                    <a:lnTo>
                      <a:pt x="6" y="174"/>
                    </a:lnTo>
                    <a:lnTo>
                      <a:pt x="7" y="177"/>
                    </a:lnTo>
                    <a:lnTo>
                      <a:pt x="6" y="178"/>
                    </a:lnTo>
                    <a:lnTo>
                      <a:pt x="9" y="179"/>
                    </a:lnTo>
                    <a:lnTo>
                      <a:pt x="8" y="182"/>
                    </a:lnTo>
                    <a:lnTo>
                      <a:pt x="8" y="183"/>
                    </a:lnTo>
                    <a:lnTo>
                      <a:pt x="7" y="184"/>
                    </a:lnTo>
                    <a:lnTo>
                      <a:pt x="7" y="183"/>
                    </a:lnTo>
                    <a:lnTo>
                      <a:pt x="6" y="185"/>
                    </a:lnTo>
                    <a:lnTo>
                      <a:pt x="6" y="186"/>
                    </a:lnTo>
                    <a:lnTo>
                      <a:pt x="4" y="188"/>
                    </a:lnTo>
                    <a:lnTo>
                      <a:pt x="3" y="189"/>
                    </a:lnTo>
                    <a:lnTo>
                      <a:pt x="1" y="189"/>
                    </a:lnTo>
                    <a:lnTo>
                      <a:pt x="2" y="192"/>
                    </a:lnTo>
                    <a:lnTo>
                      <a:pt x="1" y="192"/>
                    </a:lnTo>
                    <a:lnTo>
                      <a:pt x="0" y="194"/>
                    </a:lnTo>
                    <a:lnTo>
                      <a:pt x="3" y="196"/>
                    </a:lnTo>
                    <a:lnTo>
                      <a:pt x="4" y="198"/>
                    </a:lnTo>
                    <a:lnTo>
                      <a:pt x="3" y="202"/>
                    </a:lnTo>
                    <a:lnTo>
                      <a:pt x="4" y="200"/>
                    </a:lnTo>
                    <a:lnTo>
                      <a:pt x="6" y="200"/>
                    </a:lnTo>
                    <a:lnTo>
                      <a:pt x="6" y="202"/>
                    </a:lnTo>
                    <a:lnTo>
                      <a:pt x="6" y="204"/>
                    </a:lnTo>
                    <a:lnTo>
                      <a:pt x="7" y="209"/>
                    </a:lnTo>
                    <a:lnTo>
                      <a:pt x="9" y="209"/>
                    </a:lnTo>
                    <a:lnTo>
                      <a:pt x="9" y="212"/>
                    </a:lnTo>
                    <a:lnTo>
                      <a:pt x="12" y="209"/>
                    </a:lnTo>
                    <a:lnTo>
                      <a:pt x="14" y="209"/>
                    </a:lnTo>
                    <a:lnTo>
                      <a:pt x="15" y="209"/>
                    </a:lnTo>
                    <a:lnTo>
                      <a:pt x="15" y="208"/>
                    </a:lnTo>
                    <a:lnTo>
                      <a:pt x="16" y="207"/>
                    </a:lnTo>
                    <a:lnTo>
                      <a:pt x="18" y="208"/>
                    </a:lnTo>
                    <a:lnTo>
                      <a:pt x="20" y="205"/>
                    </a:lnTo>
                    <a:lnTo>
                      <a:pt x="21" y="205"/>
                    </a:lnTo>
                    <a:lnTo>
                      <a:pt x="19" y="212"/>
                    </a:lnTo>
                    <a:lnTo>
                      <a:pt x="16" y="218"/>
                    </a:lnTo>
                    <a:lnTo>
                      <a:pt x="15" y="221"/>
                    </a:lnTo>
                    <a:lnTo>
                      <a:pt x="16" y="221"/>
                    </a:lnTo>
                    <a:lnTo>
                      <a:pt x="16" y="222"/>
                    </a:lnTo>
                    <a:lnTo>
                      <a:pt x="17" y="222"/>
                    </a:lnTo>
                    <a:lnTo>
                      <a:pt x="17" y="224"/>
                    </a:lnTo>
                    <a:lnTo>
                      <a:pt x="17" y="223"/>
                    </a:lnTo>
                    <a:lnTo>
                      <a:pt x="18" y="222"/>
                    </a:lnTo>
                    <a:lnTo>
                      <a:pt x="19" y="223"/>
                    </a:lnTo>
                    <a:lnTo>
                      <a:pt x="20" y="223"/>
                    </a:lnTo>
                    <a:lnTo>
                      <a:pt x="20" y="222"/>
                    </a:lnTo>
                    <a:lnTo>
                      <a:pt x="21" y="222"/>
                    </a:lnTo>
                    <a:lnTo>
                      <a:pt x="22" y="221"/>
                    </a:lnTo>
                    <a:lnTo>
                      <a:pt x="22" y="222"/>
                    </a:lnTo>
                    <a:lnTo>
                      <a:pt x="24" y="221"/>
                    </a:lnTo>
                    <a:lnTo>
                      <a:pt x="25" y="222"/>
                    </a:lnTo>
                    <a:lnTo>
                      <a:pt x="26" y="222"/>
                    </a:lnTo>
                    <a:lnTo>
                      <a:pt x="27" y="225"/>
                    </a:lnTo>
                    <a:lnTo>
                      <a:pt x="30" y="225"/>
                    </a:lnTo>
                    <a:lnTo>
                      <a:pt x="31" y="226"/>
                    </a:lnTo>
                    <a:lnTo>
                      <a:pt x="33" y="226"/>
                    </a:lnTo>
                    <a:lnTo>
                      <a:pt x="33" y="227"/>
                    </a:lnTo>
                    <a:lnTo>
                      <a:pt x="33" y="229"/>
                    </a:lnTo>
                    <a:lnTo>
                      <a:pt x="34" y="228"/>
                    </a:lnTo>
                    <a:lnTo>
                      <a:pt x="37" y="230"/>
                    </a:lnTo>
                    <a:lnTo>
                      <a:pt x="37" y="231"/>
                    </a:lnTo>
                    <a:lnTo>
                      <a:pt x="39" y="232"/>
                    </a:lnTo>
                    <a:lnTo>
                      <a:pt x="41" y="231"/>
                    </a:lnTo>
                    <a:lnTo>
                      <a:pt x="45" y="233"/>
                    </a:lnTo>
                    <a:lnTo>
                      <a:pt x="45" y="235"/>
                    </a:lnTo>
                    <a:lnTo>
                      <a:pt x="45" y="236"/>
                    </a:lnTo>
                    <a:lnTo>
                      <a:pt x="47" y="234"/>
                    </a:lnTo>
                    <a:lnTo>
                      <a:pt x="48" y="233"/>
                    </a:lnTo>
                    <a:lnTo>
                      <a:pt x="51" y="233"/>
                    </a:lnTo>
                    <a:lnTo>
                      <a:pt x="55" y="231"/>
                    </a:lnTo>
                    <a:lnTo>
                      <a:pt x="57" y="235"/>
                    </a:lnTo>
                    <a:lnTo>
                      <a:pt x="58" y="234"/>
                    </a:lnTo>
                    <a:lnTo>
                      <a:pt x="58" y="236"/>
                    </a:lnTo>
                    <a:lnTo>
                      <a:pt x="62" y="242"/>
                    </a:lnTo>
                    <a:lnTo>
                      <a:pt x="63" y="243"/>
                    </a:lnTo>
                    <a:lnTo>
                      <a:pt x="64" y="243"/>
                    </a:lnTo>
                    <a:lnTo>
                      <a:pt x="64" y="246"/>
                    </a:lnTo>
                    <a:lnTo>
                      <a:pt x="67" y="247"/>
                    </a:lnTo>
                    <a:lnTo>
                      <a:pt x="67" y="250"/>
                    </a:lnTo>
                    <a:lnTo>
                      <a:pt x="66" y="251"/>
                    </a:lnTo>
                    <a:lnTo>
                      <a:pt x="66" y="252"/>
                    </a:lnTo>
                    <a:lnTo>
                      <a:pt x="69" y="255"/>
                    </a:lnTo>
                    <a:lnTo>
                      <a:pt x="69" y="256"/>
                    </a:lnTo>
                    <a:lnTo>
                      <a:pt x="67" y="256"/>
                    </a:lnTo>
                    <a:lnTo>
                      <a:pt x="69" y="259"/>
                    </a:lnTo>
                    <a:lnTo>
                      <a:pt x="70" y="261"/>
                    </a:lnTo>
                    <a:lnTo>
                      <a:pt x="70" y="260"/>
                    </a:lnTo>
                    <a:lnTo>
                      <a:pt x="72" y="260"/>
                    </a:lnTo>
                    <a:lnTo>
                      <a:pt x="74" y="259"/>
                    </a:lnTo>
                    <a:lnTo>
                      <a:pt x="77" y="257"/>
                    </a:lnTo>
                    <a:lnTo>
                      <a:pt x="82" y="260"/>
                    </a:lnTo>
                    <a:lnTo>
                      <a:pt x="84" y="261"/>
                    </a:lnTo>
                    <a:lnTo>
                      <a:pt x="86" y="260"/>
                    </a:lnTo>
                    <a:lnTo>
                      <a:pt x="87" y="260"/>
                    </a:lnTo>
                    <a:lnTo>
                      <a:pt x="89" y="267"/>
                    </a:lnTo>
                    <a:lnTo>
                      <a:pt x="91" y="268"/>
                    </a:lnTo>
                    <a:lnTo>
                      <a:pt x="96" y="270"/>
                    </a:lnTo>
                    <a:lnTo>
                      <a:pt x="99" y="264"/>
                    </a:lnTo>
                    <a:lnTo>
                      <a:pt x="99" y="262"/>
                    </a:lnTo>
                    <a:lnTo>
                      <a:pt x="100" y="260"/>
                    </a:lnTo>
                    <a:lnTo>
                      <a:pt x="102" y="261"/>
                    </a:lnTo>
                    <a:lnTo>
                      <a:pt x="102" y="262"/>
                    </a:lnTo>
                    <a:lnTo>
                      <a:pt x="105" y="264"/>
                    </a:lnTo>
                    <a:lnTo>
                      <a:pt x="108" y="266"/>
                    </a:lnTo>
                    <a:lnTo>
                      <a:pt x="112" y="273"/>
                    </a:lnTo>
                    <a:lnTo>
                      <a:pt x="115" y="275"/>
                    </a:lnTo>
                    <a:lnTo>
                      <a:pt x="120" y="275"/>
                    </a:lnTo>
                    <a:lnTo>
                      <a:pt x="120" y="272"/>
                    </a:lnTo>
                    <a:lnTo>
                      <a:pt x="123" y="272"/>
                    </a:lnTo>
                    <a:lnTo>
                      <a:pt x="124" y="270"/>
                    </a:lnTo>
                    <a:lnTo>
                      <a:pt x="126" y="270"/>
                    </a:lnTo>
                    <a:lnTo>
                      <a:pt x="127" y="268"/>
                    </a:lnTo>
                    <a:lnTo>
                      <a:pt x="130" y="270"/>
                    </a:lnTo>
                    <a:lnTo>
                      <a:pt x="132" y="270"/>
                    </a:lnTo>
                    <a:lnTo>
                      <a:pt x="134" y="274"/>
                    </a:lnTo>
                    <a:lnTo>
                      <a:pt x="136" y="273"/>
                    </a:lnTo>
                    <a:lnTo>
                      <a:pt x="137" y="274"/>
                    </a:lnTo>
                    <a:lnTo>
                      <a:pt x="139" y="276"/>
                    </a:lnTo>
                    <a:lnTo>
                      <a:pt x="137" y="277"/>
                    </a:lnTo>
                    <a:lnTo>
                      <a:pt x="139" y="278"/>
                    </a:lnTo>
                    <a:lnTo>
                      <a:pt x="140" y="279"/>
                    </a:lnTo>
                    <a:lnTo>
                      <a:pt x="141" y="280"/>
                    </a:lnTo>
                    <a:lnTo>
                      <a:pt x="142" y="280"/>
                    </a:lnTo>
                    <a:lnTo>
                      <a:pt x="143" y="277"/>
                    </a:lnTo>
                    <a:lnTo>
                      <a:pt x="144" y="277"/>
                    </a:lnTo>
                    <a:lnTo>
                      <a:pt x="143" y="281"/>
                    </a:lnTo>
                    <a:lnTo>
                      <a:pt x="144" y="282"/>
                    </a:lnTo>
                    <a:lnTo>
                      <a:pt x="143" y="282"/>
                    </a:lnTo>
                    <a:lnTo>
                      <a:pt x="143" y="284"/>
                    </a:lnTo>
                    <a:lnTo>
                      <a:pt x="142" y="284"/>
                    </a:lnTo>
                    <a:lnTo>
                      <a:pt x="139" y="289"/>
                    </a:lnTo>
                    <a:lnTo>
                      <a:pt x="138" y="291"/>
                    </a:lnTo>
                    <a:lnTo>
                      <a:pt x="139" y="296"/>
                    </a:lnTo>
                    <a:lnTo>
                      <a:pt x="139" y="302"/>
                    </a:lnTo>
                    <a:lnTo>
                      <a:pt x="140" y="304"/>
                    </a:lnTo>
                    <a:lnTo>
                      <a:pt x="147" y="310"/>
                    </a:lnTo>
                    <a:lnTo>
                      <a:pt x="147" y="311"/>
                    </a:lnTo>
                    <a:lnTo>
                      <a:pt x="148" y="312"/>
                    </a:lnTo>
                    <a:lnTo>
                      <a:pt x="149" y="310"/>
                    </a:lnTo>
                    <a:lnTo>
                      <a:pt x="149" y="311"/>
                    </a:lnTo>
                    <a:lnTo>
                      <a:pt x="150" y="310"/>
                    </a:lnTo>
                    <a:lnTo>
                      <a:pt x="151" y="310"/>
                    </a:lnTo>
                    <a:lnTo>
                      <a:pt x="151" y="306"/>
                    </a:lnTo>
                    <a:lnTo>
                      <a:pt x="152" y="304"/>
                    </a:lnTo>
                    <a:lnTo>
                      <a:pt x="155" y="307"/>
                    </a:lnTo>
                    <a:lnTo>
                      <a:pt x="157" y="314"/>
                    </a:lnTo>
                    <a:lnTo>
                      <a:pt x="161" y="318"/>
                    </a:lnTo>
                    <a:lnTo>
                      <a:pt x="159" y="321"/>
                    </a:lnTo>
                    <a:lnTo>
                      <a:pt x="161" y="323"/>
                    </a:lnTo>
                    <a:lnTo>
                      <a:pt x="161" y="327"/>
                    </a:lnTo>
                    <a:lnTo>
                      <a:pt x="162" y="328"/>
                    </a:lnTo>
                    <a:lnTo>
                      <a:pt x="163" y="326"/>
                    </a:lnTo>
                    <a:lnTo>
                      <a:pt x="164" y="326"/>
                    </a:lnTo>
                    <a:lnTo>
                      <a:pt x="166" y="330"/>
                    </a:lnTo>
                    <a:lnTo>
                      <a:pt x="169" y="332"/>
                    </a:lnTo>
                    <a:lnTo>
                      <a:pt x="172" y="333"/>
                    </a:lnTo>
                    <a:lnTo>
                      <a:pt x="173" y="337"/>
                    </a:lnTo>
                    <a:lnTo>
                      <a:pt x="175" y="340"/>
                    </a:lnTo>
                    <a:lnTo>
                      <a:pt x="176" y="341"/>
                    </a:lnTo>
                    <a:lnTo>
                      <a:pt x="177" y="343"/>
                    </a:lnTo>
                    <a:lnTo>
                      <a:pt x="177" y="346"/>
                    </a:lnTo>
                    <a:lnTo>
                      <a:pt x="179" y="346"/>
                    </a:lnTo>
                    <a:lnTo>
                      <a:pt x="179" y="347"/>
                    </a:lnTo>
                    <a:lnTo>
                      <a:pt x="179" y="348"/>
                    </a:lnTo>
                    <a:lnTo>
                      <a:pt x="179" y="350"/>
                    </a:lnTo>
                    <a:lnTo>
                      <a:pt x="180" y="349"/>
                    </a:lnTo>
                    <a:lnTo>
                      <a:pt x="181" y="350"/>
                    </a:lnTo>
                    <a:lnTo>
                      <a:pt x="180" y="353"/>
                    </a:lnTo>
                    <a:lnTo>
                      <a:pt x="182" y="354"/>
                    </a:lnTo>
                    <a:lnTo>
                      <a:pt x="183" y="354"/>
                    </a:lnTo>
                    <a:lnTo>
                      <a:pt x="182" y="354"/>
                    </a:lnTo>
                    <a:lnTo>
                      <a:pt x="183" y="354"/>
                    </a:lnTo>
                    <a:lnTo>
                      <a:pt x="182" y="356"/>
                    </a:lnTo>
                    <a:lnTo>
                      <a:pt x="183" y="357"/>
                    </a:lnTo>
                    <a:lnTo>
                      <a:pt x="181" y="359"/>
                    </a:lnTo>
                    <a:lnTo>
                      <a:pt x="180" y="358"/>
                    </a:lnTo>
                    <a:lnTo>
                      <a:pt x="177" y="361"/>
                    </a:lnTo>
                    <a:lnTo>
                      <a:pt x="177" y="363"/>
                    </a:lnTo>
                    <a:lnTo>
                      <a:pt x="178" y="363"/>
                    </a:lnTo>
                    <a:lnTo>
                      <a:pt x="179" y="365"/>
                    </a:lnTo>
                    <a:lnTo>
                      <a:pt x="179" y="368"/>
                    </a:lnTo>
                    <a:lnTo>
                      <a:pt x="181" y="370"/>
                    </a:lnTo>
                    <a:lnTo>
                      <a:pt x="184" y="365"/>
                    </a:lnTo>
                    <a:lnTo>
                      <a:pt x="185" y="364"/>
                    </a:lnTo>
                    <a:lnTo>
                      <a:pt x="187" y="364"/>
                    </a:lnTo>
                    <a:lnTo>
                      <a:pt x="187" y="363"/>
                    </a:lnTo>
                    <a:lnTo>
                      <a:pt x="188" y="361"/>
                    </a:lnTo>
                    <a:lnTo>
                      <a:pt x="192" y="364"/>
                    </a:lnTo>
                    <a:lnTo>
                      <a:pt x="192" y="362"/>
                    </a:lnTo>
                    <a:lnTo>
                      <a:pt x="193" y="362"/>
                    </a:lnTo>
                    <a:lnTo>
                      <a:pt x="193" y="363"/>
                    </a:lnTo>
                    <a:lnTo>
                      <a:pt x="192" y="364"/>
                    </a:lnTo>
                    <a:lnTo>
                      <a:pt x="195" y="367"/>
                    </a:lnTo>
                    <a:lnTo>
                      <a:pt x="193" y="370"/>
                    </a:lnTo>
                    <a:lnTo>
                      <a:pt x="194" y="370"/>
                    </a:lnTo>
                    <a:lnTo>
                      <a:pt x="194" y="371"/>
                    </a:lnTo>
                    <a:lnTo>
                      <a:pt x="195" y="371"/>
                    </a:lnTo>
                    <a:lnTo>
                      <a:pt x="194" y="374"/>
                    </a:lnTo>
                    <a:lnTo>
                      <a:pt x="196" y="374"/>
                    </a:lnTo>
                    <a:lnTo>
                      <a:pt x="196" y="376"/>
                    </a:lnTo>
                    <a:lnTo>
                      <a:pt x="205" y="376"/>
                    </a:lnTo>
                    <a:lnTo>
                      <a:pt x="207" y="376"/>
                    </a:lnTo>
                    <a:lnTo>
                      <a:pt x="209" y="379"/>
                    </a:lnTo>
                    <a:lnTo>
                      <a:pt x="210" y="377"/>
                    </a:lnTo>
                    <a:lnTo>
                      <a:pt x="211" y="377"/>
                    </a:lnTo>
                    <a:lnTo>
                      <a:pt x="213" y="381"/>
                    </a:lnTo>
                    <a:lnTo>
                      <a:pt x="216" y="384"/>
                    </a:lnTo>
                    <a:lnTo>
                      <a:pt x="216" y="389"/>
                    </a:lnTo>
                    <a:lnTo>
                      <a:pt x="215" y="393"/>
                    </a:lnTo>
                    <a:lnTo>
                      <a:pt x="217" y="394"/>
                    </a:lnTo>
                    <a:lnTo>
                      <a:pt x="218" y="394"/>
                    </a:lnTo>
                    <a:lnTo>
                      <a:pt x="221" y="394"/>
                    </a:lnTo>
                    <a:lnTo>
                      <a:pt x="227" y="391"/>
                    </a:lnTo>
                    <a:lnTo>
                      <a:pt x="233" y="391"/>
                    </a:lnTo>
                    <a:lnTo>
                      <a:pt x="236" y="390"/>
                    </a:lnTo>
                    <a:lnTo>
                      <a:pt x="239" y="391"/>
                    </a:lnTo>
                    <a:lnTo>
                      <a:pt x="241" y="389"/>
                    </a:lnTo>
                    <a:lnTo>
                      <a:pt x="244" y="391"/>
                    </a:lnTo>
                    <a:lnTo>
                      <a:pt x="246" y="390"/>
                    </a:lnTo>
                    <a:lnTo>
                      <a:pt x="248" y="391"/>
                    </a:lnTo>
                    <a:lnTo>
                      <a:pt x="252" y="389"/>
                    </a:lnTo>
                    <a:lnTo>
                      <a:pt x="255" y="394"/>
                    </a:lnTo>
                    <a:lnTo>
                      <a:pt x="261" y="394"/>
                    </a:lnTo>
                    <a:lnTo>
                      <a:pt x="263" y="393"/>
                    </a:lnTo>
                    <a:lnTo>
                      <a:pt x="264" y="394"/>
                    </a:lnTo>
                    <a:lnTo>
                      <a:pt x="265" y="398"/>
                    </a:lnTo>
                    <a:lnTo>
                      <a:pt x="269" y="404"/>
                    </a:lnTo>
                    <a:lnTo>
                      <a:pt x="272" y="406"/>
                    </a:lnTo>
                    <a:lnTo>
                      <a:pt x="276" y="405"/>
                    </a:lnTo>
                    <a:lnTo>
                      <a:pt x="277" y="405"/>
                    </a:lnTo>
                    <a:lnTo>
                      <a:pt x="278" y="407"/>
                    </a:lnTo>
                    <a:lnTo>
                      <a:pt x="286" y="411"/>
                    </a:lnTo>
                    <a:lnTo>
                      <a:pt x="288" y="410"/>
                    </a:lnTo>
                    <a:lnTo>
                      <a:pt x="290" y="406"/>
                    </a:lnTo>
                    <a:lnTo>
                      <a:pt x="292" y="406"/>
                    </a:lnTo>
                    <a:lnTo>
                      <a:pt x="296" y="407"/>
                    </a:lnTo>
                    <a:lnTo>
                      <a:pt x="299" y="409"/>
                    </a:lnTo>
                    <a:lnTo>
                      <a:pt x="300" y="411"/>
                    </a:lnTo>
                    <a:lnTo>
                      <a:pt x="300" y="420"/>
                    </a:lnTo>
                    <a:lnTo>
                      <a:pt x="302" y="423"/>
                    </a:lnTo>
                    <a:lnTo>
                      <a:pt x="304" y="427"/>
                    </a:lnTo>
                    <a:lnTo>
                      <a:pt x="306" y="428"/>
                    </a:lnTo>
                    <a:lnTo>
                      <a:pt x="309" y="430"/>
                    </a:lnTo>
                    <a:lnTo>
                      <a:pt x="311" y="430"/>
                    </a:lnTo>
                    <a:lnTo>
                      <a:pt x="312" y="434"/>
                    </a:lnTo>
                    <a:lnTo>
                      <a:pt x="313" y="435"/>
                    </a:lnTo>
                    <a:lnTo>
                      <a:pt x="312" y="435"/>
                    </a:lnTo>
                    <a:lnTo>
                      <a:pt x="313" y="437"/>
                    </a:lnTo>
                    <a:lnTo>
                      <a:pt x="315" y="437"/>
                    </a:lnTo>
                    <a:lnTo>
                      <a:pt x="316" y="442"/>
                    </a:lnTo>
                    <a:lnTo>
                      <a:pt x="313" y="451"/>
                    </a:lnTo>
                    <a:lnTo>
                      <a:pt x="316" y="451"/>
                    </a:lnTo>
                    <a:lnTo>
                      <a:pt x="318" y="451"/>
                    </a:lnTo>
                    <a:lnTo>
                      <a:pt x="320" y="454"/>
                    </a:lnTo>
                    <a:lnTo>
                      <a:pt x="322" y="454"/>
                    </a:lnTo>
                    <a:lnTo>
                      <a:pt x="324" y="455"/>
                    </a:lnTo>
                    <a:lnTo>
                      <a:pt x="326" y="454"/>
                    </a:lnTo>
                    <a:lnTo>
                      <a:pt x="332" y="457"/>
                    </a:lnTo>
                    <a:lnTo>
                      <a:pt x="336" y="457"/>
                    </a:lnTo>
                    <a:lnTo>
                      <a:pt x="337" y="455"/>
                    </a:lnTo>
                    <a:lnTo>
                      <a:pt x="338" y="454"/>
                    </a:lnTo>
                    <a:lnTo>
                      <a:pt x="344" y="451"/>
                    </a:lnTo>
                    <a:lnTo>
                      <a:pt x="345" y="449"/>
                    </a:lnTo>
                    <a:lnTo>
                      <a:pt x="345" y="447"/>
                    </a:lnTo>
                    <a:lnTo>
                      <a:pt x="346" y="445"/>
                    </a:lnTo>
                    <a:lnTo>
                      <a:pt x="347" y="444"/>
                    </a:lnTo>
                    <a:lnTo>
                      <a:pt x="350" y="442"/>
                    </a:lnTo>
                    <a:lnTo>
                      <a:pt x="348" y="440"/>
                    </a:lnTo>
                    <a:lnTo>
                      <a:pt x="350" y="439"/>
                    </a:lnTo>
                    <a:lnTo>
                      <a:pt x="352" y="439"/>
                    </a:lnTo>
                    <a:lnTo>
                      <a:pt x="353" y="436"/>
                    </a:lnTo>
                    <a:lnTo>
                      <a:pt x="358" y="434"/>
                    </a:lnTo>
                    <a:lnTo>
                      <a:pt x="359" y="430"/>
                    </a:lnTo>
                    <a:lnTo>
                      <a:pt x="361" y="429"/>
                    </a:lnTo>
                    <a:lnTo>
                      <a:pt x="362" y="427"/>
                    </a:lnTo>
                    <a:lnTo>
                      <a:pt x="364" y="427"/>
                    </a:lnTo>
                    <a:lnTo>
                      <a:pt x="365" y="426"/>
                    </a:lnTo>
                    <a:lnTo>
                      <a:pt x="366" y="425"/>
                    </a:lnTo>
                    <a:lnTo>
                      <a:pt x="364" y="423"/>
                    </a:lnTo>
                    <a:lnTo>
                      <a:pt x="364" y="420"/>
                    </a:lnTo>
                    <a:lnTo>
                      <a:pt x="363" y="418"/>
                    </a:lnTo>
                    <a:lnTo>
                      <a:pt x="363" y="416"/>
                    </a:lnTo>
                    <a:lnTo>
                      <a:pt x="363" y="414"/>
                    </a:lnTo>
                    <a:lnTo>
                      <a:pt x="365" y="414"/>
                    </a:lnTo>
                    <a:lnTo>
                      <a:pt x="365" y="413"/>
                    </a:lnTo>
                    <a:lnTo>
                      <a:pt x="366" y="410"/>
                    </a:lnTo>
                    <a:lnTo>
                      <a:pt x="368" y="410"/>
                    </a:lnTo>
                    <a:lnTo>
                      <a:pt x="368" y="409"/>
                    </a:lnTo>
                    <a:lnTo>
                      <a:pt x="373" y="407"/>
                    </a:lnTo>
                    <a:lnTo>
                      <a:pt x="376" y="408"/>
                    </a:lnTo>
                    <a:lnTo>
                      <a:pt x="380" y="407"/>
                    </a:lnTo>
                    <a:lnTo>
                      <a:pt x="381" y="406"/>
                    </a:lnTo>
                    <a:lnTo>
                      <a:pt x="381" y="407"/>
                    </a:lnTo>
                    <a:lnTo>
                      <a:pt x="382" y="409"/>
                    </a:lnTo>
                    <a:lnTo>
                      <a:pt x="382" y="413"/>
                    </a:lnTo>
                    <a:lnTo>
                      <a:pt x="386" y="414"/>
                    </a:lnTo>
                    <a:lnTo>
                      <a:pt x="389" y="413"/>
                    </a:lnTo>
                    <a:lnTo>
                      <a:pt x="392" y="414"/>
                    </a:lnTo>
                    <a:lnTo>
                      <a:pt x="392" y="412"/>
                    </a:lnTo>
                    <a:lnTo>
                      <a:pt x="396" y="412"/>
                    </a:lnTo>
                    <a:lnTo>
                      <a:pt x="397" y="411"/>
                    </a:lnTo>
                    <a:lnTo>
                      <a:pt x="399" y="411"/>
                    </a:lnTo>
                    <a:lnTo>
                      <a:pt x="400" y="410"/>
                    </a:lnTo>
                    <a:lnTo>
                      <a:pt x="401" y="410"/>
                    </a:lnTo>
                    <a:lnTo>
                      <a:pt x="404" y="411"/>
                    </a:lnTo>
                    <a:lnTo>
                      <a:pt x="404" y="413"/>
                    </a:lnTo>
                    <a:lnTo>
                      <a:pt x="405" y="414"/>
                    </a:lnTo>
                    <a:lnTo>
                      <a:pt x="407" y="414"/>
                    </a:lnTo>
                    <a:lnTo>
                      <a:pt x="411" y="413"/>
                    </a:lnTo>
                    <a:lnTo>
                      <a:pt x="413" y="415"/>
                    </a:lnTo>
                    <a:lnTo>
                      <a:pt x="417" y="419"/>
                    </a:lnTo>
                    <a:lnTo>
                      <a:pt x="420" y="421"/>
                    </a:lnTo>
                    <a:lnTo>
                      <a:pt x="422" y="419"/>
                    </a:lnTo>
                    <a:lnTo>
                      <a:pt x="423" y="420"/>
                    </a:lnTo>
                    <a:lnTo>
                      <a:pt x="430" y="414"/>
                    </a:lnTo>
                    <a:lnTo>
                      <a:pt x="433" y="412"/>
                    </a:lnTo>
                    <a:lnTo>
                      <a:pt x="433" y="413"/>
                    </a:lnTo>
                    <a:lnTo>
                      <a:pt x="436" y="412"/>
                    </a:lnTo>
                    <a:lnTo>
                      <a:pt x="438" y="409"/>
                    </a:lnTo>
                    <a:lnTo>
                      <a:pt x="441" y="410"/>
                    </a:lnTo>
                    <a:lnTo>
                      <a:pt x="446" y="410"/>
                    </a:lnTo>
                    <a:lnTo>
                      <a:pt x="450" y="410"/>
                    </a:lnTo>
                    <a:lnTo>
                      <a:pt x="450" y="409"/>
                    </a:lnTo>
                    <a:lnTo>
                      <a:pt x="448" y="409"/>
                    </a:lnTo>
                    <a:lnTo>
                      <a:pt x="446" y="406"/>
                    </a:lnTo>
                    <a:lnTo>
                      <a:pt x="448" y="404"/>
                    </a:lnTo>
                    <a:lnTo>
                      <a:pt x="448" y="402"/>
                    </a:lnTo>
                    <a:lnTo>
                      <a:pt x="448" y="401"/>
                    </a:lnTo>
                    <a:lnTo>
                      <a:pt x="449" y="401"/>
                    </a:lnTo>
                    <a:lnTo>
                      <a:pt x="450" y="401"/>
                    </a:lnTo>
                    <a:lnTo>
                      <a:pt x="453" y="400"/>
                    </a:lnTo>
                    <a:lnTo>
                      <a:pt x="454" y="394"/>
                    </a:lnTo>
                    <a:lnTo>
                      <a:pt x="451" y="392"/>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67" name="Group 68">
              <a:extLst>
                <a:ext uri="{FF2B5EF4-FFF2-40B4-BE49-F238E27FC236}">
                  <a16:creationId xmlns:a16="http://schemas.microsoft.com/office/drawing/2014/main" id="{1EF6A33F-841F-4D68-A411-A1391EECE7A7}"/>
                </a:ext>
              </a:extLst>
            </p:cNvPr>
            <p:cNvGrpSpPr>
              <a:grpSpLocks/>
            </p:cNvGrpSpPr>
            <p:nvPr/>
          </p:nvGrpSpPr>
          <p:grpSpPr bwMode="auto">
            <a:xfrm>
              <a:off x="1156" y="3285"/>
              <a:ext cx="422" cy="438"/>
              <a:chOff x="1156" y="3285"/>
              <a:chExt cx="422" cy="438"/>
            </a:xfrm>
          </p:grpSpPr>
          <p:sp>
            <p:nvSpPr>
              <p:cNvPr id="525" name="Freeform 66">
                <a:extLst>
                  <a:ext uri="{FF2B5EF4-FFF2-40B4-BE49-F238E27FC236}">
                    <a16:creationId xmlns:a16="http://schemas.microsoft.com/office/drawing/2014/main" id="{AB678E38-C28A-4B2E-8315-4619F43C8ECB}"/>
                  </a:ext>
                </a:extLst>
              </p:cNvPr>
              <p:cNvSpPr>
                <a:spLocks/>
              </p:cNvSpPr>
              <p:nvPr/>
            </p:nvSpPr>
            <p:spPr bwMode="auto">
              <a:xfrm>
                <a:off x="1156" y="3285"/>
                <a:ext cx="422" cy="438"/>
              </a:xfrm>
              <a:custGeom>
                <a:avLst/>
                <a:gdLst>
                  <a:gd name="T0" fmla="*/ 418 w 422"/>
                  <a:gd name="T1" fmla="*/ 168 h 438"/>
                  <a:gd name="T2" fmla="*/ 390 w 422"/>
                  <a:gd name="T3" fmla="*/ 138 h 438"/>
                  <a:gd name="T4" fmla="*/ 364 w 422"/>
                  <a:gd name="T5" fmla="*/ 110 h 438"/>
                  <a:gd name="T6" fmla="*/ 338 w 422"/>
                  <a:gd name="T7" fmla="*/ 91 h 438"/>
                  <a:gd name="T8" fmla="*/ 320 w 422"/>
                  <a:gd name="T9" fmla="*/ 76 h 438"/>
                  <a:gd name="T10" fmla="*/ 291 w 422"/>
                  <a:gd name="T11" fmla="*/ 93 h 438"/>
                  <a:gd name="T12" fmla="*/ 269 w 422"/>
                  <a:gd name="T13" fmla="*/ 61 h 438"/>
                  <a:gd name="T14" fmla="*/ 255 w 422"/>
                  <a:gd name="T15" fmla="*/ 47 h 438"/>
                  <a:gd name="T16" fmla="*/ 244 w 422"/>
                  <a:gd name="T17" fmla="*/ 35 h 438"/>
                  <a:gd name="T18" fmla="*/ 226 w 422"/>
                  <a:gd name="T19" fmla="*/ 32 h 438"/>
                  <a:gd name="T20" fmla="*/ 213 w 422"/>
                  <a:gd name="T21" fmla="*/ 24 h 438"/>
                  <a:gd name="T22" fmla="*/ 190 w 422"/>
                  <a:gd name="T23" fmla="*/ 0 h 438"/>
                  <a:gd name="T24" fmla="*/ 171 w 422"/>
                  <a:gd name="T25" fmla="*/ 11 h 438"/>
                  <a:gd name="T26" fmla="*/ 165 w 422"/>
                  <a:gd name="T27" fmla="*/ 29 h 438"/>
                  <a:gd name="T28" fmla="*/ 150 w 422"/>
                  <a:gd name="T29" fmla="*/ 34 h 438"/>
                  <a:gd name="T30" fmla="*/ 126 w 422"/>
                  <a:gd name="T31" fmla="*/ 41 h 438"/>
                  <a:gd name="T32" fmla="*/ 109 w 422"/>
                  <a:gd name="T33" fmla="*/ 41 h 438"/>
                  <a:gd name="T34" fmla="*/ 96 w 422"/>
                  <a:gd name="T35" fmla="*/ 62 h 438"/>
                  <a:gd name="T36" fmla="*/ 112 w 422"/>
                  <a:gd name="T37" fmla="*/ 94 h 438"/>
                  <a:gd name="T38" fmla="*/ 97 w 422"/>
                  <a:gd name="T39" fmla="*/ 104 h 438"/>
                  <a:gd name="T40" fmla="*/ 86 w 422"/>
                  <a:gd name="T41" fmla="*/ 114 h 438"/>
                  <a:gd name="T42" fmla="*/ 72 w 422"/>
                  <a:gd name="T43" fmla="*/ 104 h 438"/>
                  <a:gd name="T44" fmla="*/ 49 w 422"/>
                  <a:gd name="T45" fmla="*/ 105 h 438"/>
                  <a:gd name="T46" fmla="*/ 37 w 422"/>
                  <a:gd name="T47" fmla="*/ 112 h 438"/>
                  <a:gd name="T48" fmla="*/ 21 w 422"/>
                  <a:gd name="T49" fmla="*/ 130 h 438"/>
                  <a:gd name="T50" fmla="*/ 16 w 422"/>
                  <a:gd name="T51" fmla="*/ 149 h 438"/>
                  <a:gd name="T52" fmla="*/ 5 w 422"/>
                  <a:gd name="T53" fmla="*/ 183 h 438"/>
                  <a:gd name="T54" fmla="*/ 1 w 422"/>
                  <a:gd name="T55" fmla="*/ 201 h 438"/>
                  <a:gd name="T56" fmla="*/ 1 w 422"/>
                  <a:gd name="T57" fmla="*/ 223 h 438"/>
                  <a:gd name="T58" fmla="*/ 19 w 422"/>
                  <a:gd name="T59" fmla="*/ 253 h 438"/>
                  <a:gd name="T60" fmla="*/ 43 w 422"/>
                  <a:gd name="T61" fmla="*/ 258 h 438"/>
                  <a:gd name="T62" fmla="*/ 58 w 422"/>
                  <a:gd name="T63" fmla="*/ 275 h 438"/>
                  <a:gd name="T64" fmla="*/ 85 w 422"/>
                  <a:gd name="T65" fmla="*/ 288 h 438"/>
                  <a:gd name="T66" fmla="*/ 109 w 422"/>
                  <a:gd name="T67" fmla="*/ 293 h 438"/>
                  <a:gd name="T68" fmla="*/ 113 w 422"/>
                  <a:gd name="T69" fmla="*/ 321 h 438"/>
                  <a:gd name="T70" fmla="*/ 131 w 422"/>
                  <a:gd name="T71" fmla="*/ 341 h 438"/>
                  <a:gd name="T72" fmla="*/ 153 w 422"/>
                  <a:gd name="T73" fmla="*/ 347 h 438"/>
                  <a:gd name="T74" fmla="*/ 172 w 422"/>
                  <a:gd name="T75" fmla="*/ 351 h 438"/>
                  <a:gd name="T76" fmla="*/ 173 w 422"/>
                  <a:gd name="T77" fmla="*/ 371 h 438"/>
                  <a:gd name="T78" fmla="*/ 156 w 422"/>
                  <a:gd name="T79" fmla="*/ 388 h 438"/>
                  <a:gd name="T80" fmla="*/ 144 w 422"/>
                  <a:gd name="T81" fmla="*/ 407 h 438"/>
                  <a:gd name="T82" fmla="*/ 166 w 422"/>
                  <a:gd name="T83" fmla="*/ 424 h 438"/>
                  <a:gd name="T84" fmla="*/ 179 w 422"/>
                  <a:gd name="T85" fmla="*/ 435 h 438"/>
                  <a:gd name="T86" fmla="*/ 195 w 422"/>
                  <a:gd name="T87" fmla="*/ 427 h 438"/>
                  <a:gd name="T88" fmla="*/ 216 w 422"/>
                  <a:gd name="T89" fmla="*/ 427 h 438"/>
                  <a:gd name="T90" fmla="*/ 239 w 422"/>
                  <a:gd name="T91" fmla="*/ 409 h 438"/>
                  <a:gd name="T92" fmla="*/ 253 w 422"/>
                  <a:gd name="T93" fmla="*/ 398 h 438"/>
                  <a:gd name="T94" fmla="*/ 277 w 422"/>
                  <a:gd name="T95" fmla="*/ 396 h 438"/>
                  <a:gd name="T96" fmla="*/ 288 w 422"/>
                  <a:gd name="T97" fmla="*/ 409 h 438"/>
                  <a:gd name="T98" fmla="*/ 307 w 422"/>
                  <a:gd name="T99" fmla="*/ 406 h 438"/>
                  <a:gd name="T100" fmla="*/ 326 w 422"/>
                  <a:gd name="T101" fmla="*/ 404 h 438"/>
                  <a:gd name="T102" fmla="*/ 346 w 422"/>
                  <a:gd name="T103" fmla="*/ 392 h 438"/>
                  <a:gd name="T104" fmla="*/ 363 w 422"/>
                  <a:gd name="T105" fmla="*/ 370 h 438"/>
                  <a:gd name="T106" fmla="*/ 354 w 422"/>
                  <a:gd name="T107" fmla="*/ 355 h 438"/>
                  <a:gd name="T108" fmla="*/ 363 w 422"/>
                  <a:gd name="T109" fmla="*/ 332 h 438"/>
                  <a:gd name="T110" fmla="*/ 375 w 422"/>
                  <a:gd name="T111" fmla="*/ 311 h 438"/>
                  <a:gd name="T112" fmla="*/ 377 w 422"/>
                  <a:gd name="T113" fmla="*/ 289 h 438"/>
                  <a:gd name="T114" fmla="*/ 396 w 422"/>
                  <a:gd name="T115" fmla="*/ 275 h 438"/>
                  <a:gd name="T116" fmla="*/ 405 w 422"/>
                  <a:gd name="T117" fmla="*/ 253 h 438"/>
                  <a:gd name="T118" fmla="*/ 410 w 422"/>
                  <a:gd name="T119" fmla="*/ 221 h 438"/>
                  <a:gd name="T120" fmla="*/ 408 w 422"/>
                  <a:gd name="T121" fmla="*/ 201 h 4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22"/>
                  <a:gd name="T184" fmla="*/ 0 h 438"/>
                  <a:gd name="T185" fmla="*/ 422 w 422"/>
                  <a:gd name="T186" fmla="*/ 438 h 4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22" h="438">
                    <a:moveTo>
                      <a:pt x="422" y="187"/>
                    </a:moveTo>
                    <a:lnTo>
                      <a:pt x="421" y="184"/>
                    </a:lnTo>
                    <a:lnTo>
                      <a:pt x="417" y="183"/>
                    </a:lnTo>
                    <a:lnTo>
                      <a:pt x="417" y="182"/>
                    </a:lnTo>
                    <a:lnTo>
                      <a:pt x="415" y="182"/>
                    </a:lnTo>
                    <a:lnTo>
                      <a:pt x="414" y="181"/>
                    </a:lnTo>
                    <a:lnTo>
                      <a:pt x="414" y="180"/>
                    </a:lnTo>
                    <a:lnTo>
                      <a:pt x="413" y="179"/>
                    </a:lnTo>
                    <a:lnTo>
                      <a:pt x="413" y="178"/>
                    </a:lnTo>
                    <a:lnTo>
                      <a:pt x="411" y="177"/>
                    </a:lnTo>
                    <a:lnTo>
                      <a:pt x="412" y="175"/>
                    </a:lnTo>
                    <a:lnTo>
                      <a:pt x="414" y="175"/>
                    </a:lnTo>
                    <a:lnTo>
                      <a:pt x="415" y="174"/>
                    </a:lnTo>
                    <a:lnTo>
                      <a:pt x="417" y="172"/>
                    </a:lnTo>
                    <a:lnTo>
                      <a:pt x="417" y="169"/>
                    </a:lnTo>
                    <a:lnTo>
                      <a:pt x="418" y="169"/>
                    </a:lnTo>
                    <a:lnTo>
                      <a:pt x="418" y="168"/>
                    </a:lnTo>
                    <a:lnTo>
                      <a:pt x="418" y="164"/>
                    </a:lnTo>
                    <a:lnTo>
                      <a:pt x="418" y="163"/>
                    </a:lnTo>
                    <a:lnTo>
                      <a:pt x="414" y="157"/>
                    </a:lnTo>
                    <a:lnTo>
                      <a:pt x="414" y="155"/>
                    </a:lnTo>
                    <a:lnTo>
                      <a:pt x="413" y="152"/>
                    </a:lnTo>
                    <a:lnTo>
                      <a:pt x="410" y="152"/>
                    </a:lnTo>
                    <a:lnTo>
                      <a:pt x="408" y="149"/>
                    </a:lnTo>
                    <a:lnTo>
                      <a:pt x="408" y="147"/>
                    </a:lnTo>
                    <a:lnTo>
                      <a:pt x="405" y="145"/>
                    </a:lnTo>
                    <a:lnTo>
                      <a:pt x="403" y="145"/>
                    </a:lnTo>
                    <a:lnTo>
                      <a:pt x="400" y="142"/>
                    </a:lnTo>
                    <a:lnTo>
                      <a:pt x="398" y="143"/>
                    </a:lnTo>
                    <a:lnTo>
                      <a:pt x="396" y="140"/>
                    </a:lnTo>
                    <a:lnTo>
                      <a:pt x="395" y="142"/>
                    </a:lnTo>
                    <a:lnTo>
                      <a:pt x="394" y="142"/>
                    </a:lnTo>
                    <a:lnTo>
                      <a:pt x="392" y="142"/>
                    </a:lnTo>
                    <a:lnTo>
                      <a:pt x="391" y="139"/>
                    </a:lnTo>
                    <a:lnTo>
                      <a:pt x="390" y="138"/>
                    </a:lnTo>
                    <a:lnTo>
                      <a:pt x="387" y="136"/>
                    </a:lnTo>
                    <a:lnTo>
                      <a:pt x="389" y="132"/>
                    </a:lnTo>
                    <a:lnTo>
                      <a:pt x="387" y="131"/>
                    </a:lnTo>
                    <a:lnTo>
                      <a:pt x="385" y="128"/>
                    </a:lnTo>
                    <a:lnTo>
                      <a:pt x="382" y="122"/>
                    </a:lnTo>
                    <a:lnTo>
                      <a:pt x="380" y="120"/>
                    </a:lnTo>
                    <a:lnTo>
                      <a:pt x="377" y="119"/>
                    </a:lnTo>
                    <a:lnTo>
                      <a:pt x="375" y="117"/>
                    </a:lnTo>
                    <a:lnTo>
                      <a:pt x="374" y="117"/>
                    </a:lnTo>
                    <a:lnTo>
                      <a:pt x="372" y="117"/>
                    </a:lnTo>
                    <a:lnTo>
                      <a:pt x="372" y="115"/>
                    </a:lnTo>
                    <a:lnTo>
                      <a:pt x="370" y="114"/>
                    </a:lnTo>
                    <a:lnTo>
                      <a:pt x="369" y="111"/>
                    </a:lnTo>
                    <a:lnTo>
                      <a:pt x="368" y="111"/>
                    </a:lnTo>
                    <a:lnTo>
                      <a:pt x="367" y="113"/>
                    </a:lnTo>
                    <a:lnTo>
                      <a:pt x="366" y="113"/>
                    </a:lnTo>
                    <a:lnTo>
                      <a:pt x="364" y="110"/>
                    </a:lnTo>
                    <a:lnTo>
                      <a:pt x="362" y="108"/>
                    </a:lnTo>
                    <a:lnTo>
                      <a:pt x="360" y="108"/>
                    </a:lnTo>
                    <a:lnTo>
                      <a:pt x="358" y="110"/>
                    </a:lnTo>
                    <a:lnTo>
                      <a:pt x="357" y="109"/>
                    </a:lnTo>
                    <a:lnTo>
                      <a:pt x="358" y="108"/>
                    </a:lnTo>
                    <a:lnTo>
                      <a:pt x="356" y="105"/>
                    </a:lnTo>
                    <a:lnTo>
                      <a:pt x="355" y="103"/>
                    </a:lnTo>
                    <a:lnTo>
                      <a:pt x="351" y="105"/>
                    </a:lnTo>
                    <a:lnTo>
                      <a:pt x="348" y="104"/>
                    </a:lnTo>
                    <a:lnTo>
                      <a:pt x="346" y="104"/>
                    </a:lnTo>
                    <a:lnTo>
                      <a:pt x="345" y="105"/>
                    </a:lnTo>
                    <a:lnTo>
                      <a:pt x="343" y="103"/>
                    </a:lnTo>
                    <a:lnTo>
                      <a:pt x="342" y="97"/>
                    </a:lnTo>
                    <a:lnTo>
                      <a:pt x="340" y="94"/>
                    </a:lnTo>
                    <a:lnTo>
                      <a:pt x="339" y="93"/>
                    </a:lnTo>
                    <a:lnTo>
                      <a:pt x="338" y="91"/>
                    </a:lnTo>
                    <a:lnTo>
                      <a:pt x="337" y="91"/>
                    </a:lnTo>
                    <a:lnTo>
                      <a:pt x="335" y="89"/>
                    </a:lnTo>
                    <a:lnTo>
                      <a:pt x="334" y="89"/>
                    </a:lnTo>
                    <a:lnTo>
                      <a:pt x="333" y="88"/>
                    </a:lnTo>
                    <a:lnTo>
                      <a:pt x="332" y="91"/>
                    </a:lnTo>
                    <a:lnTo>
                      <a:pt x="331" y="90"/>
                    </a:lnTo>
                    <a:lnTo>
                      <a:pt x="329" y="88"/>
                    </a:lnTo>
                    <a:lnTo>
                      <a:pt x="328" y="87"/>
                    </a:lnTo>
                    <a:lnTo>
                      <a:pt x="326" y="87"/>
                    </a:lnTo>
                    <a:lnTo>
                      <a:pt x="324" y="87"/>
                    </a:lnTo>
                    <a:lnTo>
                      <a:pt x="321" y="83"/>
                    </a:lnTo>
                    <a:lnTo>
                      <a:pt x="321" y="81"/>
                    </a:lnTo>
                    <a:lnTo>
                      <a:pt x="321" y="79"/>
                    </a:lnTo>
                    <a:lnTo>
                      <a:pt x="321" y="78"/>
                    </a:lnTo>
                    <a:lnTo>
                      <a:pt x="322" y="77"/>
                    </a:lnTo>
                    <a:lnTo>
                      <a:pt x="321" y="78"/>
                    </a:lnTo>
                    <a:lnTo>
                      <a:pt x="320" y="76"/>
                    </a:lnTo>
                    <a:lnTo>
                      <a:pt x="318" y="76"/>
                    </a:lnTo>
                    <a:lnTo>
                      <a:pt x="318" y="79"/>
                    </a:lnTo>
                    <a:lnTo>
                      <a:pt x="311" y="84"/>
                    </a:lnTo>
                    <a:lnTo>
                      <a:pt x="310" y="88"/>
                    </a:lnTo>
                    <a:lnTo>
                      <a:pt x="310" y="92"/>
                    </a:lnTo>
                    <a:lnTo>
                      <a:pt x="309" y="93"/>
                    </a:lnTo>
                    <a:lnTo>
                      <a:pt x="305" y="91"/>
                    </a:lnTo>
                    <a:lnTo>
                      <a:pt x="306" y="97"/>
                    </a:lnTo>
                    <a:lnTo>
                      <a:pt x="303" y="98"/>
                    </a:lnTo>
                    <a:lnTo>
                      <a:pt x="301" y="98"/>
                    </a:lnTo>
                    <a:lnTo>
                      <a:pt x="299" y="97"/>
                    </a:lnTo>
                    <a:lnTo>
                      <a:pt x="297" y="97"/>
                    </a:lnTo>
                    <a:lnTo>
                      <a:pt x="296" y="98"/>
                    </a:lnTo>
                    <a:lnTo>
                      <a:pt x="295" y="98"/>
                    </a:lnTo>
                    <a:lnTo>
                      <a:pt x="292" y="93"/>
                    </a:lnTo>
                    <a:lnTo>
                      <a:pt x="291" y="93"/>
                    </a:lnTo>
                    <a:lnTo>
                      <a:pt x="291" y="92"/>
                    </a:lnTo>
                    <a:lnTo>
                      <a:pt x="289" y="91"/>
                    </a:lnTo>
                    <a:lnTo>
                      <a:pt x="286" y="88"/>
                    </a:lnTo>
                    <a:lnTo>
                      <a:pt x="283" y="88"/>
                    </a:lnTo>
                    <a:lnTo>
                      <a:pt x="279" y="84"/>
                    </a:lnTo>
                    <a:lnTo>
                      <a:pt x="280" y="83"/>
                    </a:lnTo>
                    <a:lnTo>
                      <a:pt x="278" y="80"/>
                    </a:lnTo>
                    <a:lnTo>
                      <a:pt x="281" y="75"/>
                    </a:lnTo>
                    <a:lnTo>
                      <a:pt x="283" y="74"/>
                    </a:lnTo>
                    <a:lnTo>
                      <a:pt x="283" y="69"/>
                    </a:lnTo>
                    <a:lnTo>
                      <a:pt x="281" y="70"/>
                    </a:lnTo>
                    <a:lnTo>
                      <a:pt x="279" y="71"/>
                    </a:lnTo>
                    <a:lnTo>
                      <a:pt x="278" y="70"/>
                    </a:lnTo>
                    <a:lnTo>
                      <a:pt x="274" y="68"/>
                    </a:lnTo>
                    <a:lnTo>
                      <a:pt x="272" y="63"/>
                    </a:lnTo>
                    <a:lnTo>
                      <a:pt x="271" y="63"/>
                    </a:lnTo>
                    <a:lnTo>
                      <a:pt x="269" y="61"/>
                    </a:lnTo>
                    <a:lnTo>
                      <a:pt x="268" y="60"/>
                    </a:lnTo>
                    <a:lnTo>
                      <a:pt x="266" y="61"/>
                    </a:lnTo>
                    <a:lnTo>
                      <a:pt x="265" y="58"/>
                    </a:lnTo>
                    <a:lnTo>
                      <a:pt x="264" y="59"/>
                    </a:lnTo>
                    <a:lnTo>
                      <a:pt x="264" y="60"/>
                    </a:lnTo>
                    <a:lnTo>
                      <a:pt x="263" y="59"/>
                    </a:lnTo>
                    <a:lnTo>
                      <a:pt x="261" y="61"/>
                    </a:lnTo>
                    <a:lnTo>
                      <a:pt x="260" y="61"/>
                    </a:lnTo>
                    <a:lnTo>
                      <a:pt x="260" y="59"/>
                    </a:lnTo>
                    <a:lnTo>
                      <a:pt x="260" y="56"/>
                    </a:lnTo>
                    <a:lnTo>
                      <a:pt x="261" y="51"/>
                    </a:lnTo>
                    <a:lnTo>
                      <a:pt x="263" y="49"/>
                    </a:lnTo>
                    <a:lnTo>
                      <a:pt x="261" y="49"/>
                    </a:lnTo>
                    <a:lnTo>
                      <a:pt x="261" y="50"/>
                    </a:lnTo>
                    <a:lnTo>
                      <a:pt x="259" y="49"/>
                    </a:lnTo>
                    <a:lnTo>
                      <a:pt x="257" y="49"/>
                    </a:lnTo>
                    <a:lnTo>
                      <a:pt x="255" y="47"/>
                    </a:lnTo>
                    <a:lnTo>
                      <a:pt x="252" y="47"/>
                    </a:lnTo>
                    <a:lnTo>
                      <a:pt x="248" y="45"/>
                    </a:lnTo>
                    <a:lnTo>
                      <a:pt x="249" y="45"/>
                    </a:lnTo>
                    <a:lnTo>
                      <a:pt x="248" y="43"/>
                    </a:lnTo>
                    <a:lnTo>
                      <a:pt x="248" y="42"/>
                    </a:lnTo>
                    <a:lnTo>
                      <a:pt x="247" y="43"/>
                    </a:lnTo>
                    <a:lnTo>
                      <a:pt x="247" y="42"/>
                    </a:lnTo>
                    <a:lnTo>
                      <a:pt x="246" y="42"/>
                    </a:lnTo>
                    <a:lnTo>
                      <a:pt x="245" y="41"/>
                    </a:lnTo>
                    <a:lnTo>
                      <a:pt x="246" y="41"/>
                    </a:lnTo>
                    <a:lnTo>
                      <a:pt x="247" y="40"/>
                    </a:lnTo>
                    <a:lnTo>
                      <a:pt x="246" y="40"/>
                    </a:lnTo>
                    <a:lnTo>
                      <a:pt x="245" y="40"/>
                    </a:lnTo>
                    <a:lnTo>
                      <a:pt x="245" y="37"/>
                    </a:lnTo>
                    <a:lnTo>
                      <a:pt x="244" y="36"/>
                    </a:lnTo>
                    <a:lnTo>
                      <a:pt x="244" y="35"/>
                    </a:lnTo>
                    <a:lnTo>
                      <a:pt x="242" y="37"/>
                    </a:lnTo>
                    <a:lnTo>
                      <a:pt x="240" y="36"/>
                    </a:lnTo>
                    <a:lnTo>
                      <a:pt x="240" y="34"/>
                    </a:lnTo>
                    <a:lnTo>
                      <a:pt x="239" y="36"/>
                    </a:lnTo>
                    <a:lnTo>
                      <a:pt x="237" y="34"/>
                    </a:lnTo>
                    <a:lnTo>
                      <a:pt x="237" y="33"/>
                    </a:lnTo>
                    <a:lnTo>
                      <a:pt x="239" y="33"/>
                    </a:lnTo>
                    <a:lnTo>
                      <a:pt x="238" y="31"/>
                    </a:lnTo>
                    <a:lnTo>
                      <a:pt x="235" y="31"/>
                    </a:lnTo>
                    <a:lnTo>
                      <a:pt x="235" y="30"/>
                    </a:lnTo>
                    <a:lnTo>
                      <a:pt x="234" y="30"/>
                    </a:lnTo>
                    <a:lnTo>
                      <a:pt x="233" y="30"/>
                    </a:lnTo>
                    <a:lnTo>
                      <a:pt x="232" y="27"/>
                    </a:lnTo>
                    <a:lnTo>
                      <a:pt x="231" y="28"/>
                    </a:lnTo>
                    <a:lnTo>
                      <a:pt x="230" y="32"/>
                    </a:lnTo>
                    <a:lnTo>
                      <a:pt x="228" y="32"/>
                    </a:lnTo>
                    <a:lnTo>
                      <a:pt x="227" y="31"/>
                    </a:lnTo>
                    <a:lnTo>
                      <a:pt x="226" y="32"/>
                    </a:lnTo>
                    <a:lnTo>
                      <a:pt x="225" y="28"/>
                    </a:lnTo>
                    <a:lnTo>
                      <a:pt x="226" y="27"/>
                    </a:lnTo>
                    <a:lnTo>
                      <a:pt x="223" y="27"/>
                    </a:lnTo>
                    <a:lnTo>
                      <a:pt x="223" y="28"/>
                    </a:lnTo>
                    <a:lnTo>
                      <a:pt x="221" y="28"/>
                    </a:lnTo>
                    <a:lnTo>
                      <a:pt x="221" y="29"/>
                    </a:lnTo>
                    <a:lnTo>
                      <a:pt x="220" y="29"/>
                    </a:lnTo>
                    <a:lnTo>
                      <a:pt x="220" y="28"/>
                    </a:lnTo>
                    <a:lnTo>
                      <a:pt x="218" y="28"/>
                    </a:lnTo>
                    <a:lnTo>
                      <a:pt x="216" y="28"/>
                    </a:lnTo>
                    <a:lnTo>
                      <a:pt x="215" y="28"/>
                    </a:lnTo>
                    <a:lnTo>
                      <a:pt x="215" y="27"/>
                    </a:lnTo>
                    <a:lnTo>
                      <a:pt x="213" y="28"/>
                    </a:lnTo>
                    <a:lnTo>
                      <a:pt x="213" y="27"/>
                    </a:lnTo>
                    <a:lnTo>
                      <a:pt x="213" y="29"/>
                    </a:lnTo>
                    <a:lnTo>
                      <a:pt x="212" y="28"/>
                    </a:lnTo>
                    <a:lnTo>
                      <a:pt x="213" y="27"/>
                    </a:lnTo>
                    <a:lnTo>
                      <a:pt x="213" y="24"/>
                    </a:lnTo>
                    <a:lnTo>
                      <a:pt x="212" y="24"/>
                    </a:lnTo>
                    <a:lnTo>
                      <a:pt x="212" y="23"/>
                    </a:lnTo>
                    <a:lnTo>
                      <a:pt x="210" y="23"/>
                    </a:lnTo>
                    <a:lnTo>
                      <a:pt x="209" y="21"/>
                    </a:lnTo>
                    <a:lnTo>
                      <a:pt x="209" y="19"/>
                    </a:lnTo>
                    <a:lnTo>
                      <a:pt x="207" y="19"/>
                    </a:lnTo>
                    <a:lnTo>
                      <a:pt x="206" y="17"/>
                    </a:lnTo>
                    <a:lnTo>
                      <a:pt x="206" y="16"/>
                    </a:lnTo>
                    <a:lnTo>
                      <a:pt x="204" y="16"/>
                    </a:lnTo>
                    <a:lnTo>
                      <a:pt x="201" y="11"/>
                    </a:lnTo>
                    <a:lnTo>
                      <a:pt x="199" y="11"/>
                    </a:lnTo>
                    <a:lnTo>
                      <a:pt x="198" y="10"/>
                    </a:lnTo>
                    <a:lnTo>
                      <a:pt x="196" y="7"/>
                    </a:lnTo>
                    <a:lnTo>
                      <a:pt x="195" y="6"/>
                    </a:lnTo>
                    <a:lnTo>
                      <a:pt x="193" y="4"/>
                    </a:lnTo>
                    <a:lnTo>
                      <a:pt x="190" y="0"/>
                    </a:lnTo>
                    <a:lnTo>
                      <a:pt x="189" y="1"/>
                    </a:lnTo>
                    <a:lnTo>
                      <a:pt x="189" y="4"/>
                    </a:lnTo>
                    <a:lnTo>
                      <a:pt x="187" y="6"/>
                    </a:lnTo>
                    <a:lnTo>
                      <a:pt x="186" y="4"/>
                    </a:lnTo>
                    <a:lnTo>
                      <a:pt x="183" y="4"/>
                    </a:lnTo>
                    <a:lnTo>
                      <a:pt x="183" y="5"/>
                    </a:lnTo>
                    <a:lnTo>
                      <a:pt x="183" y="6"/>
                    </a:lnTo>
                    <a:lnTo>
                      <a:pt x="183" y="7"/>
                    </a:lnTo>
                    <a:lnTo>
                      <a:pt x="181" y="8"/>
                    </a:lnTo>
                    <a:lnTo>
                      <a:pt x="180" y="8"/>
                    </a:lnTo>
                    <a:lnTo>
                      <a:pt x="180" y="10"/>
                    </a:lnTo>
                    <a:lnTo>
                      <a:pt x="179" y="10"/>
                    </a:lnTo>
                    <a:lnTo>
                      <a:pt x="178" y="7"/>
                    </a:lnTo>
                    <a:lnTo>
                      <a:pt x="176" y="6"/>
                    </a:lnTo>
                    <a:lnTo>
                      <a:pt x="175" y="6"/>
                    </a:lnTo>
                    <a:lnTo>
                      <a:pt x="171" y="10"/>
                    </a:lnTo>
                    <a:lnTo>
                      <a:pt x="171" y="11"/>
                    </a:lnTo>
                    <a:lnTo>
                      <a:pt x="169" y="11"/>
                    </a:lnTo>
                    <a:lnTo>
                      <a:pt x="167" y="13"/>
                    </a:lnTo>
                    <a:lnTo>
                      <a:pt x="166" y="16"/>
                    </a:lnTo>
                    <a:lnTo>
                      <a:pt x="166" y="17"/>
                    </a:lnTo>
                    <a:lnTo>
                      <a:pt x="166" y="19"/>
                    </a:lnTo>
                    <a:lnTo>
                      <a:pt x="168" y="19"/>
                    </a:lnTo>
                    <a:lnTo>
                      <a:pt x="169" y="19"/>
                    </a:lnTo>
                    <a:lnTo>
                      <a:pt x="169" y="21"/>
                    </a:lnTo>
                    <a:lnTo>
                      <a:pt x="170" y="22"/>
                    </a:lnTo>
                    <a:lnTo>
                      <a:pt x="169" y="24"/>
                    </a:lnTo>
                    <a:lnTo>
                      <a:pt x="171" y="25"/>
                    </a:lnTo>
                    <a:lnTo>
                      <a:pt x="170" y="26"/>
                    </a:lnTo>
                    <a:lnTo>
                      <a:pt x="170" y="27"/>
                    </a:lnTo>
                    <a:lnTo>
                      <a:pt x="169" y="28"/>
                    </a:lnTo>
                    <a:lnTo>
                      <a:pt x="167" y="28"/>
                    </a:lnTo>
                    <a:lnTo>
                      <a:pt x="166" y="30"/>
                    </a:lnTo>
                    <a:lnTo>
                      <a:pt x="165" y="29"/>
                    </a:lnTo>
                    <a:lnTo>
                      <a:pt x="164" y="29"/>
                    </a:lnTo>
                    <a:lnTo>
                      <a:pt x="164" y="28"/>
                    </a:lnTo>
                    <a:lnTo>
                      <a:pt x="162" y="29"/>
                    </a:lnTo>
                    <a:lnTo>
                      <a:pt x="159" y="27"/>
                    </a:lnTo>
                    <a:lnTo>
                      <a:pt x="159" y="28"/>
                    </a:lnTo>
                    <a:lnTo>
                      <a:pt x="158" y="28"/>
                    </a:lnTo>
                    <a:lnTo>
                      <a:pt x="157" y="27"/>
                    </a:lnTo>
                    <a:lnTo>
                      <a:pt x="157" y="24"/>
                    </a:lnTo>
                    <a:lnTo>
                      <a:pt x="156" y="25"/>
                    </a:lnTo>
                    <a:lnTo>
                      <a:pt x="156" y="24"/>
                    </a:lnTo>
                    <a:lnTo>
                      <a:pt x="155" y="27"/>
                    </a:lnTo>
                    <a:lnTo>
                      <a:pt x="152" y="29"/>
                    </a:lnTo>
                    <a:lnTo>
                      <a:pt x="151" y="32"/>
                    </a:lnTo>
                    <a:lnTo>
                      <a:pt x="152" y="33"/>
                    </a:lnTo>
                    <a:lnTo>
                      <a:pt x="151" y="34"/>
                    </a:lnTo>
                    <a:lnTo>
                      <a:pt x="151" y="36"/>
                    </a:lnTo>
                    <a:lnTo>
                      <a:pt x="150" y="36"/>
                    </a:lnTo>
                    <a:lnTo>
                      <a:pt x="150" y="34"/>
                    </a:lnTo>
                    <a:lnTo>
                      <a:pt x="148" y="34"/>
                    </a:lnTo>
                    <a:lnTo>
                      <a:pt x="145" y="37"/>
                    </a:lnTo>
                    <a:lnTo>
                      <a:pt x="142" y="34"/>
                    </a:lnTo>
                    <a:lnTo>
                      <a:pt x="139" y="36"/>
                    </a:lnTo>
                    <a:lnTo>
                      <a:pt x="136" y="38"/>
                    </a:lnTo>
                    <a:lnTo>
                      <a:pt x="135" y="38"/>
                    </a:lnTo>
                    <a:lnTo>
                      <a:pt x="134" y="38"/>
                    </a:lnTo>
                    <a:lnTo>
                      <a:pt x="133" y="38"/>
                    </a:lnTo>
                    <a:lnTo>
                      <a:pt x="131" y="38"/>
                    </a:lnTo>
                    <a:lnTo>
                      <a:pt x="131" y="36"/>
                    </a:lnTo>
                    <a:lnTo>
                      <a:pt x="131" y="38"/>
                    </a:lnTo>
                    <a:lnTo>
                      <a:pt x="130" y="38"/>
                    </a:lnTo>
                    <a:lnTo>
                      <a:pt x="128" y="38"/>
                    </a:lnTo>
                    <a:lnTo>
                      <a:pt x="127" y="40"/>
                    </a:lnTo>
                    <a:lnTo>
                      <a:pt x="126" y="39"/>
                    </a:lnTo>
                    <a:lnTo>
                      <a:pt x="125" y="40"/>
                    </a:lnTo>
                    <a:lnTo>
                      <a:pt x="126" y="41"/>
                    </a:lnTo>
                    <a:lnTo>
                      <a:pt x="123" y="42"/>
                    </a:lnTo>
                    <a:lnTo>
                      <a:pt x="123" y="41"/>
                    </a:lnTo>
                    <a:lnTo>
                      <a:pt x="122" y="43"/>
                    </a:lnTo>
                    <a:lnTo>
                      <a:pt x="121" y="41"/>
                    </a:lnTo>
                    <a:lnTo>
                      <a:pt x="120" y="42"/>
                    </a:lnTo>
                    <a:lnTo>
                      <a:pt x="120" y="41"/>
                    </a:lnTo>
                    <a:lnTo>
                      <a:pt x="117" y="41"/>
                    </a:lnTo>
                    <a:lnTo>
                      <a:pt x="120" y="38"/>
                    </a:lnTo>
                    <a:lnTo>
                      <a:pt x="119" y="37"/>
                    </a:lnTo>
                    <a:lnTo>
                      <a:pt x="118" y="37"/>
                    </a:lnTo>
                    <a:lnTo>
                      <a:pt x="117" y="38"/>
                    </a:lnTo>
                    <a:lnTo>
                      <a:pt x="115" y="38"/>
                    </a:lnTo>
                    <a:lnTo>
                      <a:pt x="114" y="40"/>
                    </a:lnTo>
                    <a:lnTo>
                      <a:pt x="112" y="40"/>
                    </a:lnTo>
                    <a:lnTo>
                      <a:pt x="112" y="39"/>
                    </a:lnTo>
                    <a:lnTo>
                      <a:pt x="110" y="41"/>
                    </a:lnTo>
                    <a:lnTo>
                      <a:pt x="109" y="41"/>
                    </a:lnTo>
                    <a:lnTo>
                      <a:pt x="109" y="43"/>
                    </a:lnTo>
                    <a:lnTo>
                      <a:pt x="110" y="44"/>
                    </a:lnTo>
                    <a:lnTo>
                      <a:pt x="110" y="45"/>
                    </a:lnTo>
                    <a:lnTo>
                      <a:pt x="107" y="47"/>
                    </a:lnTo>
                    <a:lnTo>
                      <a:pt x="107" y="51"/>
                    </a:lnTo>
                    <a:lnTo>
                      <a:pt x="107" y="53"/>
                    </a:lnTo>
                    <a:lnTo>
                      <a:pt x="102" y="55"/>
                    </a:lnTo>
                    <a:lnTo>
                      <a:pt x="102" y="56"/>
                    </a:lnTo>
                    <a:lnTo>
                      <a:pt x="100" y="59"/>
                    </a:lnTo>
                    <a:lnTo>
                      <a:pt x="99" y="59"/>
                    </a:lnTo>
                    <a:lnTo>
                      <a:pt x="99" y="58"/>
                    </a:lnTo>
                    <a:lnTo>
                      <a:pt x="98" y="58"/>
                    </a:lnTo>
                    <a:lnTo>
                      <a:pt x="98" y="59"/>
                    </a:lnTo>
                    <a:lnTo>
                      <a:pt x="97" y="59"/>
                    </a:lnTo>
                    <a:lnTo>
                      <a:pt x="98" y="61"/>
                    </a:lnTo>
                    <a:lnTo>
                      <a:pt x="96" y="62"/>
                    </a:lnTo>
                    <a:lnTo>
                      <a:pt x="96" y="64"/>
                    </a:lnTo>
                    <a:lnTo>
                      <a:pt x="95" y="65"/>
                    </a:lnTo>
                    <a:lnTo>
                      <a:pt x="96" y="67"/>
                    </a:lnTo>
                    <a:lnTo>
                      <a:pt x="94" y="71"/>
                    </a:lnTo>
                    <a:lnTo>
                      <a:pt x="95" y="73"/>
                    </a:lnTo>
                    <a:lnTo>
                      <a:pt x="94" y="75"/>
                    </a:lnTo>
                    <a:lnTo>
                      <a:pt x="96" y="76"/>
                    </a:lnTo>
                    <a:lnTo>
                      <a:pt x="95" y="76"/>
                    </a:lnTo>
                    <a:lnTo>
                      <a:pt x="96" y="80"/>
                    </a:lnTo>
                    <a:lnTo>
                      <a:pt x="97" y="80"/>
                    </a:lnTo>
                    <a:lnTo>
                      <a:pt x="99" y="77"/>
                    </a:lnTo>
                    <a:lnTo>
                      <a:pt x="101" y="82"/>
                    </a:lnTo>
                    <a:lnTo>
                      <a:pt x="104" y="81"/>
                    </a:lnTo>
                    <a:lnTo>
                      <a:pt x="109" y="82"/>
                    </a:lnTo>
                    <a:lnTo>
                      <a:pt x="108" y="84"/>
                    </a:lnTo>
                    <a:lnTo>
                      <a:pt x="109" y="88"/>
                    </a:lnTo>
                    <a:lnTo>
                      <a:pt x="112" y="93"/>
                    </a:lnTo>
                    <a:lnTo>
                      <a:pt x="112" y="94"/>
                    </a:lnTo>
                    <a:lnTo>
                      <a:pt x="110" y="95"/>
                    </a:lnTo>
                    <a:lnTo>
                      <a:pt x="110" y="97"/>
                    </a:lnTo>
                    <a:lnTo>
                      <a:pt x="111" y="98"/>
                    </a:lnTo>
                    <a:lnTo>
                      <a:pt x="109" y="102"/>
                    </a:lnTo>
                    <a:lnTo>
                      <a:pt x="108" y="100"/>
                    </a:lnTo>
                    <a:lnTo>
                      <a:pt x="108" y="102"/>
                    </a:lnTo>
                    <a:lnTo>
                      <a:pt x="107" y="102"/>
                    </a:lnTo>
                    <a:lnTo>
                      <a:pt x="105" y="104"/>
                    </a:lnTo>
                    <a:lnTo>
                      <a:pt x="105" y="105"/>
                    </a:lnTo>
                    <a:lnTo>
                      <a:pt x="102" y="106"/>
                    </a:lnTo>
                    <a:lnTo>
                      <a:pt x="102" y="105"/>
                    </a:lnTo>
                    <a:lnTo>
                      <a:pt x="101" y="105"/>
                    </a:lnTo>
                    <a:lnTo>
                      <a:pt x="99" y="106"/>
                    </a:lnTo>
                    <a:lnTo>
                      <a:pt x="99" y="105"/>
                    </a:lnTo>
                    <a:lnTo>
                      <a:pt x="98" y="106"/>
                    </a:lnTo>
                    <a:lnTo>
                      <a:pt x="97" y="104"/>
                    </a:lnTo>
                    <a:lnTo>
                      <a:pt x="94" y="102"/>
                    </a:lnTo>
                    <a:lnTo>
                      <a:pt x="94" y="103"/>
                    </a:lnTo>
                    <a:lnTo>
                      <a:pt x="92" y="102"/>
                    </a:lnTo>
                    <a:lnTo>
                      <a:pt x="92" y="105"/>
                    </a:lnTo>
                    <a:lnTo>
                      <a:pt x="90" y="106"/>
                    </a:lnTo>
                    <a:lnTo>
                      <a:pt x="89" y="105"/>
                    </a:lnTo>
                    <a:lnTo>
                      <a:pt x="90" y="104"/>
                    </a:lnTo>
                    <a:lnTo>
                      <a:pt x="88" y="104"/>
                    </a:lnTo>
                    <a:lnTo>
                      <a:pt x="88" y="105"/>
                    </a:lnTo>
                    <a:lnTo>
                      <a:pt x="89" y="106"/>
                    </a:lnTo>
                    <a:lnTo>
                      <a:pt x="89" y="108"/>
                    </a:lnTo>
                    <a:lnTo>
                      <a:pt x="87" y="108"/>
                    </a:lnTo>
                    <a:lnTo>
                      <a:pt x="87" y="110"/>
                    </a:lnTo>
                    <a:lnTo>
                      <a:pt x="86" y="110"/>
                    </a:lnTo>
                    <a:lnTo>
                      <a:pt x="86" y="111"/>
                    </a:lnTo>
                    <a:lnTo>
                      <a:pt x="86" y="113"/>
                    </a:lnTo>
                    <a:lnTo>
                      <a:pt x="86" y="114"/>
                    </a:lnTo>
                    <a:lnTo>
                      <a:pt x="82" y="114"/>
                    </a:lnTo>
                    <a:lnTo>
                      <a:pt x="82" y="111"/>
                    </a:lnTo>
                    <a:lnTo>
                      <a:pt x="82" y="109"/>
                    </a:lnTo>
                    <a:lnTo>
                      <a:pt x="79" y="107"/>
                    </a:lnTo>
                    <a:lnTo>
                      <a:pt x="79" y="108"/>
                    </a:lnTo>
                    <a:lnTo>
                      <a:pt x="77" y="108"/>
                    </a:lnTo>
                    <a:lnTo>
                      <a:pt x="76" y="108"/>
                    </a:lnTo>
                    <a:lnTo>
                      <a:pt x="75" y="108"/>
                    </a:lnTo>
                    <a:lnTo>
                      <a:pt x="74" y="106"/>
                    </a:lnTo>
                    <a:lnTo>
                      <a:pt x="74" y="105"/>
                    </a:lnTo>
                    <a:lnTo>
                      <a:pt x="73" y="105"/>
                    </a:lnTo>
                    <a:lnTo>
                      <a:pt x="73" y="104"/>
                    </a:lnTo>
                    <a:lnTo>
                      <a:pt x="74" y="104"/>
                    </a:lnTo>
                    <a:lnTo>
                      <a:pt x="74" y="103"/>
                    </a:lnTo>
                    <a:lnTo>
                      <a:pt x="73" y="103"/>
                    </a:lnTo>
                    <a:lnTo>
                      <a:pt x="72" y="104"/>
                    </a:lnTo>
                    <a:lnTo>
                      <a:pt x="71" y="104"/>
                    </a:lnTo>
                    <a:lnTo>
                      <a:pt x="70" y="104"/>
                    </a:lnTo>
                    <a:lnTo>
                      <a:pt x="70" y="107"/>
                    </a:lnTo>
                    <a:lnTo>
                      <a:pt x="68" y="105"/>
                    </a:lnTo>
                    <a:lnTo>
                      <a:pt x="65" y="106"/>
                    </a:lnTo>
                    <a:lnTo>
                      <a:pt x="65" y="108"/>
                    </a:lnTo>
                    <a:lnTo>
                      <a:pt x="63" y="108"/>
                    </a:lnTo>
                    <a:lnTo>
                      <a:pt x="62" y="106"/>
                    </a:lnTo>
                    <a:lnTo>
                      <a:pt x="61" y="108"/>
                    </a:lnTo>
                    <a:lnTo>
                      <a:pt x="60" y="108"/>
                    </a:lnTo>
                    <a:lnTo>
                      <a:pt x="59" y="107"/>
                    </a:lnTo>
                    <a:lnTo>
                      <a:pt x="57" y="108"/>
                    </a:lnTo>
                    <a:lnTo>
                      <a:pt x="54" y="105"/>
                    </a:lnTo>
                    <a:lnTo>
                      <a:pt x="52" y="105"/>
                    </a:lnTo>
                    <a:lnTo>
                      <a:pt x="52" y="104"/>
                    </a:lnTo>
                    <a:lnTo>
                      <a:pt x="49" y="104"/>
                    </a:lnTo>
                    <a:lnTo>
                      <a:pt x="49" y="105"/>
                    </a:lnTo>
                    <a:lnTo>
                      <a:pt x="48" y="105"/>
                    </a:lnTo>
                    <a:lnTo>
                      <a:pt x="47" y="105"/>
                    </a:lnTo>
                    <a:lnTo>
                      <a:pt x="47" y="104"/>
                    </a:lnTo>
                    <a:lnTo>
                      <a:pt x="46" y="104"/>
                    </a:lnTo>
                    <a:lnTo>
                      <a:pt x="44" y="103"/>
                    </a:lnTo>
                    <a:lnTo>
                      <a:pt x="45" y="102"/>
                    </a:lnTo>
                    <a:lnTo>
                      <a:pt x="43" y="100"/>
                    </a:lnTo>
                    <a:lnTo>
                      <a:pt x="38" y="100"/>
                    </a:lnTo>
                    <a:lnTo>
                      <a:pt x="36" y="100"/>
                    </a:lnTo>
                    <a:lnTo>
                      <a:pt x="33" y="104"/>
                    </a:lnTo>
                    <a:lnTo>
                      <a:pt x="34" y="105"/>
                    </a:lnTo>
                    <a:lnTo>
                      <a:pt x="36" y="106"/>
                    </a:lnTo>
                    <a:lnTo>
                      <a:pt x="37" y="109"/>
                    </a:lnTo>
                    <a:lnTo>
                      <a:pt x="37" y="110"/>
                    </a:lnTo>
                    <a:lnTo>
                      <a:pt x="37" y="111"/>
                    </a:lnTo>
                    <a:lnTo>
                      <a:pt x="37" y="112"/>
                    </a:lnTo>
                    <a:lnTo>
                      <a:pt x="34" y="113"/>
                    </a:lnTo>
                    <a:lnTo>
                      <a:pt x="30" y="111"/>
                    </a:lnTo>
                    <a:lnTo>
                      <a:pt x="29" y="114"/>
                    </a:lnTo>
                    <a:lnTo>
                      <a:pt x="26" y="111"/>
                    </a:lnTo>
                    <a:lnTo>
                      <a:pt x="24" y="111"/>
                    </a:lnTo>
                    <a:lnTo>
                      <a:pt x="23" y="112"/>
                    </a:lnTo>
                    <a:lnTo>
                      <a:pt x="23" y="115"/>
                    </a:lnTo>
                    <a:lnTo>
                      <a:pt x="22" y="115"/>
                    </a:lnTo>
                    <a:lnTo>
                      <a:pt x="22" y="116"/>
                    </a:lnTo>
                    <a:lnTo>
                      <a:pt x="23" y="117"/>
                    </a:lnTo>
                    <a:lnTo>
                      <a:pt x="24" y="121"/>
                    </a:lnTo>
                    <a:lnTo>
                      <a:pt x="23" y="121"/>
                    </a:lnTo>
                    <a:lnTo>
                      <a:pt x="21" y="121"/>
                    </a:lnTo>
                    <a:lnTo>
                      <a:pt x="21" y="124"/>
                    </a:lnTo>
                    <a:lnTo>
                      <a:pt x="19" y="127"/>
                    </a:lnTo>
                    <a:lnTo>
                      <a:pt x="21" y="130"/>
                    </a:lnTo>
                    <a:lnTo>
                      <a:pt x="21" y="134"/>
                    </a:lnTo>
                    <a:lnTo>
                      <a:pt x="22" y="135"/>
                    </a:lnTo>
                    <a:lnTo>
                      <a:pt x="22" y="136"/>
                    </a:lnTo>
                    <a:lnTo>
                      <a:pt x="20" y="138"/>
                    </a:lnTo>
                    <a:lnTo>
                      <a:pt x="17" y="136"/>
                    </a:lnTo>
                    <a:lnTo>
                      <a:pt x="16" y="136"/>
                    </a:lnTo>
                    <a:lnTo>
                      <a:pt x="14" y="135"/>
                    </a:lnTo>
                    <a:lnTo>
                      <a:pt x="14" y="136"/>
                    </a:lnTo>
                    <a:lnTo>
                      <a:pt x="13" y="135"/>
                    </a:lnTo>
                    <a:lnTo>
                      <a:pt x="11" y="138"/>
                    </a:lnTo>
                    <a:lnTo>
                      <a:pt x="11" y="140"/>
                    </a:lnTo>
                    <a:lnTo>
                      <a:pt x="13" y="141"/>
                    </a:lnTo>
                    <a:lnTo>
                      <a:pt x="14" y="142"/>
                    </a:lnTo>
                    <a:lnTo>
                      <a:pt x="14" y="143"/>
                    </a:lnTo>
                    <a:lnTo>
                      <a:pt x="14" y="144"/>
                    </a:lnTo>
                    <a:lnTo>
                      <a:pt x="17" y="148"/>
                    </a:lnTo>
                    <a:lnTo>
                      <a:pt x="16" y="148"/>
                    </a:lnTo>
                    <a:lnTo>
                      <a:pt x="16" y="149"/>
                    </a:lnTo>
                    <a:lnTo>
                      <a:pt x="17" y="149"/>
                    </a:lnTo>
                    <a:lnTo>
                      <a:pt x="16" y="152"/>
                    </a:lnTo>
                    <a:lnTo>
                      <a:pt x="17" y="155"/>
                    </a:lnTo>
                    <a:lnTo>
                      <a:pt x="16" y="155"/>
                    </a:lnTo>
                    <a:lnTo>
                      <a:pt x="14" y="158"/>
                    </a:lnTo>
                    <a:lnTo>
                      <a:pt x="13" y="158"/>
                    </a:lnTo>
                    <a:lnTo>
                      <a:pt x="13" y="161"/>
                    </a:lnTo>
                    <a:lnTo>
                      <a:pt x="14" y="161"/>
                    </a:lnTo>
                    <a:lnTo>
                      <a:pt x="14" y="162"/>
                    </a:lnTo>
                    <a:lnTo>
                      <a:pt x="13" y="171"/>
                    </a:lnTo>
                    <a:lnTo>
                      <a:pt x="11" y="171"/>
                    </a:lnTo>
                    <a:lnTo>
                      <a:pt x="9" y="173"/>
                    </a:lnTo>
                    <a:lnTo>
                      <a:pt x="9" y="178"/>
                    </a:lnTo>
                    <a:lnTo>
                      <a:pt x="7" y="180"/>
                    </a:lnTo>
                    <a:lnTo>
                      <a:pt x="6" y="180"/>
                    </a:lnTo>
                    <a:lnTo>
                      <a:pt x="5" y="181"/>
                    </a:lnTo>
                    <a:lnTo>
                      <a:pt x="5" y="183"/>
                    </a:lnTo>
                    <a:lnTo>
                      <a:pt x="7" y="182"/>
                    </a:lnTo>
                    <a:lnTo>
                      <a:pt x="8" y="181"/>
                    </a:lnTo>
                    <a:lnTo>
                      <a:pt x="9" y="181"/>
                    </a:lnTo>
                    <a:lnTo>
                      <a:pt x="8" y="184"/>
                    </a:lnTo>
                    <a:lnTo>
                      <a:pt x="6" y="185"/>
                    </a:lnTo>
                    <a:lnTo>
                      <a:pt x="6" y="187"/>
                    </a:lnTo>
                    <a:lnTo>
                      <a:pt x="5" y="187"/>
                    </a:lnTo>
                    <a:lnTo>
                      <a:pt x="5" y="191"/>
                    </a:lnTo>
                    <a:lnTo>
                      <a:pt x="4" y="192"/>
                    </a:lnTo>
                    <a:lnTo>
                      <a:pt x="4" y="193"/>
                    </a:lnTo>
                    <a:lnTo>
                      <a:pt x="4" y="195"/>
                    </a:lnTo>
                    <a:lnTo>
                      <a:pt x="3" y="196"/>
                    </a:lnTo>
                    <a:lnTo>
                      <a:pt x="1" y="195"/>
                    </a:lnTo>
                    <a:lnTo>
                      <a:pt x="1" y="197"/>
                    </a:lnTo>
                    <a:lnTo>
                      <a:pt x="2" y="198"/>
                    </a:lnTo>
                    <a:lnTo>
                      <a:pt x="1" y="198"/>
                    </a:lnTo>
                    <a:lnTo>
                      <a:pt x="0" y="200"/>
                    </a:lnTo>
                    <a:lnTo>
                      <a:pt x="1" y="201"/>
                    </a:lnTo>
                    <a:lnTo>
                      <a:pt x="1" y="202"/>
                    </a:lnTo>
                    <a:lnTo>
                      <a:pt x="0" y="204"/>
                    </a:lnTo>
                    <a:lnTo>
                      <a:pt x="0" y="205"/>
                    </a:lnTo>
                    <a:lnTo>
                      <a:pt x="1" y="205"/>
                    </a:lnTo>
                    <a:lnTo>
                      <a:pt x="4" y="208"/>
                    </a:lnTo>
                    <a:lnTo>
                      <a:pt x="7" y="208"/>
                    </a:lnTo>
                    <a:lnTo>
                      <a:pt x="8" y="211"/>
                    </a:lnTo>
                    <a:lnTo>
                      <a:pt x="8" y="215"/>
                    </a:lnTo>
                    <a:lnTo>
                      <a:pt x="10" y="215"/>
                    </a:lnTo>
                    <a:lnTo>
                      <a:pt x="9" y="217"/>
                    </a:lnTo>
                    <a:lnTo>
                      <a:pt x="8" y="216"/>
                    </a:lnTo>
                    <a:lnTo>
                      <a:pt x="7" y="217"/>
                    </a:lnTo>
                    <a:lnTo>
                      <a:pt x="5" y="219"/>
                    </a:lnTo>
                    <a:lnTo>
                      <a:pt x="4" y="219"/>
                    </a:lnTo>
                    <a:lnTo>
                      <a:pt x="4" y="221"/>
                    </a:lnTo>
                    <a:lnTo>
                      <a:pt x="3" y="221"/>
                    </a:lnTo>
                    <a:lnTo>
                      <a:pt x="3" y="223"/>
                    </a:lnTo>
                    <a:lnTo>
                      <a:pt x="1" y="223"/>
                    </a:lnTo>
                    <a:lnTo>
                      <a:pt x="1" y="225"/>
                    </a:lnTo>
                    <a:lnTo>
                      <a:pt x="2" y="226"/>
                    </a:lnTo>
                    <a:lnTo>
                      <a:pt x="4" y="230"/>
                    </a:lnTo>
                    <a:lnTo>
                      <a:pt x="7" y="231"/>
                    </a:lnTo>
                    <a:lnTo>
                      <a:pt x="7" y="232"/>
                    </a:lnTo>
                    <a:lnTo>
                      <a:pt x="5" y="236"/>
                    </a:lnTo>
                    <a:lnTo>
                      <a:pt x="8" y="237"/>
                    </a:lnTo>
                    <a:lnTo>
                      <a:pt x="11" y="238"/>
                    </a:lnTo>
                    <a:lnTo>
                      <a:pt x="11" y="239"/>
                    </a:lnTo>
                    <a:lnTo>
                      <a:pt x="12" y="240"/>
                    </a:lnTo>
                    <a:lnTo>
                      <a:pt x="11" y="242"/>
                    </a:lnTo>
                    <a:lnTo>
                      <a:pt x="13" y="245"/>
                    </a:lnTo>
                    <a:lnTo>
                      <a:pt x="13" y="246"/>
                    </a:lnTo>
                    <a:lnTo>
                      <a:pt x="14" y="245"/>
                    </a:lnTo>
                    <a:lnTo>
                      <a:pt x="17" y="248"/>
                    </a:lnTo>
                    <a:lnTo>
                      <a:pt x="18" y="251"/>
                    </a:lnTo>
                    <a:lnTo>
                      <a:pt x="18" y="253"/>
                    </a:lnTo>
                    <a:lnTo>
                      <a:pt x="19" y="253"/>
                    </a:lnTo>
                    <a:lnTo>
                      <a:pt x="22" y="255"/>
                    </a:lnTo>
                    <a:lnTo>
                      <a:pt x="25" y="250"/>
                    </a:lnTo>
                    <a:lnTo>
                      <a:pt x="27" y="249"/>
                    </a:lnTo>
                    <a:lnTo>
                      <a:pt x="29" y="248"/>
                    </a:lnTo>
                    <a:lnTo>
                      <a:pt x="30" y="248"/>
                    </a:lnTo>
                    <a:lnTo>
                      <a:pt x="31" y="247"/>
                    </a:lnTo>
                    <a:lnTo>
                      <a:pt x="33" y="246"/>
                    </a:lnTo>
                    <a:lnTo>
                      <a:pt x="34" y="247"/>
                    </a:lnTo>
                    <a:lnTo>
                      <a:pt x="35" y="247"/>
                    </a:lnTo>
                    <a:lnTo>
                      <a:pt x="34" y="249"/>
                    </a:lnTo>
                    <a:lnTo>
                      <a:pt x="36" y="249"/>
                    </a:lnTo>
                    <a:lnTo>
                      <a:pt x="37" y="253"/>
                    </a:lnTo>
                    <a:lnTo>
                      <a:pt x="38" y="255"/>
                    </a:lnTo>
                    <a:lnTo>
                      <a:pt x="41" y="258"/>
                    </a:lnTo>
                    <a:lnTo>
                      <a:pt x="41" y="259"/>
                    </a:lnTo>
                    <a:lnTo>
                      <a:pt x="42" y="259"/>
                    </a:lnTo>
                    <a:lnTo>
                      <a:pt x="43" y="258"/>
                    </a:lnTo>
                    <a:lnTo>
                      <a:pt x="44" y="259"/>
                    </a:lnTo>
                    <a:lnTo>
                      <a:pt x="47" y="260"/>
                    </a:lnTo>
                    <a:lnTo>
                      <a:pt x="52" y="262"/>
                    </a:lnTo>
                    <a:lnTo>
                      <a:pt x="52" y="265"/>
                    </a:lnTo>
                    <a:lnTo>
                      <a:pt x="50" y="266"/>
                    </a:lnTo>
                    <a:lnTo>
                      <a:pt x="51" y="269"/>
                    </a:lnTo>
                    <a:lnTo>
                      <a:pt x="50" y="271"/>
                    </a:lnTo>
                    <a:lnTo>
                      <a:pt x="45" y="270"/>
                    </a:lnTo>
                    <a:lnTo>
                      <a:pt x="44" y="269"/>
                    </a:lnTo>
                    <a:lnTo>
                      <a:pt x="45" y="272"/>
                    </a:lnTo>
                    <a:lnTo>
                      <a:pt x="47" y="272"/>
                    </a:lnTo>
                    <a:lnTo>
                      <a:pt x="49" y="275"/>
                    </a:lnTo>
                    <a:lnTo>
                      <a:pt x="52" y="272"/>
                    </a:lnTo>
                    <a:lnTo>
                      <a:pt x="55" y="272"/>
                    </a:lnTo>
                    <a:lnTo>
                      <a:pt x="57" y="273"/>
                    </a:lnTo>
                    <a:lnTo>
                      <a:pt x="57" y="275"/>
                    </a:lnTo>
                    <a:lnTo>
                      <a:pt x="58" y="275"/>
                    </a:lnTo>
                    <a:lnTo>
                      <a:pt x="59" y="278"/>
                    </a:lnTo>
                    <a:lnTo>
                      <a:pt x="60" y="279"/>
                    </a:lnTo>
                    <a:lnTo>
                      <a:pt x="59" y="280"/>
                    </a:lnTo>
                    <a:lnTo>
                      <a:pt x="60" y="284"/>
                    </a:lnTo>
                    <a:lnTo>
                      <a:pt x="59" y="285"/>
                    </a:lnTo>
                    <a:lnTo>
                      <a:pt x="62" y="287"/>
                    </a:lnTo>
                    <a:lnTo>
                      <a:pt x="65" y="288"/>
                    </a:lnTo>
                    <a:lnTo>
                      <a:pt x="66" y="289"/>
                    </a:lnTo>
                    <a:lnTo>
                      <a:pt x="69" y="287"/>
                    </a:lnTo>
                    <a:lnTo>
                      <a:pt x="74" y="283"/>
                    </a:lnTo>
                    <a:lnTo>
                      <a:pt x="74" y="281"/>
                    </a:lnTo>
                    <a:lnTo>
                      <a:pt x="76" y="281"/>
                    </a:lnTo>
                    <a:lnTo>
                      <a:pt x="77" y="287"/>
                    </a:lnTo>
                    <a:lnTo>
                      <a:pt x="78" y="285"/>
                    </a:lnTo>
                    <a:lnTo>
                      <a:pt x="81" y="285"/>
                    </a:lnTo>
                    <a:lnTo>
                      <a:pt x="84" y="288"/>
                    </a:lnTo>
                    <a:lnTo>
                      <a:pt x="85" y="288"/>
                    </a:lnTo>
                    <a:lnTo>
                      <a:pt x="87" y="289"/>
                    </a:lnTo>
                    <a:lnTo>
                      <a:pt x="91" y="293"/>
                    </a:lnTo>
                    <a:lnTo>
                      <a:pt x="90" y="294"/>
                    </a:lnTo>
                    <a:lnTo>
                      <a:pt x="89" y="297"/>
                    </a:lnTo>
                    <a:lnTo>
                      <a:pt x="91" y="296"/>
                    </a:lnTo>
                    <a:lnTo>
                      <a:pt x="91" y="295"/>
                    </a:lnTo>
                    <a:lnTo>
                      <a:pt x="93" y="294"/>
                    </a:lnTo>
                    <a:lnTo>
                      <a:pt x="94" y="294"/>
                    </a:lnTo>
                    <a:lnTo>
                      <a:pt x="95" y="296"/>
                    </a:lnTo>
                    <a:lnTo>
                      <a:pt x="97" y="295"/>
                    </a:lnTo>
                    <a:lnTo>
                      <a:pt x="99" y="293"/>
                    </a:lnTo>
                    <a:lnTo>
                      <a:pt x="101" y="293"/>
                    </a:lnTo>
                    <a:lnTo>
                      <a:pt x="104" y="296"/>
                    </a:lnTo>
                    <a:lnTo>
                      <a:pt x="107" y="295"/>
                    </a:lnTo>
                    <a:lnTo>
                      <a:pt x="107" y="293"/>
                    </a:lnTo>
                    <a:lnTo>
                      <a:pt x="109" y="293"/>
                    </a:lnTo>
                    <a:lnTo>
                      <a:pt x="109" y="294"/>
                    </a:lnTo>
                    <a:lnTo>
                      <a:pt x="110" y="294"/>
                    </a:lnTo>
                    <a:lnTo>
                      <a:pt x="112" y="294"/>
                    </a:lnTo>
                    <a:lnTo>
                      <a:pt x="114" y="295"/>
                    </a:lnTo>
                    <a:lnTo>
                      <a:pt x="115" y="296"/>
                    </a:lnTo>
                    <a:lnTo>
                      <a:pt x="115" y="300"/>
                    </a:lnTo>
                    <a:lnTo>
                      <a:pt x="115" y="303"/>
                    </a:lnTo>
                    <a:lnTo>
                      <a:pt x="115" y="306"/>
                    </a:lnTo>
                    <a:lnTo>
                      <a:pt x="116" y="307"/>
                    </a:lnTo>
                    <a:lnTo>
                      <a:pt x="114" y="310"/>
                    </a:lnTo>
                    <a:lnTo>
                      <a:pt x="114" y="311"/>
                    </a:lnTo>
                    <a:lnTo>
                      <a:pt x="112" y="313"/>
                    </a:lnTo>
                    <a:lnTo>
                      <a:pt x="112" y="316"/>
                    </a:lnTo>
                    <a:lnTo>
                      <a:pt x="110" y="319"/>
                    </a:lnTo>
                    <a:lnTo>
                      <a:pt x="112" y="319"/>
                    </a:lnTo>
                    <a:lnTo>
                      <a:pt x="113" y="319"/>
                    </a:lnTo>
                    <a:lnTo>
                      <a:pt x="113" y="321"/>
                    </a:lnTo>
                    <a:lnTo>
                      <a:pt x="114" y="324"/>
                    </a:lnTo>
                    <a:lnTo>
                      <a:pt x="114" y="326"/>
                    </a:lnTo>
                    <a:lnTo>
                      <a:pt x="115" y="326"/>
                    </a:lnTo>
                    <a:lnTo>
                      <a:pt x="115" y="324"/>
                    </a:lnTo>
                    <a:lnTo>
                      <a:pt x="116" y="324"/>
                    </a:lnTo>
                    <a:lnTo>
                      <a:pt x="117" y="324"/>
                    </a:lnTo>
                    <a:lnTo>
                      <a:pt x="116" y="326"/>
                    </a:lnTo>
                    <a:lnTo>
                      <a:pt x="118" y="328"/>
                    </a:lnTo>
                    <a:lnTo>
                      <a:pt x="119" y="327"/>
                    </a:lnTo>
                    <a:lnTo>
                      <a:pt x="120" y="329"/>
                    </a:lnTo>
                    <a:lnTo>
                      <a:pt x="121" y="332"/>
                    </a:lnTo>
                    <a:lnTo>
                      <a:pt x="120" y="334"/>
                    </a:lnTo>
                    <a:lnTo>
                      <a:pt x="123" y="336"/>
                    </a:lnTo>
                    <a:lnTo>
                      <a:pt x="124" y="336"/>
                    </a:lnTo>
                    <a:lnTo>
                      <a:pt x="125" y="336"/>
                    </a:lnTo>
                    <a:lnTo>
                      <a:pt x="127" y="337"/>
                    </a:lnTo>
                    <a:lnTo>
                      <a:pt x="128" y="340"/>
                    </a:lnTo>
                    <a:lnTo>
                      <a:pt x="131" y="341"/>
                    </a:lnTo>
                    <a:lnTo>
                      <a:pt x="131" y="344"/>
                    </a:lnTo>
                    <a:lnTo>
                      <a:pt x="131" y="345"/>
                    </a:lnTo>
                    <a:lnTo>
                      <a:pt x="133" y="343"/>
                    </a:lnTo>
                    <a:lnTo>
                      <a:pt x="134" y="340"/>
                    </a:lnTo>
                    <a:lnTo>
                      <a:pt x="135" y="339"/>
                    </a:lnTo>
                    <a:lnTo>
                      <a:pt x="136" y="338"/>
                    </a:lnTo>
                    <a:lnTo>
                      <a:pt x="138" y="338"/>
                    </a:lnTo>
                    <a:lnTo>
                      <a:pt x="139" y="340"/>
                    </a:lnTo>
                    <a:lnTo>
                      <a:pt x="141" y="344"/>
                    </a:lnTo>
                    <a:lnTo>
                      <a:pt x="142" y="344"/>
                    </a:lnTo>
                    <a:lnTo>
                      <a:pt x="142" y="346"/>
                    </a:lnTo>
                    <a:lnTo>
                      <a:pt x="143" y="345"/>
                    </a:lnTo>
                    <a:lnTo>
                      <a:pt x="144" y="346"/>
                    </a:lnTo>
                    <a:lnTo>
                      <a:pt x="144" y="344"/>
                    </a:lnTo>
                    <a:lnTo>
                      <a:pt x="149" y="346"/>
                    </a:lnTo>
                    <a:lnTo>
                      <a:pt x="151" y="346"/>
                    </a:lnTo>
                    <a:lnTo>
                      <a:pt x="153" y="347"/>
                    </a:lnTo>
                    <a:lnTo>
                      <a:pt x="156" y="343"/>
                    </a:lnTo>
                    <a:lnTo>
                      <a:pt x="157" y="342"/>
                    </a:lnTo>
                    <a:lnTo>
                      <a:pt x="160" y="343"/>
                    </a:lnTo>
                    <a:lnTo>
                      <a:pt x="161" y="345"/>
                    </a:lnTo>
                    <a:lnTo>
                      <a:pt x="161" y="346"/>
                    </a:lnTo>
                    <a:lnTo>
                      <a:pt x="163" y="346"/>
                    </a:lnTo>
                    <a:lnTo>
                      <a:pt x="164" y="345"/>
                    </a:lnTo>
                    <a:lnTo>
                      <a:pt x="163" y="343"/>
                    </a:lnTo>
                    <a:lnTo>
                      <a:pt x="164" y="341"/>
                    </a:lnTo>
                    <a:lnTo>
                      <a:pt x="165" y="341"/>
                    </a:lnTo>
                    <a:lnTo>
                      <a:pt x="166" y="341"/>
                    </a:lnTo>
                    <a:lnTo>
                      <a:pt x="169" y="343"/>
                    </a:lnTo>
                    <a:lnTo>
                      <a:pt x="168" y="346"/>
                    </a:lnTo>
                    <a:lnTo>
                      <a:pt x="169" y="343"/>
                    </a:lnTo>
                    <a:lnTo>
                      <a:pt x="172" y="345"/>
                    </a:lnTo>
                    <a:lnTo>
                      <a:pt x="172" y="349"/>
                    </a:lnTo>
                    <a:lnTo>
                      <a:pt x="172" y="351"/>
                    </a:lnTo>
                    <a:lnTo>
                      <a:pt x="169" y="351"/>
                    </a:lnTo>
                    <a:lnTo>
                      <a:pt x="168" y="351"/>
                    </a:lnTo>
                    <a:lnTo>
                      <a:pt x="169" y="353"/>
                    </a:lnTo>
                    <a:lnTo>
                      <a:pt x="172" y="357"/>
                    </a:lnTo>
                    <a:lnTo>
                      <a:pt x="173" y="357"/>
                    </a:lnTo>
                    <a:lnTo>
                      <a:pt x="172" y="356"/>
                    </a:lnTo>
                    <a:lnTo>
                      <a:pt x="174" y="355"/>
                    </a:lnTo>
                    <a:lnTo>
                      <a:pt x="177" y="357"/>
                    </a:lnTo>
                    <a:lnTo>
                      <a:pt x="177" y="358"/>
                    </a:lnTo>
                    <a:lnTo>
                      <a:pt x="175" y="358"/>
                    </a:lnTo>
                    <a:lnTo>
                      <a:pt x="174" y="359"/>
                    </a:lnTo>
                    <a:lnTo>
                      <a:pt x="179" y="366"/>
                    </a:lnTo>
                    <a:lnTo>
                      <a:pt x="176" y="366"/>
                    </a:lnTo>
                    <a:lnTo>
                      <a:pt x="177" y="369"/>
                    </a:lnTo>
                    <a:lnTo>
                      <a:pt x="177" y="371"/>
                    </a:lnTo>
                    <a:lnTo>
                      <a:pt x="176" y="372"/>
                    </a:lnTo>
                    <a:lnTo>
                      <a:pt x="174" y="372"/>
                    </a:lnTo>
                    <a:lnTo>
                      <a:pt x="173" y="371"/>
                    </a:lnTo>
                    <a:lnTo>
                      <a:pt x="172" y="372"/>
                    </a:lnTo>
                    <a:lnTo>
                      <a:pt x="172" y="371"/>
                    </a:lnTo>
                    <a:lnTo>
                      <a:pt x="169" y="371"/>
                    </a:lnTo>
                    <a:lnTo>
                      <a:pt x="165" y="369"/>
                    </a:lnTo>
                    <a:lnTo>
                      <a:pt x="164" y="371"/>
                    </a:lnTo>
                    <a:lnTo>
                      <a:pt x="166" y="374"/>
                    </a:lnTo>
                    <a:lnTo>
                      <a:pt x="165" y="377"/>
                    </a:lnTo>
                    <a:lnTo>
                      <a:pt x="164" y="376"/>
                    </a:lnTo>
                    <a:lnTo>
                      <a:pt x="161" y="376"/>
                    </a:lnTo>
                    <a:lnTo>
                      <a:pt x="161" y="377"/>
                    </a:lnTo>
                    <a:lnTo>
                      <a:pt x="162" y="377"/>
                    </a:lnTo>
                    <a:lnTo>
                      <a:pt x="161" y="380"/>
                    </a:lnTo>
                    <a:lnTo>
                      <a:pt x="163" y="381"/>
                    </a:lnTo>
                    <a:lnTo>
                      <a:pt x="162" y="384"/>
                    </a:lnTo>
                    <a:lnTo>
                      <a:pt x="159" y="385"/>
                    </a:lnTo>
                    <a:lnTo>
                      <a:pt x="156" y="385"/>
                    </a:lnTo>
                    <a:lnTo>
                      <a:pt x="156" y="387"/>
                    </a:lnTo>
                    <a:lnTo>
                      <a:pt x="156" y="388"/>
                    </a:lnTo>
                    <a:lnTo>
                      <a:pt x="157" y="389"/>
                    </a:lnTo>
                    <a:lnTo>
                      <a:pt x="156" y="391"/>
                    </a:lnTo>
                    <a:lnTo>
                      <a:pt x="156" y="392"/>
                    </a:lnTo>
                    <a:lnTo>
                      <a:pt x="155" y="393"/>
                    </a:lnTo>
                    <a:lnTo>
                      <a:pt x="155" y="394"/>
                    </a:lnTo>
                    <a:lnTo>
                      <a:pt x="152" y="393"/>
                    </a:lnTo>
                    <a:lnTo>
                      <a:pt x="152" y="397"/>
                    </a:lnTo>
                    <a:lnTo>
                      <a:pt x="152" y="396"/>
                    </a:lnTo>
                    <a:lnTo>
                      <a:pt x="151" y="395"/>
                    </a:lnTo>
                    <a:lnTo>
                      <a:pt x="150" y="395"/>
                    </a:lnTo>
                    <a:lnTo>
                      <a:pt x="150" y="397"/>
                    </a:lnTo>
                    <a:lnTo>
                      <a:pt x="148" y="399"/>
                    </a:lnTo>
                    <a:lnTo>
                      <a:pt x="146" y="399"/>
                    </a:lnTo>
                    <a:lnTo>
                      <a:pt x="144" y="400"/>
                    </a:lnTo>
                    <a:lnTo>
                      <a:pt x="144" y="402"/>
                    </a:lnTo>
                    <a:lnTo>
                      <a:pt x="142" y="404"/>
                    </a:lnTo>
                    <a:lnTo>
                      <a:pt x="144" y="407"/>
                    </a:lnTo>
                    <a:lnTo>
                      <a:pt x="145" y="406"/>
                    </a:lnTo>
                    <a:lnTo>
                      <a:pt x="147" y="406"/>
                    </a:lnTo>
                    <a:lnTo>
                      <a:pt x="149" y="404"/>
                    </a:lnTo>
                    <a:lnTo>
                      <a:pt x="151" y="405"/>
                    </a:lnTo>
                    <a:lnTo>
                      <a:pt x="152" y="406"/>
                    </a:lnTo>
                    <a:lnTo>
                      <a:pt x="153" y="408"/>
                    </a:lnTo>
                    <a:lnTo>
                      <a:pt x="152" y="409"/>
                    </a:lnTo>
                    <a:lnTo>
                      <a:pt x="152" y="411"/>
                    </a:lnTo>
                    <a:lnTo>
                      <a:pt x="151" y="413"/>
                    </a:lnTo>
                    <a:lnTo>
                      <a:pt x="152" y="415"/>
                    </a:lnTo>
                    <a:lnTo>
                      <a:pt x="153" y="416"/>
                    </a:lnTo>
                    <a:lnTo>
                      <a:pt x="158" y="417"/>
                    </a:lnTo>
                    <a:lnTo>
                      <a:pt x="159" y="417"/>
                    </a:lnTo>
                    <a:lnTo>
                      <a:pt x="163" y="419"/>
                    </a:lnTo>
                    <a:lnTo>
                      <a:pt x="167" y="422"/>
                    </a:lnTo>
                    <a:lnTo>
                      <a:pt x="166" y="423"/>
                    </a:lnTo>
                    <a:lnTo>
                      <a:pt x="166" y="424"/>
                    </a:lnTo>
                    <a:lnTo>
                      <a:pt x="165" y="425"/>
                    </a:lnTo>
                    <a:lnTo>
                      <a:pt x="164" y="427"/>
                    </a:lnTo>
                    <a:lnTo>
                      <a:pt x="167" y="430"/>
                    </a:lnTo>
                    <a:lnTo>
                      <a:pt x="170" y="428"/>
                    </a:lnTo>
                    <a:lnTo>
                      <a:pt x="169" y="428"/>
                    </a:lnTo>
                    <a:lnTo>
                      <a:pt x="169" y="427"/>
                    </a:lnTo>
                    <a:lnTo>
                      <a:pt x="167" y="427"/>
                    </a:lnTo>
                    <a:lnTo>
                      <a:pt x="166" y="427"/>
                    </a:lnTo>
                    <a:lnTo>
                      <a:pt x="169" y="427"/>
                    </a:lnTo>
                    <a:lnTo>
                      <a:pt x="173" y="430"/>
                    </a:lnTo>
                    <a:lnTo>
                      <a:pt x="172" y="427"/>
                    </a:lnTo>
                    <a:lnTo>
                      <a:pt x="175" y="426"/>
                    </a:lnTo>
                    <a:lnTo>
                      <a:pt x="176" y="427"/>
                    </a:lnTo>
                    <a:lnTo>
                      <a:pt x="177" y="429"/>
                    </a:lnTo>
                    <a:lnTo>
                      <a:pt x="178" y="430"/>
                    </a:lnTo>
                    <a:lnTo>
                      <a:pt x="177" y="432"/>
                    </a:lnTo>
                    <a:lnTo>
                      <a:pt x="177" y="434"/>
                    </a:lnTo>
                    <a:lnTo>
                      <a:pt x="179" y="435"/>
                    </a:lnTo>
                    <a:lnTo>
                      <a:pt x="180" y="435"/>
                    </a:lnTo>
                    <a:lnTo>
                      <a:pt x="182" y="434"/>
                    </a:lnTo>
                    <a:lnTo>
                      <a:pt x="182" y="437"/>
                    </a:lnTo>
                    <a:lnTo>
                      <a:pt x="183" y="438"/>
                    </a:lnTo>
                    <a:lnTo>
                      <a:pt x="185" y="435"/>
                    </a:lnTo>
                    <a:lnTo>
                      <a:pt x="185" y="434"/>
                    </a:lnTo>
                    <a:lnTo>
                      <a:pt x="185" y="433"/>
                    </a:lnTo>
                    <a:lnTo>
                      <a:pt x="187" y="433"/>
                    </a:lnTo>
                    <a:lnTo>
                      <a:pt x="187" y="431"/>
                    </a:lnTo>
                    <a:lnTo>
                      <a:pt x="189" y="430"/>
                    </a:lnTo>
                    <a:lnTo>
                      <a:pt x="190" y="430"/>
                    </a:lnTo>
                    <a:lnTo>
                      <a:pt x="188" y="426"/>
                    </a:lnTo>
                    <a:lnTo>
                      <a:pt x="190" y="425"/>
                    </a:lnTo>
                    <a:lnTo>
                      <a:pt x="191" y="425"/>
                    </a:lnTo>
                    <a:lnTo>
                      <a:pt x="192" y="427"/>
                    </a:lnTo>
                    <a:lnTo>
                      <a:pt x="194" y="427"/>
                    </a:lnTo>
                    <a:lnTo>
                      <a:pt x="194" y="428"/>
                    </a:lnTo>
                    <a:lnTo>
                      <a:pt x="195" y="427"/>
                    </a:lnTo>
                    <a:lnTo>
                      <a:pt x="198" y="425"/>
                    </a:lnTo>
                    <a:lnTo>
                      <a:pt x="201" y="425"/>
                    </a:lnTo>
                    <a:lnTo>
                      <a:pt x="201" y="427"/>
                    </a:lnTo>
                    <a:lnTo>
                      <a:pt x="204" y="429"/>
                    </a:lnTo>
                    <a:lnTo>
                      <a:pt x="204" y="432"/>
                    </a:lnTo>
                    <a:lnTo>
                      <a:pt x="206" y="434"/>
                    </a:lnTo>
                    <a:lnTo>
                      <a:pt x="207" y="435"/>
                    </a:lnTo>
                    <a:lnTo>
                      <a:pt x="208" y="434"/>
                    </a:lnTo>
                    <a:lnTo>
                      <a:pt x="209" y="434"/>
                    </a:lnTo>
                    <a:lnTo>
                      <a:pt x="209" y="432"/>
                    </a:lnTo>
                    <a:lnTo>
                      <a:pt x="211" y="430"/>
                    </a:lnTo>
                    <a:lnTo>
                      <a:pt x="210" y="430"/>
                    </a:lnTo>
                    <a:lnTo>
                      <a:pt x="210" y="429"/>
                    </a:lnTo>
                    <a:lnTo>
                      <a:pt x="209" y="428"/>
                    </a:lnTo>
                    <a:lnTo>
                      <a:pt x="211" y="429"/>
                    </a:lnTo>
                    <a:lnTo>
                      <a:pt x="213" y="426"/>
                    </a:lnTo>
                    <a:lnTo>
                      <a:pt x="215" y="428"/>
                    </a:lnTo>
                    <a:lnTo>
                      <a:pt x="216" y="427"/>
                    </a:lnTo>
                    <a:lnTo>
                      <a:pt x="216" y="426"/>
                    </a:lnTo>
                    <a:lnTo>
                      <a:pt x="216" y="422"/>
                    </a:lnTo>
                    <a:lnTo>
                      <a:pt x="216" y="421"/>
                    </a:lnTo>
                    <a:lnTo>
                      <a:pt x="218" y="422"/>
                    </a:lnTo>
                    <a:lnTo>
                      <a:pt x="223" y="423"/>
                    </a:lnTo>
                    <a:lnTo>
                      <a:pt x="226" y="421"/>
                    </a:lnTo>
                    <a:lnTo>
                      <a:pt x="227" y="418"/>
                    </a:lnTo>
                    <a:lnTo>
                      <a:pt x="229" y="418"/>
                    </a:lnTo>
                    <a:lnTo>
                      <a:pt x="229" y="417"/>
                    </a:lnTo>
                    <a:lnTo>
                      <a:pt x="230" y="417"/>
                    </a:lnTo>
                    <a:lnTo>
                      <a:pt x="230" y="416"/>
                    </a:lnTo>
                    <a:lnTo>
                      <a:pt x="228" y="415"/>
                    </a:lnTo>
                    <a:lnTo>
                      <a:pt x="229" y="413"/>
                    </a:lnTo>
                    <a:lnTo>
                      <a:pt x="230" y="413"/>
                    </a:lnTo>
                    <a:lnTo>
                      <a:pt x="233" y="411"/>
                    </a:lnTo>
                    <a:lnTo>
                      <a:pt x="234" y="410"/>
                    </a:lnTo>
                    <a:lnTo>
                      <a:pt x="237" y="411"/>
                    </a:lnTo>
                    <a:lnTo>
                      <a:pt x="239" y="409"/>
                    </a:lnTo>
                    <a:lnTo>
                      <a:pt x="242" y="411"/>
                    </a:lnTo>
                    <a:lnTo>
                      <a:pt x="243" y="409"/>
                    </a:lnTo>
                    <a:lnTo>
                      <a:pt x="246" y="411"/>
                    </a:lnTo>
                    <a:lnTo>
                      <a:pt x="247" y="411"/>
                    </a:lnTo>
                    <a:lnTo>
                      <a:pt x="247" y="413"/>
                    </a:lnTo>
                    <a:lnTo>
                      <a:pt x="250" y="413"/>
                    </a:lnTo>
                    <a:lnTo>
                      <a:pt x="248" y="411"/>
                    </a:lnTo>
                    <a:lnTo>
                      <a:pt x="250" y="410"/>
                    </a:lnTo>
                    <a:lnTo>
                      <a:pt x="251" y="410"/>
                    </a:lnTo>
                    <a:lnTo>
                      <a:pt x="252" y="410"/>
                    </a:lnTo>
                    <a:lnTo>
                      <a:pt x="251" y="408"/>
                    </a:lnTo>
                    <a:lnTo>
                      <a:pt x="252" y="408"/>
                    </a:lnTo>
                    <a:lnTo>
                      <a:pt x="252" y="407"/>
                    </a:lnTo>
                    <a:lnTo>
                      <a:pt x="251" y="407"/>
                    </a:lnTo>
                    <a:lnTo>
                      <a:pt x="253" y="404"/>
                    </a:lnTo>
                    <a:lnTo>
                      <a:pt x="253" y="402"/>
                    </a:lnTo>
                    <a:lnTo>
                      <a:pt x="254" y="401"/>
                    </a:lnTo>
                    <a:lnTo>
                      <a:pt x="253" y="398"/>
                    </a:lnTo>
                    <a:lnTo>
                      <a:pt x="255" y="399"/>
                    </a:lnTo>
                    <a:lnTo>
                      <a:pt x="256" y="399"/>
                    </a:lnTo>
                    <a:lnTo>
                      <a:pt x="260" y="402"/>
                    </a:lnTo>
                    <a:lnTo>
                      <a:pt x="260" y="403"/>
                    </a:lnTo>
                    <a:lnTo>
                      <a:pt x="258" y="403"/>
                    </a:lnTo>
                    <a:lnTo>
                      <a:pt x="258" y="404"/>
                    </a:lnTo>
                    <a:lnTo>
                      <a:pt x="260" y="404"/>
                    </a:lnTo>
                    <a:lnTo>
                      <a:pt x="261" y="404"/>
                    </a:lnTo>
                    <a:lnTo>
                      <a:pt x="261" y="405"/>
                    </a:lnTo>
                    <a:lnTo>
                      <a:pt x="264" y="402"/>
                    </a:lnTo>
                    <a:lnTo>
                      <a:pt x="268" y="400"/>
                    </a:lnTo>
                    <a:lnTo>
                      <a:pt x="266" y="400"/>
                    </a:lnTo>
                    <a:lnTo>
                      <a:pt x="267" y="394"/>
                    </a:lnTo>
                    <a:lnTo>
                      <a:pt x="271" y="398"/>
                    </a:lnTo>
                    <a:lnTo>
                      <a:pt x="273" y="395"/>
                    </a:lnTo>
                    <a:lnTo>
                      <a:pt x="276" y="393"/>
                    </a:lnTo>
                    <a:lnTo>
                      <a:pt x="277" y="394"/>
                    </a:lnTo>
                    <a:lnTo>
                      <a:pt x="277" y="396"/>
                    </a:lnTo>
                    <a:lnTo>
                      <a:pt x="277" y="398"/>
                    </a:lnTo>
                    <a:lnTo>
                      <a:pt x="278" y="398"/>
                    </a:lnTo>
                    <a:lnTo>
                      <a:pt x="278" y="400"/>
                    </a:lnTo>
                    <a:lnTo>
                      <a:pt x="277" y="400"/>
                    </a:lnTo>
                    <a:lnTo>
                      <a:pt x="278" y="401"/>
                    </a:lnTo>
                    <a:lnTo>
                      <a:pt x="277" y="401"/>
                    </a:lnTo>
                    <a:lnTo>
                      <a:pt x="277" y="402"/>
                    </a:lnTo>
                    <a:lnTo>
                      <a:pt x="278" y="402"/>
                    </a:lnTo>
                    <a:lnTo>
                      <a:pt x="279" y="404"/>
                    </a:lnTo>
                    <a:lnTo>
                      <a:pt x="280" y="403"/>
                    </a:lnTo>
                    <a:lnTo>
                      <a:pt x="280" y="401"/>
                    </a:lnTo>
                    <a:lnTo>
                      <a:pt x="280" y="402"/>
                    </a:lnTo>
                    <a:lnTo>
                      <a:pt x="281" y="404"/>
                    </a:lnTo>
                    <a:lnTo>
                      <a:pt x="280" y="404"/>
                    </a:lnTo>
                    <a:lnTo>
                      <a:pt x="280" y="405"/>
                    </a:lnTo>
                    <a:lnTo>
                      <a:pt x="283" y="407"/>
                    </a:lnTo>
                    <a:lnTo>
                      <a:pt x="285" y="408"/>
                    </a:lnTo>
                    <a:lnTo>
                      <a:pt x="288" y="409"/>
                    </a:lnTo>
                    <a:lnTo>
                      <a:pt x="289" y="408"/>
                    </a:lnTo>
                    <a:lnTo>
                      <a:pt x="291" y="408"/>
                    </a:lnTo>
                    <a:lnTo>
                      <a:pt x="293" y="406"/>
                    </a:lnTo>
                    <a:lnTo>
                      <a:pt x="294" y="406"/>
                    </a:lnTo>
                    <a:lnTo>
                      <a:pt x="295" y="403"/>
                    </a:lnTo>
                    <a:lnTo>
                      <a:pt x="294" y="401"/>
                    </a:lnTo>
                    <a:lnTo>
                      <a:pt x="294" y="400"/>
                    </a:lnTo>
                    <a:lnTo>
                      <a:pt x="296" y="400"/>
                    </a:lnTo>
                    <a:lnTo>
                      <a:pt x="296" y="401"/>
                    </a:lnTo>
                    <a:lnTo>
                      <a:pt x="296" y="403"/>
                    </a:lnTo>
                    <a:lnTo>
                      <a:pt x="298" y="403"/>
                    </a:lnTo>
                    <a:lnTo>
                      <a:pt x="298" y="404"/>
                    </a:lnTo>
                    <a:lnTo>
                      <a:pt x="300" y="404"/>
                    </a:lnTo>
                    <a:lnTo>
                      <a:pt x="301" y="404"/>
                    </a:lnTo>
                    <a:lnTo>
                      <a:pt x="303" y="406"/>
                    </a:lnTo>
                    <a:lnTo>
                      <a:pt x="304" y="407"/>
                    </a:lnTo>
                    <a:lnTo>
                      <a:pt x="305" y="406"/>
                    </a:lnTo>
                    <a:lnTo>
                      <a:pt x="307" y="406"/>
                    </a:lnTo>
                    <a:lnTo>
                      <a:pt x="308" y="409"/>
                    </a:lnTo>
                    <a:lnTo>
                      <a:pt x="309" y="410"/>
                    </a:lnTo>
                    <a:lnTo>
                      <a:pt x="309" y="407"/>
                    </a:lnTo>
                    <a:lnTo>
                      <a:pt x="309" y="406"/>
                    </a:lnTo>
                    <a:lnTo>
                      <a:pt x="311" y="406"/>
                    </a:lnTo>
                    <a:lnTo>
                      <a:pt x="313" y="407"/>
                    </a:lnTo>
                    <a:lnTo>
                      <a:pt x="313" y="406"/>
                    </a:lnTo>
                    <a:lnTo>
                      <a:pt x="314" y="406"/>
                    </a:lnTo>
                    <a:lnTo>
                      <a:pt x="318" y="408"/>
                    </a:lnTo>
                    <a:lnTo>
                      <a:pt x="318" y="407"/>
                    </a:lnTo>
                    <a:lnTo>
                      <a:pt x="320" y="407"/>
                    </a:lnTo>
                    <a:lnTo>
                      <a:pt x="318" y="406"/>
                    </a:lnTo>
                    <a:lnTo>
                      <a:pt x="320" y="406"/>
                    </a:lnTo>
                    <a:lnTo>
                      <a:pt x="320" y="404"/>
                    </a:lnTo>
                    <a:lnTo>
                      <a:pt x="321" y="404"/>
                    </a:lnTo>
                    <a:lnTo>
                      <a:pt x="322" y="406"/>
                    </a:lnTo>
                    <a:lnTo>
                      <a:pt x="326" y="404"/>
                    </a:lnTo>
                    <a:lnTo>
                      <a:pt x="326" y="403"/>
                    </a:lnTo>
                    <a:lnTo>
                      <a:pt x="325" y="402"/>
                    </a:lnTo>
                    <a:lnTo>
                      <a:pt x="325" y="400"/>
                    </a:lnTo>
                    <a:lnTo>
                      <a:pt x="321" y="398"/>
                    </a:lnTo>
                    <a:lnTo>
                      <a:pt x="324" y="396"/>
                    </a:lnTo>
                    <a:lnTo>
                      <a:pt x="323" y="395"/>
                    </a:lnTo>
                    <a:lnTo>
                      <a:pt x="324" y="396"/>
                    </a:lnTo>
                    <a:lnTo>
                      <a:pt x="329" y="394"/>
                    </a:lnTo>
                    <a:lnTo>
                      <a:pt x="330" y="394"/>
                    </a:lnTo>
                    <a:lnTo>
                      <a:pt x="332" y="393"/>
                    </a:lnTo>
                    <a:lnTo>
                      <a:pt x="333" y="393"/>
                    </a:lnTo>
                    <a:lnTo>
                      <a:pt x="336" y="394"/>
                    </a:lnTo>
                    <a:lnTo>
                      <a:pt x="337" y="393"/>
                    </a:lnTo>
                    <a:lnTo>
                      <a:pt x="339" y="394"/>
                    </a:lnTo>
                    <a:lnTo>
                      <a:pt x="342" y="393"/>
                    </a:lnTo>
                    <a:lnTo>
                      <a:pt x="345" y="395"/>
                    </a:lnTo>
                    <a:lnTo>
                      <a:pt x="346" y="393"/>
                    </a:lnTo>
                    <a:lnTo>
                      <a:pt x="346" y="392"/>
                    </a:lnTo>
                    <a:lnTo>
                      <a:pt x="348" y="390"/>
                    </a:lnTo>
                    <a:lnTo>
                      <a:pt x="350" y="390"/>
                    </a:lnTo>
                    <a:lnTo>
                      <a:pt x="350" y="388"/>
                    </a:lnTo>
                    <a:lnTo>
                      <a:pt x="348" y="384"/>
                    </a:lnTo>
                    <a:lnTo>
                      <a:pt x="349" y="383"/>
                    </a:lnTo>
                    <a:lnTo>
                      <a:pt x="351" y="383"/>
                    </a:lnTo>
                    <a:lnTo>
                      <a:pt x="353" y="383"/>
                    </a:lnTo>
                    <a:lnTo>
                      <a:pt x="355" y="383"/>
                    </a:lnTo>
                    <a:lnTo>
                      <a:pt x="356" y="383"/>
                    </a:lnTo>
                    <a:lnTo>
                      <a:pt x="357" y="381"/>
                    </a:lnTo>
                    <a:lnTo>
                      <a:pt x="359" y="381"/>
                    </a:lnTo>
                    <a:lnTo>
                      <a:pt x="359" y="380"/>
                    </a:lnTo>
                    <a:lnTo>
                      <a:pt x="361" y="378"/>
                    </a:lnTo>
                    <a:lnTo>
                      <a:pt x="362" y="376"/>
                    </a:lnTo>
                    <a:lnTo>
                      <a:pt x="362" y="377"/>
                    </a:lnTo>
                    <a:lnTo>
                      <a:pt x="362" y="376"/>
                    </a:lnTo>
                    <a:lnTo>
                      <a:pt x="364" y="370"/>
                    </a:lnTo>
                    <a:lnTo>
                      <a:pt x="363" y="370"/>
                    </a:lnTo>
                    <a:lnTo>
                      <a:pt x="363" y="367"/>
                    </a:lnTo>
                    <a:lnTo>
                      <a:pt x="360" y="367"/>
                    </a:lnTo>
                    <a:lnTo>
                      <a:pt x="362" y="364"/>
                    </a:lnTo>
                    <a:lnTo>
                      <a:pt x="362" y="362"/>
                    </a:lnTo>
                    <a:lnTo>
                      <a:pt x="361" y="361"/>
                    </a:lnTo>
                    <a:lnTo>
                      <a:pt x="361" y="363"/>
                    </a:lnTo>
                    <a:lnTo>
                      <a:pt x="358" y="365"/>
                    </a:lnTo>
                    <a:lnTo>
                      <a:pt x="356" y="364"/>
                    </a:lnTo>
                    <a:lnTo>
                      <a:pt x="355" y="366"/>
                    </a:lnTo>
                    <a:lnTo>
                      <a:pt x="354" y="366"/>
                    </a:lnTo>
                    <a:lnTo>
                      <a:pt x="356" y="364"/>
                    </a:lnTo>
                    <a:lnTo>
                      <a:pt x="356" y="362"/>
                    </a:lnTo>
                    <a:lnTo>
                      <a:pt x="357" y="363"/>
                    </a:lnTo>
                    <a:lnTo>
                      <a:pt x="358" y="361"/>
                    </a:lnTo>
                    <a:lnTo>
                      <a:pt x="356" y="358"/>
                    </a:lnTo>
                    <a:lnTo>
                      <a:pt x="356" y="357"/>
                    </a:lnTo>
                    <a:lnTo>
                      <a:pt x="356" y="354"/>
                    </a:lnTo>
                    <a:lnTo>
                      <a:pt x="354" y="355"/>
                    </a:lnTo>
                    <a:lnTo>
                      <a:pt x="355" y="353"/>
                    </a:lnTo>
                    <a:lnTo>
                      <a:pt x="353" y="353"/>
                    </a:lnTo>
                    <a:lnTo>
                      <a:pt x="354" y="351"/>
                    </a:lnTo>
                    <a:lnTo>
                      <a:pt x="356" y="347"/>
                    </a:lnTo>
                    <a:lnTo>
                      <a:pt x="359" y="347"/>
                    </a:lnTo>
                    <a:lnTo>
                      <a:pt x="362" y="349"/>
                    </a:lnTo>
                    <a:lnTo>
                      <a:pt x="364" y="347"/>
                    </a:lnTo>
                    <a:lnTo>
                      <a:pt x="364" y="346"/>
                    </a:lnTo>
                    <a:lnTo>
                      <a:pt x="366" y="348"/>
                    </a:lnTo>
                    <a:lnTo>
                      <a:pt x="368" y="345"/>
                    </a:lnTo>
                    <a:lnTo>
                      <a:pt x="366" y="344"/>
                    </a:lnTo>
                    <a:lnTo>
                      <a:pt x="366" y="340"/>
                    </a:lnTo>
                    <a:lnTo>
                      <a:pt x="367" y="338"/>
                    </a:lnTo>
                    <a:lnTo>
                      <a:pt x="367" y="339"/>
                    </a:lnTo>
                    <a:lnTo>
                      <a:pt x="368" y="337"/>
                    </a:lnTo>
                    <a:lnTo>
                      <a:pt x="366" y="334"/>
                    </a:lnTo>
                    <a:lnTo>
                      <a:pt x="365" y="332"/>
                    </a:lnTo>
                    <a:lnTo>
                      <a:pt x="363" y="332"/>
                    </a:lnTo>
                    <a:lnTo>
                      <a:pt x="361" y="331"/>
                    </a:lnTo>
                    <a:lnTo>
                      <a:pt x="359" y="331"/>
                    </a:lnTo>
                    <a:lnTo>
                      <a:pt x="358" y="330"/>
                    </a:lnTo>
                    <a:lnTo>
                      <a:pt x="359" y="326"/>
                    </a:lnTo>
                    <a:lnTo>
                      <a:pt x="359" y="324"/>
                    </a:lnTo>
                    <a:lnTo>
                      <a:pt x="360" y="322"/>
                    </a:lnTo>
                    <a:lnTo>
                      <a:pt x="362" y="317"/>
                    </a:lnTo>
                    <a:lnTo>
                      <a:pt x="364" y="315"/>
                    </a:lnTo>
                    <a:lnTo>
                      <a:pt x="364" y="313"/>
                    </a:lnTo>
                    <a:lnTo>
                      <a:pt x="366" y="311"/>
                    </a:lnTo>
                    <a:lnTo>
                      <a:pt x="369" y="311"/>
                    </a:lnTo>
                    <a:lnTo>
                      <a:pt x="369" y="313"/>
                    </a:lnTo>
                    <a:lnTo>
                      <a:pt x="370" y="313"/>
                    </a:lnTo>
                    <a:lnTo>
                      <a:pt x="371" y="312"/>
                    </a:lnTo>
                    <a:lnTo>
                      <a:pt x="373" y="311"/>
                    </a:lnTo>
                    <a:lnTo>
                      <a:pt x="374" y="311"/>
                    </a:lnTo>
                    <a:lnTo>
                      <a:pt x="375" y="311"/>
                    </a:lnTo>
                    <a:lnTo>
                      <a:pt x="375" y="307"/>
                    </a:lnTo>
                    <a:lnTo>
                      <a:pt x="372" y="306"/>
                    </a:lnTo>
                    <a:lnTo>
                      <a:pt x="373" y="303"/>
                    </a:lnTo>
                    <a:lnTo>
                      <a:pt x="372" y="303"/>
                    </a:lnTo>
                    <a:lnTo>
                      <a:pt x="372" y="302"/>
                    </a:lnTo>
                    <a:lnTo>
                      <a:pt x="368" y="302"/>
                    </a:lnTo>
                    <a:lnTo>
                      <a:pt x="367" y="300"/>
                    </a:lnTo>
                    <a:lnTo>
                      <a:pt x="367" y="297"/>
                    </a:lnTo>
                    <a:lnTo>
                      <a:pt x="369" y="294"/>
                    </a:lnTo>
                    <a:lnTo>
                      <a:pt x="369" y="293"/>
                    </a:lnTo>
                    <a:lnTo>
                      <a:pt x="370" y="294"/>
                    </a:lnTo>
                    <a:lnTo>
                      <a:pt x="373" y="293"/>
                    </a:lnTo>
                    <a:lnTo>
                      <a:pt x="373" y="292"/>
                    </a:lnTo>
                    <a:lnTo>
                      <a:pt x="375" y="293"/>
                    </a:lnTo>
                    <a:lnTo>
                      <a:pt x="375" y="292"/>
                    </a:lnTo>
                    <a:lnTo>
                      <a:pt x="374" y="290"/>
                    </a:lnTo>
                    <a:lnTo>
                      <a:pt x="375" y="289"/>
                    </a:lnTo>
                    <a:lnTo>
                      <a:pt x="377" y="289"/>
                    </a:lnTo>
                    <a:lnTo>
                      <a:pt x="378" y="288"/>
                    </a:lnTo>
                    <a:lnTo>
                      <a:pt x="378" y="286"/>
                    </a:lnTo>
                    <a:lnTo>
                      <a:pt x="379" y="285"/>
                    </a:lnTo>
                    <a:lnTo>
                      <a:pt x="378" y="283"/>
                    </a:lnTo>
                    <a:lnTo>
                      <a:pt x="378" y="282"/>
                    </a:lnTo>
                    <a:lnTo>
                      <a:pt x="378" y="281"/>
                    </a:lnTo>
                    <a:lnTo>
                      <a:pt x="378" y="279"/>
                    </a:lnTo>
                    <a:lnTo>
                      <a:pt x="379" y="279"/>
                    </a:lnTo>
                    <a:lnTo>
                      <a:pt x="382" y="279"/>
                    </a:lnTo>
                    <a:lnTo>
                      <a:pt x="384" y="278"/>
                    </a:lnTo>
                    <a:lnTo>
                      <a:pt x="386" y="279"/>
                    </a:lnTo>
                    <a:lnTo>
                      <a:pt x="390" y="276"/>
                    </a:lnTo>
                    <a:lnTo>
                      <a:pt x="392" y="274"/>
                    </a:lnTo>
                    <a:lnTo>
                      <a:pt x="392" y="272"/>
                    </a:lnTo>
                    <a:lnTo>
                      <a:pt x="395" y="272"/>
                    </a:lnTo>
                    <a:lnTo>
                      <a:pt x="395" y="274"/>
                    </a:lnTo>
                    <a:lnTo>
                      <a:pt x="396" y="275"/>
                    </a:lnTo>
                    <a:lnTo>
                      <a:pt x="396" y="274"/>
                    </a:lnTo>
                    <a:lnTo>
                      <a:pt x="398" y="272"/>
                    </a:lnTo>
                    <a:lnTo>
                      <a:pt x="400" y="272"/>
                    </a:lnTo>
                    <a:lnTo>
                      <a:pt x="403" y="270"/>
                    </a:lnTo>
                    <a:lnTo>
                      <a:pt x="403" y="268"/>
                    </a:lnTo>
                    <a:lnTo>
                      <a:pt x="406" y="268"/>
                    </a:lnTo>
                    <a:lnTo>
                      <a:pt x="406" y="266"/>
                    </a:lnTo>
                    <a:lnTo>
                      <a:pt x="405" y="266"/>
                    </a:lnTo>
                    <a:lnTo>
                      <a:pt x="406" y="266"/>
                    </a:lnTo>
                    <a:lnTo>
                      <a:pt x="405" y="264"/>
                    </a:lnTo>
                    <a:lnTo>
                      <a:pt x="403" y="260"/>
                    </a:lnTo>
                    <a:lnTo>
                      <a:pt x="406" y="258"/>
                    </a:lnTo>
                    <a:lnTo>
                      <a:pt x="405" y="258"/>
                    </a:lnTo>
                    <a:lnTo>
                      <a:pt x="404" y="253"/>
                    </a:lnTo>
                    <a:lnTo>
                      <a:pt x="405" y="253"/>
                    </a:lnTo>
                    <a:lnTo>
                      <a:pt x="405" y="251"/>
                    </a:lnTo>
                    <a:lnTo>
                      <a:pt x="406" y="248"/>
                    </a:lnTo>
                    <a:lnTo>
                      <a:pt x="406" y="246"/>
                    </a:lnTo>
                    <a:lnTo>
                      <a:pt x="407" y="244"/>
                    </a:lnTo>
                    <a:lnTo>
                      <a:pt x="408" y="243"/>
                    </a:lnTo>
                    <a:lnTo>
                      <a:pt x="408" y="240"/>
                    </a:lnTo>
                    <a:lnTo>
                      <a:pt x="406" y="242"/>
                    </a:lnTo>
                    <a:lnTo>
                      <a:pt x="405" y="241"/>
                    </a:lnTo>
                    <a:lnTo>
                      <a:pt x="404" y="239"/>
                    </a:lnTo>
                    <a:lnTo>
                      <a:pt x="406" y="238"/>
                    </a:lnTo>
                    <a:lnTo>
                      <a:pt x="405" y="236"/>
                    </a:lnTo>
                    <a:lnTo>
                      <a:pt x="405" y="235"/>
                    </a:lnTo>
                    <a:lnTo>
                      <a:pt x="406" y="234"/>
                    </a:lnTo>
                    <a:lnTo>
                      <a:pt x="404" y="229"/>
                    </a:lnTo>
                    <a:lnTo>
                      <a:pt x="405" y="226"/>
                    </a:lnTo>
                    <a:lnTo>
                      <a:pt x="406" y="225"/>
                    </a:lnTo>
                    <a:lnTo>
                      <a:pt x="408" y="223"/>
                    </a:lnTo>
                    <a:lnTo>
                      <a:pt x="410" y="221"/>
                    </a:lnTo>
                    <a:lnTo>
                      <a:pt x="408" y="217"/>
                    </a:lnTo>
                    <a:lnTo>
                      <a:pt x="412" y="215"/>
                    </a:lnTo>
                    <a:lnTo>
                      <a:pt x="413" y="213"/>
                    </a:lnTo>
                    <a:lnTo>
                      <a:pt x="410" y="212"/>
                    </a:lnTo>
                    <a:lnTo>
                      <a:pt x="410" y="211"/>
                    </a:lnTo>
                    <a:lnTo>
                      <a:pt x="410" y="209"/>
                    </a:lnTo>
                    <a:lnTo>
                      <a:pt x="411" y="208"/>
                    </a:lnTo>
                    <a:lnTo>
                      <a:pt x="410" y="208"/>
                    </a:lnTo>
                    <a:lnTo>
                      <a:pt x="409" y="209"/>
                    </a:lnTo>
                    <a:lnTo>
                      <a:pt x="408" y="208"/>
                    </a:lnTo>
                    <a:lnTo>
                      <a:pt x="406" y="206"/>
                    </a:lnTo>
                    <a:lnTo>
                      <a:pt x="405" y="204"/>
                    </a:lnTo>
                    <a:lnTo>
                      <a:pt x="406" y="203"/>
                    </a:lnTo>
                    <a:lnTo>
                      <a:pt x="406" y="202"/>
                    </a:lnTo>
                    <a:lnTo>
                      <a:pt x="404" y="200"/>
                    </a:lnTo>
                    <a:lnTo>
                      <a:pt x="405" y="200"/>
                    </a:lnTo>
                    <a:lnTo>
                      <a:pt x="407" y="200"/>
                    </a:lnTo>
                    <a:lnTo>
                      <a:pt x="408" y="201"/>
                    </a:lnTo>
                    <a:lnTo>
                      <a:pt x="409" y="205"/>
                    </a:lnTo>
                    <a:lnTo>
                      <a:pt x="412" y="204"/>
                    </a:lnTo>
                    <a:lnTo>
                      <a:pt x="413" y="203"/>
                    </a:lnTo>
                    <a:lnTo>
                      <a:pt x="413" y="202"/>
                    </a:lnTo>
                    <a:lnTo>
                      <a:pt x="416" y="200"/>
                    </a:lnTo>
                    <a:lnTo>
                      <a:pt x="418" y="197"/>
                    </a:lnTo>
                    <a:lnTo>
                      <a:pt x="419" y="197"/>
                    </a:lnTo>
                    <a:lnTo>
                      <a:pt x="422" y="191"/>
                    </a:lnTo>
                    <a:lnTo>
                      <a:pt x="422"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26" name="Freeform 67">
                <a:extLst>
                  <a:ext uri="{FF2B5EF4-FFF2-40B4-BE49-F238E27FC236}">
                    <a16:creationId xmlns:a16="http://schemas.microsoft.com/office/drawing/2014/main" id="{603C2DDF-86EB-4003-8BB6-96FDA1BEF5FE}"/>
                  </a:ext>
                </a:extLst>
              </p:cNvPr>
              <p:cNvSpPr>
                <a:spLocks/>
              </p:cNvSpPr>
              <p:nvPr/>
            </p:nvSpPr>
            <p:spPr bwMode="auto">
              <a:xfrm>
                <a:off x="1156" y="3285"/>
                <a:ext cx="422" cy="438"/>
              </a:xfrm>
              <a:custGeom>
                <a:avLst/>
                <a:gdLst>
                  <a:gd name="T0" fmla="*/ 418 w 422"/>
                  <a:gd name="T1" fmla="*/ 168 h 438"/>
                  <a:gd name="T2" fmla="*/ 390 w 422"/>
                  <a:gd name="T3" fmla="*/ 138 h 438"/>
                  <a:gd name="T4" fmla="*/ 364 w 422"/>
                  <a:gd name="T5" fmla="*/ 110 h 438"/>
                  <a:gd name="T6" fmla="*/ 338 w 422"/>
                  <a:gd name="T7" fmla="*/ 91 h 438"/>
                  <a:gd name="T8" fmla="*/ 320 w 422"/>
                  <a:gd name="T9" fmla="*/ 76 h 438"/>
                  <a:gd name="T10" fmla="*/ 291 w 422"/>
                  <a:gd name="T11" fmla="*/ 93 h 438"/>
                  <a:gd name="T12" fmla="*/ 269 w 422"/>
                  <a:gd name="T13" fmla="*/ 61 h 438"/>
                  <a:gd name="T14" fmla="*/ 255 w 422"/>
                  <a:gd name="T15" fmla="*/ 47 h 438"/>
                  <a:gd name="T16" fmla="*/ 244 w 422"/>
                  <a:gd name="T17" fmla="*/ 35 h 438"/>
                  <a:gd name="T18" fmla="*/ 226 w 422"/>
                  <a:gd name="T19" fmla="*/ 32 h 438"/>
                  <a:gd name="T20" fmla="*/ 213 w 422"/>
                  <a:gd name="T21" fmla="*/ 24 h 438"/>
                  <a:gd name="T22" fmla="*/ 190 w 422"/>
                  <a:gd name="T23" fmla="*/ 0 h 438"/>
                  <a:gd name="T24" fmla="*/ 171 w 422"/>
                  <a:gd name="T25" fmla="*/ 11 h 438"/>
                  <a:gd name="T26" fmla="*/ 165 w 422"/>
                  <a:gd name="T27" fmla="*/ 29 h 438"/>
                  <a:gd name="T28" fmla="*/ 150 w 422"/>
                  <a:gd name="T29" fmla="*/ 34 h 438"/>
                  <a:gd name="T30" fmla="*/ 126 w 422"/>
                  <a:gd name="T31" fmla="*/ 41 h 438"/>
                  <a:gd name="T32" fmla="*/ 109 w 422"/>
                  <a:gd name="T33" fmla="*/ 41 h 438"/>
                  <a:gd name="T34" fmla="*/ 96 w 422"/>
                  <a:gd name="T35" fmla="*/ 62 h 438"/>
                  <a:gd name="T36" fmla="*/ 112 w 422"/>
                  <a:gd name="T37" fmla="*/ 94 h 438"/>
                  <a:gd name="T38" fmla="*/ 97 w 422"/>
                  <a:gd name="T39" fmla="*/ 104 h 438"/>
                  <a:gd name="T40" fmla="*/ 86 w 422"/>
                  <a:gd name="T41" fmla="*/ 114 h 438"/>
                  <a:gd name="T42" fmla="*/ 72 w 422"/>
                  <a:gd name="T43" fmla="*/ 104 h 438"/>
                  <a:gd name="T44" fmla="*/ 49 w 422"/>
                  <a:gd name="T45" fmla="*/ 105 h 438"/>
                  <a:gd name="T46" fmla="*/ 37 w 422"/>
                  <a:gd name="T47" fmla="*/ 112 h 438"/>
                  <a:gd name="T48" fmla="*/ 21 w 422"/>
                  <a:gd name="T49" fmla="*/ 130 h 438"/>
                  <a:gd name="T50" fmla="*/ 16 w 422"/>
                  <a:gd name="T51" fmla="*/ 149 h 438"/>
                  <a:gd name="T52" fmla="*/ 5 w 422"/>
                  <a:gd name="T53" fmla="*/ 183 h 438"/>
                  <a:gd name="T54" fmla="*/ 1 w 422"/>
                  <a:gd name="T55" fmla="*/ 201 h 438"/>
                  <a:gd name="T56" fmla="*/ 1 w 422"/>
                  <a:gd name="T57" fmla="*/ 223 h 438"/>
                  <a:gd name="T58" fmla="*/ 19 w 422"/>
                  <a:gd name="T59" fmla="*/ 253 h 438"/>
                  <a:gd name="T60" fmla="*/ 43 w 422"/>
                  <a:gd name="T61" fmla="*/ 258 h 438"/>
                  <a:gd name="T62" fmla="*/ 58 w 422"/>
                  <a:gd name="T63" fmla="*/ 275 h 438"/>
                  <a:gd name="T64" fmla="*/ 85 w 422"/>
                  <a:gd name="T65" fmla="*/ 288 h 438"/>
                  <a:gd name="T66" fmla="*/ 109 w 422"/>
                  <a:gd name="T67" fmla="*/ 293 h 438"/>
                  <a:gd name="T68" fmla="*/ 113 w 422"/>
                  <a:gd name="T69" fmla="*/ 321 h 438"/>
                  <a:gd name="T70" fmla="*/ 131 w 422"/>
                  <a:gd name="T71" fmla="*/ 341 h 438"/>
                  <a:gd name="T72" fmla="*/ 153 w 422"/>
                  <a:gd name="T73" fmla="*/ 347 h 438"/>
                  <a:gd name="T74" fmla="*/ 172 w 422"/>
                  <a:gd name="T75" fmla="*/ 351 h 438"/>
                  <a:gd name="T76" fmla="*/ 173 w 422"/>
                  <a:gd name="T77" fmla="*/ 371 h 438"/>
                  <a:gd name="T78" fmla="*/ 156 w 422"/>
                  <a:gd name="T79" fmla="*/ 388 h 438"/>
                  <a:gd name="T80" fmla="*/ 144 w 422"/>
                  <a:gd name="T81" fmla="*/ 407 h 438"/>
                  <a:gd name="T82" fmla="*/ 166 w 422"/>
                  <a:gd name="T83" fmla="*/ 424 h 438"/>
                  <a:gd name="T84" fmla="*/ 179 w 422"/>
                  <a:gd name="T85" fmla="*/ 435 h 438"/>
                  <a:gd name="T86" fmla="*/ 195 w 422"/>
                  <a:gd name="T87" fmla="*/ 427 h 438"/>
                  <a:gd name="T88" fmla="*/ 216 w 422"/>
                  <a:gd name="T89" fmla="*/ 427 h 438"/>
                  <a:gd name="T90" fmla="*/ 239 w 422"/>
                  <a:gd name="T91" fmla="*/ 409 h 438"/>
                  <a:gd name="T92" fmla="*/ 253 w 422"/>
                  <a:gd name="T93" fmla="*/ 398 h 438"/>
                  <a:gd name="T94" fmla="*/ 277 w 422"/>
                  <a:gd name="T95" fmla="*/ 396 h 438"/>
                  <a:gd name="T96" fmla="*/ 288 w 422"/>
                  <a:gd name="T97" fmla="*/ 409 h 438"/>
                  <a:gd name="T98" fmla="*/ 307 w 422"/>
                  <a:gd name="T99" fmla="*/ 406 h 438"/>
                  <a:gd name="T100" fmla="*/ 326 w 422"/>
                  <a:gd name="T101" fmla="*/ 404 h 438"/>
                  <a:gd name="T102" fmla="*/ 346 w 422"/>
                  <a:gd name="T103" fmla="*/ 392 h 438"/>
                  <a:gd name="T104" fmla="*/ 363 w 422"/>
                  <a:gd name="T105" fmla="*/ 370 h 438"/>
                  <a:gd name="T106" fmla="*/ 354 w 422"/>
                  <a:gd name="T107" fmla="*/ 355 h 438"/>
                  <a:gd name="T108" fmla="*/ 363 w 422"/>
                  <a:gd name="T109" fmla="*/ 332 h 438"/>
                  <a:gd name="T110" fmla="*/ 375 w 422"/>
                  <a:gd name="T111" fmla="*/ 311 h 438"/>
                  <a:gd name="T112" fmla="*/ 377 w 422"/>
                  <a:gd name="T113" fmla="*/ 289 h 438"/>
                  <a:gd name="T114" fmla="*/ 396 w 422"/>
                  <a:gd name="T115" fmla="*/ 275 h 438"/>
                  <a:gd name="T116" fmla="*/ 405 w 422"/>
                  <a:gd name="T117" fmla="*/ 253 h 438"/>
                  <a:gd name="T118" fmla="*/ 410 w 422"/>
                  <a:gd name="T119" fmla="*/ 221 h 438"/>
                  <a:gd name="T120" fmla="*/ 408 w 422"/>
                  <a:gd name="T121" fmla="*/ 201 h 4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22"/>
                  <a:gd name="T184" fmla="*/ 0 h 438"/>
                  <a:gd name="T185" fmla="*/ 422 w 422"/>
                  <a:gd name="T186" fmla="*/ 438 h 4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22" h="438">
                    <a:moveTo>
                      <a:pt x="422" y="187"/>
                    </a:moveTo>
                    <a:lnTo>
                      <a:pt x="421" y="184"/>
                    </a:lnTo>
                    <a:lnTo>
                      <a:pt x="417" y="183"/>
                    </a:lnTo>
                    <a:lnTo>
                      <a:pt x="417" y="182"/>
                    </a:lnTo>
                    <a:lnTo>
                      <a:pt x="415" y="182"/>
                    </a:lnTo>
                    <a:lnTo>
                      <a:pt x="414" y="181"/>
                    </a:lnTo>
                    <a:lnTo>
                      <a:pt x="414" y="180"/>
                    </a:lnTo>
                    <a:lnTo>
                      <a:pt x="413" y="179"/>
                    </a:lnTo>
                    <a:lnTo>
                      <a:pt x="413" y="178"/>
                    </a:lnTo>
                    <a:lnTo>
                      <a:pt x="411" y="177"/>
                    </a:lnTo>
                    <a:lnTo>
                      <a:pt x="412" y="175"/>
                    </a:lnTo>
                    <a:lnTo>
                      <a:pt x="414" y="175"/>
                    </a:lnTo>
                    <a:lnTo>
                      <a:pt x="415" y="174"/>
                    </a:lnTo>
                    <a:lnTo>
                      <a:pt x="417" y="172"/>
                    </a:lnTo>
                    <a:lnTo>
                      <a:pt x="417" y="169"/>
                    </a:lnTo>
                    <a:lnTo>
                      <a:pt x="418" y="169"/>
                    </a:lnTo>
                    <a:lnTo>
                      <a:pt x="418" y="168"/>
                    </a:lnTo>
                    <a:lnTo>
                      <a:pt x="418" y="164"/>
                    </a:lnTo>
                    <a:lnTo>
                      <a:pt x="418" y="163"/>
                    </a:lnTo>
                    <a:lnTo>
                      <a:pt x="414" y="157"/>
                    </a:lnTo>
                    <a:lnTo>
                      <a:pt x="414" y="155"/>
                    </a:lnTo>
                    <a:lnTo>
                      <a:pt x="413" y="152"/>
                    </a:lnTo>
                    <a:lnTo>
                      <a:pt x="410" y="152"/>
                    </a:lnTo>
                    <a:lnTo>
                      <a:pt x="408" y="149"/>
                    </a:lnTo>
                    <a:lnTo>
                      <a:pt x="408" y="147"/>
                    </a:lnTo>
                    <a:lnTo>
                      <a:pt x="405" y="145"/>
                    </a:lnTo>
                    <a:lnTo>
                      <a:pt x="403" y="145"/>
                    </a:lnTo>
                    <a:lnTo>
                      <a:pt x="400" y="142"/>
                    </a:lnTo>
                    <a:lnTo>
                      <a:pt x="398" y="143"/>
                    </a:lnTo>
                    <a:lnTo>
                      <a:pt x="396" y="140"/>
                    </a:lnTo>
                    <a:lnTo>
                      <a:pt x="395" y="142"/>
                    </a:lnTo>
                    <a:lnTo>
                      <a:pt x="394" y="142"/>
                    </a:lnTo>
                    <a:lnTo>
                      <a:pt x="392" y="142"/>
                    </a:lnTo>
                    <a:lnTo>
                      <a:pt x="391" y="139"/>
                    </a:lnTo>
                    <a:lnTo>
                      <a:pt x="390" y="138"/>
                    </a:lnTo>
                    <a:lnTo>
                      <a:pt x="387" y="136"/>
                    </a:lnTo>
                    <a:lnTo>
                      <a:pt x="389" y="132"/>
                    </a:lnTo>
                    <a:lnTo>
                      <a:pt x="387" y="131"/>
                    </a:lnTo>
                    <a:lnTo>
                      <a:pt x="385" y="128"/>
                    </a:lnTo>
                    <a:lnTo>
                      <a:pt x="382" y="122"/>
                    </a:lnTo>
                    <a:lnTo>
                      <a:pt x="380" y="120"/>
                    </a:lnTo>
                    <a:lnTo>
                      <a:pt x="377" y="119"/>
                    </a:lnTo>
                    <a:lnTo>
                      <a:pt x="375" y="117"/>
                    </a:lnTo>
                    <a:lnTo>
                      <a:pt x="374" y="117"/>
                    </a:lnTo>
                    <a:lnTo>
                      <a:pt x="372" y="117"/>
                    </a:lnTo>
                    <a:lnTo>
                      <a:pt x="372" y="115"/>
                    </a:lnTo>
                    <a:lnTo>
                      <a:pt x="370" y="114"/>
                    </a:lnTo>
                    <a:lnTo>
                      <a:pt x="369" y="111"/>
                    </a:lnTo>
                    <a:lnTo>
                      <a:pt x="368" y="111"/>
                    </a:lnTo>
                    <a:lnTo>
                      <a:pt x="367" y="113"/>
                    </a:lnTo>
                    <a:lnTo>
                      <a:pt x="366" y="113"/>
                    </a:lnTo>
                    <a:lnTo>
                      <a:pt x="364" y="110"/>
                    </a:lnTo>
                    <a:lnTo>
                      <a:pt x="362" y="108"/>
                    </a:lnTo>
                    <a:lnTo>
                      <a:pt x="360" y="108"/>
                    </a:lnTo>
                    <a:lnTo>
                      <a:pt x="358" y="110"/>
                    </a:lnTo>
                    <a:lnTo>
                      <a:pt x="357" y="109"/>
                    </a:lnTo>
                    <a:lnTo>
                      <a:pt x="358" y="108"/>
                    </a:lnTo>
                    <a:lnTo>
                      <a:pt x="356" y="105"/>
                    </a:lnTo>
                    <a:lnTo>
                      <a:pt x="355" y="103"/>
                    </a:lnTo>
                    <a:lnTo>
                      <a:pt x="351" y="105"/>
                    </a:lnTo>
                    <a:lnTo>
                      <a:pt x="348" y="104"/>
                    </a:lnTo>
                    <a:lnTo>
                      <a:pt x="346" y="104"/>
                    </a:lnTo>
                    <a:lnTo>
                      <a:pt x="345" y="105"/>
                    </a:lnTo>
                    <a:lnTo>
                      <a:pt x="343" y="103"/>
                    </a:lnTo>
                    <a:lnTo>
                      <a:pt x="342" y="97"/>
                    </a:lnTo>
                    <a:lnTo>
                      <a:pt x="340" y="94"/>
                    </a:lnTo>
                    <a:lnTo>
                      <a:pt x="339" y="93"/>
                    </a:lnTo>
                    <a:lnTo>
                      <a:pt x="338" y="91"/>
                    </a:lnTo>
                    <a:lnTo>
                      <a:pt x="337" y="91"/>
                    </a:lnTo>
                    <a:lnTo>
                      <a:pt x="335" y="89"/>
                    </a:lnTo>
                    <a:lnTo>
                      <a:pt x="334" y="89"/>
                    </a:lnTo>
                    <a:lnTo>
                      <a:pt x="333" y="88"/>
                    </a:lnTo>
                    <a:lnTo>
                      <a:pt x="332" y="91"/>
                    </a:lnTo>
                    <a:lnTo>
                      <a:pt x="331" y="90"/>
                    </a:lnTo>
                    <a:lnTo>
                      <a:pt x="329" y="88"/>
                    </a:lnTo>
                    <a:lnTo>
                      <a:pt x="328" y="87"/>
                    </a:lnTo>
                    <a:lnTo>
                      <a:pt x="326" y="87"/>
                    </a:lnTo>
                    <a:lnTo>
                      <a:pt x="324" y="87"/>
                    </a:lnTo>
                    <a:lnTo>
                      <a:pt x="321" y="83"/>
                    </a:lnTo>
                    <a:lnTo>
                      <a:pt x="321" y="81"/>
                    </a:lnTo>
                    <a:lnTo>
                      <a:pt x="321" y="79"/>
                    </a:lnTo>
                    <a:lnTo>
                      <a:pt x="321" y="78"/>
                    </a:lnTo>
                    <a:lnTo>
                      <a:pt x="322" y="77"/>
                    </a:lnTo>
                    <a:lnTo>
                      <a:pt x="321" y="78"/>
                    </a:lnTo>
                    <a:lnTo>
                      <a:pt x="320" y="76"/>
                    </a:lnTo>
                    <a:lnTo>
                      <a:pt x="318" y="76"/>
                    </a:lnTo>
                    <a:lnTo>
                      <a:pt x="318" y="79"/>
                    </a:lnTo>
                    <a:lnTo>
                      <a:pt x="311" y="84"/>
                    </a:lnTo>
                    <a:lnTo>
                      <a:pt x="310" y="88"/>
                    </a:lnTo>
                    <a:lnTo>
                      <a:pt x="310" y="92"/>
                    </a:lnTo>
                    <a:lnTo>
                      <a:pt x="309" y="93"/>
                    </a:lnTo>
                    <a:lnTo>
                      <a:pt x="305" y="91"/>
                    </a:lnTo>
                    <a:lnTo>
                      <a:pt x="306" y="97"/>
                    </a:lnTo>
                    <a:lnTo>
                      <a:pt x="303" y="98"/>
                    </a:lnTo>
                    <a:lnTo>
                      <a:pt x="301" y="98"/>
                    </a:lnTo>
                    <a:lnTo>
                      <a:pt x="299" y="97"/>
                    </a:lnTo>
                    <a:lnTo>
                      <a:pt x="297" y="97"/>
                    </a:lnTo>
                    <a:lnTo>
                      <a:pt x="296" y="98"/>
                    </a:lnTo>
                    <a:lnTo>
                      <a:pt x="295" y="98"/>
                    </a:lnTo>
                    <a:lnTo>
                      <a:pt x="292" y="93"/>
                    </a:lnTo>
                    <a:lnTo>
                      <a:pt x="291" y="93"/>
                    </a:lnTo>
                    <a:lnTo>
                      <a:pt x="291" y="92"/>
                    </a:lnTo>
                    <a:lnTo>
                      <a:pt x="289" y="91"/>
                    </a:lnTo>
                    <a:lnTo>
                      <a:pt x="286" y="88"/>
                    </a:lnTo>
                    <a:lnTo>
                      <a:pt x="283" y="88"/>
                    </a:lnTo>
                    <a:lnTo>
                      <a:pt x="279" y="84"/>
                    </a:lnTo>
                    <a:lnTo>
                      <a:pt x="280" y="83"/>
                    </a:lnTo>
                    <a:lnTo>
                      <a:pt x="278" y="80"/>
                    </a:lnTo>
                    <a:lnTo>
                      <a:pt x="281" y="75"/>
                    </a:lnTo>
                    <a:lnTo>
                      <a:pt x="283" y="74"/>
                    </a:lnTo>
                    <a:lnTo>
                      <a:pt x="283" y="69"/>
                    </a:lnTo>
                    <a:lnTo>
                      <a:pt x="281" y="70"/>
                    </a:lnTo>
                    <a:lnTo>
                      <a:pt x="279" y="71"/>
                    </a:lnTo>
                    <a:lnTo>
                      <a:pt x="278" y="70"/>
                    </a:lnTo>
                    <a:lnTo>
                      <a:pt x="274" y="68"/>
                    </a:lnTo>
                    <a:lnTo>
                      <a:pt x="272" y="63"/>
                    </a:lnTo>
                    <a:lnTo>
                      <a:pt x="271" y="63"/>
                    </a:lnTo>
                    <a:lnTo>
                      <a:pt x="269" y="61"/>
                    </a:lnTo>
                    <a:lnTo>
                      <a:pt x="268" y="60"/>
                    </a:lnTo>
                    <a:lnTo>
                      <a:pt x="266" y="61"/>
                    </a:lnTo>
                    <a:lnTo>
                      <a:pt x="265" y="58"/>
                    </a:lnTo>
                    <a:lnTo>
                      <a:pt x="264" y="59"/>
                    </a:lnTo>
                    <a:lnTo>
                      <a:pt x="264" y="60"/>
                    </a:lnTo>
                    <a:lnTo>
                      <a:pt x="263" y="59"/>
                    </a:lnTo>
                    <a:lnTo>
                      <a:pt x="261" y="61"/>
                    </a:lnTo>
                    <a:lnTo>
                      <a:pt x="260" y="61"/>
                    </a:lnTo>
                    <a:lnTo>
                      <a:pt x="260" y="59"/>
                    </a:lnTo>
                    <a:lnTo>
                      <a:pt x="260" y="56"/>
                    </a:lnTo>
                    <a:lnTo>
                      <a:pt x="261" y="51"/>
                    </a:lnTo>
                    <a:lnTo>
                      <a:pt x="263" y="49"/>
                    </a:lnTo>
                    <a:lnTo>
                      <a:pt x="261" y="49"/>
                    </a:lnTo>
                    <a:lnTo>
                      <a:pt x="261" y="50"/>
                    </a:lnTo>
                    <a:lnTo>
                      <a:pt x="259" y="49"/>
                    </a:lnTo>
                    <a:lnTo>
                      <a:pt x="257" y="49"/>
                    </a:lnTo>
                    <a:lnTo>
                      <a:pt x="255" y="47"/>
                    </a:lnTo>
                    <a:lnTo>
                      <a:pt x="252" y="47"/>
                    </a:lnTo>
                    <a:lnTo>
                      <a:pt x="248" y="45"/>
                    </a:lnTo>
                    <a:lnTo>
                      <a:pt x="249" y="45"/>
                    </a:lnTo>
                    <a:lnTo>
                      <a:pt x="248" y="43"/>
                    </a:lnTo>
                    <a:lnTo>
                      <a:pt x="248" y="42"/>
                    </a:lnTo>
                    <a:lnTo>
                      <a:pt x="247" y="43"/>
                    </a:lnTo>
                    <a:lnTo>
                      <a:pt x="247" y="42"/>
                    </a:lnTo>
                    <a:lnTo>
                      <a:pt x="246" y="42"/>
                    </a:lnTo>
                    <a:lnTo>
                      <a:pt x="245" y="41"/>
                    </a:lnTo>
                    <a:lnTo>
                      <a:pt x="246" y="41"/>
                    </a:lnTo>
                    <a:lnTo>
                      <a:pt x="247" y="40"/>
                    </a:lnTo>
                    <a:lnTo>
                      <a:pt x="246" y="40"/>
                    </a:lnTo>
                    <a:lnTo>
                      <a:pt x="245" y="40"/>
                    </a:lnTo>
                    <a:lnTo>
                      <a:pt x="245" y="37"/>
                    </a:lnTo>
                    <a:lnTo>
                      <a:pt x="244" y="36"/>
                    </a:lnTo>
                    <a:lnTo>
                      <a:pt x="244" y="35"/>
                    </a:lnTo>
                    <a:lnTo>
                      <a:pt x="242" y="37"/>
                    </a:lnTo>
                    <a:lnTo>
                      <a:pt x="240" y="36"/>
                    </a:lnTo>
                    <a:lnTo>
                      <a:pt x="240" y="34"/>
                    </a:lnTo>
                    <a:lnTo>
                      <a:pt x="239" y="36"/>
                    </a:lnTo>
                    <a:lnTo>
                      <a:pt x="237" y="34"/>
                    </a:lnTo>
                    <a:lnTo>
                      <a:pt x="237" y="33"/>
                    </a:lnTo>
                    <a:lnTo>
                      <a:pt x="239" y="33"/>
                    </a:lnTo>
                    <a:lnTo>
                      <a:pt x="238" y="31"/>
                    </a:lnTo>
                    <a:lnTo>
                      <a:pt x="235" y="31"/>
                    </a:lnTo>
                    <a:lnTo>
                      <a:pt x="235" y="30"/>
                    </a:lnTo>
                    <a:lnTo>
                      <a:pt x="234" y="30"/>
                    </a:lnTo>
                    <a:lnTo>
                      <a:pt x="233" y="30"/>
                    </a:lnTo>
                    <a:lnTo>
                      <a:pt x="232" y="27"/>
                    </a:lnTo>
                    <a:lnTo>
                      <a:pt x="231" y="28"/>
                    </a:lnTo>
                    <a:lnTo>
                      <a:pt x="230" y="32"/>
                    </a:lnTo>
                    <a:lnTo>
                      <a:pt x="228" y="32"/>
                    </a:lnTo>
                    <a:lnTo>
                      <a:pt x="227" y="31"/>
                    </a:lnTo>
                    <a:lnTo>
                      <a:pt x="226" y="32"/>
                    </a:lnTo>
                    <a:lnTo>
                      <a:pt x="225" y="28"/>
                    </a:lnTo>
                    <a:lnTo>
                      <a:pt x="226" y="27"/>
                    </a:lnTo>
                    <a:lnTo>
                      <a:pt x="223" y="27"/>
                    </a:lnTo>
                    <a:lnTo>
                      <a:pt x="223" y="28"/>
                    </a:lnTo>
                    <a:lnTo>
                      <a:pt x="221" y="28"/>
                    </a:lnTo>
                    <a:lnTo>
                      <a:pt x="221" y="29"/>
                    </a:lnTo>
                    <a:lnTo>
                      <a:pt x="220" y="29"/>
                    </a:lnTo>
                    <a:lnTo>
                      <a:pt x="220" y="28"/>
                    </a:lnTo>
                    <a:lnTo>
                      <a:pt x="218" y="28"/>
                    </a:lnTo>
                    <a:lnTo>
                      <a:pt x="216" y="28"/>
                    </a:lnTo>
                    <a:lnTo>
                      <a:pt x="215" y="28"/>
                    </a:lnTo>
                    <a:lnTo>
                      <a:pt x="215" y="27"/>
                    </a:lnTo>
                    <a:lnTo>
                      <a:pt x="213" y="28"/>
                    </a:lnTo>
                    <a:lnTo>
                      <a:pt x="213" y="27"/>
                    </a:lnTo>
                    <a:lnTo>
                      <a:pt x="213" y="29"/>
                    </a:lnTo>
                    <a:lnTo>
                      <a:pt x="212" y="28"/>
                    </a:lnTo>
                    <a:lnTo>
                      <a:pt x="213" y="27"/>
                    </a:lnTo>
                    <a:lnTo>
                      <a:pt x="213" y="24"/>
                    </a:lnTo>
                    <a:lnTo>
                      <a:pt x="212" y="24"/>
                    </a:lnTo>
                    <a:lnTo>
                      <a:pt x="212" y="23"/>
                    </a:lnTo>
                    <a:lnTo>
                      <a:pt x="210" y="23"/>
                    </a:lnTo>
                    <a:lnTo>
                      <a:pt x="209" y="21"/>
                    </a:lnTo>
                    <a:lnTo>
                      <a:pt x="209" y="19"/>
                    </a:lnTo>
                    <a:lnTo>
                      <a:pt x="207" y="19"/>
                    </a:lnTo>
                    <a:lnTo>
                      <a:pt x="206" y="17"/>
                    </a:lnTo>
                    <a:lnTo>
                      <a:pt x="206" y="16"/>
                    </a:lnTo>
                    <a:lnTo>
                      <a:pt x="204" y="16"/>
                    </a:lnTo>
                    <a:lnTo>
                      <a:pt x="201" y="11"/>
                    </a:lnTo>
                    <a:lnTo>
                      <a:pt x="199" y="11"/>
                    </a:lnTo>
                    <a:lnTo>
                      <a:pt x="198" y="10"/>
                    </a:lnTo>
                    <a:lnTo>
                      <a:pt x="196" y="7"/>
                    </a:lnTo>
                    <a:lnTo>
                      <a:pt x="195" y="6"/>
                    </a:lnTo>
                    <a:lnTo>
                      <a:pt x="193" y="4"/>
                    </a:lnTo>
                    <a:lnTo>
                      <a:pt x="190" y="0"/>
                    </a:lnTo>
                    <a:lnTo>
                      <a:pt x="189" y="1"/>
                    </a:lnTo>
                    <a:lnTo>
                      <a:pt x="189" y="4"/>
                    </a:lnTo>
                    <a:lnTo>
                      <a:pt x="187" y="6"/>
                    </a:lnTo>
                    <a:lnTo>
                      <a:pt x="186" y="4"/>
                    </a:lnTo>
                    <a:lnTo>
                      <a:pt x="183" y="4"/>
                    </a:lnTo>
                    <a:lnTo>
                      <a:pt x="183" y="5"/>
                    </a:lnTo>
                    <a:lnTo>
                      <a:pt x="183" y="6"/>
                    </a:lnTo>
                    <a:lnTo>
                      <a:pt x="183" y="7"/>
                    </a:lnTo>
                    <a:lnTo>
                      <a:pt x="181" y="8"/>
                    </a:lnTo>
                    <a:lnTo>
                      <a:pt x="180" y="8"/>
                    </a:lnTo>
                    <a:lnTo>
                      <a:pt x="180" y="10"/>
                    </a:lnTo>
                    <a:lnTo>
                      <a:pt x="179" y="10"/>
                    </a:lnTo>
                    <a:lnTo>
                      <a:pt x="178" y="7"/>
                    </a:lnTo>
                    <a:lnTo>
                      <a:pt x="176" y="6"/>
                    </a:lnTo>
                    <a:lnTo>
                      <a:pt x="175" y="6"/>
                    </a:lnTo>
                    <a:lnTo>
                      <a:pt x="171" y="10"/>
                    </a:lnTo>
                    <a:lnTo>
                      <a:pt x="171" y="11"/>
                    </a:lnTo>
                    <a:lnTo>
                      <a:pt x="169" y="11"/>
                    </a:lnTo>
                    <a:lnTo>
                      <a:pt x="167" y="13"/>
                    </a:lnTo>
                    <a:lnTo>
                      <a:pt x="166" y="16"/>
                    </a:lnTo>
                    <a:lnTo>
                      <a:pt x="166" y="17"/>
                    </a:lnTo>
                    <a:lnTo>
                      <a:pt x="166" y="19"/>
                    </a:lnTo>
                    <a:lnTo>
                      <a:pt x="168" y="19"/>
                    </a:lnTo>
                    <a:lnTo>
                      <a:pt x="169" y="19"/>
                    </a:lnTo>
                    <a:lnTo>
                      <a:pt x="169" y="21"/>
                    </a:lnTo>
                    <a:lnTo>
                      <a:pt x="170" y="22"/>
                    </a:lnTo>
                    <a:lnTo>
                      <a:pt x="169" y="24"/>
                    </a:lnTo>
                    <a:lnTo>
                      <a:pt x="171" y="25"/>
                    </a:lnTo>
                    <a:lnTo>
                      <a:pt x="170" y="26"/>
                    </a:lnTo>
                    <a:lnTo>
                      <a:pt x="170" y="27"/>
                    </a:lnTo>
                    <a:lnTo>
                      <a:pt x="169" y="28"/>
                    </a:lnTo>
                    <a:lnTo>
                      <a:pt x="167" y="28"/>
                    </a:lnTo>
                    <a:lnTo>
                      <a:pt x="166" y="30"/>
                    </a:lnTo>
                    <a:lnTo>
                      <a:pt x="165" y="29"/>
                    </a:lnTo>
                    <a:lnTo>
                      <a:pt x="164" y="29"/>
                    </a:lnTo>
                    <a:lnTo>
                      <a:pt x="164" y="28"/>
                    </a:lnTo>
                    <a:lnTo>
                      <a:pt x="162" y="29"/>
                    </a:lnTo>
                    <a:lnTo>
                      <a:pt x="159" y="27"/>
                    </a:lnTo>
                    <a:lnTo>
                      <a:pt x="159" y="28"/>
                    </a:lnTo>
                    <a:lnTo>
                      <a:pt x="158" y="28"/>
                    </a:lnTo>
                    <a:lnTo>
                      <a:pt x="157" y="27"/>
                    </a:lnTo>
                    <a:lnTo>
                      <a:pt x="157" y="24"/>
                    </a:lnTo>
                    <a:lnTo>
                      <a:pt x="156" y="25"/>
                    </a:lnTo>
                    <a:lnTo>
                      <a:pt x="156" y="24"/>
                    </a:lnTo>
                    <a:lnTo>
                      <a:pt x="155" y="27"/>
                    </a:lnTo>
                    <a:lnTo>
                      <a:pt x="152" y="29"/>
                    </a:lnTo>
                    <a:lnTo>
                      <a:pt x="151" y="32"/>
                    </a:lnTo>
                    <a:lnTo>
                      <a:pt x="152" y="33"/>
                    </a:lnTo>
                    <a:lnTo>
                      <a:pt x="151" y="34"/>
                    </a:lnTo>
                    <a:lnTo>
                      <a:pt x="151" y="36"/>
                    </a:lnTo>
                    <a:lnTo>
                      <a:pt x="150" y="36"/>
                    </a:lnTo>
                    <a:lnTo>
                      <a:pt x="150" y="34"/>
                    </a:lnTo>
                    <a:lnTo>
                      <a:pt x="148" y="34"/>
                    </a:lnTo>
                    <a:lnTo>
                      <a:pt x="145" y="37"/>
                    </a:lnTo>
                    <a:lnTo>
                      <a:pt x="142" y="34"/>
                    </a:lnTo>
                    <a:lnTo>
                      <a:pt x="139" y="36"/>
                    </a:lnTo>
                    <a:lnTo>
                      <a:pt x="136" y="38"/>
                    </a:lnTo>
                    <a:lnTo>
                      <a:pt x="135" y="38"/>
                    </a:lnTo>
                    <a:lnTo>
                      <a:pt x="134" y="38"/>
                    </a:lnTo>
                    <a:lnTo>
                      <a:pt x="133" y="38"/>
                    </a:lnTo>
                    <a:lnTo>
                      <a:pt x="131" y="38"/>
                    </a:lnTo>
                    <a:lnTo>
                      <a:pt x="131" y="36"/>
                    </a:lnTo>
                    <a:lnTo>
                      <a:pt x="131" y="38"/>
                    </a:lnTo>
                    <a:lnTo>
                      <a:pt x="130" y="38"/>
                    </a:lnTo>
                    <a:lnTo>
                      <a:pt x="128" y="38"/>
                    </a:lnTo>
                    <a:lnTo>
                      <a:pt x="127" y="40"/>
                    </a:lnTo>
                    <a:lnTo>
                      <a:pt x="126" y="39"/>
                    </a:lnTo>
                    <a:lnTo>
                      <a:pt x="125" y="40"/>
                    </a:lnTo>
                    <a:lnTo>
                      <a:pt x="126" y="41"/>
                    </a:lnTo>
                    <a:lnTo>
                      <a:pt x="123" y="42"/>
                    </a:lnTo>
                    <a:lnTo>
                      <a:pt x="123" y="41"/>
                    </a:lnTo>
                    <a:lnTo>
                      <a:pt x="122" y="43"/>
                    </a:lnTo>
                    <a:lnTo>
                      <a:pt x="121" y="41"/>
                    </a:lnTo>
                    <a:lnTo>
                      <a:pt x="120" y="42"/>
                    </a:lnTo>
                    <a:lnTo>
                      <a:pt x="120" y="41"/>
                    </a:lnTo>
                    <a:lnTo>
                      <a:pt x="117" y="41"/>
                    </a:lnTo>
                    <a:lnTo>
                      <a:pt x="120" y="38"/>
                    </a:lnTo>
                    <a:lnTo>
                      <a:pt x="119" y="37"/>
                    </a:lnTo>
                    <a:lnTo>
                      <a:pt x="118" y="37"/>
                    </a:lnTo>
                    <a:lnTo>
                      <a:pt x="117" y="38"/>
                    </a:lnTo>
                    <a:lnTo>
                      <a:pt x="115" y="38"/>
                    </a:lnTo>
                    <a:lnTo>
                      <a:pt x="114" y="40"/>
                    </a:lnTo>
                    <a:lnTo>
                      <a:pt x="112" y="40"/>
                    </a:lnTo>
                    <a:lnTo>
                      <a:pt x="112" y="39"/>
                    </a:lnTo>
                    <a:lnTo>
                      <a:pt x="110" y="41"/>
                    </a:lnTo>
                    <a:lnTo>
                      <a:pt x="109" y="41"/>
                    </a:lnTo>
                    <a:lnTo>
                      <a:pt x="109" y="43"/>
                    </a:lnTo>
                    <a:lnTo>
                      <a:pt x="110" y="44"/>
                    </a:lnTo>
                    <a:lnTo>
                      <a:pt x="110" y="45"/>
                    </a:lnTo>
                    <a:lnTo>
                      <a:pt x="107" y="47"/>
                    </a:lnTo>
                    <a:lnTo>
                      <a:pt x="107" y="51"/>
                    </a:lnTo>
                    <a:lnTo>
                      <a:pt x="107" y="53"/>
                    </a:lnTo>
                    <a:lnTo>
                      <a:pt x="102" y="55"/>
                    </a:lnTo>
                    <a:lnTo>
                      <a:pt x="102" y="56"/>
                    </a:lnTo>
                    <a:lnTo>
                      <a:pt x="100" y="59"/>
                    </a:lnTo>
                    <a:lnTo>
                      <a:pt x="99" y="59"/>
                    </a:lnTo>
                    <a:lnTo>
                      <a:pt x="99" y="58"/>
                    </a:lnTo>
                    <a:lnTo>
                      <a:pt x="98" y="58"/>
                    </a:lnTo>
                    <a:lnTo>
                      <a:pt x="98" y="59"/>
                    </a:lnTo>
                    <a:lnTo>
                      <a:pt x="97" y="59"/>
                    </a:lnTo>
                    <a:lnTo>
                      <a:pt x="98" y="61"/>
                    </a:lnTo>
                    <a:lnTo>
                      <a:pt x="96" y="62"/>
                    </a:lnTo>
                    <a:lnTo>
                      <a:pt x="96" y="64"/>
                    </a:lnTo>
                    <a:lnTo>
                      <a:pt x="95" y="65"/>
                    </a:lnTo>
                    <a:lnTo>
                      <a:pt x="96" y="67"/>
                    </a:lnTo>
                    <a:lnTo>
                      <a:pt x="94" y="71"/>
                    </a:lnTo>
                    <a:lnTo>
                      <a:pt x="95" y="73"/>
                    </a:lnTo>
                    <a:lnTo>
                      <a:pt x="94" y="75"/>
                    </a:lnTo>
                    <a:lnTo>
                      <a:pt x="96" y="76"/>
                    </a:lnTo>
                    <a:lnTo>
                      <a:pt x="95" y="76"/>
                    </a:lnTo>
                    <a:lnTo>
                      <a:pt x="96" y="80"/>
                    </a:lnTo>
                    <a:lnTo>
                      <a:pt x="97" y="80"/>
                    </a:lnTo>
                    <a:lnTo>
                      <a:pt x="99" y="77"/>
                    </a:lnTo>
                    <a:lnTo>
                      <a:pt x="101" y="82"/>
                    </a:lnTo>
                    <a:lnTo>
                      <a:pt x="104" y="81"/>
                    </a:lnTo>
                    <a:lnTo>
                      <a:pt x="109" y="82"/>
                    </a:lnTo>
                    <a:lnTo>
                      <a:pt x="108" y="84"/>
                    </a:lnTo>
                    <a:lnTo>
                      <a:pt x="109" y="88"/>
                    </a:lnTo>
                    <a:lnTo>
                      <a:pt x="112" y="93"/>
                    </a:lnTo>
                    <a:lnTo>
                      <a:pt x="112" y="94"/>
                    </a:lnTo>
                    <a:lnTo>
                      <a:pt x="110" y="95"/>
                    </a:lnTo>
                    <a:lnTo>
                      <a:pt x="110" y="97"/>
                    </a:lnTo>
                    <a:lnTo>
                      <a:pt x="111" y="98"/>
                    </a:lnTo>
                    <a:lnTo>
                      <a:pt x="109" y="102"/>
                    </a:lnTo>
                    <a:lnTo>
                      <a:pt x="108" y="100"/>
                    </a:lnTo>
                    <a:lnTo>
                      <a:pt x="108" y="102"/>
                    </a:lnTo>
                    <a:lnTo>
                      <a:pt x="107" y="102"/>
                    </a:lnTo>
                    <a:lnTo>
                      <a:pt x="105" y="104"/>
                    </a:lnTo>
                    <a:lnTo>
                      <a:pt x="105" y="105"/>
                    </a:lnTo>
                    <a:lnTo>
                      <a:pt x="102" y="106"/>
                    </a:lnTo>
                    <a:lnTo>
                      <a:pt x="102" y="105"/>
                    </a:lnTo>
                    <a:lnTo>
                      <a:pt x="101" y="105"/>
                    </a:lnTo>
                    <a:lnTo>
                      <a:pt x="99" y="106"/>
                    </a:lnTo>
                    <a:lnTo>
                      <a:pt x="99" y="105"/>
                    </a:lnTo>
                    <a:lnTo>
                      <a:pt x="98" y="106"/>
                    </a:lnTo>
                    <a:lnTo>
                      <a:pt x="97" y="104"/>
                    </a:lnTo>
                    <a:lnTo>
                      <a:pt x="94" y="102"/>
                    </a:lnTo>
                    <a:lnTo>
                      <a:pt x="94" y="103"/>
                    </a:lnTo>
                    <a:lnTo>
                      <a:pt x="92" y="102"/>
                    </a:lnTo>
                    <a:lnTo>
                      <a:pt x="92" y="105"/>
                    </a:lnTo>
                    <a:lnTo>
                      <a:pt x="90" y="106"/>
                    </a:lnTo>
                    <a:lnTo>
                      <a:pt x="89" y="105"/>
                    </a:lnTo>
                    <a:lnTo>
                      <a:pt x="90" y="104"/>
                    </a:lnTo>
                    <a:lnTo>
                      <a:pt x="88" y="104"/>
                    </a:lnTo>
                    <a:lnTo>
                      <a:pt x="88" y="105"/>
                    </a:lnTo>
                    <a:lnTo>
                      <a:pt x="89" y="106"/>
                    </a:lnTo>
                    <a:lnTo>
                      <a:pt x="89" y="108"/>
                    </a:lnTo>
                    <a:lnTo>
                      <a:pt x="87" y="108"/>
                    </a:lnTo>
                    <a:lnTo>
                      <a:pt x="87" y="110"/>
                    </a:lnTo>
                    <a:lnTo>
                      <a:pt x="86" y="110"/>
                    </a:lnTo>
                    <a:lnTo>
                      <a:pt x="86" y="111"/>
                    </a:lnTo>
                    <a:lnTo>
                      <a:pt x="86" y="113"/>
                    </a:lnTo>
                    <a:lnTo>
                      <a:pt x="86" y="114"/>
                    </a:lnTo>
                    <a:lnTo>
                      <a:pt x="82" y="114"/>
                    </a:lnTo>
                    <a:lnTo>
                      <a:pt x="82" y="111"/>
                    </a:lnTo>
                    <a:lnTo>
                      <a:pt x="82" y="109"/>
                    </a:lnTo>
                    <a:lnTo>
                      <a:pt x="79" y="107"/>
                    </a:lnTo>
                    <a:lnTo>
                      <a:pt x="79" y="108"/>
                    </a:lnTo>
                    <a:lnTo>
                      <a:pt x="77" y="108"/>
                    </a:lnTo>
                    <a:lnTo>
                      <a:pt x="76" y="108"/>
                    </a:lnTo>
                    <a:lnTo>
                      <a:pt x="75" y="108"/>
                    </a:lnTo>
                    <a:lnTo>
                      <a:pt x="74" y="106"/>
                    </a:lnTo>
                    <a:lnTo>
                      <a:pt x="74" y="105"/>
                    </a:lnTo>
                    <a:lnTo>
                      <a:pt x="73" y="105"/>
                    </a:lnTo>
                    <a:lnTo>
                      <a:pt x="73" y="104"/>
                    </a:lnTo>
                    <a:lnTo>
                      <a:pt x="74" y="104"/>
                    </a:lnTo>
                    <a:lnTo>
                      <a:pt x="74" y="103"/>
                    </a:lnTo>
                    <a:lnTo>
                      <a:pt x="73" y="103"/>
                    </a:lnTo>
                    <a:lnTo>
                      <a:pt x="72" y="104"/>
                    </a:lnTo>
                    <a:lnTo>
                      <a:pt x="71" y="104"/>
                    </a:lnTo>
                    <a:lnTo>
                      <a:pt x="70" y="104"/>
                    </a:lnTo>
                    <a:lnTo>
                      <a:pt x="70" y="107"/>
                    </a:lnTo>
                    <a:lnTo>
                      <a:pt x="68" y="105"/>
                    </a:lnTo>
                    <a:lnTo>
                      <a:pt x="65" y="106"/>
                    </a:lnTo>
                    <a:lnTo>
                      <a:pt x="65" y="108"/>
                    </a:lnTo>
                    <a:lnTo>
                      <a:pt x="63" y="108"/>
                    </a:lnTo>
                    <a:lnTo>
                      <a:pt x="62" y="106"/>
                    </a:lnTo>
                    <a:lnTo>
                      <a:pt x="61" y="108"/>
                    </a:lnTo>
                    <a:lnTo>
                      <a:pt x="60" y="108"/>
                    </a:lnTo>
                    <a:lnTo>
                      <a:pt x="59" y="107"/>
                    </a:lnTo>
                    <a:lnTo>
                      <a:pt x="57" y="108"/>
                    </a:lnTo>
                    <a:lnTo>
                      <a:pt x="54" y="105"/>
                    </a:lnTo>
                    <a:lnTo>
                      <a:pt x="52" y="105"/>
                    </a:lnTo>
                    <a:lnTo>
                      <a:pt x="52" y="104"/>
                    </a:lnTo>
                    <a:lnTo>
                      <a:pt x="49" y="104"/>
                    </a:lnTo>
                    <a:lnTo>
                      <a:pt x="49" y="105"/>
                    </a:lnTo>
                    <a:lnTo>
                      <a:pt x="48" y="105"/>
                    </a:lnTo>
                    <a:lnTo>
                      <a:pt x="47" y="105"/>
                    </a:lnTo>
                    <a:lnTo>
                      <a:pt x="47" y="104"/>
                    </a:lnTo>
                    <a:lnTo>
                      <a:pt x="46" y="104"/>
                    </a:lnTo>
                    <a:lnTo>
                      <a:pt x="44" y="103"/>
                    </a:lnTo>
                    <a:lnTo>
                      <a:pt x="45" y="102"/>
                    </a:lnTo>
                    <a:lnTo>
                      <a:pt x="43" y="100"/>
                    </a:lnTo>
                    <a:lnTo>
                      <a:pt x="38" y="100"/>
                    </a:lnTo>
                    <a:lnTo>
                      <a:pt x="36" y="100"/>
                    </a:lnTo>
                    <a:lnTo>
                      <a:pt x="33" y="104"/>
                    </a:lnTo>
                    <a:lnTo>
                      <a:pt x="34" y="105"/>
                    </a:lnTo>
                    <a:lnTo>
                      <a:pt x="36" y="106"/>
                    </a:lnTo>
                    <a:lnTo>
                      <a:pt x="37" y="109"/>
                    </a:lnTo>
                    <a:lnTo>
                      <a:pt x="37" y="110"/>
                    </a:lnTo>
                    <a:lnTo>
                      <a:pt x="37" y="111"/>
                    </a:lnTo>
                    <a:lnTo>
                      <a:pt x="37" y="112"/>
                    </a:lnTo>
                    <a:lnTo>
                      <a:pt x="34" y="113"/>
                    </a:lnTo>
                    <a:lnTo>
                      <a:pt x="30" y="111"/>
                    </a:lnTo>
                    <a:lnTo>
                      <a:pt x="29" y="114"/>
                    </a:lnTo>
                    <a:lnTo>
                      <a:pt x="26" y="111"/>
                    </a:lnTo>
                    <a:lnTo>
                      <a:pt x="24" y="111"/>
                    </a:lnTo>
                    <a:lnTo>
                      <a:pt x="23" y="112"/>
                    </a:lnTo>
                    <a:lnTo>
                      <a:pt x="23" y="115"/>
                    </a:lnTo>
                    <a:lnTo>
                      <a:pt x="22" y="115"/>
                    </a:lnTo>
                    <a:lnTo>
                      <a:pt x="22" y="116"/>
                    </a:lnTo>
                    <a:lnTo>
                      <a:pt x="23" y="117"/>
                    </a:lnTo>
                    <a:lnTo>
                      <a:pt x="24" y="121"/>
                    </a:lnTo>
                    <a:lnTo>
                      <a:pt x="23" y="121"/>
                    </a:lnTo>
                    <a:lnTo>
                      <a:pt x="21" y="121"/>
                    </a:lnTo>
                    <a:lnTo>
                      <a:pt x="21" y="124"/>
                    </a:lnTo>
                    <a:lnTo>
                      <a:pt x="19" y="127"/>
                    </a:lnTo>
                    <a:lnTo>
                      <a:pt x="21" y="130"/>
                    </a:lnTo>
                    <a:lnTo>
                      <a:pt x="21" y="134"/>
                    </a:lnTo>
                    <a:lnTo>
                      <a:pt x="22" y="135"/>
                    </a:lnTo>
                    <a:lnTo>
                      <a:pt x="22" y="136"/>
                    </a:lnTo>
                    <a:lnTo>
                      <a:pt x="20" y="138"/>
                    </a:lnTo>
                    <a:lnTo>
                      <a:pt x="17" y="136"/>
                    </a:lnTo>
                    <a:lnTo>
                      <a:pt x="16" y="136"/>
                    </a:lnTo>
                    <a:lnTo>
                      <a:pt x="14" y="135"/>
                    </a:lnTo>
                    <a:lnTo>
                      <a:pt x="14" y="136"/>
                    </a:lnTo>
                    <a:lnTo>
                      <a:pt x="13" y="135"/>
                    </a:lnTo>
                    <a:lnTo>
                      <a:pt x="11" y="138"/>
                    </a:lnTo>
                    <a:lnTo>
                      <a:pt x="11" y="140"/>
                    </a:lnTo>
                    <a:lnTo>
                      <a:pt x="13" y="141"/>
                    </a:lnTo>
                    <a:lnTo>
                      <a:pt x="14" y="142"/>
                    </a:lnTo>
                    <a:lnTo>
                      <a:pt x="14" y="143"/>
                    </a:lnTo>
                    <a:lnTo>
                      <a:pt x="14" y="144"/>
                    </a:lnTo>
                    <a:lnTo>
                      <a:pt x="17" y="148"/>
                    </a:lnTo>
                    <a:lnTo>
                      <a:pt x="16" y="148"/>
                    </a:lnTo>
                    <a:lnTo>
                      <a:pt x="16" y="149"/>
                    </a:lnTo>
                    <a:lnTo>
                      <a:pt x="17" y="149"/>
                    </a:lnTo>
                    <a:lnTo>
                      <a:pt x="16" y="152"/>
                    </a:lnTo>
                    <a:lnTo>
                      <a:pt x="17" y="155"/>
                    </a:lnTo>
                    <a:lnTo>
                      <a:pt x="16" y="155"/>
                    </a:lnTo>
                    <a:lnTo>
                      <a:pt x="14" y="158"/>
                    </a:lnTo>
                    <a:lnTo>
                      <a:pt x="13" y="158"/>
                    </a:lnTo>
                    <a:lnTo>
                      <a:pt x="13" y="161"/>
                    </a:lnTo>
                    <a:lnTo>
                      <a:pt x="14" y="161"/>
                    </a:lnTo>
                    <a:lnTo>
                      <a:pt x="14" y="162"/>
                    </a:lnTo>
                    <a:lnTo>
                      <a:pt x="13" y="171"/>
                    </a:lnTo>
                    <a:lnTo>
                      <a:pt x="11" y="171"/>
                    </a:lnTo>
                    <a:lnTo>
                      <a:pt x="9" y="173"/>
                    </a:lnTo>
                    <a:lnTo>
                      <a:pt x="9" y="178"/>
                    </a:lnTo>
                    <a:lnTo>
                      <a:pt x="7" y="180"/>
                    </a:lnTo>
                    <a:lnTo>
                      <a:pt x="6" y="180"/>
                    </a:lnTo>
                    <a:lnTo>
                      <a:pt x="5" y="181"/>
                    </a:lnTo>
                    <a:lnTo>
                      <a:pt x="5" y="183"/>
                    </a:lnTo>
                    <a:lnTo>
                      <a:pt x="7" y="182"/>
                    </a:lnTo>
                    <a:lnTo>
                      <a:pt x="8" y="181"/>
                    </a:lnTo>
                    <a:lnTo>
                      <a:pt x="9" y="181"/>
                    </a:lnTo>
                    <a:lnTo>
                      <a:pt x="8" y="184"/>
                    </a:lnTo>
                    <a:lnTo>
                      <a:pt x="6" y="185"/>
                    </a:lnTo>
                    <a:lnTo>
                      <a:pt x="6" y="187"/>
                    </a:lnTo>
                    <a:lnTo>
                      <a:pt x="5" y="187"/>
                    </a:lnTo>
                    <a:lnTo>
                      <a:pt x="5" y="191"/>
                    </a:lnTo>
                    <a:lnTo>
                      <a:pt x="4" y="192"/>
                    </a:lnTo>
                    <a:lnTo>
                      <a:pt x="4" y="193"/>
                    </a:lnTo>
                    <a:lnTo>
                      <a:pt x="4" y="195"/>
                    </a:lnTo>
                    <a:lnTo>
                      <a:pt x="3" y="196"/>
                    </a:lnTo>
                    <a:lnTo>
                      <a:pt x="1" y="195"/>
                    </a:lnTo>
                    <a:lnTo>
                      <a:pt x="1" y="197"/>
                    </a:lnTo>
                    <a:lnTo>
                      <a:pt x="2" y="198"/>
                    </a:lnTo>
                    <a:lnTo>
                      <a:pt x="1" y="198"/>
                    </a:lnTo>
                    <a:lnTo>
                      <a:pt x="0" y="200"/>
                    </a:lnTo>
                    <a:lnTo>
                      <a:pt x="1" y="201"/>
                    </a:lnTo>
                    <a:lnTo>
                      <a:pt x="1" y="202"/>
                    </a:lnTo>
                    <a:lnTo>
                      <a:pt x="0" y="204"/>
                    </a:lnTo>
                    <a:lnTo>
                      <a:pt x="0" y="205"/>
                    </a:lnTo>
                    <a:lnTo>
                      <a:pt x="1" y="205"/>
                    </a:lnTo>
                    <a:lnTo>
                      <a:pt x="4" y="208"/>
                    </a:lnTo>
                    <a:lnTo>
                      <a:pt x="7" y="208"/>
                    </a:lnTo>
                    <a:lnTo>
                      <a:pt x="8" y="211"/>
                    </a:lnTo>
                    <a:lnTo>
                      <a:pt x="8" y="215"/>
                    </a:lnTo>
                    <a:lnTo>
                      <a:pt x="10" y="215"/>
                    </a:lnTo>
                    <a:lnTo>
                      <a:pt x="9" y="217"/>
                    </a:lnTo>
                    <a:lnTo>
                      <a:pt x="8" y="216"/>
                    </a:lnTo>
                    <a:lnTo>
                      <a:pt x="7" y="217"/>
                    </a:lnTo>
                    <a:lnTo>
                      <a:pt x="5" y="219"/>
                    </a:lnTo>
                    <a:lnTo>
                      <a:pt x="4" y="219"/>
                    </a:lnTo>
                    <a:lnTo>
                      <a:pt x="4" y="221"/>
                    </a:lnTo>
                    <a:lnTo>
                      <a:pt x="3" y="221"/>
                    </a:lnTo>
                    <a:lnTo>
                      <a:pt x="3" y="223"/>
                    </a:lnTo>
                    <a:lnTo>
                      <a:pt x="1" y="223"/>
                    </a:lnTo>
                    <a:lnTo>
                      <a:pt x="1" y="225"/>
                    </a:lnTo>
                    <a:lnTo>
                      <a:pt x="2" y="226"/>
                    </a:lnTo>
                    <a:lnTo>
                      <a:pt x="4" y="230"/>
                    </a:lnTo>
                    <a:lnTo>
                      <a:pt x="7" y="231"/>
                    </a:lnTo>
                    <a:lnTo>
                      <a:pt x="7" y="232"/>
                    </a:lnTo>
                    <a:lnTo>
                      <a:pt x="5" y="236"/>
                    </a:lnTo>
                    <a:lnTo>
                      <a:pt x="8" y="237"/>
                    </a:lnTo>
                    <a:lnTo>
                      <a:pt x="11" y="238"/>
                    </a:lnTo>
                    <a:lnTo>
                      <a:pt x="11" y="239"/>
                    </a:lnTo>
                    <a:lnTo>
                      <a:pt x="12" y="240"/>
                    </a:lnTo>
                    <a:lnTo>
                      <a:pt x="11" y="242"/>
                    </a:lnTo>
                    <a:lnTo>
                      <a:pt x="13" y="245"/>
                    </a:lnTo>
                    <a:lnTo>
                      <a:pt x="13" y="246"/>
                    </a:lnTo>
                    <a:lnTo>
                      <a:pt x="14" y="245"/>
                    </a:lnTo>
                    <a:lnTo>
                      <a:pt x="17" y="248"/>
                    </a:lnTo>
                    <a:lnTo>
                      <a:pt x="18" y="251"/>
                    </a:lnTo>
                    <a:lnTo>
                      <a:pt x="18" y="253"/>
                    </a:lnTo>
                    <a:lnTo>
                      <a:pt x="19" y="253"/>
                    </a:lnTo>
                    <a:lnTo>
                      <a:pt x="22" y="255"/>
                    </a:lnTo>
                    <a:lnTo>
                      <a:pt x="25" y="250"/>
                    </a:lnTo>
                    <a:lnTo>
                      <a:pt x="27" y="249"/>
                    </a:lnTo>
                    <a:lnTo>
                      <a:pt x="29" y="248"/>
                    </a:lnTo>
                    <a:lnTo>
                      <a:pt x="30" y="248"/>
                    </a:lnTo>
                    <a:lnTo>
                      <a:pt x="31" y="247"/>
                    </a:lnTo>
                    <a:lnTo>
                      <a:pt x="33" y="246"/>
                    </a:lnTo>
                    <a:lnTo>
                      <a:pt x="34" y="247"/>
                    </a:lnTo>
                    <a:lnTo>
                      <a:pt x="35" y="247"/>
                    </a:lnTo>
                    <a:lnTo>
                      <a:pt x="34" y="249"/>
                    </a:lnTo>
                    <a:lnTo>
                      <a:pt x="36" y="249"/>
                    </a:lnTo>
                    <a:lnTo>
                      <a:pt x="37" y="253"/>
                    </a:lnTo>
                    <a:lnTo>
                      <a:pt x="38" y="255"/>
                    </a:lnTo>
                    <a:lnTo>
                      <a:pt x="41" y="258"/>
                    </a:lnTo>
                    <a:lnTo>
                      <a:pt x="41" y="259"/>
                    </a:lnTo>
                    <a:lnTo>
                      <a:pt x="42" y="259"/>
                    </a:lnTo>
                    <a:lnTo>
                      <a:pt x="43" y="258"/>
                    </a:lnTo>
                    <a:lnTo>
                      <a:pt x="44" y="259"/>
                    </a:lnTo>
                    <a:lnTo>
                      <a:pt x="47" y="260"/>
                    </a:lnTo>
                    <a:lnTo>
                      <a:pt x="52" y="262"/>
                    </a:lnTo>
                    <a:lnTo>
                      <a:pt x="52" y="265"/>
                    </a:lnTo>
                    <a:lnTo>
                      <a:pt x="50" y="266"/>
                    </a:lnTo>
                    <a:lnTo>
                      <a:pt x="51" y="269"/>
                    </a:lnTo>
                    <a:lnTo>
                      <a:pt x="50" y="271"/>
                    </a:lnTo>
                    <a:lnTo>
                      <a:pt x="45" y="270"/>
                    </a:lnTo>
                    <a:lnTo>
                      <a:pt x="44" y="269"/>
                    </a:lnTo>
                    <a:lnTo>
                      <a:pt x="45" y="272"/>
                    </a:lnTo>
                    <a:lnTo>
                      <a:pt x="47" y="272"/>
                    </a:lnTo>
                    <a:lnTo>
                      <a:pt x="49" y="275"/>
                    </a:lnTo>
                    <a:lnTo>
                      <a:pt x="52" y="272"/>
                    </a:lnTo>
                    <a:lnTo>
                      <a:pt x="55" y="272"/>
                    </a:lnTo>
                    <a:lnTo>
                      <a:pt x="57" y="273"/>
                    </a:lnTo>
                    <a:lnTo>
                      <a:pt x="57" y="275"/>
                    </a:lnTo>
                    <a:lnTo>
                      <a:pt x="58" y="275"/>
                    </a:lnTo>
                    <a:lnTo>
                      <a:pt x="59" y="278"/>
                    </a:lnTo>
                    <a:lnTo>
                      <a:pt x="60" y="279"/>
                    </a:lnTo>
                    <a:lnTo>
                      <a:pt x="59" y="280"/>
                    </a:lnTo>
                    <a:lnTo>
                      <a:pt x="60" y="284"/>
                    </a:lnTo>
                    <a:lnTo>
                      <a:pt x="59" y="285"/>
                    </a:lnTo>
                    <a:lnTo>
                      <a:pt x="62" y="287"/>
                    </a:lnTo>
                    <a:lnTo>
                      <a:pt x="65" y="288"/>
                    </a:lnTo>
                    <a:lnTo>
                      <a:pt x="66" y="289"/>
                    </a:lnTo>
                    <a:lnTo>
                      <a:pt x="69" y="287"/>
                    </a:lnTo>
                    <a:lnTo>
                      <a:pt x="74" y="283"/>
                    </a:lnTo>
                    <a:lnTo>
                      <a:pt x="74" y="281"/>
                    </a:lnTo>
                    <a:lnTo>
                      <a:pt x="76" y="281"/>
                    </a:lnTo>
                    <a:lnTo>
                      <a:pt x="77" y="287"/>
                    </a:lnTo>
                    <a:lnTo>
                      <a:pt x="78" y="285"/>
                    </a:lnTo>
                    <a:lnTo>
                      <a:pt x="81" y="285"/>
                    </a:lnTo>
                    <a:lnTo>
                      <a:pt x="84" y="288"/>
                    </a:lnTo>
                    <a:lnTo>
                      <a:pt x="85" y="288"/>
                    </a:lnTo>
                    <a:lnTo>
                      <a:pt x="87" y="289"/>
                    </a:lnTo>
                    <a:lnTo>
                      <a:pt x="91" y="293"/>
                    </a:lnTo>
                    <a:lnTo>
                      <a:pt x="90" y="294"/>
                    </a:lnTo>
                    <a:lnTo>
                      <a:pt x="89" y="297"/>
                    </a:lnTo>
                    <a:lnTo>
                      <a:pt x="91" y="296"/>
                    </a:lnTo>
                    <a:lnTo>
                      <a:pt x="91" y="295"/>
                    </a:lnTo>
                    <a:lnTo>
                      <a:pt x="93" y="294"/>
                    </a:lnTo>
                    <a:lnTo>
                      <a:pt x="94" y="294"/>
                    </a:lnTo>
                    <a:lnTo>
                      <a:pt x="95" y="296"/>
                    </a:lnTo>
                    <a:lnTo>
                      <a:pt x="97" y="295"/>
                    </a:lnTo>
                    <a:lnTo>
                      <a:pt x="99" y="293"/>
                    </a:lnTo>
                    <a:lnTo>
                      <a:pt x="101" y="293"/>
                    </a:lnTo>
                    <a:lnTo>
                      <a:pt x="104" y="296"/>
                    </a:lnTo>
                    <a:lnTo>
                      <a:pt x="107" y="295"/>
                    </a:lnTo>
                    <a:lnTo>
                      <a:pt x="107" y="293"/>
                    </a:lnTo>
                    <a:lnTo>
                      <a:pt x="109" y="293"/>
                    </a:lnTo>
                    <a:lnTo>
                      <a:pt x="109" y="294"/>
                    </a:lnTo>
                    <a:lnTo>
                      <a:pt x="110" y="294"/>
                    </a:lnTo>
                    <a:lnTo>
                      <a:pt x="112" y="294"/>
                    </a:lnTo>
                    <a:lnTo>
                      <a:pt x="114" y="295"/>
                    </a:lnTo>
                    <a:lnTo>
                      <a:pt x="115" y="296"/>
                    </a:lnTo>
                    <a:lnTo>
                      <a:pt x="115" y="300"/>
                    </a:lnTo>
                    <a:lnTo>
                      <a:pt x="115" y="303"/>
                    </a:lnTo>
                    <a:lnTo>
                      <a:pt x="115" y="306"/>
                    </a:lnTo>
                    <a:lnTo>
                      <a:pt x="116" y="307"/>
                    </a:lnTo>
                    <a:lnTo>
                      <a:pt x="114" y="310"/>
                    </a:lnTo>
                    <a:lnTo>
                      <a:pt x="114" y="311"/>
                    </a:lnTo>
                    <a:lnTo>
                      <a:pt x="112" y="313"/>
                    </a:lnTo>
                    <a:lnTo>
                      <a:pt x="112" y="316"/>
                    </a:lnTo>
                    <a:lnTo>
                      <a:pt x="110" y="319"/>
                    </a:lnTo>
                    <a:lnTo>
                      <a:pt x="112" y="319"/>
                    </a:lnTo>
                    <a:lnTo>
                      <a:pt x="113" y="319"/>
                    </a:lnTo>
                    <a:lnTo>
                      <a:pt x="113" y="321"/>
                    </a:lnTo>
                    <a:lnTo>
                      <a:pt x="114" y="324"/>
                    </a:lnTo>
                    <a:lnTo>
                      <a:pt x="114" y="326"/>
                    </a:lnTo>
                    <a:lnTo>
                      <a:pt x="115" y="326"/>
                    </a:lnTo>
                    <a:lnTo>
                      <a:pt x="115" y="324"/>
                    </a:lnTo>
                    <a:lnTo>
                      <a:pt x="116" y="324"/>
                    </a:lnTo>
                    <a:lnTo>
                      <a:pt x="117" y="324"/>
                    </a:lnTo>
                    <a:lnTo>
                      <a:pt x="116" y="326"/>
                    </a:lnTo>
                    <a:lnTo>
                      <a:pt x="118" y="328"/>
                    </a:lnTo>
                    <a:lnTo>
                      <a:pt x="119" y="327"/>
                    </a:lnTo>
                    <a:lnTo>
                      <a:pt x="120" y="329"/>
                    </a:lnTo>
                    <a:lnTo>
                      <a:pt x="121" y="332"/>
                    </a:lnTo>
                    <a:lnTo>
                      <a:pt x="120" y="334"/>
                    </a:lnTo>
                    <a:lnTo>
                      <a:pt x="123" y="336"/>
                    </a:lnTo>
                    <a:lnTo>
                      <a:pt x="124" y="336"/>
                    </a:lnTo>
                    <a:lnTo>
                      <a:pt x="125" y="336"/>
                    </a:lnTo>
                    <a:lnTo>
                      <a:pt x="127" y="337"/>
                    </a:lnTo>
                    <a:lnTo>
                      <a:pt x="128" y="340"/>
                    </a:lnTo>
                    <a:lnTo>
                      <a:pt x="131" y="341"/>
                    </a:lnTo>
                    <a:lnTo>
                      <a:pt x="131" y="344"/>
                    </a:lnTo>
                    <a:lnTo>
                      <a:pt x="131" y="345"/>
                    </a:lnTo>
                    <a:lnTo>
                      <a:pt x="133" y="343"/>
                    </a:lnTo>
                    <a:lnTo>
                      <a:pt x="134" y="340"/>
                    </a:lnTo>
                    <a:lnTo>
                      <a:pt x="135" y="339"/>
                    </a:lnTo>
                    <a:lnTo>
                      <a:pt x="136" y="338"/>
                    </a:lnTo>
                    <a:lnTo>
                      <a:pt x="138" y="338"/>
                    </a:lnTo>
                    <a:lnTo>
                      <a:pt x="139" y="340"/>
                    </a:lnTo>
                    <a:lnTo>
                      <a:pt x="141" y="344"/>
                    </a:lnTo>
                    <a:lnTo>
                      <a:pt x="142" y="344"/>
                    </a:lnTo>
                    <a:lnTo>
                      <a:pt x="142" y="346"/>
                    </a:lnTo>
                    <a:lnTo>
                      <a:pt x="143" y="345"/>
                    </a:lnTo>
                    <a:lnTo>
                      <a:pt x="144" y="346"/>
                    </a:lnTo>
                    <a:lnTo>
                      <a:pt x="144" y="344"/>
                    </a:lnTo>
                    <a:lnTo>
                      <a:pt x="149" y="346"/>
                    </a:lnTo>
                    <a:lnTo>
                      <a:pt x="151" y="346"/>
                    </a:lnTo>
                    <a:lnTo>
                      <a:pt x="153" y="347"/>
                    </a:lnTo>
                    <a:lnTo>
                      <a:pt x="156" y="343"/>
                    </a:lnTo>
                    <a:lnTo>
                      <a:pt x="157" y="342"/>
                    </a:lnTo>
                    <a:lnTo>
                      <a:pt x="160" y="343"/>
                    </a:lnTo>
                    <a:lnTo>
                      <a:pt x="161" y="345"/>
                    </a:lnTo>
                    <a:lnTo>
                      <a:pt x="161" y="346"/>
                    </a:lnTo>
                    <a:lnTo>
                      <a:pt x="163" y="346"/>
                    </a:lnTo>
                    <a:lnTo>
                      <a:pt x="164" y="345"/>
                    </a:lnTo>
                    <a:lnTo>
                      <a:pt x="163" y="343"/>
                    </a:lnTo>
                    <a:lnTo>
                      <a:pt x="164" y="341"/>
                    </a:lnTo>
                    <a:lnTo>
                      <a:pt x="165" y="341"/>
                    </a:lnTo>
                    <a:lnTo>
                      <a:pt x="166" y="341"/>
                    </a:lnTo>
                    <a:lnTo>
                      <a:pt x="169" y="343"/>
                    </a:lnTo>
                    <a:lnTo>
                      <a:pt x="168" y="346"/>
                    </a:lnTo>
                    <a:lnTo>
                      <a:pt x="169" y="343"/>
                    </a:lnTo>
                    <a:lnTo>
                      <a:pt x="172" y="345"/>
                    </a:lnTo>
                    <a:lnTo>
                      <a:pt x="172" y="349"/>
                    </a:lnTo>
                    <a:lnTo>
                      <a:pt x="172" y="351"/>
                    </a:lnTo>
                    <a:lnTo>
                      <a:pt x="169" y="351"/>
                    </a:lnTo>
                    <a:lnTo>
                      <a:pt x="168" y="351"/>
                    </a:lnTo>
                    <a:lnTo>
                      <a:pt x="169" y="353"/>
                    </a:lnTo>
                    <a:lnTo>
                      <a:pt x="172" y="357"/>
                    </a:lnTo>
                    <a:lnTo>
                      <a:pt x="173" y="357"/>
                    </a:lnTo>
                    <a:lnTo>
                      <a:pt x="172" y="356"/>
                    </a:lnTo>
                    <a:lnTo>
                      <a:pt x="174" y="355"/>
                    </a:lnTo>
                    <a:lnTo>
                      <a:pt x="177" y="357"/>
                    </a:lnTo>
                    <a:lnTo>
                      <a:pt x="177" y="358"/>
                    </a:lnTo>
                    <a:lnTo>
                      <a:pt x="175" y="358"/>
                    </a:lnTo>
                    <a:lnTo>
                      <a:pt x="174" y="359"/>
                    </a:lnTo>
                    <a:lnTo>
                      <a:pt x="179" y="366"/>
                    </a:lnTo>
                    <a:lnTo>
                      <a:pt x="176" y="366"/>
                    </a:lnTo>
                    <a:lnTo>
                      <a:pt x="177" y="369"/>
                    </a:lnTo>
                    <a:lnTo>
                      <a:pt x="177" y="371"/>
                    </a:lnTo>
                    <a:lnTo>
                      <a:pt x="176" y="372"/>
                    </a:lnTo>
                    <a:lnTo>
                      <a:pt x="174" y="372"/>
                    </a:lnTo>
                    <a:lnTo>
                      <a:pt x="173" y="371"/>
                    </a:lnTo>
                    <a:lnTo>
                      <a:pt x="172" y="372"/>
                    </a:lnTo>
                    <a:lnTo>
                      <a:pt x="172" y="371"/>
                    </a:lnTo>
                    <a:lnTo>
                      <a:pt x="169" y="371"/>
                    </a:lnTo>
                    <a:lnTo>
                      <a:pt x="165" y="369"/>
                    </a:lnTo>
                    <a:lnTo>
                      <a:pt x="164" y="371"/>
                    </a:lnTo>
                    <a:lnTo>
                      <a:pt x="166" y="374"/>
                    </a:lnTo>
                    <a:lnTo>
                      <a:pt x="165" y="377"/>
                    </a:lnTo>
                    <a:lnTo>
                      <a:pt x="164" y="376"/>
                    </a:lnTo>
                    <a:lnTo>
                      <a:pt x="161" y="376"/>
                    </a:lnTo>
                    <a:lnTo>
                      <a:pt x="161" y="377"/>
                    </a:lnTo>
                    <a:lnTo>
                      <a:pt x="162" y="377"/>
                    </a:lnTo>
                    <a:lnTo>
                      <a:pt x="161" y="380"/>
                    </a:lnTo>
                    <a:lnTo>
                      <a:pt x="163" y="381"/>
                    </a:lnTo>
                    <a:lnTo>
                      <a:pt x="162" y="384"/>
                    </a:lnTo>
                    <a:lnTo>
                      <a:pt x="159" y="385"/>
                    </a:lnTo>
                    <a:lnTo>
                      <a:pt x="156" y="385"/>
                    </a:lnTo>
                    <a:lnTo>
                      <a:pt x="156" y="387"/>
                    </a:lnTo>
                    <a:lnTo>
                      <a:pt x="156" y="388"/>
                    </a:lnTo>
                    <a:lnTo>
                      <a:pt x="157" y="389"/>
                    </a:lnTo>
                    <a:lnTo>
                      <a:pt x="156" y="391"/>
                    </a:lnTo>
                    <a:lnTo>
                      <a:pt x="156" y="392"/>
                    </a:lnTo>
                    <a:lnTo>
                      <a:pt x="155" y="393"/>
                    </a:lnTo>
                    <a:lnTo>
                      <a:pt x="155" y="394"/>
                    </a:lnTo>
                    <a:lnTo>
                      <a:pt x="152" y="393"/>
                    </a:lnTo>
                    <a:lnTo>
                      <a:pt x="152" y="397"/>
                    </a:lnTo>
                    <a:lnTo>
                      <a:pt x="152" y="396"/>
                    </a:lnTo>
                    <a:lnTo>
                      <a:pt x="151" y="395"/>
                    </a:lnTo>
                    <a:lnTo>
                      <a:pt x="150" y="395"/>
                    </a:lnTo>
                    <a:lnTo>
                      <a:pt x="150" y="397"/>
                    </a:lnTo>
                    <a:lnTo>
                      <a:pt x="148" y="399"/>
                    </a:lnTo>
                    <a:lnTo>
                      <a:pt x="146" y="399"/>
                    </a:lnTo>
                    <a:lnTo>
                      <a:pt x="144" y="400"/>
                    </a:lnTo>
                    <a:lnTo>
                      <a:pt x="144" y="402"/>
                    </a:lnTo>
                    <a:lnTo>
                      <a:pt x="142" y="404"/>
                    </a:lnTo>
                    <a:lnTo>
                      <a:pt x="144" y="407"/>
                    </a:lnTo>
                    <a:lnTo>
                      <a:pt x="145" y="406"/>
                    </a:lnTo>
                    <a:lnTo>
                      <a:pt x="147" y="406"/>
                    </a:lnTo>
                    <a:lnTo>
                      <a:pt x="149" y="404"/>
                    </a:lnTo>
                    <a:lnTo>
                      <a:pt x="151" y="405"/>
                    </a:lnTo>
                    <a:lnTo>
                      <a:pt x="152" y="406"/>
                    </a:lnTo>
                    <a:lnTo>
                      <a:pt x="153" y="408"/>
                    </a:lnTo>
                    <a:lnTo>
                      <a:pt x="152" y="409"/>
                    </a:lnTo>
                    <a:lnTo>
                      <a:pt x="152" y="411"/>
                    </a:lnTo>
                    <a:lnTo>
                      <a:pt x="151" y="413"/>
                    </a:lnTo>
                    <a:lnTo>
                      <a:pt x="152" y="415"/>
                    </a:lnTo>
                    <a:lnTo>
                      <a:pt x="153" y="416"/>
                    </a:lnTo>
                    <a:lnTo>
                      <a:pt x="158" y="417"/>
                    </a:lnTo>
                    <a:lnTo>
                      <a:pt x="159" y="417"/>
                    </a:lnTo>
                    <a:lnTo>
                      <a:pt x="163" y="419"/>
                    </a:lnTo>
                    <a:lnTo>
                      <a:pt x="167" y="422"/>
                    </a:lnTo>
                    <a:lnTo>
                      <a:pt x="166" y="423"/>
                    </a:lnTo>
                    <a:lnTo>
                      <a:pt x="166" y="424"/>
                    </a:lnTo>
                    <a:lnTo>
                      <a:pt x="165" y="425"/>
                    </a:lnTo>
                    <a:lnTo>
                      <a:pt x="164" y="427"/>
                    </a:lnTo>
                    <a:lnTo>
                      <a:pt x="167" y="430"/>
                    </a:lnTo>
                    <a:lnTo>
                      <a:pt x="170" y="428"/>
                    </a:lnTo>
                    <a:lnTo>
                      <a:pt x="169" y="428"/>
                    </a:lnTo>
                    <a:lnTo>
                      <a:pt x="169" y="427"/>
                    </a:lnTo>
                    <a:lnTo>
                      <a:pt x="167" y="427"/>
                    </a:lnTo>
                    <a:lnTo>
                      <a:pt x="166" y="427"/>
                    </a:lnTo>
                    <a:lnTo>
                      <a:pt x="169" y="427"/>
                    </a:lnTo>
                    <a:lnTo>
                      <a:pt x="173" y="430"/>
                    </a:lnTo>
                    <a:lnTo>
                      <a:pt x="172" y="427"/>
                    </a:lnTo>
                    <a:lnTo>
                      <a:pt x="175" y="426"/>
                    </a:lnTo>
                    <a:lnTo>
                      <a:pt x="176" y="427"/>
                    </a:lnTo>
                    <a:lnTo>
                      <a:pt x="177" y="429"/>
                    </a:lnTo>
                    <a:lnTo>
                      <a:pt x="178" y="430"/>
                    </a:lnTo>
                    <a:lnTo>
                      <a:pt x="177" y="432"/>
                    </a:lnTo>
                    <a:lnTo>
                      <a:pt x="177" y="434"/>
                    </a:lnTo>
                    <a:lnTo>
                      <a:pt x="179" y="435"/>
                    </a:lnTo>
                    <a:lnTo>
                      <a:pt x="180" y="435"/>
                    </a:lnTo>
                    <a:lnTo>
                      <a:pt x="182" y="434"/>
                    </a:lnTo>
                    <a:lnTo>
                      <a:pt x="182" y="437"/>
                    </a:lnTo>
                    <a:lnTo>
                      <a:pt x="183" y="438"/>
                    </a:lnTo>
                    <a:lnTo>
                      <a:pt x="185" y="435"/>
                    </a:lnTo>
                    <a:lnTo>
                      <a:pt x="185" y="434"/>
                    </a:lnTo>
                    <a:lnTo>
                      <a:pt x="185" y="433"/>
                    </a:lnTo>
                    <a:lnTo>
                      <a:pt x="187" y="433"/>
                    </a:lnTo>
                    <a:lnTo>
                      <a:pt x="187" y="431"/>
                    </a:lnTo>
                    <a:lnTo>
                      <a:pt x="189" y="430"/>
                    </a:lnTo>
                    <a:lnTo>
                      <a:pt x="190" y="430"/>
                    </a:lnTo>
                    <a:lnTo>
                      <a:pt x="188" y="426"/>
                    </a:lnTo>
                    <a:lnTo>
                      <a:pt x="190" y="425"/>
                    </a:lnTo>
                    <a:lnTo>
                      <a:pt x="191" y="425"/>
                    </a:lnTo>
                    <a:lnTo>
                      <a:pt x="192" y="427"/>
                    </a:lnTo>
                    <a:lnTo>
                      <a:pt x="194" y="427"/>
                    </a:lnTo>
                    <a:lnTo>
                      <a:pt x="194" y="428"/>
                    </a:lnTo>
                    <a:lnTo>
                      <a:pt x="195" y="427"/>
                    </a:lnTo>
                    <a:lnTo>
                      <a:pt x="198" y="425"/>
                    </a:lnTo>
                    <a:lnTo>
                      <a:pt x="201" y="425"/>
                    </a:lnTo>
                    <a:lnTo>
                      <a:pt x="201" y="427"/>
                    </a:lnTo>
                    <a:lnTo>
                      <a:pt x="204" y="429"/>
                    </a:lnTo>
                    <a:lnTo>
                      <a:pt x="204" y="432"/>
                    </a:lnTo>
                    <a:lnTo>
                      <a:pt x="206" y="434"/>
                    </a:lnTo>
                    <a:lnTo>
                      <a:pt x="207" y="435"/>
                    </a:lnTo>
                    <a:lnTo>
                      <a:pt x="208" y="434"/>
                    </a:lnTo>
                    <a:lnTo>
                      <a:pt x="209" y="434"/>
                    </a:lnTo>
                    <a:lnTo>
                      <a:pt x="209" y="432"/>
                    </a:lnTo>
                    <a:lnTo>
                      <a:pt x="211" y="430"/>
                    </a:lnTo>
                    <a:lnTo>
                      <a:pt x="210" y="430"/>
                    </a:lnTo>
                    <a:lnTo>
                      <a:pt x="210" y="429"/>
                    </a:lnTo>
                    <a:lnTo>
                      <a:pt x="209" y="428"/>
                    </a:lnTo>
                    <a:lnTo>
                      <a:pt x="211" y="429"/>
                    </a:lnTo>
                    <a:lnTo>
                      <a:pt x="213" y="426"/>
                    </a:lnTo>
                    <a:lnTo>
                      <a:pt x="215" y="428"/>
                    </a:lnTo>
                    <a:lnTo>
                      <a:pt x="216" y="427"/>
                    </a:lnTo>
                    <a:lnTo>
                      <a:pt x="216" y="426"/>
                    </a:lnTo>
                    <a:lnTo>
                      <a:pt x="216" y="422"/>
                    </a:lnTo>
                    <a:lnTo>
                      <a:pt x="216" y="421"/>
                    </a:lnTo>
                    <a:lnTo>
                      <a:pt x="218" y="422"/>
                    </a:lnTo>
                    <a:lnTo>
                      <a:pt x="223" y="423"/>
                    </a:lnTo>
                    <a:lnTo>
                      <a:pt x="226" y="421"/>
                    </a:lnTo>
                    <a:lnTo>
                      <a:pt x="227" y="418"/>
                    </a:lnTo>
                    <a:lnTo>
                      <a:pt x="229" y="418"/>
                    </a:lnTo>
                    <a:lnTo>
                      <a:pt x="229" y="417"/>
                    </a:lnTo>
                    <a:lnTo>
                      <a:pt x="230" y="417"/>
                    </a:lnTo>
                    <a:lnTo>
                      <a:pt x="230" y="416"/>
                    </a:lnTo>
                    <a:lnTo>
                      <a:pt x="228" y="415"/>
                    </a:lnTo>
                    <a:lnTo>
                      <a:pt x="229" y="413"/>
                    </a:lnTo>
                    <a:lnTo>
                      <a:pt x="230" y="413"/>
                    </a:lnTo>
                    <a:lnTo>
                      <a:pt x="233" y="411"/>
                    </a:lnTo>
                    <a:lnTo>
                      <a:pt x="234" y="410"/>
                    </a:lnTo>
                    <a:lnTo>
                      <a:pt x="237" y="411"/>
                    </a:lnTo>
                    <a:lnTo>
                      <a:pt x="239" y="409"/>
                    </a:lnTo>
                    <a:lnTo>
                      <a:pt x="242" y="411"/>
                    </a:lnTo>
                    <a:lnTo>
                      <a:pt x="243" y="409"/>
                    </a:lnTo>
                    <a:lnTo>
                      <a:pt x="246" y="411"/>
                    </a:lnTo>
                    <a:lnTo>
                      <a:pt x="247" y="411"/>
                    </a:lnTo>
                    <a:lnTo>
                      <a:pt x="247" y="413"/>
                    </a:lnTo>
                    <a:lnTo>
                      <a:pt x="250" y="413"/>
                    </a:lnTo>
                    <a:lnTo>
                      <a:pt x="248" y="411"/>
                    </a:lnTo>
                    <a:lnTo>
                      <a:pt x="250" y="410"/>
                    </a:lnTo>
                    <a:lnTo>
                      <a:pt x="251" y="410"/>
                    </a:lnTo>
                    <a:lnTo>
                      <a:pt x="252" y="410"/>
                    </a:lnTo>
                    <a:lnTo>
                      <a:pt x="251" y="408"/>
                    </a:lnTo>
                    <a:lnTo>
                      <a:pt x="252" y="408"/>
                    </a:lnTo>
                    <a:lnTo>
                      <a:pt x="252" y="407"/>
                    </a:lnTo>
                    <a:lnTo>
                      <a:pt x="251" y="407"/>
                    </a:lnTo>
                    <a:lnTo>
                      <a:pt x="253" y="404"/>
                    </a:lnTo>
                    <a:lnTo>
                      <a:pt x="253" y="402"/>
                    </a:lnTo>
                    <a:lnTo>
                      <a:pt x="254" y="401"/>
                    </a:lnTo>
                    <a:lnTo>
                      <a:pt x="253" y="398"/>
                    </a:lnTo>
                    <a:lnTo>
                      <a:pt x="255" y="399"/>
                    </a:lnTo>
                    <a:lnTo>
                      <a:pt x="256" y="399"/>
                    </a:lnTo>
                    <a:lnTo>
                      <a:pt x="260" y="402"/>
                    </a:lnTo>
                    <a:lnTo>
                      <a:pt x="260" y="403"/>
                    </a:lnTo>
                    <a:lnTo>
                      <a:pt x="258" y="403"/>
                    </a:lnTo>
                    <a:lnTo>
                      <a:pt x="258" y="404"/>
                    </a:lnTo>
                    <a:lnTo>
                      <a:pt x="260" y="404"/>
                    </a:lnTo>
                    <a:lnTo>
                      <a:pt x="261" y="404"/>
                    </a:lnTo>
                    <a:lnTo>
                      <a:pt x="261" y="405"/>
                    </a:lnTo>
                    <a:lnTo>
                      <a:pt x="264" y="402"/>
                    </a:lnTo>
                    <a:lnTo>
                      <a:pt x="268" y="400"/>
                    </a:lnTo>
                    <a:lnTo>
                      <a:pt x="266" y="400"/>
                    </a:lnTo>
                    <a:lnTo>
                      <a:pt x="267" y="394"/>
                    </a:lnTo>
                    <a:lnTo>
                      <a:pt x="271" y="398"/>
                    </a:lnTo>
                    <a:lnTo>
                      <a:pt x="273" y="395"/>
                    </a:lnTo>
                    <a:lnTo>
                      <a:pt x="276" y="393"/>
                    </a:lnTo>
                    <a:lnTo>
                      <a:pt x="277" y="394"/>
                    </a:lnTo>
                    <a:lnTo>
                      <a:pt x="277" y="396"/>
                    </a:lnTo>
                    <a:lnTo>
                      <a:pt x="277" y="398"/>
                    </a:lnTo>
                    <a:lnTo>
                      <a:pt x="278" y="398"/>
                    </a:lnTo>
                    <a:lnTo>
                      <a:pt x="278" y="400"/>
                    </a:lnTo>
                    <a:lnTo>
                      <a:pt x="277" y="400"/>
                    </a:lnTo>
                    <a:lnTo>
                      <a:pt x="278" y="401"/>
                    </a:lnTo>
                    <a:lnTo>
                      <a:pt x="277" y="401"/>
                    </a:lnTo>
                    <a:lnTo>
                      <a:pt x="277" y="402"/>
                    </a:lnTo>
                    <a:lnTo>
                      <a:pt x="278" y="402"/>
                    </a:lnTo>
                    <a:lnTo>
                      <a:pt x="279" y="404"/>
                    </a:lnTo>
                    <a:lnTo>
                      <a:pt x="280" y="403"/>
                    </a:lnTo>
                    <a:lnTo>
                      <a:pt x="280" y="401"/>
                    </a:lnTo>
                    <a:lnTo>
                      <a:pt x="280" y="402"/>
                    </a:lnTo>
                    <a:lnTo>
                      <a:pt x="281" y="404"/>
                    </a:lnTo>
                    <a:lnTo>
                      <a:pt x="280" y="404"/>
                    </a:lnTo>
                    <a:lnTo>
                      <a:pt x="280" y="405"/>
                    </a:lnTo>
                    <a:lnTo>
                      <a:pt x="283" y="407"/>
                    </a:lnTo>
                    <a:lnTo>
                      <a:pt x="285" y="408"/>
                    </a:lnTo>
                    <a:lnTo>
                      <a:pt x="288" y="409"/>
                    </a:lnTo>
                    <a:lnTo>
                      <a:pt x="289" y="408"/>
                    </a:lnTo>
                    <a:lnTo>
                      <a:pt x="291" y="408"/>
                    </a:lnTo>
                    <a:lnTo>
                      <a:pt x="293" y="406"/>
                    </a:lnTo>
                    <a:lnTo>
                      <a:pt x="294" y="406"/>
                    </a:lnTo>
                    <a:lnTo>
                      <a:pt x="295" y="403"/>
                    </a:lnTo>
                    <a:lnTo>
                      <a:pt x="294" y="401"/>
                    </a:lnTo>
                    <a:lnTo>
                      <a:pt x="294" y="400"/>
                    </a:lnTo>
                    <a:lnTo>
                      <a:pt x="296" y="400"/>
                    </a:lnTo>
                    <a:lnTo>
                      <a:pt x="296" y="401"/>
                    </a:lnTo>
                    <a:lnTo>
                      <a:pt x="296" y="403"/>
                    </a:lnTo>
                    <a:lnTo>
                      <a:pt x="298" y="403"/>
                    </a:lnTo>
                    <a:lnTo>
                      <a:pt x="298" y="404"/>
                    </a:lnTo>
                    <a:lnTo>
                      <a:pt x="300" y="404"/>
                    </a:lnTo>
                    <a:lnTo>
                      <a:pt x="301" y="404"/>
                    </a:lnTo>
                    <a:lnTo>
                      <a:pt x="303" y="406"/>
                    </a:lnTo>
                    <a:lnTo>
                      <a:pt x="304" y="407"/>
                    </a:lnTo>
                    <a:lnTo>
                      <a:pt x="305" y="406"/>
                    </a:lnTo>
                    <a:lnTo>
                      <a:pt x="307" y="406"/>
                    </a:lnTo>
                    <a:lnTo>
                      <a:pt x="308" y="409"/>
                    </a:lnTo>
                    <a:lnTo>
                      <a:pt x="309" y="410"/>
                    </a:lnTo>
                    <a:lnTo>
                      <a:pt x="309" y="407"/>
                    </a:lnTo>
                    <a:lnTo>
                      <a:pt x="309" y="406"/>
                    </a:lnTo>
                    <a:lnTo>
                      <a:pt x="311" y="406"/>
                    </a:lnTo>
                    <a:lnTo>
                      <a:pt x="313" y="407"/>
                    </a:lnTo>
                    <a:lnTo>
                      <a:pt x="313" y="406"/>
                    </a:lnTo>
                    <a:lnTo>
                      <a:pt x="314" y="406"/>
                    </a:lnTo>
                    <a:lnTo>
                      <a:pt x="318" y="408"/>
                    </a:lnTo>
                    <a:lnTo>
                      <a:pt x="318" y="407"/>
                    </a:lnTo>
                    <a:lnTo>
                      <a:pt x="320" y="407"/>
                    </a:lnTo>
                    <a:lnTo>
                      <a:pt x="318" y="406"/>
                    </a:lnTo>
                    <a:lnTo>
                      <a:pt x="320" y="406"/>
                    </a:lnTo>
                    <a:lnTo>
                      <a:pt x="320" y="404"/>
                    </a:lnTo>
                    <a:lnTo>
                      <a:pt x="321" y="404"/>
                    </a:lnTo>
                    <a:lnTo>
                      <a:pt x="322" y="406"/>
                    </a:lnTo>
                    <a:lnTo>
                      <a:pt x="326" y="404"/>
                    </a:lnTo>
                    <a:lnTo>
                      <a:pt x="326" y="403"/>
                    </a:lnTo>
                    <a:lnTo>
                      <a:pt x="325" y="402"/>
                    </a:lnTo>
                    <a:lnTo>
                      <a:pt x="325" y="400"/>
                    </a:lnTo>
                    <a:lnTo>
                      <a:pt x="321" y="398"/>
                    </a:lnTo>
                    <a:lnTo>
                      <a:pt x="324" y="396"/>
                    </a:lnTo>
                    <a:lnTo>
                      <a:pt x="323" y="395"/>
                    </a:lnTo>
                    <a:lnTo>
                      <a:pt x="324" y="396"/>
                    </a:lnTo>
                    <a:lnTo>
                      <a:pt x="329" y="394"/>
                    </a:lnTo>
                    <a:lnTo>
                      <a:pt x="330" y="394"/>
                    </a:lnTo>
                    <a:lnTo>
                      <a:pt x="332" y="393"/>
                    </a:lnTo>
                    <a:lnTo>
                      <a:pt x="333" y="393"/>
                    </a:lnTo>
                    <a:lnTo>
                      <a:pt x="336" y="394"/>
                    </a:lnTo>
                    <a:lnTo>
                      <a:pt x="337" y="393"/>
                    </a:lnTo>
                    <a:lnTo>
                      <a:pt x="339" y="394"/>
                    </a:lnTo>
                    <a:lnTo>
                      <a:pt x="342" y="393"/>
                    </a:lnTo>
                    <a:lnTo>
                      <a:pt x="345" y="395"/>
                    </a:lnTo>
                    <a:lnTo>
                      <a:pt x="346" y="393"/>
                    </a:lnTo>
                    <a:lnTo>
                      <a:pt x="346" y="392"/>
                    </a:lnTo>
                    <a:lnTo>
                      <a:pt x="348" y="390"/>
                    </a:lnTo>
                    <a:lnTo>
                      <a:pt x="350" y="390"/>
                    </a:lnTo>
                    <a:lnTo>
                      <a:pt x="350" y="388"/>
                    </a:lnTo>
                    <a:lnTo>
                      <a:pt x="348" y="384"/>
                    </a:lnTo>
                    <a:lnTo>
                      <a:pt x="349" y="383"/>
                    </a:lnTo>
                    <a:lnTo>
                      <a:pt x="351" y="383"/>
                    </a:lnTo>
                    <a:lnTo>
                      <a:pt x="353" y="383"/>
                    </a:lnTo>
                    <a:lnTo>
                      <a:pt x="355" y="383"/>
                    </a:lnTo>
                    <a:lnTo>
                      <a:pt x="356" y="383"/>
                    </a:lnTo>
                    <a:lnTo>
                      <a:pt x="357" y="381"/>
                    </a:lnTo>
                    <a:lnTo>
                      <a:pt x="359" y="381"/>
                    </a:lnTo>
                    <a:lnTo>
                      <a:pt x="359" y="380"/>
                    </a:lnTo>
                    <a:lnTo>
                      <a:pt x="361" y="378"/>
                    </a:lnTo>
                    <a:lnTo>
                      <a:pt x="362" y="376"/>
                    </a:lnTo>
                    <a:lnTo>
                      <a:pt x="362" y="377"/>
                    </a:lnTo>
                    <a:lnTo>
                      <a:pt x="362" y="376"/>
                    </a:lnTo>
                    <a:lnTo>
                      <a:pt x="364" y="370"/>
                    </a:lnTo>
                    <a:lnTo>
                      <a:pt x="363" y="370"/>
                    </a:lnTo>
                    <a:lnTo>
                      <a:pt x="363" y="367"/>
                    </a:lnTo>
                    <a:lnTo>
                      <a:pt x="360" y="367"/>
                    </a:lnTo>
                    <a:lnTo>
                      <a:pt x="362" y="364"/>
                    </a:lnTo>
                    <a:lnTo>
                      <a:pt x="362" y="362"/>
                    </a:lnTo>
                    <a:lnTo>
                      <a:pt x="361" y="361"/>
                    </a:lnTo>
                    <a:lnTo>
                      <a:pt x="361" y="363"/>
                    </a:lnTo>
                    <a:lnTo>
                      <a:pt x="358" y="365"/>
                    </a:lnTo>
                    <a:lnTo>
                      <a:pt x="356" y="364"/>
                    </a:lnTo>
                    <a:lnTo>
                      <a:pt x="355" y="366"/>
                    </a:lnTo>
                    <a:lnTo>
                      <a:pt x="354" y="366"/>
                    </a:lnTo>
                    <a:lnTo>
                      <a:pt x="356" y="364"/>
                    </a:lnTo>
                    <a:lnTo>
                      <a:pt x="356" y="362"/>
                    </a:lnTo>
                    <a:lnTo>
                      <a:pt x="357" y="363"/>
                    </a:lnTo>
                    <a:lnTo>
                      <a:pt x="358" y="361"/>
                    </a:lnTo>
                    <a:lnTo>
                      <a:pt x="356" y="358"/>
                    </a:lnTo>
                    <a:lnTo>
                      <a:pt x="356" y="357"/>
                    </a:lnTo>
                    <a:lnTo>
                      <a:pt x="356" y="354"/>
                    </a:lnTo>
                    <a:lnTo>
                      <a:pt x="354" y="355"/>
                    </a:lnTo>
                    <a:lnTo>
                      <a:pt x="355" y="353"/>
                    </a:lnTo>
                    <a:lnTo>
                      <a:pt x="353" y="353"/>
                    </a:lnTo>
                    <a:lnTo>
                      <a:pt x="354" y="351"/>
                    </a:lnTo>
                    <a:lnTo>
                      <a:pt x="356" y="347"/>
                    </a:lnTo>
                    <a:lnTo>
                      <a:pt x="359" y="347"/>
                    </a:lnTo>
                    <a:lnTo>
                      <a:pt x="362" y="349"/>
                    </a:lnTo>
                    <a:lnTo>
                      <a:pt x="364" y="347"/>
                    </a:lnTo>
                    <a:lnTo>
                      <a:pt x="364" y="346"/>
                    </a:lnTo>
                    <a:lnTo>
                      <a:pt x="366" y="348"/>
                    </a:lnTo>
                    <a:lnTo>
                      <a:pt x="368" y="345"/>
                    </a:lnTo>
                    <a:lnTo>
                      <a:pt x="366" y="344"/>
                    </a:lnTo>
                    <a:lnTo>
                      <a:pt x="366" y="340"/>
                    </a:lnTo>
                    <a:lnTo>
                      <a:pt x="367" y="338"/>
                    </a:lnTo>
                    <a:lnTo>
                      <a:pt x="367" y="339"/>
                    </a:lnTo>
                    <a:lnTo>
                      <a:pt x="368" y="337"/>
                    </a:lnTo>
                    <a:lnTo>
                      <a:pt x="366" y="334"/>
                    </a:lnTo>
                    <a:lnTo>
                      <a:pt x="365" y="332"/>
                    </a:lnTo>
                    <a:lnTo>
                      <a:pt x="363" y="332"/>
                    </a:lnTo>
                    <a:lnTo>
                      <a:pt x="361" y="331"/>
                    </a:lnTo>
                    <a:lnTo>
                      <a:pt x="359" y="331"/>
                    </a:lnTo>
                    <a:lnTo>
                      <a:pt x="358" y="330"/>
                    </a:lnTo>
                    <a:lnTo>
                      <a:pt x="359" y="326"/>
                    </a:lnTo>
                    <a:lnTo>
                      <a:pt x="359" y="324"/>
                    </a:lnTo>
                    <a:lnTo>
                      <a:pt x="360" y="322"/>
                    </a:lnTo>
                    <a:lnTo>
                      <a:pt x="362" y="317"/>
                    </a:lnTo>
                    <a:lnTo>
                      <a:pt x="364" y="315"/>
                    </a:lnTo>
                    <a:lnTo>
                      <a:pt x="364" y="313"/>
                    </a:lnTo>
                    <a:lnTo>
                      <a:pt x="366" y="311"/>
                    </a:lnTo>
                    <a:lnTo>
                      <a:pt x="369" y="311"/>
                    </a:lnTo>
                    <a:lnTo>
                      <a:pt x="369" y="313"/>
                    </a:lnTo>
                    <a:lnTo>
                      <a:pt x="370" y="313"/>
                    </a:lnTo>
                    <a:lnTo>
                      <a:pt x="371" y="312"/>
                    </a:lnTo>
                    <a:lnTo>
                      <a:pt x="373" y="311"/>
                    </a:lnTo>
                    <a:lnTo>
                      <a:pt x="374" y="311"/>
                    </a:lnTo>
                    <a:lnTo>
                      <a:pt x="375" y="311"/>
                    </a:lnTo>
                    <a:lnTo>
                      <a:pt x="375" y="307"/>
                    </a:lnTo>
                    <a:lnTo>
                      <a:pt x="372" y="306"/>
                    </a:lnTo>
                    <a:lnTo>
                      <a:pt x="373" y="303"/>
                    </a:lnTo>
                    <a:lnTo>
                      <a:pt x="372" y="303"/>
                    </a:lnTo>
                    <a:lnTo>
                      <a:pt x="372" y="302"/>
                    </a:lnTo>
                    <a:lnTo>
                      <a:pt x="368" y="302"/>
                    </a:lnTo>
                    <a:lnTo>
                      <a:pt x="367" y="300"/>
                    </a:lnTo>
                    <a:lnTo>
                      <a:pt x="367" y="297"/>
                    </a:lnTo>
                    <a:lnTo>
                      <a:pt x="369" y="294"/>
                    </a:lnTo>
                    <a:lnTo>
                      <a:pt x="369" y="293"/>
                    </a:lnTo>
                    <a:lnTo>
                      <a:pt x="370" y="294"/>
                    </a:lnTo>
                    <a:lnTo>
                      <a:pt x="373" y="293"/>
                    </a:lnTo>
                    <a:lnTo>
                      <a:pt x="373" y="292"/>
                    </a:lnTo>
                    <a:lnTo>
                      <a:pt x="375" y="293"/>
                    </a:lnTo>
                    <a:lnTo>
                      <a:pt x="375" y="292"/>
                    </a:lnTo>
                    <a:lnTo>
                      <a:pt x="374" y="290"/>
                    </a:lnTo>
                    <a:lnTo>
                      <a:pt x="375" y="289"/>
                    </a:lnTo>
                    <a:lnTo>
                      <a:pt x="377" y="289"/>
                    </a:lnTo>
                    <a:lnTo>
                      <a:pt x="378" y="288"/>
                    </a:lnTo>
                    <a:lnTo>
                      <a:pt x="378" y="286"/>
                    </a:lnTo>
                    <a:lnTo>
                      <a:pt x="379" y="285"/>
                    </a:lnTo>
                    <a:lnTo>
                      <a:pt x="378" y="283"/>
                    </a:lnTo>
                    <a:lnTo>
                      <a:pt x="378" y="282"/>
                    </a:lnTo>
                    <a:lnTo>
                      <a:pt x="378" y="281"/>
                    </a:lnTo>
                    <a:lnTo>
                      <a:pt x="378" y="279"/>
                    </a:lnTo>
                    <a:lnTo>
                      <a:pt x="379" y="279"/>
                    </a:lnTo>
                    <a:lnTo>
                      <a:pt x="382" y="279"/>
                    </a:lnTo>
                    <a:lnTo>
                      <a:pt x="384" y="278"/>
                    </a:lnTo>
                    <a:lnTo>
                      <a:pt x="386" y="279"/>
                    </a:lnTo>
                    <a:lnTo>
                      <a:pt x="390" y="276"/>
                    </a:lnTo>
                    <a:lnTo>
                      <a:pt x="392" y="274"/>
                    </a:lnTo>
                    <a:lnTo>
                      <a:pt x="392" y="272"/>
                    </a:lnTo>
                    <a:lnTo>
                      <a:pt x="395" y="272"/>
                    </a:lnTo>
                    <a:lnTo>
                      <a:pt x="395" y="274"/>
                    </a:lnTo>
                    <a:lnTo>
                      <a:pt x="396" y="275"/>
                    </a:lnTo>
                    <a:lnTo>
                      <a:pt x="396" y="274"/>
                    </a:lnTo>
                    <a:lnTo>
                      <a:pt x="398" y="272"/>
                    </a:lnTo>
                    <a:lnTo>
                      <a:pt x="400" y="272"/>
                    </a:lnTo>
                    <a:lnTo>
                      <a:pt x="403" y="270"/>
                    </a:lnTo>
                    <a:lnTo>
                      <a:pt x="403" y="268"/>
                    </a:lnTo>
                    <a:lnTo>
                      <a:pt x="406" y="268"/>
                    </a:lnTo>
                    <a:lnTo>
                      <a:pt x="406" y="266"/>
                    </a:lnTo>
                    <a:lnTo>
                      <a:pt x="405" y="266"/>
                    </a:lnTo>
                    <a:lnTo>
                      <a:pt x="406" y="266"/>
                    </a:lnTo>
                    <a:lnTo>
                      <a:pt x="405" y="264"/>
                    </a:lnTo>
                    <a:lnTo>
                      <a:pt x="403" y="260"/>
                    </a:lnTo>
                    <a:lnTo>
                      <a:pt x="406" y="258"/>
                    </a:lnTo>
                    <a:lnTo>
                      <a:pt x="405" y="258"/>
                    </a:lnTo>
                    <a:lnTo>
                      <a:pt x="404" y="253"/>
                    </a:lnTo>
                    <a:lnTo>
                      <a:pt x="405" y="253"/>
                    </a:lnTo>
                    <a:lnTo>
                      <a:pt x="405" y="251"/>
                    </a:lnTo>
                    <a:lnTo>
                      <a:pt x="406" y="248"/>
                    </a:lnTo>
                    <a:lnTo>
                      <a:pt x="406" y="246"/>
                    </a:lnTo>
                    <a:lnTo>
                      <a:pt x="407" y="244"/>
                    </a:lnTo>
                    <a:lnTo>
                      <a:pt x="408" y="243"/>
                    </a:lnTo>
                    <a:lnTo>
                      <a:pt x="408" y="240"/>
                    </a:lnTo>
                    <a:lnTo>
                      <a:pt x="406" y="242"/>
                    </a:lnTo>
                    <a:lnTo>
                      <a:pt x="405" y="241"/>
                    </a:lnTo>
                    <a:lnTo>
                      <a:pt x="404" y="239"/>
                    </a:lnTo>
                    <a:lnTo>
                      <a:pt x="406" y="238"/>
                    </a:lnTo>
                    <a:lnTo>
                      <a:pt x="405" y="236"/>
                    </a:lnTo>
                    <a:lnTo>
                      <a:pt x="405" y="235"/>
                    </a:lnTo>
                    <a:lnTo>
                      <a:pt x="406" y="234"/>
                    </a:lnTo>
                    <a:lnTo>
                      <a:pt x="404" y="229"/>
                    </a:lnTo>
                    <a:lnTo>
                      <a:pt x="405" y="226"/>
                    </a:lnTo>
                    <a:lnTo>
                      <a:pt x="406" y="225"/>
                    </a:lnTo>
                    <a:lnTo>
                      <a:pt x="408" y="223"/>
                    </a:lnTo>
                    <a:lnTo>
                      <a:pt x="410" y="221"/>
                    </a:lnTo>
                    <a:lnTo>
                      <a:pt x="408" y="217"/>
                    </a:lnTo>
                    <a:lnTo>
                      <a:pt x="412" y="215"/>
                    </a:lnTo>
                    <a:lnTo>
                      <a:pt x="413" y="213"/>
                    </a:lnTo>
                    <a:lnTo>
                      <a:pt x="410" y="212"/>
                    </a:lnTo>
                    <a:lnTo>
                      <a:pt x="410" y="211"/>
                    </a:lnTo>
                    <a:lnTo>
                      <a:pt x="410" y="209"/>
                    </a:lnTo>
                    <a:lnTo>
                      <a:pt x="411" y="208"/>
                    </a:lnTo>
                    <a:lnTo>
                      <a:pt x="410" y="208"/>
                    </a:lnTo>
                    <a:lnTo>
                      <a:pt x="409" y="209"/>
                    </a:lnTo>
                    <a:lnTo>
                      <a:pt x="408" y="208"/>
                    </a:lnTo>
                    <a:lnTo>
                      <a:pt x="406" y="206"/>
                    </a:lnTo>
                    <a:lnTo>
                      <a:pt x="405" y="204"/>
                    </a:lnTo>
                    <a:lnTo>
                      <a:pt x="406" y="203"/>
                    </a:lnTo>
                    <a:lnTo>
                      <a:pt x="406" y="202"/>
                    </a:lnTo>
                    <a:lnTo>
                      <a:pt x="404" y="200"/>
                    </a:lnTo>
                    <a:lnTo>
                      <a:pt x="405" y="200"/>
                    </a:lnTo>
                    <a:lnTo>
                      <a:pt x="407" y="200"/>
                    </a:lnTo>
                    <a:lnTo>
                      <a:pt x="408" y="201"/>
                    </a:lnTo>
                    <a:lnTo>
                      <a:pt x="409" y="205"/>
                    </a:lnTo>
                    <a:lnTo>
                      <a:pt x="412" y="204"/>
                    </a:lnTo>
                    <a:lnTo>
                      <a:pt x="413" y="203"/>
                    </a:lnTo>
                    <a:lnTo>
                      <a:pt x="413" y="202"/>
                    </a:lnTo>
                    <a:lnTo>
                      <a:pt x="416" y="200"/>
                    </a:lnTo>
                    <a:lnTo>
                      <a:pt x="418" y="197"/>
                    </a:lnTo>
                    <a:lnTo>
                      <a:pt x="419" y="197"/>
                    </a:lnTo>
                    <a:lnTo>
                      <a:pt x="422" y="191"/>
                    </a:lnTo>
                    <a:lnTo>
                      <a:pt x="422" y="187"/>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68" name="Group 71">
              <a:extLst>
                <a:ext uri="{FF2B5EF4-FFF2-40B4-BE49-F238E27FC236}">
                  <a16:creationId xmlns:a16="http://schemas.microsoft.com/office/drawing/2014/main" id="{52D913FF-6289-484F-8DF3-99B81ADBFD23}"/>
                </a:ext>
              </a:extLst>
            </p:cNvPr>
            <p:cNvGrpSpPr>
              <a:grpSpLocks/>
            </p:cNvGrpSpPr>
            <p:nvPr/>
          </p:nvGrpSpPr>
          <p:grpSpPr bwMode="auto">
            <a:xfrm>
              <a:off x="1749" y="3515"/>
              <a:ext cx="370" cy="313"/>
              <a:chOff x="1749" y="3515"/>
              <a:chExt cx="370" cy="313"/>
            </a:xfrm>
          </p:grpSpPr>
          <p:sp>
            <p:nvSpPr>
              <p:cNvPr id="523" name="Freeform 69">
                <a:extLst>
                  <a:ext uri="{FF2B5EF4-FFF2-40B4-BE49-F238E27FC236}">
                    <a16:creationId xmlns:a16="http://schemas.microsoft.com/office/drawing/2014/main" id="{D87BD330-A0A9-4A7F-AE4A-2BA366A6F30E}"/>
                  </a:ext>
                </a:extLst>
              </p:cNvPr>
              <p:cNvSpPr>
                <a:spLocks/>
              </p:cNvSpPr>
              <p:nvPr/>
            </p:nvSpPr>
            <p:spPr bwMode="auto">
              <a:xfrm>
                <a:off x="1749" y="3515"/>
                <a:ext cx="370" cy="313"/>
              </a:xfrm>
              <a:custGeom>
                <a:avLst/>
                <a:gdLst>
                  <a:gd name="T0" fmla="*/ 360 w 370"/>
                  <a:gd name="T1" fmla="*/ 67 h 313"/>
                  <a:gd name="T2" fmla="*/ 345 w 370"/>
                  <a:gd name="T3" fmla="*/ 47 h 313"/>
                  <a:gd name="T4" fmla="*/ 321 w 370"/>
                  <a:gd name="T5" fmla="*/ 29 h 313"/>
                  <a:gd name="T6" fmla="*/ 291 w 370"/>
                  <a:gd name="T7" fmla="*/ 15 h 313"/>
                  <a:gd name="T8" fmla="*/ 261 w 370"/>
                  <a:gd name="T9" fmla="*/ 18 h 313"/>
                  <a:gd name="T10" fmla="*/ 248 w 370"/>
                  <a:gd name="T11" fmla="*/ 0 h 313"/>
                  <a:gd name="T12" fmla="*/ 224 w 370"/>
                  <a:gd name="T13" fmla="*/ 10 h 313"/>
                  <a:gd name="T14" fmla="*/ 217 w 370"/>
                  <a:gd name="T15" fmla="*/ 11 h 313"/>
                  <a:gd name="T16" fmla="*/ 202 w 370"/>
                  <a:gd name="T17" fmla="*/ 21 h 313"/>
                  <a:gd name="T18" fmla="*/ 198 w 370"/>
                  <a:gd name="T19" fmla="*/ 39 h 313"/>
                  <a:gd name="T20" fmla="*/ 187 w 370"/>
                  <a:gd name="T21" fmla="*/ 43 h 313"/>
                  <a:gd name="T22" fmla="*/ 178 w 370"/>
                  <a:gd name="T23" fmla="*/ 34 h 313"/>
                  <a:gd name="T24" fmla="*/ 168 w 370"/>
                  <a:gd name="T25" fmla="*/ 38 h 313"/>
                  <a:gd name="T26" fmla="*/ 156 w 370"/>
                  <a:gd name="T27" fmla="*/ 36 h 313"/>
                  <a:gd name="T28" fmla="*/ 157 w 370"/>
                  <a:gd name="T29" fmla="*/ 53 h 313"/>
                  <a:gd name="T30" fmla="*/ 147 w 370"/>
                  <a:gd name="T31" fmla="*/ 56 h 313"/>
                  <a:gd name="T32" fmla="*/ 132 w 370"/>
                  <a:gd name="T33" fmla="*/ 51 h 313"/>
                  <a:gd name="T34" fmla="*/ 124 w 370"/>
                  <a:gd name="T35" fmla="*/ 54 h 313"/>
                  <a:gd name="T36" fmla="*/ 110 w 370"/>
                  <a:gd name="T37" fmla="*/ 73 h 313"/>
                  <a:gd name="T38" fmla="*/ 100 w 370"/>
                  <a:gd name="T39" fmla="*/ 62 h 313"/>
                  <a:gd name="T40" fmla="*/ 85 w 370"/>
                  <a:gd name="T41" fmla="*/ 58 h 313"/>
                  <a:gd name="T42" fmla="*/ 83 w 370"/>
                  <a:gd name="T43" fmla="*/ 45 h 313"/>
                  <a:gd name="T44" fmla="*/ 74 w 370"/>
                  <a:gd name="T45" fmla="*/ 53 h 313"/>
                  <a:gd name="T46" fmla="*/ 77 w 370"/>
                  <a:gd name="T47" fmla="*/ 73 h 313"/>
                  <a:gd name="T48" fmla="*/ 66 w 370"/>
                  <a:gd name="T49" fmla="*/ 79 h 313"/>
                  <a:gd name="T50" fmla="*/ 59 w 370"/>
                  <a:gd name="T51" fmla="*/ 93 h 313"/>
                  <a:gd name="T52" fmla="*/ 45 w 370"/>
                  <a:gd name="T53" fmla="*/ 95 h 313"/>
                  <a:gd name="T54" fmla="*/ 30 w 370"/>
                  <a:gd name="T55" fmla="*/ 93 h 313"/>
                  <a:gd name="T56" fmla="*/ 25 w 370"/>
                  <a:gd name="T57" fmla="*/ 104 h 313"/>
                  <a:gd name="T58" fmla="*/ 15 w 370"/>
                  <a:gd name="T59" fmla="*/ 111 h 313"/>
                  <a:gd name="T60" fmla="*/ 16 w 370"/>
                  <a:gd name="T61" fmla="*/ 138 h 313"/>
                  <a:gd name="T62" fmla="*/ 16 w 370"/>
                  <a:gd name="T63" fmla="*/ 148 h 313"/>
                  <a:gd name="T64" fmla="*/ 27 w 370"/>
                  <a:gd name="T65" fmla="*/ 154 h 313"/>
                  <a:gd name="T66" fmla="*/ 18 w 370"/>
                  <a:gd name="T67" fmla="*/ 168 h 313"/>
                  <a:gd name="T68" fmla="*/ 6 w 370"/>
                  <a:gd name="T69" fmla="*/ 181 h 313"/>
                  <a:gd name="T70" fmla="*/ 11 w 370"/>
                  <a:gd name="T71" fmla="*/ 192 h 313"/>
                  <a:gd name="T72" fmla="*/ 31 w 370"/>
                  <a:gd name="T73" fmla="*/ 197 h 313"/>
                  <a:gd name="T74" fmla="*/ 28 w 370"/>
                  <a:gd name="T75" fmla="*/ 216 h 313"/>
                  <a:gd name="T76" fmla="*/ 42 w 370"/>
                  <a:gd name="T77" fmla="*/ 227 h 313"/>
                  <a:gd name="T78" fmla="*/ 55 w 370"/>
                  <a:gd name="T79" fmla="*/ 229 h 313"/>
                  <a:gd name="T80" fmla="*/ 64 w 370"/>
                  <a:gd name="T81" fmla="*/ 240 h 313"/>
                  <a:gd name="T82" fmla="*/ 68 w 370"/>
                  <a:gd name="T83" fmla="*/ 247 h 313"/>
                  <a:gd name="T84" fmla="*/ 89 w 370"/>
                  <a:gd name="T85" fmla="*/ 259 h 313"/>
                  <a:gd name="T86" fmla="*/ 104 w 370"/>
                  <a:gd name="T87" fmla="*/ 262 h 313"/>
                  <a:gd name="T88" fmla="*/ 124 w 370"/>
                  <a:gd name="T89" fmla="*/ 285 h 313"/>
                  <a:gd name="T90" fmla="*/ 136 w 370"/>
                  <a:gd name="T91" fmla="*/ 305 h 313"/>
                  <a:gd name="T92" fmla="*/ 159 w 370"/>
                  <a:gd name="T93" fmla="*/ 306 h 313"/>
                  <a:gd name="T94" fmla="*/ 178 w 370"/>
                  <a:gd name="T95" fmla="*/ 283 h 313"/>
                  <a:gd name="T96" fmla="*/ 212 w 370"/>
                  <a:gd name="T97" fmla="*/ 271 h 313"/>
                  <a:gd name="T98" fmla="*/ 221 w 370"/>
                  <a:gd name="T99" fmla="*/ 244 h 313"/>
                  <a:gd name="T100" fmla="*/ 250 w 370"/>
                  <a:gd name="T101" fmla="*/ 245 h 313"/>
                  <a:gd name="T102" fmla="*/ 274 w 370"/>
                  <a:gd name="T103" fmla="*/ 219 h 313"/>
                  <a:gd name="T104" fmla="*/ 278 w 370"/>
                  <a:gd name="T105" fmla="*/ 191 h 313"/>
                  <a:gd name="T106" fmla="*/ 290 w 370"/>
                  <a:gd name="T107" fmla="*/ 157 h 313"/>
                  <a:gd name="T108" fmla="*/ 303 w 370"/>
                  <a:gd name="T109" fmla="*/ 128 h 313"/>
                  <a:gd name="T110" fmla="*/ 320 w 370"/>
                  <a:gd name="T111" fmla="*/ 123 h 313"/>
                  <a:gd name="T112" fmla="*/ 345 w 370"/>
                  <a:gd name="T113" fmla="*/ 114 h 31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0"/>
                  <a:gd name="T172" fmla="*/ 0 h 313"/>
                  <a:gd name="T173" fmla="*/ 370 w 370"/>
                  <a:gd name="T174" fmla="*/ 313 h 31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0" h="313">
                    <a:moveTo>
                      <a:pt x="370" y="93"/>
                    </a:moveTo>
                    <a:lnTo>
                      <a:pt x="368" y="84"/>
                    </a:lnTo>
                    <a:lnTo>
                      <a:pt x="368" y="82"/>
                    </a:lnTo>
                    <a:lnTo>
                      <a:pt x="368" y="80"/>
                    </a:lnTo>
                    <a:lnTo>
                      <a:pt x="366" y="78"/>
                    </a:lnTo>
                    <a:lnTo>
                      <a:pt x="364" y="78"/>
                    </a:lnTo>
                    <a:lnTo>
                      <a:pt x="362" y="76"/>
                    </a:lnTo>
                    <a:lnTo>
                      <a:pt x="360" y="75"/>
                    </a:lnTo>
                    <a:lnTo>
                      <a:pt x="357" y="75"/>
                    </a:lnTo>
                    <a:lnTo>
                      <a:pt x="360" y="67"/>
                    </a:lnTo>
                    <a:lnTo>
                      <a:pt x="358" y="61"/>
                    </a:lnTo>
                    <a:lnTo>
                      <a:pt x="357" y="61"/>
                    </a:lnTo>
                    <a:lnTo>
                      <a:pt x="356" y="60"/>
                    </a:lnTo>
                    <a:lnTo>
                      <a:pt x="357" y="60"/>
                    </a:lnTo>
                    <a:lnTo>
                      <a:pt x="356" y="59"/>
                    </a:lnTo>
                    <a:lnTo>
                      <a:pt x="354" y="55"/>
                    </a:lnTo>
                    <a:lnTo>
                      <a:pt x="352" y="55"/>
                    </a:lnTo>
                    <a:lnTo>
                      <a:pt x="349" y="52"/>
                    </a:lnTo>
                    <a:lnTo>
                      <a:pt x="347" y="51"/>
                    </a:lnTo>
                    <a:lnTo>
                      <a:pt x="345" y="47"/>
                    </a:lnTo>
                    <a:lnTo>
                      <a:pt x="343" y="44"/>
                    </a:lnTo>
                    <a:lnTo>
                      <a:pt x="343" y="35"/>
                    </a:lnTo>
                    <a:lnTo>
                      <a:pt x="342" y="33"/>
                    </a:lnTo>
                    <a:lnTo>
                      <a:pt x="340" y="32"/>
                    </a:lnTo>
                    <a:lnTo>
                      <a:pt x="335" y="31"/>
                    </a:lnTo>
                    <a:lnTo>
                      <a:pt x="334" y="31"/>
                    </a:lnTo>
                    <a:lnTo>
                      <a:pt x="331" y="34"/>
                    </a:lnTo>
                    <a:lnTo>
                      <a:pt x="329" y="35"/>
                    </a:lnTo>
                    <a:lnTo>
                      <a:pt x="322" y="32"/>
                    </a:lnTo>
                    <a:lnTo>
                      <a:pt x="321" y="29"/>
                    </a:lnTo>
                    <a:lnTo>
                      <a:pt x="319" y="29"/>
                    </a:lnTo>
                    <a:lnTo>
                      <a:pt x="315" y="31"/>
                    </a:lnTo>
                    <a:lnTo>
                      <a:pt x="312" y="29"/>
                    </a:lnTo>
                    <a:lnTo>
                      <a:pt x="309" y="23"/>
                    </a:lnTo>
                    <a:lnTo>
                      <a:pt x="307" y="18"/>
                    </a:lnTo>
                    <a:lnTo>
                      <a:pt x="306" y="17"/>
                    </a:lnTo>
                    <a:lnTo>
                      <a:pt x="304" y="18"/>
                    </a:lnTo>
                    <a:lnTo>
                      <a:pt x="298" y="19"/>
                    </a:lnTo>
                    <a:lnTo>
                      <a:pt x="296" y="14"/>
                    </a:lnTo>
                    <a:lnTo>
                      <a:pt x="291" y="15"/>
                    </a:lnTo>
                    <a:lnTo>
                      <a:pt x="289" y="14"/>
                    </a:lnTo>
                    <a:lnTo>
                      <a:pt x="288" y="15"/>
                    </a:lnTo>
                    <a:lnTo>
                      <a:pt x="285" y="14"/>
                    </a:lnTo>
                    <a:lnTo>
                      <a:pt x="283" y="15"/>
                    </a:lnTo>
                    <a:lnTo>
                      <a:pt x="282" y="15"/>
                    </a:lnTo>
                    <a:lnTo>
                      <a:pt x="279" y="14"/>
                    </a:lnTo>
                    <a:lnTo>
                      <a:pt x="276" y="15"/>
                    </a:lnTo>
                    <a:lnTo>
                      <a:pt x="270" y="16"/>
                    </a:lnTo>
                    <a:lnTo>
                      <a:pt x="264" y="18"/>
                    </a:lnTo>
                    <a:lnTo>
                      <a:pt x="261" y="18"/>
                    </a:lnTo>
                    <a:lnTo>
                      <a:pt x="261" y="19"/>
                    </a:lnTo>
                    <a:lnTo>
                      <a:pt x="258" y="17"/>
                    </a:lnTo>
                    <a:lnTo>
                      <a:pt x="259" y="14"/>
                    </a:lnTo>
                    <a:lnTo>
                      <a:pt x="259" y="9"/>
                    </a:lnTo>
                    <a:lnTo>
                      <a:pt x="257" y="6"/>
                    </a:lnTo>
                    <a:lnTo>
                      <a:pt x="255" y="2"/>
                    </a:lnTo>
                    <a:lnTo>
                      <a:pt x="253" y="2"/>
                    </a:lnTo>
                    <a:lnTo>
                      <a:pt x="253" y="3"/>
                    </a:lnTo>
                    <a:lnTo>
                      <a:pt x="250" y="0"/>
                    </a:lnTo>
                    <a:lnTo>
                      <a:pt x="248" y="0"/>
                    </a:lnTo>
                    <a:lnTo>
                      <a:pt x="239" y="0"/>
                    </a:lnTo>
                    <a:lnTo>
                      <a:pt x="237" y="6"/>
                    </a:lnTo>
                    <a:lnTo>
                      <a:pt x="233" y="10"/>
                    </a:lnTo>
                    <a:lnTo>
                      <a:pt x="233" y="11"/>
                    </a:lnTo>
                    <a:lnTo>
                      <a:pt x="233" y="13"/>
                    </a:lnTo>
                    <a:lnTo>
                      <a:pt x="230" y="13"/>
                    </a:lnTo>
                    <a:lnTo>
                      <a:pt x="228" y="10"/>
                    </a:lnTo>
                    <a:lnTo>
                      <a:pt x="226" y="11"/>
                    </a:lnTo>
                    <a:lnTo>
                      <a:pt x="225" y="10"/>
                    </a:lnTo>
                    <a:lnTo>
                      <a:pt x="224" y="10"/>
                    </a:lnTo>
                    <a:lnTo>
                      <a:pt x="224" y="8"/>
                    </a:lnTo>
                    <a:lnTo>
                      <a:pt x="220" y="8"/>
                    </a:lnTo>
                    <a:lnTo>
                      <a:pt x="220" y="6"/>
                    </a:lnTo>
                    <a:lnTo>
                      <a:pt x="219" y="5"/>
                    </a:lnTo>
                    <a:lnTo>
                      <a:pt x="217" y="5"/>
                    </a:lnTo>
                    <a:lnTo>
                      <a:pt x="218" y="6"/>
                    </a:lnTo>
                    <a:lnTo>
                      <a:pt x="218" y="8"/>
                    </a:lnTo>
                    <a:lnTo>
                      <a:pt x="217" y="10"/>
                    </a:lnTo>
                    <a:lnTo>
                      <a:pt x="217" y="11"/>
                    </a:lnTo>
                    <a:lnTo>
                      <a:pt x="217" y="14"/>
                    </a:lnTo>
                    <a:lnTo>
                      <a:pt x="211" y="15"/>
                    </a:lnTo>
                    <a:lnTo>
                      <a:pt x="210" y="14"/>
                    </a:lnTo>
                    <a:lnTo>
                      <a:pt x="209" y="16"/>
                    </a:lnTo>
                    <a:lnTo>
                      <a:pt x="209" y="17"/>
                    </a:lnTo>
                    <a:lnTo>
                      <a:pt x="208" y="19"/>
                    </a:lnTo>
                    <a:lnTo>
                      <a:pt x="204" y="20"/>
                    </a:lnTo>
                    <a:lnTo>
                      <a:pt x="203" y="21"/>
                    </a:lnTo>
                    <a:lnTo>
                      <a:pt x="202" y="20"/>
                    </a:lnTo>
                    <a:lnTo>
                      <a:pt x="202" y="21"/>
                    </a:lnTo>
                    <a:lnTo>
                      <a:pt x="204" y="25"/>
                    </a:lnTo>
                    <a:lnTo>
                      <a:pt x="204" y="28"/>
                    </a:lnTo>
                    <a:lnTo>
                      <a:pt x="203" y="29"/>
                    </a:lnTo>
                    <a:lnTo>
                      <a:pt x="203" y="30"/>
                    </a:lnTo>
                    <a:lnTo>
                      <a:pt x="202" y="31"/>
                    </a:lnTo>
                    <a:lnTo>
                      <a:pt x="201" y="32"/>
                    </a:lnTo>
                    <a:lnTo>
                      <a:pt x="198" y="33"/>
                    </a:lnTo>
                    <a:lnTo>
                      <a:pt x="198" y="34"/>
                    </a:lnTo>
                    <a:lnTo>
                      <a:pt x="199" y="36"/>
                    </a:lnTo>
                    <a:lnTo>
                      <a:pt x="198" y="39"/>
                    </a:lnTo>
                    <a:lnTo>
                      <a:pt x="198" y="40"/>
                    </a:lnTo>
                    <a:lnTo>
                      <a:pt x="198" y="42"/>
                    </a:lnTo>
                    <a:lnTo>
                      <a:pt x="197" y="42"/>
                    </a:lnTo>
                    <a:lnTo>
                      <a:pt x="197" y="43"/>
                    </a:lnTo>
                    <a:lnTo>
                      <a:pt x="196" y="43"/>
                    </a:lnTo>
                    <a:lnTo>
                      <a:pt x="195" y="43"/>
                    </a:lnTo>
                    <a:lnTo>
                      <a:pt x="194" y="43"/>
                    </a:lnTo>
                    <a:lnTo>
                      <a:pt x="194" y="42"/>
                    </a:lnTo>
                    <a:lnTo>
                      <a:pt x="192" y="42"/>
                    </a:lnTo>
                    <a:lnTo>
                      <a:pt x="187" y="43"/>
                    </a:lnTo>
                    <a:lnTo>
                      <a:pt x="186" y="44"/>
                    </a:lnTo>
                    <a:lnTo>
                      <a:pt x="185" y="44"/>
                    </a:lnTo>
                    <a:lnTo>
                      <a:pt x="183" y="41"/>
                    </a:lnTo>
                    <a:lnTo>
                      <a:pt x="181" y="41"/>
                    </a:lnTo>
                    <a:lnTo>
                      <a:pt x="181" y="40"/>
                    </a:lnTo>
                    <a:lnTo>
                      <a:pt x="179" y="39"/>
                    </a:lnTo>
                    <a:lnTo>
                      <a:pt x="179" y="38"/>
                    </a:lnTo>
                    <a:lnTo>
                      <a:pt x="180" y="36"/>
                    </a:lnTo>
                    <a:lnTo>
                      <a:pt x="179" y="36"/>
                    </a:lnTo>
                    <a:lnTo>
                      <a:pt x="178" y="34"/>
                    </a:lnTo>
                    <a:lnTo>
                      <a:pt x="176" y="32"/>
                    </a:lnTo>
                    <a:lnTo>
                      <a:pt x="175" y="29"/>
                    </a:lnTo>
                    <a:lnTo>
                      <a:pt x="173" y="31"/>
                    </a:lnTo>
                    <a:lnTo>
                      <a:pt x="171" y="29"/>
                    </a:lnTo>
                    <a:lnTo>
                      <a:pt x="170" y="29"/>
                    </a:lnTo>
                    <a:lnTo>
                      <a:pt x="170" y="31"/>
                    </a:lnTo>
                    <a:lnTo>
                      <a:pt x="168" y="32"/>
                    </a:lnTo>
                    <a:lnTo>
                      <a:pt x="168" y="34"/>
                    </a:lnTo>
                    <a:lnTo>
                      <a:pt x="168" y="38"/>
                    </a:lnTo>
                    <a:lnTo>
                      <a:pt x="167" y="39"/>
                    </a:lnTo>
                    <a:lnTo>
                      <a:pt x="165" y="39"/>
                    </a:lnTo>
                    <a:lnTo>
                      <a:pt x="163" y="33"/>
                    </a:lnTo>
                    <a:lnTo>
                      <a:pt x="159" y="34"/>
                    </a:lnTo>
                    <a:lnTo>
                      <a:pt x="158" y="34"/>
                    </a:lnTo>
                    <a:lnTo>
                      <a:pt x="157" y="35"/>
                    </a:lnTo>
                    <a:lnTo>
                      <a:pt x="156" y="33"/>
                    </a:lnTo>
                    <a:lnTo>
                      <a:pt x="155" y="34"/>
                    </a:lnTo>
                    <a:lnTo>
                      <a:pt x="156" y="36"/>
                    </a:lnTo>
                    <a:lnTo>
                      <a:pt x="155" y="37"/>
                    </a:lnTo>
                    <a:lnTo>
                      <a:pt x="158" y="40"/>
                    </a:lnTo>
                    <a:lnTo>
                      <a:pt x="158" y="43"/>
                    </a:lnTo>
                    <a:lnTo>
                      <a:pt x="159" y="45"/>
                    </a:lnTo>
                    <a:lnTo>
                      <a:pt x="162" y="47"/>
                    </a:lnTo>
                    <a:lnTo>
                      <a:pt x="160" y="47"/>
                    </a:lnTo>
                    <a:lnTo>
                      <a:pt x="162" y="50"/>
                    </a:lnTo>
                    <a:lnTo>
                      <a:pt x="158" y="53"/>
                    </a:lnTo>
                    <a:lnTo>
                      <a:pt x="157" y="53"/>
                    </a:lnTo>
                    <a:lnTo>
                      <a:pt x="156" y="56"/>
                    </a:lnTo>
                    <a:lnTo>
                      <a:pt x="153" y="57"/>
                    </a:lnTo>
                    <a:lnTo>
                      <a:pt x="151" y="57"/>
                    </a:lnTo>
                    <a:lnTo>
                      <a:pt x="150" y="57"/>
                    </a:lnTo>
                    <a:lnTo>
                      <a:pt x="150" y="56"/>
                    </a:lnTo>
                    <a:lnTo>
                      <a:pt x="150" y="57"/>
                    </a:lnTo>
                    <a:lnTo>
                      <a:pt x="148" y="57"/>
                    </a:lnTo>
                    <a:lnTo>
                      <a:pt x="147" y="57"/>
                    </a:lnTo>
                    <a:lnTo>
                      <a:pt x="147" y="56"/>
                    </a:lnTo>
                    <a:lnTo>
                      <a:pt x="145" y="57"/>
                    </a:lnTo>
                    <a:lnTo>
                      <a:pt x="145" y="56"/>
                    </a:lnTo>
                    <a:lnTo>
                      <a:pt x="145" y="54"/>
                    </a:lnTo>
                    <a:lnTo>
                      <a:pt x="143" y="52"/>
                    </a:lnTo>
                    <a:lnTo>
                      <a:pt x="142" y="51"/>
                    </a:lnTo>
                    <a:lnTo>
                      <a:pt x="141" y="52"/>
                    </a:lnTo>
                    <a:lnTo>
                      <a:pt x="139" y="52"/>
                    </a:lnTo>
                    <a:lnTo>
                      <a:pt x="139" y="51"/>
                    </a:lnTo>
                    <a:lnTo>
                      <a:pt x="133" y="53"/>
                    </a:lnTo>
                    <a:lnTo>
                      <a:pt x="132" y="51"/>
                    </a:lnTo>
                    <a:lnTo>
                      <a:pt x="130" y="53"/>
                    </a:lnTo>
                    <a:lnTo>
                      <a:pt x="129" y="53"/>
                    </a:lnTo>
                    <a:lnTo>
                      <a:pt x="127" y="56"/>
                    </a:lnTo>
                    <a:lnTo>
                      <a:pt x="126" y="55"/>
                    </a:lnTo>
                    <a:lnTo>
                      <a:pt x="126" y="54"/>
                    </a:lnTo>
                    <a:lnTo>
                      <a:pt x="126" y="52"/>
                    </a:lnTo>
                    <a:lnTo>
                      <a:pt x="124" y="53"/>
                    </a:lnTo>
                    <a:lnTo>
                      <a:pt x="121" y="52"/>
                    </a:lnTo>
                    <a:lnTo>
                      <a:pt x="124" y="54"/>
                    </a:lnTo>
                    <a:lnTo>
                      <a:pt x="122" y="56"/>
                    </a:lnTo>
                    <a:lnTo>
                      <a:pt x="123" y="56"/>
                    </a:lnTo>
                    <a:lnTo>
                      <a:pt x="124" y="57"/>
                    </a:lnTo>
                    <a:lnTo>
                      <a:pt x="123" y="62"/>
                    </a:lnTo>
                    <a:lnTo>
                      <a:pt x="122" y="63"/>
                    </a:lnTo>
                    <a:lnTo>
                      <a:pt x="121" y="63"/>
                    </a:lnTo>
                    <a:lnTo>
                      <a:pt x="120" y="63"/>
                    </a:lnTo>
                    <a:lnTo>
                      <a:pt x="117" y="67"/>
                    </a:lnTo>
                    <a:lnTo>
                      <a:pt x="110" y="73"/>
                    </a:lnTo>
                    <a:lnTo>
                      <a:pt x="110" y="68"/>
                    </a:lnTo>
                    <a:lnTo>
                      <a:pt x="109" y="66"/>
                    </a:lnTo>
                    <a:lnTo>
                      <a:pt x="107" y="63"/>
                    </a:lnTo>
                    <a:lnTo>
                      <a:pt x="104" y="62"/>
                    </a:lnTo>
                    <a:lnTo>
                      <a:pt x="105" y="61"/>
                    </a:lnTo>
                    <a:lnTo>
                      <a:pt x="102" y="61"/>
                    </a:lnTo>
                    <a:lnTo>
                      <a:pt x="101" y="60"/>
                    </a:lnTo>
                    <a:lnTo>
                      <a:pt x="101" y="61"/>
                    </a:lnTo>
                    <a:lnTo>
                      <a:pt x="99" y="60"/>
                    </a:lnTo>
                    <a:lnTo>
                      <a:pt x="100" y="62"/>
                    </a:lnTo>
                    <a:lnTo>
                      <a:pt x="99" y="63"/>
                    </a:lnTo>
                    <a:lnTo>
                      <a:pt x="99" y="61"/>
                    </a:lnTo>
                    <a:lnTo>
                      <a:pt x="95" y="61"/>
                    </a:lnTo>
                    <a:lnTo>
                      <a:pt x="96" y="59"/>
                    </a:lnTo>
                    <a:lnTo>
                      <a:pt x="94" y="57"/>
                    </a:lnTo>
                    <a:lnTo>
                      <a:pt x="93" y="57"/>
                    </a:lnTo>
                    <a:lnTo>
                      <a:pt x="89" y="55"/>
                    </a:lnTo>
                    <a:lnTo>
                      <a:pt x="89" y="59"/>
                    </a:lnTo>
                    <a:lnTo>
                      <a:pt x="88" y="58"/>
                    </a:lnTo>
                    <a:lnTo>
                      <a:pt x="85" y="58"/>
                    </a:lnTo>
                    <a:lnTo>
                      <a:pt x="85" y="57"/>
                    </a:lnTo>
                    <a:lnTo>
                      <a:pt x="85" y="54"/>
                    </a:lnTo>
                    <a:lnTo>
                      <a:pt x="86" y="50"/>
                    </a:lnTo>
                    <a:lnTo>
                      <a:pt x="88" y="47"/>
                    </a:lnTo>
                    <a:lnTo>
                      <a:pt x="87" y="47"/>
                    </a:lnTo>
                    <a:lnTo>
                      <a:pt x="85" y="43"/>
                    </a:lnTo>
                    <a:lnTo>
                      <a:pt x="85" y="44"/>
                    </a:lnTo>
                    <a:lnTo>
                      <a:pt x="83" y="44"/>
                    </a:lnTo>
                    <a:lnTo>
                      <a:pt x="83" y="45"/>
                    </a:lnTo>
                    <a:lnTo>
                      <a:pt x="80" y="45"/>
                    </a:lnTo>
                    <a:lnTo>
                      <a:pt x="80" y="48"/>
                    </a:lnTo>
                    <a:lnTo>
                      <a:pt x="78" y="49"/>
                    </a:lnTo>
                    <a:lnTo>
                      <a:pt x="79" y="49"/>
                    </a:lnTo>
                    <a:lnTo>
                      <a:pt x="78" y="50"/>
                    </a:lnTo>
                    <a:lnTo>
                      <a:pt x="77" y="50"/>
                    </a:lnTo>
                    <a:lnTo>
                      <a:pt x="76" y="51"/>
                    </a:lnTo>
                    <a:lnTo>
                      <a:pt x="76" y="53"/>
                    </a:lnTo>
                    <a:lnTo>
                      <a:pt x="74" y="53"/>
                    </a:lnTo>
                    <a:lnTo>
                      <a:pt x="74" y="56"/>
                    </a:lnTo>
                    <a:lnTo>
                      <a:pt x="73" y="56"/>
                    </a:lnTo>
                    <a:lnTo>
                      <a:pt x="73" y="57"/>
                    </a:lnTo>
                    <a:lnTo>
                      <a:pt x="73" y="60"/>
                    </a:lnTo>
                    <a:lnTo>
                      <a:pt x="74" y="63"/>
                    </a:lnTo>
                    <a:lnTo>
                      <a:pt x="75" y="65"/>
                    </a:lnTo>
                    <a:lnTo>
                      <a:pt x="74" y="67"/>
                    </a:lnTo>
                    <a:lnTo>
                      <a:pt x="77" y="68"/>
                    </a:lnTo>
                    <a:lnTo>
                      <a:pt x="77" y="69"/>
                    </a:lnTo>
                    <a:lnTo>
                      <a:pt x="77" y="73"/>
                    </a:lnTo>
                    <a:lnTo>
                      <a:pt x="77" y="76"/>
                    </a:lnTo>
                    <a:lnTo>
                      <a:pt x="75" y="76"/>
                    </a:lnTo>
                    <a:lnTo>
                      <a:pt x="74" y="76"/>
                    </a:lnTo>
                    <a:lnTo>
                      <a:pt x="73" y="76"/>
                    </a:lnTo>
                    <a:lnTo>
                      <a:pt x="71" y="79"/>
                    </a:lnTo>
                    <a:lnTo>
                      <a:pt x="69" y="78"/>
                    </a:lnTo>
                    <a:lnTo>
                      <a:pt x="69" y="80"/>
                    </a:lnTo>
                    <a:lnTo>
                      <a:pt x="67" y="80"/>
                    </a:lnTo>
                    <a:lnTo>
                      <a:pt x="66" y="79"/>
                    </a:lnTo>
                    <a:lnTo>
                      <a:pt x="65" y="86"/>
                    </a:lnTo>
                    <a:lnTo>
                      <a:pt x="64" y="86"/>
                    </a:lnTo>
                    <a:lnTo>
                      <a:pt x="63" y="87"/>
                    </a:lnTo>
                    <a:lnTo>
                      <a:pt x="62" y="87"/>
                    </a:lnTo>
                    <a:lnTo>
                      <a:pt x="63" y="88"/>
                    </a:lnTo>
                    <a:lnTo>
                      <a:pt x="61" y="88"/>
                    </a:lnTo>
                    <a:lnTo>
                      <a:pt x="61" y="90"/>
                    </a:lnTo>
                    <a:lnTo>
                      <a:pt x="59" y="91"/>
                    </a:lnTo>
                    <a:lnTo>
                      <a:pt x="58" y="92"/>
                    </a:lnTo>
                    <a:lnTo>
                      <a:pt x="59" y="93"/>
                    </a:lnTo>
                    <a:lnTo>
                      <a:pt x="58" y="93"/>
                    </a:lnTo>
                    <a:lnTo>
                      <a:pt x="55" y="95"/>
                    </a:lnTo>
                    <a:lnTo>
                      <a:pt x="53" y="95"/>
                    </a:lnTo>
                    <a:lnTo>
                      <a:pt x="53" y="96"/>
                    </a:lnTo>
                    <a:lnTo>
                      <a:pt x="50" y="93"/>
                    </a:lnTo>
                    <a:lnTo>
                      <a:pt x="49" y="93"/>
                    </a:lnTo>
                    <a:lnTo>
                      <a:pt x="49" y="91"/>
                    </a:lnTo>
                    <a:lnTo>
                      <a:pt x="48" y="93"/>
                    </a:lnTo>
                    <a:lnTo>
                      <a:pt x="46" y="94"/>
                    </a:lnTo>
                    <a:lnTo>
                      <a:pt x="45" y="95"/>
                    </a:lnTo>
                    <a:lnTo>
                      <a:pt x="42" y="93"/>
                    </a:lnTo>
                    <a:lnTo>
                      <a:pt x="41" y="93"/>
                    </a:lnTo>
                    <a:lnTo>
                      <a:pt x="39" y="94"/>
                    </a:lnTo>
                    <a:lnTo>
                      <a:pt x="37" y="94"/>
                    </a:lnTo>
                    <a:lnTo>
                      <a:pt x="37" y="96"/>
                    </a:lnTo>
                    <a:lnTo>
                      <a:pt x="36" y="97"/>
                    </a:lnTo>
                    <a:lnTo>
                      <a:pt x="33" y="95"/>
                    </a:lnTo>
                    <a:lnTo>
                      <a:pt x="33" y="92"/>
                    </a:lnTo>
                    <a:lnTo>
                      <a:pt x="32" y="92"/>
                    </a:lnTo>
                    <a:lnTo>
                      <a:pt x="30" y="93"/>
                    </a:lnTo>
                    <a:lnTo>
                      <a:pt x="32" y="95"/>
                    </a:lnTo>
                    <a:lnTo>
                      <a:pt x="30" y="96"/>
                    </a:lnTo>
                    <a:lnTo>
                      <a:pt x="29" y="96"/>
                    </a:lnTo>
                    <a:lnTo>
                      <a:pt x="27" y="97"/>
                    </a:lnTo>
                    <a:lnTo>
                      <a:pt x="27" y="100"/>
                    </a:lnTo>
                    <a:lnTo>
                      <a:pt x="27" y="103"/>
                    </a:lnTo>
                    <a:lnTo>
                      <a:pt x="25" y="105"/>
                    </a:lnTo>
                    <a:lnTo>
                      <a:pt x="25" y="104"/>
                    </a:lnTo>
                    <a:lnTo>
                      <a:pt x="25" y="105"/>
                    </a:lnTo>
                    <a:lnTo>
                      <a:pt x="24" y="104"/>
                    </a:lnTo>
                    <a:lnTo>
                      <a:pt x="23" y="103"/>
                    </a:lnTo>
                    <a:lnTo>
                      <a:pt x="22" y="102"/>
                    </a:lnTo>
                    <a:lnTo>
                      <a:pt x="21" y="101"/>
                    </a:lnTo>
                    <a:lnTo>
                      <a:pt x="19" y="104"/>
                    </a:lnTo>
                    <a:lnTo>
                      <a:pt x="18" y="108"/>
                    </a:lnTo>
                    <a:lnTo>
                      <a:pt x="16" y="109"/>
                    </a:lnTo>
                    <a:lnTo>
                      <a:pt x="15" y="111"/>
                    </a:lnTo>
                    <a:lnTo>
                      <a:pt x="12" y="112"/>
                    </a:lnTo>
                    <a:lnTo>
                      <a:pt x="12" y="115"/>
                    </a:lnTo>
                    <a:lnTo>
                      <a:pt x="14" y="116"/>
                    </a:lnTo>
                    <a:lnTo>
                      <a:pt x="14" y="118"/>
                    </a:lnTo>
                    <a:lnTo>
                      <a:pt x="16" y="120"/>
                    </a:lnTo>
                    <a:lnTo>
                      <a:pt x="16" y="124"/>
                    </a:lnTo>
                    <a:lnTo>
                      <a:pt x="12" y="128"/>
                    </a:lnTo>
                    <a:lnTo>
                      <a:pt x="14" y="131"/>
                    </a:lnTo>
                    <a:lnTo>
                      <a:pt x="16" y="134"/>
                    </a:lnTo>
                    <a:lnTo>
                      <a:pt x="16" y="138"/>
                    </a:lnTo>
                    <a:lnTo>
                      <a:pt x="17" y="139"/>
                    </a:lnTo>
                    <a:lnTo>
                      <a:pt x="18" y="140"/>
                    </a:lnTo>
                    <a:lnTo>
                      <a:pt x="19" y="140"/>
                    </a:lnTo>
                    <a:lnTo>
                      <a:pt x="19" y="142"/>
                    </a:lnTo>
                    <a:lnTo>
                      <a:pt x="17" y="144"/>
                    </a:lnTo>
                    <a:lnTo>
                      <a:pt x="16" y="143"/>
                    </a:lnTo>
                    <a:lnTo>
                      <a:pt x="16" y="146"/>
                    </a:lnTo>
                    <a:lnTo>
                      <a:pt x="14" y="148"/>
                    </a:lnTo>
                    <a:lnTo>
                      <a:pt x="16" y="150"/>
                    </a:lnTo>
                    <a:lnTo>
                      <a:pt x="16" y="148"/>
                    </a:lnTo>
                    <a:lnTo>
                      <a:pt x="20" y="148"/>
                    </a:lnTo>
                    <a:lnTo>
                      <a:pt x="22" y="148"/>
                    </a:lnTo>
                    <a:lnTo>
                      <a:pt x="23" y="150"/>
                    </a:lnTo>
                    <a:lnTo>
                      <a:pt x="25" y="149"/>
                    </a:lnTo>
                    <a:lnTo>
                      <a:pt x="27" y="145"/>
                    </a:lnTo>
                    <a:lnTo>
                      <a:pt x="28" y="145"/>
                    </a:lnTo>
                    <a:lnTo>
                      <a:pt x="29" y="148"/>
                    </a:lnTo>
                    <a:lnTo>
                      <a:pt x="27" y="152"/>
                    </a:lnTo>
                    <a:lnTo>
                      <a:pt x="27" y="154"/>
                    </a:lnTo>
                    <a:lnTo>
                      <a:pt x="27" y="155"/>
                    </a:lnTo>
                    <a:lnTo>
                      <a:pt x="27" y="156"/>
                    </a:lnTo>
                    <a:lnTo>
                      <a:pt x="25" y="157"/>
                    </a:lnTo>
                    <a:lnTo>
                      <a:pt x="23" y="166"/>
                    </a:lnTo>
                    <a:lnTo>
                      <a:pt x="21" y="165"/>
                    </a:lnTo>
                    <a:lnTo>
                      <a:pt x="20" y="166"/>
                    </a:lnTo>
                    <a:lnTo>
                      <a:pt x="19" y="165"/>
                    </a:lnTo>
                    <a:lnTo>
                      <a:pt x="19" y="167"/>
                    </a:lnTo>
                    <a:lnTo>
                      <a:pt x="18" y="168"/>
                    </a:lnTo>
                    <a:lnTo>
                      <a:pt x="17" y="168"/>
                    </a:lnTo>
                    <a:lnTo>
                      <a:pt x="16" y="167"/>
                    </a:lnTo>
                    <a:lnTo>
                      <a:pt x="14" y="167"/>
                    </a:lnTo>
                    <a:lnTo>
                      <a:pt x="12" y="167"/>
                    </a:lnTo>
                    <a:lnTo>
                      <a:pt x="11" y="171"/>
                    </a:lnTo>
                    <a:lnTo>
                      <a:pt x="9" y="177"/>
                    </a:lnTo>
                    <a:lnTo>
                      <a:pt x="9" y="180"/>
                    </a:lnTo>
                    <a:lnTo>
                      <a:pt x="7" y="181"/>
                    </a:lnTo>
                    <a:lnTo>
                      <a:pt x="6" y="181"/>
                    </a:lnTo>
                    <a:lnTo>
                      <a:pt x="1" y="180"/>
                    </a:lnTo>
                    <a:lnTo>
                      <a:pt x="1" y="187"/>
                    </a:lnTo>
                    <a:lnTo>
                      <a:pt x="2" y="186"/>
                    </a:lnTo>
                    <a:lnTo>
                      <a:pt x="3" y="188"/>
                    </a:lnTo>
                    <a:lnTo>
                      <a:pt x="2" y="191"/>
                    </a:lnTo>
                    <a:lnTo>
                      <a:pt x="0" y="192"/>
                    </a:lnTo>
                    <a:lnTo>
                      <a:pt x="6" y="194"/>
                    </a:lnTo>
                    <a:lnTo>
                      <a:pt x="8" y="193"/>
                    </a:lnTo>
                    <a:lnTo>
                      <a:pt x="9" y="195"/>
                    </a:lnTo>
                    <a:lnTo>
                      <a:pt x="11" y="192"/>
                    </a:lnTo>
                    <a:lnTo>
                      <a:pt x="12" y="192"/>
                    </a:lnTo>
                    <a:lnTo>
                      <a:pt x="13" y="191"/>
                    </a:lnTo>
                    <a:lnTo>
                      <a:pt x="14" y="192"/>
                    </a:lnTo>
                    <a:lnTo>
                      <a:pt x="16" y="191"/>
                    </a:lnTo>
                    <a:lnTo>
                      <a:pt x="20" y="191"/>
                    </a:lnTo>
                    <a:lnTo>
                      <a:pt x="25" y="188"/>
                    </a:lnTo>
                    <a:lnTo>
                      <a:pt x="28" y="189"/>
                    </a:lnTo>
                    <a:lnTo>
                      <a:pt x="29" y="189"/>
                    </a:lnTo>
                    <a:lnTo>
                      <a:pt x="29" y="196"/>
                    </a:lnTo>
                    <a:lnTo>
                      <a:pt x="31" y="197"/>
                    </a:lnTo>
                    <a:lnTo>
                      <a:pt x="32" y="198"/>
                    </a:lnTo>
                    <a:lnTo>
                      <a:pt x="32" y="200"/>
                    </a:lnTo>
                    <a:lnTo>
                      <a:pt x="32" y="202"/>
                    </a:lnTo>
                    <a:lnTo>
                      <a:pt x="32" y="206"/>
                    </a:lnTo>
                    <a:lnTo>
                      <a:pt x="31" y="208"/>
                    </a:lnTo>
                    <a:lnTo>
                      <a:pt x="29" y="210"/>
                    </a:lnTo>
                    <a:lnTo>
                      <a:pt x="29" y="211"/>
                    </a:lnTo>
                    <a:lnTo>
                      <a:pt x="28" y="214"/>
                    </a:lnTo>
                    <a:lnTo>
                      <a:pt x="27" y="215"/>
                    </a:lnTo>
                    <a:lnTo>
                      <a:pt x="28" y="216"/>
                    </a:lnTo>
                    <a:lnTo>
                      <a:pt x="29" y="215"/>
                    </a:lnTo>
                    <a:lnTo>
                      <a:pt x="30" y="213"/>
                    </a:lnTo>
                    <a:lnTo>
                      <a:pt x="37" y="214"/>
                    </a:lnTo>
                    <a:lnTo>
                      <a:pt x="37" y="218"/>
                    </a:lnTo>
                    <a:lnTo>
                      <a:pt x="39" y="217"/>
                    </a:lnTo>
                    <a:lnTo>
                      <a:pt x="41" y="218"/>
                    </a:lnTo>
                    <a:lnTo>
                      <a:pt x="42" y="220"/>
                    </a:lnTo>
                    <a:lnTo>
                      <a:pt x="43" y="221"/>
                    </a:lnTo>
                    <a:lnTo>
                      <a:pt x="42" y="227"/>
                    </a:lnTo>
                    <a:lnTo>
                      <a:pt x="44" y="227"/>
                    </a:lnTo>
                    <a:lnTo>
                      <a:pt x="45" y="225"/>
                    </a:lnTo>
                    <a:lnTo>
                      <a:pt x="47" y="227"/>
                    </a:lnTo>
                    <a:lnTo>
                      <a:pt x="47" y="226"/>
                    </a:lnTo>
                    <a:lnTo>
                      <a:pt x="49" y="227"/>
                    </a:lnTo>
                    <a:lnTo>
                      <a:pt x="50" y="226"/>
                    </a:lnTo>
                    <a:lnTo>
                      <a:pt x="52" y="227"/>
                    </a:lnTo>
                    <a:lnTo>
                      <a:pt x="52" y="229"/>
                    </a:lnTo>
                    <a:lnTo>
                      <a:pt x="55" y="229"/>
                    </a:lnTo>
                    <a:lnTo>
                      <a:pt x="56" y="229"/>
                    </a:lnTo>
                    <a:lnTo>
                      <a:pt x="59" y="228"/>
                    </a:lnTo>
                    <a:lnTo>
                      <a:pt x="61" y="230"/>
                    </a:lnTo>
                    <a:lnTo>
                      <a:pt x="60" y="231"/>
                    </a:lnTo>
                    <a:lnTo>
                      <a:pt x="63" y="233"/>
                    </a:lnTo>
                    <a:lnTo>
                      <a:pt x="63" y="232"/>
                    </a:lnTo>
                    <a:lnTo>
                      <a:pt x="65" y="234"/>
                    </a:lnTo>
                    <a:lnTo>
                      <a:pt x="64" y="237"/>
                    </a:lnTo>
                    <a:lnTo>
                      <a:pt x="65" y="238"/>
                    </a:lnTo>
                    <a:lnTo>
                      <a:pt x="64" y="240"/>
                    </a:lnTo>
                    <a:lnTo>
                      <a:pt x="64" y="241"/>
                    </a:lnTo>
                    <a:lnTo>
                      <a:pt x="62" y="243"/>
                    </a:lnTo>
                    <a:lnTo>
                      <a:pt x="63" y="244"/>
                    </a:lnTo>
                    <a:lnTo>
                      <a:pt x="62" y="245"/>
                    </a:lnTo>
                    <a:lnTo>
                      <a:pt x="62" y="246"/>
                    </a:lnTo>
                    <a:lnTo>
                      <a:pt x="63" y="246"/>
                    </a:lnTo>
                    <a:lnTo>
                      <a:pt x="65" y="248"/>
                    </a:lnTo>
                    <a:lnTo>
                      <a:pt x="66" y="247"/>
                    </a:lnTo>
                    <a:lnTo>
                      <a:pt x="67" y="248"/>
                    </a:lnTo>
                    <a:lnTo>
                      <a:pt x="68" y="247"/>
                    </a:lnTo>
                    <a:lnTo>
                      <a:pt x="68" y="249"/>
                    </a:lnTo>
                    <a:lnTo>
                      <a:pt x="69" y="246"/>
                    </a:lnTo>
                    <a:lnTo>
                      <a:pt x="74" y="246"/>
                    </a:lnTo>
                    <a:lnTo>
                      <a:pt x="74" y="250"/>
                    </a:lnTo>
                    <a:lnTo>
                      <a:pt x="76" y="252"/>
                    </a:lnTo>
                    <a:lnTo>
                      <a:pt x="80" y="257"/>
                    </a:lnTo>
                    <a:lnTo>
                      <a:pt x="83" y="261"/>
                    </a:lnTo>
                    <a:lnTo>
                      <a:pt x="88" y="258"/>
                    </a:lnTo>
                    <a:lnTo>
                      <a:pt x="89" y="259"/>
                    </a:lnTo>
                    <a:lnTo>
                      <a:pt x="90" y="257"/>
                    </a:lnTo>
                    <a:lnTo>
                      <a:pt x="91" y="258"/>
                    </a:lnTo>
                    <a:lnTo>
                      <a:pt x="93" y="257"/>
                    </a:lnTo>
                    <a:lnTo>
                      <a:pt x="94" y="257"/>
                    </a:lnTo>
                    <a:lnTo>
                      <a:pt x="96" y="260"/>
                    </a:lnTo>
                    <a:lnTo>
                      <a:pt x="102" y="259"/>
                    </a:lnTo>
                    <a:lnTo>
                      <a:pt x="102" y="255"/>
                    </a:lnTo>
                    <a:lnTo>
                      <a:pt x="104" y="261"/>
                    </a:lnTo>
                    <a:lnTo>
                      <a:pt x="104" y="262"/>
                    </a:lnTo>
                    <a:lnTo>
                      <a:pt x="108" y="261"/>
                    </a:lnTo>
                    <a:lnTo>
                      <a:pt x="113" y="265"/>
                    </a:lnTo>
                    <a:lnTo>
                      <a:pt x="116" y="268"/>
                    </a:lnTo>
                    <a:lnTo>
                      <a:pt x="115" y="269"/>
                    </a:lnTo>
                    <a:lnTo>
                      <a:pt x="115" y="271"/>
                    </a:lnTo>
                    <a:lnTo>
                      <a:pt x="111" y="278"/>
                    </a:lnTo>
                    <a:lnTo>
                      <a:pt x="114" y="280"/>
                    </a:lnTo>
                    <a:lnTo>
                      <a:pt x="116" y="278"/>
                    </a:lnTo>
                    <a:lnTo>
                      <a:pt x="118" y="278"/>
                    </a:lnTo>
                    <a:lnTo>
                      <a:pt x="124" y="285"/>
                    </a:lnTo>
                    <a:lnTo>
                      <a:pt x="128" y="285"/>
                    </a:lnTo>
                    <a:lnTo>
                      <a:pt x="132" y="294"/>
                    </a:lnTo>
                    <a:lnTo>
                      <a:pt x="134" y="299"/>
                    </a:lnTo>
                    <a:lnTo>
                      <a:pt x="133" y="300"/>
                    </a:lnTo>
                    <a:lnTo>
                      <a:pt x="134" y="302"/>
                    </a:lnTo>
                    <a:lnTo>
                      <a:pt x="137" y="301"/>
                    </a:lnTo>
                    <a:lnTo>
                      <a:pt x="136" y="302"/>
                    </a:lnTo>
                    <a:lnTo>
                      <a:pt x="137" y="303"/>
                    </a:lnTo>
                    <a:lnTo>
                      <a:pt x="136" y="303"/>
                    </a:lnTo>
                    <a:lnTo>
                      <a:pt x="136" y="305"/>
                    </a:lnTo>
                    <a:lnTo>
                      <a:pt x="138" y="313"/>
                    </a:lnTo>
                    <a:lnTo>
                      <a:pt x="141" y="312"/>
                    </a:lnTo>
                    <a:lnTo>
                      <a:pt x="143" y="313"/>
                    </a:lnTo>
                    <a:lnTo>
                      <a:pt x="146" y="312"/>
                    </a:lnTo>
                    <a:lnTo>
                      <a:pt x="147" y="312"/>
                    </a:lnTo>
                    <a:lnTo>
                      <a:pt x="149" y="310"/>
                    </a:lnTo>
                    <a:lnTo>
                      <a:pt x="150" y="310"/>
                    </a:lnTo>
                    <a:lnTo>
                      <a:pt x="155" y="312"/>
                    </a:lnTo>
                    <a:lnTo>
                      <a:pt x="158" y="309"/>
                    </a:lnTo>
                    <a:lnTo>
                      <a:pt x="159" y="306"/>
                    </a:lnTo>
                    <a:lnTo>
                      <a:pt x="163" y="303"/>
                    </a:lnTo>
                    <a:lnTo>
                      <a:pt x="165" y="301"/>
                    </a:lnTo>
                    <a:lnTo>
                      <a:pt x="166" y="300"/>
                    </a:lnTo>
                    <a:lnTo>
                      <a:pt x="168" y="299"/>
                    </a:lnTo>
                    <a:lnTo>
                      <a:pt x="168" y="297"/>
                    </a:lnTo>
                    <a:lnTo>
                      <a:pt x="170" y="293"/>
                    </a:lnTo>
                    <a:lnTo>
                      <a:pt x="175" y="289"/>
                    </a:lnTo>
                    <a:lnTo>
                      <a:pt x="176" y="289"/>
                    </a:lnTo>
                    <a:lnTo>
                      <a:pt x="178" y="288"/>
                    </a:lnTo>
                    <a:lnTo>
                      <a:pt x="178" y="283"/>
                    </a:lnTo>
                    <a:lnTo>
                      <a:pt x="187" y="284"/>
                    </a:lnTo>
                    <a:lnTo>
                      <a:pt x="188" y="284"/>
                    </a:lnTo>
                    <a:lnTo>
                      <a:pt x="189" y="283"/>
                    </a:lnTo>
                    <a:lnTo>
                      <a:pt x="195" y="284"/>
                    </a:lnTo>
                    <a:lnTo>
                      <a:pt x="198" y="284"/>
                    </a:lnTo>
                    <a:lnTo>
                      <a:pt x="203" y="287"/>
                    </a:lnTo>
                    <a:lnTo>
                      <a:pt x="208" y="285"/>
                    </a:lnTo>
                    <a:lnTo>
                      <a:pt x="208" y="281"/>
                    </a:lnTo>
                    <a:lnTo>
                      <a:pt x="211" y="274"/>
                    </a:lnTo>
                    <a:lnTo>
                      <a:pt x="212" y="271"/>
                    </a:lnTo>
                    <a:lnTo>
                      <a:pt x="213" y="270"/>
                    </a:lnTo>
                    <a:lnTo>
                      <a:pt x="212" y="266"/>
                    </a:lnTo>
                    <a:lnTo>
                      <a:pt x="213" y="263"/>
                    </a:lnTo>
                    <a:lnTo>
                      <a:pt x="215" y="259"/>
                    </a:lnTo>
                    <a:lnTo>
                      <a:pt x="217" y="257"/>
                    </a:lnTo>
                    <a:lnTo>
                      <a:pt x="218" y="253"/>
                    </a:lnTo>
                    <a:lnTo>
                      <a:pt x="217" y="249"/>
                    </a:lnTo>
                    <a:lnTo>
                      <a:pt x="218" y="247"/>
                    </a:lnTo>
                    <a:lnTo>
                      <a:pt x="220" y="246"/>
                    </a:lnTo>
                    <a:lnTo>
                      <a:pt x="221" y="244"/>
                    </a:lnTo>
                    <a:lnTo>
                      <a:pt x="224" y="242"/>
                    </a:lnTo>
                    <a:lnTo>
                      <a:pt x="228" y="242"/>
                    </a:lnTo>
                    <a:lnTo>
                      <a:pt x="229" y="242"/>
                    </a:lnTo>
                    <a:lnTo>
                      <a:pt x="236" y="244"/>
                    </a:lnTo>
                    <a:lnTo>
                      <a:pt x="237" y="242"/>
                    </a:lnTo>
                    <a:lnTo>
                      <a:pt x="239" y="241"/>
                    </a:lnTo>
                    <a:lnTo>
                      <a:pt x="241" y="241"/>
                    </a:lnTo>
                    <a:lnTo>
                      <a:pt x="244" y="244"/>
                    </a:lnTo>
                    <a:lnTo>
                      <a:pt x="248" y="245"/>
                    </a:lnTo>
                    <a:lnTo>
                      <a:pt x="250" y="245"/>
                    </a:lnTo>
                    <a:lnTo>
                      <a:pt x="251" y="242"/>
                    </a:lnTo>
                    <a:lnTo>
                      <a:pt x="254" y="242"/>
                    </a:lnTo>
                    <a:lnTo>
                      <a:pt x="261" y="239"/>
                    </a:lnTo>
                    <a:lnTo>
                      <a:pt x="263" y="237"/>
                    </a:lnTo>
                    <a:lnTo>
                      <a:pt x="266" y="234"/>
                    </a:lnTo>
                    <a:lnTo>
                      <a:pt x="266" y="232"/>
                    </a:lnTo>
                    <a:lnTo>
                      <a:pt x="270" y="229"/>
                    </a:lnTo>
                    <a:lnTo>
                      <a:pt x="269" y="228"/>
                    </a:lnTo>
                    <a:lnTo>
                      <a:pt x="270" y="226"/>
                    </a:lnTo>
                    <a:lnTo>
                      <a:pt x="274" y="219"/>
                    </a:lnTo>
                    <a:lnTo>
                      <a:pt x="277" y="215"/>
                    </a:lnTo>
                    <a:lnTo>
                      <a:pt x="277" y="204"/>
                    </a:lnTo>
                    <a:lnTo>
                      <a:pt x="278" y="202"/>
                    </a:lnTo>
                    <a:lnTo>
                      <a:pt x="279" y="202"/>
                    </a:lnTo>
                    <a:lnTo>
                      <a:pt x="280" y="202"/>
                    </a:lnTo>
                    <a:lnTo>
                      <a:pt x="279" y="199"/>
                    </a:lnTo>
                    <a:lnTo>
                      <a:pt x="277" y="197"/>
                    </a:lnTo>
                    <a:lnTo>
                      <a:pt x="277" y="194"/>
                    </a:lnTo>
                    <a:lnTo>
                      <a:pt x="278" y="191"/>
                    </a:lnTo>
                    <a:lnTo>
                      <a:pt x="280" y="190"/>
                    </a:lnTo>
                    <a:lnTo>
                      <a:pt x="280" y="187"/>
                    </a:lnTo>
                    <a:lnTo>
                      <a:pt x="280" y="186"/>
                    </a:lnTo>
                    <a:lnTo>
                      <a:pt x="286" y="183"/>
                    </a:lnTo>
                    <a:lnTo>
                      <a:pt x="284" y="179"/>
                    </a:lnTo>
                    <a:lnTo>
                      <a:pt x="285" y="169"/>
                    </a:lnTo>
                    <a:lnTo>
                      <a:pt x="288" y="167"/>
                    </a:lnTo>
                    <a:lnTo>
                      <a:pt x="289" y="163"/>
                    </a:lnTo>
                    <a:lnTo>
                      <a:pt x="290" y="163"/>
                    </a:lnTo>
                    <a:lnTo>
                      <a:pt x="290" y="157"/>
                    </a:lnTo>
                    <a:lnTo>
                      <a:pt x="292" y="157"/>
                    </a:lnTo>
                    <a:lnTo>
                      <a:pt x="292" y="155"/>
                    </a:lnTo>
                    <a:lnTo>
                      <a:pt x="293" y="151"/>
                    </a:lnTo>
                    <a:lnTo>
                      <a:pt x="290" y="151"/>
                    </a:lnTo>
                    <a:lnTo>
                      <a:pt x="291" y="147"/>
                    </a:lnTo>
                    <a:lnTo>
                      <a:pt x="291" y="142"/>
                    </a:lnTo>
                    <a:lnTo>
                      <a:pt x="296" y="140"/>
                    </a:lnTo>
                    <a:lnTo>
                      <a:pt x="296" y="137"/>
                    </a:lnTo>
                    <a:lnTo>
                      <a:pt x="302" y="133"/>
                    </a:lnTo>
                    <a:lnTo>
                      <a:pt x="303" y="128"/>
                    </a:lnTo>
                    <a:lnTo>
                      <a:pt x="303" y="125"/>
                    </a:lnTo>
                    <a:lnTo>
                      <a:pt x="305" y="124"/>
                    </a:lnTo>
                    <a:lnTo>
                      <a:pt x="306" y="124"/>
                    </a:lnTo>
                    <a:lnTo>
                      <a:pt x="308" y="123"/>
                    </a:lnTo>
                    <a:lnTo>
                      <a:pt x="310" y="124"/>
                    </a:lnTo>
                    <a:lnTo>
                      <a:pt x="311" y="122"/>
                    </a:lnTo>
                    <a:lnTo>
                      <a:pt x="312" y="123"/>
                    </a:lnTo>
                    <a:lnTo>
                      <a:pt x="313" y="121"/>
                    </a:lnTo>
                    <a:lnTo>
                      <a:pt x="320" y="123"/>
                    </a:lnTo>
                    <a:lnTo>
                      <a:pt x="322" y="122"/>
                    </a:lnTo>
                    <a:lnTo>
                      <a:pt x="326" y="121"/>
                    </a:lnTo>
                    <a:lnTo>
                      <a:pt x="327" y="120"/>
                    </a:lnTo>
                    <a:lnTo>
                      <a:pt x="330" y="120"/>
                    </a:lnTo>
                    <a:lnTo>
                      <a:pt x="335" y="120"/>
                    </a:lnTo>
                    <a:lnTo>
                      <a:pt x="336" y="119"/>
                    </a:lnTo>
                    <a:lnTo>
                      <a:pt x="336" y="118"/>
                    </a:lnTo>
                    <a:lnTo>
                      <a:pt x="341" y="116"/>
                    </a:lnTo>
                    <a:lnTo>
                      <a:pt x="344" y="114"/>
                    </a:lnTo>
                    <a:lnTo>
                      <a:pt x="345" y="114"/>
                    </a:lnTo>
                    <a:lnTo>
                      <a:pt x="353" y="113"/>
                    </a:lnTo>
                    <a:lnTo>
                      <a:pt x="358" y="110"/>
                    </a:lnTo>
                    <a:lnTo>
                      <a:pt x="362" y="103"/>
                    </a:lnTo>
                    <a:lnTo>
                      <a:pt x="363" y="102"/>
                    </a:lnTo>
                    <a:lnTo>
                      <a:pt x="366" y="102"/>
                    </a:lnTo>
                    <a:lnTo>
                      <a:pt x="365" y="98"/>
                    </a:lnTo>
                    <a:lnTo>
                      <a:pt x="368" y="97"/>
                    </a:lnTo>
                    <a:lnTo>
                      <a:pt x="370"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24" name="Freeform 70">
                <a:extLst>
                  <a:ext uri="{FF2B5EF4-FFF2-40B4-BE49-F238E27FC236}">
                    <a16:creationId xmlns:a16="http://schemas.microsoft.com/office/drawing/2014/main" id="{A23A1873-AEBF-4828-A478-A4262C4A5633}"/>
                  </a:ext>
                </a:extLst>
              </p:cNvPr>
              <p:cNvSpPr>
                <a:spLocks/>
              </p:cNvSpPr>
              <p:nvPr/>
            </p:nvSpPr>
            <p:spPr bwMode="auto">
              <a:xfrm>
                <a:off x="1749" y="3515"/>
                <a:ext cx="370" cy="313"/>
              </a:xfrm>
              <a:custGeom>
                <a:avLst/>
                <a:gdLst>
                  <a:gd name="T0" fmla="*/ 360 w 370"/>
                  <a:gd name="T1" fmla="*/ 67 h 313"/>
                  <a:gd name="T2" fmla="*/ 345 w 370"/>
                  <a:gd name="T3" fmla="*/ 47 h 313"/>
                  <a:gd name="T4" fmla="*/ 321 w 370"/>
                  <a:gd name="T5" fmla="*/ 29 h 313"/>
                  <a:gd name="T6" fmla="*/ 291 w 370"/>
                  <a:gd name="T7" fmla="*/ 15 h 313"/>
                  <a:gd name="T8" fmla="*/ 261 w 370"/>
                  <a:gd name="T9" fmla="*/ 18 h 313"/>
                  <a:gd name="T10" fmla="*/ 248 w 370"/>
                  <a:gd name="T11" fmla="*/ 0 h 313"/>
                  <a:gd name="T12" fmla="*/ 224 w 370"/>
                  <a:gd name="T13" fmla="*/ 10 h 313"/>
                  <a:gd name="T14" fmla="*/ 217 w 370"/>
                  <a:gd name="T15" fmla="*/ 11 h 313"/>
                  <a:gd name="T16" fmla="*/ 202 w 370"/>
                  <a:gd name="T17" fmla="*/ 21 h 313"/>
                  <a:gd name="T18" fmla="*/ 198 w 370"/>
                  <a:gd name="T19" fmla="*/ 39 h 313"/>
                  <a:gd name="T20" fmla="*/ 187 w 370"/>
                  <a:gd name="T21" fmla="*/ 43 h 313"/>
                  <a:gd name="T22" fmla="*/ 178 w 370"/>
                  <a:gd name="T23" fmla="*/ 34 h 313"/>
                  <a:gd name="T24" fmla="*/ 168 w 370"/>
                  <a:gd name="T25" fmla="*/ 38 h 313"/>
                  <a:gd name="T26" fmla="*/ 156 w 370"/>
                  <a:gd name="T27" fmla="*/ 36 h 313"/>
                  <a:gd name="T28" fmla="*/ 157 w 370"/>
                  <a:gd name="T29" fmla="*/ 53 h 313"/>
                  <a:gd name="T30" fmla="*/ 147 w 370"/>
                  <a:gd name="T31" fmla="*/ 56 h 313"/>
                  <a:gd name="T32" fmla="*/ 132 w 370"/>
                  <a:gd name="T33" fmla="*/ 51 h 313"/>
                  <a:gd name="T34" fmla="*/ 124 w 370"/>
                  <a:gd name="T35" fmla="*/ 54 h 313"/>
                  <a:gd name="T36" fmla="*/ 110 w 370"/>
                  <a:gd name="T37" fmla="*/ 73 h 313"/>
                  <a:gd name="T38" fmla="*/ 100 w 370"/>
                  <a:gd name="T39" fmla="*/ 62 h 313"/>
                  <a:gd name="T40" fmla="*/ 85 w 370"/>
                  <a:gd name="T41" fmla="*/ 58 h 313"/>
                  <a:gd name="T42" fmla="*/ 83 w 370"/>
                  <a:gd name="T43" fmla="*/ 45 h 313"/>
                  <a:gd name="T44" fmla="*/ 74 w 370"/>
                  <a:gd name="T45" fmla="*/ 53 h 313"/>
                  <a:gd name="T46" fmla="*/ 77 w 370"/>
                  <a:gd name="T47" fmla="*/ 73 h 313"/>
                  <a:gd name="T48" fmla="*/ 66 w 370"/>
                  <a:gd name="T49" fmla="*/ 79 h 313"/>
                  <a:gd name="T50" fmla="*/ 59 w 370"/>
                  <a:gd name="T51" fmla="*/ 93 h 313"/>
                  <a:gd name="T52" fmla="*/ 45 w 370"/>
                  <a:gd name="T53" fmla="*/ 95 h 313"/>
                  <a:gd name="T54" fmla="*/ 30 w 370"/>
                  <a:gd name="T55" fmla="*/ 93 h 313"/>
                  <a:gd name="T56" fmla="*/ 25 w 370"/>
                  <a:gd name="T57" fmla="*/ 104 h 313"/>
                  <a:gd name="T58" fmla="*/ 15 w 370"/>
                  <a:gd name="T59" fmla="*/ 111 h 313"/>
                  <a:gd name="T60" fmla="*/ 16 w 370"/>
                  <a:gd name="T61" fmla="*/ 138 h 313"/>
                  <a:gd name="T62" fmla="*/ 16 w 370"/>
                  <a:gd name="T63" fmla="*/ 148 h 313"/>
                  <a:gd name="T64" fmla="*/ 27 w 370"/>
                  <a:gd name="T65" fmla="*/ 154 h 313"/>
                  <a:gd name="T66" fmla="*/ 18 w 370"/>
                  <a:gd name="T67" fmla="*/ 168 h 313"/>
                  <a:gd name="T68" fmla="*/ 6 w 370"/>
                  <a:gd name="T69" fmla="*/ 181 h 313"/>
                  <a:gd name="T70" fmla="*/ 11 w 370"/>
                  <a:gd name="T71" fmla="*/ 192 h 313"/>
                  <a:gd name="T72" fmla="*/ 31 w 370"/>
                  <a:gd name="T73" fmla="*/ 197 h 313"/>
                  <a:gd name="T74" fmla="*/ 28 w 370"/>
                  <a:gd name="T75" fmla="*/ 216 h 313"/>
                  <a:gd name="T76" fmla="*/ 42 w 370"/>
                  <a:gd name="T77" fmla="*/ 227 h 313"/>
                  <a:gd name="T78" fmla="*/ 55 w 370"/>
                  <a:gd name="T79" fmla="*/ 229 h 313"/>
                  <a:gd name="T80" fmla="*/ 64 w 370"/>
                  <a:gd name="T81" fmla="*/ 240 h 313"/>
                  <a:gd name="T82" fmla="*/ 68 w 370"/>
                  <a:gd name="T83" fmla="*/ 247 h 313"/>
                  <a:gd name="T84" fmla="*/ 89 w 370"/>
                  <a:gd name="T85" fmla="*/ 259 h 313"/>
                  <a:gd name="T86" fmla="*/ 104 w 370"/>
                  <a:gd name="T87" fmla="*/ 262 h 313"/>
                  <a:gd name="T88" fmla="*/ 124 w 370"/>
                  <a:gd name="T89" fmla="*/ 285 h 313"/>
                  <a:gd name="T90" fmla="*/ 136 w 370"/>
                  <a:gd name="T91" fmla="*/ 305 h 313"/>
                  <a:gd name="T92" fmla="*/ 159 w 370"/>
                  <a:gd name="T93" fmla="*/ 306 h 313"/>
                  <a:gd name="T94" fmla="*/ 178 w 370"/>
                  <a:gd name="T95" fmla="*/ 283 h 313"/>
                  <a:gd name="T96" fmla="*/ 212 w 370"/>
                  <a:gd name="T97" fmla="*/ 271 h 313"/>
                  <a:gd name="T98" fmla="*/ 221 w 370"/>
                  <a:gd name="T99" fmla="*/ 244 h 313"/>
                  <a:gd name="T100" fmla="*/ 250 w 370"/>
                  <a:gd name="T101" fmla="*/ 245 h 313"/>
                  <a:gd name="T102" fmla="*/ 274 w 370"/>
                  <a:gd name="T103" fmla="*/ 219 h 313"/>
                  <a:gd name="T104" fmla="*/ 278 w 370"/>
                  <a:gd name="T105" fmla="*/ 191 h 313"/>
                  <a:gd name="T106" fmla="*/ 290 w 370"/>
                  <a:gd name="T107" fmla="*/ 157 h 313"/>
                  <a:gd name="T108" fmla="*/ 303 w 370"/>
                  <a:gd name="T109" fmla="*/ 128 h 313"/>
                  <a:gd name="T110" fmla="*/ 320 w 370"/>
                  <a:gd name="T111" fmla="*/ 123 h 313"/>
                  <a:gd name="T112" fmla="*/ 345 w 370"/>
                  <a:gd name="T113" fmla="*/ 114 h 31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0"/>
                  <a:gd name="T172" fmla="*/ 0 h 313"/>
                  <a:gd name="T173" fmla="*/ 370 w 370"/>
                  <a:gd name="T174" fmla="*/ 313 h 31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0" h="313">
                    <a:moveTo>
                      <a:pt x="370" y="93"/>
                    </a:moveTo>
                    <a:lnTo>
                      <a:pt x="368" y="84"/>
                    </a:lnTo>
                    <a:lnTo>
                      <a:pt x="368" y="82"/>
                    </a:lnTo>
                    <a:lnTo>
                      <a:pt x="368" y="80"/>
                    </a:lnTo>
                    <a:lnTo>
                      <a:pt x="366" y="78"/>
                    </a:lnTo>
                    <a:lnTo>
                      <a:pt x="364" y="78"/>
                    </a:lnTo>
                    <a:lnTo>
                      <a:pt x="362" y="76"/>
                    </a:lnTo>
                    <a:lnTo>
                      <a:pt x="360" y="75"/>
                    </a:lnTo>
                    <a:lnTo>
                      <a:pt x="357" y="75"/>
                    </a:lnTo>
                    <a:lnTo>
                      <a:pt x="360" y="67"/>
                    </a:lnTo>
                    <a:lnTo>
                      <a:pt x="358" y="61"/>
                    </a:lnTo>
                    <a:lnTo>
                      <a:pt x="357" y="61"/>
                    </a:lnTo>
                    <a:lnTo>
                      <a:pt x="356" y="60"/>
                    </a:lnTo>
                    <a:lnTo>
                      <a:pt x="357" y="60"/>
                    </a:lnTo>
                    <a:lnTo>
                      <a:pt x="356" y="59"/>
                    </a:lnTo>
                    <a:lnTo>
                      <a:pt x="354" y="55"/>
                    </a:lnTo>
                    <a:lnTo>
                      <a:pt x="352" y="55"/>
                    </a:lnTo>
                    <a:lnTo>
                      <a:pt x="349" y="52"/>
                    </a:lnTo>
                    <a:lnTo>
                      <a:pt x="347" y="51"/>
                    </a:lnTo>
                    <a:lnTo>
                      <a:pt x="345" y="47"/>
                    </a:lnTo>
                    <a:lnTo>
                      <a:pt x="343" y="44"/>
                    </a:lnTo>
                    <a:lnTo>
                      <a:pt x="343" y="35"/>
                    </a:lnTo>
                    <a:lnTo>
                      <a:pt x="342" y="33"/>
                    </a:lnTo>
                    <a:lnTo>
                      <a:pt x="340" y="32"/>
                    </a:lnTo>
                    <a:lnTo>
                      <a:pt x="335" y="31"/>
                    </a:lnTo>
                    <a:lnTo>
                      <a:pt x="334" y="31"/>
                    </a:lnTo>
                    <a:lnTo>
                      <a:pt x="331" y="34"/>
                    </a:lnTo>
                    <a:lnTo>
                      <a:pt x="329" y="35"/>
                    </a:lnTo>
                    <a:lnTo>
                      <a:pt x="322" y="32"/>
                    </a:lnTo>
                    <a:lnTo>
                      <a:pt x="321" y="29"/>
                    </a:lnTo>
                    <a:lnTo>
                      <a:pt x="319" y="29"/>
                    </a:lnTo>
                    <a:lnTo>
                      <a:pt x="315" y="31"/>
                    </a:lnTo>
                    <a:lnTo>
                      <a:pt x="312" y="29"/>
                    </a:lnTo>
                    <a:lnTo>
                      <a:pt x="309" y="23"/>
                    </a:lnTo>
                    <a:lnTo>
                      <a:pt x="307" y="18"/>
                    </a:lnTo>
                    <a:lnTo>
                      <a:pt x="306" y="17"/>
                    </a:lnTo>
                    <a:lnTo>
                      <a:pt x="304" y="18"/>
                    </a:lnTo>
                    <a:lnTo>
                      <a:pt x="298" y="19"/>
                    </a:lnTo>
                    <a:lnTo>
                      <a:pt x="296" y="14"/>
                    </a:lnTo>
                    <a:lnTo>
                      <a:pt x="291" y="15"/>
                    </a:lnTo>
                    <a:lnTo>
                      <a:pt x="289" y="14"/>
                    </a:lnTo>
                    <a:lnTo>
                      <a:pt x="288" y="15"/>
                    </a:lnTo>
                    <a:lnTo>
                      <a:pt x="285" y="14"/>
                    </a:lnTo>
                    <a:lnTo>
                      <a:pt x="283" y="15"/>
                    </a:lnTo>
                    <a:lnTo>
                      <a:pt x="282" y="15"/>
                    </a:lnTo>
                    <a:lnTo>
                      <a:pt x="279" y="14"/>
                    </a:lnTo>
                    <a:lnTo>
                      <a:pt x="276" y="15"/>
                    </a:lnTo>
                    <a:lnTo>
                      <a:pt x="270" y="16"/>
                    </a:lnTo>
                    <a:lnTo>
                      <a:pt x="264" y="18"/>
                    </a:lnTo>
                    <a:lnTo>
                      <a:pt x="261" y="18"/>
                    </a:lnTo>
                    <a:lnTo>
                      <a:pt x="261" y="19"/>
                    </a:lnTo>
                    <a:lnTo>
                      <a:pt x="258" y="17"/>
                    </a:lnTo>
                    <a:lnTo>
                      <a:pt x="259" y="14"/>
                    </a:lnTo>
                    <a:lnTo>
                      <a:pt x="259" y="9"/>
                    </a:lnTo>
                    <a:lnTo>
                      <a:pt x="257" y="6"/>
                    </a:lnTo>
                    <a:lnTo>
                      <a:pt x="255" y="2"/>
                    </a:lnTo>
                    <a:lnTo>
                      <a:pt x="253" y="2"/>
                    </a:lnTo>
                    <a:lnTo>
                      <a:pt x="253" y="3"/>
                    </a:lnTo>
                    <a:lnTo>
                      <a:pt x="250" y="0"/>
                    </a:lnTo>
                    <a:lnTo>
                      <a:pt x="248" y="0"/>
                    </a:lnTo>
                    <a:lnTo>
                      <a:pt x="239" y="0"/>
                    </a:lnTo>
                    <a:lnTo>
                      <a:pt x="237" y="6"/>
                    </a:lnTo>
                    <a:lnTo>
                      <a:pt x="233" y="10"/>
                    </a:lnTo>
                    <a:lnTo>
                      <a:pt x="233" y="11"/>
                    </a:lnTo>
                    <a:lnTo>
                      <a:pt x="233" y="13"/>
                    </a:lnTo>
                    <a:lnTo>
                      <a:pt x="230" y="13"/>
                    </a:lnTo>
                    <a:lnTo>
                      <a:pt x="228" y="10"/>
                    </a:lnTo>
                    <a:lnTo>
                      <a:pt x="226" y="11"/>
                    </a:lnTo>
                    <a:lnTo>
                      <a:pt x="225" y="10"/>
                    </a:lnTo>
                    <a:lnTo>
                      <a:pt x="224" y="10"/>
                    </a:lnTo>
                    <a:lnTo>
                      <a:pt x="224" y="8"/>
                    </a:lnTo>
                    <a:lnTo>
                      <a:pt x="220" y="8"/>
                    </a:lnTo>
                    <a:lnTo>
                      <a:pt x="220" y="6"/>
                    </a:lnTo>
                    <a:lnTo>
                      <a:pt x="219" y="5"/>
                    </a:lnTo>
                    <a:lnTo>
                      <a:pt x="217" y="5"/>
                    </a:lnTo>
                    <a:lnTo>
                      <a:pt x="218" y="6"/>
                    </a:lnTo>
                    <a:lnTo>
                      <a:pt x="218" y="8"/>
                    </a:lnTo>
                    <a:lnTo>
                      <a:pt x="217" y="10"/>
                    </a:lnTo>
                    <a:lnTo>
                      <a:pt x="217" y="11"/>
                    </a:lnTo>
                    <a:lnTo>
                      <a:pt x="217" y="14"/>
                    </a:lnTo>
                    <a:lnTo>
                      <a:pt x="211" y="15"/>
                    </a:lnTo>
                    <a:lnTo>
                      <a:pt x="210" y="14"/>
                    </a:lnTo>
                    <a:lnTo>
                      <a:pt x="209" y="16"/>
                    </a:lnTo>
                    <a:lnTo>
                      <a:pt x="209" y="17"/>
                    </a:lnTo>
                    <a:lnTo>
                      <a:pt x="208" y="19"/>
                    </a:lnTo>
                    <a:lnTo>
                      <a:pt x="204" y="20"/>
                    </a:lnTo>
                    <a:lnTo>
                      <a:pt x="203" y="21"/>
                    </a:lnTo>
                    <a:lnTo>
                      <a:pt x="202" y="20"/>
                    </a:lnTo>
                    <a:lnTo>
                      <a:pt x="202" y="21"/>
                    </a:lnTo>
                    <a:lnTo>
                      <a:pt x="204" y="25"/>
                    </a:lnTo>
                    <a:lnTo>
                      <a:pt x="204" y="28"/>
                    </a:lnTo>
                    <a:lnTo>
                      <a:pt x="203" y="29"/>
                    </a:lnTo>
                    <a:lnTo>
                      <a:pt x="203" y="30"/>
                    </a:lnTo>
                    <a:lnTo>
                      <a:pt x="202" y="31"/>
                    </a:lnTo>
                    <a:lnTo>
                      <a:pt x="201" y="32"/>
                    </a:lnTo>
                    <a:lnTo>
                      <a:pt x="198" y="33"/>
                    </a:lnTo>
                    <a:lnTo>
                      <a:pt x="198" y="34"/>
                    </a:lnTo>
                    <a:lnTo>
                      <a:pt x="199" y="36"/>
                    </a:lnTo>
                    <a:lnTo>
                      <a:pt x="198" y="39"/>
                    </a:lnTo>
                    <a:lnTo>
                      <a:pt x="198" y="40"/>
                    </a:lnTo>
                    <a:lnTo>
                      <a:pt x="198" y="42"/>
                    </a:lnTo>
                    <a:lnTo>
                      <a:pt x="197" y="42"/>
                    </a:lnTo>
                    <a:lnTo>
                      <a:pt x="197" y="43"/>
                    </a:lnTo>
                    <a:lnTo>
                      <a:pt x="196" y="43"/>
                    </a:lnTo>
                    <a:lnTo>
                      <a:pt x="195" y="43"/>
                    </a:lnTo>
                    <a:lnTo>
                      <a:pt x="194" y="43"/>
                    </a:lnTo>
                    <a:lnTo>
                      <a:pt x="194" y="42"/>
                    </a:lnTo>
                    <a:lnTo>
                      <a:pt x="192" y="42"/>
                    </a:lnTo>
                    <a:lnTo>
                      <a:pt x="187" y="43"/>
                    </a:lnTo>
                    <a:lnTo>
                      <a:pt x="186" y="44"/>
                    </a:lnTo>
                    <a:lnTo>
                      <a:pt x="185" y="44"/>
                    </a:lnTo>
                    <a:lnTo>
                      <a:pt x="183" y="41"/>
                    </a:lnTo>
                    <a:lnTo>
                      <a:pt x="181" y="41"/>
                    </a:lnTo>
                    <a:lnTo>
                      <a:pt x="181" y="40"/>
                    </a:lnTo>
                    <a:lnTo>
                      <a:pt x="179" y="39"/>
                    </a:lnTo>
                    <a:lnTo>
                      <a:pt x="179" y="38"/>
                    </a:lnTo>
                    <a:lnTo>
                      <a:pt x="180" y="36"/>
                    </a:lnTo>
                    <a:lnTo>
                      <a:pt x="179" y="36"/>
                    </a:lnTo>
                    <a:lnTo>
                      <a:pt x="178" y="34"/>
                    </a:lnTo>
                    <a:lnTo>
                      <a:pt x="176" y="32"/>
                    </a:lnTo>
                    <a:lnTo>
                      <a:pt x="175" y="29"/>
                    </a:lnTo>
                    <a:lnTo>
                      <a:pt x="173" y="31"/>
                    </a:lnTo>
                    <a:lnTo>
                      <a:pt x="171" y="29"/>
                    </a:lnTo>
                    <a:lnTo>
                      <a:pt x="170" y="29"/>
                    </a:lnTo>
                    <a:lnTo>
                      <a:pt x="170" y="31"/>
                    </a:lnTo>
                    <a:lnTo>
                      <a:pt x="168" y="32"/>
                    </a:lnTo>
                    <a:lnTo>
                      <a:pt x="168" y="34"/>
                    </a:lnTo>
                    <a:lnTo>
                      <a:pt x="168" y="38"/>
                    </a:lnTo>
                    <a:lnTo>
                      <a:pt x="167" y="39"/>
                    </a:lnTo>
                    <a:lnTo>
                      <a:pt x="165" y="39"/>
                    </a:lnTo>
                    <a:lnTo>
                      <a:pt x="163" y="33"/>
                    </a:lnTo>
                    <a:lnTo>
                      <a:pt x="159" y="34"/>
                    </a:lnTo>
                    <a:lnTo>
                      <a:pt x="158" y="34"/>
                    </a:lnTo>
                    <a:lnTo>
                      <a:pt x="157" y="35"/>
                    </a:lnTo>
                    <a:lnTo>
                      <a:pt x="156" y="33"/>
                    </a:lnTo>
                    <a:lnTo>
                      <a:pt x="155" y="34"/>
                    </a:lnTo>
                    <a:lnTo>
                      <a:pt x="156" y="36"/>
                    </a:lnTo>
                    <a:lnTo>
                      <a:pt x="155" y="37"/>
                    </a:lnTo>
                    <a:lnTo>
                      <a:pt x="158" y="40"/>
                    </a:lnTo>
                    <a:lnTo>
                      <a:pt x="158" y="43"/>
                    </a:lnTo>
                    <a:lnTo>
                      <a:pt x="159" y="45"/>
                    </a:lnTo>
                    <a:lnTo>
                      <a:pt x="162" y="47"/>
                    </a:lnTo>
                    <a:lnTo>
                      <a:pt x="160" y="47"/>
                    </a:lnTo>
                    <a:lnTo>
                      <a:pt x="162" y="50"/>
                    </a:lnTo>
                    <a:lnTo>
                      <a:pt x="158" y="53"/>
                    </a:lnTo>
                    <a:lnTo>
                      <a:pt x="157" y="53"/>
                    </a:lnTo>
                    <a:lnTo>
                      <a:pt x="156" y="56"/>
                    </a:lnTo>
                    <a:lnTo>
                      <a:pt x="153" y="57"/>
                    </a:lnTo>
                    <a:lnTo>
                      <a:pt x="151" y="57"/>
                    </a:lnTo>
                    <a:lnTo>
                      <a:pt x="150" y="57"/>
                    </a:lnTo>
                    <a:lnTo>
                      <a:pt x="150" y="56"/>
                    </a:lnTo>
                    <a:lnTo>
                      <a:pt x="150" y="57"/>
                    </a:lnTo>
                    <a:lnTo>
                      <a:pt x="148" y="57"/>
                    </a:lnTo>
                    <a:lnTo>
                      <a:pt x="147" y="57"/>
                    </a:lnTo>
                    <a:lnTo>
                      <a:pt x="147" y="56"/>
                    </a:lnTo>
                    <a:lnTo>
                      <a:pt x="145" y="57"/>
                    </a:lnTo>
                    <a:lnTo>
                      <a:pt x="145" y="56"/>
                    </a:lnTo>
                    <a:lnTo>
                      <a:pt x="145" y="54"/>
                    </a:lnTo>
                    <a:lnTo>
                      <a:pt x="143" y="52"/>
                    </a:lnTo>
                    <a:lnTo>
                      <a:pt x="142" y="51"/>
                    </a:lnTo>
                    <a:lnTo>
                      <a:pt x="141" y="52"/>
                    </a:lnTo>
                    <a:lnTo>
                      <a:pt x="139" y="52"/>
                    </a:lnTo>
                    <a:lnTo>
                      <a:pt x="139" y="51"/>
                    </a:lnTo>
                    <a:lnTo>
                      <a:pt x="133" y="53"/>
                    </a:lnTo>
                    <a:lnTo>
                      <a:pt x="132" y="51"/>
                    </a:lnTo>
                    <a:lnTo>
                      <a:pt x="130" y="53"/>
                    </a:lnTo>
                    <a:lnTo>
                      <a:pt x="129" y="53"/>
                    </a:lnTo>
                    <a:lnTo>
                      <a:pt x="127" y="56"/>
                    </a:lnTo>
                    <a:lnTo>
                      <a:pt x="126" y="55"/>
                    </a:lnTo>
                    <a:lnTo>
                      <a:pt x="126" y="54"/>
                    </a:lnTo>
                    <a:lnTo>
                      <a:pt x="126" y="52"/>
                    </a:lnTo>
                    <a:lnTo>
                      <a:pt x="124" y="53"/>
                    </a:lnTo>
                    <a:lnTo>
                      <a:pt x="121" y="52"/>
                    </a:lnTo>
                    <a:lnTo>
                      <a:pt x="124" y="54"/>
                    </a:lnTo>
                    <a:lnTo>
                      <a:pt x="122" y="56"/>
                    </a:lnTo>
                    <a:lnTo>
                      <a:pt x="123" y="56"/>
                    </a:lnTo>
                    <a:lnTo>
                      <a:pt x="124" y="57"/>
                    </a:lnTo>
                    <a:lnTo>
                      <a:pt x="123" y="62"/>
                    </a:lnTo>
                    <a:lnTo>
                      <a:pt x="122" y="63"/>
                    </a:lnTo>
                    <a:lnTo>
                      <a:pt x="121" y="63"/>
                    </a:lnTo>
                    <a:lnTo>
                      <a:pt x="120" y="63"/>
                    </a:lnTo>
                    <a:lnTo>
                      <a:pt x="117" y="67"/>
                    </a:lnTo>
                    <a:lnTo>
                      <a:pt x="110" y="73"/>
                    </a:lnTo>
                    <a:lnTo>
                      <a:pt x="110" y="68"/>
                    </a:lnTo>
                    <a:lnTo>
                      <a:pt x="109" y="66"/>
                    </a:lnTo>
                    <a:lnTo>
                      <a:pt x="107" y="63"/>
                    </a:lnTo>
                    <a:lnTo>
                      <a:pt x="104" y="62"/>
                    </a:lnTo>
                    <a:lnTo>
                      <a:pt x="105" y="61"/>
                    </a:lnTo>
                    <a:lnTo>
                      <a:pt x="102" y="61"/>
                    </a:lnTo>
                    <a:lnTo>
                      <a:pt x="101" y="60"/>
                    </a:lnTo>
                    <a:lnTo>
                      <a:pt x="101" y="61"/>
                    </a:lnTo>
                    <a:lnTo>
                      <a:pt x="99" y="60"/>
                    </a:lnTo>
                    <a:lnTo>
                      <a:pt x="100" y="62"/>
                    </a:lnTo>
                    <a:lnTo>
                      <a:pt x="99" y="63"/>
                    </a:lnTo>
                    <a:lnTo>
                      <a:pt x="99" y="61"/>
                    </a:lnTo>
                    <a:lnTo>
                      <a:pt x="95" y="61"/>
                    </a:lnTo>
                    <a:lnTo>
                      <a:pt x="96" y="59"/>
                    </a:lnTo>
                    <a:lnTo>
                      <a:pt x="94" y="57"/>
                    </a:lnTo>
                    <a:lnTo>
                      <a:pt x="93" y="57"/>
                    </a:lnTo>
                    <a:lnTo>
                      <a:pt x="89" y="55"/>
                    </a:lnTo>
                    <a:lnTo>
                      <a:pt x="89" y="59"/>
                    </a:lnTo>
                    <a:lnTo>
                      <a:pt x="88" y="58"/>
                    </a:lnTo>
                    <a:lnTo>
                      <a:pt x="85" y="58"/>
                    </a:lnTo>
                    <a:lnTo>
                      <a:pt x="85" y="57"/>
                    </a:lnTo>
                    <a:lnTo>
                      <a:pt x="85" y="54"/>
                    </a:lnTo>
                    <a:lnTo>
                      <a:pt x="86" y="50"/>
                    </a:lnTo>
                    <a:lnTo>
                      <a:pt x="88" y="47"/>
                    </a:lnTo>
                    <a:lnTo>
                      <a:pt x="87" y="47"/>
                    </a:lnTo>
                    <a:lnTo>
                      <a:pt x="85" y="43"/>
                    </a:lnTo>
                    <a:lnTo>
                      <a:pt x="85" y="44"/>
                    </a:lnTo>
                    <a:lnTo>
                      <a:pt x="83" y="44"/>
                    </a:lnTo>
                    <a:lnTo>
                      <a:pt x="83" y="45"/>
                    </a:lnTo>
                    <a:lnTo>
                      <a:pt x="80" y="45"/>
                    </a:lnTo>
                    <a:lnTo>
                      <a:pt x="80" y="48"/>
                    </a:lnTo>
                    <a:lnTo>
                      <a:pt x="78" y="49"/>
                    </a:lnTo>
                    <a:lnTo>
                      <a:pt x="79" y="49"/>
                    </a:lnTo>
                    <a:lnTo>
                      <a:pt x="78" y="50"/>
                    </a:lnTo>
                    <a:lnTo>
                      <a:pt x="77" y="50"/>
                    </a:lnTo>
                    <a:lnTo>
                      <a:pt x="76" y="51"/>
                    </a:lnTo>
                    <a:lnTo>
                      <a:pt x="76" y="53"/>
                    </a:lnTo>
                    <a:lnTo>
                      <a:pt x="74" y="53"/>
                    </a:lnTo>
                    <a:lnTo>
                      <a:pt x="74" y="56"/>
                    </a:lnTo>
                    <a:lnTo>
                      <a:pt x="73" y="56"/>
                    </a:lnTo>
                    <a:lnTo>
                      <a:pt x="73" y="57"/>
                    </a:lnTo>
                    <a:lnTo>
                      <a:pt x="73" y="60"/>
                    </a:lnTo>
                    <a:lnTo>
                      <a:pt x="74" y="63"/>
                    </a:lnTo>
                    <a:lnTo>
                      <a:pt x="75" y="65"/>
                    </a:lnTo>
                    <a:lnTo>
                      <a:pt x="74" y="67"/>
                    </a:lnTo>
                    <a:lnTo>
                      <a:pt x="77" y="68"/>
                    </a:lnTo>
                    <a:lnTo>
                      <a:pt x="77" y="69"/>
                    </a:lnTo>
                    <a:lnTo>
                      <a:pt x="77" y="73"/>
                    </a:lnTo>
                    <a:lnTo>
                      <a:pt x="77" y="76"/>
                    </a:lnTo>
                    <a:lnTo>
                      <a:pt x="75" y="76"/>
                    </a:lnTo>
                    <a:lnTo>
                      <a:pt x="74" y="76"/>
                    </a:lnTo>
                    <a:lnTo>
                      <a:pt x="73" y="76"/>
                    </a:lnTo>
                    <a:lnTo>
                      <a:pt x="71" y="79"/>
                    </a:lnTo>
                    <a:lnTo>
                      <a:pt x="69" y="78"/>
                    </a:lnTo>
                    <a:lnTo>
                      <a:pt x="69" y="80"/>
                    </a:lnTo>
                    <a:lnTo>
                      <a:pt x="67" y="80"/>
                    </a:lnTo>
                    <a:lnTo>
                      <a:pt x="66" y="79"/>
                    </a:lnTo>
                    <a:lnTo>
                      <a:pt x="65" y="86"/>
                    </a:lnTo>
                    <a:lnTo>
                      <a:pt x="64" y="86"/>
                    </a:lnTo>
                    <a:lnTo>
                      <a:pt x="63" y="87"/>
                    </a:lnTo>
                    <a:lnTo>
                      <a:pt x="62" y="87"/>
                    </a:lnTo>
                    <a:lnTo>
                      <a:pt x="63" y="88"/>
                    </a:lnTo>
                    <a:lnTo>
                      <a:pt x="61" y="88"/>
                    </a:lnTo>
                    <a:lnTo>
                      <a:pt x="61" y="90"/>
                    </a:lnTo>
                    <a:lnTo>
                      <a:pt x="59" y="91"/>
                    </a:lnTo>
                    <a:lnTo>
                      <a:pt x="58" y="92"/>
                    </a:lnTo>
                    <a:lnTo>
                      <a:pt x="59" y="93"/>
                    </a:lnTo>
                    <a:lnTo>
                      <a:pt x="58" y="93"/>
                    </a:lnTo>
                    <a:lnTo>
                      <a:pt x="55" y="95"/>
                    </a:lnTo>
                    <a:lnTo>
                      <a:pt x="53" y="95"/>
                    </a:lnTo>
                    <a:lnTo>
                      <a:pt x="53" y="96"/>
                    </a:lnTo>
                    <a:lnTo>
                      <a:pt x="50" y="93"/>
                    </a:lnTo>
                    <a:lnTo>
                      <a:pt x="49" y="93"/>
                    </a:lnTo>
                    <a:lnTo>
                      <a:pt x="49" y="91"/>
                    </a:lnTo>
                    <a:lnTo>
                      <a:pt x="48" y="93"/>
                    </a:lnTo>
                    <a:lnTo>
                      <a:pt x="46" y="94"/>
                    </a:lnTo>
                    <a:lnTo>
                      <a:pt x="45" y="95"/>
                    </a:lnTo>
                    <a:lnTo>
                      <a:pt x="42" y="93"/>
                    </a:lnTo>
                    <a:lnTo>
                      <a:pt x="41" y="93"/>
                    </a:lnTo>
                    <a:lnTo>
                      <a:pt x="39" y="94"/>
                    </a:lnTo>
                    <a:lnTo>
                      <a:pt x="37" y="94"/>
                    </a:lnTo>
                    <a:lnTo>
                      <a:pt x="37" y="96"/>
                    </a:lnTo>
                    <a:lnTo>
                      <a:pt x="36" y="97"/>
                    </a:lnTo>
                    <a:lnTo>
                      <a:pt x="33" y="95"/>
                    </a:lnTo>
                    <a:lnTo>
                      <a:pt x="33" y="92"/>
                    </a:lnTo>
                    <a:lnTo>
                      <a:pt x="32" y="92"/>
                    </a:lnTo>
                    <a:lnTo>
                      <a:pt x="30" y="93"/>
                    </a:lnTo>
                    <a:lnTo>
                      <a:pt x="32" y="95"/>
                    </a:lnTo>
                    <a:lnTo>
                      <a:pt x="30" y="96"/>
                    </a:lnTo>
                    <a:lnTo>
                      <a:pt x="29" y="96"/>
                    </a:lnTo>
                    <a:lnTo>
                      <a:pt x="27" y="97"/>
                    </a:lnTo>
                    <a:lnTo>
                      <a:pt x="27" y="100"/>
                    </a:lnTo>
                    <a:lnTo>
                      <a:pt x="27" y="103"/>
                    </a:lnTo>
                    <a:lnTo>
                      <a:pt x="25" y="105"/>
                    </a:lnTo>
                    <a:lnTo>
                      <a:pt x="25" y="104"/>
                    </a:lnTo>
                    <a:lnTo>
                      <a:pt x="25" y="105"/>
                    </a:lnTo>
                    <a:lnTo>
                      <a:pt x="24" y="104"/>
                    </a:lnTo>
                    <a:lnTo>
                      <a:pt x="23" y="103"/>
                    </a:lnTo>
                    <a:lnTo>
                      <a:pt x="22" y="102"/>
                    </a:lnTo>
                    <a:lnTo>
                      <a:pt x="21" y="101"/>
                    </a:lnTo>
                    <a:lnTo>
                      <a:pt x="19" y="104"/>
                    </a:lnTo>
                    <a:lnTo>
                      <a:pt x="18" y="108"/>
                    </a:lnTo>
                    <a:lnTo>
                      <a:pt x="16" y="109"/>
                    </a:lnTo>
                    <a:lnTo>
                      <a:pt x="15" y="111"/>
                    </a:lnTo>
                    <a:lnTo>
                      <a:pt x="12" y="112"/>
                    </a:lnTo>
                    <a:lnTo>
                      <a:pt x="12" y="115"/>
                    </a:lnTo>
                    <a:lnTo>
                      <a:pt x="14" y="116"/>
                    </a:lnTo>
                    <a:lnTo>
                      <a:pt x="14" y="118"/>
                    </a:lnTo>
                    <a:lnTo>
                      <a:pt x="16" y="120"/>
                    </a:lnTo>
                    <a:lnTo>
                      <a:pt x="16" y="124"/>
                    </a:lnTo>
                    <a:lnTo>
                      <a:pt x="12" y="128"/>
                    </a:lnTo>
                    <a:lnTo>
                      <a:pt x="14" y="131"/>
                    </a:lnTo>
                    <a:lnTo>
                      <a:pt x="16" y="134"/>
                    </a:lnTo>
                    <a:lnTo>
                      <a:pt x="16" y="138"/>
                    </a:lnTo>
                    <a:lnTo>
                      <a:pt x="17" y="139"/>
                    </a:lnTo>
                    <a:lnTo>
                      <a:pt x="18" y="140"/>
                    </a:lnTo>
                    <a:lnTo>
                      <a:pt x="19" y="140"/>
                    </a:lnTo>
                    <a:lnTo>
                      <a:pt x="19" y="142"/>
                    </a:lnTo>
                    <a:lnTo>
                      <a:pt x="17" y="144"/>
                    </a:lnTo>
                    <a:lnTo>
                      <a:pt x="16" y="143"/>
                    </a:lnTo>
                    <a:lnTo>
                      <a:pt x="16" y="146"/>
                    </a:lnTo>
                    <a:lnTo>
                      <a:pt x="14" y="148"/>
                    </a:lnTo>
                    <a:lnTo>
                      <a:pt x="16" y="150"/>
                    </a:lnTo>
                    <a:lnTo>
                      <a:pt x="16" y="148"/>
                    </a:lnTo>
                    <a:lnTo>
                      <a:pt x="20" y="148"/>
                    </a:lnTo>
                    <a:lnTo>
                      <a:pt x="22" y="148"/>
                    </a:lnTo>
                    <a:lnTo>
                      <a:pt x="23" y="150"/>
                    </a:lnTo>
                    <a:lnTo>
                      <a:pt x="25" y="149"/>
                    </a:lnTo>
                    <a:lnTo>
                      <a:pt x="27" y="145"/>
                    </a:lnTo>
                    <a:lnTo>
                      <a:pt x="28" y="145"/>
                    </a:lnTo>
                    <a:lnTo>
                      <a:pt x="29" y="148"/>
                    </a:lnTo>
                    <a:lnTo>
                      <a:pt x="27" y="152"/>
                    </a:lnTo>
                    <a:lnTo>
                      <a:pt x="27" y="154"/>
                    </a:lnTo>
                    <a:lnTo>
                      <a:pt x="27" y="155"/>
                    </a:lnTo>
                    <a:lnTo>
                      <a:pt x="27" y="156"/>
                    </a:lnTo>
                    <a:lnTo>
                      <a:pt x="25" y="157"/>
                    </a:lnTo>
                    <a:lnTo>
                      <a:pt x="23" y="166"/>
                    </a:lnTo>
                    <a:lnTo>
                      <a:pt x="21" y="165"/>
                    </a:lnTo>
                    <a:lnTo>
                      <a:pt x="20" y="166"/>
                    </a:lnTo>
                    <a:lnTo>
                      <a:pt x="19" y="165"/>
                    </a:lnTo>
                    <a:lnTo>
                      <a:pt x="19" y="167"/>
                    </a:lnTo>
                    <a:lnTo>
                      <a:pt x="18" y="168"/>
                    </a:lnTo>
                    <a:lnTo>
                      <a:pt x="17" y="168"/>
                    </a:lnTo>
                    <a:lnTo>
                      <a:pt x="16" y="167"/>
                    </a:lnTo>
                    <a:lnTo>
                      <a:pt x="14" y="167"/>
                    </a:lnTo>
                    <a:lnTo>
                      <a:pt x="12" y="167"/>
                    </a:lnTo>
                    <a:lnTo>
                      <a:pt x="11" y="171"/>
                    </a:lnTo>
                    <a:lnTo>
                      <a:pt x="9" y="177"/>
                    </a:lnTo>
                    <a:lnTo>
                      <a:pt x="9" y="180"/>
                    </a:lnTo>
                    <a:lnTo>
                      <a:pt x="7" y="181"/>
                    </a:lnTo>
                    <a:lnTo>
                      <a:pt x="6" y="181"/>
                    </a:lnTo>
                    <a:lnTo>
                      <a:pt x="1" y="180"/>
                    </a:lnTo>
                    <a:lnTo>
                      <a:pt x="1" y="187"/>
                    </a:lnTo>
                    <a:lnTo>
                      <a:pt x="2" y="186"/>
                    </a:lnTo>
                    <a:lnTo>
                      <a:pt x="3" y="188"/>
                    </a:lnTo>
                    <a:lnTo>
                      <a:pt x="2" y="191"/>
                    </a:lnTo>
                    <a:lnTo>
                      <a:pt x="0" y="192"/>
                    </a:lnTo>
                    <a:lnTo>
                      <a:pt x="6" y="194"/>
                    </a:lnTo>
                    <a:lnTo>
                      <a:pt x="8" y="193"/>
                    </a:lnTo>
                    <a:lnTo>
                      <a:pt x="9" y="195"/>
                    </a:lnTo>
                    <a:lnTo>
                      <a:pt x="11" y="192"/>
                    </a:lnTo>
                    <a:lnTo>
                      <a:pt x="12" y="192"/>
                    </a:lnTo>
                    <a:lnTo>
                      <a:pt x="13" y="191"/>
                    </a:lnTo>
                    <a:lnTo>
                      <a:pt x="14" y="192"/>
                    </a:lnTo>
                    <a:lnTo>
                      <a:pt x="16" y="191"/>
                    </a:lnTo>
                    <a:lnTo>
                      <a:pt x="20" y="191"/>
                    </a:lnTo>
                    <a:lnTo>
                      <a:pt x="25" y="188"/>
                    </a:lnTo>
                    <a:lnTo>
                      <a:pt x="28" y="189"/>
                    </a:lnTo>
                    <a:lnTo>
                      <a:pt x="29" y="189"/>
                    </a:lnTo>
                    <a:lnTo>
                      <a:pt x="29" y="196"/>
                    </a:lnTo>
                    <a:lnTo>
                      <a:pt x="31" y="197"/>
                    </a:lnTo>
                    <a:lnTo>
                      <a:pt x="32" y="198"/>
                    </a:lnTo>
                    <a:lnTo>
                      <a:pt x="32" y="200"/>
                    </a:lnTo>
                    <a:lnTo>
                      <a:pt x="32" y="202"/>
                    </a:lnTo>
                    <a:lnTo>
                      <a:pt x="32" y="206"/>
                    </a:lnTo>
                    <a:lnTo>
                      <a:pt x="31" y="208"/>
                    </a:lnTo>
                    <a:lnTo>
                      <a:pt x="29" y="210"/>
                    </a:lnTo>
                    <a:lnTo>
                      <a:pt x="29" y="211"/>
                    </a:lnTo>
                    <a:lnTo>
                      <a:pt x="28" y="214"/>
                    </a:lnTo>
                    <a:lnTo>
                      <a:pt x="27" y="215"/>
                    </a:lnTo>
                    <a:lnTo>
                      <a:pt x="28" y="216"/>
                    </a:lnTo>
                    <a:lnTo>
                      <a:pt x="29" y="215"/>
                    </a:lnTo>
                    <a:lnTo>
                      <a:pt x="30" y="213"/>
                    </a:lnTo>
                    <a:lnTo>
                      <a:pt x="37" y="214"/>
                    </a:lnTo>
                    <a:lnTo>
                      <a:pt x="37" y="218"/>
                    </a:lnTo>
                    <a:lnTo>
                      <a:pt x="39" y="217"/>
                    </a:lnTo>
                    <a:lnTo>
                      <a:pt x="41" y="218"/>
                    </a:lnTo>
                    <a:lnTo>
                      <a:pt x="42" y="220"/>
                    </a:lnTo>
                    <a:lnTo>
                      <a:pt x="43" y="221"/>
                    </a:lnTo>
                    <a:lnTo>
                      <a:pt x="42" y="227"/>
                    </a:lnTo>
                    <a:lnTo>
                      <a:pt x="44" y="227"/>
                    </a:lnTo>
                    <a:lnTo>
                      <a:pt x="45" y="225"/>
                    </a:lnTo>
                    <a:lnTo>
                      <a:pt x="47" y="227"/>
                    </a:lnTo>
                    <a:lnTo>
                      <a:pt x="47" y="226"/>
                    </a:lnTo>
                    <a:lnTo>
                      <a:pt x="49" y="227"/>
                    </a:lnTo>
                    <a:lnTo>
                      <a:pt x="50" y="226"/>
                    </a:lnTo>
                    <a:lnTo>
                      <a:pt x="52" y="227"/>
                    </a:lnTo>
                    <a:lnTo>
                      <a:pt x="52" y="229"/>
                    </a:lnTo>
                    <a:lnTo>
                      <a:pt x="55" y="229"/>
                    </a:lnTo>
                    <a:lnTo>
                      <a:pt x="56" y="229"/>
                    </a:lnTo>
                    <a:lnTo>
                      <a:pt x="59" y="228"/>
                    </a:lnTo>
                    <a:lnTo>
                      <a:pt x="61" y="230"/>
                    </a:lnTo>
                    <a:lnTo>
                      <a:pt x="60" y="231"/>
                    </a:lnTo>
                    <a:lnTo>
                      <a:pt x="63" y="233"/>
                    </a:lnTo>
                    <a:lnTo>
                      <a:pt x="63" y="232"/>
                    </a:lnTo>
                    <a:lnTo>
                      <a:pt x="65" y="234"/>
                    </a:lnTo>
                    <a:lnTo>
                      <a:pt x="64" y="237"/>
                    </a:lnTo>
                    <a:lnTo>
                      <a:pt x="65" y="238"/>
                    </a:lnTo>
                    <a:lnTo>
                      <a:pt x="64" y="240"/>
                    </a:lnTo>
                    <a:lnTo>
                      <a:pt x="64" y="241"/>
                    </a:lnTo>
                    <a:lnTo>
                      <a:pt x="62" y="243"/>
                    </a:lnTo>
                    <a:lnTo>
                      <a:pt x="63" y="244"/>
                    </a:lnTo>
                    <a:lnTo>
                      <a:pt x="62" y="245"/>
                    </a:lnTo>
                    <a:lnTo>
                      <a:pt x="62" y="246"/>
                    </a:lnTo>
                    <a:lnTo>
                      <a:pt x="63" y="246"/>
                    </a:lnTo>
                    <a:lnTo>
                      <a:pt x="65" y="248"/>
                    </a:lnTo>
                    <a:lnTo>
                      <a:pt x="66" y="247"/>
                    </a:lnTo>
                    <a:lnTo>
                      <a:pt x="67" y="248"/>
                    </a:lnTo>
                    <a:lnTo>
                      <a:pt x="68" y="247"/>
                    </a:lnTo>
                    <a:lnTo>
                      <a:pt x="68" y="249"/>
                    </a:lnTo>
                    <a:lnTo>
                      <a:pt x="69" y="246"/>
                    </a:lnTo>
                    <a:lnTo>
                      <a:pt x="74" y="246"/>
                    </a:lnTo>
                    <a:lnTo>
                      <a:pt x="74" y="250"/>
                    </a:lnTo>
                    <a:lnTo>
                      <a:pt x="76" y="252"/>
                    </a:lnTo>
                    <a:lnTo>
                      <a:pt x="80" y="257"/>
                    </a:lnTo>
                    <a:lnTo>
                      <a:pt x="83" y="261"/>
                    </a:lnTo>
                    <a:lnTo>
                      <a:pt x="88" y="258"/>
                    </a:lnTo>
                    <a:lnTo>
                      <a:pt x="89" y="259"/>
                    </a:lnTo>
                    <a:lnTo>
                      <a:pt x="90" y="257"/>
                    </a:lnTo>
                    <a:lnTo>
                      <a:pt x="91" y="258"/>
                    </a:lnTo>
                    <a:lnTo>
                      <a:pt x="93" y="257"/>
                    </a:lnTo>
                    <a:lnTo>
                      <a:pt x="94" y="257"/>
                    </a:lnTo>
                    <a:lnTo>
                      <a:pt x="96" y="260"/>
                    </a:lnTo>
                    <a:lnTo>
                      <a:pt x="102" y="259"/>
                    </a:lnTo>
                    <a:lnTo>
                      <a:pt x="102" y="255"/>
                    </a:lnTo>
                    <a:lnTo>
                      <a:pt x="104" y="261"/>
                    </a:lnTo>
                    <a:lnTo>
                      <a:pt x="104" y="262"/>
                    </a:lnTo>
                    <a:lnTo>
                      <a:pt x="108" y="261"/>
                    </a:lnTo>
                    <a:lnTo>
                      <a:pt x="113" y="265"/>
                    </a:lnTo>
                    <a:lnTo>
                      <a:pt x="116" y="268"/>
                    </a:lnTo>
                    <a:lnTo>
                      <a:pt x="115" y="269"/>
                    </a:lnTo>
                    <a:lnTo>
                      <a:pt x="115" y="271"/>
                    </a:lnTo>
                    <a:lnTo>
                      <a:pt x="111" y="278"/>
                    </a:lnTo>
                    <a:lnTo>
                      <a:pt x="114" y="280"/>
                    </a:lnTo>
                    <a:lnTo>
                      <a:pt x="116" y="278"/>
                    </a:lnTo>
                    <a:lnTo>
                      <a:pt x="118" y="278"/>
                    </a:lnTo>
                    <a:lnTo>
                      <a:pt x="124" y="285"/>
                    </a:lnTo>
                    <a:lnTo>
                      <a:pt x="128" y="285"/>
                    </a:lnTo>
                    <a:lnTo>
                      <a:pt x="132" y="294"/>
                    </a:lnTo>
                    <a:lnTo>
                      <a:pt x="134" y="299"/>
                    </a:lnTo>
                    <a:lnTo>
                      <a:pt x="133" y="300"/>
                    </a:lnTo>
                    <a:lnTo>
                      <a:pt x="134" y="302"/>
                    </a:lnTo>
                    <a:lnTo>
                      <a:pt x="137" y="301"/>
                    </a:lnTo>
                    <a:lnTo>
                      <a:pt x="136" y="302"/>
                    </a:lnTo>
                    <a:lnTo>
                      <a:pt x="137" y="303"/>
                    </a:lnTo>
                    <a:lnTo>
                      <a:pt x="136" y="303"/>
                    </a:lnTo>
                    <a:lnTo>
                      <a:pt x="136" y="305"/>
                    </a:lnTo>
                    <a:lnTo>
                      <a:pt x="138" y="313"/>
                    </a:lnTo>
                    <a:lnTo>
                      <a:pt x="141" y="312"/>
                    </a:lnTo>
                    <a:lnTo>
                      <a:pt x="143" y="313"/>
                    </a:lnTo>
                    <a:lnTo>
                      <a:pt x="146" y="312"/>
                    </a:lnTo>
                    <a:lnTo>
                      <a:pt x="147" y="312"/>
                    </a:lnTo>
                    <a:lnTo>
                      <a:pt x="149" y="310"/>
                    </a:lnTo>
                    <a:lnTo>
                      <a:pt x="150" y="310"/>
                    </a:lnTo>
                    <a:lnTo>
                      <a:pt x="155" y="312"/>
                    </a:lnTo>
                    <a:lnTo>
                      <a:pt x="158" y="309"/>
                    </a:lnTo>
                    <a:lnTo>
                      <a:pt x="159" y="306"/>
                    </a:lnTo>
                    <a:lnTo>
                      <a:pt x="163" y="303"/>
                    </a:lnTo>
                    <a:lnTo>
                      <a:pt x="165" y="301"/>
                    </a:lnTo>
                    <a:lnTo>
                      <a:pt x="166" y="300"/>
                    </a:lnTo>
                    <a:lnTo>
                      <a:pt x="168" y="299"/>
                    </a:lnTo>
                    <a:lnTo>
                      <a:pt x="168" y="297"/>
                    </a:lnTo>
                    <a:lnTo>
                      <a:pt x="170" y="293"/>
                    </a:lnTo>
                    <a:lnTo>
                      <a:pt x="175" y="289"/>
                    </a:lnTo>
                    <a:lnTo>
                      <a:pt x="176" y="289"/>
                    </a:lnTo>
                    <a:lnTo>
                      <a:pt x="178" y="288"/>
                    </a:lnTo>
                    <a:lnTo>
                      <a:pt x="178" y="283"/>
                    </a:lnTo>
                    <a:lnTo>
                      <a:pt x="187" y="284"/>
                    </a:lnTo>
                    <a:lnTo>
                      <a:pt x="188" y="284"/>
                    </a:lnTo>
                    <a:lnTo>
                      <a:pt x="189" y="283"/>
                    </a:lnTo>
                    <a:lnTo>
                      <a:pt x="195" y="284"/>
                    </a:lnTo>
                    <a:lnTo>
                      <a:pt x="198" y="284"/>
                    </a:lnTo>
                    <a:lnTo>
                      <a:pt x="203" y="287"/>
                    </a:lnTo>
                    <a:lnTo>
                      <a:pt x="208" y="285"/>
                    </a:lnTo>
                    <a:lnTo>
                      <a:pt x="208" y="281"/>
                    </a:lnTo>
                    <a:lnTo>
                      <a:pt x="211" y="274"/>
                    </a:lnTo>
                    <a:lnTo>
                      <a:pt x="212" y="271"/>
                    </a:lnTo>
                    <a:lnTo>
                      <a:pt x="213" y="270"/>
                    </a:lnTo>
                    <a:lnTo>
                      <a:pt x="212" y="266"/>
                    </a:lnTo>
                    <a:lnTo>
                      <a:pt x="213" y="263"/>
                    </a:lnTo>
                    <a:lnTo>
                      <a:pt x="215" y="259"/>
                    </a:lnTo>
                    <a:lnTo>
                      <a:pt x="217" y="257"/>
                    </a:lnTo>
                    <a:lnTo>
                      <a:pt x="218" y="253"/>
                    </a:lnTo>
                    <a:lnTo>
                      <a:pt x="217" y="249"/>
                    </a:lnTo>
                    <a:lnTo>
                      <a:pt x="218" y="247"/>
                    </a:lnTo>
                    <a:lnTo>
                      <a:pt x="220" y="246"/>
                    </a:lnTo>
                    <a:lnTo>
                      <a:pt x="221" y="244"/>
                    </a:lnTo>
                    <a:lnTo>
                      <a:pt x="224" y="242"/>
                    </a:lnTo>
                    <a:lnTo>
                      <a:pt x="228" y="242"/>
                    </a:lnTo>
                    <a:lnTo>
                      <a:pt x="229" y="242"/>
                    </a:lnTo>
                    <a:lnTo>
                      <a:pt x="236" y="244"/>
                    </a:lnTo>
                    <a:lnTo>
                      <a:pt x="237" y="242"/>
                    </a:lnTo>
                    <a:lnTo>
                      <a:pt x="239" y="241"/>
                    </a:lnTo>
                    <a:lnTo>
                      <a:pt x="241" y="241"/>
                    </a:lnTo>
                    <a:lnTo>
                      <a:pt x="244" y="244"/>
                    </a:lnTo>
                    <a:lnTo>
                      <a:pt x="248" y="245"/>
                    </a:lnTo>
                    <a:lnTo>
                      <a:pt x="250" y="245"/>
                    </a:lnTo>
                    <a:lnTo>
                      <a:pt x="251" y="242"/>
                    </a:lnTo>
                    <a:lnTo>
                      <a:pt x="254" y="242"/>
                    </a:lnTo>
                    <a:lnTo>
                      <a:pt x="261" y="239"/>
                    </a:lnTo>
                    <a:lnTo>
                      <a:pt x="263" y="237"/>
                    </a:lnTo>
                    <a:lnTo>
                      <a:pt x="266" y="234"/>
                    </a:lnTo>
                    <a:lnTo>
                      <a:pt x="266" y="232"/>
                    </a:lnTo>
                    <a:lnTo>
                      <a:pt x="270" y="229"/>
                    </a:lnTo>
                    <a:lnTo>
                      <a:pt x="269" y="228"/>
                    </a:lnTo>
                    <a:lnTo>
                      <a:pt x="270" y="226"/>
                    </a:lnTo>
                    <a:lnTo>
                      <a:pt x="274" y="219"/>
                    </a:lnTo>
                    <a:lnTo>
                      <a:pt x="277" y="215"/>
                    </a:lnTo>
                    <a:lnTo>
                      <a:pt x="277" y="204"/>
                    </a:lnTo>
                    <a:lnTo>
                      <a:pt x="278" y="202"/>
                    </a:lnTo>
                    <a:lnTo>
                      <a:pt x="279" y="202"/>
                    </a:lnTo>
                    <a:lnTo>
                      <a:pt x="280" y="202"/>
                    </a:lnTo>
                    <a:lnTo>
                      <a:pt x="279" y="199"/>
                    </a:lnTo>
                    <a:lnTo>
                      <a:pt x="277" y="197"/>
                    </a:lnTo>
                    <a:lnTo>
                      <a:pt x="277" y="194"/>
                    </a:lnTo>
                    <a:lnTo>
                      <a:pt x="278" y="191"/>
                    </a:lnTo>
                    <a:lnTo>
                      <a:pt x="280" y="190"/>
                    </a:lnTo>
                    <a:lnTo>
                      <a:pt x="280" y="187"/>
                    </a:lnTo>
                    <a:lnTo>
                      <a:pt x="280" y="186"/>
                    </a:lnTo>
                    <a:lnTo>
                      <a:pt x="286" y="183"/>
                    </a:lnTo>
                    <a:lnTo>
                      <a:pt x="284" y="179"/>
                    </a:lnTo>
                    <a:lnTo>
                      <a:pt x="285" y="169"/>
                    </a:lnTo>
                    <a:lnTo>
                      <a:pt x="288" y="167"/>
                    </a:lnTo>
                    <a:lnTo>
                      <a:pt x="289" y="163"/>
                    </a:lnTo>
                    <a:lnTo>
                      <a:pt x="290" y="163"/>
                    </a:lnTo>
                    <a:lnTo>
                      <a:pt x="290" y="157"/>
                    </a:lnTo>
                    <a:lnTo>
                      <a:pt x="292" y="157"/>
                    </a:lnTo>
                    <a:lnTo>
                      <a:pt x="292" y="155"/>
                    </a:lnTo>
                    <a:lnTo>
                      <a:pt x="293" y="151"/>
                    </a:lnTo>
                    <a:lnTo>
                      <a:pt x="290" y="151"/>
                    </a:lnTo>
                    <a:lnTo>
                      <a:pt x="291" y="147"/>
                    </a:lnTo>
                    <a:lnTo>
                      <a:pt x="291" y="142"/>
                    </a:lnTo>
                    <a:lnTo>
                      <a:pt x="296" y="140"/>
                    </a:lnTo>
                    <a:lnTo>
                      <a:pt x="296" y="137"/>
                    </a:lnTo>
                    <a:lnTo>
                      <a:pt x="302" y="133"/>
                    </a:lnTo>
                    <a:lnTo>
                      <a:pt x="303" y="128"/>
                    </a:lnTo>
                    <a:lnTo>
                      <a:pt x="303" y="125"/>
                    </a:lnTo>
                    <a:lnTo>
                      <a:pt x="305" y="124"/>
                    </a:lnTo>
                    <a:lnTo>
                      <a:pt x="306" y="124"/>
                    </a:lnTo>
                    <a:lnTo>
                      <a:pt x="308" y="123"/>
                    </a:lnTo>
                    <a:lnTo>
                      <a:pt x="310" y="124"/>
                    </a:lnTo>
                    <a:lnTo>
                      <a:pt x="311" y="122"/>
                    </a:lnTo>
                    <a:lnTo>
                      <a:pt x="312" y="123"/>
                    </a:lnTo>
                    <a:lnTo>
                      <a:pt x="313" y="121"/>
                    </a:lnTo>
                    <a:lnTo>
                      <a:pt x="320" y="123"/>
                    </a:lnTo>
                    <a:lnTo>
                      <a:pt x="322" y="122"/>
                    </a:lnTo>
                    <a:lnTo>
                      <a:pt x="326" y="121"/>
                    </a:lnTo>
                    <a:lnTo>
                      <a:pt x="327" y="120"/>
                    </a:lnTo>
                    <a:lnTo>
                      <a:pt x="330" y="120"/>
                    </a:lnTo>
                    <a:lnTo>
                      <a:pt x="335" y="120"/>
                    </a:lnTo>
                    <a:lnTo>
                      <a:pt x="336" y="119"/>
                    </a:lnTo>
                    <a:lnTo>
                      <a:pt x="336" y="118"/>
                    </a:lnTo>
                    <a:lnTo>
                      <a:pt x="341" y="116"/>
                    </a:lnTo>
                    <a:lnTo>
                      <a:pt x="344" y="114"/>
                    </a:lnTo>
                    <a:lnTo>
                      <a:pt x="345" y="114"/>
                    </a:lnTo>
                    <a:lnTo>
                      <a:pt x="353" y="113"/>
                    </a:lnTo>
                    <a:lnTo>
                      <a:pt x="358" y="110"/>
                    </a:lnTo>
                    <a:lnTo>
                      <a:pt x="362" y="103"/>
                    </a:lnTo>
                    <a:lnTo>
                      <a:pt x="363" y="102"/>
                    </a:lnTo>
                    <a:lnTo>
                      <a:pt x="366" y="102"/>
                    </a:lnTo>
                    <a:lnTo>
                      <a:pt x="365" y="98"/>
                    </a:lnTo>
                    <a:lnTo>
                      <a:pt x="368" y="97"/>
                    </a:lnTo>
                    <a:lnTo>
                      <a:pt x="370" y="93"/>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69" name="Group 74">
              <a:extLst>
                <a:ext uri="{FF2B5EF4-FFF2-40B4-BE49-F238E27FC236}">
                  <a16:creationId xmlns:a16="http://schemas.microsoft.com/office/drawing/2014/main" id="{145FE365-F0EF-4BBD-9DA8-BFE992E1763B}"/>
                </a:ext>
              </a:extLst>
            </p:cNvPr>
            <p:cNvGrpSpPr>
              <a:grpSpLocks/>
            </p:cNvGrpSpPr>
            <p:nvPr/>
          </p:nvGrpSpPr>
          <p:grpSpPr bwMode="auto">
            <a:xfrm>
              <a:off x="763" y="3367"/>
              <a:ext cx="572" cy="484"/>
              <a:chOff x="763" y="3367"/>
              <a:chExt cx="572" cy="484"/>
            </a:xfrm>
          </p:grpSpPr>
          <p:sp>
            <p:nvSpPr>
              <p:cNvPr id="521" name="Freeform 72">
                <a:extLst>
                  <a:ext uri="{FF2B5EF4-FFF2-40B4-BE49-F238E27FC236}">
                    <a16:creationId xmlns:a16="http://schemas.microsoft.com/office/drawing/2014/main" id="{0A6F2E1D-3001-4512-801D-F22F6BBCCCD5}"/>
                  </a:ext>
                </a:extLst>
              </p:cNvPr>
              <p:cNvSpPr>
                <a:spLocks/>
              </p:cNvSpPr>
              <p:nvPr/>
            </p:nvSpPr>
            <p:spPr bwMode="auto">
              <a:xfrm>
                <a:off x="763" y="3367"/>
                <a:ext cx="572" cy="484"/>
              </a:xfrm>
              <a:custGeom>
                <a:avLst/>
                <a:gdLst>
                  <a:gd name="T0" fmla="*/ 557 w 572"/>
                  <a:gd name="T1" fmla="*/ 259 h 484"/>
                  <a:gd name="T2" fmla="*/ 527 w 572"/>
                  <a:gd name="T3" fmla="*/ 257 h 484"/>
                  <a:gd name="T4" fmla="*/ 507 w 572"/>
                  <a:gd name="T5" fmla="*/ 242 h 484"/>
                  <a:gd name="T6" fmla="*/ 497 w 572"/>
                  <a:gd name="T7" fmla="*/ 214 h 484"/>
                  <a:gd name="T8" fmla="*/ 467 w 572"/>
                  <a:gd name="T9" fmla="*/ 200 h 484"/>
                  <a:gd name="T10" fmla="*/ 443 w 572"/>
                  <a:gd name="T11" fmla="*/ 189 h 484"/>
                  <a:gd name="T12" fmla="*/ 418 w 572"/>
                  <a:gd name="T13" fmla="*/ 168 h 484"/>
                  <a:gd name="T14" fmla="*/ 395 w 572"/>
                  <a:gd name="T15" fmla="*/ 140 h 484"/>
                  <a:gd name="T16" fmla="*/ 394 w 572"/>
                  <a:gd name="T17" fmla="*/ 113 h 484"/>
                  <a:gd name="T18" fmla="*/ 407 w 572"/>
                  <a:gd name="T19" fmla="*/ 79 h 484"/>
                  <a:gd name="T20" fmla="*/ 410 w 572"/>
                  <a:gd name="T21" fmla="*/ 54 h 484"/>
                  <a:gd name="T22" fmla="*/ 401 w 572"/>
                  <a:gd name="T23" fmla="*/ 32 h 484"/>
                  <a:gd name="T24" fmla="*/ 391 w 572"/>
                  <a:gd name="T25" fmla="*/ 24 h 484"/>
                  <a:gd name="T26" fmla="*/ 365 w 572"/>
                  <a:gd name="T27" fmla="*/ 14 h 484"/>
                  <a:gd name="T28" fmla="*/ 360 w 572"/>
                  <a:gd name="T29" fmla="*/ 29 h 484"/>
                  <a:gd name="T30" fmla="*/ 344 w 572"/>
                  <a:gd name="T31" fmla="*/ 39 h 484"/>
                  <a:gd name="T32" fmla="*/ 315 w 572"/>
                  <a:gd name="T33" fmla="*/ 39 h 484"/>
                  <a:gd name="T34" fmla="*/ 308 w 572"/>
                  <a:gd name="T35" fmla="*/ 34 h 484"/>
                  <a:gd name="T36" fmla="*/ 288 w 572"/>
                  <a:gd name="T37" fmla="*/ 31 h 484"/>
                  <a:gd name="T38" fmla="*/ 271 w 572"/>
                  <a:gd name="T39" fmla="*/ 22 h 484"/>
                  <a:gd name="T40" fmla="*/ 262 w 572"/>
                  <a:gd name="T41" fmla="*/ 26 h 484"/>
                  <a:gd name="T42" fmla="*/ 250 w 572"/>
                  <a:gd name="T43" fmla="*/ 21 h 484"/>
                  <a:gd name="T44" fmla="*/ 225 w 572"/>
                  <a:gd name="T45" fmla="*/ 6 h 484"/>
                  <a:gd name="T46" fmla="*/ 205 w 572"/>
                  <a:gd name="T47" fmla="*/ 17 h 484"/>
                  <a:gd name="T48" fmla="*/ 179 w 572"/>
                  <a:gd name="T49" fmla="*/ 16 h 484"/>
                  <a:gd name="T50" fmla="*/ 163 w 572"/>
                  <a:gd name="T51" fmla="*/ 6 h 484"/>
                  <a:gd name="T52" fmla="*/ 154 w 572"/>
                  <a:gd name="T53" fmla="*/ 16 h 484"/>
                  <a:gd name="T54" fmla="*/ 131 w 572"/>
                  <a:gd name="T55" fmla="*/ 15 h 484"/>
                  <a:gd name="T56" fmla="*/ 113 w 572"/>
                  <a:gd name="T57" fmla="*/ 10 h 484"/>
                  <a:gd name="T58" fmla="*/ 90 w 572"/>
                  <a:gd name="T59" fmla="*/ 17 h 484"/>
                  <a:gd name="T60" fmla="*/ 91 w 572"/>
                  <a:gd name="T61" fmla="*/ 32 h 484"/>
                  <a:gd name="T62" fmla="*/ 92 w 572"/>
                  <a:gd name="T63" fmla="*/ 49 h 484"/>
                  <a:gd name="T64" fmla="*/ 89 w 572"/>
                  <a:gd name="T65" fmla="*/ 74 h 484"/>
                  <a:gd name="T66" fmla="*/ 84 w 572"/>
                  <a:gd name="T67" fmla="*/ 98 h 484"/>
                  <a:gd name="T68" fmla="*/ 62 w 572"/>
                  <a:gd name="T69" fmla="*/ 116 h 484"/>
                  <a:gd name="T70" fmla="*/ 58 w 572"/>
                  <a:gd name="T71" fmla="*/ 138 h 484"/>
                  <a:gd name="T72" fmla="*/ 52 w 572"/>
                  <a:gd name="T73" fmla="*/ 168 h 484"/>
                  <a:gd name="T74" fmla="*/ 34 w 572"/>
                  <a:gd name="T75" fmla="*/ 177 h 484"/>
                  <a:gd name="T76" fmla="*/ 20 w 572"/>
                  <a:gd name="T77" fmla="*/ 196 h 484"/>
                  <a:gd name="T78" fmla="*/ 0 w 572"/>
                  <a:gd name="T79" fmla="*/ 245 h 484"/>
                  <a:gd name="T80" fmla="*/ 24 w 572"/>
                  <a:gd name="T81" fmla="*/ 282 h 484"/>
                  <a:gd name="T82" fmla="*/ 57 w 572"/>
                  <a:gd name="T83" fmla="*/ 328 h 484"/>
                  <a:gd name="T84" fmla="*/ 97 w 572"/>
                  <a:gd name="T85" fmla="*/ 386 h 484"/>
                  <a:gd name="T86" fmla="*/ 125 w 572"/>
                  <a:gd name="T87" fmla="*/ 414 h 484"/>
                  <a:gd name="T88" fmla="*/ 119 w 572"/>
                  <a:gd name="T89" fmla="*/ 447 h 484"/>
                  <a:gd name="T90" fmla="*/ 155 w 572"/>
                  <a:gd name="T91" fmla="*/ 457 h 484"/>
                  <a:gd name="T92" fmla="*/ 208 w 572"/>
                  <a:gd name="T93" fmla="*/ 477 h 484"/>
                  <a:gd name="T94" fmla="*/ 229 w 572"/>
                  <a:gd name="T95" fmla="*/ 444 h 484"/>
                  <a:gd name="T96" fmla="*/ 260 w 572"/>
                  <a:gd name="T97" fmla="*/ 468 h 484"/>
                  <a:gd name="T98" fmla="*/ 299 w 572"/>
                  <a:gd name="T99" fmla="*/ 482 h 484"/>
                  <a:gd name="T100" fmla="*/ 332 w 572"/>
                  <a:gd name="T101" fmla="*/ 418 h 484"/>
                  <a:gd name="T102" fmla="*/ 356 w 572"/>
                  <a:gd name="T103" fmla="*/ 399 h 484"/>
                  <a:gd name="T104" fmla="*/ 379 w 572"/>
                  <a:gd name="T105" fmla="*/ 397 h 484"/>
                  <a:gd name="T106" fmla="*/ 395 w 572"/>
                  <a:gd name="T107" fmla="*/ 340 h 484"/>
                  <a:gd name="T108" fmla="*/ 403 w 572"/>
                  <a:gd name="T109" fmla="*/ 295 h 484"/>
                  <a:gd name="T110" fmla="*/ 444 w 572"/>
                  <a:gd name="T111" fmla="*/ 311 h 484"/>
                  <a:gd name="T112" fmla="*/ 462 w 572"/>
                  <a:gd name="T113" fmla="*/ 329 h 484"/>
                  <a:gd name="T114" fmla="*/ 497 w 572"/>
                  <a:gd name="T115" fmla="*/ 322 h 484"/>
                  <a:gd name="T116" fmla="*/ 550 w 572"/>
                  <a:gd name="T117" fmla="*/ 358 h 484"/>
                  <a:gd name="T118" fmla="*/ 560 w 572"/>
                  <a:gd name="T119" fmla="*/ 348 h 484"/>
                  <a:gd name="T120" fmla="*/ 535 w 572"/>
                  <a:gd name="T121" fmla="*/ 322 h 484"/>
                  <a:gd name="T122" fmla="*/ 556 w 572"/>
                  <a:gd name="T123" fmla="*/ 299 h 4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2"/>
                  <a:gd name="T187" fmla="*/ 0 h 484"/>
                  <a:gd name="T188" fmla="*/ 572 w 572"/>
                  <a:gd name="T189" fmla="*/ 484 h 48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2" h="484">
                    <a:moveTo>
                      <a:pt x="572" y="284"/>
                    </a:moveTo>
                    <a:lnTo>
                      <a:pt x="567" y="277"/>
                    </a:lnTo>
                    <a:lnTo>
                      <a:pt x="568" y="276"/>
                    </a:lnTo>
                    <a:lnTo>
                      <a:pt x="570" y="276"/>
                    </a:lnTo>
                    <a:lnTo>
                      <a:pt x="570" y="274"/>
                    </a:lnTo>
                    <a:lnTo>
                      <a:pt x="567" y="273"/>
                    </a:lnTo>
                    <a:lnTo>
                      <a:pt x="565" y="274"/>
                    </a:lnTo>
                    <a:lnTo>
                      <a:pt x="566" y="274"/>
                    </a:lnTo>
                    <a:lnTo>
                      <a:pt x="565" y="275"/>
                    </a:lnTo>
                    <a:lnTo>
                      <a:pt x="562" y="271"/>
                    </a:lnTo>
                    <a:lnTo>
                      <a:pt x="561" y="269"/>
                    </a:lnTo>
                    <a:lnTo>
                      <a:pt x="562" y="268"/>
                    </a:lnTo>
                    <a:lnTo>
                      <a:pt x="565" y="268"/>
                    </a:lnTo>
                    <a:lnTo>
                      <a:pt x="565" y="269"/>
                    </a:lnTo>
                    <a:lnTo>
                      <a:pt x="565" y="267"/>
                    </a:lnTo>
                    <a:lnTo>
                      <a:pt x="565" y="263"/>
                    </a:lnTo>
                    <a:lnTo>
                      <a:pt x="562" y="261"/>
                    </a:lnTo>
                    <a:lnTo>
                      <a:pt x="561" y="264"/>
                    </a:lnTo>
                    <a:lnTo>
                      <a:pt x="562" y="261"/>
                    </a:lnTo>
                    <a:lnTo>
                      <a:pt x="559" y="259"/>
                    </a:lnTo>
                    <a:lnTo>
                      <a:pt x="558" y="259"/>
                    </a:lnTo>
                    <a:lnTo>
                      <a:pt x="557" y="259"/>
                    </a:lnTo>
                    <a:lnTo>
                      <a:pt x="556" y="261"/>
                    </a:lnTo>
                    <a:lnTo>
                      <a:pt x="557" y="263"/>
                    </a:lnTo>
                    <a:lnTo>
                      <a:pt x="556" y="264"/>
                    </a:lnTo>
                    <a:lnTo>
                      <a:pt x="554" y="264"/>
                    </a:lnTo>
                    <a:lnTo>
                      <a:pt x="554" y="263"/>
                    </a:lnTo>
                    <a:lnTo>
                      <a:pt x="553" y="261"/>
                    </a:lnTo>
                    <a:lnTo>
                      <a:pt x="550" y="260"/>
                    </a:lnTo>
                    <a:lnTo>
                      <a:pt x="549" y="261"/>
                    </a:lnTo>
                    <a:lnTo>
                      <a:pt x="546" y="265"/>
                    </a:lnTo>
                    <a:lnTo>
                      <a:pt x="544" y="264"/>
                    </a:lnTo>
                    <a:lnTo>
                      <a:pt x="542" y="264"/>
                    </a:lnTo>
                    <a:lnTo>
                      <a:pt x="537" y="262"/>
                    </a:lnTo>
                    <a:lnTo>
                      <a:pt x="537" y="264"/>
                    </a:lnTo>
                    <a:lnTo>
                      <a:pt x="536" y="263"/>
                    </a:lnTo>
                    <a:lnTo>
                      <a:pt x="535" y="264"/>
                    </a:lnTo>
                    <a:lnTo>
                      <a:pt x="535" y="262"/>
                    </a:lnTo>
                    <a:lnTo>
                      <a:pt x="534" y="262"/>
                    </a:lnTo>
                    <a:lnTo>
                      <a:pt x="532" y="257"/>
                    </a:lnTo>
                    <a:lnTo>
                      <a:pt x="531" y="256"/>
                    </a:lnTo>
                    <a:lnTo>
                      <a:pt x="529" y="256"/>
                    </a:lnTo>
                    <a:lnTo>
                      <a:pt x="528" y="257"/>
                    </a:lnTo>
                    <a:lnTo>
                      <a:pt x="527" y="257"/>
                    </a:lnTo>
                    <a:lnTo>
                      <a:pt x="526" y="261"/>
                    </a:lnTo>
                    <a:lnTo>
                      <a:pt x="524" y="263"/>
                    </a:lnTo>
                    <a:lnTo>
                      <a:pt x="524" y="262"/>
                    </a:lnTo>
                    <a:lnTo>
                      <a:pt x="524" y="259"/>
                    </a:lnTo>
                    <a:lnTo>
                      <a:pt x="521" y="257"/>
                    </a:lnTo>
                    <a:lnTo>
                      <a:pt x="520" y="255"/>
                    </a:lnTo>
                    <a:lnTo>
                      <a:pt x="518" y="254"/>
                    </a:lnTo>
                    <a:lnTo>
                      <a:pt x="517" y="254"/>
                    </a:lnTo>
                    <a:lnTo>
                      <a:pt x="516" y="254"/>
                    </a:lnTo>
                    <a:lnTo>
                      <a:pt x="513" y="251"/>
                    </a:lnTo>
                    <a:lnTo>
                      <a:pt x="514" y="250"/>
                    </a:lnTo>
                    <a:lnTo>
                      <a:pt x="513" y="247"/>
                    </a:lnTo>
                    <a:lnTo>
                      <a:pt x="512" y="245"/>
                    </a:lnTo>
                    <a:lnTo>
                      <a:pt x="511" y="246"/>
                    </a:lnTo>
                    <a:lnTo>
                      <a:pt x="509" y="244"/>
                    </a:lnTo>
                    <a:lnTo>
                      <a:pt x="510" y="242"/>
                    </a:lnTo>
                    <a:lnTo>
                      <a:pt x="509" y="242"/>
                    </a:lnTo>
                    <a:lnTo>
                      <a:pt x="508" y="242"/>
                    </a:lnTo>
                    <a:lnTo>
                      <a:pt x="508" y="244"/>
                    </a:lnTo>
                    <a:lnTo>
                      <a:pt x="507" y="244"/>
                    </a:lnTo>
                    <a:lnTo>
                      <a:pt x="507" y="242"/>
                    </a:lnTo>
                    <a:lnTo>
                      <a:pt x="506" y="239"/>
                    </a:lnTo>
                    <a:lnTo>
                      <a:pt x="506" y="237"/>
                    </a:lnTo>
                    <a:lnTo>
                      <a:pt x="504" y="237"/>
                    </a:lnTo>
                    <a:lnTo>
                      <a:pt x="503" y="237"/>
                    </a:lnTo>
                    <a:lnTo>
                      <a:pt x="505" y="234"/>
                    </a:lnTo>
                    <a:lnTo>
                      <a:pt x="505" y="231"/>
                    </a:lnTo>
                    <a:lnTo>
                      <a:pt x="507" y="229"/>
                    </a:lnTo>
                    <a:lnTo>
                      <a:pt x="507" y="227"/>
                    </a:lnTo>
                    <a:lnTo>
                      <a:pt x="509" y="225"/>
                    </a:lnTo>
                    <a:lnTo>
                      <a:pt x="508" y="224"/>
                    </a:lnTo>
                    <a:lnTo>
                      <a:pt x="508" y="223"/>
                    </a:lnTo>
                    <a:lnTo>
                      <a:pt x="508" y="221"/>
                    </a:lnTo>
                    <a:lnTo>
                      <a:pt x="508" y="217"/>
                    </a:lnTo>
                    <a:lnTo>
                      <a:pt x="508" y="214"/>
                    </a:lnTo>
                    <a:lnTo>
                      <a:pt x="507" y="213"/>
                    </a:lnTo>
                    <a:lnTo>
                      <a:pt x="504" y="212"/>
                    </a:lnTo>
                    <a:lnTo>
                      <a:pt x="503" y="212"/>
                    </a:lnTo>
                    <a:lnTo>
                      <a:pt x="502" y="212"/>
                    </a:lnTo>
                    <a:lnTo>
                      <a:pt x="501" y="211"/>
                    </a:lnTo>
                    <a:lnTo>
                      <a:pt x="499" y="211"/>
                    </a:lnTo>
                    <a:lnTo>
                      <a:pt x="499" y="213"/>
                    </a:lnTo>
                    <a:lnTo>
                      <a:pt x="497" y="214"/>
                    </a:lnTo>
                    <a:lnTo>
                      <a:pt x="494" y="211"/>
                    </a:lnTo>
                    <a:lnTo>
                      <a:pt x="491" y="211"/>
                    </a:lnTo>
                    <a:lnTo>
                      <a:pt x="490" y="213"/>
                    </a:lnTo>
                    <a:lnTo>
                      <a:pt x="488" y="214"/>
                    </a:lnTo>
                    <a:lnTo>
                      <a:pt x="487" y="212"/>
                    </a:lnTo>
                    <a:lnTo>
                      <a:pt x="486" y="212"/>
                    </a:lnTo>
                    <a:lnTo>
                      <a:pt x="484" y="213"/>
                    </a:lnTo>
                    <a:lnTo>
                      <a:pt x="484" y="214"/>
                    </a:lnTo>
                    <a:lnTo>
                      <a:pt x="482" y="215"/>
                    </a:lnTo>
                    <a:lnTo>
                      <a:pt x="483" y="212"/>
                    </a:lnTo>
                    <a:lnTo>
                      <a:pt x="484" y="210"/>
                    </a:lnTo>
                    <a:lnTo>
                      <a:pt x="480" y="206"/>
                    </a:lnTo>
                    <a:lnTo>
                      <a:pt x="480" y="207"/>
                    </a:lnTo>
                    <a:lnTo>
                      <a:pt x="478" y="206"/>
                    </a:lnTo>
                    <a:lnTo>
                      <a:pt x="477" y="206"/>
                    </a:lnTo>
                    <a:lnTo>
                      <a:pt x="474" y="203"/>
                    </a:lnTo>
                    <a:lnTo>
                      <a:pt x="471" y="203"/>
                    </a:lnTo>
                    <a:lnTo>
                      <a:pt x="470" y="204"/>
                    </a:lnTo>
                    <a:lnTo>
                      <a:pt x="469" y="199"/>
                    </a:lnTo>
                    <a:lnTo>
                      <a:pt x="467" y="199"/>
                    </a:lnTo>
                    <a:lnTo>
                      <a:pt x="467" y="200"/>
                    </a:lnTo>
                    <a:lnTo>
                      <a:pt x="462" y="205"/>
                    </a:lnTo>
                    <a:lnTo>
                      <a:pt x="459" y="206"/>
                    </a:lnTo>
                    <a:lnTo>
                      <a:pt x="458" y="206"/>
                    </a:lnTo>
                    <a:lnTo>
                      <a:pt x="455" y="204"/>
                    </a:lnTo>
                    <a:lnTo>
                      <a:pt x="452" y="203"/>
                    </a:lnTo>
                    <a:lnTo>
                      <a:pt x="453" y="202"/>
                    </a:lnTo>
                    <a:lnTo>
                      <a:pt x="452" y="198"/>
                    </a:lnTo>
                    <a:lnTo>
                      <a:pt x="453" y="197"/>
                    </a:lnTo>
                    <a:lnTo>
                      <a:pt x="452" y="196"/>
                    </a:lnTo>
                    <a:lnTo>
                      <a:pt x="451" y="193"/>
                    </a:lnTo>
                    <a:lnTo>
                      <a:pt x="450" y="193"/>
                    </a:lnTo>
                    <a:lnTo>
                      <a:pt x="449" y="191"/>
                    </a:lnTo>
                    <a:lnTo>
                      <a:pt x="448" y="190"/>
                    </a:lnTo>
                    <a:lnTo>
                      <a:pt x="444" y="190"/>
                    </a:lnTo>
                    <a:lnTo>
                      <a:pt x="442" y="193"/>
                    </a:lnTo>
                    <a:lnTo>
                      <a:pt x="440" y="190"/>
                    </a:lnTo>
                    <a:lnTo>
                      <a:pt x="438" y="190"/>
                    </a:lnTo>
                    <a:lnTo>
                      <a:pt x="436" y="187"/>
                    </a:lnTo>
                    <a:lnTo>
                      <a:pt x="437" y="187"/>
                    </a:lnTo>
                    <a:lnTo>
                      <a:pt x="438" y="187"/>
                    </a:lnTo>
                    <a:lnTo>
                      <a:pt x="443" y="189"/>
                    </a:lnTo>
                    <a:lnTo>
                      <a:pt x="444" y="187"/>
                    </a:lnTo>
                    <a:lnTo>
                      <a:pt x="442" y="184"/>
                    </a:lnTo>
                    <a:lnTo>
                      <a:pt x="444" y="183"/>
                    </a:lnTo>
                    <a:lnTo>
                      <a:pt x="445" y="180"/>
                    </a:lnTo>
                    <a:lnTo>
                      <a:pt x="439" y="177"/>
                    </a:lnTo>
                    <a:lnTo>
                      <a:pt x="436" y="176"/>
                    </a:lnTo>
                    <a:lnTo>
                      <a:pt x="435" y="177"/>
                    </a:lnTo>
                    <a:lnTo>
                      <a:pt x="433" y="176"/>
                    </a:lnTo>
                    <a:lnTo>
                      <a:pt x="434" y="176"/>
                    </a:lnTo>
                    <a:lnTo>
                      <a:pt x="431" y="173"/>
                    </a:lnTo>
                    <a:lnTo>
                      <a:pt x="430" y="171"/>
                    </a:lnTo>
                    <a:lnTo>
                      <a:pt x="429" y="167"/>
                    </a:lnTo>
                    <a:lnTo>
                      <a:pt x="427" y="167"/>
                    </a:lnTo>
                    <a:lnTo>
                      <a:pt x="428" y="165"/>
                    </a:lnTo>
                    <a:lnTo>
                      <a:pt x="427" y="165"/>
                    </a:lnTo>
                    <a:lnTo>
                      <a:pt x="426" y="164"/>
                    </a:lnTo>
                    <a:lnTo>
                      <a:pt x="424" y="165"/>
                    </a:lnTo>
                    <a:lnTo>
                      <a:pt x="423" y="166"/>
                    </a:lnTo>
                    <a:lnTo>
                      <a:pt x="422" y="166"/>
                    </a:lnTo>
                    <a:lnTo>
                      <a:pt x="420" y="167"/>
                    </a:lnTo>
                    <a:lnTo>
                      <a:pt x="418" y="168"/>
                    </a:lnTo>
                    <a:lnTo>
                      <a:pt x="415" y="172"/>
                    </a:lnTo>
                    <a:lnTo>
                      <a:pt x="412" y="171"/>
                    </a:lnTo>
                    <a:lnTo>
                      <a:pt x="412" y="170"/>
                    </a:lnTo>
                    <a:lnTo>
                      <a:pt x="411" y="170"/>
                    </a:lnTo>
                    <a:lnTo>
                      <a:pt x="411" y="169"/>
                    </a:lnTo>
                    <a:lnTo>
                      <a:pt x="410" y="166"/>
                    </a:lnTo>
                    <a:lnTo>
                      <a:pt x="407" y="163"/>
                    </a:lnTo>
                    <a:lnTo>
                      <a:pt x="406" y="163"/>
                    </a:lnTo>
                    <a:lnTo>
                      <a:pt x="404" y="160"/>
                    </a:lnTo>
                    <a:lnTo>
                      <a:pt x="405" y="158"/>
                    </a:lnTo>
                    <a:lnTo>
                      <a:pt x="403" y="157"/>
                    </a:lnTo>
                    <a:lnTo>
                      <a:pt x="403" y="156"/>
                    </a:lnTo>
                    <a:lnTo>
                      <a:pt x="401" y="155"/>
                    </a:lnTo>
                    <a:lnTo>
                      <a:pt x="398" y="153"/>
                    </a:lnTo>
                    <a:lnTo>
                      <a:pt x="400" y="150"/>
                    </a:lnTo>
                    <a:lnTo>
                      <a:pt x="400" y="149"/>
                    </a:lnTo>
                    <a:lnTo>
                      <a:pt x="397" y="148"/>
                    </a:lnTo>
                    <a:lnTo>
                      <a:pt x="395" y="144"/>
                    </a:lnTo>
                    <a:lnTo>
                      <a:pt x="394" y="142"/>
                    </a:lnTo>
                    <a:lnTo>
                      <a:pt x="394" y="141"/>
                    </a:lnTo>
                    <a:lnTo>
                      <a:pt x="395" y="140"/>
                    </a:lnTo>
                    <a:lnTo>
                      <a:pt x="395" y="139"/>
                    </a:lnTo>
                    <a:lnTo>
                      <a:pt x="397" y="139"/>
                    </a:lnTo>
                    <a:lnTo>
                      <a:pt x="397" y="136"/>
                    </a:lnTo>
                    <a:lnTo>
                      <a:pt x="398" y="137"/>
                    </a:lnTo>
                    <a:lnTo>
                      <a:pt x="400" y="135"/>
                    </a:lnTo>
                    <a:lnTo>
                      <a:pt x="401" y="134"/>
                    </a:lnTo>
                    <a:lnTo>
                      <a:pt x="402" y="135"/>
                    </a:lnTo>
                    <a:lnTo>
                      <a:pt x="403" y="132"/>
                    </a:lnTo>
                    <a:lnTo>
                      <a:pt x="401" y="133"/>
                    </a:lnTo>
                    <a:lnTo>
                      <a:pt x="401" y="129"/>
                    </a:lnTo>
                    <a:lnTo>
                      <a:pt x="400" y="126"/>
                    </a:lnTo>
                    <a:lnTo>
                      <a:pt x="397" y="125"/>
                    </a:lnTo>
                    <a:lnTo>
                      <a:pt x="393" y="123"/>
                    </a:lnTo>
                    <a:lnTo>
                      <a:pt x="392" y="122"/>
                    </a:lnTo>
                    <a:lnTo>
                      <a:pt x="393" y="120"/>
                    </a:lnTo>
                    <a:lnTo>
                      <a:pt x="393" y="119"/>
                    </a:lnTo>
                    <a:lnTo>
                      <a:pt x="393" y="118"/>
                    </a:lnTo>
                    <a:lnTo>
                      <a:pt x="393" y="116"/>
                    </a:lnTo>
                    <a:lnTo>
                      <a:pt x="395" y="116"/>
                    </a:lnTo>
                    <a:lnTo>
                      <a:pt x="393" y="115"/>
                    </a:lnTo>
                    <a:lnTo>
                      <a:pt x="394" y="113"/>
                    </a:lnTo>
                    <a:lnTo>
                      <a:pt x="395" y="113"/>
                    </a:lnTo>
                    <a:lnTo>
                      <a:pt x="397" y="113"/>
                    </a:lnTo>
                    <a:lnTo>
                      <a:pt x="397" y="111"/>
                    </a:lnTo>
                    <a:lnTo>
                      <a:pt x="397" y="109"/>
                    </a:lnTo>
                    <a:lnTo>
                      <a:pt x="398" y="108"/>
                    </a:lnTo>
                    <a:lnTo>
                      <a:pt x="398" y="105"/>
                    </a:lnTo>
                    <a:lnTo>
                      <a:pt x="399" y="105"/>
                    </a:lnTo>
                    <a:lnTo>
                      <a:pt x="399" y="102"/>
                    </a:lnTo>
                    <a:lnTo>
                      <a:pt x="401" y="102"/>
                    </a:lnTo>
                    <a:lnTo>
                      <a:pt x="402" y="99"/>
                    </a:lnTo>
                    <a:lnTo>
                      <a:pt x="401" y="99"/>
                    </a:lnTo>
                    <a:lnTo>
                      <a:pt x="400" y="100"/>
                    </a:lnTo>
                    <a:lnTo>
                      <a:pt x="398" y="100"/>
                    </a:lnTo>
                    <a:lnTo>
                      <a:pt x="398" y="99"/>
                    </a:lnTo>
                    <a:lnTo>
                      <a:pt x="398" y="98"/>
                    </a:lnTo>
                    <a:lnTo>
                      <a:pt x="400" y="98"/>
                    </a:lnTo>
                    <a:lnTo>
                      <a:pt x="402" y="95"/>
                    </a:lnTo>
                    <a:lnTo>
                      <a:pt x="402" y="91"/>
                    </a:lnTo>
                    <a:lnTo>
                      <a:pt x="403" y="89"/>
                    </a:lnTo>
                    <a:lnTo>
                      <a:pt x="406" y="89"/>
                    </a:lnTo>
                    <a:lnTo>
                      <a:pt x="407" y="80"/>
                    </a:lnTo>
                    <a:lnTo>
                      <a:pt x="407" y="79"/>
                    </a:lnTo>
                    <a:lnTo>
                      <a:pt x="406" y="78"/>
                    </a:lnTo>
                    <a:lnTo>
                      <a:pt x="406" y="76"/>
                    </a:lnTo>
                    <a:lnTo>
                      <a:pt x="407" y="75"/>
                    </a:lnTo>
                    <a:lnTo>
                      <a:pt x="409" y="73"/>
                    </a:lnTo>
                    <a:lnTo>
                      <a:pt x="410" y="72"/>
                    </a:lnTo>
                    <a:lnTo>
                      <a:pt x="409" y="70"/>
                    </a:lnTo>
                    <a:lnTo>
                      <a:pt x="410" y="67"/>
                    </a:lnTo>
                    <a:lnTo>
                      <a:pt x="409" y="66"/>
                    </a:lnTo>
                    <a:lnTo>
                      <a:pt x="409" y="65"/>
                    </a:lnTo>
                    <a:lnTo>
                      <a:pt x="410" y="65"/>
                    </a:lnTo>
                    <a:lnTo>
                      <a:pt x="407" y="62"/>
                    </a:lnTo>
                    <a:lnTo>
                      <a:pt x="407" y="61"/>
                    </a:lnTo>
                    <a:lnTo>
                      <a:pt x="407" y="59"/>
                    </a:lnTo>
                    <a:lnTo>
                      <a:pt x="406" y="59"/>
                    </a:lnTo>
                    <a:lnTo>
                      <a:pt x="403" y="57"/>
                    </a:lnTo>
                    <a:lnTo>
                      <a:pt x="404" y="55"/>
                    </a:lnTo>
                    <a:lnTo>
                      <a:pt x="406" y="53"/>
                    </a:lnTo>
                    <a:lnTo>
                      <a:pt x="407" y="54"/>
                    </a:lnTo>
                    <a:lnTo>
                      <a:pt x="407" y="53"/>
                    </a:lnTo>
                    <a:lnTo>
                      <a:pt x="409" y="54"/>
                    </a:lnTo>
                    <a:lnTo>
                      <a:pt x="410" y="54"/>
                    </a:lnTo>
                    <a:lnTo>
                      <a:pt x="413" y="55"/>
                    </a:lnTo>
                    <a:lnTo>
                      <a:pt x="415" y="54"/>
                    </a:lnTo>
                    <a:lnTo>
                      <a:pt x="415" y="53"/>
                    </a:lnTo>
                    <a:lnTo>
                      <a:pt x="414" y="51"/>
                    </a:lnTo>
                    <a:lnTo>
                      <a:pt x="414" y="48"/>
                    </a:lnTo>
                    <a:lnTo>
                      <a:pt x="412" y="45"/>
                    </a:lnTo>
                    <a:lnTo>
                      <a:pt x="412" y="44"/>
                    </a:lnTo>
                    <a:lnTo>
                      <a:pt x="414" y="42"/>
                    </a:lnTo>
                    <a:lnTo>
                      <a:pt x="412" y="42"/>
                    </a:lnTo>
                    <a:lnTo>
                      <a:pt x="411" y="44"/>
                    </a:lnTo>
                    <a:lnTo>
                      <a:pt x="410" y="44"/>
                    </a:lnTo>
                    <a:lnTo>
                      <a:pt x="409" y="42"/>
                    </a:lnTo>
                    <a:lnTo>
                      <a:pt x="407" y="44"/>
                    </a:lnTo>
                    <a:lnTo>
                      <a:pt x="406" y="44"/>
                    </a:lnTo>
                    <a:lnTo>
                      <a:pt x="405" y="41"/>
                    </a:lnTo>
                    <a:lnTo>
                      <a:pt x="402" y="38"/>
                    </a:lnTo>
                    <a:lnTo>
                      <a:pt x="404" y="37"/>
                    </a:lnTo>
                    <a:lnTo>
                      <a:pt x="402" y="36"/>
                    </a:lnTo>
                    <a:lnTo>
                      <a:pt x="402" y="34"/>
                    </a:lnTo>
                    <a:lnTo>
                      <a:pt x="402" y="33"/>
                    </a:lnTo>
                    <a:lnTo>
                      <a:pt x="401" y="32"/>
                    </a:lnTo>
                    <a:lnTo>
                      <a:pt x="401" y="28"/>
                    </a:lnTo>
                    <a:lnTo>
                      <a:pt x="399" y="29"/>
                    </a:lnTo>
                    <a:lnTo>
                      <a:pt x="400" y="28"/>
                    </a:lnTo>
                    <a:lnTo>
                      <a:pt x="400" y="27"/>
                    </a:lnTo>
                    <a:lnTo>
                      <a:pt x="399" y="27"/>
                    </a:lnTo>
                    <a:lnTo>
                      <a:pt x="400" y="26"/>
                    </a:lnTo>
                    <a:lnTo>
                      <a:pt x="400" y="24"/>
                    </a:lnTo>
                    <a:lnTo>
                      <a:pt x="398" y="23"/>
                    </a:lnTo>
                    <a:lnTo>
                      <a:pt x="399" y="23"/>
                    </a:lnTo>
                    <a:lnTo>
                      <a:pt x="401" y="23"/>
                    </a:lnTo>
                    <a:lnTo>
                      <a:pt x="398" y="21"/>
                    </a:lnTo>
                    <a:lnTo>
                      <a:pt x="398" y="20"/>
                    </a:lnTo>
                    <a:lnTo>
                      <a:pt x="397" y="22"/>
                    </a:lnTo>
                    <a:lnTo>
                      <a:pt x="396" y="22"/>
                    </a:lnTo>
                    <a:lnTo>
                      <a:pt x="395" y="21"/>
                    </a:lnTo>
                    <a:lnTo>
                      <a:pt x="394" y="21"/>
                    </a:lnTo>
                    <a:lnTo>
                      <a:pt x="392" y="25"/>
                    </a:lnTo>
                    <a:lnTo>
                      <a:pt x="393" y="26"/>
                    </a:lnTo>
                    <a:lnTo>
                      <a:pt x="392" y="27"/>
                    </a:lnTo>
                    <a:lnTo>
                      <a:pt x="391" y="26"/>
                    </a:lnTo>
                    <a:lnTo>
                      <a:pt x="391" y="24"/>
                    </a:lnTo>
                    <a:lnTo>
                      <a:pt x="390" y="22"/>
                    </a:lnTo>
                    <a:lnTo>
                      <a:pt x="389" y="22"/>
                    </a:lnTo>
                    <a:lnTo>
                      <a:pt x="387" y="21"/>
                    </a:lnTo>
                    <a:lnTo>
                      <a:pt x="385" y="17"/>
                    </a:lnTo>
                    <a:lnTo>
                      <a:pt x="384" y="13"/>
                    </a:lnTo>
                    <a:lnTo>
                      <a:pt x="382" y="13"/>
                    </a:lnTo>
                    <a:lnTo>
                      <a:pt x="376" y="10"/>
                    </a:lnTo>
                    <a:lnTo>
                      <a:pt x="375" y="8"/>
                    </a:lnTo>
                    <a:lnTo>
                      <a:pt x="372" y="3"/>
                    </a:lnTo>
                    <a:lnTo>
                      <a:pt x="373" y="2"/>
                    </a:lnTo>
                    <a:lnTo>
                      <a:pt x="372" y="2"/>
                    </a:lnTo>
                    <a:lnTo>
                      <a:pt x="371" y="4"/>
                    </a:lnTo>
                    <a:lnTo>
                      <a:pt x="371" y="7"/>
                    </a:lnTo>
                    <a:lnTo>
                      <a:pt x="368" y="7"/>
                    </a:lnTo>
                    <a:lnTo>
                      <a:pt x="368" y="8"/>
                    </a:lnTo>
                    <a:lnTo>
                      <a:pt x="366" y="8"/>
                    </a:lnTo>
                    <a:lnTo>
                      <a:pt x="366" y="9"/>
                    </a:lnTo>
                    <a:lnTo>
                      <a:pt x="366" y="8"/>
                    </a:lnTo>
                    <a:lnTo>
                      <a:pt x="365" y="10"/>
                    </a:lnTo>
                    <a:lnTo>
                      <a:pt x="366" y="10"/>
                    </a:lnTo>
                    <a:lnTo>
                      <a:pt x="365" y="14"/>
                    </a:lnTo>
                    <a:lnTo>
                      <a:pt x="361" y="11"/>
                    </a:lnTo>
                    <a:lnTo>
                      <a:pt x="361" y="13"/>
                    </a:lnTo>
                    <a:lnTo>
                      <a:pt x="361" y="14"/>
                    </a:lnTo>
                    <a:lnTo>
                      <a:pt x="360" y="14"/>
                    </a:lnTo>
                    <a:lnTo>
                      <a:pt x="361" y="15"/>
                    </a:lnTo>
                    <a:lnTo>
                      <a:pt x="360" y="15"/>
                    </a:lnTo>
                    <a:lnTo>
                      <a:pt x="361" y="16"/>
                    </a:lnTo>
                    <a:lnTo>
                      <a:pt x="360" y="18"/>
                    </a:lnTo>
                    <a:lnTo>
                      <a:pt x="361" y="19"/>
                    </a:lnTo>
                    <a:lnTo>
                      <a:pt x="360" y="19"/>
                    </a:lnTo>
                    <a:lnTo>
                      <a:pt x="359" y="20"/>
                    </a:lnTo>
                    <a:lnTo>
                      <a:pt x="358" y="20"/>
                    </a:lnTo>
                    <a:lnTo>
                      <a:pt x="358" y="23"/>
                    </a:lnTo>
                    <a:lnTo>
                      <a:pt x="357" y="23"/>
                    </a:lnTo>
                    <a:lnTo>
                      <a:pt x="357" y="24"/>
                    </a:lnTo>
                    <a:lnTo>
                      <a:pt x="357" y="25"/>
                    </a:lnTo>
                    <a:lnTo>
                      <a:pt x="359" y="26"/>
                    </a:lnTo>
                    <a:lnTo>
                      <a:pt x="358" y="28"/>
                    </a:lnTo>
                    <a:lnTo>
                      <a:pt x="358" y="30"/>
                    </a:lnTo>
                    <a:lnTo>
                      <a:pt x="360" y="29"/>
                    </a:lnTo>
                    <a:lnTo>
                      <a:pt x="360" y="31"/>
                    </a:lnTo>
                    <a:lnTo>
                      <a:pt x="359" y="31"/>
                    </a:lnTo>
                    <a:lnTo>
                      <a:pt x="361" y="32"/>
                    </a:lnTo>
                    <a:lnTo>
                      <a:pt x="361" y="33"/>
                    </a:lnTo>
                    <a:lnTo>
                      <a:pt x="359" y="34"/>
                    </a:lnTo>
                    <a:lnTo>
                      <a:pt x="361" y="34"/>
                    </a:lnTo>
                    <a:lnTo>
                      <a:pt x="360" y="34"/>
                    </a:lnTo>
                    <a:lnTo>
                      <a:pt x="358" y="35"/>
                    </a:lnTo>
                    <a:lnTo>
                      <a:pt x="357" y="34"/>
                    </a:lnTo>
                    <a:lnTo>
                      <a:pt x="357" y="35"/>
                    </a:lnTo>
                    <a:lnTo>
                      <a:pt x="357" y="36"/>
                    </a:lnTo>
                    <a:lnTo>
                      <a:pt x="353" y="36"/>
                    </a:lnTo>
                    <a:lnTo>
                      <a:pt x="353" y="37"/>
                    </a:lnTo>
                    <a:lnTo>
                      <a:pt x="352" y="37"/>
                    </a:lnTo>
                    <a:lnTo>
                      <a:pt x="352" y="36"/>
                    </a:lnTo>
                    <a:lnTo>
                      <a:pt x="349" y="36"/>
                    </a:lnTo>
                    <a:lnTo>
                      <a:pt x="348" y="35"/>
                    </a:lnTo>
                    <a:lnTo>
                      <a:pt x="348" y="36"/>
                    </a:lnTo>
                    <a:lnTo>
                      <a:pt x="348" y="37"/>
                    </a:lnTo>
                    <a:lnTo>
                      <a:pt x="346" y="37"/>
                    </a:lnTo>
                    <a:lnTo>
                      <a:pt x="345" y="37"/>
                    </a:lnTo>
                    <a:lnTo>
                      <a:pt x="344" y="39"/>
                    </a:lnTo>
                    <a:lnTo>
                      <a:pt x="341" y="42"/>
                    </a:lnTo>
                    <a:lnTo>
                      <a:pt x="340" y="41"/>
                    </a:lnTo>
                    <a:lnTo>
                      <a:pt x="340" y="42"/>
                    </a:lnTo>
                    <a:lnTo>
                      <a:pt x="338" y="42"/>
                    </a:lnTo>
                    <a:lnTo>
                      <a:pt x="336" y="43"/>
                    </a:lnTo>
                    <a:lnTo>
                      <a:pt x="336" y="44"/>
                    </a:lnTo>
                    <a:lnTo>
                      <a:pt x="335" y="44"/>
                    </a:lnTo>
                    <a:lnTo>
                      <a:pt x="336" y="48"/>
                    </a:lnTo>
                    <a:lnTo>
                      <a:pt x="335" y="49"/>
                    </a:lnTo>
                    <a:lnTo>
                      <a:pt x="335" y="51"/>
                    </a:lnTo>
                    <a:lnTo>
                      <a:pt x="334" y="52"/>
                    </a:lnTo>
                    <a:lnTo>
                      <a:pt x="332" y="51"/>
                    </a:lnTo>
                    <a:lnTo>
                      <a:pt x="331" y="50"/>
                    </a:lnTo>
                    <a:lnTo>
                      <a:pt x="332" y="49"/>
                    </a:lnTo>
                    <a:lnTo>
                      <a:pt x="331" y="45"/>
                    </a:lnTo>
                    <a:lnTo>
                      <a:pt x="329" y="44"/>
                    </a:lnTo>
                    <a:lnTo>
                      <a:pt x="324" y="41"/>
                    </a:lnTo>
                    <a:lnTo>
                      <a:pt x="319" y="42"/>
                    </a:lnTo>
                    <a:lnTo>
                      <a:pt x="317" y="42"/>
                    </a:lnTo>
                    <a:lnTo>
                      <a:pt x="317" y="40"/>
                    </a:lnTo>
                    <a:lnTo>
                      <a:pt x="315" y="40"/>
                    </a:lnTo>
                    <a:lnTo>
                      <a:pt x="315" y="39"/>
                    </a:lnTo>
                    <a:lnTo>
                      <a:pt x="316" y="38"/>
                    </a:lnTo>
                    <a:lnTo>
                      <a:pt x="317" y="38"/>
                    </a:lnTo>
                    <a:lnTo>
                      <a:pt x="318" y="36"/>
                    </a:lnTo>
                    <a:lnTo>
                      <a:pt x="319" y="35"/>
                    </a:lnTo>
                    <a:lnTo>
                      <a:pt x="320" y="32"/>
                    </a:lnTo>
                    <a:lnTo>
                      <a:pt x="320" y="31"/>
                    </a:lnTo>
                    <a:lnTo>
                      <a:pt x="319" y="31"/>
                    </a:lnTo>
                    <a:lnTo>
                      <a:pt x="318" y="33"/>
                    </a:lnTo>
                    <a:lnTo>
                      <a:pt x="317" y="34"/>
                    </a:lnTo>
                    <a:lnTo>
                      <a:pt x="315" y="33"/>
                    </a:lnTo>
                    <a:lnTo>
                      <a:pt x="315" y="34"/>
                    </a:lnTo>
                    <a:lnTo>
                      <a:pt x="314" y="34"/>
                    </a:lnTo>
                    <a:lnTo>
                      <a:pt x="314" y="32"/>
                    </a:lnTo>
                    <a:lnTo>
                      <a:pt x="312" y="36"/>
                    </a:lnTo>
                    <a:lnTo>
                      <a:pt x="310" y="35"/>
                    </a:lnTo>
                    <a:lnTo>
                      <a:pt x="311" y="34"/>
                    </a:lnTo>
                    <a:lnTo>
                      <a:pt x="310" y="34"/>
                    </a:lnTo>
                    <a:lnTo>
                      <a:pt x="309" y="35"/>
                    </a:lnTo>
                    <a:lnTo>
                      <a:pt x="309" y="34"/>
                    </a:lnTo>
                    <a:lnTo>
                      <a:pt x="308" y="34"/>
                    </a:lnTo>
                    <a:lnTo>
                      <a:pt x="306" y="33"/>
                    </a:lnTo>
                    <a:lnTo>
                      <a:pt x="305" y="32"/>
                    </a:lnTo>
                    <a:lnTo>
                      <a:pt x="304" y="32"/>
                    </a:lnTo>
                    <a:lnTo>
                      <a:pt x="303" y="34"/>
                    </a:lnTo>
                    <a:lnTo>
                      <a:pt x="302" y="32"/>
                    </a:lnTo>
                    <a:lnTo>
                      <a:pt x="301" y="32"/>
                    </a:lnTo>
                    <a:lnTo>
                      <a:pt x="301" y="31"/>
                    </a:lnTo>
                    <a:lnTo>
                      <a:pt x="300" y="32"/>
                    </a:lnTo>
                    <a:lnTo>
                      <a:pt x="300" y="31"/>
                    </a:lnTo>
                    <a:lnTo>
                      <a:pt x="298" y="31"/>
                    </a:lnTo>
                    <a:lnTo>
                      <a:pt x="300" y="28"/>
                    </a:lnTo>
                    <a:lnTo>
                      <a:pt x="299" y="27"/>
                    </a:lnTo>
                    <a:lnTo>
                      <a:pt x="297" y="27"/>
                    </a:lnTo>
                    <a:lnTo>
                      <a:pt x="296" y="28"/>
                    </a:lnTo>
                    <a:lnTo>
                      <a:pt x="294" y="28"/>
                    </a:lnTo>
                    <a:lnTo>
                      <a:pt x="291" y="25"/>
                    </a:lnTo>
                    <a:lnTo>
                      <a:pt x="289" y="25"/>
                    </a:lnTo>
                    <a:lnTo>
                      <a:pt x="289" y="26"/>
                    </a:lnTo>
                    <a:lnTo>
                      <a:pt x="288" y="28"/>
                    </a:lnTo>
                    <a:lnTo>
                      <a:pt x="286" y="29"/>
                    </a:lnTo>
                    <a:lnTo>
                      <a:pt x="286" y="31"/>
                    </a:lnTo>
                    <a:lnTo>
                      <a:pt x="288" y="31"/>
                    </a:lnTo>
                    <a:lnTo>
                      <a:pt x="287" y="31"/>
                    </a:lnTo>
                    <a:lnTo>
                      <a:pt x="286" y="31"/>
                    </a:lnTo>
                    <a:lnTo>
                      <a:pt x="285" y="29"/>
                    </a:lnTo>
                    <a:lnTo>
                      <a:pt x="284" y="31"/>
                    </a:lnTo>
                    <a:lnTo>
                      <a:pt x="283" y="29"/>
                    </a:lnTo>
                    <a:lnTo>
                      <a:pt x="283" y="28"/>
                    </a:lnTo>
                    <a:lnTo>
                      <a:pt x="282" y="26"/>
                    </a:lnTo>
                    <a:lnTo>
                      <a:pt x="280" y="26"/>
                    </a:lnTo>
                    <a:lnTo>
                      <a:pt x="280" y="23"/>
                    </a:lnTo>
                    <a:lnTo>
                      <a:pt x="278" y="23"/>
                    </a:lnTo>
                    <a:lnTo>
                      <a:pt x="277" y="24"/>
                    </a:lnTo>
                    <a:lnTo>
                      <a:pt x="276" y="24"/>
                    </a:lnTo>
                    <a:lnTo>
                      <a:pt x="273" y="18"/>
                    </a:lnTo>
                    <a:lnTo>
                      <a:pt x="272" y="18"/>
                    </a:lnTo>
                    <a:lnTo>
                      <a:pt x="271" y="16"/>
                    </a:lnTo>
                    <a:lnTo>
                      <a:pt x="271" y="19"/>
                    </a:lnTo>
                    <a:lnTo>
                      <a:pt x="270" y="17"/>
                    </a:lnTo>
                    <a:lnTo>
                      <a:pt x="269" y="18"/>
                    </a:lnTo>
                    <a:lnTo>
                      <a:pt x="270" y="18"/>
                    </a:lnTo>
                    <a:lnTo>
                      <a:pt x="271" y="22"/>
                    </a:lnTo>
                    <a:lnTo>
                      <a:pt x="270" y="23"/>
                    </a:lnTo>
                    <a:lnTo>
                      <a:pt x="271" y="23"/>
                    </a:lnTo>
                    <a:lnTo>
                      <a:pt x="270" y="25"/>
                    </a:lnTo>
                    <a:lnTo>
                      <a:pt x="270" y="26"/>
                    </a:lnTo>
                    <a:lnTo>
                      <a:pt x="272" y="26"/>
                    </a:lnTo>
                    <a:lnTo>
                      <a:pt x="271" y="27"/>
                    </a:lnTo>
                    <a:lnTo>
                      <a:pt x="270" y="26"/>
                    </a:lnTo>
                    <a:lnTo>
                      <a:pt x="270" y="27"/>
                    </a:lnTo>
                    <a:lnTo>
                      <a:pt x="269" y="24"/>
                    </a:lnTo>
                    <a:lnTo>
                      <a:pt x="268" y="24"/>
                    </a:lnTo>
                    <a:lnTo>
                      <a:pt x="267" y="23"/>
                    </a:lnTo>
                    <a:lnTo>
                      <a:pt x="265" y="23"/>
                    </a:lnTo>
                    <a:lnTo>
                      <a:pt x="264" y="24"/>
                    </a:lnTo>
                    <a:lnTo>
                      <a:pt x="263" y="23"/>
                    </a:lnTo>
                    <a:lnTo>
                      <a:pt x="263" y="24"/>
                    </a:lnTo>
                    <a:lnTo>
                      <a:pt x="262" y="24"/>
                    </a:lnTo>
                    <a:lnTo>
                      <a:pt x="263" y="25"/>
                    </a:lnTo>
                    <a:lnTo>
                      <a:pt x="262" y="25"/>
                    </a:lnTo>
                    <a:lnTo>
                      <a:pt x="262" y="26"/>
                    </a:lnTo>
                    <a:lnTo>
                      <a:pt x="262" y="25"/>
                    </a:lnTo>
                    <a:lnTo>
                      <a:pt x="262" y="26"/>
                    </a:lnTo>
                    <a:lnTo>
                      <a:pt x="261" y="27"/>
                    </a:lnTo>
                    <a:lnTo>
                      <a:pt x="260" y="25"/>
                    </a:lnTo>
                    <a:lnTo>
                      <a:pt x="260" y="26"/>
                    </a:lnTo>
                    <a:lnTo>
                      <a:pt x="259" y="28"/>
                    </a:lnTo>
                    <a:lnTo>
                      <a:pt x="258" y="28"/>
                    </a:lnTo>
                    <a:lnTo>
                      <a:pt x="259" y="27"/>
                    </a:lnTo>
                    <a:lnTo>
                      <a:pt x="257" y="27"/>
                    </a:lnTo>
                    <a:lnTo>
                      <a:pt x="256" y="28"/>
                    </a:lnTo>
                    <a:lnTo>
                      <a:pt x="255" y="30"/>
                    </a:lnTo>
                    <a:lnTo>
                      <a:pt x="255" y="28"/>
                    </a:lnTo>
                    <a:lnTo>
                      <a:pt x="254" y="28"/>
                    </a:lnTo>
                    <a:lnTo>
                      <a:pt x="254" y="27"/>
                    </a:lnTo>
                    <a:lnTo>
                      <a:pt x="252" y="26"/>
                    </a:lnTo>
                    <a:lnTo>
                      <a:pt x="249" y="28"/>
                    </a:lnTo>
                    <a:lnTo>
                      <a:pt x="248" y="27"/>
                    </a:lnTo>
                    <a:lnTo>
                      <a:pt x="247" y="27"/>
                    </a:lnTo>
                    <a:lnTo>
                      <a:pt x="249" y="27"/>
                    </a:lnTo>
                    <a:lnTo>
                      <a:pt x="249" y="26"/>
                    </a:lnTo>
                    <a:lnTo>
                      <a:pt x="249" y="24"/>
                    </a:lnTo>
                    <a:lnTo>
                      <a:pt x="250" y="23"/>
                    </a:lnTo>
                    <a:lnTo>
                      <a:pt x="250" y="21"/>
                    </a:lnTo>
                    <a:lnTo>
                      <a:pt x="249" y="21"/>
                    </a:lnTo>
                    <a:lnTo>
                      <a:pt x="248" y="21"/>
                    </a:lnTo>
                    <a:lnTo>
                      <a:pt x="247" y="20"/>
                    </a:lnTo>
                    <a:lnTo>
                      <a:pt x="247" y="18"/>
                    </a:lnTo>
                    <a:lnTo>
                      <a:pt x="246" y="19"/>
                    </a:lnTo>
                    <a:lnTo>
                      <a:pt x="243" y="16"/>
                    </a:lnTo>
                    <a:lnTo>
                      <a:pt x="241" y="18"/>
                    </a:lnTo>
                    <a:lnTo>
                      <a:pt x="240" y="16"/>
                    </a:lnTo>
                    <a:lnTo>
                      <a:pt x="240" y="17"/>
                    </a:lnTo>
                    <a:lnTo>
                      <a:pt x="240" y="16"/>
                    </a:lnTo>
                    <a:lnTo>
                      <a:pt x="239" y="15"/>
                    </a:lnTo>
                    <a:lnTo>
                      <a:pt x="240" y="12"/>
                    </a:lnTo>
                    <a:lnTo>
                      <a:pt x="240" y="11"/>
                    </a:lnTo>
                    <a:lnTo>
                      <a:pt x="239" y="10"/>
                    </a:lnTo>
                    <a:lnTo>
                      <a:pt x="236" y="9"/>
                    </a:lnTo>
                    <a:lnTo>
                      <a:pt x="236" y="8"/>
                    </a:lnTo>
                    <a:lnTo>
                      <a:pt x="234" y="8"/>
                    </a:lnTo>
                    <a:lnTo>
                      <a:pt x="234" y="6"/>
                    </a:lnTo>
                    <a:lnTo>
                      <a:pt x="231" y="8"/>
                    </a:lnTo>
                    <a:lnTo>
                      <a:pt x="230" y="8"/>
                    </a:lnTo>
                    <a:lnTo>
                      <a:pt x="226" y="8"/>
                    </a:lnTo>
                    <a:lnTo>
                      <a:pt x="225" y="6"/>
                    </a:lnTo>
                    <a:lnTo>
                      <a:pt x="224" y="8"/>
                    </a:lnTo>
                    <a:lnTo>
                      <a:pt x="223" y="8"/>
                    </a:lnTo>
                    <a:lnTo>
                      <a:pt x="222" y="8"/>
                    </a:lnTo>
                    <a:lnTo>
                      <a:pt x="222" y="10"/>
                    </a:lnTo>
                    <a:lnTo>
                      <a:pt x="222" y="13"/>
                    </a:lnTo>
                    <a:lnTo>
                      <a:pt x="220" y="14"/>
                    </a:lnTo>
                    <a:lnTo>
                      <a:pt x="220" y="15"/>
                    </a:lnTo>
                    <a:lnTo>
                      <a:pt x="218" y="16"/>
                    </a:lnTo>
                    <a:lnTo>
                      <a:pt x="217" y="16"/>
                    </a:lnTo>
                    <a:lnTo>
                      <a:pt x="217" y="17"/>
                    </a:lnTo>
                    <a:lnTo>
                      <a:pt x="218" y="17"/>
                    </a:lnTo>
                    <a:lnTo>
                      <a:pt x="216" y="19"/>
                    </a:lnTo>
                    <a:lnTo>
                      <a:pt x="216" y="21"/>
                    </a:lnTo>
                    <a:lnTo>
                      <a:pt x="214" y="20"/>
                    </a:lnTo>
                    <a:lnTo>
                      <a:pt x="214" y="19"/>
                    </a:lnTo>
                    <a:lnTo>
                      <a:pt x="215" y="18"/>
                    </a:lnTo>
                    <a:lnTo>
                      <a:pt x="215" y="17"/>
                    </a:lnTo>
                    <a:lnTo>
                      <a:pt x="212" y="18"/>
                    </a:lnTo>
                    <a:lnTo>
                      <a:pt x="209" y="18"/>
                    </a:lnTo>
                    <a:lnTo>
                      <a:pt x="208" y="19"/>
                    </a:lnTo>
                    <a:lnTo>
                      <a:pt x="206" y="18"/>
                    </a:lnTo>
                    <a:lnTo>
                      <a:pt x="205" y="17"/>
                    </a:lnTo>
                    <a:lnTo>
                      <a:pt x="202" y="17"/>
                    </a:lnTo>
                    <a:lnTo>
                      <a:pt x="201" y="17"/>
                    </a:lnTo>
                    <a:lnTo>
                      <a:pt x="200" y="19"/>
                    </a:lnTo>
                    <a:lnTo>
                      <a:pt x="198" y="16"/>
                    </a:lnTo>
                    <a:lnTo>
                      <a:pt x="196" y="16"/>
                    </a:lnTo>
                    <a:lnTo>
                      <a:pt x="193" y="15"/>
                    </a:lnTo>
                    <a:lnTo>
                      <a:pt x="193" y="19"/>
                    </a:lnTo>
                    <a:lnTo>
                      <a:pt x="191" y="17"/>
                    </a:lnTo>
                    <a:lnTo>
                      <a:pt x="189" y="18"/>
                    </a:lnTo>
                    <a:lnTo>
                      <a:pt x="188" y="17"/>
                    </a:lnTo>
                    <a:lnTo>
                      <a:pt x="188" y="16"/>
                    </a:lnTo>
                    <a:lnTo>
                      <a:pt x="189" y="15"/>
                    </a:lnTo>
                    <a:lnTo>
                      <a:pt x="188" y="14"/>
                    </a:lnTo>
                    <a:lnTo>
                      <a:pt x="187" y="14"/>
                    </a:lnTo>
                    <a:lnTo>
                      <a:pt x="187" y="16"/>
                    </a:lnTo>
                    <a:lnTo>
                      <a:pt x="186" y="17"/>
                    </a:lnTo>
                    <a:lnTo>
                      <a:pt x="184" y="17"/>
                    </a:lnTo>
                    <a:lnTo>
                      <a:pt x="183" y="17"/>
                    </a:lnTo>
                    <a:lnTo>
                      <a:pt x="183" y="16"/>
                    </a:lnTo>
                    <a:lnTo>
                      <a:pt x="180" y="16"/>
                    </a:lnTo>
                    <a:lnTo>
                      <a:pt x="180" y="15"/>
                    </a:lnTo>
                    <a:lnTo>
                      <a:pt x="179" y="16"/>
                    </a:lnTo>
                    <a:lnTo>
                      <a:pt x="178" y="15"/>
                    </a:lnTo>
                    <a:lnTo>
                      <a:pt x="177" y="12"/>
                    </a:lnTo>
                    <a:lnTo>
                      <a:pt x="178" y="10"/>
                    </a:lnTo>
                    <a:lnTo>
                      <a:pt x="178" y="7"/>
                    </a:lnTo>
                    <a:lnTo>
                      <a:pt x="178" y="6"/>
                    </a:lnTo>
                    <a:lnTo>
                      <a:pt x="179" y="5"/>
                    </a:lnTo>
                    <a:lnTo>
                      <a:pt x="179" y="4"/>
                    </a:lnTo>
                    <a:lnTo>
                      <a:pt x="181" y="4"/>
                    </a:lnTo>
                    <a:lnTo>
                      <a:pt x="179" y="3"/>
                    </a:lnTo>
                    <a:lnTo>
                      <a:pt x="177" y="0"/>
                    </a:lnTo>
                    <a:lnTo>
                      <a:pt x="177" y="1"/>
                    </a:lnTo>
                    <a:lnTo>
                      <a:pt x="173" y="1"/>
                    </a:lnTo>
                    <a:lnTo>
                      <a:pt x="172" y="0"/>
                    </a:lnTo>
                    <a:lnTo>
                      <a:pt x="170" y="3"/>
                    </a:lnTo>
                    <a:lnTo>
                      <a:pt x="170" y="2"/>
                    </a:lnTo>
                    <a:lnTo>
                      <a:pt x="167" y="4"/>
                    </a:lnTo>
                    <a:lnTo>
                      <a:pt x="166" y="4"/>
                    </a:lnTo>
                    <a:lnTo>
                      <a:pt x="164" y="3"/>
                    </a:lnTo>
                    <a:lnTo>
                      <a:pt x="163" y="6"/>
                    </a:lnTo>
                    <a:lnTo>
                      <a:pt x="164" y="8"/>
                    </a:lnTo>
                    <a:lnTo>
                      <a:pt x="163" y="10"/>
                    </a:lnTo>
                    <a:lnTo>
                      <a:pt x="163" y="8"/>
                    </a:lnTo>
                    <a:lnTo>
                      <a:pt x="162" y="11"/>
                    </a:lnTo>
                    <a:lnTo>
                      <a:pt x="162" y="13"/>
                    </a:lnTo>
                    <a:lnTo>
                      <a:pt x="161" y="13"/>
                    </a:lnTo>
                    <a:lnTo>
                      <a:pt x="161" y="14"/>
                    </a:lnTo>
                    <a:lnTo>
                      <a:pt x="160" y="12"/>
                    </a:lnTo>
                    <a:lnTo>
                      <a:pt x="159" y="12"/>
                    </a:lnTo>
                    <a:lnTo>
                      <a:pt x="159" y="14"/>
                    </a:lnTo>
                    <a:lnTo>
                      <a:pt x="160" y="16"/>
                    </a:lnTo>
                    <a:lnTo>
                      <a:pt x="159" y="16"/>
                    </a:lnTo>
                    <a:lnTo>
                      <a:pt x="159" y="17"/>
                    </a:lnTo>
                    <a:lnTo>
                      <a:pt x="158" y="17"/>
                    </a:lnTo>
                    <a:lnTo>
                      <a:pt x="158" y="15"/>
                    </a:lnTo>
                    <a:lnTo>
                      <a:pt x="156" y="15"/>
                    </a:lnTo>
                    <a:lnTo>
                      <a:pt x="156" y="13"/>
                    </a:lnTo>
                    <a:lnTo>
                      <a:pt x="154" y="15"/>
                    </a:lnTo>
                    <a:lnTo>
                      <a:pt x="154" y="16"/>
                    </a:lnTo>
                    <a:lnTo>
                      <a:pt x="153" y="17"/>
                    </a:lnTo>
                    <a:lnTo>
                      <a:pt x="153" y="19"/>
                    </a:lnTo>
                    <a:lnTo>
                      <a:pt x="153" y="20"/>
                    </a:lnTo>
                    <a:lnTo>
                      <a:pt x="149" y="19"/>
                    </a:lnTo>
                    <a:lnTo>
                      <a:pt x="146" y="18"/>
                    </a:lnTo>
                    <a:lnTo>
                      <a:pt x="146" y="16"/>
                    </a:lnTo>
                    <a:lnTo>
                      <a:pt x="145" y="15"/>
                    </a:lnTo>
                    <a:lnTo>
                      <a:pt x="141" y="18"/>
                    </a:lnTo>
                    <a:lnTo>
                      <a:pt x="141" y="21"/>
                    </a:lnTo>
                    <a:lnTo>
                      <a:pt x="139" y="23"/>
                    </a:lnTo>
                    <a:lnTo>
                      <a:pt x="139" y="21"/>
                    </a:lnTo>
                    <a:lnTo>
                      <a:pt x="135" y="22"/>
                    </a:lnTo>
                    <a:lnTo>
                      <a:pt x="134" y="21"/>
                    </a:lnTo>
                    <a:lnTo>
                      <a:pt x="133" y="21"/>
                    </a:lnTo>
                    <a:lnTo>
                      <a:pt x="133" y="19"/>
                    </a:lnTo>
                    <a:lnTo>
                      <a:pt x="131" y="17"/>
                    </a:lnTo>
                    <a:lnTo>
                      <a:pt x="131" y="19"/>
                    </a:lnTo>
                    <a:lnTo>
                      <a:pt x="128" y="19"/>
                    </a:lnTo>
                    <a:lnTo>
                      <a:pt x="130" y="17"/>
                    </a:lnTo>
                    <a:lnTo>
                      <a:pt x="130" y="16"/>
                    </a:lnTo>
                    <a:lnTo>
                      <a:pt x="131" y="15"/>
                    </a:lnTo>
                    <a:lnTo>
                      <a:pt x="128" y="15"/>
                    </a:lnTo>
                    <a:lnTo>
                      <a:pt x="128" y="16"/>
                    </a:lnTo>
                    <a:lnTo>
                      <a:pt x="126" y="15"/>
                    </a:lnTo>
                    <a:lnTo>
                      <a:pt x="126" y="13"/>
                    </a:lnTo>
                    <a:lnTo>
                      <a:pt x="126" y="10"/>
                    </a:lnTo>
                    <a:lnTo>
                      <a:pt x="123" y="8"/>
                    </a:lnTo>
                    <a:lnTo>
                      <a:pt x="121" y="9"/>
                    </a:lnTo>
                    <a:lnTo>
                      <a:pt x="121" y="10"/>
                    </a:lnTo>
                    <a:lnTo>
                      <a:pt x="122" y="10"/>
                    </a:lnTo>
                    <a:lnTo>
                      <a:pt x="120" y="11"/>
                    </a:lnTo>
                    <a:lnTo>
                      <a:pt x="118" y="14"/>
                    </a:lnTo>
                    <a:lnTo>
                      <a:pt x="117" y="14"/>
                    </a:lnTo>
                    <a:lnTo>
                      <a:pt x="115" y="15"/>
                    </a:lnTo>
                    <a:lnTo>
                      <a:pt x="115" y="14"/>
                    </a:lnTo>
                    <a:lnTo>
                      <a:pt x="115" y="13"/>
                    </a:lnTo>
                    <a:lnTo>
                      <a:pt x="114" y="14"/>
                    </a:lnTo>
                    <a:lnTo>
                      <a:pt x="113" y="14"/>
                    </a:lnTo>
                    <a:lnTo>
                      <a:pt x="113" y="10"/>
                    </a:lnTo>
                    <a:lnTo>
                      <a:pt x="112" y="10"/>
                    </a:lnTo>
                    <a:lnTo>
                      <a:pt x="112" y="6"/>
                    </a:lnTo>
                    <a:lnTo>
                      <a:pt x="110" y="6"/>
                    </a:lnTo>
                    <a:lnTo>
                      <a:pt x="111" y="7"/>
                    </a:lnTo>
                    <a:lnTo>
                      <a:pt x="109" y="7"/>
                    </a:lnTo>
                    <a:lnTo>
                      <a:pt x="109" y="10"/>
                    </a:lnTo>
                    <a:lnTo>
                      <a:pt x="107" y="10"/>
                    </a:lnTo>
                    <a:lnTo>
                      <a:pt x="107" y="11"/>
                    </a:lnTo>
                    <a:lnTo>
                      <a:pt x="104" y="9"/>
                    </a:lnTo>
                    <a:lnTo>
                      <a:pt x="102" y="8"/>
                    </a:lnTo>
                    <a:lnTo>
                      <a:pt x="100" y="12"/>
                    </a:lnTo>
                    <a:lnTo>
                      <a:pt x="99" y="12"/>
                    </a:lnTo>
                    <a:lnTo>
                      <a:pt x="95" y="11"/>
                    </a:lnTo>
                    <a:lnTo>
                      <a:pt x="95" y="10"/>
                    </a:lnTo>
                    <a:lnTo>
                      <a:pt x="93" y="10"/>
                    </a:lnTo>
                    <a:lnTo>
                      <a:pt x="93" y="11"/>
                    </a:lnTo>
                    <a:lnTo>
                      <a:pt x="91" y="12"/>
                    </a:lnTo>
                    <a:lnTo>
                      <a:pt x="90" y="14"/>
                    </a:lnTo>
                    <a:lnTo>
                      <a:pt x="92" y="15"/>
                    </a:lnTo>
                    <a:lnTo>
                      <a:pt x="92" y="16"/>
                    </a:lnTo>
                    <a:lnTo>
                      <a:pt x="92" y="17"/>
                    </a:lnTo>
                    <a:lnTo>
                      <a:pt x="90" y="17"/>
                    </a:lnTo>
                    <a:lnTo>
                      <a:pt x="90" y="18"/>
                    </a:lnTo>
                    <a:lnTo>
                      <a:pt x="88" y="18"/>
                    </a:lnTo>
                    <a:lnTo>
                      <a:pt x="89" y="19"/>
                    </a:lnTo>
                    <a:lnTo>
                      <a:pt x="88" y="20"/>
                    </a:lnTo>
                    <a:lnTo>
                      <a:pt x="88" y="23"/>
                    </a:lnTo>
                    <a:lnTo>
                      <a:pt x="90" y="23"/>
                    </a:lnTo>
                    <a:lnTo>
                      <a:pt x="91" y="23"/>
                    </a:lnTo>
                    <a:lnTo>
                      <a:pt x="91" y="24"/>
                    </a:lnTo>
                    <a:lnTo>
                      <a:pt x="91" y="23"/>
                    </a:lnTo>
                    <a:lnTo>
                      <a:pt x="93" y="24"/>
                    </a:lnTo>
                    <a:lnTo>
                      <a:pt x="93" y="25"/>
                    </a:lnTo>
                    <a:lnTo>
                      <a:pt x="91" y="24"/>
                    </a:lnTo>
                    <a:lnTo>
                      <a:pt x="92" y="25"/>
                    </a:lnTo>
                    <a:lnTo>
                      <a:pt x="91" y="27"/>
                    </a:lnTo>
                    <a:lnTo>
                      <a:pt x="92" y="25"/>
                    </a:lnTo>
                    <a:lnTo>
                      <a:pt x="92" y="27"/>
                    </a:lnTo>
                    <a:lnTo>
                      <a:pt x="91" y="28"/>
                    </a:lnTo>
                    <a:lnTo>
                      <a:pt x="92" y="28"/>
                    </a:lnTo>
                    <a:lnTo>
                      <a:pt x="92" y="29"/>
                    </a:lnTo>
                    <a:lnTo>
                      <a:pt x="92" y="32"/>
                    </a:lnTo>
                    <a:lnTo>
                      <a:pt x="91" y="32"/>
                    </a:lnTo>
                    <a:lnTo>
                      <a:pt x="90" y="34"/>
                    </a:lnTo>
                    <a:lnTo>
                      <a:pt x="92" y="35"/>
                    </a:lnTo>
                    <a:lnTo>
                      <a:pt x="91" y="36"/>
                    </a:lnTo>
                    <a:lnTo>
                      <a:pt x="91" y="37"/>
                    </a:lnTo>
                    <a:lnTo>
                      <a:pt x="90" y="38"/>
                    </a:lnTo>
                    <a:lnTo>
                      <a:pt x="91" y="39"/>
                    </a:lnTo>
                    <a:lnTo>
                      <a:pt x="92" y="41"/>
                    </a:lnTo>
                    <a:lnTo>
                      <a:pt x="92" y="42"/>
                    </a:lnTo>
                    <a:lnTo>
                      <a:pt x="93" y="43"/>
                    </a:lnTo>
                    <a:lnTo>
                      <a:pt x="93" y="44"/>
                    </a:lnTo>
                    <a:lnTo>
                      <a:pt x="94" y="44"/>
                    </a:lnTo>
                    <a:lnTo>
                      <a:pt x="94" y="45"/>
                    </a:lnTo>
                    <a:lnTo>
                      <a:pt x="93" y="45"/>
                    </a:lnTo>
                    <a:lnTo>
                      <a:pt x="93" y="46"/>
                    </a:lnTo>
                    <a:lnTo>
                      <a:pt x="97" y="47"/>
                    </a:lnTo>
                    <a:lnTo>
                      <a:pt x="97" y="48"/>
                    </a:lnTo>
                    <a:lnTo>
                      <a:pt x="95" y="48"/>
                    </a:lnTo>
                    <a:lnTo>
                      <a:pt x="93" y="47"/>
                    </a:lnTo>
                    <a:lnTo>
                      <a:pt x="92" y="49"/>
                    </a:lnTo>
                    <a:lnTo>
                      <a:pt x="90" y="52"/>
                    </a:lnTo>
                    <a:lnTo>
                      <a:pt x="88" y="52"/>
                    </a:lnTo>
                    <a:lnTo>
                      <a:pt x="89" y="53"/>
                    </a:lnTo>
                    <a:lnTo>
                      <a:pt x="88" y="55"/>
                    </a:lnTo>
                    <a:lnTo>
                      <a:pt x="88" y="57"/>
                    </a:lnTo>
                    <a:lnTo>
                      <a:pt x="88" y="58"/>
                    </a:lnTo>
                    <a:lnTo>
                      <a:pt x="87" y="61"/>
                    </a:lnTo>
                    <a:lnTo>
                      <a:pt x="86" y="61"/>
                    </a:lnTo>
                    <a:lnTo>
                      <a:pt x="86" y="62"/>
                    </a:lnTo>
                    <a:lnTo>
                      <a:pt x="87" y="62"/>
                    </a:lnTo>
                    <a:lnTo>
                      <a:pt x="86" y="62"/>
                    </a:lnTo>
                    <a:lnTo>
                      <a:pt x="87" y="62"/>
                    </a:lnTo>
                    <a:lnTo>
                      <a:pt x="86" y="63"/>
                    </a:lnTo>
                    <a:lnTo>
                      <a:pt x="87" y="66"/>
                    </a:lnTo>
                    <a:lnTo>
                      <a:pt x="87" y="68"/>
                    </a:lnTo>
                    <a:lnTo>
                      <a:pt x="88" y="70"/>
                    </a:lnTo>
                    <a:lnTo>
                      <a:pt x="89" y="72"/>
                    </a:lnTo>
                    <a:lnTo>
                      <a:pt x="88" y="72"/>
                    </a:lnTo>
                    <a:lnTo>
                      <a:pt x="89" y="73"/>
                    </a:lnTo>
                    <a:lnTo>
                      <a:pt x="88" y="73"/>
                    </a:lnTo>
                    <a:lnTo>
                      <a:pt x="88" y="74"/>
                    </a:lnTo>
                    <a:lnTo>
                      <a:pt x="89" y="74"/>
                    </a:lnTo>
                    <a:lnTo>
                      <a:pt x="90" y="75"/>
                    </a:lnTo>
                    <a:lnTo>
                      <a:pt x="92" y="75"/>
                    </a:lnTo>
                    <a:lnTo>
                      <a:pt x="91" y="76"/>
                    </a:lnTo>
                    <a:lnTo>
                      <a:pt x="92" y="77"/>
                    </a:lnTo>
                    <a:lnTo>
                      <a:pt x="92" y="79"/>
                    </a:lnTo>
                    <a:lnTo>
                      <a:pt x="92" y="81"/>
                    </a:lnTo>
                    <a:lnTo>
                      <a:pt x="91" y="80"/>
                    </a:lnTo>
                    <a:lnTo>
                      <a:pt x="91" y="82"/>
                    </a:lnTo>
                    <a:lnTo>
                      <a:pt x="90" y="82"/>
                    </a:lnTo>
                    <a:lnTo>
                      <a:pt x="88" y="83"/>
                    </a:lnTo>
                    <a:lnTo>
                      <a:pt x="89" y="84"/>
                    </a:lnTo>
                    <a:lnTo>
                      <a:pt x="90" y="82"/>
                    </a:lnTo>
                    <a:lnTo>
                      <a:pt x="90" y="85"/>
                    </a:lnTo>
                    <a:lnTo>
                      <a:pt x="91" y="86"/>
                    </a:lnTo>
                    <a:lnTo>
                      <a:pt x="88" y="86"/>
                    </a:lnTo>
                    <a:lnTo>
                      <a:pt x="86" y="89"/>
                    </a:lnTo>
                    <a:lnTo>
                      <a:pt x="85" y="92"/>
                    </a:lnTo>
                    <a:lnTo>
                      <a:pt x="85" y="93"/>
                    </a:lnTo>
                    <a:lnTo>
                      <a:pt x="84" y="93"/>
                    </a:lnTo>
                    <a:lnTo>
                      <a:pt x="85" y="96"/>
                    </a:lnTo>
                    <a:lnTo>
                      <a:pt x="84" y="98"/>
                    </a:lnTo>
                    <a:lnTo>
                      <a:pt x="80" y="97"/>
                    </a:lnTo>
                    <a:lnTo>
                      <a:pt x="79" y="98"/>
                    </a:lnTo>
                    <a:lnTo>
                      <a:pt x="78" y="100"/>
                    </a:lnTo>
                    <a:lnTo>
                      <a:pt x="77" y="100"/>
                    </a:lnTo>
                    <a:lnTo>
                      <a:pt x="75" y="100"/>
                    </a:lnTo>
                    <a:lnTo>
                      <a:pt x="74" y="105"/>
                    </a:lnTo>
                    <a:lnTo>
                      <a:pt x="71" y="102"/>
                    </a:lnTo>
                    <a:lnTo>
                      <a:pt x="71" y="107"/>
                    </a:lnTo>
                    <a:lnTo>
                      <a:pt x="70" y="108"/>
                    </a:lnTo>
                    <a:lnTo>
                      <a:pt x="69" y="108"/>
                    </a:lnTo>
                    <a:lnTo>
                      <a:pt x="71" y="111"/>
                    </a:lnTo>
                    <a:lnTo>
                      <a:pt x="72" y="111"/>
                    </a:lnTo>
                    <a:lnTo>
                      <a:pt x="73" y="112"/>
                    </a:lnTo>
                    <a:lnTo>
                      <a:pt x="72" y="114"/>
                    </a:lnTo>
                    <a:lnTo>
                      <a:pt x="71" y="115"/>
                    </a:lnTo>
                    <a:lnTo>
                      <a:pt x="71" y="118"/>
                    </a:lnTo>
                    <a:lnTo>
                      <a:pt x="69" y="118"/>
                    </a:lnTo>
                    <a:lnTo>
                      <a:pt x="68" y="118"/>
                    </a:lnTo>
                    <a:lnTo>
                      <a:pt x="67" y="116"/>
                    </a:lnTo>
                    <a:lnTo>
                      <a:pt x="65" y="116"/>
                    </a:lnTo>
                    <a:lnTo>
                      <a:pt x="63" y="116"/>
                    </a:lnTo>
                    <a:lnTo>
                      <a:pt x="62" y="116"/>
                    </a:lnTo>
                    <a:lnTo>
                      <a:pt x="63" y="118"/>
                    </a:lnTo>
                    <a:lnTo>
                      <a:pt x="63" y="122"/>
                    </a:lnTo>
                    <a:lnTo>
                      <a:pt x="63" y="126"/>
                    </a:lnTo>
                    <a:lnTo>
                      <a:pt x="64" y="126"/>
                    </a:lnTo>
                    <a:lnTo>
                      <a:pt x="65" y="126"/>
                    </a:lnTo>
                    <a:lnTo>
                      <a:pt x="69" y="127"/>
                    </a:lnTo>
                    <a:lnTo>
                      <a:pt x="70" y="126"/>
                    </a:lnTo>
                    <a:lnTo>
                      <a:pt x="71" y="128"/>
                    </a:lnTo>
                    <a:lnTo>
                      <a:pt x="69" y="128"/>
                    </a:lnTo>
                    <a:lnTo>
                      <a:pt x="66" y="130"/>
                    </a:lnTo>
                    <a:lnTo>
                      <a:pt x="66" y="131"/>
                    </a:lnTo>
                    <a:lnTo>
                      <a:pt x="68" y="134"/>
                    </a:lnTo>
                    <a:lnTo>
                      <a:pt x="67" y="134"/>
                    </a:lnTo>
                    <a:lnTo>
                      <a:pt x="64" y="133"/>
                    </a:lnTo>
                    <a:lnTo>
                      <a:pt x="64" y="132"/>
                    </a:lnTo>
                    <a:lnTo>
                      <a:pt x="63" y="131"/>
                    </a:lnTo>
                    <a:lnTo>
                      <a:pt x="62" y="133"/>
                    </a:lnTo>
                    <a:lnTo>
                      <a:pt x="63" y="134"/>
                    </a:lnTo>
                    <a:lnTo>
                      <a:pt x="63" y="136"/>
                    </a:lnTo>
                    <a:lnTo>
                      <a:pt x="60" y="135"/>
                    </a:lnTo>
                    <a:lnTo>
                      <a:pt x="58" y="137"/>
                    </a:lnTo>
                    <a:lnTo>
                      <a:pt x="58" y="138"/>
                    </a:lnTo>
                    <a:lnTo>
                      <a:pt x="58" y="139"/>
                    </a:lnTo>
                    <a:lnTo>
                      <a:pt x="57" y="139"/>
                    </a:lnTo>
                    <a:lnTo>
                      <a:pt x="56" y="139"/>
                    </a:lnTo>
                    <a:lnTo>
                      <a:pt x="56" y="141"/>
                    </a:lnTo>
                    <a:lnTo>
                      <a:pt x="58" y="141"/>
                    </a:lnTo>
                    <a:lnTo>
                      <a:pt x="57" y="141"/>
                    </a:lnTo>
                    <a:lnTo>
                      <a:pt x="57" y="143"/>
                    </a:lnTo>
                    <a:lnTo>
                      <a:pt x="58" y="142"/>
                    </a:lnTo>
                    <a:lnTo>
                      <a:pt x="58" y="146"/>
                    </a:lnTo>
                    <a:lnTo>
                      <a:pt x="61" y="148"/>
                    </a:lnTo>
                    <a:lnTo>
                      <a:pt x="61" y="149"/>
                    </a:lnTo>
                    <a:lnTo>
                      <a:pt x="62" y="149"/>
                    </a:lnTo>
                    <a:lnTo>
                      <a:pt x="62" y="153"/>
                    </a:lnTo>
                    <a:lnTo>
                      <a:pt x="63" y="156"/>
                    </a:lnTo>
                    <a:lnTo>
                      <a:pt x="61" y="157"/>
                    </a:lnTo>
                    <a:lnTo>
                      <a:pt x="59" y="156"/>
                    </a:lnTo>
                    <a:lnTo>
                      <a:pt x="58" y="156"/>
                    </a:lnTo>
                    <a:lnTo>
                      <a:pt x="55" y="159"/>
                    </a:lnTo>
                    <a:lnTo>
                      <a:pt x="54" y="167"/>
                    </a:lnTo>
                    <a:lnTo>
                      <a:pt x="52" y="168"/>
                    </a:lnTo>
                    <a:lnTo>
                      <a:pt x="53" y="169"/>
                    </a:lnTo>
                    <a:lnTo>
                      <a:pt x="55" y="169"/>
                    </a:lnTo>
                    <a:lnTo>
                      <a:pt x="53" y="170"/>
                    </a:lnTo>
                    <a:lnTo>
                      <a:pt x="53" y="172"/>
                    </a:lnTo>
                    <a:lnTo>
                      <a:pt x="53" y="170"/>
                    </a:lnTo>
                    <a:lnTo>
                      <a:pt x="52" y="170"/>
                    </a:lnTo>
                    <a:lnTo>
                      <a:pt x="51" y="169"/>
                    </a:lnTo>
                    <a:lnTo>
                      <a:pt x="50" y="170"/>
                    </a:lnTo>
                    <a:lnTo>
                      <a:pt x="49" y="169"/>
                    </a:lnTo>
                    <a:lnTo>
                      <a:pt x="47" y="170"/>
                    </a:lnTo>
                    <a:lnTo>
                      <a:pt x="44" y="170"/>
                    </a:lnTo>
                    <a:lnTo>
                      <a:pt x="44" y="172"/>
                    </a:lnTo>
                    <a:lnTo>
                      <a:pt x="43" y="172"/>
                    </a:lnTo>
                    <a:lnTo>
                      <a:pt x="43" y="174"/>
                    </a:lnTo>
                    <a:lnTo>
                      <a:pt x="41" y="174"/>
                    </a:lnTo>
                    <a:lnTo>
                      <a:pt x="40" y="174"/>
                    </a:lnTo>
                    <a:lnTo>
                      <a:pt x="39" y="176"/>
                    </a:lnTo>
                    <a:lnTo>
                      <a:pt x="35" y="179"/>
                    </a:lnTo>
                    <a:lnTo>
                      <a:pt x="34" y="177"/>
                    </a:lnTo>
                    <a:lnTo>
                      <a:pt x="33" y="176"/>
                    </a:lnTo>
                    <a:lnTo>
                      <a:pt x="32" y="176"/>
                    </a:lnTo>
                    <a:lnTo>
                      <a:pt x="28" y="174"/>
                    </a:lnTo>
                    <a:lnTo>
                      <a:pt x="30" y="174"/>
                    </a:lnTo>
                    <a:lnTo>
                      <a:pt x="30" y="173"/>
                    </a:lnTo>
                    <a:lnTo>
                      <a:pt x="25" y="172"/>
                    </a:lnTo>
                    <a:lnTo>
                      <a:pt x="24" y="172"/>
                    </a:lnTo>
                    <a:lnTo>
                      <a:pt x="24" y="173"/>
                    </a:lnTo>
                    <a:lnTo>
                      <a:pt x="27" y="174"/>
                    </a:lnTo>
                    <a:lnTo>
                      <a:pt x="27" y="176"/>
                    </a:lnTo>
                    <a:lnTo>
                      <a:pt x="25" y="177"/>
                    </a:lnTo>
                    <a:lnTo>
                      <a:pt x="24" y="180"/>
                    </a:lnTo>
                    <a:lnTo>
                      <a:pt x="24" y="182"/>
                    </a:lnTo>
                    <a:lnTo>
                      <a:pt x="23" y="183"/>
                    </a:lnTo>
                    <a:lnTo>
                      <a:pt x="24" y="184"/>
                    </a:lnTo>
                    <a:lnTo>
                      <a:pt x="24" y="190"/>
                    </a:lnTo>
                    <a:lnTo>
                      <a:pt x="24" y="191"/>
                    </a:lnTo>
                    <a:lnTo>
                      <a:pt x="19" y="191"/>
                    </a:lnTo>
                    <a:lnTo>
                      <a:pt x="19" y="192"/>
                    </a:lnTo>
                    <a:lnTo>
                      <a:pt x="20" y="196"/>
                    </a:lnTo>
                    <a:lnTo>
                      <a:pt x="22" y="199"/>
                    </a:lnTo>
                    <a:lnTo>
                      <a:pt x="23" y="200"/>
                    </a:lnTo>
                    <a:lnTo>
                      <a:pt x="22" y="203"/>
                    </a:lnTo>
                    <a:lnTo>
                      <a:pt x="24" y="208"/>
                    </a:lnTo>
                    <a:lnTo>
                      <a:pt x="24" y="211"/>
                    </a:lnTo>
                    <a:lnTo>
                      <a:pt x="24" y="212"/>
                    </a:lnTo>
                    <a:lnTo>
                      <a:pt x="22" y="216"/>
                    </a:lnTo>
                    <a:lnTo>
                      <a:pt x="17" y="220"/>
                    </a:lnTo>
                    <a:lnTo>
                      <a:pt x="15" y="218"/>
                    </a:lnTo>
                    <a:lnTo>
                      <a:pt x="14" y="217"/>
                    </a:lnTo>
                    <a:lnTo>
                      <a:pt x="14" y="216"/>
                    </a:lnTo>
                    <a:lnTo>
                      <a:pt x="13" y="216"/>
                    </a:lnTo>
                    <a:lnTo>
                      <a:pt x="13" y="217"/>
                    </a:lnTo>
                    <a:lnTo>
                      <a:pt x="9" y="222"/>
                    </a:lnTo>
                    <a:lnTo>
                      <a:pt x="7" y="227"/>
                    </a:lnTo>
                    <a:lnTo>
                      <a:pt x="4" y="231"/>
                    </a:lnTo>
                    <a:lnTo>
                      <a:pt x="4" y="232"/>
                    </a:lnTo>
                    <a:lnTo>
                      <a:pt x="4" y="234"/>
                    </a:lnTo>
                    <a:lnTo>
                      <a:pt x="4" y="237"/>
                    </a:lnTo>
                    <a:lnTo>
                      <a:pt x="1" y="240"/>
                    </a:lnTo>
                    <a:lnTo>
                      <a:pt x="1" y="242"/>
                    </a:lnTo>
                    <a:lnTo>
                      <a:pt x="0" y="245"/>
                    </a:lnTo>
                    <a:lnTo>
                      <a:pt x="1" y="248"/>
                    </a:lnTo>
                    <a:lnTo>
                      <a:pt x="4" y="249"/>
                    </a:lnTo>
                    <a:lnTo>
                      <a:pt x="3" y="251"/>
                    </a:lnTo>
                    <a:lnTo>
                      <a:pt x="3" y="254"/>
                    </a:lnTo>
                    <a:lnTo>
                      <a:pt x="5" y="255"/>
                    </a:lnTo>
                    <a:lnTo>
                      <a:pt x="6" y="254"/>
                    </a:lnTo>
                    <a:lnTo>
                      <a:pt x="9" y="256"/>
                    </a:lnTo>
                    <a:lnTo>
                      <a:pt x="10" y="255"/>
                    </a:lnTo>
                    <a:lnTo>
                      <a:pt x="11" y="254"/>
                    </a:lnTo>
                    <a:lnTo>
                      <a:pt x="14" y="259"/>
                    </a:lnTo>
                    <a:lnTo>
                      <a:pt x="12" y="262"/>
                    </a:lnTo>
                    <a:lnTo>
                      <a:pt x="14" y="265"/>
                    </a:lnTo>
                    <a:lnTo>
                      <a:pt x="17" y="271"/>
                    </a:lnTo>
                    <a:lnTo>
                      <a:pt x="17" y="268"/>
                    </a:lnTo>
                    <a:lnTo>
                      <a:pt x="19" y="268"/>
                    </a:lnTo>
                    <a:lnTo>
                      <a:pt x="20" y="266"/>
                    </a:lnTo>
                    <a:lnTo>
                      <a:pt x="23" y="267"/>
                    </a:lnTo>
                    <a:lnTo>
                      <a:pt x="24" y="267"/>
                    </a:lnTo>
                    <a:lnTo>
                      <a:pt x="21" y="269"/>
                    </a:lnTo>
                    <a:lnTo>
                      <a:pt x="20" y="271"/>
                    </a:lnTo>
                    <a:lnTo>
                      <a:pt x="24" y="277"/>
                    </a:lnTo>
                    <a:lnTo>
                      <a:pt x="24" y="282"/>
                    </a:lnTo>
                    <a:lnTo>
                      <a:pt x="25" y="283"/>
                    </a:lnTo>
                    <a:lnTo>
                      <a:pt x="27" y="293"/>
                    </a:lnTo>
                    <a:lnTo>
                      <a:pt x="28" y="294"/>
                    </a:lnTo>
                    <a:lnTo>
                      <a:pt x="30" y="295"/>
                    </a:lnTo>
                    <a:lnTo>
                      <a:pt x="30" y="297"/>
                    </a:lnTo>
                    <a:lnTo>
                      <a:pt x="30" y="300"/>
                    </a:lnTo>
                    <a:lnTo>
                      <a:pt x="32" y="301"/>
                    </a:lnTo>
                    <a:lnTo>
                      <a:pt x="34" y="301"/>
                    </a:lnTo>
                    <a:lnTo>
                      <a:pt x="35" y="302"/>
                    </a:lnTo>
                    <a:lnTo>
                      <a:pt x="38" y="301"/>
                    </a:lnTo>
                    <a:lnTo>
                      <a:pt x="43" y="303"/>
                    </a:lnTo>
                    <a:lnTo>
                      <a:pt x="45" y="302"/>
                    </a:lnTo>
                    <a:lnTo>
                      <a:pt x="47" y="300"/>
                    </a:lnTo>
                    <a:lnTo>
                      <a:pt x="49" y="301"/>
                    </a:lnTo>
                    <a:lnTo>
                      <a:pt x="49" y="305"/>
                    </a:lnTo>
                    <a:lnTo>
                      <a:pt x="52" y="311"/>
                    </a:lnTo>
                    <a:lnTo>
                      <a:pt x="50" y="313"/>
                    </a:lnTo>
                    <a:lnTo>
                      <a:pt x="53" y="324"/>
                    </a:lnTo>
                    <a:lnTo>
                      <a:pt x="53" y="325"/>
                    </a:lnTo>
                    <a:lnTo>
                      <a:pt x="55" y="328"/>
                    </a:lnTo>
                    <a:lnTo>
                      <a:pt x="57" y="328"/>
                    </a:lnTo>
                    <a:lnTo>
                      <a:pt x="61" y="329"/>
                    </a:lnTo>
                    <a:lnTo>
                      <a:pt x="59" y="332"/>
                    </a:lnTo>
                    <a:lnTo>
                      <a:pt x="61" y="335"/>
                    </a:lnTo>
                    <a:lnTo>
                      <a:pt x="61" y="337"/>
                    </a:lnTo>
                    <a:lnTo>
                      <a:pt x="64" y="345"/>
                    </a:lnTo>
                    <a:lnTo>
                      <a:pt x="62" y="351"/>
                    </a:lnTo>
                    <a:lnTo>
                      <a:pt x="61" y="353"/>
                    </a:lnTo>
                    <a:lnTo>
                      <a:pt x="63" y="356"/>
                    </a:lnTo>
                    <a:lnTo>
                      <a:pt x="68" y="359"/>
                    </a:lnTo>
                    <a:lnTo>
                      <a:pt x="71" y="358"/>
                    </a:lnTo>
                    <a:lnTo>
                      <a:pt x="72" y="360"/>
                    </a:lnTo>
                    <a:lnTo>
                      <a:pt x="74" y="359"/>
                    </a:lnTo>
                    <a:lnTo>
                      <a:pt x="79" y="362"/>
                    </a:lnTo>
                    <a:lnTo>
                      <a:pt x="82" y="366"/>
                    </a:lnTo>
                    <a:lnTo>
                      <a:pt x="85" y="368"/>
                    </a:lnTo>
                    <a:lnTo>
                      <a:pt x="88" y="375"/>
                    </a:lnTo>
                    <a:lnTo>
                      <a:pt x="90" y="377"/>
                    </a:lnTo>
                    <a:lnTo>
                      <a:pt x="90" y="379"/>
                    </a:lnTo>
                    <a:lnTo>
                      <a:pt x="92" y="379"/>
                    </a:lnTo>
                    <a:lnTo>
                      <a:pt x="92" y="381"/>
                    </a:lnTo>
                    <a:lnTo>
                      <a:pt x="95" y="386"/>
                    </a:lnTo>
                    <a:lnTo>
                      <a:pt x="97" y="386"/>
                    </a:lnTo>
                    <a:lnTo>
                      <a:pt x="98" y="388"/>
                    </a:lnTo>
                    <a:lnTo>
                      <a:pt x="99" y="391"/>
                    </a:lnTo>
                    <a:lnTo>
                      <a:pt x="103" y="392"/>
                    </a:lnTo>
                    <a:lnTo>
                      <a:pt x="105" y="394"/>
                    </a:lnTo>
                    <a:lnTo>
                      <a:pt x="107" y="394"/>
                    </a:lnTo>
                    <a:lnTo>
                      <a:pt x="112" y="396"/>
                    </a:lnTo>
                    <a:lnTo>
                      <a:pt x="113" y="397"/>
                    </a:lnTo>
                    <a:lnTo>
                      <a:pt x="113" y="400"/>
                    </a:lnTo>
                    <a:lnTo>
                      <a:pt x="112" y="402"/>
                    </a:lnTo>
                    <a:lnTo>
                      <a:pt x="115" y="402"/>
                    </a:lnTo>
                    <a:lnTo>
                      <a:pt x="114" y="403"/>
                    </a:lnTo>
                    <a:lnTo>
                      <a:pt x="116" y="405"/>
                    </a:lnTo>
                    <a:lnTo>
                      <a:pt x="117" y="407"/>
                    </a:lnTo>
                    <a:lnTo>
                      <a:pt x="116" y="407"/>
                    </a:lnTo>
                    <a:lnTo>
                      <a:pt x="115" y="408"/>
                    </a:lnTo>
                    <a:lnTo>
                      <a:pt x="118" y="410"/>
                    </a:lnTo>
                    <a:lnTo>
                      <a:pt x="118" y="412"/>
                    </a:lnTo>
                    <a:lnTo>
                      <a:pt x="119" y="412"/>
                    </a:lnTo>
                    <a:lnTo>
                      <a:pt x="121" y="412"/>
                    </a:lnTo>
                    <a:lnTo>
                      <a:pt x="123" y="414"/>
                    </a:lnTo>
                    <a:lnTo>
                      <a:pt x="125" y="414"/>
                    </a:lnTo>
                    <a:lnTo>
                      <a:pt x="124" y="418"/>
                    </a:lnTo>
                    <a:lnTo>
                      <a:pt x="123" y="421"/>
                    </a:lnTo>
                    <a:lnTo>
                      <a:pt x="121" y="423"/>
                    </a:lnTo>
                    <a:lnTo>
                      <a:pt x="118" y="422"/>
                    </a:lnTo>
                    <a:lnTo>
                      <a:pt x="113" y="422"/>
                    </a:lnTo>
                    <a:lnTo>
                      <a:pt x="113" y="426"/>
                    </a:lnTo>
                    <a:lnTo>
                      <a:pt x="111" y="426"/>
                    </a:lnTo>
                    <a:lnTo>
                      <a:pt x="110" y="427"/>
                    </a:lnTo>
                    <a:lnTo>
                      <a:pt x="109" y="427"/>
                    </a:lnTo>
                    <a:lnTo>
                      <a:pt x="112" y="431"/>
                    </a:lnTo>
                    <a:lnTo>
                      <a:pt x="112" y="432"/>
                    </a:lnTo>
                    <a:lnTo>
                      <a:pt x="114" y="434"/>
                    </a:lnTo>
                    <a:lnTo>
                      <a:pt x="113" y="435"/>
                    </a:lnTo>
                    <a:lnTo>
                      <a:pt x="117" y="435"/>
                    </a:lnTo>
                    <a:lnTo>
                      <a:pt x="118" y="435"/>
                    </a:lnTo>
                    <a:lnTo>
                      <a:pt x="118" y="439"/>
                    </a:lnTo>
                    <a:lnTo>
                      <a:pt x="116" y="439"/>
                    </a:lnTo>
                    <a:lnTo>
                      <a:pt x="117" y="440"/>
                    </a:lnTo>
                    <a:lnTo>
                      <a:pt x="116" y="442"/>
                    </a:lnTo>
                    <a:lnTo>
                      <a:pt x="118" y="443"/>
                    </a:lnTo>
                    <a:lnTo>
                      <a:pt x="118" y="444"/>
                    </a:lnTo>
                    <a:lnTo>
                      <a:pt x="119" y="447"/>
                    </a:lnTo>
                    <a:lnTo>
                      <a:pt x="121" y="445"/>
                    </a:lnTo>
                    <a:lnTo>
                      <a:pt x="123" y="446"/>
                    </a:lnTo>
                    <a:lnTo>
                      <a:pt x="122" y="448"/>
                    </a:lnTo>
                    <a:lnTo>
                      <a:pt x="122" y="451"/>
                    </a:lnTo>
                    <a:lnTo>
                      <a:pt x="123" y="451"/>
                    </a:lnTo>
                    <a:lnTo>
                      <a:pt x="124" y="449"/>
                    </a:lnTo>
                    <a:lnTo>
                      <a:pt x="130" y="450"/>
                    </a:lnTo>
                    <a:lnTo>
                      <a:pt x="131" y="451"/>
                    </a:lnTo>
                    <a:lnTo>
                      <a:pt x="129" y="454"/>
                    </a:lnTo>
                    <a:lnTo>
                      <a:pt x="132" y="456"/>
                    </a:lnTo>
                    <a:lnTo>
                      <a:pt x="136" y="456"/>
                    </a:lnTo>
                    <a:lnTo>
                      <a:pt x="140" y="453"/>
                    </a:lnTo>
                    <a:lnTo>
                      <a:pt x="143" y="455"/>
                    </a:lnTo>
                    <a:lnTo>
                      <a:pt x="145" y="454"/>
                    </a:lnTo>
                    <a:lnTo>
                      <a:pt x="148" y="456"/>
                    </a:lnTo>
                    <a:lnTo>
                      <a:pt x="148" y="458"/>
                    </a:lnTo>
                    <a:lnTo>
                      <a:pt x="152" y="457"/>
                    </a:lnTo>
                    <a:lnTo>
                      <a:pt x="153" y="457"/>
                    </a:lnTo>
                    <a:lnTo>
                      <a:pt x="154" y="457"/>
                    </a:lnTo>
                    <a:lnTo>
                      <a:pt x="155" y="457"/>
                    </a:lnTo>
                    <a:lnTo>
                      <a:pt x="158" y="458"/>
                    </a:lnTo>
                    <a:lnTo>
                      <a:pt x="162" y="461"/>
                    </a:lnTo>
                    <a:lnTo>
                      <a:pt x="166" y="463"/>
                    </a:lnTo>
                    <a:lnTo>
                      <a:pt x="169" y="465"/>
                    </a:lnTo>
                    <a:lnTo>
                      <a:pt x="169" y="467"/>
                    </a:lnTo>
                    <a:lnTo>
                      <a:pt x="174" y="465"/>
                    </a:lnTo>
                    <a:lnTo>
                      <a:pt x="178" y="467"/>
                    </a:lnTo>
                    <a:lnTo>
                      <a:pt x="180" y="471"/>
                    </a:lnTo>
                    <a:lnTo>
                      <a:pt x="188" y="477"/>
                    </a:lnTo>
                    <a:lnTo>
                      <a:pt x="190" y="477"/>
                    </a:lnTo>
                    <a:lnTo>
                      <a:pt x="191" y="477"/>
                    </a:lnTo>
                    <a:lnTo>
                      <a:pt x="191" y="481"/>
                    </a:lnTo>
                    <a:lnTo>
                      <a:pt x="193" y="482"/>
                    </a:lnTo>
                    <a:lnTo>
                      <a:pt x="196" y="482"/>
                    </a:lnTo>
                    <a:lnTo>
                      <a:pt x="197" y="479"/>
                    </a:lnTo>
                    <a:lnTo>
                      <a:pt x="200" y="478"/>
                    </a:lnTo>
                    <a:lnTo>
                      <a:pt x="200" y="476"/>
                    </a:lnTo>
                    <a:lnTo>
                      <a:pt x="202" y="473"/>
                    </a:lnTo>
                    <a:lnTo>
                      <a:pt x="204" y="473"/>
                    </a:lnTo>
                    <a:lnTo>
                      <a:pt x="205" y="476"/>
                    </a:lnTo>
                    <a:lnTo>
                      <a:pt x="206" y="477"/>
                    </a:lnTo>
                    <a:lnTo>
                      <a:pt x="208" y="477"/>
                    </a:lnTo>
                    <a:lnTo>
                      <a:pt x="210" y="476"/>
                    </a:lnTo>
                    <a:lnTo>
                      <a:pt x="211" y="473"/>
                    </a:lnTo>
                    <a:lnTo>
                      <a:pt x="211" y="471"/>
                    </a:lnTo>
                    <a:lnTo>
                      <a:pt x="210" y="470"/>
                    </a:lnTo>
                    <a:lnTo>
                      <a:pt x="210" y="466"/>
                    </a:lnTo>
                    <a:lnTo>
                      <a:pt x="211" y="465"/>
                    </a:lnTo>
                    <a:lnTo>
                      <a:pt x="213" y="467"/>
                    </a:lnTo>
                    <a:lnTo>
                      <a:pt x="215" y="467"/>
                    </a:lnTo>
                    <a:lnTo>
                      <a:pt x="216" y="467"/>
                    </a:lnTo>
                    <a:lnTo>
                      <a:pt x="218" y="467"/>
                    </a:lnTo>
                    <a:lnTo>
                      <a:pt x="221" y="470"/>
                    </a:lnTo>
                    <a:lnTo>
                      <a:pt x="223" y="470"/>
                    </a:lnTo>
                    <a:lnTo>
                      <a:pt x="224" y="466"/>
                    </a:lnTo>
                    <a:lnTo>
                      <a:pt x="226" y="465"/>
                    </a:lnTo>
                    <a:lnTo>
                      <a:pt x="227" y="462"/>
                    </a:lnTo>
                    <a:lnTo>
                      <a:pt x="229" y="459"/>
                    </a:lnTo>
                    <a:lnTo>
                      <a:pt x="229" y="456"/>
                    </a:lnTo>
                    <a:lnTo>
                      <a:pt x="231" y="454"/>
                    </a:lnTo>
                    <a:lnTo>
                      <a:pt x="232" y="454"/>
                    </a:lnTo>
                    <a:lnTo>
                      <a:pt x="231" y="450"/>
                    </a:lnTo>
                    <a:lnTo>
                      <a:pt x="229" y="447"/>
                    </a:lnTo>
                    <a:lnTo>
                      <a:pt x="229" y="444"/>
                    </a:lnTo>
                    <a:lnTo>
                      <a:pt x="232" y="444"/>
                    </a:lnTo>
                    <a:lnTo>
                      <a:pt x="233" y="445"/>
                    </a:lnTo>
                    <a:lnTo>
                      <a:pt x="236" y="444"/>
                    </a:lnTo>
                    <a:lnTo>
                      <a:pt x="237" y="446"/>
                    </a:lnTo>
                    <a:lnTo>
                      <a:pt x="238" y="447"/>
                    </a:lnTo>
                    <a:lnTo>
                      <a:pt x="237" y="447"/>
                    </a:lnTo>
                    <a:lnTo>
                      <a:pt x="237" y="448"/>
                    </a:lnTo>
                    <a:lnTo>
                      <a:pt x="239" y="450"/>
                    </a:lnTo>
                    <a:lnTo>
                      <a:pt x="242" y="452"/>
                    </a:lnTo>
                    <a:lnTo>
                      <a:pt x="242" y="455"/>
                    </a:lnTo>
                    <a:lnTo>
                      <a:pt x="242" y="456"/>
                    </a:lnTo>
                    <a:lnTo>
                      <a:pt x="243" y="457"/>
                    </a:lnTo>
                    <a:lnTo>
                      <a:pt x="244" y="460"/>
                    </a:lnTo>
                    <a:lnTo>
                      <a:pt x="246" y="459"/>
                    </a:lnTo>
                    <a:lnTo>
                      <a:pt x="249" y="459"/>
                    </a:lnTo>
                    <a:lnTo>
                      <a:pt x="250" y="461"/>
                    </a:lnTo>
                    <a:lnTo>
                      <a:pt x="256" y="463"/>
                    </a:lnTo>
                    <a:lnTo>
                      <a:pt x="257" y="464"/>
                    </a:lnTo>
                    <a:lnTo>
                      <a:pt x="257" y="467"/>
                    </a:lnTo>
                    <a:lnTo>
                      <a:pt x="259" y="469"/>
                    </a:lnTo>
                    <a:lnTo>
                      <a:pt x="260" y="468"/>
                    </a:lnTo>
                    <a:lnTo>
                      <a:pt x="260" y="466"/>
                    </a:lnTo>
                    <a:lnTo>
                      <a:pt x="262" y="466"/>
                    </a:lnTo>
                    <a:lnTo>
                      <a:pt x="263" y="465"/>
                    </a:lnTo>
                    <a:lnTo>
                      <a:pt x="264" y="465"/>
                    </a:lnTo>
                    <a:lnTo>
                      <a:pt x="266" y="463"/>
                    </a:lnTo>
                    <a:lnTo>
                      <a:pt x="268" y="463"/>
                    </a:lnTo>
                    <a:lnTo>
                      <a:pt x="271" y="460"/>
                    </a:lnTo>
                    <a:lnTo>
                      <a:pt x="272" y="459"/>
                    </a:lnTo>
                    <a:lnTo>
                      <a:pt x="275" y="459"/>
                    </a:lnTo>
                    <a:lnTo>
                      <a:pt x="276" y="463"/>
                    </a:lnTo>
                    <a:lnTo>
                      <a:pt x="276" y="470"/>
                    </a:lnTo>
                    <a:lnTo>
                      <a:pt x="278" y="471"/>
                    </a:lnTo>
                    <a:lnTo>
                      <a:pt x="279" y="471"/>
                    </a:lnTo>
                    <a:lnTo>
                      <a:pt x="283" y="470"/>
                    </a:lnTo>
                    <a:lnTo>
                      <a:pt x="285" y="475"/>
                    </a:lnTo>
                    <a:lnTo>
                      <a:pt x="286" y="483"/>
                    </a:lnTo>
                    <a:lnTo>
                      <a:pt x="292" y="483"/>
                    </a:lnTo>
                    <a:lnTo>
                      <a:pt x="294" y="482"/>
                    </a:lnTo>
                    <a:lnTo>
                      <a:pt x="294" y="483"/>
                    </a:lnTo>
                    <a:lnTo>
                      <a:pt x="295" y="482"/>
                    </a:lnTo>
                    <a:lnTo>
                      <a:pt x="297" y="484"/>
                    </a:lnTo>
                    <a:lnTo>
                      <a:pt x="299" y="482"/>
                    </a:lnTo>
                    <a:lnTo>
                      <a:pt x="299" y="480"/>
                    </a:lnTo>
                    <a:lnTo>
                      <a:pt x="301" y="479"/>
                    </a:lnTo>
                    <a:lnTo>
                      <a:pt x="301" y="478"/>
                    </a:lnTo>
                    <a:lnTo>
                      <a:pt x="304" y="476"/>
                    </a:lnTo>
                    <a:lnTo>
                      <a:pt x="303" y="468"/>
                    </a:lnTo>
                    <a:lnTo>
                      <a:pt x="306" y="458"/>
                    </a:lnTo>
                    <a:lnTo>
                      <a:pt x="306" y="453"/>
                    </a:lnTo>
                    <a:lnTo>
                      <a:pt x="304" y="453"/>
                    </a:lnTo>
                    <a:lnTo>
                      <a:pt x="308" y="441"/>
                    </a:lnTo>
                    <a:lnTo>
                      <a:pt x="309" y="440"/>
                    </a:lnTo>
                    <a:lnTo>
                      <a:pt x="310" y="436"/>
                    </a:lnTo>
                    <a:lnTo>
                      <a:pt x="313" y="431"/>
                    </a:lnTo>
                    <a:lnTo>
                      <a:pt x="314" y="430"/>
                    </a:lnTo>
                    <a:lnTo>
                      <a:pt x="319" y="430"/>
                    </a:lnTo>
                    <a:lnTo>
                      <a:pt x="320" y="427"/>
                    </a:lnTo>
                    <a:lnTo>
                      <a:pt x="324" y="427"/>
                    </a:lnTo>
                    <a:lnTo>
                      <a:pt x="328" y="424"/>
                    </a:lnTo>
                    <a:lnTo>
                      <a:pt x="328" y="422"/>
                    </a:lnTo>
                    <a:lnTo>
                      <a:pt x="330" y="421"/>
                    </a:lnTo>
                    <a:lnTo>
                      <a:pt x="330" y="419"/>
                    </a:lnTo>
                    <a:lnTo>
                      <a:pt x="332" y="418"/>
                    </a:lnTo>
                    <a:lnTo>
                      <a:pt x="333" y="418"/>
                    </a:lnTo>
                    <a:lnTo>
                      <a:pt x="335" y="418"/>
                    </a:lnTo>
                    <a:lnTo>
                      <a:pt x="333" y="411"/>
                    </a:lnTo>
                    <a:lnTo>
                      <a:pt x="337" y="405"/>
                    </a:lnTo>
                    <a:lnTo>
                      <a:pt x="337" y="403"/>
                    </a:lnTo>
                    <a:lnTo>
                      <a:pt x="336" y="400"/>
                    </a:lnTo>
                    <a:lnTo>
                      <a:pt x="337" y="399"/>
                    </a:lnTo>
                    <a:lnTo>
                      <a:pt x="337" y="397"/>
                    </a:lnTo>
                    <a:lnTo>
                      <a:pt x="340" y="396"/>
                    </a:lnTo>
                    <a:lnTo>
                      <a:pt x="341" y="396"/>
                    </a:lnTo>
                    <a:lnTo>
                      <a:pt x="343" y="397"/>
                    </a:lnTo>
                    <a:lnTo>
                      <a:pt x="346" y="397"/>
                    </a:lnTo>
                    <a:lnTo>
                      <a:pt x="347" y="396"/>
                    </a:lnTo>
                    <a:lnTo>
                      <a:pt x="348" y="398"/>
                    </a:lnTo>
                    <a:lnTo>
                      <a:pt x="348" y="397"/>
                    </a:lnTo>
                    <a:lnTo>
                      <a:pt x="349" y="399"/>
                    </a:lnTo>
                    <a:lnTo>
                      <a:pt x="350" y="400"/>
                    </a:lnTo>
                    <a:lnTo>
                      <a:pt x="351" y="399"/>
                    </a:lnTo>
                    <a:lnTo>
                      <a:pt x="352" y="400"/>
                    </a:lnTo>
                    <a:lnTo>
                      <a:pt x="354" y="398"/>
                    </a:lnTo>
                    <a:lnTo>
                      <a:pt x="356" y="399"/>
                    </a:lnTo>
                    <a:lnTo>
                      <a:pt x="358" y="401"/>
                    </a:lnTo>
                    <a:lnTo>
                      <a:pt x="358" y="403"/>
                    </a:lnTo>
                    <a:lnTo>
                      <a:pt x="361" y="403"/>
                    </a:lnTo>
                    <a:lnTo>
                      <a:pt x="363" y="405"/>
                    </a:lnTo>
                    <a:lnTo>
                      <a:pt x="365" y="406"/>
                    </a:lnTo>
                    <a:lnTo>
                      <a:pt x="366" y="405"/>
                    </a:lnTo>
                    <a:lnTo>
                      <a:pt x="369" y="407"/>
                    </a:lnTo>
                    <a:lnTo>
                      <a:pt x="371" y="408"/>
                    </a:lnTo>
                    <a:lnTo>
                      <a:pt x="372" y="410"/>
                    </a:lnTo>
                    <a:lnTo>
                      <a:pt x="374" y="410"/>
                    </a:lnTo>
                    <a:lnTo>
                      <a:pt x="375" y="410"/>
                    </a:lnTo>
                    <a:lnTo>
                      <a:pt x="377" y="412"/>
                    </a:lnTo>
                    <a:lnTo>
                      <a:pt x="379" y="410"/>
                    </a:lnTo>
                    <a:lnTo>
                      <a:pt x="380" y="410"/>
                    </a:lnTo>
                    <a:lnTo>
                      <a:pt x="382" y="409"/>
                    </a:lnTo>
                    <a:lnTo>
                      <a:pt x="384" y="405"/>
                    </a:lnTo>
                    <a:lnTo>
                      <a:pt x="384" y="403"/>
                    </a:lnTo>
                    <a:lnTo>
                      <a:pt x="379" y="398"/>
                    </a:lnTo>
                    <a:lnTo>
                      <a:pt x="379" y="397"/>
                    </a:lnTo>
                    <a:lnTo>
                      <a:pt x="379" y="396"/>
                    </a:lnTo>
                    <a:lnTo>
                      <a:pt x="378" y="395"/>
                    </a:lnTo>
                    <a:lnTo>
                      <a:pt x="381" y="392"/>
                    </a:lnTo>
                    <a:lnTo>
                      <a:pt x="381" y="387"/>
                    </a:lnTo>
                    <a:lnTo>
                      <a:pt x="384" y="382"/>
                    </a:lnTo>
                    <a:lnTo>
                      <a:pt x="384" y="376"/>
                    </a:lnTo>
                    <a:lnTo>
                      <a:pt x="386" y="375"/>
                    </a:lnTo>
                    <a:lnTo>
                      <a:pt x="386" y="374"/>
                    </a:lnTo>
                    <a:lnTo>
                      <a:pt x="389" y="374"/>
                    </a:lnTo>
                    <a:lnTo>
                      <a:pt x="389" y="372"/>
                    </a:lnTo>
                    <a:lnTo>
                      <a:pt x="388" y="369"/>
                    </a:lnTo>
                    <a:lnTo>
                      <a:pt x="387" y="369"/>
                    </a:lnTo>
                    <a:lnTo>
                      <a:pt x="387" y="365"/>
                    </a:lnTo>
                    <a:lnTo>
                      <a:pt x="388" y="359"/>
                    </a:lnTo>
                    <a:lnTo>
                      <a:pt x="391" y="359"/>
                    </a:lnTo>
                    <a:lnTo>
                      <a:pt x="392" y="351"/>
                    </a:lnTo>
                    <a:lnTo>
                      <a:pt x="393" y="352"/>
                    </a:lnTo>
                    <a:lnTo>
                      <a:pt x="393" y="350"/>
                    </a:lnTo>
                    <a:lnTo>
                      <a:pt x="394" y="348"/>
                    </a:lnTo>
                    <a:lnTo>
                      <a:pt x="395" y="346"/>
                    </a:lnTo>
                    <a:lnTo>
                      <a:pt x="395" y="340"/>
                    </a:lnTo>
                    <a:lnTo>
                      <a:pt x="393" y="339"/>
                    </a:lnTo>
                    <a:lnTo>
                      <a:pt x="393" y="336"/>
                    </a:lnTo>
                    <a:lnTo>
                      <a:pt x="392" y="335"/>
                    </a:lnTo>
                    <a:lnTo>
                      <a:pt x="392" y="333"/>
                    </a:lnTo>
                    <a:lnTo>
                      <a:pt x="394" y="332"/>
                    </a:lnTo>
                    <a:lnTo>
                      <a:pt x="395" y="331"/>
                    </a:lnTo>
                    <a:lnTo>
                      <a:pt x="395" y="328"/>
                    </a:lnTo>
                    <a:lnTo>
                      <a:pt x="393" y="327"/>
                    </a:lnTo>
                    <a:lnTo>
                      <a:pt x="393" y="321"/>
                    </a:lnTo>
                    <a:lnTo>
                      <a:pt x="393" y="318"/>
                    </a:lnTo>
                    <a:lnTo>
                      <a:pt x="394" y="314"/>
                    </a:lnTo>
                    <a:lnTo>
                      <a:pt x="395" y="310"/>
                    </a:lnTo>
                    <a:lnTo>
                      <a:pt x="395" y="311"/>
                    </a:lnTo>
                    <a:lnTo>
                      <a:pt x="397" y="307"/>
                    </a:lnTo>
                    <a:lnTo>
                      <a:pt x="400" y="306"/>
                    </a:lnTo>
                    <a:lnTo>
                      <a:pt x="401" y="305"/>
                    </a:lnTo>
                    <a:lnTo>
                      <a:pt x="401" y="304"/>
                    </a:lnTo>
                    <a:lnTo>
                      <a:pt x="402" y="299"/>
                    </a:lnTo>
                    <a:lnTo>
                      <a:pt x="401" y="299"/>
                    </a:lnTo>
                    <a:lnTo>
                      <a:pt x="400" y="297"/>
                    </a:lnTo>
                    <a:lnTo>
                      <a:pt x="402" y="294"/>
                    </a:lnTo>
                    <a:lnTo>
                      <a:pt x="403" y="295"/>
                    </a:lnTo>
                    <a:lnTo>
                      <a:pt x="406" y="295"/>
                    </a:lnTo>
                    <a:lnTo>
                      <a:pt x="407" y="293"/>
                    </a:lnTo>
                    <a:lnTo>
                      <a:pt x="409" y="292"/>
                    </a:lnTo>
                    <a:lnTo>
                      <a:pt x="410" y="295"/>
                    </a:lnTo>
                    <a:lnTo>
                      <a:pt x="414" y="297"/>
                    </a:lnTo>
                    <a:lnTo>
                      <a:pt x="418" y="296"/>
                    </a:lnTo>
                    <a:lnTo>
                      <a:pt x="420" y="297"/>
                    </a:lnTo>
                    <a:lnTo>
                      <a:pt x="421" y="301"/>
                    </a:lnTo>
                    <a:lnTo>
                      <a:pt x="420" y="302"/>
                    </a:lnTo>
                    <a:lnTo>
                      <a:pt x="420" y="303"/>
                    </a:lnTo>
                    <a:lnTo>
                      <a:pt x="420" y="305"/>
                    </a:lnTo>
                    <a:lnTo>
                      <a:pt x="426" y="306"/>
                    </a:lnTo>
                    <a:lnTo>
                      <a:pt x="430" y="308"/>
                    </a:lnTo>
                    <a:lnTo>
                      <a:pt x="431" y="306"/>
                    </a:lnTo>
                    <a:lnTo>
                      <a:pt x="433" y="306"/>
                    </a:lnTo>
                    <a:lnTo>
                      <a:pt x="435" y="307"/>
                    </a:lnTo>
                    <a:lnTo>
                      <a:pt x="436" y="306"/>
                    </a:lnTo>
                    <a:lnTo>
                      <a:pt x="437" y="307"/>
                    </a:lnTo>
                    <a:lnTo>
                      <a:pt x="439" y="306"/>
                    </a:lnTo>
                    <a:lnTo>
                      <a:pt x="439" y="308"/>
                    </a:lnTo>
                    <a:lnTo>
                      <a:pt x="444" y="311"/>
                    </a:lnTo>
                    <a:lnTo>
                      <a:pt x="444" y="314"/>
                    </a:lnTo>
                    <a:lnTo>
                      <a:pt x="443" y="314"/>
                    </a:lnTo>
                    <a:lnTo>
                      <a:pt x="442" y="315"/>
                    </a:lnTo>
                    <a:lnTo>
                      <a:pt x="442" y="316"/>
                    </a:lnTo>
                    <a:lnTo>
                      <a:pt x="445" y="318"/>
                    </a:lnTo>
                    <a:lnTo>
                      <a:pt x="445" y="319"/>
                    </a:lnTo>
                    <a:lnTo>
                      <a:pt x="444" y="320"/>
                    </a:lnTo>
                    <a:lnTo>
                      <a:pt x="446" y="322"/>
                    </a:lnTo>
                    <a:lnTo>
                      <a:pt x="446" y="325"/>
                    </a:lnTo>
                    <a:lnTo>
                      <a:pt x="446" y="326"/>
                    </a:lnTo>
                    <a:lnTo>
                      <a:pt x="444" y="327"/>
                    </a:lnTo>
                    <a:lnTo>
                      <a:pt x="441" y="332"/>
                    </a:lnTo>
                    <a:lnTo>
                      <a:pt x="443" y="335"/>
                    </a:lnTo>
                    <a:lnTo>
                      <a:pt x="444" y="334"/>
                    </a:lnTo>
                    <a:lnTo>
                      <a:pt x="445" y="335"/>
                    </a:lnTo>
                    <a:lnTo>
                      <a:pt x="448" y="333"/>
                    </a:lnTo>
                    <a:lnTo>
                      <a:pt x="450" y="335"/>
                    </a:lnTo>
                    <a:lnTo>
                      <a:pt x="454" y="331"/>
                    </a:lnTo>
                    <a:lnTo>
                      <a:pt x="456" y="331"/>
                    </a:lnTo>
                    <a:lnTo>
                      <a:pt x="458" y="329"/>
                    </a:lnTo>
                    <a:lnTo>
                      <a:pt x="459" y="329"/>
                    </a:lnTo>
                    <a:lnTo>
                      <a:pt x="462" y="329"/>
                    </a:lnTo>
                    <a:lnTo>
                      <a:pt x="466" y="330"/>
                    </a:lnTo>
                    <a:lnTo>
                      <a:pt x="467" y="330"/>
                    </a:lnTo>
                    <a:lnTo>
                      <a:pt x="471" y="333"/>
                    </a:lnTo>
                    <a:lnTo>
                      <a:pt x="472" y="331"/>
                    </a:lnTo>
                    <a:lnTo>
                      <a:pt x="474" y="331"/>
                    </a:lnTo>
                    <a:lnTo>
                      <a:pt x="473" y="328"/>
                    </a:lnTo>
                    <a:lnTo>
                      <a:pt x="474" y="328"/>
                    </a:lnTo>
                    <a:lnTo>
                      <a:pt x="475" y="328"/>
                    </a:lnTo>
                    <a:lnTo>
                      <a:pt x="478" y="322"/>
                    </a:lnTo>
                    <a:lnTo>
                      <a:pt x="479" y="322"/>
                    </a:lnTo>
                    <a:lnTo>
                      <a:pt x="477" y="318"/>
                    </a:lnTo>
                    <a:lnTo>
                      <a:pt x="478" y="315"/>
                    </a:lnTo>
                    <a:lnTo>
                      <a:pt x="481" y="316"/>
                    </a:lnTo>
                    <a:lnTo>
                      <a:pt x="482" y="318"/>
                    </a:lnTo>
                    <a:lnTo>
                      <a:pt x="481" y="320"/>
                    </a:lnTo>
                    <a:lnTo>
                      <a:pt x="485" y="324"/>
                    </a:lnTo>
                    <a:lnTo>
                      <a:pt x="487" y="323"/>
                    </a:lnTo>
                    <a:lnTo>
                      <a:pt x="489" y="325"/>
                    </a:lnTo>
                    <a:lnTo>
                      <a:pt x="491" y="324"/>
                    </a:lnTo>
                    <a:lnTo>
                      <a:pt x="492" y="322"/>
                    </a:lnTo>
                    <a:lnTo>
                      <a:pt x="494" y="323"/>
                    </a:lnTo>
                    <a:lnTo>
                      <a:pt x="497" y="322"/>
                    </a:lnTo>
                    <a:lnTo>
                      <a:pt x="501" y="324"/>
                    </a:lnTo>
                    <a:lnTo>
                      <a:pt x="507" y="329"/>
                    </a:lnTo>
                    <a:lnTo>
                      <a:pt x="508" y="333"/>
                    </a:lnTo>
                    <a:lnTo>
                      <a:pt x="511" y="334"/>
                    </a:lnTo>
                    <a:lnTo>
                      <a:pt x="513" y="338"/>
                    </a:lnTo>
                    <a:lnTo>
                      <a:pt x="516" y="341"/>
                    </a:lnTo>
                    <a:lnTo>
                      <a:pt x="519" y="342"/>
                    </a:lnTo>
                    <a:lnTo>
                      <a:pt x="521" y="342"/>
                    </a:lnTo>
                    <a:lnTo>
                      <a:pt x="523" y="342"/>
                    </a:lnTo>
                    <a:lnTo>
                      <a:pt x="524" y="345"/>
                    </a:lnTo>
                    <a:lnTo>
                      <a:pt x="528" y="342"/>
                    </a:lnTo>
                    <a:lnTo>
                      <a:pt x="529" y="345"/>
                    </a:lnTo>
                    <a:lnTo>
                      <a:pt x="531" y="346"/>
                    </a:lnTo>
                    <a:lnTo>
                      <a:pt x="532" y="346"/>
                    </a:lnTo>
                    <a:lnTo>
                      <a:pt x="537" y="350"/>
                    </a:lnTo>
                    <a:lnTo>
                      <a:pt x="537" y="357"/>
                    </a:lnTo>
                    <a:lnTo>
                      <a:pt x="539" y="361"/>
                    </a:lnTo>
                    <a:lnTo>
                      <a:pt x="545" y="365"/>
                    </a:lnTo>
                    <a:lnTo>
                      <a:pt x="548" y="361"/>
                    </a:lnTo>
                    <a:lnTo>
                      <a:pt x="549" y="361"/>
                    </a:lnTo>
                    <a:lnTo>
                      <a:pt x="549" y="358"/>
                    </a:lnTo>
                    <a:lnTo>
                      <a:pt x="550" y="358"/>
                    </a:lnTo>
                    <a:lnTo>
                      <a:pt x="552" y="359"/>
                    </a:lnTo>
                    <a:lnTo>
                      <a:pt x="553" y="358"/>
                    </a:lnTo>
                    <a:lnTo>
                      <a:pt x="555" y="357"/>
                    </a:lnTo>
                    <a:lnTo>
                      <a:pt x="552" y="356"/>
                    </a:lnTo>
                    <a:lnTo>
                      <a:pt x="554" y="354"/>
                    </a:lnTo>
                    <a:lnTo>
                      <a:pt x="555" y="355"/>
                    </a:lnTo>
                    <a:lnTo>
                      <a:pt x="555" y="353"/>
                    </a:lnTo>
                    <a:lnTo>
                      <a:pt x="555" y="352"/>
                    </a:lnTo>
                    <a:lnTo>
                      <a:pt x="554" y="352"/>
                    </a:lnTo>
                    <a:lnTo>
                      <a:pt x="554" y="351"/>
                    </a:lnTo>
                    <a:lnTo>
                      <a:pt x="553" y="352"/>
                    </a:lnTo>
                    <a:lnTo>
                      <a:pt x="552" y="350"/>
                    </a:lnTo>
                    <a:lnTo>
                      <a:pt x="553" y="348"/>
                    </a:lnTo>
                    <a:lnTo>
                      <a:pt x="555" y="348"/>
                    </a:lnTo>
                    <a:lnTo>
                      <a:pt x="555" y="350"/>
                    </a:lnTo>
                    <a:lnTo>
                      <a:pt x="557" y="351"/>
                    </a:lnTo>
                    <a:lnTo>
                      <a:pt x="558" y="351"/>
                    </a:lnTo>
                    <a:lnTo>
                      <a:pt x="559" y="350"/>
                    </a:lnTo>
                    <a:lnTo>
                      <a:pt x="560" y="348"/>
                    </a:lnTo>
                    <a:lnTo>
                      <a:pt x="557" y="345"/>
                    </a:lnTo>
                    <a:lnTo>
                      <a:pt x="558" y="343"/>
                    </a:lnTo>
                    <a:lnTo>
                      <a:pt x="559" y="342"/>
                    </a:lnTo>
                    <a:lnTo>
                      <a:pt x="559" y="341"/>
                    </a:lnTo>
                    <a:lnTo>
                      <a:pt x="560" y="340"/>
                    </a:lnTo>
                    <a:lnTo>
                      <a:pt x="556" y="337"/>
                    </a:lnTo>
                    <a:lnTo>
                      <a:pt x="552" y="335"/>
                    </a:lnTo>
                    <a:lnTo>
                      <a:pt x="550" y="335"/>
                    </a:lnTo>
                    <a:lnTo>
                      <a:pt x="546" y="334"/>
                    </a:lnTo>
                    <a:lnTo>
                      <a:pt x="545" y="333"/>
                    </a:lnTo>
                    <a:lnTo>
                      <a:pt x="544" y="331"/>
                    </a:lnTo>
                    <a:lnTo>
                      <a:pt x="545" y="329"/>
                    </a:lnTo>
                    <a:lnTo>
                      <a:pt x="545" y="327"/>
                    </a:lnTo>
                    <a:lnTo>
                      <a:pt x="546" y="326"/>
                    </a:lnTo>
                    <a:lnTo>
                      <a:pt x="545" y="324"/>
                    </a:lnTo>
                    <a:lnTo>
                      <a:pt x="544" y="323"/>
                    </a:lnTo>
                    <a:lnTo>
                      <a:pt x="542" y="322"/>
                    </a:lnTo>
                    <a:lnTo>
                      <a:pt x="540" y="324"/>
                    </a:lnTo>
                    <a:lnTo>
                      <a:pt x="538" y="324"/>
                    </a:lnTo>
                    <a:lnTo>
                      <a:pt x="537" y="325"/>
                    </a:lnTo>
                    <a:lnTo>
                      <a:pt x="535" y="322"/>
                    </a:lnTo>
                    <a:lnTo>
                      <a:pt x="537" y="320"/>
                    </a:lnTo>
                    <a:lnTo>
                      <a:pt x="537" y="318"/>
                    </a:lnTo>
                    <a:lnTo>
                      <a:pt x="539" y="317"/>
                    </a:lnTo>
                    <a:lnTo>
                      <a:pt x="541" y="317"/>
                    </a:lnTo>
                    <a:lnTo>
                      <a:pt x="542" y="315"/>
                    </a:lnTo>
                    <a:lnTo>
                      <a:pt x="543" y="313"/>
                    </a:lnTo>
                    <a:lnTo>
                      <a:pt x="545" y="314"/>
                    </a:lnTo>
                    <a:lnTo>
                      <a:pt x="545" y="311"/>
                    </a:lnTo>
                    <a:lnTo>
                      <a:pt x="547" y="312"/>
                    </a:lnTo>
                    <a:lnTo>
                      <a:pt x="548" y="311"/>
                    </a:lnTo>
                    <a:lnTo>
                      <a:pt x="549" y="310"/>
                    </a:lnTo>
                    <a:lnTo>
                      <a:pt x="548" y="309"/>
                    </a:lnTo>
                    <a:lnTo>
                      <a:pt x="550" y="307"/>
                    </a:lnTo>
                    <a:lnTo>
                      <a:pt x="548" y="306"/>
                    </a:lnTo>
                    <a:lnTo>
                      <a:pt x="549" y="306"/>
                    </a:lnTo>
                    <a:lnTo>
                      <a:pt x="548" y="305"/>
                    </a:lnTo>
                    <a:lnTo>
                      <a:pt x="549" y="303"/>
                    </a:lnTo>
                    <a:lnTo>
                      <a:pt x="552" y="303"/>
                    </a:lnTo>
                    <a:lnTo>
                      <a:pt x="555" y="302"/>
                    </a:lnTo>
                    <a:lnTo>
                      <a:pt x="556" y="299"/>
                    </a:lnTo>
                    <a:lnTo>
                      <a:pt x="554" y="298"/>
                    </a:lnTo>
                    <a:lnTo>
                      <a:pt x="555" y="295"/>
                    </a:lnTo>
                    <a:lnTo>
                      <a:pt x="554" y="295"/>
                    </a:lnTo>
                    <a:lnTo>
                      <a:pt x="554" y="294"/>
                    </a:lnTo>
                    <a:lnTo>
                      <a:pt x="557" y="294"/>
                    </a:lnTo>
                    <a:lnTo>
                      <a:pt x="558" y="295"/>
                    </a:lnTo>
                    <a:lnTo>
                      <a:pt x="559" y="291"/>
                    </a:lnTo>
                    <a:lnTo>
                      <a:pt x="557" y="289"/>
                    </a:lnTo>
                    <a:lnTo>
                      <a:pt x="558" y="287"/>
                    </a:lnTo>
                    <a:lnTo>
                      <a:pt x="562" y="289"/>
                    </a:lnTo>
                    <a:lnTo>
                      <a:pt x="565" y="289"/>
                    </a:lnTo>
                    <a:lnTo>
                      <a:pt x="565" y="290"/>
                    </a:lnTo>
                    <a:lnTo>
                      <a:pt x="566" y="289"/>
                    </a:lnTo>
                    <a:lnTo>
                      <a:pt x="567" y="290"/>
                    </a:lnTo>
                    <a:lnTo>
                      <a:pt x="569" y="290"/>
                    </a:lnTo>
                    <a:lnTo>
                      <a:pt x="570" y="289"/>
                    </a:lnTo>
                    <a:lnTo>
                      <a:pt x="570" y="287"/>
                    </a:lnTo>
                    <a:lnTo>
                      <a:pt x="569" y="284"/>
                    </a:lnTo>
                    <a:lnTo>
                      <a:pt x="572" y="2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22" name="Freeform 73">
                <a:extLst>
                  <a:ext uri="{FF2B5EF4-FFF2-40B4-BE49-F238E27FC236}">
                    <a16:creationId xmlns:a16="http://schemas.microsoft.com/office/drawing/2014/main" id="{2D211C12-26C8-4EDE-8C41-553F654364E2}"/>
                  </a:ext>
                </a:extLst>
              </p:cNvPr>
              <p:cNvSpPr>
                <a:spLocks/>
              </p:cNvSpPr>
              <p:nvPr/>
            </p:nvSpPr>
            <p:spPr bwMode="auto">
              <a:xfrm>
                <a:off x="763" y="3367"/>
                <a:ext cx="572" cy="484"/>
              </a:xfrm>
              <a:custGeom>
                <a:avLst/>
                <a:gdLst>
                  <a:gd name="T0" fmla="*/ 557 w 572"/>
                  <a:gd name="T1" fmla="*/ 259 h 484"/>
                  <a:gd name="T2" fmla="*/ 527 w 572"/>
                  <a:gd name="T3" fmla="*/ 257 h 484"/>
                  <a:gd name="T4" fmla="*/ 507 w 572"/>
                  <a:gd name="T5" fmla="*/ 242 h 484"/>
                  <a:gd name="T6" fmla="*/ 497 w 572"/>
                  <a:gd name="T7" fmla="*/ 214 h 484"/>
                  <a:gd name="T8" fmla="*/ 467 w 572"/>
                  <a:gd name="T9" fmla="*/ 200 h 484"/>
                  <a:gd name="T10" fmla="*/ 443 w 572"/>
                  <a:gd name="T11" fmla="*/ 189 h 484"/>
                  <a:gd name="T12" fmla="*/ 418 w 572"/>
                  <a:gd name="T13" fmla="*/ 168 h 484"/>
                  <a:gd name="T14" fmla="*/ 395 w 572"/>
                  <a:gd name="T15" fmla="*/ 140 h 484"/>
                  <a:gd name="T16" fmla="*/ 394 w 572"/>
                  <a:gd name="T17" fmla="*/ 113 h 484"/>
                  <a:gd name="T18" fmla="*/ 407 w 572"/>
                  <a:gd name="T19" fmla="*/ 79 h 484"/>
                  <a:gd name="T20" fmla="*/ 410 w 572"/>
                  <a:gd name="T21" fmla="*/ 54 h 484"/>
                  <a:gd name="T22" fmla="*/ 401 w 572"/>
                  <a:gd name="T23" fmla="*/ 32 h 484"/>
                  <a:gd name="T24" fmla="*/ 391 w 572"/>
                  <a:gd name="T25" fmla="*/ 24 h 484"/>
                  <a:gd name="T26" fmla="*/ 365 w 572"/>
                  <a:gd name="T27" fmla="*/ 14 h 484"/>
                  <a:gd name="T28" fmla="*/ 360 w 572"/>
                  <a:gd name="T29" fmla="*/ 29 h 484"/>
                  <a:gd name="T30" fmla="*/ 344 w 572"/>
                  <a:gd name="T31" fmla="*/ 39 h 484"/>
                  <a:gd name="T32" fmla="*/ 315 w 572"/>
                  <a:gd name="T33" fmla="*/ 39 h 484"/>
                  <a:gd name="T34" fmla="*/ 308 w 572"/>
                  <a:gd name="T35" fmla="*/ 34 h 484"/>
                  <a:gd name="T36" fmla="*/ 288 w 572"/>
                  <a:gd name="T37" fmla="*/ 31 h 484"/>
                  <a:gd name="T38" fmla="*/ 271 w 572"/>
                  <a:gd name="T39" fmla="*/ 22 h 484"/>
                  <a:gd name="T40" fmla="*/ 262 w 572"/>
                  <a:gd name="T41" fmla="*/ 26 h 484"/>
                  <a:gd name="T42" fmla="*/ 250 w 572"/>
                  <a:gd name="T43" fmla="*/ 21 h 484"/>
                  <a:gd name="T44" fmla="*/ 225 w 572"/>
                  <a:gd name="T45" fmla="*/ 6 h 484"/>
                  <a:gd name="T46" fmla="*/ 205 w 572"/>
                  <a:gd name="T47" fmla="*/ 17 h 484"/>
                  <a:gd name="T48" fmla="*/ 179 w 572"/>
                  <a:gd name="T49" fmla="*/ 16 h 484"/>
                  <a:gd name="T50" fmla="*/ 163 w 572"/>
                  <a:gd name="T51" fmla="*/ 6 h 484"/>
                  <a:gd name="T52" fmla="*/ 154 w 572"/>
                  <a:gd name="T53" fmla="*/ 16 h 484"/>
                  <a:gd name="T54" fmla="*/ 131 w 572"/>
                  <a:gd name="T55" fmla="*/ 15 h 484"/>
                  <a:gd name="T56" fmla="*/ 113 w 572"/>
                  <a:gd name="T57" fmla="*/ 10 h 484"/>
                  <a:gd name="T58" fmla="*/ 90 w 572"/>
                  <a:gd name="T59" fmla="*/ 17 h 484"/>
                  <a:gd name="T60" fmla="*/ 91 w 572"/>
                  <a:gd name="T61" fmla="*/ 32 h 484"/>
                  <a:gd name="T62" fmla="*/ 92 w 572"/>
                  <a:gd name="T63" fmla="*/ 49 h 484"/>
                  <a:gd name="T64" fmla="*/ 89 w 572"/>
                  <a:gd name="T65" fmla="*/ 74 h 484"/>
                  <a:gd name="T66" fmla="*/ 84 w 572"/>
                  <a:gd name="T67" fmla="*/ 98 h 484"/>
                  <a:gd name="T68" fmla="*/ 62 w 572"/>
                  <a:gd name="T69" fmla="*/ 116 h 484"/>
                  <a:gd name="T70" fmla="*/ 58 w 572"/>
                  <a:gd name="T71" fmla="*/ 138 h 484"/>
                  <a:gd name="T72" fmla="*/ 52 w 572"/>
                  <a:gd name="T73" fmla="*/ 168 h 484"/>
                  <a:gd name="T74" fmla="*/ 34 w 572"/>
                  <a:gd name="T75" fmla="*/ 177 h 484"/>
                  <a:gd name="T76" fmla="*/ 20 w 572"/>
                  <a:gd name="T77" fmla="*/ 196 h 484"/>
                  <a:gd name="T78" fmla="*/ 0 w 572"/>
                  <a:gd name="T79" fmla="*/ 245 h 484"/>
                  <a:gd name="T80" fmla="*/ 24 w 572"/>
                  <a:gd name="T81" fmla="*/ 282 h 484"/>
                  <a:gd name="T82" fmla="*/ 57 w 572"/>
                  <a:gd name="T83" fmla="*/ 328 h 484"/>
                  <a:gd name="T84" fmla="*/ 97 w 572"/>
                  <a:gd name="T85" fmla="*/ 386 h 484"/>
                  <a:gd name="T86" fmla="*/ 125 w 572"/>
                  <a:gd name="T87" fmla="*/ 414 h 484"/>
                  <a:gd name="T88" fmla="*/ 119 w 572"/>
                  <a:gd name="T89" fmla="*/ 447 h 484"/>
                  <a:gd name="T90" fmla="*/ 155 w 572"/>
                  <a:gd name="T91" fmla="*/ 457 h 484"/>
                  <a:gd name="T92" fmla="*/ 208 w 572"/>
                  <a:gd name="T93" fmla="*/ 477 h 484"/>
                  <a:gd name="T94" fmla="*/ 229 w 572"/>
                  <a:gd name="T95" fmla="*/ 444 h 484"/>
                  <a:gd name="T96" fmla="*/ 260 w 572"/>
                  <a:gd name="T97" fmla="*/ 468 h 484"/>
                  <a:gd name="T98" fmla="*/ 299 w 572"/>
                  <a:gd name="T99" fmla="*/ 482 h 484"/>
                  <a:gd name="T100" fmla="*/ 332 w 572"/>
                  <a:gd name="T101" fmla="*/ 418 h 484"/>
                  <a:gd name="T102" fmla="*/ 356 w 572"/>
                  <a:gd name="T103" fmla="*/ 399 h 484"/>
                  <a:gd name="T104" fmla="*/ 379 w 572"/>
                  <a:gd name="T105" fmla="*/ 397 h 484"/>
                  <a:gd name="T106" fmla="*/ 395 w 572"/>
                  <a:gd name="T107" fmla="*/ 340 h 484"/>
                  <a:gd name="T108" fmla="*/ 403 w 572"/>
                  <a:gd name="T109" fmla="*/ 295 h 484"/>
                  <a:gd name="T110" fmla="*/ 444 w 572"/>
                  <a:gd name="T111" fmla="*/ 311 h 484"/>
                  <a:gd name="T112" fmla="*/ 462 w 572"/>
                  <a:gd name="T113" fmla="*/ 329 h 484"/>
                  <a:gd name="T114" fmla="*/ 497 w 572"/>
                  <a:gd name="T115" fmla="*/ 322 h 484"/>
                  <a:gd name="T116" fmla="*/ 550 w 572"/>
                  <a:gd name="T117" fmla="*/ 358 h 484"/>
                  <a:gd name="T118" fmla="*/ 560 w 572"/>
                  <a:gd name="T119" fmla="*/ 348 h 484"/>
                  <a:gd name="T120" fmla="*/ 535 w 572"/>
                  <a:gd name="T121" fmla="*/ 322 h 484"/>
                  <a:gd name="T122" fmla="*/ 556 w 572"/>
                  <a:gd name="T123" fmla="*/ 299 h 4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2"/>
                  <a:gd name="T187" fmla="*/ 0 h 484"/>
                  <a:gd name="T188" fmla="*/ 572 w 572"/>
                  <a:gd name="T189" fmla="*/ 484 h 48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2" h="484">
                    <a:moveTo>
                      <a:pt x="572" y="284"/>
                    </a:moveTo>
                    <a:lnTo>
                      <a:pt x="567" y="277"/>
                    </a:lnTo>
                    <a:lnTo>
                      <a:pt x="568" y="276"/>
                    </a:lnTo>
                    <a:lnTo>
                      <a:pt x="570" y="276"/>
                    </a:lnTo>
                    <a:lnTo>
                      <a:pt x="570" y="274"/>
                    </a:lnTo>
                    <a:lnTo>
                      <a:pt x="567" y="273"/>
                    </a:lnTo>
                    <a:lnTo>
                      <a:pt x="565" y="274"/>
                    </a:lnTo>
                    <a:lnTo>
                      <a:pt x="566" y="274"/>
                    </a:lnTo>
                    <a:lnTo>
                      <a:pt x="565" y="275"/>
                    </a:lnTo>
                    <a:lnTo>
                      <a:pt x="562" y="271"/>
                    </a:lnTo>
                    <a:lnTo>
                      <a:pt x="561" y="269"/>
                    </a:lnTo>
                    <a:lnTo>
                      <a:pt x="562" y="268"/>
                    </a:lnTo>
                    <a:lnTo>
                      <a:pt x="565" y="268"/>
                    </a:lnTo>
                    <a:lnTo>
                      <a:pt x="565" y="269"/>
                    </a:lnTo>
                    <a:lnTo>
                      <a:pt x="565" y="267"/>
                    </a:lnTo>
                    <a:lnTo>
                      <a:pt x="565" y="263"/>
                    </a:lnTo>
                    <a:lnTo>
                      <a:pt x="562" y="261"/>
                    </a:lnTo>
                    <a:lnTo>
                      <a:pt x="561" y="264"/>
                    </a:lnTo>
                    <a:lnTo>
                      <a:pt x="562" y="261"/>
                    </a:lnTo>
                    <a:lnTo>
                      <a:pt x="559" y="259"/>
                    </a:lnTo>
                    <a:lnTo>
                      <a:pt x="558" y="259"/>
                    </a:lnTo>
                    <a:lnTo>
                      <a:pt x="557" y="259"/>
                    </a:lnTo>
                    <a:lnTo>
                      <a:pt x="556" y="261"/>
                    </a:lnTo>
                    <a:lnTo>
                      <a:pt x="557" y="263"/>
                    </a:lnTo>
                    <a:lnTo>
                      <a:pt x="556" y="264"/>
                    </a:lnTo>
                    <a:lnTo>
                      <a:pt x="554" y="264"/>
                    </a:lnTo>
                    <a:lnTo>
                      <a:pt x="554" y="263"/>
                    </a:lnTo>
                    <a:lnTo>
                      <a:pt x="553" y="261"/>
                    </a:lnTo>
                    <a:lnTo>
                      <a:pt x="550" y="260"/>
                    </a:lnTo>
                    <a:lnTo>
                      <a:pt x="549" y="261"/>
                    </a:lnTo>
                    <a:lnTo>
                      <a:pt x="546" y="265"/>
                    </a:lnTo>
                    <a:lnTo>
                      <a:pt x="544" y="264"/>
                    </a:lnTo>
                    <a:lnTo>
                      <a:pt x="542" y="264"/>
                    </a:lnTo>
                    <a:lnTo>
                      <a:pt x="537" y="262"/>
                    </a:lnTo>
                    <a:lnTo>
                      <a:pt x="537" y="264"/>
                    </a:lnTo>
                    <a:lnTo>
                      <a:pt x="536" y="263"/>
                    </a:lnTo>
                    <a:lnTo>
                      <a:pt x="535" y="264"/>
                    </a:lnTo>
                    <a:lnTo>
                      <a:pt x="535" y="262"/>
                    </a:lnTo>
                    <a:lnTo>
                      <a:pt x="534" y="262"/>
                    </a:lnTo>
                    <a:lnTo>
                      <a:pt x="532" y="257"/>
                    </a:lnTo>
                    <a:lnTo>
                      <a:pt x="531" y="256"/>
                    </a:lnTo>
                    <a:lnTo>
                      <a:pt x="529" y="256"/>
                    </a:lnTo>
                    <a:lnTo>
                      <a:pt x="528" y="257"/>
                    </a:lnTo>
                    <a:lnTo>
                      <a:pt x="527" y="257"/>
                    </a:lnTo>
                    <a:lnTo>
                      <a:pt x="526" y="261"/>
                    </a:lnTo>
                    <a:lnTo>
                      <a:pt x="524" y="263"/>
                    </a:lnTo>
                    <a:lnTo>
                      <a:pt x="524" y="262"/>
                    </a:lnTo>
                    <a:lnTo>
                      <a:pt x="524" y="259"/>
                    </a:lnTo>
                    <a:lnTo>
                      <a:pt x="521" y="257"/>
                    </a:lnTo>
                    <a:lnTo>
                      <a:pt x="520" y="255"/>
                    </a:lnTo>
                    <a:lnTo>
                      <a:pt x="518" y="254"/>
                    </a:lnTo>
                    <a:lnTo>
                      <a:pt x="517" y="254"/>
                    </a:lnTo>
                    <a:lnTo>
                      <a:pt x="516" y="254"/>
                    </a:lnTo>
                    <a:lnTo>
                      <a:pt x="513" y="251"/>
                    </a:lnTo>
                    <a:lnTo>
                      <a:pt x="514" y="250"/>
                    </a:lnTo>
                    <a:lnTo>
                      <a:pt x="513" y="247"/>
                    </a:lnTo>
                    <a:lnTo>
                      <a:pt x="512" y="245"/>
                    </a:lnTo>
                    <a:lnTo>
                      <a:pt x="511" y="246"/>
                    </a:lnTo>
                    <a:lnTo>
                      <a:pt x="509" y="244"/>
                    </a:lnTo>
                    <a:lnTo>
                      <a:pt x="510" y="242"/>
                    </a:lnTo>
                    <a:lnTo>
                      <a:pt x="509" y="242"/>
                    </a:lnTo>
                    <a:lnTo>
                      <a:pt x="508" y="242"/>
                    </a:lnTo>
                    <a:lnTo>
                      <a:pt x="508" y="244"/>
                    </a:lnTo>
                    <a:lnTo>
                      <a:pt x="507" y="244"/>
                    </a:lnTo>
                    <a:lnTo>
                      <a:pt x="507" y="242"/>
                    </a:lnTo>
                    <a:lnTo>
                      <a:pt x="506" y="239"/>
                    </a:lnTo>
                    <a:lnTo>
                      <a:pt x="506" y="237"/>
                    </a:lnTo>
                    <a:lnTo>
                      <a:pt x="504" y="237"/>
                    </a:lnTo>
                    <a:lnTo>
                      <a:pt x="503" y="237"/>
                    </a:lnTo>
                    <a:lnTo>
                      <a:pt x="505" y="234"/>
                    </a:lnTo>
                    <a:lnTo>
                      <a:pt x="505" y="231"/>
                    </a:lnTo>
                    <a:lnTo>
                      <a:pt x="507" y="229"/>
                    </a:lnTo>
                    <a:lnTo>
                      <a:pt x="507" y="227"/>
                    </a:lnTo>
                    <a:lnTo>
                      <a:pt x="509" y="225"/>
                    </a:lnTo>
                    <a:lnTo>
                      <a:pt x="508" y="224"/>
                    </a:lnTo>
                    <a:lnTo>
                      <a:pt x="508" y="223"/>
                    </a:lnTo>
                    <a:lnTo>
                      <a:pt x="508" y="221"/>
                    </a:lnTo>
                    <a:lnTo>
                      <a:pt x="508" y="217"/>
                    </a:lnTo>
                    <a:lnTo>
                      <a:pt x="508" y="214"/>
                    </a:lnTo>
                    <a:lnTo>
                      <a:pt x="507" y="213"/>
                    </a:lnTo>
                    <a:lnTo>
                      <a:pt x="504" y="212"/>
                    </a:lnTo>
                    <a:lnTo>
                      <a:pt x="503" y="212"/>
                    </a:lnTo>
                    <a:lnTo>
                      <a:pt x="502" y="212"/>
                    </a:lnTo>
                    <a:lnTo>
                      <a:pt x="501" y="211"/>
                    </a:lnTo>
                    <a:lnTo>
                      <a:pt x="499" y="211"/>
                    </a:lnTo>
                    <a:lnTo>
                      <a:pt x="499" y="213"/>
                    </a:lnTo>
                    <a:lnTo>
                      <a:pt x="497" y="214"/>
                    </a:lnTo>
                    <a:lnTo>
                      <a:pt x="494" y="211"/>
                    </a:lnTo>
                    <a:lnTo>
                      <a:pt x="491" y="211"/>
                    </a:lnTo>
                    <a:lnTo>
                      <a:pt x="490" y="213"/>
                    </a:lnTo>
                    <a:lnTo>
                      <a:pt x="488" y="214"/>
                    </a:lnTo>
                    <a:lnTo>
                      <a:pt x="487" y="212"/>
                    </a:lnTo>
                    <a:lnTo>
                      <a:pt x="486" y="212"/>
                    </a:lnTo>
                    <a:lnTo>
                      <a:pt x="484" y="213"/>
                    </a:lnTo>
                    <a:lnTo>
                      <a:pt x="484" y="214"/>
                    </a:lnTo>
                    <a:lnTo>
                      <a:pt x="482" y="215"/>
                    </a:lnTo>
                    <a:lnTo>
                      <a:pt x="483" y="212"/>
                    </a:lnTo>
                    <a:lnTo>
                      <a:pt x="484" y="210"/>
                    </a:lnTo>
                    <a:lnTo>
                      <a:pt x="480" y="206"/>
                    </a:lnTo>
                    <a:lnTo>
                      <a:pt x="480" y="207"/>
                    </a:lnTo>
                    <a:lnTo>
                      <a:pt x="478" y="206"/>
                    </a:lnTo>
                    <a:lnTo>
                      <a:pt x="477" y="206"/>
                    </a:lnTo>
                    <a:lnTo>
                      <a:pt x="474" y="203"/>
                    </a:lnTo>
                    <a:lnTo>
                      <a:pt x="471" y="203"/>
                    </a:lnTo>
                    <a:lnTo>
                      <a:pt x="470" y="204"/>
                    </a:lnTo>
                    <a:lnTo>
                      <a:pt x="469" y="199"/>
                    </a:lnTo>
                    <a:lnTo>
                      <a:pt x="467" y="199"/>
                    </a:lnTo>
                    <a:lnTo>
                      <a:pt x="467" y="200"/>
                    </a:lnTo>
                    <a:lnTo>
                      <a:pt x="462" y="205"/>
                    </a:lnTo>
                    <a:lnTo>
                      <a:pt x="459" y="206"/>
                    </a:lnTo>
                    <a:lnTo>
                      <a:pt x="458" y="206"/>
                    </a:lnTo>
                    <a:lnTo>
                      <a:pt x="455" y="204"/>
                    </a:lnTo>
                    <a:lnTo>
                      <a:pt x="452" y="203"/>
                    </a:lnTo>
                    <a:lnTo>
                      <a:pt x="453" y="202"/>
                    </a:lnTo>
                    <a:lnTo>
                      <a:pt x="452" y="198"/>
                    </a:lnTo>
                    <a:lnTo>
                      <a:pt x="453" y="197"/>
                    </a:lnTo>
                    <a:lnTo>
                      <a:pt x="452" y="196"/>
                    </a:lnTo>
                    <a:lnTo>
                      <a:pt x="451" y="193"/>
                    </a:lnTo>
                    <a:lnTo>
                      <a:pt x="450" y="193"/>
                    </a:lnTo>
                    <a:lnTo>
                      <a:pt x="449" y="191"/>
                    </a:lnTo>
                    <a:lnTo>
                      <a:pt x="448" y="190"/>
                    </a:lnTo>
                    <a:lnTo>
                      <a:pt x="444" y="190"/>
                    </a:lnTo>
                    <a:lnTo>
                      <a:pt x="442" y="193"/>
                    </a:lnTo>
                    <a:lnTo>
                      <a:pt x="440" y="190"/>
                    </a:lnTo>
                    <a:lnTo>
                      <a:pt x="438" y="190"/>
                    </a:lnTo>
                    <a:lnTo>
                      <a:pt x="436" y="187"/>
                    </a:lnTo>
                    <a:lnTo>
                      <a:pt x="437" y="187"/>
                    </a:lnTo>
                    <a:lnTo>
                      <a:pt x="438" y="187"/>
                    </a:lnTo>
                    <a:lnTo>
                      <a:pt x="443" y="189"/>
                    </a:lnTo>
                    <a:lnTo>
                      <a:pt x="444" y="187"/>
                    </a:lnTo>
                    <a:lnTo>
                      <a:pt x="442" y="184"/>
                    </a:lnTo>
                    <a:lnTo>
                      <a:pt x="444" y="183"/>
                    </a:lnTo>
                    <a:lnTo>
                      <a:pt x="445" y="180"/>
                    </a:lnTo>
                    <a:lnTo>
                      <a:pt x="439" y="177"/>
                    </a:lnTo>
                    <a:lnTo>
                      <a:pt x="436" y="176"/>
                    </a:lnTo>
                    <a:lnTo>
                      <a:pt x="435" y="177"/>
                    </a:lnTo>
                    <a:lnTo>
                      <a:pt x="433" y="176"/>
                    </a:lnTo>
                    <a:lnTo>
                      <a:pt x="434" y="176"/>
                    </a:lnTo>
                    <a:lnTo>
                      <a:pt x="431" y="173"/>
                    </a:lnTo>
                    <a:lnTo>
                      <a:pt x="430" y="171"/>
                    </a:lnTo>
                    <a:lnTo>
                      <a:pt x="429" y="167"/>
                    </a:lnTo>
                    <a:lnTo>
                      <a:pt x="427" y="167"/>
                    </a:lnTo>
                    <a:lnTo>
                      <a:pt x="428" y="165"/>
                    </a:lnTo>
                    <a:lnTo>
                      <a:pt x="427" y="165"/>
                    </a:lnTo>
                    <a:lnTo>
                      <a:pt x="426" y="164"/>
                    </a:lnTo>
                    <a:lnTo>
                      <a:pt x="424" y="165"/>
                    </a:lnTo>
                    <a:lnTo>
                      <a:pt x="423" y="166"/>
                    </a:lnTo>
                    <a:lnTo>
                      <a:pt x="422" y="166"/>
                    </a:lnTo>
                    <a:lnTo>
                      <a:pt x="420" y="167"/>
                    </a:lnTo>
                    <a:lnTo>
                      <a:pt x="418" y="168"/>
                    </a:lnTo>
                    <a:lnTo>
                      <a:pt x="415" y="172"/>
                    </a:lnTo>
                    <a:lnTo>
                      <a:pt x="412" y="171"/>
                    </a:lnTo>
                    <a:lnTo>
                      <a:pt x="412" y="170"/>
                    </a:lnTo>
                    <a:lnTo>
                      <a:pt x="411" y="170"/>
                    </a:lnTo>
                    <a:lnTo>
                      <a:pt x="411" y="169"/>
                    </a:lnTo>
                    <a:lnTo>
                      <a:pt x="410" y="166"/>
                    </a:lnTo>
                    <a:lnTo>
                      <a:pt x="407" y="163"/>
                    </a:lnTo>
                    <a:lnTo>
                      <a:pt x="406" y="163"/>
                    </a:lnTo>
                    <a:lnTo>
                      <a:pt x="404" y="160"/>
                    </a:lnTo>
                    <a:lnTo>
                      <a:pt x="405" y="158"/>
                    </a:lnTo>
                    <a:lnTo>
                      <a:pt x="403" y="157"/>
                    </a:lnTo>
                    <a:lnTo>
                      <a:pt x="403" y="156"/>
                    </a:lnTo>
                    <a:lnTo>
                      <a:pt x="401" y="155"/>
                    </a:lnTo>
                    <a:lnTo>
                      <a:pt x="398" y="153"/>
                    </a:lnTo>
                    <a:lnTo>
                      <a:pt x="400" y="150"/>
                    </a:lnTo>
                    <a:lnTo>
                      <a:pt x="400" y="149"/>
                    </a:lnTo>
                    <a:lnTo>
                      <a:pt x="397" y="148"/>
                    </a:lnTo>
                    <a:lnTo>
                      <a:pt x="395" y="144"/>
                    </a:lnTo>
                    <a:lnTo>
                      <a:pt x="394" y="142"/>
                    </a:lnTo>
                    <a:lnTo>
                      <a:pt x="394" y="141"/>
                    </a:lnTo>
                    <a:lnTo>
                      <a:pt x="395" y="140"/>
                    </a:lnTo>
                    <a:lnTo>
                      <a:pt x="395" y="139"/>
                    </a:lnTo>
                    <a:lnTo>
                      <a:pt x="397" y="139"/>
                    </a:lnTo>
                    <a:lnTo>
                      <a:pt x="397" y="136"/>
                    </a:lnTo>
                    <a:lnTo>
                      <a:pt x="398" y="137"/>
                    </a:lnTo>
                    <a:lnTo>
                      <a:pt x="400" y="135"/>
                    </a:lnTo>
                    <a:lnTo>
                      <a:pt x="401" y="134"/>
                    </a:lnTo>
                    <a:lnTo>
                      <a:pt x="402" y="135"/>
                    </a:lnTo>
                    <a:lnTo>
                      <a:pt x="403" y="132"/>
                    </a:lnTo>
                    <a:lnTo>
                      <a:pt x="401" y="133"/>
                    </a:lnTo>
                    <a:lnTo>
                      <a:pt x="401" y="129"/>
                    </a:lnTo>
                    <a:lnTo>
                      <a:pt x="400" y="126"/>
                    </a:lnTo>
                    <a:lnTo>
                      <a:pt x="397" y="125"/>
                    </a:lnTo>
                    <a:lnTo>
                      <a:pt x="393" y="123"/>
                    </a:lnTo>
                    <a:lnTo>
                      <a:pt x="392" y="122"/>
                    </a:lnTo>
                    <a:lnTo>
                      <a:pt x="393" y="120"/>
                    </a:lnTo>
                    <a:lnTo>
                      <a:pt x="393" y="119"/>
                    </a:lnTo>
                    <a:lnTo>
                      <a:pt x="393" y="118"/>
                    </a:lnTo>
                    <a:lnTo>
                      <a:pt x="393" y="116"/>
                    </a:lnTo>
                    <a:lnTo>
                      <a:pt x="395" y="116"/>
                    </a:lnTo>
                    <a:lnTo>
                      <a:pt x="393" y="115"/>
                    </a:lnTo>
                    <a:lnTo>
                      <a:pt x="394" y="113"/>
                    </a:lnTo>
                    <a:lnTo>
                      <a:pt x="395" y="113"/>
                    </a:lnTo>
                    <a:lnTo>
                      <a:pt x="397" y="113"/>
                    </a:lnTo>
                    <a:lnTo>
                      <a:pt x="397" y="111"/>
                    </a:lnTo>
                    <a:lnTo>
                      <a:pt x="397" y="109"/>
                    </a:lnTo>
                    <a:lnTo>
                      <a:pt x="398" y="108"/>
                    </a:lnTo>
                    <a:lnTo>
                      <a:pt x="398" y="105"/>
                    </a:lnTo>
                    <a:lnTo>
                      <a:pt x="399" y="105"/>
                    </a:lnTo>
                    <a:lnTo>
                      <a:pt x="399" y="102"/>
                    </a:lnTo>
                    <a:lnTo>
                      <a:pt x="401" y="102"/>
                    </a:lnTo>
                    <a:lnTo>
                      <a:pt x="402" y="99"/>
                    </a:lnTo>
                    <a:lnTo>
                      <a:pt x="401" y="99"/>
                    </a:lnTo>
                    <a:lnTo>
                      <a:pt x="400" y="100"/>
                    </a:lnTo>
                    <a:lnTo>
                      <a:pt x="398" y="100"/>
                    </a:lnTo>
                    <a:lnTo>
                      <a:pt x="398" y="99"/>
                    </a:lnTo>
                    <a:lnTo>
                      <a:pt x="398" y="98"/>
                    </a:lnTo>
                    <a:lnTo>
                      <a:pt x="400" y="98"/>
                    </a:lnTo>
                    <a:lnTo>
                      <a:pt x="402" y="95"/>
                    </a:lnTo>
                    <a:lnTo>
                      <a:pt x="402" y="91"/>
                    </a:lnTo>
                    <a:lnTo>
                      <a:pt x="403" y="89"/>
                    </a:lnTo>
                    <a:lnTo>
                      <a:pt x="406" y="89"/>
                    </a:lnTo>
                    <a:lnTo>
                      <a:pt x="407" y="80"/>
                    </a:lnTo>
                    <a:lnTo>
                      <a:pt x="407" y="79"/>
                    </a:lnTo>
                    <a:lnTo>
                      <a:pt x="406" y="78"/>
                    </a:lnTo>
                    <a:lnTo>
                      <a:pt x="406" y="76"/>
                    </a:lnTo>
                    <a:lnTo>
                      <a:pt x="407" y="75"/>
                    </a:lnTo>
                    <a:lnTo>
                      <a:pt x="409" y="73"/>
                    </a:lnTo>
                    <a:lnTo>
                      <a:pt x="410" y="72"/>
                    </a:lnTo>
                    <a:lnTo>
                      <a:pt x="409" y="70"/>
                    </a:lnTo>
                    <a:lnTo>
                      <a:pt x="410" y="67"/>
                    </a:lnTo>
                    <a:lnTo>
                      <a:pt x="409" y="66"/>
                    </a:lnTo>
                    <a:lnTo>
                      <a:pt x="409" y="65"/>
                    </a:lnTo>
                    <a:lnTo>
                      <a:pt x="410" y="65"/>
                    </a:lnTo>
                    <a:lnTo>
                      <a:pt x="407" y="62"/>
                    </a:lnTo>
                    <a:lnTo>
                      <a:pt x="407" y="61"/>
                    </a:lnTo>
                    <a:lnTo>
                      <a:pt x="407" y="59"/>
                    </a:lnTo>
                    <a:lnTo>
                      <a:pt x="406" y="59"/>
                    </a:lnTo>
                    <a:lnTo>
                      <a:pt x="403" y="57"/>
                    </a:lnTo>
                    <a:lnTo>
                      <a:pt x="404" y="55"/>
                    </a:lnTo>
                    <a:lnTo>
                      <a:pt x="406" y="53"/>
                    </a:lnTo>
                    <a:lnTo>
                      <a:pt x="407" y="54"/>
                    </a:lnTo>
                    <a:lnTo>
                      <a:pt x="407" y="53"/>
                    </a:lnTo>
                    <a:lnTo>
                      <a:pt x="409" y="54"/>
                    </a:lnTo>
                    <a:lnTo>
                      <a:pt x="410" y="54"/>
                    </a:lnTo>
                    <a:lnTo>
                      <a:pt x="413" y="55"/>
                    </a:lnTo>
                    <a:lnTo>
                      <a:pt x="415" y="54"/>
                    </a:lnTo>
                    <a:lnTo>
                      <a:pt x="415" y="53"/>
                    </a:lnTo>
                    <a:lnTo>
                      <a:pt x="414" y="51"/>
                    </a:lnTo>
                    <a:lnTo>
                      <a:pt x="414" y="48"/>
                    </a:lnTo>
                    <a:lnTo>
                      <a:pt x="412" y="45"/>
                    </a:lnTo>
                    <a:lnTo>
                      <a:pt x="412" y="44"/>
                    </a:lnTo>
                    <a:lnTo>
                      <a:pt x="414" y="42"/>
                    </a:lnTo>
                    <a:lnTo>
                      <a:pt x="412" y="42"/>
                    </a:lnTo>
                    <a:lnTo>
                      <a:pt x="411" y="44"/>
                    </a:lnTo>
                    <a:lnTo>
                      <a:pt x="410" y="44"/>
                    </a:lnTo>
                    <a:lnTo>
                      <a:pt x="409" y="42"/>
                    </a:lnTo>
                    <a:lnTo>
                      <a:pt x="407" y="44"/>
                    </a:lnTo>
                    <a:lnTo>
                      <a:pt x="406" y="44"/>
                    </a:lnTo>
                    <a:lnTo>
                      <a:pt x="405" y="41"/>
                    </a:lnTo>
                    <a:lnTo>
                      <a:pt x="402" y="38"/>
                    </a:lnTo>
                    <a:lnTo>
                      <a:pt x="404" y="37"/>
                    </a:lnTo>
                    <a:lnTo>
                      <a:pt x="402" y="36"/>
                    </a:lnTo>
                    <a:lnTo>
                      <a:pt x="402" y="34"/>
                    </a:lnTo>
                    <a:lnTo>
                      <a:pt x="402" y="33"/>
                    </a:lnTo>
                    <a:lnTo>
                      <a:pt x="401" y="32"/>
                    </a:lnTo>
                    <a:lnTo>
                      <a:pt x="401" y="28"/>
                    </a:lnTo>
                    <a:lnTo>
                      <a:pt x="399" y="29"/>
                    </a:lnTo>
                    <a:lnTo>
                      <a:pt x="400" y="28"/>
                    </a:lnTo>
                    <a:lnTo>
                      <a:pt x="400" y="27"/>
                    </a:lnTo>
                    <a:lnTo>
                      <a:pt x="399" y="27"/>
                    </a:lnTo>
                    <a:lnTo>
                      <a:pt x="400" y="26"/>
                    </a:lnTo>
                    <a:lnTo>
                      <a:pt x="400" y="24"/>
                    </a:lnTo>
                    <a:lnTo>
                      <a:pt x="398" y="23"/>
                    </a:lnTo>
                    <a:lnTo>
                      <a:pt x="399" y="23"/>
                    </a:lnTo>
                    <a:lnTo>
                      <a:pt x="401" y="23"/>
                    </a:lnTo>
                    <a:lnTo>
                      <a:pt x="398" y="21"/>
                    </a:lnTo>
                    <a:lnTo>
                      <a:pt x="398" y="20"/>
                    </a:lnTo>
                    <a:lnTo>
                      <a:pt x="397" y="22"/>
                    </a:lnTo>
                    <a:lnTo>
                      <a:pt x="396" y="22"/>
                    </a:lnTo>
                    <a:lnTo>
                      <a:pt x="395" y="21"/>
                    </a:lnTo>
                    <a:lnTo>
                      <a:pt x="394" y="21"/>
                    </a:lnTo>
                    <a:lnTo>
                      <a:pt x="392" y="25"/>
                    </a:lnTo>
                    <a:lnTo>
                      <a:pt x="393" y="26"/>
                    </a:lnTo>
                    <a:lnTo>
                      <a:pt x="392" y="27"/>
                    </a:lnTo>
                    <a:lnTo>
                      <a:pt x="391" y="26"/>
                    </a:lnTo>
                    <a:lnTo>
                      <a:pt x="391" y="24"/>
                    </a:lnTo>
                    <a:lnTo>
                      <a:pt x="390" y="22"/>
                    </a:lnTo>
                    <a:lnTo>
                      <a:pt x="389" y="22"/>
                    </a:lnTo>
                    <a:lnTo>
                      <a:pt x="387" y="21"/>
                    </a:lnTo>
                    <a:lnTo>
                      <a:pt x="385" y="17"/>
                    </a:lnTo>
                    <a:lnTo>
                      <a:pt x="384" y="13"/>
                    </a:lnTo>
                    <a:lnTo>
                      <a:pt x="382" y="13"/>
                    </a:lnTo>
                    <a:lnTo>
                      <a:pt x="376" y="10"/>
                    </a:lnTo>
                    <a:lnTo>
                      <a:pt x="375" y="8"/>
                    </a:lnTo>
                    <a:lnTo>
                      <a:pt x="372" y="3"/>
                    </a:lnTo>
                    <a:lnTo>
                      <a:pt x="373" y="2"/>
                    </a:lnTo>
                    <a:lnTo>
                      <a:pt x="372" y="2"/>
                    </a:lnTo>
                    <a:lnTo>
                      <a:pt x="371" y="4"/>
                    </a:lnTo>
                    <a:lnTo>
                      <a:pt x="371" y="7"/>
                    </a:lnTo>
                    <a:lnTo>
                      <a:pt x="368" y="7"/>
                    </a:lnTo>
                    <a:lnTo>
                      <a:pt x="368" y="8"/>
                    </a:lnTo>
                    <a:lnTo>
                      <a:pt x="366" y="8"/>
                    </a:lnTo>
                    <a:lnTo>
                      <a:pt x="366" y="9"/>
                    </a:lnTo>
                    <a:lnTo>
                      <a:pt x="366" y="8"/>
                    </a:lnTo>
                    <a:lnTo>
                      <a:pt x="365" y="10"/>
                    </a:lnTo>
                    <a:lnTo>
                      <a:pt x="366" y="10"/>
                    </a:lnTo>
                    <a:lnTo>
                      <a:pt x="365" y="14"/>
                    </a:lnTo>
                    <a:lnTo>
                      <a:pt x="361" y="11"/>
                    </a:lnTo>
                    <a:lnTo>
                      <a:pt x="361" y="13"/>
                    </a:lnTo>
                    <a:lnTo>
                      <a:pt x="361" y="14"/>
                    </a:lnTo>
                    <a:lnTo>
                      <a:pt x="360" y="14"/>
                    </a:lnTo>
                    <a:lnTo>
                      <a:pt x="361" y="15"/>
                    </a:lnTo>
                    <a:lnTo>
                      <a:pt x="360" y="15"/>
                    </a:lnTo>
                    <a:lnTo>
                      <a:pt x="361" y="16"/>
                    </a:lnTo>
                    <a:lnTo>
                      <a:pt x="360" y="18"/>
                    </a:lnTo>
                    <a:lnTo>
                      <a:pt x="361" y="19"/>
                    </a:lnTo>
                    <a:lnTo>
                      <a:pt x="360" y="19"/>
                    </a:lnTo>
                    <a:lnTo>
                      <a:pt x="359" y="20"/>
                    </a:lnTo>
                    <a:lnTo>
                      <a:pt x="358" y="20"/>
                    </a:lnTo>
                    <a:lnTo>
                      <a:pt x="358" y="23"/>
                    </a:lnTo>
                    <a:lnTo>
                      <a:pt x="357" y="23"/>
                    </a:lnTo>
                    <a:lnTo>
                      <a:pt x="357" y="24"/>
                    </a:lnTo>
                    <a:lnTo>
                      <a:pt x="357" y="25"/>
                    </a:lnTo>
                    <a:lnTo>
                      <a:pt x="359" y="26"/>
                    </a:lnTo>
                    <a:lnTo>
                      <a:pt x="358" y="28"/>
                    </a:lnTo>
                    <a:lnTo>
                      <a:pt x="358" y="30"/>
                    </a:lnTo>
                    <a:lnTo>
                      <a:pt x="360" y="29"/>
                    </a:lnTo>
                    <a:lnTo>
                      <a:pt x="360" y="31"/>
                    </a:lnTo>
                    <a:lnTo>
                      <a:pt x="359" y="31"/>
                    </a:lnTo>
                    <a:lnTo>
                      <a:pt x="361" y="32"/>
                    </a:lnTo>
                    <a:lnTo>
                      <a:pt x="361" y="33"/>
                    </a:lnTo>
                    <a:lnTo>
                      <a:pt x="359" y="34"/>
                    </a:lnTo>
                    <a:lnTo>
                      <a:pt x="361" y="34"/>
                    </a:lnTo>
                    <a:lnTo>
                      <a:pt x="360" y="34"/>
                    </a:lnTo>
                    <a:lnTo>
                      <a:pt x="358" y="35"/>
                    </a:lnTo>
                    <a:lnTo>
                      <a:pt x="357" y="34"/>
                    </a:lnTo>
                    <a:lnTo>
                      <a:pt x="357" y="35"/>
                    </a:lnTo>
                    <a:lnTo>
                      <a:pt x="357" y="36"/>
                    </a:lnTo>
                    <a:lnTo>
                      <a:pt x="353" y="36"/>
                    </a:lnTo>
                    <a:lnTo>
                      <a:pt x="353" y="37"/>
                    </a:lnTo>
                    <a:lnTo>
                      <a:pt x="352" y="37"/>
                    </a:lnTo>
                    <a:lnTo>
                      <a:pt x="352" y="36"/>
                    </a:lnTo>
                    <a:lnTo>
                      <a:pt x="349" y="36"/>
                    </a:lnTo>
                    <a:lnTo>
                      <a:pt x="348" y="35"/>
                    </a:lnTo>
                    <a:lnTo>
                      <a:pt x="348" y="36"/>
                    </a:lnTo>
                    <a:lnTo>
                      <a:pt x="348" y="37"/>
                    </a:lnTo>
                    <a:lnTo>
                      <a:pt x="346" y="37"/>
                    </a:lnTo>
                    <a:lnTo>
                      <a:pt x="345" y="37"/>
                    </a:lnTo>
                    <a:lnTo>
                      <a:pt x="344" y="39"/>
                    </a:lnTo>
                    <a:lnTo>
                      <a:pt x="341" y="42"/>
                    </a:lnTo>
                    <a:lnTo>
                      <a:pt x="340" y="41"/>
                    </a:lnTo>
                    <a:lnTo>
                      <a:pt x="340" y="42"/>
                    </a:lnTo>
                    <a:lnTo>
                      <a:pt x="338" y="42"/>
                    </a:lnTo>
                    <a:lnTo>
                      <a:pt x="336" y="43"/>
                    </a:lnTo>
                    <a:lnTo>
                      <a:pt x="336" y="44"/>
                    </a:lnTo>
                    <a:lnTo>
                      <a:pt x="335" y="44"/>
                    </a:lnTo>
                    <a:lnTo>
                      <a:pt x="336" y="48"/>
                    </a:lnTo>
                    <a:lnTo>
                      <a:pt x="335" y="49"/>
                    </a:lnTo>
                    <a:lnTo>
                      <a:pt x="335" y="51"/>
                    </a:lnTo>
                    <a:lnTo>
                      <a:pt x="334" y="52"/>
                    </a:lnTo>
                    <a:lnTo>
                      <a:pt x="332" y="51"/>
                    </a:lnTo>
                    <a:lnTo>
                      <a:pt x="331" y="50"/>
                    </a:lnTo>
                    <a:lnTo>
                      <a:pt x="332" y="49"/>
                    </a:lnTo>
                    <a:lnTo>
                      <a:pt x="331" y="45"/>
                    </a:lnTo>
                    <a:lnTo>
                      <a:pt x="329" y="44"/>
                    </a:lnTo>
                    <a:lnTo>
                      <a:pt x="324" y="41"/>
                    </a:lnTo>
                    <a:lnTo>
                      <a:pt x="319" y="42"/>
                    </a:lnTo>
                    <a:lnTo>
                      <a:pt x="317" y="42"/>
                    </a:lnTo>
                    <a:lnTo>
                      <a:pt x="317" y="40"/>
                    </a:lnTo>
                    <a:lnTo>
                      <a:pt x="315" y="40"/>
                    </a:lnTo>
                    <a:lnTo>
                      <a:pt x="315" y="39"/>
                    </a:lnTo>
                    <a:lnTo>
                      <a:pt x="316" y="38"/>
                    </a:lnTo>
                    <a:lnTo>
                      <a:pt x="317" y="38"/>
                    </a:lnTo>
                    <a:lnTo>
                      <a:pt x="318" y="36"/>
                    </a:lnTo>
                    <a:lnTo>
                      <a:pt x="319" y="35"/>
                    </a:lnTo>
                    <a:lnTo>
                      <a:pt x="320" y="32"/>
                    </a:lnTo>
                    <a:lnTo>
                      <a:pt x="320" y="31"/>
                    </a:lnTo>
                    <a:lnTo>
                      <a:pt x="319" y="31"/>
                    </a:lnTo>
                    <a:lnTo>
                      <a:pt x="318" y="33"/>
                    </a:lnTo>
                    <a:lnTo>
                      <a:pt x="317" y="34"/>
                    </a:lnTo>
                    <a:lnTo>
                      <a:pt x="315" y="33"/>
                    </a:lnTo>
                    <a:lnTo>
                      <a:pt x="315" y="34"/>
                    </a:lnTo>
                    <a:lnTo>
                      <a:pt x="314" y="34"/>
                    </a:lnTo>
                    <a:lnTo>
                      <a:pt x="314" y="32"/>
                    </a:lnTo>
                    <a:lnTo>
                      <a:pt x="312" y="36"/>
                    </a:lnTo>
                    <a:lnTo>
                      <a:pt x="310" y="35"/>
                    </a:lnTo>
                    <a:lnTo>
                      <a:pt x="311" y="34"/>
                    </a:lnTo>
                    <a:lnTo>
                      <a:pt x="310" y="34"/>
                    </a:lnTo>
                    <a:lnTo>
                      <a:pt x="309" y="35"/>
                    </a:lnTo>
                    <a:lnTo>
                      <a:pt x="309" y="34"/>
                    </a:lnTo>
                    <a:lnTo>
                      <a:pt x="308" y="34"/>
                    </a:lnTo>
                    <a:lnTo>
                      <a:pt x="306" y="33"/>
                    </a:lnTo>
                    <a:lnTo>
                      <a:pt x="305" y="32"/>
                    </a:lnTo>
                    <a:lnTo>
                      <a:pt x="304" y="32"/>
                    </a:lnTo>
                    <a:lnTo>
                      <a:pt x="303" y="34"/>
                    </a:lnTo>
                    <a:lnTo>
                      <a:pt x="302" y="32"/>
                    </a:lnTo>
                    <a:lnTo>
                      <a:pt x="301" y="32"/>
                    </a:lnTo>
                    <a:lnTo>
                      <a:pt x="301" y="31"/>
                    </a:lnTo>
                    <a:lnTo>
                      <a:pt x="300" y="32"/>
                    </a:lnTo>
                    <a:lnTo>
                      <a:pt x="300" y="31"/>
                    </a:lnTo>
                    <a:lnTo>
                      <a:pt x="298" y="31"/>
                    </a:lnTo>
                    <a:lnTo>
                      <a:pt x="300" y="28"/>
                    </a:lnTo>
                    <a:lnTo>
                      <a:pt x="299" y="27"/>
                    </a:lnTo>
                    <a:lnTo>
                      <a:pt x="297" y="27"/>
                    </a:lnTo>
                    <a:lnTo>
                      <a:pt x="296" y="28"/>
                    </a:lnTo>
                    <a:lnTo>
                      <a:pt x="294" y="28"/>
                    </a:lnTo>
                    <a:lnTo>
                      <a:pt x="291" y="25"/>
                    </a:lnTo>
                    <a:lnTo>
                      <a:pt x="289" y="25"/>
                    </a:lnTo>
                    <a:lnTo>
                      <a:pt x="289" y="26"/>
                    </a:lnTo>
                    <a:lnTo>
                      <a:pt x="288" y="28"/>
                    </a:lnTo>
                    <a:lnTo>
                      <a:pt x="286" y="29"/>
                    </a:lnTo>
                    <a:lnTo>
                      <a:pt x="286" y="31"/>
                    </a:lnTo>
                    <a:lnTo>
                      <a:pt x="288" y="31"/>
                    </a:lnTo>
                    <a:lnTo>
                      <a:pt x="287" y="31"/>
                    </a:lnTo>
                    <a:lnTo>
                      <a:pt x="286" y="31"/>
                    </a:lnTo>
                    <a:lnTo>
                      <a:pt x="285" y="29"/>
                    </a:lnTo>
                    <a:lnTo>
                      <a:pt x="284" y="31"/>
                    </a:lnTo>
                    <a:lnTo>
                      <a:pt x="283" y="29"/>
                    </a:lnTo>
                    <a:lnTo>
                      <a:pt x="283" y="28"/>
                    </a:lnTo>
                    <a:lnTo>
                      <a:pt x="282" y="26"/>
                    </a:lnTo>
                    <a:lnTo>
                      <a:pt x="280" y="26"/>
                    </a:lnTo>
                    <a:lnTo>
                      <a:pt x="280" y="23"/>
                    </a:lnTo>
                    <a:lnTo>
                      <a:pt x="278" y="23"/>
                    </a:lnTo>
                    <a:lnTo>
                      <a:pt x="277" y="24"/>
                    </a:lnTo>
                    <a:lnTo>
                      <a:pt x="276" y="24"/>
                    </a:lnTo>
                    <a:lnTo>
                      <a:pt x="273" y="18"/>
                    </a:lnTo>
                    <a:lnTo>
                      <a:pt x="272" y="18"/>
                    </a:lnTo>
                    <a:lnTo>
                      <a:pt x="271" y="16"/>
                    </a:lnTo>
                    <a:lnTo>
                      <a:pt x="271" y="19"/>
                    </a:lnTo>
                    <a:lnTo>
                      <a:pt x="270" y="17"/>
                    </a:lnTo>
                    <a:lnTo>
                      <a:pt x="269" y="18"/>
                    </a:lnTo>
                    <a:lnTo>
                      <a:pt x="270" y="18"/>
                    </a:lnTo>
                    <a:lnTo>
                      <a:pt x="271" y="22"/>
                    </a:lnTo>
                    <a:lnTo>
                      <a:pt x="270" y="23"/>
                    </a:lnTo>
                    <a:lnTo>
                      <a:pt x="271" y="23"/>
                    </a:lnTo>
                    <a:lnTo>
                      <a:pt x="270" y="25"/>
                    </a:lnTo>
                    <a:lnTo>
                      <a:pt x="270" y="26"/>
                    </a:lnTo>
                    <a:lnTo>
                      <a:pt x="272" y="26"/>
                    </a:lnTo>
                    <a:lnTo>
                      <a:pt x="271" y="27"/>
                    </a:lnTo>
                    <a:lnTo>
                      <a:pt x="270" y="26"/>
                    </a:lnTo>
                    <a:lnTo>
                      <a:pt x="270" y="27"/>
                    </a:lnTo>
                    <a:lnTo>
                      <a:pt x="269" y="24"/>
                    </a:lnTo>
                    <a:lnTo>
                      <a:pt x="268" y="24"/>
                    </a:lnTo>
                    <a:lnTo>
                      <a:pt x="267" y="23"/>
                    </a:lnTo>
                    <a:lnTo>
                      <a:pt x="265" y="23"/>
                    </a:lnTo>
                    <a:lnTo>
                      <a:pt x="264" y="24"/>
                    </a:lnTo>
                    <a:lnTo>
                      <a:pt x="263" y="23"/>
                    </a:lnTo>
                    <a:lnTo>
                      <a:pt x="263" y="24"/>
                    </a:lnTo>
                    <a:lnTo>
                      <a:pt x="262" y="24"/>
                    </a:lnTo>
                    <a:lnTo>
                      <a:pt x="263" y="25"/>
                    </a:lnTo>
                    <a:lnTo>
                      <a:pt x="262" y="25"/>
                    </a:lnTo>
                    <a:lnTo>
                      <a:pt x="262" y="26"/>
                    </a:lnTo>
                    <a:lnTo>
                      <a:pt x="262" y="25"/>
                    </a:lnTo>
                    <a:lnTo>
                      <a:pt x="262" y="26"/>
                    </a:lnTo>
                    <a:lnTo>
                      <a:pt x="261" y="27"/>
                    </a:lnTo>
                    <a:lnTo>
                      <a:pt x="260" y="25"/>
                    </a:lnTo>
                    <a:lnTo>
                      <a:pt x="260" y="26"/>
                    </a:lnTo>
                    <a:lnTo>
                      <a:pt x="259" y="28"/>
                    </a:lnTo>
                    <a:lnTo>
                      <a:pt x="258" y="28"/>
                    </a:lnTo>
                    <a:lnTo>
                      <a:pt x="259" y="27"/>
                    </a:lnTo>
                    <a:lnTo>
                      <a:pt x="257" y="27"/>
                    </a:lnTo>
                    <a:lnTo>
                      <a:pt x="256" y="28"/>
                    </a:lnTo>
                    <a:lnTo>
                      <a:pt x="255" y="30"/>
                    </a:lnTo>
                    <a:lnTo>
                      <a:pt x="255" y="28"/>
                    </a:lnTo>
                    <a:lnTo>
                      <a:pt x="254" y="28"/>
                    </a:lnTo>
                    <a:lnTo>
                      <a:pt x="254" y="27"/>
                    </a:lnTo>
                    <a:lnTo>
                      <a:pt x="252" y="26"/>
                    </a:lnTo>
                    <a:lnTo>
                      <a:pt x="249" y="28"/>
                    </a:lnTo>
                    <a:lnTo>
                      <a:pt x="248" y="27"/>
                    </a:lnTo>
                    <a:lnTo>
                      <a:pt x="247" y="27"/>
                    </a:lnTo>
                    <a:lnTo>
                      <a:pt x="249" y="27"/>
                    </a:lnTo>
                    <a:lnTo>
                      <a:pt x="249" y="26"/>
                    </a:lnTo>
                    <a:lnTo>
                      <a:pt x="249" y="24"/>
                    </a:lnTo>
                    <a:lnTo>
                      <a:pt x="250" y="23"/>
                    </a:lnTo>
                    <a:lnTo>
                      <a:pt x="250" y="21"/>
                    </a:lnTo>
                    <a:lnTo>
                      <a:pt x="249" y="21"/>
                    </a:lnTo>
                    <a:lnTo>
                      <a:pt x="248" y="21"/>
                    </a:lnTo>
                    <a:lnTo>
                      <a:pt x="247" y="20"/>
                    </a:lnTo>
                    <a:lnTo>
                      <a:pt x="247" y="18"/>
                    </a:lnTo>
                    <a:lnTo>
                      <a:pt x="246" y="19"/>
                    </a:lnTo>
                    <a:lnTo>
                      <a:pt x="243" y="16"/>
                    </a:lnTo>
                    <a:lnTo>
                      <a:pt x="241" y="18"/>
                    </a:lnTo>
                    <a:lnTo>
                      <a:pt x="240" y="16"/>
                    </a:lnTo>
                    <a:lnTo>
                      <a:pt x="240" y="17"/>
                    </a:lnTo>
                    <a:lnTo>
                      <a:pt x="240" y="16"/>
                    </a:lnTo>
                    <a:lnTo>
                      <a:pt x="239" y="15"/>
                    </a:lnTo>
                    <a:lnTo>
                      <a:pt x="240" y="12"/>
                    </a:lnTo>
                    <a:lnTo>
                      <a:pt x="240" y="11"/>
                    </a:lnTo>
                    <a:lnTo>
                      <a:pt x="239" y="10"/>
                    </a:lnTo>
                    <a:lnTo>
                      <a:pt x="236" y="9"/>
                    </a:lnTo>
                    <a:lnTo>
                      <a:pt x="236" y="8"/>
                    </a:lnTo>
                    <a:lnTo>
                      <a:pt x="234" y="8"/>
                    </a:lnTo>
                    <a:lnTo>
                      <a:pt x="234" y="6"/>
                    </a:lnTo>
                    <a:lnTo>
                      <a:pt x="231" y="8"/>
                    </a:lnTo>
                    <a:lnTo>
                      <a:pt x="230" y="8"/>
                    </a:lnTo>
                    <a:lnTo>
                      <a:pt x="226" y="8"/>
                    </a:lnTo>
                    <a:lnTo>
                      <a:pt x="225" y="6"/>
                    </a:lnTo>
                    <a:lnTo>
                      <a:pt x="224" y="8"/>
                    </a:lnTo>
                    <a:lnTo>
                      <a:pt x="223" y="8"/>
                    </a:lnTo>
                    <a:lnTo>
                      <a:pt x="222" y="8"/>
                    </a:lnTo>
                    <a:lnTo>
                      <a:pt x="222" y="10"/>
                    </a:lnTo>
                    <a:lnTo>
                      <a:pt x="222" y="13"/>
                    </a:lnTo>
                    <a:lnTo>
                      <a:pt x="220" y="14"/>
                    </a:lnTo>
                    <a:lnTo>
                      <a:pt x="220" y="15"/>
                    </a:lnTo>
                    <a:lnTo>
                      <a:pt x="218" y="16"/>
                    </a:lnTo>
                    <a:lnTo>
                      <a:pt x="217" y="16"/>
                    </a:lnTo>
                    <a:lnTo>
                      <a:pt x="217" y="17"/>
                    </a:lnTo>
                    <a:lnTo>
                      <a:pt x="218" y="17"/>
                    </a:lnTo>
                    <a:lnTo>
                      <a:pt x="216" y="19"/>
                    </a:lnTo>
                    <a:lnTo>
                      <a:pt x="216" y="21"/>
                    </a:lnTo>
                    <a:lnTo>
                      <a:pt x="214" y="20"/>
                    </a:lnTo>
                    <a:lnTo>
                      <a:pt x="214" y="19"/>
                    </a:lnTo>
                    <a:lnTo>
                      <a:pt x="215" y="18"/>
                    </a:lnTo>
                    <a:lnTo>
                      <a:pt x="215" y="17"/>
                    </a:lnTo>
                    <a:lnTo>
                      <a:pt x="212" y="18"/>
                    </a:lnTo>
                    <a:lnTo>
                      <a:pt x="209" y="18"/>
                    </a:lnTo>
                    <a:lnTo>
                      <a:pt x="208" y="19"/>
                    </a:lnTo>
                    <a:lnTo>
                      <a:pt x="206" y="18"/>
                    </a:lnTo>
                    <a:lnTo>
                      <a:pt x="205" y="17"/>
                    </a:lnTo>
                    <a:lnTo>
                      <a:pt x="202" y="17"/>
                    </a:lnTo>
                    <a:lnTo>
                      <a:pt x="201" y="17"/>
                    </a:lnTo>
                    <a:lnTo>
                      <a:pt x="200" y="19"/>
                    </a:lnTo>
                    <a:lnTo>
                      <a:pt x="198" y="16"/>
                    </a:lnTo>
                    <a:lnTo>
                      <a:pt x="196" y="16"/>
                    </a:lnTo>
                    <a:lnTo>
                      <a:pt x="193" y="15"/>
                    </a:lnTo>
                    <a:lnTo>
                      <a:pt x="193" y="19"/>
                    </a:lnTo>
                    <a:lnTo>
                      <a:pt x="191" y="17"/>
                    </a:lnTo>
                    <a:lnTo>
                      <a:pt x="189" y="18"/>
                    </a:lnTo>
                    <a:lnTo>
                      <a:pt x="188" y="17"/>
                    </a:lnTo>
                    <a:lnTo>
                      <a:pt x="188" y="16"/>
                    </a:lnTo>
                    <a:lnTo>
                      <a:pt x="189" y="15"/>
                    </a:lnTo>
                    <a:lnTo>
                      <a:pt x="188" y="14"/>
                    </a:lnTo>
                    <a:lnTo>
                      <a:pt x="187" y="14"/>
                    </a:lnTo>
                    <a:lnTo>
                      <a:pt x="187" y="16"/>
                    </a:lnTo>
                    <a:lnTo>
                      <a:pt x="186" y="17"/>
                    </a:lnTo>
                    <a:lnTo>
                      <a:pt x="184" y="17"/>
                    </a:lnTo>
                    <a:lnTo>
                      <a:pt x="183" y="17"/>
                    </a:lnTo>
                    <a:lnTo>
                      <a:pt x="183" y="16"/>
                    </a:lnTo>
                    <a:lnTo>
                      <a:pt x="180" y="16"/>
                    </a:lnTo>
                    <a:lnTo>
                      <a:pt x="180" y="15"/>
                    </a:lnTo>
                    <a:lnTo>
                      <a:pt x="179" y="16"/>
                    </a:lnTo>
                    <a:lnTo>
                      <a:pt x="178" y="15"/>
                    </a:lnTo>
                    <a:lnTo>
                      <a:pt x="177" y="12"/>
                    </a:lnTo>
                    <a:lnTo>
                      <a:pt x="178" y="10"/>
                    </a:lnTo>
                    <a:lnTo>
                      <a:pt x="178" y="7"/>
                    </a:lnTo>
                    <a:lnTo>
                      <a:pt x="178" y="6"/>
                    </a:lnTo>
                    <a:lnTo>
                      <a:pt x="179" y="5"/>
                    </a:lnTo>
                    <a:lnTo>
                      <a:pt x="179" y="4"/>
                    </a:lnTo>
                    <a:lnTo>
                      <a:pt x="181" y="4"/>
                    </a:lnTo>
                    <a:lnTo>
                      <a:pt x="179" y="3"/>
                    </a:lnTo>
                    <a:lnTo>
                      <a:pt x="177" y="0"/>
                    </a:lnTo>
                    <a:lnTo>
                      <a:pt x="177" y="1"/>
                    </a:lnTo>
                    <a:lnTo>
                      <a:pt x="173" y="1"/>
                    </a:lnTo>
                    <a:lnTo>
                      <a:pt x="172" y="0"/>
                    </a:lnTo>
                    <a:lnTo>
                      <a:pt x="170" y="3"/>
                    </a:lnTo>
                    <a:lnTo>
                      <a:pt x="170" y="2"/>
                    </a:lnTo>
                    <a:lnTo>
                      <a:pt x="167" y="4"/>
                    </a:lnTo>
                    <a:lnTo>
                      <a:pt x="166" y="4"/>
                    </a:lnTo>
                    <a:lnTo>
                      <a:pt x="164" y="3"/>
                    </a:lnTo>
                    <a:lnTo>
                      <a:pt x="163" y="6"/>
                    </a:lnTo>
                    <a:lnTo>
                      <a:pt x="164" y="8"/>
                    </a:lnTo>
                    <a:lnTo>
                      <a:pt x="163" y="10"/>
                    </a:lnTo>
                    <a:lnTo>
                      <a:pt x="163" y="8"/>
                    </a:lnTo>
                    <a:lnTo>
                      <a:pt x="162" y="11"/>
                    </a:lnTo>
                    <a:lnTo>
                      <a:pt x="162" y="13"/>
                    </a:lnTo>
                    <a:lnTo>
                      <a:pt x="161" y="13"/>
                    </a:lnTo>
                    <a:lnTo>
                      <a:pt x="161" y="14"/>
                    </a:lnTo>
                    <a:lnTo>
                      <a:pt x="160" y="12"/>
                    </a:lnTo>
                    <a:lnTo>
                      <a:pt x="159" y="12"/>
                    </a:lnTo>
                    <a:lnTo>
                      <a:pt x="159" y="14"/>
                    </a:lnTo>
                    <a:lnTo>
                      <a:pt x="160" y="16"/>
                    </a:lnTo>
                    <a:lnTo>
                      <a:pt x="159" y="16"/>
                    </a:lnTo>
                    <a:lnTo>
                      <a:pt x="159" y="17"/>
                    </a:lnTo>
                    <a:lnTo>
                      <a:pt x="158" y="17"/>
                    </a:lnTo>
                    <a:lnTo>
                      <a:pt x="158" y="15"/>
                    </a:lnTo>
                    <a:lnTo>
                      <a:pt x="156" y="15"/>
                    </a:lnTo>
                    <a:lnTo>
                      <a:pt x="156" y="13"/>
                    </a:lnTo>
                    <a:lnTo>
                      <a:pt x="154" y="15"/>
                    </a:lnTo>
                    <a:lnTo>
                      <a:pt x="154" y="16"/>
                    </a:lnTo>
                    <a:lnTo>
                      <a:pt x="153" y="17"/>
                    </a:lnTo>
                    <a:lnTo>
                      <a:pt x="153" y="19"/>
                    </a:lnTo>
                    <a:lnTo>
                      <a:pt x="153" y="20"/>
                    </a:lnTo>
                    <a:lnTo>
                      <a:pt x="149" y="19"/>
                    </a:lnTo>
                    <a:lnTo>
                      <a:pt x="146" y="18"/>
                    </a:lnTo>
                    <a:lnTo>
                      <a:pt x="146" y="16"/>
                    </a:lnTo>
                    <a:lnTo>
                      <a:pt x="145" y="15"/>
                    </a:lnTo>
                    <a:lnTo>
                      <a:pt x="141" y="18"/>
                    </a:lnTo>
                    <a:lnTo>
                      <a:pt x="141" y="21"/>
                    </a:lnTo>
                    <a:lnTo>
                      <a:pt x="139" y="23"/>
                    </a:lnTo>
                    <a:lnTo>
                      <a:pt x="139" y="21"/>
                    </a:lnTo>
                    <a:lnTo>
                      <a:pt x="135" y="22"/>
                    </a:lnTo>
                    <a:lnTo>
                      <a:pt x="134" y="21"/>
                    </a:lnTo>
                    <a:lnTo>
                      <a:pt x="133" y="21"/>
                    </a:lnTo>
                    <a:lnTo>
                      <a:pt x="133" y="19"/>
                    </a:lnTo>
                    <a:lnTo>
                      <a:pt x="131" y="17"/>
                    </a:lnTo>
                    <a:lnTo>
                      <a:pt x="131" y="19"/>
                    </a:lnTo>
                    <a:lnTo>
                      <a:pt x="128" y="19"/>
                    </a:lnTo>
                    <a:lnTo>
                      <a:pt x="130" y="17"/>
                    </a:lnTo>
                    <a:lnTo>
                      <a:pt x="130" y="16"/>
                    </a:lnTo>
                    <a:lnTo>
                      <a:pt x="131" y="15"/>
                    </a:lnTo>
                    <a:lnTo>
                      <a:pt x="128" y="15"/>
                    </a:lnTo>
                    <a:lnTo>
                      <a:pt x="128" y="16"/>
                    </a:lnTo>
                    <a:lnTo>
                      <a:pt x="126" y="15"/>
                    </a:lnTo>
                    <a:lnTo>
                      <a:pt x="126" y="13"/>
                    </a:lnTo>
                    <a:lnTo>
                      <a:pt x="126" y="10"/>
                    </a:lnTo>
                    <a:lnTo>
                      <a:pt x="123" y="8"/>
                    </a:lnTo>
                    <a:lnTo>
                      <a:pt x="121" y="9"/>
                    </a:lnTo>
                    <a:lnTo>
                      <a:pt x="121" y="10"/>
                    </a:lnTo>
                    <a:lnTo>
                      <a:pt x="122" y="10"/>
                    </a:lnTo>
                    <a:lnTo>
                      <a:pt x="120" y="11"/>
                    </a:lnTo>
                    <a:lnTo>
                      <a:pt x="118" y="14"/>
                    </a:lnTo>
                    <a:lnTo>
                      <a:pt x="117" y="14"/>
                    </a:lnTo>
                    <a:lnTo>
                      <a:pt x="115" y="15"/>
                    </a:lnTo>
                    <a:lnTo>
                      <a:pt x="115" y="14"/>
                    </a:lnTo>
                    <a:lnTo>
                      <a:pt x="115" y="13"/>
                    </a:lnTo>
                    <a:lnTo>
                      <a:pt x="114" y="14"/>
                    </a:lnTo>
                    <a:lnTo>
                      <a:pt x="113" y="14"/>
                    </a:lnTo>
                    <a:lnTo>
                      <a:pt x="113" y="10"/>
                    </a:lnTo>
                    <a:lnTo>
                      <a:pt x="112" y="10"/>
                    </a:lnTo>
                    <a:lnTo>
                      <a:pt x="112" y="6"/>
                    </a:lnTo>
                    <a:lnTo>
                      <a:pt x="110" y="6"/>
                    </a:lnTo>
                    <a:lnTo>
                      <a:pt x="111" y="7"/>
                    </a:lnTo>
                    <a:lnTo>
                      <a:pt x="109" y="7"/>
                    </a:lnTo>
                    <a:lnTo>
                      <a:pt x="109" y="10"/>
                    </a:lnTo>
                    <a:lnTo>
                      <a:pt x="107" y="10"/>
                    </a:lnTo>
                    <a:lnTo>
                      <a:pt x="107" y="11"/>
                    </a:lnTo>
                    <a:lnTo>
                      <a:pt x="104" y="9"/>
                    </a:lnTo>
                    <a:lnTo>
                      <a:pt x="102" y="8"/>
                    </a:lnTo>
                    <a:lnTo>
                      <a:pt x="100" y="12"/>
                    </a:lnTo>
                    <a:lnTo>
                      <a:pt x="99" y="12"/>
                    </a:lnTo>
                    <a:lnTo>
                      <a:pt x="95" y="11"/>
                    </a:lnTo>
                    <a:lnTo>
                      <a:pt x="95" y="10"/>
                    </a:lnTo>
                    <a:lnTo>
                      <a:pt x="93" y="10"/>
                    </a:lnTo>
                    <a:lnTo>
                      <a:pt x="93" y="11"/>
                    </a:lnTo>
                    <a:lnTo>
                      <a:pt x="91" y="12"/>
                    </a:lnTo>
                    <a:lnTo>
                      <a:pt x="90" y="14"/>
                    </a:lnTo>
                    <a:lnTo>
                      <a:pt x="92" y="15"/>
                    </a:lnTo>
                    <a:lnTo>
                      <a:pt x="92" y="16"/>
                    </a:lnTo>
                    <a:lnTo>
                      <a:pt x="92" y="17"/>
                    </a:lnTo>
                    <a:lnTo>
                      <a:pt x="90" y="17"/>
                    </a:lnTo>
                    <a:lnTo>
                      <a:pt x="90" y="18"/>
                    </a:lnTo>
                    <a:lnTo>
                      <a:pt x="88" y="18"/>
                    </a:lnTo>
                    <a:lnTo>
                      <a:pt x="89" y="19"/>
                    </a:lnTo>
                    <a:lnTo>
                      <a:pt x="88" y="20"/>
                    </a:lnTo>
                    <a:lnTo>
                      <a:pt x="88" y="23"/>
                    </a:lnTo>
                    <a:lnTo>
                      <a:pt x="90" y="23"/>
                    </a:lnTo>
                    <a:lnTo>
                      <a:pt x="91" y="23"/>
                    </a:lnTo>
                    <a:lnTo>
                      <a:pt x="91" y="24"/>
                    </a:lnTo>
                    <a:lnTo>
                      <a:pt x="91" y="23"/>
                    </a:lnTo>
                    <a:lnTo>
                      <a:pt x="93" y="24"/>
                    </a:lnTo>
                    <a:lnTo>
                      <a:pt x="93" y="25"/>
                    </a:lnTo>
                    <a:lnTo>
                      <a:pt x="91" y="24"/>
                    </a:lnTo>
                    <a:lnTo>
                      <a:pt x="92" y="25"/>
                    </a:lnTo>
                    <a:lnTo>
                      <a:pt x="91" y="27"/>
                    </a:lnTo>
                    <a:lnTo>
                      <a:pt x="92" y="25"/>
                    </a:lnTo>
                    <a:lnTo>
                      <a:pt x="92" y="27"/>
                    </a:lnTo>
                    <a:lnTo>
                      <a:pt x="91" y="28"/>
                    </a:lnTo>
                    <a:lnTo>
                      <a:pt x="92" y="28"/>
                    </a:lnTo>
                    <a:lnTo>
                      <a:pt x="92" y="29"/>
                    </a:lnTo>
                    <a:lnTo>
                      <a:pt x="92" y="32"/>
                    </a:lnTo>
                    <a:lnTo>
                      <a:pt x="91" y="32"/>
                    </a:lnTo>
                    <a:lnTo>
                      <a:pt x="90" y="34"/>
                    </a:lnTo>
                    <a:lnTo>
                      <a:pt x="92" y="35"/>
                    </a:lnTo>
                    <a:lnTo>
                      <a:pt x="91" y="36"/>
                    </a:lnTo>
                    <a:lnTo>
                      <a:pt x="91" y="37"/>
                    </a:lnTo>
                    <a:lnTo>
                      <a:pt x="90" y="38"/>
                    </a:lnTo>
                    <a:lnTo>
                      <a:pt x="91" y="39"/>
                    </a:lnTo>
                    <a:lnTo>
                      <a:pt x="92" y="41"/>
                    </a:lnTo>
                    <a:lnTo>
                      <a:pt x="92" y="42"/>
                    </a:lnTo>
                    <a:lnTo>
                      <a:pt x="93" y="43"/>
                    </a:lnTo>
                    <a:lnTo>
                      <a:pt x="93" y="44"/>
                    </a:lnTo>
                    <a:lnTo>
                      <a:pt x="94" y="44"/>
                    </a:lnTo>
                    <a:lnTo>
                      <a:pt x="94" y="45"/>
                    </a:lnTo>
                    <a:lnTo>
                      <a:pt x="93" y="45"/>
                    </a:lnTo>
                    <a:lnTo>
                      <a:pt x="93" y="46"/>
                    </a:lnTo>
                    <a:lnTo>
                      <a:pt x="97" y="47"/>
                    </a:lnTo>
                    <a:lnTo>
                      <a:pt x="97" y="48"/>
                    </a:lnTo>
                    <a:lnTo>
                      <a:pt x="95" y="48"/>
                    </a:lnTo>
                    <a:lnTo>
                      <a:pt x="93" y="47"/>
                    </a:lnTo>
                    <a:lnTo>
                      <a:pt x="92" y="49"/>
                    </a:lnTo>
                    <a:lnTo>
                      <a:pt x="90" y="52"/>
                    </a:lnTo>
                    <a:lnTo>
                      <a:pt x="88" y="52"/>
                    </a:lnTo>
                    <a:lnTo>
                      <a:pt x="89" y="53"/>
                    </a:lnTo>
                    <a:lnTo>
                      <a:pt x="88" y="55"/>
                    </a:lnTo>
                    <a:lnTo>
                      <a:pt x="88" y="57"/>
                    </a:lnTo>
                    <a:lnTo>
                      <a:pt x="88" y="58"/>
                    </a:lnTo>
                    <a:lnTo>
                      <a:pt x="87" y="61"/>
                    </a:lnTo>
                    <a:lnTo>
                      <a:pt x="86" y="61"/>
                    </a:lnTo>
                    <a:lnTo>
                      <a:pt x="86" y="62"/>
                    </a:lnTo>
                    <a:lnTo>
                      <a:pt x="87" y="62"/>
                    </a:lnTo>
                    <a:lnTo>
                      <a:pt x="86" y="62"/>
                    </a:lnTo>
                    <a:lnTo>
                      <a:pt x="87" y="62"/>
                    </a:lnTo>
                    <a:lnTo>
                      <a:pt x="86" y="63"/>
                    </a:lnTo>
                    <a:lnTo>
                      <a:pt x="87" y="66"/>
                    </a:lnTo>
                    <a:lnTo>
                      <a:pt x="87" y="68"/>
                    </a:lnTo>
                    <a:lnTo>
                      <a:pt x="88" y="70"/>
                    </a:lnTo>
                    <a:lnTo>
                      <a:pt x="89" y="72"/>
                    </a:lnTo>
                    <a:lnTo>
                      <a:pt x="88" y="72"/>
                    </a:lnTo>
                    <a:lnTo>
                      <a:pt x="89" y="73"/>
                    </a:lnTo>
                    <a:lnTo>
                      <a:pt x="88" y="73"/>
                    </a:lnTo>
                    <a:lnTo>
                      <a:pt x="88" y="74"/>
                    </a:lnTo>
                    <a:lnTo>
                      <a:pt x="89" y="74"/>
                    </a:lnTo>
                    <a:lnTo>
                      <a:pt x="90" y="75"/>
                    </a:lnTo>
                    <a:lnTo>
                      <a:pt x="92" y="75"/>
                    </a:lnTo>
                    <a:lnTo>
                      <a:pt x="91" y="76"/>
                    </a:lnTo>
                    <a:lnTo>
                      <a:pt x="92" y="77"/>
                    </a:lnTo>
                    <a:lnTo>
                      <a:pt x="92" y="79"/>
                    </a:lnTo>
                    <a:lnTo>
                      <a:pt x="92" y="81"/>
                    </a:lnTo>
                    <a:lnTo>
                      <a:pt x="91" y="80"/>
                    </a:lnTo>
                    <a:lnTo>
                      <a:pt x="91" y="82"/>
                    </a:lnTo>
                    <a:lnTo>
                      <a:pt x="90" y="82"/>
                    </a:lnTo>
                    <a:lnTo>
                      <a:pt x="88" y="83"/>
                    </a:lnTo>
                    <a:lnTo>
                      <a:pt x="89" y="84"/>
                    </a:lnTo>
                    <a:lnTo>
                      <a:pt x="90" y="82"/>
                    </a:lnTo>
                    <a:lnTo>
                      <a:pt x="90" y="85"/>
                    </a:lnTo>
                    <a:lnTo>
                      <a:pt x="91" y="86"/>
                    </a:lnTo>
                    <a:lnTo>
                      <a:pt x="88" y="86"/>
                    </a:lnTo>
                    <a:lnTo>
                      <a:pt x="86" y="89"/>
                    </a:lnTo>
                    <a:lnTo>
                      <a:pt x="85" y="92"/>
                    </a:lnTo>
                    <a:lnTo>
                      <a:pt x="85" y="93"/>
                    </a:lnTo>
                    <a:lnTo>
                      <a:pt x="84" y="93"/>
                    </a:lnTo>
                    <a:lnTo>
                      <a:pt x="85" y="96"/>
                    </a:lnTo>
                    <a:lnTo>
                      <a:pt x="84" y="98"/>
                    </a:lnTo>
                    <a:lnTo>
                      <a:pt x="80" y="97"/>
                    </a:lnTo>
                    <a:lnTo>
                      <a:pt x="79" y="98"/>
                    </a:lnTo>
                    <a:lnTo>
                      <a:pt x="78" y="100"/>
                    </a:lnTo>
                    <a:lnTo>
                      <a:pt x="77" y="100"/>
                    </a:lnTo>
                    <a:lnTo>
                      <a:pt x="75" y="100"/>
                    </a:lnTo>
                    <a:lnTo>
                      <a:pt x="74" y="105"/>
                    </a:lnTo>
                    <a:lnTo>
                      <a:pt x="71" y="102"/>
                    </a:lnTo>
                    <a:lnTo>
                      <a:pt x="71" y="107"/>
                    </a:lnTo>
                    <a:lnTo>
                      <a:pt x="70" y="108"/>
                    </a:lnTo>
                    <a:lnTo>
                      <a:pt x="69" y="108"/>
                    </a:lnTo>
                    <a:lnTo>
                      <a:pt x="71" y="111"/>
                    </a:lnTo>
                    <a:lnTo>
                      <a:pt x="72" y="111"/>
                    </a:lnTo>
                    <a:lnTo>
                      <a:pt x="73" y="112"/>
                    </a:lnTo>
                    <a:lnTo>
                      <a:pt x="72" y="114"/>
                    </a:lnTo>
                    <a:lnTo>
                      <a:pt x="71" y="115"/>
                    </a:lnTo>
                    <a:lnTo>
                      <a:pt x="71" y="118"/>
                    </a:lnTo>
                    <a:lnTo>
                      <a:pt x="69" y="118"/>
                    </a:lnTo>
                    <a:lnTo>
                      <a:pt x="68" y="118"/>
                    </a:lnTo>
                    <a:lnTo>
                      <a:pt x="67" y="116"/>
                    </a:lnTo>
                    <a:lnTo>
                      <a:pt x="65" y="116"/>
                    </a:lnTo>
                    <a:lnTo>
                      <a:pt x="63" y="116"/>
                    </a:lnTo>
                    <a:lnTo>
                      <a:pt x="62" y="116"/>
                    </a:lnTo>
                    <a:lnTo>
                      <a:pt x="63" y="118"/>
                    </a:lnTo>
                    <a:lnTo>
                      <a:pt x="63" y="122"/>
                    </a:lnTo>
                    <a:lnTo>
                      <a:pt x="63" y="126"/>
                    </a:lnTo>
                    <a:lnTo>
                      <a:pt x="64" y="126"/>
                    </a:lnTo>
                    <a:lnTo>
                      <a:pt x="65" y="126"/>
                    </a:lnTo>
                    <a:lnTo>
                      <a:pt x="69" y="127"/>
                    </a:lnTo>
                    <a:lnTo>
                      <a:pt x="70" y="126"/>
                    </a:lnTo>
                    <a:lnTo>
                      <a:pt x="71" y="128"/>
                    </a:lnTo>
                    <a:lnTo>
                      <a:pt x="69" y="128"/>
                    </a:lnTo>
                    <a:lnTo>
                      <a:pt x="66" y="130"/>
                    </a:lnTo>
                    <a:lnTo>
                      <a:pt x="66" y="131"/>
                    </a:lnTo>
                    <a:lnTo>
                      <a:pt x="68" y="134"/>
                    </a:lnTo>
                    <a:lnTo>
                      <a:pt x="67" y="134"/>
                    </a:lnTo>
                    <a:lnTo>
                      <a:pt x="64" y="133"/>
                    </a:lnTo>
                    <a:lnTo>
                      <a:pt x="64" y="132"/>
                    </a:lnTo>
                    <a:lnTo>
                      <a:pt x="63" y="131"/>
                    </a:lnTo>
                    <a:lnTo>
                      <a:pt x="62" y="133"/>
                    </a:lnTo>
                    <a:lnTo>
                      <a:pt x="63" y="134"/>
                    </a:lnTo>
                    <a:lnTo>
                      <a:pt x="63" y="136"/>
                    </a:lnTo>
                    <a:lnTo>
                      <a:pt x="60" y="135"/>
                    </a:lnTo>
                    <a:lnTo>
                      <a:pt x="58" y="137"/>
                    </a:lnTo>
                    <a:lnTo>
                      <a:pt x="58" y="138"/>
                    </a:lnTo>
                    <a:lnTo>
                      <a:pt x="58" y="139"/>
                    </a:lnTo>
                    <a:lnTo>
                      <a:pt x="57" y="139"/>
                    </a:lnTo>
                    <a:lnTo>
                      <a:pt x="56" y="139"/>
                    </a:lnTo>
                    <a:lnTo>
                      <a:pt x="56" y="141"/>
                    </a:lnTo>
                    <a:lnTo>
                      <a:pt x="58" y="141"/>
                    </a:lnTo>
                    <a:lnTo>
                      <a:pt x="57" y="141"/>
                    </a:lnTo>
                    <a:lnTo>
                      <a:pt x="57" y="143"/>
                    </a:lnTo>
                    <a:lnTo>
                      <a:pt x="58" y="142"/>
                    </a:lnTo>
                    <a:lnTo>
                      <a:pt x="58" y="146"/>
                    </a:lnTo>
                    <a:lnTo>
                      <a:pt x="61" y="148"/>
                    </a:lnTo>
                    <a:lnTo>
                      <a:pt x="61" y="149"/>
                    </a:lnTo>
                    <a:lnTo>
                      <a:pt x="62" y="149"/>
                    </a:lnTo>
                    <a:lnTo>
                      <a:pt x="62" y="153"/>
                    </a:lnTo>
                    <a:lnTo>
                      <a:pt x="63" y="156"/>
                    </a:lnTo>
                    <a:lnTo>
                      <a:pt x="61" y="157"/>
                    </a:lnTo>
                    <a:lnTo>
                      <a:pt x="59" y="156"/>
                    </a:lnTo>
                    <a:lnTo>
                      <a:pt x="58" y="156"/>
                    </a:lnTo>
                    <a:lnTo>
                      <a:pt x="55" y="159"/>
                    </a:lnTo>
                    <a:lnTo>
                      <a:pt x="54" y="167"/>
                    </a:lnTo>
                    <a:lnTo>
                      <a:pt x="52" y="168"/>
                    </a:lnTo>
                    <a:lnTo>
                      <a:pt x="53" y="169"/>
                    </a:lnTo>
                    <a:lnTo>
                      <a:pt x="55" y="169"/>
                    </a:lnTo>
                    <a:lnTo>
                      <a:pt x="53" y="170"/>
                    </a:lnTo>
                    <a:lnTo>
                      <a:pt x="53" y="172"/>
                    </a:lnTo>
                    <a:lnTo>
                      <a:pt x="53" y="170"/>
                    </a:lnTo>
                    <a:lnTo>
                      <a:pt x="52" y="170"/>
                    </a:lnTo>
                    <a:lnTo>
                      <a:pt x="51" y="169"/>
                    </a:lnTo>
                    <a:lnTo>
                      <a:pt x="50" y="170"/>
                    </a:lnTo>
                    <a:lnTo>
                      <a:pt x="49" y="169"/>
                    </a:lnTo>
                    <a:lnTo>
                      <a:pt x="47" y="170"/>
                    </a:lnTo>
                    <a:lnTo>
                      <a:pt x="44" y="170"/>
                    </a:lnTo>
                    <a:lnTo>
                      <a:pt x="44" y="172"/>
                    </a:lnTo>
                    <a:lnTo>
                      <a:pt x="43" y="172"/>
                    </a:lnTo>
                    <a:lnTo>
                      <a:pt x="43" y="174"/>
                    </a:lnTo>
                    <a:lnTo>
                      <a:pt x="41" y="174"/>
                    </a:lnTo>
                    <a:lnTo>
                      <a:pt x="40" y="174"/>
                    </a:lnTo>
                    <a:lnTo>
                      <a:pt x="39" y="176"/>
                    </a:lnTo>
                    <a:lnTo>
                      <a:pt x="35" y="179"/>
                    </a:lnTo>
                    <a:lnTo>
                      <a:pt x="34" y="177"/>
                    </a:lnTo>
                    <a:lnTo>
                      <a:pt x="33" y="176"/>
                    </a:lnTo>
                    <a:lnTo>
                      <a:pt x="32" y="176"/>
                    </a:lnTo>
                    <a:lnTo>
                      <a:pt x="28" y="174"/>
                    </a:lnTo>
                    <a:lnTo>
                      <a:pt x="30" y="174"/>
                    </a:lnTo>
                    <a:lnTo>
                      <a:pt x="30" y="173"/>
                    </a:lnTo>
                    <a:lnTo>
                      <a:pt x="25" y="172"/>
                    </a:lnTo>
                    <a:lnTo>
                      <a:pt x="24" y="172"/>
                    </a:lnTo>
                    <a:lnTo>
                      <a:pt x="24" y="173"/>
                    </a:lnTo>
                    <a:lnTo>
                      <a:pt x="27" y="174"/>
                    </a:lnTo>
                    <a:lnTo>
                      <a:pt x="27" y="176"/>
                    </a:lnTo>
                    <a:lnTo>
                      <a:pt x="25" y="177"/>
                    </a:lnTo>
                    <a:lnTo>
                      <a:pt x="24" y="180"/>
                    </a:lnTo>
                    <a:lnTo>
                      <a:pt x="24" y="182"/>
                    </a:lnTo>
                    <a:lnTo>
                      <a:pt x="23" y="183"/>
                    </a:lnTo>
                    <a:lnTo>
                      <a:pt x="24" y="184"/>
                    </a:lnTo>
                    <a:lnTo>
                      <a:pt x="24" y="190"/>
                    </a:lnTo>
                    <a:lnTo>
                      <a:pt x="24" y="191"/>
                    </a:lnTo>
                    <a:lnTo>
                      <a:pt x="19" y="191"/>
                    </a:lnTo>
                    <a:lnTo>
                      <a:pt x="19" y="192"/>
                    </a:lnTo>
                    <a:lnTo>
                      <a:pt x="20" y="196"/>
                    </a:lnTo>
                    <a:lnTo>
                      <a:pt x="22" y="199"/>
                    </a:lnTo>
                    <a:lnTo>
                      <a:pt x="23" y="200"/>
                    </a:lnTo>
                    <a:lnTo>
                      <a:pt x="22" y="203"/>
                    </a:lnTo>
                    <a:lnTo>
                      <a:pt x="24" y="208"/>
                    </a:lnTo>
                    <a:lnTo>
                      <a:pt x="24" y="211"/>
                    </a:lnTo>
                    <a:lnTo>
                      <a:pt x="24" y="212"/>
                    </a:lnTo>
                    <a:lnTo>
                      <a:pt x="22" y="216"/>
                    </a:lnTo>
                    <a:lnTo>
                      <a:pt x="17" y="220"/>
                    </a:lnTo>
                    <a:lnTo>
                      <a:pt x="15" y="218"/>
                    </a:lnTo>
                    <a:lnTo>
                      <a:pt x="14" y="217"/>
                    </a:lnTo>
                    <a:lnTo>
                      <a:pt x="14" y="216"/>
                    </a:lnTo>
                    <a:lnTo>
                      <a:pt x="13" y="216"/>
                    </a:lnTo>
                    <a:lnTo>
                      <a:pt x="13" y="217"/>
                    </a:lnTo>
                    <a:lnTo>
                      <a:pt x="9" y="222"/>
                    </a:lnTo>
                    <a:lnTo>
                      <a:pt x="7" y="227"/>
                    </a:lnTo>
                    <a:lnTo>
                      <a:pt x="4" y="231"/>
                    </a:lnTo>
                    <a:lnTo>
                      <a:pt x="4" y="232"/>
                    </a:lnTo>
                    <a:lnTo>
                      <a:pt x="4" y="234"/>
                    </a:lnTo>
                    <a:lnTo>
                      <a:pt x="4" y="237"/>
                    </a:lnTo>
                    <a:lnTo>
                      <a:pt x="1" y="240"/>
                    </a:lnTo>
                    <a:lnTo>
                      <a:pt x="1" y="242"/>
                    </a:lnTo>
                    <a:lnTo>
                      <a:pt x="0" y="245"/>
                    </a:lnTo>
                    <a:lnTo>
                      <a:pt x="1" y="248"/>
                    </a:lnTo>
                    <a:lnTo>
                      <a:pt x="4" y="249"/>
                    </a:lnTo>
                    <a:lnTo>
                      <a:pt x="3" y="251"/>
                    </a:lnTo>
                    <a:lnTo>
                      <a:pt x="3" y="254"/>
                    </a:lnTo>
                    <a:lnTo>
                      <a:pt x="5" y="255"/>
                    </a:lnTo>
                    <a:lnTo>
                      <a:pt x="6" y="254"/>
                    </a:lnTo>
                    <a:lnTo>
                      <a:pt x="9" y="256"/>
                    </a:lnTo>
                    <a:lnTo>
                      <a:pt x="10" y="255"/>
                    </a:lnTo>
                    <a:lnTo>
                      <a:pt x="11" y="254"/>
                    </a:lnTo>
                    <a:lnTo>
                      <a:pt x="14" y="259"/>
                    </a:lnTo>
                    <a:lnTo>
                      <a:pt x="12" y="262"/>
                    </a:lnTo>
                    <a:lnTo>
                      <a:pt x="14" y="265"/>
                    </a:lnTo>
                    <a:lnTo>
                      <a:pt x="17" y="271"/>
                    </a:lnTo>
                    <a:lnTo>
                      <a:pt x="17" y="268"/>
                    </a:lnTo>
                    <a:lnTo>
                      <a:pt x="19" y="268"/>
                    </a:lnTo>
                    <a:lnTo>
                      <a:pt x="20" y="266"/>
                    </a:lnTo>
                    <a:lnTo>
                      <a:pt x="23" y="267"/>
                    </a:lnTo>
                    <a:lnTo>
                      <a:pt x="24" y="267"/>
                    </a:lnTo>
                    <a:lnTo>
                      <a:pt x="21" y="269"/>
                    </a:lnTo>
                    <a:lnTo>
                      <a:pt x="20" y="271"/>
                    </a:lnTo>
                    <a:lnTo>
                      <a:pt x="24" y="277"/>
                    </a:lnTo>
                    <a:lnTo>
                      <a:pt x="24" y="282"/>
                    </a:lnTo>
                    <a:lnTo>
                      <a:pt x="25" y="283"/>
                    </a:lnTo>
                    <a:lnTo>
                      <a:pt x="27" y="293"/>
                    </a:lnTo>
                    <a:lnTo>
                      <a:pt x="28" y="294"/>
                    </a:lnTo>
                    <a:lnTo>
                      <a:pt x="30" y="295"/>
                    </a:lnTo>
                    <a:lnTo>
                      <a:pt x="30" y="297"/>
                    </a:lnTo>
                    <a:lnTo>
                      <a:pt x="30" y="300"/>
                    </a:lnTo>
                    <a:lnTo>
                      <a:pt x="32" y="301"/>
                    </a:lnTo>
                    <a:lnTo>
                      <a:pt x="34" y="301"/>
                    </a:lnTo>
                    <a:lnTo>
                      <a:pt x="35" y="302"/>
                    </a:lnTo>
                    <a:lnTo>
                      <a:pt x="38" y="301"/>
                    </a:lnTo>
                    <a:lnTo>
                      <a:pt x="43" y="303"/>
                    </a:lnTo>
                    <a:lnTo>
                      <a:pt x="45" y="302"/>
                    </a:lnTo>
                    <a:lnTo>
                      <a:pt x="47" y="300"/>
                    </a:lnTo>
                    <a:lnTo>
                      <a:pt x="49" y="301"/>
                    </a:lnTo>
                    <a:lnTo>
                      <a:pt x="49" y="305"/>
                    </a:lnTo>
                    <a:lnTo>
                      <a:pt x="52" y="311"/>
                    </a:lnTo>
                    <a:lnTo>
                      <a:pt x="50" y="313"/>
                    </a:lnTo>
                    <a:lnTo>
                      <a:pt x="53" y="324"/>
                    </a:lnTo>
                    <a:lnTo>
                      <a:pt x="53" y="325"/>
                    </a:lnTo>
                    <a:lnTo>
                      <a:pt x="55" y="328"/>
                    </a:lnTo>
                    <a:lnTo>
                      <a:pt x="57" y="328"/>
                    </a:lnTo>
                    <a:lnTo>
                      <a:pt x="61" y="329"/>
                    </a:lnTo>
                    <a:lnTo>
                      <a:pt x="59" y="332"/>
                    </a:lnTo>
                    <a:lnTo>
                      <a:pt x="61" y="335"/>
                    </a:lnTo>
                    <a:lnTo>
                      <a:pt x="61" y="337"/>
                    </a:lnTo>
                    <a:lnTo>
                      <a:pt x="64" y="345"/>
                    </a:lnTo>
                    <a:lnTo>
                      <a:pt x="62" y="351"/>
                    </a:lnTo>
                    <a:lnTo>
                      <a:pt x="61" y="353"/>
                    </a:lnTo>
                    <a:lnTo>
                      <a:pt x="63" y="356"/>
                    </a:lnTo>
                    <a:lnTo>
                      <a:pt x="68" y="359"/>
                    </a:lnTo>
                    <a:lnTo>
                      <a:pt x="71" y="358"/>
                    </a:lnTo>
                    <a:lnTo>
                      <a:pt x="72" y="360"/>
                    </a:lnTo>
                    <a:lnTo>
                      <a:pt x="74" y="359"/>
                    </a:lnTo>
                    <a:lnTo>
                      <a:pt x="79" y="362"/>
                    </a:lnTo>
                    <a:lnTo>
                      <a:pt x="82" y="366"/>
                    </a:lnTo>
                    <a:lnTo>
                      <a:pt x="85" y="368"/>
                    </a:lnTo>
                    <a:lnTo>
                      <a:pt x="88" y="375"/>
                    </a:lnTo>
                    <a:lnTo>
                      <a:pt x="90" y="377"/>
                    </a:lnTo>
                    <a:lnTo>
                      <a:pt x="90" y="379"/>
                    </a:lnTo>
                    <a:lnTo>
                      <a:pt x="92" y="379"/>
                    </a:lnTo>
                    <a:lnTo>
                      <a:pt x="92" y="381"/>
                    </a:lnTo>
                    <a:lnTo>
                      <a:pt x="95" y="386"/>
                    </a:lnTo>
                    <a:lnTo>
                      <a:pt x="97" y="386"/>
                    </a:lnTo>
                    <a:lnTo>
                      <a:pt x="98" y="388"/>
                    </a:lnTo>
                    <a:lnTo>
                      <a:pt x="99" y="391"/>
                    </a:lnTo>
                    <a:lnTo>
                      <a:pt x="103" y="392"/>
                    </a:lnTo>
                    <a:lnTo>
                      <a:pt x="105" y="394"/>
                    </a:lnTo>
                    <a:lnTo>
                      <a:pt x="107" y="394"/>
                    </a:lnTo>
                    <a:lnTo>
                      <a:pt x="112" y="396"/>
                    </a:lnTo>
                    <a:lnTo>
                      <a:pt x="113" y="397"/>
                    </a:lnTo>
                    <a:lnTo>
                      <a:pt x="113" y="400"/>
                    </a:lnTo>
                    <a:lnTo>
                      <a:pt x="112" y="402"/>
                    </a:lnTo>
                    <a:lnTo>
                      <a:pt x="115" y="402"/>
                    </a:lnTo>
                    <a:lnTo>
                      <a:pt x="114" y="403"/>
                    </a:lnTo>
                    <a:lnTo>
                      <a:pt x="116" y="405"/>
                    </a:lnTo>
                    <a:lnTo>
                      <a:pt x="117" y="407"/>
                    </a:lnTo>
                    <a:lnTo>
                      <a:pt x="116" y="407"/>
                    </a:lnTo>
                    <a:lnTo>
                      <a:pt x="115" y="408"/>
                    </a:lnTo>
                    <a:lnTo>
                      <a:pt x="118" y="410"/>
                    </a:lnTo>
                    <a:lnTo>
                      <a:pt x="118" y="412"/>
                    </a:lnTo>
                    <a:lnTo>
                      <a:pt x="119" y="412"/>
                    </a:lnTo>
                    <a:lnTo>
                      <a:pt x="121" y="412"/>
                    </a:lnTo>
                    <a:lnTo>
                      <a:pt x="123" y="414"/>
                    </a:lnTo>
                    <a:lnTo>
                      <a:pt x="125" y="414"/>
                    </a:lnTo>
                    <a:lnTo>
                      <a:pt x="124" y="418"/>
                    </a:lnTo>
                    <a:lnTo>
                      <a:pt x="123" y="421"/>
                    </a:lnTo>
                    <a:lnTo>
                      <a:pt x="121" y="423"/>
                    </a:lnTo>
                    <a:lnTo>
                      <a:pt x="118" y="422"/>
                    </a:lnTo>
                    <a:lnTo>
                      <a:pt x="113" y="422"/>
                    </a:lnTo>
                    <a:lnTo>
                      <a:pt x="113" y="426"/>
                    </a:lnTo>
                    <a:lnTo>
                      <a:pt x="111" y="426"/>
                    </a:lnTo>
                    <a:lnTo>
                      <a:pt x="110" y="427"/>
                    </a:lnTo>
                    <a:lnTo>
                      <a:pt x="109" y="427"/>
                    </a:lnTo>
                    <a:lnTo>
                      <a:pt x="112" y="431"/>
                    </a:lnTo>
                    <a:lnTo>
                      <a:pt x="112" y="432"/>
                    </a:lnTo>
                    <a:lnTo>
                      <a:pt x="114" y="434"/>
                    </a:lnTo>
                    <a:lnTo>
                      <a:pt x="113" y="435"/>
                    </a:lnTo>
                    <a:lnTo>
                      <a:pt x="117" y="435"/>
                    </a:lnTo>
                    <a:lnTo>
                      <a:pt x="118" y="435"/>
                    </a:lnTo>
                    <a:lnTo>
                      <a:pt x="118" y="439"/>
                    </a:lnTo>
                    <a:lnTo>
                      <a:pt x="116" y="439"/>
                    </a:lnTo>
                    <a:lnTo>
                      <a:pt x="117" y="440"/>
                    </a:lnTo>
                    <a:lnTo>
                      <a:pt x="116" y="442"/>
                    </a:lnTo>
                    <a:lnTo>
                      <a:pt x="118" y="443"/>
                    </a:lnTo>
                    <a:lnTo>
                      <a:pt x="118" y="444"/>
                    </a:lnTo>
                    <a:lnTo>
                      <a:pt x="119" y="447"/>
                    </a:lnTo>
                    <a:lnTo>
                      <a:pt x="121" y="445"/>
                    </a:lnTo>
                    <a:lnTo>
                      <a:pt x="123" y="446"/>
                    </a:lnTo>
                    <a:lnTo>
                      <a:pt x="122" y="448"/>
                    </a:lnTo>
                    <a:lnTo>
                      <a:pt x="122" y="451"/>
                    </a:lnTo>
                    <a:lnTo>
                      <a:pt x="123" y="451"/>
                    </a:lnTo>
                    <a:lnTo>
                      <a:pt x="124" y="449"/>
                    </a:lnTo>
                    <a:lnTo>
                      <a:pt x="130" y="450"/>
                    </a:lnTo>
                    <a:lnTo>
                      <a:pt x="131" y="451"/>
                    </a:lnTo>
                    <a:lnTo>
                      <a:pt x="129" y="454"/>
                    </a:lnTo>
                    <a:lnTo>
                      <a:pt x="132" y="456"/>
                    </a:lnTo>
                    <a:lnTo>
                      <a:pt x="136" y="456"/>
                    </a:lnTo>
                    <a:lnTo>
                      <a:pt x="140" y="453"/>
                    </a:lnTo>
                    <a:lnTo>
                      <a:pt x="143" y="455"/>
                    </a:lnTo>
                    <a:lnTo>
                      <a:pt x="145" y="454"/>
                    </a:lnTo>
                    <a:lnTo>
                      <a:pt x="148" y="456"/>
                    </a:lnTo>
                    <a:lnTo>
                      <a:pt x="148" y="458"/>
                    </a:lnTo>
                    <a:lnTo>
                      <a:pt x="152" y="457"/>
                    </a:lnTo>
                    <a:lnTo>
                      <a:pt x="153" y="457"/>
                    </a:lnTo>
                    <a:lnTo>
                      <a:pt x="154" y="457"/>
                    </a:lnTo>
                    <a:lnTo>
                      <a:pt x="155" y="457"/>
                    </a:lnTo>
                    <a:lnTo>
                      <a:pt x="158" y="458"/>
                    </a:lnTo>
                    <a:lnTo>
                      <a:pt x="162" y="461"/>
                    </a:lnTo>
                    <a:lnTo>
                      <a:pt x="166" y="463"/>
                    </a:lnTo>
                    <a:lnTo>
                      <a:pt x="169" y="465"/>
                    </a:lnTo>
                    <a:lnTo>
                      <a:pt x="169" y="467"/>
                    </a:lnTo>
                    <a:lnTo>
                      <a:pt x="174" y="465"/>
                    </a:lnTo>
                    <a:lnTo>
                      <a:pt x="178" y="467"/>
                    </a:lnTo>
                    <a:lnTo>
                      <a:pt x="180" y="471"/>
                    </a:lnTo>
                    <a:lnTo>
                      <a:pt x="188" y="477"/>
                    </a:lnTo>
                    <a:lnTo>
                      <a:pt x="190" y="477"/>
                    </a:lnTo>
                    <a:lnTo>
                      <a:pt x="191" y="477"/>
                    </a:lnTo>
                    <a:lnTo>
                      <a:pt x="191" y="481"/>
                    </a:lnTo>
                    <a:lnTo>
                      <a:pt x="193" y="482"/>
                    </a:lnTo>
                    <a:lnTo>
                      <a:pt x="196" y="482"/>
                    </a:lnTo>
                    <a:lnTo>
                      <a:pt x="197" y="479"/>
                    </a:lnTo>
                    <a:lnTo>
                      <a:pt x="200" y="478"/>
                    </a:lnTo>
                    <a:lnTo>
                      <a:pt x="200" y="476"/>
                    </a:lnTo>
                    <a:lnTo>
                      <a:pt x="202" y="473"/>
                    </a:lnTo>
                    <a:lnTo>
                      <a:pt x="204" y="473"/>
                    </a:lnTo>
                    <a:lnTo>
                      <a:pt x="205" y="476"/>
                    </a:lnTo>
                    <a:lnTo>
                      <a:pt x="206" y="477"/>
                    </a:lnTo>
                    <a:lnTo>
                      <a:pt x="208" y="477"/>
                    </a:lnTo>
                    <a:lnTo>
                      <a:pt x="210" y="476"/>
                    </a:lnTo>
                    <a:lnTo>
                      <a:pt x="211" y="473"/>
                    </a:lnTo>
                    <a:lnTo>
                      <a:pt x="211" y="471"/>
                    </a:lnTo>
                    <a:lnTo>
                      <a:pt x="210" y="470"/>
                    </a:lnTo>
                    <a:lnTo>
                      <a:pt x="210" y="466"/>
                    </a:lnTo>
                    <a:lnTo>
                      <a:pt x="211" y="465"/>
                    </a:lnTo>
                    <a:lnTo>
                      <a:pt x="213" y="467"/>
                    </a:lnTo>
                    <a:lnTo>
                      <a:pt x="215" y="467"/>
                    </a:lnTo>
                    <a:lnTo>
                      <a:pt x="216" y="467"/>
                    </a:lnTo>
                    <a:lnTo>
                      <a:pt x="218" y="467"/>
                    </a:lnTo>
                    <a:lnTo>
                      <a:pt x="221" y="470"/>
                    </a:lnTo>
                    <a:lnTo>
                      <a:pt x="223" y="470"/>
                    </a:lnTo>
                    <a:lnTo>
                      <a:pt x="224" y="466"/>
                    </a:lnTo>
                    <a:lnTo>
                      <a:pt x="226" y="465"/>
                    </a:lnTo>
                    <a:lnTo>
                      <a:pt x="227" y="462"/>
                    </a:lnTo>
                    <a:lnTo>
                      <a:pt x="229" y="459"/>
                    </a:lnTo>
                    <a:lnTo>
                      <a:pt x="229" y="456"/>
                    </a:lnTo>
                    <a:lnTo>
                      <a:pt x="231" y="454"/>
                    </a:lnTo>
                    <a:lnTo>
                      <a:pt x="232" y="454"/>
                    </a:lnTo>
                    <a:lnTo>
                      <a:pt x="231" y="450"/>
                    </a:lnTo>
                    <a:lnTo>
                      <a:pt x="229" y="447"/>
                    </a:lnTo>
                    <a:lnTo>
                      <a:pt x="229" y="444"/>
                    </a:lnTo>
                    <a:lnTo>
                      <a:pt x="232" y="444"/>
                    </a:lnTo>
                    <a:lnTo>
                      <a:pt x="233" y="445"/>
                    </a:lnTo>
                    <a:lnTo>
                      <a:pt x="236" y="444"/>
                    </a:lnTo>
                    <a:lnTo>
                      <a:pt x="237" y="446"/>
                    </a:lnTo>
                    <a:lnTo>
                      <a:pt x="238" y="447"/>
                    </a:lnTo>
                    <a:lnTo>
                      <a:pt x="237" y="447"/>
                    </a:lnTo>
                    <a:lnTo>
                      <a:pt x="237" y="448"/>
                    </a:lnTo>
                    <a:lnTo>
                      <a:pt x="239" y="450"/>
                    </a:lnTo>
                    <a:lnTo>
                      <a:pt x="242" y="452"/>
                    </a:lnTo>
                    <a:lnTo>
                      <a:pt x="242" y="455"/>
                    </a:lnTo>
                    <a:lnTo>
                      <a:pt x="242" y="456"/>
                    </a:lnTo>
                    <a:lnTo>
                      <a:pt x="243" y="457"/>
                    </a:lnTo>
                    <a:lnTo>
                      <a:pt x="244" y="460"/>
                    </a:lnTo>
                    <a:lnTo>
                      <a:pt x="246" y="459"/>
                    </a:lnTo>
                    <a:lnTo>
                      <a:pt x="249" y="459"/>
                    </a:lnTo>
                    <a:lnTo>
                      <a:pt x="250" y="461"/>
                    </a:lnTo>
                    <a:lnTo>
                      <a:pt x="256" y="463"/>
                    </a:lnTo>
                    <a:lnTo>
                      <a:pt x="257" y="464"/>
                    </a:lnTo>
                    <a:lnTo>
                      <a:pt x="257" y="467"/>
                    </a:lnTo>
                    <a:lnTo>
                      <a:pt x="259" y="469"/>
                    </a:lnTo>
                    <a:lnTo>
                      <a:pt x="260" y="468"/>
                    </a:lnTo>
                    <a:lnTo>
                      <a:pt x="260" y="466"/>
                    </a:lnTo>
                    <a:lnTo>
                      <a:pt x="262" y="466"/>
                    </a:lnTo>
                    <a:lnTo>
                      <a:pt x="263" y="465"/>
                    </a:lnTo>
                    <a:lnTo>
                      <a:pt x="264" y="465"/>
                    </a:lnTo>
                    <a:lnTo>
                      <a:pt x="266" y="463"/>
                    </a:lnTo>
                    <a:lnTo>
                      <a:pt x="268" y="463"/>
                    </a:lnTo>
                    <a:lnTo>
                      <a:pt x="271" y="460"/>
                    </a:lnTo>
                    <a:lnTo>
                      <a:pt x="272" y="459"/>
                    </a:lnTo>
                    <a:lnTo>
                      <a:pt x="275" y="459"/>
                    </a:lnTo>
                    <a:lnTo>
                      <a:pt x="276" y="463"/>
                    </a:lnTo>
                    <a:lnTo>
                      <a:pt x="276" y="470"/>
                    </a:lnTo>
                    <a:lnTo>
                      <a:pt x="278" y="471"/>
                    </a:lnTo>
                    <a:lnTo>
                      <a:pt x="279" y="471"/>
                    </a:lnTo>
                    <a:lnTo>
                      <a:pt x="283" y="470"/>
                    </a:lnTo>
                    <a:lnTo>
                      <a:pt x="285" y="475"/>
                    </a:lnTo>
                    <a:lnTo>
                      <a:pt x="286" y="483"/>
                    </a:lnTo>
                    <a:lnTo>
                      <a:pt x="292" y="483"/>
                    </a:lnTo>
                    <a:lnTo>
                      <a:pt x="294" y="482"/>
                    </a:lnTo>
                    <a:lnTo>
                      <a:pt x="294" y="483"/>
                    </a:lnTo>
                    <a:lnTo>
                      <a:pt x="295" y="482"/>
                    </a:lnTo>
                    <a:lnTo>
                      <a:pt x="297" y="484"/>
                    </a:lnTo>
                    <a:lnTo>
                      <a:pt x="299" y="482"/>
                    </a:lnTo>
                    <a:lnTo>
                      <a:pt x="299" y="480"/>
                    </a:lnTo>
                    <a:lnTo>
                      <a:pt x="301" y="479"/>
                    </a:lnTo>
                    <a:lnTo>
                      <a:pt x="301" y="478"/>
                    </a:lnTo>
                    <a:lnTo>
                      <a:pt x="304" y="476"/>
                    </a:lnTo>
                    <a:lnTo>
                      <a:pt x="303" y="468"/>
                    </a:lnTo>
                    <a:lnTo>
                      <a:pt x="306" y="458"/>
                    </a:lnTo>
                    <a:lnTo>
                      <a:pt x="306" y="453"/>
                    </a:lnTo>
                    <a:lnTo>
                      <a:pt x="304" y="453"/>
                    </a:lnTo>
                    <a:lnTo>
                      <a:pt x="308" y="441"/>
                    </a:lnTo>
                    <a:lnTo>
                      <a:pt x="309" y="440"/>
                    </a:lnTo>
                    <a:lnTo>
                      <a:pt x="310" y="436"/>
                    </a:lnTo>
                    <a:lnTo>
                      <a:pt x="313" y="431"/>
                    </a:lnTo>
                    <a:lnTo>
                      <a:pt x="314" y="430"/>
                    </a:lnTo>
                    <a:lnTo>
                      <a:pt x="319" y="430"/>
                    </a:lnTo>
                    <a:lnTo>
                      <a:pt x="320" y="427"/>
                    </a:lnTo>
                    <a:lnTo>
                      <a:pt x="324" y="427"/>
                    </a:lnTo>
                    <a:lnTo>
                      <a:pt x="328" y="424"/>
                    </a:lnTo>
                    <a:lnTo>
                      <a:pt x="328" y="422"/>
                    </a:lnTo>
                    <a:lnTo>
                      <a:pt x="330" y="421"/>
                    </a:lnTo>
                    <a:lnTo>
                      <a:pt x="330" y="419"/>
                    </a:lnTo>
                    <a:lnTo>
                      <a:pt x="332" y="418"/>
                    </a:lnTo>
                    <a:lnTo>
                      <a:pt x="333" y="418"/>
                    </a:lnTo>
                    <a:lnTo>
                      <a:pt x="335" y="418"/>
                    </a:lnTo>
                    <a:lnTo>
                      <a:pt x="333" y="411"/>
                    </a:lnTo>
                    <a:lnTo>
                      <a:pt x="337" y="405"/>
                    </a:lnTo>
                    <a:lnTo>
                      <a:pt x="337" y="403"/>
                    </a:lnTo>
                    <a:lnTo>
                      <a:pt x="336" y="400"/>
                    </a:lnTo>
                    <a:lnTo>
                      <a:pt x="337" y="399"/>
                    </a:lnTo>
                    <a:lnTo>
                      <a:pt x="337" y="397"/>
                    </a:lnTo>
                    <a:lnTo>
                      <a:pt x="340" y="396"/>
                    </a:lnTo>
                    <a:lnTo>
                      <a:pt x="341" y="396"/>
                    </a:lnTo>
                    <a:lnTo>
                      <a:pt x="343" y="397"/>
                    </a:lnTo>
                    <a:lnTo>
                      <a:pt x="346" y="397"/>
                    </a:lnTo>
                    <a:lnTo>
                      <a:pt x="347" y="396"/>
                    </a:lnTo>
                    <a:lnTo>
                      <a:pt x="348" y="398"/>
                    </a:lnTo>
                    <a:lnTo>
                      <a:pt x="348" y="397"/>
                    </a:lnTo>
                    <a:lnTo>
                      <a:pt x="349" y="399"/>
                    </a:lnTo>
                    <a:lnTo>
                      <a:pt x="350" y="400"/>
                    </a:lnTo>
                    <a:lnTo>
                      <a:pt x="351" y="399"/>
                    </a:lnTo>
                    <a:lnTo>
                      <a:pt x="352" y="400"/>
                    </a:lnTo>
                    <a:lnTo>
                      <a:pt x="354" y="398"/>
                    </a:lnTo>
                    <a:lnTo>
                      <a:pt x="356" y="399"/>
                    </a:lnTo>
                    <a:lnTo>
                      <a:pt x="358" y="401"/>
                    </a:lnTo>
                    <a:lnTo>
                      <a:pt x="358" y="403"/>
                    </a:lnTo>
                    <a:lnTo>
                      <a:pt x="361" y="403"/>
                    </a:lnTo>
                    <a:lnTo>
                      <a:pt x="363" y="405"/>
                    </a:lnTo>
                    <a:lnTo>
                      <a:pt x="365" y="406"/>
                    </a:lnTo>
                    <a:lnTo>
                      <a:pt x="366" y="405"/>
                    </a:lnTo>
                    <a:lnTo>
                      <a:pt x="369" y="407"/>
                    </a:lnTo>
                    <a:lnTo>
                      <a:pt x="371" y="408"/>
                    </a:lnTo>
                    <a:lnTo>
                      <a:pt x="372" y="410"/>
                    </a:lnTo>
                    <a:lnTo>
                      <a:pt x="374" y="410"/>
                    </a:lnTo>
                    <a:lnTo>
                      <a:pt x="375" y="410"/>
                    </a:lnTo>
                    <a:lnTo>
                      <a:pt x="377" y="412"/>
                    </a:lnTo>
                    <a:lnTo>
                      <a:pt x="379" y="410"/>
                    </a:lnTo>
                    <a:lnTo>
                      <a:pt x="380" y="410"/>
                    </a:lnTo>
                    <a:lnTo>
                      <a:pt x="382" y="409"/>
                    </a:lnTo>
                    <a:lnTo>
                      <a:pt x="384" y="405"/>
                    </a:lnTo>
                    <a:lnTo>
                      <a:pt x="384" y="403"/>
                    </a:lnTo>
                    <a:lnTo>
                      <a:pt x="379" y="398"/>
                    </a:lnTo>
                    <a:lnTo>
                      <a:pt x="379" y="397"/>
                    </a:lnTo>
                    <a:lnTo>
                      <a:pt x="379" y="396"/>
                    </a:lnTo>
                    <a:lnTo>
                      <a:pt x="378" y="395"/>
                    </a:lnTo>
                    <a:lnTo>
                      <a:pt x="381" y="392"/>
                    </a:lnTo>
                    <a:lnTo>
                      <a:pt x="381" y="387"/>
                    </a:lnTo>
                    <a:lnTo>
                      <a:pt x="384" y="382"/>
                    </a:lnTo>
                    <a:lnTo>
                      <a:pt x="384" y="376"/>
                    </a:lnTo>
                    <a:lnTo>
                      <a:pt x="386" y="375"/>
                    </a:lnTo>
                    <a:lnTo>
                      <a:pt x="386" y="374"/>
                    </a:lnTo>
                    <a:lnTo>
                      <a:pt x="389" y="374"/>
                    </a:lnTo>
                    <a:lnTo>
                      <a:pt x="389" y="372"/>
                    </a:lnTo>
                    <a:lnTo>
                      <a:pt x="388" y="369"/>
                    </a:lnTo>
                    <a:lnTo>
                      <a:pt x="387" y="369"/>
                    </a:lnTo>
                    <a:lnTo>
                      <a:pt x="387" y="365"/>
                    </a:lnTo>
                    <a:lnTo>
                      <a:pt x="388" y="359"/>
                    </a:lnTo>
                    <a:lnTo>
                      <a:pt x="391" y="359"/>
                    </a:lnTo>
                    <a:lnTo>
                      <a:pt x="392" y="351"/>
                    </a:lnTo>
                    <a:lnTo>
                      <a:pt x="393" y="352"/>
                    </a:lnTo>
                    <a:lnTo>
                      <a:pt x="393" y="350"/>
                    </a:lnTo>
                    <a:lnTo>
                      <a:pt x="394" y="348"/>
                    </a:lnTo>
                    <a:lnTo>
                      <a:pt x="395" y="346"/>
                    </a:lnTo>
                    <a:lnTo>
                      <a:pt x="395" y="340"/>
                    </a:lnTo>
                    <a:lnTo>
                      <a:pt x="393" y="339"/>
                    </a:lnTo>
                    <a:lnTo>
                      <a:pt x="393" y="336"/>
                    </a:lnTo>
                    <a:lnTo>
                      <a:pt x="392" y="335"/>
                    </a:lnTo>
                    <a:lnTo>
                      <a:pt x="392" y="333"/>
                    </a:lnTo>
                    <a:lnTo>
                      <a:pt x="394" y="332"/>
                    </a:lnTo>
                    <a:lnTo>
                      <a:pt x="395" y="331"/>
                    </a:lnTo>
                    <a:lnTo>
                      <a:pt x="395" y="328"/>
                    </a:lnTo>
                    <a:lnTo>
                      <a:pt x="393" y="327"/>
                    </a:lnTo>
                    <a:lnTo>
                      <a:pt x="393" y="321"/>
                    </a:lnTo>
                    <a:lnTo>
                      <a:pt x="393" y="318"/>
                    </a:lnTo>
                    <a:lnTo>
                      <a:pt x="394" y="314"/>
                    </a:lnTo>
                    <a:lnTo>
                      <a:pt x="395" y="310"/>
                    </a:lnTo>
                    <a:lnTo>
                      <a:pt x="395" y="311"/>
                    </a:lnTo>
                    <a:lnTo>
                      <a:pt x="397" y="307"/>
                    </a:lnTo>
                    <a:lnTo>
                      <a:pt x="400" y="306"/>
                    </a:lnTo>
                    <a:lnTo>
                      <a:pt x="401" y="305"/>
                    </a:lnTo>
                    <a:lnTo>
                      <a:pt x="401" y="304"/>
                    </a:lnTo>
                    <a:lnTo>
                      <a:pt x="402" y="299"/>
                    </a:lnTo>
                    <a:lnTo>
                      <a:pt x="401" y="299"/>
                    </a:lnTo>
                    <a:lnTo>
                      <a:pt x="400" y="297"/>
                    </a:lnTo>
                    <a:lnTo>
                      <a:pt x="402" y="294"/>
                    </a:lnTo>
                    <a:lnTo>
                      <a:pt x="403" y="295"/>
                    </a:lnTo>
                    <a:lnTo>
                      <a:pt x="406" y="295"/>
                    </a:lnTo>
                    <a:lnTo>
                      <a:pt x="407" y="293"/>
                    </a:lnTo>
                    <a:lnTo>
                      <a:pt x="409" y="292"/>
                    </a:lnTo>
                    <a:lnTo>
                      <a:pt x="410" y="295"/>
                    </a:lnTo>
                    <a:lnTo>
                      <a:pt x="414" y="297"/>
                    </a:lnTo>
                    <a:lnTo>
                      <a:pt x="418" y="296"/>
                    </a:lnTo>
                    <a:lnTo>
                      <a:pt x="420" y="297"/>
                    </a:lnTo>
                    <a:lnTo>
                      <a:pt x="421" y="301"/>
                    </a:lnTo>
                    <a:lnTo>
                      <a:pt x="420" y="302"/>
                    </a:lnTo>
                    <a:lnTo>
                      <a:pt x="420" y="303"/>
                    </a:lnTo>
                    <a:lnTo>
                      <a:pt x="420" y="305"/>
                    </a:lnTo>
                    <a:lnTo>
                      <a:pt x="426" y="306"/>
                    </a:lnTo>
                    <a:lnTo>
                      <a:pt x="430" y="308"/>
                    </a:lnTo>
                    <a:lnTo>
                      <a:pt x="431" y="306"/>
                    </a:lnTo>
                    <a:lnTo>
                      <a:pt x="433" y="306"/>
                    </a:lnTo>
                    <a:lnTo>
                      <a:pt x="435" y="307"/>
                    </a:lnTo>
                    <a:lnTo>
                      <a:pt x="436" y="306"/>
                    </a:lnTo>
                    <a:lnTo>
                      <a:pt x="437" y="307"/>
                    </a:lnTo>
                    <a:lnTo>
                      <a:pt x="439" y="306"/>
                    </a:lnTo>
                    <a:lnTo>
                      <a:pt x="439" y="308"/>
                    </a:lnTo>
                    <a:lnTo>
                      <a:pt x="444" y="311"/>
                    </a:lnTo>
                    <a:lnTo>
                      <a:pt x="444" y="314"/>
                    </a:lnTo>
                    <a:lnTo>
                      <a:pt x="443" y="314"/>
                    </a:lnTo>
                    <a:lnTo>
                      <a:pt x="442" y="315"/>
                    </a:lnTo>
                    <a:lnTo>
                      <a:pt x="442" y="316"/>
                    </a:lnTo>
                    <a:lnTo>
                      <a:pt x="445" y="318"/>
                    </a:lnTo>
                    <a:lnTo>
                      <a:pt x="445" y="319"/>
                    </a:lnTo>
                    <a:lnTo>
                      <a:pt x="444" y="320"/>
                    </a:lnTo>
                    <a:lnTo>
                      <a:pt x="446" y="322"/>
                    </a:lnTo>
                    <a:lnTo>
                      <a:pt x="446" y="325"/>
                    </a:lnTo>
                    <a:lnTo>
                      <a:pt x="446" y="326"/>
                    </a:lnTo>
                    <a:lnTo>
                      <a:pt x="444" y="327"/>
                    </a:lnTo>
                    <a:lnTo>
                      <a:pt x="441" y="332"/>
                    </a:lnTo>
                    <a:lnTo>
                      <a:pt x="443" y="335"/>
                    </a:lnTo>
                    <a:lnTo>
                      <a:pt x="444" y="334"/>
                    </a:lnTo>
                    <a:lnTo>
                      <a:pt x="445" y="335"/>
                    </a:lnTo>
                    <a:lnTo>
                      <a:pt x="448" y="333"/>
                    </a:lnTo>
                    <a:lnTo>
                      <a:pt x="450" y="335"/>
                    </a:lnTo>
                    <a:lnTo>
                      <a:pt x="454" y="331"/>
                    </a:lnTo>
                    <a:lnTo>
                      <a:pt x="456" y="331"/>
                    </a:lnTo>
                    <a:lnTo>
                      <a:pt x="458" y="329"/>
                    </a:lnTo>
                    <a:lnTo>
                      <a:pt x="459" y="329"/>
                    </a:lnTo>
                    <a:lnTo>
                      <a:pt x="462" y="329"/>
                    </a:lnTo>
                    <a:lnTo>
                      <a:pt x="466" y="330"/>
                    </a:lnTo>
                    <a:lnTo>
                      <a:pt x="467" y="330"/>
                    </a:lnTo>
                    <a:lnTo>
                      <a:pt x="471" y="333"/>
                    </a:lnTo>
                    <a:lnTo>
                      <a:pt x="472" y="331"/>
                    </a:lnTo>
                    <a:lnTo>
                      <a:pt x="474" y="331"/>
                    </a:lnTo>
                    <a:lnTo>
                      <a:pt x="473" y="328"/>
                    </a:lnTo>
                    <a:lnTo>
                      <a:pt x="474" y="328"/>
                    </a:lnTo>
                    <a:lnTo>
                      <a:pt x="475" y="328"/>
                    </a:lnTo>
                    <a:lnTo>
                      <a:pt x="478" y="322"/>
                    </a:lnTo>
                    <a:lnTo>
                      <a:pt x="479" y="322"/>
                    </a:lnTo>
                    <a:lnTo>
                      <a:pt x="477" y="318"/>
                    </a:lnTo>
                    <a:lnTo>
                      <a:pt x="478" y="315"/>
                    </a:lnTo>
                    <a:lnTo>
                      <a:pt x="481" y="316"/>
                    </a:lnTo>
                    <a:lnTo>
                      <a:pt x="482" y="318"/>
                    </a:lnTo>
                    <a:lnTo>
                      <a:pt x="481" y="320"/>
                    </a:lnTo>
                    <a:lnTo>
                      <a:pt x="485" y="324"/>
                    </a:lnTo>
                    <a:lnTo>
                      <a:pt x="487" y="323"/>
                    </a:lnTo>
                    <a:lnTo>
                      <a:pt x="489" y="325"/>
                    </a:lnTo>
                    <a:lnTo>
                      <a:pt x="491" y="324"/>
                    </a:lnTo>
                    <a:lnTo>
                      <a:pt x="492" y="322"/>
                    </a:lnTo>
                    <a:lnTo>
                      <a:pt x="494" y="323"/>
                    </a:lnTo>
                    <a:lnTo>
                      <a:pt x="497" y="322"/>
                    </a:lnTo>
                    <a:lnTo>
                      <a:pt x="501" y="324"/>
                    </a:lnTo>
                    <a:lnTo>
                      <a:pt x="507" y="329"/>
                    </a:lnTo>
                    <a:lnTo>
                      <a:pt x="508" y="333"/>
                    </a:lnTo>
                    <a:lnTo>
                      <a:pt x="511" y="334"/>
                    </a:lnTo>
                    <a:lnTo>
                      <a:pt x="513" y="338"/>
                    </a:lnTo>
                    <a:lnTo>
                      <a:pt x="516" y="341"/>
                    </a:lnTo>
                    <a:lnTo>
                      <a:pt x="519" y="342"/>
                    </a:lnTo>
                    <a:lnTo>
                      <a:pt x="521" y="342"/>
                    </a:lnTo>
                    <a:lnTo>
                      <a:pt x="523" y="342"/>
                    </a:lnTo>
                    <a:lnTo>
                      <a:pt x="524" y="345"/>
                    </a:lnTo>
                    <a:lnTo>
                      <a:pt x="528" y="342"/>
                    </a:lnTo>
                    <a:lnTo>
                      <a:pt x="529" y="345"/>
                    </a:lnTo>
                    <a:lnTo>
                      <a:pt x="531" y="346"/>
                    </a:lnTo>
                    <a:lnTo>
                      <a:pt x="532" y="346"/>
                    </a:lnTo>
                    <a:lnTo>
                      <a:pt x="537" y="350"/>
                    </a:lnTo>
                    <a:lnTo>
                      <a:pt x="537" y="357"/>
                    </a:lnTo>
                    <a:lnTo>
                      <a:pt x="539" y="361"/>
                    </a:lnTo>
                    <a:lnTo>
                      <a:pt x="545" y="365"/>
                    </a:lnTo>
                    <a:lnTo>
                      <a:pt x="548" y="361"/>
                    </a:lnTo>
                    <a:lnTo>
                      <a:pt x="549" y="361"/>
                    </a:lnTo>
                    <a:lnTo>
                      <a:pt x="549" y="358"/>
                    </a:lnTo>
                    <a:lnTo>
                      <a:pt x="550" y="358"/>
                    </a:lnTo>
                    <a:lnTo>
                      <a:pt x="552" y="359"/>
                    </a:lnTo>
                    <a:lnTo>
                      <a:pt x="553" y="358"/>
                    </a:lnTo>
                    <a:lnTo>
                      <a:pt x="555" y="357"/>
                    </a:lnTo>
                    <a:lnTo>
                      <a:pt x="552" y="356"/>
                    </a:lnTo>
                    <a:lnTo>
                      <a:pt x="554" y="354"/>
                    </a:lnTo>
                    <a:lnTo>
                      <a:pt x="555" y="355"/>
                    </a:lnTo>
                    <a:lnTo>
                      <a:pt x="555" y="353"/>
                    </a:lnTo>
                    <a:lnTo>
                      <a:pt x="555" y="352"/>
                    </a:lnTo>
                    <a:lnTo>
                      <a:pt x="554" y="352"/>
                    </a:lnTo>
                    <a:lnTo>
                      <a:pt x="554" y="351"/>
                    </a:lnTo>
                    <a:lnTo>
                      <a:pt x="553" y="352"/>
                    </a:lnTo>
                    <a:lnTo>
                      <a:pt x="552" y="350"/>
                    </a:lnTo>
                    <a:lnTo>
                      <a:pt x="553" y="348"/>
                    </a:lnTo>
                    <a:lnTo>
                      <a:pt x="555" y="348"/>
                    </a:lnTo>
                    <a:lnTo>
                      <a:pt x="555" y="350"/>
                    </a:lnTo>
                    <a:lnTo>
                      <a:pt x="557" y="351"/>
                    </a:lnTo>
                    <a:lnTo>
                      <a:pt x="558" y="351"/>
                    </a:lnTo>
                    <a:lnTo>
                      <a:pt x="559" y="350"/>
                    </a:lnTo>
                    <a:lnTo>
                      <a:pt x="560" y="348"/>
                    </a:lnTo>
                    <a:lnTo>
                      <a:pt x="557" y="345"/>
                    </a:lnTo>
                    <a:lnTo>
                      <a:pt x="558" y="343"/>
                    </a:lnTo>
                    <a:lnTo>
                      <a:pt x="559" y="342"/>
                    </a:lnTo>
                    <a:lnTo>
                      <a:pt x="559" y="341"/>
                    </a:lnTo>
                    <a:lnTo>
                      <a:pt x="560" y="340"/>
                    </a:lnTo>
                    <a:lnTo>
                      <a:pt x="556" y="337"/>
                    </a:lnTo>
                    <a:lnTo>
                      <a:pt x="552" y="335"/>
                    </a:lnTo>
                    <a:lnTo>
                      <a:pt x="550" y="335"/>
                    </a:lnTo>
                    <a:lnTo>
                      <a:pt x="546" y="334"/>
                    </a:lnTo>
                    <a:lnTo>
                      <a:pt x="545" y="333"/>
                    </a:lnTo>
                    <a:lnTo>
                      <a:pt x="544" y="331"/>
                    </a:lnTo>
                    <a:lnTo>
                      <a:pt x="545" y="329"/>
                    </a:lnTo>
                    <a:lnTo>
                      <a:pt x="545" y="327"/>
                    </a:lnTo>
                    <a:lnTo>
                      <a:pt x="546" y="326"/>
                    </a:lnTo>
                    <a:lnTo>
                      <a:pt x="545" y="324"/>
                    </a:lnTo>
                    <a:lnTo>
                      <a:pt x="544" y="323"/>
                    </a:lnTo>
                    <a:lnTo>
                      <a:pt x="542" y="322"/>
                    </a:lnTo>
                    <a:lnTo>
                      <a:pt x="540" y="324"/>
                    </a:lnTo>
                    <a:lnTo>
                      <a:pt x="538" y="324"/>
                    </a:lnTo>
                    <a:lnTo>
                      <a:pt x="537" y="325"/>
                    </a:lnTo>
                    <a:lnTo>
                      <a:pt x="535" y="322"/>
                    </a:lnTo>
                    <a:lnTo>
                      <a:pt x="537" y="320"/>
                    </a:lnTo>
                    <a:lnTo>
                      <a:pt x="537" y="318"/>
                    </a:lnTo>
                    <a:lnTo>
                      <a:pt x="539" y="317"/>
                    </a:lnTo>
                    <a:lnTo>
                      <a:pt x="541" y="317"/>
                    </a:lnTo>
                    <a:lnTo>
                      <a:pt x="542" y="315"/>
                    </a:lnTo>
                    <a:lnTo>
                      <a:pt x="543" y="313"/>
                    </a:lnTo>
                    <a:lnTo>
                      <a:pt x="545" y="314"/>
                    </a:lnTo>
                    <a:lnTo>
                      <a:pt x="545" y="311"/>
                    </a:lnTo>
                    <a:lnTo>
                      <a:pt x="547" y="312"/>
                    </a:lnTo>
                    <a:lnTo>
                      <a:pt x="548" y="311"/>
                    </a:lnTo>
                    <a:lnTo>
                      <a:pt x="549" y="310"/>
                    </a:lnTo>
                    <a:lnTo>
                      <a:pt x="548" y="309"/>
                    </a:lnTo>
                    <a:lnTo>
                      <a:pt x="550" y="307"/>
                    </a:lnTo>
                    <a:lnTo>
                      <a:pt x="548" y="306"/>
                    </a:lnTo>
                    <a:lnTo>
                      <a:pt x="549" y="306"/>
                    </a:lnTo>
                    <a:lnTo>
                      <a:pt x="548" y="305"/>
                    </a:lnTo>
                    <a:lnTo>
                      <a:pt x="549" y="303"/>
                    </a:lnTo>
                    <a:lnTo>
                      <a:pt x="552" y="303"/>
                    </a:lnTo>
                    <a:lnTo>
                      <a:pt x="555" y="302"/>
                    </a:lnTo>
                    <a:lnTo>
                      <a:pt x="556" y="299"/>
                    </a:lnTo>
                    <a:lnTo>
                      <a:pt x="554" y="298"/>
                    </a:lnTo>
                    <a:lnTo>
                      <a:pt x="555" y="295"/>
                    </a:lnTo>
                    <a:lnTo>
                      <a:pt x="554" y="295"/>
                    </a:lnTo>
                    <a:lnTo>
                      <a:pt x="554" y="294"/>
                    </a:lnTo>
                    <a:lnTo>
                      <a:pt x="557" y="294"/>
                    </a:lnTo>
                    <a:lnTo>
                      <a:pt x="558" y="295"/>
                    </a:lnTo>
                    <a:lnTo>
                      <a:pt x="559" y="291"/>
                    </a:lnTo>
                    <a:lnTo>
                      <a:pt x="557" y="289"/>
                    </a:lnTo>
                    <a:lnTo>
                      <a:pt x="558" y="287"/>
                    </a:lnTo>
                    <a:lnTo>
                      <a:pt x="562" y="289"/>
                    </a:lnTo>
                    <a:lnTo>
                      <a:pt x="565" y="289"/>
                    </a:lnTo>
                    <a:lnTo>
                      <a:pt x="565" y="290"/>
                    </a:lnTo>
                    <a:lnTo>
                      <a:pt x="566" y="289"/>
                    </a:lnTo>
                    <a:lnTo>
                      <a:pt x="567" y="290"/>
                    </a:lnTo>
                    <a:lnTo>
                      <a:pt x="569" y="290"/>
                    </a:lnTo>
                    <a:lnTo>
                      <a:pt x="570" y="289"/>
                    </a:lnTo>
                    <a:lnTo>
                      <a:pt x="570" y="287"/>
                    </a:lnTo>
                    <a:lnTo>
                      <a:pt x="569" y="284"/>
                    </a:lnTo>
                    <a:lnTo>
                      <a:pt x="572" y="284"/>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70" name="Group 77">
              <a:extLst>
                <a:ext uri="{FF2B5EF4-FFF2-40B4-BE49-F238E27FC236}">
                  <a16:creationId xmlns:a16="http://schemas.microsoft.com/office/drawing/2014/main" id="{AAD6F243-F3F8-440D-B538-09BE1C34F9EB}"/>
                </a:ext>
              </a:extLst>
            </p:cNvPr>
            <p:cNvGrpSpPr>
              <a:grpSpLocks/>
            </p:cNvGrpSpPr>
            <p:nvPr/>
          </p:nvGrpSpPr>
          <p:grpSpPr bwMode="auto">
            <a:xfrm>
              <a:off x="1308" y="3431"/>
              <a:ext cx="579" cy="487"/>
              <a:chOff x="1308" y="3431"/>
              <a:chExt cx="579" cy="487"/>
            </a:xfrm>
          </p:grpSpPr>
          <p:sp>
            <p:nvSpPr>
              <p:cNvPr id="519" name="Freeform 75">
                <a:extLst>
                  <a:ext uri="{FF2B5EF4-FFF2-40B4-BE49-F238E27FC236}">
                    <a16:creationId xmlns:a16="http://schemas.microsoft.com/office/drawing/2014/main" id="{75AA9587-6047-4C34-98A6-7B9CECA0C2C2}"/>
                  </a:ext>
                </a:extLst>
              </p:cNvPr>
              <p:cNvSpPr>
                <a:spLocks/>
              </p:cNvSpPr>
              <p:nvPr/>
            </p:nvSpPr>
            <p:spPr bwMode="auto">
              <a:xfrm>
                <a:off x="1308" y="3431"/>
                <a:ext cx="579" cy="487"/>
              </a:xfrm>
              <a:custGeom>
                <a:avLst/>
                <a:gdLst>
                  <a:gd name="T0" fmla="*/ 545 w 579"/>
                  <a:gd name="T1" fmla="*/ 345 h 487"/>
                  <a:gd name="T2" fmla="*/ 506 w 579"/>
                  <a:gd name="T3" fmla="*/ 331 h 487"/>
                  <a:gd name="T4" fmla="*/ 490 w 579"/>
                  <a:gd name="T5" fmla="*/ 310 h 487"/>
                  <a:gd name="T6" fmla="*/ 473 w 579"/>
                  <a:gd name="T7" fmla="*/ 285 h 487"/>
                  <a:gd name="T8" fmla="*/ 442 w 579"/>
                  <a:gd name="T9" fmla="*/ 263 h 487"/>
                  <a:gd name="T10" fmla="*/ 468 w 579"/>
                  <a:gd name="T11" fmla="*/ 236 h 487"/>
                  <a:gd name="T12" fmla="*/ 453 w 579"/>
                  <a:gd name="T13" fmla="*/ 212 h 487"/>
                  <a:gd name="T14" fmla="*/ 460 w 579"/>
                  <a:gd name="T15" fmla="*/ 176 h 487"/>
                  <a:gd name="T16" fmla="*/ 438 w 579"/>
                  <a:gd name="T17" fmla="*/ 146 h 487"/>
                  <a:gd name="T18" fmla="*/ 435 w 579"/>
                  <a:gd name="T19" fmla="*/ 123 h 487"/>
                  <a:gd name="T20" fmla="*/ 428 w 579"/>
                  <a:gd name="T21" fmla="*/ 117 h 487"/>
                  <a:gd name="T22" fmla="*/ 420 w 579"/>
                  <a:gd name="T23" fmla="*/ 91 h 487"/>
                  <a:gd name="T24" fmla="*/ 393 w 579"/>
                  <a:gd name="T25" fmla="*/ 76 h 487"/>
                  <a:gd name="T26" fmla="*/ 398 w 579"/>
                  <a:gd name="T27" fmla="*/ 91 h 487"/>
                  <a:gd name="T28" fmla="*/ 391 w 579"/>
                  <a:gd name="T29" fmla="*/ 118 h 487"/>
                  <a:gd name="T30" fmla="*/ 378 w 579"/>
                  <a:gd name="T31" fmla="*/ 99 h 487"/>
                  <a:gd name="T32" fmla="*/ 373 w 579"/>
                  <a:gd name="T33" fmla="*/ 62 h 487"/>
                  <a:gd name="T34" fmla="*/ 371 w 579"/>
                  <a:gd name="T35" fmla="*/ 49 h 487"/>
                  <a:gd name="T36" fmla="*/ 362 w 579"/>
                  <a:gd name="T37" fmla="*/ 25 h 487"/>
                  <a:gd name="T38" fmla="*/ 373 w 579"/>
                  <a:gd name="T39" fmla="*/ 23 h 487"/>
                  <a:gd name="T40" fmla="*/ 330 w 579"/>
                  <a:gd name="T41" fmla="*/ 0 h 487"/>
                  <a:gd name="T42" fmla="*/ 307 w 579"/>
                  <a:gd name="T43" fmla="*/ 13 h 487"/>
                  <a:gd name="T44" fmla="*/ 280 w 579"/>
                  <a:gd name="T45" fmla="*/ 10 h 487"/>
                  <a:gd name="T46" fmla="*/ 261 w 579"/>
                  <a:gd name="T47" fmla="*/ 33 h 487"/>
                  <a:gd name="T48" fmla="*/ 254 w 579"/>
                  <a:gd name="T49" fmla="*/ 57 h 487"/>
                  <a:gd name="T50" fmla="*/ 252 w 579"/>
                  <a:gd name="T51" fmla="*/ 92 h 487"/>
                  <a:gd name="T52" fmla="*/ 251 w 579"/>
                  <a:gd name="T53" fmla="*/ 123 h 487"/>
                  <a:gd name="T54" fmla="*/ 226 w 579"/>
                  <a:gd name="T55" fmla="*/ 142 h 487"/>
                  <a:gd name="T56" fmla="*/ 219 w 579"/>
                  <a:gd name="T57" fmla="*/ 166 h 487"/>
                  <a:gd name="T58" fmla="*/ 214 w 579"/>
                  <a:gd name="T59" fmla="*/ 198 h 487"/>
                  <a:gd name="T60" fmla="*/ 206 w 579"/>
                  <a:gd name="T61" fmla="*/ 219 h 487"/>
                  <a:gd name="T62" fmla="*/ 198 w 579"/>
                  <a:gd name="T63" fmla="*/ 242 h 487"/>
                  <a:gd name="T64" fmla="*/ 170 w 579"/>
                  <a:gd name="T65" fmla="*/ 260 h 487"/>
                  <a:gd name="T66" fmla="*/ 148 w 579"/>
                  <a:gd name="T67" fmla="*/ 257 h 487"/>
                  <a:gd name="T68" fmla="*/ 127 w 579"/>
                  <a:gd name="T69" fmla="*/ 257 h 487"/>
                  <a:gd name="T70" fmla="*/ 106 w 579"/>
                  <a:gd name="T71" fmla="*/ 257 h 487"/>
                  <a:gd name="T72" fmla="*/ 90 w 579"/>
                  <a:gd name="T73" fmla="*/ 264 h 487"/>
                  <a:gd name="T74" fmla="*/ 59 w 579"/>
                  <a:gd name="T75" fmla="*/ 283 h 487"/>
                  <a:gd name="T76" fmla="*/ 38 w 579"/>
                  <a:gd name="T77" fmla="*/ 284 h 487"/>
                  <a:gd name="T78" fmla="*/ 15 w 579"/>
                  <a:gd name="T79" fmla="*/ 281 h 487"/>
                  <a:gd name="T80" fmla="*/ 7 w 579"/>
                  <a:gd name="T81" fmla="*/ 292 h 487"/>
                  <a:gd name="T82" fmla="*/ 39 w 579"/>
                  <a:gd name="T83" fmla="*/ 331 h 487"/>
                  <a:gd name="T84" fmla="*/ 85 w 579"/>
                  <a:gd name="T85" fmla="*/ 337 h 487"/>
                  <a:gd name="T86" fmla="*/ 102 w 579"/>
                  <a:gd name="T87" fmla="*/ 349 h 487"/>
                  <a:gd name="T88" fmla="*/ 146 w 579"/>
                  <a:gd name="T89" fmla="*/ 397 h 487"/>
                  <a:gd name="T90" fmla="*/ 212 w 579"/>
                  <a:gd name="T91" fmla="*/ 410 h 487"/>
                  <a:gd name="T92" fmla="*/ 231 w 579"/>
                  <a:gd name="T93" fmla="*/ 410 h 487"/>
                  <a:gd name="T94" fmla="*/ 265 w 579"/>
                  <a:gd name="T95" fmla="*/ 387 h 487"/>
                  <a:gd name="T96" fmla="*/ 308 w 579"/>
                  <a:gd name="T97" fmla="*/ 415 h 487"/>
                  <a:gd name="T98" fmla="*/ 328 w 579"/>
                  <a:gd name="T99" fmla="*/ 433 h 487"/>
                  <a:gd name="T100" fmla="*/ 369 w 579"/>
                  <a:gd name="T101" fmla="*/ 443 h 487"/>
                  <a:gd name="T102" fmla="*/ 369 w 579"/>
                  <a:gd name="T103" fmla="*/ 471 h 487"/>
                  <a:gd name="T104" fmla="*/ 381 w 579"/>
                  <a:gd name="T105" fmla="*/ 483 h 487"/>
                  <a:gd name="T106" fmla="*/ 388 w 579"/>
                  <a:gd name="T107" fmla="*/ 454 h 487"/>
                  <a:gd name="T108" fmla="*/ 396 w 579"/>
                  <a:gd name="T109" fmla="*/ 444 h 487"/>
                  <a:gd name="T110" fmla="*/ 409 w 579"/>
                  <a:gd name="T111" fmla="*/ 422 h 487"/>
                  <a:gd name="T112" fmla="*/ 421 w 579"/>
                  <a:gd name="T113" fmla="*/ 413 h 487"/>
                  <a:gd name="T114" fmla="*/ 440 w 579"/>
                  <a:gd name="T115" fmla="*/ 389 h 487"/>
                  <a:gd name="T116" fmla="*/ 450 w 579"/>
                  <a:gd name="T117" fmla="*/ 376 h 487"/>
                  <a:gd name="T118" fmla="*/ 484 w 579"/>
                  <a:gd name="T119" fmla="*/ 391 h 487"/>
                  <a:gd name="T120" fmla="*/ 525 w 579"/>
                  <a:gd name="T121" fmla="*/ 394 h 487"/>
                  <a:gd name="T122" fmla="*/ 579 w 579"/>
                  <a:gd name="T123" fmla="*/ 397 h 4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9"/>
                  <a:gd name="T187" fmla="*/ 0 h 487"/>
                  <a:gd name="T188" fmla="*/ 579 w 579"/>
                  <a:gd name="T189" fmla="*/ 487 h 48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9" h="487">
                    <a:moveTo>
                      <a:pt x="577" y="389"/>
                    </a:moveTo>
                    <a:lnTo>
                      <a:pt x="577" y="387"/>
                    </a:lnTo>
                    <a:lnTo>
                      <a:pt x="577" y="386"/>
                    </a:lnTo>
                    <a:lnTo>
                      <a:pt x="578" y="385"/>
                    </a:lnTo>
                    <a:lnTo>
                      <a:pt x="575" y="386"/>
                    </a:lnTo>
                    <a:lnTo>
                      <a:pt x="574" y="384"/>
                    </a:lnTo>
                    <a:lnTo>
                      <a:pt x="574" y="382"/>
                    </a:lnTo>
                    <a:lnTo>
                      <a:pt x="572" y="378"/>
                    </a:lnTo>
                    <a:lnTo>
                      <a:pt x="569" y="369"/>
                    </a:lnTo>
                    <a:lnTo>
                      <a:pt x="564" y="369"/>
                    </a:lnTo>
                    <a:lnTo>
                      <a:pt x="559" y="362"/>
                    </a:lnTo>
                    <a:lnTo>
                      <a:pt x="557" y="362"/>
                    </a:lnTo>
                    <a:lnTo>
                      <a:pt x="555" y="364"/>
                    </a:lnTo>
                    <a:lnTo>
                      <a:pt x="552" y="361"/>
                    </a:lnTo>
                    <a:lnTo>
                      <a:pt x="556" y="355"/>
                    </a:lnTo>
                    <a:lnTo>
                      <a:pt x="556" y="353"/>
                    </a:lnTo>
                    <a:lnTo>
                      <a:pt x="557" y="352"/>
                    </a:lnTo>
                    <a:lnTo>
                      <a:pt x="554" y="349"/>
                    </a:lnTo>
                    <a:lnTo>
                      <a:pt x="549" y="345"/>
                    </a:lnTo>
                    <a:lnTo>
                      <a:pt x="545" y="346"/>
                    </a:lnTo>
                    <a:lnTo>
                      <a:pt x="545" y="345"/>
                    </a:lnTo>
                    <a:lnTo>
                      <a:pt x="543" y="339"/>
                    </a:lnTo>
                    <a:lnTo>
                      <a:pt x="543" y="342"/>
                    </a:lnTo>
                    <a:lnTo>
                      <a:pt x="537" y="344"/>
                    </a:lnTo>
                    <a:lnTo>
                      <a:pt x="535" y="341"/>
                    </a:lnTo>
                    <a:lnTo>
                      <a:pt x="534" y="341"/>
                    </a:lnTo>
                    <a:lnTo>
                      <a:pt x="531" y="342"/>
                    </a:lnTo>
                    <a:lnTo>
                      <a:pt x="531" y="341"/>
                    </a:lnTo>
                    <a:lnTo>
                      <a:pt x="530" y="342"/>
                    </a:lnTo>
                    <a:lnTo>
                      <a:pt x="529" y="342"/>
                    </a:lnTo>
                    <a:lnTo>
                      <a:pt x="524" y="345"/>
                    </a:lnTo>
                    <a:lnTo>
                      <a:pt x="521" y="341"/>
                    </a:lnTo>
                    <a:lnTo>
                      <a:pt x="520" y="341"/>
                    </a:lnTo>
                    <a:lnTo>
                      <a:pt x="517" y="336"/>
                    </a:lnTo>
                    <a:lnTo>
                      <a:pt x="515" y="334"/>
                    </a:lnTo>
                    <a:lnTo>
                      <a:pt x="515" y="329"/>
                    </a:lnTo>
                    <a:lnTo>
                      <a:pt x="510" y="330"/>
                    </a:lnTo>
                    <a:lnTo>
                      <a:pt x="509" y="332"/>
                    </a:lnTo>
                    <a:lnTo>
                      <a:pt x="509" y="331"/>
                    </a:lnTo>
                    <a:lnTo>
                      <a:pt x="508" y="331"/>
                    </a:lnTo>
                    <a:lnTo>
                      <a:pt x="507" y="331"/>
                    </a:lnTo>
                    <a:lnTo>
                      <a:pt x="506" y="331"/>
                    </a:lnTo>
                    <a:lnTo>
                      <a:pt x="504" y="330"/>
                    </a:lnTo>
                    <a:lnTo>
                      <a:pt x="503" y="329"/>
                    </a:lnTo>
                    <a:lnTo>
                      <a:pt x="504" y="328"/>
                    </a:lnTo>
                    <a:lnTo>
                      <a:pt x="503" y="327"/>
                    </a:lnTo>
                    <a:lnTo>
                      <a:pt x="505" y="325"/>
                    </a:lnTo>
                    <a:lnTo>
                      <a:pt x="505" y="324"/>
                    </a:lnTo>
                    <a:lnTo>
                      <a:pt x="506" y="322"/>
                    </a:lnTo>
                    <a:lnTo>
                      <a:pt x="505" y="321"/>
                    </a:lnTo>
                    <a:lnTo>
                      <a:pt x="506" y="318"/>
                    </a:lnTo>
                    <a:lnTo>
                      <a:pt x="504" y="315"/>
                    </a:lnTo>
                    <a:lnTo>
                      <a:pt x="504" y="317"/>
                    </a:lnTo>
                    <a:lnTo>
                      <a:pt x="501" y="315"/>
                    </a:lnTo>
                    <a:lnTo>
                      <a:pt x="502" y="314"/>
                    </a:lnTo>
                    <a:lnTo>
                      <a:pt x="500" y="312"/>
                    </a:lnTo>
                    <a:lnTo>
                      <a:pt x="497" y="313"/>
                    </a:lnTo>
                    <a:lnTo>
                      <a:pt x="496" y="312"/>
                    </a:lnTo>
                    <a:lnTo>
                      <a:pt x="493" y="312"/>
                    </a:lnTo>
                    <a:lnTo>
                      <a:pt x="492" y="310"/>
                    </a:lnTo>
                    <a:lnTo>
                      <a:pt x="491" y="310"/>
                    </a:lnTo>
                    <a:lnTo>
                      <a:pt x="490" y="310"/>
                    </a:lnTo>
                    <a:lnTo>
                      <a:pt x="488" y="310"/>
                    </a:lnTo>
                    <a:lnTo>
                      <a:pt x="486" y="309"/>
                    </a:lnTo>
                    <a:lnTo>
                      <a:pt x="485" y="310"/>
                    </a:lnTo>
                    <a:lnTo>
                      <a:pt x="483" y="310"/>
                    </a:lnTo>
                    <a:lnTo>
                      <a:pt x="484" y="305"/>
                    </a:lnTo>
                    <a:lnTo>
                      <a:pt x="482" y="304"/>
                    </a:lnTo>
                    <a:lnTo>
                      <a:pt x="482" y="301"/>
                    </a:lnTo>
                    <a:lnTo>
                      <a:pt x="480" y="301"/>
                    </a:lnTo>
                    <a:lnTo>
                      <a:pt x="478" y="302"/>
                    </a:lnTo>
                    <a:lnTo>
                      <a:pt x="478" y="298"/>
                    </a:lnTo>
                    <a:lnTo>
                      <a:pt x="471" y="297"/>
                    </a:lnTo>
                    <a:lnTo>
                      <a:pt x="470" y="299"/>
                    </a:lnTo>
                    <a:lnTo>
                      <a:pt x="469" y="300"/>
                    </a:lnTo>
                    <a:lnTo>
                      <a:pt x="468" y="299"/>
                    </a:lnTo>
                    <a:lnTo>
                      <a:pt x="469" y="297"/>
                    </a:lnTo>
                    <a:lnTo>
                      <a:pt x="470" y="295"/>
                    </a:lnTo>
                    <a:lnTo>
                      <a:pt x="470" y="294"/>
                    </a:lnTo>
                    <a:lnTo>
                      <a:pt x="472" y="291"/>
                    </a:lnTo>
                    <a:lnTo>
                      <a:pt x="473" y="289"/>
                    </a:lnTo>
                    <a:lnTo>
                      <a:pt x="473" y="285"/>
                    </a:lnTo>
                    <a:lnTo>
                      <a:pt x="473" y="284"/>
                    </a:lnTo>
                    <a:lnTo>
                      <a:pt x="473" y="282"/>
                    </a:lnTo>
                    <a:lnTo>
                      <a:pt x="472" y="280"/>
                    </a:lnTo>
                    <a:lnTo>
                      <a:pt x="470" y="280"/>
                    </a:lnTo>
                    <a:lnTo>
                      <a:pt x="470" y="273"/>
                    </a:lnTo>
                    <a:lnTo>
                      <a:pt x="469" y="272"/>
                    </a:lnTo>
                    <a:lnTo>
                      <a:pt x="466" y="272"/>
                    </a:lnTo>
                    <a:lnTo>
                      <a:pt x="461" y="274"/>
                    </a:lnTo>
                    <a:lnTo>
                      <a:pt x="457" y="275"/>
                    </a:lnTo>
                    <a:lnTo>
                      <a:pt x="455" y="276"/>
                    </a:lnTo>
                    <a:lnTo>
                      <a:pt x="454" y="275"/>
                    </a:lnTo>
                    <a:lnTo>
                      <a:pt x="453" y="276"/>
                    </a:lnTo>
                    <a:lnTo>
                      <a:pt x="452" y="276"/>
                    </a:lnTo>
                    <a:lnTo>
                      <a:pt x="450" y="278"/>
                    </a:lnTo>
                    <a:lnTo>
                      <a:pt x="449" y="277"/>
                    </a:lnTo>
                    <a:lnTo>
                      <a:pt x="447" y="278"/>
                    </a:lnTo>
                    <a:lnTo>
                      <a:pt x="441" y="276"/>
                    </a:lnTo>
                    <a:lnTo>
                      <a:pt x="443" y="274"/>
                    </a:lnTo>
                    <a:lnTo>
                      <a:pt x="444" y="272"/>
                    </a:lnTo>
                    <a:lnTo>
                      <a:pt x="443" y="270"/>
                    </a:lnTo>
                    <a:lnTo>
                      <a:pt x="442" y="271"/>
                    </a:lnTo>
                    <a:lnTo>
                      <a:pt x="442" y="263"/>
                    </a:lnTo>
                    <a:lnTo>
                      <a:pt x="447" y="264"/>
                    </a:lnTo>
                    <a:lnTo>
                      <a:pt x="448" y="265"/>
                    </a:lnTo>
                    <a:lnTo>
                      <a:pt x="450" y="264"/>
                    </a:lnTo>
                    <a:lnTo>
                      <a:pt x="450" y="261"/>
                    </a:lnTo>
                    <a:lnTo>
                      <a:pt x="452" y="255"/>
                    </a:lnTo>
                    <a:lnTo>
                      <a:pt x="453" y="251"/>
                    </a:lnTo>
                    <a:lnTo>
                      <a:pt x="455" y="250"/>
                    </a:lnTo>
                    <a:lnTo>
                      <a:pt x="457" y="251"/>
                    </a:lnTo>
                    <a:lnTo>
                      <a:pt x="458" y="251"/>
                    </a:lnTo>
                    <a:lnTo>
                      <a:pt x="459" y="251"/>
                    </a:lnTo>
                    <a:lnTo>
                      <a:pt x="460" y="250"/>
                    </a:lnTo>
                    <a:lnTo>
                      <a:pt x="460" y="249"/>
                    </a:lnTo>
                    <a:lnTo>
                      <a:pt x="461" y="250"/>
                    </a:lnTo>
                    <a:lnTo>
                      <a:pt x="462" y="249"/>
                    </a:lnTo>
                    <a:lnTo>
                      <a:pt x="464" y="250"/>
                    </a:lnTo>
                    <a:lnTo>
                      <a:pt x="466" y="240"/>
                    </a:lnTo>
                    <a:lnTo>
                      <a:pt x="468" y="240"/>
                    </a:lnTo>
                    <a:lnTo>
                      <a:pt x="468" y="238"/>
                    </a:lnTo>
                    <a:lnTo>
                      <a:pt x="468" y="237"/>
                    </a:lnTo>
                    <a:lnTo>
                      <a:pt x="468" y="236"/>
                    </a:lnTo>
                    <a:lnTo>
                      <a:pt x="470" y="231"/>
                    </a:lnTo>
                    <a:lnTo>
                      <a:pt x="469" y="229"/>
                    </a:lnTo>
                    <a:lnTo>
                      <a:pt x="468" y="229"/>
                    </a:lnTo>
                    <a:lnTo>
                      <a:pt x="466" y="233"/>
                    </a:lnTo>
                    <a:lnTo>
                      <a:pt x="464" y="233"/>
                    </a:lnTo>
                    <a:lnTo>
                      <a:pt x="463" y="232"/>
                    </a:lnTo>
                    <a:lnTo>
                      <a:pt x="461" y="232"/>
                    </a:lnTo>
                    <a:lnTo>
                      <a:pt x="461" y="231"/>
                    </a:lnTo>
                    <a:lnTo>
                      <a:pt x="457" y="231"/>
                    </a:lnTo>
                    <a:lnTo>
                      <a:pt x="457" y="233"/>
                    </a:lnTo>
                    <a:lnTo>
                      <a:pt x="455" y="231"/>
                    </a:lnTo>
                    <a:lnTo>
                      <a:pt x="457" y="230"/>
                    </a:lnTo>
                    <a:lnTo>
                      <a:pt x="457" y="227"/>
                    </a:lnTo>
                    <a:lnTo>
                      <a:pt x="458" y="227"/>
                    </a:lnTo>
                    <a:lnTo>
                      <a:pt x="460" y="225"/>
                    </a:lnTo>
                    <a:lnTo>
                      <a:pt x="460" y="223"/>
                    </a:lnTo>
                    <a:lnTo>
                      <a:pt x="459" y="223"/>
                    </a:lnTo>
                    <a:lnTo>
                      <a:pt x="458" y="223"/>
                    </a:lnTo>
                    <a:lnTo>
                      <a:pt x="457" y="222"/>
                    </a:lnTo>
                    <a:lnTo>
                      <a:pt x="457" y="217"/>
                    </a:lnTo>
                    <a:lnTo>
                      <a:pt x="455" y="214"/>
                    </a:lnTo>
                    <a:lnTo>
                      <a:pt x="453" y="212"/>
                    </a:lnTo>
                    <a:lnTo>
                      <a:pt x="457" y="207"/>
                    </a:lnTo>
                    <a:lnTo>
                      <a:pt x="457" y="204"/>
                    </a:lnTo>
                    <a:lnTo>
                      <a:pt x="455" y="202"/>
                    </a:lnTo>
                    <a:lnTo>
                      <a:pt x="455" y="200"/>
                    </a:lnTo>
                    <a:lnTo>
                      <a:pt x="453" y="199"/>
                    </a:lnTo>
                    <a:lnTo>
                      <a:pt x="453" y="196"/>
                    </a:lnTo>
                    <a:lnTo>
                      <a:pt x="456" y="195"/>
                    </a:lnTo>
                    <a:lnTo>
                      <a:pt x="457" y="193"/>
                    </a:lnTo>
                    <a:lnTo>
                      <a:pt x="459" y="192"/>
                    </a:lnTo>
                    <a:lnTo>
                      <a:pt x="460" y="188"/>
                    </a:lnTo>
                    <a:lnTo>
                      <a:pt x="460" y="187"/>
                    </a:lnTo>
                    <a:lnTo>
                      <a:pt x="462" y="185"/>
                    </a:lnTo>
                    <a:lnTo>
                      <a:pt x="463" y="185"/>
                    </a:lnTo>
                    <a:lnTo>
                      <a:pt x="463" y="183"/>
                    </a:lnTo>
                    <a:lnTo>
                      <a:pt x="461" y="183"/>
                    </a:lnTo>
                    <a:lnTo>
                      <a:pt x="462" y="182"/>
                    </a:lnTo>
                    <a:lnTo>
                      <a:pt x="461" y="182"/>
                    </a:lnTo>
                    <a:lnTo>
                      <a:pt x="461" y="178"/>
                    </a:lnTo>
                    <a:lnTo>
                      <a:pt x="461" y="176"/>
                    </a:lnTo>
                    <a:lnTo>
                      <a:pt x="460" y="175"/>
                    </a:lnTo>
                    <a:lnTo>
                      <a:pt x="460" y="176"/>
                    </a:lnTo>
                    <a:lnTo>
                      <a:pt x="459" y="174"/>
                    </a:lnTo>
                    <a:lnTo>
                      <a:pt x="459" y="171"/>
                    </a:lnTo>
                    <a:lnTo>
                      <a:pt x="458" y="168"/>
                    </a:lnTo>
                    <a:lnTo>
                      <a:pt x="457" y="165"/>
                    </a:lnTo>
                    <a:lnTo>
                      <a:pt x="458" y="165"/>
                    </a:lnTo>
                    <a:lnTo>
                      <a:pt x="458" y="164"/>
                    </a:lnTo>
                    <a:lnTo>
                      <a:pt x="459" y="163"/>
                    </a:lnTo>
                    <a:lnTo>
                      <a:pt x="459" y="160"/>
                    </a:lnTo>
                    <a:lnTo>
                      <a:pt x="456" y="161"/>
                    </a:lnTo>
                    <a:lnTo>
                      <a:pt x="454" y="157"/>
                    </a:lnTo>
                    <a:lnTo>
                      <a:pt x="453" y="155"/>
                    </a:lnTo>
                    <a:lnTo>
                      <a:pt x="453" y="154"/>
                    </a:lnTo>
                    <a:lnTo>
                      <a:pt x="452" y="153"/>
                    </a:lnTo>
                    <a:lnTo>
                      <a:pt x="449" y="152"/>
                    </a:lnTo>
                    <a:lnTo>
                      <a:pt x="447" y="152"/>
                    </a:lnTo>
                    <a:lnTo>
                      <a:pt x="444" y="149"/>
                    </a:lnTo>
                    <a:lnTo>
                      <a:pt x="442" y="149"/>
                    </a:lnTo>
                    <a:lnTo>
                      <a:pt x="439" y="148"/>
                    </a:lnTo>
                    <a:lnTo>
                      <a:pt x="438" y="146"/>
                    </a:lnTo>
                    <a:lnTo>
                      <a:pt x="439" y="146"/>
                    </a:lnTo>
                    <a:lnTo>
                      <a:pt x="436" y="143"/>
                    </a:lnTo>
                    <a:lnTo>
                      <a:pt x="435" y="144"/>
                    </a:lnTo>
                    <a:lnTo>
                      <a:pt x="434" y="142"/>
                    </a:lnTo>
                    <a:lnTo>
                      <a:pt x="436" y="141"/>
                    </a:lnTo>
                    <a:lnTo>
                      <a:pt x="436" y="139"/>
                    </a:lnTo>
                    <a:lnTo>
                      <a:pt x="436" y="138"/>
                    </a:lnTo>
                    <a:lnTo>
                      <a:pt x="435" y="137"/>
                    </a:lnTo>
                    <a:lnTo>
                      <a:pt x="437" y="134"/>
                    </a:lnTo>
                    <a:lnTo>
                      <a:pt x="438" y="133"/>
                    </a:lnTo>
                    <a:lnTo>
                      <a:pt x="438" y="131"/>
                    </a:lnTo>
                    <a:lnTo>
                      <a:pt x="438" y="129"/>
                    </a:lnTo>
                    <a:lnTo>
                      <a:pt x="441" y="127"/>
                    </a:lnTo>
                    <a:lnTo>
                      <a:pt x="441" y="125"/>
                    </a:lnTo>
                    <a:lnTo>
                      <a:pt x="439" y="123"/>
                    </a:lnTo>
                    <a:lnTo>
                      <a:pt x="438" y="120"/>
                    </a:lnTo>
                    <a:lnTo>
                      <a:pt x="438" y="118"/>
                    </a:lnTo>
                    <a:lnTo>
                      <a:pt x="437" y="118"/>
                    </a:lnTo>
                    <a:lnTo>
                      <a:pt x="438" y="120"/>
                    </a:lnTo>
                    <a:lnTo>
                      <a:pt x="437" y="122"/>
                    </a:lnTo>
                    <a:lnTo>
                      <a:pt x="437" y="123"/>
                    </a:lnTo>
                    <a:lnTo>
                      <a:pt x="435" y="123"/>
                    </a:lnTo>
                    <a:lnTo>
                      <a:pt x="436" y="123"/>
                    </a:lnTo>
                    <a:lnTo>
                      <a:pt x="436" y="125"/>
                    </a:lnTo>
                    <a:lnTo>
                      <a:pt x="436" y="126"/>
                    </a:lnTo>
                    <a:lnTo>
                      <a:pt x="437" y="126"/>
                    </a:lnTo>
                    <a:lnTo>
                      <a:pt x="436" y="127"/>
                    </a:lnTo>
                    <a:lnTo>
                      <a:pt x="436" y="128"/>
                    </a:lnTo>
                    <a:lnTo>
                      <a:pt x="434" y="127"/>
                    </a:lnTo>
                    <a:lnTo>
                      <a:pt x="433" y="127"/>
                    </a:lnTo>
                    <a:lnTo>
                      <a:pt x="433" y="128"/>
                    </a:lnTo>
                    <a:lnTo>
                      <a:pt x="432" y="128"/>
                    </a:lnTo>
                    <a:lnTo>
                      <a:pt x="432" y="126"/>
                    </a:lnTo>
                    <a:lnTo>
                      <a:pt x="432" y="125"/>
                    </a:lnTo>
                    <a:lnTo>
                      <a:pt x="431" y="125"/>
                    </a:lnTo>
                    <a:lnTo>
                      <a:pt x="430" y="122"/>
                    </a:lnTo>
                    <a:lnTo>
                      <a:pt x="431" y="120"/>
                    </a:lnTo>
                    <a:lnTo>
                      <a:pt x="427" y="120"/>
                    </a:lnTo>
                    <a:lnTo>
                      <a:pt x="427" y="118"/>
                    </a:lnTo>
                    <a:lnTo>
                      <a:pt x="429" y="119"/>
                    </a:lnTo>
                    <a:lnTo>
                      <a:pt x="429" y="117"/>
                    </a:lnTo>
                    <a:lnTo>
                      <a:pt x="428" y="117"/>
                    </a:lnTo>
                    <a:lnTo>
                      <a:pt x="429" y="114"/>
                    </a:lnTo>
                    <a:lnTo>
                      <a:pt x="429" y="113"/>
                    </a:lnTo>
                    <a:lnTo>
                      <a:pt x="427" y="113"/>
                    </a:lnTo>
                    <a:lnTo>
                      <a:pt x="427" y="112"/>
                    </a:lnTo>
                    <a:lnTo>
                      <a:pt x="425" y="112"/>
                    </a:lnTo>
                    <a:lnTo>
                      <a:pt x="424" y="112"/>
                    </a:lnTo>
                    <a:lnTo>
                      <a:pt x="421" y="109"/>
                    </a:lnTo>
                    <a:lnTo>
                      <a:pt x="422" y="108"/>
                    </a:lnTo>
                    <a:lnTo>
                      <a:pt x="423" y="106"/>
                    </a:lnTo>
                    <a:lnTo>
                      <a:pt x="423" y="104"/>
                    </a:lnTo>
                    <a:lnTo>
                      <a:pt x="422" y="99"/>
                    </a:lnTo>
                    <a:lnTo>
                      <a:pt x="422" y="95"/>
                    </a:lnTo>
                    <a:lnTo>
                      <a:pt x="421" y="93"/>
                    </a:lnTo>
                    <a:lnTo>
                      <a:pt x="420" y="94"/>
                    </a:lnTo>
                    <a:lnTo>
                      <a:pt x="419" y="92"/>
                    </a:lnTo>
                    <a:lnTo>
                      <a:pt x="418" y="92"/>
                    </a:lnTo>
                    <a:lnTo>
                      <a:pt x="418" y="91"/>
                    </a:lnTo>
                    <a:lnTo>
                      <a:pt x="420" y="91"/>
                    </a:lnTo>
                    <a:lnTo>
                      <a:pt x="421" y="91"/>
                    </a:lnTo>
                    <a:lnTo>
                      <a:pt x="420" y="89"/>
                    </a:lnTo>
                    <a:lnTo>
                      <a:pt x="416" y="88"/>
                    </a:lnTo>
                    <a:lnTo>
                      <a:pt x="416" y="86"/>
                    </a:lnTo>
                    <a:lnTo>
                      <a:pt x="414" y="86"/>
                    </a:lnTo>
                    <a:lnTo>
                      <a:pt x="414" y="85"/>
                    </a:lnTo>
                    <a:lnTo>
                      <a:pt x="416" y="85"/>
                    </a:lnTo>
                    <a:lnTo>
                      <a:pt x="416" y="81"/>
                    </a:lnTo>
                    <a:lnTo>
                      <a:pt x="414" y="79"/>
                    </a:lnTo>
                    <a:lnTo>
                      <a:pt x="413" y="78"/>
                    </a:lnTo>
                    <a:lnTo>
                      <a:pt x="414" y="77"/>
                    </a:lnTo>
                    <a:lnTo>
                      <a:pt x="413" y="76"/>
                    </a:lnTo>
                    <a:lnTo>
                      <a:pt x="411" y="75"/>
                    </a:lnTo>
                    <a:lnTo>
                      <a:pt x="409" y="78"/>
                    </a:lnTo>
                    <a:lnTo>
                      <a:pt x="406" y="72"/>
                    </a:lnTo>
                    <a:lnTo>
                      <a:pt x="405" y="72"/>
                    </a:lnTo>
                    <a:lnTo>
                      <a:pt x="404" y="73"/>
                    </a:lnTo>
                    <a:lnTo>
                      <a:pt x="403" y="72"/>
                    </a:lnTo>
                    <a:lnTo>
                      <a:pt x="397" y="76"/>
                    </a:lnTo>
                    <a:lnTo>
                      <a:pt x="395" y="76"/>
                    </a:lnTo>
                    <a:lnTo>
                      <a:pt x="393" y="76"/>
                    </a:lnTo>
                    <a:lnTo>
                      <a:pt x="394" y="77"/>
                    </a:lnTo>
                    <a:lnTo>
                      <a:pt x="395" y="77"/>
                    </a:lnTo>
                    <a:lnTo>
                      <a:pt x="395" y="78"/>
                    </a:lnTo>
                    <a:lnTo>
                      <a:pt x="394" y="78"/>
                    </a:lnTo>
                    <a:lnTo>
                      <a:pt x="393" y="79"/>
                    </a:lnTo>
                    <a:lnTo>
                      <a:pt x="392" y="80"/>
                    </a:lnTo>
                    <a:lnTo>
                      <a:pt x="390" y="79"/>
                    </a:lnTo>
                    <a:lnTo>
                      <a:pt x="389" y="80"/>
                    </a:lnTo>
                    <a:lnTo>
                      <a:pt x="391" y="80"/>
                    </a:lnTo>
                    <a:lnTo>
                      <a:pt x="392" y="82"/>
                    </a:lnTo>
                    <a:lnTo>
                      <a:pt x="391" y="85"/>
                    </a:lnTo>
                    <a:lnTo>
                      <a:pt x="392" y="85"/>
                    </a:lnTo>
                    <a:lnTo>
                      <a:pt x="393" y="85"/>
                    </a:lnTo>
                    <a:lnTo>
                      <a:pt x="394" y="85"/>
                    </a:lnTo>
                    <a:lnTo>
                      <a:pt x="395" y="86"/>
                    </a:lnTo>
                    <a:lnTo>
                      <a:pt x="395" y="89"/>
                    </a:lnTo>
                    <a:lnTo>
                      <a:pt x="396" y="89"/>
                    </a:lnTo>
                    <a:lnTo>
                      <a:pt x="396" y="91"/>
                    </a:lnTo>
                    <a:lnTo>
                      <a:pt x="397" y="90"/>
                    </a:lnTo>
                    <a:lnTo>
                      <a:pt x="398" y="90"/>
                    </a:lnTo>
                    <a:lnTo>
                      <a:pt x="398" y="91"/>
                    </a:lnTo>
                    <a:lnTo>
                      <a:pt x="400" y="92"/>
                    </a:lnTo>
                    <a:lnTo>
                      <a:pt x="399" y="93"/>
                    </a:lnTo>
                    <a:lnTo>
                      <a:pt x="399" y="94"/>
                    </a:lnTo>
                    <a:lnTo>
                      <a:pt x="397" y="95"/>
                    </a:lnTo>
                    <a:lnTo>
                      <a:pt x="397" y="96"/>
                    </a:lnTo>
                    <a:lnTo>
                      <a:pt x="397" y="97"/>
                    </a:lnTo>
                    <a:lnTo>
                      <a:pt x="400" y="99"/>
                    </a:lnTo>
                    <a:lnTo>
                      <a:pt x="401" y="99"/>
                    </a:lnTo>
                    <a:lnTo>
                      <a:pt x="400" y="102"/>
                    </a:lnTo>
                    <a:lnTo>
                      <a:pt x="403" y="105"/>
                    </a:lnTo>
                    <a:lnTo>
                      <a:pt x="400" y="107"/>
                    </a:lnTo>
                    <a:lnTo>
                      <a:pt x="399" y="108"/>
                    </a:lnTo>
                    <a:lnTo>
                      <a:pt x="398" y="105"/>
                    </a:lnTo>
                    <a:lnTo>
                      <a:pt x="396" y="110"/>
                    </a:lnTo>
                    <a:lnTo>
                      <a:pt x="395" y="110"/>
                    </a:lnTo>
                    <a:lnTo>
                      <a:pt x="395" y="112"/>
                    </a:lnTo>
                    <a:lnTo>
                      <a:pt x="395" y="113"/>
                    </a:lnTo>
                    <a:lnTo>
                      <a:pt x="395" y="115"/>
                    </a:lnTo>
                    <a:lnTo>
                      <a:pt x="396" y="118"/>
                    </a:lnTo>
                    <a:lnTo>
                      <a:pt x="395" y="117"/>
                    </a:lnTo>
                    <a:lnTo>
                      <a:pt x="393" y="118"/>
                    </a:lnTo>
                    <a:lnTo>
                      <a:pt x="391" y="118"/>
                    </a:lnTo>
                    <a:lnTo>
                      <a:pt x="389" y="119"/>
                    </a:lnTo>
                    <a:lnTo>
                      <a:pt x="386" y="123"/>
                    </a:lnTo>
                    <a:lnTo>
                      <a:pt x="386" y="125"/>
                    </a:lnTo>
                    <a:lnTo>
                      <a:pt x="384" y="125"/>
                    </a:lnTo>
                    <a:lnTo>
                      <a:pt x="383" y="123"/>
                    </a:lnTo>
                    <a:lnTo>
                      <a:pt x="380" y="121"/>
                    </a:lnTo>
                    <a:lnTo>
                      <a:pt x="377" y="117"/>
                    </a:lnTo>
                    <a:lnTo>
                      <a:pt x="371" y="112"/>
                    </a:lnTo>
                    <a:lnTo>
                      <a:pt x="372" y="109"/>
                    </a:lnTo>
                    <a:lnTo>
                      <a:pt x="370" y="109"/>
                    </a:lnTo>
                    <a:lnTo>
                      <a:pt x="370" y="110"/>
                    </a:lnTo>
                    <a:lnTo>
                      <a:pt x="368" y="109"/>
                    </a:lnTo>
                    <a:lnTo>
                      <a:pt x="368" y="107"/>
                    </a:lnTo>
                    <a:lnTo>
                      <a:pt x="370" y="105"/>
                    </a:lnTo>
                    <a:lnTo>
                      <a:pt x="370" y="103"/>
                    </a:lnTo>
                    <a:lnTo>
                      <a:pt x="371" y="101"/>
                    </a:lnTo>
                    <a:lnTo>
                      <a:pt x="373" y="102"/>
                    </a:lnTo>
                    <a:lnTo>
                      <a:pt x="374" y="101"/>
                    </a:lnTo>
                    <a:lnTo>
                      <a:pt x="376" y="101"/>
                    </a:lnTo>
                    <a:lnTo>
                      <a:pt x="377" y="101"/>
                    </a:lnTo>
                    <a:lnTo>
                      <a:pt x="378" y="101"/>
                    </a:lnTo>
                    <a:lnTo>
                      <a:pt x="378" y="99"/>
                    </a:lnTo>
                    <a:lnTo>
                      <a:pt x="378" y="98"/>
                    </a:lnTo>
                    <a:lnTo>
                      <a:pt x="376" y="97"/>
                    </a:lnTo>
                    <a:lnTo>
                      <a:pt x="377" y="96"/>
                    </a:lnTo>
                    <a:lnTo>
                      <a:pt x="376" y="95"/>
                    </a:lnTo>
                    <a:lnTo>
                      <a:pt x="375" y="95"/>
                    </a:lnTo>
                    <a:lnTo>
                      <a:pt x="376" y="91"/>
                    </a:lnTo>
                    <a:lnTo>
                      <a:pt x="373" y="91"/>
                    </a:lnTo>
                    <a:lnTo>
                      <a:pt x="373" y="89"/>
                    </a:lnTo>
                    <a:lnTo>
                      <a:pt x="371" y="89"/>
                    </a:lnTo>
                    <a:lnTo>
                      <a:pt x="372" y="82"/>
                    </a:lnTo>
                    <a:lnTo>
                      <a:pt x="371" y="81"/>
                    </a:lnTo>
                    <a:lnTo>
                      <a:pt x="372" y="81"/>
                    </a:lnTo>
                    <a:lnTo>
                      <a:pt x="372" y="80"/>
                    </a:lnTo>
                    <a:lnTo>
                      <a:pt x="371" y="78"/>
                    </a:lnTo>
                    <a:lnTo>
                      <a:pt x="371" y="76"/>
                    </a:lnTo>
                    <a:lnTo>
                      <a:pt x="370" y="74"/>
                    </a:lnTo>
                    <a:lnTo>
                      <a:pt x="370" y="72"/>
                    </a:lnTo>
                    <a:lnTo>
                      <a:pt x="369" y="70"/>
                    </a:lnTo>
                    <a:lnTo>
                      <a:pt x="371" y="65"/>
                    </a:lnTo>
                    <a:lnTo>
                      <a:pt x="370" y="64"/>
                    </a:lnTo>
                    <a:lnTo>
                      <a:pt x="373" y="62"/>
                    </a:lnTo>
                    <a:lnTo>
                      <a:pt x="374" y="62"/>
                    </a:lnTo>
                    <a:lnTo>
                      <a:pt x="375" y="62"/>
                    </a:lnTo>
                    <a:lnTo>
                      <a:pt x="376" y="61"/>
                    </a:lnTo>
                    <a:lnTo>
                      <a:pt x="376" y="58"/>
                    </a:lnTo>
                    <a:lnTo>
                      <a:pt x="375" y="57"/>
                    </a:lnTo>
                    <a:lnTo>
                      <a:pt x="377" y="54"/>
                    </a:lnTo>
                    <a:lnTo>
                      <a:pt x="379" y="54"/>
                    </a:lnTo>
                    <a:lnTo>
                      <a:pt x="381" y="55"/>
                    </a:lnTo>
                    <a:lnTo>
                      <a:pt x="383" y="55"/>
                    </a:lnTo>
                    <a:lnTo>
                      <a:pt x="384" y="54"/>
                    </a:lnTo>
                    <a:lnTo>
                      <a:pt x="383" y="54"/>
                    </a:lnTo>
                    <a:lnTo>
                      <a:pt x="382" y="54"/>
                    </a:lnTo>
                    <a:lnTo>
                      <a:pt x="380" y="53"/>
                    </a:lnTo>
                    <a:lnTo>
                      <a:pt x="379" y="52"/>
                    </a:lnTo>
                    <a:lnTo>
                      <a:pt x="378" y="54"/>
                    </a:lnTo>
                    <a:lnTo>
                      <a:pt x="378" y="52"/>
                    </a:lnTo>
                    <a:lnTo>
                      <a:pt x="379" y="51"/>
                    </a:lnTo>
                    <a:lnTo>
                      <a:pt x="377" y="53"/>
                    </a:lnTo>
                    <a:lnTo>
                      <a:pt x="374" y="52"/>
                    </a:lnTo>
                    <a:lnTo>
                      <a:pt x="371" y="49"/>
                    </a:lnTo>
                    <a:lnTo>
                      <a:pt x="370" y="48"/>
                    </a:lnTo>
                    <a:lnTo>
                      <a:pt x="368" y="47"/>
                    </a:lnTo>
                    <a:lnTo>
                      <a:pt x="367" y="48"/>
                    </a:lnTo>
                    <a:lnTo>
                      <a:pt x="365" y="47"/>
                    </a:lnTo>
                    <a:lnTo>
                      <a:pt x="364" y="46"/>
                    </a:lnTo>
                    <a:lnTo>
                      <a:pt x="361" y="47"/>
                    </a:lnTo>
                    <a:lnTo>
                      <a:pt x="359" y="46"/>
                    </a:lnTo>
                    <a:lnTo>
                      <a:pt x="360" y="44"/>
                    </a:lnTo>
                    <a:lnTo>
                      <a:pt x="361" y="43"/>
                    </a:lnTo>
                    <a:lnTo>
                      <a:pt x="362" y="40"/>
                    </a:lnTo>
                    <a:lnTo>
                      <a:pt x="364" y="38"/>
                    </a:lnTo>
                    <a:lnTo>
                      <a:pt x="364" y="37"/>
                    </a:lnTo>
                    <a:lnTo>
                      <a:pt x="362" y="37"/>
                    </a:lnTo>
                    <a:lnTo>
                      <a:pt x="362" y="36"/>
                    </a:lnTo>
                    <a:lnTo>
                      <a:pt x="362" y="34"/>
                    </a:lnTo>
                    <a:lnTo>
                      <a:pt x="362" y="31"/>
                    </a:lnTo>
                    <a:lnTo>
                      <a:pt x="363" y="30"/>
                    </a:lnTo>
                    <a:lnTo>
                      <a:pt x="362" y="28"/>
                    </a:lnTo>
                    <a:lnTo>
                      <a:pt x="364" y="28"/>
                    </a:lnTo>
                    <a:lnTo>
                      <a:pt x="362" y="25"/>
                    </a:lnTo>
                    <a:lnTo>
                      <a:pt x="364" y="28"/>
                    </a:lnTo>
                    <a:lnTo>
                      <a:pt x="367" y="29"/>
                    </a:lnTo>
                    <a:lnTo>
                      <a:pt x="367" y="31"/>
                    </a:lnTo>
                    <a:lnTo>
                      <a:pt x="368" y="28"/>
                    </a:lnTo>
                    <a:lnTo>
                      <a:pt x="368" y="31"/>
                    </a:lnTo>
                    <a:lnTo>
                      <a:pt x="370" y="30"/>
                    </a:lnTo>
                    <a:lnTo>
                      <a:pt x="371" y="31"/>
                    </a:lnTo>
                    <a:lnTo>
                      <a:pt x="372" y="33"/>
                    </a:lnTo>
                    <a:lnTo>
                      <a:pt x="372" y="34"/>
                    </a:lnTo>
                    <a:lnTo>
                      <a:pt x="375" y="33"/>
                    </a:lnTo>
                    <a:lnTo>
                      <a:pt x="377" y="32"/>
                    </a:lnTo>
                    <a:lnTo>
                      <a:pt x="378" y="31"/>
                    </a:lnTo>
                    <a:lnTo>
                      <a:pt x="376" y="31"/>
                    </a:lnTo>
                    <a:lnTo>
                      <a:pt x="376" y="28"/>
                    </a:lnTo>
                    <a:lnTo>
                      <a:pt x="374" y="27"/>
                    </a:lnTo>
                    <a:lnTo>
                      <a:pt x="375" y="25"/>
                    </a:lnTo>
                    <a:lnTo>
                      <a:pt x="377" y="25"/>
                    </a:lnTo>
                    <a:lnTo>
                      <a:pt x="377" y="23"/>
                    </a:lnTo>
                    <a:lnTo>
                      <a:pt x="380" y="23"/>
                    </a:lnTo>
                    <a:lnTo>
                      <a:pt x="379" y="22"/>
                    </a:lnTo>
                    <a:lnTo>
                      <a:pt x="373" y="23"/>
                    </a:lnTo>
                    <a:lnTo>
                      <a:pt x="371" y="21"/>
                    </a:lnTo>
                    <a:lnTo>
                      <a:pt x="367" y="17"/>
                    </a:lnTo>
                    <a:lnTo>
                      <a:pt x="365" y="17"/>
                    </a:lnTo>
                    <a:lnTo>
                      <a:pt x="359" y="12"/>
                    </a:lnTo>
                    <a:lnTo>
                      <a:pt x="358" y="12"/>
                    </a:lnTo>
                    <a:lnTo>
                      <a:pt x="357" y="11"/>
                    </a:lnTo>
                    <a:lnTo>
                      <a:pt x="356" y="9"/>
                    </a:lnTo>
                    <a:lnTo>
                      <a:pt x="351" y="7"/>
                    </a:lnTo>
                    <a:lnTo>
                      <a:pt x="352" y="6"/>
                    </a:lnTo>
                    <a:lnTo>
                      <a:pt x="349" y="7"/>
                    </a:lnTo>
                    <a:lnTo>
                      <a:pt x="348" y="6"/>
                    </a:lnTo>
                    <a:lnTo>
                      <a:pt x="348" y="7"/>
                    </a:lnTo>
                    <a:lnTo>
                      <a:pt x="346" y="6"/>
                    </a:lnTo>
                    <a:lnTo>
                      <a:pt x="343" y="4"/>
                    </a:lnTo>
                    <a:lnTo>
                      <a:pt x="344" y="5"/>
                    </a:lnTo>
                    <a:lnTo>
                      <a:pt x="344" y="6"/>
                    </a:lnTo>
                    <a:lnTo>
                      <a:pt x="341" y="5"/>
                    </a:lnTo>
                    <a:lnTo>
                      <a:pt x="339" y="8"/>
                    </a:lnTo>
                    <a:lnTo>
                      <a:pt x="335" y="2"/>
                    </a:lnTo>
                    <a:lnTo>
                      <a:pt x="331" y="0"/>
                    </a:lnTo>
                    <a:lnTo>
                      <a:pt x="330" y="0"/>
                    </a:lnTo>
                    <a:lnTo>
                      <a:pt x="329" y="2"/>
                    </a:lnTo>
                    <a:lnTo>
                      <a:pt x="330" y="4"/>
                    </a:lnTo>
                    <a:lnTo>
                      <a:pt x="329" y="4"/>
                    </a:lnTo>
                    <a:lnTo>
                      <a:pt x="326" y="4"/>
                    </a:lnTo>
                    <a:lnTo>
                      <a:pt x="324" y="4"/>
                    </a:lnTo>
                    <a:lnTo>
                      <a:pt x="323" y="2"/>
                    </a:lnTo>
                    <a:lnTo>
                      <a:pt x="321" y="4"/>
                    </a:lnTo>
                    <a:lnTo>
                      <a:pt x="318" y="2"/>
                    </a:lnTo>
                    <a:lnTo>
                      <a:pt x="318" y="0"/>
                    </a:lnTo>
                    <a:lnTo>
                      <a:pt x="316" y="1"/>
                    </a:lnTo>
                    <a:lnTo>
                      <a:pt x="315" y="0"/>
                    </a:lnTo>
                    <a:lnTo>
                      <a:pt x="313" y="0"/>
                    </a:lnTo>
                    <a:lnTo>
                      <a:pt x="311" y="0"/>
                    </a:lnTo>
                    <a:lnTo>
                      <a:pt x="311" y="2"/>
                    </a:lnTo>
                    <a:lnTo>
                      <a:pt x="310" y="4"/>
                    </a:lnTo>
                    <a:lnTo>
                      <a:pt x="310" y="7"/>
                    </a:lnTo>
                    <a:lnTo>
                      <a:pt x="310" y="9"/>
                    </a:lnTo>
                    <a:lnTo>
                      <a:pt x="309" y="10"/>
                    </a:lnTo>
                    <a:lnTo>
                      <a:pt x="307" y="13"/>
                    </a:lnTo>
                    <a:lnTo>
                      <a:pt x="308" y="15"/>
                    </a:lnTo>
                    <a:lnTo>
                      <a:pt x="308" y="17"/>
                    </a:lnTo>
                    <a:lnTo>
                      <a:pt x="307" y="17"/>
                    </a:lnTo>
                    <a:lnTo>
                      <a:pt x="307" y="16"/>
                    </a:lnTo>
                    <a:lnTo>
                      <a:pt x="305" y="17"/>
                    </a:lnTo>
                    <a:lnTo>
                      <a:pt x="300" y="15"/>
                    </a:lnTo>
                    <a:lnTo>
                      <a:pt x="300" y="17"/>
                    </a:lnTo>
                    <a:lnTo>
                      <a:pt x="299" y="16"/>
                    </a:lnTo>
                    <a:lnTo>
                      <a:pt x="299" y="15"/>
                    </a:lnTo>
                    <a:lnTo>
                      <a:pt x="297" y="16"/>
                    </a:lnTo>
                    <a:lnTo>
                      <a:pt x="297" y="15"/>
                    </a:lnTo>
                    <a:lnTo>
                      <a:pt x="294" y="11"/>
                    </a:lnTo>
                    <a:lnTo>
                      <a:pt x="293" y="11"/>
                    </a:lnTo>
                    <a:lnTo>
                      <a:pt x="289" y="15"/>
                    </a:lnTo>
                    <a:lnTo>
                      <a:pt x="286" y="14"/>
                    </a:lnTo>
                    <a:lnTo>
                      <a:pt x="285" y="15"/>
                    </a:lnTo>
                    <a:lnTo>
                      <a:pt x="284" y="15"/>
                    </a:lnTo>
                    <a:lnTo>
                      <a:pt x="283" y="15"/>
                    </a:lnTo>
                    <a:lnTo>
                      <a:pt x="281" y="15"/>
                    </a:lnTo>
                    <a:lnTo>
                      <a:pt x="283" y="11"/>
                    </a:lnTo>
                    <a:lnTo>
                      <a:pt x="281" y="10"/>
                    </a:lnTo>
                    <a:lnTo>
                      <a:pt x="280" y="10"/>
                    </a:lnTo>
                    <a:lnTo>
                      <a:pt x="279" y="10"/>
                    </a:lnTo>
                    <a:lnTo>
                      <a:pt x="278" y="11"/>
                    </a:lnTo>
                    <a:lnTo>
                      <a:pt x="276" y="12"/>
                    </a:lnTo>
                    <a:lnTo>
                      <a:pt x="274" y="11"/>
                    </a:lnTo>
                    <a:lnTo>
                      <a:pt x="273" y="13"/>
                    </a:lnTo>
                    <a:lnTo>
                      <a:pt x="274" y="16"/>
                    </a:lnTo>
                    <a:lnTo>
                      <a:pt x="270" y="19"/>
                    </a:lnTo>
                    <a:lnTo>
                      <a:pt x="270" y="21"/>
                    </a:lnTo>
                    <a:lnTo>
                      <a:pt x="268" y="20"/>
                    </a:lnTo>
                    <a:lnTo>
                      <a:pt x="267" y="17"/>
                    </a:lnTo>
                    <a:lnTo>
                      <a:pt x="266" y="17"/>
                    </a:lnTo>
                    <a:lnTo>
                      <a:pt x="266" y="18"/>
                    </a:lnTo>
                    <a:lnTo>
                      <a:pt x="266" y="22"/>
                    </a:lnTo>
                    <a:lnTo>
                      <a:pt x="266" y="23"/>
                    </a:lnTo>
                    <a:lnTo>
                      <a:pt x="265" y="23"/>
                    </a:lnTo>
                    <a:lnTo>
                      <a:pt x="265" y="25"/>
                    </a:lnTo>
                    <a:lnTo>
                      <a:pt x="263" y="28"/>
                    </a:lnTo>
                    <a:lnTo>
                      <a:pt x="262" y="29"/>
                    </a:lnTo>
                    <a:lnTo>
                      <a:pt x="260" y="29"/>
                    </a:lnTo>
                    <a:lnTo>
                      <a:pt x="259" y="31"/>
                    </a:lnTo>
                    <a:lnTo>
                      <a:pt x="261" y="31"/>
                    </a:lnTo>
                    <a:lnTo>
                      <a:pt x="261" y="33"/>
                    </a:lnTo>
                    <a:lnTo>
                      <a:pt x="262" y="34"/>
                    </a:lnTo>
                    <a:lnTo>
                      <a:pt x="263" y="36"/>
                    </a:lnTo>
                    <a:lnTo>
                      <a:pt x="265" y="36"/>
                    </a:lnTo>
                    <a:lnTo>
                      <a:pt x="269" y="38"/>
                    </a:lnTo>
                    <a:lnTo>
                      <a:pt x="270" y="41"/>
                    </a:lnTo>
                    <a:lnTo>
                      <a:pt x="270" y="44"/>
                    </a:lnTo>
                    <a:lnTo>
                      <a:pt x="267" y="51"/>
                    </a:lnTo>
                    <a:lnTo>
                      <a:pt x="266" y="51"/>
                    </a:lnTo>
                    <a:lnTo>
                      <a:pt x="264" y="54"/>
                    </a:lnTo>
                    <a:lnTo>
                      <a:pt x="261" y="55"/>
                    </a:lnTo>
                    <a:lnTo>
                      <a:pt x="261" y="57"/>
                    </a:lnTo>
                    <a:lnTo>
                      <a:pt x="260" y="58"/>
                    </a:lnTo>
                    <a:lnTo>
                      <a:pt x="257" y="59"/>
                    </a:lnTo>
                    <a:lnTo>
                      <a:pt x="256" y="55"/>
                    </a:lnTo>
                    <a:lnTo>
                      <a:pt x="255" y="54"/>
                    </a:lnTo>
                    <a:lnTo>
                      <a:pt x="253" y="54"/>
                    </a:lnTo>
                    <a:lnTo>
                      <a:pt x="252" y="54"/>
                    </a:lnTo>
                    <a:lnTo>
                      <a:pt x="254" y="56"/>
                    </a:lnTo>
                    <a:lnTo>
                      <a:pt x="254" y="57"/>
                    </a:lnTo>
                    <a:lnTo>
                      <a:pt x="253" y="58"/>
                    </a:lnTo>
                    <a:lnTo>
                      <a:pt x="254" y="60"/>
                    </a:lnTo>
                    <a:lnTo>
                      <a:pt x="256" y="62"/>
                    </a:lnTo>
                    <a:lnTo>
                      <a:pt x="257" y="62"/>
                    </a:lnTo>
                    <a:lnTo>
                      <a:pt x="258" y="61"/>
                    </a:lnTo>
                    <a:lnTo>
                      <a:pt x="259" y="62"/>
                    </a:lnTo>
                    <a:lnTo>
                      <a:pt x="258" y="63"/>
                    </a:lnTo>
                    <a:lnTo>
                      <a:pt x="258" y="64"/>
                    </a:lnTo>
                    <a:lnTo>
                      <a:pt x="258" y="66"/>
                    </a:lnTo>
                    <a:lnTo>
                      <a:pt x="261" y="66"/>
                    </a:lnTo>
                    <a:lnTo>
                      <a:pt x="260" y="69"/>
                    </a:lnTo>
                    <a:lnTo>
                      <a:pt x="256" y="71"/>
                    </a:lnTo>
                    <a:lnTo>
                      <a:pt x="258" y="74"/>
                    </a:lnTo>
                    <a:lnTo>
                      <a:pt x="256" y="77"/>
                    </a:lnTo>
                    <a:lnTo>
                      <a:pt x="254" y="78"/>
                    </a:lnTo>
                    <a:lnTo>
                      <a:pt x="253" y="80"/>
                    </a:lnTo>
                    <a:lnTo>
                      <a:pt x="252" y="83"/>
                    </a:lnTo>
                    <a:lnTo>
                      <a:pt x="254" y="88"/>
                    </a:lnTo>
                    <a:lnTo>
                      <a:pt x="253" y="89"/>
                    </a:lnTo>
                    <a:lnTo>
                      <a:pt x="253" y="90"/>
                    </a:lnTo>
                    <a:lnTo>
                      <a:pt x="254" y="91"/>
                    </a:lnTo>
                    <a:lnTo>
                      <a:pt x="252" y="92"/>
                    </a:lnTo>
                    <a:lnTo>
                      <a:pt x="253" y="95"/>
                    </a:lnTo>
                    <a:lnTo>
                      <a:pt x="254" y="95"/>
                    </a:lnTo>
                    <a:lnTo>
                      <a:pt x="256" y="94"/>
                    </a:lnTo>
                    <a:lnTo>
                      <a:pt x="256" y="96"/>
                    </a:lnTo>
                    <a:lnTo>
                      <a:pt x="255" y="98"/>
                    </a:lnTo>
                    <a:lnTo>
                      <a:pt x="254" y="99"/>
                    </a:lnTo>
                    <a:lnTo>
                      <a:pt x="254" y="102"/>
                    </a:lnTo>
                    <a:lnTo>
                      <a:pt x="253" y="105"/>
                    </a:lnTo>
                    <a:lnTo>
                      <a:pt x="253" y="107"/>
                    </a:lnTo>
                    <a:lnTo>
                      <a:pt x="252" y="106"/>
                    </a:lnTo>
                    <a:lnTo>
                      <a:pt x="252" y="107"/>
                    </a:lnTo>
                    <a:lnTo>
                      <a:pt x="253" y="112"/>
                    </a:lnTo>
                    <a:lnTo>
                      <a:pt x="254" y="112"/>
                    </a:lnTo>
                    <a:lnTo>
                      <a:pt x="251" y="114"/>
                    </a:lnTo>
                    <a:lnTo>
                      <a:pt x="253" y="118"/>
                    </a:lnTo>
                    <a:lnTo>
                      <a:pt x="254" y="120"/>
                    </a:lnTo>
                    <a:lnTo>
                      <a:pt x="253" y="119"/>
                    </a:lnTo>
                    <a:lnTo>
                      <a:pt x="254" y="120"/>
                    </a:lnTo>
                    <a:lnTo>
                      <a:pt x="254" y="122"/>
                    </a:lnTo>
                    <a:lnTo>
                      <a:pt x="251" y="122"/>
                    </a:lnTo>
                    <a:lnTo>
                      <a:pt x="251" y="123"/>
                    </a:lnTo>
                    <a:lnTo>
                      <a:pt x="248" y="125"/>
                    </a:lnTo>
                    <a:lnTo>
                      <a:pt x="246" y="125"/>
                    </a:lnTo>
                    <a:lnTo>
                      <a:pt x="246" y="126"/>
                    </a:lnTo>
                    <a:lnTo>
                      <a:pt x="244" y="128"/>
                    </a:lnTo>
                    <a:lnTo>
                      <a:pt x="244" y="129"/>
                    </a:lnTo>
                    <a:lnTo>
                      <a:pt x="243" y="128"/>
                    </a:lnTo>
                    <a:lnTo>
                      <a:pt x="243" y="125"/>
                    </a:lnTo>
                    <a:lnTo>
                      <a:pt x="240" y="125"/>
                    </a:lnTo>
                    <a:lnTo>
                      <a:pt x="240" y="126"/>
                    </a:lnTo>
                    <a:lnTo>
                      <a:pt x="240" y="128"/>
                    </a:lnTo>
                    <a:lnTo>
                      <a:pt x="238" y="129"/>
                    </a:lnTo>
                    <a:lnTo>
                      <a:pt x="234" y="133"/>
                    </a:lnTo>
                    <a:lnTo>
                      <a:pt x="232" y="132"/>
                    </a:lnTo>
                    <a:lnTo>
                      <a:pt x="230" y="133"/>
                    </a:lnTo>
                    <a:lnTo>
                      <a:pt x="227" y="133"/>
                    </a:lnTo>
                    <a:lnTo>
                      <a:pt x="227" y="135"/>
                    </a:lnTo>
                    <a:lnTo>
                      <a:pt x="227" y="136"/>
                    </a:lnTo>
                    <a:lnTo>
                      <a:pt x="226" y="136"/>
                    </a:lnTo>
                    <a:lnTo>
                      <a:pt x="227" y="139"/>
                    </a:lnTo>
                    <a:lnTo>
                      <a:pt x="226" y="140"/>
                    </a:lnTo>
                    <a:lnTo>
                      <a:pt x="226" y="142"/>
                    </a:lnTo>
                    <a:lnTo>
                      <a:pt x="225" y="143"/>
                    </a:lnTo>
                    <a:lnTo>
                      <a:pt x="223" y="143"/>
                    </a:lnTo>
                    <a:lnTo>
                      <a:pt x="222" y="144"/>
                    </a:lnTo>
                    <a:lnTo>
                      <a:pt x="223" y="146"/>
                    </a:lnTo>
                    <a:lnTo>
                      <a:pt x="221" y="146"/>
                    </a:lnTo>
                    <a:lnTo>
                      <a:pt x="221" y="147"/>
                    </a:lnTo>
                    <a:lnTo>
                      <a:pt x="218" y="148"/>
                    </a:lnTo>
                    <a:lnTo>
                      <a:pt x="218" y="147"/>
                    </a:lnTo>
                    <a:lnTo>
                      <a:pt x="217" y="148"/>
                    </a:lnTo>
                    <a:lnTo>
                      <a:pt x="215" y="151"/>
                    </a:lnTo>
                    <a:lnTo>
                      <a:pt x="215" y="154"/>
                    </a:lnTo>
                    <a:lnTo>
                      <a:pt x="216" y="156"/>
                    </a:lnTo>
                    <a:lnTo>
                      <a:pt x="220" y="156"/>
                    </a:lnTo>
                    <a:lnTo>
                      <a:pt x="220" y="157"/>
                    </a:lnTo>
                    <a:lnTo>
                      <a:pt x="221" y="157"/>
                    </a:lnTo>
                    <a:lnTo>
                      <a:pt x="221" y="159"/>
                    </a:lnTo>
                    <a:lnTo>
                      <a:pt x="223" y="161"/>
                    </a:lnTo>
                    <a:lnTo>
                      <a:pt x="223" y="165"/>
                    </a:lnTo>
                    <a:lnTo>
                      <a:pt x="222" y="165"/>
                    </a:lnTo>
                    <a:lnTo>
                      <a:pt x="221" y="165"/>
                    </a:lnTo>
                    <a:lnTo>
                      <a:pt x="219" y="166"/>
                    </a:lnTo>
                    <a:lnTo>
                      <a:pt x="218" y="166"/>
                    </a:lnTo>
                    <a:lnTo>
                      <a:pt x="217" y="165"/>
                    </a:lnTo>
                    <a:lnTo>
                      <a:pt x="214" y="165"/>
                    </a:lnTo>
                    <a:lnTo>
                      <a:pt x="212" y="166"/>
                    </a:lnTo>
                    <a:lnTo>
                      <a:pt x="212" y="169"/>
                    </a:lnTo>
                    <a:lnTo>
                      <a:pt x="210" y="170"/>
                    </a:lnTo>
                    <a:lnTo>
                      <a:pt x="208" y="176"/>
                    </a:lnTo>
                    <a:lnTo>
                      <a:pt x="207" y="178"/>
                    </a:lnTo>
                    <a:lnTo>
                      <a:pt x="207" y="180"/>
                    </a:lnTo>
                    <a:lnTo>
                      <a:pt x="206" y="183"/>
                    </a:lnTo>
                    <a:lnTo>
                      <a:pt x="207" y="185"/>
                    </a:lnTo>
                    <a:lnTo>
                      <a:pt x="209" y="185"/>
                    </a:lnTo>
                    <a:lnTo>
                      <a:pt x="211" y="186"/>
                    </a:lnTo>
                    <a:lnTo>
                      <a:pt x="213" y="186"/>
                    </a:lnTo>
                    <a:lnTo>
                      <a:pt x="214" y="188"/>
                    </a:lnTo>
                    <a:lnTo>
                      <a:pt x="216" y="191"/>
                    </a:lnTo>
                    <a:lnTo>
                      <a:pt x="215" y="193"/>
                    </a:lnTo>
                    <a:lnTo>
                      <a:pt x="215" y="192"/>
                    </a:lnTo>
                    <a:lnTo>
                      <a:pt x="214" y="193"/>
                    </a:lnTo>
                    <a:lnTo>
                      <a:pt x="214" y="198"/>
                    </a:lnTo>
                    <a:lnTo>
                      <a:pt x="216" y="199"/>
                    </a:lnTo>
                    <a:lnTo>
                      <a:pt x="214" y="202"/>
                    </a:lnTo>
                    <a:lnTo>
                      <a:pt x="212" y="200"/>
                    </a:lnTo>
                    <a:lnTo>
                      <a:pt x="212" y="201"/>
                    </a:lnTo>
                    <a:lnTo>
                      <a:pt x="210" y="203"/>
                    </a:lnTo>
                    <a:lnTo>
                      <a:pt x="207" y="201"/>
                    </a:lnTo>
                    <a:lnTo>
                      <a:pt x="204" y="201"/>
                    </a:lnTo>
                    <a:lnTo>
                      <a:pt x="202" y="205"/>
                    </a:lnTo>
                    <a:lnTo>
                      <a:pt x="201" y="206"/>
                    </a:lnTo>
                    <a:lnTo>
                      <a:pt x="203" y="207"/>
                    </a:lnTo>
                    <a:lnTo>
                      <a:pt x="202" y="209"/>
                    </a:lnTo>
                    <a:lnTo>
                      <a:pt x="204" y="208"/>
                    </a:lnTo>
                    <a:lnTo>
                      <a:pt x="204" y="210"/>
                    </a:lnTo>
                    <a:lnTo>
                      <a:pt x="204" y="212"/>
                    </a:lnTo>
                    <a:lnTo>
                      <a:pt x="206" y="215"/>
                    </a:lnTo>
                    <a:lnTo>
                      <a:pt x="205" y="216"/>
                    </a:lnTo>
                    <a:lnTo>
                      <a:pt x="204" y="216"/>
                    </a:lnTo>
                    <a:lnTo>
                      <a:pt x="204" y="217"/>
                    </a:lnTo>
                    <a:lnTo>
                      <a:pt x="202" y="220"/>
                    </a:lnTo>
                    <a:lnTo>
                      <a:pt x="203" y="220"/>
                    </a:lnTo>
                    <a:lnTo>
                      <a:pt x="204" y="218"/>
                    </a:lnTo>
                    <a:lnTo>
                      <a:pt x="206" y="219"/>
                    </a:lnTo>
                    <a:lnTo>
                      <a:pt x="209" y="217"/>
                    </a:lnTo>
                    <a:lnTo>
                      <a:pt x="209" y="215"/>
                    </a:lnTo>
                    <a:lnTo>
                      <a:pt x="210" y="216"/>
                    </a:lnTo>
                    <a:lnTo>
                      <a:pt x="210" y="217"/>
                    </a:lnTo>
                    <a:lnTo>
                      <a:pt x="208" y="221"/>
                    </a:lnTo>
                    <a:lnTo>
                      <a:pt x="211" y="221"/>
                    </a:lnTo>
                    <a:lnTo>
                      <a:pt x="211" y="223"/>
                    </a:lnTo>
                    <a:lnTo>
                      <a:pt x="212" y="223"/>
                    </a:lnTo>
                    <a:lnTo>
                      <a:pt x="210" y="230"/>
                    </a:lnTo>
                    <a:lnTo>
                      <a:pt x="210" y="231"/>
                    </a:lnTo>
                    <a:lnTo>
                      <a:pt x="210" y="230"/>
                    </a:lnTo>
                    <a:lnTo>
                      <a:pt x="209" y="232"/>
                    </a:lnTo>
                    <a:lnTo>
                      <a:pt x="207" y="233"/>
                    </a:lnTo>
                    <a:lnTo>
                      <a:pt x="207" y="234"/>
                    </a:lnTo>
                    <a:lnTo>
                      <a:pt x="205" y="235"/>
                    </a:lnTo>
                    <a:lnTo>
                      <a:pt x="204" y="237"/>
                    </a:lnTo>
                    <a:lnTo>
                      <a:pt x="203" y="237"/>
                    </a:lnTo>
                    <a:lnTo>
                      <a:pt x="201" y="237"/>
                    </a:lnTo>
                    <a:lnTo>
                      <a:pt x="199" y="237"/>
                    </a:lnTo>
                    <a:lnTo>
                      <a:pt x="197" y="237"/>
                    </a:lnTo>
                    <a:lnTo>
                      <a:pt x="196" y="238"/>
                    </a:lnTo>
                    <a:lnTo>
                      <a:pt x="198" y="242"/>
                    </a:lnTo>
                    <a:lnTo>
                      <a:pt x="198" y="244"/>
                    </a:lnTo>
                    <a:lnTo>
                      <a:pt x="196" y="244"/>
                    </a:lnTo>
                    <a:lnTo>
                      <a:pt x="194" y="246"/>
                    </a:lnTo>
                    <a:lnTo>
                      <a:pt x="194" y="247"/>
                    </a:lnTo>
                    <a:lnTo>
                      <a:pt x="193" y="249"/>
                    </a:lnTo>
                    <a:lnTo>
                      <a:pt x="190" y="247"/>
                    </a:lnTo>
                    <a:lnTo>
                      <a:pt x="187" y="248"/>
                    </a:lnTo>
                    <a:lnTo>
                      <a:pt x="185" y="247"/>
                    </a:lnTo>
                    <a:lnTo>
                      <a:pt x="184" y="248"/>
                    </a:lnTo>
                    <a:lnTo>
                      <a:pt x="181" y="246"/>
                    </a:lnTo>
                    <a:lnTo>
                      <a:pt x="180" y="246"/>
                    </a:lnTo>
                    <a:lnTo>
                      <a:pt x="178" y="248"/>
                    </a:lnTo>
                    <a:lnTo>
                      <a:pt x="177" y="248"/>
                    </a:lnTo>
                    <a:lnTo>
                      <a:pt x="172" y="250"/>
                    </a:lnTo>
                    <a:lnTo>
                      <a:pt x="172" y="249"/>
                    </a:lnTo>
                    <a:lnTo>
                      <a:pt x="172" y="250"/>
                    </a:lnTo>
                    <a:lnTo>
                      <a:pt x="170" y="252"/>
                    </a:lnTo>
                    <a:lnTo>
                      <a:pt x="173" y="254"/>
                    </a:lnTo>
                    <a:lnTo>
                      <a:pt x="173" y="256"/>
                    </a:lnTo>
                    <a:lnTo>
                      <a:pt x="174" y="257"/>
                    </a:lnTo>
                    <a:lnTo>
                      <a:pt x="174" y="258"/>
                    </a:lnTo>
                    <a:lnTo>
                      <a:pt x="170" y="260"/>
                    </a:lnTo>
                    <a:lnTo>
                      <a:pt x="170" y="257"/>
                    </a:lnTo>
                    <a:lnTo>
                      <a:pt x="168" y="257"/>
                    </a:lnTo>
                    <a:lnTo>
                      <a:pt x="168" y="260"/>
                    </a:lnTo>
                    <a:lnTo>
                      <a:pt x="166" y="260"/>
                    </a:lnTo>
                    <a:lnTo>
                      <a:pt x="168" y="261"/>
                    </a:lnTo>
                    <a:lnTo>
                      <a:pt x="166" y="261"/>
                    </a:lnTo>
                    <a:lnTo>
                      <a:pt x="166" y="262"/>
                    </a:lnTo>
                    <a:lnTo>
                      <a:pt x="162" y="260"/>
                    </a:lnTo>
                    <a:lnTo>
                      <a:pt x="161" y="260"/>
                    </a:lnTo>
                    <a:lnTo>
                      <a:pt x="161" y="261"/>
                    </a:lnTo>
                    <a:lnTo>
                      <a:pt x="159" y="260"/>
                    </a:lnTo>
                    <a:lnTo>
                      <a:pt x="157" y="260"/>
                    </a:lnTo>
                    <a:lnTo>
                      <a:pt x="157" y="261"/>
                    </a:lnTo>
                    <a:lnTo>
                      <a:pt x="157" y="263"/>
                    </a:lnTo>
                    <a:lnTo>
                      <a:pt x="157" y="264"/>
                    </a:lnTo>
                    <a:lnTo>
                      <a:pt x="156" y="263"/>
                    </a:lnTo>
                    <a:lnTo>
                      <a:pt x="155" y="260"/>
                    </a:lnTo>
                    <a:lnTo>
                      <a:pt x="153" y="260"/>
                    </a:lnTo>
                    <a:lnTo>
                      <a:pt x="152" y="261"/>
                    </a:lnTo>
                    <a:lnTo>
                      <a:pt x="151" y="260"/>
                    </a:lnTo>
                    <a:lnTo>
                      <a:pt x="149" y="257"/>
                    </a:lnTo>
                    <a:lnTo>
                      <a:pt x="148" y="257"/>
                    </a:lnTo>
                    <a:lnTo>
                      <a:pt x="146" y="257"/>
                    </a:lnTo>
                    <a:lnTo>
                      <a:pt x="144" y="257"/>
                    </a:lnTo>
                    <a:lnTo>
                      <a:pt x="144" y="255"/>
                    </a:lnTo>
                    <a:lnTo>
                      <a:pt x="144" y="254"/>
                    </a:lnTo>
                    <a:lnTo>
                      <a:pt x="142" y="254"/>
                    </a:lnTo>
                    <a:lnTo>
                      <a:pt x="142" y="255"/>
                    </a:lnTo>
                    <a:lnTo>
                      <a:pt x="143" y="257"/>
                    </a:lnTo>
                    <a:lnTo>
                      <a:pt x="142" y="260"/>
                    </a:lnTo>
                    <a:lnTo>
                      <a:pt x="141" y="260"/>
                    </a:lnTo>
                    <a:lnTo>
                      <a:pt x="139" y="262"/>
                    </a:lnTo>
                    <a:lnTo>
                      <a:pt x="137" y="262"/>
                    </a:lnTo>
                    <a:lnTo>
                      <a:pt x="136" y="263"/>
                    </a:lnTo>
                    <a:lnTo>
                      <a:pt x="133" y="262"/>
                    </a:lnTo>
                    <a:lnTo>
                      <a:pt x="131" y="261"/>
                    </a:lnTo>
                    <a:lnTo>
                      <a:pt x="128" y="259"/>
                    </a:lnTo>
                    <a:lnTo>
                      <a:pt x="128" y="257"/>
                    </a:lnTo>
                    <a:lnTo>
                      <a:pt x="129" y="257"/>
                    </a:lnTo>
                    <a:lnTo>
                      <a:pt x="128" y="256"/>
                    </a:lnTo>
                    <a:lnTo>
                      <a:pt x="128" y="255"/>
                    </a:lnTo>
                    <a:lnTo>
                      <a:pt x="128" y="257"/>
                    </a:lnTo>
                    <a:lnTo>
                      <a:pt x="127" y="257"/>
                    </a:lnTo>
                    <a:lnTo>
                      <a:pt x="126" y="256"/>
                    </a:lnTo>
                    <a:lnTo>
                      <a:pt x="125" y="256"/>
                    </a:lnTo>
                    <a:lnTo>
                      <a:pt x="125" y="255"/>
                    </a:lnTo>
                    <a:lnTo>
                      <a:pt x="126" y="255"/>
                    </a:lnTo>
                    <a:lnTo>
                      <a:pt x="125" y="254"/>
                    </a:lnTo>
                    <a:lnTo>
                      <a:pt x="126" y="254"/>
                    </a:lnTo>
                    <a:lnTo>
                      <a:pt x="126" y="252"/>
                    </a:lnTo>
                    <a:lnTo>
                      <a:pt x="125" y="251"/>
                    </a:lnTo>
                    <a:lnTo>
                      <a:pt x="125" y="250"/>
                    </a:lnTo>
                    <a:lnTo>
                      <a:pt x="125" y="248"/>
                    </a:lnTo>
                    <a:lnTo>
                      <a:pt x="124" y="247"/>
                    </a:lnTo>
                    <a:lnTo>
                      <a:pt x="121" y="249"/>
                    </a:lnTo>
                    <a:lnTo>
                      <a:pt x="119" y="251"/>
                    </a:lnTo>
                    <a:lnTo>
                      <a:pt x="115" y="248"/>
                    </a:lnTo>
                    <a:lnTo>
                      <a:pt x="114" y="254"/>
                    </a:lnTo>
                    <a:lnTo>
                      <a:pt x="116" y="254"/>
                    </a:lnTo>
                    <a:lnTo>
                      <a:pt x="112" y="256"/>
                    </a:lnTo>
                    <a:lnTo>
                      <a:pt x="110" y="259"/>
                    </a:lnTo>
                    <a:lnTo>
                      <a:pt x="109" y="257"/>
                    </a:lnTo>
                    <a:lnTo>
                      <a:pt x="108" y="258"/>
                    </a:lnTo>
                    <a:lnTo>
                      <a:pt x="106" y="257"/>
                    </a:lnTo>
                    <a:lnTo>
                      <a:pt x="108" y="257"/>
                    </a:lnTo>
                    <a:lnTo>
                      <a:pt x="108" y="256"/>
                    </a:lnTo>
                    <a:lnTo>
                      <a:pt x="104" y="253"/>
                    </a:lnTo>
                    <a:lnTo>
                      <a:pt x="103" y="253"/>
                    </a:lnTo>
                    <a:lnTo>
                      <a:pt x="101" y="252"/>
                    </a:lnTo>
                    <a:lnTo>
                      <a:pt x="102" y="255"/>
                    </a:lnTo>
                    <a:lnTo>
                      <a:pt x="101" y="256"/>
                    </a:lnTo>
                    <a:lnTo>
                      <a:pt x="101" y="258"/>
                    </a:lnTo>
                    <a:lnTo>
                      <a:pt x="99" y="261"/>
                    </a:lnTo>
                    <a:lnTo>
                      <a:pt x="100" y="261"/>
                    </a:lnTo>
                    <a:lnTo>
                      <a:pt x="100" y="262"/>
                    </a:lnTo>
                    <a:lnTo>
                      <a:pt x="99" y="262"/>
                    </a:lnTo>
                    <a:lnTo>
                      <a:pt x="100" y="264"/>
                    </a:lnTo>
                    <a:lnTo>
                      <a:pt x="99" y="264"/>
                    </a:lnTo>
                    <a:lnTo>
                      <a:pt x="98" y="264"/>
                    </a:lnTo>
                    <a:lnTo>
                      <a:pt x="96" y="265"/>
                    </a:lnTo>
                    <a:lnTo>
                      <a:pt x="98" y="267"/>
                    </a:lnTo>
                    <a:lnTo>
                      <a:pt x="95" y="267"/>
                    </a:lnTo>
                    <a:lnTo>
                      <a:pt x="95" y="264"/>
                    </a:lnTo>
                    <a:lnTo>
                      <a:pt x="94" y="264"/>
                    </a:lnTo>
                    <a:lnTo>
                      <a:pt x="91" y="263"/>
                    </a:lnTo>
                    <a:lnTo>
                      <a:pt x="90" y="264"/>
                    </a:lnTo>
                    <a:lnTo>
                      <a:pt x="87" y="263"/>
                    </a:lnTo>
                    <a:lnTo>
                      <a:pt x="85" y="265"/>
                    </a:lnTo>
                    <a:lnTo>
                      <a:pt x="82" y="263"/>
                    </a:lnTo>
                    <a:lnTo>
                      <a:pt x="81" y="265"/>
                    </a:lnTo>
                    <a:lnTo>
                      <a:pt x="78" y="267"/>
                    </a:lnTo>
                    <a:lnTo>
                      <a:pt x="77" y="267"/>
                    </a:lnTo>
                    <a:lnTo>
                      <a:pt x="76" y="269"/>
                    </a:lnTo>
                    <a:lnTo>
                      <a:pt x="78" y="270"/>
                    </a:lnTo>
                    <a:lnTo>
                      <a:pt x="78" y="271"/>
                    </a:lnTo>
                    <a:lnTo>
                      <a:pt x="77" y="271"/>
                    </a:lnTo>
                    <a:lnTo>
                      <a:pt x="77" y="272"/>
                    </a:lnTo>
                    <a:lnTo>
                      <a:pt x="75" y="272"/>
                    </a:lnTo>
                    <a:lnTo>
                      <a:pt x="74" y="275"/>
                    </a:lnTo>
                    <a:lnTo>
                      <a:pt x="71" y="277"/>
                    </a:lnTo>
                    <a:lnTo>
                      <a:pt x="66" y="276"/>
                    </a:lnTo>
                    <a:lnTo>
                      <a:pt x="64" y="275"/>
                    </a:lnTo>
                    <a:lnTo>
                      <a:pt x="64" y="276"/>
                    </a:lnTo>
                    <a:lnTo>
                      <a:pt x="64" y="280"/>
                    </a:lnTo>
                    <a:lnTo>
                      <a:pt x="63" y="282"/>
                    </a:lnTo>
                    <a:lnTo>
                      <a:pt x="60" y="280"/>
                    </a:lnTo>
                    <a:lnTo>
                      <a:pt x="59" y="283"/>
                    </a:lnTo>
                    <a:lnTo>
                      <a:pt x="58" y="282"/>
                    </a:lnTo>
                    <a:lnTo>
                      <a:pt x="58" y="283"/>
                    </a:lnTo>
                    <a:lnTo>
                      <a:pt x="58" y="284"/>
                    </a:lnTo>
                    <a:lnTo>
                      <a:pt x="59" y="284"/>
                    </a:lnTo>
                    <a:lnTo>
                      <a:pt x="58" y="286"/>
                    </a:lnTo>
                    <a:lnTo>
                      <a:pt x="58" y="288"/>
                    </a:lnTo>
                    <a:lnTo>
                      <a:pt x="56" y="288"/>
                    </a:lnTo>
                    <a:lnTo>
                      <a:pt x="55" y="289"/>
                    </a:lnTo>
                    <a:lnTo>
                      <a:pt x="54" y="287"/>
                    </a:lnTo>
                    <a:lnTo>
                      <a:pt x="52" y="285"/>
                    </a:lnTo>
                    <a:lnTo>
                      <a:pt x="52" y="283"/>
                    </a:lnTo>
                    <a:lnTo>
                      <a:pt x="49" y="280"/>
                    </a:lnTo>
                    <a:lnTo>
                      <a:pt x="49" y="279"/>
                    </a:lnTo>
                    <a:lnTo>
                      <a:pt x="46" y="279"/>
                    </a:lnTo>
                    <a:lnTo>
                      <a:pt x="43" y="281"/>
                    </a:lnTo>
                    <a:lnTo>
                      <a:pt x="42" y="282"/>
                    </a:lnTo>
                    <a:lnTo>
                      <a:pt x="42" y="280"/>
                    </a:lnTo>
                    <a:lnTo>
                      <a:pt x="40" y="280"/>
                    </a:lnTo>
                    <a:lnTo>
                      <a:pt x="39" y="279"/>
                    </a:lnTo>
                    <a:lnTo>
                      <a:pt x="38" y="279"/>
                    </a:lnTo>
                    <a:lnTo>
                      <a:pt x="36" y="280"/>
                    </a:lnTo>
                    <a:lnTo>
                      <a:pt x="38" y="284"/>
                    </a:lnTo>
                    <a:lnTo>
                      <a:pt x="37" y="284"/>
                    </a:lnTo>
                    <a:lnTo>
                      <a:pt x="35" y="285"/>
                    </a:lnTo>
                    <a:lnTo>
                      <a:pt x="35" y="287"/>
                    </a:lnTo>
                    <a:lnTo>
                      <a:pt x="33" y="287"/>
                    </a:lnTo>
                    <a:lnTo>
                      <a:pt x="33" y="288"/>
                    </a:lnTo>
                    <a:lnTo>
                      <a:pt x="33" y="289"/>
                    </a:lnTo>
                    <a:lnTo>
                      <a:pt x="31" y="291"/>
                    </a:lnTo>
                    <a:lnTo>
                      <a:pt x="30" y="291"/>
                    </a:lnTo>
                    <a:lnTo>
                      <a:pt x="30" y="288"/>
                    </a:lnTo>
                    <a:lnTo>
                      <a:pt x="28" y="289"/>
                    </a:lnTo>
                    <a:lnTo>
                      <a:pt x="27" y="289"/>
                    </a:lnTo>
                    <a:lnTo>
                      <a:pt x="25" y="287"/>
                    </a:lnTo>
                    <a:lnTo>
                      <a:pt x="25" y="286"/>
                    </a:lnTo>
                    <a:lnTo>
                      <a:pt x="26" y="284"/>
                    </a:lnTo>
                    <a:lnTo>
                      <a:pt x="25" y="283"/>
                    </a:lnTo>
                    <a:lnTo>
                      <a:pt x="24" y="281"/>
                    </a:lnTo>
                    <a:lnTo>
                      <a:pt x="23" y="280"/>
                    </a:lnTo>
                    <a:lnTo>
                      <a:pt x="20" y="280"/>
                    </a:lnTo>
                    <a:lnTo>
                      <a:pt x="21" y="284"/>
                    </a:lnTo>
                    <a:lnTo>
                      <a:pt x="17" y="280"/>
                    </a:lnTo>
                    <a:lnTo>
                      <a:pt x="14" y="280"/>
                    </a:lnTo>
                    <a:lnTo>
                      <a:pt x="15" y="281"/>
                    </a:lnTo>
                    <a:lnTo>
                      <a:pt x="17" y="281"/>
                    </a:lnTo>
                    <a:lnTo>
                      <a:pt x="17" y="282"/>
                    </a:lnTo>
                    <a:lnTo>
                      <a:pt x="18" y="282"/>
                    </a:lnTo>
                    <a:lnTo>
                      <a:pt x="15" y="284"/>
                    </a:lnTo>
                    <a:lnTo>
                      <a:pt x="14" y="285"/>
                    </a:lnTo>
                    <a:lnTo>
                      <a:pt x="14" y="286"/>
                    </a:lnTo>
                    <a:lnTo>
                      <a:pt x="13" y="287"/>
                    </a:lnTo>
                    <a:lnTo>
                      <a:pt x="12" y="287"/>
                    </a:lnTo>
                    <a:lnTo>
                      <a:pt x="10" y="286"/>
                    </a:lnTo>
                    <a:lnTo>
                      <a:pt x="10" y="284"/>
                    </a:lnTo>
                    <a:lnTo>
                      <a:pt x="8" y="284"/>
                    </a:lnTo>
                    <a:lnTo>
                      <a:pt x="7" y="286"/>
                    </a:lnTo>
                    <a:lnTo>
                      <a:pt x="8" y="287"/>
                    </a:lnTo>
                    <a:lnTo>
                      <a:pt x="9" y="287"/>
                    </a:lnTo>
                    <a:lnTo>
                      <a:pt x="10" y="288"/>
                    </a:lnTo>
                    <a:lnTo>
                      <a:pt x="11" y="289"/>
                    </a:lnTo>
                    <a:lnTo>
                      <a:pt x="10" y="291"/>
                    </a:lnTo>
                    <a:lnTo>
                      <a:pt x="9" y="290"/>
                    </a:lnTo>
                    <a:lnTo>
                      <a:pt x="7" y="291"/>
                    </a:lnTo>
                    <a:lnTo>
                      <a:pt x="7" y="292"/>
                    </a:lnTo>
                    <a:lnTo>
                      <a:pt x="10" y="293"/>
                    </a:lnTo>
                    <a:lnTo>
                      <a:pt x="8" y="294"/>
                    </a:lnTo>
                    <a:lnTo>
                      <a:pt x="7" y="295"/>
                    </a:lnTo>
                    <a:lnTo>
                      <a:pt x="5" y="294"/>
                    </a:lnTo>
                    <a:lnTo>
                      <a:pt x="4" y="294"/>
                    </a:lnTo>
                    <a:lnTo>
                      <a:pt x="4" y="297"/>
                    </a:lnTo>
                    <a:lnTo>
                      <a:pt x="0" y="301"/>
                    </a:lnTo>
                    <a:lnTo>
                      <a:pt x="5" y="303"/>
                    </a:lnTo>
                    <a:lnTo>
                      <a:pt x="11" y="308"/>
                    </a:lnTo>
                    <a:lnTo>
                      <a:pt x="17" y="308"/>
                    </a:lnTo>
                    <a:lnTo>
                      <a:pt x="19" y="309"/>
                    </a:lnTo>
                    <a:lnTo>
                      <a:pt x="20" y="308"/>
                    </a:lnTo>
                    <a:lnTo>
                      <a:pt x="22" y="310"/>
                    </a:lnTo>
                    <a:lnTo>
                      <a:pt x="25" y="315"/>
                    </a:lnTo>
                    <a:lnTo>
                      <a:pt x="27" y="315"/>
                    </a:lnTo>
                    <a:lnTo>
                      <a:pt x="26" y="314"/>
                    </a:lnTo>
                    <a:lnTo>
                      <a:pt x="31" y="318"/>
                    </a:lnTo>
                    <a:lnTo>
                      <a:pt x="34" y="322"/>
                    </a:lnTo>
                    <a:lnTo>
                      <a:pt x="35" y="325"/>
                    </a:lnTo>
                    <a:lnTo>
                      <a:pt x="38" y="328"/>
                    </a:lnTo>
                    <a:lnTo>
                      <a:pt x="39" y="331"/>
                    </a:lnTo>
                    <a:lnTo>
                      <a:pt x="40" y="331"/>
                    </a:lnTo>
                    <a:lnTo>
                      <a:pt x="42" y="330"/>
                    </a:lnTo>
                    <a:lnTo>
                      <a:pt x="45" y="330"/>
                    </a:lnTo>
                    <a:lnTo>
                      <a:pt x="46" y="330"/>
                    </a:lnTo>
                    <a:lnTo>
                      <a:pt x="46" y="331"/>
                    </a:lnTo>
                    <a:lnTo>
                      <a:pt x="53" y="333"/>
                    </a:lnTo>
                    <a:lnTo>
                      <a:pt x="57" y="335"/>
                    </a:lnTo>
                    <a:lnTo>
                      <a:pt x="62" y="331"/>
                    </a:lnTo>
                    <a:lnTo>
                      <a:pt x="64" y="328"/>
                    </a:lnTo>
                    <a:lnTo>
                      <a:pt x="65" y="325"/>
                    </a:lnTo>
                    <a:lnTo>
                      <a:pt x="69" y="326"/>
                    </a:lnTo>
                    <a:lnTo>
                      <a:pt x="72" y="328"/>
                    </a:lnTo>
                    <a:lnTo>
                      <a:pt x="77" y="328"/>
                    </a:lnTo>
                    <a:lnTo>
                      <a:pt x="78" y="329"/>
                    </a:lnTo>
                    <a:lnTo>
                      <a:pt x="79" y="329"/>
                    </a:lnTo>
                    <a:lnTo>
                      <a:pt x="82" y="326"/>
                    </a:lnTo>
                    <a:lnTo>
                      <a:pt x="82" y="328"/>
                    </a:lnTo>
                    <a:lnTo>
                      <a:pt x="84" y="331"/>
                    </a:lnTo>
                    <a:lnTo>
                      <a:pt x="84" y="332"/>
                    </a:lnTo>
                    <a:lnTo>
                      <a:pt x="82" y="333"/>
                    </a:lnTo>
                    <a:lnTo>
                      <a:pt x="82" y="335"/>
                    </a:lnTo>
                    <a:lnTo>
                      <a:pt x="85" y="337"/>
                    </a:lnTo>
                    <a:lnTo>
                      <a:pt x="87" y="339"/>
                    </a:lnTo>
                    <a:lnTo>
                      <a:pt x="90" y="338"/>
                    </a:lnTo>
                    <a:lnTo>
                      <a:pt x="90" y="337"/>
                    </a:lnTo>
                    <a:lnTo>
                      <a:pt x="90" y="336"/>
                    </a:lnTo>
                    <a:lnTo>
                      <a:pt x="91" y="336"/>
                    </a:lnTo>
                    <a:lnTo>
                      <a:pt x="92" y="337"/>
                    </a:lnTo>
                    <a:lnTo>
                      <a:pt x="92" y="338"/>
                    </a:lnTo>
                    <a:lnTo>
                      <a:pt x="91" y="342"/>
                    </a:lnTo>
                    <a:lnTo>
                      <a:pt x="92" y="345"/>
                    </a:lnTo>
                    <a:lnTo>
                      <a:pt x="93" y="345"/>
                    </a:lnTo>
                    <a:lnTo>
                      <a:pt x="96" y="342"/>
                    </a:lnTo>
                    <a:lnTo>
                      <a:pt x="97" y="345"/>
                    </a:lnTo>
                    <a:lnTo>
                      <a:pt x="97" y="347"/>
                    </a:lnTo>
                    <a:lnTo>
                      <a:pt x="96" y="347"/>
                    </a:lnTo>
                    <a:lnTo>
                      <a:pt x="95" y="346"/>
                    </a:lnTo>
                    <a:lnTo>
                      <a:pt x="95" y="344"/>
                    </a:lnTo>
                    <a:lnTo>
                      <a:pt x="95" y="345"/>
                    </a:lnTo>
                    <a:lnTo>
                      <a:pt x="94" y="346"/>
                    </a:lnTo>
                    <a:lnTo>
                      <a:pt x="95" y="348"/>
                    </a:lnTo>
                    <a:lnTo>
                      <a:pt x="98" y="348"/>
                    </a:lnTo>
                    <a:lnTo>
                      <a:pt x="101" y="347"/>
                    </a:lnTo>
                    <a:lnTo>
                      <a:pt x="102" y="349"/>
                    </a:lnTo>
                    <a:lnTo>
                      <a:pt x="104" y="349"/>
                    </a:lnTo>
                    <a:lnTo>
                      <a:pt x="102" y="354"/>
                    </a:lnTo>
                    <a:lnTo>
                      <a:pt x="103" y="355"/>
                    </a:lnTo>
                    <a:lnTo>
                      <a:pt x="104" y="358"/>
                    </a:lnTo>
                    <a:lnTo>
                      <a:pt x="106" y="358"/>
                    </a:lnTo>
                    <a:lnTo>
                      <a:pt x="107" y="357"/>
                    </a:lnTo>
                    <a:lnTo>
                      <a:pt x="107" y="354"/>
                    </a:lnTo>
                    <a:lnTo>
                      <a:pt x="108" y="354"/>
                    </a:lnTo>
                    <a:lnTo>
                      <a:pt x="109" y="354"/>
                    </a:lnTo>
                    <a:lnTo>
                      <a:pt x="108" y="356"/>
                    </a:lnTo>
                    <a:lnTo>
                      <a:pt x="112" y="356"/>
                    </a:lnTo>
                    <a:lnTo>
                      <a:pt x="112" y="358"/>
                    </a:lnTo>
                    <a:lnTo>
                      <a:pt x="109" y="360"/>
                    </a:lnTo>
                    <a:lnTo>
                      <a:pt x="108" y="365"/>
                    </a:lnTo>
                    <a:lnTo>
                      <a:pt x="112" y="368"/>
                    </a:lnTo>
                    <a:lnTo>
                      <a:pt x="118" y="375"/>
                    </a:lnTo>
                    <a:lnTo>
                      <a:pt x="120" y="378"/>
                    </a:lnTo>
                    <a:lnTo>
                      <a:pt x="134" y="388"/>
                    </a:lnTo>
                    <a:lnTo>
                      <a:pt x="138" y="392"/>
                    </a:lnTo>
                    <a:lnTo>
                      <a:pt x="142" y="395"/>
                    </a:lnTo>
                    <a:lnTo>
                      <a:pt x="146" y="397"/>
                    </a:lnTo>
                    <a:lnTo>
                      <a:pt x="149" y="398"/>
                    </a:lnTo>
                    <a:lnTo>
                      <a:pt x="150" y="398"/>
                    </a:lnTo>
                    <a:lnTo>
                      <a:pt x="150" y="397"/>
                    </a:lnTo>
                    <a:lnTo>
                      <a:pt x="152" y="397"/>
                    </a:lnTo>
                    <a:lnTo>
                      <a:pt x="152" y="398"/>
                    </a:lnTo>
                    <a:lnTo>
                      <a:pt x="157" y="400"/>
                    </a:lnTo>
                    <a:lnTo>
                      <a:pt x="158" y="399"/>
                    </a:lnTo>
                    <a:lnTo>
                      <a:pt x="160" y="399"/>
                    </a:lnTo>
                    <a:lnTo>
                      <a:pt x="160" y="400"/>
                    </a:lnTo>
                    <a:lnTo>
                      <a:pt x="161" y="399"/>
                    </a:lnTo>
                    <a:lnTo>
                      <a:pt x="161" y="398"/>
                    </a:lnTo>
                    <a:lnTo>
                      <a:pt x="173" y="402"/>
                    </a:lnTo>
                    <a:lnTo>
                      <a:pt x="187" y="405"/>
                    </a:lnTo>
                    <a:lnTo>
                      <a:pt x="191" y="407"/>
                    </a:lnTo>
                    <a:lnTo>
                      <a:pt x="193" y="406"/>
                    </a:lnTo>
                    <a:lnTo>
                      <a:pt x="196" y="406"/>
                    </a:lnTo>
                    <a:lnTo>
                      <a:pt x="201" y="408"/>
                    </a:lnTo>
                    <a:lnTo>
                      <a:pt x="202" y="407"/>
                    </a:lnTo>
                    <a:lnTo>
                      <a:pt x="205" y="410"/>
                    </a:lnTo>
                    <a:lnTo>
                      <a:pt x="210" y="412"/>
                    </a:lnTo>
                    <a:lnTo>
                      <a:pt x="212" y="410"/>
                    </a:lnTo>
                    <a:lnTo>
                      <a:pt x="213" y="408"/>
                    </a:lnTo>
                    <a:lnTo>
                      <a:pt x="214" y="407"/>
                    </a:lnTo>
                    <a:lnTo>
                      <a:pt x="214" y="406"/>
                    </a:lnTo>
                    <a:lnTo>
                      <a:pt x="214" y="409"/>
                    </a:lnTo>
                    <a:lnTo>
                      <a:pt x="216" y="408"/>
                    </a:lnTo>
                    <a:lnTo>
                      <a:pt x="217" y="409"/>
                    </a:lnTo>
                    <a:lnTo>
                      <a:pt x="218" y="410"/>
                    </a:lnTo>
                    <a:lnTo>
                      <a:pt x="216" y="412"/>
                    </a:lnTo>
                    <a:lnTo>
                      <a:pt x="218" y="414"/>
                    </a:lnTo>
                    <a:lnTo>
                      <a:pt x="218" y="413"/>
                    </a:lnTo>
                    <a:lnTo>
                      <a:pt x="218" y="414"/>
                    </a:lnTo>
                    <a:lnTo>
                      <a:pt x="222" y="414"/>
                    </a:lnTo>
                    <a:lnTo>
                      <a:pt x="222" y="415"/>
                    </a:lnTo>
                    <a:lnTo>
                      <a:pt x="224" y="415"/>
                    </a:lnTo>
                    <a:lnTo>
                      <a:pt x="225" y="414"/>
                    </a:lnTo>
                    <a:lnTo>
                      <a:pt x="226" y="412"/>
                    </a:lnTo>
                    <a:lnTo>
                      <a:pt x="227" y="410"/>
                    </a:lnTo>
                    <a:lnTo>
                      <a:pt x="228" y="412"/>
                    </a:lnTo>
                    <a:lnTo>
                      <a:pt x="230" y="410"/>
                    </a:lnTo>
                    <a:lnTo>
                      <a:pt x="231" y="410"/>
                    </a:lnTo>
                    <a:lnTo>
                      <a:pt x="232" y="410"/>
                    </a:lnTo>
                    <a:lnTo>
                      <a:pt x="234" y="406"/>
                    </a:lnTo>
                    <a:lnTo>
                      <a:pt x="235" y="404"/>
                    </a:lnTo>
                    <a:lnTo>
                      <a:pt x="237" y="401"/>
                    </a:lnTo>
                    <a:lnTo>
                      <a:pt x="240" y="401"/>
                    </a:lnTo>
                    <a:lnTo>
                      <a:pt x="242" y="399"/>
                    </a:lnTo>
                    <a:lnTo>
                      <a:pt x="242" y="396"/>
                    </a:lnTo>
                    <a:lnTo>
                      <a:pt x="242" y="395"/>
                    </a:lnTo>
                    <a:lnTo>
                      <a:pt x="243" y="392"/>
                    </a:lnTo>
                    <a:lnTo>
                      <a:pt x="245" y="388"/>
                    </a:lnTo>
                    <a:lnTo>
                      <a:pt x="245" y="386"/>
                    </a:lnTo>
                    <a:lnTo>
                      <a:pt x="246" y="384"/>
                    </a:lnTo>
                    <a:lnTo>
                      <a:pt x="250" y="382"/>
                    </a:lnTo>
                    <a:lnTo>
                      <a:pt x="250" y="381"/>
                    </a:lnTo>
                    <a:lnTo>
                      <a:pt x="249" y="380"/>
                    </a:lnTo>
                    <a:lnTo>
                      <a:pt x="250" y="380"/>
                    </a:lnTo>
                    <a:lnTo>
                      <a:pt x="254" y="384"/>
                    </a:lnTo>
                    <a:lnTo>
                      <a:pt x="260" y="386"/>
                    </a:lnTo>
                    <a:lnTo>
                      <a:pt x="264" y="385"/>
                    </a:lnTo>
                    <a:lnTo>
                      <a:pt x="265" y="387"/>
                    </a:lnTo>
                    <a:lnTo>
                      <a:pt x="267" y="386"/>
                    </a:lnTo>
                    <a:lnTo>
                      <a:pt x="269" y="383"/>
                    </a:lnTo>
                    <a:lnTo>
                      <a:pt x="271" y="381"/>
                    </a:lnTo>
                    <a:lnTo>
                      <a:pt x="275" y="386"/>
                    </a:lnTo>
                    <a:lnTo>
                      <a:pt x="275" y="387"/>
                    </a:lnTo>
                    <a:lnTo>
                      <a:pt x="278" y="391"/>
                    </a:lnTo>
                    <a:lnTo>
                      <a:pt x="283" y="392"/>
                    </a:lnTo>
                    <a:lnTo>
                      <a:pt x="286" y="395"/>
                    </a:lnTo>
                    <a:lnTo>
                      <a:pt x="285" y="397"/>
                    </a:lnTo>
                    <a:lnTo>
                      <a:pt x="289" y="399"/>
                    </a:lnTo>
                    <a:lnTo>
                      <a:pt x="291" y="399"/>
                    </a:lnTo>
                    <a:lnTo>
                      <a:pt x="295" y="399"/>
                    </a:lnTo>
                    <a:lnTo>
                      <a:pt x="296" y="397"/>
                    </a:lnTo>
                    <a:lnTo>
                      <a:pt x="299" y="397"/>
                    </a:lnTo>
                    <a:lnTo>
                      <a:pt x="302" y="399"/>
                    </a:lnTo>
                    <a:lnTo>
                      <a:pt x="304" y="400"/>
                    </a:lnTo>
                    <a:lnTo>
                      <a:pt x="305" y="403"/>
                    </a:lnTo>
                    <a:lnTo>
                      <a:pt x="307" y="406"/>
                    </a:lnTo>
                    <a:lnTo>
                      <a:pt x="308" y="412"/>
                    </a:lnTo>
                    <a:lnTo>
                      <a:pt x="308" y="415"/>
                    </a:lnTo>
                    <a:lnTo>
                      <a:pt x="305" y="418"/>
                    </a:lnTo>
                    <a:lnTo>
                      <a:pt x="305" y="420"/>
                    </a:lnTo>
                    <a:lnTo>
                      <a:pt x="307" y="423"/>
                    </a:lnTo>
                    <a:lnTo>
                      <a:pt x="307" y="426"/>
                    </a:lnTo>
                    <a:lnTo>
                      <a:pt x="308" y="426"/>
                    </a:lnTo>
                    <a:lnTo>
                      <a:pt x="313" y="423"/>
                    </a:lnTo>
                    <a:lnTo>
                      <a:pt x="314" y="422"/>
                    </a:lnTo>
                    <a:lnTo>
                      <a:pt x="317" y="422"/>
                    </a:lnTo>
                    <a:lnTo>
                      <a:pt x="319" y="423"/>
                    </a:lnTo>
                    <a:lnTo>
                      <a:pt x="321" y="423"/>
                    </a:lnTo>
                    <a:lnTo>
                      <a:pt x="320" y="424"/>
                    </a:lnTo>
                    <a:lnTo>
                      <a:pt x="320" y="425"/>
                    </a:lnTo>
                    <a:lnTo>
                      <a:pt x="321" y="425"/>
                    </a:lnTo>
                    <a:lnTo>
                      <a:pt x="322" y="426"/>
                    </a:lnTo>
                    <a:lnTo>
                      <a:pt x="322" y="427"/>
                    </a:lnTo>
                    <a:lnTo>
                      <a:pt x="325" y="426"/>
                    </a:lnTo>
                    <a:lnTo>
                      <a:pt x="327" y="429"/>
                    </a:lnTo>
                    <a:lnTo>
                      <a:pt x="327" y="431"/>
                    </a:lnTo>
                    <a:lnTo>
                      <a:pt x="328" y="433"/>
                    </a:lnTo>
                    <a:lnTo>
                      <a:pt x="329" y="433"/>
                    </a:lnTo>
                    <a:lnTo>
                      <a:pt x="332" y="436"/>
                    </a:lnTo>
                    <a:lnTo>
                      <a:pt x="333" y="435"/>
                    </a:lnTo>
                    <a:lnTo>
                      <a:pt x="334" y="436"/>
                    </a:lnTo>
                    <a:lnTo>
                      <a:pt x="336" y="436"/>
                    </a:lnTo>
                    <a:lnTo>
                      <a:pt x="338" y="438"/>
                    </a:lnTo>
                    <a:lnTo>
                      <a:pt x="339" y="440"/>
                    </a:lnTo>
                    <a:lnTo>
                      <a:pt x="341" y="437"/>
                    </a:lnTo>
                    <a:lnTo>
                      <a:pt x="343" y="438"/>
                    </a:lnTo>
                    <a:lnTo>
                      <a:pt x="346" y="439"/>
                    </a:lnTo>
                    <a:lnTo>
                      <a:pt x="349" y="436"/>
                    </a:lnTo>
                    <a:lnTo>
                      <a:pt x="351" y="439"/>
                    </a:lnTo>
                    <a:lnTo>
                      <a:pt x="358" y="439"/>
                    </a:lnTo>
                    <a:lnTo>
                      <a:pt x="361" y="435"/>
                    </a:lnTo>
                    <a:lnTo>
                      <a:pt x="362" y="438"/>
                    </a:lnTo>
                    <a:lnTo>
                      <a:pt x="366" y="439"/>
                    </a:lnTo>
                    <a:lnTo>
                      <a:pt x="367" y="438"/>
                    </a:lnTo>
                    <a:lnTo>
                      <a:pt x="368" y="439"/>
                    </a:lnTo>
                    <a:lnTo>
                      <a:pt x="367" y="439"/>
                    </a:lnTo>
                    <a:lnTo>
                      <a:pt x="368" y="441"/>
                    </a:lnTo>
                    <a:lnTo>
                      <a:pt x="369" y="443"/>
                    </a:lnTo>
                    <a:lnTo>
                      <a:pt x="368" y="444"/>
                    </a:lnTo>
                    <a:lnTo>
                      <a:pt x="370" y="446"/>
                    </a:lnTo>
                    <a:lnTo>
                      <a:pt x="370" y="448"/>
                    </a:lnTo>
                    <a:lnTo>
                      <a:pt x="370" y="450"/>
                    </a:lnTo>
                    <a:lnTo>
                      <a:pt x="370" y="451"/>
                    </a:lnTo>
                    <a:lnTo>
                      <a:pt x="370" y="452"/>
                    </a:lnTo>
                    <a:lnTo>
                      <a:pt x="370" y="454"/>
                    </a:lnTo>
                    <a:lnTo>
                      <a:pt x="369" y="454"/>
                    </a:lnTo>
                    <a:lnTo>
                      <a:pt x="368" y="456"/>
                    </a:lnTo>
                    <a:lnTo>
                      <a:pt x="368" y="458"/>
                    </a:lnTo>
                    <a:lnTo>
                      <a:pt x="370" y="460"/>
                    </a:lnTo>
                    <a:lnTo>
                      <a:pt x="371" y="461"/>
                    </a:lnTo>
                    <a:lnTo>
                      <a:pt x="370" y="462"/>
                    </a:lnTo>
                    <a:lnTo>
                      <a:pt x="371" y="463"/>
                    </a:lnTo>
                    <a:lnTo>
                      <a:pt x="370" y="463"/>
                    </a:lnTo>
                    <a:lnTo>
                      <a:pt x="371" y="465"/>
                    </a:lnTo>
                    <a:lnTo>
                      <a:pt x="370" y="467"/>
                    </a:lnTo>
                    <a:lnTo>
                      <a:pt x="369" y="468"/>
                    </a:lnTo>
                    <a:lnTo>
                      <a:pt x="370" y="471"/>
                    </a:lnTo>
                    <a:lnTo>
                      <a:pt x="369" y="471"/>
                    </a:lnTo>
                    <a:lnTo>
                      <a:pt x="370" y="473"/>
                    </a:lnTo>
                    <a:lnTo>
                      <a:pt x="371" y="473"/>
                    </a:lnTo>
                    <a:lnTo>
                      <a:pt x="371" y="475"/>
                    </a:lnTo>
                    <a:lnTo>
                      <a:pt x="370" y="476"/>
                    </a:lnTo>
                    <a:lnTo>
                      <a:pt x="370" y="478"/>
                    </a:lnTo>
                    <a:lnTo>
                      <a:pt x="368" y="481"/>
                    </a:lnTo>
                    <a:lnTo>
                      <a:pt x="368" y="483"/>
                    </a:lnTo>
                    <a:lnTo>
                      <a:pt x="370" y="484"/>
                    </a:lnTo>
                    <a:lnTo>
                      <a:pt x="373" y="486"/>
                    </a:lnTo>
                    <a:lnTo>
                      <a:pt x="375" y="487"/>
                    </a:lnTo>
                    <a:lnTo>
                      <a:pt x="375" y="485"/>
                    </a:lnTo>
                    <a:lnTo>
                      <a:pt x="376" y="486"/>
                    </a:lnTo>
                    <a:lnTo>
                      <a:pt x="377" y="486"/>
                    </a:lnTo>
                    <a:lnTo>
                      <a:pt x="376" y="485"/>
                    </a:lnTo>
                    <a:lnTo>
                      <a:pt x="376" y="484"/>
                    </a:lnTo>
                    <a:lnTo>
                      <a:pt x="378" y="484"/>
                    </a:lnTo>
                    <a:lnTo>
                      <a:pt x="378" y="481"/>
                    </a:lnTo>
                    <a:lnTo>
                      <a:pt x="379" y="483"/>
                    </a:lnTo>
                    <a:lnTo>
                      <a:pt x="379" y="481"/>
                    </a:lnTo>
                    <a:lnTo>
                      <a:pt x="381" y="483"/>
                    </a:lnTo>
                    <a:lnTo>
                      <a:pt x="382" y="482"/>
                    </a:lnTo>
                    <a:lnTo>
                      <a:pt x="380" y="480"/>
                    </a:lnTo>
                    <a:lnTo>
                      <a:pt x="382" y="480"/>
                    </a:lnTo>
                    <a:lnTo>
                      <a:pt x="380" y="477"/>
                    </a:lnTo>
                    <a:lnTo>
                      <a:pt x="380" y="476"/>
                    </a:lnTo>
                    <a:lnTo>
                      <a:pt x="382" y="478"/>
                    </a:lnTo>
                    <a:lnTo>
                      <a:pt x="382" y="476"/>
                    </a:lnTo>
                    <a:lnTo>
                      <a:pt x="383" y="475"/>
                    </a:lnTo>
                    <a:lnTo>
                      <a:pt x="382" y="473"/>
                    </a:lnTo>
                    <a:lnTo>
                      <a:pt x="384" y="473"/>
                    </a:lnTo>
                    <a:lnTo>
                      <a:pt x="383" y="471"/>
                    </a:lnTo>
                    <a:lnTo>
                      <a:pt x="383" y="464"/>
                    </a:lnTo>
                    <a:lnTo>
                      <a:pt x="385" y="463"/>
                    </a:lnTo>
                    <a:lnTo>
                      <a:pt x="384" y="461"/>
                    </a:lnTo>
                    <a:lnTo>
                      <a:pt x="384" y="460"/>
                    </a:lnTo>
                    <a:lnTo>
                      <a:pt x="385" y="462"/>
                    </a:lnTo>
                    <a:lnTo>
                      <a:pt x="386" y="461"/>
                    </a:lnTo>
                    <a:lnTo>
                      <a:pt x="386" y="459"/>
                    </a:lnTo>
                    <a:lnTo>
                      <a:pt x="387" y="459"/>
                    </a:lnTo>
                    <a:lnTo>
                      <a:pt x="387" y="457"/>
                    </a:lnTo>
                    <a:lnTo>
                      <a:pt x="388" y="456"/>
                    </a:lnTo>
                    <a:lnTo>
                      <a:pt x="388" y="454"/>
                    </a:lnTo>
                    <a:lnTo>
                      <a:pt x="389" y="453"/>
                    </a:lnTo>
                    <a:lnTo>
                      <a:pt x="390" y="454"/>
                    </a:lnTo>
                    <a:lnTo>
                      <a:pt x="391" y="454"/>
                    </a:lnTo>
                    <a:lnTo>
                      <a:pt x="392" y="452"/>
                    </a:lnTo>
                    <a:lnTo>
                      <a:pt x="393" y="454"/>
                    </a:lnTo>
                    <a:lnTo>
                      <a:pt x="394" y="452"/>
                    </a:lnTo>
                    <a:lnTo>
                      <a:pt x="392" y="452"/>
                    </a:lnTo>
                    <a:lnTo>
                      <a:pt x="393" y="451"/>
                    </a:lnTo>
                    <a:lnTo>
                      <a:pt x="392" y="450"/>
                    </a:lnTo>
                    <a:lnTo>
                      <a:pt x="396" y="450"/>
                    </a:lnTo>
                    <a:lnTo>
                      <a:pt x="394" y="448"/>
                    </a:lnTo>
                    <a:lnTo>
                      <a:pt x="395" y="447"/>
                    </a:lnTo>
                    <a:lnTo>
                      <a:pt x="394" y="448"/>
                    </a:lnTo>
                    <a:lnTo>
                      <a:pt x="393" y="447"/>
                    </a:lnTo>
                    <a:lnTo>
                      <a:pt x="394" y="446"/>
                    </a:lnTo>
                    <a:lnTo>
                      <a:pt x="395" y="446"/>
                    </a:lnTo>
                    <a:lnTo>
                      <a:pt x="394" y="446"/>
                    </a:lnTo>
                    <a:lnTo>
                      <a:pt x="395" y="444"/>
                    </a:lnTo>
                    <a:lnTo>
                      <a:pt x="396" y="444"/>
                    </a:lnTo>
                    <a:lnTo>
                      <a:pt x="395" y="443"/>
                    </a:lnTo>
                    <a:lnTo>
                      <a:pt x="395" y="441"/>
                    </a:lnTo>
                    <a:lnTo>
                      <a:pt x="397" y="440"/>
                    </a:lnTo>
                    <a:lnTo>
                      <a:pt x="395" y="440"/>
                    </a:lnTo>
                    <a:lnTo>
                      <a:pt x="395" y="439"/>
                    </a:lnTo>
                    <a:lnTo>
                      <a:pt x="394" y="439"/>
                    </a:lnTo>
                    <a:lnTo>
                      <a:pt x="396" y="437"/>
                    </a:lnTo>
                    <a:lnTo>
                      <a:pt x="397" y="438"/>
                    </a:lnTo>
                    <a:lnTo>
                      <a:pt x="397" y="437"/>
                    </a:lnTo>
                    <a:lnTo>
                      <a:pt x="398" y="437"/>
                    </a:lnTo>
                    <a:lnTo>
                      <a:pt x="399" y="436"/>
                    </a:lnTo>
                    <a:lnTo>
                      <a:pt x="400" y="434"/>
                    </a:lnTo>
                    <a:lnTo>
                      <a:pt x="400" y="435"/>
                    </a:lnTo>
                    <a:lnTo>
                      <a:pt x="400" y="433"/>
                    </a:lnTo>
                    <a:lnTo>
                      <a:pt x="403" y="433"/>
                    </a:lnTo>
                    <a:lnTo>
                      <a:pt x="403" y="430"/>
                    </a:lnTo>
                    <a:lnTo>
                      <a:pt x="404" y="427"/>
                    </a:lnTo>
                    <a:lnTo>
                      <a:pt x="406" y="426"/>
                    </a:lnTo>
                    <a:lnTo>
                      <a:pt x="408" y="424"/>
                    </a:lnTo>
                    <a:lnTo>
                      <a:pt x="409" y="423"/>
                    </a:lnTo>
                    <a:lnTo>
                      <a:pt x="409" y="422"/>
                    </a:lnTo>
                    <a:lnTo>
                      <a:pt x="408" y="423"/>
                    </a:lnTo>
                    <a:lnTo>
                      <a:pt x="409" y="418"/>
                    </a:lnTo>
                    <a:lnTo>
                      <a:pt x="411" y="419"/>
                    </a:lnTo>
                    <a:lnTo>
                      <a:pt x="412" y="418"/>
                    </a:lnTo>
                    <a:lnTo>
                      <a:pt x="413" y="418"/>
                    </a:lnTo>
                    <a:lnTo>
                      <a:pt x="413" y="417"/>
                    </a:lnTo>
                    <a:lnTo>
                      <a:pt x="414" y="418"/>
                    </a:lnTo>
                    <a:lnTo>
                      <a:pt x="416" y="417"/>
                    </a:lnTo>
                    <a:lnTo>
                      <a:pt x="414" y="416"/>
                    </a:lnTo>
                    <a:lnTo>
                      <a:pt x="414" y="415"/>
                    </a:lnTo>
                    <a:lnTo>
                      <a:pt x="414" y="416"/>
                    </a:lnTo>
                    <a:lnTo>
                      <a:pt x="416" y="416"/>
                    </a:lnTo>
                    <a:lnTo>
                      <a:pt x="416" y="414"/>
                    </a:lnTo>
                    <a:lnTo>
                      <a:pt x="417" y="414"/>
                    </a:lnTo>
                    <a:lnTo>
                      <a:pt x="417" y="413"/>
                    </a:lnTo>
                    <a:lnTo>
                      <a:pt x="418" y="413"/>
                    </a:lnTo>
                    <a:lnTo>
                      <a:pt x="420" y="412"/>
                    </a:lnTo>
                    <a:lnTo>
                      <a:pt x="421" y="413"/>
                    </a:lnTo>
                    <a:lnTo>
                      <a:pt x="424" y="410"/>
                    </a:lnTo>
                    <a:lnTo>
                      <a:pt x="422" y="409"/>
                    </a:lnTo>
                    <a:lnTo>
                      <a:pt x="423" y="406"/>
                    </a:lnTo>
                    <a:lnTo>
                      <a:pt x="424" y="405"/>
                    </a:lnTo>
                    <a:lnTo>
                      <a:pt x="425" y="405"/>
                    </a:lnTo>
                    <a:lnTo>
                      <a:pt x="424" y="404"/>
                    </a:lnTo>
                    <a:lnTo>
                      <a:pt x="425" y="404"/>
                    </a:lnTo>
                    <a:lnTo>
                      <a:pt x="425" y="403"/>
                    </a:lnTo>
                    <a:lnTo>
                      <a:pt x="427" y="403"/>
                    </a:lnTo>
                    <a:lnTo>
                      <a:pt x="427" y="401"/>
                    </a:lnTo>
                    <a:lnTo>
                      <a:pt x="428" y="400"/>
                    </a:lnTo>
                    <a:lnTo>
                      <a:pt x="429" y="398"/>
                    </a:lnTo>
                    <a:lnTo>
                      <a:pt x="428" y="395"/>
                    </a:lnTo>
                    <a:lnTo>
                      <a:pt x="429" y="392"/>
                    </a:lnTo>
                    <a:lnTo>
                      <a:pt x="429" y="391"/>
                    </a:lnTo>
                    <a:lnTo>
                      <a:pt x="430" y="389"/>
                    </a:lnTo>
                    <a:lnTo>
                      <a:pt x="430" y="388"/>
                    </a:lnTo>
                    <a:lnTo>
                      <a:pt x="431" y="388"/>
                    </a:lnTo>
                    <a:lnTo>
                      <a:pt x="432" y="386"/>
                    </a:lnTo>
                    <a:lnTo>
                      <a:pt x="437" y="389"/>
                    </a:lnTo>
                    <a:lnTo>
                      <a:pt x="440" y="389"/>
                    </a:lnTo>
                    <a:lnTo>
                      <a:pt x="441" y="389"/>
                    </a:lnTo>
                    <a:lnTo>
                      <a:pt x="442" y="387"/>
                    </a:lnTo>
                    <a:lnTo>
                      <a:pt x="443" y="386"/>
                    </a:lnTo>
                    <a:lnTo>
                      <a:pt x="442" y="386"/>
                    </a:lnTo>
                    <a:lnTo>
                      <a:pt x="442" y="384"/>
                    </a:lnTo>
                    <a:lnTo>
                      <a:pt x="443" y="385"/>
                    </a:lnTo>
                    <a:lnTo>
                      <a:pt x="445" y="384"/>
                    </a:lnTo>
                    <a:lnTo>
                      <a:pt x="444" y="383"/>
                    </a:lnTo>
                    <a:lnTo>
                      <a:pt x="446" y="384"/>
                    </a:lnTo>
                    <a:lnTo>
                      <a:pt x="446" y="383"/>
                    </a:lnTo>
                    <a:lnTo>
                      <a:pt x="445" y="382"/>
                    </a:lnTo>
                    <a:lnTo>
                      <a:pt x="447" y="382"/>
                    </a:lnTo>
                    <a:lnTo>
                      <a:pt x="448" y="381"/>
                    </a:lnTo>
                    <a:lnTo>
                      <a:pt x="447" y="380"/>
                    </a:lnTo>
                    <a:lnTo>
                      <a:pt x="449" y="379"/>
                    </a:lnTo>
                    <a:lnTo>
                      <a:pt x="449" y="381"/>
                    </a:lnTo>
                    <a:lnTo>
                      <a:pt x="450" y="381"/>
                    </a:lnTo>
                    <a:lnTo>
                      <a:pt x="450" y="380"/>
                    </a:lnTo>
                    <a:lnTo>
                      <a:pt x="449" y="378"/>
                    </a:lnTo>
                    <a:lnTo>
                      <a:pt x="449" y="376"/>
                    </a:lnTo>
                    <a:lnTo>
                      <a:pt x="450" y="376"/>
                    </a:lnTo>
                    <a:lnTo>
                      <a:pt x="452" y="377"/>
                    </a:lnTo>
                    <a:lnTo>
                      <a:pt x="452" y="375"/>
                    </a:lnTo>
                    <a:lnTo>
                      <a:pt x="455" y="373"/>
                    </a:lnTo>
                    <a:lnTo>
                      <a:pt x="456" y="373"/>
                    </a:lnTo>
                    <a:lnTo>
                      <a:pt x="457" y="373"/>
                    </a:lnTo>
                    <a:lnTo>
                      <a:pt x="458" y="373"/>
                    </a:lnTo>
                    <a:lnTo>
                      <a:pt x="458" y="374"/>
                    </a:lnTo>
                    <a:lnTo>
                      <a:pt x="458" y="375"/>
                    </a:lnTo>
                    <a:lnTo>
                      <a:pt x="459" y="374"/>
                    </a:lnTo>
                    <a:lnTo>
                      <a:pt x="461" y="375"/>
                    </a:lnTo>
                    <a:lnTo>
                      <a:pt x="463" y="374"/>
                    </a:lnTo>
                    <a:lnTo>
                      <a:pt x="463" y="376"/>
                    </a:lnTo>
                    <a:lnTo>
                      <a:pt x="465" y="376"/>
                    </a:lnTo>
                    <a:lnTo>
                      <a:pt x="466" y="378"/>
                    </a:lnTo>
                    <a:lnTo>
                      <a:pt x="469" y="378"/>
                    </a:lnTo>
                    <a:lnTo>
                      <a:pt x="470" y="380"/>
                    </a:lnTo>
                    <a:lnTo>
                      <a:pt x="473" y="382"/>
                    </a:lnTo>
                    <a:lnTo>
                      <a:pt x="475" y="382"/>
                    </a:lnTo>
                    <a:lnTo>
                      <a:pt x="478" y="382"/>
                    </a:lnTo>
                    <a:lnTo>
                      <a:pt x="478" y="385"/>
                    </a:lnTo>
                    <a:lnTo>
                      <a:pt x="482" y="388"/>
                    </a:lnTo>
                    <a:lnTo>
                      <a:pt x="484" y="391"/>
                    </a:lnTo>
                    <a:lnTo>
                      <a:pt x="486" y="392"/>
                    </a:lnTo>
                    <a:lnTo>
                      <a:pt x="488" y="391"/>
                    </a:lnTo>
                    <a:lnTo>
                      <a:pt x="489" y="392"/>
                    </a:lnTo>
                    <a:lnTo>
                      <a:pt x="490" y="394"/>
                    </a:lnTo>
                    <a:lnTo>
                      <a:pt x="491" y="397"/>
                    </a:lnTo>
                    <a:lnTo>
                      <a:pt x="495" y="401"/>
                    </a:lnTo>
                    <a:lnTo>
                      <a:pt x="496" y="403"/>
                    </a:lnTo>
                    <a:lnTo>
                      <a:pt x="497" y="403"/>
                    </a:lnTo>
                    <a:lnTo>
                      <a:pt x="499" y="407"/>
                    </a:lnTo>
                    <a:lnTo>
                      <a:pt x="504" y="405"/>
                    </a:lnTo>
                    <a:lnTo>
                      <a:pt x="506" y="406"/>
                    </a:lnTo>
                    <a:lnTo>
                      <a:pt x="507" y="406"/>
                    </a:lnTo>
                    <a:lnTo>
                      <a:pt x="508" y="408"/>
                    </a:lnTo>
                    <a:lnTo>
                      <a:pt x="510" y="405"/>
                    </a:lnTo>
                    <a:lnTo>
                      <a:pt x="514" y="403"/>
                    </a:lnTo>
                    <a:lnTo>
                      <a:pt x="515" y="402"/>
                    </a:lnTo>
                    <a:lnTo>
                      <a:pt x="517" y="403"/>
                    </a:lnTo>
                    <a:lnTo>
                      <a:pt x="518" y="401"/>
                    </a:lnTo>
                    <a:lnTo>
                      <a:pt x="520" y="397"/>
                    </a:lnTo>
                    <a:lnTo>
                      <a:pt x="522" y="399"/>
                    </a:lnTo>
                    <a:lnTo>
                      <a:pt x="522" y="397"/>
                    </a:lnTo>
                    <a:lnTo>
                      <a:pt x="525" y="394"/>
                    </a:lnTo>
                    <a:lnTo>
                      <a:pt x="531" y="397"/>
                    </a:lnTo>
                    <a:lnTo>
                      <a:pt x="533" y="399"/>
                    </a:lnTo>
                    <a:lnTo>
                      <a:pt x="536" y="404"/>
                    </a:lnTo>
                    <a:lnTo>
                      <a:pt x="539" y="409"/>
                    </a:lnTo>
                    <a:lnTo>
                      <a:pt x="539" y="410"/>
                    </a:lnTo>
                    <a:lnTo>
                      <a:pt x="542" y="412"/>
                    </a:lnTo>
                    <a:lnTo>
                      <a:pt x="545" y="412"/>
                    </a:lnTo>
                    <a:lnTo>
                      <a:pt x="548" y="410"/>
                    </a:lnTo>
                    <a:lnTo>
                      <a:pt x="551" y="411"/>
                    </a:lnTo>
                    <a:lnTo>
                      <a:pt x="554" y="407"/>
                    </a:lnTo>
                    <a:lnTo>
                      <a:pt x="557" y="409"/>
                    </a:lnTo>
                    <a:lnTo>
                      <a:pt x="559" y="408"/>
                    </a:lnTo>
                    <a:lnTo>
                      <a:pt x="562" y="409"/>
                    </a:lnTo>
                    <a:lnTo>
                      <a:pt x="564" y="407"/>
                    </a:lnTo>
                    <a:lnTo>
                      <a:pt x="565" y="403"/>
                    </a:lnTo>
                    <a:lnTo>
                      <a:pt x="566" y="401"/>
                    </a:lnTo>
                    <a:lnTo>
                      <a:pt x="571" y="401"/>
                    </a:lnTo>
                    <a:lnTo>
                      <a:pt x="572" y="399"/>
                    </a:lnTo>
                    <a:lnTo>
                      <a:pt x="574" y="396"/>
                    </a:lnTo>
                    <a:lnTo>
                      <a:pt x="577" y="396"/>
                    </a:lnTo>
                    <a:lnTo>
                      <a:pt x="579" y="397"/>
                    </a:lnTo>
                    <a:lnTo>
                      <a:pt x="577" y="3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20" name="Freeform 76">
                <a:extLst>
                  <a:ext uri="{FF2B5EF4-FFF2-40B4-BE49-F238E27FC236}">
                    <a16:creationId xmlns:a16="http://schemas.microsoft.com/office/drawing/2014/main" id="{87EA6F5C-2ECD-4F35-9557-F08A00283F33}"/>
                  </a:ext>
                </a:extLst>
              </p:cNvPr>
              <p:cNvSpPr>
                <a:spLocks/>
              </p:cNvSpPr>
              <p:nvPr/>
            </p:nvSpPr>
            <p:spPr bwMode="auto">
              <a:xfrm>
                <a:off x="1308" y="3431"/>
                <a:ext cx="579" cy="487"/>
              </a:xfrm>
              <a:custGeom>
                <a:avLst/>
                <a:gdLst>
                  <a:gd name="T0" fmla="*/ 545 w 579"/>
                  <a:gd name="T1" fmla="*/ 345 h 487"/>
                  <a:gd name="T2" fmla="*/ 506 w 579"/>
                  <a:gd name="T3" fmla="*/ 331 h 487"/>
                  <a:gd name="T4" fmla="*/ 490 w 579"/>
                  <a:gd name="T5" fmla="*/ 310 h 487"/>
                  <a:gd name="T6" fmla="*/ 473 w 579"/>
                  <a:gd name="T7" fmla="*/ 285 h 487"/>
                  <a:gd name="T8" fmla="*/ 442 w 579"/>
                  <a:gd name="T9" fmla="*/ 263 h 487"/>
                  <a:gd name="T10" fmla="*/ 468 w 579"/>
                  <a:gd name="T11" fmla="*/ 236 h 487"/>
                  <a:gd name="T12" fmla="*/ 453 w 579"/>
                  <a:gd name="T13" fmla="*/ 212 h 487"/>
                  <a:gd name="T14" fmla="*/ 460 w 579"/>
                  <a:gd name="T15" fmla="*/ 176 h 487"/>
                  <a:gd name="T16" fmla="*/ 438 w 579"/>
                  <a:gd name="T17" fmla="*/ 146 h 487"/>
                  <a:gd name="T18" fmla="*/ 435 w 579"/>
                  <a:gd name="T19" fmla="*/ 123 h 487"/>
                  <a:gd name="T20" fmla="*/ 428 w 579"/>
                  <a:gd name="T21" fmla="*/ 117 h 487"/>
                  <a:gd name="T22" fmla="*/ 420 w 579"/>
                  <a:gd name="T23" fmla="*/ 91 h 487"/>
                  <a:gd name="T24" fmla="*/ 393 w 579"/>
                  <a:gd name="T25" fmla="*/ 76 h 487"/>
                  <a:gd name="T26" fmla="*/ 398 w 579"/>
                  <a:gd name="T27" fmla="*/ 91 h 487"/>
                  <a:gd name="T28" fmla="*/ 391 w 579"/>
                  <a:gd name="T29" fmla="*/ 118 h 487"/>
                  <a:gd name="T30" fmla="*/ 378 w 579"/>
                  <a:gd name="T31" fmla="*/ 99 h 487"/>
                  <a:gd name="T32" fmla="*/ 373 w 579"/>
                  <a:gd name="T33" fmla="*/ 62 h 487"/>
                  <a:gd name="T34" fmla="*/ 371 w 579"/>
                  <a:gd name="T35" fmla="*/ 49 h 487"/>
                  <a:gd name="T36" fmla="*/ 362 w 579"/>
                  <a:gd name="T37" fmla="*/ 25 h 487"/>
                  <a:gd name="T38" fmla="*/ 373 w 579"/>
                  <a:gd name="T39" fmla="*/ 23 h 487"/>
                  <a:gd name="T40" fmla="*/ 330 w 579"/>
                  <a:gd name="T41" fmla="*/ 0 h 487"/>
                  <a:gd name="T42" fmla="*/ 307 w 579"/>
                  <a:gd name="T43" fmla="*/ 13 h 487"/>
                  <a:gd name="T44" fmla="*/ 280 w 579"/>
                  <a:gd name="T45" fmla="*/ 10 h 487"/>
                  <a:gd name="T46" fmla="*/ 261 w 579"/>
                  <a:gd name="T47" fmla="*/ 33 h 487"/>
                  <a:gd name="T48" fmla="*/ 254 w 579"/>
                  <a:gd name="T49" fmla="*/ 57 h 487"/>
                  <a:gd name="T50" fmla="*/ 252 w 579"/>
                  <a:gd name="T51" fmla="*/ 92 h 487"/>
                  <a:gd name="T52" fmla="*/ 251 w 579"/>
                  <a:gd name="T53" fmla="*/ 123 h 487"/>
                  <a:gd name="T54" fmla="*/ 226 w 579"/>
                  <a:gd name="T55" fmla="*/ 142 h 487"/>
                  <a:gd name="T56" fmla="*/ 219 w 579"/>
                  <a:gd name="T57" fmla="*/ 166 h 487"/>
                  <a:gd name="T58" fmla="*/ 214 w 579"/>
                  <a:gd name="T59" fmla="*/ 198 h 487"/>
                  <a:gd name="T60" fmla="*/ 206 w 579"/>
                  <a:gd name="T61" fmla="*/ 219 h 487"/>
                  <a:gd name="T62" fmla="*/ 198 w 579"/>
                  <a:gd name="T63" fmla="*/ 242 h 487"/>
                  <a:gd name="T64" fmla="*/ 170 w 579"/>
                  <a:gd name="T65" fmla="*/ 260 h 487"/>
                  <a:gd name="T66" fmla="*/ 148 w 579"/>
                  <a:gd name="T67" fmla="*/ 257 h 487"/>
                  <a:gd name="T68" fmla="*/ 127 w 579"/>
                  <a:gd name="T69" fmla="*/ 257 h 487"/>
                  <a:gd name="T70" fmla="*/ 106 w 579"/>
                  <a:gd name="T71" fmla="*/ 257 h 487"/>
                  <a:gd name="T72" fmla="*/ 90 w 579"/>
                  <a:gd name="T73" fmla="*/ 264 h 487"/>
                  <a:gd name="T74" fmla="*/ 59 w 579"/>
                  <a:gd name="T75" fmla="*/ 283 h 487"/>
                  <a:gd name="T76" fmla="*/ 38 w 579"/>
                  <a:gd name="T77" fmla="*/ 284 h 487"/>
                  <a:gd name="T78" fmla="*/ 15 w 579"/>
                  <a:gd name="T79" fmla="*/ 281 h 487"/>
                  <a:gd name="T80" fmla="*/ 7 w 579"/>
                  <a:gd name="T81" fmla="*/ 292 h 487"/>
                  <a:gd name="T82" fmla="*/ 39 w 579"/>
                  <a:gd name="T83" fmla="*/ 331 h 487"/>
                  <a:gd name="T84" fmla="*/ 85 w 579"/>
                  <a:gd name="T85" fmla="*/ 337 h 487"/>
                  <a:gd name="T86" fmla="*/ 102 w 579"/>
                  <a:gd name="T87" fmla="*/ 349 h 487"/>
                  <a:gd name="T88" fmla="*/ 146 w 579"/>
                  <a:gd name="T89" fmla="*/ 397 h 487"/>
                  <a:gd name="T90" fmla="*/ 212 w 579"/>
                  <a:gd name="T91" fmla="*/ 410 h 487"/>
                  <a:gd name="T92" fmla="*/ 231 w 579"/>
                  <a:gd name="T93" fmla="*/ 410 h 487"/>
                  <a:gd name="T94" fmla="*/ 265 w 579"/>
                  <a:gd name="T95" fmla="*/ 387 h 487"/>
                  <a:gd name="T96" fmla="*/ 308 w 579"/>
                  <a:gd name="T97" fmla="*/ 415 h 487"/>
                  <a:gd name="T98" fmla="*/ 328 w 579"/>
                  <a:gd name="T99" fmla="*/ 433 h 487"/>
                  <a:gd name="T100" fmla="*/ 369 w 579"/>
                  <a:gd name="T101" fmla="*/ 443 h 487"/>
                  <a:gd name="T102" fmla="*/ 369 w 579"/>
                  <a:gd name="T103" fmla="*/ 471 h 487"/>
                  <a:gd name="T104" fmla="*/ 381 w 579"/>
                  <a:gd name="T105" fmla="*/ 483 h 487"/>
                  <a:gd name="T106" fmla="*/ 388 w 579"/>
                  <a:gd name="T107" fmla="*/ 454 h 487"/>
                  <a:gd name="T108" fmla="*/ 396 w 579"/>
                  <a:gd name="T109" fmla="*/ 444 h 487"/>
                  <a:gd name="T110" fmla="*/ 409 w 579"/>
                  <a:gd name="T111" fmla="*/ 422 h 487"/>
                  <a:gd name="T112" fmla="*/ 421 w 579"/>
                  <a:gd name="T113" fmla="*/ 413 h 487"/>
                  <a:gd name="T114" fmla="*/ 440 w 579"/>
                  <a:gd name="T115" fmla="*/ 389 h 487"/>
                  <a:gd name="T116" fmla="*/ 450 w 579"/>
                  <a:gd name="T117" fmla="*/ 376 h 487"/>
                  <a:gd name="T118" fmla="*/ 484 w 579"/>
                  <a:gd name="T119" fmla="*/ 391 h 487"/>
                  <a:gd name="T120" fmla="*/ 525 w 579"/>
                  <a:gd name="T121" fmla="*/ 394 h 487"/>
                  <a:gd name="T122" fmla="*/ 579 w 579"/>
                  <a:gd name="T123" fmla="*/ 397 h 4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9"/>
                  <a:gd name="T187" fmla="*/ 0 h 487"/>
                  <a:gd name="T188" fmla="*/ 579 w 579"/>
                  <a:gd name="T189" fmla="*/ 487 h 48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9" h="487">
                    <a:moveTo>
                      <a:pt x="577" y="389"/>
                    </a:moveTo>
                    <a:lnTo>
                      <a:pt x="577" y="387"/>
                    </a:lnTo>
                    <a:lnTo>
                      <a:pt x="577" y="386"/>
                    </a:lnTo>
                    <a:lnTo>
                      <a:pt x="578" y="385"/>
                    </a:lnTo>
                    <a:lnTo>
                      <a:pt x="575" y="386"/>
                    </a:lnTo>
                    <a:lnTo>
                      <a:pt x="574" y="384"/>
                    </a:lnTo>
                    <a:lnTo>
                      <a:pt x="574" y="382"/>
                    </a:lnTo>
                    <a:lnTo>
                      <a:pt x="572" y="378"/>
                    </a:lnTo>
                    <a:lnTo>
                      <a:pt x="569" y="369"/>
                    </a:lnTo>
                    <a:lnTo>
                      <a:pt x="564" y="369"/>
                    </a:lnTo>
                    <a:lnTo>
                      <a:pt x="559" y="362"/>
                    </a:lnTo>
                    <a:lnTo>
                      <a:pt x="557" y="362"/>
                    </a:lnTo>
                    <a:lnTo>
                      <a:pt x="555" y="364"/>
                    </a:lnTo>
                    <a:lnTo>
                      <a:pt x="552" y="361"/>
                    </a:lnTo>
                    <a:lnTo>
                      <a:pt x="556" y="355"/>
                    </a:lnTo>
                    <a:lnTo>
                      <a:pt x="556" y="353"/>
                    </a:lnTo>
                    <a:lnTo>
                      <a:pt x="557" y="352"/>
                    </a:lnTo>
                    <a:lnTo>
                      <a:pt x="554" y="349"/>
                    </a:lnTo>
                    <a:lnTo>
                      <a:pt x="549" y="345"/>
                    </a:lnTo>
                    <a:lnTo>
                      <a:pt x="545" y="346"/>
                    </a:lnTo>
                    <a:lnTo>
                      <a:pt x="545" y="345"/>
                    </a:lnTo>
                    <a:lnTo>
                      <a:pt x="543" y="339"/>
                    </a:lnTo>
                    <a:lnTo>
                      <a:pt x="543" y="342"/>
                    </a:lnTo>
                    <a:lnTo>
                      <a:pt x="537" y="344"/>
                    </a:lnTo>
                    <a:lnTo>
                      <a:pt x="535" y="341"/>
                    </a:lnTo>
                    <a:lnTo>
                      <a:pt x="534" y="341"/>
                    </a:lnTo>
                    <a:lnTo>
                      <a:pt x="531" y="342"/>
                    </a:lnTo>
                    <a:lnTo>
                      <a:pt x="531" y="341"/>
                    </a:lnTo>
                    <a:lnTo>
                      <a:pt x="530" y="342"/>
                    </a:lnTo>
                    <a:lnTo>
                      <a:pt x="529" y="342"/>
                    </a:lnTo>
                    <a:lnTo>
                      <a:pt x="524" y="345"/>
                    </a:lnTo>
                    <a:lnTo>
                      <a:pt x="521" y="341"/>
                    </a:lnTo>
                    <a:lnTo>
                      <a:pt x="520" y="341"/>
                    </a:lnTo>
                    <a:lnTo>
                      <a:pt x="517" y="336"/>
                    </a:lnTo>
                    <a:lnTo>
                      <a:pt x="515" y="334"/>
                    </a:lnTo>
                    <a:lnTo>
                      <a:pt x="515" y="329"/>
                    </a:lnTo>
                    <a:lnTo>
                      <a:pt x="510" y="330"/>
                    </a:lnTo>
                    <a:lnTo>
                      <a:pt x="509" y="332"/>
                    </a:lnTo>
                    <a:lnTo>
                      <a:pt x="509" y="331"/>
                    </a:lnTo>
                    <a:lnTo>
                      <a:pt x="508" y="331"/>
                    </a:lnTo>
                    <a:lnTo>
                      <a:pt x="507" y="331"/>
                    </a:lnTo>
                    <a:lnTo>
                      <a:pt x="506" y="331"/>
                    </a:lnTo>
                    <a:lnTo>
                      <a:pt x="504" y="330"/>
                    </a:lnTo>
                    <a:lnTo>
                      <a:pt x="503" y="329"/>
                    </a:lnTo>
                    <a:lnTo>
                      <a:pt x="504" y="328"/>
                    </a:lnTo>
                    <a:lnTo>
                      <a:pt x="503" y="327"/>
                    </a:lnTo>
                    <a:lnTo>
                      <a:pt x="505" y="325"/>
                    </a:lnTo>
                    <a:lnTo>
                      <a:pt x="505" y="324"/>
                    </a:lnTo>
                    <a:lnTo>
                      <a:pt x="506" y="322"/>
                    </a:lnTo>
                    <a:lnTo>
                      <a:pt x="505" y="321"/>
                    </a:lnTo>
                    <a:lnTo>
                      <a:pt x="506" y="318"/>
                    </a:lnTo>
                    <a:lnTo>
                      <a:pt x="504" y="315"/>
                    </a:lnTo>
                    <a:lnTo>
                      <a:pt x="504" y="317"/>
                    </a:lnTo>
                    <a:lnTo>
                      <a:pt x="501" y="315"/>
                    </a:lnTo>
                    <a:lnTo>
                      <a:pt x="502" y="314"/>
                    </a:lnTo>
                    <a:lnTo>
                      <a:pt x="500" y="312"/>
                    </a:lnTo>
                    <a:lnTo>
                      <a:pt x="497" y="313"/>
                    </a:lnTo>
                    <a:lnTo>
                      <a:pt x="496" y="312"/>
                    </a:lnTo>
                    <a:lnTo>
                      <a:pt x="493" y="312"/>
                    </a:lnTo>
                    <a:lnTo>
                      <a:pt x="492" y="310"/>
                    </a:lnTo>
                    <a:lnTo>
                      <a:pt x="491" y="310"/>
                    </a:lnTo>
                    <a:lnTo>
                      <a:pt x="490" y="310"/>
                    </a:lnTo>
                    <a:lnTo>
                      <a:pt x="488" y="310"/>
                    </a:lnTo>
                    <a:lnTo>
                      <a:pt x="486" y="309"/>
                    </a:lnTo>
                    <a:lnTo>
                      <a:pt x="485" y="310"/>
                    </a:lnTo>
                    <a:lnTo>
                      <a:pt x="483" y="310"/>
                    </a:lnTo>
                    <a:lnTo>
                      <a:pt x="484" y="305"/>
                    </a:lnTo>
                    <a:lnTo>
                      <a:pt x="482" y="304"/>
                    </a:lnTo>
                    <a:lnTo>
                      <a:pt x="482" y="301"/>
                    </a:lnTo>
                    <a:lnTo>
                      <a:pt x="480" y="301"/>
                    </a:lnTo>
                    <a:lnTo>
                      <a:pt x="478" y="302"/>
                    </a:lnTo>
                    <a:lnTo>
                      <a:pt x="478" y="298"/>
                    </a:lnTo>
                    <a:lnTo>
                      <a:pt x="471" y="297"/>
                    </a:lnTo>
                    <a:lnTo>
                      <a:pt x="470" y="299"/>
                    </a:lnTo>
                    <a:lnTo>
                      <a:pt x="469" y="300"/>
                    </a:lnTo>
                    <a:lnTo>
                      <a:pt x="468" y="299"/>
                    </a:lnTo>
                    <a:lnTo>
                      <a:pt x="469" y="297"/>
                    </a:lnTo>
                    <a:lnTo>
                      <a:pt x="470" y="295"/>
                    </a:lnTo>
                    <a:lnTo>
                      <a:pt x="470" y="294"/>
                    </a:lnTo>
                    <a:lnTo>
                      <a:pt x="472" y="291"/>
                    </a:lnTo>
                    <a:lnTo>
                      <a:pt x="473" y="289"/>
                    </a:lnTo>
                    <a:lnTo>
                      <a:pt x="473" y="285"/>
                    </a:lnTo>
                    <a:lnTo>
                      <a:pt x="473" y="284"/>
                    </a:lnTo>
                    <a:lnTo>
                      <a:pt x="473" y="282"/>
                    </a:lnTo>
                    <a:lnTo>
                      <a:pt x="472" y="280"/>
                    </a:lnTo>
                    <a:lnTo>
                      <a:pt x="470" y="280"/>
                    </a:lnTo>
                    <a:lnTo>
                      <a:pt x="470" y="273"/>
                    </a:lnTo>
                    <a:lnTo>
                      <a:pt x="469" y="272"/>
                    </a:lnTo>
                    <a:lnTo>
                      <a:pt x="466" y="272"/>
                    </a:lnTo>
                    <a:lnTo>
                      <a:pt x="461" y="274"/>
                    </a:lnTo>
                    <a:lnTo>
                      <a:pt x="457" y="275"/>
                    </a:lnTo>
                    <a:lnTo>
                      <a:pt x="455" y="276"/>
                    </a:lnTo>
                    <a:lnTo>
                      <a:pt x="454" y="275"/>
                    </a:lnTo>
                    <a:lnTo>
                      <a:pt x="453" y="276"/>
                    </a:lnTo>
                    <a:lnTo>
                      <a:pt x="452" y="276"/>
                    </a:lnTo>
                    <a:lnTo>
                      <a:pt x="450" y="278"/>
                    </a:lnTo>
                    <a:lnTo>
                      <a:pt x="449" y="277"/>
                    </a:lnTo>
                    <a:lnTo>
                      <a:pt x="447" y="278"/>
                    </a:lnTo>
                    <a:lnTo>
                      <a:pt x="441" y="276"/>
                    </a:lnTo>
                    <a:lnTo>
                      <a:pt x="443" y="274"/>
                    </a:lnTo>
                    <a:lnTo>
                      <a:pt x="444" y="272"/>
                    </a:lnTo>
                    <a:lnTo>
                      <a:pt x="443" y="270"/>
                    </a:lnTo>
                    <a:lnTo>
                      <a:pt x="442" y="271"/>
                    </a:lnTo>
                    <a:lnTo>
                      <a:pt x="442" y="263"/>
                    </a:lnTo>
                    <a:lnTo>
                      <a:pt x="447" y="264"/>
                    </a:lnTo>
                    <a:lnTo>
                      <a:pt x="448" y="265"/>
                    </a:lnTo>
                    <a:lnTo>
                      <a:pt x="450" y="264"/>
                    </a:lnTo>
                    <a:lnTo>
                      <a:pt x="450" y="261"/>
                    </a:lnTo>
                    <a:lnTo>
                      <a:pt x="452" y="255"/>
                    </a:lnTo>
                    <a:lnTo>
                      <a:pt x="453" y="251"/>
                    </a:lnTo>
                    <a:lnTo>
                      <a:pt x="455" y="250"/>
                    </a:lnTo>
                    <a:lnTo>
                      <a:pt x="457" y="251"/>
                    </a:lnTo>
                    <a:lnTo>
                      <a:pt x="458" y="251"/>
                    </a:lnTo>
                    <a:lnTo>
                      <a:pt x="459" y="251"/>
                    </a:lnTo>
                    <a:lnTo>
                      <a:pt x="460" y="250"/>
                    </a:lnTo>
                    <a:lnTo>
                      <a:pt x="460" y="249"/>
                    </a:lnTo>
                    <a:lnTo>
                      <a:pt x="461" y="250"/>
                    </a:lnTo>
                    <a:lnTo>
                      <a:pt x="462" y="249"/>
                    </a:lnTo>
                    <a:lnTo>
                      <a:pt x="464" y="250"/>
                    </a:lnTo>
                    <a:lnTo>
                      <a:pt x="466" y="240"/>
                    </a:lnTo>
                    <a:lnTo>
                      <a:pt x="468" y="240"/>
                    </a:lnTo>
                    <a:lnTo>
                      <a:pt x="468" y="238"/>
                    </a:lnTo>
                    <a:lnTo>
                      <a:pt x="468" y="237"/>
                    </a:lnTo>
                    <a:lnTo>
                      <a:pt x="468" y="236"/>
                    </a:lnTo>
                    <a:lnTo>
                      <a:pt x="470" y="231"/>
                    </a:lnTo>
                    <a:lnTo>
                      <a:pt x="469" y="229"/>
                    </a:lnTo>
                    <a:lnTo>
                      <a:pt x="468" y="229"/>
                    </a:lnTo>
                    <a:lnTo>
                      <a:pt x="466" y="233"/>
                    </a:lnTo>
                    <a:lnTo>
                      <a:pt x="464" y="233"/>
                    </a:lnTo>
                    <a:lnTo>
                      <a:pt x="463" y="232"/>
                    </a:lnTo>
                    <a:lnTo>
                      <a:pt x="461" y="232"/>
                    </a:lnTo>
                    <a:lnTo>
                      <a:pt x="461" y="231"/>
                    </a:lnTo>
                    <a:lnTo>
                      <a:pt x="457" y="231"/>
                    </a:lnTo>
                    <a:lnTo>
                      <a:pt x="457" y="233"/>
                    </a:lnTo>
                    <a:lnTo>
                      <a:pt x="455" y="231"/>
                    </a:lnTo>
                    <a:lnTo>
                      <a:pt x="457" y="230"/>
                    </a:lnTo>
                    <a:lnTo>
                      <a:pt x="457" y="227"/>
                    </a:lnTo>
                    <a:lnTo>
                      <a:pt x="458" y="227"/>
                    </a:lnTo>
                    <a:lnTo>
                      <a:pt x="460" y="225"/>
                    </a:lnTo>
                    <a:lnTo>
                      <a:pt x="460" y="223"/>
                    </a:lnTo>
                    <a:lnTo>
                      <a:pt x="459" y="223"/>
                    </a:lnTo>
                    <a:lnTo>
                      <a:pt x="458" y="223"/>
                    </a:lnTo>
                    <a:lnTo>
                      <a:pt x="457" y="222"/>
                    </a:lnTo>
                    <a:lnTo>
                      <a:pt x="457" y="217"/>
                    </a:lnTo>
                    <a:lnTo>
                      <a:pt x="455" y="214"/>
                    </a:lnTo>
                    <a:lnTo>
                      <a:pt x="453" y="212"/>
                    </a:lnTo>
                    <a:lnTo>
                      <a:pt x="457" y="207"/>
                    </a:lnTo>
                    <a:lnTo>
                      <a:pt x="457" y="204"/>
                    </a:lnTo>
                    <a:lnTo>
                      <a:pt x="455" y="202"/>
                    </a:lnTo>
                    <a:lnTo>
                      <a:pt x="455" y="200"/>
                    </a:lnTo>
                    <a:lnTo>
                      <a:pt x="453" y="199"/>
                    </a:lnTo>
                    <a:lnTo>
                      <a:pt x="453" y="196"/>
                    </a:lnTo>
                    <a:lnTo>
                      <a:pt x="456" y="195"/>
                    </a:lnTo>
                    <a:lnTo>
                      <a:pt x="457" y="193"/>
                    </a:lnTo>
                    <a:lnTo>
                      <a:pt x="459" y="192"/>
                    </a:lnTo>
                    <a:lnTo>
                      <a:pt x="460" y="188"/>
                    </a:lnTo>
                    <a:lnTo>
                      <a:pt x="460" y="187"/>
                    </a:lnTo>
                    <a:lnTo>
                      <a:pt x="462" y="185"/>
                    </a:lnTo>
                    <a:lnTo>
                      <a:pt x="463" y="185"/>
                    </a:lnTo>
                    <a:lnTo>
                      <a:pt x="463" y="183"/>
                    </a:lnTo>
                    <a:lnTo>
                      <a:pt x="461" y="183"/>
                    </a:lnTo>
                    <a:lnTo>
                      <a:pt x="462" y="182"/>
                    </a:lnTo>
                    <a:lnTo>
                      <a:pt x="461" y="182"/>
                    </a:lnTo>
                    <a:lnTo>
                      <a:pt x="461" y="178"/>
                    </a:lnTo>
                    <a:lnTo>
                      <a:pt x="461" y="176"/>
                    </a:lnTo>
                    <a:lnTo>
                      <a:pt x="460" y="175"/>
                    </a:lnTo>
                    <a:lnTo>
                      <a:pt x="460" y="176"/>
                    </a:lnTo>
                    <a:lnTo>
                      <a:pt x="459" y="174"/>
                    </a:lnTo>
                    <a:lnTo>
                      <a:pt x="459" y="171"/>
                    </a:lnTo>
                    <a:lnTo>
                      <a:pt x="458" y="168"/>
                    </a:lnTo>
                    <a:lnTo>
                      <a:pt x="457" y="165"/>
                    </a:lnTo>
                    <a:lnTo>
                      <a:pt x="458" y="165"/>
                    </a:lnTo>
                    <a:lnTo>
                      <a:pt x="458" y="164"/>
                    </a:lnTo>
                    <a:lnTo>
                      <a:pt x="459" y="163"/>
                    </a:lnTo>
                    <a:lnTo>
                      <a:pt x="459" y="160"/>
                    </a:lnTo>
                    <a:lnTo>
                      <a:pt x="456" y="161"/>
                    </a:lnTo>
                    <a:lnTo>
                      <a:pt x="454" y="157"/>
                    </a:lnTo>
                    <a:lnTo>
                      <a:pt x="453" y="155"/>
                    </a:lnTo>
                    <a:lnTo>
                      <a:pt x="453" y="154"/>
                    </a:lnTo>
                    <a:lnTo>
                      <a:pt x="452" y="153"/>
                    </a:lnTo>
                    <a:lnTo>
                      <a:pt x="449" y="152"/>
                    </a:lnTo>
                    <a:lnTo>
                      <a:pt x="447" y="152"/>
                    </a:lnTo>
                    <a:lnTo>
                      <a:pt x="444" y="149"/>
                    </a:lnTo>
                    <a:lnTo>
                      <a:pt x="442" y="149"/>
                    </a:lnTo>
                    <a:lnTo>
                      <a:pt x="439" y="148"/>
                    </a:lnTo>
                    <a:lnTo>
                      <a:pt x="438" y="146"/>
                    </a:lnTo>
                    <a:lnTo>
                      <a:pt x="439" y="146"/>
                    </a:lnTo>
                    <a:lnTo>
                      <a:pt x="436" y="143"/>
                    </a:lnTo>
                    <a:lnTo>
                      <a:pt x="435" y="144"/>
                    </a:lnTo>
                    <a:lnTo>
                      <a:pt x="434" y="142"/>
                    </a:lnTo>
                    <a:lnTo>
                      <a:pt x="436" y="141"/>
                    </a:lnTo>
                    <a:lnTo>
                      <a:pt x="436" y="139"/>
                    </a:lnTo>
                    <a:lnTo>
                      <a:pt x="436" y="138"/>
                    </a:lnTo>
                    <a:lnTo>
                      <a:pt x="435" y="137"/>
                    </a:lnTo>
                    <a:lnTo>
                      <a:pt x="437" y="134"/>
                    </a:lnTo>
                    <a:lnTo>
                      <a:pt x="438" y="133"/>
                    </a:lnTo>
                    <a:lnTo>
                      <a:pt x="438" y="131"/>
                    </a:lnTo>
                    <a:lnTo>
                      <a:pt x="438" y="129"/>
                    </a:lnTo>
                    <a:lnTo>
                      <a:pt x="441" y="127"/>
                    </a:lnTo>
                    <a:lnTo>
                      <a:pt x="441" y="125"/>
                    </a:lnTo>
                    <a:lnTo>
                      <a:pt x="439" y="123"/>
                    </a:lnTo>
                    <a:lnTo>
                      <a:pt x="438" y="120"/>
                    </a:lnTo>
                    <a:lnTo>
                      <a:pt x="438" y="118"/>
                    </a:lnTo>
                    <a:lnTo>
                      <a:pt x="437" y="118"/>
                    </a:lnTo>
                    <a:lnTo>
                      <a:pt x="438" y="120"/>
                    </a:lnTo>
                    <a:lnTo>
                      <a:pt x="437" y="122"/>
                    </a:lnTo>
                    <a:lnTo>
                      <a:pt x="437" y="123"/>
                    </a:lnTo>
                    <a:lnTo>
                      <a:pt x="435" y="123"/>
                    </a:lnTo>
                    <a:lnTo>
                      <a:pt x="436" y="123"/>
                    </a:lnTo>
                    <a:lnTo>
                      <a:pt x="436" y="125"/>
                    </a:lnTo>
                    <a:lnTo>
                      <a:pt x="436" y="126"/>
                    </a:lnTo>
                    <a:lnTo>
                      <a:pt x="437" y="126"/>
                    </a:lnTo>
                    <a:lnTo>
                      <a:pt x="436" y="127"/>
                    </a:lnTo>
                    <a:lnTo>
                      <a:pt x="436" y="128"/>
                    </a:lnTo>
                    <a:lnTo>
                      <a:pt x="434" y="127"/>
                    </a:lnTo>
                    <a:lnTo>
                      <a:pt x="433" y="127"/>
                    </a:lnTo>
                    <a:lnTo>
                      <a:pt x="433" y="128"/>
                    </a:lnTo>
                    <a:lnTo>
                      <a:pt x="432" y="128"/>
                    </a:lnTo>
                    <a:lnTo>
                      <a:pt x="432" y="126"/>
                    </a:lnTo>
                    <a:lnTo>
                      <a:pt x="432" y="125"/>
                    </a:lnTo>
                    <a:lnTo>
                      <a:pt x="431" y="125"/>
                    </a:lnTo>
                    <a:lnTo>
                      <a:pt x="430" y="122"/>
                    </a:lnTo>
                    <a:lnTo>
                      <a:pt x="431" y="120"/>
                    </a:lnTo>
                    <a:lnTo>
                      <a:pt x="427" y="120"/>
                    </a:lnTo>
                    <a:lnTo>
                      <a:pt x="427" y="118"/>
                    </a:lnTo>
                    <a:lnTo>
                      <a:pt x="429" y="119"/>
                    </a:lnTo>
                    <a:lnTo>
                      <a:pt x="429" y="117"/>
                    </a:lnTo>
                    <a:lnTo>
                      <a:pt x="428" y="117"/>
                    </a:lnTo>
                    <a:lnTo>
                      <a:pt x="429" y="114"/>
                    </a:lnTo>
                    <a:lnTo>
                      <a:pt x="429" y="113"/>
                    </a:lnTo>
                    <a:lnTo>
                      <a:pt x="427" y="113"/>
                    </a:lnTo>
                    <a:lnTo>
                      <a:pt x="427" y="112"/>
                    </a:lnTo>
                    <a:lnTo>
                      <a:pt x="425" y="112"/>
                    </a:lnTo>
                    <a:lnTo>
                      <a:pt x="424" y="112"/>
                    </a:lnTo>
                    <a:lnTo>
                      <a:pt x="421" y="109"/>
                    </a:lnTo>
                    <a:lnTo>
                      <a:pt x="422" y="108"/>
                    </a:lnTo>
                    <a:lnTo>
                      <a:pt x="423" y="106"/>
                    </a:lnTo>
                    <a:lnTo>
                      <a:pt x="423" y="104"/>
                    </a:lnTo>
                    <a:lnTo>
                      <a:pt x="422" y="99"/>
                    </a:lnTo>
                    <a:lnTo>
                      <a:pt x="422" y="95"/>
                    </a:lnTo>
                    <a:lnTo>
                      <a:pt x="421" y="93"/>
                    </a:lnTo>
                    <a:lnTo>
                      <a:pt x="420" y="94"/>
                    </a:lnTo>
                    <a:lnTo>
                      <a:pt x="419" y="92"/>
                    </a:lnTo>
                    <a:lnTo>
                      <a:pt x="418" y="92"/>
                    </a:lnTo>
                    <a:lnTo>
                      <a:pt x="418" y="91"/>
                    </a:lnTo>
                    <a:lnTo>
                      <a:pt x="420" y="91"/>
                    </a:lnTo>
                    <a:lnTo>
                      <a:pt x="421" y="91"/>
                    </a:lnTo>
                    <a:lnTo>
                      <a:pt x="420" y="89"/>
                    </a:lnTo>
                    <a:lnTo>
                      <a:pt x="416" y="88"/>
                    </a:lnTo>
                    <a:lnTo>
                      <a:pt x="416" y="86"/>
                    </a:lnTo>
                    <a:lnTo>
                      <a:pt x="414" y="86"/>
                    </a:lnTo>
                    <a:lnTo>
                      <a:pt x="414" y="85"/>
                    </a:lnTo>
                    <a:lnTo>
                      <a:pt x="416" y="85"/>
                    </a:lnTo>
                    <a:lnTo>
                      <a:pt x="416" y="81"/>
                    </a:lnTo>
                    <a:lnTo>
                      <a:pt x="414" y="79"/>
                    </a:lnTo>
                    <a:lnTo>
                      <a:pt x="413" y="78"/>
                    </a:lnTo>
                    <a:lnTo>
                      <a:pt x="414" y="77"/>
                    </a:lnTo>
                    <a:lnTo>
                      <a:pt x="413" y="76"/>
                    </a:lnTo>
                    <a:lnTo>
                      <a:pt x="411" y="75"/>
                    </a:lnTo>
                    <a:lnTo>
                      <a:pt x="409" y="78"/>
                    </a:lnTo>
                    <a:lnTo>
                      <a:pt x="406" y="72"/>
                    </a:lnTo>
                    <a:lnTo>
                      <a:pt x="405" y="72"/>
                    </a:lnTo>
                    <a:lnTo>
                      <a:pt x="404" y="73"/>
                    </a:lnTo>
                    <a:lnTo>
                      <a:pt x="403" y="72"/>
                    </a:lnTo>
                    <a:lnTo>
                      <a:pt x="397" y="76"/>
                    </a:lnTo>
                    <a:lnTo>
                      <a:pt x="395" y="76"/>
                    </a:lnTo>
                    <a:lnTo>
                      <a:pt x="393" y="76"/>
                    </a:lnTo>
                    <a:lnTo>
                      <a:pt x="394" y="77"/>
                    </a:lnTo>
                    <a:lnTo>
                      <a:pt x="395" y="77"/>
                    </a:lnTo>
                    <a:lnTo>
                      <a:pt x="395" y="78"/>
                    </a:lnTo>
                    <a:lnTo>
                      <a:pt x="394" y="78"/>
                    </a:lnTo>
                    <a:lnTo>
                      <a:pt x="393" y="79"/>
                    </a:lnTo>
                    <a:lnTo>
                      <a:pt x="392" y="80"/>
                    </a:lnTo>
                    <a:lnTo>
                      <a:pt x="390" y="79"/>
                    </a:lnTo>
                    <a:lnTo>
                      <a:pt x="389" y="80"/>
                    </a:lnTo>
                    <a:lnTo>
                      <a:pt x="391" y="80"/>
                    </a:lnTo>
                    <a:lnTo>
                      <a:pt x="392" y="82"/>
                    </a:lnTo>
                    <a:lnTo>
                      <a:pt x="391" y="85"/>
                    </a:lnTo>
                    <a:lnTo>
                      <a:pt x="392" y="85"/>
                    </a:lnTo>
                    <a:lnTo>
                      <a:pt x="393" y="85"/>
                    </a:lnTo>
                    <a:lnTo>
                      <a:pt x="394" y="85"/>
                    </a:lnTo>
                    <a:lnTo>
                      <a:pt x="395" y="86"/>
                    </a:lnTo>
                    <a:lnTo>
                      <a:pt x="395" y="89"/>
                    </a:lnTo>
                    <a:lnTo>
                      <a:pt x="396" y="89"/>
                    </a:lnTo>
                    <a:lnTo>
                      <a:pt x="396" y="91"/>
                    </a:lnTo>
                    <a:lnTo>
                      <a:pt x="397" y="90"/>
                    </a:lnTo>
                    <a:lnTo>
                      <a:pt x="398" y="90"/>
                    </a:lnTo>
                    <a:lnTo>
                      <a:pt x="398" y="91"/>
                    </a:lnTo>
                    <a:lnTo>
                      <a:pt x="400" y="92"/>
                    </a:lnTo>
                    <a:lnTo>
                      <a:pt x="399" y="93"/>
                    </a:lnTo>
                    <a:lnTo>
                      <a:pt x="399" y="94"/>
                    </a:lnTo>
                    <a:lnTo>
                      <a:pt x="397" y="95"/>
                    </a:lnTo>
                    <a:lnTo>
                      <a:pt x="397" y="96"/>
                    </a:lnTo>
                    <a:lnTo>
                      <a:pt x="397" y="97"/>
                    </a:lnTo>
                    <a:lnTo>
                      <a:pt x="400" y="99"/>
                    </a:lnTo>
                    <a:lnTo>
                      <a:pt x="401" y="99"/>
                    </a:lnTo>
                    <a:lnTo>
                      <a:pt x="400" y="102"/>
                    </a:lnTo>
                    <a:lnTo>
                      <a:pt x="403" y="105"/>
                    </a:lnTo>
                    <a:lnTo>
                      <a:pt x="400" y="107"/>
                    </a:lnTo>
                    <a:lnTo>
                      <a:pt x="399" y="108"/>
                    </a:lnTo>
                    <a:lnTo>
                      <a:pt x="398" y="105"/>
                    </a:lnTo>
                    <a:lnTo>
                      <a:pt x="396" y="110"/>
                    </a:lnTo>
                    <a:lnTo>
                      <a:pt x="395" y="110"/>
                    </a:lnTo>
                    <a:lnTo>
                      <a:pt x="395" y="112"/>
                    </a:lnTo>
                    <a:lnTo>
                      <a:pt x="395" y="113"/>
                    </a:lnTo>
                    <a:lnTo>
                      <a:pt x="395" y="115"/>
                    </a:lnTo>
                    <a:lnTo>
                      <a:pt x="396" y="118"/>
                    </a:lnTo>
                    <a:lnTo>
                      <a:pt x="395" y="117"/>
                    </a:lnTo>
                    <a:lnTo>
                      <a:pt x="393" y="118"/>
                    </a:lnTo>
                    <a:lnTo>
                      <a:pt x="391" y="118"/>
                    </a:lnTo>
                    <a:lnTo>
                      <a:pt x="389" y="119"/>
                    </a:lnTo>
                    <a:lnTo>
                      <a:pt x="386" y="123"/>
                    </a:lnTo>
                    <a:lnTo>
                      <a:pt x="386" y="125"/>
                    </a:lnTo>
                    <a:lnTo>
                      <a:pt x="384" y="125"/>
                    </a:lnTo>
                    <a:lnTo>
                      <a:pt x="383" y="123"/>
                    </a:lnTo>
                    <a:lnTo>
                      <a:pt x="380" y="121"/>
                    </a:lnTo>
                    <a:lnTo>
                      <a:pt x="377" y="117"/>
                    </a:lnTo>
                    <a:lnTo>
                      <a:pt x="371" y="112"/>
                    </a:lnTo>
                    <a:lnTo>
                      <a:pt x="372" y="109"/>
                    </a:lnTo>
                    <a:lnTo>
                      <a:pt x="370" y="109"/>
                    </a:lnTo>
                    <a:lnTo>
                      <a:pt x="370" y="110"/>
                    </a:lnTo>
                    <a:lnTo>
                      <a:pt x="368" y="109"/>
                    </a:lnTo>
                    <a:lnTo>
                      <a:pt x="368" y="107"/>
                    </a:lnTo>
                    <a:lnTo>
                      <a:pt x="370" y="105"/>
                    </a:lnTo>
                    <a:lnTo>
                      <a:pt x="370" y="103"/>
                    </a:lnTo>
                    <a:lnTo>
                      <a:pt x="371" y="101"/>
                    </a:lnTo>
                    <a:lnTo>
                      <a:pt x="373" y="102"/>
                    </a:lnTo>
                    <a:lnTo>
                      <a:pt x="374" y="101"/>
                    </a:lnTo>
                    <a:lnTo>
                      <a:pt x="376" y="101"/>
                    </a:lnTo>
                    <a:lnTo>
                      <a:pt x="377" y="101"/>
                    </a:lnTo>
                    <a:lnTo>
                      <a:pt x="378" y="101"/>
                    </a:lnTo>
                    <a:lnTo>
                      <a:pt x="378" y="99"/>
                    </a:lnTo>
                    <a:lnTo>
                      <a:pt x="378" y="98"/>
                    </a:lnTo>
                    <a:lnTo>
                      <a:pt x="376" y="97"/>
                    </a:lnTo>
                    <a:lnTo>
                      <a:pt x="377" y="96"/>
                    </a:lnTo>
                    <a:lnTo>
                      <a:pt x="376" y="95"/>
                    </a:lnTo>
                    <a:lnTo>
                      <a:pt x="375" y="95"/>
                    </a:lnTo>
                    <a:lnTo>
                      <a:pt x="376" y="91"/>
                    </a:lnTo>
                    <a:lnTo>
                      <a:pt x="373" y="91"/>
                    </a:lnTo>
                    <a:lnTo>
                      <a:pt x="373" y="89"/>
                    </a:lnTo>
                    <a:lnTo>
                      <a:pt x="371" y="89"/>
                    </a:lnTo>
                    <a:lnTo>
                      <a:pt x="372" y="82"/>
                    </a:lnTo>
                    <a:lnTo>
                      <a:pt x="371" y="81"/>
                    </a:lnTo>
                    <a:lnTo>
                      <a:pt x="372" y="81"/>
                    </a:lnTo>
                    <a:lnTo>
                      <a:pt x="372" y="80"/>
                    </a:lnTo>
                    <a:lnTo>
                      <a:pt x="371" y="78"/>
                    </a:lnTo>
                    <a:lnTo>
                      <a:pt x="371" y="76"/>
                    </a:lnTo>
                    <a:lnTo>
                      <a:pt x="370" y="74"/>
                    </a:lnTo>
                    <a:lnTo>
                      <a:pt x="370" y="72"/>
                    </a:lnTo>
                    <a:lnTo>
                      <a:pt x="369" y="70"/>
                    </a:lnTo>
                    <a:lnTo>
                      <a:pt x="371" y="65"/>
                    </a:lnTo>
                    <a:lnTo>
                      <a:pt x="370" y="64"/>
                    </a:lnTo>
                    <a:lnTo>
                      <a:pt x="373" y="62"/>
                    </a:lnTo>
                    <a:lnTo>
                      <a:pt x="374" y="62"/>
                    </a:lnTo>
                    <a:lnTo>
                      <a:pt x="375" y="62"/>
                    </a:lnTo>
                    <a:lnTo>
                      <a:pt x="376" y="61"/>
                    </a:lnTo>
                    <a:lnTo>
                      <a:pt x="376" y="58"/>
                    </a:lnTo>
                    <a:lnTo>
                      <a:pt x="375" y="57"/>
                    </a:lnTo>
                    <a:lnTo>
                      <a:pt x="377" y="54"/>
                    </a:lnTo>
                    <a:lnTo>
                      <a:pt x="379" y="54"/>
                    </a:lnTo>
                    <a:lnTo>
                      <a:pt x="381" y="55"/>
                    </a:lnTo>
                    <a:lnTo>
                      <a:pt x="383" y="55"/>
                    </a:lnTo>
                    <a:lnTo>
                      <a:pt x="384" y="54"/>
                    </a:lnTo>
                    <a:lnTo>
                      <a:pt x="383" y="54"/>
                    </a:lnTo>
                    <a:lnTo>
                      <a:pt x="382" y="54"/>
                    </a:lnTo>
                    <a:lnTo>
                      <a:pt x="380" y="53"/>
                    </a:lnTo>
                    <a:lnTo>
                      <a:pt x="379" y="52"/>
                    </a:lnTo>
                    <a:lnTo>
                      <a:pt x="378" y="54"/>
                    </a:lnTo>
                    <a:lnTo>
                      <a:pt x="378" y="52"/>
                    </a:lnTo>
                    <a:lnTo>
                      <a:pt x="379" y="51"/>
                    </a:lnTo>
                    <a:lnTo>
                      <a:pt x="377" y="53"/>
                    </a:lnTo>
                    <a:lnTo>
                      <a:pt x="374" y="52"/>
                    </a:lnTo>
                    <a:lnTo>
                      <a:pt x="371" y="49"/>
                    </a:lnTo>
                    <a:lnTo>
                      <a:pt x="370" y="48"/>
                    </a:lnTo>
                    <a:lnTo>
                      <a:pt x="368" y="47"/>
                    </a:lnTo>
                    <a:lnTo>
                      <a:pt x="367" y="48"/>
                    </a:lnTo>
                    <a:lnTo>
                      <a:pt x="365" y="47"/>
                    </a:lnTo>
                    <a:lnTo>
                      <a:pt x="364" y="46"/>
                    </a:lnTo>
                    <a:lnTo>
                      <a:pt x="361" y="47"/>
                    </a:lnTo>
                    <a:lnTo>
                      <a:pt x="359" y="46"/>
                    </a:lnTo>
                    <a:lnTo>
                      <a:pt x="360" y="44"/>
                    </a:lnTo>
                    <a:lnTo>
                      <a:pt x="361" y="43"/>
                    </a:lnTo>
                    <a:lnTo>
                      <a:pt x="362" y="40"/>
                    </a:lnTo>
                    <a:lnTo>
                      <a:pt x="364" y="38"/>
                    </a:lnTo>
                    <a:lnTo>
                      <a:pt x="364" y="37"/>
                    </a:lnTo>
                    <a:lnTo>
                      <a:pt x="362" y="37"/>
                    </a:lnTo>
                    <a:lnTo>
                      <a:pt x="362" y="36"/>
                    </a:lnTo>
                    <a:lnTo>
                      <a:pt x="362" y="34"/>
                    </a:lnTo>
                    <a:lnTo>
                      <a:pt x="362" y="31"/>
                    </a:lnTo>
                    <a:lnTo>
                      <a:pt x="363" y="30"/>
                    </a:lnTo>
                    <a:lnTo>
                      <a:pt x="362" y="28"/>
                    </a:lnTo>
                    <a:lnTo>
                      <a:pt x="364" y="28"/>
                    </a:lnTo>
                    <a:lnTo>
                      <a:pt x="362" y="25"/>
                    </a:lnTo>
                    <a:lnTo>
                      <a:pt x="364" y="28"/>
                    </a:lnTo>
                    <a:lnTo>
                      <a:pt x="367" y="29"/>
                    </a:lnTo>
                    <a:lnTo>
                      <a:pt x="367" y="31"/>
                    </a:lnTo>
                    <a:lnTo>
                      <a:pt x="368" y="28"/>
                    </a:lnTo>
                    <a:lnTo>
                      <a:pt x="368" y="31"/>
                    </a:lnTo>
                    <a:lnTo>
                      <a:pt x="370" y="30"/>
                    </a:lnTo>
                    <a:lnTo>
                      <a:pt x="371" y="31"/>
                    </a:lnTo>
                    <a:lnTo>
                      <a:pt x="372" y="33"/>
                    </a:lnTo>
                    <a:lnTo>
                      <a:pt x="372" y="34"/>
                    </a:lnTo>
                    <a:lnTo>
                      <a:pt x="375" y="33"/>
                    </a:lnTo>
                    <a:lnTo>
                      <a:pt x="377" y="32"/>
                    </a:lnTo>
                    <a:lnTo>
                      <a:pt x="378" y="31"/>
                    </a:lnTo>
                    <a:lnTo>
                      <a:pt x="376" y="31"/>
                    </a:lnTo>
                    <a:lnTo>
                      <a:pt x="376" y="28"/>
                    </a:lnTo>
                    <a:lnTo>
                      <a:pt x="374" y="27"/>
                    </a:lnTo>
                    <a:lnTo>
                      <a:pt x="375" y="25"/>
                    </a:lnTo>
                    <a:lnTo>
                      <a:pt x="377" y="25"/>
                    </a:lnTo>
                    <a:lnTo>
                      <a:pt x="377" y="23"/>
                    </a:lnTo>
                    <a:lnTo>
                      <a:pt x="380" y="23"/>
                    </a:lnTo>
                    <a:lnTo>
                      <a:pt x="379" y="22"/>
                    </a:lnTo>
                    <a:lnTo>
                      <a:pt x="373" y="23"/>
                    </a:lnTo>
                    <a:lnTo>
                      <a:pt x="371" y="21"/>
                    </a:lnTo>
                    <a:lnTo>
                      <a:pt x="367" y="17"/>
                    </a:lnTo>
                    <a:lnTo>
                      <a:pt x="365" y="17"/>
                    </a:lnTo>
                    <a:lnTo>
                      <a:pt x="359" y="12"/>
                    </a:lnTo>
                    <a:lnTo>
                      <a:pt x="358" y="12"/>
                    </a:lnTo>
                    <a:lnTo>
                      <a:pt x="357" y="11"/>
                    </a:lnTo>
                    <a:lnTo>
                      <a:pt x="356" y="9"/>
                    </a:lnTo>
                    <a:lnTo>
                      <a:pt x="351" y="7"/>
                    </a:lnTo>
                    <a:lnTo>
                      <a:pt x="352" y="6"/>
                    </a:lnTo>
                    <a:lnTo>
                      <a:pt x="349" y="7"/>
                    </a:lnTo>
                    <a:lnTo>
                      <a:pt x="348" y="6"/>
                    </a:lnTo>
                    <a:lnTo>
                      <a:pt x="348" y="7"/>
                    </a:lnTo>
                    <a:lnTo>
                      <a:pt x="346" y="6"/>
                    </a:lnTo>
                    <a:lnTo>
                      <a:pt x="343" y="4"/>
                    </a:lnTo>
                    <a:lnTo>
                      <a:pt x="344" y="5"/>
                    </a:lnTo>
                    <a:lnTo>
                      <a:pt x="344" y="6"/>
                    </a:lnTo>
                    <a:lnTo>
                      <a:pt x="341" y="5"/>
                    </a:lnTo>
                    <a:lnTo>
                      <a:pt x="339" y="8"/>
                    </a:lnTo>
                    <a:lnTo>
                      <a:pt x="335" y="2"/>
                    </a:lnTo>
                    <a:lnTo>
                      <a:pt x="331" y="0"/>
                    </a:lnTo>
                    <a:lnTo>
                      <a:pt x="330" y="0"/>
                    </a:lnTo>
                    <a:lnTo>
                      <a:pt x="329" y="2"/>
                    </a:lnTo>
                    <a:lnTo>
                      <a:pt x="330" y="4"/>
                    </a:lnTo>
                    <a:lnTo>
                      <a:pt x="329" y="4"/>
                    </a:lnTo>
                    <a:lnTo>
                      <a:pt x="326" y="4"/>
                    </a:lnTo>
                    <a:lnTo>
                      <a:pt x="324" y="4"/>
                    </a:lnTo>
                    <a:lnTo>
                      <a:pt x="323" y="2"/>
                    </a:lnTo>
                    <a:lnTo>
                      <a:pt x="321" y="4"/>
                    </a:lnTo>
                    <a:lnTo>
                      <a:pt x="318" y="2"/>
                    </a:lnTo>
                    <a:lnTo>
                      <a:pt x="318" y="0"/>
                    </a:lnTo>
                    <a:lnTo>
                      <a:pt x="316" y="1"/>
                    </a:lnTo>
                    <a:lnTo>
                      <a:pt x="315" y="0"/>
                    </a:lnTo>
                    <a:lnTo>
                      <a:pt x="313" y="0"/>
                    </a:lnTo>
                    <a:lnTo>
                      <a:pt x="311" y="0"/>
                    </a:lnTo>
                    <a:lnTo>
                      <a:pt x="311" y="2"/>
                    </a:lnTo>
                    <a:lnTo>
                      <a:pt x="310" y="4"/>
                    </a:lnTo>
                    <a:lnTo>
                      <a:pt x="310" y="7"/>
                    </a:lnTo>
                    <a:lnTo>
                      <a:pt x="310" y="9"/>
                    </a:lnTo>
                    <a:lnTo>
                      <a:pt x="309" y="10"/>
                    </a:lnTo>
                    <a:lnTo>
                      <a:pt x="307" y="13"/>
                    </a:lnTo>
                    <a:lnTo>
                      <a:pt x="308" y="15"/>
                    </a:lnTo>
                    <a:lnTo>
                      <a:pt x="308" y="17"/>
                    </a:lnTo>
                    <a:lnTo>
                      <a:pt x="307" y="17"/>
                    </a:lnTo>
                    <a:lnTo>
                      <a:pt x="307" y="16"/>
                    </a:lnTo>
                    <a:lnTo>
                      <a:pt x="305" y="17"/>
                    </a:lnTo>
                    <a:lnTo>
                      <a:pt x="300" y="15"/>
                    </a:lnTo>
                    <a:lnTo>
                      <a:pt x="300" y="17"/>
                    </a:lnTo>
                    <a:lnTo>
                      <a:pt x="299" y="16"/>
                    </a:lnTo>
                    <a:lnTo>
                      <a:pt x="299" y="15"/>
                    </a:lnTo>
                    <a:lnTo>
                      <a:pt x="297" y="16"/>
                    </a:lnTo>
                    <a:lnTo>
                      <a:pt x="297" y="15"/>
                    </a:lnTo>
                    <a:lnTo>
                      <a:pt x="294" y="11"/>
                    </a:lnTo>
                    <a:lnTo>
                      <a:pt x="293" y="11"/>
                    </a:lnTo>
                    <a:lnTo>
                      <a:pt x="289" y="15"/>
                    </a:lnTo>
                    <a:lnTo>
                      <a:pt x="286" y="14"/>
                    </a:lnTo>
                    <a:lnTo>
                      <a:pt x="285" y="15"/>
                    </a:lnTo>
                    <a:lnTo>
                      <a:pt x="284" y="15"/>
                    </a:lnTo>
                    <a:lnTo>
                      <a:pt x="283" y="15"/>
                    </a:lnTo>
                    <a:lnTo>
                      <a:pt x="281" y="15"/>
                    </a:lnTo>
                    <a:lnTo>
                      <a:pt x="283" y="11"/>
                    </a:lnTo>
                    <a:lnTo>
                      <a:pt x="281" y="10"/>
                    </a:lnTo>
                    <a:lnTo>
                      <a:pt x="280" y="10"/>
                    </a:lnTo>
                    <a:lnTo>
                      <a:pt x="279" y="10"/>
                    </a:lnTo>
                    <a:lnTo>
                      <a:pt x="278" y="11"/>
                    </a:lnTo>
                    <a:lnTo>
                      <a:pt x="276" y="12"/>
                    </a:lnTo>
                    <a:lnTo>
                      <a:pt x="274" y="11"/>
                    </a:lnTo>
                    <a:lnTo>
                      <a:pt x="273" y="13"/>
                    </a:lnTo>
                    <a:lnTo>
                      <a:pt x="274" y="16"/>
                    </a:lnTo>
                    <a:lnTo>
                      <a:pt x="270" y="19"/>
                    </a:lnTo>
                    <a:lnTo>
                      <a:pt x="270" y="21"/>
                    </a:lnTo>
                    <a:lnTo>
                      <a:pt x="268" y="20"/>
                    </a:lnTo>
                    <a:lnTo>
                      <a:pt x="267" y="17"/>
                    </a:lnTo>
                    <a:lnTo>
                      <a:pt x="266" y="17"/>
                    </a:lnTo>
                    <a:lnTo>
                      <a:pt x="266" y="18"/>
                    </a:lnTo>
                    <a:lnTo>
                      <a:pt x="266" y="22"/>
                    </a:lnTo>
                    <a:lnTo>
                      <a:pt x="266" y="23"/>
                    </a:lnTo>
                    <a:lnTo>
                      <a:pt x="265" y="23"/>
                    </a:lnTo>
                    <a:lnTo>
                      <a:pt x="265" y="25"/>
                    </a:lnTo>
                    <a:lnTo>
                      <a:pt x="263" y="28"/>
                    </a:lnTo>
                    <a:lnTo>
                      <a:pt x="262" y="29"/>
                    </a:lnTo>
                    <a:lnTo>
                      <a:pt x="260" y="29"/>
                    </a:lnTo>
                    <a:lnTo>
                      <a:pt x="259" y="31"/>
                    </a:lnTo>
                    <a:lnTo>
                      <a:pt x="261" y="31"/>
                    </a:lnTo>
                    <a:lnTo>
                      <a:pt x="261" y="33"/>
                    </a:lnTo>
                    <a:lnTo>
                      <a:pt x="262" y="34"/>
                    </a:lnTo>
                    <a:lnTo>
                      <a:pt x="263" y="36"/>
                    </a:lnTo>
                    <a:lnTo>
                      <a:pt x="265" y="36"/>
                    </a:lnTo>
                    <a:lnTo>
                      <a:pt x="269" y="38"/>
                    </a:lnTo>
                    <a:lnTo>
                      <a:pt x="270" y="41"/>
                    </a:lnTo>
                    <a:lnTo>
                      <a:pt x="270" y="44"/>
                    </a:lnTo>
                    <a:lnTo>
                      <a:pt x="267" y="51"/>
                    </a:lnTo>
                    <a:lnTo>
                      <a:pt x="266" y="51"/>
                    </a:lnTo>
                    <a:lnTo>
                      <a:pt x="264" y="54"/>
                    </a:lnTo>
                    <a:lnTo>
                      <a:pt x="261" y="55"/>
                    </a:lnTo>
                    <a:lnTo>
                      <a:pt x="261" y="57"/>
                    </a:lnTo>
                    <a:lnTo>
                      <a:pt x="260" y="58"/>
                    </a:lnTo>
                    <a:lnTo>
                      <a:pt x="257" y="59"/>
                    </a:lnTo>
                    <a:lnTo>
                      <a:pt x="256" y="55"/>
                    </a:lnTo>
                    <a:lnTo>
                      <a:pt x="255" y="54"/>
                    </a:lnTo>
                    <a:lnTo>
                      <a:pt x="253" y="54"/>
                    </a:lnTo>
                    <a:lnTo>
                      <a:pt x="252" y="54"/>
                    </a:lnTo>
                    <a:lnTo>
                      <a:pt x="254" y="56"/>
                    </a:lnTo>
                    <a:lnTo>
                      <a:pt x="254" y="57"/>
                    </a:lnTo>
                    <a:lnTo>
                      <a:pt x="253" y="58"/>
                    </a:lnTo>
                    <a:lnTo>
                      <a:pt x="254" y="60"/>
                    </a:lnTo>
                    <a:lnTo>
                      <a:pt x="256" y="62"/>
                    </a:lnTo>
                    <a:lnTo>
                      <a:pt x="257" y="62"/>
                    </a:lnTo>
                    <a:lnTo>
                      <a:pt x="258" y="61"/>
                    </a:lnTo>
                    <a:lnTo>
                      <a:pt x="259" y="62"/>
                    </a:lnTo>
                    <a:lnTo>
                      <a:pt x="258" y="63"/>
                    </a:lnTo>
                    <a:lnTo>
                      <a:pt x="258" y="64"/>
                    </a:lnTo>
                    <a:lnTo>
                      <a:pt x="258" y="66"/>
                    </a:lnTo>
                    <a:lnTo>
                      <a:pt x="261" y="66"/>
                    </a:lnTo>
                    <a:lnTo>
                      <a:pt x="260" y="69"/>
                    </a:lnTo>
                    <a:lnTo>
                      <a:pt x="256" y="71"/>
                    </a:lnTo>
                    <a:lnTo>
                      <a:pt x="258" y="74"/>
                    </a:lnTo>
                    <a:lnTo>
                      <a:pt x="256" y="77"/>
                    </a:lnTo>
                    <a:lnTo>
                      <a:pt x="254" y="78"/>
                    </a:lnTo>
                    <a:lnTo>
                      <a:pt x="253" y="80"/>
                    </a:lnTo>
                    <a:lnTo>
                      <a:pt x="252" y="83"/>
                    </a:lnTo>
                    <a:lnTo>
                      <a:pt x="254" y="88"/>
                    </a:lnTo>
                    <a:lnTo>
                      <a:pt x="253" y="89"/>
                    </a:lnTo>
                    <a:lnTo>
                      <a:pt x="253" y="90"/>
                    </a:lnTo>
                    <a:lnTo>
                      <a:pt x="254" y="91"/>
                    </a:lnTo>
                    <a:lnTo>
                      <a:pt x="252" y="92"/>
                    </a:lnTo>
                    <a:lnTo>
                      <a:pt x="253" y="95"/>
                    </a:lnTo>
                    <a:lnTo>
                      <a:pt x="254" y="95"/>
                    </a:lnTo>
                    <a:lnTo>
                      <a:pt x="256" y="94"/>
                    </a:lnTo>
                    <a:lnTo>
                      <a:pt x="256" y="96"/>
                    </a:lnTo>
                    <a:lnTo>
                      <a:pt x="255" y="98"/>
                    </a:lnTo>
                    <a:lnTo>
                      <a:pt x="254" y="99"/>
                    </a:lnTo>
                    <a:lnTo>
                      <a:pt x="254" y="102"/>
                    </a:lnTo>
                    <a:lnTo>
                      <a:pt x="253" y="105"/>
                    </a:lnTo>
                    <a:lnTo>
                      <a:pt x="253" y="107"/>
                    </a:lnTo>
                    <a:lnTo>
                      <a:pt x="252" y="106"/>
                    </a:lnTo>
                    <a:lnTo>
                      <a:pt x="252" y="107"/>
                    </a:lnTo>
                    <a:lnTo>
                      <a:pt x="253" y="112"/>
                    </a:lnTo>
                    <a:lnTo>
                      <a:pt x="254" y="112"/>
                    </a:lnTo>
                    <a:lnTo>
                      <a:pt x="251" y="114"/>
                    </a:lnTo>
                    <a:lnTo>
                      <a:pt x="253" y="118"/>
                    </a:lnTo>
                    <a:lnTo>
                      <a:pt x="254" y="120"/>
                    </a:lnTo>
                    <a:lnTo>
                      <a:pt x="253" y="119"/>
                    </a:lnTo>
                    <a:lnTo>
                      <a:pt x="254" y="120"/>
                    </a:lnTo>
                    <a:lnTo>
                      <a:pt x="254" y="122"/>
                    </a:lnTo>
                    <a:lnTo>
                      <a:pt x="251" y="122"/>
                    </a:lnTo>
                    <a:lnTo>
                      <a:pt x="251" y="123"/>
                    </a:lnTo>
                    <a:lnTo>
                      <a:pt x="248" y="125"/>
                    </a:lnTo>
                    <a:lnTo>
                      <a:pt x="246" y="125"/>
                    </a:lnTo>
                    <a:lnTo>
                      <a:pt x="246" y="126"/>
                    </a:lnTo>
                    <a:lnTo>
                      <a:pt x="244" y="128"/>
                    </a:lnTo>
                    <a:lnTo>
                      <a:pt x="244" y="129"/>
                    </a:lnTo>
                    <a:lnTo>
                      <a:pt x="243" y="128"/>
                    </a:lnTo>
                    <a:lnTo>
                      <a:pt x="243" y="125"/>
                    </a:lnTo>
                    <a:lnTo>
                      <a:pt x="240" y="125"/>
                    </a:lnTo>
                    <a:lnTo>
                      <a:pt x="240" y="126"/>
                    </a:lnTo>
                    <a:lnTo>
                      <a:pt x="240" y="128"/>
                    </a:lnTo>
                    <a:lnTo>
                      <a:pt x="238" y="129"/>
                    </a:lnTo>
                    <a:lnTo>
                      <a:pt x="234" y="133"/>
                    </a:lnTo>
                    <a:lnTo>
                      <a:pt x="232" y="132"/>
                    </a:lnTo>
                    <a:lnTo>
                      <a:pt x="230" y="133"/>
                    </a:lnTo>
                    <a:lnTo>
                      <a:pt x="227" y="133"/>
                    </a:lnTo>
                    <a:lnTo>
                      <a:pt x="227" y="135"/>
                    </a:lnTo>
                    <a:lnTo>
                      <a:pt x="227" y="136"/>
                    </a:lnTo>
                    <a:lnTo>
                      <a:pt x="226" y="136"/>
                    </a:lnTo>
                    <a:lnTo>
                      <a:pt x="227" y="139"/>
                    </a:lnTo>
                    <a:lnTo>
                      <a:pt x="226" y="140"/>
                    </a:lnTo>
                    <a:lnTo>
                      <a:pt x="226" y="142"/>
                    </a:lnTo>
                    <a:lnTo>
                      <a:pt x="225" y="143"/>
                    </a:lnTo>
                    <a:lnTo>
                      <a:pt x="223" y="143"/>
                    </a:lnTo>
                    <a:lnTo>
                      <a:pt x="222" y="144"/>
                    </a:lnTo>
                    <a:lnTo>
                      <a:pt x="223" y="146"/>
                    </a:lnTo>
                    <a:lnTo>
                      <a:pt x="221" y="146"/>
                    </a:lnTo>
                    <a:lnTo>
                      <a:pt x="221" y="147"/>
                    </a:lnTo>
                    <a:lnTo>
                      <a:pt x="218" y="148"/>
                    </a:lnTo>
                    <a:lnTo>
                      <a:pt x="218" y="147"/>
                    </a:lnTo>
                    <a:lnTo>
                      <a:pt x="217" y="148"/>
                    </a:lnTo>
                    <a:lnTo>
                      <a:pt x="215" y="151"/>
                    </a:lnTo>
                    <a:lnTo>
                      <a:pt x="215" y="154"/>
                    </a:lnTo>
                    <a:lnTo>
                      <a:pt x="216" y="156"/>
                    </a:lnTo>
                    <a:lnTo>
                      <a:pt x="220" y="156"/>
                    </a:lnTo>
                    <a:lnTo>
                      <a:pt x="220" y="157"/>
                    </a:lnTo>
                    <a:lnTo>
                      <a:pt x="221" y="157"/>
                    </a:lnTo>
                    <a:lnTo>
                      <a:pt x="221" y="159"/>
                    </a:lnTo>
                    <a:lnTo>
                      <a:pt x="223" y="161"/>
                    </a:lnTo>
                    <a:lnTo>
                      <a:pt x="223" y="165"/>
                    </a:lnTo>
                    <a:lnTo>
                      <a:pt x="222" y="165"/>
                    </a:lnTo>
                    <a:lnTo>
                      <a:pt x="221" y="165"/>
                    </a:lnTo>
                    <a:lnTo>
                      <a:pt x="219" y="166"/>
                    </a:lnTo>
                    <a:lnTo>
                      <a:pt x="218" y="166"/>
                    </a:lnTo>
                    <a:lnTo>
                      <a:pt x="217" y="165"/>
                    </a:lnTo>
                    <a:lnTo>
                      <a:pt x="214" y="165"/>
                    </a:lnTo>
                    <a:lnTo>
                      <a:pt x="212" y="166"/>
                    </a:lnTo>
                    <a:lnTo>
                      <a:pt x="212" y="169"/>
                    </a:lnTo>
                    <a:lnTo>
                      <a:pt x="210" y="170"/>
                    </a:lnTo>
                    <a:lnTo>
                      <a:pt x="208" y="176"/>
                    </a:lnTo>
                    <a:lnTo>
                      <a:pt x="207" y="178"/>
                    </a:lnTo>
                    <a:lnTo>
                      <a:pt x="207" y="180"/>
                    </a:lnTo>
                    <a:lnTo>
                      <a:pt x="206" y="183"/>
                    </a:lnTo>
                    <a:lnTo>
                      <a:pt x="207" y="185"/>
                    </a:lnTo>
                    <a:lnTo>
                      <a:pt x="209" y="185"/>
                    </a:lnTo>
                    <a:lnTo>
                      <a:pt x="211" y="186"/>
                    </a:lnTo>
                    <a:lnTo>
                      <a:pt x="213" y="186"/>
                    </a:lnTo>
                    <a:lnTo>
                      <a:pt x="214" y="188"/>
                    </a:lnTo>
                    <a:lnTo>
                      <a:pt x="216" y="191"/>
                    </a:lnTo>
                    <a:lnTo>
                      <a:pt x="215" y="193"/>
                    </a:lnTo>
                    <a:lnTo>
                      <a:pt x="215" y="192"/>
                    </a:lnTo>
                    <a:lnTo>
                      <a:pt x="214" y="193"/>
                    </a:lnTo>
                    <a:lnTo>
                      <a:pt x="214" y="198"/>
                    </a:lnTo>
                    <a:lnTo>
                      <a:pt x="216" y="199"/>
                    </a:lnTo>
                    <a:lnTo>
                      <a:pt x="214" y="202"/>
                    </a:lnTo>
                    <a:lnTo>
                      <a:pt x="212" y="200"/>
                    </a:lnTo>
                    <a:lnTo>
                      <a:pt x="212" y="201"/>
                    </a:lnTo>
                    <a:lnTo>
                      <a:pt x="210" y="203"/>
                    </a:lnTo>
                    <a:lnTo>
                      <a:pt x="207" y="201"/>
                    </a:lnTo>
                    <a:lnTo>
                      <a:pt x="204" y="201"/>
                    </a:lnTo>
                    <a:lnTo>
                      <a:pt x="202" y="205"/>
                    </a:lnTo>
                    <a:lnTo>
                      <a:pt x="201" y="206"/>
                    </a:lnTo>
                    <a:lnTo>
                      <a:pt x="203" y="207"/>
                    </a:lnTo>
                    <a:lnTo>
                      <a:pt x="202" y="209"/>
                    </a:lnTo>
                    <a:lnTo>
                      <a:pt x="204" y="208"/>
                    </a:lnTo>
                    <a:lnTo>
                      <a:pt x="204" y="210"/>
                    </a:lnTo>
                    <a:lnTo>
                      <a:pt x="204" y="212"/>
                    </a:lnTo>
                    <a:lnTo>
                      <a:pt x="206" y="215"/>
                    </a:lnTo>
                    <a:lnTo>
                      <a:pt x="205" y="216"/>
                    </a:lnTo>
                    <a:lnTo>
                      <a:pt x="204" y="216"/>
                    </a:lnTo>
                    <a:lnTo>
                      <a:pt x="204" y="217"/>
                    </a:lnTo>
                    <a:lnTo>
                      <a:pt x="202" y="220"/>
                    </a:lnTo>
                    <a:lnTo>
                      <a:pt x="203" y="220"/>
                    </a:lnTo>
                    <a:lnTo>
                      <a:pt x="204" y="218"/>
                    </a:lnTo>
                    <a:lnTo>
                      <a:pt x="206" y="219"/>
                    </a:lnTo>
                    <a:lnTo>
                      <a:pt x="209" y="217"/>
                    </a:lnTo>
                    <a:lnTo>
                      <a:pt x="209" y="215"/>
                    </a:lnTo>
                    <a:lnTo>
                      <a:pt x="210" y="216"/>
                    </a:lnTo>
                    <a:lnTo>
                      <a:pt x="210" y="217"/>
                    </a:lnTo>
                    <a:lnTo>
                      <a:pt x="208" y="221"/>
                    </a:lnTo>
                    <a:lnTo>
                      <a:pt x="211" y="221"/>
                    </a:lnTo>
                    <a:lnTo>
                      <a:pt x="211" y="223"/>
                    </a:lnTo>
                    <a:lnTo>
                      <a:pt x="212" y="223"/>
                    </a:lnTo>
                    <a:lnTo>
                      <a:pt x="210" y="230"/>
                    </a:lnTo>
                    <a:lnTo>
                      <a:pt x="210" y="231"/>
                    </a:lnTo>
                    <a:lnTo>
                      <a:pt x="210" y="230"/>
                    </a:lnTo>
                    <a:lnTo>
                      <a:pt x="209" y="232"/>
                    </a:lnTo>
                    <a:lnTo>
                      <a:pt x="207" y="233"/>
                    </a:lnTo>
                    <a:lnTo>
                      <a:pt x="207" y="234"/>
                    </a:lnTo>
                    <a:lnTo>
                      <a:pt x="205" y="235"/>
                    </a:lnTo>
                    <a:lnTo>
                      <a:pt x="204" y="237"/>
                    </a:lnTo>
                    <a:lnTo>
                      <a:pt x="203" y="237"/>
                    </a:lnTo>
                    <a:lnTo>
                      <a:pt x="201" y="237"/>
                    </a:lnTo>
                    <a:lnTo>
                      <a:pt x="199" y="237"/>
                    </a:lnTo>
                    <a:lnTo>
                      <a:pt x="197" y="237"/>
                    </a:lnTo>
                    <a:lnTo>
                      <a:pt x="196" y="238"/>
                    </a:lnTo>
                    <a:lnTo>
                      <a:pt x="198" y="242"/>
                    </a:lnTo>
                    <a:lnTo>
                      <a:pt x="198" y="244"/>
                    </a:lnTo>
                    <a:lnTo>
                      <a:pt x="196" y="244"/>
                    </a:lnTo>
                    <a:lnTo>
                      <a:pt x="194" y="246"/>
                    </a:lnTo>
                    <a:lnTo>
                      <a:pt x="194" y="247"/>
                    </a:lnTo>
                    <a:lnTo>
                      <a:pt x="193" y="249"/>
                    </a:lnTo>
                    <a:lnTo>
                      <a:pt x="190" y="247"/>
                    </a:lnTo>
                    <a:lnTo>
                      <a:pt x="187" y="248"/>
                    </a:lnTo>
                    <a:lnTo>
                      <a:pt x="185" y="247"/>
                    </a:lnTo>
                    <a:lnTo>
                      <a:pt x="184" y="248"/>
                    </a:lnTo>
                    <a:lnTo>
                      <a:pt x="181" y="246"/>
                    </a:lnTo>
                    <a:lnTo>
                      <a:pt x="180" y="246"/>
                    </a:lnTo>
                    <a:lnTo>
                      <a:pt x="178" y="248"/>
                    </a:lnTo>
                    <a:lnTo>
                      <a:pt x="177" y="248"/>
                    </a:lnTo>
                    <a:lnTo>
                      <a:pt x="172" y="250"/>
                    </a:lnTo>
                    <a:lnTo>
                      <a:pt x="172" y="249"/>
                    </a:lnTo>
                    <a:lnTo>
                      <a:pt x="172" y="250"/>
                    </a:lnTo>
                    <a:lnTo>
                      <a:pt x="170" y="252"/>
                    </a:lnTo>
                    <a:lnTo>
                      <a:pt x="173" y="254"/>
                    </a:lnTo>
                    <a:lnTo>
                      <a:pt x="173" y="256"/>
                    </a:lnTo>
                    <a:lnTo>
                      <a:pt x="174" y="257"/>
                    </a:lnTo>
                    <a:lnTo>
                      <a:pt x="174" y="258"/>
                    </a:lnTo>
                    <a:lnTo>
                      <a:pt x="170" y="260"/>
                    </a:lnTo>
                    <a:lnTo>
                      <a:pt x="170" y="257"/>
                    </a:lnTo>
                    <a:lnTo>
                      <a:pt x="168" y="257"/>
                    </a:lnTo>
                    <a:lnTo>
                      <a:pt x="168" y="260"/>
                    </a:lnTo>
                    <a:lnTo>
                      <a:pt x="166" y="260"/>
                    </a:lnTo>
                    <a:lnTo>
                      <a:pt x="168" y="261"/>
                    </a:lnTo>
                    <a:lnTo>
                      <a:pt x="166" y="261"/>
                    </a:lnTo>
                    <a:lnTo>
                      <a:pt x="166" y="262"/>
                    </a:lnTo>
                    <a:lnTo>
                      <a:pt x="162" y="260"/>
                    </a:lnTo>
                    <a:lnTo>
                      <a:pt x="161" y="260"/>
                    </a:lnTo>
                    <a:lnTo>
                      <a:pt x="161" y="261"/>
                    </a:lnTo>
                    <a:lnTo>
                      <a:pt x="159" y="260"/>
                    </a:lnTo>
                    <a:lnTo>
                      <a:pt x="157" y="260"/>
                    </a:lnTo>
                    <a:lnTo>
                      <a:pt x="157" y="261"/>
                    </a:lnTo>
                    <a:lnTo>
                      <a:pt x="157" y="263"/>
                    </a:lnTo>
                    <a:lnTo>
                      <a:pt x="157" y="264"/>
                    </a:lnTo>
                    <a:lnTo>
                      <a:pt x="156" y="263"/>
                    </a:lnTo>
                    <a:lnTo>
                      <a:pt x="155" y="260"/>
                    </a:lnTo>
                    <a:lnTo>
                      <a:pt x="153" y="260"/>
                    </a:lnTo>
                    <a:lnTo>
                      <a:pt x="152" y="261"/>
                    </a:lnTo>
                    <a:lnTo>
                      <a:pt x="151" y="260"/>
                    </a:lnTo>
                    <a:lnTo>
                      <a:pt x="149" y="257"/>
                    </a:lnTo>
                    <a:lnTo>
                      <a:pt x="148" y="257"/>
                    </a:lnTo>
                    <a:lnTo>
                      <a:pt x="146" y="257"/>
                    </a:lnTo>
                    <a:lnTo>
                      <a:pt x="144" y="257"/>
                    </a:lnTo>
                    <a:lnTo>
                      <a:pt x="144" y="255"/>
                    </a:lnTo>
                    <a:lnTo>
                      <a:pt x="144" y="254"/>
                    </a:lnTo>
                    <a:lnTo>
                      <a:pt x="142" y="254"/>
                    </a:lnTo>
                    <a:lnTo>
                      <a:pt x="142" y="255"/>
                    </a:lnTo>
                    <a:lnTo>
                      <a:pt x="143" y="257"/>
                    </a:lnTo>
                    <a:lnTo>
                      <a:pt x="142" y="260"/>
                    </a:lnTo>
                    <a:lnTo>
                      <a:pt x="141" y="260"/>
                    </a:lnTo>
                    <a:lnTo>
                      <a:pt x="139" y="262"/>
                    </a:lnTo>
                    <a:lnTo>
                      <a:pt x="137" y="262"/>
                    </a:lnTo>
                    <a:lnTo>
                      <a:pt x="136" y="263"/>
                    </a:lnTo>
                    <a:lnTo>
                      <a:pt x="133" y="262"/>
                    </a:lnTo>
                    <a:lnTo>
                      <a:pt x="131" y="261"/>
                    </a:lnTo>
                    <a:lnTo>
                      <a:pt x="128" y="259"/>
                    </a:lnTo>
                    <a:lnTo>
                      <a:pt x="128" y="257"/>
                    </a:lnTo>
                    <a:lnTo>
                      <a:pt x="129" y="257"/>
                    </a:lnTo>
                    <a:lnTo>
                      <a:pt x="128" y="256"/>
                    </a:lnTo>
                    <a:lnTo>
                      <a:pt x="128" y="255"/>
                    </a:lnTo>
                    <a:lnTo>
                      <a:pt x="128" y="257"/>
                    </a:lnTo>
                    <a:lnTo>
                      <a:pt x="127" y="257"/>
                    </a:lnTo>
                    <a:lnTo>
                      <a:pt x="126" y="256"/>
                    </a:lnTo>
                    <a:lnTo>
                      <a:pt x="125" y="256"/>
                    </a:lnTo>
                    <a:lnTo>
                      <a:pt x="125" y="255"/>
                    </a:lnTo>
                    <a:lnTo>
                      <a:pt x="126" y="255"/>
                    </a:lnTo>
                    <a:lnTo>
                      <a:pt x="125" y="254"/>
                    </a:lnTo>
                    <a:lnTo>
                      <a:pt x="126" y="254"/>
                    </a:lnTo>
                    <a:lnTo>
                      <a:pt x="126" y="252"/>
                    </a:lnTo>
                    <a:lnTo>
                      <a:pt x="125" y="251"/>
                    </a:lnTo>
                    <a:lnTo>
                      <a:pt x="125" y="250"/>
                    </a:lnTo>
                    <a:lnTo>
                      <a:pt x="125" y="248"/>
                    </a:lnTo>
                    <a:lnTo>
                      <a:pt x="124" y="247"/>
                    </a:lnTo>
                    <a:lnTo>
                      <a:pt x="121" y="249"/>
                    </a:lnTo>
                    <a:lnTo>
                      <a:pt x="119" y="251"/>
                    </a:lnTo>
                    <a:lnTo>
                      <a:pt x="115" y="248"/>
                    </a:lnTo>
                    <a:lnTo>
                      <a:pt x="114" y="254"/>
                    </a:lnTo>
                    <a:lnTo>
                      <a:pt x="116" y="254"/>
                    </a:lnTo>
                    <a:lnTo>
                      <a:pt x="112" y="256"/>
                    </a:lnTo>
                    <a:lnTo>
                      <a:pt x="110" y="259"/>
                    </a:lnTo>
                    <a:lnTo>
                      <a:pt x="109" y="257"/>
                    </a:lnTo>
                    <a:lnTo>
                      <a:pt x="108" y="258"/>
                    </a:lnTo>
                    <a:lnTo>
                      <a:pt x="106" y="257"/>
                    </a:lnTo>
                    <a:lnTo>
                      <a:pt x="108" y="257"/>
                    </a:lnTo>
                    <a:lnTo>
                      <a:pt x="108" y="256"/>
                    </a:lnTo>
                    <a:lnTo>
                      <a:pt x="104" y="253"/>
                    </a:lnTo>
                    <a:lnTo>
                      <a:pt x="103" y="253"/>
                    </a:lnTo>
                    <a:lnTo>
                      <a:pt x="101" y="252"/>
                    </a:lnTo>
                    <a:lnTo>
                      <a:pt x="102" y="255"/>
                    </a:lnTo>
                    <a:lnTo>
                      <a:pt x="101" y="256"/>
                    </a:lnTo>
                    <a:lnTo>
                      <a:pt x="101" y="258"/>
                    </a:lnTo>
                    <a:lnTo>
                      <a:pt x="99" y="261"/>
                    </a:lnTo>
                    <a:lnTo>
                      <a:pt x="100" y="261"/>
                    </a:lnTo>
                    <a:lnTo>
                      <a:pt x="100" y="262"/>
                    </a:lnTo>
                    <a:lnTo>
                      <a:pt x="99" y="262"/>
                    </a:lnTo>
                    <a:lnTo>
                      <a:pt x="100" y="264"/>
                    </a:lnTo>
                    <a:lnTo>
                      <a:pt x="99" y="264"/>
                    </a:lnTo>
                    <a:lnTo>
                      <a:pt x="98" y="264"/>
                    </a:lnTo>
                    <a:lnTo>
                      <a:pt x="96" y="265"/>
                    </a:lnTo>
                    <a:lnTo>
                      <a:pt x="98" y="267"/>
                    </a:lnTo>
                    <a:lnTo>
                      <a:pt x="95" y="267"/>
                    </a:lnTo>
                    <a:lnTo>
                      <a:pt x="95" y="264"/>
                    </a:lnTo>
                    <a:lnTo>
                      <a:pt x="94" y="264"/>
                    </a:lnTo>
                    <a:lnTo>
                      <a:pt x="91" y="263"/>
                    </a:lnTo>
                    <a:lnTo>
                      <a:pt x="90" y="264"/>
                    </a:lnTo>
                    <a:lnTo>
                      <a:pt x="87" y="263"/>
                    </a:lnTo>
                    <a:lnTo>
                      <a:pt x="85" y="265"/>
                    </a:lnTo>
                    <a:lnTo>
                      <a:pt x="82" y="263"/>
                    </a:lnTo>
                    <a:lnTo>
                      <a:pt x="81" y="265"/>
                    </a:lnTo>
                    <a:lnTo>
                      <a:pt x="78" y="267"/>
                    </a:lnTo>
                    <a:lnTo>
                      <a:pt x="77" y="267"/>
                    </a:lnTo>
                    <a:lnTo>
                      <a:pt x="76" y="269"/>
                    </a:lnTo>
                    <a:lnTo>
                      <a:pt x="78" y="270"/>
                    </a:lnTo>
                    <a:lnTo>
                      <a:pt x="78" y="271"/>
                    </a:lnTo>
                    <a:lnTo>
                      <a:pt x="77" y="271"/>
                    </a:lnTo>
                    <a:lnTo>
                      <a:pt x="77" y="272"/>
                    </a:lnTo>
                    <a:lnTo>
                      <a:pt x="75" y="272"/>
                    </a:lnTo>
                    <a:lnTo>
                      <a:pt x="74" y="275"/>
                    </a:lnTo>
                    <a:lnTo>
                      <a:pt x="71" y="277"/>
                    </a:lnTo>
                    <a:lnTo>
                      <a:pt x="66" y="276"/>
                    </a:lnTo>
                    <a:lnTo>
                      <a:pt x="64" y="275"/>
                    </a:lnTo>
                    <a:lnTo>
                      <a:pt x="64" y="276"/>
                    </a:lnTo>
                    <a:lnTo>
                      <a:pt x="64" y="280"/>
                    </a:lnTo>
                    <a:lnTo>
                      <a:pt x="63" y="282"/>
                    </a:lnTo>
                    <a:lnTo>
                      <a:pt x="60" y="280"/>
                    </a:lnTo>
                    <a:lnTo>
                      <a:pt x="59" y="283"/>
                    </a:lnTo>
                    <a:lnTo>
                      <a:pt x="58" y="282"/>
                    </a:lnTo>
                    <a:lnTo>
                      <a:pt x="58" y="283"/>
                    </a:lnTo>
                    <a:lnTo>
                      <a:pt x="58" y="284"/>
                    </a:lnTo>
                    <a:lnTo>
                      <a:pt x="59" y="284"/>
                    </a:lnTo>
                    <a:lnTo>
                      <a:pt x="58" y="286"/>
                    </a:lnTo>
                    <a:lnTo>
                      <a:pt x="58" y="288"/>
                    </a:lnTo>
                    <a:lnTo>
                      <a:pt x="56" y="288"/>
                    </a:lnTo>
                    <a:lnTo>
                      <a:pt x="55" y="289"/>
                    </a:lnTo>
                    <a:lnTo>
                      <a:pt x="54" y="287"/>
                    </a:lnTo>
                    <a:lnTo>
                      <a:pt x="52" y="285"/>
                    </a:lnTo>
                    <a:lnTo>
                      <a:pt x="52" y="283"/>
                    </a:lnTo>
                    <a:lnTo>
                      <a:pt x="49" y="280"/>
                    </a:lnTo>
                    <a:lnTo>
                      <a:pt x="49" y="279"/>
                    </a:lnTo>
                    <a:lnTo>
                      <a:pt x="46" y="279"/>
                    </a:lnTo>
                    <a:lnTo>
                      <a:pt x="43" y="281"/>
                    </a:lnTo>
                    <a:lnTo>
                      <a:pt x="42" y="282"/>
                    </a:lnTo>
                    <a:lnTo>
                      <a:pt x="42" y="280"/>
                    </a:lnTo>
                    <a:lnTo>
                      <a:pt x="40" y="280"/>
                    </a:lnTo>
                    <a:lnTo>
                      <a:pt x="39" y="279"/>
                    </a:lnTo>
                    <a:lnTo>
                      <a:pt x="38" y="279"/>
                    </a:lnTo>
                    <a:lnTo>
                      <a:pt x="36" y="280"/>
                    </a:lnTo>
                    <a:lnTo>
                      <a:pt x="38" y="284"/>
                    </a:lnTo>
                    <a:lnTo>
                      <a:pt x="37" y="284"/>
                    </a:lnTo>
                    <a:lnTo>
                      <a:pt x="35" y="285"/>
                    </a:lnTo>
                    <a:lnTo>
                      <a:pt x="35" y="287"/>
                    </a:lnTo>
                    <a:lnTo>
                      <a:pt x="33" y="287"/>
                    </a:lnTo>
                    <a:lnTo>
                      <a:pt x="33" y="288"/>
                    </a:lnTo>
                    <a:lnTo>
                      <a:pt x="33" y="289"/>
                    </a:lnTo>
                    <a:lnTo>
                      <a:pt x="31" y="291"/>
                    </a:lnTo>
                    <a:lnTo>
                      <a:pt x="30" y="291"/>
                    </a:lnTo>
                    <a:lnTo>
                      <a:pt x="30" y="288"/>
                    </a:lnTo>
                    <a:lnTo>
                      <a:pt x="28" y="289"/>
                    </a:lnTo>
                    <a:lnTo>
                      <a:pt x="27" y="289"/>
                    </a:lnTo>
                    <a:lnTo>
                      <a:pt x="25" y="287"/>
                    </a:lnTo>
                    <a:lnTo>
                      <a:pt x="25" y="286"/>
                    </a:lnTo>
                    <a:lnTo>
                      <a:pt x="26" y="284"/>
                    </a:lnTo>
                    <a:lnTo>
                      <a:pt x="25" y="283"/>
                    </a:lnTo>
                    <a:lnTo>
                      <a:pt x="24" y="281"/>
                    </a:lnTo>
                    <a:lnTo>
                      <a:pt x="23" y="280"/>
                    </a:lnTo>
                    <a:lnTo>
                      <a:pt x="20" y="280"/>
                    </a:lnTo>
                    <a:lnTo>
                      <a:pt x="21" y="284"/>
                    </a:lnTo>
                    <a:lnTo>
                      <a:pt x="17" y="280"/>
                    </a:lnTo>
                    <a:lnTo>
                      <a:pt x="14" y="280"/>
                    </a:lnTo>
                    <a:lnTo>
                      <a:pt x="15" y="281"/>
                    </a:lnTo>
                    <a:lnTo>
                      <a:pt x="17" y="281"/>
                    </a:lnTo>
                    <a:lnTo>
                      <a:pt x="17" y="282"/>
                    </a:lnTo>
                    <a:lnTo>
                      <a:pt x="18" y="282"/>
                    </a:lnTo>
                    <a:lnTo>
                      <a:pt x="15" y="284"/>
                    </a:lnTo>
                    <a:lnTo>
                      <a:pt x="14" y="285"/>
                    </a:lnTo>
                    <a:lnTo>
                      <a:pt x="14" y="286"/>
                    </a:lnTo>
                    <a:lnTo>
                      <a:pt x="13" y="287"/>
                    </a:lnTo>
                    <a:lnTo>
                      <a:pt x="12" y="287"/>
                    </a:lnTo>
                    <a:lnTo>
                      <a:pt x="10" y="286"/>
                    </a:lnTo>
                    <a:lnTo>
                      <a:pt x="10" y="284"/>
                    </a:lnTo>
                    <a:lnTo>
                      <a:pt x="8" y="284"/>
                    </a:lnTo>
                    <a:lnTo>
                      <a:pt x="7" y="286"/>
                    </a:lnTo>
                    <a:lnTo>
                      <a:pt x="8" y="287"/>
                    </a:lnTo>
                    <a:lnTo>
                      <a:pt x="9" y="287"/>
                    </a:lnTo>
                    <a:lnTo>
                      <a:pt x="10" y="288"/>
                    </a:lnTo>
                    <a:lnTo>
                      <a:pt x="11" y="289"/>
                    </a:lnTo>
                    <a:lnTo>
                      <a:pt x="10" y="291"/>
                    </a:lnTo>
                    <a:lnTo>
                      <a:pt x="9" y="290"/>
                    </a:lnTo>
                    <a:lnTo>
                      <a:pt x="7" y="291"/>
                    </a:lnTo>
                    <a:lnTo>
                      <a:pt x="7" y="292"/>
                    </a:lnTo>
                    <a:lnTo>
                      <a:pt x="10" y="293"/>
                    </a:lnTo>
                    <a:lnTo>
                      <a:pt x="8" y="294"/>
                    </a:lnTo>
                    <a:lnTo>
                      <a:pt x="7" y="295"/>
                    </a:lnTo>
                    <a:lnTo>
                      <a:pt x="5" y="294"/>
                    </a:lnTo>
                    <a:lnTo>
                      <a:pt x="4" y="294"/>
                    </a:lnTo>
                    <a:lnTo>
                      <a:pt x="4" y="297"/>
                    </a:lnTo>
                    <a:lnTo>
                      <a:pt x="0" y="301"/>
                    </a:lnTo>
                    <a:lnTo>
                      <a:pt x="5" y="303"/>
                    </a:lnTo>
                    <a:lnTo>
                      <a:pt x="11" y="308"/>
                    </a:lnTo>
                    <a:lnTo>
                      <a:pt x="17" y="308"/>
                    </a:lnTo>
                    <a:lnTo>
                      <a:pt x="19" y="309"/>
                    </a:lnTo>
                    <a:lnTo>
                      <a:pt x="20" y="308"/>
                    </a:lnTo>
                    <a:lnTo>
                      <a:pt x="22" y="310"/>
                    </a:lnTo>
                    <a:lnTo>
                      <a:pt x="25" y="315"/>
                    </a:lnTo>
                    <a:lnTo>
                      <a:pt x="27" y="315"/>
                    </a:lnTo>
                    <a:lnTo>
                      <a:pt x="26" y="314"/>
                    </a:lnTo>
                    <a:lnTo>
                      <a:pt x="31" y="318"/>
                    </a:lnTo>
                    <a:lnTo>
                      <a:pt x="34" y="322"/>
                    </a:lnTo>
                    <a:lnTo>
                      <a:pt x="35" y="325"/>
                    </a:lnTo>
                    <a:lnTo>
                      <a:pt x="38" y="328"/>
                    </a:lnTo>
                    <a:lnTo>
                      <a:pt x="39" y="331"/>
                    </a:lnTo>
                    <a:lnTo>
                      <a:pt x="40" y="331"/>
                    </a:lnTo>
                    <a:lnTo>
                      <a:pt x="42" y="330"/>
                    </a:lnTo>
                    <a:lnTo>
                      <a:pt x="45" y="330"/>
                    </a:lnTo>
                    <a:lnTo>
                      <a:pt x="46" y="330"/>
                    </a:lnTo>
                    <a:lnTo>
                      <a:pt x="46" y="331"/>
                    </a:lnTo>
                    <a:lnTo>
                      <a:pt x="53" y="333"/>
                    </a:lnTo>
                    <a:lnTo>
                      <a:pt x="57" y="335"/>
                    </a:lnTo>
                    <a:lnTo>
                      <a:pt x="62" y="331"/>
                    </a:lnTo>
                    <a:lnTo>
                      <a:pt x="64" y="328"/>
                    </a:lnTo>
                    <a:lnTo>
                      <a:pt x="65" y="325"/>
                    </a:lnTo>
                    <a:lnTo>
                      <a:pt x="69" y="326"/>
                    </a:lnTo>
                    <a:lnTo>
                      <a:pt x="72" y="328"/>
                    </a:lnTo>
                    <a:lnTo>
                      <a:pt x="77" y="328"/>
                    </a:lnTo>
                    <a:lnTo>
                      <a:pt x="78" y="329"/>
                    </a:lnTo>
                    <a:lnTo>
                      <a:pt x="79" y="329"/>
                    </a:lnTo>
                    <a:lnTo>
                      <a:pt x="82" y="326"/>
                    </a:lnTo>
                    <a:lnTo>
                      <a:pt x="82" y="328"/>
                    </a:lnTo>
                    <a:lnTo>
                      <a:pt x="84" y="331"/>
                    </a:lnTo>
                    <a:lnTo>
                      <a:pt x="84" y="332"/>
                    </a:lnTo>
                    <a:lnTo>
                      <a:pt x="82" y="333"/>
                    </a:lnTo>
                    <a:lnTo>
                      <a:pt x="82" y="335"/>
                    </a:lnTo>
                    <a:lnTo>
                      <a:pt x="85" y="337"/>
                    </a:lnTo>
                    <a:lnTo>
                      <a:pt x="87" y="339"/>
                    </a:lnTo>
                    <a:lnTo>
                      <a:pt x="90" y="338"/>
                    </a:lnTo>
                    <a:lnTo>
                      <a:pt x="90" y="337"/>
                    </a:lnTo>
                    <a:lnTo>
                      <a:pt x="90" y="336"/>
                    </a:lnTo>
                    <a:lnTo>
                      <a:pt x="91" y="336"/>
                    </a:lnTo>
                    <a:lnTo>
                      <a:pt x="92" y="337"/>
                    </a:lnTo>
                    <a:lnTo>
                      <a:pt x="92" y="338"/>
                    </a:lnTo>
                    <a:lnTo>
                      <a:pt x="91" y="342"/>
                    </a:lnTo>
                    <a:lnTo>
                      <a:pt x="92" y="345"/>
                    </a:lnTo>
                    <a:lnTo>
                      <a:pt x="93" y="345"/>
                    </a:lnTo>
                    <a:lnTo>
                      <a:pt x="96" y="342"/>
                    </a:lnTo>
                    <a:lnTo>
                      <a:pt x="97" y="345"/>
                    </a:lnTo>
                    <a:lnTo>
                      <a:pt x="97" y="347"/>
                    </a:lnTo>
                    <a:lnTo>
                      <a:pt x="96" y="347"/>
                    </a:lnTo>
                    <a:lnTo>
                      <a:pt x="95" y="346"/>
                    </a:lnTo>
                    <a:lnTo>
                      <a:pt x="95" y="344"/>
                    </a:lnTo>
                    <a:lnTo>
                      <a:pt x="95" y="345"/>
                    </a:lnTo>
                    <a:lnTo>
                      <a:pt x="94" y="346"/>
                    </a:lnTo>
                    <a:lnTo>
                      <a:pt x="95" y="348"/>
                    </a:lnTo>
                    <a:lnTo>
                      <a:pt x="98" y="348"/>
                    </a:lnTo>
                    <a:lnTo>
                      <a:pt x="101" y="347"/>
                    </a:lnTo>
                    <a:lnTo>
                      <a:pt x="102" y="349"/>
                    </a:lnTo>
                    <a:lnTo>
                      <a:pt x="104" y="349"/>
                    </a:lnTo>
                    <a:lnTo>
                      <a:pt x="102" y="354"/>
                    </a:lnTo>
                    <a:lnTo>
                      <a:pt x="103" y="355"/>
                    </a:lnTo>
                    <a:lnTo>
                      <a:pt x="104" y="358"/>
                    </a:lnTo>
                    <a:lnTo>
                      <a:pt x="106" y="358"/>
                    </a:lnTo>
                    <a:lnTo>
                      <a:pt x="107" y="357"/>
                    </a:lnTo>
                    <a:lnTo>
                      <a:pt x="107" y="354"/>
                    </a:lnTo>
                    <a:lnTo>
                      <a:pt x="108" y="354"/>
                    </a:lnTo>
                    <a:lnTo>
                      <a:pt x="109" y="354"/>
                    </a:lnTo>
                    <a:lnTo>
                      <a:pt x="108" y="356"/>
                    </a:lnTo>
                    <a:lnTo>
                      <a:pt x="112" y="356"/>
                    </a:lnTo>
                    <a:lnTo>
                      <a:pt x="112" y="358"/>
                    </a:lnTo>
                    <a:lnTo>
                      <a:pt x="109" y="360"/>
                    </a:lnTo>
                    <a:lnTo>
                      <a:pt x="108" y="365"/>
                    </a:lnTo>
                    <a:lnTo>
                      <a:pt x="112" y="368"/>
                    </a:lnTo>
                    <a:lnTo>
                      <a:pt x="118" y="375"/>
                    </a:lnTo>
                    <a:lnTo>
                      <a:pt x="120" y="378"/>
                    </a:lnTo>
                    <a:lnTo>
                      <a:pt x="134" y="388"/>
                    </a:lnTo>
                    <a:lnTo>
                      <a:pt x="138" y="392"/>
                    </a:lnTo>
                    <a:lnTo>
                      <a:pt x="142" y="395"/>
                    </a:lnTo>
                    <a:lnTo>
                      <a:pt x="146" y="397"/>
                    </a:lnTo>
                    <a:lnTo>
                      <a:pt x="149" y="398"/>
                    </a:lnTo>
                    <a:lnTo>
                      <a:pt x="150" y="398"/>
                    </a:lnTo>
                    <a:lnTo>
                      <a:pt x="150" y="397"/>
                    </a:lnTo>
                    <a:lnTo>
                      <a:pt x="152" y="397"/>
                    </a:lnTo>
                    <a:lnTo>
                      <a:pt x="152" y="398"/>
                    </a:lnTo>
                    <a:lnTo>
                      <a:pt x="157" y="400"/>
                    </a:lnTo>
                    <a:lnTo>
                      <a:pt x="158" y="399"/>
                    </a:lnTo>
                    <a:lnTo>
                      <a:pt x="160" y="399"/>
                    </a:lnTo>
                    <a:lnTo>
                      <a:pt x="160" y="400"/>
                    </a:lnTo>
                    <a:lnTo>
                      <a:pt x="161" y="399"/>
                    </a:lnTo>
                    <a:lnTo>
                      <a:pt x="161" y="398"/>
                    </a:lnTo>
                    <a:lnTo>
                      <a:pt x="173" y="402"/>
                    </a:lnTo>
                    <a:lnTo>
                      <a:pt x="187" y="405"/>
                    </a:lnTo>
                    <a:lnTo>
                      <a:pt x="191" y="407"/>
                    </a:lnTo>
                    <a:lnTo>
                      <a:pt x="193" y="406"/>
                    </a:lnTo>
                    <a:lnTo>
                      <a:pt x="196" y="406"/>
                    </a:lnTo>
                    <a:lnTo>
                      <a:pt x="201" y="408"/>
                    </a:lnTo>
                    <a:lnTo>
                      <a:pt x="202" y="407"/>
                    </a:lnTo>
                    <a:lnTo>
                      <a:pt x="205" y="410"/>
                    </a:lnTo>
                    <a:lnTo>
                      <a:pt x="210" y="412"/>
                    </a:lnTo>
                    <a:lnTo>
                      <a:pt x="212" y="410"/>
                    </a:lnTo>
                    <a:lnTo>
                      <a:pt x="213" y="408"/>
                    </a:lnTo>
                    <a:lnTo>
                      <a:pt x="214" y="407"/>
                    </a:lnTo>
                    <a:lnTo>
                      <a:pt x="214" y="406"/>
                    </a:lnTo>
                    <a:lnTo>
                      <a:pt x="214" y="409"/>
                    </a:lnTo>
                    <a:lnTo>
                      <a:pt x="216" y="408"/>
                    </a:lnTo>
                    <a:lnTo>
                      <a:pt x="217" y="409"/>
                    </a:lnTo>
                    <a:lnTo>
                      <a:pt x="218" y="410"/>
                    </a:lnTo>
                    <a:lnTo>
                      <a:pt x="216" y="412"/>
                    </a:lnTo>
                    <a:lnTo>
                      <a:pt x="218" y="414"/>
                    </a:lnTo>
                    <a:lnTo>
                      <a:pt x="218" y="413"/>
                    </a:lnTo>
                    <a:lnTo>
                      <a:pt x="218" y="414"/>
                    </a:lnTo>
                    <a:lnTo>
                      <a:pt x="222" y="414"/>
                    </a:lnTo>
                    <a:lnTo>
                      <a:pt x="222" y="415"/>
                    </a:lnTo>
                    <a:lnTo>
                      <a:pt x="224" y="415"/>
                    </a:lnTo>
                    <a:lnTo>
                      <a:pt x="225" y="414"/>
                    </a:lnTo>
                    <a:lnTo>
                      <a:pt x="226" y="412"/>
                    </a:lnTo>
                    <a:lnTo>
                      <a:pt x="227" y="410"/>
                    </a:lnTo>
                    <a:lnTo>
                      <a:pt x="228" y="412"/>
                    </a:lnTo>
                    <a:lnTo>
                      <a:pt x="230" y="410"/>
                    </a:lnTo>
                    <a:lnTo>
                      <a:pt x="231" y="410"/>
                    </a:lnTo>
                    <a:lnTo>
                      <a:pt x="232" y="410"/>
                    </a:lnTo>
                    <a:lnTo>
                      <a:pt x="234" y="406"/>
                    </a:lnTo>
                    <a:lnTo>
                      <a:pt x="235" y="404"/>
                    </a:lnTo>
                    <a:lnTo>
                      <a:pt x="237" y="401"/>
                    </a:lnTo>
                    <a:lnTo>
                      <a:pt x="240" y="401"/>
                    </a:lnTo>
                    <a:lnTo>
                      <a:pt x="242" y="399"/>
                    </a:lnTo>
                    <a:lnTo>
                      <a:pt x="242" y="396"/>
                    </a:lnTo>
                    <a:lnTo>
                      <a:pt x="242" y="395"/>
                    </a:lnTo>
                    <a:lnTo>
                      <a:pt x="243" y="392"/>
                    </a:lnTo>
                    <a:lnTo>
                      <a:pt x="245" y="388"/>
                    </a:lnTo>
                    <a:lnTo>
                      <a:pt x="245" y="386"/>
                    </a:lnTo>
                    <a:lnTo>
                      <a:pt x="246" y="384"/>
                    </a:lnTo>
                    <a:lnTo>
                      <a:pt x="250" y="382"/>
                    </a:lnTo>
                    <a:lnTo>
                      <a:pt x="250" y="381"/>
                    </a:lnTo>
                    <a:lnTo>
                      <a:pt x="249" y="380"/>
                    </a:lnTo>
                    <a:lnTo>
                      <a:pt x="250" y="380"/>
                    </a:lnTo>
                    <a:lnTo>
                      <a:pt x="254" y="384"/>
                    </a:lnTo>
                    <a:lnTo>
                      <a:pt x="260" y="386"/>
                    </a:lnTo>
                    <a:lnTo>
                      <a:pt x="264" y="385"/>
                    </a:lnTo>
                    <a:lnTo>
                      <a:pt x="265" y="387"/>
                    </a:lnTo>
                    <a:lnTo>
                      <a:pt x="267" y="386"/>
                    </a:lnTo>
                    <a:lnTo>
                      <a:pt x="269" y="383"/>
                    </a:lnTo>
                    <a:lnTo>
                      <a:pt x="271" y="381"/>
                    </a:lnTo>
                    <a:lnTo>
                      <a:pt x="275" y="386"/>
                    </a:lnTo>
                    <a:lnTo>
                      <a:pt x="275" y="387"/>
                    </a:lnTo>
                    <a:lnTo>
                      <a:pt x="278" y="391"/>
                    </a:lnTo>
                    <a:lnTo>
                      <a:pt x="283" y="392"/>
                    </a:lnTo>
                    <a:lnTo>
                      <a:pt x="286" y="395"/>
                    </a:lnTo>
                    <a:lnTo>
                      <a:pt x="285" y="397"/>
                    </a:lnTo>
                    <a:lnTo>
                      <a:pt x="289" y="399"/>
                    </a:lnTo>
                    <a:lnTo>
                      <a:pt x="291" y="399"/>
                    </a:lnTo>
                    <a:lnTo>
                      <a:pt x="295" y="399"/>
                    </a:lnTo>
                    <a:lnTo>
                      <a:pt x="296" y="397"/>
                    </a:lnTo>
                    <a:lnTo>
                      <a:pt x="299" y="397"/>
                    </a:lnTo>
                    <a:lnTo>
                      <a:pt x="302" y="399"/>
                    </a:lnTo>
                    <a:lnTo>
                      <a:pt x="304" y="400"/>
                    </a:lnTo>
                    <a:lnTo>
                      <a:pt x="305" y="403"/>
                    </a:lnTo>
                    <a:lnTo>
                      <a:pt x="307" y="406"/>
                    </a:lnTo>
                    <a:lnTo>
                      <a:pt x="308" y="412"/>
                    </a:lnTo>
                    <a:lnTo>
                      <a:pt x="308" y="415"/>
                    </a:lnTo>
                    <a:lnTo>
                      <a:pt x="305" y="418"/>
                    </a:lnTo>
                    <a:lnTo>
                      <a:pt x="305" y="420"/>
                    </a:lnTo>
                    <a:lnTo>
                      <a:pt x="307" y="423"/>
                    </a:lnTo>
                    <a:lnTo>
                      <a:pt x="307" y="426"/>
                    </a:lnTo>
                    <a:lnTo>
                      <a:pt x="308" y="426"/>
                    </a:lnTo>
                    <a:lnTo>
                      <a:pt x="313" y="423"/>
                    </a:lnTo>
                    <a:lnTo>
                      <a:pt x="314" y="422"/>
                    </a:lnTo>
                    <a:lnTo>
                      <a:pt x="317" y="422"/>
                    </a:lnTo>
                    <a:lnTo>
                      <a:pt x="319" y="423"/>
                    </a:lnTo>
                    <a:lnTo>
                      <a:pt x="321" y="423"/>
                    </a:lnTo>
                    <a:lnTo>
                      <a:pt x="320" y="424"/>
                    </a:lnTo>
                    <a:lnTo>
                      <a:pt x="320" y="425"/>
                    </a:lnTo>
                    <a:lnTo>
                      <a:pt x="321" y="425"/>
                    </a:lnTo>
                    <a:lnTo>
                      <a:pt x="322" y="426"/>
                    </a:lnTo>
                    <a:lnTo>
                      <a:pt x="322" y="427"/>
                    </a:lnTo>
                    <a:lnTo>
                      <a:pt x="325" y="426"/>
                    </a:lnTo>
                    <a:lnTo>
                      <a:pt x="327" y="429"/>
                    </a:lnTo>
                    <a:lnTo>
                      <a:pt x="327" y="431"/>
                    </a:lnTo>
                    <a:lnTo>
                      <a:pt x="328" y="433"/>
                    </a:lnTo>
                    <a:lnTo>
                      <a:pt x="329" y="433"/>
                    </a:lnTo>
                    <a:lnTo>
                      <a:pt x="332" y="436"/>
                    </a:lnTo>
                    <a:lnTo>
                      <a:pt x="333" y="435"/>
                    </a:lnTo>
                    <a:lnTo>
                      <a:pt x="334" y="436"/>
                    </a:lnTo>
                    <a:lnTo>
                      <a:pt x="336" y="436"/>
                    </a:lnTo>
                    <a:lnTo>
                      <a:pt x="338" y="438"/>
                    </a:lnTo>
                    <a:lnTo>
                      <a:pt x="339" y="440"/>
                    </a:lnTo>
                    <a:lnTo>
                      <a:pt x="341" y="437"/>
                    </a:lnTo>
                    <a:lnTo>
                      <a:pt x="343" y="438"/>
                    </a:lnTo>
                    <a:lnTo>
                      <a:pt x="346" y="439"/>
                    </a:lnTo>
                    <a:lnTo>
                      <a:pt x="349" y="436"/>
                    </a:lnTo>
                    <a:lnTo>
                      <a:pt x="351" y="439"/>
                    </a:lnTo>
                    <a:lnTo>
                      <a:pt x="358" y="439"/>
                    </a:lnTo>
                    <a:lnTo>
                      <a:pt x="361" y="435"/>
                    </a:lnTo>
                    <a:lnTo>
                      <a:pt x="362" y="438"/>
                    </a:lnTo>
                    <a:lnTo>
                      <a:pt x="366" y="439"/>
                    </a:lnTo>
                    <a:lnTo>
                      <a:pt x="367" y="438"/>
                    </a:lnTo>
                    <a:lnTo>
                      <a:pt x="368" y="439"/>
                    </a:lnTo>
                    <a:lnTo>
                      <a:pt x="367" y="439"/>
                    </a:lnTo>
                    <a:lnTo>
                      <a:pt x="368" y="441"/>
                    </a:lnTo>
                    <a:lnTo>
                      <a:pt x="369" y="443"/>
                    </a:lnTo>
                    <a:lnTo>
                      <a:pt x="368" y="444"/>
                    </a:lnTo>
                    <a:lnTo>
                      <a:pt x="370" y="446"/>
                    </a:lnTo>
                    <a:lnTo>
                      <a:pt x="370" y="448"/>
                    </a:lnTo>
                    <a:lnTo>
                      <a:pt x="370" y="450"/>
                    </a:lnTo>
                    <a:lnTo>
                      <a:pt x="370" y="451"/>
                    </a:lnTo>
                    <a:lnTo>
                      <a:pt x="370" y="452"/>
                    </a:lnTo>
                    <a:lnTo>
                      <a:pt x="370" y="454"/>
                    </a:lnTo>
                    <a:lnTo>
                      <a:pt x="369" y="454"/>
                    </a:lnTo>
                    <a:lnTo>
                      <a:pt x="368" y="456"/>
                    </a:lnTo>
                    <a:lnTo>
                      <a:pt x="368" y="458"/>
                    </a:lnTo>
                    <a:lnTo>
                      <a:pt x="370" y="460"/>
                    </a:lnTo>
                    <a:lnTo>
                      <a:pt x="371" y="461"/>
                    </a:lnTo>
                    <a:lnTo>
                      <a:pt x="370" y="462"/>
                    </a:lnTo>
                    <a:lnTo>
                      <a:pt x="371" y="463"/>
                    </a:lnTo>
                    <a:lnTo>
                      <a:pt x="370" y="463"/>
                    </a:lnTo>
                    <a:lnTo>
                      <a:pt x="371" y="465"/>
                    </a:lnTo>
                    <a:lnTo>
                      <a:pt x="370" y="467"/>
                    </a:lnTo>
                    <a:lnTo>
                      <a:pt x="369" y="468"/>
                    </a:lnTo>
                    <a:lnTo>
                      <a:pt x="370" y="471"/>
                    </a:lnTo>
                    <a:lnTo>
                      <a:pt x="369" y="471"/>
                    </a:lnTo>
                    <a:lnTo>
                      <a:pt x="370" y="473"/>
                    </a:lnTo>
                    <a:lnTo>
                      <a:pt x="371" y="473"/>
                    </a:lnTo>
                    <a:lnTo>
                      <a:pt x="371" y="475"/>
                    </a:lnTo>
                    <a:lnTo>
                      <a:pt x="370" y="476"/>
                    </a:lnTo>
                    <a:lnTo>
                      <a:pt x="370" y="478"/>
                    </a:lnTo>
                    <a:lnTo>
                      <a:pt x="368" y="481"/>
                    </a:lnTo>
                    <a:lnTo>
                      <a:pt x="368" y="483"/>
                    </a:lnTo>
                    <a:lnTo>
                      <a:pt x="370" y="484"/>
                    </a:lnTo>
                    <a:lnTo>
                      <a:pt x="373" y="486"/>
                    </a:lnTo>
                    <a:lnTo>
                      <a:pt x="375" y="487"/>
                    </a:lnTo>
                    <a:lnTo>
                      <a:pt x="375" y="485"/>
                    </a:lnTo>
                    <a:lnTo>
                      <a:pt x="376" y="486"/>
                    </a:lnTo>
                    <a:lnTo>
                      <a:pt x="377" y="486"/>
                    </a:lnTo>
                    <a:lnTo>
                      <a:pt x="376" y="485"/>
                    </a:lnTo>
                    <a:lnTo>
                      <a:pt x="376" y="484"/>
                    </a:lnTo>
                    <a:lnTo>
                      <a:pt x="378" y="484"/>
                    </a:lnTo>
                    <a:lnTo>
                      <a:pt x="378" y="481"/>
                    </a:lnTo>
                    <a:lnTo>
                      <a:pt x="379" y="483"/>
                    </a:lnTo>
                    <a:lnTo>
                      <a:pt x="379" y="481"/>
                    </a:lnTo>
                    <a:lnTo>
                      <a:pt x="381" y="483"/>
                    </a:lnTo>
                    <a:lnTo>
                      <a:pt x="382" y="482"/>
                    </a:lnTo>
                    <a:lnTo>
                      <a:pt x="380" y="480"/>
                    </a:lnTo>
                    <a:lnTo>
                      <a:pt x="382" y="480"/>
                    </a:lnTo>
                    <a:lnTo>
                      <a:pt x="380" y="477"/>
                    </a:lnTo>
                    <a:lnTo>
                      <a:pt x="380" y="476"/>
                    </a:lnTo>
                    <a:lnTo>
                      <a:pt x="382" y="478"/>
                    </a:lnTo>
                    <a:lnTo>
                      <a:pt x="382" y="476"/>
                    </a:lnTo>
                    <a:lnTo>
                      <a:pt x="383" y="475"/>
                    </a:lnTo>
                    <a:lnTo>
                      <a:pt x="382" y="473"/>
                    </a:lnTo>
                    <a:lnTo>
                      <a:pt x="384" y="473"/>
                    </a:lnTo>
                    <a:lnTo>
                      <a:pt x="383" y="471"/>
                    </a:lnTo>
                    <a:lnTo>
                      <a:pt x="383" y="464"/>
                    </a:lnTo>
                    <a:lnTo>
                      <a:pt x="385" y="463"/>
                    </a:lnTo>
                    <a:lnTo>
                      <a:pt x="384" y="461"/>
                    </a:lnTo>
                    <a:lnTo>
                      <a:pt x="384" y="460"/>
                    </a:lnTo>
                    <a:lnTo>
                      <a:pt x="385" y="462"/>
                    </a:lnTo>
                    <a:lnTo>
                      <a:pt x="386" y="461"/>
                    </a:lnTo>
                    <a:lnTo>
                      <a:pt x="386" y="459"/>
                    </a:lnTo>
                    <a:lnTo>
                      <a:pt x="387" y="459"/>
                    </a:lnTo>
                    <a:lnTo>
                      <a:pt x="387" y="457"/>
                    </a:lnTo>
                    <a:lnTo>
                      <a:pt x="388" y="456"/>
                    </a:lnTo>
                    <a:lnTo>
                      <a:pt x="388" y="454"/>
                    </a:lnTo>
                    <a:lnTo>
                      <a:pt x="389" y="453"/>
                    </a:lnTo>
                    <a:lnTo>
                      <a:pt x="390" y="454"/>
                    </a:lnTo>
                    <a:lnTo>
                      <a:pt x="391" y="454"/>
                    </a:lnTo>
                    <a:lnTo>
                      <a:pt x="392" y="452"/>
                    </a:lnTo>
                    <a:lnTo>
                      <a:pt x="393" y="454"/>
                    </a:lnTo>
                    <a:lnTo>
                      <a:pt x="394" y="452"/>
                    </a:lnTo>
                    <a:lnTo>
                      <a:pt x="392" y="452"/>
                    </a:lnTo>
                    <a:lnTo>
                      <a:pt x="393" y="451"/>
                    </a:lnTo>
                    <a:lnTo>
                      <a:pt x="392" y="450"/>
                    </a:lnTo>
                    <a:lnTo>
                      <a:pt x="396" y="450"/>
                    </a:lnTo>
                    <a:lnTo>
                      <a:pt x="394" y="448"/>
                    </a:lnTo>
                    <a:lnTo>
                      <a:pt x="395" y="447"/>
                    </a:lnTo>
                    <a:lnTo>
                      <a:pt x="394" y="448"/>
                    </a:lnTo>
                    <a:lnTo>
                      <a:pt x="393" y="447"/>
                    </a:lnTo>
                    <a:lnTo>
                      <a:pt x="394" y="446"/>
                    </a:lnTo>
                    <a:lnTo>
                      <a:pt x="395" y="446"/>
                    </a:lnTo>
                    <a:lnTo>
                      <a:pt x="394" y="446"/>
                    </a:lnTo>
                    <a:lnTo>
                      <a:pt x="395" y="444"/>
                    </a:lnTo>
                    <a:lnTo>
                      <a:pt x="396" y="444"/>
                    </a:lnTo>
                    <a:lnTo>
                      <a:pt x="395" y="443"/>
                    </a:lnTo>
                    <a:lnTo>
                      <a:pt x="395" y="441"/>
                    </a:lnTo>
                    <a:lnTo>
                      <a:pt x="397" y="440"/>
                    </a:lnTo>
                    <a:lnTo>
                      <a:pt x="395" y="440"/>
                    </a:lnTo>
                    <a:lnTo>
                      <a:pt x="395" y="439"/>
                    </a:lnTo>
                    <a:lnTo>
                      <a:pt x="394" y="439"/>
                    </a:lnTo>
                    <a:lnTo>
                      <a:pt x="396" y="437"/>
                    </a:lnTo>
                    <a:lnTo>
                      <a:pt x="397" y="438"/>
                    </a:lnTo>
                    <a:lnTo>
                      <a:pt x="397" y="437"/>
                    </a:lnTo>
                    <a:lnTo>
                      <a:pt x="398" y="437"/>
                    </a:lnTo>
                    <a:lnTo>
                      <a:pt x="399" y="436"/>
                    </a:lnTo>
                    <a:lnTo>
                      <a:pt x="400" y="434"/>
                    </a:lnTo>
                    <a:lnTo>
                      <a:pt x="400" y="435"/>
                    </a:lnTo>
                    <a:lnTo>
                      <a:pt x="400" y="433"/>
                    </a:lnTo>
                    <a:lnTo>
                      <a:pt x="403" y="433"/>
                    </a:lnTo>
                    <a:lnTo>
                      <a:pt x="403" y="430"/>
                    </a:lnTo>
                    <a:lnTo>
                      <a:pt x="404" y="427"/>
                    </a:lnTo>
                    <a:lnTo>
                      <a:pt x="406" y="426"/>
                    </a:lnTo>
                    <a:lnTo>
                      <a:pt x="408" y="424"/>
                    </a:lnTo>
                    <a:lnTo>
                      <a:pt x="409" y="423"/>
                    </a:lnTo>
                    <a:lnTo>
                      <a:pt x="409" y="422"/>
                    </a:lnTo>
                    <a:lnTo>
                      <a:pt x="408" y="423"/>
                    </a:lnTo>
                    <a:lnTo>
                      <a:pt x="409" y="418"/>
                    </a:lnTo>
                    <a:lnTo>
                      <a:pt x="411" y="419"/>
                    </a:lnTo>
                    <a:lnTo>
                      <a:pt x="412" y="418"/>
                    </a:lnTo>
                    <a:lnTo>
                      <a:pt x="413" y="418"/>
                    </a:lnTo>
                    <a:lnTo>
                      <a:pt x="413" y="417"/>
                    </a:lnTo>
                    <a:lnTo>
                      <a:pt x="414" y="418"/>
                    </a:lnTo>
                    <a:lnTo>
                      <a:pt x="416" y="417"/>
                    </a:lnTo>
                    <a:lnTo>
                      <a:pt x="414" y="416"/>
                    </a:lnTo>
                    <a:lnTo>
                      <a:pt x="414" y="415"/>
                    </a:lnTo>
                    <a:lnTo>
                      <a:pt x="414" y="416"/>
                    </a:lnTo>
                    <a:lnTo>
                      <a:pt x="416" y="416"/>
                    </a:lnTo>
                    <a:lnTo>
                      <a:pt x="416" y="414"/>
                    </a:lnTo>
                    <a:lnTo>
                      <a:pt x="417" y="414"/>
                    </a:lnTo>
                    <a:lnTo>
                      <a:pt x="417" y="413"/>
                    </a:lnTo>
                    <a:lnTo>
                      <a:pt x="418" y="413"/>
                    </a:lnTo>
                    <a:lnTo>
                      <a:pt x="420" y="412"/>
                    </a:lnTo>
                    <a:lnTo>
                      <a:pt x="421" y="413"/>
                    </a:lnTo>
                    <a:lnTo>
                      <a:pt x="424" y="410"/>
                    </a:lnTo>
                    <a:lnTo>
                      <a:pt x="422" y="409"/>
                    </a:lnTo>
                    <a:lnTo>
                      <a:pt x="423" y="406"/>
                    </a:lnTo>
                    <a:lnTo>
                      <a:pt x="424" y="405"/>
                    </a:lnTo>
                    <a:lnTo>
                      <a:pt x="425" y="405"/>
                    </a:lnTo>
                    <a:lnTo>
                      <a:pt x="424" y="404"/>
                    </a:lnTo>
                    <a:lnTo>
                      <a:pt x="425" y="404"/>
                    </a:lnTo>
                    <a:lnTo>
                      <a:pt x="425" y="403"/>
                    </a:lnTo>
                    <a:lnTo>
                      <a:pt x="427" y="403"/>
                    </a:lnTo>
                    <a:lnTo>
                      <a:pt x="427" y="401"/>
                    </a:lnTo>
                    <a:lnTo>
                      <a:pt x="428" y="400"/>
                    </a:lnTo>
                    <a:lnTo>
                      <a:pt x="429" y="398"/>
                    </a:lnTo>
                    <a:lnTo>
                      <a:pt x="428" y="395"/>
                    </a:lnTo>
                    <a:lnTo>
                      <a:pt x="429" y="392"/>
                    </a:lnTo>
                    <a:lnTo>
                      <a:pt x="429" y="391"/>
                    </a:lnTo>
                    <a:lnTo>
                      <a:pt x="430" y="389"/>
                    </a:lnTo>
                    <a:lnTo>
                      <a:pt x="430" y="388"/>
                    </a:lnTo>
                    <a:lnTo>
                      <a:pt x="431" y="388"/>
                    </a:lnTo>
                    <a:lnTo>
                      <a:pt x="432" y="386"/>
                    </a:lnTo>
                    <a:lnTo>
                      <a:pt x="437" y="389"/>
                    </a:lnTo>
                    <a:lnTo>
                      <a:pt x="440" y="389"/>
                    </a:lnTo>
                    <a:lnTo>
                      <a:pt x="441" y="389"/>
                    </a:lnTo>
                    <a:lnTo>
                      <a:pt x="442" y="387"/>
                    </a:lnTo>
                    <a:lnTo>
                      <a:pt x="443" y="386"/>
                    </a:lnTo>
                    <a:lnTo>
                      <a:pt x="442" y="386"/>
                    </a:lnTo>
                    <a:lnTo>
                      <a:pt x="442" y="384"/>
                    </a:lnTo>
                    <a:lnTo>
                      <a:pt x="443" y="385"/>
                    </a:lnTo>
                    <a:lnTo>
                      <a:pt x="445" y="384"/>
                    </a:lnTo>
                    <a:lnTo>
                      <a:pt x="444" y="383"/>
                    </a:lnTo>
                    <a:lnTo>
                      <a:pt x="446" y="384"/>
                    </a:lnTo>
                    <a:lnTo>
                      <a:pt x="446" y="383"/>
                    </a:lnTo>
                    <a:lnTo>
                      <a:pt x="445" y="382"/>
                    </a:lnTo>
                    <a:lnTo>
                      <a:pt x="447" y="382"/>
                    </a:lnTo>
                    <a:lnTo>
                      <a:pt x="448" y="381"/>
                    </a:lnTo>
                    <a:lnTo>
                      <a:pt x="447" y="380"/>
                    </a:lnTo>
                    <a:lnTo>
                      <a:pt x="449" y="379"/>
                    </a:lnTo>
                    <a:lnTo>
                      <a:pt x="449" y="381"/>
                    </a:lnTo>
                    <a:lnTo>
                      <a:pt x="450" y="381"/>
                    </a:lnTo>
                    <a:lnTo>
                      <a:pt x="450" y="380"/>
                    </a:lnTo>
                    <a:lnTo>
                      <a:pt x="449" y="378"/>
                    </a:lnTo>
                    <a:lnTo>
                      <a:pt x="449" y="376"/>
                    </a:lnTo>
                    <a:lnTo>
                      <a:pt x="450" y="376"/>
                    </a:lnTo>
                    <a:lnTo>
                      <a:pt x="452" y="377"/>
                    </a:lnTo>
                    <a:lnTo>
                      <a:pt x="452" y="375"/>
                    </a:lnTo>
                    <a:lnTo>
                      <a:pt x="455" y="373"/>
                    </a:lnTo>
                    <a:lnTo>
                      <a:pt x="456" y="373"/>
                    </a:lnTo>
                    <a:lnTo>
                      <a:pt x="457" y="373"/>
                    </a:lnTo>
                    <a:lnTo>
                      <a:pt x="458" y="373"/>
                    </a:lnTo>
                    <a:lnTo>
                      <a:pt x="458" y="374"/>
                    </a:lnTo>
                    <a:lnTo>
                      <a:pt x="458" y="375"/>
                    </a:lnTo>
                    <a:lnTo>
                      <a:pt x="459" y="374"/>
                    </a:lnTo>
                    <a:lnTo>
                      <a:pt x="461" y="375"/>
                    </a:lnTo>
                    <a:lnTo>
                      <a:pt x="463" y="374"/>
                    </a:lnTo>
                    <a:lnTo>
                      <a:pt x="463" y="376"/>
                    </a:lnTo>
                    <a:lnTo>
                      <a:pt x="465" y="376"/>
                    </a:lnTo>
                    <a:lnTo>
                      <a:pt x="466" y="378"/>
                    </a:lnTo>
                    <a:lnTo>
                      <a:pt x="469" y="378"/>
                    </a:lnTo>
                    <a:lnTo>
                      <a:pt x="470" y="380"/>
                    </a:lnTo>
                    <a:lnTo>
                      <a:pt x="473" y="382"/>
                    </a:lnTo>
                    <a:lnTo>
                      <a:pt x="475" y="382"/>
                    </a:lnTo>
                    <a:lnTo>
                      <a:pt x="478" y="382"/>
                    </a:lnTo>
                    <a:lnTo>
                      <a:pt x="478" y="385"/>
                    </a:lnTo>
                    <a:lnTo>
                      <a:pt x="482" y="388"/>
                    </a:lnTo>
                    <a:lnTo>
                      <a:pt x="484" y="391"/>
                    </a:lnTo>
                    <a:lnTo>
                      <a:pt x="486" y="392"/>
                    </a:lnTo>
                    <a:lnTo>
                      <a:pt x="488" y="391"/>
                    </a:lnTo>
                    <a:lnTo>
                      <a:pt x="489" y="392"/>
                    </a:lnTo>
                    <a:lnTo>
                      <a:pt x="490" y="394"/>
                    </a:lnTo>
                    <a:lnTo>
                      <a:pt x="491" y="397"/>
                    </a:lnTo>
                    <a:lnTo>
                      <a:pt x="495" y="401"/>
                    </a:lnTo>
                    <a:lnTo>
                      <a:pt x="496" y="403"/>
                    </a:lnTo>
                    <a:lnTo>
                      <a:pt x="497" y="403"/>
                    </a:lnTo>
                    <a:lnTo>
                      <a:pt x="499" y="407"/>
                    </a:lnTo>
                    <a:lnTo>
                      <a:pt x="504" y="405"/>
                    </a:lnTo>
                    <a:lnTo>
                      <a:pt x="506" y="406"/>
                    </a:lnTo>
                    <a:lnTo>
                      <a:pt x="507" y="406"/>
                    </a:lnTo>
                    <a:lnTo>
                      <a:pt x="508" y="408"/>
                    </a:lnTo>
                    <a:lnTo>
                      <a:pt x="510" y="405"/>
                    </a:lnTo>
                    <a:lnTo>
                      <a:pt x="514" y="403"/>
                    </a:lnTo>
                    <a:lnTo>
                      <a:pt x="515" y="402"/>
                    </a:lnTo>
                    <a:lnTo>
                      <a:pt x="517" y="403"/>
                    </a:lnTo>
                    <a:lnTo>
                      <a:pt x="518" y="401"/>
                    </a:lnTo>
                    <a:lnTo>
                      <a:pt x="520" y="397"/>
                    </a:lnTo>
                    <a:lnTo>
                      <a:pt x="522" y="399"/>
                    </a:lnTo>
                    <a:lnTo>
                      <a:pt x="522" y="397"/>
                    </a:lnTo>
                    <a:lnTo>
                      <a:pt x="525" y="394"/>
                    </a:lnTo>
                    <a:lnTo>
                      <a:pt x="531" y="397"/>
                    </a:lnTo>
                    <a:lnTo>
                      <a:pt x="533" y="399"/>
                    </a:lnTo>
                    <a:lnTo>
                      <a:pt x="536" y="404"/>
                    </a:lnTo>
                    <a:lnTo>
                      <a:pt x="539" y="409"/>
                    </a:lnTo>
                    <a:lnTo>
                      <a:pt x="539" y="410"/>
                    </a:lnTo>
                    <a:lnTo>
                      <a:pt x="542" y="412"/>
                    </a:lnTo>
                    <a:lnTo>
                      <a:pt x="545" y="412"/>
                    </a:lnTo>
                    <a:lnTo>
                      <a:pt x="548" y="410"/>
                    </a:lnTo>
                    <a:lnTo>
                      <a:pt x="551" y="411"/>
                    </a:lnTo>
                    <a:lnTo>
                      <a:pt x="554" y="407"/>
                    </a:lnTo>
                    <a:lnTo>
                      <a:pt x="557" y="409"/>
                    </a:lnTo>
                    <a:lnTo>
                      <a:pt x="559" y="408"/>
                    </a:lnTo>
                    <a:lnTo>
                      <a:pt x="562" y="409"/>
                    </a:lnTo>
                    <a:lnTo>
                      <a:pt x="564" y="407"/>
                    </a:lnTo>
                    <a:lnTo>
                      <a:pt x="565" y="403"/>
                    </a:lnTo>
                    <a:lnTo>
                      <a:pt x="566" y="401"/>
                    </a:lnTo>
                    <a:lnTo>
                      <a:pt x="571" y="401"/>
                    </a:lnTo>
                    <a:lnTo>
                      <a:pt x="572" y="399"/>
                    </a:lnTo>
                    <a:lnTo>
                      <a:pt x="574" y="396"/>
                    </a:lnTo>
                    <a:lnTo>
                      <a:pt x="577" y="396"/>
                    </a:lnTo>
                    <a:lnTo>
                      <a:pt x="579" y="397"/>
                    </a:lnTo>
                    <a:lnTo>
                      <a:pt x="577" y="389"/>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71" name="Group 80">
              <a:extLst>
                <a:ext uri="{FF2B5EF4-FFF2-40B4-BE49-F238E27FC236}">
                  <a16:creationId xmlns:a16="http://schemas.microsoft.com/office/drawing/2014/main" id="{6D254643-81DE-4D84-8FE5-6C24EE5BA06B}"/>
                </a:ext>
              </a:extLst>
            </p:cNvPr>
            <p:cNvGrpSpPr>
              <a:grpSpLocks/>
            </p:cNvGrpSpPr>
            <p:nvPr/>
          </p:nvGrpSpPr>
          <p:grpSpPr bwMode="auto">
            <a:xfrm>
              <a:off x="1081" y="2725"/>
              <a:ext cx="335" cy="268"/>
              <a:chOff x="1081" y="2725"/>
              <a:chExt cx="335" cy="268"/>
            </a:xfrm>
          </p:grpSpPr>
          <p:sp>
            <p:nvSpPr>
              <p:cNvPr id="517" name="Freeform 78">
                <a:extLst>
                  <a:ext uri="{FF2B5EF4-FFF2-40B4-BE49-F238E27FC236}">
                    <a16:creationId xmlns:a16="http://schemas.microsoft.com/office/drawing/2014/main" id="{0D1DA062-FF45-4C7E-8860-FE2180BD8733}"/>
                  </a:ext>
                </a:extLst>
              </p:cNvPr>
              <p:cNvSpPr>
                <a:spLocks/>
              </p:cNvSpPr>
              <p:nvPr/>
            </p:nvSpPr>
            <p:spPr bwMode="auto">
              <a:xfrm>
                <a:off x="1081" y="2725"/>
                <a:ext cx="335" cy="268"/>
              </a:xfrm>
              <a:custGeom>
                <a:avLst/>
                <a:gdLst>
                  <a:gd name="T0" fmla="*/ 328 w 335"/>
                  <a:gd name="T1" fmla="*/ 238 h 268"/>
                  <a:gd name="T2" fmla="*/ 328 w 335"/>
                  <a:gd name="T3" fmla="*/ 207 h 268"/>
                  <a:gd name="T4" fmla="*/ 325 w 335"/>
                  <a:gd name="T5" fmla="*/ 172 h 268"/>
                  <a:gd name="T6" fmla="*/ 319 w 335"/>
                  <a:gd name="T7" fmla="*/ 134 h 268"/>
                  <a:gd name="T8" fmla="*/ 289 w 335"/>
                  <a:gd name="T9" fmla="*/ 125 h 268"/>
                  <a:gd name="T10" fmla="*/ 278 w 335"/>
                  <a:gd name="T11" fmla="*/ 116 h 268"/>
                  <a:gd name="T12" fmla="*/ 276 w 335"/>
                  <a:gd name="T13" fmla="*/ 91 h 268"/>
                  <a:gd name="T14" fmla="*/ 262 w 335"/>
                  <a:gd name="T15" fmla="*/ 77 h 268"/>
                  <a:gd name="T16" fmla="*/ 266 w 335"/>
                  <a:gd name="T17" fmla="*/ 43 h 268"/>
                  <a:gd name="T18" fmla="*/ 254 w 335"/>
                  <a:gd name="T19" fmla="*/ 21 h 268"/>
                  <a:gd name="T20" fmla="*/ 238 w 335"/>
                  <a:gd name="T21" fmla="*/ 22 h 268"/>
                  <a:gd name="T22" fmla="*/ 229 w 335"/>
                  <a:gd name="T23" fmla="*/ 20 h 268"/>
                  <a:gd name="T24" fmla="*/ 213 w 335"/>
                  <a:gd name="T25" fmla="*/ 7 h 268"/>
                  <a:gd name="T26" fmla="*/ 202 w 335"/>
                  <a:gd name="T27" fmla="*/ 1 h 268"/>
                  <a:gd name="T28" fmla="*/ 188 w 335"/>
                  <a:gd name="T29" fmla="*/ 20 h 268"/>
                  <a:gd name="T30" fmla="*/ 188 w 335"/>
                  <a:gd name="T31" fmla="*/ 43 h 268"/>
                  <a:gd name="T32" fmla="*/ 186 w 335"/>
                  <a:gd name="T33" fmla="*/ 68 h 268"/>
                  <a:gd name="T34" fmla="*/ 150 w 335"/>
                  <a:gd name="T35" fmla="*/ 62 h 268"/>
                  <a:gd name="T36" fmla="*/ 130 w 335"/>
                  <a:gd name="T37" fmla="*/ 84 h 268"/>
                  <a:gd name="T38" fmla="*/ 113 w 335"/>
                  <a:gd name="T39" fmla="*/ 79 h 268"/>
                  <a:gd name="T40" fmla="*/ 87 w 335"/>
                  <a:gd name="T41" fmla="*/ 63 h 268"/>
                  <a:gd name="T42" fmla="*/ 66 w 335"/>
                  <a:gd name="T43" fmla="*/ 79 h 268"/>
                  <a:gd name="T44" fmla="*/ 51 w 335"/>
                  <a:gd name="T45" fmla="*/ 81 h 268"/>
                  <a:gd name="T46" fmla="*/ 39 w 335"/>
                  <a:gd name="T47" fmla="*/ 78 h 268"/>
                  <a:gd name="T48" fmla="*/ 36 w 335"/>
                  <a:gd name="T49" fmla="*/ 82 h 268"/>
                  <a:gd name="T50" fmla="*/ 32 w 335"/>
                  <a:gd name="T51" fmla="*/ 94 h 268"/>
                  <a:gd name="T52" fmla="*/ 23 w 335"/>
                  <a:gd name="T53" fmla="*/ 112 h 268"/>
                  <a:gd name="T54" fmla="*/ 8 w 335"/>
                  <a:gd name="T55" fmla="*/ 126 h 268"/>
                  <a:gd name="T56" fmla="*/ 3 w 335"/>
                  <a:gd name="T57" fmla="*/ 148 h 268"/>
                  <a:gd name="T58" fmla="*/ 8 w 335"/>
                  <a:gd name="T59" fmla="*/ 172 h 268"/>
                  <a:gd name="T60" fmla="*/ 14 w 335"/>
                  <a:gd name="T61" fmla="*/ 188 h 268"/>
                  <a:gd name="T62" fmla="*/ 18 w 335"/>
                  <a:gd name="T63" fmla="*/ 202 h 268"/>
                  <a:gd name="T64" fmla="*/ 23 w 335"/>
                  <a:gd name="T65" fmla="*/ 209 h 268"/>
                  <a:gd name="T66" fmla="*/ 29 w 335"/>
                  <a:gd name="T67" fmla="*/ 224 h 268"/>
                  <a:gd name="T68" fmla="*/ 41 w 335"/>
                  <a:gd name="T69" fmla="*/ 226 h 268"/>
                  <a:gd name="T70" fmla="*/ 54 w 335"/>
                  <a:gd name="T71" fmla="*/ 222 h 268"/>
                  <a:gd name="T72" fmla="*/ 55 w 335"/>
                  <a:gd name="T73" fmla="*/ 238 h 268"/>
                  <a:gd name="T74" fmla="*/ 63 w 335"/>
                  <a:gd name="T75" fmla="*/ 236 h 268"/>
                  <a:gd name="T76" fmla="*/ 78 w 335"/>
                  <a:gd name="T77" fmla="*/ 237 h 268"/>
                  <a:gd name="T78" fmla="*/ 93 w 335"/>
                  <a:gd name="T79" fmla="*/ 224 h 268"/>
                  <a:gd name="T80" fmla="*/ 131 w 335"/>
                  <a:gd name="T81" fmla="*/ 211 h 268"/>
                  <a:gd name="T82" fmla="*/ 140 w 335"/>
                  <a:gd name="T83" fmla="*/ 202 h 268"/>
                  <a:gd name="T84" fmla="*/ 148 w 335"/>
                  <a:gd name="T85" fmla="*/ 190 h 268"/>
                  <a:gd name="T86" fmla="*/ 155 w 335"/>
                  <a:gd name="T87" fmla="*/ 191 h 268"/>
                  <a:gd name="T88" fmla="*/ 165 w 335"/>
                  <a:gd name="T89" fmla="*/ 193 h 268"/>
                  <a:gd name="T90" fmla="*/ 173 w 335"/>
                  <a:gd name="T91" fmla="*/ 198 h 268"/>
                  <a:gd name="T92" fmla="*/ 180 w 335"/>
                  <a:gd name="T93" fmla="*/ 214 h 268"/>
                  <a:gd name="T94" fmla="*/ 192 w 335"/>
                  <a:gd name="T95" fmla="*/ 224 h 268"/>
                  <a:gd name="T96" fmla="*/ 202 w 335"/>
                  <a:gd name="T97" fmla="*/ 234 h 268"/>
                  <a:gd name="T98" fmla="*/ 213 w 335"/>
                  <a:gd name="T99" fmla="*/ 246 h 268"/>
                  <a:gd name="T100" fmla="*/ 231 w 335"/>
                  <a:gd name="T101" fmla="*/ 249 h 268"/>
                  <a:gd name="T102" fmla="*/ 242 w 335"/>
                  <a:gd name="T103" fmla="*/ 243 h 268"/>
                  <a:gd name="T104" fmla="*/ 256 w 335"/>
                  <a:gd name="T105" fmla="*/ 250 h 268"/>
                  <a:gd name="T106" fmla="*/ 268 w 335"/>
                  <a:gd name="T107" fmla="*/ 259 h 268"/>
                  <a:gd name="T108" fmla="*/ 268 w 335"/>
                  <a:gd name="T109" fmla="*/ 267 h 268"/>
                  <a:gd name="T110" fmla="*/ 279 w 335"/>
                  <a:gd name="T111" fmla="*/ 263 h 268"/>
                  <a:gd name="T112" fmla="*/ 282 w 335"/>
                  <a:gd name="T113" fmla="*/ 252 h 268"/>
                  <a:gd name="T114" fmla="*/ 295 w 335"/>
                  <a:gd name="T115" fmla="*/ 241 h 268"/>
                  <a:gd name="T116" fmla="*/ 305 w 335"/>
                  <a:gd name="T117" fmla="*/ 255 h 268"/>
                  <a:gd name="T118" fmla="*/ 319 w 335"/>
                  <a:gd name="T119" fmla="*/ 253 h 268"/>
                  <a:gd name="T120" fmla="*/ 326 w 335"/>
                  <a:gd name="T121" fmla="*/ 256 h 2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5"/>
                  <a:gd name="T184" fmla="*/ 0 h 268"/>
                  <a:gd name="T185" fmla="*/ 335 w 335"/>
                  <a:gd name="T186" fmla="*/ 268 h 26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5" h="268">
                    <a:moveTo>
                      <a:pt x="334" y="252"/>
                    </a:moveTo>
                    <a:lnTo>
                      <a:pt x="334" y="249"/>
                    </a:lnTo>
                    <a:lnTo>
                      <a:pt x="333" y="249"/>
                    </a:lnTo>
                    <a:lnTo>
                      <a:pt x="332" y="246"/>
                    </a:lnTo>
                    <a:lnTo>
                      <a:pt x="331" y="245"/>
                    </a:lnTo>
                    <a:lnTo>
                      <a:pt x="331" y="244"/>
                    </a:lnTo>
                    <a:lnTo>
                      <a:pt x="329" y="242"/>
                    </a:lnTo>
                    <a:lnTo>
                      <a:pt x="328" y="239"/>
                    </a:lnTo>
                    <a:lnTo>
                      <a:pt x="326" y="238"/>
                    </a:lnTo>
                    <a:lnTo>
                      <a:pt x="328" y="238"/>
                    </a:lnTo>
                    <a:lnTo>
                      <a:pt x="324" y="233"/>
                    </a:lnTo>
                    <a:lnTo>
                      <a:pt x="326" y="232"/>
                    </a:lnTo>
                    <a:lnTo>
                      <a:pt x="327" y="231"/>
                    </a:lnTo>
                    <a:lnTo>
                      <a:pt x="323" y="230"/>
                    </a:lnTo>
                    <a:lnTo>
                      <a:pt x="321" y="228"/>
                    </a:lnTo>
                    <a:lnTo>
                      <a:pt x="326" y="220"/>
                    </a:lnTo>
                    <a:lnTo>
                      <a:pt x="325" y="218"/>
                    </a:lnTo>
                    <a:lnTo>
                      <a:pt x="328" y="214"/>
                    </a:lnTo>
                    <a:lnTo>
                      <a:pt x="331" y="212"/>
                    </a:lnTo>
                    <a:lnTo>
                      <a:pt x="328" y="210"/>
                    </a:lnTo>
                    <a:lnTo>
                      <a:pt x="328" y="207"/>
                    </a:lnTo>
                    <a:lnTo>
                      <a:pt x="327" y="204"/>
                    </a:lnTo>
                    <a:lnTo>
                      <a:pt x="323" y="201"/>
                    </a:lnTo>
                    <a:lnTo>
                      <a:pt x="323" y="200"/>
                    </a:lnTo>
                    <a:lnTo>
                      <a:pt x="325" y="196"/>
                    </a:lnTo>
                    <a:lnTo>
                      <a:pt x="328" y="194"/>
                    </a:lnTo>
                    <a:lnTo>
                      <a:pt x="326" y="191"/>
                    </a:lnTo>
                    <a:lnTo>
                      <a:pt x="325" y="180"/>
                    </a:lnTo>
                    <a:lnTo>
                      <a:pt x="324" y="180"/>
                    </a:lnTo>
                    <a:lnTo>
                      <a:pt x="324" y="178"/>
                    </a:lnTo>
                    <a:lnTo>
                      <a:pt x="326" y="174"/>
                    </a:lnTo>
                    <a:lnTo>
                      <a:pt x="325" y="172"/>
                    </a:lnTo>
                    <a:lnTo>
                      <a:pt x="327" y="167"/>
                    </a:lnTo>
                    <a:lnTo>
                      <a:pt x="324" y="165"/>
                    </a:lnTo>
                    <a:lnTo>
                      <a:pt x="325" y="164"/>
                    </a:lnTo>
                    <a:lnTo>
                      <a:pt x="328" y="158"/>
                    </a:lnTo>
                    <a:lnTo>
                      <a:pt x="330" y="155"/>
                    </a:lnTo>
                    <a:lnTo>
                      <a:pt x="328" y="150"/>
                    </a:lnTo>
                    <a:lnTo>
                      <a:pt x="323" y="145"/>
                    </a:lnTo>
                    <a:lnTo>
                      <a:pt x="322" y="142"/>
                    </a:lnTo>
                    <a:lnTo>
                      <a:pt x="322" y="139"/>
                    </a:lnTo>
                    <a:lnTo>
                      <a:pt x="322" y="133"/>
                    </a:lnTo>
                    <a:lnTo>
                      <a:pt x="319" y="134"/>
                    </a:lnTo>
                    <a:lnTo>
                      <a:pt x="316" y="127"/>
                    </a:lnTo>
                    <a:lnTo>
                      <a:pt x="313" y="127"/>
                    </a:lnTo>
                    <a:lnTo>
                      <a:pt x="308" y="125"/>
                    </a:lnTo>
                    <a:lnTo>
                      <a:pt x="306" y="123"/>
                    </a:lnTo>
                    <a:lnTo>
                      <a:pt x="304" y="120"/>
                    </a:lnTo>
                    <a:lnTo>
                      <a:pt x="301" y="119"/>
                    </a:lnTo>
                    <a:lnTo>
                      <a:pt x="300" y="117"/>
                    </a:lnTo>
                    <a:lnTo>
                      <a:pt x="298" y="116"/>
                    </a:lnTo>
                    <a:lnTo>
                      <a:pt x="296" y="116"/>
                    </a:lnTo>
                    <a:lnTo>
                      <a:pt x="294" y="116"/>
                    </a:lnTo>
                    <a:lnTo>
                      <a:pt x="289" y="125"/>
                    </a:lnTo>
                    <a:lnTo>
                      <a:pt x="284" y="129"/>
                    </a:lnTo>
                    <a:lnTo>
                      <a:pt x="282" y="129"/>
                    </a:lnTo>
                    <a:lnTo>
                      <a:pt x="281" y="128"/>
                    </a:lnTo>
                    <a:lnTo>
                      <a:pt x="279" y="128"/>
                    </a:lnTo>
                    <a:lnTo>
                      <a:pt x="278" y="126"/>
                    </a:lnTo>
                    <a:lnTo>
                      <a:pt x="279" y="125"/>
                    </a:lnTo>
                    <a:lnTo>
                      <a:pt x="279" y="124"/>
                    </a:lnTo>
                    <a:lnTo>
                      <a:pt x="280" y="122"/>
                    </a:lnTo>
                    <a:lnTo>
                      <a:pt x="279" y="121"/>
                    </a:lnTo>
                    <a:lnTo>
                      <a:pt x="279" y="120"/>
                    </a:lnTo>
                    <a:lnTo>
                      <a:pt x="278" y="116"/>
                    </a:lnTo>
                    <a:lnTo>
                      <a:pt x="281" y="114"/>
                    </a:lnTo>
                    <a:lnTo>
                      <a:pt x="280" y="113"/>
                    </a:lnTo>
                    <a:lnTo>
                      <a:pt x="281" y="112"/>
                    </a:lnTo>
                    <a:lnTo>
                      <a:pt x="280" y="110"/>
                    </a:lnTo>
                    <a:lnTo>
                      <a:pt x="282" y="107"/>
                    </a:lnTo>
                    <a:lnTo>
                      <a:pt x="281" y="107"/>
                    </a:lnTo>
                    <a:lnTo>
                      <a:pt x="281" y="99"/>
                    </a:lnTo>
                    <a:lnTo>
                      <a:pt x="279" y="96"/>
                    </a:lnTo>
                    <a:lnTo>
                      <a:pt x="278" y="92"/>
                    </a:lnTo>
                    <a:lnTo>
                      <a:pt x="277" y="92"/>
                    </a:lnTo>
                    <a:lnTo>
                      <a:pt x="276" y="91"/>
                    </a:lnTo>
                    <a:lnTo>
                      <a:pt x="275" y="91"/>
                    </a:lnTo>
                    <a:lnTo>
                      <a:pt x="275" y="90"/>
                    </a:lnTo>
                    <a:lnTo>
                      <a:pt x="274" y="91"/>
                    </a:lnTo>
                    <a:lnTo>
                      <a:pt x="274" y="90"/>
                    </a:lnTo>
                    <a:lnTo>
                      <a:pt x="271" y="90"/>
                    </a:lnTo>
                    <a:lnTo>
                      <a:pt x="271" y="88"/>
                    </a:lnTo>
                    <a:lnTo>
                      <a:pt x="268" y="87"/>
                    </a:lnTo>
                    <a:lnTo>
                      <a:pt x="266" y="86"/>
                    </a:lnTo>
                    <a:lnTo>
                      <a:pt x="262" y="79"/>
                    </a:lnTo>
                    <a:lnTo>
                      <a:pt x="262" y="77"/>
                    </a:lnTo>
                    <a:lnTo>
                      <a:pt x="260" y="73"/>
                    </a:lnTo>
                    <a:lnTo>
                      <a:pt x="259" y="71"/>
                    </a:lnTo>
                    <a:lnTo>
                      <a:pt x="259" y="60"/>
                    </a:lnTo>
                    <a:lnTo>
                      <a:pt x="258" y="57"/>
                    </a:lnTo>
                    <a:lnTo>
                      <a:pt x="259" y="54"/>
                    </a:lnTo>
                    <a:lnTo>
                      <a:pt x="259" y="52"/>
                    </a:lnTo>
                    <a:lnTo>
                      <a:pt x="260" y="50"/>
                    </a:lnTo>
                    <a:lnTo>
                      <a:pt x="262" y="49"/>
                    </a:lnTo>
                    <a:lnTo>
                      <a:pt x="262" y="48"/>
                    </a:lnTo>
                    <a:lnTo>
                      <a:pt x="266" y="46"/>
                    </a:lnTo>
                    <a:lnTo>
                      <a:pt x="266" y="43"/>
                    </a:lnTo>
                    <a:lnTo>
                      <a:pt x="265" y="39"/>
                    </a:lnTo>
                    <a:lnTo>
                      <a:pt x="262" y="38"/>
                    </a:lnTo>
                    <a:lnTo>
                      <a:pt x="264" y="33"/>
                    </a:lnTo>
                    <a:lnTo>
                      <a:pt x="264" y="30"/>
                    </a:lnTo>
                    <a:lnTo>
                      <a:pt x="258" y="28"/>
                    </a:lnTo>
                    <a:lnTo>
                      <a:pt x="257" y="28"/>
                    </a:lnTo>
                    <a:lnTo>
                      <a:pt x="256" y="29"/>
                    </a:lnTo>
                    <a:lnTo>
                      <a:pt x="254" y="26"/>
                    </a:lnTo>
                    <a:lnTo>
                      <a:pt x="256" y="25"/>
                    </a:lnTo>
                    <a:lnTo>
                      <a:pt x="255" y="23"/>
                    </a:lnTo>
                    <a:lnTo>
                      <a:pt x="254" y="21"/>
                    </a:lnTo>
                    <a:lnTo>
                      <a:pt x="256" y="20"/>
                    </a:lnTo>
                    <a:lnTo>
                      <a:pt x="255" y="20"/>
                    </a:lnTo>
                    <a:lnTo>
                      <a:pt x="250" y="20"/>
                    </a:lnTo>
                    <a:lnTo>
                      <a:pt x="247" y="22"/>
                    </a:lnTo>
                    <a:lnTo>
                      <a:pt x="245" y="21"/>
                    </a:lnTo>
                    <a:lnTo>
                      <a:pt x="243" y="23"/>
                    </a:lnTo>
                    <a:lnTo>
                      <a:pt x="243" y="26"/>
                    </a:lnTo>
                    <a:lnTo>
                      <a:pt x="241" y="26"/>
                    </a:lnTo>
                    <a:lnTo>
                      <a:pt x="238" y="23"/>
                    </a:lnTo>
                    <a:lnTo>
                      <a:pt x="237" y="23"/>
                    </a:lnTo>
                    <a:lnTo>
                      <a:pt x="238" y="22"/>
                    </a:lnTo>
                    <a:lnTo>
                      <a:pt x="238" y="20"/>
                    </a:lnTo>
                    <a:lnTo>
                      <a:pt x="238" y="18"/>
                    </a:lnTo>
                    <a:lnTo>
                      <a:pt x="239" y="12"/>
                    </a:lnTo>
                    <a:lnTo>
                      <a:pt x="238" y="7"/>
                    </a:lnTo>
                    <a:lnTo>
                      <a:pt x="234" y="9"/>
                    </a:lnTo>
                    <a:lnTo>
                      <a:pt x="230" y="9"/>
                    </a:lnTo>
                    <a:lnTo>
                      <a:pt x="230" y="12"/>
                    </a:lnTo>
                    <a:lnTo>
                      <a:pt x="227" y="15"/>
                    </a:lnTo>
                    <a:lnTo>
                      <a:pt x="227" y="18"/>
                    </a:lnTo>
                    <a:lnTo>
                      <a:pt x="228" y="18"/>
                    </a:lnTo>
                    <a:lnTo>
                      <a:pt x="229" y="20"/>
                    </a:lnTo>
                    <a:lnTo>
                      <a:pt x="227" y="19"/>
                    </a:lnTo>
                    <a:lnTo>
                      <a:pt x="225" y="20"/>
                    </a:lnTo>
                    <a:lnTo>
                      <a:pt x="224" y="18"/>
                    </a:lnTo>
                    <a:lnTo>
                      <a:pt x="221" y="18"/>
                    </a:lnTo>
                    <a:lnTo>
                      <a:pt x="219" y="18"/>
                    </a:lnTo>
                    <a:lnTo>
                      <a:pt x="218" y="14"/>
                    </a:lnTo>
                    <a:lnTo>
                      <a:pt x="218" y="13"/>
                    </a:lnTo>
                    <a:lnTo>
                      <a:pt x="221" y="10"/>
                    </a:lnTo>
                    <a:lnTo>
                      <a:pt x="220" y="8"/>
                    </a:lnTo>
                    <a:lnTo>
                      <a:pt x="215" y="7"/>
                    </a:lnTo>
                    <a:lnTo>
                      <a:pt x="213" y="7"/>
                    </a:lnTo>
                    <a:lnTo>
                      <a:pt x="213" y="5"/>
                    </a:lnTo>
                    <a:lnTo>
                      <a:pt x="211" y="4"/>
                    </a:lnTo>
                    <a:lnTo>
                      <a:pt x="211" y="3"/>
                    </a:lnTo>
                    <a:lnTo>
                      <a:pt x="209" y="1"/>
                    </a:lnTo>
                    <a:lnTo>
                      <a:pt x="208" y="6"/>
                    </a:lnTo>
                    <a:lnTo>
                      <a:pt x="205" y="7"/>
                    </a:lnTo>
                    <a:lnTo>
                      <a:pt x="202" y="5"/>
                    </a:lnTo>
                    <a:lnTo>
                      <a:pt x="202" y="4"/>
                    </a:lnTo>
                    <a:lnTo>
                      <a:pt x="202" y="3"/>
                    </a:lnTo>
                    <a:lnTo>
                      <a:pt x="202" y="1"/>
                    </a:lnTo>
                    <a:lnTo>
                      <a:pt x="199" y="0"/>
                    </a:lnTo>
                    <a:lnTo>
                      <a:pt x="197" y="0"/>
                    </a:lnTo>
                    <a:lnTo>
                      <a:pt x="197" y="3"/>
                    </a:lnTo>
                    <a:lnTo>
                      <a:pt x="196" y="3"/>
                    </a:lnTo>
                    <a:lnTo>
                      <a:pt x="193" y="5"/>
                    </a:lnTo>
                    <a:lnTo>
                      <a:pt x="191" y="5"/>
                    </a:lnTo>
                    <a:lnTo>
                      <a:pt x="189" y="5"/>
                    </a:lnTo>
                    <a:lnTo>
                      <a:pt x="188" y="7"/>
                    </a:lnTo>
                    <a:lnTo>
                      <a:pt x="183" y="13"/>
                    </a:lnTo>
                    <a:lnTo>
                      <a:pt x="185" y="15"/>
                    </a:lnTo>
                    <a:lnTo>
                      <a:pt x="188" y="20"/>
                    </a:lnTo>
                    <a:lnTo>
                      <a:pt x="189" y="18"/>
                    </a:lnTo>
                    <a:lnTo>
                      <a:pt x="193" y="17"/>
                    </a:lnTo>
                    <a:lnTo>
                      <a:pt x="193" y="18"/>
                    </a:lnTo>
                    <a:lnTo>
                      <a:pt x="194" y="23"/>
                    </a:lnTo>
                    <a:lnTo>
                      <a:pt x="196" y="27"/>
                    </a:lnTo>
                    <a:lnTo>
                      <a:pt x="195" y="26"/>
                    </a:lnTo>
                    <a:lnTo>
                      <a:pt x="193" y="28"/>
                    </a:lnTo>
                    <a:lnTo>
                      <a:pt x="193" y="34"/>
                    </a:lnTo>
                    <a:lnTo>
                      <a:pt x="192" y="37"/>
                    </a:lnTo>
                    <a:lnTo>
                      <a:pt x="193" y="38"/>
                    </a:lnTo>
                    <a:lnTo>
                      <a:pt x="188" y="43"/>
                    </a:lnTo>
                    <a:lnTo>
                      <a:pt x="187" y="44"/>
                    </a:lnTo>
                    <a:lnTo>
                      <a:pt x="185" y="46"/>
                    </a:lnTo>
                    <a:lnTo>
                      <a:pt x="186" y="48"/>
                    </a:lnTo>
                    <a:lnTo>
                      <a:pt x="187" y="51"/>
                    </a:lnTo>
                    <a:lnTo>
                      <a:pt x="187" y="54"/>
                    </a:lnTo>
                    <a:lnTo>
                      <a:pt x="189" y="54"/>
                    </a:lnTo>
                    <a:lnTo>
                      <a:pt x="186" y="56"/>
                    </a:lnTo>
                    <a:lnTo>
                      <a:pt x="186" y="59"/>
                    </a:lnTo>
                    <a:lnTo>
                      <a:pt x="185" y="60"/>
                    </a:lnTo>
                    <a:lnTo>
                      <a:pt x="186" y="61"/>
                    </a:lnTo>
                    <a:lnTo>
                      <a:pt x="186" y="68"/>
                    </a:lnTo>
                    <a:lnTo>
                      <a:pt x="186" y="71"/>
                    </a:lnTo>
                    <a:lnTo>
                      <a:pt x="185" y="71"/>
                    </a:lnTo>
                    <a:lnTo>
                      <a:pt x="179" y="71"/>
                    </a:lnTo>
                    <a:lnTo>
                      <a:pt x="177" y="73"/>
                    </a:lnTo>
                    <a:lnTo>
                      <a:pt x="174" y="73"/>
                    </a:lnTo>
                    <a:lnTo>
                      <a:pt x="171" y="71"/>
                    </a:lnTo>
                    <a:lnTo>
                      <a:pt x="169" y="69"/>
                    </a:lnTo>
                    <a:lnTo>
                      <a:pt x="159" y="64"/>
                    </a:lnTo>
                    <a:lnTo>
                      <a:pt x="158" y="68"/>
                    </a:lnTo>
                    <a:lnTo>
                      <a:pt x="152" y="62"/>
                    </a:lnTo>
                    <a:lnTo>
                      <a:pt x="150" y="62"/>
                    </a:lnTo>
                    <a:lnTo>
                      <a:pt x="149" y="65"/>
                    </a:lnTo>
                    <a:lnTo>
                      <a:pt x="147" y="65"/>
                    </a:lnTo>
                    <a:lnTo>
                      <a:pt x="145" y="65"/>
                    </a:lnTo>
                    <a:lnTo>
                      <a:pt x="143" y="65"/>
                    </a:lnTo>
                    <a:lnTo>
                      <a:pt x="140" y="63"/>
                    </a:lnTo>
                    <a:lnTo>
                      <a:pt x="139" y="63"/>
                    </a:lnTo>
                    <a:lnTo>
                      <a:pt x="139" y="65"/>
                    </a:lnTo>
                    <a:lnTo>
                      <a:pt x="137" y="69"/>
                    </a:lnTo>
                    <a:lnTo>
                      <a:pt x="134" y="72"/>
                    </a:lnTo>
                    <a:lnTo>
                      <a:pt x="131" y="78"/>
                    </a:lnTo>
                    <a:lnTo>
                      <a:pt x="130" y="84"/>
                    </a:lnTo>
                    <a:lnTo>
                      <a:pt x="128" y="86"/>
                    </a:lnTo>
                    <a:lnTo>
                      <a:pt x="128" y="84"/>
                    </a:lnTo>
                    <a:lnTo>
                      <a:pt x="124" y="86"/>
                    </a:lnTo>
                    <a:lnTo>
                      <a:pt x="121" y="85"/>
                    </a:lnTo>
                    <a:lnTo>
                      <a:pt x="121" y="84"/>
                    </a:lnTo>
                    <a:lnTo>
                      <a:pt x="120" y="84"/>
                    </a:lnTo>
                    <a:lnTo>
                      <a:pt x="119" y="82"/>
                    </a:lnTo>
                    <a:lnTo>
                      <a:pt x="117" y="82"/>
                    </a:lnTo>
                    <a:lnTo>
                      <a:pt x="115" y="80"/>
                    </a:lnTo>
                    <a:lnTo>
                      <a:pt x="113" y="79"/>
                    </a:lnTo>
                    <a:lnTo>
                      <a:pt x="112" y="81"/>
                    </a:lnTo>
                    <a:lnTo>
                      <a:pt x="109" y="82"/>
                    </a:lnTo>
                    <a:lnTo>
                      <a:pt x="107" y="81"/>
                    </a:lnTo>
                    <a:lnTo>
                      <a:pt x="107" y="80"/>
                    </a:lnTo>
                    <a:lnTo>
                      <a:pt x="109" y="77"/>
                    </a:lnTo>
                    <a:lnTo>
                      <a:pt x="106" y="73"/>
                    </a:lnTo>
                    <a:lnTo>
                      <a:pt x="101" y="73"/>
                    </a:lnTo>
                    <a:lnTo>
                      <a:pt x="99" y="71"/>
                    </a:lnTo>
                    <a:lnTo>
                      <a:pt x="95" y="67"/>
                    </a:lnTo>
                    <a:lnTo>
                      <a:pt x="91" y="67"/>
                    </a:lnTo>
                    <a:lnTo>
                      <a:pt x="87" y="63"/>
                    </a:lnTo>
                    <a:lnTo>
                      <a:pt x="83" y="61"/>
                    </a:lnTo>
                    <a:lnTo>
                      <a:pt x="80" y="68"/>
                    </a:lnTo>
                    <a:lnTo>
                      <a:pt x="79" y="69"/>
                    </a:lnTo>
                    <a:lnTo>
                      <a:pt x="77" y="69"/>
                    </a:lnTo>
                    <a:lnTo>
                      <a:pt x="75" y="70"/>
                    </a:lnTo>
                    <a:lnTo>
                      <a:pt x="69" y="68"/>
                    </a:lnTo>
                    <a:lnTo>
                      <a:pt x="69" y="69"/>
                    </a:lnTo>
                    <a:lnTo>
                      <a:pt x="69" y="73"/>
                    </a:lnTo>
                    <a:lnTo>
                      <a:pt x="67" y="74"/>
                    </a:lnTo>
                    <a:lnTo>
                      <a:pt x="67" y="77"/>
                    </a:lnTo>
                    <a:lnTo>
                      <a:pt x="66" y="79"/>
                    </a:lnTo>
                    <a:lnTo>
                      <a:pt x="66" y="83"/>
                    </a:lnTo>
                    <a:lnTo>
                      <a:pt x="65" y="86"/>
                    </a:lnTo>
                    <a:lnTo>
                      <a:pt x="62" y="87"/>
                    </a:lnTo>
                    <a:lnTo>
                      <a:pt x="60" y="87"/>
                    </a:lnTo>
                    <a:lnTo>
                      <a:pt x="60" y="86"/>
                    </a:lnTo>
                    <a:lnTo>
                      <a:pt x="59" y="88"/>
                    </a:lnTo>
                    <a:lnTo>
                      <a:pt x="58" y="86"/>
                    </a:lnTo>
                    <a:lnTo>
                      <a:pt x="55" y="86"/>
                    </a:lnTo>
                    <a:lnTo>
                      <a:pt x="55" y="85"/>
                    </a:lnTo>
                    <a:lnTo>
                      <a:pt x="52" y="84"/>
                    </a:lnTo>
                    <a:lnTo>
                      <a:pt x="51" y="81"/>
                    </a:lnTo>
                    <a:lnTo>
                      <a:pt x="48" y="78"/>
                    </a:lnTo>
                    <a:lnTo>
                      <a:pt x="47" y="78"/>
                    </a:lnTo>
                    <a:lnTo>
                      <a:pt x="46" y="79"/>
                    </a:lnTo>
                    <a:lnTo>
                      <a:pt x="46" y="78"/>
                    </a:lnTo>
                    <a:lnTo>
                      <a:pt x="44" y="79"/>
                    </a:lnTo>
                    <a:lnTo>
                      <a:pt x="45" y="78"/>
                    </a:lnTo>
                    <a:lnTo>
                      <a:pt x="46" y="76"/>
                    </a:lnTo>
                    <a:lnTo>
                      <a:pt x="44" y="76"/>
                    </a:lnTo>
                    <a:lnTo>
                      <a:pt x="44" y="75"/>
                    </a:lnTo>
                    <a:lnTo>
                      <a:pt x="41" y="76"/>
                    </a:lnTo>
                    <a:lnTo>
                      <a:pt x="39" y="78"/>
                    </a:lnTo>
                    <a:lnTo>
                      <a:pt x="37" y="75"/>
                    </a:lnTo>
                    <a:lnTo>
                      <a:pt x="34" y="76"/>
                    </a:lnTo>
                    <a:lnTo>
                      <a:pt x="36" y="78"/>
                    </a:lnTo>
                    <a:lnTo>
                      <a:pt x="35" y="78"/>
                    </a:lnTo>
                    <a:lnTo>
                      <a:pt x="36" y="79"/>
                    </a:lnTo>
                    <a:lnTo>
                      <a:pt x="37" y="78"/>
                    </a:lnTo>
                    <a:lnTo>
                      <a:pt x="38" y="79"/>
                    </a:lnTo>
                    <a:lnTo>
                      <a:pt x="38" y="80"/>
                    </a:lnTo>
                    <a:lnTo>
                      <a:pt x="37" y="79"/>
                    </a:lnTo>
                    <a:lnTo>
                      <a:pt x="36" y="81"/>
                    </a:lnTo>
                    <a:lnTo>
                      <a:pt x="36" y="82"/>
                    </a:lnTo>
                    <a:lnTo>
                      <a:pt x="36" y="84"/>
                    </a:lnTo>
                    <a:lnTo>
                      <a:pt x="37" y="84"/>
                    </a:lnTo>
                    <a:lnTo>
                      <a:pt x="38" y="85"/>
                    </a:lnTo>
                    <a:lnTo>
                      <a:pt x="38" y="86"/>
                    </a:lnTo>
                    <a:lnTo>
                      <a:pt x="35" y="87"/>
                    </a:lnTo>
                    <a:lnTo>
                      <a:pt x="34" y="89"/>
                    </a:lnTo>
                    <a:lnTo>
                      <a:pt x="36" y="91"/>
                    </a:lnTo>
                    <a:lnTo>
                      <a:pt x="34" y="95"/>
                    </a:lnTo>
                    <a:lnTo>
                      <a:pt x="32" y="94"/>
                    </a:lnTo>
                    <a:lnTo>
                      <a:pt x="30" y="94"/>
                    </a:lnTo>
                    <a:lnTo>
                      <a:pt x="28" y="97"/>
                    </a:lnTo>
                    <a:lnTo>
                      <a:pt x="26" y="102"/>
                    </a:lnTo>
                    <a:lnTo>
                      <a:pt x="26" y="104"/>
                    </a:lnTo>
                    <a:lnTo>
                      <a:pt x="25" y="104"/>
                    </a:lnTo>
                    <a:lnTo>
                      <a:pt x="24" y="107"/>
                    </a:lnTo>
                    <a:lnTo>
                      <a:pt x="27" y="110"/>
                    </a:lnTo>
                    <a:lnTo>
                      <a:pt x="26" y="112"/>
                    </a:lnTo>
                    <a:lnTo>
                      <a:pt x="23" y="112"/>
                    </a:lnTo>
                    <a:lnTo>
                      <a:pt x="23" y="110"/>
                    </a:lnTo>
                    <a:lnTo>
                      <a:pt x="23" y="108"/>
                    </a:lnTo>
                    <a:lnTo>
                      <a:pt x="22" y="110"/>
                    </a:lnTo>
                    <a:lnTo>
                      <a:pt x="20" y="114"/>
                    </a:lnTo>
                    <a:lnTo>
                      <a:pt x="16" y="115"/>
                    </a:lnTo>
                    <a:lnTo>
                      <a:pt x="12" y="116"/>
                    </a:lnTo>
                    <a:lnTo>
                      <a:pt x="10" y="118"/>
                    </a:lnTo>
                    <a:lnTo>
                      <a:pt x="10" y="121"/>
                    </a:lnTo>
                    <a:lnTo>
                      <a:pt x="9" y="123"/>
                    </a:lnTo>
                    <a:lnTo>
                      <a:pt x="8" y="126"/>
                    </a:lnTo>
                    <a:lnTo>
                      <a:pt x="10" y="128"/>
                    </a:lnTo>
                    <a:lnTo>
                      <a:pt x="10" y="130"/>
                    </a:lnTo>
                    <a:lnTo>
                      <a:pt x="4" y="135"/>
                    </a:lnTo>
                    <a:lnTo>
                      <a:pt x="3" y="134"/>
                    </a:lnTo>
                    <a:lnTo>
                      <a:pt x="0" y="139"/>
                    </a:lnTo>
                    <a:lnTo>
                      <a:pt x="0" y="144"/>
                    </a:lnTo>
                    <a:lnTo>
                      <a:pt x="2" y="144"/>
                    </a:lnTo>
                    <a:lnTo>
                      <a:pt x="3" y="144"/>
                    </a:lnTo>
                    <a:lnTo>
                      <a:pt x="4" y="144"/>
                    </a:lnTo>
                    <a:lnTo>
                      <a:pt x="3" y="147"/>
                    </a:lnTo>
                    <a:lnTo>
                      <a:pt x="3" y="148"/>
                    </a:lnTo>
                    <a:lnTo>
                      <a:pt x="3" y="149"/>
                    </a:lnTo>
                    <a:lnTo>
                      <a:pt x="4" y="153"/>
                    </a:lnTo>
                    <a:lnTo>
                      <a:pt x="4" y="154"/>
                    </a:lnTo>
                    <a:lnTo>
                      <a:pt x="2" y="158"/>
                    </a:lnTo>
                    <a:lnTo>
                      <a:pt x="5" y="161"/>
                    </a:lnTo>
                    <a:lnTo>
                      <a:pt x="4" y="161"/>
                    </a:lnTo>
                    <a:lnTo>
                      <a:pt x="4" y="163"/>
                    </a:lnTo>
                    <a:lnTo>
                      <a:pt x="6" y="165"/>
                    </a:lnTo>
                    <a:lnTo>
                      <a:pt x="7" y="170"/>
                    </a:lnTo>
                    <a:lnTo>
                      <a:pt x="6" y="172"/>
                    </a:lnTo>
                    <a:lnTo>
                      <a:pt x="8" y="172"/>
                    </a:lnTo>
                    <a:lnTo>
                      <a:pt x="9" y="175"/>
                    </a:lnTo>
                    <a:lnTo>
                      <a:pt x="9" y="176"/>
                    </a:lnTo>
                    <a:lnTo>
                      <a:pt x="12" y="178"/>
                    </a:lnTo>
                    <a:lnTo>
                      <a:pt x="12" y="181"/>
                    </a:lnTo>
                    <a:lnTo>
                      <a:pt x="12" y="182"/>
                    </a:lnTo>
                    <a:lnTo>
                      <a:pt x="13" y="182"/>
                    </a:lnTo>
                    <a:lnTo>
                      <a:pt x="13" y="185"/>
                    </a:lnTo>
                    <a:lnTo>
                      <a:pt x="14" y="185"/>
                    </a:lnTo>
                    <a:lnTo>
                      <a:pt x="14" y="187"/>
                    </a:lnTo>
                    <a:lnTo>
                      <a:pt x="14" y="188"/>
                    </a:lnTo>
                    <a:lnTo>
                      <a:pt x="14" y="192"/>
                    </a:lnTo>
                    <a:lnTo>
                      <a:pt x="14" y="194"/>
                    </a:lnTo>
                    <a:lnTo>
                      <a:pt x="16" y="195"/>
                    </a:lnTo>
                    <a:lnTo>
                      <a:pt x="17" y="199"/>
                    </a:lnTo>
                    <a:lnTo>
                      <a:pt x="18" y="199"/>
                    </a:lnTo>
                    <a:lnTo>
                      <a:pt x="17" y="201"/>
                    </a:lnTo>
                    <a:lnTo>
                      <a:pt x="18" y="201"/>
                    </a:lnTo>
                    <a:lnTo>
                      <a:pt x="17" y="202"/>
                    </a:lnTo>
                    <a:lnTo>
                      <a:pt x="18" y="202"/>
                    </a:lnTo>
                    <a:lnTo>
                      <a:pt x="18" y="205"/>
                    </a:lnTo>
                    <a:lnTo>
                      <a:pt x="18" y="206"/>
                    </a:lnTo>
                    <a:lnTo>
                      <a:pt x="19" y="205"/>
                    </a:lnTo>
                    <a:lnTo>
                      <a:pt x="18" y="208"/>
                    </a:lnTo>
                    <a:lnTo>
                      <a:pt x="22" y="209"/>
                    </a:lnTo>
                    <a:lnTo>
                      <a:pt x="22" y="208"/>
                    </a:lnTo>
                    <a:lnTo>
                      <a:pt x="22" y="209"/>
                    </a:lnTo>
                    <a:lnTo>
                      <a:pt x="23" y="210"/>
                    </a:lnTo>
                    <a:lnTo>
                      <a:pt x="23" y="209"/>
                    </a:lnTo>
                    <a:lnTo>
                      <a:pt x="25" y="210"/>
                    </a:lnTo>
                    <a:lnTo>
                      <a:pt x="26" y="210"/>
                    </a:lnTo>
                    <a:lnTo>
                      <a:pt x="26" y="211"/>
                    </a:lnTo>
                    <a:lnTo>
                      <a:pt x="25" y="211"/>
                    </a:lnTo>
                    <a:lnTo>
                      <a:pt x="27" y="212"/>
                    </a:lnTo>
                    <a:lnTo>
                      <a:pt x="26" y="215"/>
                    </a:lnTo>
                    <a:lnTo>
                      <a:pt x="28" y="216"/>
                    </a:lnTo>
                    <a:lnTo>
                      <a:pt x="28" y="218"/>
                    </a:lnTo>
                    <a:lnTo>
                      <a:pt x="29" y="221"/>
                    </a:lnTo>
                    <a:lnTo>
                      <a:pt x="30" y="221"/>
                    </a:lnTo>
                    <a:lnTo>
                      <a:pt x="29" y="224"/>
                    </a:lnTo>
                    <a:lnTo>
                      <a:pt x="31" y="224"/>
                    </a:lnTo>
                    <a:lnTo>
                      <a:pt x="31" y="225"/>
                    </a:lnTo>
                    <a:lnTo>
                      <a:pt x="32" y="227"/>
                    </a:lnTo>
                    <a:lnTo>
                      <a:pt x="33" y="224"/>
                    </a:lnTo>
                    <a:lnTo>
                      <a:pt x="35" y="219"/>
                    </a:lnTo>
                    <a:lnTo>
                      <a:pt x="39" y="219"/>
                    </a:lnTo>
                    <a:lnTo>
                      <a:pt x="38" y="220"/>
                    </a:lnTo>
                    <a:lnTo>
                      <a:pt x="39" y="222"/>
                    </a:lnTo>
                    <a:lnTo>
                      <a:pt x="40" y="225"/>
                    </a:lnTo>
                    <a:lnTo>
                      <a:pt x="41" y="226"/>
                    </a:lnTo>
                    <a:lnTo>
                      <a:pt x="44" y="228"/>
                    </a:lnTo>
                    <a:lnTo>
                      <a:pt x="46" y="228"/>
                    </a:lnTo>
                    <a:lnTo>
                      <a:pt x="47" y="226"/>
                    </a:lnTo>
                    <a:lnTo>
                      <a:pt x="45" y="224"/>
                    </a:lnTo>
                    <a:lnTo>
                      <a:pt x="45" y="223"/>
                    </a:lnTo>
                    <a:lnTo>
                      <a:pt x="49" y="224"/>
                    </a:lnTo>
                    <a:lnTo>
                      <a:pt x="49" y="223"/>
                    </a:lnTo>
                    <a:lnTo>
                      <a:pt x="51" y="221"/>
                    </a:lnTo>
                    <a:lnTo>
                      <a:pt x="53" y="221"/>
                    </a:lnTo>
                    <a:lnTo>
                      <a:pt x="54" y="221"/>
                    </a:lnTo>
                    <a:lnTo>
                      <a:pt x="54" y="222"/>
                    </a:lnTo>
                    <a:lnTo>
                      <a:pt x="53" y="223"/>
                    </a:lnTo>
                    <a:lnTo>
                      <a:pt x="53" y="225"/>
                    </a:lnTo>
                    <a:lnTo>
                      <a:pt x="52" y="225"/>
                    </a:lnTo>
                    <a:lnTo>
                      <a:pt x="54" y="228"/>
                    </a:lnTo>
                    <a:lnTo>
                      <a:pt x="52" y="229"/>
                    </a:lnTo>
                    <a:lnTo>
                      <a:pt x="52" y="231"/>
                    </a:lnTo>
                    <a:lnTo>
                      <a:pt x="52" y="236"/>
                    </a:lnTo>
                    <a:lnTo>
                      <a:pt x="54" y="238"/>
                    </a:lnTo>
                    <a:lnTo>
                      <a:pt x="55" y="238"/>
                    </a:lnTo>
                    <a:lnTo>
                      <a:pt x="55" y="236"/>
                    </a:lnTo>
                    <a:lnTo>
                      <a:pt x="56" y="238"/>
                    </a:lnTo>
                    <a:lnTo>
                      <a:pt x="57" y="237"/>
                    </a:lnTo>
                    <a:lnTo>
                      <a:pt x="57" y="238"/>
                    </a:lnTo>
                    <a:lnTo>
                      <a:pt x="58" y="238"/>
                    </a:lnTo>
                    <a:lnTo>
                      <a:pt x="57" y="238"/>
                    </a:lnTo>
                    <a:lnTo>
                      <a:pt x="59" y="240"/>
                    </a:lnTo>
                    <a:lnTo>
                      <a:pt x="60" y="241"/>
                    </a:lnTo>
                    <a:lnTo>
                      <a:pt x="61" y="240"/>
                    </a:lnTo>
                    <a:lnTo>
                      <a:pt x="61" y="238"/>
                    </a:lnTo>
                    <a:lnTo>
                      <a:pt x="63" y="236"/>
                    </a:lnTo>
                    <a:lnTo>
                      <a:pt x="63" y="237"/>
                    </a:lnTo>
                    <a:lnTo>
                      <a:pt x="65" y="238"/>
                    </a:lnTo>
                    <a:lnTo>
                      <a:pt x="66" y="238"/>
                    </a:lnTo>
                    <a:lnTo>
                      <a:pt x="66" y="235"/>
                    </a:lnTo>
                    <a:lnTo>
                      <a:pt x="68" y="236"/>
                    </a:lnTo>
                    <a:lnTo>
                      <a:pt x="69" y="238"/>
                    </a:lnTo>
                    <a:lnTo>
                      <a:pt x="71" y="238"/>
                    </a:lnTo>
                    <a:lnTo>
                      <a:pt x="71" y="236"/>
                    </a:lnTo>
                    <a:lnTo>
                      <a:pt x="75" y="237"/>
                    </a:lnTo>
                    <a:lnTo>
                      <a:pt x="78" y="237"/>
                    </a:lnTo>
                    <a:lnTo>
                      <a:pt x="78" y="236"/>
                    </a:lnTo>
                    <a:lnTo>
                      <a:pt x="82" y="240"/>
                    </a:lnTo>
                    <a:lnTo>
                      <a:pt x="82" y="239"/>
                    </a:lnTo>
                    <a:lnTo>
                      <a:pt x="82" y="235"/>
                    </a:lnTo>
                    <a:lnTo>
                      <a:pt x="84" y="234"/>
                    </a:lnTo>
                    <a:lnTo>
                      <a:pt x="84" y="233"/>
                    </a:lnTo>
                    <a:lnTo>
                      <a:pt x="88" y="234"/>
                    </a:lnTo>
                    <a:lnTo>
                      <a:pt x="89" y="232"/>
                    </a:lnTo>
                    <a:lnTo>
                      <a:pt x="90" y="233"/>
                    </a:lnTo>
                    <a:lnTo>
                      <a:pt x="93" y="225"/>
                    </a:lnTo>
                    <a:lnTo>
                      <a:pt x="93" y="224"/>
                    </a:lnTo>
                    <a:lnTo>
                      <a:pt x="100" y="226"/>
                    </a:lnTo>
                    <a:lnTo>
                      <a:pt x="101" y="225"/>
                    </a:lnTo>
                    <a:lnTo>
                      <a:pt x="102" y="221"/>
                    </a:lnTo>
                    <a:lnTo>
                      <a:pt x="101" y="212"/>
                    </a:lnTo>
                    <a:lnTo>
                      <a:pt x="101" y="207"/>
                    </a:lnTo>
                    <a:lnTo>
                      <a:pt x="115" y="212"/>
                    </a:lnTo>
                    <a:lnTo>
                      <a:pt x="121" y="218"/>
                    </a:lnTo>
                    <a:lnTo>
                      <a:pt x="128" y="213"/>
                    </a:lnTo>
                    <a:lnTo>
                      <a:pt x="129" y="213"/>
                    </a:lnTo>
                    <a:lnTo>
                      <a:pt x="130" y="212"/>
                    </a:lnTo>
                    <a:lnTo>
                      <a:pt x="131" y="211"/>
                    </a:lnTo>
                    <a:lnTo>
                      <a:pt x="130" y="209"/>
                    </a:lnTo>
                    <a:lnTo>
                      <a:pt x="128" y="207"/>
                    </a:lnTo>
                    <a:lnTo>
                      <a:pt x="129" y="205"/>
                    </a:lnTo>
                    <a:lnTo>
                      <a:pt x="128" y="204"/>
                    </a:lnTo>
                    <a:lnTo>
                      <a:pt x="133" y="203"/>
                    </a:lnTo>
                    <a:lnTo>
                      <a:pt x="133" y="202"/>
                    </a:lnTo>
                    <a:lnTo>
                      <a:pt x="136" y="201"/>
                    </a:lnTo>
                    <a:lnTo>
                      <a:pt x="138" y="201"/>
                    </a:lnTo>
                    <a:lnTo>
                      <a:pt x="139" y="201"/>
                    </a:lnTo>
                    <a:lnTo>
                      <a:pt x="140" y="200"/>
                    </a:lnTo>
                    <a:lnTo>
                      <a:pt x="140" y="202"/>
                    </a:lnTo>
                    <a:lnTo>
                      <a:pt x="143" y="200"/>
                    </a:lnTo>
                    <a:lnTo>
                      <a:pt x="145" y="199"/>
                    </a:lnTo>
                    <a:lnTo>
                      <a:pt x="144" y="195"/>
                    </a:lnTo>
                    <a:lnTo>
                      <a:pt x="145" y="195"/>
                    </a:lnTo>
                    <a:lnTo>
                      <a:pt x="144" y="191"/>
                    </a:lnTo>
                    <a:lnTo>
                      <a:pt x="142" y="191"/>
                    </a:lnTo>
                    <a:lnTo>
                      <a:pt x="145" y="191"/>
                    </a:lnTo>
                    <a:lnTo>
                      <a:pt x="145" y="190"/>
                    </a:lnTo>
                    <a:lnTo>
                      <a:pt x="147" y="191"/>
                    </a:lnTo>
                    <a:lnTo>
                      <a:pt x="147" y="190"/>
                    </a:lnTo>
                    <a:lnTo>
                      <a:pt x="148" y="190"/>
                    </a:lnTo>
                    <a:lnTo>
                      <a:pt x="148" y="191"/>
                    </a:lnTo>
                    <a:lnTo>
                      <a:pt x="147" y="185"/>
                    </a:lnTo>
                    <a:lnTo>
                      <a:pt x="148" y="184"/>
                    </a:lnTo>
                    <a:lnTo>
                      <a:pt x="153" y="185"/>
                    </a:lnTo>
                    <a:lnTo>
                      <a:pt x="153" y="186"/>
                    </a:lnTo>
                    <a:lnTo>
                      <a:pt x="153" y="189"/>
                    </a:lnTo>
                    <a:lnTo>
                      <a:pt x="152" y="189"/>
                    </a:lnTo>
                    <a:lnTo>
                      <a:pt x="153" y="191"/>
                    </a:lnTo>
                    <a:lnTo>
                      <a:pt x="154" y="191"/>
                    </a:lnTo>
                    <a:lnTo>
                      <a:pt x="155" y="192"/>
                    </a:lnTo>
                    <a:lnTo>
                      <a:pt x="155" y="191"/>
                    </a:lnTo>
                    <a:lnTo>
                      <a:pt x="157" y="191"/>
                    </a:lnTo>
                    <a:lnTo>
                      <a:pt x="158" y="195"/>
                    </a:lnTo>
                    <a:lnTo>
                      <a:pt x="156" y="195"/>
                    </a:lnTo>
                    <a:lnTo>
                      <a:pt x="158" y="196"/>
                    </a:lnTo>
                    <a:lnTo>
                      <a:pt x="158" y="197"/>
                    </a:lnTo>
                    <a:lnTo>
                      <a:pt x="161" y="197"/>
                    </a:lnTo>
                    <a:lnTo>
                      <a:pt x="162" y="199"/>
                    </a:lnTo>
                    <a:lnTo>
                      <a:pt x="162" y="196"/>
                    </a:lnTo>
                    <a:lnTo>
                      <a:pt x="164" y="196"/>
                    </a:lnTo>
                    <a:lnTo>
                      <a:pt x="164" y="194"/>
                    </a:lnTo>
                    <a:lnTo>
                      <a:pt x="165" y="193"/>
                    </a:lnTo>
                    <a:lnTo>
                      <a:pt x="166" y="194"/>
                    </a:lnTo>
                    <a:lnTo>
                      <a:pt x="165" y="194"/>
                    </a:lnTo>
                    <a:lnTo>
                      <a:pt x="165" y="195"/>
                    </a:lnTo>
                    <a:lnTo>
                      <a:pt x="167" y="195"/>
                    </a:lnTo>
                    <a:lnTo>
                      <a:pt x="167" y="196"/>
                    </a:lnTo>
                    <a:lnTo>
                      <a:pt x="169" y="196"/>
                    </a:lnTo>
                    <a:lnTo>
                      <a:pt x="170" y="196"/>
                    </a:lnTo>
                    <a:lnTo>
                      <a:pt x="173" y="195"/>
                    </a:lnTo>
                    <a:lnTo>
                      <a:pt x="173" y="196"/>
                    </a:lnTo>
                    <a:lnTo>
                      <a:pt x="172" y="197"/>
                    </a:lnTo>
                    <a:lnTo>
                      <a:pt x="173" y="198"/>
                    </a:lnTo>
                    <a:lnTo>
                      <a:pt x="175" y="204"/>
                    </a:lnTo>
                    <a:lnTo>
                      <a:pt x="176" y="204"/>
                    </a:lnTo>
                    <a:lnTo>
                      <a:pt x="178" y="205"/>
                    </a:lnTo>
                    <a:lnTo>
                      <a:pt x="178" y="208"/>
                    </a:lnTo>
                    <a:lnTo>
                      <a:pt x="178" y="207"/>
                    </a:lnTo>
                    <a:lnTo>
                      <a:pt x="180" y="207"/>
                    </a:lnTo>
                    <a:lnTo>
                      <a:pt x="180" y="208"/>
                    </a:lnTo>
                    <a:lnTo>
                      <a:pt x="179" y="210"/>
                    </a:lnTo>
                    <a:lnTo>
                      <a:pt x="180" y="212"/>
                    </a:lnTo>
                    <a:lnTo>
                      <a:pt x="180" y="214"/>
                    </a:lnTo>
                    <a:lnTo>
                      <a:pt x="181" y="212"/>
                    </a:lnTo>
                    <a:lnTo>
                      <a:pt x="182" y="213"/>
                    </a:lnTo>
                    <a:lnTo>
                      <a:pt x="184" y="212"/>
                    </a:lnTo>
                    <a:lnTo>
                      <a:pt x="186" y="212"/>
                    </a:lnTo>
                    <a:lnTo>
                      <a:pt x="187" y="216"/>
                    </a:lnTo>
                    <a:lnTo>
                      <a:pt x="189" y="217"/>
                    </a:lnTo>
                    <a:lnTo>
                      <a:pt x="188" y="218"/>
                    </a:lnTo>
                    <a:lnTo>
                      <a:pt x="190" y="218"/>
                    </a:lnTo>
                    <a:lnTo>
                      <a:pt x="193" y="221"/>
                    </a:lnTo>
                    <a:lnTo>
                      <a:pt x="192" y="223"/>
                    </a:lnTo>
                    <a:lnTo>
                      <a:pt x="192" y="224"/>
                    </a:lnTo>
                    <a:lnTo>
                      <a:pt x="193" y="223"/>
                    </a:lnTo>
                    <a:lnTo>
                      <a:pt x="193" y="225"/>
                    </a:lnTo>
                    <a:lnTo>
                      <a:pt x="193" y="231"/>
                    </a:lnTo>
                    <a:lnTo>
                      <a:pt x="194" y="231"/>
                    </a:lnTo>
                    <a:lnTo>
                      <a:pt x="194" y="232"/>
                    </a:lnTo>
                    <a:lnTo>
                      <a:pt x="197" y="232"/>
                    </a:lnTo>
                    <a:lnTo>
                      <a:pt x="197" y="233"/>
                    </a:lnTo>
                    <a:lnTo>
                      <a:pt x="198" y="233"/>
                    </a:lnTo>
                    <a:lnTo>
                      <a:pt x="198" y="234"/>
                    </a:lnTo>
                    <a:lnTo>
                      <a:pt x="200" y="233"/>
                    </a:lnTo>
                    <a:lnTo>
                      <a:pt x="202" y="234"/>
                    </a:lnTo>
                    <a:lnTo>
                      <a:pt x="204" y="236"/>
                    </a:lnTo>
                    <a:lnTo>
                      <a:pt x="203" y="236"/>
                    </a:lnTo>
                    <a:lnTo>
                      <a:pt x="204" y="236"/>
                    </a:lnTo>
                    <a:lnTo>
                      <a:pt x="204" y="238"/>
                    </a:lnTo>
                    <a:lnTo>
                      <a:pt x="205" y="238"/>
                    </a:lnTo>
                    <a:lnTo>
                      <a:pt x="205" y="239"/>
                    </a:lnTo>
                    <a:lnTo>
                      <a:pt x="205" y="241"/>
                    </a:lnTo>
                    <a:lnTo>
                      <a:pt x="207" y="242"/>
                    </a:lnTo>
                    <a:lnTo>
                      <a:pt x="208" y="241"/>
                    </a:lnTo>
                    <a:lnTo>
                      <a:pt x="212" y="244"/>
                    </a:lnTo>
                    <a:lnTo>
                      <a:pt x="213" y="246"/>
                    </a:lnTo>
                    <a:lnTo>
                      <a:pt x="215" y="248"/>
                    </a:lnTo>
                    <a:lnTo>
                      <a:pt x="218" y="249"/>
                    </a:lnTo>
                    <a:lnTo>
                      <a:pt x="221" y="251"/>
                    </a:lnTo>
                    <a:lnTo>
                      <a:pt x="224" y="255"/>
                    </a:lnTo>
                    <a:lnTo>
                      <a:pt x="226" y="254"/>
                    </a:lnTo>
                    <a:lnTo>
                      <a:pt x="227" y="254"/>
                    </a:lnTo>
                    <a:lnTo>
                      <a:pt x="229" y="254"/>
                    </a:lnTo>
                    <a:lnTo>
                      <a:pt x="229" y="253"/>
                    </a:lnTo>
                    <a:lnTo>
                      <a:pt x="230" y="250"/>
                    </a:lnTo>
                    <a:lnTo>
                      <a:pt x="229" y="249"/>
                    </a:lnTo>
                    <a:lnTo>
                      <a:pt x="231" y="249"/>
                    </a:lnTo>
                    <a:lnTo>
                      <a:pt x="231" y="247"/>
                    </a:lnTo>
                    <a:lnTo>
                      <a:pt x="234" y="246"/>
                    </a:lnTo>
                    <a:lnTo>
                      <a:pt x="235" y="244"/>
                    </a:lnTo>
                    <a:lnTo>
                      <a:pt x="236" y="243"/>
                    </a:lnTo>
                    <a:lnTo>
                      <a:pt x="237" y="243"/>
                    </a:lnTo>
                    <a:lnTo>
                      <a:pt x="238" y="242"/>
                    </a:lnTo>
                    <a:lnTo>
                      <a:pt x="239" y="244"/>
                    </a:lnTo>
                    <a:lnTo>
                      <a:pt x="240" y="243"/>
                    </a:lnTo>
                    <a:lnTo>
                      <a:pt x="242" y="243"/>
                    </a:lnTo>
                    <a:lnTo>
                      <a:pt x="243" y="244"/>
                    </a:lnTo>
                    <a:lnTo>
                      <a:pt x="246" y="246"/>
                    </a:lnTo>
                    <a:lnTo>
                      <a:pt x="246" y="248"/>
                    </a:lnTo>
                    <a:lnTo>
                      <a:pt x="249" y="249"/>
                    </a:lnTo>
                    <a:lnTo>
                      <a:pt x="250" y="250"/>
                    </a:lnTo>
                    <a:lnTo>
                      <a:pt x="251" y="248"/>
                    </a:lnTo>
                    <a:lnTo>
                      <a:pt x="252" y="250"/>
                    </a:lnTo>
                    <a:lnTo>
                      <a:pt x="253" y="250"/>
                    </a:lnTo>
                    <a:lnTo>
                      <a:pt x="253" y="249"/>
                    </a:lnTo>
                    <a:lnTo>
                      <a:pt x="256" y="250"/>
                    </a:lnTo>
                    <a:lnTo>
                      <a:pt x="256" y="252"/>
                    </a:lnTo>
                    <a:lnTo>
                      <a:pt x="257" y="255"/>
                    </a:lnTo>
                    <a:lnTo>
                      <a:pt x="258" y="255"/>
                    </a:lnTo>
                    <a:lnTo>
                      <a:pt x="260" y="256"/>
                    </a:lnTo>
                    <a:lnTo>
                      <a:pt x="261" y="258"/>
                    </a:lnTo>
                    <a:lnTo>
                      <a:pt x="263" y="260"/>
                    </a:lnTo>
                    <a:lnTo>
                      <a:pt x="264" y="255"/>
                    </a:lnTo>
                    <a:lnTo>
                      <a:pt x="266" y="254"/>
                    </a:lnTo>
                    <a:lnTo>
                      <a:pt x="268" y="255"/>
                    </a:lnTo>
                    <a:lnTo>
                      <a:pt x="267" y="256"/>
                    </a:lnTo>
                    <a:lnTo>
                      <a:pt x="268" y="259"/>
                    </a:lnTo>
                    <a:lnTo>
                      <a:pt x="267" y="259"/>
                    </a:lnTo>
                    <a:lnTo>
                      <a:pt x="268" y="261"/>
                    </a:lnTo>
                    <a:lnTo>
                      <a:pt x="269" y="262"/>
                    </a:lnTo>
                    <a:lnTo>
                      <a:pt x="269" y="263"/>
                    </a:lnTo>
                    <a:lnTo>
                      <a:pt x="266" y="262"/>
                    </a:lnTo>
                    <a:lnTo>
                      <a:pt x="266" y="263"/>
                    </a:lnTo>
                    <a:lnTo>
                      <a:pt x="268" y="263"/>
                    </a:lnTo>
                    <a:lnTo>
                      <a:pt x="268" y="265"/>
                    </a:lnTo>
                    <a:lnTo>
                      <a:pt x="267" y="265"/>
                    </a:lnTo>
                    <a:lnTo>
                      <a:pt x="268" y="265"/>
                    </a:lnTo>
                    <a:lnTo>
                      <a:pt x="268" y="267"/>
                    </a:lnTo>
                    <a:lnTo>
                      <a:pt x="271" y="268"/>
                    </a:lnTo>
                    <a:lnTo>
                      <a:pt x="273" y="267"/>
                    </a:lnTo>
                    <a:lnTo>
                      <a:pt x="274" y="268"/>
                    </a:lnTo>
                    <a:lnTo>
                      <a:pt x="275" y="266"/>
                    </a:lnTo>
                    <a:lnTo>
                      <a:pt x="277" y="268"/>
                    </a:lnTo>
                    <a:lnTo>
                      <a:pt x="277" y="267"/>
                    </a:lnTo>
                    <a:lnTo>
                      <a:pt x="278" y="268"/>
                    </a:lnTo>
                    <a:lnTo>
                      <a:pt x="278" y="267"/>
                    </a:lnTo>
                    <a:lnTo>
                      <a:pt x="277" y="265"/>
                    </a:lnTo>
                    <a:lnTo>
                      <a:pt x="278" y="264"/>
                    </a:lnTo>
                    <a:lnTo>
                      <a:pt x="279" y="263"/>
                    </a:lnTo>
                    <a:lnTo>
                      <a:pt x="280" y="266"/>
                    </a:lnTo>
                    <a:lnTo>
                      <a:pt x="282" y="266"/>
                    </a:lnTo>
                    <a:lnTo>
                      <a:pt x="282" y="265"/>
                    </a:lnTo>
                    <a:lnTo>
                      <a:pt x="284" y="263"/>
                    </a:lnTo>
                    <a:lnTo>
                      <a:pt x="283" y="262"/>
                    </a:lnTo>
                    <a:lnTo>
                      <a:pt x="285" y="262"/>
                    </a:lnTo>
                    <a:lnTo>
                      <a:pt x="286" y="260"/>
                    </a:lnTo>
                    <a:lnTo>
                      <a:pt x="283" y="258"/>
                    </a:lnTo>
                    <a:lnTo>
                      <a:pt x="283" y="254"/>
                    </a:lnTo>
                    <a:lnTo>
                      <a:pt x="282" y="252"/>
                    </a:lnTo>
                    <a:lnTo>
                      <a:pt x="283" y="249"/>
                    </a:lnTo>
                    <a:lnTo>
                      <a:pt x="287" y="249"/>
                    </a:lnTo>
                    <a:lnTo>
                      <a:pt x="290" y="249"/>
                    </a:lnTo>
                    <a:lnTo>
                      <a:pt x="291" y="244"/>
                    </a:lnTo>
                    <a:lnTo>
                      <a:pt x="293" y="246"/>
                    </a:lnTo>
                    <a:lnTo>
                      <a:pt x="294" y="246"/>
                    </a:lnTo>
                    <a:lnTo>
                      <a:pt x="295" y="244"/>
                    </a:lnTo>
                    <a:lnTo>
                      <a:pt x="294" y="242"/>
                    </a:lnTo>
                    <a:lnTo>
                      <a:pt x="295" y="241"/>
                    </a:lnTo>
                    <a:lnTo>
                      <a:pt x="294" y="241"/>
                    </a:lnTo>
                    <a:lnTo>
                      <a:pt x="294" y="239"/>
                    </a:lnTo>
                    <a:lnTo>
                      <a:pt x="299" y="242"/>
                    </a:lnTo>
                    <a:lnTo>
                      <a:pt x="300" y="243"/>
                    </a:lnTo>
                    <a:lnTo>
                      <a:pt x="300" y="244"/>
                    </a:lnTo>
                    <a:lnTo>
                      <a:pt x="299" y="244"/>
                    </a:lnTo>
                    <a:lnTo>
                      <a:pt x="298" y="246"/>
                    </a:lnTo>
                    <a:lnTo>
                      <a:pt x="302" y="252"/>
                    </a:lnTo>
                    <a:lnTo>
                      <a:pt x="302" y="254"/>
                    </a:lnTo>
                    <a:lnTo>
                      <a:pt x="305" y="254"/>
                    </a:lnTo>
                    <a:lnTo>
                      <a:pt x="305" y="255"/>
                    </a:lnTo>
                    <a:lnTo>
                      <a:pt x="307" y="255"/>
                    </a:lnTo>
                    <a:lnTo>
                      <a:pt x="308" y="257"/>
                    </a:lnTo>
                    <a:lnTo>
                      <a:pt x="311" y="257"/>
                    </a:lnTo>
                    <a:lnTo>
                      <a:pt x="311" y="253"/>
                    </a:lnTo>
                    <a:lnTo>
                      <a:pt x="312" y="254"/>
                    </a:lnTo>
                    <a:lnTo>
                      <a:pt x="314" y="253"/>
                    </a:lnTo>
                    <a:lnTo>
                      <a:pt x="315" y="253"/>
                    </a:lnTo>
                    <a:lnTo>
                      <a:pt x="317" y="252"/>
                    </a:lnTo>
                    <a:lnTo>
                      <a:pt x="318" y="252"/>
                    </a:lnTo>
                    <a:lnTo>
                      <a:pt x="318" y="253"/>
                    </a:lnTo>
                    <a:lnTo>
                      <a:pt x="319" y="253"/>
                    </a:lnTo>
                    <a:lnTo>
                      <a:pt x="319" y="254"/>
                    </a:lnTo>
                    <a:lnTo>
                      <a:pt x="320" y="255"/>
                    </a:lnTo>
                    <a:lnTo>
                      <a:pt x="320" y="254"/>
                    </a:lnTo>
                    <a:lnTo>
                      <a:pt x="321" y="254"/>
                    </a:lnTo>
                    <a:lnTo>
                      <a:pt x="321" y="258"/>
                    </a:lnTo>
                    <a:lnTo>
                      <a:pt x="322" y="258"/>
                    </a:lnTo>
                    <a:lnTo>
                      <a:pt x="322" y="257"/>
                    </a:lnTo>
                    <a:lnTo>
                      <a:pt x="323" y="255"/>
                    </a:lnTo>
                    <a:lnTo>
                      <a:pt x="323" y="258"/>
                    </a:lnTo>
                    <a:lnTo>
                      <a:pt x="324" y="257"/>
                    </a:lnTo>
                    <a:lnTo>
                      <a:pt x="326" y="256"/>
                    </a:lnTo>
                    <a:lnTo>
                      <a:pt x="335" y="256"/>
                    </a:lnTo>
                    <a:lnTo>
                      <a:pt x="335" y="255"/>
                    </a:lnTo>
                    <a:lnTo>
                      <a:pt x="334" y="2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18" name="Freeform 79">
                <a:extLst>
                  <a:ext uri="{FF2B5EF4-FFF2-40B4-BE49-F238E27FC236}">
                    <a16:creationId xmlns:a16="http://schemas.microsoft.com/office/drawing/2014/main" id="{30485023-7409-4E96-BEC0-5F68B97256F0}"/>
                  </a:ext>
                </a:extLst>
              </p:cNvPr>
              <p:cNvSpPr>
                <a:spLocks/>
              </p:cNvSpPr>
              <p:nvPr/>
            </p:nvSpPr>
            <p:spPr bwMode="auto">
              <a:xfrm>
                <a:off x="1081" y="2725"/>
                <a:ext cx="335" cy="268"/>
              </a:xfrm>
              <a:custGeom>
                <a:avLst/>
                <a:gdLst>
                  <a:gd name="T0" fmla="*/ 328 w 335"/>
                  <a:gd name="T1" fmla="*/ 238 h 268"/>
                  <a:gd name="T2" fmla="*/ 328 w 335"/>
                  <a:gd name="T3" fmla="*/ 207 h 268"/>
                  <a:gd name="T4" fmla="*/ 325 w 335"/>
                  <a:gd name="T5" fmla="*/ 172 h 268"/>
                  <a:gd name="T6" fmla="*/ 319 w 335"/>
                  <a:gd name="T7" fmla="*/ 134 h 268"/>
                  <a:gd name="T8" fmla="*/ 289 w 335"/>
                  <a:gd name="T9" fmla="*/ 125 h 268"/>
                  <a:gd name="T10" fmla="*/ 278 w 335"/>
                  <a:gd name="T11" fmla="*/ 116 h 268"/>
                  <a:gd name="T12" fmla="*/ 276 w 335"/>
                  <a:gd name="T13" fmla="*/ 91 h 268"/>
                  <a:gd name="T14" fmla="*/ 262 w 335"/>
                  <a:gd name="T15" fmla="*/ 77 h 268"/>
                  <a:gd name="T16" fmla="*/ 266 w 335"/>
                  <a:gd name="T17" fmla="*/ 43 h 268"/>
                  <a:gd name="T18" fmla="*/ 254 w 335"/>
                  <a:gd name="T19" fmla="*/ 21 h 268"/>
                  <a:gd name="T20" fmla="*/ 238 w 335"/>
                  <a:gd name="T21" fmla="*/ 22 h 268"/>
                  <a:gd name="T22" fmla="*/ 229 w 335"/>
                  <a:gd name="T23" fmla="*/ 20 h 268"/>
                  <a:gd name="T24" fmla="*/ 213 w 335"/>
                  <a:gd name="T25" fmla="*/ 7 h 268"/>
                  <a:gd name="T26" fmla="*/ 202 w 335"/>
                  <a:gd name="T27" fmla="*/ 1 h 268"/>
                  <a:gd name="T28" fmla="*/ 188 w 335"/>
                  <a:gd name="T29" fmla="*/ 20 h 268"/>
                  <a:gd name="T30" fmla="*/ 188 w 335"/>
                  <a:gd name="T31" fmla="*/ 43 h 268"/>
                  <a:gd name="T32" fmla="*/ 186 w 335"/>
                  <a:gd name="T33" fmla="*/ 68 h 268"/>
                  <a:gd name="T34" fmla="*/ 150 w 335"/>
                  <a:gd name="T35" fmla="*/ 62 h 268"/>
                  <a:gd name="T36" fmla="*/ 130 w 335"/>
                  <a:gd name="T37" fmla="*/ 84 h 268"/>
                  <a:gd name="T38" fmla="*/ 113 w 335"/>
                  <a:gd name="T39" fmla="*/ 79 h 268"/>
                  <a:gd name="T40" fmla="*/ 87 w 335"/>
                  <a:gd name="T41" fmla="*/ 63 h 268"/>
                  <a:gd name="T42" fmla="*/ 66 w 335"/>
                  <a:gd name="T43" fmla="*/ 79 h 268"/>
                  <a:gd name="T44" fmla="*/ 51 w 335"/>
                  <a:gd name="T45" fmla="*/ 81 h 268"/>
                  <a:gd name="T46" fmla="*/ 39 w 335"/>
                  <a:gd name="T47" fmla="*/ 78 h 268"/>
                  <a:gd name="T48" fmla="*/ 36 w 335"/>
                  <a:gd name="T49" fmla="*/ 82 h 268"/>
                  <a:gd name="T50" fmla="*/ 32 w 335"/>
                  <a:gd name="T51" fmla="*/ 94 h 268"/>
                  <a:gd name="T52" fmla="*/ 23 w 335"/>
                  <a:gd name="T53" fmla="*/ 112 h 268"/>
                  <a:gd name="T54" fmla="*/ 8 w 335"/>
                  <a:gd name="T55" fmla="*/ 126 h 268"/>
                  <a:gd name="T56" fmla="*/ 3 w 335"/>
                  <a:gd name="T57" fmla="*/ 148 h 268"/>
                  <a:gd name="T58" fmla="*/ 8 w 335"/>
                  <a:gd name="T59" fmla="*/ 172 h 268"/>
                  <a:gd name="T60" fmla="*/ 14 w 335"/>
                  <a:gd name="T61" fmla="*/ 188 h 268"/>
                  <a:gd name="T62" fmla="*/ 18 w 335"/>
                  <a:gd name="T63" fmla="*/ 202 h 268"/>
                  <a:gd name="T64" fmla="*/ 23 w 335"/>
                  <a:gd name="T65" fmla="*/ 209 h 268"/>
                  <a:gd name="T66" fmla="*/ 29 w 335"/>
                  <a:gd name="T67" fmla="*/ 224 h 268"/>
                  <a:gd name="T68" fmla="*/ 41 w 335"/>
                  <a:gd name="T69" fmla="*/ 226 h 268"/>
                  <a:gd name="T70" fmla="*/ 54 w 335"/>
                  <a:gd name="T71" fmla="*/ 222 h 268"/>
                  <a:gd name="T72" fmla="*/ 55 w 335"/>
                  <a:gd name="T73" fmla="*/ 238 h 268"/>
                  <a:gd name="T74" fmla="*/ 63 w 335"/>
                  <a:gd name="T75" fmla="*/ 236 h 268"/>
                  <a:gd name="T76" fmla="*/ 78 w 335"/>
                  <a:gd name="T77" fmla="*/ 237 h 268"/>
                  <a:gd name="T78" fmla="*/ 93 w 335"/>
                  <a:gd name="T79" fmla="*/ 224 h 268"/>
                  <a:gd name="T80" fmla="*/ 131 w 335"/>
                  <a:gd name="T81" fmla="*/ 211 h 268"/>
                  <a:gd name="T82" fmla="*/ 140 w 335"/>
                  <a:gd name="T83" fmla="*/ 202 h 268"/>
                  <a:gd name="T84" fmla="*/ 148 w 335"/>
                  <a:gd name="T85" fmla="*/ 190 h 268"/>
                  <a:gd name="T86" fmla="*/ 155 w 335"/>
                  <a:gd name="T87" fmla="*/ 191 h 268"/>
                  <a:gd name="T88" fmla="*/ 165 w 335"/>
                  <a:gd name="T89" fmla="*/ 193 h 268"/>
                  <a:gd name="T90" fmla="*/ 173 w 335"/>
                  <a:gd name="T91" fmla="*/ 198 h 268"/>
                  <a:gd name="T92" fmla="*/ 180 w 335"/>
                  <a:gd name="T93" fmla="*/ 214 h 268"/>
                  <a:gd name="T94" fmla="*/ 192 w 335"/>
                  <a:gd name="T95" fmla="*/ 224 h 268"/>
                  <a:gd name="T96" fmla="*/ 202 w 335"/>
                  <a:gd name="T97" fmla="*/ 234 h 268"/>
                  <a:gd name="T98" fmla="*/ 213 w 335"/>
                  <a:gd name="T99" fmla="*/ 246 h 268"/>
                  <a:gd name="T100" fmla="*/ 231 w 335"/>
                  <a:gd name="T101" fmla="*/ 249 h 268"/>
                  <a:gd name="T102" fmla="*/ 242 w 335"/>
                  <a:gd name="T103" fmla="*/ 243 h 268"/>
                  <a:gd name="T104" fmla="*/ 256 w 335"/>
                  <a:gd name="T105" fmla="*/ 250 h 268"/>
                  <a:gd name="T106" fmla="*/ 268 w 335"/>
                  <a:gd name="T107" fmla="*/ 259 h 268"/>
                  <a:gd name="T108" fmla="*/ 268 w 335"/>
                  <a:gd name="T109" fmla="*/ 267 h 268"/>
                  <a:gd name="T110" fmla="*/ 279 w 335"/>
                  <a:gd name="T111" fmla="*/ 263 h 268"/>
                  <a:gd name="T112" fmla="*/ 282 w 335"/>
                  <a:gd name="T113" fmla="*/ 252 h 268"/>
                  <a:gd name="T114" fmla="*/ 295 w 335"/>
                  <a:gd name="T115" fmla="*/ 241 h 268"/>
                  <a:gd name="T116" fmla="*/ 305 w 335"/>
                  <a:gd name="T117" fmla="*/ 255 h 268"/>
                  <a:gd name="T118" fmla="*/ 319 w 335"/>
                  <a:gd name="T119" fmla="*/ 253 h 268"/>
                  <a:gd name="T120" fmla="*/ 326 w 335"/>
                  <a:gd name="T121" fmla="*/ 256 h 2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5"/>
                  <a:gd name="T184" fmla="*/ 0 h 268"/>
                  <a:gd name="T185" fmla="*/ 335 w 335"/>
                  <a:gd name="T186" fmla="*/ 268 h 26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5" h="268">
                    <a:moveTo>
                      <a:pt x="334" y="252"/>
                    </a:moveTo>
                    <a:lnTo>
                      <a:pt x="334" y="249"/>
                    </a:lnTo>
                    <a:lnTo>
                      <a:pt x="333" y="249"/>
                    </a:lnTo>
                    <a:lnTo>
                      <a:pt x="332" y="246"/>
                    </a:lnTo>
                    <a:lnTo>
                      <a:pt x="331" y="245"/>
                    </a:lnTo>
                    <a:lnTo>
                      <a:pt x="331" y="244"/>
                    </a:lnTo>
                    <a:lnTo>
                      <a:pt x="329" y="242"/>
                    </a:lnTo>
                    <a:lnTo>
                      <a:pt x="328" y="239"/>
                    </a:lnTo>
                    <a:lnTo>
                      <a:pt x="326" y="238"/>
                    </a:lnTo>
                    <a:lnTo>
                      <a:pt x="328" y="238"/>
                    </a:lnTo>
                    <a:lnTo>
                      <a:pt x="324" y="233"/>
                    </a:lnTo>
                    <a:lnTo>
                      <a:pt x="326" y="232"/>
                    </a:lnTo>
                    <a:lnTo>
                      <a:pt x="327" y="231"/>
                    </a:lnTo>
                    <a:lnTo>
                      <a:pt x="323" y="230"/>
                    </a:lnTo>
                    <a:lnTo>
                      <a:pt x="321" y="228"/>
                    </a:lnTo>
                    <a:lnTo>
                      <a:pt x="326" y="220"/>
                    </a:lnTo>
                    <a:lnTo>
                      <a:pt x="325" y="218"/>
                    </a:lnTo>
                    <a:lnTo>
                      <a:pt x="328" y="214"/>
                    </a:lnTo>
                    <a:lnTo>
                      <a:pt x="331" y="212"/>
                    </a:lnTo>
                    <a:lnTo>
                      <a:pt x="328" y="210"/>
                    </a:lnTo>
                    <a:lnTo>
                      <a:pt x="328" y="207"/>
                    </a:lnTo>
                    <a:lnTo>
                      <a:pt x="327" y="204"/>
                    </a:lnTo>
                    <a:lnTo>
                      <a:pt x="323" y="201"/>
                    </a:lnTo>
                    <a:lnTo>
                      <a:pt x="323" y="200"/>
                    </a:lnTo>
                    <a:lnTo>
                      <a:pt x="325" y="196"/>
                    </a:lnTo>
                    <a:lnTo>
                      <a:pt x="328" y="194"/>
                    </a:lnTo>
                    <a:lnTo>
                      <a:pt x="326" y="191"/>
                    </a:lnTo>
                    <a:lnTo>
                      <a:pt x="325" y="180"/>
                    </a:lnTo>
                    <a:lnTo>
                      <a:pt x="324" y="180"/>
                    </a:lnTo>
                    <a:lnTo>
                      <a:pt x="324" y="178"/>
                    </a:lnTo>
                    <a:lnTo>
                      <a:pt x="326" y="174"/>
                    </a:lnTo>
                    <a:lnTo>
                      <a:pt x="325" y="172"/>
                    </a:lnTo>
                    <a:lnTo>
                      <a:pt x="327" y="167"/>
                    </a:lnTo>
                    <a:lnTo>
                      <a:pt x="324" y="165"/>
                    </a:lnTo>
                    <a:lnTo>
                      <a:pt x="325" y="164"/>
                    </a:lnTo>
                    <a:lnTo>
                      <a:pt x="328" y="158"/>
                    </a:lnTo>
                    <a:lnTo>
                      <a:pt x="330" y="155"/>
                    </a:lnTo>
                    <a:lnTo>
                      <a:pt x="328" y="150"/>
                    </a:lnTo>
                    <a:lnTo>
                      <a:pt x="323" y="145"/>
                    </a:lnTo>
                    <a:lnTo>
                      <a:pt x="322" y="142"/>
                    </a:lnTo>
                    <a:lnTo>
                      <a:pt x="322" y="139"/>
                    </a:lnTo>
                    <a:lnTo>
                      <a:pt x="322" y="133"/>
                    </a:lnTo>
                    <a:lnTo>
                      <a:pt x="319" y="134"/>
                    </a:lnTo>
                    <a:lnTo>
                      <a:pt x="316" y="127"/>
                    </a:lnTo>
                    <a:lnTo>
                      <a:pt x="313" y="127"/>
                    </a:lnTo>
                    <a:lnTo>
                      <a:pt x="308" y="125"/>
                    </a:lnTo>
                    <a:lnTo>
                      <a:pt x="306" y="123"/>
                    </a:lnTo>
                    <a:lnTo>
                      <a:pt x="304" y="120"/>
                    </a:lnTo>
                    <a:lnTo>
                      <a:pt x="301" y="119"/>
                    </a:lnTo>
                    <a:lnTo>
                      <a:pt x="300" y="117"/>
                    </a:lnTo>
                    <a:lnTo>
                      <a:pt x="298" y="116"/>
                    </a:lnTo>
                    <a:lnTo>
                      <a:pt x="296" y="116"/>
                    </a:lnTo>
                    <a:lnTo>
                      <a:pt x="294" y="116"/>
                    </a:lnTo>
                    <a:lnTo>
                      <a:pt x="289" y="125"/>
                    </a:lnTo>
                    <a:lnTo>
                      <a:pt x="284" y="129"/>
                    </a:lnTo>
                    <a:lnTo>
                      <a:pt x="282" y="129"/>
                    </a:lnTo>
                    <a:lnTo>
                      <a:pt x="281" y="128"/>
                    </a:lnTo>
                    <a:lnTo>
                      <a:pt x="279" y="128"/>
                    </a:lnTo>
                    <a:lnTo>
                      <a:pt x="278" y="126"/>
                    </a:lnTo>
                    <a:lnTo>
                      <a:pt x="279" y="125"/>
                    </a:lnTo>
                    <a:lnTo>
                      <a:pt x="279" y="124"/>
                    </a:lnTo>
                    <a:lnTo>
                      <a:pt x="280" y="122"/>
                    </a:lnTo>
                    <a:lnTo>
                      <a:pt x="279" y="121"/>
                    </a:lnTo>
                    <a:lnTo>
                      <a:pt x="279" y="120"/>
                    </a:lnTo>
                    <a:lnTo>
                      <a:pt x="278" y="116"/>
                    </a:lnTo>
                    <a:lnTo>
                      <a:pt x="281" y="114"/>
                    </a:lnTo>
                    <a:lnTo>
                      <a:pt x="280" y="113"/>
                    </a:lnTo>
                    <a:lnTo>
                      <a:pt x="281" y="112"/>
                    </a:lnTo>
                    <a:lnTo>
                      <a:pt x="280" y="110"/>
                    </a:lnTo>
                    <a:lnTo>
                      <a:pt x="282" y="107"/>
                    </a:lnTo>
                    <a:lnTo>
                      <a:pt x="281" y="107"/>
                    </a:lnTo>
                    <a:lnTo>
                      <a:pt x="281" y="99"/>
                    </a:lnTo>
                    <a:lnTo>
                      <a:pt x="279" y="96"/>
                    </a:lnTo>
                    <a:lnTo>
                      <a:pt x="278" y="92"/>
                    </a:lnTo>
                    <a:lnTo>
                      <a:pt x="277" y="92"/>
                    </a:lnTo>
                    <a:lnTo>
                      <a:pt x="276" y="91"/>
                    </a:lnTo>
                    <a:lnTo>
                      <a:pt x="275" y="91"/>
                    </a:lnTo>
                    <a:lnTo>
                      <a:pt x="275" y="90"/>
                    </a:lnTo>
                    <a:lnTo>
                      <a:pt x="274" y="91"/>
                    </a:lnTo>
                    <a:lnTo>
                      <a:pt x="274" y="90"/>
                    </a:lnTo>
                    <a:lnTo>
                      <a:pt x="271" y="90"/>
                    </a:lnTo>
                    <a:lnTo>
                      <a:pt x="271" y="88"/>
                    </a:lnTo>
                    <a:lnTo>
                      <a:pt x="268" y="87"/>
                    </a:lnTo>
                    <a:lnTo>
                      <a:pt x="266" y="86"/>
                    </a:lnTo>
                    <a:lnTo>
                      <a:pt x="262" y="79"/>
                    </a:lnTo>
                    <a:lnTo>
                      <a:pt x="262" y="77"/>
                    </a:lnTo>
                    <a:lnTo>
                      <a:pt x="260" y="73"/>
                    </a:lnTo>
                    <a:lnTo>
                      <a:pt x="259" y="71"/>
                    </a:lnTo>
                    <a:lnTo>
                      <a:pt x="259" y="60"/>
                    </a:lnTo>
                    <a:lnTo>
                      <a:pt x="258" y="57"/>
                    </a:lnTo>
                    <a:lnTo>
                      <a:pt x="259" y="54"/>
                    </a:lnTo>
                    <a:lnTo>
                      <a:pt x="259" y="52"/>
                    </a:lnTo>
                    <a:lnTo>
                      <a:pt x="260" y="50"/>
                    </a:lnTo>
                    <a:lnTo>
                      <a:pt x="262" y="49"/>
                    </a:lnTo>
                    <a:lnTo>
                      <a:pt x="262" y="48"/>
                    </a:lnTo>
                    <a:lnTo>
                      <a:pt x="266" y="46"/>
                    </a:lnTo>
                    <a:lnTo>
                      <a:pt x="266" y="43"/>
                    </a:lnTo>
                    <a:lnTo>
                      <a:pt x="265" y="39"/>
                    </a:lnTo>
                    <a:lnTo>
                      <a:pt x="262" y="38"/>
                    </a:lnTo>
                    <a:lnTo>
                      <a:pt x="264" y="33"/>
                    </a:lnTo>
                    <a:lnTo>
                      <a:pt x="264" y="30"/>
                    </a:lnTo>
                    <a:lnTo>
                      <a:pt x="258" y="28"/>
                    </a:lnTo>
                    <a:lnTo>
                      <a:pt x="257" y="28"/>
                    </a:lnTo>
                    <a:lnTo>
                      <a:pt x="256" y="29"/>
                    </a:lnTo>
                    <a:lnTo>
                      <a:pt x="254" y="26"/>
                    </a:lnTo>
                    <a:lnTo>
                      <a:pt x="256" y="25"/>
                    </a:lnTo>
                    <a:lnTo>
                      <a:pt x="255" y="23"/>
                    </a:lnTo>
                    <a:lnTo>
                      <a:pt x="254" y="21"/>
                    </a:lnTo>
                    <a:lnTo>
                      <a:pt x="256" y="20"/>
                    </a:lnTo>
                    <a:lnTo>
                      <a:pt x="255" y="20"/>
                    </a:lnTo>
                    <a:lnTo>
                      <a:pt x="250" y="20"/>
                    </a:lnTo>
                    <a:lnTo>
                      <a:pt x="247" y="22"/>
                    </a:lnTo>
                    <a:lnTo>
                      <a:pt x="245" y="21"/>
                    </a:lnTo>
                    <a:lnTo>
                      <a:pt x="243" y="23"/>
                    </a:lnTo>
                    <a:lnTo>
                      <a:pt x="243" y="26"/>
                    </a:lnTo>
                    <a:lnTo>
                      <a:pt x="241" y="26"/>
                    </a:lnTo>
                    <a:lnTo>
                      <a:pt x="238" y="23"/>
                    </a:lnTo>
                    <a:lnTo>
                      <a:pt x="237" y="23"/>
                    </a:lnTo>
                    <a:lnTo>
                      <a:pt x="238" y="22"/>
                    </a:lnTo>
                    <a:lnTo>
                      <a:pt x="238" y="20"/>
                    </a:lnTo>
                    <a:lnTo>
                      <a:pt x="238" y="18"/>
                    </a:lnTo>
                    <a:lnTo>
                      <a:pt x="239" y="12"/>
                    </a:lnTo>
                    <a:lnTo>
                      <a:pt x="238" y="7"/>
                    </a:lnTo>
                    <a:lnTo>
                      <a:pt x="234" y="9"/>
                    </a:lnTo>
                    <a:lnTo>
                      <a:pt x="230" y="9"/>
                    </a:lnTo>
                    <a:lnTo>
                      <a:pt x="230" y="12"/>
                    </a:lnTo>
                    <a:lnTo>
                      <a:pt x="227" y="15"/>
                    </a:lnTo>
                    <a:lnTo>
                      <a:pt x="227" y="18"/>
                    </a:lnTo>
                    <a:lnTo>
                      <a:pt x="228" y="18"/>
                    </a:lnTo>
                    <a:lnTo>
                      <a:pt x="229" y="20"/>
                    </a:lnTo>
                    <a:lnTo>
                      <a:pt x="227" y="19"/>
                    </a:lnTo>
                    <a:lnTo>
                      <a:pt x="225" y="20"/>
                    </a:lnTo>
                    <a:lnTo>
                      <a:pt x="224" y="18"/>
                    </a:lnTo>
                    <a:lnTo>
                      <a:pt x="221" y="18"/>
                    </a:lnTo>
                    <a:lnTo>
                      <a:pt x="219" y="18"/>
                    </a:lnTo>
                    <a:lnTo>
                      <a:pt x="218" y="14"/>
                    </a:lnTo>
                    <a:lnTo>
                      <a:pt x="218" y="13"/>
                    </a:lnTo>
                    <a:lnTo>
                      <a:pt x="221" y="10"/>
                    </a:lnTo>
                    <a:lnTo>
                      <a:pt x="220" y="8"/>
                    </a:lnTo>
                    <a:lnTo>
                      <a:pt x="215" y="7"/>
                    </a:lnTo>
                    <a:lnTo>
                      <a:pt x="213" y="7"/>
                    </a:lnTo>
                    <a:lnTo>
                      <a:pt x="213" y="5"/>
                    </a:lnTo>
                    <a:lnTo>
                      <a:pt x="211" y="4"/>
                    </a:lnTo>
                    <a:lnTo>
                      <a:pt x="211" y="3"/>
                    </a:lnTo>
                    <a:lnTo>
                      <a:pt x="209" y="1"/>
                    </a:lnTo>
                    <a:lnTo>
                      <a:pt x="208" y="6"/>
                    </a:lnTo>
                    <a:lnTo>
                      <a:pt x="205" y="7"/>
                    </a:lnTo>
                    <a:lnTo>
                      <a:pt x="202" y="5"/>
                    </a:lnTo>
                    <a:lnTo>
                      <a:pt x="202" y="4"/>
                    </a:lnTo>
                    <a:lnTo>
                      <a:pt x="202" y="3"/>
                    </a:lnTo>
                    <a:lnTo>
                      <a:pt x="202" y="1"/>
                    </a:lnTo>
                    <a:lnTo>
                      <a:pt x="199" y="0"/>
                    </a:lnTo>
                    <a:lnTo>
                      <a:pt x="197" y="0"/>
                    </a:lnTo>
                    <a:lnTo>
                      <a:pt x="197" y="3"/>
                    </a:lnTo>
                    <a:lnTo>
                      <a:pt x="196" y="3"/>
                    </a:lnTo>
                    <a:lnTo>
                      <a:pt x="193" y="5"/>
                    </a:lnTo>
                    <a:lnTo>
                      <a:pt x="191" y="5"/>
                    </a:lnTo>
                    <a:lnTo>
                      <a:pt x="189" y="5"/>
                    </a:lnTo>
                    <a:lnTo>
                      <a:pt x="188" y="7"/>
                    </a:lnTo>
                    <a:lnTo>
                      <a:pt x="183" y="13"/>
                    </a:lnTo>
                    <a:lnTo>
                      <a:pt x="185" y="15"/>
                    </a:lnTo>
                    <a:lnTo>
                      <a:pt x="188" y="20"/>
                    </a:lnTo>
                    <a:lnTo>
                      <a:pt x="189" y="18"/>
                    </a:lnTo>
                    <a:lnTo>
                      <a:pt x="193" y="17"/>
                    </a:lnTo>
                    <a:lnTo>
                      <a:pt x="193" y="18"/>
                    </a:lnTo>
                    <a:lnTo>
                      <a:pt x="194" y="23"/>
                    </a:lnTo>
                    <a:lnTo>
                      <a:pt x="196" y="27"/>
                    </a:lnTo>
                    <a:lnTo>
                      <a:pt x="195" y="26"/>
                    </a:lnTo>
                    <a:lnTo>
                      <a:pt x="193" y="28"/>
                    </a:lnTo>
                    <a:lnTo>
                      <a:pt x="193" y="34"/>
                    </a:lnTo>
                    <a:lnTo>
                      <a:pt x="192" y="37"/>
                    </a:lnTo>
                    <a:lnTo>
                      <a:pt x="193" y="38"/>
                    </a:lnTo>
                    <a:lnTo>
                      <a:pt x="188" y="43"/>
                    </a:lnTo>
                    <a:lnTo>
                      <a:pt x="187" y="44"/>
                    </a:lnTo>
                    <a:lnTo>
                      <a:pt x="185" y="46"/>
                    </a:lnTo>
                    <a:lnTo>
                      <a:pt x="186" y="48"/>
                    </a:lnTo>
                    <a:lnTo>
                      <a:pt x="187" y="51"/>
                    </a:lnTo>
                    <a:lnTo>
                      <a:pt x="187" y="54"/>
                    </a:lnTo>
                    <a:lnTo>
                      <a:pt x="189" y="54"/>
                    </a:lnTo>
                    <a:lnTo>
                      <a:pt x="186" y="56"/>
                    </a:lnTo>
                    <a:lnTo>
                      <a:pt x="186" y="59"/>
                    </a:lnTo>
                    <a:lnTo>
                      <a:pt x="185" y="60"/>
                    </a:lnTo>
                    <a:lnTo>
                      <a:pt x="186" y="61"/>
                    </a:lnTo>
                    <a:lnTo>
                      <a:pt x="186" y="68"/>
                    </a:lnTo>
                    <a:lnTo>
                      <a:pt x="186" y="71"/>
                    </a:lnTo>
                    <a:lnTo>
                      <a:pt x="185" y="71"/>
                    </a:lnTo>
                    <a:lnTo>
                      <a:pt x="179" y="71"/>
                    </a:lnTo>
                    <a:lnTo>
                      <a:pt x="177" y="73"/>
                    </a:lnTo>
                    <a:lnTo>
                      <a:pt x="174" y="73"/>
                    </a:lnTo>
                    <a:lnTo>
                      <a:pt x="171" y="71"/>
                    </a:lnTo>
                    <a:lnTo>
                      <a:pt x="169" y="69"/>
                    </a:lnTo>
                    <a:lnTo>
                      <a:pt x="159" y="64"/>
                    </a:lnTo>
                    <a:lnTo>
                      <a:pt x="158" y="68"/>
                    </a:lnTo>
                    <a:lnTo>
                      <a:pt x="152" y="62"/>
                    </a:lnTo>
                    <a:lnTo>
                      <a:pt x="150" y="62"/>
                    </a:lnTo>
                    <a:lnTo>
                      <a:pt x="149" y="65"/>
                    </a:lnTo>
                    <a:lnTo>
                      <a:pt x="147" y="65"/>
                    </a:lnTo>
                    <a:lnTo>
                      <a:pt x="145" y="65"/>
                    </a:lnTo>
                    <a:lnTo>
                      <a:pt x="143" y="65"/>
                    </a:lnTo>
                    <a:lnTo>
                      <a:pt x="140" y="63"/>
                    </a:lnTo>
                    <a:lnTo>
                      <a:pt x="139" y="63"/>
                    </a:lnTo>
                    <a:lnTo>
                      <a:pt x="139" y="65"/>
                    </a:lnTo>
                    <a:lnTo>
                      <a:pt x="137" y="69"/>
                    </a:lnTo>
                    <a:lnTo>
                      <a:pt x="134" y="72"/>
                    </a:lnTo>
                    <a:lnTo>
                      <a:pt x="131" y="78"/>
                    </a:lnTo>
                    <a:lnTo>
                      <a:pt x="130" y="84"/>
                    </a:lnTo>
                    <a:lnTo>
                      <a:pt x="128" y="86"/>
                    </a:lnTo>
                    <a:lnTo>
                      <a:pt x="128" y="84"/>
                    </a:lnTo>
                    <a:lnTo>
                      <a:pt x="124" y="86"/>
                    </a:lnTo>
                    <a:lnTo>
                      <a:pt x="121" y="85"/>
                    </a:lnTo>
                    <a:lnTo>
                      <a:pt x="121" y="84"/>
                    </a:lnTo>
                    <a:lnTo>
                      <a:pt x="120" y="84"/>
                    </a:lnTo>
                    <a:lnTo>
                      <a:pt x="119" y="82"/>
                    </a:lnTo>
                    <a:lnTo>
                      <a:pt x="117" y="82"/>
                    </a:lnTo>
                    <a:lnTo>
                      <a:pt x="115" y="80"/>
                    </a:lnTo>
                    <a:lnTo>
                      <a:pt x="113" y="79"/>
                    </a:lnTo>
                    <a:lnTo>
                      <a:pt x="112" y="81"/>
                    </a:lnTo>
                    <a:lnTo>
                      <a:pt x="109" y="82"/>
                    </a:lnTo>
                    <a:lnTo>
                      <a:pt x="107" y="81"/>
                    </a:lnTo>
                    <a:lnTo>
                      <a:pt x="107" y="80"/>
                    </a:lnTo>
                    <a:lnTo>
                      <a:pt x="109" y="77"/>
                    </a:lnTo>
                    <a:lnTo>
                      <a:pt x="106" y="73"/>
                    </a:lnTo>
                    <a:lnTo>
                      <a:pt x="101" y="73"/>
                    </a:lnTo>
                    <a:lnTo>
                      <a:pt x="99" y="71"/>
                    </a:lnTo>
                    <a:lnTo>
                      <a:pt x="95" y="67"/>
                    </a:lnTo>
                    <a:lnTo>
                      <a:pt x="91" y="67"/>
                    </a:lnTo>
                    <a:lnTo>
                      <a:pt x="87" y="63"/>
                    </a:lnTo>
                    <a:lnTo>
                      <a:pt x="83" y="61"/>
                    </a:lnTo>
                    <a:lnTo>
                      <a:pt x="80" y="68"/>
                    </a:lnTo>
                    <a:lnTo>
                      <a:pt x="79" y="69"/>
                    </a:lnTo>
                    <a:lnTo>
                      <a:pt x="77" y="69"/>
                    </a:lnTo>
                    <a:lnTo>
                      <a:pt x="75" y="70"/>
                    </a:lnTo>
                    <a:lnTo>
                      <a:pt x="69" y="68"/>
                    </a:lnTo>
                    <a:lnTo>
                      <a:pt x="69" y="69"/>
                    </a:lnTo>
                    <a:lnTo>
                      <a:pt x="69" y="73"/>
                    </a:lnTo>
                    <a:lnTo>
                      <a:pt x="67" y="74"/>
                    </a:lnTo>
                    <a:lnTo>
                      <a:pt x="67" y="77"/>
                    </a:lnTo>
                    <a:lnTo>
                      <a:pt x="66" y="79"/>
                    </a:lnTo>
                    <a:lnTo>
                      <a:pt x="66" y="83"/>
                    </a:lnTo>
                    <a:lnTo>
                      <a:pt x="65" y="86"/>
                    </a:lnTo>
                    <a:lnTo>
                      <a:pt x="62" y="87"/>
                    </a:lnTo>
                    <a:lnTo>
                      <a:pt x="60" y="87"/>
                    </a:lnTo>
                    <a:lnTo>
                      <a:pt x="60" y="86"/>
                    </a:lnTo>
                    <a:lnTo>
                      <a:pt x="59" y="88"/>
                    </a:lnTo>
                    <a:lnTo>
                      <a:pt x="58" y="86"/>
                    </a:lnTo>
                    <a:lnTo>
                      <a:pt x="55" y="86"/>
                    </a:lnTo>
                    <a:lnTo>
                      <a:pt x="55" y="85"/>
                    </a:lnTo>
                    <a:lnTo>
                      <a:pt x="52" y="84"/>
                    </a:lnTo>
                    <a:lnTo>
                      <a:pt x="51" y="81"/>
                    </a:lnTo>
                    <a:lnTo>
                      <a:pt x="48" y="78"/>
                    </a:lnTo>
                    <a:lnTo>
                      <a:pt x="47" y="78"/>
                    </a:lnTo>
                    <a:lnTo>
                      <a:pt x="46" y="79"/>
                    </a:lnTo>
                    <a:lnTo>
                      <a:pt x="46" y="78"/>
                    </a:lnTo>
                    <a:lnTo>
                      <a:pt x="44" y="79"/>
                    </a:lnTo>
                    <a:lnTo>
                      <a:pt x="45" y="78"/>
                    </a:lnTo>
                    <a:lnTo>
                      <a:pt x="46" y="76"/>
                    </a:lnTo>
                    <a:lnTo>
                      <a:pt x="44" y="76"/>
                    </a:lnTo>
                    <a:lnTo>
                      <a:pt x="44" y="75"/>
                    </a:lnTo>
                    <a:lnTo>
                      <a:pt x="41" y="76"/>
                    </a:lnTo>
                    <a:lnTo>
                      <a:pt x="39" y="78"/>
                    </a:lnTo>
                    <a:lnTo>
                      <a:pt x="37" y="75"/>
                    </a:lnTo>
                    <a:lnTo>
                      <a:pt x="34" y="76"/>
                    </a:lnTo>
                    <a:lnTo>
                      <a:pt x="36" y="78"/>
                    </a:lnTo>
                    <a:lnTo>
                      <a:pt x="35" y="78"/>
                    </a:lnTo>
                    <a:lnTo>
                      <a:pt x="36" y="79"/>
                    </a:lnTo>
                    <a:lnTo>
                      <a:pt x="37" y="78"/>
                    </a:lnTo>
                    <a:lnTo>
                      <a:pt x="38" y="79"/>
                    </a:lnTo>
                    <a:lnTo>
                      <a:pt x="38" y="80"/>
                    </a:lnTo>
                    <a:lnTo>
                      <a:pt x="37" y="79"/>
                    </a:lnTo>
                    <a:lnTo>
                      <a:pt x="36" y="81"/>
                    </a:lnTo>
                    <a:lnTo>
                      <a:pt x="36" y="82"/>
                    </a:lnTo>
                    <a:lnTo>
                      <a:pt x="36" y="84"/>
                    </a:lnTo>
                    <a:lnTo>
                      <a:pt x="37" y="84"/>
                    </a:lnTo>
                    <a:lnTo>
                      <a:pt x="38" y="85"/>
                    </a:lnTo>
                    <a:lnTo>
                      <a:pt x="38" y="86"/>
                    </a:lnTo>
                    <a:lnTo>
                      <a:pt x="35" y="87"/>
                    </a:lnTo>
                    <a:lnTo>
                      <a:pt x="34" y="89"/>
                    </a:lnTo>
                    <a:lnTo>
                      <a:pt x="36" y="91"/>
                    </a:lnTo>
                    <a:lnTo>
                      <a:pt x="34" y="95"/>
                    </a:lnTo>
                    <a:lnTo>
                      <a:pt x="32" y="94"/>
                    </a:lnTo>
                    <a:lnTo>
                      <a:pt x="30" y="94"/>
                    </a:lnTo>
                    <a:lnTo>
                      <a:pt x="28" y="97"/>
                    </a:lnTo>
                    <a:lnTo>
                      <a:pt x="26" y="102"/>
                    </a:lnTo>
                    <a:lnTo>
                      <a:pt x="26" y="104"/>
                    </a:lnTo>
                    <a:lnTo>
                      <a:pt x="25" y="104"/>
                    </a:lnTo>
                    <a:lnTo>
                      <a:pt x="24" y="107"/>
                    </a:lnTo>
                    <a:lnTo>
                      <a:pt x="27" y="110"/>
                    </a:lnTo>
                    <a:lnTo>
                      <a:pt x="26" y="112"/>
                    </a:lnTo>
                    <a:lnTo>
                      <a:pt x="23" y="112"/>
                    </a:lnTo>
                    <a:lnTo>
                      <a:pt x="23" y="110"/>
                    </a:lnTo>
                    <a:lnTo>
                      <a:pt x="23" y="108"/>
                    </a:lnTo>
                    <a:lnTo>
                      <a:pt x="22" y="110"/>
                    </a:lnTo>
                    <a:lnTo>
                      <a:pt x="20" y="114"/>
                    </a:lnTo>
                    <a:lnTo>
                      <a:pt x="16" y="115"/>
                    </a:lnTo>
                    <a:lnTo>
                      <a:pt x="12" y="116"/>
                    </a:lnTo>
                    <a:lnTo>
                      <a:pt x="10" y="118"/>
                    </a:lnTo>
                    <a:lnTo>
                      <a:pt x="10" y="121"/>
                    </a:lnTo>
                    <a:lnTo>
                      <a:pt x="9" y="123"/>
                    </a:lnTo>
                    <a:lnTo>
                      <a:pt x="8" y="126"/>
                    </a:lnTo>
                    <a:lnTo>
                      <a:pt x="10" y="128"/>
                    </a:lnTo>
                    <a:lnTo>
                      <a:pt x="10" y="130"/>
                    </a:lnTo>
                    <a:lnTo>
                      <a:pt x="4" y="135"/>
                    </a:lnTo>
                    <a:lnTo>
                      <a:pt x="3" y="134"/>
                    </a:lnTo>
                    <a:lnTo>
                      <a:pt x="0" y="139"/>
                    </a:lnTo>
                    <a:lnTo>
                      <a:pt x="0" y="144"/>
                    </a:lnTo>
                    <a:lnTo>
                      <a:pt x="2" y="144"/>
                    </a:lnTo>
                    <a:lnTo>
                      <a:pt x="3" y="144"/>
                    </a:lnTo>
                    <a:lnTo>
                      <a:pt x="4" y="144"/>
                    </a:lnTo>
                    <a:lnTo>
                      <a:pt x="3" y="147"/>
                    </a:lnTo>
                    <a:lnTo>
                      <a:pt x="3" y="148"/>
                    </a:lnTo>
                    <a:lnTo>
                      <a:pt x="3" y="149"/>
                    </a:lnTo>
                    <a:lnTo>
                      <a:pt x="4" y="153"/>
                    </a:lnTo>
                    <a:lnTo>
                      <a:pt x="4" y="154"/>
                    </a:lnTo>
                    <a:lnTo>
                      <a:pt x="2" y="158"/>
                    </a:lnTo>
                    <a:lnTo>
                      <a:pt x="5" y="161"/>
                    </a:lnTo>
                    <a:lnTo>
                      <a:pt x="4" y="161"/>
                    </a:lnTo>
                    <a:lnTo>
                      <a:pt x="4" y="163"/>
                    </a:lnTo>
                    <a:lnTo>
                      <a:pt x="6" y="165"/>
                    </a:lnTo>
                    <a:lnTo>
                      <a:pt x="7" y="170"/>
                    </a:lnTo>
                    <a:lnTo>
                      <a:pt x="6" y="172"/>
                    </a:lnTo>
                    <a:lnTo>
                      <a:pt x="8" y="172"/>
                    </a:lnTo>
                    <a:lnTo>
                      <a:pt x="9" y="175"/>
                    </a:lnTo>
                    <a:lnTo>
                      <a:pt x="9" y="176"/>
                    </a:lnTo>
                    <a:lnTo>
                      <a:pt x="12" y="178"/>
                    </a:lnTo>
                    <a:lnTo>
                      <a:pt x="12" y="181"/>
                    </a:lnTo>
                    <a:lnTo>
                      <a:pt x="12" y="182"/>
                    </a:lnTo>
                    <a:lnTo>
                      <a:pt x="13" y="182"/>
                    </a:lnTo>
                    <a:lnTo>
                      <a:pt x="13" y="185"/>
                    </a:lnTo>
                    <a:lnTo>
                      <a:pt x="14" y="185"/>
                    </a:lnTo>
                    <a:lnTo>
                      <a:pt x="14" y="187"/>
                    </a:lnTo>
                    <a:lnTo>
                      <a:pt x="14" y="188"/>
                    </a:lnTo>
                    <a:lnTo>
                      <a:pt x="14" y="192"/>
                    </a:lnTo>
                    <a:lnTo>
                      <a:pt x="14" y="194"/>
                    </a:lnTo>
                    <a:lnTo>
                      <a:pt x="16" y="195"/>
                    </a:lnTo>
                    <a:lnTo>
                      <a:pt x="17" y="199"/>
                    </a:lnTo>
                    <a:lnTo>
                      <a:pt x="18" y="199"/>
                    </a:lnTo>
                    <a:lnTo>
                      <a:pt x="17" y="201"/>
                    </a:lnTo>
                    <a:lnTo>
                      <a:pt x="18" y="201"/>
                    </a:lnTo>
                    <a:lnTo>
                      <a:pt x="17" y="202"/>
                    </a:lnTo>
                    <a:lnTo>
                      <a:pt x="18" y="202"/>
                    </a:lnTo>
                    <a:lnTo>
                      <a:pt x="18" y="205"/>
                    </a:lnTo>
                    <a:lnTo>
                      <a:pt x="18" y="206"/>
                    </a:lnTo>
                    <a:lnTo>
                      <a:pt x="19" y="205"/>
                    </a:lnTo>
                    <a:lnTo>
                      <a:pt x="18" y="208"/>
                    </a:lnTo>
                    <a:lnTo>
                      <a:pt x="22" y="209"/>
                    </a:lnTo>
                    <a:lnTo>
                      <a:pt x="22" y="208"/>
                    </a:lnTo>
                    <a:lnTo>
                      <a:pt x="22" y="209"/>
                    </a:lnTo>
                    <a:lnTo>
                      <a:pt x="23" y="210"/>
                    </a:lnTo>
                    <a:lnTo>
                      <a:pt x="23" y="209"/>
                    </a:lnTo>
                    <a:lnTo>
                      <a:pt x="25" y="210"/>
                    </a:lnTo>
                    <a:lnTo>
                      <a:pt x="26" y="210"/>
                    </a:lnTo>
                    <a:lnTo>
                      <a:pt x="26" y="211"/>
                    </a:lnTo>
                    <a:lnTo>
                      <a:pt x="25" y="211"/>
                    </a:lnTo>
                    <a:lnTo>
                      <a:pt x="27" y="212"/>
                    </a:lnTo>
                    <a:lnTo>
                      <a:pt x="26" y="215"/>
                    </a:lnTo>
                    <a:lnTo>
                      <a:pt x="28" y="216"/>
                    </a:lnTo>
                    <a:lnTo>
                      <a:pt x="28" y="218"/>
                    </a:lnTo>
                    <a:lnTo>
                      <a:pt x="29" y="221"/>
                    </a:lnTo>
                    <a:lnTo>
                      <a:pt x="30" y="221"/>
                    </a:lnTo>
                    <a:lnTo>
                      <a:pt x="29" y="224"/>
                    </a:lnTo>
                    <a:lnTo>
                      <a:pt x="31" y="224"/>
                    </a:lnTo>
                    <a:lnTo>
                      <a:pt x="31" y="225"/>
                    </a:lnTo>
                    <a:lnTo>
                      <a:pt x="32" y="227"/>
                    </a:lnTo>
                    <a:lnTo>
                      <a:pt x="33" y="224"/>
                    </a:lnTo>
                    <a:lnTo>
                      <a:pt x="35" y="219"/>
                    </a:lnTo>
                    <a:lnTo>
                      <a:pt x="39" y="219"/>
                    </a:lnTo>
                    <a:lnTo>
                      <a:pt x="38" y="220"/>
                    </a:lnTo>
                    <a:lnTo>
                      <a:pt x="39" y="222"/>
                    </a:lnTo>
                    <a:lnTo>
                      <a:pt x="40" y="225"/>
                    </a:lnTo>
                    <a:lnTo>
                      <a:pt x="41" y="226"/>
                    </a:lnTo>
                    <a:lnTo>
                      <a:pt x="44" y="228"/>
                    </a:lnTo>
                    <a:lnTo>
                      <a:pt x="46" y="228"/>
                    </a:lnTo>
                    <a:lnTo>
                      <a:pt x="47" y="226"/>
                    </a:lnTo>
                    <a:lnTo>
                      <a:pt x="45" y="224"/>
                    </a:lnTo>
                    <a:lnTo>
                      <a:pt x="45" y="223"/>
                    </a:lnTo>
                    <a:lnTo>
                      <a:pt x="49" y="224"/>
                    </a:lnTo>
                    <a:lnTo>
                      <a:pt x="49" y="223"/>
                    </a:lnTo>
                    <a:lnTo>
                      <a:pt x="51" y="221"/>
                    </a:lnTo>
                    <a:lnTo>
                      <a:pt x="53" y="221"/>
                    </a:lnTo>
                    <a:lnTo>
                      <a:pt x="54" y="221"/>
                    </a:lnTo>
                    <a:lnTo>
                      <a:pt x="54" y="222"/>
                    </a:lnTo>
                    <a:lnTo>
                      <a:pt x="53" y="223"/>
                    </a:lnTo>
                    <a:lnTo>
                      <a:pt x="53" y="225"/>
                    </a:lnTo>
                    <a:lnTo>
                      <a:pt x="52" y="225"/>
                    </a:lnTo>
                    <a:lnTo>
                      <a:pt x="54" y="228"/>
                    </a:lnTo>
                    <a:lnTo>
                      <a:pt x="52" y="229"/>
                    </a:lnTo>
                    <a:lnTo>
                      <a:pt x="52" y="231"/>
                    </a:lnTo>
                    <a:lnTo>
                      <a:pt x="52" y="236"/>
                    </a:lnTo>
                    <a:lnTo>
                      <a:pt x="54" y="238"/>
                    </a:lnTo>
                    <a:lnTo>
                      <a:pt x="55" y="238"/>
                    </a:lnTo>
                    <a:lnTo>
                      <a:pt x="55" y="236"/>
                    </a:lnTo>
                    <a:lnTo>
                      <a:pt x="56" y="238"/>
                    </a:lnTo>
                    <a:lnTo>
                      <a:pt x="57" y="237"/>
                    </a:lnTo>
                    <a:lnTo>
                      <a:pt x="57" y="238"/>
                    </a:lnTo>
                    <a:lnTo>
                      <a:pt x="58" y="238"/>
                    </a:lnTo>
                    <a:lnTo>
                      <a:pt x="57" y="238"/>
                    </a:lnTo>
                    <a:lnTo>
                      <a:pt x="59" y="240"/>
                    </a:lnTo>
                    <a:lnTo>
                      <a:pt x="60" y="241"/>
                    </a:lnTo>
                    <a:lnTo>
                      <a:pt x="61" y="240"/>
                    </a:lnTo>
                    <a:lnTo>
                      <a:pt x="61" y="238"/>
                    </a:lnTo>
                    <a:lnTo>
                      <a:pt x="63" y="236"/>
                    </a:lnTo>
                    <a:lnTo>
                      <a:pt x="63" y="237"/>
                    </a:lnTo>
                    <a:lnTo>
                      <a:pt x="65" y="238"/>
                    </a:lnTo>
                    <a:lnTo>
                      <a:pt x="66" y="238"/>
                    </a:lnTo>
                    <a:lnTo>
                      <a:pt x="66" y="235"/>
                    </a:lnTo>
                    <a:lnTo>
                      <a:pt x="68" y="236"/>
                    </a:lnTo>
                    <a:lnTo>
                      <a:pt x="69" y="238"/>
                    </a:lnTo>
                    <a:lnTo>
                      <a:pt x="71" y="238"/>
                    </a:lnTo>
                    <a:lnTo>
                      <a:pt x="71" y="236"/>
                    </a:lnTo>
                    <a:lnTo>
                      <a:pt x="75" y="237"/>
                    </a:lnTo>
                    <a:lnTo>
                      <a:pt x="78" y="237"/>
                    </a:lnTo>
                    <a:lnTo>
                      <a:pt x="78" y="236"/>
                    </a:lnTo>
                    <a:lnTo>
                      <a:pt x="82" y="240"/>
                    </a:lnTo>
                    <a:lnTo>
                      <a:pt x="82" y="239"/>
                    </a:lnTo>
                    <a:lnTo>
                      <a:pt x="82" y="235"/>
                    </a:lnTo>
                    <a:lnTo>
                      <a:pt x="84" y="234"/>
                    </a:lnTo>
                    <a:lnTo>
                      <a:pt x="84" y="233"/>
                    </a:lnTo>
                    <a:lnTo>
                      <a:pt x="88" y="234"/>
                    </a:lnTo>
                    <a:lnTo>
                      <a:pt x="89" y="232"/>
                    </a:lnTo>
                    <a:lnTo>
                      <a:pt x="90" y="233"/>
                    </a:lnTo>
                    <a:lnTo>
                      <a:pt x="93" y="225"/>
                    </a:lnTo>
                    <a:lnTo>
                      <a:pt x="93" y="224"/>
                    </a:lnTo>
                    <a:lnTo>
                      <a:pt x="100" y="226"/>
                    </a:lnTo>
                    <a:lnTo>
                      <a:pt x="101" y="225"/>
                    </a:lnTo>
                    <a:lnTo>
                      <a:pt x="102" y="221"/>
                    </a:lnTo>
                    <a:lnTo>
                      <a:pt x="101" y="212"/>
                    </a:lnTo>
                    <a:lnTo>
                      <a:pt x="101" y="207"/>
                    </a:lnTo>
                    <a:lnTo>
                      <a:pt x="115" y="212"/>
                    </a:lnTo>
                    <a:lnTo>
                      <a:pt x="121" y="218"/>
                    </a:lnTo>
                    <a:lnTo>
                      <a:pt x="128" y="213"/>
                    </a:lnTo>
                    <a:lnTo>
                      <a:pt x="129" y="213"/>
                    </a:lnTo>
                    <a:lnTo>
                      <a:pt x="130" y="212"/>
                    </a:lnTo>
                    <a:lnTo>
                      <a:pt x="131" y="211"/>
                    </a:lnTo>
                    <a:lnTo>
                      <a:pt x="130" y="209"/>
                    </a:lnTo>
                    <a:lnTo>
                      <a:pt x="128" y="207"/>
                    </a:lnTo>
                    <a:lnTo>
                      <a:pt x="129" y="205"/>
                    </a:lnTo>
                    <a:lnTo>
                      <a:pt x="128" y="204"/>
                    </a:lnTo>
                    <a:lnTo>
                      <a:pt x="133" y="203"/>
                    </a:lnTo>
                    <a:lnTo>
                      <a:pt x="133" y="202"/>
                    </a:lnTo>
                    <a:lnTo>
                      <a:pt x="136" y="201"/>
                    </a:lnTo>
                    <a:lnTo>
                      <a:pt x="138" y="201"/>
                    </a:lnTo>
                    <a:lnTo>
                      <a:pt x="139" y="201"/>
                    </a:lnTo>
                    <a:lnTo>
                      <a:pt x="140" y="200"/>
                    </a:lnTo>
                    <a:lnTo>
                      <a:pt x="140" y="202"/>
                    </a:lnTo>
                    <a:lnTo>
                      <a:pt x="143" y="200"/>
                    </a:lnTo>
                    <a:lnTo>
                      <a:pt x="145" y="199"/>
                    </a:lnTo>
                    <a:lnTo>
                      <a:pt x="144" y="195"/>
                    </a:lnTo>
                    <a:lnTo>
                      <a:pt x="145" y="195"/>
                    </a:lnTo>
                    <a:lnTo>
                      <a:pt x="144" y="191"/>
                    </a:lnTo>
                    <a:lnTo>
                      <a:pt x="142" y="191"/>
                    </a:lnTo>
                    <a:lnTo>
                      <a:pt x="145" y="191"/>
                    </a:lnTo>
                    <a:lnTo>
                      <a:pt x="145" y="190"/>
                    </a:lnTo>
                    <a:lnTo>
                      <a:pt x="147" y="191"/>
                    </a:lnTo>
                    <a:lnTo>
                      <a:pt x="147" y="190"/>
                    </a:lnTo>
                    <a:lnTo>
                      <a:pt x="148" y="190"/>
                    </a:lnTo>
                    <a:lnTo>
                      <a:pt x="148" y="191"/>
                    </a:lnTo>
                    <a:lnTo>
                      <a:pt x="147" y="185"/>
                    </a:lnTo>
                    <a:lnTo>
                      <a:pt x="148" y="184"/>
                    </a:lnTo>
                    <a:lnTo>
                      <a:pt x="153" y="185"/>
                    </a:lnTo>
                    <a:lnTo>
                      <a:pt x="153" y="186"/>
                    </a:lnTo>
                    <a:lnTo>
                      <a:pt x="153" y="189"/>
                    </a:lnTo>
                    <a:lnTo>
                      <a:pt x="152" y="189"/>
                    </a:lnTo>
                    <a:lnTo>
                      <a:pt x="153" y="191"/>
                    </a:lnTo>
                    <a:lnTo>
                      <a:pt x="154" y="191"/>
                    </a:lnTo>
                    <a:lnTo>
                      <a:pt x="155" y="192"/>
                    </a:lnTo>
                    <a:lnTo>
                      <a:pt x="155" y="191"/>
                    </a:lnTo>
                    <a:lnTo>
                      <a:pt x="157" y="191"/>
                    </a:lnTo>
                    <a:lnTo>
                      <a:pt x="158" y="195"/>
                    </a:lnTo>
                    <a:lnTo>
                      <a:pt x="156" y="195"/>
                    </a:lnTo>
                    <a:lnTo>
                      <a:pt x="158" y="196"/>
                    </a:lnTo>
                    <a:lnTo>
                      <a:pt x="158" y="197"/>
                    </a:lnTo>
                    <a:lnTo>
                      <a:pt x="161" y="197"/>
                    </a:lnTo>
                    <a:lnTo>
                      <a:pt x="162" y="199"/>
                    </a:lnTo>
                    <a:lnTo>
                      <a:pt x="162" y="196"/>
                    </a:lnTo>
                    <a:lnTo>
                      <a:pt x="164" y="196"/>
                    </a:lnTo>
                    <a:lnTo>
                      <a:pt x="164" y="194"/>
                    </a:lnTo>
                    <a:lnTo>
                      <a:pt x="165" y="193"/>
                    </a:lnTo>
                    <a:lnTo>
                      <a:pt x="166" y="194"/>
                    </a:lnTo>
                    <a:lnTo>
                      <a:pt x="165" y="194"/>
                    </a:lnTo>
                    <a:lnTo>
                      <a:pt x="165" y="195"/>
                    </a:lnTo>
                    <a:lnTo>
                      <a:pt x="167" y="195"/>
                    </a:lnTo>
                    <a:lnTo>
                      <a:pt x="167" y="196"/>
                    </a:lnTo>
                    <a:lnTo>
                      <a:pt x="169" y="196"/>
                    </a:lnTo>
                    <a:lnTo>
                      <a:pt x="170" y="196"/>
                    </a:lnTo>
                    <a:lnTo>
                      <a:pt x="173" y="195"/>
                    </a:lnTo>
                    <a:lnTo>
                      <a:pt x="173" y="196"/>
                    </a:lnTo>
                    <a:lnTo>
                      <a:pt x="172" y="197"/>
                    </a:lnTo>
                    <a:lnTo>
                      <a:pt x="173" y="198"/>
                    </a:lnTo>
                    <a:lnTo>
                      <a:pt x="175" y="204"/>
                    </a:lnTo>
                    <a:lnTo>
                      <a:pt x="176" y="204"/>
                    </a:lnTo>
                    <a:lnTo>
                      <a:pt x="178" y="205"/>
                    </a:lnTo>
                    <a:lnTo>
                      <a:pt x="178" y="208"/>
                    </a:lnTo>
                    <a:lnTo>
                      <a:pt x="178" y="207"/>
                    </a:lnTo>
                    <a:lnTo>
                      <a:pt x="180" y="207"/>
                    </a:lnTo>
                    <a:lnTo>
                      <a:pt x="180" y="208"/>
                    </a:lnTo>
                    <a:lnTo>
                      <a:pt x="179" y="210"/>
                    </a:lnTo>
                    <a:lnTo>
                      <a:pt x="180" y="212"/>
                    </a:lnTo>
                    <a:lnTo>
                      <a:pt x="180" y="214"/>
                    </a:lnTo>
                    <a:lnTo>
                      <a:pt x="181" y="212"/>
                    </a:lnTo>
                    <a:lnTo>
                      <a:pt x="182" y="213"/>
                    </a:lnTo>
                    <a:lnTo>
                      <a:pt x="184" y="212"/>
                    </a:lnTo>
                    <a:lnTo>
                      <a:pt x="186" y="212"/>
                    </a:lnTo>
                    <a:lnTo>
                      <a:pt x="187" y="216"/>
                    </a:lnTo>
                    <a:lnTo>
                      <a:pt x="189" y="217"/>
                    </a:lnTo>
                    <a:lnTo>
                      <a:pt x="188" y="218"/>
                    </a:lnTo>
                    <a:lnTo>
                      <a:pt x="190" y="218"/>
                    </a:lnTo>
                    <a:lnTo>
                      <a:pt x="193" y="221"/>
                    </a:lnTo>
                    <a:lnTo>
                      <a:pt x="192" y="223"/>
                    </a:lnTo>
                    <a:lnTo>
                      <a:pt x="192" y="224"/>
                    </a:lnTo>
                    <a:lnTo>
                      <a:pt x="193" y="223"/>
                    </a:lnTo>
                    <a:lnTo>
                      <a:pt x="193" y="225"/>
                    </a:lnTo>
                    <a:lnTo>
                      <a:pt x="193" y="231"/>
                    </a:lnTo>
                    <a:lnTo>
                      <a:pt x="194" y="231"/>
                    </a:lnTo>
                    <a:lnTo>
                      <a:pt x="194" y="232"/>
                    </a:lnTo>
                    <a:lnTo>
                      <a:pt x="197" y="232"/>
                    </a:lnTo>
                    <a:lnTo>
                      <a:pt x="197" y="233"/>
                    </a:lnTo>
                    <a:lnTo>
                      <a:pt x="198" y="233"/>
                    </a:lnTo>
                    <a:lnTo>
                      <a:pt x="198" y="234"/>
                    </a:lnTo>
                    <a:lnTo>
                      <a:pt x="200" y="233"/>
                    </a:lnTo>
                    <a:lnTo>
                      <a:pt x="202" y="234"/>
                    </a:lnTo>
                    <a:lnTo>
                      <a:pt x="204" y="236"/>
                    </a:lnTo>
                    <a:lnTo>
                      <a:pt x="203" y="236"/>
                    </a:lnTo>
                    <a:lnTo>
                      <a:pt x="204" y="236"/>
                    </a:lnTo>
                    <a:lnTo>
                      <a:pt x="204" y="238"/>
                    </a:lnTo>
                    <a:lnTo>
                      <a:pt x="205" y="238"/>
                    </a:lnTo>
                    <a:lnTo>
                      <a:pt x="205" y="239"/>
                    </a:lnTo>
                    <a:lnTo>
                      <a:pt x="205" y="241"/>
                    </a:lnTo>
                    <a:lnTo>
                      <a:pt x="207" y="242"/>
                    </a:lnTo>
                    <a:lnTo>
                      <a:pt x="208" y="241"/>
                    </a:lnTo>
                    <a:lnTo>
                      <a:pt x="212" y="244"/>
                    </a:lnTo>
                    <a:lnTo>
                      <a:pt x="213" y="246"/>
                    </a:lnTo>
                    <a:lnTo>
                      <a:pt x="215" y="248"/>
                    </a:lnTo>
                    <a:lnTo>
                      <a:pt x="218" y="249"/>
                    </a:lnTo>
                    <a:lnTo>
                      <a:pt x="221" y="251"/>
                    </a:lnTo>
                    <a:lnTo>
                      <a:pt x="224" y="255"/>
                    </a:lnTo>
                    <a:lnTo>
                      <a:pt x="226" y="254"/>
                    </a:lnTo>
                    <a:lnTo>
                      <a:pt x="227" y="254"/>
                    </a:lnTo>
                    <a:lnTo>
                      <a:pt x="229" y="254"/>
                    </a:lnTo>
                    <a:lnTo>
                      <a:pt x="229" y="253"/>
                    </a:lnTo>
                    <a:lnTo>
                      <a:pt x="230" y="250"/>
                    </a:lnTo>
                    <a:lnTo>
                      <a:pt x="229" y="249"/>
                    </a:lnTo>
                    <a:lnTo>
                      <a:pt x="231" y="249"/>
                    </a:lnTo>
                    <a:lnTo>
                      <a:pt x="231" y="247"/>
                    </a:lnTo>
                    <a:lnTo>
                      <a:pt x="234" y="246"/>
                    </a:lnTo>
                    <a:lnTo>
                      <a:pt x="235" y="244"/>
                    </a:lnTo>
                    <a:lnTo>
                      <a:pt x="236" y="243"/>
                    </a:lnTo>
                    <a:lnTo>
                      <a:pt x="237" y="243"/>
                    </a:lnTo>
                    <a:lnTo>
                      <a:pt x="238" y="242"/>
                    </a:lnTo>
                    <a:lnTo>
                      <a:pt x="239" y="244"/>
                    </a:lnTo>
                    <a:lnTo>
                      <a:pt x="240" y="243"/>
                    </a:lnTo>
                    <a:lnTo>
                      <a:pt x="242" y="243"/>
                    </a:lnTo>
                    <a:lnTo>
                      <a:pt x="243" y="244"/>
                    </a:lnTo>
                    <a:lnTo>
                      <a:pt x="246" y="246"/>
                    </a:lnTo>
                    <a:lnTo>
                      <a:pt x="246" y="248"/>
                    </a:lnTo>
                    <a:lnTo>
                      <a:pt x="249" y="249"/>
                    </a:lnTo>
                    <a:lnTo>
                      <a:pt x="250" y="250"/>
                    </a:lnTo>
                    <a:lnTo>
                      <a:pt x="251" y="248"/>
                    </a:lnTo>
                    <a:lnTo>
                      <a:pt x="252" y="250"/>
                    </a:lnTo>
                    <a:lnTo>
                      <a:pt x="253" y="250"/>
                    </a:lnTo>
                    <a:lnTo>
                      <a:pt x="253" y="249"/>
                    </a:lnTo>
                    <a:lnTo>
                      <a:pt x="256" y="250"/>
                    </a:lnTo>
                    <a:lnTo>
                      <a:pt x="256" y="252"/>
                    </a:lnTo>
                    <a:lnTo>
                      <a:pt x="257" y="255"/>
                    </a:lnTo>
                    <a:lnTo>
                      <a:pt x="258" y="255"/>
                    </a:lnTo>
                    <a:lnTo>
                      <a:pt x="260" y="256"/>
                    </a:lnTo>
                    <a:lnTo>
                      <a:pt x="261" y="258"/>
                    </a:lnTo>
                    <a:lnTo>
                      <a:pt x="263" y="260"/>
                    </a:lnTo>
                    <a:lnTo>
                      <a:pt x="264" y="255"/>
                    </a:lnTo>
                    <a:lnTo>
                      <a:pt x="266" y="254"/>
                    </a:lnTo>
                    <a:lnTo>
                      <a:pt x="268" y="255"/>
                    </a:lnTo>
                    <a:lnTo>
                      <a:pt x="267" y="256"/>
                    </a:lnTo>
                    <a:lnTo>
                      <a:pt x="268" y="259"/>
                    </a:lnTo>
                    <a:lnTo>
                      <a:pt x="267" y="259"/>
                    </a:lnTo>
                    <a:lnTo>
                      <a:pt x="268" y="261"/>
                    </a:lnTo>
                    <a:lnTo>
                      <a:pt x="269" y="262"/>
                    </a:lnTo>
                    <a:lnTo>
                      <a:pt x="269" y="263"/>
                    </a:lnTo>
                    <a:lnTo>
                      <a:pt x="266" y="262"/>
                    </a:lnTo>
                    <a:lnTo>
                      <a:pt x="266" y="263"/>
                    </a:lnTo>
                    <a:lnTo>
                      <a:pt x="268" y="263"/>
                    </a:lnTo>
                    <a:lnTo>
                      <a:pt x="268" y="265"/>
                    </a:lnTo>
                    <a:lnTo>
                      <a:pt x="267" y="265"/>
                    </a:lnTo>
                    <a:lnTo>
                      <a:pt x="268" y="265"/>
                    </a:lnTo>
                    <a:lnTo>
                      <a:pt x="268" y="267"/>
                    </a:lnTo>
                    <a:lnTo>
                      <a:pt x="271" y="268"/>
                    </a:lnTo>
                    <a:lnTo>
                      <a:pt x="273" y="267"/>
                    </a:lnTo>
                    <a:lnTo>
                      <a:pt x="274" y="268"/>
                    </a:lnTo>
                    <a:lnTo>
                      <a:pt x="275" y="266"/>
                    </a:lnTo>
                    <a:lnTo>
                      <a:pt x="277" y="268"/>
                    </a:lnTo>
                    <a:lnTo>
                      <a:pt x="277" y="267"/>
                    </a:lnTo>
                    <a:lnTo>
                      <a:pt x="278" y="268"/>
                    </a:lnTo>
                    <a:lnTo>
                      <a:pt x="278" y="267"/>
                    </a:lnTo>
                    <a:lnTo>
                      <a:pt x="277" y="265"/>
                    </a:lnTo>
                    <a:lnTo>
                      <a:pt x="278" y="264"/>
                    </a:lnTo>
                    <a:lnTo>
                      <a:pt x="279" y="263"/>
                    </a:lnTo>
                    <a:lnTo>
                      <a:pt x="280" y="266"/>
                    </a:lnTo>
                    <a:lnTo>
                      <a:pt x="282" y="266"/>
                    </a:lnTo>
                    <a:lnTo>
                      <a:pt x="282" y="265"/>
                    </a:lnTo>
                    <a:lnTo>
                      <a:pt x="284" y="263"/>
                    </a:lnTo>
                    <a:lnTo>
                      <a:pt x="283" y="262"/>
                    </a:lnTo>
                    <a:lnTo>
                      <a:pt x="285" y="262"/>
                    </a:lnTo>
                    <a:lnTo>
                      <a:pt x="286" y="260"/>
                    </a:lnTo>
                    <a:lnTo>
                      <a:pt x="283" y="258"/>
                    </a:lnTo>
                    <a:lnTo>
                      <a:pt x="283" y="254"/>
                    </a:lnTo>
                    <a:lnTo>
                      <a:pt x="282" y="252"/>
                    </a:lnTo>
                    <a:lnTo>
                      <a:pt x="283" y="249"/>
                    </a:lnTo>
                    <a:lnTo>
                      <a:pt x="287" y="249"/>
                    </a:lnTo>
                    <a:lnTo>
                      <a:pt x="290" y="249"/>
                    </a:lnTo>
                    <a:lnTo>
                      <a:pt x="291" y="244"/>
                    </a:lnTo>
                    <a:lnTo>
                      <a:pt x="293" y="246"/>
                    </a:lnTo>
                    <a:lnTo>
                      <a:pt x="294" y="246"/>
                    </a:lnTo>
                    <a:lnTo>
                      <a:pt x="295" y="244"/>
                    </a:lnTo>
                    <a:lnTo>
                      <a:pt x="294" y="242"/>
                    </a:lnTo>
                    <a:lnTo>
                      <a:pt x="295" y="241"/>
                    </a:lnTo>
                    <a:lnTo>
                      <a:pt x="294" y="241"/>
                    </a:lnTo>
                    <a:lnTo>
                      <a:pt x="294" y="239"/>
                    </a:lnTo>
                    <a:lnTo>
                      <a:pt x="299" y="242"/>
                    </a:lnTo>
                    <a:lnTo>
                      <a:pt x="300" y="243"/>
                    </a:lnTo>
                    <a:lnTo>
                      <a:pt x="300" y="244"/>
                    </a:lnTo>
                    <a:lnTo>
                      <a:pt x="299" y="244"/>
                    </a:lnTo>
                    <a:lnTo>
                      <a:pt x="298" y="246"/>
                    </a:lnTo>
                    <a:lnTo>
                      <a:pt x="302" y="252"/>
                    </a:lnTo>
                    <a:lnTo>
                      <a:pt x="302" y="254"/>
                    </a:lnTo>
                    <a:lnTo>
                      <a:pt x="305" y="254"/>
                    </a:lnTo>
                    <a:lnTo>
                      <a:pt x="305" y="255"/>
                    </a:lnTo>
                    <a:lnTo>
                      <a:pt x="307" y="255"/>
                    </a:lnTo>
                    <a:lnTo>
                      <a:pt x="308" y="257"/>
                    </a:lnTo>
                    <a:lnTo>
                      <a:pt x="311" y="257"/>
                    </a:lnTo>
                    <a:lnTo>
                      <a:pt x="311" y="253"/>
                    </a:lnTo>
                    <a:lnTo>
                      <a:pt x="312" y="254"/>
                    </a:lnTo>
                    <a:lnTo>
                      <a:pt x="314" y="253"/>
                    </a:lnTo>
                    <a:lnTo>
                      <a:pt x="315" y="253"/>
                    </a:lnTo>
                    <a:lnTo>
                      <a:pt x="317" y="252"/>
                    </a:lnTo>
                    <a:lnTo>
                      <a:pt x="318" y="252"/>
                    </a:lnTo>
                    <a:lnTo>
                      <a:pt x="318" y="253"/>
                    </a:lnTo>
                    <a:lnTo>
                      <a:pt x="319" y="253"/>
                    </a:lnTo>
                    <a:lnTo>
                      <a:pt x="319" y="254"/>
                    </a:lnTo>
                    <a:lnTo>
                      <a:pt x="320" y="255"/>
                    </a:lnTo>
                    <a:lnTo>
                      <a:pt x="320" y="254"/>
                    </a:lnTo>
                    <a:lnTo>
                      <a:pt x="321" y="254"/>
                    </a:lnTo>
                    <a:lnTo>
                      <a:pt x="321" y="258"/>
                    </a:lnTo>
                    <a:lnTo>
                      <a:pt x="322" y="258"/>
                    </a:lnTo>
                    <a:lnTo>
                      <a:pt x="322" y="257"/>
                    </a:lnTo>
                    <a:lnTo>
                      <a:pt x="323" y="255"/>
                    </a:lnTo>
                    <a:lnTo>
                      <a:pt x="323" y="258"/>
                    </a:lnTo>
                    <a:lnTo>
                      <a:pt x="324" y="257"/>
                    </a:lnTo>
                    <a:lnTo>
                      <a:pt x="326" y="256"/>
                    </a:lnTo>
                    <a:lnTo>
                      <a:pt x="335" y="256"/>
                    </a:lnTo>
                    <a:lnTo>
                      <a:pt x="335" y="255"/>
                    </a:lnTo>
                    <a:lnTo>
                      <a:pt x="334" y="252"/>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72" name="Group 83">
              <a:extLst>
                <a:ext uri="{FF2B5EF4-FFF2-40B4-BE49-F238E27FC236}">
                  <a16:creationId xmlns:a16="http://schemas.microsoft.com/office/drawing/2014/main" id="{1EEF81E8-7FEA-4517-9780-7FC9F174C0FC}"/>
                </a:ext>
              </a:extLst>
            </p:cNvPr>
            <p:cNvGrpSpPr>
              <a:grpSpLocks/>
            </p:cNvGrpSpPr>
            <p:nvPr/>
          </p:nvGrpSpPr>
          <p:grpSpPr bwMode="auto">
            <a:xfrm>
              <a:off x="791" y="2910"/>
              <a:ext cx="569" cy="509"/>
              <a:chOff x="791" y="2910"/>
              <a:chExt cx="569" cy="509"/>
            </a:xfrm>
          </p:grpSpPr>
          <p:sp>
            <p:nvSpPr>
              <p:cNvPr id="515" name="Freeform 81">
                <a:extLst>
                  <a:ext uri="{FF2B5EF4-FFF2-40B4-BE49-F238E27FC236}">
                    <a16:creationId xmlns:a16="http://schemas.microsoft.com/office/drawing/2014/main" id="{A583B780-B3C9-443E-B621-623B18DBD257}"/>
                  </a:ext>
                </a:extLst>
              </p:cNvPr>
              <p:cNvSpPr>
                <a:spLocks/>
              </p:cNvSpPr>
              <p:nvPr/>
            </p:nvSpPr>
            <p:spPr bwMode="auto">
              <a:xfrm>
                <a:off x="791" y="2910"/>
                <a:ext cx="569" cy="509"/>
              </a:xfrm>
              <a:custGeom>
                <a:avLst/>
                <a:gdLst>
                  <a:gd name="T0" fmla="*/ 128 w 569"/>
                  <a:gd name="T1" fmla="*/ 470 h 509"/>
                  <a:gd name="T2" fmla="*/ 100 w 569"/>
                  <a:gd name="T3" fmla="*/ 473 h 509"/>
                  <a:gd name="T4" fmla="*/ 79 w 569"/>
                  <a:gd name="T5" fmla="*/ 467 h 509"/>
                  <a:gd name="T6" fmla="*/ 69 w 569"/>
                  <a:gd name="T7" fmla="*/ 420 h 509"/>
                  <a:gd name="T8" fmla="*/ 60 w 569"/>
                  <a:gd name="T9" fmla="*/ 397 h 509"/>
                  <a:gd name="T10" fmla="*/ 56 w 569"/>
                  <a:gd name="T11" fmla="*/ 386 h 509"/>
                  <a:gd name="T12" fmla="*/ 81 w 569"/>
                  <a:gd name="T13" fmla="*/ 368 h 509"/>
                  <a:gd name="T14" fmla="*/ 91 w 569"/>
                  <a:gd name="T15" fmla="*/ 338 h 509"/>
                  <a:gd name="T16" fmla="*/ 106 w 569"/>
                  <a:gd name="T17" fmla="*/ 306 h 509"/>
                  <a:gd name="T18" fmla="*/ 89 w 569"/>
                  <a:gd name="T19" fmla="*/ 267 h 509"/>
                  <a:gd name="T20" fmla="*/ 60 w 569"/>
                  <a:gd name="T21" fmla="*/ 236 h 509"/>
                  <a:gd name="T22" fmla="*/ 33 w 569"/>
                  <a:gd name="T23" fmla="*/ 210 h 509"/>
                  <a:gd name="T24" fmla="*/ 6 w 569"/>
                  <a:gd name="T25" fmla="*/ 198 h 509"/>
                  <a:gd name="T26" fmla="*/ 25 w 569"/>
                  <a:gd name="T27" fmla="*/ 175 h 509"/>
                  <a:gd name="T28" fmla="*/ 41 w 569"/>
                  <a:gd name="T29" fmla="*/ 146 h 509"/>
                  <a:gd name="T30" fmla="*/ 85 w 569"/>
                  <a:gd name="T31" fmla="*/ 126 h 509"/>
                  <a:gd name="T32" fmla="*/ 128 w 569"/>
                  <a:gd name="T33" fmla="*/ 122 h 509"/>
                  <a:gd name="T34" fmla="*/ 164 w 569"/>
                  <a:gd name="T35" fmla="*/ 107 h 509"/>
                  <a:gd name="T36" fmla="*/ 188 w 569"/>
                  <a:gd name="T37" fmla="*/ 92 h 509"/>
                  <a:gd name="T38" fmla="*/ 237 w 569"/>
                  <a:gd name="T39" fmla="*/ 103 h 509"/>
                  <a:gd name="T40" fmla="*/ 273 w 569"/>
                  <a:gd name="T41" fmla="*/ 101 h 509"/>
                  <a:gd name="T42" fmla="*/ 282 w 569"/>
                  <a:gd name="T43" fmla="*/ 78 h 509"/>
                  <a:gd name="T44" fmla="*/ 295 w 569"/>
                  <a:gd name="T45" fmla="*/ 68 h 509"/>
                  <a:gd name="T46" fmla="*/ 321 w 569"/>
                  <a:gd name="T47" fmla="*/ 39 h 509"/>
                  <a:gd name="T48" fmla="*/ 343 w 569"/>
                  <a:gd name="T49" fmla="*/ 44 h 509"/>
                  <a:gd name="T50" fmla="*/ 368 w 569"/>
                  <a:gd name="T51" fmla="*/ 52 h 509"/>
                  <a:gd name="T52" fmla="*/ 423 w 569"/>
                  <a:gd name="T53" fmla="*/ 18 h 509"/>
                  <a:gd name="T54" fmla="*/ 446 w 569"/>
                  <a:gd name="T55" fmla="*/ 7 h 509"/>
                  <a:gd name="T56" fmla="*/ 468 w 569"/>
                  <a:gd name="T57" fmla="*/ 20 h 509"/>
                  <a:gd name="T58" fmla="*/ 488 w 569"/>
                  <a:gd name="T59" fmla="*/ 49 h 509"/>
                  <a:gd name="T60" fmla="*/ 491 w 569"/>
                  <a:gd name="T61" fmla="*/ 77 h 509"/>
                  <a:gd name="T62" fmla="*/ 489 w 569"/>
                  <a:gd name="T63" fmla="*/ 109 h 509"/>
                  <a:gd name="T64" fmla="*/ 483 w 569"/>
                  <a:gd name="T65" fmla="*/ 137 h 509"/>
                  <a:gd name="T66" fmla="*/ 499 w 569"/>
                  <a:gd name="T67" fmla="*/ 161 h 509"/>
                  <a:gd name="T68" fmla="*/ 528 w 569"/>
                  <a:gd name="T69" fmla="*/ 171 h 509"/>
                  <a:gd name="T70" fmla="*/ 541 w 569"/>
                  <a:gd name="T71" fmla="*/ 189 h 509"/>
                  <a:gd name="T72" fmla="*/ 539 w 569"/>
                  <a:gd name="T73" fmla="*/ 225 h 509"/>
                  <a:gd name="T74" fmla="*/ 552 w 569"/>
                  <a:gd name="T75" fmla="*/ 249 h 509"/>
                  <a:gd name="T76" fmla="*/ 542 w 569"/>
                  <a:gd name="T77" fmla="*/ 279 h 509"/>
                  <a:gd name="T78" fmla="*/ 530 w 569"/>
                  <a:gd name="T79" fmla="*/ 288 h 509"/>
                  <a:gd name="T80" fmla="*/ 548 w 569"/>
                  <a:gd name="T81" fmla="*/ 306 h 509"/>
                  <a:gd name="T82" fmla="*/ 567 w 569"/>
                  <a:gd name="T83" fmla="*/ 330 h 509"/>
                  <a:gd name="T84" fmla="*/ 557 w 569"/>
                  <a:gd name="T85" fmla="*/ 360 h 509"/>
                  <a:gd name="T86" fmla="*/ 544 w 569"/>
                  <a:gd name="T87" fmla="*/ 384 h 509"/>
                  <a:gd name="T88" fmla="*/ 524 w 569"/>
                  <a:gd name="T89" fmla="*/ 401 h 509"/>
                  <a:gd name="T90" fmla="*/ 495 w 569"/>
                  <a:gd name="T91" fmla="*/ 412 h 509"/>
                  <a:gd name="T92" fmla="*/ 475 w 569"/>
                  <a:gd name="T93" fmla="*/ 420 h 509"/>
                  <a:gd name="T94" fmla="*/ 469 w 569"/>
                  <a:gd name="T95" fmla="*/ 456 h 509"/>
                  <a:gd name="T96" fmla="*/ 457 w 569"/>
                  <a:gd name="T97" fmla="*/ 480 h 509"/>
                  <a:gd name="T98" fmla="*/ 438 w 569"/>
                  <a:gd name="T99" fmla="*/ 480 h 509"/>
                  <a:gd name="T100" fmla="*/ 411 w 569"/>
                  <a:gd name="T101" fmla="*/ 478 h 509"/>
                  <a:gd name="T102" fmla="*/ 386 w 569"/>
                  <a:gd name="T103" fmla="*/ 495 h 509"/>
                  <a:gd name="T104" fmla="*/ 372 w 569"/>
                  <a:gd name="T105" fmla="*/ 480 h 509"/>
                  <a:gd name="T106" fmla="*/ 340 w 569"/>
                  <a:gd name="T107" fmla="*/ 465 h 509"/>
                  <a:gd name="T108" fmla="*/ 330 w 569"/>
                  <a:gd name="T109" fmla="*/ 486 h 509"/>
                  <a:gd name="T110" fmla="*/ 312 w 569"/>
                  <a:gd name="T111" fmla="*/ 499 h 509"/>
                  <a:gd name="T112" fmla="*/ 291 w 569"/>
                  <a:gd name="T113" fmla="*/ 488 h 509"/>
                  <a:gd name="T114" fmla="*/ 269 w 569"/>
                  <a:gd name="T115" fmla="*/ 484 h 509"/>
                  <a:gd name="T116" fmla="*/ 243 w 569"/>
                  <a:gd name="T117" fmla="*/ 476 h 509"/>
                  <a:gd name="T118" fmla="*/ 233 w 569"/>
                  <a:gd name="T119" fmla="*/ 484 h 509"/>
                  <a:gd name="T120" fmla="*/ 216 w 569"/>
                  <a:gd name="T121" fmla="*/ 473 h 509"/>
                  <a:gd name="T122" fmla="*/ 190 w 569"/>
                  <a:gd name="T123" fmla="*/ 474 h 509"/>
                  <a:gd name="T124" fmla="*/ 158 w 569"/>
                  <a:gd name="T125" fmla="*/ 475 h 5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9"/>
                  <a:gd name="T190" fmla="*/ 0 h 509"/>
                  <a:gd name="T191" fmla="*/ 569 w 569"/>
                  <a:gd name="T192" fmla="*/ 509 h 50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9" h="509">
                    <a:moveTo>
                      <a:pt x="144" y="458"/>
                    </a:moveTo>
                    <a:lnTo>
                      <a:pt x="142" y="460"/>
                    </a:lnTo>
                    <a:lnTo>
                      <a:pt x="142" y="459"/>
                    </a:lnTo>
                    <a:lnTo>
                      <a:pt x="139" y="461"/>
                    </a:lnTo>
                    <a:lnTo>
                      <a:pt x="138" y="461"/>
                    </a:lnTo>
                    <a:lnTo>
                      <a:pt x="136" y="460"/>
                    </a:lnTo>
                    <a:lnTo>
                      <a:pt x="135" y="463"/>
                    </a:lnTo>
                    <a:lnTo>
                      <a:pt x="136" y="465"/>
                    </a:lnTo>
                    <a:lnTo>
                      <a:pt x="135" y="467"/>
                    </a:lnTo>
                    <a:lnTo>
                      <a:pt x="135" y="465"/>
                    </a:lnTo>
                    <a:lnTo>
                      <a:pt x="134" y="468"/>
                    </a:lnTo>
                    <a:lnTo>
                      <a:pt x="134" y="469"/>
                    </a:lnTo>
                    <a:lnTo>
                      <a:pt x="134" y="470"/>
                    </a:lnTo>
                    <a:lnTo>
                      <a:pt x="133" y="470"/>
                    </a:lnTo>
                    <a:lnTo>
                      <a:pt x="133" y="471"/>
                    </a:lnTo>
                    <a:lnTo>
                      <a:pt x="132" y="469"/>
                    </a:lnTo>
                    <a:lnTo>
                      <a:pt x="131" y="469"/>
                    </a:lnTo>
                    <a:lnTo>
                      <a:pt x="131" y="471"/>
                    </a:lnTo>
                    <a:lnTo>
                      <a:pt x="132" y="473"/>
                    </a:lnTo>
                    <a:lnTo>
                      <a:pt x="131" y="473"/>
                    </a:lnTo>
                    <a:lnTo>
                      <a:pt x="131" y="475"/>
                    </a:lnTo>
                    <a:lnTo>
                      <a:pt x="130" y="475"/>
                    </a:lnTo>
                    <a:lnTo>
                      <a:pt x="130" y="472"/>
                    </a:lnTo>
                    <a:lnTo>
                      <a:pt x="128" y="472"/>
                    </a:lnTo>
                    <a:lnTo>
                      <a:pt x="128" y="470"/>
                    </a:lnTo>
                    <a:lnTo>
                      <a:pt x="126" y="472"/>
                    </a:lnTo>
                    <a:lnTo>
                      <a:pt x="126" y="473"/>
                    </a:lnTo>
                    <a:lnTo>
                      <a:pt x="125" y="475"/>
                    </a:lnTo>
                    <a:lnTo>
                      <a:pt x="125" y="476"/>
                    </a:lnTo>
                    <a:lnTo>
                      <a:pt x="125" y="477"/>
                    </a:lnTo>
                    <a:lnTo>
                      <a:pt x="121" y="476"/>
                    </a:lnTo>
                    <a:lnTo>
                      <a:pt x="118" y="475"/>
                    </a:lnTo>
                    <a:lnTo>
                      <a:pt x="118" y="473"/>
                    </a:lnTo>
                    <a:lnTo>
                      <a:pt x="117" y="472"/>
                    </a:lnTo>
                    <a:lnTo>
                      <a:pt x="114" y="475"/>
                    </a:lnTo>
                    <a:lnTo>
                      <a:pt x="114" y="478"/>
                    </a:lnTo>
                    <a:lnTo>
                      <a:pt x="113" y="478"/>
                    </a:lnTo>
                    <a:lnTo>
                      <a:pt x="111" y="480"/>
                    </a:lnTo>
                    <a:lnTo>
                      <a:pt x="111" y="478"/>
                    </a:lnTo>
                    <a:lnTo>
                      <a:pt x="107" y="479"/>
                    </a:lnTo>
                    <a:lnTo>
                      <a:pt x="107" y="478"/>
                    </a:lnTo>
                    <a:lnTo>
                      <a:pt x="105" y="478"/>
                    </a:lnTo>
                    <a:lnTo>
                      <a:pt x="105" y="476"/>
                    </a:lnTo>
                    <a:lnTo>
                      <a:pt x="104" y="475"/>
                    </a:lnTo>
                    <a:lnTo>
                      <a:pt x="103" y="476"/>
                    </a:lnTo>
                    <a:lnTo>
                      <a:pt x="100" y="476"/>
                    </a:lnTo>
                    <a:lnTo>
                      <a:pt x="102" y="475"/>
                    </a:lnTo>
                    <a:lnTo>
                      <a:pt x="102" y="473"/>
                    </a:lnTo>
                    <a:lnTo>
                      <a:pt x="104" y="472"/>
                    </a:lnTo>
                    <a:lnTo>
                      <a:pt x="100" y="472"/>
                    </a:lnTo>
                    <a:lnTo>
                      <a:pt x="100" y="473"/>
                    </a:lnTo>
                    <a:lnTo>
                      <a:pt x="98" y="472"/>
                    </a:lnTo>
                    <a:lnTo>
                      <a:pt x="98" y="470"/>
                    </a:lnTo>
                    <a:lnTo>
                      <a:pt x="98" y="468"/>
                    </a:lnTo>
                    <a:lnTo>
                      <a:pt x="95" y="465"/>
                    </a:lnTo>
                    <a:lnTo>
                      <a:pt x="93" y="466"/>
                    </a:lnTo>
                    <a:lnTo>
                      <a:pt x="93" y="467"/>
                    </a:lnTo>
                    <a:lnTo>
                      <a:pt x="94" y="468"/>
                    </a:lnTo>
                    <a:lnTo>
                      <a:pt x="92" y="468"/>
                    </a:lnTo>
                    <a:lnTo>
                      <a:pt x="90" y="471"/>
                    </a:lnTo>
                    <a:lnTo>
                      <a:pt x="89" y="471"/>
                    </a:lnTo>
                    <a:lnTo>
                      <a:pt x="87" y="472"/>
                    </a:lnTo>
                    <a:lnTo>
                      <a:pt x="87" y="471"/>
                    </a:lnTo>
                    <a:lnTo>
                      <a:pt x="87" y="470"/>
                    </a:lnTo>
                    <a:lnTo>
                      <a:pt x="86" y="471"/>
                    </a:lnTo>
                    <a:lnTo>
                      <a:pt x="85" y="471"/>
                    </a:lnTo>
                    <a:lnTo>
                      <a:pt x="85" y="467"/>
                    </a:lnTo>
                    <a:lnTo>
                      <a:pt x="85" y="468"/>
                    </a:lnTo>
                    <a:lnTo>
                      <a:pt x="84" y="467"/>
                    </a:lnTo>
                    <a:lnTo>
                      <a:pt x="84" y="463"/>
                    </a:lnTo>
                    <a:lnTo>
                      <a:pt x="82" y="463"/>
                    </a:lnTo>
                    <a:lnTo>
                      <a:pt x="83" y="464"/>
                    </a:lnTo>
                    <a:lnTo>
                      <a:pt x="81" y="464"/>
                    </a:lnTo>
                    <a:lnTo>
                      <a:pt x="81" y="467"/>
                    </a:lnTo>
                    <a:lnTo>
                      <a:pt x="79" y="467"/>
                    </a:lnTo>
                    <a:lnTo>
                      <a:pt x="79" y="468"/>
                    </a:lnTo>
                    <a:lnTo>
                      <a:pt x="76" y="466"/>
                    </a:lnTo>
                    <a:lnTo>
                      <a:pt x="74" y="465"/>
                    </a:lnTo>
                    <a:lnTo>
                      <a:pt x="72" y="469"/>
                    </a:lnTo>
                    <a:lnTo>
                      <a:pt x="71" y="469"/>
                    </a:lnTo>
                    <a:lnTo>
                      <a:pt x="68" y="468"/>
                    </a:lnTo>
                    <a:lnTo>
                      <a:pt x="67" y="468"/>
                    </a:lnTo>
                    <a:lnTo>
                      <a:pt x="68" y="465"/>
                    </a:lnTo>
                    <a:lnTo>
                      <a:pt x="68" y="464"/>
                    </a:lnTo>
                    <a:lnTo>
                      <a:pt x="69" y="459"/>
                    </a:lnTo>
                    <a:lnTo>
                      <a:pt x="70" y="456"/>
                    </a:lnTo>
                    <a:lnTo>
                      <a:pt x="68" y="455"/>
                    </a:lnTo>
                    <a:lnTo>
                      <a:pt x="69" y="452"/>
                    </a:lnTo>
                    <a:lnTo>
                      <a:pt x="65" y="448"/>
                    </a:lnTo>
                    <a:lnTo>
                      <a:pt x="64" y="448"/>
                    </a:lnTo>
                    <a:lnTo>
                      <a:pt x="61" y="452"/>
                    </a:lnTo>
                    <a:lnTo>
                      <a:pt x="61" y="451"/>
                    </a:lnTo>
                    <a:lnTo>
                      <a:pt x="63" y="450"/>
                    </a:lnTo>
                    <a:lnTo>
                      <a:pt x="64" y="445"/>
                    </a:lnTo>
                    <a:lnTo>
                      <a:pt x="63" y="444"/>
                    </a:lnTo>
                    <a:lnTo>
                      <a:pt x="63" y="443"/>
                    </a:lnTo>
                    <a:lnTo>
                      <a:pt x="65" y="437"/>
                    </a:lnTo>
                    <a:lnTo>
                      <a:pt x="64" y="433"/>
                    </a:lnTo>
                    <a:lnTo>
                      <a:pt x="66" y="431"/>
                    </a:lnTo>
                    <a:lnTo>
                      <a:pt x="68" y="428"/>
                    </a:lnTo>
                    <a:lnTo>
                      <a:pt x="68" y="421"/>
                    </a:lnTo>
                    <a:lnTo>
                      <a:pt x="69" y="420"/>
                    </a:lnTo>
                    <a:lnTo>
                      <a:pt x="70" y="417"/>
                    </a:lnTo>
                    <a:lnTo>
                      <a:pt x="69" y="415"/>
                    </a:lnTo>
                    <a:lnTo>
                      <a:pt x="67" y="416"/>
                    </a:lnTo>
                    <a:lnTo>
                      <a:pt x="65" y="414"/>
                    </a:lnTo>
                    <a:lnTo>
                      <a:pt x="65" y="412"/>
                    </a:lnTo>
                    <a:lnTo>
                      <a:pt x="63" y="411"/>
                    </a:lnTo>
                    <a:lnTo>
                      <a:pt x="61" y="412"/>
                    </a:lnTo>
                    <a:lnTo>
                      <a:pt x="58" y="411"/>
                    </a:lnTo>
                    <a:lnTo>
                      <a:pt x="58" y="409"/>
                    </a:lnTo>
                    <a:lnTo>
                      <a:pt x="60" y="409"/>
                    </a:lnTo>
                    <a:lnTo>
                      <a:pt x="60" y="408"/>
                    </a:lnTo>
                    <a:lnTo>
                      <a:pt x="57" y="407"/>
                    </a:lnTo>
                    <a:lnTo>
                      <a:pt x="57" y="406"/>
                    </a:lnTo>
                    <a:lnTo>
                      <a:pt x="55" y="406"/>
                    </a:lnTo>
                    <a:lnTo>
                      <a:pt x="53" y="405"/>
                    </a:lnTo>
                    <a:lnTo>
                      <a:pt x="52" y="405"/>
                    </a:lnTo>
                    <a:lnTo>
                      <a:pt x="52" y="402"/>
                    </a:lnTo>
                    <a:lnTo>
                      <a:pt x="50" y="401"/>
                    </a:lnTo>
                    <a:lnTo>
                      <a:pt x="53" y="402"/>
                    </a:lnTo>
                    <a:lnTo>
                      <a:pt x="56" y="405"/>
                    </a:lnTo>
                    <a:lnTo>
                      <a:pt x="59" y="405"/>
                    </a:lnTo>
                    <a:lnTo>
                      <a:pt x="60" y="404"/>
                    </a:lnTo>
                    <a:lnTo>
                      <a:pt x="61" y="404"/>
                    </a:lnTo>
                    <a:lnTo>
                      <a:pt x="63" y="403"/>
                    </a:lnTo>
                    <a:lnTo>
                      <a:pt x="61" y="403"/>
                    </a:lnTo>
                    <a:lnTo>
                      <a:pt x="60" y="397"/>
                    </a:lnTo>
                    <a:lnTo>
                      <a:pt x="56" y="396"/>
                    </a:lnTo>
                    <a:lnTo>
                      <a:pt x="55" y="394"/>
                    </a:lnTo>
                    <a:lnTo>
                      <a:pt x="56" y="392"/>
                    </a:lnTo>
                    <a:lnTo>
                      <a:pt x="55" y="391"/>
                    </a:lnTo>
                    <a:lnTo>
                      <a:pt x="56" y="390"/>
                    </a:lnTo>
                    <a:lnTo>
                      <a:pt x="57" y="391"/>
                    </a:lnTo>
                    <a:lnTo>
                      <a:pt x="57" y="392"/>
                    </a:lnTo>
                    <a:lnTo>
                      <a:pt x="58" y="391"/>
                    </a:lnTo>
                    <a:lnTo>
                      <a:pt x="59" y="391"/>
                    </a:lnTo>
                    <a:lnTo>
                      <a:pt x="60" y="391"/>
                    </a:lnTo>
                    <a:lnTo>
                      <a:pt x="63" y="390"/>
                    </a:lnTo>
                    <a:lnTo>
                      <a:pt x="64" y="391"/>
                    </a:lnTo>
                    <a:lnTo>
                      <a:pt x="67" y="388"/>
                    </a:lnTo>
                    <a:lnTo>
                      <a:pt x="65" y="388"/>
                    </a:lnTo>
                    <a:lnTo>
                      <a:pt x="65" y="386"/>
                    </a:lnTo>
                    <a:lnTo>
                      <a:pt x="63" y="386"/>
                    </a:lnTo>
                    <a:lnTo>
                      <a:pt x="62" y="385"/>
                    </a:lnTo>
                    <a:lnTo>
                      <a:pt x="60" y="386"/>
                    </a:lnTo>
                    <a:lnTo>
                      <a:pt x="61" y="384"/>
                    </a:lnTo>
                    <a:lnTo>
                      <a:pt x="60" y="384"/>
                    </a:lnTo>
                    <a:lnTo>
                      <a:pt x="58" y="385"/>
                    </a:lnTo>
                    <a:lnTo>
                      <a:pt x="58" y="384"/>
                    </a:lnTo>
                    <a:lnTo>
                      <a:pt x="57" y="384"/>
                    </a:lnTo>
                    <a:lnTo>
                      <a:pt x="56" y="386"/>
                    </a:lnTo>
                    <a:lnTo>
                      <a:pt x="55" y="386"/>
                    </a:lnTo>
                    <a:lnTo>
                      <a:pt x="55" y="388"/>
                    </a:lnTo>
                    <a:lnTo>
                      <a:pt x="53" y="387"/>
                    </a:lnTo>
                    <a:lnTo>
                      <a:pt x="52" y="383"/>
                    </a:lnTo>
                    <a:lnTo>
                      <a:pt x="53" y="384"/>
                    </a:lnTo>
                    <a:lnTo>
                      <a:pt x="53" y="383"/>
                    </a:lnTo>
                    <a:lnTo>
                      <a:pt x="52" y="382"/>
                    </a:lnTo>
                    <a:lnTo>
                      <a:pt x="54" y="380"/>
                    </a:lnTo>
                    <a:lnTo>
                      <a:pt x="53" y="378"/>
                    </a:lnTo>
                    <a:lnTo>
                      <a:pt x="54" y="376"/>
                    </a:lnTo>
                    <a:lnTo>
                      <a:pt x="58" y="374"/>
                    </a:lnTo>
                    <a:lnTo>
                      <a:pt x="61" y="368"/>
                    </a:lnTo>
                    <a:lnTo>
                      <a:pt x="71" y="365"/>
                    </a:lnTo>
                    <a:lnTo>
                      <a:pt x="73" y="364"/>
                    </a:lnTo>
                    <a:lnTo>
                      <a:pt x="75" y="364"/>
                    </a:lnTo>
                    <a:lnTo>
                      <a:pt x="74" y="364"/>
                    </a:lnTo>
                    <a:lnTo>
                      <a:pt x="74" y="367"/>
                    </a:lnTo>
                    <a:lnTo>
                      <a:pt x="76" y="368"/>
                    </a:lnTo>
                    <a:lnTo>
                      <a:pt x="77" y="370"/>
                    </a:lnTo>
                    <a:lnTo>
                      <a:pt x="77" y="371"/>
                    </a:lnTo>
                    <a:lnTo>
                      <a:pt x="79" y="371"/>
                    </a:lnTo>
                    <a:lnTo>
                      <a:pt x="80" y="371"/>
                    </a:lnTo>
                    <a:lnTo>
                      <a:pt x="81" y="369"/>
                    </a:lnTo>
                    <a:lnTo>
                      <a:pt x="81" y="368"/>
                    </a:lnTo>
                    <a:lnTo>
                      <a:pt x="82" y="367"/>
                    </a:lnTo>
                    <a:lnTo>
                      <a:pt x="82" y="365"/>
                    </a:lnTo>
                    <a:lnTo>
                      <a:pt x="84" y="364"/>
                    </a:lnTo>
                    <a:lnTo>
                      <a:pt x="85" y="361"/>
                    </a:lnTo>
                    <a:lnTo>
                      <a:pt x="86" y="361"/>
                    </a:lnTo>
                    <a:lnTo>
                      <a:pt x="89" y="361"/>
                    </a:lnTo>
                    <a:lnTo>
                      <a:pt x="89" y="360"/>
                    </a:lnTo>
                    <a:lnTo>
                      <a:pt x="90" y="360"/>
                    </a:lnTo>
                    <a:lnTo>
                      <a:pt x="91" y="360"/>
                    </a:lnTo>
                    <a:lnTo>
                      <a:pt x="93" y="358"/>
                    </a:lnTo>
                    <a:lnTo>
                      <a:pt x="93" y="359"/>
                    </a:lnTo>
                    <a:lnTo>
                      <a:pt x="95" y="356"/>
                    </a:lnTo>
                    <a:lnTo>
                      <a:pt x="95" y="354"/>
                    </a:lnTo>
                    <a:lnTo>
                      <a:pt x="93" y="353"/>
                    </a:lnTo>
                    <a:lnTo>
                      <a:pt x="92" y="352"/>
                    </a:lnTo>
                    <a:lnTo>
                      <a:pt x="91" y="351"/>
                    </a:lnTo>
                    <a:lnTo>
                      <a:pt x="90" y="352"/>
                    </a:lnTo>
                    <a:lnTo>
                      <a:pt x="89" y="352"/>
                    </a:lnTo>
                    <a:lnTo>
                      <a:pt x="87" y="354"/>
                    </a:lnTo>
                    <a:lnTo>
                      <a:pt x="86" y="353"/>
                    </a:lnTo>
                    <a:lnTo>
                      <a:pt x="87" y="350"/>
                    </a:lnTo>
                    <a:lnTo>
                      <a:pt x="90" y="349"/>
                    </a:lnTo>
                    <a:lnTo>
                      <a:pt x="92" y="344"/>
                    </a:lnTo>
                    <a:lnTo>
                      <a:pt x="92" y="341"/>
                    </a:lnTo>
                    <a:lnTo>
                      <a:pt x="91" y="339"/>
                    </a:lnTo>
                    <a:lnTo>
                      <a:pt x="91" y="338"/>
                    </a:lnTo>
                    <a:lnTo>
                      <a:pt x="90" y="335"/>
                    </a:lnTo>
                    <a:lnTo>
                      <a:pt x="91" y="333"/>
                    </a:lnTo>
                    <a:lnTo>
                      <a:pt x="95" y="333"/>
                    </a:lnTo>
                    <a:lnTo>
                      <a:pt x="95" y="331"/>
                    </a:lnTo>
                    <a:lnTo>
                      <a:pt x="97" y="330"/>
                    </a:lnTo>
                    <a:lnTo>
                      <a:pt x="96" y="330"/>
                    </a:lnTo>
                    <a:lnTo>
                      <a:pt x="97" y="326"/>
                    </a:lnTo>
                    <a:lnTo>
                      <a:pt x="95" y="324"/>
                    </a:lnTo>
                    <a:lnTo>
                      <a:pt x="95" y="321"/>
                    </a:lnTo>
                    <a:lnTo>
                      <a:pt x="98" y="318"/>
                    </a:lnTo>
                    <a:lnTo>
                      <a:pt x="97" y="316"/>
                    </a:lnTo>
                    <a:lnTo>
                      <a:pt x="96" y="314"/>
                    </a:lnTo>
                    <a:lnTo>
                      <a:pt x="97" y="313"/>
                    </a:lnTo>
                    <a:lnTo>
                      <a:pt x="98" y="314"/>
                    </a:lnTo>
                    <a:lnTo>
                      <a:pt x="100" y="310"/>
                    </a:lnTo>
                    <a:lnTo>
                      <a:pt x="99" y="308"/>
                    </a:lnTo>
                    <a:lnTo>
                      <a:pt x="100" y="308"/>
                    </a:lnTo>
                    <a:lnTo>
                      <a:pt x="100" y="304"/>
                    </a:lnTo>
                    <a:lnTo>
                      <a:pt x="101" y="304"/>
                    </a:lnTo>
                    <a:lnTo>
                      <a:pt x="102" y="304"/>
                    </a:lnTo>
                    <a:lnTo>
                      <a:pt x="103" y="304"/>
                    </a:lnTo>
                    <a:lnTo>
                      <a:pt x="104" y="304"/>
                    </a:lnTo>
                    <a:lnTo>
                      <a:pt x="105" y="304"/>
                    </a:lnTo>
                    <a:lnTo>
                      <a:pt x="106" y="304"/>
                    </a:lnTo>
                    <a:lnTo>
                      <a:pt x="106" y="306"/>
                    </a:lnTo>
                    <a:lnTo>
                      <a:pt x="107" y="305"/>
                    </a:lnTo>
                    <a:lnTo>
                      <a:pt x="107" y="299"/>
                    </a:lnTo>
                    <a:lnTo>
                      <a:pt x="107" y="293"/>
                    </a:lnTo>
                    <a:lnTo>
                      <a:pt x="106" y="291"/>
                    </a:lnTo>
                    <a:lnTo>
                      <a:pt x="107" y="289"/>
                    </a:lnTo>
                    <a:lnTo>
                      <a:pt x="107" y="287"/>
                    </a:lnTo>
                    <a:lnTo>
                      <a:pt x="106" y="287"/>
                    </a:lnTo>
                    <a:lnTo>
                      <a:pt x="105" y="286"/>
                    </a:lnTo>
                    <a:lnTo>
                      <a:pt x="106" y="284"/>
                    </a:lnTo>
                    <a:lnTo>
                      <a:pt x="107" y="283"/>
                    </a:lnTo>
                    <a:lnTo>
                      <a:pt x="107" y="280"/>
                    </a:lnTo>
                    <a:lnTo>
                      <a:pt x="106" y="280"/>
                    </a:lnTo>
                    <a:lnTo>
                      <a:pt x="107" y="278"/>
                    </a:lnTo>
                    <a:lnTo>
                      <a:pt x="110" y="277"/>
                    </a:lnTo>
                    <a:lnTo>
                      <a:pt x="106" y="277"/>
                    </a:lnTo>
                    <a:lnTo>
                      <a:pt x="104" y="276"/>
                    </a:lnTo>
                    <a:lnTo>
                      <a:pt x="100" y="272"/>
                    </a:lnTo>
                    <a:lnTo>
                      <a:pt x="98" y="269"/>
                    </a:lnTo>
                    <a:lnTo>
                      <a:pt x="93" y="268"/>
                    </a:lnTo>
                    <a:lnTo>
                      <a:pt x="92" y="267"/>
                    </a:lnTo>
                    <a:lnTo>
                      <a:pt x="89" y="268"/>
                    </a:lnTo>
                    <a:lnTo>
                      <a:pt x="87" y="267"/>
                    </a:lnTo>
                    <a:lnTo>
                      <a:pt x="87" y="266"/>
                    </a:lnTo>
                    <a:lnTo>
                      <a:pt x="89" y="267"/>
                    </a:lnTo>
                    <a:lnTo>
                      <a:pt x="90" y="262"/>
                    </a:lnTo>
                    <a:lnTo>
                      <a:pt x="90" y="260"/>
                    </a:lnTo>
                    <a:lnTo>
                      <a:pt x="90" y="259"/>
                    </a:lnTo>
                    <a:lnTo>
                      <a:pt x="90" y="256"/>
                    </a:lnTo>
                    <a:lnTo>
                      <a:pt x="87" y="256"/>
                    </a:lnTo>
                    <a:lnTo>
                      <a:pt x="85" y="255"/>
                    </a:lnTo>
                    <a:lnTo>
                      <a:pt x="83" y="254"/>
                    </a:lnTo>
                    <a:lnTo>
                      <a:pt x="79" y="254"/>
                    </a:lnTo>
                    <a:lnTo>
                      <a:pt x="77" y="255"/>
                    </a:lnTo>
                    <a:lnTo>
                      <a:pt x="77" y="252"/>
                    </a:lnTo>
                    <a:lnTo>
                      <a:pt x="76" y="248"/>
                    </a:lnTo>
                    <a:lnTo>
                      <a:pt x="74" y="247"/>
                    </a:lnTo>
                    <a:lnTo>
                      <a:pt x="73" y="248"/>
                    </a:lnTo>
                    <a:lnTo>
                      <a:pt x="73" y="247"/>
                    </a:lnTo>
                    <a:lnTo>
                      <a:pt x="71" y="244"/>
                    </a:lnTo>
                    <a:lnTo>
                      <a:pt x="70" y="244"/>
                    </a:lnTo>
                    <a:lnTo>
                      <a:pt x="70" y="238"/>
                    </a:lnTo>
                    <a:lnTo>
                      <a:pt x="68" y="237"/>
                    </a:lnTo>
                    <a:lnTo>
                      <a:pt x="67" y="235"/>
                    </a:lnTo>
                    <a:lnTo>
                      <a:pt x="66" y="235"/>
                    </a:lnTo>
                    <a:lnTo>
                      <a:pt x="65" y="234"/>
                    </a:lnTo>
                    <a:lnTo>
                      <a:pt x="63" y="236"/>
                    </a:lnTo>
                    <a:lnTo>
                      <a:pt x="62" y="236"/>
                    </a:lnTo>
                    <a:lnTo>
                      <a:pt x="61" y="235"/>
                    </a:lnTo>
                    <a:lnTo>
                      <a:pt x="60" y="236"/>
                    </a:lnTo>
                    <a:lnTo>
                      <a:pt x="61" y="237"/>
                    </a:lnTo>
                    <a:lnTo>
                      <a:pt x="53" y="237"/>
                    </a:lnTo>
                    <a:lnTo>
                      <a:pt x="52" y="236"/>
                    </a:lnTo>
                    <a:lnTo>
                      <a:pt x="43" y="234"/>
                    </a:lnTo>
                    <a:lnTo>
                      <a:pt x="43" y="233"/>
                    </a:lnTo>
                    <a:lnTo>
                      <a:pt x="42" y="232"/>
                    </a:lnTo>
                    <a:lnTo>
                      <a:pt x="42" y="231"/>
                    </a:lnTo>
                    <a:lnTo>
                      <a:pt x="40" y="229"/>
                    </a:lnTo>
                    <a:lnTo>
                      <a:pt x="41" y="228"/>
                    </a:lnTo>
                    <a:lnTo>
                      <a:pt x="40" y="227"/>
                    </a:lnTo>
                    <a:lnTo>
                      <a:pt x="38" y="226"/>
                    </a:lnTo>
                    <a:lnTo>
                      <a:pt x="37" y="224"/>
                    </a:lnTo>
                    <a:lnTo>
                      <a:pt x="36" y="224"/>
                    </a:lnTo>
                    <a:lnTo>
                      <a:pt x="35" y="223"/>
                    </a:lnTo>
                    <a:lnTo>
                      <a:pt x="32" y="223"/>
                    </a:lnTo>
                    <a:lnTo>
                      <a:pt x="31" y="220"/>
                    </a:lnTo>
                    <a:lnTo>
                      <a:pt x="29" y="220"/>
                    </a:lnTo>
                    <a:lnTo>
                      <a:pt x="27" y="219"/>
                    </a:lnTo>
                    <a:lnTo>
                      <a:pt x="28" y="215"/>
                    </a:lnTo>
                    <a:lnTo>
                      <a:pt x="29" y="216"/>
                    </a:lnTo>
                    <a:lnTo>
                      <a:pt x="30" y="215"/>
                    </a:lnTo>
                    <a:lnTo>
                      <a:pt x="34" y="215"/>
                    </a:lnTo>
                    <a:lnTo>
                      <a:pt x="37" y="217"/>
                    </a:lnTo>
                    <a:lnTo>
                      <a:pt x="37" y="216"/>
                    </a:lnTo>
                    <a:lnTo>
                      <a:pt x="35" y="215"/>
                    </a:lnTo>
                    <a:lnTo>
                      <a:pt x="34" y="215"/>
                    </a:lnTo>
                    <a:lnTo>
                      <a:pt x="33" y="210"/>
                    </a:lnTo>
                    <a:lnTo>
                      <a:pt x="32" y="210"/>
                    </a:lnTo>
                    <a:lnTo>
                      <a:pt x="27" y="210"/>
                    </a:lnTo>
                    <a:lnTo>
                      <a:pt x="25" y="212"/>
                    </a:lnTo>
                    <a:lnTo>
                      <a:pt x="23" y="212"/>
                    </a:lnTo>
                    <a:lnTo>
                      <a:pt x="22" y="211"/>
                    </a:lnTo>
                    <a:lnTo>
                      <a:pt x="22" y="210"/>
                    </a:lnTo>
                    <a:lnTo>
                      <a:pt x="22" y="209"/>
                    </a:lnTo>
                    <a:lnTo>
                      <a:pt x="21" y="209"/>
                    </a:lnTo>
                    <a:lnTo>
                      <a:pt x="20" y="207"/>
                    </a:lnTo>
                    <a:lnTo>
                      <a:pt x="19" y="209"/>
                    </a:lnTo>
                    <a:lnTo>
                      <a:pt x="13" y="207"/>
                    </a:lnTo>
                    <a:lnTo>
                      <a:pt x="12" y="210"/>
                    </a:lnTo>
                    <a:lnTo>
                      <a:pt x="11" y="210"/>
                    </a:lnTo>
                    <a:lnTo>
                      <a:pt x="9" y="212"/>
                    </a:lnTo>
                    <a:lnTo>
                      <a:pt x="7" y="212"/>
                    </a:lnTo>
                    <a:lnTo>
                      <a:pt x="7" y="209"/>
                    </a:lnTo>
                    <a:lnTo>
                      <a:pt x="3" y="209"/>
                    </a:lnTo>
                    <a:lnTo>
                      <a:pt x="1" y="209"/>
                    </a:lnTo>
                    <a:lnTo>
                      <a:pt x="0" y="209"/>
                    </a:lnTo>
                    <a:lnTo>
                      <a:pt x="0" y="207"/>
                    </a:lnTo>
                    <a:lnTo>
                      <a:pt x="2" y="205"/>
                    </a:lnTo>
                    <a:lnTo>
                      <a:pt x="2" y="203"/>
                    </a:lnTo>
                    <a:lnTo>
                      <a:pt x="4" y="202"/>
                    </a:lnTo>
                    <a:lnTo>
                      <a:pt x="5" y="202"/>
                    </a:lnTo>
                    <a:lnTo>
                      <a:pt x="4" y="200"/>
                    </a:lnTo>
                    <a:lnTo>
                      <a:pt x="6" y="198"/>
                    </a:lnTo>
                    <a:lnTo>
                      <a:pt x="6" y="196"/>
                    </a:lnTo>
                    <a:lnTo>
                      <a:pt x="8" y="197"/>
                    </a:lnTo>
                    <a:lnTo>
                      <a:pt x="11" y="197"/>
                    </a:lnTo>
                    <a:lnTo>
                      <a:pt x="11" y="193"/>
                    </a:lnTo>
                    <a:lnTo>
                      <a:pt x="11" y="190"/>
                    </a:lnTo>
                    <a:lnTo>
                      <a:pt x="9" y="189"/>
                    </a:lnTo>
                    <a:lnTo>
                      <a:pt x="8" y="186"/>
                    </a:lnTo>
                    <a:lnTo>
                      <a:pt x="6" y="188"/>
                    </a:lnTo>
                    <a:lnTo>
                      <a:pt x="6" y="186"/>
                    </a:lnTo>
                    <a:lnTo>
                      <a:pt x="6" y="183"/>
                    </a:lnTo>
                    <a:lnTo>
                      <a:pt x="7" y="180"/>
                    </a:lnTo>
                    <a:lnTo>
                      <a:pt x="6" y="179"/>
                    </a:lnTo>
                    <a:lnTo>
                      <a:pt x="8" y="178"/>
                    </a:lnTo>
                    <a:lnTo>
                      <a:pt x="9" y="179"/>
                    </a:lnTo>
                    <a:lnTo>
                      <a:pt x="11" y="177"/>
                    </a:lnTo>
                    <a:lnTo>
                      <a:pt x="12" y="177"/>
                    </a:lnTo>
                    <a:lnTo>
                      <a:pt x="12" y="175"/>
                    </a:lnTo>
                    <a:lnTo>
                      <a:pt x="16" y="175"/>
                    </a:lnTo>
                    <a:lnTo>
                      <a:pt x="16" y="176"/>
                    </a:lnTo>
                    <a:lnTo>
                      <a:pt x="20" y="178"/>
                    </a:lnTo>
                    <a:lnTo>
                      <a:pt x="22" y="178"/>
                    </a:lnTo>
                    <a:lnTo>
                      <a:pt x="22" y="176"/>
                    </a:lnTo>
                    <a:lnTo>
                      <a:pt x="22" y="175"/>
                    </a:lnTo>
                    <a:lnTo>
                      <a:pt x="22" y="174"/>
                    </a:lnTo>
                    <a:lnTo>
                      <a:pt x="23" y="175"/>
                    </a:lnTo>
                    <a:lnTo>
                      <a:pt x="25" y="175"/>
                    </a:lnTo>
                    <a:lnTo>
                      <a:pt x="25" y="171"/>
                    </a:lnTo>
                    <a:lnTo>
                      <a:pt x="25" y="170"/>
                    </a:lnTo>
                    <a:lnTo>
                      <a:pt x="25" y="166"/>
                    </a:lnTo>
                    <a:lnTo>
                      <a:pt x="25" y="167"/>
                    </a:lnTo>
                    <a:lnTo>
                      <a:pt x="26" y="167"/>
                    </a:lnTo>
                    <a:lnTo>
                      <a:pt x="27" y="169"/>
                    </a:lnTo>
                    <a:lnTo>
                      <a:pt x="28" y="169"/>
                    </a:lnTo>
                    <a:lnTo>
                      <a:pt x="30" y="170"/>
                    </a:lnTo>
                    <a:lnTo>
                      <a:pt x="31" y="168"/>
                    </a:lnTo>
                    <a:lnTo>
                      <a:pt x="31" y="165"/>
                    </a:lnTo>
                    <a:lnTo>
                      <a:pt x="31" y="163"/>
                    </a:lnTo>
                    <a:lnTo>
                      <a:pt x="29" y="162"/>
                    </a:lnTo>
                    <a:lnTo>
                      <a:pt x="33" y="162"/>
                    </a:lnTo>
                    <a:lnTo>
                      <a:pt x="33" y="159"/>
                    </a:lnTo>
                    <a:lnTo>
                      <a:pt x="32" y="155"/>
                    </a:lnTo>
                    <a:lnTo>
                      <a:pt x="33" y="154"/>
                    </a:lnTo>
                    <a:lnTo>
                      <a:pt x="33" y="150"/>
                    </a:lnTo>
                    <a:lnTo>
                      <a:pt x="34" y="152"/>
                    </a:lnTo>
                    <a:lnTo>
                      <a:pt x="37" y="152"/>
                    </a:lnTo>
                    <a:lnTo>
                      <a:pt x="38" y="151"/>
                    </a:lnTo>
                    <a:lnTo>
                      <a:pt x="38" y="150"/>
                    </a:lnTo>
                    <a:lnTo>
                      <a:pt x="40" y="150"/>
                    </a:lnTo>
                    <a:lnTo>
                      <a:pt x="40" y="149"/>
                    </a:lnTo>
                    <a:lnTo>
                      <a:pt x="41" y="149"/>
                    </a:lnTo>
                    <a:lnTo>
                      <a:pt x="41" y="148"/>
                    </a:lnTo>
                    <a:lnTo>
                      <a:pt x="41" y="146"/>
                    </a:lnTo>
                    <a:lnTo>
                      <a:pt x="43" y="146"/>
                    </a:lnTo>
                    <a:lnTo>
                      <a:pt x="43" y="145"/>
                    </a:lnTo>
                    <a:lnTo>
                      <a:pt x="46" y="145"/>
                    </a:lnTo>
                    <a:lnTo>
                      <a:pt x="47" y="142"/>
                    </a:lnTo>
                    <a:lnTo>
                      <a:pt x="50" y="142"/>
                    </a:lnTo>
                    <a:lnTo>
                      <a:pt x="52" y="142"/>
                    </a:lnTo>
                    <a:lnTo>
                      <a:pt x="52" y="141"/>
                    </a:lnTo>
                    <a:lnTo>
                      <a:pt x="53" y="141"/>
                    </a:lnTo>
                    <a:lnTo>
                      <a:pt x="55" y="145"/>
                    </a:lnTo>
                    <a:lnTo>
                      <a:pt x="57" y="146"/>
                    </a:lnTo>
                    <a:lnTo>
                      <a:pt x="58" y="145"/>
                    </a:lnTo>
                    <a:lnTo>
                      <a:pt x="61" y="145"/>
                    </a:lnTo>
                    <a:lnTo>
                      <a:pt x="64" y="142"/>
                    </a:lnTo>
                    <a:lnTo>
                      <a:pt x="66" y="144"/>
                    </a:lnTo>
                    <a:lnTo>
                      <a:pt x="66" y="142"/>
                    </a:lnTo>
                    <a:lnTo>
                      <a:pt x="71" y="140"/>
                    </a:lnTo>
                    <a:lnTo>
                      <a:pt x="70" y="137"/>
                    </a:lnTo>
                    <a:lnTo>
                      <a:pt x="73" y="138"/>
                    </a:lnTo>
                    <a:lnTo>
                      <a:pt x="74" y="137"/>
                    </a:lnTo>
                    <a:lnTo>
                      <a:pt x="76" y="134"/>
                    </a:lnTo>
                    <a:lnTo>
                      <a:pt x="76" y="133"/>
                    </a:lnTo>
                    <a:lnTo>
                      <a:pt x="78" y="133"/>
                    </a:lnTo>
                    <a:lnTo>
                      <a:pt x="80" y="132"/>
                    </a:lnTo>
                    <a:lnTo>
                      <a:pt x="85" y="126"/>
                    </a:lnTo>
                    <a:lnTo>
                      <a:pt x="86" y="127"/>
                    </a:lnTo>
                    <a:lnTo>
                      <a:pt x="85" y="128"/>
                    </a:lnTo>
                    <a:lnTo>
                      <a:pt x="85" y="133"/>
                    </a:lnTo>
                    <a:lnTo>
                      <a:pt x="89" y="132"/>
                    </a:lnTo>
                    <a:lnTo>
                      <a:pt x="90" y="133"/>
                    </a:lnTo>
                    <a:lnTo>
                      <a:pt x="92" y="135"/>
                    </a:lnTo>
                    <a:lnTo>
                      <a:pt x="93" y="135"/>
                    </a:lnTo>
                    <a:lnTo>
                      <a:pt x="97" y="133"/>
                    </a:lnTo>
                    <a:lnTo>
                      <a:pt x="104" y="135"/>
                    </a:lnTo>
                    <a:lnTo>
                      <a:pt x="106" y="136"/>
                    </a:lnTo>
                    <a:lnTo>
                      <a:pt x="107" y="133"/>
                    </a:lnTo>
                    <a:lnTo>
                      <a:pt x="108" y="131"/>
                    </a:lnTo>
                    <a:lnTo>
                      <a:pt x="109" y="132"/>
                    </a:lnTo>
                    <a:lnTo>
                      <a:pt x="110" y="129"/>
                    </a:lnTo>
                    <a:lnTo>
                      <a:pt x="111" y="130"/>
                    </a:lnTo>
                    <a:lnTo>
                      <a:pt x="110" y="133"/>
                    </a:lnTo>
                    <a:lnTo>
                      <a:pt x="112" y="133"/>
                    </a:lnTo>
                    <a:lnTo>
                      <a:pt x="113" y="131"/>
                    </a:lnTo>
                    <a:lnTo>
                      <a:pt x="114" y="131"/>
                    </a:lnTo>
                    <a:lnTo>
                      <a:pt x="118" y="127"/>
                    </a:lnTo>
                    <a:lnTo>
                      <a:pt x="120" y="124"/>
                    </a:lnTo>
                    <a:lnTo>
                      <a:pt x="122" y="122"/>
                    </a:lnTo>
                    <a:lnTo>
                      <a:pt x="123" y="122"/>
                    </a:lnTo>
                    <a:lnTo>
                      <a:pt x="125" y="120"/>
                    </a:lnTo>
                    <a:lnTo>
                      <a:pt x="126" y="120"/>
                    </a:lnTo>
                    <a:lnTo>
                      <a:pt x="128" y="123"/>
                    </a:lnTo>
                    <a:lnTo>
                      <a:pt x="128" y="122"/>
                    </a:lnTo>
                    <a:lnTo>
                      <a:pt x="129" y="122"/>
                    </a:lnTo>
                    <a:lnTo>
                      <a:pt x="131" y="128"/>
                    </a:lnTo>
                    <a:lnTo>
                      <a:pt x="130" y="131"/>
                    </a:lnTo>
                    <a:lnTo>
                      <a:pt x="131" y="132"/>
                    </a:lnTo>
                    <a:lnTo>
                      <a:pt x="138" y="132"/>
                    </a:lnTo>
                    <a:lnTo>
                      <a:pt x="138" y="128"/>
                    </a:lnTo>
                    <a:lnTo>
                      <a:pt x="139" y="127"/>
                    </a:lnTo>
                    <a:lnTo>
                      <a:pt x="139" y="124"/>
                    </a:lnTo>
                    <a:lnTo>
                      <a:pt x="141" y="122"/>
                    </a:lnTo>
                    <a:lnTo>
                      <a:pt x="143" y="120"/>
                    </a:lnTo>
                    <a:lnTo>
                      <a:pt x="146" y="120"/>
                    </a:lnTo>
                    <a:lnTo>
                      <a:pt x="152" y="119"/>
                    </a:lnTo>
                    <a:lnTo>
                      <a:pt x="153" y="119"/>
                    </a:lnTo>
                    <a:lnTo>
                      <a:pt x="152" y="120"/>
                    </a:lnTo>
                    <a:lnTo>
                      <a:pt x="156" y="119"/>
                    </a:lnTo>
                    <a:lnTo>
                      <a:pt x="157" y="118"/>
                    </a:lnTo>
                    <a:lnTo>
                      <a:pt x="158" y="118"/>
                    </a:lnTo>
                    <a:lnTo>
                      <a:pt x="161" y="117"/>
                    </a:lnTo>
                    <a:lnTo>
                      <a:pt x="161" y="115"/>
                    </a:lnTo>
                    <a:lnTo>
                      <a:pt x="162" y="115"/>
                    </a:lnTo>
                    <a:lnTo>
                      <a:pt x="162" y="114"/>
                    </a:lnTo>
                    <a:lnTo>
                      <a:pt x="164" y="115"/>
                    </a:lnTo>
                    <a:lnTo>
                      <a:pt x="165" y="113"/>
                    </a:lnTo>
                    <a:lnTo>
                      <a:pt x="166" y="112"/>
                    </a:lnTo>
                    <a:lnTo>
                      <a:pt x="166" y="108"/>
                    </a:lnTo>
                    <a:lnTo>
                      <a:pt x="166" y="107"/>
                    </a:lnTo>
                    <a:lnTo>
                      <a:pt x="164" y="107"/>
                    </a:lnTo>
                    <a:lnTo>
                      <a:pt x="165" y="107"/>
                    </a:lnTo>
                    <a:lnTo>
                      <a:pt x="165" y="106"/>
                    </a:lnTo>
                    <a:lnTo>
                      <a:pt x="167" y="107"/>
                    </a:lnTo>
                    <a:lnTo>
                      <a:pt x="170" y="107"/>
                    </a:lnTo>
                    <a:lnTo>
                      <a:pt x="170" y="109"/>
                    </a:lnTo>
                    <a:lnTo>
                      <a:pt x="175" y="109"/>
                    </a:lnTo>
                    <a:lnTo>
                      <a:pt x="176" y="109"/>
                    </a:lnTo>
                    <a:lnTo>
                      <a:pt x="175" y="107"/>
                    </a:lnTo>
                    <a:lnTo>
                      <a:pt x="176" y="107"/>
                    </a:lnTo>
                    <a:lnTo>
                      <a:pt x="175" y="106"/>
                    </a:lnTo>
                    <a:lnTo>
                      <a:pt x="177" y="103"/>
                    </a:lnTo>
                    <a:lnTo>
                      <a:pt x="175" y="101"/>
                    </a:lnTo>
                    <a:lnTo>
                      <a:pt x="174" y="101"/>
                    </a:lnTo>
                    <a:lnTo>
                      <a:pt x="174" y="95"/>
                    </a:lnTo>
                    <a:lnTo>
                      <a:pt x="177" y="94"/>
                    </a:lnTo>
                    <a:lnTo>
                      <a:pt x="178" y="94"/>
                    </a:lnTo>
                    <a:lnTo>
                      <a:pt x="180" y="92"/>
                    </a:lnTo>
                    <a:lnTo>
                      <a:pt x="181" y="92"/>
                    </a:lnTo>
                    <a:lnTo>
                      <a:pt x="182" y="90"/>
                    </a:lnTo>
                    <a:lnTo>
                      <a:pt x="185" y="90"/>
                    </a:lnTo>
                    <a:lnTo>
                      <a:pt x="187" y="93"/>
                    </a:lnTo>
                    <a:lnTo>
                      <a:pt x="188" y="94"/>
                    </a:lnTo>
                    <a:lnTo>
                      <a:pt x="188" y="92"/>
                    </a:lnTo>
                    <a:lnTo>
                      <a:pt x="190" y="92"/>
                    </a:lnTo>
                    <a:lnTo>
                      <a:pt x="190" y="91"/>
                    </a:lnTo>
                    <a:lnTo>
                      <a:pt x="194" y="94"/>
                    </a:lnTo>
                    <a:lnTo>
                      <a:pt x="198" y="95"/>
                    </a:lnTo>
                    <a:lnTo>
                      <a:pt x="198" y="97"/>
                    </a:lnTo>
                    <a:lnTo>
                      <a:pt x="199" y="97"/>
                    </a:lnTo>
                    <a:lnTo>
                      <a:pt x="199" y="98"/>
                    </a:lnTo>
                    <a:lnTo>
                      <a:pt x="200" y="98"/>
                    </a:lnTo>
                    <a:lnTo>
                      <a:pt x="205" y="99"/>
                    </a:lnTo>
                    <a:lnTo>
                      <a:pt x="211" y="99"/>
                    </a:lnTo>
                    <a:lnTo>
                      <a:pt x="211" y="101"/>
                    </a:lnTo>
                    <a:lnTo>
                      <a:pt x="213" y="101"/>
                    </a:lnTo>
                    <a:lnTo>
                      <a:pt x="217" y="102"/>
                    </a:lnTo>
                    <a:lnTo>
                      <a:pt x="218" y="103"/>
                    </a:lnTo>
                    <a:lnTo>
                      <a:pt x="218" y="102"/>
                    </a:lnTo>
                    <a:lnTo>
                      <a:pt x="224" y="102"/>
                    </a:lnTo>
                    <a:lnTo>
                      <a:pt x="225" y="101"/>
                    </a:lnTo>
                    <a:lnTo>
                      <a:pt x="228" y="103"/>
                    </a:lnTo>
                    <a:lnTo>
                      <a:pt x="229" y="100"/>
                    </a:lnTo>
                    <a:lnTo>
                      <a:pt x="229" y="98"/>
                    </a:lnTo>
                    <a:lnTo>
                      <a:pt x="232" y="100"/>
                    </a:lnTo>
                    <a:lnTo>
                      <a:pt x="232" y="101"/>
                    </a:lnTo>
                    <a:lnTo>
                      <a:pt x="233" y="103"/>
                    </a:lnTo>
                    <a:lnTo>
                      <a:pt x="234" y="102"/>
                    </a:lnTo>
                    <a:lnTo>
                      <a:pt x="236" y="104"/>
                    </a:lnTo>
                    <a:lnTo>
                      <a:pt x="236" y="103"/>
                    </a:lnTo>
                    <a:lnTo>
                      <a:pt x="237" y="103"/>
                    </a:lnTo>
                    <a:lnTo>
                      <a:pt x="238" y="101"/>
                    </a:lnTo>
                    <a:lnTo>
                      <a:pt x="243" y="106"/>
                    </a:lnTo>
                    <a:lnTo>
                      <a:pt x="245" y="107"/>
                    </a:lnTo>
                    <a:lnTo>
                      <a:pt x="245" y="108"/>
                    </a:lnTo>
                    <a:lnTo>
                      <a:pt x="246" y="109"/>
                    </a:lnTo>
                    <a:lnTo>
                      <a:pt x="248" y="105"/>
                    </a:lnTo>
                    <a:lnTo>
                      <a:pt x="250" y="103"/>
                    </a:lnTo>
                    <a:lnTo>
                      <a:pt x="250" y="102"/>
                    </a:lnTo>
                    <a:lnTo>
                      <a:pt x="252" y="99"/>
                    </a:lnTo>
                    <a:lnTo>
                      <a:pt x="253" y="99"/>
                    </a:lnTo>
                    <a:lnTo>
                      <a:pt x="255" y="98"/>
                    </a:lnTo>
                    <a:lnTo>
                      <a:pt x="257" y="100"/>
                    </a:lnTo>
                    <a:lnTo>
                      <a:pt x="259" y="101"/>
                    </a:lnTo>
                    <a:lnTo>
                      <a:pt x="260" y="100"/>
                    </a:lnTo>
                    <a:lnTo>
                      <a:pt x="260" y="99"/>
                    </a:lnTo>
                    <a:lnTo>
                      <a:pt x="261" y="101"/>
                    </a:lnTo>
                    <a:lnTo>
                      <a:pt x="263" y="101"/>
                    </a:lnTo>
                    <a:lnTo>
                      <a:pt x="263" y="99"/>
                    </a:lnTo>
                    <a:lnTo>
                      <a:pt x="267" y="100"/>
                    </a:lnTo>
                    <a:lnTo>
                      <a:pt x="267" y="98"/>
                    </a:lnTo>
                    <a:lnTo>
                      <a:pt x="268" y="99"/>
                    </a:lnTo>
                    <a:lnTo>
                      <a:pt x="269" y="98"/>
                    </a:lnTo>
                    <a:lnTo>
                      <a:pt x="272" y="99"/>
                    </a:lnTo>
                    <a:lnTo>
                      <a:pt x="273" y="100"/>
                    </a:lnTo>
                    <a:lnTo>
                      <a:pt x="273" y="101"/>
                    </a:lnTo>
                    <a:lnTo>
                      <a:pt x="274" y="101"/>
                    </a:lnTo>
                    <a:lnTo>
                      <a:pt x="274" y="103"/>
                    </a:lnTo>
                    <a:lnTo>
                      <a:pt x="275" y="102"/>
                    </a:lnTo>
                    <a:lnTo>
                      <a:pt x="276" y="103"/>
                    </a:lnTo>
                    <a:lnTo>
                      <a:pt x="275" y="101"/>
                    </a:lnTo>
                    <a:lnTo>
                      <a:pt x="276" y="101"/>
                    </a:lnTo>
                    <a:lnTo>
                      <a:pt x="276" y="102"/>
                    </a:lnTo>
                    <a:lnTo>
                      <a:pt x="276" y="103"/>
                    </a:lnTo>
                    <a:lnTo>
                      <a:pt x="278" y="102"/>
                    </a:lnTo>
                    <a:lnTo>
                      <a:pt x="281" y="98"/>
                    </a:lnTo>
                    <a:lnTo>
                      <a:pt x="280" y="98"/>
                    </a:lnTo>
                    <a:lnTo>
                      <a:pt x="281" y="96"/>
                    </a:lnTo>
                    <a:lnTo>
                      <a:pt x="280" y="96"/>
                    </a:lnTo>
                    <a:lnTo>
                      <a:pt x="281" y="95"/>
                    </a:lnTo>
                    <a:lnTo>
                      <a:pt x="280" y="95"/>
                    </a:lnTo>
                    <a:lnTo>
                      <a:pt x="280" y="94"/>
                    </a:lnTo>
                    <a:lnTo>
                      <a:pt x="280" y="90"/>
                    </a:lnTo>
                    <a:lnTo>
                      <a:pt x="283" y="92"/>
                    </a:lnTo>
                    <a:lnTo>
                      <a:pt x="283" y="86"/>
                    </a:lnTo>
                    <a:lnTo>
                      <a:pt x="283" y="84"/>
                    </a:lnTo>
                    <a:lnTo>
                      <a:pt x="284" y="84"/>
                    </a:lnTo>
                    <a:lnTo>
                      <a:pt x="284" y="82"/>
                    </a:lnTo>
                    <a:lnTo>
                      <a:pt x="283" y="81"/>
                    </a:lnTo>
                    <a:lnTo>
                      <a:pt x="282" y="81"/>
                    </a:lnTo>
                    <a:lnTo>
                      <a:pt x="282" y="78"/>
                    </a:lnTo>
                    <a:lnTo>
                      <a:pt x="281" y="77"/>
                    </a:lnTo>
                    <a:lnTo>
                      <a:pt x="281" y="76"/>
                    </a:lnTo>
                    <a:lnTo>
                      <a:pt x="283" y="75"/>
                    </a:lnTo>
                    <a:lnTo>
                      <a:pt x="283" y="76"/>
                    </a:lnTo>
                    <a:lnTo>
                      <a:pt x="284" y="75"/>
                    </a:lnTo>
                    <a:lnTo>
                      <a:pt x="283" y="74"/>
                    </a:lnTo>
                    <a:lnTo>
                      <a:pt x="283" y="73"/>
                    </a:lnTo>
                    <a:lnTo>
                      <a:pt x="282" y="71"/>
                    </a:lnTo>
                    <a:lnTo>
                      <a:pt x="283" y="70"/>
                    </a:lnTo>
                    <a:lnTo>
                      <a:pt x="283" y="71"/>
                    </a:lnTo>
                    <a:lnTo>
                      <a:pt x="283" y="69"/>
                    </a:lnTo>
                    <a:lnTo>
                      <a:pt x="283" y="68"/>
                    </a:lnTo>
                    <a:lnTo>
                      <a:pt x="281" y="67"/>
                    </a:lnTo>
                    <a:lnTo>
                      <a:pt x="281" y="66"/>
                    </a:lnTo>
                    <a:lnTo>
                      <a:pt x="283" y="65"/>
                    </a:lnTo>
                    <a:lnTo>
                      <a:pt x="284" y="65"/>
                    </a:lnTo>
                    <a:lnTo>
                      <a:pt x="284" y="64"/>
                    </a:lnTo>
                    <a:lnTo>
                      <a:pt x="286" y="64"/>
                    </a:lnTo>
                    <a:lnTo>
                      <a:pt x="290" y="69"/>
                    </a:lnTo>
                    <a:lnTo>
                      <a:pt x="296" y="72"/>
                    </a:lnTo>
                    <a:lnTo>
                      <a:pt x="296" y="71"/>
                    </a:lnTo>
                    <a:lnTo>
                      <a:pt x="297" y="71"/>
                    </a:lnTo>
                    <a:lnTo>
                      <a:pt x="296" y="70"/>
                    </a:lnTo>
                    <a:lnTo>
                      <a:pt x="297" y="69"/>
                    </a:lnTo>
                    <a:lnTo>
                      <a:pt x="297" y="68"/>
                    </a:lnTo>
                    <a:lnTo>
                      <a:pt x="295" y="68"/>
                    </a:lnTo>
                    <a:lnTo>
                      <a:pt x="294" y="67"/>
                    </a:lnTo>
                    <a:lnTo>
                      <a:pt x="296" y="65"/>
                    </a:lnTo>
                    <a:lnTo>
                      <a:pt x="297" y="67"/>
                    </a:lnTo>
                    <a:lnTo>
                      <a:pt x="298" y="65"/>
                    </a:lnTo>
                    <a:lnTo>
                      <a:pt x="297" y="65"/>
                    </a:lnTo>
                    <a:lnTo>
                      <a:pt x="299" y="64"/>
                    </a:lnTo>
                    <a:lnTo>
                      <a:pt x="299" y="58"/>
                    </a:lnTo>
                    <a:lnTo>
                      <a:pt x="303" y="61"/>
                    </a:lnTo>
                    <a:lnTo>
                      <a:pt x="306" y="61"/>
                    </a:lnTo>
                    <a:lnTo>
                      <a:pt x="306" y="58"/>
                    </a:lnTo>
                    <a:lnTo>
                      <a:pt x="309" y="61"/>
                    </a:lnTo>
                    <a:lnTo>
                      <a:pt x="312" y="61"/>
                    </a:lnTo>
                    <a:lnTo>
                      <a:pt x="312" y="57"/>
                    </a:lnTo>
                    <a:lnTo>
                      <a:pt x="313" y="56"/>
                    </a:lnTo>
                    <a:lnTo>
                      <a:pt x="313" y="54"/>
                    </a:lnTo>
                    <a:lnTo>
                      <a:pt x="313" y="52"/>
                    </a:lnTo>
                    <a:lnTo>
                      <a:pt x="312" y="52"/>
                    </a:lnTo>
                    <a:lnTo>
                      <a:pt x="313" y="52"/>
                    </a:lnTo>
                    <a:lnTo>
                      <a:pt x="313" y="48"/>
                    </a:lnTo>
                    <a:lnTo>
                      <a:pt x="310" y="39"/>
                    </a:lnTo>
                    <a:lnTo>
                      <a:pt x="315" y="38"/>
                    </a:lnTo>
                    <a:lnTo>
                      <a:pt x="315" y="34"/>
                    </a:lnTo>
                    <a:lnTo>
                      <a:pt x="319" y="36"/>
                    </a:lnTo>
                    <a:lnTo>
                      <a:pt x="320" y="36"/>
                    </a:lnTo>
                    <a:lnTo>
                      <a:pt x="319" y="39"/>
                    </a:lnTo>
                    <a:lnTo>
                      <a:pt x="321" y="39"/>
                    </a:lnTo>
                    <a:lnTo>
                      <a:pt x="321" y="40"/>
                    </a:lnTo>
                    <a:lnTo>
                      <a:pt x="322" y="42"/>
                    </a:lnTo>
                    <a:lnTo>
                      <a:pt x="323" y="39"/>
                    </a:lnTo>
                    <a:lnTo>
                      <a:pt x="325" y="35"/>
                    </a:lnTo>
                    <a:lnTo>
                      <a:pt x="330" y="35"/>
                    </a:lnTo>
                    <a:lnTo>
                      <a:pt x="329" y="35"/>
                    </a:lnTo>
                    <a:lnTo>
                      <a:pt x="330" y="37"/>
                    </a:lnTo>
                    <a:lnTo>
                      <a:pt x="330" y="41"/>
                    </a:lnTo>
                    <a:lnTo>
                      <a:pt x="331" y="41"/>
                    </a:lnTo>
                    <a:lnTo>
                      <a:pt x="334" y="43"/>
                    </a:lnTo>
                    <a:lnTo>
                      <a:pt x="336" y="43"/>
                    </a:lnTo>
                    <a:lnTo>
                      <a:pt x="337" y="41"/>
                    </a:lnTo>
                    <a:lnTo>
                      <a:pt x="335" y="39"/>
                    </a:lnTo>
                    <a:lnTo>
                      <a:pt x="335" y="38"/>
                    </a:lnTo>
                    <a:lnTo>
                      <a:pt x="339" y="39"/>
                    </a:lnTo>
                    <a:lnTo>
                      <a:pt x="340" y="38"/>
                    </a:lnTo>
                    <a:lnTo>
                      <a:pt x="341" y="36"/>
                    </a:lnTo>
                    <a:lnTo>
                      <a:pt x="343" y="37"/>
                    </a:lnTo>
                    <a:lnTo>
                      <a:pt x="344" y="37"/>
                    </a:lnTo>
                    <a:lnTo>
                      <a:pt x="343" y="38"/>
                    </a:lnTo>
                    <a:lnTo>
                      <a:pt x="343" y="40"/>
                    </a:lnTo>
                    <a:lnTo>
                      <a:pt x="343" y="41"/>
                    </a:lnTo>
                    <a:lnTo>
                      <a:pt x="345" y="43"/>
                    </a:lnTo>
                    <a:lnTo>
                      <a:pt x="344" y="43"/>
                    </a:lnTo>
                    <a:lnTo>
                      <a:pt x="343" y="44"/>
                    </a:lnTo>
                    <a:lnTo>
                      <a:pt x="342" y="46"/>
                    </a:lnTo>
                    <a:lnTo>
                      <a:pt x="343" y="47"/>
                    </a:lnTo>
                    <a:lnTo>
                      <a:pt x="343" y="51"/>
                    </a:lnTo>
                    <a:lnTo>
                      <a:pt x="345" y="54"/>
                    </a:lnTo>
                    <a:lnTo>
                      <a:pt x="346" y="52"/>
                    </a:lnTo>
                    <a:lnTo>
                      <a:pt x="346" y="53"/>
                    </a:lnTo>
                    <a:lnTo>
                      <a:pt x="347" y="52"/>
                    </a:lnTo>
                    <a:lnTo>
                      <a:pt x="347" y="53"/>
                    </a:lnTo>
                    <a:lnTo>
                      <a:pt x="348" y="53"/>
                    </a:lnTo>
                    <a:lnTo>
                      <a:pt x="348" y="54"/>
                    </a:lnTo>
                    <a:lnTo>
                      <a:pt x="349" y="55"/>
                    </a:lnTo>
                    <a:lnTo>
                      <a:pt x="350" y="56"/>
                    </a:lnTo>
                    <a:lnTo>
                      <a:pt x="351" y="55"/>
                    </a:lnTo>
                    <a:lnTo>
                      <a:pt x="351" y="53"/>
                    </a:lnTo>
                    <a:lnTo>
                      <a:pt x="353" y="51"/>
                    </a:lnTo>
                    <a:lnTo>
                      <a:pt x="353" y="52"/>
                    </a:lnTo>
                    <a:lnTo>
                      <a:pt x="355" y="53"/>
                    </a:lnTo>
                    <a:lnTo>
                      <a:pt x="356" y="53"/>
                    </a:lnTo>
                    <a:lnTo>
                      <a:pt x="356" y="51"/>
                    </a:lnTo>
                    <a:lnTo>
                      <a:pt x="358" y="51"/>
                    </a:lnTo>
                    <a:lnTo>
                      <a:pt x="359" y="53"/>
                    </a:lnTo>
                    <a:lnTo>
                      <a:pt x="361" y="54"/>
                    </a:lnTo>
                    <a:lnTo>
                      <a:pt x="361" y="52"/>
                    </a:lnTo>
                    <a:lnTo>
                      <a:pt x="361" y="51"/>
                    </a:lnTo>
                    <a:lnTo>
                      <a:pt x="365" y="52"/>
                    </a:lnTo>
                    <a:lnTo>
                      <a:pt x="368" y="52"/>
                    </a:lnTo>
                    <a:lnTo>
                      <a:pt x="372" y="55"/>
                    </a:lnTo>
                    <a:lnTo>
                      <a:pt x="372" y="54"/>
                    </a:lnTo>
                    <a:lnTo>
                      <a:pt x="372" y="50"/>
                    </a:lnTo>
                    <a:lnTo>
                      <a:pt x="374" y="49"/>
                    </a:lnTo>
                    <a:lnTo>
                      <a:pt x="374" y="48"/>
                    </a:lnTo>
                    <a:lnTo>
                      <a:pt x="378" y="49"/>
                    </a:lnTo>
                    <a:lnTo>
                      <a:pt x="379" y="48"/>
                    </a:lnTo>
                    <a:lnTo>
                      <a:pt x="381" y="48"/>
                    </a:lnTo>
                    <a:lnTo>
                      <a:pt x="383" y="40"/>
                    </a:lnTo>
                    <a:lnTo>
                      <a:pt x="383" y="39"/>
                    </a:lnTo>
                    <a:lnTo>
                      <a:pt x="390" y="41"/>
                    </a:lnTo>
                    <a:lnTo>
                      <a:pt x="391" y="40"/>
                    </a:lnTo>
                    <a:lnTo>
                      <a:pt x="392" y="36"/>
                    </a:lnTo>
                    <a:lnTo>
                      <a:pt x="391" y="27"/>
                    </a:lnTo>
                    <a:lnTo>
                      <a:pt x="392" y="22"/>
                    </a:lnTo>
                    <a:lnTo>
                      <a:pt x="405" y="27"/>
                    </a:lnTo>
                    <a:lnTo>
                      <a:pt x="411" y="34"/>
                    </a:lnTo>
                    <a:lnTo>
                      <a:pt x="418" y="28"/>
                    </a:lnTo>
                    <a:lnTo>
                      <a:pt x="419" y="28"/>
                    </a:lnTo>
                    <a:lnTo>
                      <a:pt x="420" y="27"/>
                    </a:lnTo>
                    <a:lnTo>
                      <a:pt x="421" y="26"/>
                    </a:lnTo>
                    <a:lnTo>
                      <a:pt x="420" y="24"/>
                    </a:lnTo>
                    <a:lnTo>
                      <a:pt x="418" y="22"/>
                    </a:lnTo>
                    <a:lnTo>
                      <a:pt x="419" y="20"/>
                    </a:lnTo>
                    <a:lnTo>
                      <a:pt x="418" y="19"/>
                    </a:lnTo>
                    <a:lnTo>
                      <a:pt x="423" y="18"/>
                    </a:lnTo>
                    <a:lnTo>
                      <a:pt x="426" y="17"/>
                    </a:lnTo>
                    <a:lnTo>
                      <a:pt x="428" y="17"/>
                    </a:lnTo>
                    <a:lnTo>
                      <a:pt x="429" y="17"/>
                    </a:lnTo>
                    <a:lnTo>
                      <a:pt x="430" y="15"/>
                    </a:lnTo>
                    <a:lnTo>
                      <a:pt x="430" y="17"/>
                    </a:lnTo>
                    <a:lnTo>
                      <a:pt x="433" y="15"/>
                    </a:lnTo>
                    <a:lnTo>
                      <a:pt x="435" y="14"/>
                    </a:lnTo>
                    <a:lnTo>
                      <a:pt x="434" y="11"/>
                    </a:lnTo>
                    <a:lnTo>
                      <a:pt x="435" y="11"/>
                    </a:lnTo>
                    <a:lnTo>
                      <a:pt x="434" y="7"/>
                    </a:lnTo>
                    <a:lnTo>
                      <a:pt x="432" y="7"/>
                    </a:lnTo>
                    <a:lnTo>
                      <a:pt x="435" y="6"/>
                    </a:lnTo>
                    <a:lnTo>
                      <a:pt x="435" y="5"/>
                    </a:lnTo>
                    <a:lnTo>
                      <a:pt x="437" y="6"/>
                    </a:lnTo>
                    <a:lnTo>
                      <a:pt x="437" y="5"/>
                    </a:lnTo>
                    <a:lnTo>
                      <a:pt x="438" y="5"/>
                    </a:lnTo>
                    <a:lnTo>
                      <a:pt x="439" y="6"/>
                    </a:lnTo>
                    <a:lnTo>
                      <a:pt x="437" y="0"/>
                    </a:lnTo>
                    <a:lnTo>
                      <a:pt x="439" y="0"/>
                    </a:lnTo>
                    <a:lnTo>
                      <a:pt x="444" y="1"/>
                    </a:lnTo>
                    <a:lnTo>
                      <a:pt x="443" y="1"/>
                    </a:lnTo>
                    <a:lnTo>
                      <a:pt x="444" y="4"/>
                    </a:lnTo>
                    <a:lnTo>
                      <a:pt x="442" y="5"/>
                    </a:lnTo>
                    <a:lnTo>
                      <a:pt x="443" y="6"/>
                    </a:lnTo>
                    <a:lnTo>
                      <a:pt x="444" y="6"/>
                    </a:lnTo>
                    <a:lnTo>
                      <a:pt x="446" y="7"/>
                    </a:lnTo>
                    <a:lnTo>
                      <a:pt x="446" y="6"/>
                    </a:lnTo>
                    <a:lnTo>
                      <a:pt x="447" y="7"/>
                    </a:lnTo>
                    <a:lnTo>
                      <a:pt x="449" y="11"/>
                    </a:lnTo>
                    <a:lnTo>
                      <a:pt x="447" y="11"/>
                    </a:lnTo>
                    <a:lnTo>
                      <a:pt x="448" y="11"/>
                    </a:lnTo>
                    <a:lnTo>
                      <a:pt x="449" y="13"/>
                    </a:lnTo>
                    <a:lnTo>
                      <a:pt x="451" y="13"/>
                    </a:lnTo>
                    <a:lnTo>
                      <a:pt x="452" y="14"/>
                    </a:lnTo>
                    <a:lnTo>
                      <a:pt x="452" y="11"/>
                    </a:lnTo>
                    <a:lnTo>
                      <a:pt x="454" y="11"/>
                    </a:lnTo>
                    <a:lnTo>
                      <a:pt x="454" y="9"/>
                    </a:lnTo>
                    <a:lnTo>
                      <a:pt x="455" y="8"/>
                    </a:lnTo>
                    <a:lnTo>
                      <a:pt x="456" y="9"/>
                    </a:lnTo>
                    <a:lnTo>
                      <a:pt x="455" y="9"/>
                    </a:lnTo>
                    <a:lnTo>
                      <a:pt x="455" y="10"/>
                    </a:lnTo>
                    <a:lnTo>
                      <a:pt x="457" y="10"/>
                    </a:lnTo>
                    <a:lnTo>
                      <a:pt x="457" y="11"/>
                    </a:lnTo>
                    <a:lnTo>
                      <a:pt x="459" y="11"/>
                    </a:lnTo>
                    <a:lnTo>
                      <a:pt x="460" y="11"/>
                    </a:lnTo>
                    <a:lnTo>
                      <a:pt x="463" y="10"/>
                    </a:lnTo>
                    <a:lnTo>
                      <a:pt x="463" y="11"/>
                    </a:lnTo>
                    <a:lnTo>
                      <a:pt x="462" y="13"/>
                    </a:lnTo>
                    <a:lnTo>
                      <a:pt x="463" y="13"/>
                    </a:lnTo>
                    <a:lnTo>
                      <a:pt x="465" y="19"/>
                    </a:lnTo>
                    <a:lnTo>
                      <a:pt x="466" y="19"/>
                    </a:lnTo>
                    <a:lnTo>
                      <a:pt x="468" y="20"/>
                    </a:lnTo>
                    <a:lnTo>
                      <a:pt x="468" y="23"/>
                    </a:lnTo>
                    <a:lnTo>
                      <a:pt x="468" y="22"/>
                    </a:lnTo>
                    <a:lnTo>
                      <a:pt x="470" y="22"/>
                    </a:lnTo>
                    <a:lnTo>
                      <a:pt x="470" y="23"/>
                    </a:lnTo>
                    <a:lnTo>
                      <a:pt x="469" y="25"/>
                    </a:lnTo>
                    <a:lnTo>
                      <a:pt x="470" y="27"/>
                    </a:lnTo>
                    <a:lnTo>
                      <a:pt x="470" y="29"/>
                    </a:lnTo>
                    <a:lnTo>
                      <a:pt x="471" y="28"/>
                    </a:lnTo>
                    <a:lnTo>
                      <a:pt x="472" y="28"/>
                    </a:lnTo>
                    <a:lnTo>
                      <a:pt x="474" y="28"/>
                    </a:lnTo>
                    <a:lnTo>
                      <a:pt x="476" y="28"/>
                    </a:lnTo>
                    <a:lnTo>
                      <a:pt x="477" y="31"/>
                    </a:lnTo>
                    <a:lnTo>
                      <a:pt x="479" y="32"/>
                    </a:lnTo>
                    <a:lnTo>
                      <a:pt x="478" y="34"/>
                    </a:lnTo>
                    <a:lnTo>
                      <a:pt x="480" y="34"/>
                    </a:lnTo>
                    <a:lnTo>
                      <a:pt x="483" y="37"/>
                    </a:lnTo>
                    <a:lnTo>
                      <a:pt x="482" y="38"/>
                    </a:lnTo>
                    <a:lnTo>
                      <a:pt x="482" y="39"/>
                    </a:lnTo>
                    <a:lnTo>
                      <a:pt x="483" y="38"/>
                    </a:lnTo>
                    <a:lnTo>
                      <a:pt x="483" y="40"/>
                    </a:lnTo>
                    <a:lnTo>
                      <a:pt x="483" y="46"/>
                    </a:lnTo>
                    <a:lnTo>
                      <a:pt x="484" y="47"/>
                    </a:lnTo>
                    <a:lnTo>
                      <a:pt x="484" y="48"/>
                    </a:lnTo>
                    <a:lnTo>
                      <a:pt x="487" y="47"/>
                    </a:lnTo>
                    <a:lnTo>
                      <a:pt x="487" y="48"/>
                    </a:lnTo>
                    <a:lnTo>
                      <a:pt x="488" y="48"/>
                    </a:lnTo>
                    <a:lnTo>
                      <a:pt x="488" y="49"/>
                    </a:lnTo>
                    <a:lnTo>
                      <a:pt x="490" y="48"/>
                    </a:lnTo>
                    <a:lnTo>
                      <a:pt x="492" y="49"/>
                    </a:lnTo>
                    <a:lnTo>
                      <a:pt x="494" y="51"/>
                    </a:lnTo>
                    <a:lnTo>
                      <a:pt x="493" y="52"/>
                    </a:lnTo>
                    <a:lnTo>
                      <a:pt x="494" y="52"/>
                    </a:lnTo>
                    <a:lnTo>
                      <a:pt x="494" y="53"/>
                    </a:lnTo>
                    <a:lnTo>
                      <a:pt x="495" y="53"/>
                    </a:lnTo>
                    <a:lnTo>
                      <a:pt x="495" y="54"/>
                    </a:lnTo>
                    <a:lnTo>
                      <a:pt x="494" y="54"/>
                    </a:lnTo>
                    <a:lnTo>
                      <a:pt x="494" y="56"/>
                    </a:lnTo>
                    <a:lnTo>
                      <a:pt x="493" y="56"/>
                    </a:lnTo>
                    <a:lnTo>
                      <a:pt x="493" y="58"/>
                    </a:lnTo>
                    <a:lnTo>
                      <a:pt x="491" y="57"/>
                    </a:lnTo>
                    <a:lnTo>
                      <a:pt x="491" y="58"/>
                    </a:lnTo>
                    <a:lnTo>
                      <a:pt x="487" y="58"/>
                    </a:lnTo>
                    <a:lnTo>
                      <a:pt x="486" y="60"/>
                    </a:lnTo>
                    <a:lnTo>
                      <a:pt x="486" y="63"/>
                    </a:lnTo>
                    <a:lnTo>
                      <a:pt x="486" y="64"/>
                    </a:lnTo>
                    <a:lnTo>
                      <a:pt x="487" y="65"/>
                    </a:lnTo>
                    <a:lnTo>
                      <a:pt x="490" y="69"/>
                    </a:lnTo>
                    <a:lnTo>
                      <a:pt x="490" y="71"/>
                    </a:lnTo>
                    <a:lnTo>
                      <a:pt x="489" y="72"/>
                    </a:lnTo>
                    <a:lnTo>
                      <a:pt x="489" y="73"/>
                    </a:lnTo>
                    <a:lnTo>
                      <a:pt x="490" y="73"/>
                    </a:lnTo>
                    <a:lnTo>
                      <a:pt x="492" y="75"/>
                    </a:lnTo>
                    <a:lnTo>
                      <a:pt x="491" y="76"/>
                    </a:lnTo>
                    <a:lnTo>
                      <a:pt x="491" y="77"/>
                    </a:lnTo>
                    <a:lnTo>
                      <a:pt x="490" y="77"/>
                    </a:lnTo>
                    <a:lnTo>
                      <a:pt x="489" y="77"/>
                    </a:lnTo>
                    <a:lnTo>
                      <a:pt x="490" y="77"/>
                    </a:lnTo>
                    <a:lnTo>
                      <a:pt x="490" y="78"/>
                    </a:lnTo>
                    <a:lnTo>
                      <a:pt x="489" y="80"/>
                    </a:lnTo>
                    <a:lnTo>
                      <a:pt x="490" y="80"/>
                    </a:lnTo>
                    <a:lnTo>
                      <a:pt x="489" y="82"/>
                    </a:lnTo>
                    <a:lnTo>
                      <a:pt x="489" y="84"/>
                    </a:lnTo>
                    <a:lnTo>
                      <a:pt x="487" y="86"/>
                    </a:lnTo>
                    <a:lnTo>
                      <a:pt x="487" y="88"/>
                    </a:lnTo>
                    <a:lnTo>
                      <a:pt x="489" y="88"/>
                    </a:lnTo>
                    <a:lnTo>
                      <a:pt x="489" y="89"/>
                    </a:lnTo>
                    <a:lnTo>
                      <a:pt x="491" y="88"/>
                    </a:lnTo>
                    <a:lnTo>
                      <a:pt x="491" y="89"/>
                    </a:lnTo>
                    <a:lnTo>
                      <a:pt x="493" y="93"/>
                    </a:lnTo>
                    <a:lnTo>
                      <a:pt x="493" y="94"/>
                    </a:lnTo>
                    <a:lnTo>
                      <a:pt x="491" y="94"/>
                    </a:lnTo>
                    <a:lnTo>
                      <a:pt x="491" y="96"/>
                    </a:lnTo>
                    <a:lnTo>
                      <a:pt x="492" y="97"/>
                    </a:lnTo>
                    <a:lnTo>
                      <a:pt x="492" y="98"/>
                    </a:lnTo>
                    <a:lnTo>
                      <a:pt x="495" y="99"/>
                    </a:lnTo>
                    <a:lnTo>
                      <a:pt x="491" y="108"/>
                    </a:lnTo>
                    <a:lnTo>
                      <a:pt x="491" y="107"/>
                    </a:lnTo>
                    <a:lnTo>
                      <a:pt x="490" y="109"/>
                    </a:lnTo>
                    <a:lnTo>
                      <a:pt x="489" y="107"/>
                    </a:lnTo>
                    <a:lnTo>
                      <a:pt x="489" y="109"/>
                    </a:lnTo>
                    <a:lnTo>
                      <a:pt x="486" y="109"/>
                    </a:lnTo>
                    <a:lnTo>
                      <a:pt x="486" y="111"/>
                    </a:lnTo>
                    <a:lnTo>
                      <a:pt x="487" y="111"/>
                    </a:lnTo>
                    <a:lnTo>
                      <a:pt x="487" y="112"/>
                    </a:lnTo>
                    <a:lnTo>
                      <a:pt x="486" y="113"/>
                    </a:lnTo>
                    <a:lnTo>
                      <a:pt x="487" y="115"/>
                    </a:lnTo>
                    <a:lnTo>
                      <a:pt x="487" y="116"/>
                    </a:lnTo>
                    <a:lnTo>
                      <a:pt x="486" y="116"/>
                    </a:lnTo>
                    <a:lnTo>
                      <a:pt x="485" y="117"/>
                    </a:lnTo>
                    <a:lnTo>
                      <a:pt x="484" y="117"/>
                    </a:lnTo>
                    <a:lnTo>
                      <a:pt x="485" y="116"/>
                    </a:lnTo>
                    <a:lnTo>
                      <a:pt x="484" y="116"/>
                    </a:lnTo>
                    <a:lnTo>
                      <a:pt x="483" y="116"/>
                    </a:lnTo>
                    <a:lnTo>
                      <a:pt x="482" y="116"/>
                    </a:lnTo>
                    <a:lnTo>
                      <a:pt x="481" y="115"/>
                    </a:lnTo>
                    <a:lnTo>
                      <a:pt x="479" y="117"/>
                    </a:lnTo>
                    <a:lnTo>
                      <a:pt x="476" y="120"/>
                    </a:lnTo>
                    <a:lnTo>
                      <a:pt x="478" y="123"/>
                    </a:lnTo>
                    <a:lnTo>
                      <a:pt x="479" y="126"/>
                    </a:lnTo>
                    <a:lnTo>
                      <a:pt x="481" y="126"/>
                    </a:lnTo>
                    <a:lnTo>
                      <a:pt x="483" y="128"/>
                    </a:lnTo>
                    <a:lnTo>
                      <a:pt x="482" y="128"/>
                    </a:lnTo>
                    <a:lnTo>
                      <a:pt x="480" y="129"/>
                    </a:lnTo>
                    <a:lnTo>
                      <a:pt x="481" y="133"/>
                    </a:lnTo>
                    <a:lnTo>
                      <a:pt x="481" y="135"/>
                    </a:lnTo>
                    <a:lnTo>
                      <a:pt x="483" y="137"/>
                    </a:lnTo>
                    <a:lnTo>
                      <a:pt x="485" y="139"/>
                    </a:lnTo>
                    <a:lnTo>
                      <a:pt x="487" y="140"/>
                    </a:lnTo>
                    <a:lnTo>
                      <a:pt x="489" y="139"/>
                    </a:lnTo>
                    <a:lnTo>
                      <a:pt x="491" y="136"/>
                    </a:lnTo>
                    <a:lnTo>
                      <a:pt x="492" y="139"/>
                    </a:lnTo>
                    <a:lnTo>
                      <a:pt x="496" y="141"/>
                    </a:lnTo>
                    <a:lnTo>
                      <a:pt x="497" y="141"/>
                    </a:lnTo>
                    <a:lnTo>
                      <a:pt x="496" y="142"/>
                    </a:lnTo>
                    <a:lnTo>
                      <a:pt x="495" y="142"/>
                    </a:lnTo>
                    <a:lnTo>
                      <a:pt x="495" y="146"/>
                    </a:lnTo>
                    <a:lnTo>
                      <a:pt x="496" y="146"/>
                    </a:lnTo>
                    <a:lnTo>
                      <a:pt x="498" y="145"/>
                    </a:lnTo>
                    <a:lnTo>
                      <a:pt x="498" y="146"/>
                    </a:lnTo>
                    <a:lnTo>
                      <a:pt x="499" y="148"/>
                    </a:lnTo>
                    <a:lnTo>
                      <a:pt x="500" y="148"/>
                    </a:lnTo>
                    <a:lnTo>
                      <a:pt x="501" y="150"/>
                    </a:lnTo>
                    <a:lnTo>
                      <a:pt x="502" y="150"/>
                    </a:lnTo>
                    <a:lnTo>
                      <a:pt x="503" y="152"/>
                    </a:lnTo>
                    <a:lnTo>
                      <a:pt x="503" y="154"/>
                    </a:lnTo>
                    <a:lnTo>
                      <a:pt x="502" y="153"/>
                    </a:lnTo>
                    <a:lnTo>
                      <a:pt x="499" y="155"/>
                    </a:lnTo>
                    <a:lnTo>
                      <a:pt x="499" y="156"/>
                    </a:lnTo>
                    <a:lnTo>
                      <a:pt x="501" y="157"/>
                    </a:lnTo>
                    <a:lnTo>
                      <a:pt x="501" y="159"/>
                    </a:lnTo>
                    <a:lnTo>
                      <a:pt x="499" y="161"/>
                    </a:lnTo>
                    <a:lnTo>
                      <a:pt x="501" y="162"/>
                    </a:lnTo>
                    <a:lnTo>
                      <a:pt x="504" y="165"/>
                    </a:lnTo>
                    <a:lnTo>
                      <a:pt x="504" y="166"/>
                    </a:lnTo>
                    <a:lnTo>
                      <a:pt x="505" y="167"/>
                    </a:lnTo>
                    <a:lnTo>
                      <a:pt x="506" y="165"/>
                    </a:lnTo>
                    <a:lnTo>
                      <a:pt x="506" y="167"/>
                    </a:lnTo>
                    <a:lnTo>
                      <a:pt x="507" y="167"/>
                    </a:lnTo>
                    <a:lnTo>
                      <a:pt x="508" y="167"/>
                    </a:lnTo>
                    <a:lnTo>
                      <a:pt x="508" y="165"/>
                    </a:lnTo>
                    <a:lnTo>
                      <a:pt x="512" y="166"/>
                    </a:lnTo>
                    <a:lnTo>
                      <a:pt x="514" y="164"/>
                    </a:lnTo>
                    <a:lnTo>
                      <a:pt x="515" y="164"/>
                    </a:lnTo>
                    <a:lnTo>
                      <a:pt x="515" y="165"/>
                    </a:lnTo>
                    <a:lnTo>
                      <a:pt x="517" y="167"/>
                    </a:lnTo>
                    <a:lnTo>
                      <a:pt x="518" y="167"/>
                    </a:lnTo>
                    <a:lnTo>
                      <a:pt x="519" y="168"/>
                    </a:lnTo>
                    <a:lnTo>
                      <a:pt x="520" y="167"/>
                    </a:lnTo>
                    <a:lnTo>
                      <a:pt x="522" y="169"/>
                    </a:lnTo>
                    <a:lnTo>
                      <a:pt x="525" y="171"/>
                    </a:lnTo>
                    <a:lnTo>
                      <a:pt x="524" y="171"/>
                    </a:lnTo>
                    <a:lnTo>
                      <a:pt x="525" y="173"/>
                    </a:lnTo>
                    <a:lnTo>
                      <a:pt x="526" y="172"/>
                    </a:lnTo>
                    <a:lnTo>
                      <a:pt x="528" y="171"/>
                    </a:lnTo>
                    <a:lnTo>
                      <a:pt x="529" y="168"/>
                    </a:lnTo>
                    <a:lnTo>
                      <a:pt x="532" y="169"/>
                    </a:lnTo>
                    <a:lnTo>
                      <a:pt x="533" y="167"/>
                    </a:lnTo>
                    <a:lnTo>
                      <a:pt x="535" y="167"/>
                    </a:lnTo>
                    <a:lnTo>
                      <a:pt x="536" y="167"/>
                    </a:lnTo>
                    <a:lnTo>
                      <a:pt x="538" y="167"/>
                    </a:lnTo>
                    <a:lnTo>
                      <a:pt x="538" y="165"/>
                    </a:lnTo>
                    <a:lnTo>
                      <a:pt x="538" y="167"/>
                    </a:lnTo>
                    <a:lnTo>
                      <a:pt x="539" y="167"/>
                    </a:lnTo>
                    <a:lnTo>
                      <a:pt x="539" y="170"/>
                    </a:lnTo>
                    <a:lnTo>
                      <a:pt x="540" y="170"/>
                    </a:lnTo>
                    <a:lnTo>
                      <a:pt x="540" y="171"/>
                    </a:lnTo>
                    <a:lnTo>
                      <a:pt x="541" y="171"/>
                    </a:lnTo>
                    <a:lnTo>
                      <a:pt x="543" y="172"/>
                    </a:lnTo>
                    <a:lnTo>
                      <a:pt x="543" y="173"/>
                    </a:lnTo>
                    <a:lnTo>
                      <a:pt x="544" y="173"/>
                    </a:lnTo>
                    <a:lnTo>
                      <a:pt x="545" y="175"/>
                    </a:lnTo>
                    <a:lnTo>
                      <a:pt x="543" y="176"/>
                    </a:lnTo>
                    <a:lnTo>
                      <a:pt x="544" y="178"/>
                    </a:lnTo>
                    <a:lnTo>
                      <a:pt x="544" y="179"/>
                    </a:lnTo>
                    <a:lnTo>
                      <a:pt x="543" y="179"/>
                    </a:lnTo>
                    <a:lnTo>
                      <a:pt x="544" y="182"/>
                    </a:lnTo>
                    <a:lnTo>
                      <a:pt x="543" y="185"/>
                    </a:lnTo>
                    <a:lnTo>
                      <a:pt x="544" y="185"/>
                    </a:lnTo>
                    <a:lnTo>
                      <a:pt x="545" y="188"/>
                    </a:lnTo>
                    <a:lnTo>
                      <a:pt x="543" y="189"/>
                    </a:lnTo>
                    <a:lnTo>
                      <a:pt x="541" y="189"/>
                    </a:lnTo>
                    <a:lnTo>
                      <a:pt x="540" y="190"/>
                    </a:lnTo>
                    <a:lnTo>
                      <a:pt x="541" y="191"/>
                    </a:lnTo>
                    <a:lnTo>
                      <a:pt x="541" y="197"/>
                    </a:lnTo>
                    <a:lnTo>
                      <a:pt x="540" y="200"/>
                    </a:lnTo>
                    <a:lnTo>
                      <a:pt x="542" y="201"/>
                    </a:lnTo>
                    <a:lnTo>
                      <a:pt x="542" y="203"/>
                    </a:lnTo>
                    <a:lnTo>
                      <a:pt x="543" y="203"/>
                    </a:lnTo>
                    <a:lnTo>
                      <a:pt x="545" y="205"/>
                    </a:lnTo>
                    <a:lnTo>
                      <a:pt x="544" y="209"/>
                    </a:lnTo>
                    <a:lnTo>
                      <a:pt x="545" y="207"/>
                    </a:lnTo>
                    <a:lnTo>
                      <a:pt x="545" y="209"/>
                    </a:lnTo>
                    <a:lnTo>
                      <a:pt x="546" y="209"/>
                    </a:lnTo>
                    <a:lnTo>
                      <a:pt x="544" y="211"/>
                    </a:lnTo>
                    <a:lnTo>
                      <a:pt x="547" y="210"/>
                    </a:lnTo>
                    <a:lnTo>
                      <a:pt x="545" y="212"/>
                    </a:lnTo>
                    <a:lnTo>
                      <a:pt x="545" y="215"/>
                    </a:lnTo>
                    <a:lnTo>
                      <a:pt x="544" y="217"/>
                    </a:lnTo>
                    <a:lnTo>
                      <a:pt x="543" y="216"/>
                    </a:lnTo>
                    <a:lnTo>
                      <a:pt x="542" y="218"/>
                    </a:lnTo>
                    <a:lnTo>
                      <a:pt x="543" y="219"/>
                    </a:lnTo>
                    <a:lnTo>
                      <a:pt x="543" y="220"/>
                    </a:lnTo>
                    <a:lnTo>
                      <a:pt x="542" y="222"/>
                    </a:lnTo>
                    <a:lnTo>
                      <a:pt x="541" y="221"/>
                    </a:lnTo>
                    <a:lnTo>
                      <a:pt x="541" y="222"/>
                    </a:lnTo>
                    <a:lnTo>
                      <a:pt x="540" y="223"/>
                    </a:lnTo>
                    <a:lnTo>
                      <a:pt x="539" y="225"/>
                    </a:lnTo>
                    <a:lnTo>
                      <a:pt x="537" y="224"/>
                    </a:lnTo>
                    <a:lnTo>
                      <a:pt x="536" y="227"/>
                    </a:lnTo>
                    <a:lnTo>
                      <a:pt x="536" y="226"/>
                    </a:lnTo>
                    <a:lnTo>
                      <a:pt x="535" y="226"/>
                    </a:lnTo>
                    <a:lnTo>
                      <a:pt x="535" y="228"/>
                    </a:lnTo>
                    <a:lnTo>
                      <a:pt x="534" y="228"/>
                    </a:lnTo>
                    <a:lnTo>
                      <a:pt x="533" y="227"/>
                    </a:lnTo>
                    <a:lnTo>
                      <a:pt x="532" y="229"/>
                    </a:lnTo>
                    <a:lnTo>
                      <a:pt x="534" y="229"/>
                    </a:lnTo>
                    <a:lnTo>
                      <a:pt x="537" y="232"/>
                    </a:lnTo>
                    <a:lnTo>
                      <a:pt x="537" y="233"/>
                    </a:lnTo>
                    <a:lnTo>
                      <a:pt x="533" y="236"/>
                    </a:lnTo>
                    <a:lnTo>
                      <a:pt x="530" y="237"/>
                    </a:lnTo>
                    <a:lnTo>
                      <a:pt x="534" y="239"/>
                    </a:lnTo>
                    <a:lnTo>
                      <a:pt x="538" y="238"/>
                    </a:lnTo>
                    <a:lnTo>
                      <a:pt x="540" y="241"/>
                    </a:lnTo>
                    <a:lnTo>
                      <a:pt x="541" y="243"/>
                    </a:lnTo>
                    <a:lnTo>
                      <a:pt x="543" y="244"/>
                    </a:lnTo>
                    <a:lnTo>
                      <a:pt x="544" y="243"/>
                    </a:lnTo>
                    <a:lnTo>
                      <a:pt x="544" y="241"/>
                    </a:lnTo>
                    <a:lnTo>
                      <a:pt x="545" y="243"/>
                    </a:lnTo>
                    <a:lnTo>
                      <a:pt x="546" y="243"/>
                    </a:lnTo>
                    <a:lnTo>
                      <a:pt x="546" y="244"/>
                    </a:lnTo>
                    <a:lnTo>
                      <a:pt x="550" y="248"/>
                    </a:lnTo>
                    <a:lnTo>
                      <a:pt x="552" y="249"/>
                    </a:lnTo>
                    <a:lnTo>
                      <a:pt x="553" y="249"/>
                    </a:lnTo>
                    <a:lnTo>
                      <a:pt x="555" y="250"/>
                    </a:lnTo>
                    <a:lnTo>
                      <a:pt x="552" y="254"/>
                    </a:lnTo>
                    <a:lnTo>
                      <a:pt x="552" y="257"/>
                    </a:lnTo>
                    <a:lnTo>
                      <a:pt x="551" y="256"/>
                    </a:lnTo>
                    <a:lnTo>
                      <a:pt x="550" y="256"/>
                    </a:lnTo>
                    <a:lnTo>
                      <a:pt x="551" y="260"/>
                    </a:lnTo>
                    <a:lnTo>
                      <a:pt x="548" y="262"/>
                    </a:lnTo>
                    <a:lnTo>
                      <a:pt x="546" y="260"/>
                    </a:lnTo>
                    <a:lnTo>
                      <a:pt x="546" y="258"/>
                    </a:lnTo>
                    <a:lnTo>
                      <a:pt x="545" y="257"/>
                    </a:lnTo>
                    <a:lnTo>
                      <a:pt x="543" y="258"/>
                    </a:lnTo>
                    <a:lnTo>
                      <a:pt x="541" y="262"/>
                    </a:lnTo>
                    <a:lnTo>
                      <a:pt x="543" y="265"/>
                    </a:lnTo>
                    <a:lnTo>
                      <a:pt x="545" y="263"/>
                    </a:lnTo>
                    <a:lnTo>
                      <a:pt x="546" y="267"/>
                    </a:lnTo>
                    <a:lnTo>
                      <a:pt x="548" y="267"/>
                    </a:lnTo>
                    <a:lnTo>
                      <a:pt x="546" y="267"/>
                    </a:lnTo>
                    <a:lnTo>
                      <a:pt x="544" y="266"/>
                    </a:lnTo>
                    <a:lnTo>
                      <a:pt x="543" y="267"/>
                    </a:lnTo>
                    <a:lnTo>
                      <a:pt x="542" y="267"/>
                    </a:lnTo>
                    <a:lnTo>
                      <a:pt x="541" y="267"/>
                    </a:lnTo>
                    <a:lnTo>
                      <a:pt x="542" y="271"/>
                    </a:lnTo>
                    <a:lnTo>
                      <a:pt x="543" y="273"/>
                    </a:lnTo>
                    <a:lnTo>
                      <a:pt x="542" y="279"/>
                    </a:lnTo>
                    <a:lnTo>
                      <a:pt x="540" y="278"/>
                    </a:lnTo>
                    <a:lnTo>
                      <a:pt x="538" y="279"/>
                    </a:lnTo>
                    <a:lnTo>
                      <a:pt x="537" y="278"/>
                    </a:lnTo>
                    <a:lnTo>
                      <a:pt x="537" y="279"/>
                    </a:lnTo>
                    <a:lnTo>
                      <a:pt x="536" y="279"/>
                    </a:lnTo>
                    <a:lnTo>
                      <a:pt x="535" y="279"/>
                    </a:lnTo>
                    <a:lnTo>
                      <a:pt x="534" y="278"/>
                    </a:lnTo>
                    <a:lnTo>
                      <a:pt x="533" y="279"/>
                    </a:lnTo>
                    <a:lnTo>
                      <a:pt x="532" y="280"/>
                    </a:lnTo>
                    <a:lnTo>
                      <a:pt x="533" y="282"/>
                    </a:lnTo>
                    <a:lnTo>
                      <a:pt x="538" y="283"/>
                    </a:lnTo>
                    <a:lnTo>
                      <a:pt x="537" y="284"/>
                    </a:lnTo>
                    <a:lnTo>
                      <a:pt x="539" y="283"/>
                    </a:lnTo>
                    <a:lnTo>
                      <a:pt x="539" y="285"/>
                    </a:lnTo>
                    <a:lnTo>
                      <a:pt x="538" y="286"/>
                    </a:lnTo>
                    <a:lnTo>
                      <a:pt x="538" y="285"/>
                    </a:lnTo>
                    <a:lnTo>
                      <a:pt x="537" y="286"/>
                    </a:lnTo>
                    <a:lnTo>
                      <a:pt x="535" y="284"/>
                    </a:lnTo>
                    <a:lnTo>
                      <a:pt x="535" y="285"/>
                    </a:lnTo>
                    <a:lnTo>
                      <a:pt x="536" y="286"/>
                    </a:lnTo>
                    <a:lnTo>
                      <a:pt x="534" y="284"/>
                    </a:lnTo>
                    <a:lnTo>
                      <a:pt x="533" y="284"/>
                    </a:lnTo>
                    <a:lnTo>
                      <a:pt x="530" y="286"/>
                    </a:lnTo>
                    <a:lnTo>
                      <a:pt x="528" y="286"/>
                    </a:lnTo>
                    <a:lnTo>
                      <a:pt x="530" y="288"/>
                    </a:lnTo>
                    <a:lnTo>
                      <a:pt x="530" y="290"/>
                    </a:lnTo>
                    <a:lnTo>
                      <a:pt x="530" y="292"/>
                    </a:lnTo>
                    <a:lnTo>
                      <a:pt x="532" y="293"/>
                    </a:lnTo>
                    <a:lnTo>
                      <a:pt x="532" y="294"/>
                    </a:lnTo>
                    <a:lnTo>
                      <a:pt x="533" y="294"/>
                    </a:lnTo>
                    <a:lnTo>
                      <a:pt x="533" y="296"/>
                    </a:lnTo>
                    <a:lnTo>
                      <a:pt x="535" y="297"/>
                    </a:lnTo>
                    <a:lnTo>
                      <a:pt x="536" y="298"/>
                    </a:lnTo>
                    <a:lnTo>
                      <a:pt x="537" y="299"/>
                    </a:lnTo>
                    <a:lnTo>
                      <a:pt x="539" y="297"/>
                    </a:lnTo>
                    <a:lnTo>
                      <a:pt x="542" y="298"/>
                    </a:lnTo>
                    <a:lnTo>
                      <a:pt x="541" y="299"/>
                    </a:lnTo>
                    <a:lnTo>
                      <a:pt x="541" y="298"/>
                    </a:lnTo>
                    <a:lnTo>
                      <a:pt x="542" y="300"/>
                    </a:lnTo>
                    <a:lnTo>
                      <a:pt x="543" y="300"/>
                    </a:lnTo>
                    <a:lnTo>
                      <a:pt x="545" y="301"/>
                    </a:lnTo>
                    <a:lnTo>
                      <a:pt x="543" y="302"/>
                    </a:lnTo>
                    <a:lnTo>
                      <a:pt x="542" y="302"/>
                    </a:lnTo>
                    <a:lnTo>
                      <a:pt x="543" y="303"/>
                    </a:lnTo>
                    <a:lnTo>
                      <a:pt x="544" y="304"/>
                    </a:lnTo>
                    <a:lnTo>
                      <a:pt x="545" y="304"/>
                    </a:lnTo>
                    <a:lnTo>
                      <a:pt x="546" y="304"/>
                    </a:lnTo>
                    <a:lnTo>
                      <a:pt x="548" y="306"/>
                    </a:lnTo>
                    <a:lnTo>
                      <a:pt x="552" y="304"/>
                    </a:lnTo>
                    <a:lnTo>
                      <a:pt x="552" y="306"/>
                    </a:lnTo>
                    <a:lnTo>
                      <a:pt x="553" y="307"/>
                    </a:lnTo>
                    <a:lnTo>
                      <a:pt x="552" y="307"/>
                    </a:lnTo>
                    <a:lnTo>
                      <a:pt x="552" y="310"/>
                    </a:lnTo>
                    <a:lnTo>
                      <a:pt x="553" y="310"/>
                    </a:lnTo>
                    <a:lnTo>
                      <a:pt x="555" y="306"/>
                    </a:lnTo>
                    <a:lnTo>
                      <a:pt x="555" y="307"/>
                    </a:lnTo>
                    <a:lnTo>
                      <a:pt x="555" y="309"/>
                    </a:lnTo>
                    <a:lnTo>
                      <a:pt x="556" y="309"/>
                    </a:lnTo>
                    <a:lnTo>
                      <a:pt x="555" y="310"/>
                    </a:lnTo>
                    <a:lnTo>
                      <a:pt x="555" y="313"/>
                    </a:lnTo>
                    <a:lnTo>
                      <a:pt x="552" y="314"/>
                    </a:lnTo>
                    <a:lnTo>
                      <a:pt x="552" y="315"/>
                    </a:lnTo>
                    <a:lnTo>
                      <a:pt x="552" y="316"/>
                    </a:lnTo>
                    <a:lnTo>
                      <a:pt x="555" y="319"/>
                    </a:lnTo>
                    <a:lnTo>
                      <a:pt x="562" y="326"/>
                    </a:lnTo>
                    <a:lnTo>
                      <a:pt x="563" y="325"/>
                    </a:lnTo>
                    <a:lnTo>
                      <a:pt x="564" y="325"/>
                    </a:lnTo>
                    <a:lnTo>
                      <a:pt x="564" y="327"/>
                    </a:lnTo>
                    <a:lnTo>
                      <a:pt x="565" y="326"/>
                    </a:lnTo>
                    <a:lnTo>
                      <a:pt x="566" y="327"/>
                    </a:lnTo>
                    <a:lnTo>
                      <a:pt x="566" y="329"/>
                    </a:lnTo>
                    <a:lnTo>
                      <a:pt x="567" y="330"/>
                    </a:lnTo>
                    <a:lnTo>
                      <a:pt x="568" y="328"/>
                    </a:lnTo>
                    <a:lnTo>
                      <a:pt x="569" y="331"/>
                    </a:lnTo>
                    <a:lnTo>
                      <a:pt x="568" y="333"/>
                    </a:lnTo>
                    <a:lnTo>
                      <a:pt x="569" y="333"/>
                    </a:lnTo>
                    <a:lnTo>
                      <a:pt x="568" y="335"/>
                    </a:lnTo>
                    <a:lnTo>
                      <a:pt x="569" y="337"/>
                    </a:lnTo>
                    <a:lnTo>
                      <a:pt x="568" y="336"/>
                    </a:lnTo>
                    <a:lnTo>
                      <a:pt x="566" y="337"/>
                    </a:lnTo>
                    <a:lnTo>
                      <a:pt x="564" y="339"/>
                    </a:lnTo>
                    <a:lnTo>
                      <a:pt x="567" y="344"/>
                    </a:lnTo>
                    <a:lnTo>
                      <a:pt x="568" y="344"/>
                    </a:lnTo>
                    <a:lnTo>
                      <a:pt x="568" y="345"/>
                    </a:lnTo>
                    <a:lnTo>
                      <a:pt x="568" y="347"/>
                    </a:lnTo>
                    <a:lnTo>
                      <a:pt x="568" y="348"/>
                    </a:lnTo>
                    <a:lnTo>
                      <a:pt x="567" y="348"/>
                    </a:lnTo>
                    <a:lnTo>
                      <a:pt x="566" y="347"/>
                    </a:lnTo>
                    <a:lnTo>
                      <a:pt x="566" y="350"/>
                    </a:lnTo>
                    <a:lnTo>
                      <a:pt x="565" y="350"/>
                    </a:lnTo>
                    <a:lnTo>
                      <a:pt x="564" y="352"/>
                    </a:lnTo>
                    <a:lnTo>
                      <a:pt x="564" y="353"/>
                    </a:lnTo>
                    <a:lnTo>
                      <a:pt x="561" y="356"/>
                    </a:lnTo>
                    <a:lnTo>
                      <a:pt x="563" y="357"/>
                    </a:lnTo>
                    <a:lnTo>
                      <a:pt x="561" y="358"/>
                    </a:lnTo>
                    <a:lnTo>
                      <a:pt x="558" y="359"/>
                    </a:lnTo>
                    <a:lnTo>
                      <a:pt x="557" y="359"/>
                    </a:lnTo>
                    <a:lnTo>
                      <a:pt x="557" y="360"/>
                    </a:lnTo>
                    <a:lnTo>
                      <a:pt x="556" y="361"/>
                    </a:lnTo>
                    <a:lnTo>
                      <a:pt x="558" y="363"/>
                    </a:lnTo>
                    <a:lnTo>
                      <a:pt x="558" y="365"/>
                    </a:lnTo>
                    <a:lnTo>
                      <a:pt x="557" y="367"/>
                    </a:lnTo>
                    <a:lnTo>
                      <a:pt x="558" y="368"/>
                    </a:lnTo>
                    <a:lnTo>
                      <a:pt x="557" y="371"/>
                    </a:lnTo>
                    <a:lnTo>
                      <a:pt x="556" y="371"/>
                    </a:lnTo>
                    <a:lnTo>
                      <a:pt x="556" y="369"/>
                    </a:lnTo>
                    <a:lnTo>
                      <a:pt x="555" y="371"/>
                    </a:lnTo>
                    <a:lnTo>
                      <a:pt x="556" y="373"/>
                    </a:lnTo>
                    <a:lnTo>
                      <a:pt x="556" y="375"/>
                    </a:lnTo>
                    <a:lnTo>
                      <a:pt x="555" y="375"/>
                    </a:lnTo>
                    <a:lnTo>
                      <a:pt x="554" y="376"/>
                    </a:lnTo>
                    <a:lnTo>
                      <a:pt x="554" y="378"/>
                    </a:lnTo>
                    <a:lnTo>
                      <a:pt x="552" y="380"/>
                    </a:lnTo>
                    <a:lnTo>
                      <a:pt x="551" y="378"/>
                    </a:lnTo>
                    <a:lnTo>
                      <a:pt x="548" y="379"/>
                    </a:lnTo>
                    <a:lnTo>
                      <a:pt x="548" y="380"/>
                    </a:lnTo>
                    <a:lnTo>
                      <a:pt x="548" y="382"/>
                    </a:lnTo>
                    <a:lnTo>
                      <a:pt x="546" y="383"/>
                    </a:lnTo>
                    <a:lnTo>
                      <a:pt x="544" y="383"/>
                    </a:lnTo>
                    <a:lnTo>
                      <a:pt x="544" y="384"/>
                    </a:lnTo>
                    <a:lnTo>
                      <a:pt x="543" y="382"/>
                    </a:lnTo>
                    <a:lnTo>
                      <a:pt x="541" y="380"/>
                    </a:lnTo>
                    <a:lnTo>
                      <a:pt x="540" y="381"/>
                    </a:lnTo>
                    <a:lnTo>
                      <a:pt x="535" y="385"/>
                    </a:lnTo>
                    <a:lnTo>
                      <a:pt x="535" y="386"/>
                    </a:lnTo>
                    <a:lnTo>
                      <a:pt x="533" y="386"/>
                    </a:lnTo>
                    <a:lnTo>
                      <a:pt x="532" y="388"/>
                    </a:lnTo>
                    <a:lnTo>
                      <a:pt x="530" y="390"/>
                    </a:lnTo>
                    <a:lnTo>
                      <a:pt x="530" y="392"/>
                    </a:lnTo>
                    <a:lnTo>
                      <a:pt x="531" y="394"/>
                    </a:lnTo>
                    <a:lnTo>
                      <a:pt x="533" y="394"/>
                    </a:lnTo>
                    <a:lnTo>
                      <a:pt x="534" y="394"/>
                    </a:lnTo>
                    <a:lnTo>
                      <a:pt x="533" y="395"/>
                    </a:lnTo>
                    <a:lnTo>
                      <a:pt x="535" y="397"/>
                    </a:lnTo>
                    <a:lnTo>
                      <a:pt x="534" y="399"/>
                    </a:lnTo>
                    <a:lnTo>
                      <a:pt x="536" y="400"/>
                    </a:lnTo>
                    <a:lnTo>
                      <a:pt x="535" y="401"/>
                    </a:lnTo>
                    <a:lnTo>
                      <a:pt x="535" y="402"/>
                    </a:lnTo>
                    <a:lnTo>
                      <a:pt x="533" y="403"/>
                    </a:lnTo>
                    <a:lnTo>
                      <a:pt x="532" y="403"/>
                    </a:lnTo>
                    <a:lnTo>
                      <a:pt x="531" y="405"/>
                    </a:lnTo>
                    <a:lnTo>
                      <a:pt x="530" y="404"/>
                    </a:lnTo>
                    <a:lnTo>
                      <a:pt x="529" y="404"/>
                    </a:lnTo>
                    <a:lnTo>
                      <a:pt x="528" y="403"/>
                    </a:lnTo>
                    <a:lnTo>
                      <a:pt x="527" y="404"/>
                    </a:lnTo>
                    <a:lnTo>
                      <a:pt x="524" y="401"/>
                    </a:lnTo>
                    <a:lnTo>
                      <a:pt x="524" y="403"/>
                    </a:lnTo>
                    <a:lnTo>
                      <a:pt x="523" y="403"/>
                    </a:lnTo>
                    <a:lnTo>
                      <a:pt x="522" y="402"/>
                    </a:lnTo>
                    <a:lnTo>
                      <a:pt x="522" y="399"/>
                    </a:lnTo>
                    <a:lnTo>
                      <a:pt x="521" y="400"/>
                    </a:lnTo>
                    <a:lnTo>
                      <a:pt x="520" y="399"/>
                    </a:lnTo>
                    <a:lnTo>
                      <a:pt x="519" y="402"/>
                    </a:lnTo>
                    <a:lnTo>
                      <a:pt x="517" y="404"/>
                    </a:lnTo>
                    <a:lnTo>
                      <a:pt x="516" y="407"/>
                    </a:lnTo>
                    <a:lnTo>
                      <a:pt x="517" y="407"/>
                    </a:lnTo>
                    <a:lnTo>
                      <a:pt x="515" y="408"/>
                    </a:lnTo>
                    <a:lnTo>
                      <a:pt x="515" y="411"/>
                    </a:lnTo>
                    <a:lnTo>
                      <a:pt x="515" y="409"/>
                    </a:lnTo>
                    <a:lnTo>
                      <a:pt x="513" y="408"/>
                    </a:lnTo>
                    <a:lnTo>
                      <a:pt x="510" y="412"/>
                    </a:lnTo>
                    <a:lnTo>
                      <a:pt x="507" y="409"/>
                    </a:lnTo>
                    <a:lnTo>
                      <a:pt x="504" y="411"/>
                    </a:lnTo>
                    <a:lnTo>
                      <a:pt x="501" y="413"/>
                    </a:lnTo>
                    <a:lnTo>
                      <a:pt x="500" y="412"/>
                    </a:lnTo>
                    <a:lnTo>
                      <a:pt x="499" y="413"/>
                    </a:lnTo>
                    <a:lnTo>
                      <a:pt x="498" y="412"/>
                    </a:lnTo>
                    <a:lnTo>
                      <a:pt x="496" y="412"/>
                    </a:lnTo>
                    <a:lnTo>
                      <a:pt x="496" y="411"/>
                    </a:lnTo>
                    <a:lnTo>
                      <a:pt x="496" y="413"/>
                    </a:lnTo>
                    <a:lnTo>
                      <a:pt x="496" y="412"/>
                    </a:lnTo>
                    <a:lnTo>
                      <a:pt x="495" y="412"/>
                    </a:lnTo>
                    <a:lnTo>
                      <a:pt x="492" y="412"/>
                    </a:lnTo>
                    <a:lnTo>
                      <a:pt x="492" y="415"/>
                    </a:lnTo>
                    <a:lnTo>
                      <a:pt x="491" y="414"/>
                    </a:lnTo>
                    <a:lnTo>
                      <a:pt x="490" y="414"/>
                    </a:lnTo>
                    <a:lnTo>
                      <a:pt x="491" y="416"/>
                    </a:lnTo>
                    <a:lnTo>
                      <a:pt x="487" y="417"/>
                    </a:lnTo>
                    <a:lnTo>
                      <a:pt x="487" y="416"/>
                    </a:lnTo>
                    <a:lnTo>
                      <a:pt x="486" y="418"/>
                    </a:lnTo>
                    <a:lnTo>
                      <a:pt x="486" y="416"/>
                    </a:lnTo>
                    <a:lnTo>
                      <a:pt x="484" y="417"/>
                    </a:lnTo>
                    <a:lnTo>
                      <a:pt x="484" y="416"/>
                    </a:lnTo>
                    <a:lnTo>
                      <a:pt x="482" y="416"/>
                    </a:lnTo>
                    <a:lnTo>
                      <a:pt x="484" y="413"/>
                    </a:lnTo>
                    <a:lnTo>
                      <a:pt x="484" y="412"/>
                    </a:lnTo>
                    <a:lnTo>
                      <a:pt x="483" y="412"/>
                    </a:lnTo>
                    <a:lnTo>
                      <a:pt x="481" y="413"/>
                    </a:lnTo>
                    <a:lnTo>
                      <a:pt x="480" y="412"/>
                    </a:lnTo>
                    <a:lnTo>
                      <a:pt x="479" y="414"/>
                    </a:lnTo>
                    <a:lnTo>
                      <a:pt x="477" y="414"/>
                    </a:lnTo>
                    <a:lnTo>
                      <a:pt x="476" y="414"/>
                    </a:lnTo>
                    <a:lnTo>
                      <a:pt x="475" y="416"/>
                    </a:lnTo>
                    <a:lnTo>
                      <a:pt x="474" y="416"/>
                    </a:lnTo>
                    <a:lnTo>
                      <a:pt x="474" y="418"/>
                    </a:lnTo>
                    <a:lnTo>
                      <a:pt x="475" y="418"/>
                    </a:lnTo>
                    <a:lnTo>
                      <a:pt x="475" y="419"/>
                    </a:lnTo>
                    <a:lnTo>
                      <a:pt x="475" y="420"/>
                    </a:lnTo>
                    <a:lnTo>
                      <a:pt x="472" y="421"/>
                    </a:lnTo>
                    <a:lnTo>
                      <a:pt x="472" y="425"/>
                    </a:lnTo>
                    <a:lnTo>
                      <a:pt x="472" y="428"/>
                    </a:lnTo>
                    <a:lnTo>
                      <a:pt x="467" y="429"/>
                    </a:lnTo>
                    <a:lnTo>
                      <a:pt x="467" y="431"/>
                    </a:lnTo>
                    <a:lnTo>
                      <a:pt x="465" y="434"/>
                    </a:lnTo>
                    <a:lnTo>
                      <a:pt x="464" y="434"/>
                    </a:lnTo>
                    <a:lnTo>
                      <a:pt x="464" y="433"/>
                    </a:lnTo>
                    <a:lnTo>
                      <a:pt x="463" y="433"/>
                    </a:lnTo>
                    <a:lnTo>
                      <a:pt x="462" y="433"/>
                    </a:lnTo>
                    <a:lnTo>
                      <a:pt x="463" y="434"/>
                    </a:lnTo>
                    <a:lnTo>
                      <a:pt x="462" y="434"/>
                    </a:lnTo>
                    <a:lnTo>
                      <a:pt x="462" y="435"/>
                    </a:lnTo>
                    <a:lnTo>
                      <a:pt x="461" y="437"/>
                    </a:lnTo>
                    <a:lnTo>
                      <a:pt x="460" y="438"/>
                    </a:lnTo>
                    <a:lnTo>
                      <a:pt x="460" y="440"/>
                    </a:lnTo>
                    <a:lnTo>
                      <a:pt x="460" y="442"/>
                    </a:lnTo>
                    <a:lnTo>
                      <a:pt x="459" y="446"/>
                    </a:lnTo>
                    <a:lnTo>
                      <a:pt x="460" y="448"/>
                    </a:lnTo>
                    <a:lnTo>
                      <a:pt x="459" y="450"/>
                    </a:lnTo>
                    <a:lnTo>
                      <a:pt x="460" y="451"/>
                    </a:lnTo>
                    <a:lnTo>
                      <a:pt x="460" y="454"/>
                    </a:lnTo>
                    <a:lnTo>
                      <a:pt x="462" y="454"/>
                    </a:lnTo>
                    <a:lnTo>
                      <a:pt x="463" y="452"/>
                    </a:lnTo>
                    <a:lnTo>
                      <a:pt x="466" y="457"/>
                    </a:lnTo>
                    <a:lnTo>
                      <a:pt x="469" y="456"/>
                    </a:lnTo>
                    <a:lnTo>
                      <a:pt x="473" y="457"/>
                    </a:lnTo>
                    <a:lnTo>
                      <a:pt x="473" y="459"/>
                    </a:lnTo>
                    <a:lnTo>
                      <a:pt x="474" y="463"/>
                    </a:lnTo>
                    <a:lnTo>
                      <a:pt x="476" y="468"/>
                    </a:lnTo>
                    <a:lnTo>
                      <a:pt x="476" y="469"/>
                    </a:lnTo>
                    <a:lnTo>
                      <a:pt x="475" y="470"/>
                    </a:lnTo>
                    <a:lnTo>
                      <a:pt x="475" y="471"/>
                    </a:lnTo>
                    <a:lnTo>
                      <a:pt x="476" y="473"/>
                    </a:lnTo>
                    <a:lnTo>
                      <a:pt x="474" y="476"/>
                    </a:lnTo>
                    <a:lnTo>
                      <a:pt x="473" y="475"/>
                    </a:lnTo>
                    <a:lnTo>
                      <a:pt x="473" y="477"/>
                    </a:lnTo>
                    <a:lnTo>
                      <a:pt x="472" y="476"/>
                    </a:lnTo>
                    <a:lnTo>
                      <a:pt x="472" y="477"/>
                    </a:lnTo>
                    <a:lnTo>
                      <a:pt x="471" y="477"/>
                    </a:lnTo>
                    <a:lnTo>
                      <a:pt x="470" y="478"/>
                    </a:lnTo>
                    <a:lnTo>
                      <a:pt x="470" y="480"/>
                    </a:lnTo>
                    <a:lnTo>
                      <a:pt x="467" y="481"/>
                    </a:lnTo>
                    <a:lnTo>
                      <a:pt x="467" y="480"/>
                    </a:lnTo>
                    <a:lnTo>
                      <a:pt x="466" y="480"/>
                    </a:lnTo>
                    <a:lnTo>
                      <a:pt x="464" y="481"/>
                    </a:lnTo>
                    <a:lnTo>
                      <a:pt x="463" y="480"/>
                    </a:lnTo>
                    <a:lnTo>
                      <a:pt x="462" y="481"/>
                    </a:lnTo>
                    <a:lnTo>
                      <a:pt x="462" y="478"/>
                    </a:lnTo>
                    <a:lnTo>
                      <a:pt x="459" y="476"/>
                    </a:lnTo>
                    <a:lnTo>
                      <a:pt x="459" y="478"/>
                    </a:lnTo>
                    <a:lnTo>
                      <a:pt x="457" y="477"/>
                    </a:lnTo>
                    <a:lnTo>
                      <a:pt x="457" y="480"/>
                    </a:lnTo>
                    <a:lnTo>
                      <a:pt x="455" y="481"/>
                    </a:lnTo>
                    <a:lnTo>
                      <a:pt x="454" y="480"/>
                    </a:lnTo>
                    <a:lnTo>
                      <a:pt x="455" y="478"/>
                    </a:lnTo>
                    <a:lnTo>
                      <a:pt x="453" y="478"/>
                    </a:lnTo>
                    <a:lnTo>
                      <a:pt x="453" y="480"/>
                    </a:lnTo>
                    <a:lnTo>
                      <a:pt x="454" y="481"/>
                    </a:lnTo>
                    <a:lnTo>
                      <a:pt x="454" y="483"/>
                    </a:lnTo>
                    <a:lnTo>
                      <a:pt x="452" y="483"/>
                    </a:lnTo>
                    <a:lnTo>
                      <a:pt x="452" y="484"/>
                    </a:lnTo>
                    <a:lnTo>
                      <a:pt x="451" y="485"/>
                    </a:lnTo>
                    <a:lnTo>
                      <a:pt x="451" y="486"/>
                    </a:lnTo>
                    <a:lnTo>
                      <a:pt x="451" y="488"/>
                    </a:lnTo>
                    <a:lnTo>
                      <a:pt x="451" y="489"/>
                    </a:lnTo>
                    <a:lnTo>
                      <a:pt x="447" y="488"/>
                    </a:lnTo>
                    <a:lnTo>
                      <a:pt x="447" y="486"/>
                    </a:lnTo>
                    <a:lnTo>
                      <a:pt x="447" y="484"/>
                    </a:lnTo>
                    <a:lnTo>
                      <a:pt x="444" y="482"/>
                    </a:lnTo>
                    <a:lnTo>
                      <a:pt x="444" y="483"/>
                    </a:lnTo>
                    <a:lnTo>
                      <a:pt x="444" y="482"/>
                    </a:lnTo>
                    <a:lnTo>
                      <a:pt x="444" y="483"/>
                    </a:lnTo>
                    <a:lnTo>
                      <a:pt x="442" y="483"/>
                    </a:lnTo>
                    <a:lnTo>
                      <a:pt x="441" y="483"/>
                    </a:lnTo>
                    <a:lnTo>
                      <a:pt x="440" y="482"/>
                    </a:lnTo>
                    <a:lnTo>
                      <a:pt x="439" y="481"/>
                    </a:lnTo>
                    <a:lnTo>
                      <a:pt x="439" y="480"/>
                    </a:lnTo>
                    <a:lnTo>
                      <a:pt x="438" y="480"/>
                    </a:lnTo>
                    <a:lnTo>
                      <a:pt x="438" y="478"/>
                    </a:lnTo>
                    <a:lnTo>
                      <a:pt x="439" y="478"/>
                    </a:lnTo>
                    <a:lnTo>
                      <a:pt x="438" y="478"/>
                    </a:lnTo>
                    <a:lnTo>
                      <a:pt x="437" y="479"/>
                    </a:lnTo>
                    <a:lnTo>
                      <a:pt x="436" y="478"/>
                    </a:lnTo>
                    <a:lnTo>
                      <a:pt x="435" y="478"/>
                    </a:lnTo>
                    <a:lnTo>
                      <a:pt x="435" y="482"/>
                    </a:lnTo>
                    <a:lnTo>
                      <a:pt x="433" y="480"/>
                    </a:lnTo>
                    <a:lnTo>
                      <a:pt x="430" y="481"/>
                    </a:lnTo>
                    <a:lnTo>
                      <a:pt x="429" y="481"/>
                    </a:lnTo>
                    <a:lnTo>
                      <a:pt x="429" y="482"/>
                    </a:lnTo>
                    <a:lnTo>
                      <a:pt x="428" y="482"/>
                    </a:lnTo>
                    <a:lnTo>
                      <a:pt x="427" y="481"/>
                    </a:lnTo>
                    <a:lnTo>
                      <a:pt x="426" y="482"/>
                    </a:lnTo>
                    <a:lnTo>
                      <a:pt x="425" y="482"/>
                    </a:lnTo>
                    <a:lnTo>
                      <a:pt x="424" y="482"/>
                    </a:lnTo>
                    <a:lnTo>
                      <a:pt x="421" y="483"/>
                    </a:lnTo>
                    <a:lnTo>
                      <a:pt x="419" y="480"/>
                    </a:lnTo>
                    <a:lnTo>
                      <a:pt x="417" y="480"/>
                    </a:lnTo>
                    <a:lnTo>
                      <a:pt x="416" y="478"/>
                    </a:lnTo>
                    <a:lnTo>
                      <a:pt x="414" y="479"/>
                    </a:lnTo>
                    <a:lnTo>
                      <a:pt x="413" y="480"/>
                    </a:lnTo>
                    <a:lnTo>
                      <a:pt x="412" y="480"/>
                    </a:lnTo>
                    <a:lnTo>
                      <a:pt x="411" y="478"/>
                    </a:lnTo>
                    <a:lnTo>
                      <a:pt x="411" y="479"/>
                    </a:lnTo>
                    <a:lnTo>
                      <a:pt x="409" y="478"/>
                    </a:lnTo>
                    <a:lnTo>
                      <a:pt x="410" y="477"/>
                    </a:lnTo>
                    <a:lnTo>
                      <a:pt x="408" y="475"/>
                    </a:lnTo>
                    <a:lnTo>
                      <a:pt x="403" y="475"/>
                    </a:lnTo>
                    <a:lnTo>
                      <a:pt x="400" y="475"/>
                    </a:lnTo>
                    <a:lnTo>
                      <a:pt x="398" y="479"/>
                    </a:lnTo>
                    <a:lnTo>
                      <a:pt x="399" y="480"/>
                    </a:lnTo>
                    <a:lnTo>
                      <a:pt x="401" y="481"/>
                    </a:lnTo>
                    <a:lnTo>
                      <a:pt x="402" y="484"/>
                    </a:lnTo>
                    <a:lnTo>
                      <a:pt x="402" y="486"/>
                    </a:lnTo>
                    <a:lnTo>
                      <a:pt x="402" y="487"/>
                    </a:lnTo>
                    <a:lnTo>
                      <a:pt x="399" y="488"/>
                    </a:lnTo>
                    <a:lnTo>
                      <a:pt x="395" y="486"/>
                    </a:lnTo>
                    <a:lnTo>
                      <a:pt x="394" y="488"/>
                    </a:lnTo>
                    <a:lnTo>
                      <a:pt x="391" y="486"/>
                    </a:lnTo>
                    <a:lnTo>
                      <a:pt x="389" y="486"/>
                    </a:lnTo>
                    <a:lnTo>
                      <a:pt x="388" y="487"/>
                    </a:lnTo>
                    <a:lnTo>
                      <a:pt x="388" y="489"/>
                    </a:lnTo>
                    <a:lnTo>
                      <a:pt x="387" y="490"/>
                    </a:lnTo>
                    <a:lnTo>
                      <a:pt x="387" y="491"/>
                    </a:lnTo>
                    <a:lnTo>
                      <a:pt x="388" y="492"/>
                    </a:lnTo>
                    <a:lnTo>
                      <a:pt x="389" y="495"/>
                    </a:lnTo>
                    <a:lnTo>
                      <a:pt x="388" y="495"/>
                    </a:lnTo>
                    <a:lnTo>
                      <a:pt x="386" y="495"/>
                    </a:lnTo>
                    <a:lnTo>
                      <a:pt x="386" y="496"/>
                    </a:lnTo>
                    <a:lnTo>
                      <a:pt x="386" y="499"/>
                    </a:lnTo>
                    <a:lnTo>
                      <a:pt x="384" y="499"/>
                    </a:lnTo>
                    <a:lnTo>
                      <a:pt x="383" y="501"/>
                    </a:lnTo>
                    <a:lnTo>
                      <a:pt x="382" y="501"/>
                    </a:lnTo>
                    <a:lnTo>
                      <a:pt x="381" y="499"/>
                    </a:lnTo>
                    <a:lnTo>
                      <a:pt x="379" y="501"/>
                    </a:lnTo>
                    <a:lnTo>
                      <a:pt x="377" y="501"/>
                    </a:lnTo>
                    <a:lnTo>
                      <a:pt x="377" y="498"/>
                    </a:lnTo>
                    <a:lnTo>
                      <a:pt x="374" y="495"/>
                    </a:lnTo>
                    <a:lnTo>
                      <a:pt x="376" y="494"/>
                    </a:lnTo>
                    <a:lnTo>
                      <a:pt x="374" y="493"/>
                    </a:lnTo>
                    <a:lnTo>
                      <a:pt x="373" y="492"/>
                    </a:lnTo>
                    <a:lnTo>
                      <a:pt x="374" y="491"/>
                    </a:lnTo>
                    <a:lnTo>
                      <a:pt x="373" y="490"/>
                    </a:lnTo>
                    <a:lnTo>
                      <a:pt x="373" y="489"/>
                    </a:lnTo>
                    <a:lnTo>
                      <a:pt x="373" y="485"/>
                    </a:lnTo>
                    <a:lnTo>
                      <a:pt x="371" y="486"/>
                    </a:lnTo>
                    <a:lnTo>
                      <a:pt x="372" y="485"/>
                    </a:lnTo>
                    <a:lnTo>
                      <a:pt x="372" y="484"/>
                    </a:lnTo>
                    <a:lnTo>
                      <a:pt x="371" y="484"/>
                    </a:lnTo>
                    <a:lnTo>
                      <a:pt x="372" y="483"/>
                    </a:lnTo>
                    <a:lnTo>
                      <a:pt x="372" y="481"/>
                    </a:lnTo>
                    <a:lnTo>
                      <a:pt x="370" y="480"/>
                    </a:lnTo>
                    <a:lnTo>
                      <a:pt x="371" y="480"/>
                    </a:lnTo>
                    <a:lnTo>
                      <a:pt x="372" y="480"/>
                    </a:lnTo>
                    <a:lnTo>
                      <a:pt x="370" y="478"/>
                    </a:lnTo>
                    <a:lnTo>
                      <a:pt x="370" y="477"/>
                    </a:lnTo>
                    <a:lnTo>
                      <a:pt x="369" y="479"/>
                    </a:lnTo>
                    <a:lnTo>
                      <a:pt x="368" y="479"/>
                    </a:lnTo>
                    <a:lnTo>
                      <a:pt x="367" y="478"/>
                    </a:lnTo>
                    <a:lnTo>
                      <a:pt x="366" y="478"/>
                    </a:lnTo>
                    <a:lnTo>
                      <a:pt x="364" y="482"/>
                    </a:lnTo>
                    <a:lnTo>
                      <a:pt x="365" y="483"/>
                    </a:lnTo>
                    <a:lnTo>
                      <a:pt x="364" y="484"/>
                    </a:lnTo>
                    <a:lnTo>
                      <a:pt x="363" y="483"/>
                    </a:lnTo>
                    <a:lnTo>
                      <a:pt x="363" y="481"/>
                    </a:lnTo>
                    <a:lnTo>
                      <a:pt x="362" y="479"/>
                    </a:lnTo>
                    <a:lnTo>
                      <a:pt x="361" y="479"/>
                    </a:lnTo>
                    <a:lnTo>
                      <a:pt x="359" y="478"/>
                    </a:lnTo>
                    <a:lnTo>
                      <a:pt x="357" y="475"/>
                    </a:lnTo>
                    <a:lnTo>
                      <a:pt x="356" y="470"/>
                    </a:lnTo>
                    <a:lnTo>
                      <a:pt x="355" y="470"/>
                    </a:lnTo>
                    <a:lnTo>
                      <a:pt x="354" y="470"/>
                    </a:lnTo>
                    <a:lnTo>
                      <a:pt x="348" y="468"/>
                    </a:lnTo>
                    <a:lnTo>
                      <a:pt x="347" y="465"/>
                    </a:lnTo>
                    <a:lnTo>
                      <a:pt x="344" y="460"/>
                    </a:lnTo>
                    <a:lnTo>
                      <a:pt x="345" y="459"/>
                    </a:lnTo>
                    <a:lnTo>
                      <a:pt x="344" y="459"/>
                    </a:lnTo>
                    <a:lnTo>
                      <a:pt x="343" y="461"/>
                    </a:lnTo>
                    <a:lnTo>
                      <a:pt x="343" y="464"/>
                    </a:lnTo>
                    <a:lnTo>
                      <a:pt x="340" y="464"/>
                    </a:lnTo>
                    <a:lnTo>
                      <a:pt x="340" y="465"/>
                    </a:lnTo>
                    <a:lnTo>
                      <a:pt x="338" y="465"/>
                    </a:lnTo>
                    <a:lnTo>
                      <a:pt x="338" y="466"/>
                    </a:lnTo>
                    <a:lnTo>
                      <a:pt x="338" y="465"/>
                    </a:lnTo>
                    <a:lnTo>
                      <a:pt x="337" y="467"/>
                    </a:lnTo>
                    <a:lnTo>
                      <a:pt x="337" y="468"/>
                    </a:lnTo>
                    <a:lnTo>
                      <a:pt x="338" y="468"/>
                    </a:lnTo>
                    <a:lnTo>
                      <a:pt x="337" y="471"/>
                    </a:lnTo>
                    <a:lnTo>
                      <a:pt x="333" y="469"/>
                    </a:lnTo>
                    <a:lnTo>
                      <a:pt x="333" y="470"/>
                    </a:lnTo>
                    <a:lnTo>
                      <a:pt x="333" y="471"/>
                    </a:lnTo>
                    <a:lnTo>
                      <a:pt x="332" y="471"/>
                    </a:lnTo>
                    <a:lnTo>
                      <a:pt x="333" y="472"/>
                    </a:lnTo>
                    <a:lnTo>
                      <a:pt x="332" y="472"/>
                    </a:lnTo>
                    <a:lnTo>
                      <a:pt x="333" y="473"/>
                    </a:lnTo>
                    <a:lnTo>
                      <a:pt x="332" y="475"/>
                    </a:lnTo>
                    <a:lnTo>
                      <a:pt x="333" y="476"/>
                    </a:lnTo>
                    <a:lnTo>
                      <a:pt x="332" y="476"/>
                    </a:lnTo>
                    <a:lnTo>
                      <a:pt x="331" y="477"/>
                    </a:lnTo>
                    <a:lnTo>
                      <a:pt x="330" y="477"/>
                    </a:lnTo>
                    <a:lnTo>
                      <a:pt x="330" y="480"/>
                    </a:lnTo>
                    <a:lnTo>
                      <a:pt x="329" y="480"/>
                    </a:lnTo>
                    <a:lnTo>
                      <a:pt x="329" y="481"/>
                    </a:lnTo>
                    <a:lnTo>
                      <a:pt x="329" y="482"/>
                    </a:lnTo>
                    <a:lnTo>
                      <a:pt x="331" y="483"/>
                    </a:lnTo>
                    <a:lnTo>
                      <a:pt x="330" y="486"/>
                    </a:lnTo>
                    <a:lnTo>
                      <a:pt x="330" y="487"/>
                    </a:lnTo>
                    <a:lnTo>
                      <a:pt x="332" y="486"/>
                    </a:lnTo>
                    <a:lnTo>
                      <a:pt x="332" y="488"/>
                    </a:lnTo>
                    <a:lnTo>
                      <a:pt x="331" y="488"/>
                    </a:lnTo>
                    <a:lnTo>
                      <a:pt x="333" y="489"/>
                    </a:lnTo>
                    <a:lnTo>
                      <a:pt x="333" y="490"/>
                    </a:lnTo>
                    <a:lnTo>
                      <a:pt x="331" y="491"/>
                    </a:lnTo>
                    <a:lnTo>
                      <a:pt x="333" y="491"/>
                    </a:lnTo>
                    <a:lnTo>
                      <a:pt x="332" y="492"/>
                    </a:lnTo>
                    <a:lnTo>
                      <a:pt x="330" y="492"/>
                    </a:lnTo>
                    <a:lnTo>
                      <a:pt x="329" y="492"/>
                    </a:lnTo>
                    <a:lnTo>
                      <a:pt x="329" y="493"/>
                    </a:lnTo>
                    <a:lnTo>
                      <a:pt x="325" y="493"/>
                    </a:lnTo>
                    <a:lnTo>
                      <a:pt x="325" y="494"/>
                    </a:lnTo>
                    <a:lnTo>
                      <a:pt x="324" y="494"/>
                    </a:lnTo>
                    <a:lnTo>
                      <a:pt x="324" y="493"/>
                    </a:lnTo>
                    <a:lnTo>
                      <a:pt x="321" y="493"/>
                    </a:lnTo>
                    <a:lnTo>
                      <a:pt x="320" y="492"/>
                    </a:lnTo>
                    <a:lnTo>
                      <a:pt x="320" y="493"/>
                    </a:lnTo>
                    <a:lnTo>
                      <a:pt x="320" y="494"/>
                    </a:lnTo>
                    <a:lnTo>
                      <a:pt x="318" y="494"/>
                    </a:lnTo>
                    <a:lnTo>
                      <a:pt x="317" y="494"/>
                    </a:lnTo>
                    <a:lnTo>
                      <a:pt x="316" y="496"/>
                    </a:lnTo>
                    <a:lnTo>
                      <a:pt x="313" y="499"/>
                    </a:lnTo>
                    <a:lnTo>
                      <a:pt x="312" y="498"/>
                    </a:lnTo>
                    <a:lnTo>
                      <a:pt x="312" y="499"/>
                    </a:lnTo>
                    <a:lnTo>
                      <a:pt x="310" y="499"/>
                    </a:lnTo>
                    <a:lnTo>
                      <a:pt x="308" y="500"/>
                    </a:lnTo>
                    <a:lnTo>
                      <a:pt x="308" y="501"/>
                    </a:lnTo>
                    <a:lnTo>
                      <a:pt x="307" y="501"/>
                    </a:lnTo>
                    <a:lnTo>
                      <a:pt x="308" y="505"/>
                    </a:lnTo>
                    <a:lnTo>
                      <a:pt x="307" y="506"/>
                    </a:lnTo>
                    <a:lnTo>
                      <a:pt x="307" y="509"/>
                    </a:lnTo>
                    <a:lnTo>
                      <a:pt x="306" y="509"/>
                    </a:lnTo>
                    <a:lnTo>
                      <a:pt x="304" y="509"/>
                    </a:lnTo>
                    <a:lnTo>
                      <a:pt x="303" y="507"/>
                    </a:lnTo>
                    <a:lnTo>
                      <a:pt x="304" y="506"/>
                    </a:lnTo>
                    <a:lnTo>
                      <a:pt x="303" y="502"/>
                    </a:lnTo>
                    <a:lnTo>
                      <a:pt x="301" y="501"/>
                    </a:lnTo>
                    <a:lnTo>
                      <a:pt x="296" y="498"/>
                    </a:lnTo>
                    <a:lnTo>
                      <a:pt x="291" y="499"/>
                    </a:lnTo>
                    <a:lnTo>
                      <a:pt x="289" y="499"/>
                    </a:lnTo>
                    <a:lnTo>
                      <a:pt x="289" y="498"/>
                    </a:lnTo>
                    <a:lnTo>
                      <a:pt x="287" y="498"/>
                    </a:lnTo>
                    <a:lnTo>
                      <a:pt x="287" y="496"/>
                    </a:lnTo>
                    <a:lnTo>
                      <a:pt x="288" y="495"/>
                    </a:lnTo>
                    <a:lnTo>
                      <a:pt x="289" y="495"/>
                    </a:lnTo>
                    <a:lnTo>
                      <a:pt x="290" y="493"/>
                    </a:lnTo>
                    <a:lnTo>
                      <a:pt x="291" y="492"/>
                    </a:lnTo>
                    <a:lnTo>
                      <a:pt x="292" y="489"/>
                    </a:lnTo>
                    <a:lnTo>
                      <a:pt x="292" y="488"/>
                    </a:lnTo>
                    <a:lnTo>
                      <a:pt x="291" y="488"/>
                    </a:lnTo>
                    <a:lnTo>
                      <a:pt x="290" y="490"/>
                    </a:lnTo>
                    <a:lnTo>
                      <a:pt x="289" y="491"/>
                    </a:lnTo>
                    <a:lnTo>
                      <a:pt x="287" y="490"/>
                    </a:lnTo>
                    <a:lnTo>
                      <a:pt x="287" y="492"/>
                    </a:lnTo>
                    <a:lnTo>
                      <a:pt x="286" y="492"/>
                    </a:lnTo>
                    <a:lnTo>
                      <a:pt x="286" y="489"/>
                    </a:lnTo>
                    <a:lnTo>
                      <a:pt x="284" y="493"/>
                    </a:lnTo>
                    <a:lnTo>
                      <a:pt x="282" y="492"/>
                    </a:lnTo>
                    <a:lnTo>
                      <a:pt x="283" y="492"/>
                    </a:lnTo>
                    <a:lnTo>
                      <a:pt x="282" y="492"/>
                    </a:lnTo>
                    <a:lnTo>
                      <a:pt x="281" y="492"/>
                    </a:lnTo>
                    <a:lnTo>
                      <a:pt x="281" y="491"/>
                    </a:lnTo>
                    <a:lnTo>
                      <a:pt x="280" y="492"/>
                    </a:lnTo>
                    <a:lnTo>
                      <a:pt x="280" y="491"/>
                    </a:lnTo>
                    <a:lnTo>
                      <a:pt x="278" y="490"/>
                    </a:lnTo>
                    <a:lnTo>
                      <a:pt x="277" y="489"/>
                    </a:lnTo>
                    <a:lnTo>
                      <a:pt x="276" y="489"/>
                    </a:lnTo>
                    <a:lnTo>
                      <a:pt x="275" y="491"/>
                    </a:lnTo>
                    <a:lnTo>
                      <a:pt x="274" y="489"/>
                    </a:lnTo>
                    <a:lnTo>
                      <a:pt x="273" y="489"/>
                    </a:lnTo>
                    <a:lnTo>
                      <a:pt x="273" y="488"/>
                    </a:lnTo>
                    <a:lnTo>
                      <a:pt x="272" y="489"/>
                    </a:lnTo>
                    <a:lnTo>
                      <a:pt x="272" y="488"/>
                    </a:lnTo>
                    <a:lnTo>
                      <a:pt x="270" y="488"/>
                    </a:lnTo>
                    <a:lnTo>
                      <a:pt x="272" y="485"/>
                    </a:lnTo>
                    <a:lnTo>
                      <a:pt x="271" y="484"/>
                    </a:lnTo>
                    <a:lnTo>
                      <a:pt x="269" y="484"/>
                    </a:lnTo>
                    <a:lnTo>
                      <a:pt x="268" y="486"/>
                    </a:lnTo>
                    <a:lnTo>
                      <a:pt x="266" y="485"/>
                    </a:lnTo>
                    <a:lnTo>
                      <a:pt x="263" y="482"/>
                    </a:lnTo>
                    <a:lnTo>
                      <a:pt x="261" y="482"/>
                    </a:lnTo>
                    <a:lnTo>
                      <a:pt x="261" y="483"/>
                    </a:lnTo>
                    <a:lnTo>
                      <a:pt x="260" y="486"/>
                    </a:lnTo>
                    <a:lnTo>
                      <a:pt x="258" y="486"/>
                    </a:lnTo>
                    <a:lnTo>
                      <a:pt x="258" y="488"/>
                    </a:lnTo>
                    <a:lnTo>
                      <a:pt x="260" y="488"/>
                    </a:lnTo>
                    <a:lnTo>
                      <a:pt x="259" y="488"/>
                    </a:lnTo>
                    <a:lnTo>
                      <a:pt x="258" y="488"/>
                    </a:lnTo>
                    <a:lnTo>
                      <a:pt x="257" y="486"/>
                    </a:lnTo>
                    <a:lnTo>
                      <a:pt x="256" y="488"/>
                    </a:lnTo>
                    <a:lnTo>
                      <a:pt x="255" y="486"/>
                    </a:lnTo>
                    <a:lnTo>
                      <a:pt x="255" y="485"/>
                    </a:lnTo>
                    <a:lnTo>
                      <a:pt x="254" y="483"/>
                    </a:lnTo>
                    <a:lnTo>
                      <a:pt x="252" y="483"/>
                    </a:lnTo>
                    <a:lnTo>
                      <a:pt x="252" y="480"/>
                    </a:lnTo>
                    <a:lnTo>
                      <a:pt x="250" y="480"/>
                    </a:lnTo>
                    <a:lnTo>
                      <a:pt x="249" y="481"/>
                    </a:lnTo>
                    <a:lnTo>
                      <a:pt x="248" y="481"/>
                    </a:lnTo>
                    <a:lnTo>
                      <a:pt x="245" y="475"/>
                    </a:lnTo>
                    <a:lnTo>
                      <a:pt x="244" y="475"/>
                    </a:lnTo>
                    <a:lnTo>
                      <a:pt x="243" y="473"/>
                    </a:lnTo>
                    <a:lnTo>
                      <a:pt x="243" y="476"/>
                    </a:lnTo>
                    <a:lnTo>
                      <a:pt x="242" y="475"/>
                    </a:lnTo>
                    <a:lnTo>
                      <a:pt x="241" y="475"/>
                    </a:lnTo>
                    <a:lnTo>
                      <a:pt x="242" y="475"/>
                    </a:lnTo>
                    <a:lnTo>
                      <a:pt x="243" y="479"/>
                    </a:lnTo>
                    <a:lnTo>
                      <a:pt x="242" y="480"/>
                    </a:lnTo>
                    <a:lnTo>
                      <a:pt x="243" y="480"/>
                    </a:lnTo>
                    <a:lnTo>
                      <a:pt x="242" y="482"/>
                    </a:lnTo>
                    <a:lnTo>
                      <a:pt x="242" y="483"/>
                    </a:lnTo>
                    <a:lnTo>
                      <a:pt x="244" y="483"/>
                    </a:lnTo>
                    <a:lnTo>
                      <a:pt x="243" y="484"/>
                    </a:lnTo>
                    <a:lnTo>
                      <a:pt x="242" y="483"/>
                    </a:lnTo>
                    <a:lnTo>
                      <a:pt x="242" y="484"/>
                    </a:lnTo>
                    <a:lnTo>
                      <a:pt x="241" y="481"/>
                    </a:lnTo>
                    <a:lnTo>
                      <a:pt x="240" y="481"/>
                    </a:lnTo>
                    <a:lnTo>
                      <a:pt x="239" y="480"/>
                    </a:lnTo>
                    <a:lnTo>
                      <a:pt x="237" y="480"/>
                    </a:lnTo>
                    <a:lnTo>
                      <a:pt x="236" y="481"/>
                    </a:lnTo>
                    <a:lnTo>
                      <a:pt x="235" y="480"/>
                    </a:lnTo>
                    <a:lnTo>
                      <a:pt x="235" y="481"/>
                    </a:lnTo>
                    <a:lnTo>
                      <a:pt x="234" y="481"/>
                    </a:lnTo>
                    <a:lnTo>
                      <a:pt x="235" y="482"/>
                    </a:lnTo>
                    <a:lnTo>
                      <a:pt x="234" y="482"/>
                    </a:lnTo>
                    <a:lnTo>
                      <a:pt x="234" y="483"/>
                    </a:lnTo>
                    <a:lnTo>
                      <a:pt x="234" y="482"/>
                    </a:lnTo>
                    <a:lnTo>
                      <a:pt x="234" y="483"/>
                    </a:lnTo>
                    <a:lnTo>
                      <a:pt x="233" y="484"/>
                    </a:lnTo>
                    <a:lnTo>
                      <a:pt x="232" y="482"/>
                    </a:lnTo>
                    <a:lnTo>
                      <a:pt x="232" y="483"/>
                    </a:lnTo>
                    <a:lnTo>
                      <a:pt x="231" y="486"/>
                    </a:lnTo>
                    <a:lnTo>
                      <a:pt x="230" y="486"/>
                    </a:lnTo>
                    <a:lnTo>
                      <a:pt x="231" y="484"/>
                    </a:lnTo>
                    <a:lnTo>
                      <a:pt x="229" y="484"/>
                    </a:lnTo>
                    <a:lnTo>
                      <a:pt x="228" y="485"/>
                    </a:lnTo>
                    <a:lnTo>
                      <a:pt x="227" y="487"/>
                    </a:lnTo>
                    <a:lnTo>
                      <a:pt x="227" y="485"/>
                    </a:lnTo>
                    <a:lnTo>
                      <a:pt x="226" y="485"/>
                    </a:lnTo>
                    <a:lnTo>
                      <a:pt x="226" y="484"/>
                    </a:lnTo>
                    <a:lnTo>
                      <a:pt x="224" y="483"/>
                    </a:lnTo>
                    <a:lnTo>
                      <a:pt x="221" y="485"/>
                    </a:lnTo>
                    <a:lnTo>
                      <a:pt x="220" y="484"/>
                    </a:lnTo>
                    <a:lnTo>
                      <a:pt x="219" y="484"/>
                    </a:lnTo>
                    <a:lnTo>
                      <a:pt x="221" y="484"/>
                    </a:lnTo>
                    <a:lnTo>
                      <a:pt x="221" y="483"/>
                    </a:lnTo>
                    <a:lnTo>
                      <a:pt x="221" y="481"/>
                    </a:lnTo>
                    <a:lnTo>
                      <a:pt x="222" y="480"/>
                    </a:lnTo>
                    <a:lnTo>
                      <a:pt x="222" y="478"/>
                    </a:lnTo>
                    <a:lnTo>
                      <a:pt x="221" y="478"/>
                    </a:lnTo>
                    <a:lnTo>
                      <a:pt x="220" y="478"/>
                    </a:lnTo>
                    <a:lnTo>
                      <a:pt x="219" y="477"/>
                    </a:lnTo>
                    <a:lnTo>
                      <a:pt x="219" y="475"/>
                    </a:lnTo>
                    <a:lnTo>
                      <a:pt x="218" y="476"/>
                    </a:lnTo>
                    <a:lnTo>
                      <a:pt x="216" y="473"/>
                    </a:lnTo>
                    <a:lnTo>
                      <a:pt x="213" y="475"/>
                    </a:lnTo>
                    <a:lnTo>
                      <a:pt x="212" y="473"/>
                    </a:lnTo>
                    <a:lnTo>
                      <a:pt x="212" y="474"/>
                    </a:lnTo>
                    <a:lnTo>
                      <a:pt x="212" y="473"/>
                    </a:lnTo>
                    <a:lnTo>
                      <a:pt x="211" y="472"/>
                    </a:lnTo>
                    <a:lnTo>
                      <a:pt x="212" y="469"/>
                    </a:lnTo>
                    <a:lnTo>
                      <a:pt x="211" y="467"/>
                    </a:lnTo>
                    <a:lnTo>
                      <a:pt x="208" y="466"/>
                    </a:lnTo>
                    <a:lnTo>
                      <a:pt x="208" y="465"/>
                    </a:lnTo>
                    <a:lnTo>
                      <a:pt x="206" y="465"/>
                    </a:lnTo>
                    <a:lnTo>
                      <a:pt x="206" y="463"/>
                    </a:lnTo>
                    <a:lnTo>
                      <a:pt x="203" y="465"/>
                    </a:lnTo>
                    <a:lnTo>
                      <a:pt x="202" y="465"/>
                    </a:lnTo>
                    <a:lnTo>
                      <a:pt x="198" y="465"/>
                    </a:lnTo>
                    <a:lnTo>
                      <a:pt x="197" y="463"/>
                    </a:lnTo>
                    <a:lnTo>
                      <a:pt x="196" y="465"/>
                    </a:lnTo>
                    <a:lnTo>
                      <a:pt x="195" y="465"/>
                    </a:lnTo>
                    <a:lnTo>
                      <a:pt x="194" y="465"/>
                    </a:lnTo>
                    <a:lnTo>
                      <a:pt x="194" y="467"/>
                    </a:lnTo>
                    <a:lnTo>
                      <a:pt x="194" y="470"/>
                    </a:lnTo>
                    <a:lnTo>
                      <a:pt x="192" y="471"/>
                    </a:lnTo>
                    <a:lnTo>
                      <a:pt x="192" y="472"/>
                    </a:lnTo>
                    <a:lnTo>
                      <a:pt x="190" y="473"/>
                    </a:lnTo>
                    <a:lnTo>
                      <a:pt x="189" y="473"/>
                    </a:lnTo>
                    <a:lnTo>
                      <a:pt x="189" y="475"/>
                    </a:lnTo>
                    <a:lnTo>
                      <a:pt x="190" y="474"/>
                    </a:lnTo>
                    <a:lnTo>
                      <a:pt x="188" y="476"/>
                    </a:lnTo>
                    <a:lnTo>
                      <a:pt x="188" y="478"/>
                    </a:lnTo>
                    <a:lnTo>
                      <a:pt x="186" y="477"/>
                    </a:lnTo>
                    <a:lnTo>
                      <a:pt x="186" y="476"/>
                    </a:lnTo>
                    <a:lnTo>
                      <a:pt x="187" y="475"/>
                    </a:lnTo>
                    <a:lnTo>
                      <a:pt x="184" y="475"/>
                    </a:lnTo>
                    <a:lnTo>
                      <a:pt x="181" y="475"/>
                    </a:lnTo>
                    <a:lnTo>
                      <a:pt x="180" y="476"/>
                    </a:lnTo>
                    <a:lnTo>
                      <a:pt x="178" y="475"/>
                    </a:lnTo>
                    <a:lnTo>
                      <a:pt x="177" y="475"/>
                    </a:lnTo>
                    <a:lnTo>
                      <a:pt x="174" y="475"/>
                    </a:lnTo>
                    <a:lnTo>
                      <a:pt x="173" y="475"/>
                    </a:lnTo>
                    <a:lnTo>
                      <a:pt x="172" y="476"/>
                    </a:lnTo>
                    <a:lnTo>
                      <a:pt x="170" y="473"/>
                    </a:lnTo>
                    <a:lnTo>
                      <a:pt x="168" y="473"/>
                    </a:lnTo>
                    <a:lnTo>
                      <a:pt x="165" y="472"/>
                    </a:lnTo>
                    <a:lnTo>
                      <a:pt x="165" y="476"/>
                    </a:lnTo>
                    <a:lnTo>
                      <a:pt x="163" y="475"/>
                    </a:lnTo>
                    <a:lnTo>
                      <a:pt x="161" y="475"/>
                    </a:lnTo>
                    <a:lnTo>
                      <a:pt x="161" y="473"/>
                    </a:lnTo>
                    <a:lnTo>
                      <a:pt x="161" y="472"/>
                    </a:lnTo>
                    <a:lnTo>
                      <a:pt x="161" y="471"/>
                    </a:lnTo>
                    <a:lnTo>
                      <a:pt x="159" y="471"/>
                    </a:lnTo>
                    <a:lnTo>
                      <a:pt x="159" y="473"/>
                    </a:lnTo>
                    <a:lnTo>
                      <a:pt x="158" y="475"/>
                    </a:lnTo>
                    <a:lnTo>
                      <a:pt x="156" y="474"/>
                    </a:lnTo>
                    <a:lnTo>
                      <a:pt x="155" y="475"/>
                    </a:lnTo>
                    <a:lnTo>
                      <a:pt x="155" y="473"/>
                    </a:lnTo>
                    <a:lnTo>
                      <a:pt x="152" y="473"/>
                    </a:lnTo>
                    <a:lnTo>
                      <a:pt x="152" y="472"/>
                    </a:lnTo>
                    <a:lnTo>
                      <a:pt x="151" y="473"/>
                    </a:lnTo>
                    <a:lnTo>
                      <a:pt x="150" y="472"/>
                    </a:lnTo>
                    <a:lnTo>
                      <a:pt x="149" y="469"/>
                    </a:lnTo>
                    <a:lnTo>
                      <a:pt x="150" y="468"/>
                    </a:lnTo>
                    <a:lnTo>
                      <a:pt x="150" y="467"/>
                    </a:lnTo>
                    <a:lnTo>
                      <a:pt x="150" y="464"/>
                    </a:lnTo>
                    <a:lnTo>
                      <a:pt x="150" y="463"/>
                    </a:lnTo>
                    <a:lnTo>
                      <a:pt x="151" y="462"/>
                    </a:lnTo>
                    <a:lnTo>
                      <a:pt x="151" y="461"/>
                    </a:lnTo>
                    <a:lnTo>
                      <a:pt x="153" y="461"/>
                    </a:lnTo>
                    <a:lnTo>
                      <a:pt x="151" y="460"/>
                    </a:lnTo>
                    <a:lnTo>
                      <a:pt x="149" y="458"/>
                    </a:lnTo>
                    <a:lnTo>
                      <a:pt x="145" y="458"/>
                    </a:lnTo>
                    <a:lnTo>
                      <a:pt x="144" y="4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16" name="Freeform 82">
                <a:extLst>
                  <a:ext uri="{FF2B5EF4-FFF2-40B4-BE49-F238E27FC236}">
                    <a16:creationId xmlns:a16="http://schemas.microsoft.com/office/drawing/2014/main" id="{EE038AC3-048B-4494-851B-853718CCD36B}"/>
                  </a:ext>
                </a:extLst>
              </p:cNvPr>
              <p:cNvSpPr>
                <a:spLocks/>
              </p:cNvSpPr>
              <p:nvPr/>
            </p:nvSpPr>
            <p:spPr bwMode="auto">
              <a:xfrm>
                <a:off x="791" y="2910"/>
                <a:ext cx="569" cy="509"/>
              </a:xfrm>
              <a:custGeom>
                <a:avLst/>
                <a:gdLst>
                  <a:gd name="T0" fmla="*/ 128 w 569"/>
                  <a:gd name="T1" fmla="*/ 470 h 509"/>
                  <a:gd name="T2" fmla="*/ 100 w 569"/>
                  <a:gd name="T3" fmla="*/ 473 h 509"/>
                  <a:gd name="T4" fmla="*/ 79 w 569"/>
                  <a:gd name="T5" fmla="*/ 467 h 509"/>
                  <a:gd name="T6" fmla="*/ 69 w 569"/>
                  <a:gd name="T7" fmla="*/ 420 h 509"/>
                  <a:gd name="T8" fmla="*/ 60 w 569"/>
                  <a:gd name="T9" fmla="*/ 397 h 509"/>
                  <a:gd name="T10" fmla="*/ 56 w 569"/>
                  <a:gd name="T11" fmla="*/ 386 h 509"/>
                  <a:gd name="T12" fmla="*/ 81 w 569"/>
                  <a:gd name="T13" fmla="*/ 368 h 509"/>
                  <a:gd name="T14" fmla="*/ 91 w 569"/>
                  <a:gd name="T15" fmla="*/ 338 h 509"/>
                  <a:gd name="T16" fmla="*/ 106 w 569"/>
                  <a:gd name="T17" fmla="*/ 306 h 509"/>
                  <a:gd name="T18" fmla="*/ 89 w 569"/>
                  <a:gd name="T19" fmla="*/ 267 h 509"/>
                  <a:gd name="T20" fmla="*/ 60 w 569"/>
                  <a:gd name="T21" fmla="*/ 236 h 509"/>
                  <a:gd name="T22" fmla="*/ 33 w 569"/>
                  <a:gd name="T23" fmla="*/ 210 h 509"/>
                  <a:gd name="T24" fmla="*/ 6 w 569"/>
                  <a:gd name="T25" fmla="*/ 198 h 509"/>
                  <a:gd name="T26" fmla="*/ 25 w 569"/>
                  <a:gd name="T27" fmla="*/ 175 h 509"/>
                  <a:gd name="T28" fmla="*/ 41 w 569"/>
                  <a:gd name="T29" fmla="*/ 146 h 509"/>
                  <a:gd name="T30" fmla="*/ 85 w 569"/>
                  <a:gd name="T31" fmla="*/ 126 h 509"/>
                  <a:gd name="T32" fmla="*/ 128 w 569"/>
                  <a:gd name="T33" fmla="*/ 122 h 509"/>
                  <a:gd name="T34" fmla="*/ 164 w 569"/>
                  <a:gd name="T35" fmla="*/ 107 h 509"/>
                  <a:gd name="T36" fmla="*/ 188 w 569"/>
                  <a:gd name="T37" fmla="*/ 92 h 509"/>
                  <a:gd name="T38" fmla="*/ 237 w 569"/>
                  <a:gd name="T39" fmla="*/ 103 h 509"/>
                  <a:gd name="T40" fmla="*/ 273 w 569"/>
                  <a:gd name="T41" fmla="*/ 101 h 509"/>
                  <a:gd name="T42" fmla="*/ 282 w 569"/>
                  <a:gd name="T43" fmla="*/ 78 h 509"/>
                  <a:gd name="T44" fmla="*/ 295 w 569"/>
                  <a:gd name="T45" fmla="*/ 68 h 509"/>
                  <a:gd name="T46" fmla="*/ 321 w 569"/>
                  <a:gd name="T47" fmla="*/ 39 h 509"/>
                  <a:gd name="T48" fmla="*/ 343 w 569"/>
                  <a:gd name="T49" fmla="*/ 44 h 509"/>
                  <a:gd name="T50" fmla="*/ 368 w 569"/>
                  <a:gd name="T51" fmla="*/ 52 h 509"/>
                  <a:gd name="T52" fmla="*/ 423 w 569"/>
                  <a:gd name="T53" fmla="*/ 18 h 509"/>
                  <a:gd name="T54" fmla="*/ 446 w 569"/>
                  <a:gd name="T55" fmla="*/ 7 h 509"/>
                  <a:gd name="T56" fmla="*/ 468 w 569"/>
                  <a:gd name="T57" fmla="*/ 20 h 509"/>
                  <a:gd name="T58" fmla="*/ 488 w 569"/>
                  <a:gd name="T59" fmla="*/ 49 h 509"/>
                  <a:gd name="T60" fmla="*/ 491 w 569"/>
                  <a:gd name="T61" fmla="*/ 77 h 509"/>
                  <a:gd name="T62" fmla="*/ 489 w 569"/>
                  <a:gd name="T63" fmla="*/ 109 h 509"/>
                  <a:gd name="T64" fmla="*/ 483 w 569"/>
                  <a:gd name="T65" fmla="*/ 137 h 509"/>
                  <a:gd name="T66" fmla="*/ 499 w 569"/>
                  <a:gd name="T67" fmla="*/ 161 h 509"/>
                  <a:gd name="T68" fmla="*/ 528 w 569"/>
                  <a:gd name="T69" fmla="*/ 171 h 509"/>
                  <a:gd name="T70" fmla="*/ 541 w 569"/>
                  <a:gd name="T71" fmla="*/ 189 h 509"/>
                  <a:gd name="T72" fmla="*/ 539 w 569"/>
                  <a:gd name="T73" fmla="*/ 225 h 509"/>
                  <a:gd name="T74" fmla="*/ 552 w 569"/>
                  <a:gd name="T75" fmla="*/ 249 h 509"/>
                  <a:gd name="T76" fmla="*/ 542 w 569"/>
                  <a:gd name="T77" fmla="*/ 279 h 509"/>
                  <a:gd name="T78" fmla="*/ 530 w 569"/>
                  <a:gd name="T79" fmla="*/ 288 h 509"/>
                  <a:gd name="T80" fmla="*/ 548 w 569"/>
                  <a:gd name="T81" fmla="*/ 306 h 509"/>
                  <a:gd name="T82" fmla="*/ 567 w 569"/>
                  <a:gd name="T83" fmla="*/ 330 h 509"/>
                  <a:gd name="T84" fmla="*/ 557 w 569"/>
                  <a:gd name="T85" fmla="*/ 360 h 509"/>
                  <a:gd name="T86" fmla="*/ 544 w 569"/>
                  <a:gd name="T87" fmla="*/ 384 h 509"/>
                  <a:gd name="T88" fmla="*/ 524 w 569"/>
                  <a:gd name="T89" fmla="*/ 401 h 509"/>
                  <a:gd name="T90" fmla="*/ 495 w 569"/>
                  <a:gd name="T91" fmla="*/ 412 h 509"/>
                  <a:gd name="T92" fmla="*/ 475 w 569"/>
                  <a:gd name="T93" fmla="*/ 420 h 509"/>
                  <a:gd name="T94" fmla="*/ 469 w 569"/>
                  <a:gd name="T95" fmla="*/ 456 h 509"/>
                  <a:gd name="T96" fmla="*/ 457 w 569"/>
                  <a:gd name="T97" fmla="*/ 480 h 509"/>
                  <a:gd name="T98" fmla="*/ 438 w 569"/>
                  <a:gd name="T99" fmla="*/ 480 h 509"/>
                  <a:gd name="T100" fmla="*/ 411 w 569"/>
                  <a:gd name="T101" fmla="*/ 478 h 509"/>
                  <a:gd name="T102" fmla="*/ 386 w 569"/>
                  <a:gd name="T103" fmla="*/ 495 h 509"/>
                  <a:gd name="T104" fmla="*/ 372 w 569"/>
                  <a:gd name="T105" fmla="*/ 480 h 509"/>
                  <a:gd name="T106" fmla="*/ 340 w 569"/>
                  <a:gd name="T107" fmla="*/ 465 h 509"/>
                  <a:gd name="T108" fmla="*/ 330 w 569"/>
                  <a:gd name="T109" fmla="*/ 486 h 509"/>
                  <a:gd name="T110" fmla="*/ 312 w 569"/>
                  <a:gd name="T111" fmla="*/ 499 h 509"/>
                  <a:gd name="T112" fmla="*/ 291 w 569"/>
                  <a:gd name="T113" fmla="*/ 488 h 509"/>
                  <a:gd name="T114" fmla="*/ 269 w 569"/>
                  <a:gd name="T115" fmla="*/ 484 h 509"/>
                  <a:gd name="T116" fmla="*/ 243 w 569"/>
                  <a:gd name="T117" fmla="*/ 476 h 509"/>
                  <a:gd name="T118" fmla="*/ 233 w 569"/>
                  <a:gd name="T119" fmla="*/ 484 h 509"/>
                  <a:gd name="T120" fmla="*/ 216 w 569"/>
                  <a:gd name="T121" fmla="*/ 473 h 509"/>
                  <a:gd name="T122" fmla="*/ 190 w 569"/>
                  <a:gd name="T123" fmla="*/ 474 h 509"/>
                  <a:gd name="T124" fmla="*/ 158 w 569"/>
                  <a:gd name="T125" fmla="*/ 475 h 5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9"/>
                  <a:gd name="T190" fmla="*/ 0 h 509"/>
                  <a:gd name="T191" fmla="*/ 569 w 569"/>
                  <a:gd name="T192" fmla="*/ 509 h 50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9" h="509">
                    <a:moveTo>
                      <a:pt x="144" y="458"/>
                    </a:moveTo>
                    <a:lnTo>
                      <a:pt x="142" y="460"/>
                    </a:lnTo>
                    <a:lnTo>
                      <a:pt x="142" y="459"/>
                    </a:lnTo>
                    <a:lnTo>
                      <a:pt x="139" y="461"/>
                    </a:lnTo>
                    <a:lnTo>
                      <a:pt x="138" y="461"/>
                    </a:lnTo>
                    <a:lnTo>
                      <a:pt x="136" y="460"/>
                    </a:lnTo>
                    <a:lnTo>
                      <a:pt x="135" y="463"/>
                    </a:lnTo>
                    <a:lnTo>
                      <a:pt x="136" y="465"/>
                    </a:lnTo>
                    <a:lnTo>
                      <a:pt x="135" y="467"/>
                    </a:lnTo>
                    <a:lnTo>
                      <a:pt x="135" y="465"/>
                    </a:lnTo>
                    <a:lnTo>
                      <a:pt x="134" y="468"/>
                    </a:lnTo>
                    <a:lnTo>
                      <a:pt x="134" y="469"/>
                    </a:lnTo>
                    <a:lnTo>
                      <a:pt x="134" y="470"/>
                    </a:lnTo>
                    <a:lnTo>
                      <a:pt x="133" y="470"/>
                    </a:lnTo>
                    <a:lnTo>
                      <a:pt x="133" y="471"/>
                    </a:lnTo>
                    <a:lnTo>
                      <a:pt x="132" y="469"/>
                    </a:lnTo>
                    <a:lnTo>
                      <a:pt x="131" y="469"/>
                    </a:lnTo>
                    <a:lnTo>
                      <a:pt x="131" y="471"/>
                    </a:lnTo>
                    <a:lnTo>
                      <a:pt x="132" y="473"/>
                    </a:lnTo>
                    <a:lnTo>
                      <a:pt x="131" y="473"/>
                    </a:lnTo>
                    <a:lnTo>
                      <a:pt x="131" y="475"/>
                    </a:lnTo>
                    <a:lnTo>
                      <a:pt x="130" y="475"/>
                    </a:lnTo>
                    <a:lnTo>
                      <a:pt x="130" y="472"/>
                    </a:lnTo>
                    <a:lnTo>
                      <a:pt x="128" y="472"/>
                    </a:lnTo>
                    <a:lnTo>
                      <a:pt x="128" y="470"/>
                    </a:lnTo>
                    <a:lnTo>
                      <a:pt x="126" y="472"/>
                    </a:lnTo>
                    <a:lnTo>
                      <a:pt x="126" y="473"/>
                    </a:lnTo>
                    <a:lnTo>
                      <a:pt x="125" y="475"/>
                    </a:lnTo>
                    <a:lnTo>
                      <a:pt x="125" y="476"/>
                    </a:lnTo>
                    <a:lnTo>
                      <a:pt x="125" y="477"/>
                    </a:lnTo>
                    <a:lnTo>
                      <a:pt x="121" y="476"/>
                    </a:lnTo>
                    <a:lnTo>
                      <a:pt x="118" y="475"/>
                    </a:lnTo>
                    <a:lnTo>
                      <a:pt x="118" y="473"/>
                    </a:lnTo>
                    <a:lnTo>
                      <a:pt x="117" y="472"/>
                    </a:lnTo>
                    <a:lnTo>
                      <a:pt x="114" y="475"/>
                    </a:lnTo>
                    <a:lnTo>
                      <a:pt x="114" y="478"/>
                    </a:lnTo>
                    <a:lnTo>
                      <a:pt x="113" y="478"/>
                    </a:lnTo>
                    <a:lnTo>
                      <a:pt x="111" y="480"/>
                    </a:lnTo>
                    <a:lnTo>
                      <a:pt x="111" y="478"/>
                    </a:lnTo>
                    <a:lnTo>
                      <a:pt x="107" y="479"/>
                    </a:lnTo>
                    <a:lnTo>
                      <a:pt x="107" y="478"/>
                    </a:lnTo>
                    <a:lnTo>
                      <a:pt x="105" y="478"/>
                    </a:lnTo>
                    <a:lnTo>
                      <a:pt x="105" y="476"/>
                    </a:lnTo>
                    <a:lnTo>
                      <a:pt x="104" y="475"/>
                    </a:lnTo>
                    <a:lnTo>
                      <a:pt x="103" y="476"/>
                    </a:lnTo>
                    <a:lnTo>
                      <a:pt x="100" y="476"/>
                    </a:lnTo>
                    <a:lnTo>
                      <a:pt x="102" y="475"/>
                    </a:lnTo>
                    <a:lnTo>
                      <a:pt x="102" y="473"/>
                    </a:lnTo>
                    <a:lnTo>
                      <a:pt x="104" y="472"/>
                    </a:lnTo>
                    <a:lnTo>
                      <a:pt x="100" y="472"/>
                    </a:lnTo>
                    <a:lnTo>
                      <a:pt x="100" y="473"/>
                    </a:lnTo>
                    <a:lnTo>
                      <a:pt x="98" y="472"/>
                    </a:lnTo>
                    <a:lnTo>
                      <a:pt x="98" y="470"/>
                    </a:lnTo>
                    <a:lnTo>
                      <a:pt x="98" y="468"/>
                    </a:lnTo>
                    <a:lnTo>
                      <a:pt x="95" y="465"/>
                    </a:lnTo>
                    <a:lnTo>
                      <a:pt x="93" y="466"/>
                    </a:lnTo>
                    <a:lnTo>
                      <a:pt x="93" y="467"/>
                    </a:lnTo>
                    <a:lnTo>
                      <a:pt x="94" y="468"/>
                    </a:lnTo>
                    <a:lnTo>
                      <a:pt x="92" y="468"/>
                    </a:lnTo>
                    <a:lnTo>
                      <a:pt x="90" y="471"/>
                    </a:lnTo>
                    <a:lnTo>
                      <a:pt x="89" y="471"/>
                    </a:lnTo>
                    <a:lnTo>
                      <a:pt x="87" y="472"/>
                    </a:lnTo>
                    <a:lnTo>
                      <a:pt x="87" y="471"/>
                    </a:lnTo>
                    <a:lnTo>
                      <a:pt x="87" y="470"/>
                    </a:lnTo>
                    <a:lnTo>
                      <a:pt x="86" y="471"/>
                    </a:lnTo>
                    <a:lnTo>
                      <a:pt x="85" y="471"/>
                    </a:lnTo>
                    <a:lnTo>
                      <a:pt x="85" y="467"/>
                    </a:lnTo>
                    <a:lnTo>
                      <a:pt x="85" y="468"/>
                    </a:lnTo>
                    <a:lnTo>
                      <a:pt x="84" y="467"/>
                    </a:lnTo>
                    <a:lnTo>
                      <a:pt x="84" y="463"/>
                    </a:lnTo>
                    <a:lnTo>
                      <a:pt x="82" y="463"/>
                    </a:lnTo>
                    <a:lnTo>
                      <a:pt x="83" y="464"/>
                    </a:lnTo>
                    <a:lnTo>
                      <a:pt x="81" y="464"/>
                    </a:lnTo>
                    <a:lnTo>
                      <a:pt x="81" y="467"/>
                    </a:lnTo>
                    <a:lnTo>
                      <a:pt x="79" y="467"/>
                    </a:lnTo>
                    <a:lnTo>
                      <a:pt x="79" y="468"/>
                    </a:lnTo>
                    <a:lnTo>
                      <a:pt x="76" y="466"/>
                    </a:lnTo>
                    <a:lnTo>
                      <a:pt x="74" y="465"/>
                    </a:lnTo>
                    <a:lnTo>
                      <a:pt x="72" y="469"/>
                    </a:lnTo>
                    <a:lnTo>
                      <a:pt x="71" y="469"/>
                    </a:lnTo>
                    <a:lnTo>
                      <a:pt x="68" y="468"/>
                    </a:lnTo>
                    <a:lnTo>
                      <a:pt x="67" y="468"/>
                    </a:lnTo>
                    <a:lnTo>
                      <a:pt x="68" y="465"/>
                    </a:lnTo>
                    <a:lnTo>
                      <a:pt x="68" y="464"/>
                    </a:lnTo>
                    <a:lnTo>
                      <a:pt x="69" y="459"/>
                    </a:lnTo>
                    <a:lnTo>
                      <a:pt x="70" y="456"/>
                    </a:lnTo>
                    <a:lnTo>
                      <a:pt x="68" y="455"/>
                    </a:lnTo>
                    <a:lnTo>
                      <a:pt x="69" y="452"/>
                    </a:lnTo>
                    <a:lnTo>
                      <a:pt x="65" y="448"/>
                    </a:lnTo>
                    <a:lnTo>
                      <a:pt x="64" y="448"/>
                    </a:lnTo>
                    <a:lnTo>
                      <a:pt x="61" y="452"/>
                    </a:lnTo>
                    <a:lnTo>
                      <a:pt x="61" y="451"/>
                    </a:lnTo>
                    <a:lnTo>
                      <a:pt x="63" y="450"/>
                    </a:lnTo>
                    <a:lnTo>
                      <a:pt x="64" y="445"/>
                    </a:lnTo>
                    <a:lnTo>
                      <a:pt x="63" y="444"/>
                    </a:lnTo>
                    <a:lnTo>
                      <a:pt x="63" y="443"/>
                    </a:lnTo>
                    <a:lnTo>
                      <a:pt x="65" y="437"/>
                    </a:lnTo>
                    <a:lnTo>
                      <a:pt x="64" y="433"/>
                    </a:lnTo>
                    <a:lnTo>
                      <a:pt x="66" y="431"/>
                    </a:lnTo>
                    <a:lnTo>
                      <a:pt x="68" y="428"/>
                    </a:lnTo>
                    <a:lnTo>
                      <a:pt x="68" y="421"/>
                    </a:lnTo>
                    <a:lnTo>
                      <a:pt x="69" y="420"/>
                    </a:lnTo>
                    <a:lnTo>
                      <a:pt x="70" y="417"/>
                    </a:lnTo>
                    <a:lnTo>
                      <a:pt x="69" y="415"/>
                    </a:lnTo>
                    <a:lnTo>
                      <a:pt x="67" y="416"/>
                    </a:lnTo>
                    <a:lnTo>
                      <a:pt x="65" y="414"/>
                    </a:lnTo>
                    <a:lnTo>
                      <a:pt x="65" y="412"/>
                    </a:lnTo>
                    <a:lnTo>
                      <a:pt x="63" y="411"/>
                    </a:lnTo>
                    <a:lnTo>
                      <a:pt x="61" y="412"/>
                    </a:lnTo>
                    <a:lnTo>
                      <a:pt x="58" y="411"/>
                    </a:lnTo>
                    <a:lnTo>
                      <a:pt x="58" y="409"/>
                    </a:lnTo>
                    <a:lnTo>
                      <a:pt x="60" y="409"/>
                    </a:lnTo>
                    <a:lnTo>
                      <a:pt x="60" y="408"/>
                    </a:lnTo>
                    <a:lnTo>
                      <a:pt x="57" y="407"/>
                    </a:lnTo>
                    <a:lnTo>
                      <a:pt x="57" y="406"/>
                    </a:lnTo>
                    <a:lnTo>
                      <a:pt x="55" y="406"/>
                    </a:lnTo>
                    <a:lnTo>
                      <a:pt x="53" y="405"/>
                    </a:lnTo>
                    <a:lnTo>
                      <a:pt x="52" y="405"/>
                    </a:lnTo>
                    <a:lnTo>
                      <a:pt x="52" y="402"/>
                    </a:lnTo>
                    <a:lnTo>
                      <a:pt x="50" y="401"/>
                    </a:lnTo>
                    <a:lnTo>
                      <a:pt x="53" y="402"/>
                    </a:lnTo>
                    <a:lnTo>
                      <a:pt x="56" y="405"/>
                    </a:lnTo>
                    <a:lnTo>
                      <a:pt x="59" y="405"/>
                    </a:lnTo>
                    <a:lnTo>
                      <a:pt x="60" y="404"/>
                    </a:lnTo>
                    <a:lnTo>
                      <a:pt x="61" y="404"/>
                    </a:lnTo>
                    <a:lnTo>
                      <a:pt x="63" y="403"/>
                    </a:lnTo>
                    <a:lnTo>
                      <a:pt x="61" y="403"/>
                    </a:lnTo>
                    <a:lnTo>
                      <a:pt x="60" y="397"/>
                    </a:lnTo>
                    <a:lnTo>
                      <a:pt x="56" y="396"/>
                    </a:lnTo>
                    <a:lnTo>
                      <a:pt x="55" y="394"/>
                    </a:lnTo>
                    <a:lnTo>
                      <a:pt x="56" y="392"/>
                    </a:lnTo>
                    <a:lnTo>
                      <a:pt x="55" y="391"/>
                    </a:lnTo>
                    <a:lnTo>
                      <a:pt x="56" y="390"/>
                    </a:lnTo>
                    <a:lnTo>
                      <a:pt x="57" y="391"/>
                    </a:lnTo>
                    <a:lnTo>
                      <a:pt x="57" y="392"/>
                    </a:lnTo>
                    <a:lnTo>
                      <a:pt x="58" y="391"/>
                    </a:lnTo>
                    <a:lnTo>
                      <a:pt x="59" y="391"/>
                    </a:lnTo>
                    <a:lnTo>
                      <a:pt x="60" y="391"/>
                    </a:lnTo>
                    <a:lnTo>
                      <a:pt x="63" y="390"/>
                    </a:lnTo>
                    <a:lnTo>
                      <a:pt x="64" y="391"/>
                    </a:lnTo>
                    <a:lnTo>
                      <a:pt x="67" y="388"/>
                    </a:lnTo>
                    <a:lnTo>
                      <a:pt x="65" y="388"/>
                    </a:lnTo>
                    <a:lnTo>
                      <a:pt x="65" y="386"/>
                    </a:lnTo>
                    <a:lnTo>
                      <a:pt x="63" y="386"/>
                    </a:lnTo>
                    <a:lnTo>
                      <a:pt x="62" y="385"/>
                    </a:lnTo>
                    <a:lnTo>
                      <a:pt x="60" y="386"/>
                    </a:lnTo>
                    <a:lnTo>
                      <a:pt x="61" y="384"/>
                    </a:lnTo>
                    <a:lnTo>
                      <a:pt x="60" y="384"/>
                    </a:lnTo>
                    <a:lnTo>
                      <a:pt x="58" y="385"/>
                    </a:lnTo>
                    <a:lnTo>
                      <a:pt x="58" y="384"/>
                    </a:lnTo>
                    <a:lnTo>
                      <a:pt x="57" y="384"/>
                    </a:lnTo>
                    <a:lnTo>
                      <a:pt x="56" y="386"/>
                    </a:lnTo>
                    <a:lnTo>
                      <a:pt x="55" y="386"/>
                    </a:lnTo>
                    <a:lnTo>
                      <a:pt x="55" y="388"/>
                    </a:lnTo>
                    <a:lnTo>
                      <a:pt x="53" y="387"/>
                    </a:lnTo>
                    <a:lnTo>
                      <a:pt x="52" y="383"/>
                    </a:lnTo>
                    <a:lnTo>
                      <a:pt x="53" y="384"/>
                    </a:lnTo>
                    <a:lnTo>
                      <a:pt x="53" y="383"/>
                    </a:lnTo>
                    <a:lnTo>
                      <a:pt x="52" y="382"/>
                    </a:lnTo>
                    <a:lnTo>
                      <a:pt x="54" y="380"/>
                    </a:lnTo>
                    <a:lnTo>
                      <a:pt x="53" y="378"/>
                    </a:lnTo>
                    <a:lnTo>
                      <a:pt x="54" y="376"/>
                    </a:lnTo>
                    <a:lnTo>
                      <a:pt x="58" y="374"/>
                    </a:lnTo>
                    <a:lnTo>
                      <a:pt x="61" y="368"/>
                    </a:lnTo>
                    <a:lnTo>
                      <a:pt x="71" y="365"/>
                    </a:lnTo>
                    <a:lnTo>
                      <a:pt x="73" y="364"/>
                    </a:lnTo>
                    <a:lnTo>
                      <a:pt x="75" y="364"/>
                    </a:lnTo>
                    <a:lnTo>
                      <a:pt x="74" y="364"/>
                    </a:lnTo>
                    <a:lnTo>
                      <a:pt x="74" y="367"/>
                    </a:lnTo>
                    <a:lnTo>
                      <a:pt x="76" y="368"/>
                    </a:lnTo>
                    <a:lnTo>
                      <a:pt x="77" y="370"/>
                    </a:lnTo>
                    <a:lnTo>
                      <a:pt x="77" y="371"/>
                    </a:lnTo>
                    <a:lnTo>
                      <a:pt x="79" y="371"/>
                    </a:lnTo>
                    <a:lnTo>
                      <a:pt x="80" y="371"/>
                    </a:lnTo>
                    <a:lnTo>
                      <a:pt x="81" y="369"/>
                    </a:lnTo>
                    <a:lnTo>
                      <a:pt x="81" y="368"/>
                    </a:lnTo>
                    <a:lnTo>
                      <a:pt x="82" y="367"/>
                    </a:lnTo>
                    <a:lnTo>
                      <a:pt x="82" y="365"/>
                    </a:lnTo>
                    <a:lnTo>
                      <a:pt x="84" y="364"/>
                    </a:lnTo>
                    <a:lnTo>
                      <a:pt x="85" y="361"/>
                    </a:lnTo>
                    <a:lnTo>
                      <a:pt x="86" y="361"/>
                    </a:lnTo>
                    <a:lnTo>
                      <a:pt x="89" y="361"/>
                    </a:lnTo>
                    <a:lnTo>
                      <a:pt x="89" y="360"/>
                    </a:lnTo>
                    <a:lnTo>
                      <a:pt x="90" y="360"/>
                    </a:lnTo>
                    <a:lnTo>
                      <a:pt x="91" y="360"/>
                    </a:lnTo>
                    <a:lnTo>
                      <a:pt x="93" y="358"/>
                    </a:lnTo>
                    <a:lnTo>
                      <a:pt x="93" y="359"/>
                    </a:lnTo>
                    <a:lnTo>
                      <a:pt x="95" y="356"/>
                    </a:lnTo>
                    <a:lnTo>
                      <a:pt x="95" y="354"/>
                    </a:lnTo>
                    <a:lnTo>
                      <a:pt x="93" y="353"/>
                    </a:lnTo>
                    <a:lnTo>
                      <a:pt x="92" y="352"/>
                    </a:lnTo>
                    <a:lnTo>
                      <a:pt x="91" y="351"/>
                    </a:lnTo>
                    <a:lnTo>
                      <a:pt x="90" y="352"/>
                    </a:lnTo>
                    <a:lnTo>
                      <a:pt x="89" y="352"/>
                    </a:lnTo>
                    <a:lnTo>
                      <a:pt x="87" y="354"/>
                    </a:lnTo>
                    <a:lnTo>
                      <a:pt x="86" y="353"/>
                    </a:lnTo>
                    <a:lnTo>
                      <a:pt x="87" y="350"/>
                    </a:lnTo>
                    <a:lnTo>
                      <a:pt x="90" y="349"/>
                    </a:lnTo>
                    <a:lnTo>
                      <a:pt x="92" y="344"/>
                    </a:lnTo>
                    <a:lnTo>
                      <a:pt x="92" y="341"/>
                    </a:lnTo>
                    <a:lnTo>
                      <a:pt x="91" y="339"/>
                    </a:lnTo>
                    <a:lnTo>
                      <a:pt x="91" y="338"/>
                    </a:lnTo>
                    <a:lnTo>
                      <a:pt x="90" y="335"/>
                    </a:lnTo>
                    <a:lnTo>
                      <a:pt x="91" y="333"/>
                    </a:lnTo>
                    <a:lnTo>
                      <a:pt x="95" y="333"/>
                    </a:lnTo>
                    <a:lnTo>
                      <a:pt x="95" y="331"/>
                    </a:lnTo>
                    <a:lnTo>
                      <a:pt x="97" y="330"/>
                    </a:lnTo>
                    <a:lnTo>
                      <a:pt x="96" y="330"/>
                    </a:lnTo>
                    <a:lnTo>
                      <a:pt x="97" y="326"/>
                    </a:lnTo>
                    <a:lnTo>
                      <a:pt x="95" y="324"/>
                    </a:lnTo>
                    <a:lnTo>
                      <a:pt x="95" y="321"/>
                    </a:lnTo>
                    <a:lnTo>
                      <a:pt x="98" y="318"/>
                    </a:lnTo>
                    <a:lnTo>
                      <a:pt x="97" y="316"/>
                    </a:lnTo>
                    <a:lnTo>
                      <a:pt x="96" y="314"/>
                    </a:lnTo>
                    <a:lnTo>
                      <a:pt x="97" y="313"/>
                    </a:lnTo>
                    <a:lnTo>
                      <a:pt x="98" y="314"/>
                    </a:lnTo>
                    <a:lnTo>
                      <a:pt x="100" y="310"/>
                    </a:lnTo>
                    <a:lnTo>
                      <a:pt x="99" y="308"/>
                    </a:lnTo>
                    <a:lnTo>
                      <a:pt x="100" y="308"/>
                    </a:lnTo>
                    <a:lnTo>
                      <a:pt x="100" y="304"/>
                    </a:lnTo>
                    <a:lnTo>
                      <a:pt x="101" y="304"/>
                    </a:lnTo>
                    <a:lnTo>
                      <a:pt x="102" y="304"/>
                    </a:lnTo>
                    <a:lnTo>
                      <a:pt x="103" y="304"/>
                    </a:lnTo>
                    <a:lnTo>
                      <a:pt x="104" y="304"/>
                    </a:lnTo>
                    <a:lnTo>
                      <a:pt x="105" y="304"/>
                    </a:lnTo>
                    <a:lnTo>
                      <a:pt x="106" y="304"/>
                    </a:lnTo>
                    <a:lnTo>
                      <a:pt x="106" y="306"/>
                    </a:lnTo>
                    <a:lnTo>
                      <a:pt x="107" y="305"/>
                    </a:lnTo>
                    <a:lnTo>
                      <a:pt x="107" y="299"/>
                    </a:lnTo>
                    <a:lnTo>
                      <a:pt x="107" y="293"/>
                    </a:lnTo>
                    <a:lnTo>
                      <a:pt x="106" y="291"/>
                    </a:lnTo>
                    <a:lnTo>
                      <a:pt x="107" y="289"/>
                    </a:lnTo>
                    <a:lnTo>
                      <a:pt x="107" y="287"/>
                    </a:lnTo>
                    <a:lnTo>
                      <a:pt x="106" y="287"/>
                    </a:lnTo>
                    <a:lnTo>
                      <a:pt x="105" y="286"/>
                    </a:lnTo>
                    <a:lnTo>
                      <a:pt x="106" y="284"/>
                    </a:lnTo>
                    <a:lnTo>
                      <a:pt x="107" y="283"/>
                    </a:lnTo>
                    <a:lnTo>
                      <a:pt x="107" y="280"/>
                    </a:lnTo>
                    <a:lnTo>
                      <a:pt x="106" y="280"/>
                    </a:lnTo>
                    <a:lnTo>
                      <a:pt x="107" y="278"/>
                    </a:lnTo>
                    <a:lnTo>
                      <a:pt x="110" y="277"/>
                    </a:lnTo>
                    <a:lnTo>
                      <a:pt x="106" y="277"/>
                    </a:lnTo>
                    <a:lnTo>
                      <a:pt x="104" y="276"/>
                    </a:lnTo>
                    <a:lnTo>
                      <a:pt x="100" y="272"/>
                    </a:lnTo>
                    <a:lnTo>
                      <a:pt x="98" y="269"/>
                    </a:lnTo>
                    <a:lnTo>
                      <a:pt x="93" y="268"/>
                    </a:lnTo>
                    <a:lnTo>
                      <a:pt x="92" y="267"/>
                    </a:lnTo>
                    <a:lnTo>
                      <a:pt x="89" y="268"/>
                    </a:lnTo>
                    <a:lnTo>
                      <a:pt x="87" y="267"/>
                    </a:lnTo>
                    <a:lnTo>
                      <a:pt x="87" y="266"/>
                    </a:lnTo>
                    <a:lnTo>
                      <a:pt x="89" y="267"/>
                    </a:lnTo>
                    <a:lnTo>
                      <a:pt x="90" y="262"/>
                    </a:lnTo>
                    <a:lnTo>
                      <a:pt x="90" y="260"/>
                    </a:lnTo>
                    <a:lnTo>
                      <a:pt x="90" y="259"/>
                    </a:lnTo>
                    <a:lnTo>
                      <a:pt x="90" y="256"/>
                    </a:lnTo>
                    <a:lnTo>
                      <a:pt x="87" y="256"/>
                    </a:lnTo>
                    <a:lnTo>
                      <a:pt x="85" y="255"/>
                    </a:lnTo>
                    <a:lnTo>
                      <a:pt x="83" y="254"/>
                    </a:lnTo>
                    <a:lnTo>
                      <a:pt x="79" y="254"/>
                    </a:lnTo>
                    <a:lnTo>
                      <a:pt x="77" y="255"/>
                    </a:lnTo>
                    <a:lnTo>
                      <a:pt x="77" y="252"/>
                    </a:lnTo>
                    <a:lnTo>
                      <a:pt x="76" y="248"/>
                    </a:lnTo>
                    <a:lnTo>
                      <a:pt x="74" y="247"/>
                    </a:lnTo>
                    <a:lnTo>
                      <a:pt x="73" y="248"/>
                    </a:lnTo>
                    <a:lnTo>
                      <a:pt x="73" y="247"/>
                    </a:lnTo>
                    <a:lnTo>
                      <a:pt x="71" y="244"/>
                    </a:lnTo>
                    <a:lnTo>
                      <a:pt x="70" y="244"/>
                    </a:lnTo>
                    <a:lnTo>
                      <a:pt x="70" y="238"/>
                    </a:lnTo>
                    <a:lnTo>
                      <a:pt x="68" y="237"/>
                    </a:lnTo>
                    <a:lnTo>
                      <a:pt x="67" y="235"/>
                    </a:lnTo>
                    <a:lnTo>
                      <a:pt x="66" y="235"/>
                    </a:lnTo>
                    <a:lnTo>
                      <a:pt x="65" y="234"/>
                    </a:lnTo>
                    <a:lnTo>
                      <a:pt x="63" y="236"/>
                    </a:lnTo>
                    <a:lnTo>
                      <a:pt x="62" y="236"/>
                    </a:lnTo>
                    <a:lnTo>
                      <a:pt x="61" y="235"/>
                    </a:lnTo>
                    <a:lnTo>
                      <a:pt x="60" y="236"/>
                    </a:lnTo>
                    <a:lnTo>
                      <a:pt x="61" y="237"/>
                    </a:lnTo>
                    <a:lnTo>
                      <a:pt x="53" y="237"/>
                    </a:lnTo>
                    <a:lnTo>
                      <a:pt x="52" y="236"/>
                    </a:lnTo>
                    <a:lnTo>
                      <a:pt x="43" y="234"/>
                    </a:lnTo>
                    <a:lnTo>
                      <a:pt x="43" y="233"/>
                    </a:lnTo>
                    <a:lnTo>
                      <a:pt x="42" y="232"/>
                    </a:lnTo>
                    <a:lnTo>
                      <a:pt x="42" y="231"/>
                    </a:lnTo>
                    <a:lnTo>
                      <a:pt x="40" y="229"/>
                    </a:lnTo>
                    <a:lnTo>
                      <a:pt x="41" y="228"/>
                    </a:lnTo>
                    <a:lnTo>
                      <a:pt x="40" y="227"/>
                    </a:lnTo>
                    <a:lnTo>
                      <a:pt x="38" y="226"/>
                    </a:lnTo>
                    <a:lnTo>
                      <a:pt x="37" y="224"/>
                    </a:lnTo>
                    <a:lnTo>
                      <a:pt x="36" y="224"/>
                    </a:lnTo>
                    <a:lnTo>
                      <a:pt x="35" y="223"/>
                    </a:lnTo>
                    <a:lnTo>
                      <a:pt x="32" y="223"/>
                    </a:lnTo>
                    <a:lnTo>
                      <a:pt x="31" y="220"/>
                    </a:lnTo>
                    <a:lnTo>
                      <a:pt x="29" y="220"/>
                    </a:lnTo>
                    <a:lnTo>
                      <a:pt x="27" y="219"/>
                    </a:lnTo>
                    <a:lnTo>
                      <a:pt x="28" y="215"/>
                    </a:lnTo>
                    <a:lnTo>
                      <a:pt x="29" y="216"/>
                    </a:lnTo>
                    <a:lnTo>
                      <a:pt x="30" y="215"/>
                    </a:lnTo>
                    <a:lnTo>
                      <a:pt x="34" y="215"/>
                    </a:lnTo>
                    <a:lnTo>
                      <a:pt x="37" y="217"/>
                    </a:lnTo>
                    <a:lnTo>
                      <a:pt x="37" y="216"/>
                    </a:lnTo>
                    <a:lnTo>
                      <a:pt x="35" y="215"/>
                    </a:lnTo>
                    <a:lnTo>
                      <a:pt x="34" y="215"/>
                    </a:lnTo>
                    <a:lnTo>
                      <a:pt x="33" y="210"/>
                    </a:lnTo>
                    <a:lnTo>
                      <a:pt x="32" y="210"/>
                    </a:lnTo>
                    <a:lnTo>
                      <a:pt x="27" y="210"/>
                    </a:lnTo>
                    <a:lnTo>
                      <a:pt x="25" y="212"/>
                    </a:lnTo>
                    <a:lnTo>
                      <a:pt x="23" y="212"/>
                    </a:lnTo>
                    <a:lnTo>
                      <a:pt x="22" y="211"/>
                    </a:lnTo>
                    <a:lnTo>
                      <a:pt x="22" y="210"/>
                    </a:lnTo>
                    <a:lnTo>
                      <a:pt x="22" y="209"/>
                    </a:lnTo>
                    <a:lnTo>
                      <a:pt x="21" y="209"/>
                    </a:lnTo>
                    <a:lnTo>
                      <a:pt x="20" y="207"/>
                    </a:lnTo>
                    <a:lnTo>
                      <a:pt x="19" y="209"/>
                    </a:lnTo>
                    <a:lnTo>
                      <a:pt x="13" y="207"/>
                    </a:lnTo>
                    <a:lnTo>
                      <a:pt x="12" y="210"/>
                    </a:lnTo>
                    <a:lnTo>
                      <a:pt x="11" y="210"/>
                    </a:lnTo>
                    <a:lnTo>
                      <a:pt x="9" y="212"/>
                    </a:lnTo>
                    <a:lnTo>
                      <a:pt x="7" y="212"/>
                    </a:lnTo>
                    <a:lnTo>
                      <a:pt x="7" y="209"/>
                    </a:lnTo>
                    <a:lnTo>
                      <a:pt x="3" y="209"/>
                    </a:lnTo>
                    <a:lnTo>
                      <a:pt x="1" y="209"/>
                    </a:lnTo>
                    <a:lnTo>
                      <a:pt x="0" y="209"/>
                    </a:lnTo>
                    <a:lnTo>
                      <a:pt x="0" y="207"/>
                    </a:lnTo>
                    <a:lnTo>
                      <a:pt x="2" y="205"/>
                    </a:lnTo>
                    <a:lnTo>
                      <a:pt x="2" y="203"/>
                    </a:lnTo>
                    <a:lnTo>
                      <a:pt x="4" y="202"/>
                    </a:lnTo>
                    <a:lnTo>
                      <a:pt x="5" y="202"/>
                    </a:lnTo>
                    <a:lnTo>
                      <a:pt x="4" y="200"/>
                    </a:lnTo>
                    <a:lnTo>
                      <a:pt x="6" y="198"/>
                    </a:lnTo>
                    <a:lnTo>
                      <a:pt x="6" y="196"/>
                    </a:lnTo>
                    <a:lnTo>
                      <a:pt x="8" y="197"/>
                    </a:lnTo>
                    <a:lnTo>
                      <a:pt x="11" y="197"/>
                    </a:lnTo>
                    <a:lnTo>
                      <a:pt x="11" y="193"/>
                    </a:lnTo>
                    <a:lnTo>
                      <a:pt x="11" y="190"/>
                    </a:lnTo>
                    <a:lnTo>
                      <a:pt x="9" y="189"/>
                    </a:lnTo>
                    <a:lnTo>
                      <a:pt x="8" y="186"/>
                    </a:lnTo>
                    <a:lnTo>
                      <a:pt x="6" y="188"/>
                    </a:lnTo>
                    <a:lnTo>
                      <a:pt x="6" y="186"/>
                    </a:lnTo>
                    <a:lnTo>
                      <a:pt x="6" y="183"/>
                    </a:lnTo>
                    <a:lnTo>
                      <a:pt x="7" y="180"/>
                    </a:lnTo>
                    <a:lnTo>
                      <a:pt x="6" y="179"/>
                    </a:lnTo>
                    <a:lnTo>
                      <a:pt x="8" y="178"/>
                    </a:lnTo>
                    <a:lnTo>
                      <a:pt x="9" y="179"/>
                    </a:lnTo>
                    <a:lnTo>
                      <a:pt x="11" y="177"/>
                    </a:lnTo>
                    <a:lnTo>
                      <a:pt x="12" y="177"/>
                    </a:lnTo>
                    <a:lnTo>
                      <a:pt x="12" y="175"/>
                    </a:lnTo>
                    <a:lnTo>
                      <a:pt x="16" y="175"/>
                    </a:lnTo>
                    <a:lnTo>
                      <a:pt x="16" y="176"/>
                    </a:lnTo>
                    <a:lnTo>
                      <a:pt x="20" y="178"/>
                    </a:lnTo>
                    <a:lnTo>
                      <a:pt x="22" y="178"/>
                    </a:lnTo>
                    <a:lnTo>
                      <a:pt x="22" y="176"/>
                    </a:lnTo>
                    <a:lnTo>
                      <a:pt x="22" y="175"/>
                    </a:lnTo>
                    <a:lnTo>
                      <a:pt x="22" y="174"/>
                    </a:lnTo>
                    <a:lnTo>
                      <a:pt x="23" y="175"/>
                    </a:lnTo>
                    <a:lnTo>
                      <a:pt x="25" y="175"/>
                    </a:lnTo>
                    <a:lnTo>
                      <a:pt x="25" y="171"/>
                    </a:lnTo>
                    <a:lnTo>
                      <a:pt x="25" y="170"/>
                    </a:lnTo>
                    <a:lnTo>
                      <a:pt x="25" y="166"/>
                    </a:lnTo>
                    <a:lnTo>
                      <a:pt x="25" y="167"/>
                    </a:lnTo>
                    <a:lnTo>
                      <a:pt x="26" y="167"/>
                    </a:lnTo>
                    <a:lnTo>
                      <a:pt x="27" y="169"/>
                    </a:lnTo>
                    <a:lnTo>
                      <a:pt x="28" y="169"/>
                    </a:lnTo>
                    <a:lnTo>
                      <a:pt x="30" y="170"/>
                    </a:lnTo>
                    <a:lnTo>
                      <a:pt x="31" y="168"/>
                    </a:lnTo>
                    <a:lnTo>
                      <a:pt x="31" y="165"/>
                    </a:lnTo>
                    <a:lnTo>
                      <a:pt x="31" y="163"/>
                    </a:lnTo>
                    <a:lnTo>
                      <a:pt x="29" y="162"/>
                    </a:lnTo>
                    <a:lnTo>
                      <a:pt x="33" y="162"/>
                    </a:lnTo>
                    <a:lnTo>
                      <a:pt x="33" y="159"/>
                    </a:lnTo>
                    <a:lnTo>
                      <a:pt x="32" y="155"/>
                    </a:lnTo>
                    <a:lnTo>
                      <a:pt x="33" y="154"/>
                    </a:lnTo>
                    <a:lnTo>
                      <a:pt x="33" y="150"/>
                    </a:lnTo>
                    <a:lnTo>
                      <a:pt x="34" y="152"/>
                    </a:lnTo>
                    <a:lnTo>
                      <a:pt x="37" y="152"/>
                    </a:lnTo>
                    <a:lnTo>
                      <a:pt x="38" y="151"/>
                    </a:lnTo>
                    <a:lnTo>
                      <a:pt x="38" y="150"/>
                    </a:lnTo>
                    <a:lnTo>
                      <a:pt x="40" y="150"/>
                    </a:lnTo>
                    <a:lnTo>
                      <a:pt x="40" y="149"/>
                    </a:lnTo>
                    <a:lnTo>
                      <a:pt x="41" y="149"/>
                    </a:lnTo>
                    <a:lnTo>
                      <a:pt x="41" y="148"/>
                    </a:lnTo>
                    <a:lnTo>
                      <a:pt x="41" y="146"/>
                    </a:lnTo>
                    <a:lnTo>
                      <a:pt x="43" y="146"/>
                    </a:lnTo>
                    <a:lnTo>
                      <a:pt x="43" y="145"/>
                    </a:lnTo>
                    <a:lnTo>
                      <a:pt x="46" y="145"/>
                    </a:lnTo>
                    <a:lnTo>
                      <a:pt x="47" y="142"/>
                    </a:lnTo>
                    <a:lnTo>
                      <a:pt x="50" y="142"/>
                    </a:lnTo>
                    <a:lnTo>
                      <a:pt x="52" y="142"/>
                    </a:lnTo>
                    <a:lnTo>
                      <a:pt x="52" y="141"/>
                    </a:lnTo>
                    <a:lnTo>
                      <a:pt x="53" y="141"/>
                    </a:lnTo>
                    <a:lnTo>
                      <a:pt x="55" y="145"/>
                    </a:lnTo>
                    <a:lnTo>
                      <a:pt x="57" y="146"/>
                    </a:lnTo>
                    <a:lnTo>
                      <a:pt x="58" y="145"/>
                    </a:lnTo>
                    <a:lnTo>
                      <a:pt x="61" y="145"/>
                    </a:lnTo>
                    <a:lnTo>
                      <a:pt x="64" y="142"/>
                    </a:lnTo>
                    <a:lnTo>
                      <a:pt x="66" y="144"/>
                    </a:lnTo>
                    <a:lnTo>
                      <a:pt x="66" y="142"/>
                    </a:lnTo>
                    <a:lnTo>
                      <a:pt x="71" y="140"/>
                    </a:lnTo>
                    <a:lnTo>
                      <a:pt x="70" y="137"/>
                    </a:lnTo>
                    <a:lnTo>
                      <a:pt x="73" y="138"/>
                    </a:lnTo>
                    <a:lnTo>
                      <a:pt x="74" y="137"/>
                    </a:lnTo>
                    <a:lnTo>
                      <a:pt x="76" y="134"/>
                    </a:lnTo>
                    <a:lnTo>
                      <a:pt x="76" y="133"/>
                    </a:lnTo>
                    <a:lnTo>
                      <a:pt x="78" y="133"/>
                    </a:lnTo>
                    <a:lnTo>
                      <a:pt x="80" y="132"/>
                    </a:lnTo>
                    <a:lnTo>
                      <a:pt x="85" y="126"/>
                    </a:lnTo>
                    <a:lnTo>
                      <a:pt x="86" y="127"/>
                    </a:lnTo>
                    <a:lnTo>
                      <a:pt x="85" y="128"/>
                    </a:lnTo>
                    <a:lnTo>
                      <a:pt x="85" y="133"/>
                    </a:lnTo>
                    <a:lnTo>
                      <a:pt x="89" y="132"/>
                    </a:lnTo>
                    <a:lnTo>
                      <a:pt x="90" y="133"/>
                    </a:lnTo>
                    <a:lnTo>
                      <a:pt x="92" y="135"/>
                    </a:lnTo>
                    <a:lnTo>
                      <a:pt x="93" y="135"/>
                    </a:lnTo>
                    <a:lnTo>
                      <a:pt x="97" y="133"/>
                    </a:lnTo>
                    <a:lnTo>
                      <a:pt x="104" y="135"/>
                    </a:lnTo>
                    <a:lnTo>
                      <a:pt x="106" y="136"/>
                    </a:lnTo>
                    <a:lnTo>
                      <a:pt x="107" y="133"/>
                    </a:lnTo>
                    <a:lnTo>
                      <a:pt x="108" y="131"/>
                    </a:lnTo>
                    <a:lnTo>
                      <a:pt x="109" y="132"/>
                    </a:lnTo>
                    <a:lnTo>
                      <a:pt x="110" y="129"/>
                    </a:lnTo>
                    <a:lnTo>
                      <a:pt x="111" y="130"/>
                    </a:lnTo>
                    <a:lnTo>
                      <a:pt x="110" y="133"/>
                    </a:lnTo>
                    <a:lnTo>
                      <a:pt x="112" y="133"/>
                    </a:lnTo>
                    <a:lnTo>
                      <a:pt x="113" y="131"/>
                    </a:lnTo>
                    <a:lnTo>
                      <a:pt x="114" y="131"/>
                    </a:lnTo>
                    <a:lnTo>
                      <a:pt x="118" y="127"/>
                    </a:lnTo>
                    <a:lnTo>
                      <a:pt x="120" y="124"/>
                    </a:lnTo>
                    <a:lnTo>
                      <a:pt x="122" y="122"/>
                    </a:lnTo>
                    <a:lnTo>
                      <a:pt x="123" y="122"/>
                    </a:lnTo>
                    <a:lnTo>
                      <a:pt x="125" y="120"/>
                    </a:lnTo>
                    <a:lnTo>
                      <a:pt x="126" y="120"/>
                    </a:lnTo>
                    <a:lnTo>
                      <a:pt x="128" y="123"/>
                    </a:lnTo>
                    <a:lnTo>
                      <a:pt x="128" y="122"/>
                    </a:lnTo>
                    <a:lnTo>
                      <a:pt x="129" y="122"/>
                    </a:lnTo>
                    <a:lnTo>
                      <a:pt x="131" y="128"/>
                    </a:lnTo>
                    <a:lnTo>
                      <a:pt x="130" y="131"/>
                    </a:lnTo>
                    <a:lnTo>
                      <a:pt x="131" y="132"/>
                    </a:lnTo>
                    <a:lnTo>
                      <a:pt x="138" y="132"/>
                    </a:lnTo>
                    <a:lnTo>
                      <a:pt x="138" y="128"/>
                    </a:lnTo>
                    <a:lnTo>
                      <a:pt x="139" y="127"/>
                    </a:lnTo>
                    <a:lnTo>
                      <a:pt x="139" y="124"/>
                    </a:lnTo>
                    <a:lnTo>
                      <a:pt x="141" y="122"/>
                    </a:lnTo>
                    <a:lnTo>
                      <a:pt x="143" y="120"/>
                    </a:lnTo>
                    <a:lnTo>
                      <a:pt x="146" y="120"/>
                    </a:lnTo>
                    <a:lnTo>
                      <a:pt x="152" y="119"/>
                    </a:lnTo>
                    <a:lnTo>
                      <a:pt x="153" y="119"/>
                    </a:lnTo>
                    <a:lnTo>
                      <a:pt x="152" y="120"/>
                    </a:lnTo>
                    <a:lnTo>
                      <a:pt x="156" y="119"/>
                    </a:lnTo>
                    <a:lnTo>
                      <a:pt x="157" y="118"/>
                    </a:lnTo>
                    <a:lnTo>
                      <a:pt x="158" y="118"/>
                    </a:lnTo>
                    <a:lnTo>
                      <a:pt x="161" y="117"/>
                    </a:lnTo>
                    <a:lnTo>
                      <a:pt x="161" y="115"/>
                    </a:lnTo>
                    <a:lnTo>
                      <a:pt x="162" y="115"/>
                    </a:lnTo>
                    <a:lnTo>
                      <a:pt x="162" y="114"/>
                    </a:lnTo>
                    <a:lnTo>
                      <a:pt x="164" y="115"/>
                    </a:lnTo>
                    <a:lnTo>
                      <a:pt x="165" y="113"/>
                    </a:lnTo>
                    <a:lnTo>
                      <a:pt x="166" y="112"/>
                    </a:lnTo>
                    <a:lnTo>
                      <a:pt x="166" y="108"/>
                    </a:lnTo>
                    <a:lnTo>
                      <a:pt x="166" y="107"/>
                    </a:lnTo>
                    <a:lnTo>
                      <a:pt x="164" y="107"/>
                    </a:lnTo>
                    <a:lnTo>
                      <a:pt x="165" y="107"/>
                    </a:lnTo>
                    <a:lnTo>
                      <a:pt x="165" y="106"/>
                    </a:lnTo>
                    <a:lnTo>
                      <a:pt x="167" y="107"/>
                    </a:lnTo>
                    <a:lnTo>
                      <a:pt x="170" y="107"/>
                    </a:lnTo>
                    <a:lnTo>
                      <a:pt x="170" y="109"/>
                    </a:lnTo>
                    <a:lnTo>
                      <a:pt x="175" y="109"/>
                    </a:lnTo>
                    <a:lnTo>
                      <a:pt x="176" y="109"/>
                    </a:lnTo>
                    <a:lnTo>
                      <a:pt x="175" y="107"/>
                    </a:lnTo>
                    <a:lnTo>
                      <a:pt x="176" y="107"/>
                    </a:lnTo>
                    <a:lnTo>
                      <a:pt x="175" y="106"/>
                    </a:lnTo>
                    <a:lnTo>
                      <a:pt x="177" y="103"/>
                    </a:lnTo>
                    <a:lnTo>
                      <a:pt x="175" y="101"/>
                    </a:lnTo>
                    <a:lnTo>
                      <a:pt x="174" y="101"/>
                    </a:lnTo>
                    <a:lnTo>
                      <a:pt x="174" y="95"/>
                    </a:lnTo>
                    <a:lnTo>
                      <a:pt x="177" y="94"/>
                    </a:lnTo>
                    <a:lnTo>
                      <a:pt x="178" y="94"/>
                    </a:lnTo>
                    <a:lnTo>
                      <a:pt x="180" y="92"/>
                    </a:lnTo>
                    <a:lnTo>
                      <a:pt x="181" y="92"/>
                    </a:lnTo>
                    <a:lnTo>
                      <a:pt x="182" y="90"/>
                    </a:lnTo>
                    <a:lnTo>
                      <a:pt x="185" y="90"/>
                    </a:lnTo>
                    <a:lnTo>
                      <a:pt x="187" y="93"/>
                    </a:lnTo>
                    <a:lnTo>
                      <a:pt x="188" y="94"/>
                    </a:lnTo>
                    <a:lnTo>
                      <a:pt x="188" y="92"/>
                    </a:lnTo>
                    <a:lnTo>
                      <a:pt x="190" y="92"/>
                    </a:lnTo>
                    <a:lnTo>
                      <a:pt x="190" y="91"/>
                    </a:lnTo>
                    <a:lnTo>
                      <a:pt x="194" y="94"/>
                    </a:lnTo>
                    <a:lnTo>
                      <a:pt x="198" y="95"/>
                    </a:lnTo>
                    <a:lnTo>
                      <a:pt x="198" y="97"/>
                    </a:lnTo>
                    <a:lnTo>
                      <a:pt x="199" y="97"/>
                    </a:lnTo>
                    <a:lnTo>
                      <a:pt x="199" y="98"/>
                    </a:lnTo>
                    <a:lnTo>
                      <a:pt x="200" y="98"/>
                    </a:lnTo>
                    <a:lnTo>
                      <a:pt x="205" y="99"/>
                    </a:lnTo>
                    <a:lnTo>
                      <a:pt x="211" y="99"/>
                    </a:lnTo>
                    <a:lnTo>
                      <a:pt x="211" y="101"/>
                    </a:lnTo>
                    <a:lnTo>
                      <a:pt x="213" y="101"/>
                    </a:lnTo>
                    <a:lnTo>
                      <a:pt x="217" y="102"/>
                    </a:lnTo>
                    <a:lnTo>
                      <a:pt x="218" y="103"/>
                    </a:lnTo>
                    <a:lnTo>
                      <a:pt x="218" y="102"/>
                    </a:lnTo>
                    <a:lnTo>
                      <a:pt x="224" y="102"/>
                    </a:lnTo>
                    <a:lnTo>
                      <a:pt x="225" y="101"/>
                    </a:lnTo>
                    <a:lnTo>
                      <a:pt x="228" y="103"/>
                    </a:lnTo>
                    <a:lnTo>
                      <a:pt x="229" y="100"/>
                    </a:lnTo>
                    <a:lnTo>
                      <a:pt x="229" y="98"/>
                    </a:lnTo>
                    <a:lnTo>
                      <a:pt x="232" y="100"/>
                    </a:lnTo>
                    <a:lnTo>
                      <a:pt x="232" y="101"/>
                    </a:lnTo>
                    <a:lnTo>
                      <a:pt x="233" y="103"/>
                    </a:lnTo>
                    <a:lnTo>
                      <a:pt x="234" y="102"/>
                    </a:lnTo>
                    <a:lnTo>
                      <a:pt x="236" y="104"/>
                    </a:lnTo>
                    <a:lnTo>
                      <a:pt x="236" y="103"/>
                    </a:lnTo>
                    <a:lnTo>
                      <a:pt x="237" y="103"/>
                    </a:lnTo>
                    <a:lnTo>
                      <a:pt x="238" y="101"/>
                    </a:lnTo>
                    <a:lnTo>
                      <a:pt x="243" y="106"/>
                    </a:lnTo>
                    <a:lnTo>
                      <a:pt x="245" y="107"/>
                    </a:lnTo>
                    <a:lnTo>
                      <a:pt x="245" y="108"/>
                    </a:lnTo>
                    <a:lnTo>
                      <a:pt x="246" y="109"/>
                    </a:lnTo>
                    <a:lnTo>
                      <a:pt x="248" y="105"/>
                    </a:lnTo>
                    <a:lnTo>
                      <a:pt x="250" y="103"/>
                    </a:lnTo>
                    <a:lnTo>
                      <a:pt x="250" y="102"/>
                    </a:lnTo>
                    <a:lnTo>
                      <a:pt x="252" y="99"/>
                    </a:lnTo>
                    <a:lnTo>
                      <a:pt x="253" y="99"/>
                    </a:lnTo>
                    <a:lnTo>
                      <a:pt x="255" y="98"/>
                    </a:lnTo>
                    <a:lnTo>
                      <a:pt x="257" y="100"/>
                    </a:lnTo>
                    <a:lnTo>
                      <a:pt x="259" y="101"/>
                    </a:lnTo>
                    <a:lnTo>
                      <a:pt x="260" y="100"/>
                    </a:lnTo>
                    <a:lnTo>
                      <a:pt x="260" y="99"/>
                    </a:lnTo>
                    <a:lnTo>
                      <a:pt x="261" y="101"/>
                    </a:lnTo>
                    <a:lnTo>
                      <a:pt x="263" y="101"/>
                    </a:lnTo>
                    <a:lnTo>
                      <a:pt x="263" y="99"/>
                    </a:lnTo>
                    <a:lnTo>
                      <a:pt x="267" y="100"/>
                    </a:lnTo>
                    <a:lnTo>
                      <a:pt x="267" y="98"/>
                    </a:lnTo>
                    <a:lnTo>
                      <a:pt x="268" y="99"/>
                    </a:lnTo>
                    <a:lnTo>
                      <a:pt x="269" y="98"/>
                    </a:lnTo>
                    <a:lnTo>
                      <a:pt x="272" y="99"/>
                    </a:lnTo>
                    <a:lnTo>
                      <a:pt x="273" y="100"/>
                    </a:lnTo>
                    <a:lnTo>
                      <a:pt x="273" y="101"/>
                    </a:lnTo>
                    <a:lnTo>
                      <a:pt x="274" y="101"/>
                    </a:lnTo>
                    <a:lnTo>
                      <a:pt x="274" y="103"/>
                    </a:lnTo>
                    <a:lnTo>
                      <a:pt x="275" y="102"/>
                    </a:lnTo>
                    <a:lnTo>
                      <a:pt x="276" y="103"/>
                    </a:lnTo>
                    <a:lnTo>
                      <a:pt x="275" y="101"/>
                    </a:lnTo>
                    <a:lnTo>
                      <a:pt x="276" y="101"/>
                    </a:lnTo>
                    <a:lnTo>
                      <a:pt x="276" y="102"/>
                    </a:lnTo>
                    <a:lnTo>
                      <a:pt x="276" y="103"/>
                    </a:lnTo>
                    <a:lnTo>
                      <a:pt x="278" y="102"/>
                    </a:lnTo>
                    <a:lnTo>
                      <a:pt x="281" y="98"/>
                    </a:lnTo>
                    <a:lnTo>
                      <a:pt x="280" y="98"/>
                    </a:lnTo>
                    <a:lnTo>
                      <a:pt x="281" y="96"/>
                    </a:lnTo>
                    <a:lnTo>
                      <a:pt x="280" y="96"/>
                    </a:lnTo>
                    <a:lnTo>
                      <a:pt x="281" y="95"/>
                    </a:lnTo>
                    <a:lnTo>
                      <a:pt x="280" y="95"/>
                    </a:lnTo>
                    <a:lnTo>
                      <a:pt x="280" y="94"/>
                    </a:lnTo>
                    <a:lnTo>
                      <a:pt x="280" y="90"/>
                    </a:lnTo>
                    <a:lnTo>
                      <a:pt x="283" y="92"/>
                    </a:lnTo>
                    <a:lnTo>
                      <a:pt x="283" y="86"/>
                    </a:lnTo>
                    <a:lnTo>
                      <a:pt x="283" y="84"/>
                    </a:lnTo>
                    <a:lnTo>
                      <a:pt x="284" y="84"/>
                    </a:lnTo>
                    <a:lnTo>
                      <a:pt x="284" y="82"/>
                    </a:lnTo>
                    <a:lnTo>
                      <a:pt x="283" y="81"/>
                    </a:lnTo>
                    <a:lnTo>
                      <a:pt x="282" y="81"/>
                    </a:lnTo>
                    <a:lnTo>
                      <a:pt x="282" y="78"/>
                    </a:lnTo>
                    <a:lnTo>
                      <a:pt x="281" y="77"/>
                    </a:lnTo>
                    <a:lnTo>
                      <a:pt x="281" y="76"/>
                    </a:lnTo>
                    <a:lnTo>
                      <a:pt x="283" y="75"/>
                    </a:lnTo>
                    <a:lnTo>
                      <a:pt x="283" y="76"/>
                    </a:lnTo>
                    <a:lnTo>
                      <a:pt x="284" y="75"/>
                    </a:lnTo>
                    <a:lnTo>
                      <a:pt x="283" y="74"/>
                    </a:lnTo>
                    <a:lnTo>
                      <a:pt x="283" y="73"/>
                    </a:lnTo>
                    <a:lnTo>
                      <a:pt x="282" y="71"/>
                    </a:lnTo>
                    <a:lnTo>
                      <a:pt x="283" y="70"/>
                    </a:lnTo>
                    <a:lnTo>
                      <a:pt x="283" y="71"/>
                    </a:lnTo>
                    <a:lnTo>
                      <a:pt x="283" y="69"/>
                    </a:lnTo>
                    <a:lnTo>
                      <a:pt x="283" y="68"/>
                    </a:lnTo>
                    <a:lnTo>
                      <a:pt x="281" y="67"/>
                    </a:lnTo>
                    <a:lnTo>
                      <a:pt x="281" y="66"/>
                    </a:lnTo>
                    <a:lnTo>
                      <a:pt x="283" y="65"/>
                    </a:lnTo>
                    <a:lnTo>
                      <a:pt x="284" y="65"/>
                    </a:lnTo>
                    <a:lnTo>
                      <a:pt x="284" y="64"/>
                    </a:lnTo>
                    <a:lnTo>
                      <a:pt x="286" y="64"/>
                    </a:lnTo>
                    <a:lnTo>
                      <a:pt x="290" y="69"/>
                    </a:lnTo>
                    <a:lnTo>
                      <a:pt x="296" y="72"/>
                    </a:lnTo>
                    <a:lnTo>
                      <a:pt x="296" y="71"/>
                    </a:lnTo>
                    <a:lnTo>
                      <a:pt x="297" y="71"/>
                    </a:lnTo>
                    <a:lnTo>
                      <a:pt x="296" y="70"/>
                    </a:lnTo>
                    <a:lnTo>
                      <a:pt x="297" y="69"/>
                    </a:lnTo>
                    <a:lnTo>
                      <a:pt x="297" y="68"/>
                    </a:lnTo>
                    <a:lnTo>
                      <a:pt x="295" y="68"/>
                    </a:lnTo>
                    <a:lnTo>
                      <a:pt x="294" y="67"/>
                    </a:lnTo>
                    <a:lnTo>
                      <a:pt x="296" y="65"/>
                    </a:lnTo>
                    <a:lnTo>
                      <a:pt x="297" y="67"/>
                    </a:lnTo>
                    <a:lnTo>
                      <a:pt x="298" y="65"/>
                    </a:lnTo>
                    <a:lnTo>
                      <a:pt x="297" y="65"/>
                    </a:lnTo>
                    <a:lnTo>
                      <a:pt x="299" y="64"/>
                    </a:lnTo>
                    <a:lnTo>
                      <a:pt x="299" y="58"/>
                    </a:lnTo>
                    <a:lnTo>
                      <a:pt x="303" y="61"/>
                    </a:lnTo>
                    <a:lnTo>
                      <a:pt x="306" y="61"/>
                    </a:lnTo>
                    <a:lnTo>
                      <a:pt x="306" y="58"/>
                    </a:lnTo>
                    <a:lnTo>
                      <a:pt x="309" y="61"/>
                    </a:lnTo>
                    <a:lnTo>
                      <a:pt x="312" y="61"/>
                    </a:lnTo>
                    <a:lnTo>
                      <a:pt x="312" y="57"/>
                    </a:lnTo>
                    <a:lnTo>
                      <a:pt x="313" y="56"/>
                    </a:lnTo>
                    <a:lnTo>
                      <a:pt x="313" y="54"/>
                    </a:lnTo>
                    <a:lnTo>
                      <a:pt x="313" y="52"/>
                    </a:lnTo>
                    <a:lnTo>
                      <a:pt x="312" y="52"/>
                    </a:lnTo>
                    <a:lnTo>
                      <a:pt x="313" y="52"/>
                    </a:lnTo>
                    <a:lnTo>
                      <a:pt x="313" y="48"/>
                    </a:lnTo>
                    <a:lnTo>
                      <a:pt x="310" y="39"/>
                    </a:lnTo>
                    <a:lnTo>
                      <a:pt x="315" y="38"/>
                    </a:lnTo>
                    <a:lnTo>
                      <a:pt x="315" y="34"/>
                    </a:lnTo>
                    <a:lnTo>
                      <a:pt x="319" y="36"/>
                    </a:lnTo>
                    <a:lnTo>
                      <a:pt x="320" y="36"/>
                    </a:lnTo>
                    <a:lnTo>
                      <a:pt x="319" y="39"/>
                    </a:lnTo>
                    <a:lnTo>
                      <a:pt x="321" y="39"/>
                    </a:lnTo>
                    <a:lnTo>
                      <a:pt x="321" y="40"/>
                    </a:lnTo>
                    <a:lnTo>
                      <a:pt x="322" y="42"/>
                    </a:lnTo>
                    <a:lnTo>
                      <a:pt x="323" y="39"/>
                    </a:lnTo>
                    <a:lnTo>
                      <a:pt x="325" y="35"/>
                    </a:lnTo>
                    <a:lnTo>
                      <a:pt x="330" y="35"/>
                    </a:lnTo>
                    <a:lnTo>
                      <a:pt x="329" y="35"/>
                    </a:lnTo>
                    <a:lnTo>
                      <a:pt x="330" y="37"/>
                    </a:lnTo>
                    <a:lnTo>
                      <a:pt x="330" y="41"/>
                    </a:lnTo>
                    <a:lnTo>
                      <a:pt x="331" y="41"/>
                    </a:lnTo>
                    <a:lnTo>
                      <a:pt x="334" y="43"/>
                    </a:lnTo>
                    <a:lnTo>
                      <a:pt x="336" y="43"/>
                    </a:lnTo>
                    <a:lnTo>
                      <a:pt x="337" y="41"/>
                    </a:lnTo>
                    <a:lnTo>
                      <a:pt x="335" y="39"/>
                    </a:lnTo>
                    <a:lnTo>
                      <a:pt x="335" y="38"/>
                    </a:lnTo>
                    <a:lnTo>
                      <a:pt x="339" y="39"/>
                    </a:lnTo>
                    <a:lnTo>
                      <a:pt x="340" y="38"/>
                    </a:lnTo>
                    <a:lnTo>
                      <a:pt x="341" y="36"/>
                    </a:lnTo>
                    <a:lnTo>
                      <a:pt x="343" y="37"/>
                    </a:lnTo>
                    <a:lnTo>
                      <a:pt x="344" y="37"/>
                    </a:lnTo>
                    <a:lnTo>
                      <a:pt x="343" y="38"/>
                    </a:lnTo>
                    <a:lnTo>
                      <a:pt x="343" y="40"/>
                    </a:lnTo>
                    <a:lnTo>
                      <a:pt x="343" y="41"/>
                    </a:lnTo>
                    <a:lnTo>
                      <a:pt x="345" y="43"/>
                    </a:lnTo>
                    <a:lnTo>
                      <a:pt x="344" y="43"/>
                    </a:lnTo>
                    <a:lnTo>
                      <a:pt x="343" y="44"/>
                    </a:lnTo>
                    <a:lnTo>
                      <a:pt x="342" y="46"/>
                    </a:lnTo>
                    <a:lnTo>
                      <a:pt x="343" y="47"/>
                    </a:lnTo>
                    <a:lnTo>
                      <a:pt x="343" y="51"/>
                    </a:lnTo>
                    <a:lnTo>
                      <a:pt x="345" y="54"/>
                    </a:lnTo>
                    <a:lnTo>
                      <a:pt x="346" y="52"/>
                    </a:lnTo>
                    <a:lnTo>
                      <a:pt x="346" y="53"/>
                    </a:lnTo>
                    <a:lnTo>
                      <a:pt x="347" y="52"/>
                    </a:lnTo>
                    <a:lnTo>
                      <a:pt x="347" y="53"/>
                    </a:lnTo>
                    <a:lnTo>
                      <a:pt x="348" y="53"/>
                    </a:lnTo>
                    <a:lnTo>
                      <a:pt x="348" y="54"/>
                    </a:lnTo>
                    <a:lnTo>
                      <a:pt x="349" y="55"/>
                    </a:lnTo>
                    <a:lnTo>
                      <a:pt x="350" y="56"/>
                    </a:lnTo>
                    <a:lnTo>
                      <a:pt x="351" y="55"/>
                    </a:lnTo>
                    <a:lnTo>
                      <a:pt x="351" y="53"/>
                    </a:lnTo>
                    <a:lnTo>
                      <a:pt x="353" y="51"/>
                    </a:lnTo>
                    <a:lnTo>
                      <a:pt x="353" y="52"/>
                    </a:lnTo>
                    <a:lnTo>
                      <a:pt x="355" y="53"/>
                    </a:lnTo>
                    <a:lnTo>
                      <a:pt x="356" y="53"/>
                    </a:lnTo>
                    <a:lnTo>
                      <a:pt x="356" y="51"/>
                    </a:lnTo>
                    <a:lnTo>
                      <a:pt x="358" y="51"/>
                    </a:lnTo>
                    <a:lnTo>
                      <a:pt x="359" y="53"/>
                    </a:lnTo>
                    <a:lnTo>
                      <a:pt x="361" y="54"/>
                    </a:lnTo>
                    <a:lnTo>
                      <a:pt x="361" y="52"/>
                    </a:lnTo>
                    <a:lnTo>
                      <a:pt x="361" y="51"/>
                    </a:lnTo>
                    <a:lnTo>
                      <a:pt x="365" y="52"/>
                    </a:lnTo>
                    <a:lnTo>
                      <a:pt x="368" y="52"/>
                    </a:lnTo>
                    <a:lnTo>
                      <a:pt x="372" y="55"/>
                    </a:lnTo>
                    <a:lnTo>
                      <a:pt x="372" y="54"/>
                    </a:lnTo>
                    <a:lnTo>
                      <a:pt x="372" y="50"/>
                    </a:lnTo>
                    <a:lnTo>
                      <a:pt x="374" y="49"/>
                    </a:lnTo>
                    <a:lnTo>
                      <a:pt x="374" y="48"/>
                    </a:lnTo>
                    <a:lnTo>
                      <a:pt x="378" y="49"/>
                    </a:lnTo>
                    <a:lnTo>
                      <a:pt x="379" y="48"/>
                    </a:lnTo>
                    <a:lnTo>
                      <a:pt x="381" y="48"/>
                    </a:lnTo>
                    <a:lnTo>
                      <a:pt x="383" y="40"/>
                    </a:lnTo>
                    <a:lnTo>
                      <a:pt x="383" y="39"/>
                    </a:lnTo>
                    <a:lnTo>
                      <a:pt x="390" y="41"/>
                    </a:lnTo>
                    <a:lnTo>
                      <a:pt x="391" y="40"/>
                    </a:lnTo>
                    <a:lnTo>
                      <a:pt x="392" y="36"/>
                    </a:lnTo>
                    <a:lnTo>
                      <a:pt x="391" y="27"/>
                    </a:lnTo>
                    <a:lnTo>
                      <a:pt x="392" y="22"/>
                    </a:lnTo>
                    <a:lnTo>
                      <a:pt x="405" y="27"/>
                    </a:lnTo>
                    <a:lnTo>
                      <a:pt x="411" y="34"/>
                    </a:lnTo>
                    <a:lnTo>
                      <a:pt x="418" y="28"/>
                    </a:lnTo>
                    <a:lnTo>
                      <a:pt x="419" y="28"/>
                    </a:lnTo>
                    <a:lnTo>
                      <a:pt x="420" y="27"/>
                    </a:lnTo>
                    <a:lnTo>
                      <a:pt x="421" y="26"/>
                    </a:lnTo>
                    <a:lnTo>
                      <a:pt x="420" y="24"/>
                    </a:lnTo>
                    <a:lnTo>
                      <a:pt x="418" y="22"/>
                    </a:lnTo>
                    <a:lnTo>
                      <a:pt x="419" y="20"/>
                    </a:lnTo>
                    <a:lnTo>
                      <a:pt x="418" y="19"/>
                    </a:lnTo>
                    <a:lnTo>
                      <a:pt x="423" y="18"/>
                    </a:lnTo>
                    <a:lnTo>
                      <a:pt x="426" y="17"/>
                    </a:lnTo>
                    <a:lnTo>
                      <a:pt x="428" y="17"/>
                    </a:lnTo>
                    <a:lnTo>
                      <a:pt x="429" y="17"/>
                    </a:lnTo>
                    <a:lnTo>
                      <a:pt x="430" y="15"/>
                    </a:lnTo>
                    <a:lnTo>
                      <a:pt x="430" y="17"/>
                    </a:lnTo>
                    <a:lnTo>
                      <a:pt x="433" y="15"/>
                    </a:lnTo>
                    <a:lnTo>
                      <a:pt x="435" y="14"/>
                    </a:lnTo>
                    <a:lnTo>
                      <a:pt x="434" y="11"/>
                    </a:lnTo>
                    <a:lnTo>
                      <a:pt x="435" y="11"/>
                    </a:lnTo>
                    <a:lnTo>
                      <a:pt x="434" y="7"/>
                    </a:lnTo>
                    <a:lnTo>
                      <a:pt x="432" y="7"/>
                    </a:lnTo>
                    <a:lnTo>
                      <a:pt x="435" y="6"/>
                    </a:lnTo>
                    <a:lnTo>
                      <a:pt x="435" y="5"/>
                    </a:lnTo>
                    <a:lnTo>
                      <a:pt x="437" y="6"/>
                    </a:lnTo>
                    <a:lnTo>
                      <a:pt x="437" y="5"/>
                    </a:lnTo>
                    <a:lnTo>
                      <a:pt x="438" y="5"/>
                    </a:lnTo>
                    <a:lnTo>
                      <a:pt x="439" y="6"/>
                    </a:lnTo>
                    <a:lnTo>
                      <a:pt x="437" y="0"/>
                    </a:lnTo>
                    <a:lnTo>
                      <a:pt x="439" y="0"/>
                    </a:lnTo>
                    <a:lnTo>
                      <a:pt x="444" y="1"/>
                    </a:lnTo>
                    <a:lnTo>
                      <a:pt x="443" y="1"/>
                    </a:lnTo>
                    <a:lnTo>
                      <a:pt x="444" y="4"/>
                    </a:lnTo>
                    <a:lnTo>
                      <a:pt x="442" y="5"/>
                    </a:lnTo>
                    <a:lnTo>
                      <a:pt x="443" y="6"/>
                    </a:lnTo>
                    <a:lnTo>
                      <a:pt x="444" y="6"/>
                    </a:lnTo>
                    <a:lnTo>
                      <a:pt x="446" y="7"/>
                    </a:lnTo>
                    <a:lnTo>
                      <a:pt x="446" y="6"/>
                    </a:lnTo>
                    <a:lnTo>
                      <a:pt x="447" y="7"/>
                    </a:lnTo>
                    <a:lnTo>
                      <a:pt x="449" y="11"/>
                    </a:lnTo>
                    <a:lnTo>
                      <a:pt x="447" y="11"/>
                    </a:lnTo>
                    <a:lnTo>
                      <a:pt x="448" y="11"/>
                    </a:lnTo>
                    <a:lnTo>
                      <a:pt x="449" y="13"/>
                    </a:lnTo>
                    <a:lnTo>
                      <a:pt x="451" y="13"/>
                    </a:lnTo>
                    <a:lnTo>
                      <a:pt x="452" y="14"/>
                    </a:lnTo>
                    <a:lnTo>
                      <a:pt x="452" y="11"/>
                    </a:lnTo>
                    <a:lnTo>
                      <a:pt x="454" y="11"/>
                    </a:lnTo>
                    <a:lnTo>
                      <a:pt x="454" y="9"/>
                    </a:lnTo>
                    <a:lnTo>
                      <a:pt x="455" y="8"/>
                    </a:lnTo>
                    <a:lnTo>
                      <a:pt x="456" y="9"/>
                    </a:lnTo>
                    <a:lnTo>
                      <a:pt x="455" y="9"/>
                    </a:lnTo>
                    <a:lnTo>
                      <a:pt x="455" y="10"/>
                    </a:lnTo>
                    <a:lnTo>
                      <a:pt x="457" y="10"/>
                    </a:lnTo>
                    <a:lnTo>
                      <a:pt x="457" y="11"/>
                    </a:lnTo>
                    <a:lnTo>
                      <a:pt x="459" y="11"/>
                    </a:lnTo>
                    <a:lnTo>
                      <a:pt x="460" y="11"/>
                    </a:lnTo>
                    <a:lnTo>
                      <a:pt x="463" y="10"/>
                    </a:lnTo>
                    <a:lnTo>
                      <a:pt x="463" y="11"/>
                    </a:lnTo>
                    <a:lnTo>
                      <a:pt x="462" y="13"/>
                    </a:lnTo>
                    <a:lnTo>
                      <a:pt x="463" y="13"/>
                    </a:lnTo>
                    <a:lnTo>
                      <a:pt x="465" y="19"/>
                    </a:lnTo>
                    <a:lnTo>
                      <a:pt x="466" y="19"/>
                    </a:lnTo>
                    <a:lnTo>
                      <a:pt x="468" y="20"/>
                    </a:lnTo>
                    <a:lnTo>
                      <a:pt x="468" y="23"/>
                    </a:lnTo>
                    <a:lnTo>
                      <a:pt x="468" y="22"/>
                    </a:lnTo>
                    <a:lnTo>
                      <a:pt x="470" y="22"/>
                    </a:lnTo>
                    <a:lnTo>
                      <a:pt x="470" y="23"/>
                    </a:lnTo>
                    <a:lnTo>
                      <a:pt x="469" y="25"/>
                    </a:lnTo>
                    <a:lnTo>
                      <a:pt x="470" y="27"/>
                    </a:lnTo>
                    <a:lnTo>
                      <a:pt x="470" y="29"/>
                    </a:lnTo>
                    <a:lnTo>
                      <a:pt x="471" y="28"/>
                    </a:lnTo>
                    <a:lnTo>
                      <a:pt x="472" y="28"/>
                    </a:lnTo>
                    <a:lnTo>
                      <a:pt x="474" y="28"/>
                    </a:lnTo>
                    <a:lnTo>
                      <a:pt x="476" y="28"/>
                    </a:lnTo>
                    <a:lnTo>
                      <a:pt x="477" y="31"/>
                    </a:lnTo>
                    <a:lnTo>
                      <a:pt x="479" y="32"/>
                    </a:lnTo>
                    <a:lnTo>
                      <a:pt x="478" y="34"/>
                    </a:lnTo>
                    <a:lnTo>
                      <a:pt x="480" y="34"/>
                    </a:lnTo>
                    <a:lnTo>
                      <a:pt x="483" y="37"/>
                    </a:lnTo>
                    <a:lnTo>
                      <a:pt x="482" y="38"/>
                    </a:lnTo>
                    <a:lnTo>
                      <a:pt x="482" y="39"/>
                    </a:lnTo>
                    <a:lnTo>
                      <a:pt x="483" y="38"/>
                    </a:lnTo>
                    <a:lnTo>
                      <a:pt x="483" y="40"/>
                    </a:lnTo>
                    <a:lnTo>
                      <a:pt x="483" y="46"/>
                    </a:lnTo>
                    <a:lnTo>
                      <a:pt x="484" y="47"/>
                    </a:lnTo>
                    <a:lnTo>
                      <a:pt x="484" y="48"/>
                    </a:lnTo>
                    <a:lnTo>
                      <a:pt x="487" y="47"/>
                    </a:lnTo>
                    <a:lnTo>
                      <a:pt x="487" y="48"/>
                    </a:lnTo>
                    <a:lnTo>
                      <a:pt x="488" y="48"/>
                    </a:lnTo>
                    <a:lnTo>
                      <a:pt x="488" y="49"/>
                    </a:lnTo>
                    <a:lnTo>
                      <a:pt x="490" y="48"/>
                    </a:lnTo>
                    <a:lnTo>
                      <a:pt x="492" y="49"/>
                    </a:lnTo>
                    <a:lnTo>
                      <a:pt x="494" y="51"/>
                    </a:lnTo>
                    <a:lnTo>
                      <a:pt x="493" y="52"/>
                    </a:lnTo>
                    <a:lnTo>
                      <a:pt x="494" y="52"/>
                    </a:lnTo>
                    <a:lnTo>
                      <a:pt x="494" y="53"/>
                    </a:lnTo>
                    <a:lnTo>
                      <a:pt x="495" y="53"/>
                    </a:lnTo>
                    <a:lnTo>
                      <a:pt x="495" y="54"/>
                    </a:lnTo>
                    <a:lnTo>
                      <a:pt x="494" y="54"/>
                    </a:lnTo>
                    <a:lnTo>
                      <a:pt x="494" y="56"/>
                    </a:lnTo>
                    <a:lnTo>
                      <a:pt x="493" y="56"/>
                    </a:lnTo>
                    <a:lnTo>
                      <a:pt x="493" y="58"/>
                    </a:lnTo>
                    <a:lnTo>
                      <a:pt x="491" y="57"/>
                    </a:lnTo>
                    <a:lnTo>
                      <a:pt x="491" y="58"/>
                    </a:lnTo>
                    <a:lnTo>
                      <a:pt x="487" y="58"/>
                    </a:lnTo>
                    <a:lnTo>
                      <a:pt x="486" y="60"/>
                    </a:lnTo>
                    <a:lnTo>
                      <a:pt x="486" y="63"/>
                    </a:lnTo>
                    <a:lnTo>
                      <a:pt x="486" y="64"/>
                    </a:lnTo>
                    <a:lnTo>
                      <a:pt x="487" y="65"/>
                    </a:lnTo>
                    <a:lnTo>
                      <a:pt x="490" y="69"/>
                    </a:lnTo>
                    <a:lnTo>
                      <a:pt x="490" y="71"/>
                    </a:lnTo>
                    <a:lnTo>
                      <a:pt x="489" y="72"/>
                    </a:lnTo>
                    <a:lnTo>
                      <a:pt x="489" y="73"/>
                    </a:lnTo>
                    <a:lnTo>
                      <a:pt x="490" y="73"/>
                    </a:lnTo>
                    <a:lnTo>
                      <a:pt x="492" y="75"/>
                    </a:lnTo>
                    <a:lnTo>
                      <a:pt x="491" y="76"/>
                    </a:lnTo>
                    <a:lnTo>
                      <a:pt x="491" y="77"/>
                    </a:lnTo>
                    <a:lnTo>
                      <a:pt x="490" y="77"/>
                    </a:lnTo>
                    <a:lnTo>
                      <a:pt x="489" y="77"/>
                    </a:lnTo>
                    <a:lnTo>
                      <a:pt x="490" y="77"/>
                    </a:lnTo>
                    <a:lnTo>
                      <a:pt x="490" y="78"/>
                    </a:lnTo>
                    <a:lnTo>
                      <a:pt x="489" y="80"/>
                    </a:lnTo>
                    <a:lnTo>
                      <a:pt x="490" y="80"/>
                    </a:lnTo>
                    <a:lnTo>
                      <a:pt x="489" y="82"/>
                    </a:lnTo>
                    <a:lnTo>
                      <a:pt x="489" y="84"/>
                    </a:lnTo>
                    <a:lnTo>
                      <a:pt x="487" y="86"/>
                    </a:lnTo>
                    <a:lnTo>
                      <a:pt x="487" y="88"/>
                    </a:lnTo>
                    <a:lnTo>
                      <a:pt x="489" y="88"/>
                    </a:lnTo>
                    <a:lnTo>
                      <a:pt x="489" y="89"/>
                    </a:lnTo>
                    <a:lnTo>
                      <a:pt x="491" y="88"/>
                    </a:lnTo>
                    <a:lnTo>
                      <a:pt x="491" y="89"/>
                    </a:lnTo>
                    <a:lnTo>
                      <a:pt x="493" y="93"/>
                    </a:lnTo>
                    <a:lnTo>
                      <a:pt x="493" y="94"/>
                    </a:lnTo>
                    <a:lnTo>
                      <a:pt x="491" y="94"/>
                    </a:lnTo>
                    <a:lnTo>
                      <a:pt x="491" y="96"/>
                    </a:lnTo>
                    <a:lnTo>
                      <a:pt x="492" y="97"/>
                    </a:lnTo>
                    <a:lnTo>
                      <a:pt x="492" y="98"/>
                    </a:lnTo>
                    <a:lnTo>
                      <a:pt x="495" y="99"/>
                    </a:lnTo>
                    <a:lnTo>
                      <a:pt x="491" y="108"/>
                    </a:lnTo>
                    <a:lnTo>
                      <a:pt x="491" y="107"/>
                    </a:lnTo>
                    <a:lnTo>
                      <a:pt x="490" y="109"/>
                    </a:lnTo>
                    <a:lnTo>
                      <a:pt x="489" y="107"/>
                    </a:lnTo>
                    <a:lnTo>
                      <a:pt x="489" y="109"/>
                    </a:lnTo>
                    <a:lnTo>
                      <a:pt x="486" y="109"/>
                    </a:lnTo>
                    <a:lnTo>
                      <a:pt x="486" y="111"/>
                    </a:lnTo>
                    <a:lnTo>
                      <a:pt x="487" y="111"/>
                    </a:lnTo>
                    <a:lnTo>
                      <a:pt x="487" y="112"/>
                    </a:lnTo>
                    <a:lnTo>
                      <a:pt x="486" y="113"/>
                    </a:lnTo>
                    <a:lnTo>
                      <a:pt x="487" y="115"/>
                    </a:lnTo>
                    <a:lnTo>
                      <a:pt x="487" y="116"/>
                    </a:lnTo>
                    <a:lnTo>
                      <a:pt x="486" y="116"/>
                    </a:lnTo>
                    <a:lnTo>
                      <a:pt x="485" y="117"/>
                    </a:lnTo>
                    <a:lnTo>
                      <a:pt x="484" y="117"/>
                    </a:lnTo>
                    <a:lnTo>
                      <a:pt x="485" y="116"/>
                    </a:lnTo>
                    <a:lnTo>
                      <a:pt x="484" y="116"/>
                    </a:lnTo>
                    <a:lnTo>
                      <a:pt x="483" y="116"/>
                    </a:lnTo>
                    <a:lnTo>
                      <a:pt x="482" y="116"/>
                    </a:lnTo>
                    <a:lnTo>
                      <a:pt x="481" y="115"/>
                    </a:lnTo>
                    <a:lnTo>
                      <a:pt x="479" y="117"/>
                    </a:lnTo>
                    <a:lnTo>
                      <a:pt x="476" y="120"/>
                    </a:lnTo>
                    <a:lnTo>
                      <a:pt x="478" y="123"/>
                    </a:lnTo>
                    <a:lnTo>
                      <a:pt x="479" y="126"/>
                    </a:lnTo>
                    <a:lnTo>
                      <a:pt x="481" y="126"/>
                    </a:lnTo>
                    <a:lnTo>
                      <a:pt x="483" y="128"/>
                    </a:lnTo>
                    <a:lnTo>
                      <a:pt x="482" y="128"/>
                    </a:lnTo>
                    <a:lnTo>
                      <a:pt x="480" y="129"/>
                    </a:lnTo>
                    <a:lnTo>
                      <a:pt x="481" y="133"/>
                    </a:lnTo>
                    <a:lnTo>
                      <a:pt x="481" y="135"/>
                    </a:lnTo>
                    <a:lnTo>
                      <a:pt x="483" y="137"/>
                    </a:lnTo>
                    <a:lnTo>
                      <a:pt x="485" y="139"/>
                    </a:lnTo>
                    <a:lnTo>
                      <a:pt x="487" y="140"/>
                    </a:lnTo>
                    <a:lnTo>
                      <a:pt x="489" y="139"/>
                    </a:lnTo>
                    <a:lnTo>
                      <a:pt x="491" y="136"/>
                    </a:lnTo>
                    <a:lnTo>
                      <a:pt x="492" y="139"/>
                    </a:lnTo>
                    <a:lnTo>
                      <a:pt x="496" y="141"/>
                    </a:lnTo>
                    <a:lnTo>
                      <a:pt x="497" y="141"/>
                    </a:lnTo>
                    <a:lnTo>
                      <a:pt x="496" y="142"/>
                    </a:lnTo>
                    <a:lnTo>
                      <a:pt x="495" y="142"/>
                    </a:lnTo>
                    <a:lnTo>
                      <a:pt x="495" y="146"/>
                    </a:lnTo>
                    <a:lnTo>
                      <a:pt x="496" y="146"/>
                    </a:lnTo>
                    <a:lnTo>
                      <a:pt x="498" y="145"/>
                    </a:lnTo>
                    <a:lnTo>
                      <a:pt x="498" y="146"/>
                    </a:lnTo>
                    <a:lnTo>
                      <a:pt x="499" y="148"/>
                    </a:lnTo>
                    <a:lnTo>
                      <a:pt x="500" y="148"/>
                    </a:lnTo>
                    <a:lnTo>
                      <a:pt x="501" y="150"/>
                    </a:lnTo>
                    <a:lnTo>
                      <a:pt x="502" y="150"/>
                    </a:lnTo>
                    <a:lnTo>
                      <a:pt x="503" y="152"/>
                    </a:lnTo>
                    <a:lnTo>
                      <a:pt x="503" y="154"/>
                    </a:lnTo>
                    <a:lnTo>
                      <a:pt x="502" y="153"/>
                    </a:lnTo>
                    <a:lnTo>
                      <a:pt x="499" y="155"/>
                    </a:lnTo>
                    <a:lnTo>
                      <a:pt x="499" y="156"/>
                    </a:lnTo>
                    <a:lnTo>
                      <a:pt x="501" y="157"/>
                    </a:lnTo>
                    <a:lnTo>
                      <a:pt x="501" y="159"/>
                    </a:lnTo>
                    <a:lnTo>
                      <a:pt x="499" y="161"/>
                    </a:lnTo>
                    <a:lnTo>
                      <a:pt x="501" y="162"/>
                    </a:lnTo>
                    <a:lnTo>
                      <a:pt x="504" y="165"/>
                    </a:lnTo>
                    <a:lnTo>
                      <a:pt x="504" y="166"/>
                    </a:lnTo>
                    <a:lnTo>
                      <a:pt x="505" y="167"/>
                    </a:lnTo>
                    <a:lnTo>
                      <a:pt x="506" y="165"/>
                    </a:lnTo>
                    <a:lnTo>
                      <a:pt x="506" y="167"/>
                    </a:lnTo>
                    <a:lnTo>
                      <a:pt x="507" y="167"/>
                    </a:lnTo>
                    <a:lnTo>
                      <a:pt x="508" y="167"/>
                    </a:lnTo>
                    <a:lnTo>
                      <a:pt x="508" y="165"/>
                    </a:lnTo>
                    <a:lnTo>
                      <a:pt x="512" y="166"/>
                    </a:lnTo>
                    <a:lnTo>
                      <a:pt x="514" y="164"/>
                    </a:lnTo>
                    <a:lnTo>
                      <a:pt x="515" y="164"/>
                    </a:lnTo>
                    <a:lnTo>
                      <a:pt x="515" y="165"/>
                    </a:lnTo>
                    <a:lnTo>
                      <a:pt x="517" y="167"/>
                    </a:lnTo>
                    <a:lnTo>
                      <a:pt x="518" y="167"/>
                    </a:lnTo>
                    <a:lnTo>
                      <a:pt x="519" y="168"/>
                    </a:lnTo>
                    <a:lnTo>
                      <a:pt x="520" y="167"/>
                    </a:lnTo>
                    <a:lnTo>
                      <a:pt x="522" y="169"/>
                    </a:lnTo>
                    <a:lnTo>
                      <a:pt x="525" y="171"/>
                    </a:lnTo>
                    <a:lnTo>
                      <a:pt x="524" y="171"/>
                    </a:lnTo>
                    <a:lnTo>
                      <a:pt x="525" y="173"/>
                    </a:lnTo>
                    <a:lnTo>
                      <a:pt x="526" y="172"/>
                    </a:lnTo>
                    <a:lnTo>
                      <a:pt x="528" y="171"/>
                    </a:lnTo>
                    <a:lnTo>
                      <a:pt x="529" y="168"/>
                    </a:lnTo>
                    <a:lnTo>
                      <a:pt x="532" y="169"/>
                    </a:lnTo>
                    <a:lnTo>
                      <a:pt x="533" y="167"/>
                    </a:lnTo>
                    <a:lnTo>
                      <a:pt x="535" y="167"/>
                    </a:lnTo>
                    <a:lnTo>
                      <a:pt x="536" y="167"/>
                    </a:lnTo>
                    <a:lnTo>
                      <a:pt x="538" y="167"/>
                    </a:lnTo>
                    <a:lnTo>
                      <a:pt x="538" y="165"/>
                    </a:lnTo>
                    <a:lnTo>
                      <a:pt x="538" y="167"/>
                    </a:lnTo>
                    <a:lnTo>
                      <a:pt x="539" y="167"/>
                    </a:lnTo>
                    <a:lnTo>
                      <a:pt x="539" y="170"/>
                    </a:lnTo>
                    <a:lnTo>
                      <a:pt x="540" y="170"/>
                    </a:lnTo>
                    <a:lnTo>
                      <a:pt x="540" y="171"/>
                    </a:lnTo>
                    <a:lnTo>
                      <a:pt x="541" y="171"/>
                    </a:lnTo>
                    <a:lnTo>
                      <a:pt x="543" y="172"/>
                    </a:lnTo>
                    <a:lnTo>
                      <a:pt x="543" y="173"/>
                    </a:lnTo>
                    <a:lnTo>
                      <a:pt x="544" y="173"/>
                    </a:lnTo>
                    <a:lnTo>
                      <a:pt x="545" y="175"/>
                    </a:lnTo>
                    <a:lnTo>
                      <a:pt x="543" y="176"/>
                    </a:lnTo>
                    <a:lnTo>
                      <a:pt x="544" y="178"/>
                    </a:lnTo>
                    <a:lnTo>
                      <a:pt x="544" y="179"/>
                    </a:lnTo>
                    <a:lnTo>
                      <a:pt x="543" y="179"/>
                    </a:lnTo>
                    <a:lnTo>
                      <a:pt x="544" y="182"/>
                    </a:lnTo>
                    <a:lnTo>
                      <a:pt x="543" y="185"/>
                    </a:lnTo>
                    <a:lnTo>
                      <a:pt x="544" y="185"/>
                    </a:lnTo>
                    <a:lnTo>
                      <a:pt x="545" y="188"/>
                    </a:lnTo>
                    <a:lnTo>
                      <a:pt x="543" y="189"/>
                    </a:lnTo>
                    <a:lnTo>
                      <a:pt x="541" y="189"/>
                    </a:lnTo>
                    <a:lnTo>
                      <a:pt x="540" y="190"/>
                    </a:lnTo>
                    <a:lnTo>
                      <a:pt x="541" y="191"/>
                    </a:lnTo>
                    <a:lnTo>
                      <a:pt x="541" y="197"/>
                    </a:lnTo>
                    <a:lnTo>
                      <a:pt x="540" y="200"/>
                    </a:lnTo>
                    <a:lnTo>
                      <a:pt x="542" y="201"/>
                    </a:lnTo>
                    <a:lnTo>
                      <a:pt x="542" y="203"/>
                    </a:lnTo>
                    <a:lnTo>
                      <a:pt x="543" y="203"/>
                    </a:lnTo>
                    <a:lnTo>
                      <a:pt x="545" y="205"/>
                    </a:lnTo>
                    <a:lnTo>
                      <a:pt x="544" y="209"/>
                    </a:lnTo>
                    <a:lnTo>
                      <a:pt x="545" y="207"/>
                    </a:lnTo>
                    <a:lnTo>
                      <a:pt x="545" y="209"/>
                    </a:lnTo>
                    <a:lnTo>
                      <a:pt x="546" y="209"/>
                    </a:lnTo>
                    <a:lnTo>
                      <a:pt x="544" y="211"/>
                    </a:lnTo>
                    <a:lnTo>
                      <a:pt x="547" y="210"/>
                    </a:lnTo>
                    <a:lnTo>
                      <a:pt x="545" y="212"/>
                    </a:lnTo>
                    <a:lnTo>
                      <a:pt x="545" y="215"/>
                    </a:lnTo>
                    <a:lnTo>
                      <a:pt x="544" y="217"/>
                    </a:lnTo>
                    <a:lnTo>
                      <a:pt x="543" y="216"/>
                    </a:lnTo>
                    <a:lnTo>
                      <a:pt x="542" y="218"/>
                    </a:lnTo>
                    <a:lnTo>
                      <a:pt x="543" y="219"/>
                    </a:lnTo>
                    <a:lnTo>
                      <a:pt x="543" y="220"/>
                    </a:lnTo>
                    <a:lnTo>
                      <a:pt x="542" y="222"/>
                    </a:lnTo>
                    <a:lnTo>
                      <a:pt x="541" y="221"/>
                    </a:lnTo>
                    <a:lnTo>
                      <a:pt x="541" y="222"/>
                    </a:lnTo>
                    <a:lnTo>
                      <a:pt x="540" y="223"/>
                    </a:lnTo>
                    <a:lnTo>
                      <a:pt x="539" y="225"/>
                    </a:lnTo>
                    <a:lnTo>
                      <a:pt x="537" y="224"/>
                    </a:lnTo>
                    <a:lnTo>
                      <a:pt x="536" y="227"/>
                    </a:lnTo>
                    <a:lnTo>
                      <a:pt x="536" y="226"/>
                    </a:lnTo>
                    <a:lnTo>
                      <a:pt x="535" y="226"/>
                    </a:lnTo>
                    <a:lnTo>
                      <a:pt x="535" y="228"/>
                    </a:lnTo>
                    <a:lnTo>
                      <a:pt x="534" y="228"/>
                    </a:lnTo>
                    <a:lnTo>
                      <a:pt x="533" y="227"/>
                    </a:lnTo>
                    <a:lnTo>
                      <a:pt x="532" y="229"/>
                    </a:lnTo>
                    <a:lnTo>
                      <a:pt x="534" y="229"/>
                    </a:lnTo>
                    <a:lnTo>
                      <a:pt x="537" y="232"/>
                    </a:lnTo>
                    <a:lnTo>
                      <a:pt x="537" y="233"/>
                    </a:lnTo>
                    <a:lnTo>
                      <a:pt x="533" y="236"/>
                    </a:lnTo>
                    <a:lnTo>
                      <a:pt x="530" y="237"/>
                    </a:lnTo>
                    <a:lnTo>
                      <a:pt x="534" y="239"/>
                    </a:lnTo>
                    <a:lnTo>
                      <a:pt x="538" y="238"/>
                    </a:lnTo>
                    <a:lnTo>
                      <a:pt x="540" y="241"/>
                    </a:lnTo>
                    <a:lnTo>
                      <a:pt x="541" y="243"/>
                    </a:lnTo>
                    <a:lnTo>
                      <a:pt x="543" y="244"/>
                    </a:lnTo>
                    <a:lnTo>
                      <a:pt x="544" y="243"/>
                    </a:lnTo>
                    <a:lnTo>
                      <a:pt x="544" y="241"/>
                    </a:lnTo>
                    <a:lnTo>
                      <a:pt x="545" y="243"/>
                    </a:lnTo>
                    <a:lnTo>
                      <a:pt x="546" y="243"/>
                    </a:lnTo>
                    <a:lnTo>
                      <a:pt x="546" y="244"/>
                    </a:lnTo>
                    <a:lnTo>
                      <a:pt x="550" y="248"/>
                    </a:lnTo>
                    <a:lnTo>
                      <a:pt x="552" y="249"/>
                    </a:lnTo>
                    <a:lnTo>
                      <a:pt x="553" y="249"/>
                    </a:lnTo>
                    <a:lnTo>
                      <a:pt x="555" y="250"/>
                    </a:lnTo>
                    <a:lnTo>
                      <a:pt x="552" y="254"/>
                    </a:lnTo>
                    <a:lnTo>
                      <a:pt x="552" y="257"/>
                    </a:lnTo>
                    <a:lnTo>
                      <a:pt x="551" y="256"/>
                    </a:lnTo>
                    <a:lnTo>
                      <a:pt x="550" y="256"/>
                    </a:lnTo>
                    <a:lnTo>
                      <a:pt x="551" y="260"/>
                    </a:lnTo>
                    <a:lnTo>
                      <a:pt x="548" y="262"/>
                    </a:lnTo>
                    <a:lnTo>
                      <a:pt x="546" y="260"/>
                    </a:lnTo>
                    <a:lnTo>
                      <a:pt x="546" y="258"/>
                    </a:lnTo>
                    <a:lnTo>
                      <a:pt x="545" y="257"/>
                    </a:lnTo>
                    <a:lnTo>
                      <a:pt x="543" y="258"/>
                    </a:lnTo>
                    <a:lnTo>
                      <a:pt x="541" y="262"/>
                    </a:lnTo>
                    <a:lnTo>
                      <a:pt x="543" y="265"/>
                    </a:lnTo>
                    <a:lnTo>
                      <a:pt x="545" y="263"/>
                    </a:lnTo>
                    <a:lnTo>
                      <a:pt x="546" y="267"/>
                    </a:lnTo>
                    <a:lnTo>
                      <a:pt x="548" y="267"/>
                    </a:lnTo>
                    <a:lnTo>
                      <a:pt x="546" y="267"/>
                    </a:lnTo>
                    <a:lnTo>
                      <a:pt x="544" y="266"/>
                    </a:lnTo>
                    <a:lnTo>
                      <a:pt x="543" y="267"/>
                    </a:lnTo>
                    <a:lnTo>
                      <a:pt x="542" y="267"/>
                    </a:lnTo>
                    <a:lnTo>
                      <a:pt x="541" y="267"/>
                    </a:lnTo>
                    <a:lnTo>
                      <a:pt x="542" y="271"/>
                    </a:lnTo>
                    <a:lnTo>
                      <a:pt x="543" y="273"/>
                    </a:lnTo>
                    <a:lnTo>
                      <a:pt x="542" y="279"/>
                    </a:lnTo>
                    <a:lnTo>
                      <a:pt x="540" y="278"/>
                    </a:lnTo>
                    <a:lnTo>
                      <a:pt x="538" y="279"/>
                    </a:lnTo>
                    <a:lnTo>
                      <a:pt x="537" y="278"/>
                    </a:lnTo>
                    <a:lnTo>
                      <a:pt x="537" y="279"/>
                    </a:lnTo>
                    <a:lnTo>
                      <a:pt x="536" y="279"/>
                    </a:lnTo>
                    <a:lnTo>
                      <a:pt x="535" y="279"/>
                    </a:lnTo>
                    <a:lnTo>
                      <a:pt x="534" y="278"/>
                    </a:lnTo>
                    <a:lnTo>
                      <a:pt x="533" y="279"/>
                    </a:lnTo>
                    <a:lnTo>
                      <a:pt x="532" y="280"/>
                    </a:lnTo>
                    <a:lnTo>
                      <a:pt x="533" y="282"/>
                    </a:lnTo>
                    <a:lnTo>
                      <a:pt x="538" y="283"/>
                    </a:lnTo>
                    <a:lnTo>
                      <a:pt x="537" y="284"/>
                    </a:lnTo>
                    <a:lnTo>
                      <a:pt x="539" y="283"/>
                    </a:lnTo>
                    <a:lnTo>
                      <a:pt x="539" y="285"/>
                    </a:lnTo>
                    <a:lnTo>
                      <a:pt x="538" y="286"/>
                    </a:lnTo>
                    <a:lnTo>
                      <a:pt x="538" y="285"/>
                    </a:lnTo>
                    <a:lnTo>
                      <a:pt x="537" y="286"/>
                    </a:lnTo>
                    <a:lnTo>
                      <a:pt x="535" y="284"/>
                    </a:lnTo>
                    <a:lnTo>
                      <a:pt x="535" y="285"/>
                    </a:lnTo>
                    <a:lnTo>
                      <a:pt x="536" y="286"/>
                    </a:lnTo>
                    <a:lnTo>
                      <a:pt x="534" y="284"/>
                    </a:lnTo>
                    <a:lnTo>
                      <a:pt x="533" y="284"/>
                    </a:lnTo>
                    <a:lnTo>
                      <a:pt x="530" y="286"/>
                    </a:lnTo>
                    <a:lnTo>
                      <a:pt x="528" y="286"/>
                    </a:lnTo>
                    <a:lnTo>
                      <a:pt x="530" y="288"/>
                    </a:lnTo>
                    <a:lnTo>
                      <a:pt x="530" y="290"/>
                    </a:lnTo>
                    <a:lnTo>
                      <a:pt x="530" y="292"/>
                    </a:lnTo>
                    <a:lnTo>
                      <a:pt x="532" y="293"/>
                    </a:lnTo>
                    <a:lnTo>
                      <a:pt x="532" y="294"/>
                    </a:lnTo>
                    <a:lnTo>
                      <a:pt x="533" y="294"/>
                    </a:lnTo>
                    <a:lnTo>
                      <a:pt x="533" y="296"/>
                    </a:lnTo>
                    <a:lnTo>
                      <a:pt x="535" y="297"/>
                    </a:lnTo>
                    <a:lnTo>
                      <a:pt x="536" y="298"/>
                    </a:lnTo>
                    <a:lnTo>
                      <a:pt x="537" y="299"/>
                    </a:lnTo>
                    <a:lnTo>
                      <a:pt x="539" y="297"/>
                    </a:lnTo>
                    <a:lnTo>
                      <a:pt x="542" y="298"/>
                    </a:lnTo>
                    <a:lnTo>
                      <a:pt x="541" y="299"/>
                    </a:lnTo>
                    <a:lnTo>
                      <a:pt x="541" y="298"/>
                    </a:lnTo>
                    <a:lnTo>
                      <a:pt x="542" y="300"/>
                    </a:lnTo>
                    <a:lnTo>
                      <a:pt x="543" y="300"/>
                    </a:lnTo>
                    <a:lnTo>
                      <a:pt x="545" y="301"/>
                    </a:lnTo>
                    <a:lnTo>
                      <a:pt x="543" y="302"/>
                    </a:lnTo>
                    <a:lnTo>
                      <a:pt x="542" y="302"/>
                    </a:lnTo>
                    <a:lnTo>
                      <a:pt x="543" y="303"/>
                    </a:lnTo>
                    <a:lnTo>
                      <a:pt x="544" y="304"/>
                    </a:lnTo>
                    <a:lnTo>
                      <a:pt x="545" y="304"/>
                    </a:lnTo>
                    <a:lnTo>
                      <a:pt x="546" y="304"/>
                    </a:lnTo>
                    <a:lnTo>
                      <a:pt x="548" y="306"/>
                    </a:lnTo>
                    <a:lnTo>
                      <a:pt x="552" y="304"/>
                    </a:lnTo>
                    <a:lnTo>
                      <a:pt x="552" y="306"/>
                    </a:lnTo>
                    <a:lnTo>
                      <a:pt x="553" y="307"/>
                    </a:lnTo>
                    <a:lnTo>
                      <a:pt x="552" y="307"/>
                    </a:lnTo>
                    <a:lnTo>
                      <a:pt x="552" y="310"/>
                    </a:lnTo>
                    <a:lnTo>
                      <a:pt x="553" y="310"/>
                    </a:lnTo>
                    <a:lnTo>
                      <a:pt x="555" y="306"/>
                    </a:lnTo>
                    <a:lnTo>
                      <a:pt x="555" y="307"/>
                    </a:lnTo>
                    <a:lnTo>
                      <a:pt x="555" y="309"/>
                    </a:lnTo>
                    <a:lnTo>
                      <a:pt x="556" y="309"/>
                    </a:lnTo>
                    <a:lnTo>
                      <a:pt x="555" y="310"/>
                    </a:lnTo>
                    <a:lnTo>
                      <a:pt x="555" y="313"/>
                    </a:lnTo>
                    <a:lnTo>
                      <a:pt x="552" y="314"/>
                    </a:lnTo>
                    <a:lnTo>
                      <a:pt x="552" y="315"/>
                    </a:lnTo>
                    <a:lnTo>
                      <a:pt x="552" y="316"/>
                    </a:lnTo>
                    <a:lnTo>
                      <a:pt x="555" y="319"/>
                    </a:lnTo>
                    <a:lnTo>
                      <a:pt x="562" y="326"/>
                    </a:lnTo>
                    <a:lnTo>
                      <a:pt x="563" y="325"/>
                    </a:lnTo>
                    <a:lnTo>
                      <a:pt x="564" y="325"/>
                    </a:lnTo>
                    <a:lnTo>
                      <a:pt x="564" y="327"/>
                    </a:lnTo>
                    <a:lnTo>
                      <a:pt x="565" y="326"/>
                    </a:lnTo>
                    <a:lnTo>
                      <a:pt x="566" y="327"/>
                    </a:lnTo>
                    <a:lnTo>
                      <a:pt x="566" y="329"/>
                    </a:lnTo>
                    <a:lnTo>
                      <a:pt x="567" y="330"/>
                    </a:lnTo>
                    <a:lnTo>
                      <a:pt x="568" y="328"/>
                    </a:lnTo>
                    <a:lnTo>
                      <a:pt x="569" y="331"/>
                    </a:lnTo>
                    <a:lnTo>
                      <a:pt x="568" y="333"/>
                    </a:lnTo>
                    <a:lnTo>
                      <a:pt x="569" y="333"/>
                    </a:lnTo>
                    <a:lnTo>
                      <a:pt x="568" y="335"/>
                    </a:lnTo>
                    <a:lnTo>
                      <a:pt x="569" y="337"/>
                    </a:lnTo>
                    <a:lnTo>
                      <a:pt x="568" y="336"/>
                    </a:lnTo>
                    <a:lnTo>
                      <a:pt x="566" y="337"/>
                    </a:lnTo>
                    <a:lnTo>
                      <a:pt x="564" y="339"/>
                    </a:lnTo>
                    <a:lnTo>
                      <a:pt x="567" y="344"/>
                    </a:lnTo>
                    <a:lnTo>
                      <a:pt x="568" y="344"/>
                    </a:lnTo>
                    <a:lnTo>
                      <a:pt x="568" y="345"/>
                    </a:lnTo>
                    <a:lnTo>
                      <a:pt x="568" y="347"/>
                    </a:lnTo>
                    <a:lnTo>
                      <a:pt x="568" y="348"/>
                    </a:lnTo>
                    <a:lnTo>
                      <a:pt x="567" y="348"/>
                    </a:lnTo>
                    <a:lnTo>
                      <a:pt x="566" y="347"/>
                    </a:lnTo>
                    <a:lnTo>
                      <a:pt x="566" y="350"/>
                    </a:lnTo>
                    <a:lnTo>
                      <a:pt x="565" y="350"/>
                    </a:lnTo>
                    <a:lnTo>
                      <a:pt x="564" y="352"/>
                    </a:lnTo>
                    <a:lnTo>
                      <a:pt x="564" y="353"/>
                    </a:lnTo>
                    <a:lnTo>
                      <a:pt x="561" y="356"/>
                    </a:lnTo>
                    <a:lnTo>
                      <a:pt x="563" y="357"/>
                    </a:lnTo>
                    <a:lnTo>
                      <a:pt x="561" y="358"/>
                    </a:lnTo>
                    <a:lnTo>
                      <a:pt x="558" y="359"/>
                    </a:lnTo>
                    <a:lnTo>
                      <a:pt x="557" y="359"/>
                    </a:lnTo>
                    <a:lnTo>
                      <a:pt x="557" y="360"/>
                    </a:lnTo>
                    <a:lnTo>
                      <a:pt x="556" y="361"/>
                    </a:lnTo>
                    <a:lnTo>
                      <a:pt x="558" y="363"/>
                    </a:lnTo>
                    <a:lnTo>
                      <a:pt x="558" y="365"/>
                    </a:lnTo>
                    <a:lnTo>
                      <a:pt x="557" y="367"/>
                    </a:lnTo>
                    <a:lnTo>
                      <a:pt x="558" y="368"/>
                    </a:lnTo>
                    <a:lnTo>
                      <a:pt x="557" y="371"/>
                    </a:lnTo>
                    <a:lnTo>
                      <a:pt x="556" y="371"/>
                    </a:lnTo>
                    <a:lnTo>
                      <a:pt x="556" y="369"/>
                    </a:lnTo>
                    <a:lnTo>
                      <a:pt x="555" y="371"/>
                    </a:lnTo>
                    <a:lnTo>
                      <a:pt x="556" y="373"/>
                    </a:lnTo>
                    <a:lnTo>
                      <a:pt x="556" y="375"/>
                    </a:lnTo>
                    <a:lnTo>
                      <a:pt x="555" y="375"/>
                    </a:lnTo>
                    <a:lnTo>
                      <a:pt x="554" y="376"/>
                    </a:lnTo>
                    <a:lnTo>
                      <a:pt x="554" y="378"/>
                    </a:lnTo>
                    <a:lnTo>
                      <a:pt x="552" y="380"/>
                    </a:lnTo>
                    <a:lnTo>
                      <a:pt x="551" y="378"/>
                    </a:lnTo>
                    <a:lnTo>
                      <a:pt x="548" y="379"/>
                    </a:lnTo>
                    <a:lnTo>
                      <a:pt x="548" y="380"/>
                    </a:lnTo>
                    <a:lnTo>
                      <a:pt x="548" y="382"/>
                    </a:lnTo>
                    <a:lnTo>
                      <a:pt x="546" y="383"/>
                    </a:lnTo>
                    <a:lnTo>
                      <a:pt x="544" y="383"/>
                    </a:lnTo>
                    <a:lnTo>
                      <a:pt x="544" y="384"/>
                    </a:lnTo>
                    <a:lnTo>
                      <a:pt x="543" y="382"/>
                    </a:lnTo>
                    <a:lnTo>
                      <a:pt x="541" y="380"/>
                    </a:lnTo>
                    <a:lnTo>
                      <a:pt x="540" y="381"/>
                    </a:lnTo>
                    <a:lnTo>
                      <a:pt x="535" y="385"/>
                    </a:lnTo>
                    <a:lnTo>
                      <a:pt x="535" y="386"/>
                    </a:lnTo>
                    <a:lnTo>
                      <a:pt x="533" y="386"/>
                    </a:lnTo>
                    <a:lnTo>
                      <a:pt x="532" y="388"/>
                    </a:lnTo>
                    <a:lnTo>
                      <a:pt x="530" y="390"/>
                    </a:lnTo>
                    <a:lnTo>
                      <a:pt x="530" y="392"/>
                    </a:lnTo>
                    <a:lnTo>
                      <a:pt x="531" y="394"/>
                    </a:lnTo>
                    <a:lnTo>
                      <a:pt x="533" y="394"/>
                    </a:lnTo>
                    <a:lnTo>
                      <a:pt x="534" y="394"/>
                    </a:lnTo>
                    <a:lnTo>
                      <a:pt x="533" y="395"/>
                    </a:lnTo>
                    <a:lnTo>
                      <a:pt x="535" y="397"/>
                    </a:lnTo>
                    <a:lnTo>
                      <a:pt x="534" y="399"/>
                    </a:lnTo>
                    <a:lnTo>
                      <a:pt x="536" y="400"/>
                    </a:lnTo>
                    <a:lnTo>
                      <a:pt x="535" y="401"/>
                    </a:lnTo>
                    <a:lnTo>
                      <a:pt x="535" y="402"/>
                    </a:lnTo>
                    <a:lnTo>
                      <a:pt x="533" y="403"/>
                    </a:lnTo>
                    <a:lnTo>
                      <a:pt x="532" y="403"/>
                    </a:lnTo>
                    <a:lnTo>
                      <a:pt x="531" y="405"/>
                    </a:lnTo>
                    <a:lnTo>
                      <a:pt x="530" y="404"/>
                    </a:lnTo>
                    <a:lnTo>
                      <a:pt x="529" y="404"/>
                    </a:lnTo>
                    <a:lnTo>
                      <a:pt x="528" y="403"/>
                    </a:lnTo>
                    <a:lnTo>
                      <a:pt x="527" y="404"/>
                    </a:lnTo>
                    <a:lnTo>
                      <a:pt x="524" y="401"/>
                    </a:lnTo>
                    <a:lnTo>
                      <a:pt x="524" y="403"/>
                    </a:lnTo>
                    <a:lnTo>
                      <a:pt x="523" y="403"/>
                    </a:lnTo>
                    <a:lnTo>
                      <a:pt x="522" y="402"/>
                    </a:lnTo>
                    <a:lnTo>
                      <a:pt x="522" y="399"/>
                    </a:lnTo>
                    <a:lnTo>
                      <a:pt x="521" y="400"/>
                    </a:lnTo>
                    <a:lnTo>
                      <a:pt x="520" y="399"/>
                    </a:lnTo>
                    <a:lnTo>
                      <a:pt x="519" y="402"/>
                    </a:lnTo>
                    <a:lnTo>
                      <a:pt x="517" y="404"/>
                    </a:lnTo>
                    <a:lnTo>
                      <a:pt x="516" y="407"/>
                    </a:lnTo>
                    <a:lnTo>
                      <a:pt x="517" y="407"/>
                    </a:lnTo>
                    <a:lnTo>
                      <a:pt x="515" y="408"/>
                    </a:lnTo>
                    <a:lnTo>
                      <a:pt x="515" y="411"/>
                    </a:lnTo>
                    <a:lnTo>
                      <a:pt x="515" y="409"/>
                    </a:lnTo>
                    <a:lnTo>
                      <a:pt x="513" y="408"/>
                    </a:lnTo>
                    <a:lnTo>
                      <a:pt x="510" y="412"/>
                    </a:lnTo>
                    <a:lnTo>
                      <a:pt x="507" y="409"/>
                    </a:lnTo>
                    <a:lnTo>
                      <a:pt x="504" y="411"/>
                    </a:lnTo>
                    <a:lnTo>
                      <a:pt x="501" y="413"/>
                    </a:lnTo>
                    <a:lnTo>
                      <a:pt x="500" y="412"/>
                    </a:lnTo>
                    <a:lnTo>
                      <a:pt x="499" y="413"/>
                    </a:lnTo>
                    <a:lnTo>
                      <a:pt x="498" y="412"/>
                    </a:lnTo>
                    <a:lnTo>
                      <a:pt x="496" y="412"/>
                    </a:lnTo>
                    <a:lnTo>
                      <a:pt x="496" y="411"/>
                    </a:lnTo>
                    <a:lnTo>
                      <a:pt x="496" y="413"/>
                    </a:lnTo>
                    <a:lnTo>
                      <a:pt x="496" y="412"/>
                    </a:lnTo>
                    <a:lnTo>
                      <a:pt x="495" y="412"/>
                    </a:lnTo>
                    <a:lnTo>
                      <a:pt x="492" y="412"/>
                    </a:lnTo>
                    <a:lnTo>
                      <a:pt x="492" y="415"/>
                    </a:lnTo>
                    <a:lnTo>
                      <a:pt x="491" y="414"/>
                    </a:lnTo>
                    <a:lnTo>
                      <a:pt x="490" y="414"/>
                    </a:lnTo>
                    <a:lnTo>
                      <a:pt x="491" y="416"/>
                    </a:lnTo>
                    <a:lnTo>
                      <a:pt x="487" y="417"/>
                    </a:lnTo>
                    <a:lnTo>
                      <a:pt x="487" y="416"/>
                    </a:lnTo>
                    <a:lnTo>
                      <a:pt x="486" y="418"/>
                    </a:lnTo>
                    <a:lnTo>
                      <a:pt x="486" y="416"/>
                    </a:lnTo>
                    <a:lnTo>
                      <a:pt x="484" y="417"/>
                    </a:lnTo>
                    <a:lnTo>
                      <a:pt x="484" y="416"/>
                    </a:lnTo>
                    <a:lnTo>
                      <a:pt x="482" y="416"/>
                    </a:lnTo>
                    <a:lnTo>
                      <a:pt x="484" y="413"/>
                    </a:lnTo>
                    <a:lnTo>
                      <a:pt x="484" y="412"/>
                    </a:lnTo>
                    <a:lnTo>
                      <a:pt x="483" y="412"/>
                    </a:lnTo>
                    <a:lnTo>
                      <a:pt x="481" y="413"/>
                    </a:lnTo>
                    <a:lnTo>
                      <a:pt x="480" y="412"/>
                    </a:lnTo>
                    <a:lnTo>
                      <a:pt x="479" y="414"/>
                    </a:lnTo>
                    <a:lnTo>
                      <a:pt x="477" y="414"/>
                    </a:lnTo>
                    <a:lnTo>
                      <a:pt x="476" y="414"/>
                    </a:lnTo>
                    <a:lnTo>
                      <a:pt x="475" y="416"/>
                    </a:lnTo>
                    <a:lnTo>
                      <a:pt x="474" y="416"/>
                    </a:lnTo>
                    <a:lnTo>
                      <a:pt x="474" y="418"/>
                    </a:lnTo>
                    <a:lnTo>
                      <a:pt x="475" y="418"/>
                    </a:lnTo>
                    <a:lnTo>
                      <a:pt x="475" y="419"/>
                    </a:lnTo>
                    <a:lnTo>
                      <a:pt x="475" y="420"/>
                    </a:lnTo>
                    <a:lnTo>
                      <a:pt x="472" y="421"/>
                    </a:lnTo>
                    <a:lnTo>
                      <a:pt x="472" y="425"/>
                    </a:lnTo>
                    <a:lnTo>
                      <a:pt x="472" y="428"/>
                    </a:lnTo>
                    <a:lnTo>
                      <a:pt x="467" y="429"/>
                    </a:lnTo>
                    <a:lnTo>
                      <a:pt x="467" y="431"/>
                    </a:lnTo>
                    <a:lnTo>
                      <a:pt x="465" y="434"/>
                    </a:lnTo>
                    <a:lnTo>
                      <a:pt x="464" y="434"/>
                    </a:lnTo>
                    <a:lnTo>
                      <a:pt x="464" y="433"/>
                    </a:lnTo>
                    <a:lnTo>
                      <a:pt x="463" y="433"/>
                    </a:lnTo>
                    <a:lnTo>
                      <a:pt x="462" y="433"/>
                    </a:lnTo>
                    <a:lnTo>
                      <a:pt x="463" y="434"/>
                    </a:lnTo>
                    <a:lnTo>
                      <a:pt x="462" y="434"/>
                    </a:lnTo>
                    <a:lnTo>
                      <a:pt x="462" y="435"/>
                    </a:lnTo>
                    <a:lnTo>
                      <a:pt x="461" y="437"/>
                    </a:lnTo>
                    <a:lnTo>
                      <a:pt x="460" y="438"/>
                    </a:lnTo>
                    <a:lnTo>
                      <a:pt x="460" y="440"/>
                    </a:lnTo>
                    <a:lnTo>
                      <a:pt x="460" y="442"/>
                    </a:lnTo>
                    <a:lnTo>
                      <a:pt x="459" y="446"/>
                    </a:lnTo>
                    <a:lnTo>
                      <a:pt x="460" y="448"/>
                    </a:lnTo>
                    <a:lnTo>
                      <a:pt x="459" y="450"/>
                    </a:lnTo>
                    <a:lnTo>
                      <a:pt x="460" y="451"/>
                    </a:lnTo>
                    <a:lnTo>
                      <a:pt x="460" y="454"/>
                    </a:lnTo>
                    <a:lnTo>
                      <a:pt x="462" y="454"/>
                    </a:lnTo>
                    <a:lnTo>
                      <a:pt x="463" y="452"/>
                    </a:lnTo>
                    <a:lnTo>
                      <a:pt x="466" y="457"/>
                    </a:lnTo>
                    <a:lnTo>
                      <a:pt x="469" y="456"/>
                    </a:lnTo>
                    <a:lnTo>
                      <a:pt x="473" y="457"/>
                    </a:lnTo>
                    <a:lnTo>
                      <a:pt x="473" y="459"/>
                    </a:lnTo>
                    <a:lnTo>
                      <a:pt x="474" y="463"/>
                    </a:lnTo>
                    <a:lnTo>
                      <a:pt x="476" y="468"/>
                    </a:lnTo>
                    <a:lnTo>
                      <a:pt x="476" y="469"/>
                    </a:lnTo>
                    <a:lnTo>
                      <a:pt x="475" y="470"/>
                    </a:lnTo>
                    <a:lnTo>
                      <a:pt x="475" y="471"/>
                    </a:lnTo>
                    <a:lnTo>
                      <a:pt x="476" y="473"/>
                    </a:lnTo>
                    <a:lnTo>
                      <a:pt x="474" y="476"/>
                    </a:lnTo>
                    <a:lnTo>
                      <a:pt x="473" y="475"/>
                    </a:lnTo>
                    <a:lnTo>
                      <a:pt x="473" y="477"/>
                    </a:lnTo>
                    <a:lnTo>
                      <a:pt x="472" y="476"/>
                    </a:lnTo>
                    <a:lnTo>
                      <a:pt x="472" y="477"/>
                    </a:lnTo>
                    <a:lnTo>
                      <a:pt x="471" y="477"/>
                    </a:lnTo>
                    <a:lnTo>
                      <a:pt x="470" y="478"/>
                    </a:lnTo>
                    <a:lnTo>
                      <a:pt x="470" y="480"/>
                    </a:lnTo>
                    <a:lnTo>
                      <a:pt x="467" y="481"/>
                    </a:lnTo>
                    <a:lnTo>
                      <a:pt x="467" y="480"/>
                    </a:lnTo>
                    <a:lnTo>
                      <a:pt x="466" y="480"/>
                    </a:lnTo>
                    <a:lnTo>
                      <a:pt x="464" y="481"/>
                    </a:lnTo>
                    <a:lnTo>
                      <a:pt x="463" y="480"/>
                    </a:lnTo>
                    <a:lnTo>
                      <a:pt x="462" y="481"/>
                    </a:lnTo>
                    <a:lnTo>
                      <a:pt x="462" y="478"/>
                    </a:lnTo>
                    <a:lnTo>
                      <a:pt x="459" y="476"/>
                    </a:lnTo>
                    <a:lnTo>
                      <a:pt x="459" y="478"/>
                    </a:lnTo>
                    <a:lnTo>
                      <a:pt x="457" y="477"/>
                    </a:lnTo>
                    <a:lnTo>
                      <a:pt x="457" y="480"/>
                    </a:lnTo>
                    <a:lnTo>
                      <a:pt x="455" y="481"/>
                    </a:lnTo>
                    <a:lnTo>
                      <a:pt x="454" y="480"/>
                    </a:lnTo>
                    <a:lnTo>
                      <a:pt x="455" y="478"/>
                    </a:lnTo>
                    <a:lnTo>
                      <a:pt x="453" y="478"/>
                    </a:lnTo>
                    <a:lnTo>
                      <a:pt x="453" y="480"/>
                    </a:lnTo>
                    <a:lnTo>
                      <a:pt x="454" y="481"/>
                    </a:lnTo>
                    <a:lnTo>
                      <a:pt x="454" y="483"/>
                    </a:lnTo>
                    <a:lnTo>
                      <a:pt x="452" y="483"/>
                    </a:lnTo>
                    <a:lnTo>
                      <a:pt x="452" y="484"/>
                    </a:lnTo>
                    <a:lnTo>
                      <a:pt x="451" y="485"/>
                    </a:lnTo>
                    <a:lnTo>
                      <a:pt x="451" y="486"/>
                    </a:lnTo>
                    <a:lnTo>
                      <a:pt x="451" y="488"/>
                    </a:lnTo>
                    <a:lnTo>
                      <a:pt x="451" y="489"/>
                    </a:lnTo>
                    <a:lnTo>
                      <a:pt x="447" y="488"/>
                    </a:lnTo>
                    <a:lnTo>
                      <a:pt x="447" y="486"/>
                    </a:lnTo>
                    <a:lnTo>
                      <a:pt x="447" y="484"/>
                    </a:lnTo>
                    <a:lnTo>
                      <a:pt x="444" y="482"/>
                    </a:lnTo>
                    <a:lnTo>
                      <a:pt x="444" y="483"/>
                    </a:lnTo>
                    <a:lnTo>
                      <a:pt x="444" y="482"/>
                    </a:lnTo>
                    <a:lnTo>
                      <a:pt x="444" y="483"/>
                    </a:lnTo>
                    <a:lnTo>
                      <a:pt x="442" y="483"/>
                    </a:lnTo>
                    <a:lnTo>
                      <a:pt x="441" y="483"/>
                    </a:lnTo>
                    <a:lnTo>
                      <a:pt x="440" y="482"/>
                    </a:lnTo>
                    <a:lnTo>
                      <a:pt x="439" y="481"/>
                    </a:lnTo>
                    <a:lnTo>
                      <a:pt x="439" y="480"/>
                    </a:lnTo>
                    <a:lnTo>
                      <a:pt x="438" y="480"/>
                    </a:lnTo>
                    <a:lnTo>
                      <a:pt x="438" y="478"/>
                    </a:lnTo>
                    <a:lnTo>
                      <a:pt x="439" y="478"/>
                    </a:lnTo>
                    <a:lnTo>
                      <a:pt x="438" y="478"/>
                    </a:lnTo>
                    <a:lnTo>
                      <a:pt x="437" y="479"/>
                    </a:lnTo>
                    <a:lnTo>
                      <a:pt x="436" y="478"/>
                    </a:lnTo>
                    <a:lnTo>
                      <a:pt x="435" y="478"/>
                    </a:lnTo>
                    <a:lnTo>
                      <a:pt x="435" y="482"/>
                    </a:lnTo>
                    <a:lnTo>
                      <a:pt x="433" y="480"/>
                    </a:lnTo>
                    <a:lnTo>
                      <a:pt x="430" y="481"/>
                    </a:lnTo>
                    <a:lnTo>
                      <a:pt x="429" y="481"/>
                    </a:lnTo>
                    <a:lnTo>
                      <a:pt x="429" y="482"/>
                    </a:lnTo>
                    <a:lnTo>
                      <a:pt x="428" y="482"/>
                    </a:lnTo>
                    <a:lnTo>
                      <a:pt x="427" y="481"/>
                    </a:lnTo>
                    <a:lnTo>
                      <a:pt x="426" y="482"/>
                    </a:lnTo>
                    <a:lnTo>
                      <a:pt x="425" y="482"/>
                    </a:lnTo>
                    <a:lnTo>
                      <a:pt x="424" y="482"/>
                    </a:lnTo>
                    <a:lnTo>
                      <a:pt x="421" y="483"/>
                    </a:lnTo>
                    <a:lnTo>
                      <a:pt x="419" y="480"/>
                    </a:lnTo>
                    <a:lnTo>
                      <a:pt x="417" y="480"/>
                    </a:lnTo>
                    <a:lnTo>
                      <a:pt x="416" y="478"/>
                    </a:lnTo>
                    <a:lnTo>
                      <a:pt x="414" y="479"/>
                    </a:lnTo>
                    <a:lnTo>
                      <a:pt x="413" y="480"/>
                    </a:lnTo>
                    <a:lnTo>
                      <a:pt x="412" y="480"/>
                    </a:lnTo>
                    <a:lnTo>
                      <a:pt x="411" y="478"/>
                    </a:lnTo>
                    <a:lnTo>
                      <a:pt x="411" y="479"/>
                    </a:lnTo>
                    <a:lnTo>
                      <a:pt x="409" y="478"/>
                    </a:lnTo>
                    <a:lnTo>
                      <a:pt x="410" y="477"/>
                    </a:lnTo>
                    <a:lnTo>
                      <a:pt x="408" y="475"/>
                    </a:lnTo>
                    <a:lnTo>
                      <a:pt x="403" y="475"/>
                    </a:lnTo>
                    <a:lnTo>
                      <a:pt x="400" y="475"/>
                    </a:lnTo>
                    <a:lnTo>
                      <a:pt x="398" y="479"/>
                    </a:lnTo>
                    <a:lnTo>
                      <a:pt x="399" y="480"/>
                    </a:lnTo>
                    <a:lnTo>
                      <a:pt x="401" y="481"/>
                    </a:lnTo>
                    <a:lnTo>
                      <a:pt x="402" y="484"/>
                    </a:lnTo>
                    <a:lnTo>
                      <a:pt x="402" y="486"/>
                    </a:lnTo>
                    <a:lnTo>
                      <a:pt x="402" y="487"/>
                    </a:lnTo>
                    <a:lnTo>
                      <a:pt x="399" y="488"/>
                    </a:lnTo>
                    <a:lnTo>
                      <a:pt x="395" y="486"/>
                    </a:lnTo>
                    <a:lnTo>
                      <a:pt x="394" y="488"/>
                    </a:lnTo>
                    <a:lnTo>
                      <a:pt x="391" y="486"/>
                    </a:lnTo>
                    <a:lnTo>
                      <a:pt x="389" y="486"/>
                    </a:lnTo>
                    <a:lnTo>
                      <a:pt x="388" y="487"/>
                    </a:lnTo>
                    <a:lnTo>
                      <a:pt x="388" y="489"/>
                    </a:lnTo>
                    <a:lnTo>
                      <a:pt x="387" y="490"/>
                    </a:lnTo>
                    <a:lnTo>
                      <a:pt x="387" y="491"/>
                    </a:lnTo>
                    <a:lnTo>
                      <a:pt x="388" y="492"/>
                    </a:lnTo>
                    <a:lnTo>
                      <a:pt x="389" y="495"/>
                    </a:lnTo>
                    <a:lnTo>
                      <a:pt x="388" y="495"/>
                    </a:lnTo>
                    <a:lnTo>
                      <a:pt x="386" y="495"/>
                    </a:lnTo>
                    <a:lnTo>
                      <a:pt x="386" y="496"/>
                    </a:lnTo>
                    <a:lnTo>
                      <a:pt x="386" y="499"/>
                    </a:lnTo>
                    <a:lnTo>
                      <a:pt x="384" y="499"/>
                    </a:lnTo>
                    <a:lnTo>
                      <a:pt x="383" y="501"/>
                    </a:lnTo>
                    <a:lnTo>
                      <a:pt x="382" y="501"/>
                    </a:lnTo>
                    <a:lnTo>
                      <a:pt x="381" y="499"/>
                    </a:lnTo>
                    <a:lnTo>
                      <a:pt x="379" y="501"/>
                    </a:lnTo>
                    <a:lnTo>
                      <a:pt x="377" y="501"/>
                    </a:lnTo>
                    <a:lnTo>
                      <a:pt x="377" y="498"/>
                    </a:lnTo>
                    <a:lnTo>
                      <a:pt x="374" y="495"/>
                    </a:lnTo>
                    <a:lnTo>
                      <a:pt x="376" y="494"/>
                    </a:lnTo>
                    <a:lnTo>
                      <a:pt x="374" y="493"/>
                    </a:lnTo>
                    <a:lnTo>
                      <a:pt x="373" y="492"/>
                    </a:lnTo>
                    <a:lnTo>
                      <a:pt x="374" y="491"/>
                    </a:lnTo>
                    <a:lnTo>
                      <a:pt x="373" y="490"/>
                    </a:lnTo>
                    <a:lnTo>
                      <a:pt x="373" y="489"/>
                    </a:lnTo>
                    <a:lnTo>
                      <a:pt x="373" y="485"/>
                    </a:lnTo>
                    <a:lnTo>
                      <a:pt x="371" y="486"/>
                    </a:lnTo>
                    <a:lnTo>
                      <a:pt x="372" y="485"/>
                    </a:lnTo>
                    <a:lnTo>
                      <a:pt x="372" y="484"/>
                    </a:lnTo>
                    <a:lnTo>
                      <a:pt x="371" y="484"/>
                    </a:lnTo>
                    <a:lnTo>
                      <a:pt x="372" y="483"/>
                    </a:lnTo>
                    <a:lnTo>
                      <a:pt x="372" y="481"/>
                    </a:lnTo>
                    <a:lnTo>
                      <a:pt x="370" y="480"/>
                    </a:lnTo>
                    <a:lnTo>
                      <a:pt x="371" y="480"/>
                    </a:lnTo>
                    <a:lnTo>
                      <a:pt x="372" y="480"/>
                    </a:lnTo>
                    <a:lnTo>
                      <a:pt x="370" y="478"/>
                    </a:lnTo>
                    <a:lnTo>
                      <a:pt x="370" y="477"/>
                    </a:lnTo>
                    <a:lnTo>
                      <a:pt x="369" y="479"/>
                    </a:lnTo>
                    <a:lnTo>
                      <a:pt x="368" y="479"/>
                    </a:lnTo>
                    <a:lnTo>
                      <a:pt x="367" y="478"/>
                    </a:lnTo>
                    <a:lnTo>
                      <a:pt x="366" y="478"/>
                    </a:lnTo>
                    <a:lnTo>
                      <a:pt x="364" y="482"/>
                    </a:lnTo>
                    <a:lnTo>
                      <a:pt x="365" y="483"/>
                    </a:lnTo>
                    <a:lnTo>
                      <a:pt x="364" y="484"/>
                    </a:lnTo>
                    <a:lnTo>
                      <a:pt x="363" y="483"/>
                    </a:lnTo>
                    <a:lnTo>
                      <a:pt x="363" y="481"/>
                    </a:lnTo>
                    <a:lnTo>
                      <a:pt x="362" y="479"/>
                    </a:lnTo>
                    <a:lnTo>
                      <a:pt x="361" y="479"/>
                    </a:lnTo>
                    <a:lnTo>
                      <a:pt x="359" y="478"/>
                    </a:lnTo>
                    <a:lnTo>
                      <a:pt x="357" y="475"/>
                    </a:lnTo>
                    <a:lnTo>
                      <a:pt x="356" y="470"/>
                    </a:lnTo>
                    <a:lnTo>
                      <a:pt x="355" y="470"/>
                    </a:lnTo>
                    <a:lnTo>
                      <a:pt x="354" y="470"/>
                    </a:lnTo>
                    <a:lnTo>
                      <a:pt x="348" y="468"/>
                    </a:lnTo>
                    <a:lnTo>
                      <a:pt x="347" y="465"/>
                    </a:lnTo>
                    <a:lnTo>
                      <a:pt x="344" y="460"/>
                    </a:lnTo>
                    <a:lnTo>
                      <a:pt x="345" y="459"/>
                    </a:lnTo>
                    <a:lnTo>
                      <a:pt x="344" y="459"/>
                    </a:lnTo>
                    <a:lnTo>
                      <a:pt x="343" y="461"/>
                    </a:lnTo>
                    <a:lnTo>
                      <a:pt x="343" y="464"/>
                    </a:lnTo>
                    <a:lnTo>
                      <a:pt x="340" y="464"/>
                    </a:lnTo>
                    <a:lnTo>
                      <a:pt x="340" y="465"/>
                    </a:lnTo>
                    <a:lnTo>
                      <a:pt x="338" y="465"/>
                    </a:lnTo>
                    <a:lnTo>
                      <a:pt x="338" y="466"/>
                    </a:lnTo>
                    <a:lnTo>
                      <a:pt x="338" y="465"/>
                    </a:lnTo>
                    <a:lnTo>
                      <a:pt x="337" y="467"/>
                    </a:lnTo>
                    <a:lnTo>
                      <a:pt x="337" y="468"/>
                    </a:lnTo>
                    <a:lnTo>
                      <a:pt x="338" y="468"/>
                    </a:lnTo>
                    <a:lnTo>
                      <a:pt x="337" y="471"/>
                    </a:lnTo>
                    <a:lnTo>
                      <a:pt x="333" y="469"/>
                    </a:lnTo>
                    <a:lnTo>
                      <a:pt x="333" y="470"/>
                    </a:lnTo>
                    <a:lnTo>
                      <a:pt x="333" y="471"/>
                    </a:lnTo>
                    <a:lnTo>
                      <a:pt x="332" y="471"/>
                    </a:lnTo>
                    <a:lnTo>
                      <a:pt x="333" y="472"/>
                    </a:lnTo>
                    <a:lnTo>
                      <a:pt x="332" y="472"/>
                    </a:lnTo>
                    <a:lnTo>
                      <a:pt x="333" y="473"/>
                    </a:lnTo>
                    <a:lnTo>
                      <a:pt x="332" y="475"/>
                    </a:lnTo>
                    <a:lnTo>
                      <a:pt x="333" y="476"/>
                    </a:lnTo>
                    <a:lnTo>
                      <a:pt x="332" y="476"/>
                    </a:lnTo>
                    <a:lnTo>
                      <a:pt x="331" y="477"/>
                    </a:lnTo>
                    <a:lnTo>
                      <a:pt x="330" y="477"/>
                    </a:lnTo>
                    <a:lnTo>
                      <a:pt x="330" y="480"/>
                    </a:lnTo>
                    <a:lnTo>
                      <a:pt x="329" y="480"/>
                    </a:lnTo>
                    <a:lnTo>
                      <a:pt x="329" y="481"/>
                    </a:lnTo>
                    <a:lnTo>
                      <a:pt x="329" y="482"/>
                    </a:lnTo>
                    <a:lnTo>
                      <a:pt x="331" y="483"/>
                    </a:lnTo>
                    <a:lnTo>
                      <a:pt x="330" y="486"/>
                    </a:lnTo>
                    <a:lnTo>
                      <a:pt x="330" y="487"/>
                    </a:lnTo>
                    <a:lnTo>
                      <a:pt x="332" y="486"/>
                    </a:lnTo>
                    <a:lnTo>
                      <a:pt x="332" y="488"/>
                    </a:lnTo>
                    <a:lnTo>
                      <a:pt x="331" y="488"/>
                    </a:lnTo>
                    <a:lnTo>
                      <a:pt x="333" y="489"/>
                    </a:lnTo>
                    <a:lnTo>
                      <a:pt x="333" y="490"/>
                    </a:lnTo>
                    <a:lnTo>
                      <a:pt x="331" y="491"/>
                    </a:lnTo>
                    <a:lnTo>
                      <a:pt x="333" y="491"/>
                    </a:lnTo>
                    <a:lnTo>
                      <a:pt x="332" y="492"/>
                    </a:lnTo>
                    <a:lnTo>
                      <a:pt x="330" y="492"/>
                    </a:lnTo>
                    <a:lnTo>
                      <a:pt x="329" y="492"/>
                    </a:lnTo>
                    <a:lnTo>
                      <a:pt x="329" y="493"/>
                    </a:lnTo>
                    <a:lnTo>
                      <a:pt x="325" y="493"/>
                    </a:lnTo>
                    <a:lnTo>
                      <a:pt x="325" y="494"/>
                    </a:lnTo>
                    <a:lnTo>
                      <a:pt x="324" y="494"/>
                    </a:lnTo>
                    <a:lnTo>
                      <a:pt x="324" y="493"/>
                    </a:lnTo>
                    <a:lnTo>
                      <a:pt x="321" y="493"/>
                    </a:lnTo>
                    <a:lnTo>
                      <a:pt x="320" y="492"/>
                    </a:lnTo>
                    <a:lnTo>
                      <a:pt x="320" y="493"/>
                    </a:lnTo>
                    <a:lnTo>
                      <a:pt x="320" y="494"/>
                    </a:lnTo>
                    <a:lnTo>
                      <a:pt x="318" y="494"/>
                    </a:lnTo>
                    <a:lnTo>
                      <a:pt x="317" y="494"/>
                    </a:lnTo>
                    <a:lnTo>
                      <a:pt x="316" y="496"/>
                    </a:lnTo>
                    <a:lnTo>
                      <a:pt x="313" y="499"/>
                    </a:lnTo>
                    <a:lnTo>
                      <a:pt x="312" y="498"/>
                    </a:lnTo>
                    <a:lnTo>
                      <a:pt x="312" y="499"/>
                    </a:lnTo>
                    <a:lnTo>
                      <a:pt x="310" y="499"/>
                    </a:lnTo>
                    <a:lnTo>
                      <a:pt x="308" y="500"/>
                    </a:lnTo>
                    <a:lnTo>
                      <a:pt x="308" y="501"/>
                    </a:lnTo>
                    <a:lnTo>
                      <a:pt x="307" y="501"/>
                    </a:lnTo>
                    <a:lnTo>
                      <a:pt x="308" y="505"/>
                    </a:lnTo>
                    <a:lnTo>
                      <a:pt x="307" y="506"/>
                    </a:lnTo>
                    <a:lnTo>
                      <a:pt x="307" y="509"/>
                    </a:lnTo>
                    <a:lnTo>
                      <a:pt x="306" y="509"/>
                    </a:lnTo>
                    <a:lnTo>
                      <a:pt x="304" y="509"/>
                    </a:lnTo>
                    <a:lnTo>
                      <a:pt x="303" y="507"/>
                    </a:lnTo>
                    <a:lnTo>
                      <a:pt x="304" y="506"/>
                    </a:lnTo>
                    <a:lnTo>
                      <a:pt x="303" y="502"/>
                    </a:lnTo>
                    <a:lnTo>
                      <a:pt x="301" y="501"/>
                    </a:lnTo>
                    <a:lnTo>
                      <a:pt x="296" y="498"/>
                    </a:lnTo>
                    <a:lnTo>
                      <a:pt x="291" y="499"/>
                    </a:lnTo>
                    <a:lnTo>
                      <a:pt x="289" y="499"/>
                    </a:lnTo>
                    <a:lnTo>
                      <a:pt x="289" y="498"/>
                    </a:lnTo>
                    <a:lnTo>
                      <a:pt x="287" y="498"/>
                    </a:lnTo>
                    <a:lnTo>
                      <a:pt x="287" y="496"/>
                    </a:lnTo>
                    <a:lnTo>
                      <a:pt x="288" y="495"/>
                    </a:lnTo>
                    <a:lnTo>
                      <a:pt x="289" y="495"/>
                    </a:lnTo>
                    <a:lnTo>
                      <a:pt x="290" y="493"/>
                    </a:lnTo>
                    <a:lnTo>
                      <a:pt x="291" y="492"/>
                    </a:lnTo>
                    <a:lnTo>
                      <a:pt x="292" y="489"/>
                    </a:lnTo>
                    <a:lnTo>
                      <a:pt x="292" y="488"/>
                    </a:lnTo>
                    <a:lnTo>
                      <a:pt x="291" y="488"/>
                    </a:lnTo>
                    <a:lnTo>
                      <a:pt x="290" y="490"/>
                    </a:lnTo>
                    <a:lnTo>
                      <a:pt x="289" y="491"/>
                    </a:lnTo>
                    <a:lnTo>
                      <a:pt x="287" y="490"/>
                    </a:lnTo>
                    <a:lnTo>
                      <a:pt x="287" y="492"/>
                    </a:lnTo>
                    <a:lnTo>
                      <a:pt x="286" y="492"/>
                    </a:lnTo>
                    <a:lnTo>
                      <a:pt x="286" y="489"/>
                    </a:lnTo>
                    <a:lnTo>
                      <a:pt x="284" y="493"/>
                    </a:lnTo>
                    <a:lnTo>
                      <a:pt x="282" y="492"/>
                    </a:lnTo>
                    <a:lnTo>
                      <a:pt x="283" y="492"/>
                    </a:lnTo>
                    <a:lnTo>
                      <a:pt x="282" y="492"/>
                    </a:lnTo>
                    <a:lnTo>
                      <a:pt x="281" y="492"/>
                    </a:lnTo>
                    <a:lnTo>
                      <a:pt x="281" y="491"/>
                    </a:lnTo>
                    <a:lnTo>
                      <a:pt x="280" y="492"/>
                    </a:lnTo>
                    <a:lnTo>
                      <a:pt x="280" y="491"/>
                    </a:lnTo>
                    <a:lnTo>
                      <a:pt x="278" y="490"/>
                    </a:lnTo>
                    <a:lnTo>
                      <a:pt x="277" y="489"/>
                    </a:lnTo>
                    <a:lnTo>
                      <a:pt x="276" y="489"/>
                    </a:lnTo>
                    <a:lnTo>
                      <a:pt x="275" y="491"/>
                    </a:lnTo>
                    <a:lnTo>
                      <a:pt x="274" y="489"/>
                    </a:lnTo>
                    <a:lnTo>
                      <a:pt x="273" y="489"/>
                    </a:lnTo>
                    <a:lnTo>
                      <a:pt x="273" y="488"/>
                    </a:lnTo>
                    <a:lnTo>
                      <a:pt x="272" y="489"/>
                    </a:lnTo>
                    <a:lnTo>
                      <a:pt x="272" y="488"/>
                    </a:lnTo>
                    <a:lnTo>
                      <a:pt x="270" y="488"/>
                    </a:lnTo>
                    <a:lnTo>
                      <a:pt x="272" y="485"/>
                    </a:lnTo>
                    <a:lnTo>
                      <a:pt x="271" y="484"/>
                    </a:lnTo>
                    <a:lnTo>
                      <a:pt x="269" y="484"/>
                    </a:lnTo>
                    <a:lnTo>
                      <a:pt x="268" y="486"/>
                    </a:lnTo>
                    <a:lnTo>
                      <a:pt x="266" y="485"/>
                    </a:lnTo>
                    <a:lnTo>
                      <a:pt x="263" y="482"/>
                    </a:lnTo>
                    <a:lnTo>
                      <a:pt x="261" y="482"/>
                    </a:lnTo>
                    <a:lnTo>
                      <a:pt x="261" y="483"/>
                    </a:lnTo>
                    <a:lnTo>
                      <a:pt x="260" y="486"/>
                    </a:lnTo>
                    <a:lnTo>
                      <a:pt x="258" y="486"/>
                    </a:lnTo>
                    <a:lnTo>
                      <a:pt x="258" y="488"/>
                    </a:lnTo>
                    <a:lnTo>
                      <a:pt x="260" y="488"/>
                    </a:lnTo>
                    <a:lnTo>
                      <a:pt x="259" y="488"/>
                    </a:lnTo>
                    <a:lnTo>
                      <a:pt x="258" y="488"/>
                    </a:lnTo>
                    <a:lnTo>
                      <a:pt x="257" y="486"/>
                    </a:lnTo>
                    <a:lnTo>
                      <a:pt x="256" y="488"/>
                    </a:lnTo>
                    <a:lnTo>
                      <a:pt x="255" y="486"/>
                    </a:lnTo>
                    <a:lnTo>
                      <a:pt x="255" y="485"/>
                    </a:lnTo>
                    <a:lnTo>
                      <a:pt x="254" y="483"/>
                    </a:lnTo>
                    <a:lnTo>
                      <a:pt x="252" y="483"/>
                    </a:lnTo>
                    <a:lnTo>
                      <a:pt x="252" y="480"/>
                    </a:lnTo>
                    <a:lnTo>
                      <a:pt x="250" y="480"/>
                    </a:lnTo>
                    <a:lnTo>
                      <a:pt x="249" y="481"/>
                    </a:lnTo>
                    <a:lnTo>
                      <a:pt x="248" y="481"/>
                    </a:lnTo>
                    <a:lnTo>
                      <a:pt x="245" y="475"/>
                    </a:lnTo>
                    <a:lnTo>
                      <a:pt x="244" y="475"/>
                    </a:lnTo>
                    <a:lnTo>
                      <a:pt x="243" y="473"/>
                    </a:lnTo>
                    <a:lnTo>
                      <a:pt x="243" y="476"/>
                    </a:lnTo>
                    <a:lnTo>
                      <a:pt x="242" y="475"/>
                    </a:lnTo>
                    <a:lnTo>
                      <a:pt x="241" y="475"/>
                    </a:lnTo>
                    <a:lnTo>
                      <a:pt x="242" y="475"/>
                    </a:lnTo>
                    <a:lnTo>
                      <a:pt x="243" y="479"/>
                    </a:lnTo>
                    <a:lnTo>
                      <a:pt x="242" y="480"/>
                    </a:lnTo>
                    <a:lnTo>
                      <a:pt x="243" y="480"/>
                    </a:lnTo>
                    <a:lnTo>
                      <a:pt x="242" y="482"/>
                    </a:lnTo>
                    <a:lnTo>
                      <a:pt x="242" y="483"/>
                    </a:lnTo>
                    <a:lnTo>
                      <a:pt x="244" y="483"/>
                    </a:lnTo>
                    <a:lnTo>
                      <a:pt x="243" y="484"/>
                    </a:lnTo>
                    <a:lnTo>
                      <a:pt x="242" y="483"/>
                    </a:lnTo>
                    <a:lnTo>
                      <a:pt x="242" y="484"/>
                    </a:lnTo>
                    <a:lnTo>
                      <a:pt x="241" y="481"/>
                    </a:lnTo>
                    <a:lnTo>
                      <a:pt x="240" y="481"/>
                    </a:lnTo>
                    <a:lnTo>
                      <a:pt x="239" y="480"/>
                    </a:lnTo>
                    <a:lnTo>
                      <a:pt x="237" y="480"/>
                    </a:lnTo>
                    <a:lnTo>
                      <a:pt x="236" y="481"/>
                    </a:lnTo>
                    <a:lnTo>
                      <a:pt x="235" y="480"/>
                    </a:lnTo>
                    <a:lnTo>
                      <a:pt x="235" y="481"/>
                    </a:lnTo>
                    <a:lnTo>
                      <a:pt x="234" y="481"/>
                    </a:lnTo>
                    <a:lnTo>
                      <a:pt x="235" y="482"/>
                    </a:lnTo>
                    <a:lnTo>
                      <a:pt x="234" y="482"/>
                    </a:lnTo>
                    <a:lnTo>
                      <a:pt x="234" y="483"/>
                    </a:lnTo>
                    <a:lnTo>
                      <a:pt x="234" y="482"/>
                    </a:lnTo>
                    <a:lnTo>
                      <a:pt x="234" y="483"/>
                    </a:lnTo>
                    <a:lnTo>
                      <a:pt x="233" y="484"/>
                    </a:lnTo>
                    <a:lnTo>
                      <a:pt x="232" y="482"/>
                    </a:lnTo>
                    <a:lnTo>
                      <a:pt x="232" y="483"/>
                    </a:lnTo>
                    <a:lnTo>
                      <a:pt x="231" y="486"/>
                    </a:lnTo>
                    <a:lnTo>
                      <a:pt x="230" y="486"/>
                    </a:lnTo>
                    <a:lnTo>
                      <a:pt x="231" y="484"/>
                    </a:lnTo>
                    <a:lnTo>
                      <a:pt x="229" y="484"/>
                    </a:lnTo>
                    <a:lnTo>
                      <a:pt x="228" y="485"/>
                    </a:lnTo>
                    <a:lnTo>
                      <a:pt x="227" y="487"/>
                    </a:lnTo>
                    <a:lnTo>
                      <a:pt x="227" y="485"/>
                    </a:lnTo>
                    <a:lnTo>
                      <a:pt x="226" y="485"/>
                    </a:lnTo>
                    <a:lnTo>
                      <a:pt x="226" y="484"/>
                    </a:lnTo>
                    <a:lnTo>
                      <a:pt x="224" y="483"/>
                    </a:lnTo>
                    <a:lnTo>
                      <a:pt x="221" y="485"/>
                    </a:lnTo>
                    <a:lnTo>
                      <a:pt x="220" y="484"/>
                    </a:lnTo>
                    <a:lnTo>
                      <a:pt x="219" y="484"/>
                    </a:lnTo>
                    <a:lnTo>
                      <a:pt x="221" y="484"/>
                    </a:lnTo>
                    <a:lnTo>
                      <a:pt x="221" y="483"/>
                    </a:lnTo>
                    <a:lnTo>
                      <a:pt x="221" y="481"/>
                    </a:lnTo>
                    <a:lnTo>
                      <a:pt x="222" y="480"/>
                    </a:lnTo>
                    <a:lnTo>
                      <a:pt x="222" y="478"/>
                    </a:lnTo>
                    <a:lnTo>
                      <a:pt x="221" y="478"/>
                    </a:lnTo>
                    <a:lnTo>
                      <a:pt x="220" y="478"/>
                    </a:lnTo>
                    <a:lnTo>
                      <a:pt x="219" y="477"/>
                    </a:lnTo>
                    <a:lnTo>
                      <a:pt x="219" y="475"/>
                    </a:lnTo>
                    <a:lnTo>
                      <a:pt x="218" y="476"/>
                    </a:lnTo>
                    <a:lnTo>
                      <a:pt x="216" y="473"/>
                    </a:lnTo>
                    <a:lnTo>
                      <a:pt x="213" y="475"/>
                    </a:lnTo>
                    <a:lnTo>
                      <a:pt x="212" y="473"/>
                    </a:lnTo>
                    <a:lnTo>
                      <a:pt x="212" y="474"/>
                    </a:lnTo>
                    <a:lnTo>
                      <a:pt x="212" y="473"/>
                    </a:lnTo>
                    <a:lnTo>
                      <a:pt x="211" y="472"/>
                    </a:lnTo>
                    <a:lnTo>
                      <a:pt x="212" y="469"/>
                    </a:lnTo>
                    <a:lnTo>
                      <a:pt x="211" y="467"/>
                    </a:lnTo>
                    <a:lnTo>
                      <a:pt x="208" y="466"/>
                    </a:lnTo>
                    <a:lnTo>
                      <a:pt x="208" y="465"/>
                    </a:lnTo>
                    <a:lnTo>
                      <a:pt x="206" y="465"/>
                    </a:lnTo>
                    <a:lnTo>
                      <a:pt x="206" y="463"/>
                    </a:lnTo>
                    <a:lnTo>
                      <a:pt x="203" y="465"/>
                    </a:lnTo>
                    <a:lnTo>
                      <a:pt x="202" y="465"/>
                    </a:lnTo>
                    <a:lnTo>
                      <a:pt x="198" y="465"/>
                    </a:lnTo>
                    <a:lnTo>
                      <a:pt x="197" y="463"/>
                    </a:lnTo>
                    <a:lnTo>
                      <a:pt x="196" y="465"/>
                    </a:lnTo>
                    <a:lnTo>
                      <a:pt x="195" y="465"/>
                    </a:lnTo>
                    <a:lnTo>
                      <a:pt x="194" y="465"/>
                    </a:lnTo>
                    <a:lnTo>
                      <a:pt x="194" y="467"/>
                    </a:lnTo>
                    <a:lnTo>
                      <a:pt x="194" y="470"/>
                    </a:lnTo>
                    <a:lnTo>
                      <a:pt x="192" y="471"/>
                    </a:lnTo>
                    <a:lnTo>
                      <a:pt x="192" y="472"/>
                    </a:lnTo>
                    <a:lnTo>
                      <a:pt x="190" y="473"/>
                    </a:lnTo>
                    <a:lnTo>
                      <a:pt x="189" y="473"/>
                    </a:lnTo>
                    <a:lnTo>
                      <a:pt x="189" y="475"/>
                    </a:lnTo>
                    <a:lnTo>
                      <a:pt x="190" y="474"/>
                    </a:lnTo>
                    <a:lnTo>
                      <a:pt x="188" y="476"/>
                    </a:lnTo>
                    <a:lnTo>
                      <a:pt x="188" y="478"/>
                    </a:lnTo>
                    <a:lnTo>
                      <a:pt x="186" y="477"/>
                    </a:lnTo>
                    <a:lnTo>
                      <a:pt x="186" y="476"/>
                    </a:lnTo>
                    <a:lnTo>
                      <a:pt x="187" y="475"/>
                    </a:lnTo>
                    <a:lnTo>
                      <a:pt x="184" y="475"/>
                    </a:lnTo>
                    <a:lnTo>
                      <a:pt x="181" y="475"/>
                    </a:lnTo>
                    <a:lnTo>
                      <a:pt x="180" y="476"/>
                    </a:lnTo>
                    <a:lnTo>
                      <a:pt x="178" y="475"/>
                    </a:lnTo>
                    <a:lnTo>
                      <a:pt x="177" y="475"/>
                    </a:lnTo>
                    <a:lnTo>
                      <a:pt x="174" y="475"/>
                    </a:lnTo>
                    <a:lnTo>
                      <a:pt x="173" y="475"/>
                    </a:lnTo>
                    <a:lnTo>
                      <a:pt x="172" y="476"/>
                    </a:lnTo>
                    <a:lnTo>
                      <a:pt x="170" y="473"/>
                    </a:lnTo>
                    <a:lnTo>
                      <a:pt x="168" y="473"/>
                    </a:lnTo>
                    <a:lnTo>
                      <a:pt x="165" y="472"/>
                    </a:lnTo>
                    <a:lnTo>
                      <a:pt x="165" y="476"/>
                    </a:lnTo>
                    <a:lnTo>
                      <a:pt x="163" y="475"/>
                    </a:lnTo>
                    <a:lnTo>
                      <a:pt x="161" y="475"/>
                    </a:lnTo>
                    <a:lnTo>
                      <a:pt x="161" y="473"/>
                    </a:lnTo>
                    <a:lnTo>
                      <a:pt x="161" y="472"/>
                    </a:lnTo>
                    <a:lnTo>
                      <a:pt x="161" y="471"/>
                    </a:lnTo>
                    <a:lnTo>
                      <a:pt x="159" y="471"/>
                    </a:lnTo>
                    <a:lnTo>
                      <a:pt x="159" y="473"/>
                    </a:lnTo>
                    <a:lnTo>
                      <a:pt x="158" y="475"/>
                    </a:lnTo>
                    <a:lnTo>
                      <a:pt x="156" y="474"/>
                    </a:lnTo>
                    <a:lnTo>
                      <a:pt x="155" y="475"/>
                    </a:lnTo>
                    <a:lnTo>
                      <a:pt x="155" y="473"/>
                    </a:lnTo>
                    <a:lnTo>
                      <a:pt x="152" y="473"/>
                    </a:lnTo>
                    <a:lnTo>
                      <a:pt x="152" y="472"/>
                    </a:lnTo>
                    <a:lnTo>
                      <a:pt x="151" y="473"/>
                    </a:lnTo>
                    <a:lnTo>
                      <a:pt x="150" y="472"/>
                    </a:lnTo>
                    <a:lnTo>
                      <a:pt x="149" y="469"/>
                    </a:lnTo>
                    <a:lnTo>
                      <a:pt x="150" y="468"/>
                    </a:lnTo>
                    <a:lnTo>
                      <a:pt x="150" y="467"/>
                    </a:lnTo>
                    <a:lnTo>
                      <a:pt x="150" y="464"/>
                    </a:lnTo>
                    <a:lnTo>
                      <a:pt x="150" y="463"/>
                    </a:lnTo>
                    <a:lnTo>
                      <a:pt x="151" y="462"/>
                    </a:lnTo>
                    <a:lnTo>
                      <a:pt x="151" y="461"/>
                    </a:lnTo>
                    <a:lnTo>
                      <a:pt x="153" y="461"/>
                    </a:lnTo>
                    <a:lnTo>
                      <a:pt x="151" y="460"/>
                    </a:lnTo>
                    <a:lnTo>
                      <a:pt x="149" y="458"/>
                    </a:lnTo>
                    <a:lnTo>
                      <a:pt x="145" y="458"/>
                    </a:lnTo>
                    <a:lnTo>
                      <a:pt x="144" y="458"/>
                    </a:lnTo>
                    <a:close/>
                  </a:path>
                </a:pathLst>
              </a:custGeom>
              <a:noFill/>
              <a:ln w="3175"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73" name="Group 86">
              <a:extLst>
                <a:ext uri="{FF2B5EF4-FFF2-40B4-BE49-F238E27FC236}">
                  <a16:creationId xmlns:a16="http://schemas.microsoft.com/office/drawing/2014/main" id="{AB1D2F26-35F9-4A78-9D20-6390853C5C2E}"/>
                </a:ext>
              </a:extLst>
            </p:cNvPr>
            <p:cNvGrpSpPr>
              <a:grpSpLocks/>
            </p:cNvGrpSpPr>
            <p:nvPr/>
          </p:nvGrpSpPr>
          <p:grpSpPr bwMode="auto">
            <a:xfrm>
              <a:off x="791" y="2910"/>
              <a:ext cx="569" cy="509"/>
              <a:chOff x="791" y="2910"/>
              <a:chExt cx="569" cy="509"/>
            </a:xfrm>
          </p:grpSpPr>
          <p:sp>
            <p:nvSpPr>
              <p:cNvPr id="513" name="Freeform 84">
                <a:extLst>
                  <a:ext uri="{FF2B5EF4-FFF2-40B4-BE49-F238E27FC236}">
                    <a16:creationId xmlns:a16="http://schemas.microsoft.com/office/drawing/2014/main" id="{2729354C-9945-4500-8BD3-10780F832F32}"/>
                  </a:ext>
                </a:extLst>
              </p:cNvPr>
              <p:cNvSpPr>
                <a:spLocks/>
              </p:cNvSpPr>
              <p:nvPr/>
            </p:nvSpPr>
            <p:spPr bwMode="auto">
              <a:xfrm>
                <a:off x="791" y="2910"/>
                <a:ext cx="569" cy="509"/>
              </a:xfrm>
              <a:custGeom>
                <a:avLst/>
                <a:gdLst>
                  <a:gd name="T0" fmla="*/ 128 w 569"/>
                  <a:gd name="T1" fmla="*/ 470 h 509"/>
                  <a:gd name="T2" fmla="*/ 100 w 569"/>
                  <a:gd name="T3" fmla="*/ 473 h 509"/>
                  <a:gd name="T4" fmla="*/ 79 w 569"/>
                  <a:gd name="T5" fmla="*/ 467 h 509"/>
                  <a:gd name="T6" fmla="*/ 69 w 569"/>
                  <a:gd name="T7" fmla="*/ 420 h 509"/>
                  <a:gd name="T8" fmla="*/ 60 w 569"/>
                  <a:gd name="T9" fmla="*/ 397 h 509"/>
                  <a:gd name="T10" fmla="*/ 56 w 569"/>
                  <a:gd name="T11" fmla="*/ 386 h 509"/>
                  <a:gd name="T12" fmla="*/ 81 w 569"/>
                  <a:gd name="T13" fmla="*/ 368 h 509"/>
                  <a:gd name="T14" fmla="*/ 91 w 569"/>
                  <a:gd name="T15" fmla="*/ 338 h 509"/>
                  <a:gd name="T16" fmla="*/ 106 w 569"/>
                  <a:gd name="T17" fmla="*/ 306 h 509"/>
                  <a:gd name="T18" fmla="*/ 89 w 569"/>
                  <a:gd name="T19" fmla="*/ 267 h 509"/>
                  <a:gd name="T20" fmla="*/ 60 w 569"/>
                  <a:gd name="T21" fmla="*/ 236 h 509"/>
                  <a:gd name="T22" fmla="*/ 33 w 569"/>
                  <a:gd name="T23" fmla="*/ 210 h 509"/>
                  <a:gd name="T24" fmla="*/ 6 w 569"/>
                  <a:gd name="T25" fmla="*/ 198 h 509"/>
                  <a:gd name="T26" fmla="*/ 25 w 569"/>
                  <a:gd name="T27" fmla="*/ 175 h 509"/>
                  <a:gd name="T28" fmla="*/ 41 w 569"/>
                  <a:gd name="T29" fmla="*/ 146 h 509"/>
                  <a:gd name="T30" fmla="*/ 85 w 569"/>
                  <a:gd name="T31" fmla="*/ 126 h 509"/>
                  <a:gd name="T32" fmla="*/ 128 w 569"/>
                  <a:gd name="T33" fmla="*/ 122 h 509"/>
                  <a:gd name="T34" fmla="*/ 164 w 569"/>
                  <a:gd name="T35" fmla="*/ 107 h 509"/>
                  <a:gd name="T36" fmla="*/ 188 w 569"/>
                  <a:gd name="T37" fmla="*/ 92 h 509"/>
                  <a:gd name="T38" fmla="*/ 237 w 569"/>
                  <a:gd name="T39" fmla="*/ 103 h 509"/>
                  <a:gd name="T40" fmla="*/ 273 w 569"/>
                  <a:gd name="T41" fmla="*/ 101 h 509"/>
                  <a:gd name="T42" fmla="*/ 282 w 569"/>
                  <a:gd name="T43" fmla="*/ 78 h 509"/>
                  <a:gd name="T44" fmla="*/ 295 w 569"/>
                  <a:gd name="T45" fmla="*/ 68 h 509"/>
                  <a:gd name="T46" fmla="*/ 321 w 569"/>
                  <a:gd name="T47" fmla="*/ 39 h 509"/>
                  <a:gd name="T48" fmla="*/ 343 w 569"/>
                  <a:gd name="T49" fmla="*/ 44 h 509"/>
                  <a:gd name="T50" fmla="*/ 368 w 569"/>
                  <a:gd name="T51" fmla="*/ 52 h 509"/>
                  <a:gd name="T52" fmla="*/ 423 w 569"/>
                  <a:gd name="T53" fmla="*/ 18 h 509"/>
                  <a:gd name="T54" fmla="*/ 446 w 569"/>
                  <a:gd name="T55" fmla="*/ 7 h 509"/>
                  <a:gd name="T56" fmla="*/ 468 w 569"/>
                  <a:gd name="T57" fmla="*/ 20 h 509"/>
                  <a:gd name="T58" fmla="*/ 488 w 569"/>
                  <a:gd name="T59" fmla="*/ 49 h 509"/>
                  <a:gd name="T60" fmla="*/ 491 w 569"/>
                  <a:gd name="T61" fmla="*/ 77 h 509"/>
                  <a:gd name="T62" fmla="*/ 489 w 569"/>
                  <a:gd name="T63" fmla="*/ 109 h 509"/>
                  <a:gd name="T64" fmla="*/ 483 w 569"/>
                  <a:gd name="T65" fmla="*/ 137 h 509"/>
                  <a:gd name="T66" fmla="*/ 499 w 569"/>
                  <a:gd name="T67" fmla="*/ 161 h 509"/>
                  <a:gd name="T68" fmla="*/ 528 w 569"/>
                  <a:gd name="T69" fmla="*/ 171 h 509"/>
                  <a:gd name="T70" fmla="*/ 541 w 569"/>
                  <a:gd name="T71" fmla="*/ 189 h 509"/>
                  <a:gd name="T72" fmla="*/ 539 w 569"/>
                  <a:gd name="T73" fmla="*/ 225 h 509"/>
                  <a:gd name="T74" fmla="*/ 552 w 569"/>
                  <a:gd name="T75" fmla="*/ 249 h 509"/>
                  <a:gd name="T76" fmla="*/ 542 w 569"/>
                  <a:gd name="T77" fmla="*/ 279 h 509"/>
                  <a:gd name="T78" fmla="*/ 530 w 569"/>
                  <a:gd name="T79" fmla="*/ 288 h 509"/>
                  <a:gd name="T80" fmla="*/ 548 w 569"/>
                  <a:gd name="T81" fmla="*/ 306 h 509"/>
                  <a:gd name="T82" fmla="*/ 567 w 569"/>
                  <a:gd name="T83" fmla="*/ 330 h 509"/>
                  <a:gd name="T84" fmla="*/ 557 w 569"/>
                  <a:gd name="T85" fmla="*/ 360 h 509"/>
                  <a:gd name="T86" fmla="*/ 544 w 569"/>
                  <a:gd name="T87" fmla="*/ 384 h 509"/>
                  <a:gd name="T88" fmla="*/ 524 w 569"/>
                  <a:gd name="T89" fmla="*/ 401 h 509"/>
                  <a:gd name="T90" fmla="*/ 495 w 569"/>
                  <a:gd name="T91" fmla="*/ 412 h 509"/>
                  <a:gd name="T92" fmla="*/ 475 w 569"/>
                  <a:gd name="T93" fmla="*/ 420 h 509"/>
                  <a:gd name="T94" fmla="*/ 469 w 569"/>
                  <a:gd name="T95" fmla="*/ 456 h 509"/>
                  <a:gd name="T96" fmla="*/ 457 w 569"/>
                  <a:gd name="T97" fmla="*/ 480 h 509"/>
                  <a:gd name="T98" fmla="*/ 438 w 569"/>
                  <a:gd name="T99" fmla="*/ 480 h 509"/>
                  <a:gd name="T100" fmla="*/ 411 w 569"/>
                  <a:gd name="T101" fmla="*/ 478 h 509"/>
                  <a:gd name="T102" fmla="*/ 386 w 569"/>
                  <a:gd name="T103" fmla="*/ 495 h 509"/>
                  <a:gd name="T104" fmla="*/ 372 w 569"/>
                  <a:gd name="T105" fmla="*/ 480 h 509"/>
                  <a:gd name="T106" fmla="*/ 340 w 569"/>
                  <a:gd name="T107" fmla="*/ 465 h 509"/>
                  <a:gd name="T108" fmla="*/ 330 w 569"/>
                  <a:gd name="T109" fmla="*/ 486 h 509"/>
                  <a:gd name="T110" fmla="*/ 312 w 569"/>
                  <a:gd name="T111" fmla="*/ 499 h 509"/>
                  <a:gd name="T112" fmla="*/ 291 w 569"/>
                  <a:gd name="T113" fmla="*/ 488 h 509"/>
                  <a:gd name="T114" fmla="*/ 269 w 569"/>
                  <a:gd name="T115" fmla="*/ 484 h 509"/>
                  <a:gd name="T116" fmla="*/ 243 w 569"/>
                  <a:gd name="T117" fmla="*/ 476 h 509"/>
                  <a:gd name="T118" fmla="*/ 233 w 569"/>
                  <a:gd name="T119" fmla="*/ 484 h 509"/>
                  <a:gd name="T120" fmla="*/ 216 w 569"/>
                  <a:gd name="T121" fmla="*/ 473 h 509"/>
                  <a:gd name="T122" fmla="*/ 190 w 569"/>
                  <a:gd name="T123" fmla="*/ 474 h 509"/>
                  <a:gd name="T124" fmla="*/ 158 w 569"/>
                  <a:gd name="T125" fmla="*/ 475 h 5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9"/>
                  <a:gd name="T190" fmla="*/ 0 h 509"/>
                  <a:gd name="T191" fmla="*/ 569 w 569"/>
                  <a:gd name="T192" fmla="*/ 509 h 50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9" h="509">
                    <a:moveTo>
                      <a:pt x="144" y="458"/>
                    </a:moveTo>
                    <a:lnTo>
                      <a:pt x="142" y="460"/>
                    </a:lnTo>
                    <a:lnTo>
                      <a:pt x="142" y="459"/>
                    </a:lnTo>
                    <a:lnTo>
                      <a:pt x="139" y="461"/>
                    </a:lnTo>
                    <a:lnTo>
                      <a:pt x="138" y="461"/>
                    </a:lnTo>
                    <a:lnTo>
                      <a:pt x="136" y="460"/>
                    </a:lnTo>
                    <a:lnTo>
                      <a:pt x="135" y="463"/>
                    </a:lnTo>
                    <a:lnTo>
                      <a:pt x="136" y="465"/>
                    </a:lnTo>
                    <a:lnTo>
                      <a:pt x="135" y="467"/>
                    </a:lnTo>
                    <a:lnTo>
                      <a:pt x="135" y="465"/>
                    </a:lnTo>
                    <a:lnTo>
                      <a:pt x="134" y="468"/>
                    </a:lnTo>
                    <a:lnTo>
                      <a:pt x="134" y="469"/>
                    </a:lnTo>
                    <a:lnTo>
                      <a:pt x="134" y="470"/>
                    </a:lnTo>
                    <a:lnTo>
                      <a:pt x="133" y="470"/>
                    </a:lnTo>
                    <a:lnTo>
                      <a:pt x="133" y="471"/>
                    </a:lnTo>
                    <a:lnTo>
                      <a:pt x="132" y="469"/>
                    </a:lnTo>
                    <a:lnTo>
                      <a:pt x="131" y="469"/>
                    </a:lnTo>
                    <a:lnTo>
                      <a:pt x="131" y="471"/>
                    </a:lnTo>
                    <a:lnTo>
                      <a:pt x="132" y="473"/>
                    </a:lnTo>
                    <a:lnTo>
                      <a:pt x="131" y="473"/>
                    </a:lnTo>
                    <a:lnTo>
                      <a:pt x="131" y="475"/>
                    </a:lnTo>
                    <a:lnTo>
                      <a:pt x="130" y="475"/>
                    </a:lnTo>
                    <a:lnTo>
                      <a:pt x="130" y="472"/>
                    </a:lnTo>
                    <a:lnTo>
                      <a:pt x="128" y="472"/>
                    </a:lnTo>
                    <a:lnTo>
                      <a:pt x="128" y="470"/>
                    </a:lnTo>
                    <a:lnTo>
                      <a:pt x="126" y="472"/>
                    </a:lnTo>
                    <a:lnTo>
                      <a:pt x="126" y="473"/>
                    </a:lnTo>
                    <a:lnTo>
                      <a:pt x="125" y="475"/>
                    </a:lnTo>
                    <a:lnTo>
                      <a:pt x="125" y="476"/>
                    </a:lnTo>
                    <a:lnTo>
                      <a:pt x="125" y="477"/>
                    </a:lnTo>
                    <a:lnTo>
                      <a:pt x="121" y="476"/>
                    </a:lnTo>
                    <a:lnTo>
                      <a:pt x="118" y="475"/>
                    </a:lnTo>
                    <a:lnTo>
                      <a:pt x="118" y="473"/>
                    </a:lnTo>
                    <a:lnTo>
                      <a:pt x="117" y="472"/>
                    </a:lnTo>
                    <a:lnTo>
                      <a:pt x="114" y="475"/>
                    </a:lnTo>
                    <a:lnTo>
                      <a:pt x="114" y="478"/>
                    </a:lnTo>
                    <a:lnTo>
                      <a:pt x="113" y="478"/>
                    </a:lnTo>
                    <a:lnTo>
                      <a:pt x="111" y="480"/>
                    </a:lnTo>
                    <a:lnTo>
                      <a:pt x="111" y="478"/>
                    </a:lnTo>
                    <a:lnTo>
                      <a:pt x="107" y="479"/>
                    </a:lnTo>
                    <a:lnTo>
                      <a:pt x="107" y="478"/>
                    </a:lnTo>
                    <a:lnTo>
                      <a:pt x="105" y="478"/>
                    </a:lnTo>
                    <a:lnTo>
                      <a:pt x="105" y="476"/>
                    </a:lnTo>
                    <a:lnTo>
                      <a:pt x="104" y="475"/>
                    </a:lnTo>
                    <a:lnTo>
                      <a:pt x="103" y="476"/>
                    </a:lnTo>
                    <a:lnTo>
                      <a:pt x="100" y="476"/>
                    </a:lnTo>
                    <a:lnTo>
                      <a:pt x="102" y="475"/>
                    </a:lnTo>
                    <a:lnTo>
                      <a:pt x="102" y="473"/>
                    </a:lnTo>
                    <a:lnTo>
                      <a:pt x="104" y="472"/>
                    </a:lnTo>
                    <a:lnTo>
                      <a:pt x="100" y="472"/>
                    </a:lnTo>
                    <a:lnTo>
                      <a:pt x="100" y="473"/>
                    </a:lnTo>
                    <a:lnTo>
                      <a:pt x="98" y="472"/>
                    </a:lnTo>
                    <a:lnTo>
                      <a:pt x="98" y="470"/>
                    </a:lnTo>
                    <a:lnTo>
                      <a:pt x="98" y="468"/>
                    </a:lnTo>
                    <a:lnTo>
                      <a:pt x="95" y="465"/>
                    </a:lnTo>
                    <a:lnTo>
                      <a:pt x="93" y="466"/>
                    </a:lnTo>
                    <a:lnTo>
                      <a:pt x="93" y="467"/>
                    </a:lnTo>
                    <a:lnTo>
                      <a:pt x="94" y="468"/>
                    </a:lnTo>
                    <a:lnTo>
                      <a:pt x="92" y="468"/>
                    </a:lnTo>
                    <a:lnTo>
                      <a:pt x="90" y="471"/>
                    </a:lnTo>
                    <a:lnTo>
                      <a:pt x="89" y="471"/>
                    </a:lnTo>
                    <a:lnTo>
                      <a:pt x="87" y="472"/>
                    </a:lnTo>
                    <a:lnTo>
                      <a:pt x="87" y="471"/>
                    </a:lnTo>
                    <a:lnTo>
                      <a:pt x="87" y="470"/>
                    </a:lnTo>
                    <a:lnTo>
                      <a:pt x="86" y="471"/>
                    </a:lnTo>
                    <a:lnTo>
                      <a:pt x="85" y="471"/>
                    </a:lnTo>
                    <a:lnTo>
                      <a:pt x="85" y="467"/>
                    </a:lnTo>
                    <a:lnTo>
                      <a:pt x="85" y="468"/>
                    </a:lnTo>
                    <a:lnTo>
                      <a:pt x="84" y="467"/>
                    </a:lnTo>
                    <a:lnTo>
                      <a:pt x="84" y="463"/>
                    </a:lnTo>
                    <a:lnTo>
                      <a:pt x="82" y="463"/>
                    </a:lnTo>
                    <a:lnTo>
                      <a:pt x="83" y="464"/>
                    </a:lnTo>
                    <a:lnTo>
                      <a:pt x="81" y="464"/>
                    </a:lnTo>
                    <a:lnTo>
                      <a:pt x="81" y="467"/>
                    </a:lnTo>
                    <a:lnTo>
                      <a:pt x="79" y="467"/>
                    </a:lnTo>
                    <a:lnTo>
                      <a:pt x="79" y="468"/>
                    </a:lnTo>
                    <a:lnTo>
                      <a:pt x="76" y="466"/>
                    </a:lnTo>
                    <a:lnTo>
                      <a:pt x="74" y="465"/>
                    </a:lnTo>
                    <a:lnTo>
                      <a:pt x="72" y="469"/>
                    </a:lnTo>
                    <a:lnTo>
                      <a:pt x="71" y="469"/>
                    </a:lnTo>
                    <a:lnTo>
                      <a:pt x="68" y="468"/>
                    </a:lnTo>
                    <a:lnTo>
                      <a:pt x="67" y="468"/>
                    </a:lnTo>
                    <a:lnTo>
                      <a:pt x="68" y="465"/>
                    </a:lnTo>
                    <a:lnTo>
                      <a:pt x="68" y="464"/>
                    </a:lnTo>
                    <a:lnTo>
                      <a:pt x="69" y="459"/>
                    </a:lnTo>
                    <a:lnTo>
                      <a:pt x="70" y="456"/>
                    </a:lnTo>
                    <a:lnTo>
                      <a:pt x="68" y="455"/>
                    </a:lnTo>
                    <a:lnTo>
                      <a:pt x="69" y="452"/>
                    </a:lnTo>
                    <a:lnTo>
                      <a:pt x="65" y="448"/>
                    </a:lnTo>
                    <a:lnTo>
                      <a:pt x="64" y="448"/>
                    </a:lnTo>
                    <a:lnTo>
                      <a:pt x="61" y="452"/>
                    </a:lnTo>
                    <a:lnTo>
                      <a:pt x="61" y="451"/>
                    </a:lnTo>
                    <a:lnTo>
                      <a:pt x="63" y="450"/>
                    </a:lnTo>
                    <a:lnTo>
                      <a:pt x="64" y="445"/>
                    </a:lnTo>
                    <a:lnTo>
                      <a:pt x="63" y="444"/>
                    </a:lnTo>
                    <a:lnTo>
                      <a:pt x="63" y="443"/>
                    </a:lnTo>
                    <a:lnTo>
                      <a:pt x="65" y="437"/>
                    </a:lnTo>
                    <a:lnTo>
                      <a:pt x="64" y="433"/>
                    </a:lnTo>
                    <a:lnTo>
                      <a:pt x="66" y="431"/>
                    </a:lnTo>
                    <a:lnTo>
                      <a:pt x="68" y="428"/>
                    </a:lnTo>
                    <a:lnTo>
                      <a:pt x="68" y="421"/>
                    </a:lnTo>
                    <a:lnTo>
                      <a:pt x="69" y="420"/>
                    </a:lnTo>
                    <a:lnTo>
                      <a:pt x="70" y="417"/>
                    </a:lnTo>
                    <a:lnTo>
                      <a:pt x="69" y="415"/>
                    </a:lnTo>
                    <a:lnTo>
                      <a:pt x="67" y="416"/>
                    </a:lnTo>
                    <a:lnTo>
                      <a:pt x="65" y="414"/>
                    </a:lnTo>
                    <a:lnTo>
                      <a:pt x="65" y="412"/>
                    </a:lnTo>
                    <a:lnTo>
                      <a:pt x="63" y="411"/>
                    </a:lnTo>
                    <a:lnTo>
                      <a:pt x="61" y="412"/>
                    </a:lnTo>
                    <a:lnTo>
                      <a:pt x="58" y="411"/>
                    </a:lnTo>
                    <a:lnTo>
                      <a:pt x="58" y="409"/>
                    </a:lnTo>
                    <a:lnTo>
                      <a:pt x="60" y="409"/>
                    </a:lnTo>
                    <a:lnTo>
                      <a:pt x="60" y="408"/>
                    </a:lnTo>
                    <a:lnTo>
                      <a:pt x="57" y="407"/>
                    </a:lnTo>
                    <a:lnTo>
                      <a:pt x="57" y="406"/>
                    </a:lnTo>
                    <a:lnTo>
                      <a:pt x="55" y="406"/>
                    </a:lnTo>
                    <a:lnTo>
                      <a:pt x="53" y="405"/>
                    </a:lnTo>
                    <a:lnTo>
                      <a:pt x="52" y="405"/>
                    </a:lnTo>
                    <a:lnTo>
                      <a:pt x="52" y="402"/>
                    </a:lnTo>
                    <a:lnTo>
                      <a:pt x="50" y="401"/>
                    </a:lnTo>
                    <a:lnTo>
                      <a:pt x="53" y="402"/>
                    </a:lnTo>
                    <a:lnTo>
                      <a:pt x="56" y="405"/>
                    </a:lnTo>
                    <a:lnTo>
                      <a:pt x="59" y="405"/>
                    </a:lnTo>
                    <a:lnTo>
                      <a:pt x="60" y="404"/>
                    </a:lnTo>
                    <a:lnTo>
                      <a:pt x="61" y="404"/>
                    </a:lnTo>
                    <a:lnTo>
                      <a:pt x="63" y="403"/>
                    </a:lnTo>
                    <a:lnTo>
                      <a:pt x="61" y="403"/>
                    </a:lnTo>
                    <a:lnTo>
                      <a:pt x="60" y="397"/>
                    </a:lnTo>
                    <a:lnTo>
                      <a:pt x="56" y="396"/>
                    </a:lnTo>
                    <a:lnTo>
                      <a:pt x="55" y="394"/>
                    </a:lnTo>
                    <a:lnTo>
                      <a:pt x="56" y="392"/>
                    </a:lnTo>
                    <a:lnTo>
                      <a:pt x="55" y="391"/>
                    </a:lnTo>
                    <a:lnTo>
                      <a:pt x="56" y="390"/>
                    </a:lnTo>
                    <a:lnTo>
                      <a:pt x="57" y="391"/>
                    </a:lnTo>
                    <a:lnTo>
                      <a:pt x="57" y="392"/>
                    </a:lnTo>
                    <a:lnTo>
                      <a:pt x="58" y="391"/>
                    </a:lnTo>
                    <a:lnTo>
                      <a:pt x="59" y="391"/>
                    </a:lnTo>
                    <a:lnTo>
                      <a:pt x="60" y="391"/>
                    </a:lnTo>
                    <a:lnTo>
                      <a:pt x="63" y="390"/>
                    </a:lnTo>
                    <a:lnTo>
                      <a:pt x="64" y="391"/>
                    </a:lnTo>
                    <a:lnTo>
                      <a:pt x="67" y="388"/>
                    </a:lnTo>
                    <a:lnTo>
                      <a:pt x="65" y="388"/>
                    </a:lnTo>
                    <a:lnTo>
                      <a:pt x="65" y="386"/>
                    </a:lnTo>
                    <a:lnTo>
                      <a:pt x="63" y="386"/>
                    </a:lnTo>
                    <a:lnTo>
                      <a:pt x="62" y="385"/>
                    </a:lnTo>
                    <a:lnTo>
                      <a:pt x="60" y="386"/>
                    </a:lnTo>
                    <a:lnTo>
                      <a:pt x="61" y="384"/>
                    </a:lnTo>
                    <a:lnTo>
                      <a:pt x="60" y="384"/>
                    </a:lnTo>
                    <a:lnTo>
                      <a:pt x="58" y="385"/>
                    </a:lnTo>
                    <a:lnTo>
                      <a:pt x="58" y="384"/>
                    </a:lnTo>
                    <a:lnTo>
                      <a:pt x="57" y="384"/>
                    </a:lnTo>
                    <a:lnTo>
                      <a:pt x="56" y="386"/>
                    </a:lnTo>
                    <a:lnTo>
                      <a:pt x="55" y="386"/>
                    </a:lnTo>
                    <a:lnTo>
                      <a:pt x="55" y="388"/>
                    </a:lnTo>
                    <a:lnTo>
                      <a:pt x="53" y="387"/>
                    </a:lnTo>
                    <a:lnTo>
                      <a:pt x="52" y="383"/>
                    </a:lnTo>
                    <a:lnTo>
                      <a:pt x="53" y="384"/>
                    </a:lnTo>
                    <a:lnTo>
                      <a:pt x="53" y="383"/>
                    </a:lnTo>
                    <a:lnTo>
                      <a:pt x="52" y="382"/>
                    </a:lnTo>
                    <a:lnTo>
                      <a:pt x="54" y="380"/>
                    </a:lnTo>
                    <a:lnTo>
                      <a:pt x="53" y="378"/>
                    </a:lnTo>
                    <a:lnTo>
                      <a:pt x="54" y="376"/>
                    </a:lnTo>
                    <a:lnTo>
                      <a:pt x="58" y="374"/>
                    </a:lnTo>
                    <a:lnTo>
                      <a:pt x="61" y="368"/>
                    </a:lnTo>
                    <a:lnTo>
                      <a:pt x="71" y="365"/>
                    </a:lnTo>
                    <a:lnTo>
                      <a:pt x="73" y="364"/>
                    </a:lnTo>
                    <a:lnTo>
                      <a:pt x="75" y="364"/>
                    </a:lnTo>
                    <a:lnTo>
                      <a:pt x="74" y="364"/>
                    </a:lnTo>
                    <a:lnTo>
                      <a:pt x="74" y="367"/>
                    </a:lnTo>
                    <a:lnTo>
                      <a:pt x="76" y="368"/>
                    </a:lnTo>
                    <a:lnTo>
                      <a:pt x="77" y="370"/>
                    </a:lnTo>
                    <a:lnTo>
                      <a:pt x="77" y="371"/>
                    </a:lnTo>
                    <a:lnTo>
                      <a:pt x="79" y="371"/>
                    </a:lnTo>
                    <a:lnTo>
                      <a:pt x="80" y="371"/>
                    </a:lnTo>
                    <a:lnTo>
                      <a:pt x="81" y="369"/>
                    </a:lnTo>
                    <a:lnTo>
                      <a:pt x="81" y="368"/>
                    </a:lnTo>
                    <a:lnTo>
                      <a:pt x="82" y="367"/>
                    </a:lnTo>
                    <a:lnTo>
                      <a:pt x="82" y="365"/>
                    </a:lnTo>
                    <a:lnTo>
                      <a:pt x="84" y="364"/>
                    </a:lnTo>
                    <a:lnTo>
                      <a:pt x="85" y="361"/>
                    </a:lnTo>
                    <a:lnTo>
                      <a:pt x="86" y="361"/>
                    </a:lnTo>
                    <a:lnTo>
                      <a:pt x="89" y="361"/>
                    </a:lnTo>
                    <a:lnTo>
                      <a:pt x="89" y="360"/>
                    </a:lnTo>
                    <a:lnTo>
                      <a:pt x="90" y="360"/>
                    </a:lnTo>
                    <a:lnTo>
                      <a:pt x="91" y="360"/>
                    </a:lnTo>
                    <a:lnTo>
                      <a:pt x="93" y="358"/>
                    </a:lnTo>
                    <a:lnTo>
                      <a:pt x="93" y="359"/>
                    </a:lnTo>
                    <a:lnTo>
                      <a:pt x="95" y="356"/>
                    </a:lnTo>
                    <a:lnTo>
                      <a:pt x="95" y="354"/>
                    </a:lnTo>
                    <a:lnTo>
                      <a:pt x="93" y="353"/>
                    </a:lnTo>
                    <a:lnTo>
                      <a:pt x="92" y="352"/>
                    </a:lnTo>
                    <a:lnTo>
                      <a:pt x="91" y="351"/>
                    </a:lnTo>
                    <a:lnTo>
                      <a:pt x="90" y="352"/>
                    </a:lnTo>
                    <a:lnTo>
                      <a:pt x="89" y="352"/>
                    </a:lnTo>
                    <a:lnTo>
                      <a:pt x="87" y="354"/>
                    </a:lnTo>
                    <a:lnTo>
                      <a:pt x="86" y="353"/>
                    </a:lnTo>
                    <a:lnTo>
                      <a:pt x="87" y="350"/>
                    </a:lnTo>
                    <a:lnTo>
                      <a:pt x="90" y="349"/>
                    </a:lnTo>
                    <a:lnTo>
                      <a:pt x="92" y="344"/>
                    </a:lnTo>
                    <a:lnTo>
                      <a:pt x="92" y="341"/>
                    </a:lnTo>
                    <a:lnTo>
                      <a:pt x="91" y="339"/>
                    </a:lnTo>
                    <a:lnTo>
                      <a:pt x="91" y="338"/>
                    </a:lnTo>
                    <a:lnTo>
                      <a:pt x="90" y="335"/>
                    </a:lnTo>
                    <a:lnTo>
                      <a:pt x="91" y="333"/>
                    </a:lnTo>
                    <a:lnTo>
                      <a:pt x="95" y="333"/>
                    </a:lnTo>
                    <a:lnTo>
                      <a:pt x="95" y="331"/>
                    </a:lnTo>
                    <a:lnTo>
                      <a:pt x="97" y="330"/>
                    </a:lnTo>
                    <a:lnTo>
                      <a:pt x="96" y="330"/>
                    </a:lnTo>
                    <a:lnTo>
                      <a:pt x="97" y="326"/>
                    </a:lnTo>
                    <a:lnTo>
                      <a:pt x="95" y="324"/>
                    </a:lnTo>
                    <a:lnTo>
                      <a:pt x="95" y="321"/>
                    </a:lnTo>
                    <a:lnTo>
                      <a:pt x="98" y="318"/>
                    </a:lnTo>
                    <a:lnTo>
                      <a:pt x="97" y="316"/>
                    </a:lnTo>
                    <a:lnTo>
                      <a:pt x="96" y="314"/>
                    </a:lnTo>
                    <a:lnTo>
                      <a:pt x="97" y="313"/>
                    </a:lnTo>
                    <a:lnTo>
                      <a:pt x="98" y="314"/>
                    </a:lnTo>
                    <a:lnTo>
                      <a:pt x="100" y="310"/>
                    </a:lnTo>
                    <a:lnTo>
                      <a:pt x="99" y="308"/>
                    </a:lnTo>
                    <a:lnTo>
                      <a:pt x="100" y="308"/>
                    </a:lnTo>
                    <a:lnTo>
                      <a:pt x="100" y="304"/>
                    </a:lnTo>
                    <a:lnTo>
                      <a:pt x="101" y="304"/>
                    </a:lnTo>
                    <a:lnTo>
                      <a:pt x="102" y="304"/>
                    </a:lnTo>
                    <a:lnTo>
                      <a:pt x="103" y="304"/>
                    </a:lnTo>
                    <a:lnTo>
                      <a:pt x="104" y="304"/>
                    </a:lnTo>
                    <a:lnTo>
                      <a:pt x="105" y="304"/>
                    </a:lnTo>
                    <a:lnTo>
                      <a:pt x="106" y="304"/>
                    </a:lnTo>
                    <a:lnTo>
                      <a:pt x="106" y="306"/>
                    </a:lnTo>
                    <a:lnTo>
                      <a:pt x="107" y="305"/>
                    </a:lnTo>
                    <a:lnTo>
                      <a:pt x="107" y="299"/>
                    </a:lnTo>
                    <a:lnTo>
                      <a:pt x="107" y="293"/>
                    </a:lnTo>
                    <a:lnTo>
                      <a:pt x="106" y="291"/>
                    </a:lnTo>
                    <a:lnTo>
                      <a:pt x="107" y="289"/>
                    </a:lnTo>
                    <a:lnTo>
                      <a:pt x="107" y="287"/>
                    </a:lnTo>
                    <a:lnTo>
                      <a:pt x="106" y="287"/>
                    </a:lnTo>
                    <a:lnTo>
                      <a:pt x="105" y="286"/>
                    </a:lnTo>
                    <a:lnTo>
                      <a:pt x="106" y="284"/>
                    </a:lnTo>
                    <a:lnTo>
                      <a:pt x="107" y="283"/>
                    </a:lnTo>
                    <a:lnTo>
                      <a:pt x="107" y="280"/>
                    </a:lnTo>
                    <a:lnTo>
                      <a:pt x="106" y="280"/>
                    </a:lnTo>
                    <a:lnTo>
                      <a:pt x="107" y="278"/>
                    </a:lnTo>
                    <a:lnTo>
                      <a:pt x="110" y="277"/>
                    </a:lnTo>
                    <a:lnTo>
                      <a:pt x="106" y="277"/>
                    </a:lnTo>
                    <a:lnTo>
                      <a:pt x="104" y="276"/>
                    </a:lnTo>
                    <a:lnTo>
                      <a:pt x="100" y="272"/>
                    </a:lnTo>
                    <a:lnTo>
                      <a:pt x="98" y="269"/>
                    </a:lnTo>
                    <a:lnTo>
                      <a:pt x="93" y="268"/>
                    </a:lnTo>
                    <a:lnTo>
                      <a:pt x="92" y="267"/>
                    </a:lnTo>
                    <a:lnTo>
                      <a:pt x="89" y="268"/>
                    </a:lnTo>
                    <a:lnTo>
                      <a:pt x="87" y="267"/>
                    </a:lnTo>
                    <a:lnTo>
                      <a:pt x="87" y="266"/>
                    </a:lnTo>
                    <a:lnTo>
                      <a:pt x="89" y="267"/>
                    </a:lnTo>
                    <a:lnTo>
                      <a:pt x="90" y="262"/>
                    </a:lnTo>
                    <a:lnTo>
                      <a:pt x="90" y="260"/>
                    </a:lnTo>
                    <a:lnTo>
                      <a:pt x="90" y="259"/>
                    </a:lnTo>
                    <a:lnTo>
                      <a:pt x="90" y="256"/>
                    </a:lnTo>
                    <a:lnTo>
                      <a:pt x="87" y="256"/>
                    </a:lnTo>
                    <a:lnTo>
                      <a:pt x="85" y="255"/>
                    </a:lnTo>
                    <a:lnTo>
                      <a:pt x="83" y="254"/>
                    </a:lnTo>
                    <a:lnTo>
                      <a:pt x="79" y="254"/>
                    </a:lnTo>
                    <a:lnTo>
                      <a:pt x="77" y="255"/>
                    </a:lnTo>
                    <a:lnTo>
                      <a:pt x="77" y="252"/>
                    </a:lnTo>
                    <a:lnTo>
                      <a:pt x="76" y="248"/>
                    </a:lnTo>
                    <a:lnTo>
                      <a:pt x="74" y="247"/>
                    </a:lnTo>
                    <a:lnTo>
                      <a:pt x="73" y="248"/>
                    </a:lnTo>
                    <a:lnTo>
                      <a:pt x="73" y="247"/>
                    </a:lnTo>
                    <a:lnTo>
                      <a:pt x="71" y="244"/>
                    </a:lnTo>
                    <a:lnTo>
                      <a:pt x="70" y="244"/>
                    </a:lnTo>
                    <a:lnTo>
                      <a:pt x="70" y="238"/>
                    </a:lnTo>
                    <a:lnTo>
                      <a:pt x="68" y="237"/>
                    </a:lnTo>
                    <a:lnTo>
                      <a:pt x="67" y="235"/>
                    </a:lnTo>
                    <a:lnTo>
                      <a:pt x="66" y="235"/>
                    </a:lnTo>
                    <a:lnTo>
                      <a:pt x="65" y="234"/>
                    </a:lnTo>
                    <a:lnTo>
                      <a:pt x="63" y="236"/>
                    </a:lnTo>
                    <a:lnTo>
                      <a:pt x="62" y="236"/>
                    </a:lnTo>
                    <a:lnTo>
                      <a:pt x="61" y="235"/>
                    </a:lnTo>
                    <a:lnTo>
                      <a:pt x="60" y="236"/>
                    </a:lnTo>
                    <a:lnTo>
                      <a:pt x="61" y="237"/>
                    </a:lnTo>
                    <a:lnTo>
                      <a:pt x="53" y="237"/>
                    </a:lnTo>
                    <a:lnTo>
                      <a:pt x="52" y="236"/>
                    </a:lnTo>
                    <a:lnTo>
                      <a:pt x="43" y="234"/>
                    </a:lnTo>
                    <a:lnTo>
                      <a:pt x="43" y="233"/>
                    </a:lnTo>
                    <a:lnTo>
                      <a:pt x="42" y="232"/>
                    </a:lnTo>
                    <a:lnTo>
                      <a:pt x="42" y="231"/>
                    </a:lnTo>
                    <a:lnTo>
                      <a:pt x="40" y="229"/>
                    </a:lnTo>
                    <a:lnTo>
                      <a:pt x="41" y="228"/>
                    </a:lnTo>
                    <a:lnTo>
                      <a:pt x="40" y="227"/>
                    </a:lnTo>
                    <a:lnTo>
                      <a:pt x="38" y="226"/>
                    </a:lnTo>
                    <a:lnTo>
                      <a:pt x="37" y="224"/>
                    </a:lnTo>
                    <a:lnTo>
                      <a:pt x="36" y="224"/>
                    </a:lnTo>
                    <a:lnTo>
                      <a:pt x="35" y="223"/>
                    </a:lnTo>
                    <a:lnTo>
                      <a:pt x="32" y="223"/>
                    </a:lnTo>
                    <a:lnTo>
                      <a:pt x="31" y="220"/>
                    </a:lnTo>
                    <a:lnTo>
                      <a:pt x="29" y="220"/>
                    </a:lnTo>
                    <a:lnTo>
                      <a:pt x="27" y="219"/>
                    </a:lnTo>
                    <a:lnTo>
                      <a:pt x="28" y="215"/>
                    </a:lnTo>
                    <a:lnTo>
                      <a:pt x="29" y="216"/>
                    </a:lnTo>
                    <a:lnTo>
                      <a:pt x="30" y="215"/>
                    </a:lnTo>
                    <a:lnTo>
                      <a:pt x="34" y="215"/>
                    </a:lnTo>
                    <a:lnTo>
                      <a:pt x="37" y="217"/>
                    </a:lnTo>
                    <a:lnTo>
                      <a:pt x="37" y="216"/>
                    </a:lnTo>
                    <a:lnTo>
                      <a:pt x="35" y="215"/>
                    </a:lnTo>
                    <a:lnTo>
                      <a:pt x="34" y="215"/>
                    </a:lnTo>
                    <a:lnTo>
                      <a:pt x="33" y="210"/>
                    </a:lnTo>
                    <a:lnTo>
                      <a:pt x="32" y="210"/>
                    </a:lnTo>
                    <a:lnTo>
                      <a:pt x="27" y="210"/>
                    </a:lnTo>
                    <a:lnTo>
                      <a:pt x="25" y="212"/>
                    </a:lnTo>
                    <a:lnTo>
                      <a:pt x="23" y="212"/>
                    </a:lnTo>
                    <a:lnTo>
                      <a:pt x="22" y="211"/>
                    </a:lnTo>
                    <a:lnTo>
                      <a:pt x="22" y="210"/>
                    </a:lnTo>
                    <a:lnTo>
                      <a:pt x="22" y="209"/>
                    </a:lnTo>
                    <a:lnTo>
                      <a:pt x="21" y="209"/>
                    </a:lnTo>
                    <a:lnTo>
                      <a:pt x="20" y="207"/>
                    </a:lnTo>
                    <a:lnTo>
                      <a:pt x="19" y="209"/>
                    </a:lnTo>
                    <a:lnTo>
                      <a:pt x="13" y="207"/>
                    </a:lnTo>
                    <a:lnTo>
                      <a:pt x="12" y="210"/>
                    </a:lnTo>
                    <a:lnTo>
                      <a:pt x="11" y="210"/>
                    </a:lnTo>
                    <a:lnTo>
                      <a:pt x="9" y="212"/>
                    </a:lnTo>
                    <a:lnTo>
                      <a:pt x="7" y="212"/>
                    </a:lnTo>
                    <a:lnTo>
                      <a:pt x="7" y="209"/>
                    </a:lnTo>
                    <a:lnTo>
                      <a:pt x="3" y="209"/>
                    </a:lnTo>
                    <a:lnTo>
                      <a:pt x="1" y="209"/>
                    </a:lnTo>
                    <a:lnTo>
                      <a:pt x="0" y="209"/>
                    </a:lnTo>
                    <a:lnTo>
                      <a:pt x="0" y="207"/>
                    </a:lnTo>
                    <a:lnTo>
                      <a:pt x="2" y="205"/>
                    </a:lnTo>
                    <a:lnTo>
                      <a:pt x="2" y="203"/>
                    </a:lnTo>
                    <a:lnTo>
                      <a:pt x="4" y="202"/>
                    </a:lnTo>
                    <a:lnTo>
                      <a:pt x="5" y="202"/>
                    </a:lnTo>
                    <a:lnTo>
                      <a:pt x="4" y="200"/>
                    </a:lnTo>
                    <a:lnTo>
                      <a:pt x="6" y="198"/>
                    </a:lnTo>
                    <a:lnTo>
                      <a:pt x="6" y="196"/>
                    </a:lnTo>
                    <a:lnTo>
                      <a:pt x="8" y="197"/>
                    </a:lnTo>
                    <a:lnTo>
                      <a:pt x="11" y="197"/>
                    </a:lnTo>
                    <a:lnTo>
                      <a:pt x="11" y="193"/>
                    </a:lnTo>
                    <a:lnTo>
                      <a:pt x="11" y="190"/>
                    </a:lnTo>
                    <a:lnTo>
                      <a:pt x="9" y="189"/>
                    </a:lnTo>
                    <a:lnTo>
                      <a:pt x="8" y="186"/>
                    </a:lnTo>
                    <a:lnTo>
                      <a:pt x="6" y="188"/>
                    </a:lnTo>
                    <a:lnTo>
                      <a:pt x="6" y="186"/>
                    </a:lnTo>
                    <a:lnTo>
                      <a:pt x="6" y="183"/>
                    </a:lnTo>
                    <a:lnTo>
                      <a:pt x="7" y="180"/>
                    </a:lnTo>
                    <a:lnTo>
                      <a:pt x="6" y="179"/>
                    </a:lnTo>
                    <a:lnTo>
                      <a:pt x="8" y="178"/>
                    </a:lnTo>
                    <a:lnTo>
                      <a:pt x="9" y="179"/>
                    </a:lnTo>
                    <a:lnTo>
                      <a:pt x="11" y="177"/>
                    </a:lnTo>
                    <a:lnTo>
                      <a:pt x="12" y="177"/>
                    </a:lnTo>
                    <a:lnTo>
                      <a:pt x="12" y="175"/>
                    </a:lnTo>
                    <a:lnTo>
                      <a:pt x="16" y="175"/>
                    </a:lnTo>
                    <a:lnTo>
                      <a:pt x="16" y="176"/>
                    </a:lnTo>
                    <a:lnTo>
                      <a:pt x="20" y="178"/>
                    </a:lnTo>
                    <a:lnTo>
                      <a:pt x="22" y="178"/>
                    </a:lnTo>
                    <a:lnTo>
                      <a:pt x="22" y="176"/>
                    </a:lnTo>
                    <a:lnTo>
                      <a:pt x="22" y="175"/>
                    </a:lnTo>
                    <a:lnTo>
                      <a:pt x="22" y="174"/>
                    </a:lnTo>
                    <a:lnTo>
                      <a:pt x="23" y="175"/>
                    </a:lnTo>
                    <a:lnTo>
                      <a:pt x="25" y="175"/>
                    </a:lnTo>
                    <a:lnTo>
                      <a:pt x="25" y="171"/>
                    </a:lnTo>
                    <a:lnTo>
                      <a:pt x="25" y="170"/>
                    </a:lnTo>
                    <a:lnTo>
                      <a:pt x="25" y="166"/>
                    </a:lnTo>
                    <a:lnTo>
                      <a:pt x="25" y="167"/>
                    </a:lnTo>
                    <a:lnTo>
                      <a:pt x="26" y="167"/>
                    </a:lnTo>
                    <a:lnTo>
                      <a:pt x="27" y="169"/>
                    </a:lnTo>
                    <a:lnTo>
                      <a:pt x="28" y="169"/>
                    </a:lnTo>
                    <a:lnTo>
                      <a:pt x="30" y="170"/>
                    </a:lnTo>
                    <a:lnTo>
                      <a:pt x="31" y="168"/>
                    </a:lnTo>
                    <a:lnTo>
                      <a:pt x="31" y="165"/>
                    </a:lnTo>
                    <a:lnTo>
                      <a:pt x="31" y="163"/>
                    </a:lnTo>
                    <a:lnTo>
                      <a:pt x="29" y="162"/>
                    </a:lnTo>
                    <a:lnTo>
                      <a:pt x="33" y="162"/>
                    </a:lnTo>
                    <a:lnTo>
                      <a:pt x="33" y="159"/>
                    </a:lnTo>
                    <a:lnTo>
                      <a:pt x="32" y="155"/>
                    </a:lnTo>
                    <a:lnTo>
                      <a:pt x="33" y="154"/>
                    </a:lnTo>
                    <a:lnTo>
                      <a:pt x="33" y="150"/>
                    </a:lnTo>
                    <a:lnTo>
                      <a:pt x="34" y="152"/>
                    </a:lnTo>
                    <a:lnTo>
                      <a:pt x="37" y="152"/>
                    </a:lnTo>
                    <a:lnTo>
                      <a:pt x="38" y="151"/>
                    </a:lnTo>
                    <a:lnTo>
                      <a:pt x="38" y="150"/>
                    </a:lnTo>
                    <a:lnTo>
                      <a:pt x="40" y="150"/>
                    </a:lnTo>
                    <a:lnTo>
                      <a:pt x="40" y="149"/>
                    </a:lnTo>
                    <a:lnTo>
                      <a:pt x="41" y="149"/>
                    </a:lnTo>
                    <a:lnTo>
                      <a:pt x="41" y="148"/>
                    </a:lnTo>
                    <a:lnTo>
                      <a:pt x="41" y="146"/>
                    </a:lnTo>
                    <a:lnTo>
                      <a:pt x="43" y="146"/>
                    </a:lnTo>
                    <a:lnTo>
                      <a:pt x="43" y="145"/>
                    </a:lnTo>
                    <a:lnTo>
                      <a:pt x="46" y="145"/>
                    </a:lnTo>
                    <a:lnTo>
                      <a:pt x="47" y="142"/>
                    </a:lnTo>
                    <a:lnTo>
                      <a:pt x="50" y="142"/>
                    </a:lnTo>
                    <a:lnTo>
                      <a:pt x="52" y="142"/>
                    </a:lnTo>
                    <a:lnTo>
                      <a:pt x="52" y="141"/>
                    </a:lnTo>
                    <a:lnTo>
                      <a:pt x="53" y="141"/>
                    </a:lnTo>
                    <a:lnTo>
                      <a:pt x="55" y="145"/>
                    </a:lnTo>
                    <a:lnTo>
                      <a:pt x="57" y="146"/>
                    </a:lnTo>
                    <a:lnTo>
                      <a:pt x="58" y="145"/>
                    </a:lnTo>
                    <a:lnTo>
                      <a:pt x="61" y="145"/>
                    </a:lnTo>
                    <a:lnTo>
                      <a:pt x="64" y="142"/>
                    </a:lnTo>
                    <a:lnTo>
                      <a:pt x="66" y="144"/>
                    </a:lnTo>
                    <a:lnTo>
                      <a:pt x="66" y="142"/>
                    </a:lnTo>
                    <a:lnTo>
                      <a:pt x="71" y="140"/>
                    </a:lnTo>
                    <a:lnTo>
                      <a:pt x="70" y="137"/>
                    </a:lnTo>
                    <a:lnTo>
                      <a:pt x="73" y="138"/>
                    </a:lnTo>
                    <a:lnTo>
                      <a:pt x="74" y="137"/>
                    </a:lnTo>
                    <a:lnTo>
                      <a:pt x="76" y="134"/>
                    </a:lnTo>
                    <a:lnTo>
                      <a:pt x="76" y="133"/>
                    </a:lnTo>
                    <a:lnTo>
                      <a:pt x="78" y="133"/>
                    </a:lnTo>
                    <a:lnTo>
                      <a:pt x="80" y="132"/>
                    </a:lnTo>
                    <a:lnTo>
                      <a:pt x="85" y="126"/>
                    </a:lnTo>
                    <a:lnTo>
                      <a:pt x="86" y="127"/>
                    </a:lnTo>
                    <a:lnTo>
                      <a:pt x="85" y="128"/>
                    </a:lnTo>
                    <a:lnTo>
                      <a:pt x="85" y="133"/>
                    </a:lnTo>
                    <a:lnTo>
                      <a:pt x="89" y="132"/>
                    </a:lnTo>
                    <a:lnTo>
                      <a:pt x="90" y="133"/>
                    </a:lnTo>
                    <a:lnTo>
                      <a:pt x="92" y="135"/>
                    </a:lnTo>
                    <a:lnTo>
                      <a:pt x="93" y="135"/>
                    </a:lnTo>
                    <a:lnTo>
                      <a:pt x="97" y="133"/>
                    </a:lnTo>
                    <a:lnTo>
                      <a:pt x="104" y="135"/>
                    </a:lnTo>
                    <a:lnTo>
                      <a:pt x="106" y="136"/>
                    </a:lnTo>
                    <a:lnTo>
                      <a:pt x="107" y="133"/>
                    </a:lnTo>
                    <a:lnTo>
                      <a:pt x="108" y="131"/>
                    </a:lnTo>
                    <a:lnTo>
                      <a:pt x="109" y="132"/>
                    </a:lnTo>
                    <a:lnTo>
                      <a:pt x="110" y="129"/>
                    </a:lnTo>
                    <a:lnTo>
                      <a:pt x="111" y="130"/>
                    </a:lnTo>
                    <a:lnTo>
                      <a:pt x="110" y="133"/>
                    </a:lnTo>
                    <a:lnTo>
                      <a:pt x="112" y="133"/>
                    </a:lnTo>
                    <a:lnTo>
                      <a:pt x="113" y="131"/>
                    </a:lnTo>
                    <a:lnTo>
                      <a:pt x="114" y="131"/>
                    </a:lnTo>
                    <a:lnTo>
                      <a:pt x="118" y="127"/>
                    </a:lnTo>
                    <a:lnTo>
                      <a:pt x="120" y="124"/>
                    </a:lnTo>
                    <a:lnTo>
                      <a:pt x="122" y="122"/>
                    </a:lnTo>
                    <a:lnTo>
                      <a:pt x="123" y="122"/>
                    </a:lnTo>
                    <a:lnTo>
                      <a:pt x="125" y="120"/>
                    </a:lnTo>
                    <a:lnTo>
                      <a:pt x="126" y="120"/>
                    </a:lnTo>
                    <a:lnTo>
                      <a:pt x="128" y="123"/>
                    </a:lnTo>
                    <a:lnTo>
                      <a:pt x="128" y="122"/>
                    </a:lnTo>
                    <a:lnTo>
                      <a:pt x="129" y="122"/>
                    </a:lnTo>
                    <a:lnTo>
                      <a:pt x="131" y="128"/>
                    </a:lnTo>
                    <a:lnTo>
                      <a:pt x="130" y="131"/>
                    </a:lnTo>
                    <a:lnTo>
                      <a:pt x="131" y="132"/>
                    </a:lnTo>
                    <a:lnTo>
                      <a:pt x="138" y="132"/>
                    </a:lnTo>
                    <a:lnTo>
                      <a:pt x="138" y="128"/>
                    </a:lnTo>
                    <a:lnTo>
                      <a:pt x="139" y="127"/>
                    </a:lnTo>
                    <a:lnTo>
                      <a:pt x="139" y="124"/>
                    </a:lnTo>
                    <a:lnTo>
                      <a:pt x="141" y="122"/>
                    </a:lnTo>
                    <a:lnTo>
                      <a:pt x="143" y="120"/>
                    </a:lnTo>
                    <a:lnTo>
                      <a:pt x="146" y="120"/>
                    </a:lnTo>
                    <a:lnTo>
                      <a:pt x="152" y="119"/>
                    </a:lnTo>
                    <a:lnTo>
                      <a:pt x="153" y="119"/>
                    </a:lnTo>
                    <a:lnTo>
                      <a:pt x="152" y="120"/>
                    </a:lnTo>
                    <a:lnTo>
                      <a:pt x="156" y="119"/>
                    </a:lnTo>
                    <a:lnTo>
                      <a:pt x="157" y="118"/>
                    </a:lnTo>
                    <a:lnTo>
                      <a:pt x="158" y="118"/>
                    </a:lnTo>
                    <a:lnTo>
                      <a:pt x="161" y="117"/>
                    </a:lnTo>
                    <a:lnTo>
                      <a:pt x="161" y="115"/>
                    </a:lnTo>
                    <a:lnTo>
                      <a:pt x="162" y="115"/>
                    </a:lnTo>
                    <a:lnTo>
                      <a:pt x="162" y="114"/>
                    </a:lnTo>
                    <a:lnTo>
                      <a:pt x="164" y="115"/>
                    </a:lnTo>
                    <a:lnTo>
                      <a:pt x="165" y="113"/>
                    </a:lnTo>
                    <a:lnTo>
                      <a:pt x="166" y="112"/>
                    </a:lnTo>
                    <a:lnTo>
                      <a:pt x="166" y="108"/>
                    </a:lnTo>
                    <a:lnTo>
                      <a:pt x="166" y="107"/>
                    </a:lnTo>
                    <a:lnTo>
                      <a:pt x="164" y="107"/>
                    </a:lnTo>
                    <a:lnTo>
                      <a:pt x="165" y="107"/>
                    </a:lnTo>
                    <a:lnTo>
                      <a:pt x="165" y="106"/>
                    </a:lnTo>
                    <a:lnTo>
                      <a:pt x="167" y="107"/>
                    </a:lnTo>
                    <a:lnTo>
                      <a:pt x="170" y="107"/>
                    </a:lnTo>
                    <a:lnTo>
                      <a:pt x="170" y="109"/>
                    </a:lnTo>
                    <a:lnTo>
                      <a:pt x="175" y="109"/>
                    </a:lnTo>
                    <a:lnTo>
                      <a:pt x="176" y="109"/>
                    </a:lnTo>
                    <a:lnTo>
                      <a:pt x="175" y="107"/>
                    </a:lnTo>
                    <a:lnTo>
                      <a:pt x="176" y="107"/>
                    </a:lnTo>
                    <a:lnTo>
                      <a:pt x="175" y="106"/>
                    </a:lnTo>
                    <a:lnTo>
                      <a:pt x="177" y="103"/>
                    </a:lnTo>
                    <a:lnTo>
                      <a:pt x="175" y="101"/>
                    </a:lnTo>
                    <a:lnTo>
                      <a:pt x="174" y="101"/>
                    </a:lnTo>
                    <a:lnTo>
                      <a:pt x="174" y="95"/>
                    </a:lnTo>
                    <a:lnTo>
                      <a:pt x="177" y="94"/>
                    </a:lnTo>
                    <a:lnTo>
                      <a:pt x="178" y="94"/>
                    </a:lnTo>
                    <a:lnTo>
                      <a:pt x="180" y="92"/>
                    </a:lnTo>
                    <a:lnTo>
                      <a:pt x="181" y="92"/>
                    </a:lnTo>
                    <a:lnTo>
                      <a:pt x="182" y="90"/>
                    </a:lnTo>
                    <a:lnTo>
                      <a:pt x="185" y="90"/>
                    </a:lnTo>
                    <a:lnTo>
                      <a:pt x="187" y="93"/>
                    </a:lnTo>
                    <a:lnTo>
                      <a:pt x="188" y="94"/>
                    </a:lnTo>
                    <a:lnTo>
                      <a:pt x="188" y="92"/>
                    </a:lnTo>
                    <a:lnTo>
                      <a:pt x="190" y="92"/>
                    </a:lnTo>
                    <a:lnTo>
                      <a:pt x="190" y="91"/>
                    </a:lnTo>
                    <a:lnTo>
                      <a:pt x="194" y="94"/>
                    </a:lnTo>
                    <a:lnTo>
                      <a:pt x="198" y="95"/>
                    </a:lnTo>
                    <a:lnTo>
                      <a:pt x="198" y="97"/>
                    </a:lnTo>
                    <a:lnTo>
                      <a:pt x="199" y="97"/>
                    </a:lnTo>
                    <a:lnTo>
                      <a:pt x="199" y="98"/>
                    </a:lnTo>
                    <a:lnTo>
                      <a:pt x="200" y="98"/>
                    </a:lnTo>
                    <a:lnTo>
                      <a:pt x="205" y="99"/>
                    </a:lnTo>
                    <a:lnTo>
                      <a:pt x="211" y="99"/>
                    </a:lnTo>
                    <a:lnTo>
                      <a:pt x="211" y="101"/>
                    </a:lnTo>
                    <a:lnTo>
                      <a:pt x="213" y="101"/>
                    </a:lnTo>
                    <a:lnTo>
                      <a:pt x="217" y="102"/>
                    </a:lnTo>
                    <a:lnTo>
                      <a:pt x="218" y="103"/>
                    </a:lnTo>
                    <a:lnTo>
                      <a:pt x="218" y="102"/>
                    </a:lnTo>
                    <a:lnTo>
                      <a:pt x="224" y="102"/>
                    </a:lnTo>
                    <a:lnTo>
                      <a:pt x="225" y="101"/>
                    </a:lnTo>
                    <a:lnTo>
                      <a:pt x="228" y="103"/>
                    </a:lnTo>
                    <a:lnTo>
                      <a:pt x="229" y="100"/>
                    </a:lnTo>
                    <a:lnTo>
                      <a:pt x="229" y="98"/>
                    </a:lnTo>
                    <a:lnTo>
                      <a:pt x="232" y="100"/>
                    </a:lnTo>
                    <a:lnTo>
                      <a:pt x="232" y="101"/>
                    </a:lnTo>
                    <a:lnTo>
                      <a:pt x="233" y="103"/>
                    </a:lnTo>
                    <a:lnTo>
                      <a:pt x="234" y="102"/>
                    </a:lnTo>
                    <a:lnTo>
                      <a:pt x="236" y="104"/>
                    </a:lnTo>
                    <a:lnTo>
                      <a:pt x="236" y="103"/>
                    </a:lnTo>
                    <a:lnTo>
                      <a:pt x="237" y="103"/>
                    </a:lnTo>
                    <a:lnTo>
                      <a:pt x="238" y="101"/>
                    </a:lnTo>
                    <a:lnTo>
                      <a:pt x="243" y="106"/>
                    </a:lnTo>
                    <a:lnTo>
                      <a:pt x="245" y="107"/>
                    </a:lnTo>
                    <a:lnTo>
                      <a:pt x="245" y="108"/>
                    </a:lnTo>
                    <a:lnTo>
                      <a:pt x="246" y="109"/>
                    </a:lnTo>
                    <a:lnTo>
                      <a:pt x="248" y="105"/>
                    </a:lnTo>
                    <a:lnTo>
                      <a:pt x="250" y="103"/>
                    </a:lnTo>
                    <a:lnTo>
                      <a:pt x="250" y="102"/>
                    </a:lnTo>
                    <a:lnTo>
                      <a:pt x="252" y="99"/>
                    </a:lnTo>
                    <a:lnTo>
                      <a:pt x="253" y="99"/>
                    </a:lnTo>
                    <a:lnTo>
                      <a:pt x="255" y="98"/>
                    </a:lnTo>
                    <a:lnTo>
                      <a:pt x="257" y="100"/>
                    </a:lnTo>
                    <a:lnTo>
                      <a:pt x="259" y="101"/>
                    </a:lnTo>
                    <a:lnTo>
                      <a:pt x="260" y="100"/>
                    </a:lnTo>
                    <a:lnTo>
                      <a:pt x="260" y="99"/>
                    </a:lnTo>
                    <a:lnTo>
                      <a:pt x="261" y="101"/>
                    </a:lnTo>
                    <a:lnTo>
                      <a:pt x="263" y="101"/>
                    </a:lnTo>
                    <a:lnTo>
                      <a:pt x="263" y="99"/>
                    </a:lnTo>
                    <a:lnTo>
                      <a:pt x="267" y="100"/>
                    </a:lnTo>
                    <a:lnTo>
                      <a:pt x="267" y="98"/>
                    </a:lnTo>
                    <a:lnTo>
                      <a:pt x="268" y="99"/>
                    </a:lnTo>
                    <a:lnTo>
                      <a:pt x="269" y="98"/>
                    </a:lnTo>
                    <a:lnTo>
                      <a:pt x="272" y="99"/>
                    </a:lnTo>
                    <a:lnTo>
                      <a:pt x="273" y="100"/>
                    </a:lnTo>
                    <a:lnTo>
                      <a:pt x="273" y="101"/>
                    </a:lnTo>
                    <a:lnTo>
                      <a:pt x="274" y="101"/>
                    </a:lnTo>
                    <a:lnTo>
                      <a:pt x="274" y="103"/>
                    </a:lnTo>
                    <a:lnTo>
                      <a:pt x="275" y="102"/>
                    </a:lnTo>
                    <a:lnTo>
                      <a:pt x="276" y="103"/>
                    </a:lnTo>
                    <a:lnTo>
                      <a:pt x="275" y="101"/>
                    </a:lnTo>
                    <a:lnTo>
                      <a:pt x="276" y="101"/>
                    </a:lnTo>
                    <a:lnTo>
                      <a:pt x="276" y="102"/>
                    </a:lnTo>
                    <a:lnTo>
                      <a:pt x="276" y="103"/>
                    </a:lnTo>
                    <a:lnTo>
                      <a:pt x="278" y="102"/>
                    </a:lnTo>
                    <a:lnTo>
                      <a:pt x="281" y="98"/>
                    </a:lnTo>
                    <a:lnTo>
                      <a:pt x="280" y="98"/>
                    </a:lnTo>
                    <a:lnTo>
                      <a:pt x="281" y="96"/>
                    </a:lnTo>
                    <a:lnTo>
                      <a:pt x="280" y="96"/>
                    </a:lnTo>
                    <a:lnTo>
                      <a:pt x="281" y="95"/>
                    </a:lnTo>
                    <a:lnTo>
                      <a:pt x="280" y="95"/>
                    </a:lnTo>
                    <a:lnTo>
                      <a:pt x="280" y="94"/>
                    </a:lnTo>
                    <a:lnTo>
                      <a:pt x="280" y="90"/>
                    </a:lnTo>
                    <a:lnTo>
                      <a:pt x="283" y="92"/>
                    </a:lnTo>
                    <a:lnTo>
                      <a:pt x="283" y="86"/>
                    </a:lnTo>
                    <a:lnTo>
                      <a:pt x="283" y="84"/>
                    </a:lnTo>
                    <a:lnTo>
                      <a:pt x="284" y="84"/>
                    </a:lnTo>
                    <a:lnTo>
                      <a:pt x="284" y="82"/>
                    </a:lnTo>
                    <a:lnTo>
                      <a:pt x="283" y="81"/>
                    </a:lnTo>
                    <a:lnTo>
                      <a:pt x="282" y="81"/>
                    </a:lnTo>
                    <a:lnTo>
                      <a:pt x="282" y="78"/>
                    </a:lnTo>
                    <a:lnTo>
                      <a:pt x="281" y="77"/>
                    </a:lnTo>
                    <a:lnTo>
                      <a:pt x="281" y="76"/>
                    </a:lnTo>
                    <a:lnTo>
                      <a:pt x="283" y="75"/>
                    </a:lnTo>
                    <a:lnTo>
                      <a:pt x="283" y="76"/>
                    </a:lnTo>
                    <a:lnTo>
                      <a:pt x="284" y="75"/>
                    </a:lnTo>
                    <a:lnTo>
                      <a:pt x="283" y="74"/>
                    </a:lnTo>
                    <a:lnTo>
                      <a:pt x="283" y="73"/>
                    </a:lnTo>
                    <a:lnTo>
                      <a:pt x="282" y="71"/>
                    </a:lnTo>
                    <a:lnTo>
                      <a:pt x="283" y="70"/>
                    </a:lnTo>
                    <a:lnTo>
                      <a:pt x="283" y="71"/>
                    </a:lnTo>
                    <a:lnTo>
                      <a:pt x="283" y="69"/>
                    </a:lnTo>
                    <a:lnTo>
                      <a:pt x="283" y="68"/>
                    </a:lnTo>
                    <a:lnTo>
                      <a:pt x="281" y="67"/>
                    </a:lnTo>
                    <a:lnTo>
                      <a:pt x="281" y="66"/>
                    </a:lnTo>
                    <a:lnTo>
                      <a:pt x="283" y="65"/>
                    </a:lnTo>
                    <a:lnTo>
                      <a:pt x="284" y="65"/>
                    </a:lnTo>
                    <a:lnTo>
                      <a:pt x="284" y="64"/>
                    </a:lnTo>
                    <a:lnTo>
                      <a:pt x="286" y="64"/>
                    </a:lnTo>
                    <a:lnTo>
                      <a:pt x="290" y="69"/>
                    </a:lnTo>
                    <a:lnTo>
                      <a:pt x="296" y="72"/>
                    </a:lnTo>
                    <a:lnTo>
                      <a:pt x="296" y="71"/>
                    </a:lnTo>
                    <a:lnTo>
                      <a:pt x="297" y="71"/>
                    </a:lnTo>
                    <a:lnTo>
                      <a:pt x="296" y="70"/>
                    </a:lnTo>
                    <a:lnTo>
                      <a:pt x="297" y="69"/>
                    </a:lnTo>
                    <a:lnTo>
                      <a:pt x="297" y="68"/>
                    </a:lnTo>
                    <a:lnTo>
                      <a:pt x="295" y="68"/>
                    </a:lnTo>
                    <a:lnTo>
                      <a:pt x="294" y="67"/>
                    </a:lnTo>
                    <a:lnTo>
                      <a:pt x="296" y="65"/>
                    </a:lnTo>
                    <a:lnTo>
                      <a:pt x="297" y="67"/>
                    </a:lnTo>
                    <a:lnTo>
                      <a:pt x="298" y="65"/>
                    </a:lnTo>
                    <a:lnTo>
                      <a:pt x="297" y="65"/>
                    </a:lnTo>
                    <a:lnTo>
                      <a:pt x="299" y="64"/>
                    </a:lnTo>
                    <a:lnTo>
                      <a:pt x="299" y="58"/>
                    </a:lnTo>
                    <a:lnTo>
                      <a:pt x="303" y="61"/>
                    </a:lnTo>
                    <a:lnTo>
                      <a:pt x="306" y="61"/>
                    </a:lnTo>
                    <a:lnTo>
                      <a:pt x="306" y="58"/>
                    </a:lnTo>
                    <a:lnTo>
                      <a:pt x="309" y="61"/>
                    </a:lnTo>
                    <a:lnTo>
                      <a:pt x="312" y="61"/>
                    </a:lnTo>
                    <a:lnTo>
                      <a:pt x="312" y="57"/>
                    </a:lnTo>
                    <a:lnTo>
                      <a:pt x="313" y="56"/>
                    </a:lnTo>
                    <a:lnTo>
                      <a:pt x="313" y="54"/>
                    </a:lnTo>
                    <a:lnTo>
                      <a:pt x="313" y="52"/>
                    </a:lnTo>
                    <a:lnTo>
                      <a:pt x="312" y="52"/>
                    </a:lnTo>
                    <a:lnTo>
                      <a:pt x="313" y="52"/>
                    </a:lnTo>
                    <a:lnTo>
                      <a:pt x="313" y="48"/>
                    </a:lnTo>
                    <a:lnTo>
                      <a:pt x="310" y="39"/>
                    </a:lnTo>
                    <a:lnTo>
                      <a:pt x="315" y="38"/>
                    </a:lnTo>
                    <a:lnTo>
                      <a:pt x="315" y="34"/>
                    </a:lnTo>
                    <a:lnTo>
                      <a:pt x="319" y="36"/>
                    </a:lnTo>
                    <a:lnTo>
                      <a:pt x="320" y="36"/>
                    </a:lnTo>
                    <a:lnTo>
                      <a:pt x="319" y="39"/>
                    </a:lnTo>
                    <a:lnTo>
                      <a:pt x="321" y="39"/>
                    </a:lnTo>
                    <a:lnTo>
                      <a:pt x="321" y="40"/>
                    </a:lnTo>
                    <a:lnTo>
                      <a:pt x="322" y="42"/>
                    </a:lnTo>
                    <a:lnTo>
                      <a:pt x="323" y="39"/>
                    </a:lnTo>
                    <a:lnTo>
                      <a:pt x="325" y="35"/>
                    </a:lnTo>
                    <a:lnTo>
                      <a:pt x="330" y="35"/>
                    </a:lnTo>
                    <a:lnTo>
                      <a:pt x="329" y="35"/>
                    </a:lnTo>
                    <a:lnTo>
                      <a:pt x="330" y="37"/>
                    </a:lnTo>
                    <a:lnTo>
                      <a:pt x="330" y="41"/>
                    </a:lnTo>
                    <a:lnTo>
                      <a:pt x="331" y="41"/>
                    </a:lnTo>
                    <a:lnTo>
                      <a:pt x="334" y="43"/>
                    </a:lnTo>
                    <a:lnTo>
                      <a:pt x="336" y="43"/>
                    </a:lnTo>
                    <a:lnTo>
                      <a:pt x="337" y="41"/>
                    </a:lnTo>
                    <a:lnTo>
                      <a:pt x="335" y="39"/>
                    </a:lnTo>
                    <a:lnTo>
                      <a:pt x="335" y="38"/>
                    </a:lnTo>
                    <a:lnTo>
                      <a:pt x="339" y="39"/>
                    </a:lnTo>
                    <a:lnTo>
                      <a:pt x="340" y="38"/>
                    </a:lnTo>
                    <a:lnTo>
                      <a:pt x="341" y="36"/>
                    </a:lnTo>
                    <a:lnTo>
                      <a:pt x="343" y="37"/>
                    </a:lnTo>
                    <a:lnTo>
                      <a:pt x="344" y="37"/>
                    </a:lnTo>
                    <a:lnTo>
                      <a:pt x="343" y="38"/>
                    </a:lnTo>
                    <a:lnTo>
                      <a:pt x="343" y="40"/>
                    </a:lnTo>
                    <a:lnTo>
                      <a:pt x="343" y="41"/>
                    </a:lnTo>
                    <a:lnTo>
                      <a:pt x="345" y="43"/>
                    </a:lnTo>
                    <a:lnTo>
                      <a:pt x="344" y="43"/>
                    </a:lnTo>
                    <a:lnTo>
                      <a:pt x="343" y="44"/>
                    </a:lnTo>
                    <a:lnTo>
                      <a:pt x="342" y="46"/>
                    </a:lnTo>
                    <a:lnTo>
                      <a:pt x="343" y="47"/>
                    </a:lnTo>
                    <a:lnTo>
                      <a:pt x="343" y="51"/>
                    </a:lnTo>
                    <a:lnTo>
                      <a:pt x="345" y="54"/>
                    </a:lnTo>
                    <a:lnTo>
                      <a:pt x="346" y="52"/>
                    </a:lnTo>
                    <a:lnTo>
                      <a:pt x="346" y="53"/>
                    </a:lnTo>
                    <a:lnTo>
                      <a:pt x="347" y="52"/>
                    </a:lnTo>
                    <a:lnTo>
                      <a:pt x="347" y="53"/>
                    </a:lnTo>
                    <a:lnTo>
                      <a:pt x="348" y="53"/>
                    </a:lnTo>
                    <a:lnTo>
                      <a:pt x="348" y="54"/>
                    </a:lnTo>
                    <a:lnTo>
                      <a:pt x="349" y="55"/>
                    </a:lnTo>
                    <a:lnTo>
                      <a:pt x="350" y="56"/>
                    </a:lnTo>
                    <a:lnTo>
                      <a:pt x="351" y="55"/>
                    </a:lnTo>
                    <a:lnTo>
                      <a:pt x="351" y="53"/>
                    </a:lnTo>
                    <a:lnTo>
                      <a:pt x="353" y="51"/>
                    </a:lnTo>
                    <a:lnTo>
                      <a:pt x="353" y="52"/>
                    </a:lnTo>
                    <a:lnTo>
                      <a:pt x="355" y="53"/>
                    </a:lnTo>
                    <a:lnTo>
                      <a:pt x="356" y="53"/>
                    </a:lnTo>
                    <a:lnTo>
                      <a:pt x="356" y="51"/>
                    </a:lnTo>
                    <a:lnTo>
                      <a:pt x="358" y="51"/>
                    </a:lnTo>
                    <a:lnTo>
                      <a:pt x="359" y="53"/>
                    </a:lnTo>
                    <a:lnTo>
                      <a:pt x="361" y="54"/>
                    </a:lnTo>
                    <a:lnTo>
                      <a:pt x="361" y="52"/>
                    </a:lnTo>
                    <a:lnTo>
                      <a:pt x="361" y="51"/>
                    </a:lnTo>
                    <a:lnTo>
                      <a:pt x="365" y="52"/>
                    </a:lnTo>
                    <a:lnTo>
                      <a:pt x="368" y="52"/>
                    </a:lnTo>
                    <a:lnTo>
                      <a:pt x="372" y="55"/>
                    </a:lnTo>
                    <a:lnTo>
                      <a:pt x="372" y="54"/>
                    </a:lnTo>
                    <a:lnTo>
                      <a:pt x="372" y="50"/>
                    </a:lnTo>
                    <a:lnTo>
                      <a:pt x="374" y="49"/>
                    </a:lnTo>
                    <a:lnTo>
                      <a:pt x="374" y="48"/>
                    </a:lnTo>
                    <a:lnTo>
                      <a:pt x="378" y="49"/>
                    </a:lnTo>
                    <a:lnTo>
                      <a:pt x="379" y="48"/>
                    </a:lnTo>
                    <a:lnTo>
                      <a:pt x="381" y="48"/>
                    </a:lnTo>
                    <a:lnTo>
                      <a:pt x="383" y="40"/>
                    </a:lnTo>
                    <a:lnTo>
                      <a:pt x="383" y="39"/>
                    </a:lnTo>
                    <a:lnTo>
                      <a:pt x="390" y="41"/>
                    </a:lnTo>
                    <a:lnTo>
                      <a:pt x="391" y="40"/>
                    </a:lnTo>
                    <a:lnTo>
                      <a:pt x="392" y="36"/>
                    </a:lnTo>
                    <a:lnTo>
                      <a:pt x="391" y="27"/>
                    </a:lnTo>
                    <a:lnTo>
                      <a:pt x="392" y="22"/>
                    </a:lnTo>
                    <a:lnTo>
                      <a:pt x="405" y="27"/>
                    </a:lnTo>
                    <a:lnTo>
                      <a:pt x="411" y="34"/>
                    </a:lnTo>
                    <a:lnTo>
                      <a:pt x="418" y="28"/>
                    </a:lnTo>
                    <a:lnTo>
                      <a:pt x="419" y="28"/>
                    </a:lnTo>
                    <a:lnTo>
                      <a:pt x="420" y="27"/>
                    </a:lnTo>
                    <a:lnTo>
                      <a:pt x="421" y="26"/>
                    </a:lnTo>
                    <a:lnTo>
                      <a:pt x="420" y="24"/>
                    </a:lnTo>
                    <a:lnTo>
                      <a:pt x="418" y="22"/>
                    </a:lnTo>
                    <a:lnTo>
                      <a:pt x="419" y="20"/>
                    </a:lnTo>
                    <a:lnTo>
                      <a:pt x="418" y="19"/>
                    </a:lnTo>
                    <a:lnTo>
                      <a:pt x="423" y="18"/>
                    </a:lnTo>
                    <a:lnTo>
                      <a:pt x="426" y="17"/>
                    </a:lnTo>
                    <a:lnTo>
                      <a:pt x="428" y="17"/>
                    </a:lnTo>
                    <a:lnTo>
                      <a:pt x="429" y="17"/>
                    </a:lnTo>
                    <a:lnTo>
                      <a:pt x="430" y="15"/>
                    </a:lnTo>
                    <a:lnTo>
                      <a:pt x="430" y="17"/>
                    </a:lnTo>
                    <a:lnTo>
                      <a:pt x="433" y="15"/>
                    </a:lnTo>
                    <a:lnTo>
                      <a:pt x="435" y="14"/>
                    </a:lnTo>
                    <a:lnTo>
                      <a:pt x="434" y="11"/>
                    </a:lnTo>
                    <a:lnTo>
                      <a:pt x="435" y="11"/>
                    </a:lnTo>
                    <a:lnTo>
                      <a:pt x="434" y="7"/>
                    </a:lnTo>
                    <a:lnTo>
                      <a:pt x="432" y="7"/>
                    </a:lnTo>
                    <a:lnTo>
                      <a:pt x="435" y="6"/>
                    </a:lnTo>
                    <a:lnTo>
                      <a:pt x="435" y="5"/>
                    </a:lnTo>
                    <a:lnTo>
                      <a:pt x="437" y="6"/>
                    </a:lnTo>
                    <a:lnTo>
                      <a:pt x="437" y="5"/>
                    </a:lnTo>
                    <a:lnTo>
                      <a:pt x="438" y="5"/>
                    </a:lnTo>
                    <a:lnTo>
                      <a:pt x="439" y="6"/>
                    </a:lnTo>
                    <a:lnTo>
                      <a:pt x="437" y="0"/>
                    </a:lnTo>
                    <a:lnTo>
                      <a:pt x="439" y="0"/>
                    </a:lnTo>
                    <a:lnTo>
                      <a:pt x="444" y="1"/>
                    </a:lnTo>
                    <a:lnTo>
                      <a:pt x="443" y="1"/>
                    </a:lnTo>
                    <a:lnTo>
                      <a:pt x="444" y="4"/>
                    </a:lnTo>
                    <a:lnTo>
                      <a:pt x="442" y="5"/>
                    </a:lnTo>
                    <a:lnTo>
                      <a:pt x="443" y="6"/>
                    </a:lnTo>
                    <a:lnTo>
                      <a:pt x="444" y="6"/>
                    </a:lnTo>
                    <a:lnTo>
                      <a:pt x="446" y="7"/>
                    </a:lnTo>
                    <a:lnTo>
                      <a:pt x="446" y="6"/>
                    </a:lnTo>
                    <a:lnTo>
                      <a:pt x="447" y="7"/>
                    </a:lnTo>
                    <a:lnTo>
                      <a:pt x="449" y="11"/>
                    </a:lnTo>
                    <a:lnTo>
                      <a:pt x="447" y="11"/>
                    </a:lnTo>
                    <a:lnTo>
                      <a:pt x="448" y="11"/>
                    </a:lnTo>
                    <a:lnTo>
                      <a:pt x="449" y="13"/>
                    </a:lnTo>
                    <a:lnTo>
                      <a:pt x="451" y="13"/>
                    </a:lnTo>
                    <a:lnTo>
                      <a:pt x="452" y="14"/>
                    </a:lnTo>
                    <a:lnTo>
                      <a:pt x="452" y="11"/>
                    </a:lnTo>
                    <a:lnTo>
                      <a:pt x="454" y="11"/>
                    </a:lnTo>
                    <a:lnTo>
                      <a:pt x="454" y="9"/>
                    </a:lnTo>
                    <a:lnTo>
                      <a:pt x="455" y="8"/>
                    </a:lnTo>
                    <a:lnTo>
                      <a:pt x="456" y="9"/>
                    </a:lnTo>
                    <a:lnTo>
                      <a:pt x="455" y="9"/>
                    </a:lnTo>
                    <a:lnTo>
                      <a:pt x="455" y="10"/>
                    </a:lnTo>
                    <a:lnTo>
                      <a:pt x="457" y="10"/>
                    </a:lnTo>
                    <a:lnTo>
                      <a:pt x="457" y="11"/>
                    </a:lnTo>
                    <a:lnTo>
                      <a:pt x="459" y="11"/>
                    </a:lnTo>
                    <a:lnTo>
                      <a:pt x="460" y="11"/>
                    </a:lnTo>
                    <a:lnTo>
                      <a:pt x="463" y="10"/>
                    </a:lnTo>
                    <a:lnTo>
                      <a:pt x="463" y="11"/>
                    </a:lnTo>
                    <a:lnTo>
                      <a:pt x="462" y="13"/>
                    </a:lnTo>
                    <a:lnTo>
                      <a:pt x="463" y="13"/>
                    </a:lnTo>
                    <a:lnTo>
                      <a:pt x="465" y="19"/>
                    </a:lnTo>
                    <a:lnTo>
                      <a:pt x="466" y="19"/>
                    </a:lnTo>
                    <a:lnTo>
                      <a:pt x="468" y="20"/>
                    </a:lnTo>
                    <a:lnTo>
                      <a:pt x="468" y="23"/>
                    </a:lnTo>
                    <a:lnTo>
                      <a:pt x="468" y="22"/>
                    </a:lnTo>
                    <a:lnTo>
                      <a:pt x="470" y="22"/>
                    </a:lnTo>
                    <a:lnTo>
                      <a:pt x="470" y="23"/>
                    </a:lnTo>
                    <a:lnTo>
                      <a:pt x="469" y="25"/>
                    </a:lnTo>
                    <a:lnTo>
                      <a:pt x="470" y="27"/>
                    </a:lnTo>
                    <a:lnTo>
                      <a:pt x="470" y="29"/>
                    </a:lnTo>
                    <a:lnTo>
                      <a:pt x="471" y="28"/>
                    </a:lnTo>
                    <a:lnTo>
                      <a:pt x="472" y="28"/>
                    </a:lnTo>
                    <a:lnTo>
                      <a:pt x="474" y="28"/>
                    </a:lnTo>
                    <a:lnTo>
                      <a:pt x="476" y="28"/>
                    </a:lnTo>
                    <a:lnTo>
                      <a:pt x="477" y="31"/>
                    </a:lnTo>
                    <a:lnTo>
                      <a:pt x="479" y="32"/>
                    </a:lnTo>
                    <a:lnTo>
                      <a:pt x="478" y="34"/>
                    </a:lnTo>
                    <a:lnTo>
                      <a:pt x="480" y="34"/>
                    </a:lnTo>
                    <a:lnTo>
                      <a:pt x="483" y="37"/>
                    </a:lnTo>
                    <a:lnTo>
                      <a:pt x="482" y="38"/>
                    </a:lnTo>
                    <a:lnTo>
                      <a:pt x="482" y="39"/>
                    </a:lnTo>
                    <a:lnTo>
                      <a:pt x="483" y="38"/>
                    </a:lnTo>
                    <a:lnTo>
                      <a:pt x="483" y="40"/>
                    </a:lnTo>
                    <a:lnTo>
                      <a:pt x="483" y="46"/>
                    </a:lnTo>
                    <a:lnTo>
                      <a:pt x="484" y="47"/>
                    </a:lnTo>
                    <a:lnTo>
                      <a:pt x="484" y="48"/>
                    </a:lnTo>
                    <a:lnTo>
                      <a:pt x="487" y="47"/>
                    </a:lnTo>
                    <a:lnTo>
                      <a:pt x="487" y="48"/>
                    </a:lnTo>
                    <a:lnTo>
                      <a:pt x="488" y="48"/>
                    </a:lnTo>
                    <a:lnTo>
                      <a:pt x="488" y="49"/>
                    </a:lnTo>
                    <a:lnTo>
                      <a:pt x="490" y="48"/>
                    </a:lnTo>
                    <a:lnTo>
                      <a:pt x="492" y="49"/>
                    </a:lnTo>
                    <a:lnTo>
                      <a:pt x="494" y="51"/>
                    </a:lnTo>
                    <a:lnTo>
                      <a:pt x="493" y="52"/>
                    </a:lnTo>
                    <a:lnTo>
                      <a:pt x="494" y="52"/>
                    </a:lnTo>
                    <a:lnTo>
                      <a:pt x="494" y="53"/>
                    </a:lnTo>
                    <a:lnTo>
                      <a:pt x="495" y="53"/>
                    </a:lnTo>
                    <a:lnTo>
                      <a:pt x="495" y="54"/>
                    </a:lnTo>
                    <a:lnTo>
                      <a:pt x="494" y="54"/>
                    </a:lnTo>
                    <a:lnTo>
                      <a:pt x="494" y="56"/>
                    </a:lnTo>
                    <a:lnTo>
                      <a:pt x="493" y="56"/>
                    </a:lnTo>
                    <a:lnTo>
                      <a:pt x="493" y="58"/>
                    </a:lnTo>
                    <a:lnTo>
                      <a:pt x="491" y="57"/>
                    </a:lnTo>
                    <a:lnTo>
                      <a:pt x="491" y="58"/>
                    </a:lnTo>
                    <a:lnTo>
                      <a:pt x="487" y="58"/>
                    </a:lnTo>
                    <a:lnTo>
                      <a:pt x="486" y="60"/>
                    </a:lnTo>
                    <a:lnTo>
                      <a:pt x="486" y="63"/>
                    </a:lnTo>
                    <a:lnTo>
                      <a:pt x="486" y="64"/>
                    </a:lnTo>
                    <a:lnTo>
                      <a:pt x="487" y="65"/>
                    </a:lnTo>
                    <a:lnTo>
                      <a:pt x="490" y="69"/>
                    </a:lnTo>
                    <a:lnTo>
                      <a:pt x="490" y="71"/>
                    </a:lnTo>
                    <a:lnTo>
                      <a:pt x="489" y="72"/>
                    </a:lnTo>
                    <a:lnTo>
                      <a:pt x="489" y="73"/>
                    </a:lnTo>
                    <a:lnTo>
                      <a:pt x="490" y="73"/>
                    </a:lnTo>
                    <a:lnTo>
                      <a:pt x="492" y="75"/>
                    </a:lnTo>
                    <a:lnTo>
                      <a:pt x="491" y="76"/>
                    </a:lnTo>
                    <a:lnTo>
                      <a:pt x="491" y="77"/>
                    </a:lnTo>
                    <a:lnTo>
                      <a:pt x="490" y="77"/>
                    </a:lnTo>
                    <a:lnTo>
                      <a:pt x="489" y="77"/>
                    </a:lnTo>
                    <a:lnTo>
                      <a:pt x="490" y="77"/>
                    </a:lnTo>
                    <a:lnTo>
                      <a:pt x="490" y="78"/>
                    </a:lnTo>
                    <a:lnTo>
                      <a:pt x="489" y="80"/>
                    </a:lnTo>
                    <a:lnTo>
                      <a:pt x="490" y="80"/>
                    </a:lnTo>
                    <a:lnTo>
                      <a:pt x="489" y="82"/>
                    </a:lnTo>
                    <a:lnTo>
                      <a:pt x="489" y="84"/>
                    </a:lnTo>
                    <a:lnTo>
                      <a:pt x="487" y="86"/>
                    </a:lnTo>
                    <a:lnTo>
                      <a:pt x="487" y="88"/>
                    </a:lnTo>
                    <a:lnTo>
                      <a:pt x="489" y="88"/>
                    </a:lnTo>
                    <a:lnTo>
                      <a:pt x="489" y="89"/>
                    </a:lnTo>
                    <a:lnTo>
                      <a:pt x="491" y="88"/>
                    </a:lnTo>
                    <a:lnTo>
                      <a:pt x="491" y="89"/>
                    </a:lnTo>
                    <a:lnTo>
                      <a:pt x="493" y="93"/>
                    </a:lnTo>
                    <a:lnTo>
                      <a:pt x="493" y="94"/>
                    </a:lnTo>
                    <a:lnTo>
                      <a:pt x="491" y="94"/>
                    </a:lnTo>
                    <a:lnTo>
                      <a:pt x="491" y="96"/>
                    </a:lnTo>
                    <a:lnTo>
                      <a:pt x="492" y="97"/>
                    </a:lnTo>
                    <a:lnTo>
                      <a:pt x="492" y="98"/>
                    </a:lnTo>
                    <a:lnTo>
                      <a:pt x="495" y="99"/>
                    </a:lnTo>
                    <a:lnTo>
                      <a:pt x="491" y="108"/>
                    </a:lnTo>
                    <a:lnTo>
                      <a:pt x="491" y="107"/>
                    </a:lnTo>
                    <a:lnTo>
                      <a:pt x="490" y="109"/>
                    </a:lnTo>
                    <a:lnTo>
                      <a:pt x="489" y="107"/>
                    </a:lnTo>
                    <a:lnTo>
                      <a:pt x="489" y="109"/>
                    </a:lnTo>
                    <a:lnTo>
                      <a:pt x="486" y="109"/>
                    </a:lnTo>
                    <a:lnTo>
                      <a:pt x="486" y="111"/>
                    </a:lnTo>
                    <a:lnTo>
                      <a:pt x="487" y="111"/>
                    </a:lnTo>
                    <a:lnTo>
                      <a:pt x="487" y="112"/>
                    </a:lnTo>
                    <a:lnTo>
                      <a:pt x="486" y="113"/>
                    </a:lnTo>
                    <a:lnTo>
                      <a:pt x="487" y="115"/>
                    </a:lnTo>
                    <a:lnTo>
                      <a:pt x="487" y="116"/>
                    </a:lnTo>
                    <a:lnTo>
                      <a:pt x="486" y="116"/>
                    </a:lnTo>
                    <a:lnTo>
                      <a:pt x="485" y="117"/>
                    </a:lnTo>
                    <a:lnTo>
                      <a:pt x="484" y="117"/>
                    </a:lnTo>
                    <a:lnTo>
                      <a:pt x="485" y="116"/>
                    </a:lnTo>
                    <a:lnTo>
                      <a:pt x="484" y="116"/>
                    </a:lnTo>
                    <a:lnTo>
                      <a:pt x="483" y="116"/>
                    </a:lnTo>
                    <a:lnTo>
                      <a:pt x="482" y="116"/>
                    </a:lnTo>
                    <a:lnTo>
                      <a:pt x="481" y="115"/>
                    </a:lnTo>
                    <a:lnTo>
                      <a:pt x="479" y="117"/>
                    </a:lnTo>
                    <a:lnTo>
                      <a:pt x="476" y="120"/>
                    </a:lnTo>
                    <a:lnTo>
                      <a:pt x="478" y="123"/>
                    </a:lnTo>
                    <a:lnTo>
                      <a:pt x="479" y="126"/>
                    </a:lnTo>
                    <a:lnTo>
                      <a:pt x="481" y="126"/>
                    </a:lnTo>
                    <a:lnTo>
                      <a:pt x="483" y="128"/>
                    </a:lnTo>
                    <a:lnTo>
                      <a:pt x="482" y="128"/>
                    </a:lnTo>
                    <a:lnTo>
                      <a:pt x="480" y="129"/>
                    </a:lnTo>
                    <a:lnTo>
                      <a:pt x="481" y="133"/>
                    </a:lnTo>
                    <a:lnTo>
                      <a:pt x="481" y="135"/>
                    </a:lnTo>
                    <a:lnTo>
                      <a:pt x="483" y="137"/>
                    </a:lnTo>
                    <a:lnTo>
                      <a:pt x="485" y="139"/>
                    </a:lnTo>
                    <a:lnTo>
                      <a:pt x="487" y="140"/>
                    </a:lnTo>
                    <a:lnTo>
                      <a:pt x="489" y="139"/>
                    </a:lnTo>
                    <a:lnTo>
                      <a:pt x="491" y="136"/>
                    </a:lnTo>
                    <a:lnTo>
                      <a:pt x="492" y="139"/>
                    </a:lnTo>
                    <a:lnTo>
                      <a:pt x="496" y="141"/>
                    </a:lnTo>
                    <a:lnTo>
                      <a:pt x="497" y="141"/>
                    </a:lnTo>
                    <a:lnTo>
                      <a:pt x="496" y="142"/>
                    </a:lnTo>
                    <a:lnTo>
                      <a:pt x="495" y="142"/>
                    </a:lnTo>
                    <a:lnTo>
                      <a:pt x="495" y="146"/>
                    </a:lnTo>
                    <a:lnTo>
                      <a:pt x="496" y="146"/>
                    </a:lnTo>
                    <a:lnTo>
                      <a:pt x="498" y="145"/>
                    </a:lnTo>
                    <a:lnTo>
                      <a:pt x="498" y="146"/>
                    </a:lnTo>
                    <a:lnTo>
                      <a:pt x="499" y="148"/>
                    </a:lnTo>
                    <a:lnTo>
                      <a:pt x="500" y="148"/>
                    </a:lnTo>
                    <a:lnTo>
                      <a:pt x="501" y="150"/>
                    </a:lnTo>
                    <a:lnTo>
                      <a:pt x="502" y="150"/>
                    </a:lnTo>
                    <a:lnTo>
                      <a:pt x="503" y="152"/>
                    </a:lnTo>
                    <a:lnTo>
                      <a:pt x="503" y="154"/>
                    </a:lnTo>
                    <a:lnTo>
                      <a:pt x="502" y="153"/>
                    </a:lnTo>
                    <a:lnTo>
                      <a:pt x="499" y="155"/>
                    </a:lnTo>
                    <a:lnTo>
                      <a:pt x="499" y="156"/>
                    </a:lnTo>
                    <a:lnTo>
                      <a:pt x="501" y="157"/>
                    </a:lnTo>
                    <a:lnTo>
                      <a:pt x="501" y="159"/>
                    </a:lnTo>
                    <a:lnTo>
                      <a:pt x="499" y="161"/>
                    </a:lnTo>
                    <a:lnTo>
                      <a:pt x="501" y="162"/>
                    </a:lnTo>
                    <a:lnTo>
                      <a:pt x="504" y="165"/>
                    </a:lnTo>
                    <a:lnTo>
                      <a:pt x="504" y="166"/>
                    </a:lnTo>
                    <a:lnTo>
                      <a:pt x="505" y="167"/>
                    </a:lnTo>
                    <a:lnTo>
                      <a:pt x="506" y="165"/>
                    </a:lnTo>
                    <a:lnTo>
                      <a:pt x="506" y="167"/>
                    </a:lnTo>
                    <a:lnTo>
                      <a:pt x="507" y="167"/>
                    </a:lnTo>
                    <a:lnTo>
                      <a:pt x="508" y="167"/>
                    </a:lnTo>
                    <a:lnTo>
                      <a:pt x="508" y="165"/>
                    </a:lnTo>
                    <a:lnTo>
                      <a:pt x="512" y="166"/>
                    </a:lnTo>
                    <a:lnTo>
                      <a:pt x="514" y="164"/>
                    </a:lnTo>
                    <a:lnTo>
                      <a:pt x="515" y="164"/>
                    </a:lnTo>
                    <a:lnTo>
                      <a:pt x="515" y="165"/>
                    </a:lnTo>
                    <a:lnTo>
                      <a:pt x="517" y="167"/>
                    </a:lnTo>
                    <a:lnTo>
                      <a:pt x="518" y="167"/>
                    </a:lnTo>
                    <a:lnTo>
                      <a:pt x="519" y="168"/>
                    </a:lnTo>
                    <a:lnTo>
                      <a:pt x="520" y="167"/>
                    </a:lnTo>
                    <a:lnTo>
                      <a:pt x="522" y="169"/>
                    </a:lnTo>
                    <a:lnTo>
                      <a:pt x="525" y="171"/>
                    </a:lnTo>
                    <a:lnTo>
                      <a:pt x="524" y="171"/>
                    </a:lnTo>
                    <a:lnTo>
                      <a:pt x="525" y="173"/>
                    </a:lnTo>
                    <a:lnTo>
                      <a:pt x="526" y="172"/>
                    </a:lnTo>
                    <a:lnTo>
                      <a:pt x="528" y="171"/>
                    </a:lnTo>
                    <a:lnTo>
                      <a:pt x="529" y="168"/>
                    </a:lnTo>
                    <a:lnTo>
                      <a:pt x="532" y="169"/>
                    </a:lnTo>
                    <a:lnTo>
                      <a:pt x="533" y="167"/>
                    </a:lnTo>
                    <a:lnTo>
                      <a:pt x="535" y="167"/>
                    </a:lnTo>
                    <a:lnTo>
                      <a:pt x="536" y="167"/>
                    </a:lnTo>
                    <a:lnTo>
                      <a:pt x="538" y="167"/>
                    </a:lnTo>
                    <a:lnTo>
                      <a:pt x="538" y="165"/>
                    </a:lnTo>
                    <a:lnTo>
                      <a:pt x="538" y="167"/>
                    </a:lnTo>
                    <a:lnTo>
                      <a:pt x="539" y="167"/>
                    </a:lnTo>
                    <a:lnTo>
                      <a:pt x="539" y="170"/>
                    </a:lnTo>
                    <a:lnTo>
                      <a:pt x="540" y="170"/>
                    </a:lnTo>
                    <a:lnTo>
                      <a:pt x="540" y="171"/>
                    </a:lnTo>
                    <a:lnTo>
                      <a:pt x="541" y="171"/>
                    </a:lnTo>
                    <a:lnTo>
                      <a:pt x="543" y="172"/>
                    </a:lnTo>
                    <a:lnTo>
                      <a:pt x="543" y="173"/>
                    </a:lnTo>
                    <a:lnTo>
                      <a:pt x="544" y="173"/>
                    </a:lnTo>
                    <a:lnTo>
                      <a:pt x="545" y="175"/>
                    </a:lnTo>
                    <a:lnTo>
                      <a:pt x="543" y="176"/>
                    </a:lnTo>
                    <a:lnTo>
                      <a:pt x="544" y="178"/>
                    </a:lnTo>
                    <a:lnTo>
                      <a:pt x="544" y="179"/>
                    </a:lnTo>
                    <a:lnTo>
                      <a:pt x="543" y="179"/>
                    </a:lnTo>
                    <a:lnTo>
                      <a:pt x="544" y="182"/>
                    </a:lnTo>
                    <a:lnTo>
                      <a:pt x="543" y="185"/>
                    </a:lnTo>
                    <a:lnTo>
                      <a:pt x="544" y="185"/>
                    </a:lnTo>
                    <a:lnTo>
                      <a:pt x="545" y="188"/>
                    </a:lnTo>
                    <a:lnTo>
                      <a:pt x="543" y="189"/>
                    </a:lnTo>
                    <a:lnTo>
                      <a:pt x="541" y="189"/>
                    </a:lnTo>
                    <a:lnTo>
                      <a:pt x="540" y="190"/>
                    </a:lnTo>
                    <a:lnTo>
                      <a:pt x="541" y="191"/>
                    </a:lnTo>
                    <a:lnTo>
                      <a:pt x="541" y="197"/>
                    </a:lnTo>
                    <a:lnTo>
                      <a:pt x="540" y="200"/>
                    </a:lnTo>
                    <a:lnTo>
                      <a:pt x="542" y="201"/>
                    </a:lnTo>
                    <a:lnTo>
                      <a:pt x="542" y="203"/>
                    </a:lnTo>
                    <a:lnTo>
                      <a:pt x="543" y="203"/>
                    </a:lnTo>
                    <a:lnTo>
                      <a:pt x="545" y="205"/>
                    </a:lnTo>
                    <a:lnTo>
                      <a:pt x="544" y="209"/>
                    </a:lnTo>
                    <a:lnTo>
                      <a:pt x="545" y="207"/>
                    </a:lnTo>
                    <a:lnTo>
                      <a:pt x="545" y="209"/>
                    </a:lnTo>
                    <a:lnTo>
                      <a:pt x="546" y="209"/>
                    </a:lnTo>
                    <a:lnTo>
                      <a:pt x="544" y="211"/>
                    </a:lnTo>
                    <a:lnTo>
                      <a:pt x="547" y="210"/>
                    </a:lnTo>
                    <a:lnTo>
                      <a:pt x="545" y="212"/>
                    </a:lnTo>
                    <a:lnTo>
                      <a:pt x="545" y="215"/>
                    </a:lnTo>
                    <a:lnTo>
                      <a:pt x="544" y="217"/>
                    </a:lnTo>
                    <a:lnTo>
                      <a:pt x="543" y="216"/>
                    </a:lnTo>
                    <a:lnTo>
                      <a:pt x="542" y="218"/>
                    </a:lnTo>
                    <a:lnTo>
                      <a:pt x="543" y="219"/>
                    </a:lnTo>
                    <a:lnTo>
                      <a:pt x="543" y="220"/>
                    </a:lnTo>
                    <a:lnTo>
                      <a:pt x="542" y="222"/>
                    </a:lnTo>
                    <a:lnTo>
                      <a:pt x="541" y="221"/>
                    </a:lnTo>
                    <a:lnTo>
                      <a:pt x="541" y="222"/>
                    </a:lnTo>
                    <a:lnTo>
                      <a:pt x="540" y="223"/>
                    </a:lnTo>
                    <a:lnTo>
                      <a:pt x="539" y="225"/>
                    </a:lnTo>
                    <a:lnTo>
                      <a:pt x="537" y="224"/>
                    </a:lnTo>
                    <a:lnTo>
                      <a:pt x="536" y="227"/>
                    </a:lnTo>
                    <a:lnTo>
                      <a:pt x="536" y="226"/>
                    </a:lnTo>
                    <a:lnTo>
                      <a:pt x="535" y="226"/>
                    </a:lnTo>
                    <a:lnTo>
                      <a:pt x="535" y="228"/>
                    </a:lnTo>
                    <a:lnTo>
                      <a:pt x="534" y="228"/>
                    </a:lnTo>
                    <a:lnTo>
                      <a:pt x="533" y="227"/>
                    </a:lnTo>
                    <a:lnTo>
                      <a:pt x="532" y="229"/>
                    </a:lnTo>
                    <a:lnTo>
                      <a:pt x="534" y="229"/>
                    </a:lnTo>
                    <a:lnTo>
                      <a:pt x="537" y="232"/>
                    </a:lnTo>
                    <a:lnTo>
                      <a:pt x="537" y="233"/>
                    </a:lnTo>
                    <a:lnTo>
                      <a:pt x="533" y="236"/>
                    </a:lnTo>
                    <a:lnTo>
                      <a:pt x="530" y="237"/>
                    </a:lnTo>
                    <a:lnTo>
                      <a:pt x="534" y="239"/>
                    </a:lnTo>
                    <a:lnTo>
                      <a:pt x="538" y="238"/>
                    </a:lnTo>
                    <a:lnTo>
                      <a:pt x="540" y="241"/>
                    </a:lnTo>
                    <a:lnTo>
                      <a:pt x="541" y="243"/>
                    </a:lnTo>
                    <a:lnTo>
                      <a:pt x="543" y="244"/>
                    </a:lnTo>
                    <a:lnTo>
                      <a:pt x="544" y="243"/>
                    </a:lnTo>
                    <a:lnTo>
                      <a:pt x="544" y="241"/>
                    </a:lnTo>
                    <a:lnTo>
                      <a:pt x="545" y="243"/>
                    </a:lnTo>
                    <a:lnTo>
                      <a:pt x="546" y="243"/>
                    </a:lnTo>
                    <a:lnTo>
                      <a:pt x="546" y="244"/>
                    </a:lnTo>
                    <a:lnTo>
                      <a:pt x="550" y="248"/>
                    </a:lnTo>
                    <a:lnTo>
                      <a:pt x="552" y="249"/>
                    </a:lnTo>
                    <a:lnTo>
                      <a:pt x="553" y="249"/>
                    </a:lnTo>
                    <a:lnTo>
                      <a:pt x="555" y="250"/>
                    </a:lnTo>
                    <a:lnTo>
                      <a:pt x="552" y="254"/>
                    </a:lnTo>
                    <a:lnTo>
                      <a:pt x="552" y="257"/>
                    </a:lnTo>
                    <a:lnTo>
                      <a:pt x="551" y="256"/>
                    </a:lnTo>
                    <a:lnTo>
                      <a:pt x="550" y="256"/>
                    </a:lnTo>
                    <a:lnTo>
                      <a:pt x="551" y="260"/>
                    </a:lnTo>
                    <a:lnTo>
                      <a:pt x="548" y="262"/>
                    </a:lnTo>
                    <a:lnTo>
                      <a:pt x="546" y="260"/>
                    </a:lnTo>
                    <a:lnTo>
                      <a:pt x="546" y="258"/>
                    </a:lnTo>
                    <a:lnTo>
                      <a:pt x="545" y="257"/>
                    </a:lnTo>
                    <a:lnTo>
                      <a:pt x="543" y="258"/>
                    </a:lnTo>
                    <a:lnTo>
                      <a:pt x="541" y="262"/>
                    </a:lnTo>
                    <a:lnTo>
                      <a:pt x="543" y="265"/>
                    </a:lnTo>
                    <a:lnTo>
                      <a:pt x="545" y="263"/>
                    </a:lnTo>
                    <a:lnTo>
                      <a:pt x="546" y="267"/>
                    </a:lnTo>
                    <a:lnTo>
                      <a:pt x="548" y="267"/>
                    </a:lnTo>
                    <a:lnTo>
                      <a:pt x="546" y="267"/>
                    </a:lnTo>
                    <a:lnTo>
                      <a:pt x="544" y="266"/>
                    </a:lnTo>
                    <a:lnTo>
                      <a:pt x="543" y="267"/>
                    </a:lnTo>
                    <a:lnTo>
                      <a:pt x="542" y="267"/>
                    </a:lnTo>
                    <a:lnTo>
                      <a:pt x="541" y="267"/>
                    </a:lnTo>
                    <a:lnTo>
                      <a:pt x="542" y="271"/>
                    </a:lnTo>
                    <a:lnTo>
                      <a:pt x="543" y="273"/>
                    </a:lnTo>
                    <a:lnTo>
                      <a:pt x="542" y="279"/>
                    </a:lnTo>
                    <a:lnTo>
                      <a:pt x="540" y="278"/>
                    </a:lnTo>
                    <a:lnTo>
                      <a:pt x="538" y="279"/>
                    </a:lnTo>
                    <a:lnTo>
                      <a:pt x="537" y="278"/>
                    </a:lnTo>
                    <a:lnTo>
                      <a:pt x="537" y="279"/>
                    </a:lnTo>
                    <a:lnTo>
                      <a:pt x="536" y="279"/>
                    </a:lnTo>
                    <a:lnTo>
                      <a:pt x="535" y="279"/>
                    </a:lnTo>
                    <a:lnTo>
                      <a:pt x="534" y="278"/>
                    </a:lnTo>
                    <a:lnTo>
                      <a:pt x="533" y="279"/>
                    </a:lnTo>
                    <a:lnTo>
                      <a:pt x="532" y="280"/>
                    </a:lnTo>
                    <a:lnTo>
                      <a:pt x="533" y="282"/>
                    </a:lnTo>
                    <a:lnTo>
                      <a:pt x="538" y="283"/>
                    </a:lnTo>
                    <a:lnTo>
                      <a:pt x="537" y="284"/>
                    </a:lnTo>
                    <a:lnTo>
                      <a:pt x="539" y="283"/>
                    </a:lnTo>
                    <a:lnTo>
                      <a:pt x="539" y="285"/>
                    </a:lnTo>
                    <a:lnTo>
                      <a:pt x="538" y="286"/>
                    </a:lnTo>
                    <a:lnTo>
                      <a:pt x="538" y="285"/>
                    </a:lnTo>
                    <a:lnTo>
                      <a:pt x="537" y="286"/>
                    </a:lnTo>
                    <a:lnTo>
                      <a:pt x="535" y="284"/>
                    </a:lnTo>
                    <a:lnTo>
                      <a:pt x="535" y="285"/>
                    </a:lnTo>
                    <a:lnTo>
                      <a:pt x="536" y="286"/>
                    </a:lnTo>
                    <a:lnTo>
                      <a:pt x="534" y="284"/>
                    </a:lnTo>
                    <a:lnTo>
                      <a:pt x="533" y="284"/>
                    </a:lnTo>
                    <a:lnTo>
                      <a:pt x="530" y="286"/>
                    </a:lnTo>
                    <a:lnTo>
                      <a:pt x="528" y="286"/>
                    </a:lnTo>
                    <a:lnTo>
                      <a:pt x="530" y="288"/>
                    </a:lnTo>
                    <a:lnTo>
                      <a:pt x="530" y="290"/>
                    </a:lnTo>
                    <a:lnTo>
                      <a:pt x="530" y="292"/>
                    </a:lnTo>
                    <a:lnTo>
                      <a:pt x="532" y="293"/>
                    </a:lnTo>
                    <a:lnTo>
                      <a:pt x="532" y="294"/>
                    </a:lnTo>
                    <a:lnTo>
                      <a:pt x="533" y="294"/>
                    </a:lnTo>
                    <a:lnTo>
                      <a:pt x="533" y="296"/>
                    </a:lnTo>
                    <a:lnTo>
                      <a:pt x="535" y="297"/>
                    </a:lnTo>
                    <a:lnTo>
                      <a:pt x="536" y="298"/>
                    </a:lnTo>
                    <a:lnTo>
                      <a:pt x="537" y="299"/>
                    </a:lnTo>
                    <a:lnTo>
                      <a:pt x="539" y="297"/>
                    </a:lnTo>
                    <a:lnTo>
                      <a:pt x="542" y="298"/>
                    </a:lnTo>
                    <a:lnTo>
                      <a:pt x="541" y="299"/>
                    </a:lnTo>
                    <a:lnTo>
                      <a:pt x="541" y="298"/>
                    </a:lnTo>
                    <a:lnTo>
                      <a:pt x="542" y="300"/>
                    </a:lnTo>
                    <a:lnTo>
                      <a:pt x="543" y="300"/>
                    </a:lnTo>
                    <a:lnTo>
                      <a:pt x="545" y="301"/>
                    </a:lnTo>
                    <a:lnTo>
                      <a:pt x="543" y="302"/>
                    </a:lnTo>
                    <a:lnTo>
                      <a:pt x="542" y="302"/>
                    </a:lnTo>
                    <a:lnTo>
                      <a:pt x="543" y="303"/>
                    </a:lnTo>
                    <a:lnTo>
                      <a:pt x="544" y="304"/>
                    </a:lnTo>
                    <a:lnTo>
                      <a:pt x="545" y="304"/>
                    </a:lnTo>
                    <a:lnTo>
                      <a:pt x="546" y="304"/>
                    </a:lnTo>
                    <a:lnTo>
                      <a:pt x="548" y="306"/>
                    </a:lnTo>
                    <a:lnTo>
                      <a:pt x="552" y="304"/>
                    </a:lnTo>
                    <a:lnTo>
                      <a:pt x="552" y="306"/>
                    </a:lnTo>
                    <a:lnTo>
                      <a:pt x="553" y="307"/>
                    </a:lnTo>
                    <a:lnTo>
                      <a:pt x="552" y="307"/>
                    </a:lnTo>
                    <a:lnTo>
                      <a:pt x="552" y="310"/>
                    </a:lnTo>
                    <a:lnTo>
                      <a:pt x="553" y="310"/>
                    </a:lnTo>
                    <a:lnTo>
                      <a:pt x="555" y="306"/>
                    </a:lnTo>
                    <a:lnTo>
                      <a:pt x="555" y="307"/>
                    </a:lnTo>
                    <a:lnTo>
                      <a:pt x="555" y="309"/>
                    </a:lnTo>
                    <a:lnTo>
                      <a:pt x="556" y="309"/>
                    </a:lnTo>
                    <a:lnTo>
                      <a:pt x="555" y="310"/>
                    </a:lnTo>
                    <a:lnTo>
                      <a:pt x="555" y="313"/>
                    </a:lnTo>
                    <a:lnTo>
                      <a:pt x="552" y="314"/>
                    </a:lnTo>
                    <a:lnTo>
                      <a:pt x="552" y="315"/>
                    </a:lnTo>
                    <a:lnTo>
                      <a:pt x="552" y="316"/>
                    </a:lnTo>
                    <a:lnTo>
                      <a:pt x="555" y="319"/>
                    </a:lnTo>
                    <a:lnTo>
                      <a:pt x="562" y="326"/>
                    </a:lnTo>
                    <a:lnTo>
                      <a:pt x="563" y="325"/>
                    </a:lnTo>
                    <a:lnTo>
                      <a:pt x="564" y="325"/>
                    </a:lnTo>
                    <a:lnTo>
                      <a:pt x="564" y="327"/>
                    </a:lnTo>
                    <a:lnTo>
                      <a:pt x="565" y="326"/>
                    </a:lnTo>
                    <a:lnTo>
                      <a:pt x="566" y="327"/>
                    </a:lnTo>
                    <a:lnTo>
                      <a:pt x="566" y="329"/>
                    </a:lnTo>
                    <a:lnTo>
                      <a:pt x="567" y="330"/>
                    </a:lnTo>
                    <a:lnTo>
                      <a:pt x="568" y="328"/>
                    </a:lnTo>
                    <a:lnTo>
                      <a:pt x="569" y="331"/>
                    </a:lnTo>
                    <a:lnTo>
                      <a:pt x="568" y="333"/>
                    </a:lnTo>
                    <a:lnTo>
                      <a:pt x="569" y="333"/>
                    </a:lnTo>
                    <a:lnTo>
                      <a:pt x="568" y="335"/>
                    </a:lnTo>
                    <a:lnTo>
                      <a:pt x="569" y="337"/>
                    </a:lnTo>
                    <a:lnTo>
                      <a:pt x="568" y="336"/>
                    </a:lnTo>
                    <a:lnTo>
                      <a:pt x="566" y="337"/>
                    </a:lnTo>
                    <a:lnTo>
                      <a:pt x="564" y="339"/>
                    </a:lnTo>
                    <a:lnTo>
                      <a:pt x="567" y="344"/>
                    </a:lnTo>
                    <a:lnTo>
                      <a:pt x="568" y="344"/>
                    </a:lnTo>
                    <a:lnTo>
                      <a:pt x="568" y="345"/>
                    </a:lnTo>
                    <a:lnTo>
                      <a:pt x="568" y="347"/>
                    </a:lnTo>
                    <a:lnTo>
                      <a:pt x="568" y="348"/>
                    </a:lnTo>
                    <a:lnTo>
                      <a:pt x="567" y="348"/>
                    </a:lnTo>
                    <a:lnTo>
                      <a:pt x="566" y="347"/>
                    </a:lnTo>
                    <a:lnTo>
                      <a:pt x="566" y="350"/>
                    </a:lnTo>
                    <a:lnTo>
                      <a:pt x="565" y="350"/>
                    </a:lnTo>
                    <a:lnTo>
                      <a:pt x="564" y="352"/>
                    </a:lnTo>
                    <a:lnTo>
                      <a:pt x="564" y="353"/>
                    </a:lnTo>
                    <a:lnTo>
                      <a:pt x="561" y="356"/>
                    </a:lnTo>
                    <a:lnTo>
                      <a:pt x="563" y="357"/>
                    </a:lnTo>
                    <a:lnTo>
                      <a:pt x="561" y="358"/>
                    </a:lnTo>
                    <a:lnTo>
                      <a:pt x="558" y="359"/>
                    </a:lnTo>
                    <a:lnTo>
                      <a:pt x="557" y="359"/>
                    </a:lnTo>
                    <a:lnTo>
                      <a:pt x="557" y="360"/>
                    </a:lnTo>
                    <a:lnTo>
                      <a:pt x="556" y="361"/>
                    </a:lnTo>
                    <a:lnTo>
                      <a:pt x="558" y="363"/>
                    </a:lnTo>
                    <a:lnTo>
                      <a:pt x="558" y="365"/>
                    </a:lnTo>
                    <a:lnTo>
                      <a:pt x="557" y="367"/>
                    </a:lnTo>
                    <a:lnTo>
                      <a:pt x="558" y="368"/>
                    </a:lnTo>
                    <a:lnTo>
                      <a:pt x="557" y="371"/>
                    </a:lnTo>
                    <a:lnTo>
                      <a:pt x="556" y="371"/>
                    </a:lnTo>
                    <a:lnTo>
                      <a:pt x="556" y="369"/>
                    </a:lnTo>
                    <a:lnTo>
                      <a:pt x="555" y="371"/>
                    </a:lnTo>
                    <a:lnTo>
                      <a:pt x="556" y="373"/>
                    </a:lnTo>
                    <a:lnTo>
                      <a:pt x="556" y="375"/>
                    </a:lnTo>
                    <a:lnTo>
                      <a:pt x="555" y="375"/>
                    </a:lnTo>
                    <a:lnTo>
                      <a:pt x="554" y="376"/>
                    </a:lnTo>
                    <a:lnTo>
                      <a:pt x="554" y="378"/>
                    </a:lnTo>
                    <a:lnTo>
                      <a:pt x="552" y="380"/>
                    </a:lnTo>
                    <a:lnTo>
                      <a:pt x="551" y="378"/>
                    </a:lnTo>
                    <a:lnTo>
                      <a:pt x="548" y="379"/>
                    </a:lnTo>
                    <a:lnTo>
                      <a:pt x="548" y="380"/>
                    </a:lnTo>
                    <a:lnTo>
                      <a:pt x="548" y="382"/>
                    </a:lnTo>
                    <a:lnTo>
                      <a:pt x="546" y="383"/>
                    </a:lnTo>
                    <a:lnTo>
                      <a:pt x="544" y="383"/>
                    </a:lnTo>
                    <a:lnTo>
                      <a:pt x="544" y="384"/>
                    </a:lnTo>
                    <a:lnTo>
                      <a:pt x="543" y="382"/>
                    </a:lnTo>
                    <a:lnTo>
                      <a:pt x="541" y="380"/>
                    </a:lnTo>
                    <a:lnTo>
                      <a:pt x="540" y="381"/>
                    </a:lnTo>
                    <a:lnTo>
                      <a:pt x="535" y="385"/>
                    </a:lnTo>
                    <a:lnTo>
                      <a:pt x="535" y="386"/>
                    </a:lnTo>
                    <a:lnTo>
                      <a:pt x="533" y="386"/>
                    </a:lnTo>
                    <a:lnTo>
                      <a:pt x="532" y="388"/>
                    </a:lnTo>
                    <a:lnTo>
                      <a:pt x="530" y="390"/>
                    </a:lnTo>
                    <a:lnTo>
                      <a:pt x="530" y="392"/>
                    </a:lnTo>
                    <a:lnTo>
                      <a:pt x="531" y="394"/>
                    </a:lnTo>
                    <a:lnTo>
                      <a:pt x="533" y="394"/>
                    </a:lnTo>
                    <a:lnTo>
                      <a:pt x="534" y="394"/>
                    </a:lnTo>
                    <a:lnTo>
                      <a:pt x="533" y="395"/>
                    </a:lnTo>
                    <a:lnTo>
                      <a:pt x="535" y="397"/>
                    </a:lnTo>
                    <a:lnTo>
                      <a:pt x="534" y="399"/>
                    </a:lnTo>
                    <a:lnTo>
                      <a:pt x="536" y="400"/>
                    </a:lnTo>
                    <a:lnTo>
                      <a:pt x="535" y="401"/>
                    </a:lnTo>
                    <a:lnTo>
                      <a:pt x="535" y="402"/>
                    </a:lnTo>
                    <a:lnTo>
                      <a:pt x="533" y="403"/>
                    </a:lnTo>
                    <a:lnTo>
                      <a:pt x="532" y="403"/>
                    </a:lnTo>
                    <a:lnTo>
                      <a:pt x="531" y="405"/>
                    </a:lnTo>
                    <a:lnTo>
                      <a:pt x="530" y="404"/>
                    </a:lnTo>
                    <a:lnTo>
                      <a:pt x="529" y="404"/>
                    </a:lnTo>
                    <a:lnTo>
                      <a:pt x="528" y="403"/>
                    </a:lnTo>
                    <a:lnTo>
                      <a:pt x="527" y="404"/>
                    </a:lnTo>
                    <a:lnTo>
                      <a:pt x="524" y="401"/>
                    </a:lnTo>
                    <a:lnTo>
                      <a:pt x="524" y="403"/>
                    </a:lnTo>
                    <a:lnTo>
                      <a:pt x="523" y="403"/>
                    </a:lnTo>
                    <a:lnTo>
                      <a:pt x="522" y="402"/>
                    </a:lnTo>
                    <a:lnTo>
                      <a:pt x="522" y="399"/>
                    </a:lnTo>
                    <a:lnTo>
                      <a:pt x="521" y="400"/>
                    </a:lnTo>
                    <a:lnTo>
                      <a:pt x="520" y="399"/>
                    </a:lnTo>
                    <a:lnTo>
                      <a:pt x="519" y="402"/>
                    </a:lnTo>
                    <a:lnTo>
                      <a:pt x="517" y="404"/>
                    </a:lnTo>
                    <a:lnTo>
                      <a:pt x="516" y="407"/>
                    </a:lnTo>
                    <a:lnTo>
                      <a:pt x="517" y="407"/>
                    </a:lnTo>
                    <a:lnTo>
                      <a:pt x="515" y="408"/>
                    </a:lnTo>
                    <a:lnTo>
                      <a:pt x="515" y="411"/>
                    </a:lnTo>
                    <a:lnTo>
                      <a:pt x="515" y="409"/>
                    </a:lnTo>
                    <a:lnTo>
                      <a:pt x="513" y="408"/>
                    </a:lnTo>
                    <a:lnTo>
                      <a:pt x="510" y="412"/>
                    </a:lnTo>
                    <a:lnTo>
                      <a:pt x="507" y="409"/>
                    </a:lnTo>
                    <a:lnTo>
                      <a:pt x="504" y="411"/>
                    </a:lnTo>
                    <a:lnTo>
                      <a:pt x="501" y="413"/>
                    </a:lnTo>
                    <a:lnTo>
                      <a:pt x="500" y="412"/>
                    </a:lnTo>
                    <a:lnTo>
                      <a:pt x="499" y="413"/>
                    </a:lnTo>
                    <a:lnTo>
                      <a:pt x="498" y="412"/>
                    </a:lnTo>
                    <a:lnTo>
                      <a:pt x="496" y="412"/>
                    </a:lnTo>
                    <a:lnTo>
                      <a:pt x="496" y="411"/>
                    </a:lnTo>
                    <a:lnTo>
                      <a:pt x="496" y="413"/>
                    </a:lnTo>
                    <a:lnTo>
                      <a:pt x="496" y="412"/>
                    </a:lnTo>
                    <a:lnTo>
                      <a:pt x="495" y="412"/>
                    </a:lnTo>
                    <a:lnTo>
                      <a:pt x="492" y="412"/>
                    </a:lnTo>
                    <a:lnTo>
                      <a:pt x="492" y="415"/>
                    </a:lnTo>
                    <a:lnTo>
                      <a:pt x="491" y="414"/>
                    </a:lnTo>
                    <a:lnTo>
                      <a:pt x="490" y="414"/>
                    </a:lnTo>
                    <a:lnTo>
                      <a:pt x="491" y="416"/>
                    </a:lnTo>
                    <a:lnTo>
                      <a:pt x="487" y="417"/>
                    </a:lnTo>
                    <a:lnTo>
                      <a:pt x="487" y="416"/>
                    </a:lnTo>
                    <a:lnTo>
                      <a:pt x="486" y="418"/>
                    </a:lnTo>
                    <a:lnTo>
                      <a:pt x="486" y="416"/>
                    </a:lnTo>
                    <a:lnTo>
                      <a:pt x="484" y="417"/>
                    </a:lnTo>
                    <a:lnTo>
                      <a:pt x="484" y="416"/>
                    </a:lnTo>
                    <a:lnTo>
                      <a:pt x="482" y="416"/>
                    </a:lnTo>
                    <a:lnTo>
                      <a:pt x="484" y="413"/>
                    </a:lnTo>
                    <a:lnTo>
                      <a:pt x="484" y="412"/>
                    </a:lnTo>
                    <a:lnTo>
                      <a:pt x="483" y="412"/>
                    </a:lnTo>
                    <a:lnTo>
                      <a:pt x="481" y="413"/>
                    </a:lnTo>
                    <a:lnTo>
                      <a:pt x="480" y="412"/>
                    </a:lnTo>
                    <a:lnTo>
                      <a:pt x="479" y="414"/>
                    </a:lnTo>
                    <a:lnTo>
                      <a:pt x="477" y="414"/>
                    </a:lnTo>
                    <a:lnTo>
                      <a:pt x="476" y="414"/>
                    </a:lnTo>
                    <a:lnTo>
                      <a:pt x="475" y="416"/>
                    </a:lnTo>
                    <a:lnTo>
                      <a:pt x="474" y="416"/>
                    </a:lnTo>
                    <a:lnTo>
                      <a:pt x="474" y="418"/>
                    </a:lnTo>
                    <a:lnTo>
                      <a:pt x="475" y="418"/>
                    </a:lnTo>
                    <a:lnTo>
                      <a:pt x="475" y="419"/>
                    </a:lnTo>
                    <a:lnTo>
                      <a:pt x="475" y="420"/>
                    </a:lnTo>
                    <a:lnTo>
                      <a:pt x="472" y="421"/>
                    </a:lnTo>
                    <a:lnTo>
                      <a:pt x="472" y="425"/>
                    </a:lnTo>
                    <a:lnTo>
                      <a:pt x="472" y="428"/>
                    </a:lnTo>
                    <a:lnTo>
                      <a:pt x="467" y="429"/>
                    </a:lnTo>
                    <a:lnTo>
                      <a:pt x="467" y="431"/>
                    </a:lnTo>
                    <a:lnTo>
                      <a:pt x="465" y="434"/>
                    </a:lnTo>
                    <a:lnTo>
                      <a:pt x="464" y="434"/>
                    </a:lnTo>
                    <a:lnTo>
                      <a:pt x="464" y="433"/>
                    </a:lnTo>
                    <a:lnTo>
                      <a:pt x="463" y="433"/>
                    </a:lnTo>
                    <a:lnTo>
                      <a:pt x="462" y="433"/>
                    </a:lnTo>
                    <a:lnTo>
                      <a:pt x="463" y="434"/>
                    </a:lnTo>
                    <a:lnTo>
                      <a:pt x="462" y="434"/>
                    </a:lnTo>
                    <a:lnTo>
                      <a:pt x="462" y="435"/>
                    </a:lnTo>
                    <a:lnTo>
                      <a:pt x="461" y="437"/>
                    </a:lnTo>
                    <a:lnTo>
                      <a:pt x="460" y="438"/>
                    </a:lnTo>
                    <a:lnTo>
                      <a:pt x="460" y="440"/>
                    </a:lnTo>
                    <a:lnTo>
                      <a:pt x="460" y="442"/>
                    </a:lnTo>
                    <a:lnTo>
                      <a:pt x="459" y="446"/>
                    </a:lnTo>
                    <a:lnTo>
                      <a:pt x="460" y="448"/>
                    </a:lnTo>
                    <a:lnTo>
                      <a:pt x="459" y="450"/>
                    </a:lnTo>
                    <a:lnTo>
                      <a:pt x="460" y="451"/>
                    </a:lnTo>
                    <a:lnTo>
                      <a:pt x="460" y="454"/>
                    </a:lnTo>
                    <a:lnTo>
                      <a:pt x="462" y="454"/>
                    </a:lnTo>
                    <a:lnTo>
                      <a:pt x="463" y="452"/>
                    </a:lnTo>
                    <a:lnTo>
                      <a:pt x="466" y="457"/>
                    </a:lnTo>
                    <a:lnTo>
                      <a:pt x="469" y="456"/>
                    </a:lnTo>
                    <a:lnTo>
                      <a:pt x="473" y="457"/>
                    </a:lnTo>
                    <a:lnTo>
                      <a:pt x="473" y="459"/>
                    </a:lnTo>
                    <a:lnTo>
                      <a:pt x="474" y="463"/>
                    </a:lnTo>
                    <a:lnTo>
                      <a:pt x="476" y="468"/>
                    </a:lnTo>
                    <a:lnTo>
                      <a:pt x="476" y="469"/>
                    </a:lnTo>
                    <a:lnTo>
                      <a:pt x="475" y="470"/>
                    </a:lnTo>
                    <a:lnTo>
                      <a:pt x="475" y="471"/>
                    </a:lnTo>
                    <a:lnTo>
                      <a:pt x="476" y="473"/>
                    </a:lnTo>
                    <a:lnTo>
                      <a:pt x="474" y="476"/>
                    </a:lnTo>
                    <a:lnTo>
                      <a:pt x="473" y="475"/>
                    </a:lnTo>
                    <a:lnTo>
                      <a:pt x="473" y="477"/>
                    </a:lnTo>
                    <a:lnTo>
                      <a:pt x="472" y="476"/>
                    </a:lnTo>
                    <a:lnTo>
                      <a:pt x="472" y="477"/>
                    </a:lnTo>
                    <a:lnTo>
                      <a:pt x="471" y="477"/>
                    </a:lnTo>
                    <a:lnTo>
                      <a:pt x="470" y="478"/>
                    </a:lnTo>
                    <a:lnTo>
                      <a:pt x="470" y="480"/>
                    </a:lnTo>
                    <a:lnTo>
                      <a:pt x="467" y="481"/>
                    </a:lnTo>
                    <a:lnTo>
                      <a:pt x="467" y="480"/>
                    </a:lnTo>
                    <a:lnTo>
                      <a:pt x="466" y="480"/>
                    </a:lnTo>
                    <a:lnTo>
                      <a:pt x="464" y="481"/>
                    </a:lnTo>
                    <a:lnTo>
                      <a:pt x="463" y="480"/>
                    </a:lnTo>
                    <a:lnTo>
                      <a:pt x="462" y="481"/>
                    </a:lnTo>
                    <a:lnTo>
                      <a:pt x="462" y="478"/>
                    </a:lnTo>
                    <a:lnTo>
                      <a:pt x="459" y="476"/>
                    </a:lnTo>
                    <a:lnTo>
                      <a:pt x="459" y="478"/>
                    </a:lnTo>
                    <a:lnTo>
                      <a:pt x="457" y="477"/>
                    </a:lnTo>
                    <a:lnTo>
                      <a:pt x="457" y="480"/>
                    </a:lnTo>
                    <a:lnTo>
                      <a:pt x="455" y="481"/>
                    </a:lnTo>
                    <a:lnTo>
                      <a:pt x="454" y="480"/>
                    </a:lnTo>
                    <a:lnTo>
                      <a:pt x="455" y="478"/>
                    </a:lnTo>
                    <a:lnTo>
                      <a:pt x="453" y="478"/>
                    </a:lnTo>
                    <a:lnTo>
                      <a:pt x="453" y="480"/>
                    </a:lnTo>
                    <a:lnTo>
                      <a:pt x="454" y="481"/>
                    </a:lnTo>
                    <a:lnTo>
                      <a:pt x="454" y="483"/>
                    </a:lnTo>
                    <a:lnTo>
                      <a:pt x="452" y="483"/>
                    </a:lnTo>
                    <a:lnTo>
                      <a:pt x="452" y="484"/>
                    </a:lnTo>
                    <a:lnTo>
                      <a:pt x="451" y="485"/>
                    </a:lnTo>
                    <a:lnTo>
                      <a:pt x="451" y="486"/>
                    </a:lnTo>
                    <a:lnTo>
                      <a:pt x="451" y="488"/>
                    </a:lnTo>
                    <a:lnTo>
                      <a:pt x="451" y="489"/>
                    </a:lnTo>
                    <a:lnTo>
                      <a:pt x="447" y="488"/>
                    </a:lnTo>
                    <a:lnTo>
                      <a:pt x="447" y="486"/>
                    </a:lnTo>
                    <a:lnTo>
                      <a:pt x="447" y="484"/>
                    </a:lnTo>
                    <a:lnTo>
                      <a:pt x="444" y="482"/>
                    </a:lnTo>
                    <a:lnTo>
                      <a:pt x="444" y="483"/>
                    </a:lnTo>
                    <a:lnTo>
                      <a:pt x="444" y="482"/>
                    </a:lnTo>
                    <a:lnTo>
                      <a:pt x="444" y="483"/>
                    </a:lnTo>
                    <a:lnTo>
                      <a:pt x="442" y="483"/>
                    </a:lnTo>
                    <a:lnTo>
                      <a:pt x="441" y="483"/>
                    </a:lnTo>
                    <a:lnTo>
                      <a:pt x="440" y="482"/>
                    </a:lnTo>
                    <a:lnTo>
                      <a:pt x="439" y="481"/>
                    </a:lnTo>
                    <a:lnTo>
                      <a:pt x="439" y="480"/>
                    </a:lnTo>
                    <a:lnTo>
                      <a:pt x="438" y="480"/>
                    </a:lnTo>
                    <a:lnTo>
                      <a:pt x="438" y="478"/>
                    </a:lnTo>
                    <a:lnTo>
                      <a:pt x="439" y="478"/>
                    </a:lnTo>
                    <a:lnTo>
                      <a:pt x="438" y="478"/>
                    </a:lnTo>
                    <a:lnTo>
                      <a:pt x="437" y="479"/>
                    </a:lnTo>
                    <a:lnTo>
                      <a:pt x="436" y="478"/>
                    </a:lnTo>
                    <a:lnTo>
                      <a:pt x="435" y="478"/>
                    </a:lnTo>
                    <a:lnTo>
                      <a:pt x="435" y="482"/>
                    </a:lnTo>
                    <a:lnTo>
                      <a:pt x="433" y="480"/>
                    </a:lnTo>
                    <a:lnTo>
                      <a:pt x="430" y="481"/>
                    </a:lnTo>
                    <a:lnTo>
                      <a:pt x="429" y="481"/>
                    </a:lnTo>
                    <a:lnTo>
                      <a:pt x="429" y="482"/>
                    </a:lnTo>
                    <a:lnTo>
                      <a:pt x="428" y="482"/>
                    </a:lnTo>
                    <a:lnTo>
                      <a:pt x="427" y="481"/>
                    </a:lnTo>
                    <a:lnTo>
                      <a:pt x="426" y="482"/>
                    </a:lnTo>
                    <a:lnTo>
                      <a:pt x="425" y="482"/>
                    </a:lnTo>
                    <a:lnTo>
                      <a:pt x="424" y="482"/>
                    </a:lnTo>
                    <a:lnTo>
                      <a:pt x="421" y="483"/>
                    </a:lnTo>
                    <a:lnTo>
                      <a:pt x="419" y="480"/>
                    </a:lnTo>
                    <a:lnTo>
                      <a:pt x="417" y="480"/>
                    </a:lnTo>
                    <a:lnTo>
                      <a:pt x="416" y="478"/>
                    </a:lnTo>
                    <a:lnTo>
                      <a:pt x="414" y="479"/>
                    </a:lnTo>
                    <a:lnTo>
                      <a:pt x="413" y="480"/>
                    </a:lnTo>
                    <a:lnTo>
                      <a:pt x="412" y="480"/>
                    </a:lnTo>
                    <a:lnTo>
                      <a:pt x="411" y="478"/>
                    </a:lnTo>
                    <a:lnTo>
                      <a:pt x="411" y="479"/>
                    </a:lnTo>
                    <a:lnTo>
                      <a:pt x="409" y="478"/>
                    </a:lnTo>
                    <a:lnTo>
                      <a:pt x="410" y="477"/>
                    </a:lnTo>
                    <a:lnTo>
                      <a:pt x="408" y="475"/>
                    </a:lnTo>
                    <a:lnTo>
                      <a:pt x="403" y="475"/>
                    </a:lnTo>
                    <a:lnTo>
                      <a:pt x="400" y="475"/>
                    </a:lnTo>
                    <a:lnTo>
                      <a:pt x="398" y="479"/>
                    </a:lnTo>
                    <a:lnTo>
                      <a:pt x="399" y="480"/>
                    </a:lnTo>
                    <a:lnTo>
                      <a:pt x="401" y="481"/>
                    </a:lnTo>
                    <a:lnTo>
                      <a:pt x="402" y="484"/>
                    </a:lnTo>
                    <a:lnTo>
                      <a:pt x="402" y="486"/>
                    </a:lnTo>
                    <a:lnTo>
                      <a:pt x="402" y="487"/>
                    </a:lnTo>
                    <a:lnTo>
                      <a:pt x="399" y="488"/>
                    </a:lnTo>
                    <a:lnTo>
                      <a:pt x="395" y="486"/>
                    </a:lnTo>
                    <a:lnTo>
                      <a:pt x="394" y="488"/>
                    </a:lnTo>
                    <a:lnTo>
                      <a:pt x="391" y="486"/>
                    </a:lnTo>
                    <a:lnTo>
                      <a:pt x="389" y="486"/>
                    </a:lnTo>
                    <a:lnTo>
                      <a:pt x="388" y="487"/>
                    </a:lnTo>
                    <a:lnTo>
                      <a:pt x="388" y="489"/>
                    </a:lnTo>
                    <a:lnTo>
                      <a:pt x="387" y="490"/>
                    </a:lnTo>
                    <a:lnTo>
                      <a:pt x="387" y="491"/>
                    </a:lnTo>
                    <a:lnTo>
                      <a:pt x="388" y="492"/>
                    </a:lnTo>
                    <a:lnTo>
                      <a:pt x="389" y="495"/>
                    </a:lnTo>
                    <a:lnTo>
                      <a:pt x="388" y="495"/>
                    </a:lnTo>
                    <a:lnTo>
                      <a:pt x="386" y="495"/>
                    </a:lnTo>
                    <a:lnTo>
                      <a:pt x="386" y="496"/>
                    </a:lnTo>
                    <a:lnTo>
                      <a:pt x="386" y="499"/>
                    </a:lnTo>
                    <a:lnTo>
                      <a:pt x="384" y="499"/>
                    </a:lnTo>
                    <a:lnTo>
                      <a:pt x="383" y="501"/>
                    </a:lnTo>
                    <a:lnTo>
                      <a:pt x="382" y="501"/>
                    </a:lnTo>
                    <a:lnTo>
                      <a:pt x="381" y="499"/>
                    </a:lnTo>
                    <a:lnTo>
                      <a:pt x="379" y="501"/>
                    </a:lnTo>
                    <a:lnTo>
                      <a:pt x="377" y="501"/>
                    </a:lnTo>
                    <a:lnTo>
                      <a:pt x="377" y="498"/>
                    </a:lnTo>
                    <a:lnTo>
                      <a:pt x="374" y="495"/>
                    </a:lnTo>
                    <a:lnTo>
                      <a:pt x="376" y="494"/>
                    </a:lnTo>
                    <a:lnTo>
                      <a:pt x="374" y="493"/>
                    </a:lnTo>
                    <a:lnTo>
                      <a:pt x="373" y="492"/>
                    </a:lnTo>
                    <a:lnTo>
                      <a:pt x="374" y="491"/>
                    </a:lnTo>
                    <a:lnTo>
                      <a:pt x="373" y="490"/>
                    </a:lnTo>
                    <a:lnTo>
                      <a:pt x="373" y="489"/>
                    </a:lnTo>
                    <a:lnTo>
                      <a:pt x="373" y="485"/>
                    </a:lnTo>
                    <a:lnTo>
                      <a:pt x="371" y="486"/>
                    </a:lnTo>
                    <a:lnTo>
                      <a:pt x="372" y="485"/>
                    </a:lnTo>
                    <a:lnTo>
                      <a:pt x="372" y="484"/>
                    </a:lnTo>
                    <a:lnTo>
                      <a:pt x="371" y="484"/>
                    </a:lnTo>
                    <a:lnTo>
                      <a:pt x="372" y="483"/>
                    </a:lnTo>
                    <a:lnTo>
                      <a:pt x="372" y="481"/>
                    </a:lnTo>
                    <a:lnTo>
                      <a:pt x="370" y="480"/>
                    </a:lnTo>
                    <a:lnTo>
                      <a:pt x="371" y="480"/>
                    </a:lnTo>
                    <a:lnTo>
                      <a:pt x="372" y="480"/>
                    </a:lnTo>
                    <a:lnTo>
                      <a:pt x="370" y="478"/>
                    </a:lnTo>
                    <a:lnTo>
                      <a:pt x="370" y="477"/>
                    </a:lnTo>
                    <a:lnTo>
                      <a:pt x="369" y="479"/>
                    </a:lnTo>
                    <a:lnTo>
                      <a:pt x="368" y="479"/>
                    </a:lnTo>
                    <a:lnTo>
                      <a:pt x="367" y="478"/>
                    </a:lnTo>
                    <a:lnTo>
                      <a:pt x="366" y="478"/>
                    </a:lnTo>
                    <a:lnTo>
                      <a:pt x="364" y="482"/>
                    </a:lnTo>
                    <a:lnTo>
                      <a:pt x="365" y="483"/>
                    </a:lnTo>
                    <a:lnTo>
                      <a:pt x="364" y="484"/>
                    </a:lnTo>
                    <a:lnTo>
                      <a:pt x="363" y="483"/>
                    </a:lnTo>
                    <a:lnTo>
                      <a:pt x="363" y="481"/>
                    </a:lnTo>
                    <a:lnTo>
                      <a:pt x="362" y="479"/>
                    </a:lnTo>
                    <a:lnTo>
                      <a:pt x="361" y="479"/>
                    </a:lnTo>
                    <a:lnTo>
                      <a:pt x="359" y="478"/>
                    </a:lnTo>
                    <a:lnTo>
                      <a:pt x="357" y="475"/>
                    </a:lnTo>
                    <a:lnTo>
                      <a:pt x="356" y="470"/>
                    </a:lnTo>
                    <a:lnTo>
                      <a:pt x="355" y="470"/>
                    </a:lnTo>
                    <a:lnTo>
                      <a:pt x="354" y="470"/>
                    </a:lnTo>
                    <a:lnTo>
                      <a:pt x="348" y="468"/>
                    </a:lnTo>
                    <a:lnTo>
                      <a:pt x="347" y="465"/>
                    </a:lnTo>
                    <a:lnTo>
                      <a:pt x="344" y="460"/>
                    </a:lnTo>
                    <a:lnTo>
                      <a:pt x="345" y="459"/>
                    </a:lnTo>
                    <a:lnTo>
                      <a:pt x="344" y="459"/>
                    </a:lnTo>
                    <a:lnTo>
                      <a:pt x="343" y="461"/>
                    </a:lnTo>
                    <a:lnTo>
                      <a:pt x="343" y="464"/>
                    </a:lnTo>
                    <a:lnTo>
                      <a:pt x="340" y="464"/>
                    </a:lnTo>
                    <a:lnTo>
                      <a:pt x="340" y="465"/>
                    </a:lnTo>
                    <a:lnTo>
                      <a:pt x="338" y="465"/>
                    </a:lnTo>
                    <a:lnTo>
                      <a:pt x="338" y="466"/>
                    </a:lnTo>
                    <a:lnTo>
                      <a:pt x="338" y="465"/>
                    </a:lnTo>
                    <a:lnTo>
                      <a:pt x="337" y="467"/>
                    </a:lnTo>
                    <a:lnTo>
                      <a:pt x="337" y="468"/>
                    </a:lnTo>
                    <a:lnTo>
                      <a:pt x="338" y="468"/>
                    </a:lnTo>
                    <a:lnTo>
                      <a:pt x="337" y="471"/>
                    </a:lnTo>
                    <a:lnTo>
                      <a:pt x="333" y="469"/>
                    </a:lnTo>
                    <a:lnTo>
                      <a:pt x="333" y="470"/>
                    </a:lnTo>
                    <a:lnTo>
                      <a:pt x="333" y="471"/>
                    </a:lnTo>
                    <a:lnTo>
                      <a:pt x="332" y="471"/>
                    </a:lnTo>
                    <a:lnTo>
                      <a:pt x="333" y="472"/>
                    </a:lnTo>
                    <a:lnTo>
                      <a:pt x="332" y="472"/>
                    </a:lnTo>
                    <a:lnTo>
                      <a:pt x="333" y="473"/>
                    </a:lnTo>
                    <a:lnTo>
                      <a:pt x="332" y="475"/>
                    </a:lnTo>
                    <a:lnTo>
                      <a:pt x="333" y="476"/>
                    </a:lnTo>
                    <a:lnTo>
                      <a:pt x="332" y="476"/>
                    </a:lnTo>
                    <a:lnTo>
                      <a:pt x="331" y="477"/>
                    </a:lnTo>
                    <a:lnTo>
                      <a:pt x="330" y="477"/>
                    </a:lnTo>
                    <a:lnTo>
                      <a:pt x="330" y="480"/>
                    </a:lnTo>
                    <a:lnTo>
                      <a:pt x="329" y="480"/>
                    </a:lnTo>
                    <a:lnTo>
                      <a:pt x="329" y="481"/>
                    </a:lnTo>
                    <a:lnTo>
                      <a:pt x="329" y="482"/>
                    </a:lnTo>
                    <a:lnTo>
                      <a:pt x="331" y="483"/>
                    </a:lnTo>
                    <a:lnTo>
                      <a:pt x="330" y="486"/>
                    </a:lnTo>
                    <a:lnTo>
                      <a:pt x="330" y="487"/>
                    </a:lnTo>
                    <a:lnTo>
                      <a:pt x="332" y="486"/>
                    </a:lnTo>
                    <a:lnTo>
                      <a:pt x="332" y="488"/>
                    </a:lnTo>
                    <a:lnTo>
                      <a:pt x="331" y="488"/>
                    </a:lnTo>
                    <a:lnTo>
                      <a:pt x="333" y="489"/>
                    </a:lnTo>
                    <a:lnTo>
                      <a:pt x="333" y="490"/>
                    </a:lnTo>
                    <a:lnTo>
                      <a:pt x="331" y="491"/>
                    </a:lnTo>
                    <a:lnTo>
                      <a:pt x="333" y="491"/>
                    </a:lnTo>
                    <a:lnTo>
                      <a:pt x="332" y="492"/>
                    </a:lnTo>
                    <a:lnTo>
                      <a:pt x="330" y="492"/>
                    </a:lnTo>
                    <a:lnTo>
                      <a:pt x="329" y="492"/>
                    </a:lnTo>
                    <a:lnTo>
                      <a:pt x="329" y="493"/>
                    </a:lnTo>
                    <a:lnTo>
                      <a:pt x="325" y="493"/>
                    </a:lnTo>
                    <a:lnTo>
                      <a:pt x="325" y="494"/>
                    </a:lnTo>
                    <a:lnTo>
                      <a:pt x="324" y="494"/>
                    </a:lnTo>
                    <a:lnTo>
                      <a:pt x="324" y="493"/>
                    </a:lnTo>
                    <a:lnTo>
                      <a:pt x="321" y="493"/>
                    </a:lnTo>
                    <a:lnTo>
                      <a:pt x="320" y="492"/>
                    </a:lnTo>
                    <a:lnTo>
                      <a:pt x="320" y="493"/>
                    </a:lnTo>
                    <a:lnTo>
                      <a:pt x="320" y="494"/>
                    </a:lnTo>
                    <a:lnTo>
                      <a:pt x="318" y="494"/>
                    </a:lnTo>
                    <a:lnTo>
                      <a:pt x="317" y="494"/>
                    </a:lnTo>
                    <a:lnTo>
                      <a:pt x="316" y="496"/>
                    </a:lnTo>
                    <a:lnTo>
                      <a:pt x="313" y="499"/>
                    </a:lnTo>
                    <a:lnTo>
                      <a:pt x="312" y="498"/>
                    </a:lnTo>
                    <a:lnTo>
                      <a:pt x="312" y="499"/>
                    </a:lnTo>
                    <a:lnTo>
                      <a:pt x="310" y="499"/>
                    </a:lnTo>
                    <a:lnTo>
                      <a:pt x="308" y="500"/>
                    </a:lnTo>
                    <a:lnTo>
                      <a:pt x="308" y="501"/>
                    </a:lnTo>
                    <a:lnTo>
                      <a:pt x="307" y="501"/>
                    </a:lnTo>
                    <a:lnTo>
                      <a:pt x="308" y="505"/>
                    </a:lnTo>
                    <a:lnTo>
                      <a:pt x="307" y="506"/>
                    </a:lnTo>
                    <a:lnTo>
                      <a:pt x="307" y="509"/>
                    </a:lnTo>
                    <a:lnTo>
                      <a:pt x="306" y="509"/>
                    </a:lnTo>
                    <a:lnTo>
                      <a:pt x="304" y="509"/>
                    </a:lnTo>
                    <a:lnTo>
                      <a:pt x="303" y="507"/>
                    </a:lnTo>
                    <a:lnTo>
                      <a:pt x="304" y="506"/>
                    </a:lnTo>
                    <a:lnTo>
                      <a:pt x="303" y="502"/>
                    </a:lnTo>
                    <a:lnTo>
                      <a:pt x="301" y="501"/>
                    </a:lnTo>
                    <a:lnTo>
                      <a:pt x="296" y="498"/>
                    </a:lnTo>
                    <a:lnTo>
                      <a:pt x="291" y="499"/>
                    </a:lnTo>
                    <a:lnTo>
                      <a:pt x="289" y="499"/>
                    </a:lnTo>
                    <a:lnTo>
                      <a:pt x="289" y="498"/>
                    </a:lnTo>
                    <a:lnTo>
                      <a:pt x="287" y="498"/>
                    </a:lnTo>
                    <a:lnTo>
                      <a:pt x="287" y="496"/>
                    </a:lnTo>
                    <a:lnTo>
                      <a:pt x="288" y="495"/>
                    </a:lnTo>
                    <a:lnTo>
                      <a:pt x="289" y="495"/>
                    </a:lnTo>
                    <a:lnTo>
                      <a:pt x="290" y="493"/>
                    </a:lnTo>
                    <a:lnTo>
                      <a:pt x="291" y="492"/>
                    </a:lnTo>
                    <a:lnTo>
                      <a:pt x="292" y="489"/>
                    </a:lnTo>
                    <a:lnTo>
                      <a:pt x="292" y="488"/>
                    </a:lnTo>
                    <a:lnTo>
                      <a:pt x="291" y="488"/>
                    </a:lnTo>
                    <a:lnTo>
                      <a:pt x="290" y="490"/>
                    </a:lnTo>
                    <a:lnTo>
                      <a:pt x="289" y="491"/>
                    </a:lnTo>
                    <a:lnTo>
                      <a:pt x="287" y="490"/>
                    </a:lnTo>
                    <a:lnTo>
                      <a:pt x="287" y="492"/>
                    </a:lnTo>
                    <a:lnTo>
                      <a:pt x="286" y="492"/>
                    </a:lnTo>
                    <a:lnTo>
                      <a:pt x="286" y="489"/>
                    </a:lnTo>
                    <a:lnTo>
                      <a:pt x="284" y="493"/>
                    </a:lnTo>
                    <a:lnTo>
                      <a:pt x="282" y="492"/>
                    </a:lnTo>
                    <a:lnTo>
                      <a:pt x="283" y="492"/>
                    </a:lnTo>
                    <a:lnTo>
                      <a:pt x="282" y="492"/>
                    </a:lnTo>
                    <a:lnTo>
                      <a:pt x="281" y="492"/>
                    </a:lnTo>
                    <a:lnTo>
                      <a:pt x="281" y="491"/>
                    </a:lnTo>
                    <a:lnTo>
                      <a:pt x="280" y="492"/>
                    </a:lnTo>
                    <a:lnTo>
                      <a:pt x="280" y="491"/>
                    </a:lnTo>
                    <a:lnTo>
                      <a:pt x="278" y="490"/>
                    </a:lnTo>
                    <a:lnTo>
                      <a:pt x="277" y="489"/>
                    </a:lnTo>
                    <a:lnTo>
                      <a:pt x="276" y="489"/>
                    </a:lnTo>
                    <a:lnTo>
                      <a:pt x="275" y="491"/>
                    </a:lnTo>
                    <a:lnTo>
                      <a:pt x="274" y="489"/>
                    </a:lnTo>
                    <a:lnTo>
                      <a:pt x="273" y="489"/>
                    </a:lnTo>
                    <a:lnTo>
                      <a:pt x="273" y="488"/>
                    </a:lnTo>
                    <a:lnTo>
                      <a:pt x="272" y="489"/>
                    </a:lnTo>
                    <a:lnTo>
                      <a:pt x="272" y="488"/>
                    </a:lnTo>
                    <a:lnTo>
                      <a:pt x="270" y="488"/>
                    </a:lnTo>
                    <a:lnTo>
                      <a:pt x="272" y="485"/>
                    </a:lnTo>
                    <a:lnTo>
                      <a:pt x="271" y="484"/>
                    </a:lnTo>
                    <a:lnTo>
                      <a:pt x="269" y="484"/>
                    </a:lnTo>
                    <a:lnTo>
                      <a:pt x="268" y="486"/>
                    </a:lnTo>
                    <a:lnTo>
                      <a:pt x="266" y="485"/>
                    </a:lnTo>
                    <a:lnTo>
                      <a:pt x="263" y="482"/>
                    </a:lnTo>
                    <a:lnTo>
                      <a:pt x="261" y="482"/>
                    </a:lnTo>
                    <a:lnTo>
                      <a:pt x="261" y="483"/>
                    </a:lnTo>
                    <a:lnTo>
                      <a:pt x="260" y="486"/>
                    </a:lnTo>
                    <a:lnTo>
                      <a:pt x="258" y="486"/>
                    </a:lnTo>
                    <a:lnTo>
                      <a:pt x="258" y="488"/>
                    </a:lnTo>
                    <a:lnTo>
                      <a:pt x="260" y="488"/>
                    </a:lnTo>
                    <a:lnTo>
                      <a:pt x="259" y="488"/>
                    </a:lnTo>
                    <a:lnTo>
                      <a:pt x="258" y="488"/>
                    </a:lnTo>
                    <a:lnTo>
                      <a:pt x="257" y="486"/>
                    </a:lnTo>
                    <a:lnTo>
                      <a:pt x="256" y="488"/>
                    </a:lnTo>
                    <a:lnTo>
                      <a:pt x="255" y="486"/>
                    </a:lnTo>
                    <a:lnTo>
                      <a:pt x="255" y="485"/>
                    </a:lnTo>
                    <a:lnTo>
                      <a:pt x="254" y="483"/>
                    </a:lnTo>
                    <a:lnTo>
                      <a:pt x="252" y="483"/>
                    </a:lnTo>
                    <a:lnTo>
                      <a:pt x="252" y="480"/>
                    </a:lnTo>
                    <a:lnTo>
                      <a:pt x="250" y="480"/>
                    </a:lnTo>
                    <a:lnTo>
                      <a:pt x="249" y="481"/>
                    </a:lnTo>
                    <a:lnTo>
                      <a:pt x="248" y="481"/>
                    </a:lnTo>
                    <a:lnTo>
                      <a:pt x="245" y="475"/>
                    </a:lnTo>
                    <a:lnTo>
                      <a:pt x="244" y="475"/>
                    </a:lnTo>
                    <a:lnTo>
                      <a:pt x="243" y="473"/>
                    </a:lnTo>
                    <a:lnTo>
                      <a:pt x="243" y="476"/>
                    </a:lnTo>
                    <a:lnTo>
                      <a:pt x="242" y="475"/>
                    </a:lnTo>
                    <a:lnTo>
                      <a:pt x="241" y="475"/>
                    </a:lnTo>
                    <a:lnTo>
                      <a:pt x="242" y="475"/>
                    </a:lnTo>
                    <a:lnTo>
                      <a:pt x="243" y="479"/>
                    </a:lnTo>
                    <a:lnTo>
                      <a:pt x="242" y="480"/>
                    </a:lnTo>
                    <a:lnTo>
                      <a:pt x="243" y="480"/>
                    </a:lnTo>
                    <a:lnTo>
                      <a:pt x="242" y="482"/>
                    </a:lnTo>
                    <a:lnTo>
                      <a:pt x="242" y="483"/>
                    </a:lnTo>
                    <a:lnTo>
                      <a:pt x="244" y="483"/>
                    </a:lnTo>
                    <a:lnTo>
                      <a:pt x="243" y="484"/>
                    </a:lnTo>
                    <a:lnTo>
                      <a:pt x="242" y="483"/>
                    </a:lnTo>
                    <a:lnTo>
                      <a:pt x="242" y="484"/>
                    </a:lnTo>
                    <a:lnTo>
                      <a:pt x="241" y="481"/>
                    </a:lnTo>
                    <a:lnTo>
                      <a:pt x="240" y="481"/>
                    </a:lnTo>
                    <a:lnTo>
                      <a:pt x="239" y="480"/>
                    </a:lnTo>
                    <a:lnTo>
                      <a:pt x="237" y="480"/>
                    </a:lnTo>
                    <a:lnTo>
                      <a:pt x="236" y="481"/>
                    </a:lnTo>
                    <a:lnTo>
                      <a:pt x="235" y="480"/>
                    </a:lnTo>
                    <a:lnTo>
                      <a:pt x="235" y="481"/>
                    </a:lnTo>
                    <a:lnTo>
                      <a:pt x="234" y="481"/>
                    </a:lnTo>
                    <a:lnTo>
                      <a:pt x="235" y="482"/>
                    </a:lnTo>
                    <a:lnTo>
                      <a:pt x="234" y="482"/>
                    </a:lnTo>
                    <a:lnTo>
                      <a:pt x="234" y="483"/>
                    </a:lnTo>
                    <a:lnTo>
                      <a:pt x="234" y="482"/>
                    </a:lnTo>
                    <a:lnTo>
                      <a:pt x="234" y="483"/>
                    </a:lnTo>
                    <a:lnTo>
                      <a:pt x="233" y="484"/>
                    </a:lnTo>
                    <a:lnTo>
                      <a:pt x="232" y="482"/>
                    </a:lnTo>
                    <a:lnTo>
                      <a:pt x="232" y="483"/>
                    </a:lnTo>
                    <a:lnTo>
                      <a:pt x="231" y="486"/>
                    </a:lnTo>
                    <a:lnTo>
                      <a:pt x="230" y="486"/>
                    </a:lnTo>
                    <a:lnTo>
                      <a:pt x="231" y="484"/>
                    </a:lnTo>
                    <a:lnTo>
                      <a:pt x="229" y="484"/>
                    </a:lnTo>
                    <a:lnTo>
                      <a:pt x="228" y="485"/>
                    </a:lnTo>
                    <a:lnTo>
                      <a:pt x="227" y="487"/>
                    </a:lnTo>
                    <a:lnTo>
                      <a:pt x="227" y="485"/>
                    </a:lnTo>
                    <a:lnTo>
                      <a:pt x="226" y="485"/>
                    </a:lnTo>
                    <a:lnTo>
                      <a:pt x="226" y="484"/>
                    </a:lnTo>
                    <a:lnTo>
                      <a:pt x="224" y="483"/>
                    </a:lnTo>
                    <a:lnTo>
                      <a:pt x="221" y="485"/>
                    </a:lnTo>
                    <a:lnTo>
                      <a:pt x="220" y="484"/>
                    </a:lnTo>
                    <a:lnTo>
                      <a:pt x="219" y="484"/>
                    </a:lnTo>
                    <a:lnTo>
                      <a:pt x="221" y="484"/>
                    </a:lnTo>
                    <a:lnTo>
                      <a:pt x="221" y="483"/>
                    </a:lnTo>
                    <a:lnTo>
                      <a:pt x="221" y="481"/>
                    </a:lnTo>
                    <a:lnTo>
                      <a:pt x="222" y="480"/>
                    </a:lnTo>
                    <a:lnTo>
                      <a:pt x="222" y="478"/>
                    </a:lnTo>
                    <a:lnTo>
                      <a:pt x="221" y="478"/>
                    </a:lnTo>
                    <a:lnTo>
                      <a:pt x="220" y="478"/>
                    </a:lnTo>
                    <a:lnTo>
                      <a:pt x="219" y="477"/>
                    </a:lnTo>
                    <a:lnTo>
                      <a:pt x="219" y="475"/>
                    </a:lnTo>
                    <a:lnTo>
                      <a:pt x="218" y="476"/>
                    </a:lnTo>
                    <a:lnTo>
                      <a:pt x="216" y="473"/>
                    </a:lnTo>
                    <a:lnTo>
                      <a:pt x="213" y="475"/>
                    </a:lnTo>
                    <a:lnTo>
                      <a:pt x="212" y="473"/>
                    </a:lnTo>
                    <a:lnTo>
                      <a:pt x="212" y="474"/>
                    </a:lnTo>
                    <a:lnTo>
                      <a:pt x="212" y="473"/>
                    </a:lnTo>
                    <a:lnTo>
                      <a:pt x="211" y="472"/>
                    </a:lnTo>
                    <a:lnTo>
                      <a:pt x="212" y="469"/>
                    </a:lnTo>
                    <a:lnTo>
                      <a:pt x="211" y="467"/>
                    </a:lnTo>
                    <a:lnTo>
                      <a:pt x="208" y="466"/>
                    </a:lnTo>
                    <a:lnTo>
                      <a:pt x="208" y="465"/>
                    </a:lnTo>
                    <a:lnTo>
                      <a:pt x="206" y="465"/>
                    </a:lnTo>
                    <a:lnTo>
                      <a:pt x="206" y="463"/>
                    </a:lnTo>
                    <a:lnTo>
                      <a:pt x="203" y="465"/>
                    </a:lnTo>
                    <a:lnTo>
                      <a:pt x="202" y="465"/>
                    </a:lnTo>
                    <a:lnTo>
                      <a:pt x="198" y="465"/>
                    </a:lnTo>
                    <a:lnTo>
                      <a:pt x="197" y="463"/>
                    </a:lnTo>
                    <a:lnTo>
                      <a:pt x="196" y="465"/>
                    </a:lnTo>
                    <a:lnTo>
                      <a:pt x="195" y="465"/>
                    </a:lnTo>
                    <a:lnTo>
                      <a:pt x="194" y="465"/>
                    </a:lnTo>
                    <a:lnTo>
                      <a:pt x="194" y="467"/>
                    </a:lnTo>
                    <a:lnTo>
                      <a:pt x="194" y="470"/>
                    </a:lnTo>
                    <a:lnTo>
                      <a:pt x="192" y="471"/>
                    </a:lnTo>
                    <a:lnTo>
                      <a:pt x="192" y="472"/>
                    </a:lnTo>
                    <a:lnTo>
                      <a:pt x="190" y="473"/>
                    </a:lnTo>
                    <a:lnTo>
                      <a:pt x="189" y="473"/>
                    </a:lnTo>
                    <a:lnTo>
                      <a:pt x="189" y="475"/>
                    </a:lnTo>
                    <a:lnTo>
                      <a:pt x="190" y="474"/>
                    </a:lnTo>
                    <a:lnTo>
                      <a:pt x="188" y="476"/>
                    </a:lnTo>
                    <a:lnTo>
                      <a:pt x="188" y="478"/>
                    </a:lnTo>
                    <a:lnTo>
                      <a:pt x="186" y="477"/>
                    </a:lnTo>
                    <a:lnTo>
                      <a:pt x="186" y="476"/>
                    </a:lnTo>
                    <a:lnTo>
                      <a:pt x="187" y="475"/>
                    </a:lnTo>
                    <a:lnTo>
                      <a:pt x="184" y="475"/>
                    </a:lnTo>
                    <a:lnTo>
                      <a:pt x="181" y="475"/>
                    </a:lnTo>
                    <a:lnTo>
                      <a:pt x="180" y="476"/>
                    </a:lnTo>
                    <a:lnTo>
                      <a:pt x="178" y="475"/>
                    </a:lnTo>
                    <a:lnTo>
                      <a:pt x="177" y="475"/>
                    </a:lnTo>
                    <a:lnTo>
                      <a:pt x="174" y="475"/>
                    </a:lnTo>
                    <a:lnTo>
                      <a:pt x="173" y="475"/>
                    </a:lnTo>
                    <a:lnTo>
                      <a:pt x="172" y="476"/>
                    </a:lnTo>
                    <a:lnTo>
                      <a:pt x="170" y="473"/>
                    </a:lnTo>
                    <a:lnTo>
                      <a:pt x="168" y="473"/>
                    </a:lnTo>
                    <a:lnTo>
                      <a:pt x="165" y="472"/>
                    </a:lnTo>
                    <a:lnTo>
                      <a:pt x="165" y="476"/>
                    </a:lnTo>
                    <a:lnTo>
                      <a:pt x="163" y="475"/>
                    </a:lnTo>
                    <a:lnTo>
                      <a:pt x="161" y="475"/>
                    </a:lnTo>
                    <a:lnTo>
                      <a:pt x="161" y="473"/>
                    </a:lnTo>
                    <a:lnTo>
                      <a:pt x="161" y="472"/>
                    </a:lnTo>
                    <a:lnTo>
                      <a:pt x="161" y="471"/>
                    </a:lnTo>
                    <a:lnTo>
                      <a:pt x="159" y="471"/>
                    </a:lnTo>
                    <a:lnTo>
                      <a:pt x="159" y="473"/>
                    </a:lnTo>
                    <a:lnTo>
                      <a:pt x="158" y="475"/>
                    </a:lnTo>
                    <a:lnTo>
                      <a:pt x="156" y="474"/>
                    </a:lnTo>
                    <a:lnTo>
                      <a:pt x="155" y="475"/>
                    </a:lnTo>
                    <a:lnTo>
                      <a:pt x="155" y="473"/>
                    </a:lnTo>
                    <a:lnTo>
                      <a:pt x="152" y="473"/>
                    </a:lnTo>
                    <a:lnTo>
                      <a:pt x="152" y="472"/>
                    </a:lnTo>
                    <a:lnTo>
                      <a:pt x="151" y="473"/>
                    </a:lnTo>
                    <a:lnTo>
                      <a:pt x="150" y="472"/>
                    </a:lnTo>
                    <a:lnTo>
                      <a:pt x="149" y="469"/>
                    </a:lnTo>
                    <a:lnTo>
                      <a:pt x="150" y="468"/>
                    </a:lnTo>
                    <a:lnTo>
                      <a:pt x="150" y="467"/>
                    </a:lnTo>
                    <a:lnTo>
                      <a:pt x="150" y="464"/>
                    </a:lnTo>
                    <a:lnTo>
                      <a:pt x="150" y="463"/>
                    </a:lnTo>
                    <a:lnTo>
                      <a:pt x="151" y="462"/>
                    </a:lnTo>
                    <a:lnTo>
                      <a:pt x="151" y="461"/>
                    </a:lnTo>
                    <a:lnTo>
                      <a:pt x="153" y="461"/>
                    </a:lnTo>
                    <a:lnTo>
                      <a:pt x="151" y="460"/>
                    </a:lnTo>
                    <a:lnTo>
                      <a:pt x="149" y="458"/>
                    </a:lnTo>
                    <a:lnTo>
                      <a:pt x="145" y="458"/>
                    </a:lnTo>
                    <a:lnTo>
                      <a:pt x="144" y="4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14" name="Freeform 85">
                <a:extLst>
                  <a:ext uri="{FF2B5EF4-FFF2-40B4-BE49-F238E27FC236}">
                    <a16:creationId xmlns:a16="http://schemas.microsoft.com/office/drawing/2014/main" id="{6FBF02BA-2AC8-41A8-B75E-188C3A567672}"/>
                  </a:ext>
                </a:extLst>
              </p:cNvPr>
              <p:cNvSpPr>
                <a:spLocks/>
              </p:cNvSpPr>
              <p:nvPr/>
            </p:nvSpPr>
            <p:spPr bwMode="auto">
              <a:xfrm>
                <a:off x="791" y="2910"/>
                <a:ext cx="569" cy="509"/>
              </a:xfrm>
              <a:custGeom>
                <a:avLst/>
                <a:gdLst>
                  <a:gd name="T0" fmla="*/ 128 w 569"/>
                  <a:gd name="T1" fmla="*/ 470 h 509"/>
                  <a:gd name="T2" fmla="*/ 100 w 569"/>
                  <a:gd name="T3" fmla="*/ 473 h 509"/>
                  <a:gd name="T4" fmla="*/ 79 w 569"/>
                  <a:gd name="T5" fmla="*/ 467 h 509"/>
                  <a:gd name="T6" fmla="*/ 69 w 569"/>
                  <a:gd name="T7" fmla="*/ 420 h 509"/>
                  <a:gd name="T8" fmla="*/ 60 w 569"/>
                  <a:gd name="T9" fmla="*/ 397 h 509"/>
                  <a:gd name="T10" fmla="*/ 56 w 569"/>
                  <a:gd name="T11" fmla="*/ 386 h 509"/>
                  <a:gd name="T12" fmla="*/ 81 w 569"/>
                  <a:gd name="T13" fmla="*/ 368 h 509"/>
                  <a:gd name="T14" fmla="*/ 91 w 569"/>
                  <a:gd name="T15" fmla="*/ 338 h 509"/>
                  <a:gd name="T16" fmla="*/ 106 w 569"/>
                  <a:gd name="T17" fmla="*/ 306 h 509"/>
                  <a:gd name="T18" fmla="*/ 89 w 569"/>
                  <a:gd name="T19" fmla="*/ 267 h 509"/>
                  <a:gd name="T20" fmla="*/ 60 w 569"/>
                  <a:gd name="T21" fmla="*/ 236 h 509"/>
                  <a:gd name="T22" fmla="*/ 33 w 569"/>
                  <a:gd name="T23" fmla="*/ 210 h 509"/>
                  <a:gd name="T24" fmla="*/ 6 w 569"/>
                  <a:gd name="T25" fmla="*/ 198 h 509"/>
                  <a:gd name="T26" fmla="*/ 25 w 569"/>
                  <a:gd name="T27" fmla="*/ 175 h 509"/>
                  <a:gd name="T28" fmla="*/ 41 w 569"/>
                  <a:gd name="T29" fmla="*/ 146 h 509"/>
                  <a:gd name="T30" fmla="*/ 85 w 569"/>
                  <a:gd name="T31" fmla="*/ 126 h 509"/>
                  <a:gd name="T32" fmla="*/ 128 w 569"/>
                  <a:gd name="T33" fmla="*/ 122 h 509"/>
                  <a:gd name="T34" fmla="*/ 164 w 569"/>
                  <a:gd name="T35" fmla="*/ 107 h 509"/>
                  <a:gd name="T36" fmla="*/ 188 w 569"/>
                  <a:gd name="T37" fmla="*/ 92 h 509"/>
                  <a:gd name="T38" fmla="*/ 237 w 569"/>
                  <a:gd name="T39" fmla="*/ 103 h 509"/>
                  <a:gd name="T40" fmla="*/ 273 w 569"/>
                  <a:gd name="T41" fmla="*/ 101 h 509"/>
                  <a:gd name="T42" fmla="*/ 282 w 569"/>
                  <a:gd name="T43" fmla="*/ 78 h 509"/>
                  <a:gd name="T44" fmla="*/ 295 w 569"/>
                  <a:gd name="T45" fmla="*/ 68 h 509"/>
                  <a:gd name="T46" fmla="*/ 321 w 569"/>
                  <a:gd name="T47" fmla="*/ 39 h 509"/>
                  <a:gd name="T48" fmla="*/ 343 w 569"/>
                  <a:gd name="T49" fmla="*/ 44 h 509"/>
                  <a:gd name="T50" fmla="*/ 368 w 569"/>
                  <a:gd name="T51" fmla="*/ 52 h 509"/>
                  <a:gd name="T52" fmla="*/ 423 w 569"/>
                  <a:gd name="T53" fmla="*/ 18 h 509"/>
                  <a:gd name="T54" fmla="*/ 446 w 569"/>
                  <a:gd name="T55" fmla="*/ 7 h 509"/>
                  <a:gd name="T56" fmla="*/ 468 w 569"/>
                  <a:gd name="T57" fmla="*/ 20 h 509"/>
                  <a:gd name="T58" fmla="*/ 488 w 569"/>
                  <a:gd name="T59" fmla="*/ 49 h 509"/>
                  <a:gd name="T60" fmla="*/ 491 w 569"/>
                  <a:gd name="T61" fmla="*/ 77 h 509"/>
                  <a:gd name="T62" fmla="*/ 489 w 569"/>
                  <a:gd name="T63" fmla="*/ 109 h 509"/>
                  <a:gd name="T64" fmla="*/ 483 w 569"/>
                  <a:gd name="T65" fmla="*/ 137 h 509"/>
                  <a:gd name="T66" fmla="*/ 499 w 569"/>
                  <a:gd name="T67" fmla="*/ 161 h 509"/>
                  <a:gd name="T68" fmla="*/ 528 w 569"/>
                  <a:gd name="T69" fmla="*/ 171 h 509"/>
                  <a:gd name="T70" fmla="*/ 541 w 569"/>
                  <a:gd name="T71" fmla="*/ 189 h 509"/>
                  <a:gd name="T72" fmla="*/ 539 w 569"/>
                  <a:gd name="T73" fmla="*/ 225 h 509"/>
                  <a:gd name="T74" fmla="*/ 552 w 569"/>
                  <a:gd name="T75" fmla="*/ 249 h 509"/>
                  <a:gd name="T76" fmla="*/ 542 w 569"/>
                  <a:gd name="T77" fmla="*/ 279 h 509"/>
                  <a:gd name="T78" fmla="*/ 530 w 569"/>
                  <a:gd name="T79" fmla="*/ 288 h 509"/>
                  <a:gd name="T80" fmla="*/ 548 w 569"/>
                  <a:gd name="T81" fmla="*/ 306 h 509"/>
                  <a:gd name="T82" fmla="*/ 567 w 569"/>
                  <a:gd name="T83" fmla="*/ 330 h 509"/>
                  <a:gd name="T84" fmla="*/ 557 w 569"/>
                  <a:gd name="T85" fmla="*/ 360 h 509"/>
                  <a:gd name="T86" fmla="*/ 544 w 569"/>
                  <a:gd name="T87" fmla="*/ 384 h 509"/>
                  <a:gd name="T88" fmla="*/ 524 w 569"/>
                  <a:gd name="T89" fmla="*/ 401 h 509"/>
                  <a:gd name="T90" fmla="*/ 495 w 569"/>
                  <a:gd name="T91" fmla="*/ 412 h 509"/>
                  <a:gd name="T92" fmla="*/ 475 w 569"/>
                  <a:gd name="T93" fmla="*/ 420 h 509"/>
                  <a:gd name="T94" fmla="*/ 469 w 569"/>
                  <a:gd name="T95" fmla="*/ 456 h 509"/>
                  <a:gd name="T96" fmla="*/ 457 w 569"/>
                  <a:gd name="T97" fmla="*/ 480 h 509"/>
                  <a:gd name="T98" fmla="*/ 438 w 569"/>
                  <a:gd name="T99" fmla="*/ 480 h 509"/>
                  <a:gd name="T100" fmla="*/ 411 w 569"/>
                  <a:gd name="T101" fmla="*/ 478 h 509"/>
                  <a:gd name="T102" fmla="*/ 386 w 569"/>
                  <a:gd name="T103" fmla="*/ 495 h 509"/>
                  <a:gd name="T104" fmla="*/ 372 w 569"/>
                  <a:gd name="T105" fmla="*/ 480 h 509"/>
                  <a:gd name="T106" fmla="*/ 340 w 569"/>
                  <a:gd name="T107" fmla="*/ 465 h 509"/>
                  <a:gd name="T108" fmla="*/ 330 w 569"/>
                  <a:gd name="T109" fmla="*/ 486 h 509"/>
                  <a:gd name="T110" fmla="*/ 312 w 569"/>
                  <a:gd name="T111" fmla="*/ 499 h 509"/>
                  <a:gd name="T112" fmla="*/ 291 w 569"/>
                  <a:gd name="T113" fmla="*/ 488 h 509"/>
                  <a:gd name="T114" fmla="*/ 269 w 569"/>
                  <a:gd name="T115" fmla="*/ 484 h 509"/>
                  <a:gd name="T116" fmla="*/ 243 w 569"/>
                  <a:gd name="T117" fmla="*/ 476 h 509"/>
                  <a:gd name="T118" fmla="*/ 233 w 569"/>
                  <a:gd name="T119" fmla="*/ 484 h 509"/>
                  <a:gd name="T120" fmla="*/ 216 w 569"/>
                  <a:gd name="T121" fmla="*/ 473 h 509"/>
                  <a:gd name="T122" fmla="*/ 190 w 569"/>
                  <a:gd name="T123" fmla="*/ 474 h 509"/>
                  <a:gd name="T124" fmla="*/ 158 w 569"/>
                  <a:gd name="T125" fmla="*/ 475 h 5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9"/>
                  <a:gd name="T190" fmla="*/ 0 h 509"/>
                  <a:gd name="T191" fmla="*/ 569 w 569"/>
                  <a:gd name="T192" fmla="*/ 509 h 50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9" h="509">
                    <a:moveTo>
                      <a:pt x="144" y="458"/>
                    </a:moveTo>
                    <a:lnTo>
                      <a:pt x="142" y="460"/>
                    </a:lnTo>
                    <a:lnTo>
                      <a:pt x="142" y="459"/>
                    </a:lnTo>
                    <a:lnTo>
                      <a:pt x="139" y="461"/>
                    </a:lnTo>
                    <a:lnTo>
                      <a:pt x="138" y="461"/>
                    </a:lnTo>
                    <a:lnTo>
                      <a:pt x="136" y="460"/>
                    </a:lnTo>
                    <a:lnTo>
                      <a:pt x="135" y="463"/>
                    </a:lnTo>
                    <a:lnTo>
                      <a:pt x="136" y="465"/>
                    </a:lnTo>
                    <a:lnTo>
                      <a:pt x="135" y="467"/>
                    </a:lnTo>
                    <a:lnTo>
                      <a:pt x="135" y="465"/>
                    </a:lnTo>
                    <a:lnTo>
                      <a:pt x="134" y="468"/>
                    </a:lnTo>
                    <a:lnTo>
                      <a:pt x="134" y="469"/>
                    </a:lnTo>
                    <a:lnTo>
                      <a:pt x="134" y="470"/>
                    </a:lnTo>
                    <a:lnTo>
                      <a:pt x="133" y="470"/>
                    </a:lnTo>
                    <a:lnTo>
                      <a:pt x="133" y="471"/>
                    </a:lnTo>
                    <a:lnTo>
                      <a:pt x="132" y="469"/>
                    </a:lnTo>
                    <a:lnTo>
                      <a:pt x="131" y="469"/>
                    </a:lnTo>
                    <a:lnTo>
                      <a:pt x="131" y="471"/>
                    </a:lnTo>
                    <a:lnTo>
                      <a:pt x="132" y="473"/>
                    </a:lnTo>
                    <a:lnTo>
                      <a:pt x="131" y="473"/>
                    </a:lnTo>
                    <a:lnTo>
                      <a:pt x="131" y="475"/>
                    </a:lnTo>
                    <a:lnTo>
                      <a:pt x="130" y="475"/>
                    </a:lnTo>
                    <a:lnTo>
                      <a:pt x="130" y="472"/>
                    </a:lnTo>
                    <a:lnTo>
                      <a:pt x="128" y="472"/>
                    </a:lnTo>
                    <a:lnTo>
                      <a:pt x="128" y="470"/>
                    </a:lnTo>
                    <a:lnTo>
                      <a:pt x="126" y="472"/>
                    </a:lnTo>
                    <a:lnTo>
                      <a:pt x="126" y="473"/>
                    </a:lnTo>
                    <a:lnTo>
                      <a:pt x="125" y="475"/>
                    </a:lnTo>
                    <a:lnTo>
                      <a:pt x="125" y="476"/>
                    </a:lnTo>
                    <a:lnTo>
                      <a:pt x="125" y="477"/>
                    </a:lnTo>
                    <a:lnTo>
                      <a:pt x="121" y="476"/>
                    </a:lnTo>
                    <a:lnTo>
                      <a:pt x="118" y="475"/>
                    </a:lnTo>
                    <a:lnTo>
                      <a:pt x="118" y="473"/>
                    </a:lnTo>
                    <a:lnTo>
                      <a:pt x="117" y="472"/>
                    </a:lnTo>
                    <a:lnTo>
                      <a:pt x="114" y="475"/>
                    </a:lnTo>
                    <a:lnTo>
                      <a:pt x="114" y="478"/>
                    </a:lnTo>
                    <a:lnTo>
                      <a:pt x="113" y="478"/>
                    </a:lnTo>
                    <a:lnTo>
                      <a:pt x="111" y="480"/>
                    </a:lnTo>
                    <a:lnTo>
                      <a:pt x="111" y="478"/>
                    </a:lnTo>
                    <a:lnTo>
                      <a:pt x="107" y="479"/>
                    </a:lnTo>
                    <a:lnTo>
                      <a:pt x="107" y="478"/>
                    </a:lnTo>
                    <a:lnTo>
                      <a:pt x="105" y="478"/>
                    </a:lnTo>
                    <a:lnTo>
                      <a:pt x="105" y="476"/>
                    </a:lnTo>
                    <a:lnTo>
                      <a:pt x="104" y="475"/>
                    </a:lnTo>
                    <a:lnTo>
                      <a:pt x="103" y="476"/>
                    </a:lnTo>
                    <a:lnTo>
                      <a:pt x="100" y="476"/>
                    </a:lnTo>
                    <a:lnTo>
                      <a:pt x="102" y="475"/>
                    </a:lnTo>
                    <a:lnTo>
                      <a:pt x="102" y="473"/>
                    </a:lnTo>
                    <a:lnTo>
                      <a:pt x="104" y="472"/>
                    </a:lnTo>
                    <a:lnTo>
                      <a:pt x="100" y="472"/>
                    </a:lnTo>
                    <a:lnTo>
                      <a:pt x="100" y="473"/>
                    </a:lnTo>
                    <a:lnTo>
                      <a:pt x="98" y="472"/>
                    </a:lnTo>
                    <a:lnTo>
                      <a:pt x="98" y="470"/>
                    </a:lnTo>
                    <a:lnTo>
                      <a:pt x="98" y="468"/>
                    </a:lnTo>
                    <a:lnTo>
                      <a:pt x="95" y="465"/>
                    </a:lnTo>
                    <a:lnTo>
                      <a:pt x="93" y="466"/>
                    </a:lnTo>
                    <a:lnTo>
                      <a:pt x="93" y="467"/>
                    </a:lnTo>
                    <a:lnTo>
                      <a:pt x="94" y="468"/>
                    </a:lnTo>
                    <a:lnTo>
                      <a:pt x="92" y="468"/>
                    </a:lnTo>
                    <a:lnTo>
                      <a:pt x="90" y="471"/>
                    </a:lnTo>
                    <a:lnTo>
                      <a:pt x="89" y="471"/>
                    </a:lnTo>
                    <a:lnTo>
                      <a:pt x="87" y="472"/>
                    </a:lnTo>
                    <a:lnTo>
                      <a:pt x="87" y="471"/>
                    </a:lnTo>
                    <a:lnTo>
                      <a:pt x="87" y="470"/>
                    </a:lnTo>
                    <a:lnTo>
                      <a:pt x="86" y="471"/>
                    </a:lnTo>
                    <a:lnTo>
                      <a:pt x="85" y="471"/>
                    </a:lnTo>
                    <a:lnTo>
                      <a:pt x="85" y="467"/>
                    </a:lnTo>
                    <a:lnTo>
                      <a:pt x="85" y="468"/>
                    </a:lnTo>
                    <a:lnTo>
                      <a:pt x="84" y="467"/>
                    </a:lnTo>
                    <a:lnTo>
                      <a:pt x="84" y="463"/>
                    </a:lnTo>
                    <a:lnTo>
                      <a:pt x="82" y="463"/>
                    </a:lnTo>
                    <a:lnTo>
                      <a:pt x="83" y="464"/>
                    </a:lnTo>
                    <a:lnTo>
                      <a:pt x="81" y="464"/>
                    </a:lnTo>
                    <a:lnTo>
                      <a:pt x="81" y="467"/>
                    </a:lnTo>
                    <a:lnTo>
                      <a:pt x="79" y="467"/>
                    </a:lnTo>
                    <a:lnTo>
                      <a:pt x="79" y="468"/>
                    </a:lnTo>
                    <a:lnTo>
                      <a:pt x="76" y="466"/>
                    </a:lnTo>
                    <a:lnTo>
                      <a:pt x="74" y="465"/>
                    </a:lnTo>
                    <a:lnTo>
                      <a:pt x="72" y="469"/>
                    </a:lnTo>
                    <a:lnTo>
                      <a:pt x="71" y="469"/>
                    </a:lnTo>
                    <a:lnTo>
                      <a:pt x="68" y="468"/>
                    </a:lnTo>
                    <a:lnTo>
                      <a:pt x="67" y="468"/>
                    </a:lnTo>
                    <a:lnTo>
                      <a:pt x="68" y="465"/>
                    </a:lnTo>
                    <a:lnTo>
                      <a:pt x="68" y="464"/>
                    </a:lnTo>
                    <a:lnTo>
                      <a:pt x="69" y="459"/>
                    </a:lnTo>
                    <a:lnTo>
                      <a:pt x="70" y="456"/>
                    </a:lnTo>
                    <a:lnTo>
                      <a:pt x="68" y="455"/>
                    </a:lnTo>
                    <a:lnTo>
                      <a:pt x="69" y="452"/>
                    </a:lnTo>
                    <a:lnTo>
                      <a:pt x="65" y="448"/>
                    </a:lnTo>
                    <a:lnTo>
                      <a:pt x="64" y="448"/>
                    </a:lnTo>
                    <a:lnTo>
                      <a:pt x="61" y="452"/>
                    </a:lnTo>
                    <a:lnTo>
                      <a:pt x="61" y="451"/>
                    </a:lnTo>
                    <a:lnTo>
                      <a:pt x="63" y="450"/>
                    </a:lnTo>
                    <a:lnTo>
                      <a:pt x="64" y="445"/>
                    </a:lnTo>
                    <a:lnTo>
                      <a:pt x="63" y="444"/>
                    </a:lnTo>
                    <a:lnTo>
                      <a:pt x="63" y="443"/>
                    </a:lnTo>
                    <a:lnTo>
                      <a:pt x="65" y="437"/>
                    </a:lnTo>
                    <a:lnTo>
                      <a:pt x="64" y="433"/>
                    </a:lnTo>
                    <a:lnTo>
                      <a:pt x="66" y="431"/>
                    </a:lnTo>
                    <a:lnTo>
                      <a:pt x="68" y="428"/>
                    </a:lnTo>
                    <a:lnTo>
                      <a:pt x="68" y="421"/>
                    </a:lnTo>
                    <a:lnTo>
                      <a:pt x="69" y="420"/>
                    </a:lnTo>
                    <a:lnTo>
                      <a:pt x="70" y="417"/>
                    </a:lnTo>
                    <a:lnTo>
                      <a:pt x="69" y="415"/>
                    </a:lnTo>
                    <a:lnTo>
                      <a:pt x="67" y="416"/>
                    </a:lnTo>
                    <a:lnTo>
                      <a:pt x="65" y="414"/>
                    </a:lnTo>
                    <a:lnTo>
                      <a:pt x="65" y="412"/>
                    </a:lnTo>
                    <a:lnTo>
                      <a:pt x="63" y="411"/>
                    </a:lnTo>
                    <a:lnTo>
                      <a:pt x="61" y="412"/>
                    </a:lnTo>
                    <a:lnTo>
                      <a:pt x="58" y="411"/>
                    </a:lnTo>
                    <a:lnTo>
                      <a:pt x="58" y="409"/>
                    </a:lnTo>
                    <a:lnTo>
                      <a:pt x="60" y="409"/>
                    </a:lnTo>
                    <a:lnTo>
                      <a:pt x="60" y="408"/>
                    </a:lnTo>
                    <a:lnTo>
                      <a:pt x="57" y="407"/>
                    </a:lnTo>
                    <a:lnTo>
                      <a:pt x="57" y="406"/>
                    </a:lnTo>
                    <a:lnTo>
                      <a:pt x="55" y="406"/>
                    </a:lnTo>
                    <a:lnTo>
                      <a:pt x="53" y="405"/>
                    </a:lnTo>
                    <a:lnTo>
                      <a:pt x="52" y="405"/>
                    </a:lnTo>
                    <a:lnTo>
                      <a:pt x="52" y="402"/>
                    </a:lnTo>
                    <a:lnTo>
                      <a:pt x="50" y="401"/>
                    </a:lnTo>
                    <a:lnTo>
                      <a:pt x="53" y="402"/>
                    </a:lnTo>
                    <a:lnTo>
                      <a:pt x="56" y="405"/>
                    </a:lnTo>
                    <a:lnTo>
                      <a:pt x="59" y="405"/>
                    </a:lnTo>
                    <a:lnTo>
                      <a:pt x="60" y="404"/>
                    </a:lnTo>
                    <a:lnTo>
                      <a:pt x="61" y="404"/>
                    </a:lnTo>
                    <a:lnTo>
                      <a:pt x="63" y="403"/>
                    </a:lnTo>
                    <a:lnTo>
                      <a:pt x="61" y="403"/>
                    </a:lnTo>
                    <a:lnTo>
                      <a:pt x="60" y="397"/>
                    </a:lnTo>
                    <a:lnTo>
                      <a:pt x="56" y="396"/>
                    </a:lnTo>
                    <a:lnTo>
                      <a:pt x="55" y="394"/>
                    </a:lnTo>
                    <a:lnTo>
                      <a:pt x="56" y="392"/>
                    </a:lnTo>
                    <a:lnTo>
                      <a:pt x="55" y="391"/>
                    </a:lnTo>
                    <a:lnTo>
                      <a:pt x="56" y="390"/>
                    </a:lnTo>
                    <a:lnTo>
                      <a:pt x="57" y="391"/>
                    </a:lnTo>
                    <a:lnTo>
                      <a:pt x="57" y="392"/>
                    </a:lnTo>
                    <a:lnTo>
                      <a:pt x="58" y="391"/>
                    </a:lnTo>
                    <a:lnTo>
                      <a:pt x="59" y="391"/>
                    </a:lnTo>
                    <a:lnTo>
                      <a:pt x="60" y="391"/>
                    </a:lnTo>
                    <a:lnTo>
                      <a:pt x="63" y="390"/>
                    </a:lnTo>
                    <a:lnTo>
                      <a:pt x="64" y="391"/>
                    </a:lnTo>
                    <a:lnTo>
                      <a:pt x="67" y="388"/>
                    </a:lnTo>
                    <a:lnTo>
                      <a:pt x="65" y="388"/>
                    </a:lnTo>
                    <a:lnTo>
                      <a:pt x="65" y="386"/>
                    </a:lnTo>
                    <a:lnTo>
                      <a:pt x="63" y="386"/>
                    </a:lnTo>
                    <a:lnTo>
                      <a:pt x="62" y="385"/>
                    </a:lnTo>
                    <a:lnTo>
                      <a:pt x="60" y="386"/>
                    </a:lnTo>
                    <a:lnTo>
                      <a:pt x="61" y="384"/>
                    </a:lnTo>
                    <a:lnTo>
                      <a:pt x="60" y="384"/>
                    </a:lnTo>
                    <a:lnTo>
                      <a:pt x="58" y="385"/>
                    </a:lnTo>
                    <a:lnTo>
                      <a:pt x="58" y="384"/>
                    </a:lnTo>
                    <a:lnTo>
                      <a:pt x="57" y="384"/>
                    </a:lnTo>
                    <a:lnTo>
                      <a:pt x="56" y="386"/>
                    </a:lnTo>
                    <a:lnTo>
                      <a:pt x="55" y="386"/>
                    </a:lnTo>
                    <a:lnTo>
                      <a:pt x="55" y="388"/>
                    </a:lnTo>
                    <a:lnTo>
                      <a:pt x="53" y="387"/>
                    </a:lnTo>
                    <a:lnTo>
                      <a:pt x="52" y="383"/>
                    </a:lnTo>
                    <a:lnTo>
                      <a:pt x="53" y="384"/>
                    </a:lnTo>
                    <a:lnTo>
                      <a:pt x="53" y="383"/>
                    </a:lnTo>
                    <a:lnTo>
                      <a:pt x="52" y="382"/>
                    </a:lnTo>
                    <a:lnTo>
                      <a:pt x="54" y="380"/>
                    </a:lnTo>
                    <a:lnTo>
                      <a:pt x="53" y="378"/>
                    </a:lnTo>
                    <a:lnTo>
                      <a:pt x="54" y="376"/>
                    </a:lnTo>
                    <a:lnTo>
                      <a:pt x="58" y="374"/>
                    </a:lnTo>
                    <a:lnTo>
                      <a:pt x="61" y="368"/>
                    </a:lnTo>
                    <a:lnTo>
                      <a:pt x="71" y="365"/>
                    </a:lnTo>
                    <a:lnTo>
                      <a:pt x="73" y="364"/>
                    </a:lnTo>
                    <a:lnTo>
                      <a:pt x="75" y="364"/>
                    </a:lnTo>
                    <a:lnTo>
                      <a:pt x="74" y="364"/>
                    </a:lnTo>
                    <a:lnTo>
                      <a:pt x="74" y="367"/>
                    </a:lnTo>
                    <a:lnTo>
                      <a:pt x="76" y="368"/>
                    </a:lnTo>
                    <a:lnTo>
                      <a:pt x="77" y="370"/>
                    </a:lnTo>
                    <a:lnTo>
                      <a:pt x="77" y="371"/>
                    </a:lnTo>
                    <a:lnTo>
                      <a:pt x="79" y="371"/>
                    </a:lnTo>
                    <a:lnTo>
                      <a:pt x="80" y="371"/>
                    </a:lnTo>
                    <a:lnTo>
                      <a:pt x="81" y="369"/>
                    </a:lnTo>
                    <a:lnTo>
                      <a:pt x="81" y="368"/>
                    </a:lnTo>
                    <a:lnTo>
                      <a:pt x="82" y="367"/>
                    </a:lnTo>
                    <a:lnTo>
                      <a:pt x="82" y="365"/>
                    </a:lnTo>
                    <a:lnTo>
                      <a:pt x="84" y="364"/>
                    </a:lnTo>
                    <a:lnTo>
                      <a:pt x="85" y="361"/>
                    </a:lnTo>
                    <a:lnTo>
                      <a:pt x="86" y="361"/>
                    </a:lnTo>
                    <a:lnTo>
                      <a:pt x="89" y="361"/>
                    </a:lnTo>
                    <a:lnTo>
                      <a:pt x="89" y="360"/>
                    </a:lnTo>
                    <a:lnTo>
                      <a:pt x="90" y="360"/>
                    </a:lnTo>
                    <a:lnTo>
                      <a:pt x="91" y="360"/>
                    </a:lnTo>
                    <a:lnTo>
                      <a:pt x="93" y="358"/>
                    </a:lnTo>
                    <a:lnTo>
                      <a:pt x="93" y="359"/>
                    </a:lnTo>
                    <a:lnTo>
                      <a:pt x="95" y="356"/>
                    </a:lnTo>
                    <a:lnTo>
                      <a:pt x="95" y="354"/>
                    </a:lnTo>
                    <a:lnTo>
                      <a:pt x="93" y="353"/>
                    </a:lnTo>
                    <a:lnTo>
                      <a:pt x="92" y="352"/>
                    </a:lnTo>
                    <a:lnTo>
                      <a:pt x="91" y="351"/>
                    </a:lnTo>
                    <a:lnTo>
                      <a:pt x="90" y="352"/>
                    </a:lnTo>
                    <a:lnTo>
                      <a:pt x="89" y="352"/>
                    </a:lnTo>
                    <a:lnTo>
                      <a:pt x="87" y="354"/>
                    </a:lnTo>
                    <a:lnTo>
                      <a:pt x="86" y="353"/>
                    </a:lnTo>
                    <a:lnTo>
                      <a:pt x="87" y="350"/>
                    </a:lnTo>
                    <a:lnTo>
                      <a:pt x="90" y="349"/>
                    </a:lnTo>
                    <a:lnTo>
                      <a:pt x="92" y="344"/>
                    </a:lnTo>
                    <a:lnTo>
                      <a:pt x="92" y="341"/>
                    </a:lnTo>
                    <a:lnTo>
                      <a:pt x="91" y="339"/>
                    </a:lnTo>
                    <a:lnTo>
                      <a:pt x="91" y="338"/>
                    </a:lnTo>
                    <a:lnTo>
                      <a:pt x="90" y="335"/>
                    </a:lnTo>
                    <a:lnTo>
                      <a:pt x="91" y="333"/>
                    </a:lnTo>
                    <a:lnTo>
                      <a:pt x="95" y="333"/>
                    </a:lnTo>
                    <a:lnTo>
                      <a:pt x="95" y="331"/>
                    </a:lnTo>
                    <a:lnTo>
                      <a:pt x="97" y="330"/>
                    </a:lnTo>
                    <a:lnTo>
                      <a:pt x="96" y="330"/>
                    </a:lnTo>
                    <a:lnTo>
                      <a:pt x="97" y="326"/>
                    </a:lnTo>
                    <a:lnTo>
                      <a:pt x="95" y="324"/>
                    </a:lnTo>
                    <a:lnTo>
                      <a:pt x="95" y="321"/>
                    </a:lnTo>
                    <a:lnTo>
                      <a:pt x="98" y="318"/>
                    </a:lnTo>
                    <a:lnTo>
                      <a:pt x="97" y="316"/>
                    </a:lnTo>
                    <a:lnTo>
                      <a:pt x="96" y="314"/>
                    </a:lnTo>
                    <a:lnTo>
                      <a:pt x="97" y="313"/>
                    </a:lnTo>
                    <a:lnTo>
                      <a:pt x="98" y="314"/>
                    </a:lnTo>
                    <a:lnTo>
                      <a:pt x="100" y="310"/>
                    </a:lnTo>
                    <a:lnTo>
                      <a:pt x="99" y="308"/>
                    </a:lnTo>
                    <a:lnTo>
                      <a:pt x="100" y="308"/>
                    </a:lnTo>
                    <a:lnTo>
                      <a:pt x="100" y="304"/>
                    </a:lnTo>
                    <a:lnTo>
                      <a:pt x="101" y="304"/>
                    </a:lnTo>
                    <a:lnTo>
                      <a:pt x="102" y="304"/>
                    </a:lnTo>
                    <a:lnTo>
                      <a:pt x="103" y="304"/>
                    </a:lnTo>
                    <a:lnTo>
                      <a:pt x="104" y="304"/>
                    </a:lnTo>
                    <a:lnTo>
                      <a:pt x="105" y="304"/>
                    </a:lnTo>
                    <a:lnTo>
                      <a:pt x="106" y="304"/>
                    </a:lnTo>
                    <a:lnTo>
                      <a:pt x="106" y="306"/>
                    </a:lnTo>
                    <a:lnTo>
                      <a:pt x="107" y="305"/>
                    </a:lnTo>
                    <a:lnTo>
                      <a:pt x="107" y="299"/>
                    </a:lnTo>
                    <a:lnTo>
                      <a:pt x="107" y="293"/>
                    </a:lnTo>
                    <a:lnTo>
                      <a:pt x="106" y="291"/>
                    </a:lnTo>
                    <a:lnTo>
                      <a:pt x="107" y="289"/>
                    </a:lnTo>
                    <a:lnTo>
                      <a:pt x="107" y="287"/>
                    </a:lnTo>
                    <a:lnTo>
                      <a:pt x="106" y="287"/>
                    </a:lnTo>
                    <a:lnTo>
                      <a:pt x="105" y="286"/>
                    </a:lnTo>
                    <a:lnTo>
                      <a:pt x="106" y="284"/>
                    </a:lnTo>
                    <a:lnTo>
                      <a:pt x="107" y="283"/>
                    </a:lnTo>
                    <a:lnTo>
                      <a:pt x="107" y="280"/>
                    </a:lnTo>
                    <a:lnTo>
                      <a:pt x="106" y="280"/>
                    </a:lnTo>
                    <a:lnTo>
                      <a:pt x="107" y="278"/>
                    </a:lnTo>
                    <a:lnTo>
                      <a:pt x="110" y="277"/>
                    </a:lnTo>
                    <a:lnTo>
                      <a:pt x="106" y="277"/>
                    </a:lnTo>
                    <a:lnTo>
                      <a:pt x="104" y="276"/>
                    </a:lnTo>
                    <a:lnTo>
                      <a:pt x="100" y="272"/>
                    </a:lnTo>
                    <a:lnTo>
                      <a:pt x="98" y="269"/>
                    </a:lnTo>
                    <a:lnTo>
                      <a:pt x="93" y="268"/>
                    </a:lnTo>
                    <a:lnTo>
                      <a:pt x="92" y="267"/>
                    </a:lnTo>
                    <a:lnTo>
                      <a:pt x="89" y="268"/>
                    </a:lnTo>
                    <a:lnTo>
                      <a:pt x="87" y="267"/>
                    </a:lnTo>
                    <a:lnTo>
                      <a:pt x="87" y="266"/>
                    </a:lnTo>
                    <a:lnTo>
                      <a:pt x="89" y="267"/>
                    </a:lnTo>
                    <a:lnTo>
                      <a:pt x="90" y="262"/>
                    </a:lnTo>
                    <a:lnTo>
                      <a:pt x="90" y="260"/>
                    </a:lnTo>
                    <a:lnTo>
                      <a:pt x="90" y="259"/>
                    </a:lnTo>
                    <a:lnTo>
                      <a:pt x="90" y="256"/>
                    </a:lnTo>
                    <a:lnTo>
                      <a:pt x="87" y="256"/>
                    </a:lnTo>
                    <a:lnTo>
                      <a:pt x="85" y="255"/>
                    </a:lnTo>
                    <a:lnTo>
                      <a:pt x="83" y="254"/>
                    </a:lnTo>
                    <a:lnTo>
                      <a:pt x="79" y="254"/>
                    </a:lnTo>
                    <a:lnTo>
                      <a:pt x="77" y="255"/>
                    </a:lnTo>
                    <a:lnTo>
                      <a:pt x="77" y="252"/>
                    </a:lnTo>
                    <a:lnTo>
                      <a:pt x="76" y="248"/>
                    </a:lnTo>
                    <a:lnTo>
                      <a:pt x="74" y="247"/>
                    </a:lnTo>
                    <a:lnTo>
                      <a:pt x="73" y="248"/>
                    </a:lnTo>
                    <a:lnTo>
                      <a:pt x="73" y="247"/>
                    </a:lnTo>
                    <a:lnTo>
                      <a:pt x="71" y="244"/>
                    </a:lnTo>
                    <a:lnTo>
                      <a:pt x="70" y="244"/>
                    </a:lnTo>
                    <a:lnTo>
                      <a:pt x="70" y="238"/>
                    </a:lnTo>
                    <a:lnTo>
                      <a:pt x="68" y="237"/>
                    </a:lnTo>
                    <a:lnTo>
                      <a:pt x="67" y="235"/>
                    </a:lnTo>
                    <a:lnTo>
                      <a:pt x="66" y="235"/>
                    </a:lnTo>
                    <a:lnTo>
                      <a:pt x="65" y="234"/>
                    </a:lnTo>
                    <a:lnTo>
                      <a:pt x="63" y="236"/>
                    </a:lnTo>
                    <a:lnTo>
                      <a:pt x="62" y="236"/>
                    </a:lnTo>
                    <a:lnTo>
                      <a:pt x="61" y="235"/>
                    </a:lnTo>
                    <a:lnTo>
                      <a:pt x="60" y="236"/>
                    </a:lnTo>
                    <a:lnTo>
                      <a:pt x="61" y="237"/>
                    </a:lnTo>
                    <a:lnTo>
                      <a:pt x="53" y="237"/>
                    </a:lnTo>
                    <a:lnTo>
                      <a:pt x="52" y="236"/>
                    </a:lnTo>
                    <a:lnTo>
                      <a:pt x="43" y="234"/>
                    </a:lnTo>
                    <a:lnTo>
                      <a:pt x="43" y="233"/>
                    </a:lnTo>
                    <a:lnTo>
                      <a:pt x="42" y="232"/>
                    </a:lnTo>
                    <a:lnTo>
                      <a:pt x="42" y="231"/>
                    </a:lnTo>
                    <a:lnTo>
                      <a:pt x="40" y="229"/>
                    </a:lnTo>
                    <a:lnTo>
                      <a:pt x="41" y="228"/>
                    </a:lnTo>
                    <a:lnTo>
                      <a:pt x="40" y="227"/>
                    </a:lnTo>
                    <a:lnTo>
                      <a:pt x="38" y="226"/>
                    </a:lnTo>
                    <a:lnTo>
                      <a:pt x="37" y="224"/>
                    </a:lnTo>
                    <a:lnTo>
                      <a:pt x="36" y="224"/>
                    </a:lnTo>
                    <a:lnTo>
                      <a:pt x="35" y="223"/>
                    </a:lnTo>
                    <a:lnTo>
                      <a:pt x="32" y="223"/>
                    </a:lnTo>
                    <a:lnTo>
                      <a:pt x="31" y="220"/>
                    </a:lnTo>
                    <a:lnTo>
                      <a:pt x="29" y="220"/>
                    </a:lnTo>
                    <a:lnTo>
                      <a:pt x="27" y="219"/>
                    </a:lnTo>
                    <a:lnTo>
                      <a:pt x="28" y="215"/>
                    </a:lnTo>
                    <a:lnTo>
                      <a:pt x="29" y="216"/>
                    </a:lnTo>
                    <a:lnTo>
                      <a:pt x="30" y="215"/>
                    </a:lnTo>
                    <a:lnTo>
                      <a:pt x="34" y="215"/>
                    </a:lnTo>
                    <a:lnTo>
                      <a:pt x="37" y="217"/>
                    </a:lnTo>
                    <a:lnTo>
                      <a:pt x="37" y="216"/>
                    </a:lnTo>
                    <a:lnTo>
                      <a:pt x="35" y="215"/>
                    </a:lnTo>
                    <a:lnTo>
                      <a:pt x="34" y="215"/>
                    </a:lnTo>
                    <a:lnTo>
                      <a:pt x="33" y="210"/>
                    </a:lnTo>
                    <a:lnTo>
                      <a:pt x="32" y="210"/>
                    </a:lnTo>
                    <a:lnTo>
                      <a:pt x="27" y="210"/>
                    </a:lnTo>
                    <a:lnTo>
                      <a:pt x="25" y="212"/>
                    </a:lnTo>
                    <a:lnTo>
                      <a:pt x="23" y="212"/>
                    </a:lnTo>
                    <a:lnTo>
                      <a:pt x="22" y="211"/>
                    </a:lnTo>
                    <a:lnTo>
                      <a:pt x="22" y="210"/>
                    </a:lnTo>
                    <a:lnTo>
                      <a:pt x="22" y="209"/>
                    </a:lnTo>
                    <a:lnTo>
                      <a:pt x="21" y="209"/>
                    </a:lnTo>
                    <a:lnTo>
                      <a:pt x="20" y="207"/>
                    </a:lnTo>
                    <a:lnTo>
                      <a:pt x="19" y="209"/>
                    </a:lnTo>
                    <a:lnTo>
                      <a:pt x="13" y="207"/>
                    </a:lnTo>
                    <a:lnTo>
                      <a:pt x="12" y="210"/>
                    </a:lnTo>
                    <a:lnTo>
                      <a:pt x="11" y="210"/>
                    </a:lnTo>
                    <a:lnTo>
                      <a:pt x="9" y="212"/>
                    </a:lnTo>
                    <a:lnTo>
                      <a:pt x="7" y="212"/>
                    </a:lnTo>
                    <a:lnTo>
                      <a:pt x="7" y="209"/>
                    </a:lnTo>
                    <a:lnTo>
                      <a:pt x="3" y="209"/>
                    </a:lnTo>
                    <a:lnTo>
                      <a:pt x="1" y="209"/>
                    </a:lnTo>
                    <a:lnTo>
                      <a:pt x="0" y="209"/>
                    </a:lnTo>
                    <a:lnTo>
                      <a:pt x="0" y="207"/>
                    </a:lnTo>
                    <a:lnTo>
                      <a:pt x="2" y="205"/>
                    </a:lnTo>
                    <a:lnTo>
                      <a:pt x="2" y="203"/>
                    </a:lnTo>
                    <a:lnTo>
                      <a:pt x="4" y="202"/>
                    </a:lnTo>
                    <a:lnTo>
                      <a:pt x="5" y="202"/>
                    </a:lnTo>
                    <a:lnTo>
                      <a:pt x="4" y="200"/>
                    </a:lnTo>
                    <a:lnTo>
                      <a:pt x="6" y="198"/>
                    </a:lnTo>
                    <a:lnTo>
                      <a:pt x="6" y="196"/>
                    </a:lnTo>
                    <a:lnTo>
                      <a:pt x="8" y="197"/>
                    </a:lnTo>
                    <a:lnTo>
                      <a:pt x="11" y="197"/>
                    </a:lnTo>
                    <a:lnTo>
                      <a:pt x="11" y="193"/>
                    </a:lnTo>
                    <a:lnTo>
                      <a:pt x="11" y="190"/>
                    </a:lnTo>
                    <a:lnTo>
                      <a:pt x="9" y="189"/>
                    </a:lnTo>
                    <a:lnTo>
                      <a:pt x="8" y="186"/>
                    </a:lnTo>
                    <a:lnTo>
                      <a:pt x="6" y="188"/>
                    </a:lnTo>
                    <a:lnTo>
                      <a:pt x="6" y="186"/>
                    </a:lnTo>
                    <a:lnTo>
                      <a:pt x="6" y="183"/>
                    </a:lnTo>
                    <a:lnTo>
                      <a:pt x="7" y="180"/>
                    </a:lnTo>
                    <a:lnTo>
                      <a:pt x="6" y="179"/>
                    </a:lnTo>
                    <a:lnTo>
                      <a:pt x="8" y="178"/>
                    </a:lnTo>
                    <a:lnTo>
                      <a:pt x="9" y="179"/>
                    </a:lnTo>
                    <a:lnTo>
                      <a:pt x="11" y="177"/>
                    </a:lnTo>
                    <a:lnTo>
                      <a:pt x="12" y="177"/>
                    </a:lnTo>
                    <a:lnTo>
                      <a:pt x="12" y="175"/>
                    </a:lnTo>
                    <a:lnTo>
                      <a:pt x="16" y="175"/>
                    </a:lnTo>
                    <a:lnTo>
                      <a:pt x="16" y="176"/>
                    </a:lnTo>
                    <a:lnTo>
                      <a:pt x="20" y="178"/>
                    </a:lnTo>
                    <a:lnTo>
                      <a:pt x="22" y="178"/>
                    </a:lnTo>
                    <a:lnTo>
                      <a:pt x="22" y="176"/>
                    </a:lnTo>
                    <a:lnTo>
                      <a:pt x="22" y="175"/>
                    </a:lnTo>
                    <a:lnTo>
                      <a:pt x="22" y="174"/>
                    </a:lnTo>
                    <a:lnTo>
                      <a:pt x="23" y="175"/>
                    </a:lnTo>
                    <a:lnTo>
                      <a:pt x="25" y="175"/>
                    </a:lnTo>
                    <a:lnTo>
                      <a:pt x="25" y="171"/>
                    </a:lnTo>
                    <a:lnTo>
                      <a:pt x="25" y="170"/>
                    </a:lnTo>
                    <a:lnTo>
                      <a:pt x="25" y="166"/>
                    </a:lnTo>
                    <a:lnTo>
                      <a:pt x="25" y="167"/>
                    </a:lnTo>
                    <a:lnTo>
                      <a:pt x="26" y="167"/>
                    </a:lnTo>
                    <a:lnTo>
                      <a:pt x="27" y="169"/>
                    </a:lnTo>
                    <a:lnTo>
                      <a:pt x="28" y="169"/>
                    </a:lnTo>
                    <a:lnTo>
                      <a:pt x="30" y="170"/>
                    </a:lnTo>
                    <a:lnTo>
                      <a:pt x="31" y="168"/>
                    </a:lnTo>
                    <a:lnTo>
                      <a:pt x="31" y="165"/>
                    </a:lnTo>
                    <a:lnTo>
                      <a:pt x="31" y="163"/>
                    </a:lnTo>
                    <a:lnTo>
                      <a:pt x="29" y="162"/>
                    </a:lnTo>
                    <a:lnTo>
                      <a:pt x="33" y="162"/>
                    </a:lnTo>
                    <a:lnTo>
                      <a:pt x="33" y="159"/>
                    </a:lnTo>
                    <a:lnTo>
                      <a:pt x="32" y="155"/>
                    </a:lnTo>
                    <a:lnTo>
                      <a:pt x="33" y="154"/>
                    </a:lnTo>
                    <a:lnTo>
                      <a:pt x="33" y="150"/>
                    </a:lnTo>
                    <a:lnTo>
                      <a:pt x="34" y="152"/>
                    </a:lnTo>
                    <a:lnTo>
                      <a:pt x="37" y="152"/>
                    </a:lnTo>
                    <a:lnTo>
                      <a:pt x="38" y="151"/>
                    </a:lnTo>
                    <a:lnTo>
                      <a:pt x="38" y="150"/>
                    </a:lnTo>
                    <a:lnTo>
                      <a:pt x="40" y="150"/>
                    </a:lnTo>
                    <a:lnTo>
                      <a:pt x="40" y="149"/>
                    </a:lnTo>
                    <a:lnTo>
                      <a:pt x="41" y="149"/>
                    </a:lnTo>
                    <a:lnTo>
                      <a:pt x="41" y="148"/>
                    </a:lnTo>
                    <a:lnTo>
                      <a:pt x="41" y="146"/>
                    </a:lnTo>
                    <a:lnTo>
                      <a:pt x="43" y="146"/>
                    </a:lnTo>
                    <a:lnTo>
                      <a:pt x="43" y="145"/>
                    </a:lnTo>
                    <a:lnTo>
                      <a:pt x="46" y="145"/>
                    </a:lnTo>
                    <a:lnTo>
                      <a:pt x="47" y="142"/>
                    </a:lnTo>
                    <a:lnTo>
                      <a:pt x="50" y="142"/>
                    </a:lnTo>
                    <a:lnTo>
                      <a:pt x="52" y="142"/>
                    </a:lnTo>
                    <a:lnTo>
                      <a:pt x="52" y="141"/>
                    </a:lnTo>
                    <a:lnTo>
                      <a:pt x="53" y="141"/>
                    </a:lnTo>
                    <a:lnTo>
                      <a:pt x="55" y="145"/>
                    </a:lnTo>
                    <a:lnTo>
                      <a:pt x="57" y="146"/>
                    </a:lnTo>
                    <a:lnTo>
                      <a:pt x="58" y="145"/>
                    </a:lnTo>
                    <a:lnTo>
                      <a:pt x="61" y="145"/>
                    </a:lnTo>
                    <a:lnTo>
                      <a:pt x="64" y="142"/>
                    </a:lnTo>
                    <a:lnTo>
                      <a:pt x="66" y="144"/>
                    </a:lnTo>
                    <a:lnTo>
                      <a:pt x="66" y="142"/>
                    </a:lnTo>
                    <a:lnTo>
                      <a:pt x="71" y="140"/>
                    </a:lnTo>
                    <a:lnTo>
                      <a:pt x="70" y="137"/>
                    </a:lnTo>
                    <a:lnTo>
                      <a:pt x="73" y="138"/>
                    </a:lnTo>
                    <a:lnTo>
                      <a:pt x="74" y="137"/>
                    </a:lnTo>
                    <a:lnTo>
                      <a:pt x="76" y="134"/>
                    </a:lnTo>
                    <a:lnTo>
                      <a:pt x="76" y="133"/>
                    </a:lnTo>
                    <a:lnTo>
                      <a:pt x="78" y="133"/>
                    </a:lnTo>
                    <a:lnTo>
                      <a:pt x="80" y="132"/>
                    </a:lnTo>
                    <a:lnTo>
                      <a:pt x="85" y="126"/>
                    </a:lnTo>
                    <a:lnTo>
                      <a:pt x="86" y="127"/>
                    </a:lnTo>
                    <a:lnTo>
                      <a:pt x="85" y="128"/>
                    </a:lnTo>
                    <a:lnTo>
                      <a:pt x="85" y="133"/>
                    </a:lnTo>
                    <a:lnTo>
                      <a:pt x="89" y="132"/>
                    </a:lnTo>
                    <a:lnTo>
                      <a:pt x="90" y="133"/>
                    </a:lnTo>
                    <a:lnTo>
                      <a:pt x="92" y="135"/>
                    </a:lnTo>
                    <a:lnTo>
                      <a:pt x="93" y="135"/>
                    </a:lnTo>
                    <a:lnTo>
                      <a:pt x="97" y="133"/>
                    </a:lnTo>
                    <a:lnTo>
                      <a:pt x="104" y="135"/>
                    </a:lnTo>
                    <a:lnTo>
                      <a:pt x="106" y="136"/>
                    </a:lnTo>
                    <a:lnTo>
                      <a:pt x="107" y="133"/>
                    </a:lnTo>
                    <a:lnTo>
                      <a:pt x="108" y="131"/>
                    </a:lnTo>
                    <a:lnTo>
                      <a:pt x="109" y="132"/>
                    </a:lnTo>
                    <a:lnTo>
                      <a:pt x="110" y="129"/>
                    </a:lnTo>
                    <a:lnTo>
                      <a:pt x="111" y="130"/>
                    </a:lnTo>
                    <a:lnTo>
                      <a:pt x="110" y="133"/>
                    </a:lnTo>
                    <a:lnTo>
                      <a:pt x="112" y="133"/>
                    </a:lnTo>
                    <a:lnTo>
                      <a:pt x="113" y="131"/>
                    </a:lnTo>
                    <a:lnTo>
                      <a:pt x="114" y="131"/>
                    </a:lnTo>
                    <a:lnTo>
                      <a:pt x="118" y="127"/>
                    </a:lnTo>
                    <a:lnTo>
                      <a:pt x="120" y="124"/>
                    </a:lnTo>
                    <a:lnTo>
                      <a:pt x="122" y="122"/>
                    </a:lnTo>
                    <a:lnTo>
                      <a:pt x="123" y="122"/>
                    </a:lnTo>
                    <a:lnTo>
                      <a:pt x="125" y="120"/>
                    </a:lnTo>
                    <a:lnTo>
                      <a:pt x="126" y="120"/>
                    </a:lnTo>
                    <a:lnTo>
                      <a:pt x="128" y="123"/>
                    </a:lnTo>
                    <a:lnTo>
                      <a:pt x="128" y="122"/>
                    </a:lnTo>
                    <a:lnTo>
                      <a:pt x="129" y="122"/>
                    </a:lnTo>
                    <a:lnTo>
                      <a:pt x="131" y="128"/>
                    </a:lnTo>
                    <a:lnTo>
                      <a:pt x="130" y="131"/>
                    </a:lnTo>
                    <a:lnTo>
                      <a:pt x="131" y="132"/>
                    </a:lnTo>
                    <a:lnTo>
                      <a:pt x="138" y="132"/>
                    </a:lnTo>
                    <a:lnTo>
                      <a:pt x="138" y="128"/>
                    </a:lnTo>
                    <a:lnTo>
                      <a:pt x="139" y="127"/>
                    </a:lnTo>
                    <a:lnTo>
                      <a:pt x="139" y="124"/>
                    </a:lnTo>
                    <a:lnTo>
                      <a:pt x="141" y="122"/>
                    </a:lnTo>
                    <a:lnTo>
                      <a:pt x="143" y="120"/>
                    </a:lnTo>
                    <a:lnTo>
                      <a:pt x="146" y="120"/>
                    </a:lnTo>
                    <a:lnTo>
                      <a:pt x="152" y="119"/>
                    </a:lnTo>
                    <a:lnTo>
                      <a:pt x="153" y="119"/>
                    </a:lnTo>
                    <a:lnTo>
                      <a:pt x="152" y="120"/>
                    </a:lnTo>
                    <a:lnTo>
                      <a:pt x="156" y="119"/>
                    </a:lnTo>
                    <a:lnTo>
                      <a:pt x="157" y="118"/>
                    </a:lnTo>
                    <a:lnTo>
                      <a:pt x="158" y="118"/>
                    </a:lnTo>
                    <a:lnTo>
                      <a:pt x="161" y="117"/>
                    </a:lnTo>
                    <a:lnTo>
                      <a:pt x="161" y="115"/>
                    </a:lnTo>
                    <a:lnTo>
                      <a:pt x="162" y="115"/>
                    </a:lnTo>
                    <a:lnTo>
                      <a:pt x="162" y="114"/>
                    </a:lnTo>
                    <a:lnTo>
                      <a:pt x="164" y="115"/>
                    </a:lnTo>
                    <a:lnTo>
                      <a:pt x="165" y="113"/>
                    </a:lnTo>
                    <a:lnTo>
                      <a:pt x="166" y="112"/>
                    </a:lnTo>
                    <a:lnTo>
                      <a:pt x="166" y="108"/>
                    </a:lnTo>
                    <a:lnTo>
                      <a:pt x="166" y="107"/>
                    </a:lnTo>
                    <a:lnTo>
                      <a:pt x="164" y="107"/>
                    </a:lnTo>
                    <a:lnTo>
                      <a:pt x="165" y="107"/>
                    </a:lnTo>
                    <a:lnTo>
                      <a:pt x="165" y="106"/>
                    </a:lnTo>
                    <a:lnTo>
                      <a:pt x="167" y="107"/>
                    </a:lnTo>
                    <a:lnTo>
                      <a:pt x="170" y="107"/>
                    </a:lnTo>
                    <a:lnTo>
                      <a:pt x="170" y="109"/>
                    </a:lnTo>
                    <a:lnTo>
                      <a:pt x="175" y="109"/>
                    </a:lnTo>
                    <a:lnTo>
                      <a:pt x="176" y="109"/>
                    </a:lnTo>
                    <a:lnTo>
                      <a:pt x="175" y="107"/>
                    </a:lnTo>
                    <a:lnTo>
                      <a:pt x="176" y="107"/>
                    </a:lnTo>
                    <a:lnTo>
                      <a:pt x="175" y="106"/>
                    </a:lnTo>
                    <a:lnTo>
                      <a:pt x="177" y="103"/>
                    </a:lnTo>
                    <a:lnTo>
                      <a:pt x="175" y="101"/>
                    </a:lnTo>
                    <a:lnTo>
                      <a:pt x="174" y="101"/>
                    </a:lnTo>
                    <a:lnTo>
                      <a:pt x="174" y="95"/>
                    </a:lnTo>
                    <a:lnTo>
                      <a:pt x="177" y="94"/>
                    </a:lnTo>
                    <a:lnTo>
                      <a:pt x="178" y="94"/>
                    </a:lnTo>
                    <a:lnTo>
                      <a:pt x="180" y="92"/>
                    </a:lnTo>
                    <a:lnTo>
                      <a:pt x="181" y="92"/>
                    </a:lnTo>
                    <a:lnTo>
                      <a:pt x="182" y="90"/>
                    </a:lnTo>
                    <a:lnTo>
                      <a:pt x="185" y="90"/>
                    </a:lnTo>
                    <a:lnTo>
                      <a:pt x="187" y="93"/>
                    </a:lnTo>
                    <a:lnTo>
                      <a:pt x="188" y="94"/>
                    </a:lnTo>
                    <a:lnTo>
                      <a:pt x="188" y="92"/>
                    </a:lnTo>
                    <a:lnTo>
                      <a:pt x="190" y="92"/>
                    </a:lnTo>
                    <a:lnTo>
                      <a:pt x="190" y="91"/>
                    </a:lnTo>
                    <a:lnTo>
                      <a:pt x="194" y="94"/>
                    </a:lnTo>
                    <a:lnTo>
                      <a:pt x="198" y="95"/>
                    </a:lnTo>
                    <a:lnTo>
                      <a:pt x="198" y="97"/>
                    </a:lnTo>
                    <a:lnTo>
                      <a:pt x="199" y="97"/>
                    </a:lnTo>
                    <a:lnTo>
                      <a:pt x="199" y="98"/>
                    </a:lnTo>
                    <a:lnTo>
                      <a:pt x="200" y="98"/>
                    </a:lnTo>
                    <a:lnTo>
                      <a:pt x="205" y="99"/>
                    </a:lnTo>
                    <a:lnTo>
                      <a:pt x="211" y="99"/>
                    </a:lnTo>
                    <a:lnTo>
                      <a:pt x="211" y="101"/>
                    </a:lnTo>
                    <a:lnTo>
                      <a:pt x="213" y="101"/>
                    </a:lnTo>
                    <a:lnTo>
                      <a:pt x="217" y="102"/>
                    </a:lnTo>
                    <a:lnTo>
                      <a:pt x="218" y="103"/>
                    </a:lnTo>
                    <a:lnTo>
                      <a:pt x="218" y="102"/>
                    </a:lnTo>
                    <a:lnTo>
                      <a:pt x="224" y="102"/>
                    </a:lnTo>
                    <a:lnTo>
                      <a:pt x="225" y="101"/>
                    </a:lnTo>
                    <a:lnTo>
                      <a:pt x="228" y="103"/>
                    </a:lnTo>
                    <a:lnTo>
                      <a:pt x="229" y="100"/>
                    </a:lnTo>
                    <a:lnTo>
                      <a:pt x="229" y="98"/>
                    </a:lnTo>
                    <a:lnTo>
                      <a:pt x="232" y="100"/>
                    </a:lnTo>
                    <a:lnTo>
                      <a:pt x="232" y="101"/>
                    </a:lnTo>
                    <a:lnTo>
                      <a:pt x="233" y="103"/>
                    </a:lnTo>
                    <a:lnTo>
                      <a:pt x="234" y="102"/>
                    </a:lnTo>
                    <a:lnTo>
                      <a:pt x="236" y="104"/>
                    </a:lnTo>
                    <a:lnTo>
                      <a:pt x="236" y="103"/>
                    </a:lnTo>
                    <a:lnTo>
                      <a:pt x="237" y="103"/>
                    </a:lnTo>
                    <a:lnTo>
                      <a:pt x="238" y="101"/>
                    </a:lnTo>
                    <a:lnTo>
                      <a:pt x="243" y="106"/>
                    </a:lnTo>
                    <a:lnTo>
                      <a:pt x="245" y="107"/>
                    </a:lnTo>
                    <a:lnTo>
                      <a:pt x="245" y="108"/>
                    </a:lnTo>
                    <a:lnTo>
                      <a:pt x="246" y="109"/>
                    </a:lnTo>
                    <a:lnTo>
                      <a:pt x="248" y="105"/>
                    </a:lnTo>
                    <a:lnTo>
                      <a:pt x="250" y="103"/>
                    </a:lnTo>
                    <a:lnTo>
                      <a:pt x="250" y="102"/>
                    </a:lnTo>
                    <a:lnTo>
                      <a:pt x="252" y="99"/>
                    </a:lnTo>
                    <a:lnTo>
                      <a:pt x="253" y="99"/>
                    </a:lnTo>
                    <a:lnTo>
                      <a:pt x="255" y="98"/>
                    </a:lnTo>
                    <a:lnTo>
                      <a:pt x="257" y="100"/>
                    </a:lnTo>
                    <a:lnTo>
                      <a:pt x="259" y="101"/>
                    </a:lnTo>
                    <a:lnTo>
                      <a:pt x="260" y="100"/>
                    </a:lnTo>
                    <a:lnTo>
                      <a:pt x="260" y="99"/>
                    </a:lnTo>
                    <a:lnTo>
                      <a:pt x="261" y="101"/>
                    </a:lnTo>
                    <a:lnTo>
                      <a:pt x="263" y="101"/>
                    </a:lnTo>
                    <a:lnTo>
                      <a:pt x="263" y="99"/>
                    </a:lnTo>
                    <a:lnTo>
                      <a:pt x="267" y="100"/>
                    </a:lnTo>
                    <a:lnTo>
                      <a:pt x="267" y="98"/>
                    </a:lnTo>
                    <a:lnTo>
                      <a:pt x="268" y="99"/>
                    </a:lnTo>
                    <a:lnTo>
                      <a:pt x="269" y="98"/>
                    </a:lnTo>
                    <a:lnTo>
                      <a:pt x="272" y="99"/>
                    </a:lnTo>
                    <a:lnTo>
                      <a:pt x="273" y="100"/>
                    </a:lnTo>
                    <a:lnTo>
                      <a:pt x="273" y="101"/>
                    </a:lnTo>
                    <a:lnTo>
                      <a:pt x="274" y="101"/>
                    </a:lnTo>
                    <a:lnTo>
                      <a:pt x="274" y="103"/>
                    </a:lnTo>
                    <a:lnTo>
                      <a:pt x="275" y="102"/>
                    </a:lnTo>
                    <a:lnTo>
                      <a:pt x="276" y="103"/>
                    </a:lnTo>
                    <a:lnTo>
                      <a:pt x="275" y="101"/>
                    </a:lnTo>
                    <a:lnTo>
                      <a:pt x="276" y="101"/>
                    </a:lnTo>
                    <a:lnTo>
                      <a:pt x="276" y="102"/>
                    </a:lnTo>
                    <a:lnTo>
                      <a:pt x="276" y="103"/>
                    </a:lnTo>
                    <a:lnTo>
                      <a:pt x="278" y="102"/>
                    </a:lnTo>
                    <a:lnTo>
                      <a:pt x="281" y="98"/>
                    </a:lnTo>
                    <a:lnTo>
                      <a:pt x="280" y="98"/>
                    </a:lnTo>
                    <a:lnTo>
                      <a:pt x="281" y="96"/>
                    </a:lnTo>
                    <a:lnTo>
                      <a:pt x="280" y="96"/>
                    </a:lnTo>
                    <a:lnTo>
                      <a:pt x="281" y="95"/>
                    </a:lnTo>
                    <a:lnTo>
                      <a:pt x="280" y="95"/>
                    </a:lnTo>
                    <a:lnTo>
                      <a:pt x="280" y="94"/>
                    </a:lnTo>
                    <a:lnTo>
                      <a:pt x="280" y="90"/>
                    </a:lnTo>
                    <a:lnTo>
                      <a:pt x="283" y="92"/>
                    </a:lnTo>
                    <a:lnTo>
                      <a:pt x="283" y="86"/>
                    </a:lnTo>
                    <a:lnTo>
                      <a:pt x="283" y="84"/>
                    </a:lnTo>
                    <a:lnTo>
                      <a:pt x="284" y="84"/>
                    </a:lnTo>
                    <a:lnTo>
                      <a:pt x="284" y="82"/>
                    </a:lnTo>
                    <a:lnTo>
                      <a:pt x="283" y="81"/>
                    </a:lnTo>
                    <a:lnTo>
                      <a:pt x="282" y="81"/>
                    </a:lnTo>
                    <a:lnTo>
                      <a:pt x="282" y="78"/>
                    </a:lnTo>
                    <a:lnTo>
                      <a:pt x="281" y="77"/>
                    </a:lnTo>
                    <a:lnTo>
                      <a:pt x="281" y="76"/>
                    </a:lnTo>
                    <a:lnTo>
                      <a:pt x="283" y="75"/>
                    </a:lnTo>
                    <a:lnTo>
                      <a:pt x="283" y="76"/>
                    </a:lnTo>
                    <a:lnTo>
                      <a:pt x="284" y="75"/>
                    </a:lnTo>
                    <a:lnTo>
                      <a:pt x="283" y="74"/>
                    </a:lnTo>
                    <a:lnTo>
                      <a:pt x="283" y="73"/>
                    </a:lnTo>
                    <a:lnTo>
                      <a:pt x="282" y="71"/>
                    </a:lnTo>
                    <a:lnTo>
                      <a:pt x="283" y="70"/>
                    </a:lnTo>
                    <a:lnTo>
                      <a:pt x="283" y="71"/>
                    </a:lnTo>
                    <a:lnTo>
                      <a:pt x="283" y="69"/>
                    </a:lnTo>
                    <a:lnTo>
                      <a:pt x="283" y="68"/>
                    </a:lnTo>
                    <a:lnTo>
                      <a:pt x="281" y="67"/>
                    </a:lnTo>
                    <a:lnTo>
                      <a:pt x="281" y="66"/>
                    </a:lnTo>
                    <a:lnTo>
                      <a:pt x="283" y="65"/>
                    </a:lnTo>
                    <a:lnTo>
                      <a:pt x="284" y="65"/>
                    </a:lnTo>
                    <a:lnTo>
                      <a:pt x="284" y="64"/>
                    </a:lnTo>
                    <a:lnTo>
                      <a:pt x="286" y="64"/>
                    </a:lnTo>
                    <a:lnTo>
                      <a:pt x="290" y="69"/>
                    </a:lnTo>
                    <a:lnTo>
                      <a:pt x="296" y="72"/>
                    </a:lnTo>
                    <a:lnTo>
                      <a:pt x="296" y="71"/>
                    </a:lnTo>
                    <a:lnTo>
                      <a:pt x="297" y="71"/>
                    </a:lnTo>
                    <a:lnTo>
                      <a:pt x="296" y="70"/>
                    </a:lnTo>
                    <a:lnTo>
                      <a:pt x="297" y="69"/>
                    </a:lnTo>
                    <a:lnTo>
                      <a:pt x="297" y="68"/>
                    </a:lnTo>
                    <a:lnTo>
                      <a:pt x="295" y="68"/>
                    </a:lnTo>
                    <a:lnTo>
                      <a:pt x="294" y="67"/>
                    </a:lnTo>
                    <a:lnTo>
                      <a:pt x="296" y="65"/>
                    </a:lnTo>
                    <a:lnTo>
                      <a:pt x="297" y="67"/>
                    </a:lnTo>
                    <a:lnTo>
                      <a:pt x="298" y="65"/>
                    </a:lnTo>
                    <a:lnTo>
                      <a:pt x="297" y="65"/>
                    </a:lnTo>
                    <a:lnTo>
                      <a:pt x="299" y="64"/>
                    </a:lnTo>
                    <a:lnTo>
                      <a:pt x="299" y="58"/>
                    </a:lnTo>
                    <a:lnTo>
                      <a:pt x="303" y="61"/>
                    </a:lnTo>
                    <a:lnTo>
                      <a:pt x="306" y="61"/>
                    </a:lnTo>
                    <a:lnTo>
                      <a:pt x="306" y="58"/>
                    </a:lnTo>
                    <a:lnTo>
                      <a:pt x="309" y="61"/>
                    </a:lnTo>
                    <a:lnTo>
                      <a:pt x="312" y="61"/>
                    </a:lnTo>
                    <a:lnTo>
                      <a:pt x="312" y="57"/>
                    </a:lnTo>
                    <a:lnTo>
                      <a:pt x="313" y="56"/>
                    </a:lnTo>
                    <a:lnTo>
                      <a:pt x="313" y="54"/>
                    </a:lnTo>
                    <a:lnTo>
                      <a:pt x="313" y="52"/>
                    </a:lnTo>
                    <a:lnTo>
                      <a:pt x="312" y="52"/>
                    </a:lnTo>
                    <a:lnTo>
                      <a:pt x="313" y="52"/>
                    </a:lnTo>
                    <a:lnTo>
                      <a:pt x="313" y="48"/>
                    </a:lnTo>
                    <a:lnTo>
                      <a:pt x="310" y="39"/>
                    </a:lnTo>
                    <a:lnTo>
                      <a:pt x="315" y="38"/>
                    </a:lnTo>
                    <a:lnTo>
                      <a:pt x="315" y="34"/>
                    </a:lnTo>
                    <a:lnTo>
                      <a:pt x="319" y="36"/>
                    </a:lnTo>
                    <a:lnTo>
                      <a:pt x="320" y="36"/>
                    </a:lnTo>
                    <a:lnTo>
                      <a:pt x="319" y="39"/>
                    </a:lnTo>
                    <a:lnTo>
                      <a:pt x="321" y="39"/>
                    </a:lnTo>
                    <a:lnTo>
                      <a:pt x="321" y="40"/>
                    </a:lnTo>
                    <a:lnTo>
                      <a:pt x="322" y="42"/>
                    </a:lnTo>
                    <a:lnTo>
                      <a:pt x="323" y="39"/>
                    </a:lnTo>
                    <a:lnTo>
                      <a:pt x="325" y="35"/>
                    </a:lnTo>
                    <a:lnTo>
                      <a:pt x="330" y="35"/>
                    </a:lnTo>
                    <a:lnTo>
                      <a:pt x="329" y="35"/>
                    </a:lnTo>
                    <a:lnTo>
                      <a:pt x="330" y="37"/>
                    </a:lnTo>
                    <a:lnTo>
                      <a:pt x="330" y="41"/>
                    </a:lnTo>
                    <a:lnTo>
                      <a:pt x="331" y="41"/>
                    </a:lnTo>
                    <a:lnTo>
                      <a:pt x="334" y="43"/>
                    </a:lnTo>
                    <a:lnTo>
                      <a:pt x="336" y="43"/>
                    </a:lnTo>
                    <a:lnTo>
                      <a:pt x="337" y="41"/>
                    </a:lnTo>
                    <a:lnTo>
                      <a:pt x="335" y="39"/>
                    </a:lnTo>
                    <a:lnTo>
                      <a:pt x="335" y="38"/>
                    </a:lnTo>
                    <a:lnTo>
                      <a:pt x="339" y="39"/>
                    </a:lnTo>
                    <a:lnTo>
                      <a:pt x="340" y="38"/>
                    </a:lnTo>
                    <a:lnTo>
                      <a:pt x="341" y="36"/>
                    </a:lnTo>
                    <a:lnTo>
                      <a:pt x="343" y="37"/>
                    </a:lnTo>
                    <a:lnTo>
                      <a:pt x="344" y="37"/>
                    </a:lnTo>
                    <a:lnTo>
                      <a:pt x="343" y="38"/>
                    </a:lnTo>
                    <a:lnTo>
                      <a:pt x="343" y="40"/>
                    </a:lnTo>
                    <a:lnTo>
                      <a:pt x="343" y="41"/>
                    </a:lnTo>
                    <a:lnTo>
                      <a:pt x="345" y="43"/>
                    </a:lnTo>
                    <a:lnTo>
                      <a:pt x="344" y="43"/>
                    </a:lnTo>
                    <a:lnTo>
                      <a:pt x="343" y="44"/>
                    </a:lnTo>
                    <a:lnTo>
                      <a:pt x="342" y="46"/>
                    </a:lnTo>
                    <a:lnTo>
                      <a:pt x="343" y="47"/>
                    </a:lnTo>
                    <a:lnTo>
                      <a:pt x="343" y="51"/>
                    </a:lnTo>
                    <a:lnTo>
                      <a:pt x="345" y="54"/>
                    </a:lnTo>
                    <a:lnTo>
                      <a:pt x="346" y="52"/>
                    </a:lnTo>
                    <a:lnTo>
                      <a:pt x="346" y="53"/>
                    </a:lnTo>
                    <a:lnTo>
                      <a:pt x="347" y="52"/>
                    </a:lnTo>
                    <a:lnTo>
                      <a:pt x="347" y="53"/>
                    </a:lnTo>
                    <a:lnTo>
                      <a:pt x="348" y="53"/>
                    </a:lnTo>
                    <a:lnTo>
                      <a:pt x="348" y="54"/>
                    </a:lnTo>
                    <a:lnTo>
                      <a:pt x="349" y="55"/>
                    </a:lnTo>
                    <a:lnTo>
                      <a:pt x="350" y="56"/>
                    </a:lnTo>
                    <a:lnTo>
                      <a:pt x="351" y="55"/>
                    </a:lnTo>
                    <a:lnTo>
                      <a:pt x="351" y="53"/>
                    </a:lnTo>
                    <a:lnTo>
                      <a:pt x="353" y="51"/>
                    </a:lnTo>
                    <a:lnTo>
                      <a:pt x="353" y="52"/>
                    </a:lnTo>
                    <a:lnTo>
                      <a:pt x="355" y="53"/>
                    </a:lnTo>
                    <a:lnTo>
                      <a:pt x="356" y="53"/>
                    </a:lnTo>
                    <a:lnTo>
                      <a:pt x="356" y="51"/>
                    </a:lnTo>
                    <a:lnTo>
                      <a:pt x="358" y="51"/>
                    </a:lnTo>
                    <a:lnTo>
                      <a:pt x="359" y="53"/>
                    </a:lnTo>
                    <a:lnTo>
                      <a:pt x="361" y="54"/>
                    </a:lnTo>
                    <a:lnTo>
                      <a:pt x="361" y="52"/>
                    </a:lnTo>
                    <a:lnTo>
                      <a:pt x="361" y="51"/>
                    </a:lnTo>
                    <a:lnTo>
                      <a:pt x="365" y="52"/>
                    </a:lnTo>
                    <a:lnTo>
                      <a:pt x="368" y="52"/>
                    </a:lnTo>
                    <a:lnTo>
                      <a:pt x="372" y="55"/>
                    </a:lnTo>
                    <a:lnTo>
                      <a:pt x="372" y="54"/>
                    </a:lnTo>
                    <a:lnTo>
                      <a:pt x="372" y="50"/>
                    </a:lnTo>
                    <a:lnTo>
                      <a:pt x="374" y="49"/>
                    </a:lnTo>
                    <a:lnTo>
                      <a:pt x="374" y="48"/>
                    </a:lnTo>
                    <a:lnTo>
                      <a:pt x="378" y="49"/>
                    </a:lnTo>
                    <a:lnTo>
                      <a:pt x="379" y="48"/>
                    </a:lnTo>
                    <a:lnTo>
                      <a:pt x="381" y="48"/>
                    </a:lnTo>
                    <a:lnTo>
                      <a:pt x="383" y="40"/>
                    </a:lnTo>
                    <a:lnTo>
                      <a:pt x="383" y="39"/>
                    </a:lnTo>
                    <a:lnTo>
                      <a:pt x="390" y="41"/>
                    </a:lnTo>
                    <a:lnTo>
                      <a:pt x="391" y="40"/>
                    </a:lnTo>
                    <a:lnTo>
                      <a:pt x="392" y="36"/>
                    </a:lnTo>
                    <a:lnTo>
                      <a:pt x="391" y="27"/>
                    </a:lnTo>
                    <a:lnTo>
                      <a:pt x="392" y="22"/>
                    </a:lnTo>
                    <a:lnTo>
                      <a:pt x="405" y="27"/>
                    </a:lnTo>
                    <a:lnTo>
                      <a:pt x="411" y="34"/>
                    </a:lnTo>
                    <a:lnTo>
                      <a:pt x="418" y="28"/>
                    </a:lnTo>
                    <a:lnTo>
                      <a:pt x="419" y="28"/>
                    </a:lnTo>
                    <a:lnTo>
                      <a:pt x="420" y="27"/>
                    </a:lnTo>
                    <a:lnTo>
                      <a:pt x="421" y="26"/>
                    </a:lnTo>
                    <a:lnTo>
                      <a:pt x="420" y="24"/>
                    </a:lnTo>
                    <a:lnTo>
                      <a:pt x="418" y="22"/>
                    </a:lnTo>
                    <a:lnTo>
                      <a:pt x="419" y="20"/>
                    </a:lnTo>
                    <a:lnTo>
                      <a:pt x="418" y="19"/>
                    </a:lnTo>
                    <a:lnTo>
                      <a:pt x="423" y="18"/>
                    </a:lnTo>
                    <a:lnTo>
                      <a:pt x="426" y="17"/>
                    </a:lnTo>
                    <a:lnTo>
                      <a:pt x="428" y="17"/>
                    </a:lnTo>
                    <a:lnTo>
                      <a:pt x="429" y="17"/>
                    </a:lnTo>
                    <a:lnTo>
                      <a:pt x="430" y="15"/>
                    </a:lnTo>
                    <a:lnTo>
                      <a:pt x="430" y="17"/>
                    </a:lnTo>
                    <a:lnTo>
                      <a:pt x="433" y="15"/>
                    </a:lnTo>
                    <a:lnTo>
                      <a:pt x="435" y="14"/>
                    </a:lnTo>
                    <a:lnTo>
                      <a:pt x="434" y="11"/>
                    </a:lnTo>
                    <a:lnTo>
                      <a:pt x="435" y="11"/>
                    </a:lnTo>
                    <a:lnTo>
                      <a:pt x="434" y="7"/>
                    </a:lnTo>
                    <a:lnTo>
                      <a:pt x="432" y="7"/>
                    </a:lnTo>
                    <a:lnTo>
                      <a:pt x="435" y="6"/>
                    </a:lnTo>
                    <a:lnTo>
                      <a:pt x="435" y="5"/>
                    </a:lnTo>
                    <a:lnTo>
                      <a:pt x="437" y="6"/>
                    </a:lnTo>
                    <a:lnTo>
                      <a:pt x="437" y="5"/>
                    </a:lnTo>
                    <a:lnTo>
                      <a:pt x="438" y="5"/>
                    </a:lnTo>
                    <a:lnTo>
                      <a:pt x="439" y="6"/>
                    </a:lnTo>
                    <a:lnTo>
                      <a:pt x="437" y="0"/>
                    </a:lnTo>
                    <a:lnTo>
                      <a:pt x="439" y="0"/>
                    </a:lnTo>
                    <a:lnTo>
                      <a:pt x="444" y="1"/>
                    </a:lnTo>
                    <a:lnTo>
                      <a:pt x="443" y="1"/>
                    </a:lnTo>
                    <a:lnTo>
                      <a:pt x="444" y="4"/>
                    </a:lnTo>
                    <a:lnTo>
                      <a:pt x="442" y="5"/>
                    </a:lnTo>
                    <a:lnTo>
                      <a:pt x="443" y="6"/>
                    </a:lnTo>
                    <a:lnTo>
                      <a:pt x="444" y="6"/>
                    </a:lnTo>
                    <a:lnTo>
                      <a:pt x="446" y="7"/>
                    </a:lnTo>
                    <a:lnTo>
                      <a:pt x="446" y="6"/>
                    </a:lnTo>
                    <a:lnTo>
                      <a:pt x="447" y="7"/>
                    </a:lnTo>
                    <a:lnTo>
                      <a:pt x="449" y="11"/>
                    </a:lnTo>
                    <a:lnTo>
                      <a:pt x="447" y="11"/>
                    </a:lnTo>
                    <a:lnTo>
                      <a:pt x="448" y="11"/>
                    </a:lnTo>
                    <a:lnTo>
                      <a:pt x="449" y="13"/>
                    </a:lnTo>
                    <a:lnTo>
                      <a:pt x="451" y="13"/>
                    </a:lnTo>
                    <a:lnTo>
                      <a:pt x="452" y="14"/>
                    </a:lnTo>
                    <a:lnTo>
                      <a:pt x="452" y="11"/>
                    </a:lnTo>
                    <a:lnTo>
                      <a:pt x="454" y="11"/>
                    </a:lnTo>
                    <a:lnTo>
                      <a:pt x="454" y="9"/>
                    </a:lnTo>
                    <a:lnTo>
                      <a:pt x="455" y="8"/>
                    </a:lnTo>
                    <a:lnTo>
                      <a:pt x="456" y="9"/>
                    </a:lnTo>
                    <a:lnTo>
                      <a:pt x="455" y="9"/>
                    </a:lnTo>
                    <a:lnTo>
                      <a:pt x="455" y="10"/>
                    </a:lnTo>
                    <a:lnTo>
                      <a:pt x="457" y="10"/>
                    </a:lnTo>
                    <a:lnTo>
                      <a:pt x="457" y="11"/>
                    </a:lnTo>
                    <a:lnTo>
                      <a:pt x="459" y="11"/>
                    </a:lnTo>
                    <a:lnTo>
                      <a:pt x="460" y="11"/>
                    </a:lnTo>
                    <a:lnTo>
                      <a:pt x="463" y="10"/>
                    </a:lnTo>
                    <a:lnTo>
                      <a:pt x="463" y="11"/>
                    </a:lnTo>
                    <a:lnTo>
                      <a:pt x="462" y="13"/>
                    </a:lnTo>
                    <a:lnTo>
                      <a:pt x="463" y="13"/>
                    </a:lnTo>
                    <a:lnTo>
                      <a:pt x="465" y="19"/>
                    </a:lnTo>
                    <a:lnTo>
                      <a:pt x="466" y="19"/>
                    </a:lnTo>
                    <a:lnTo>
                      <a:pt x="468" y="20"/>
                    </a:lnTo>
                    <a:lnTo>
                      <a:pt x="468" y="23"/>
                    </a:lnTo>
                    <a:lnTo>
                      <a:pt x="468" y="22"/>
                    </a:lnTo>
                    <a:lnTo>
                      <a:pt x="470" y="22"/>
                    </a:lnTo>
                    <a:lnTo>
                      <a:pt x="470" y="23"/>
                    </a:lnTo>
                    <a:lnTo>
                      <a:pt x="469" y="25"/>
                    </a:lnTo>
                    <a:lnTo>
                      <a:pt x="470" y="27"/>
                    </a:lnTo>
                    <a:lnTo>
                      <a:pt x="470" y="29"/>
                    </a:lnTo>
                    <a:lnTo>
                      <a:pt x="471" y="28"/>
                    </a:lnTo>
                    <a:lnTo>
                      <a:pt x="472" y="28"/>
                    </a:lnTo>
                    <a:lnTo>
                      <a:pt x="474" y="28"/>
                    </a:lnTo>
                    <a:lnTo>
                      <a:pt x="476" y="28"/>
                    </a:lnTo>
                    <a:lnTo>
                      <a:pt x="477" y="31"/>
                    </a:lnTo>
                    <a:lnTo>
                      <a:pt x="479" y="32"/>
                    </a:lnTo>
                    <a:lnTo>
                      <a:pt x="478" y="34"/>
                    </a:lnTo>
                    <a:lnTo>
                      <a:pt x="480" y="34"/>
                    </a:lnTo>
                    <a:lnTo>
                      <a:pt x="483" y="37"/>
                    </a:lnTo>
                    <a:lnTo>
                      <a:pt x="482" y="38"/>
                    </a:lnTo>
                    <a:lnTo>
                      <a:pt x="482" y="39"/>
                    </a:lnTo>
                    <a:lnTo>
                      <a:pt x="483" y="38"/>
                    </a:lnTo>
                    <a:lnTo>
                      <a:pt x="483" y="40"/>
                    </a:lnTo>
                    <a:lnTo>
                      <a:pt x="483" y="46"/>
                    </a:lnTo>
                    <a:lnTo>
                      <a:pt x="484" y="47"/>
                    </a:lnTo>
                    <a:lnTo>
                      <a:pt x="484" y="48"/>
                    </a:lnTo>
                    <a:lnTo>
                      <a:pt x="487" y="47"/>
                    </a:lnTo>
                    <a:lnTo>
                      <a:pt x="487" y="48"/>
                    </a:lnTo>
                    <a:lnTo>
                      <a:pt x="488" y="48"/>
                    </a:lnTo>
                    <a:lnTo>
                      <a:pt x="488" y="49"/>
                    </a:lnTo>
                    <a:lnTo>
                      <a:pt x="490" y="48"/>
                    </a:lnTo>
                    <a:lnTo>
                      <a:pt x="492" y="49"/>
                    </a:lnTo>
                    <a:lnTo>
                      <a:pt x="494" y="51"/>
                    </a:lnTo>
                    <a:lnTo>
                      <a:pt x="493" y="52"/>
                    </a:lnTo>
                    <a:lnTo>
                      <a:pt x="494" y="52"/>
                    </a:lnTo>
                    <a:lnTo>
                      <a:pt x="494" y="53"/>
                    </a:lnTo>
                    <a:lnTo>
                      <a:pt x="495" y="53"/>
                    </a:lnTo>
                    <a:lnTo>
                      <a:pt x="495" y="54"/>
                    </a:lnTo>
                    <a:lnTo>
                      <a:pt x="494" y="54"/>
                    </a:lnTo>
                    <a:lnTo>
                      <a:pt x="494" y="56"/>
                    </a:lnTo>
                    <a:lnTo>
                      <a:pt x="493" y="56"/>
                    </a:lnTo>
                    <a:lnTo>
                      <a:pt x="493" y="58"/>
                    </a:lnTo>
                    <a:lnTo>
                      <a:pt x="491" y="57"/>
                    </a:lnTo>
                    <a:lnTo>
                      <a:pt x="491" y="58"/>
                    </a:lnTo>
                    <a:lnTo>
                      <a:pt x="487" y="58"/>
                    </a:lnTo>
                    <a:lnTo>
                      <a:pt x="486" y="60"/>
                    </a:lnTo>
                    <a:lnTo>
                      <a:pt x="486" y="63"/>
                    </a:lnTo>
                    <a:lnTo>
                      <a:pt x="486" y="64"/>
                    </a:lnTo>
                    <a:lnTo>
                      <a:pt x="487" y="65"/>
                    </a:lnTo>
                    <a:lnTo>
                      <a:pt x="490" y="69"/>
                    </a:lnTo>
                    <a:lnTo>
                      <a:pt x="490" y="71"/>
                    </a:lnTo>
                    <a:lnTo>
                      <a:pt x="489" y="72"/>
                    </a:lnTo>
                    <a:lnTo>
                      <a:pt x="489" y="73"/>
                    </a:lnTo>
                    <a:lnTo>
                      <a:pt x="490" y="73"/>
                    </a:lnTo>
                    <a:lnTo>
                      <a:pt x="492" y="75"/>
                    </a:lnTo>
                    <a:lnTo>
                      <a:pt x="491" y="76"/>
                    </a:lnTo>
                    <a:lnTo>
                      <a:pt x="491" y="77"/>
                    </a:lnTo>
                    <a:lnTo>
                      <a:pt x="490" y="77"/>
                    </a:lnTo>
                    <a:lnTo>
                      <a:pt x="489" y="77"/>
                    </a:lnTo>
                    <a:lnTo>
                      <a:pt x="490" y="77"/>
                    </a:lnTo>
                    <a:lnTo>
                      <a:pt x="490" y="78"/>
                    </a:lnTo>
                    <a:lnTo>
                      <a:pt x="489" y="80"/>
                    </a:lnTo>
                    <a:lnTo>
                      <a:pt x="490" y="80"/>
                    </a:lnTo>
                    <a:lnTo>
                      <a:pt x="489" y="82"/>
                    </a:lnTo>
                    <a:lnTo>
                      <a:pt x="489" y="84"/>
                    </a:lnTo>
                    <a:lnTo>
                      <a:pt x="487" y="86"/>
                    </a:lnTo>
                    <a:lnTo>
                      <a:pt x="487" y="88"/>
                    </a:lnTo>
                    <a:lnTo>
                      <a:pt x="489" y="88"/>
                    </a:lnTo>
                    <a:lnTo>
                      <a:pt x="489" y="89"/>
                    </a:lnTo>
                    <a:lnTo>
                      <a:pt x="491" y="88"/>
                    </a:lnTo>
                    <a:lnTo>
                      <a:pt x="491" y="89"/>
                    </a:lnTo>
                    <a:lnTo>
                      <a:pt x="493" y="93"/>
                    </a:lnTo>
                    <a:lnTo>
                      <a:pt x="493" y="94"/>
                    </a:lnTo>
                    <a:lnTo>
                      <a:pt x="491" y="94"/>
                    </a:lnTo>
                    <a:lnTo>
                      <a:pt x="491" y="96"/>
                    </a:lnTo>
                    <a:lnTo>
                      <a:pt x="492" y="97"/>
                    </a:lnTo>
                    <a:lnTo>
                      <a:pt x="492" y="98"/>
                    </a:lnTo>
                    <a:lnTo>
                      <a:pt x="495" y="99"/>
                    </a:lnTo>
                    <a:lnTo>
                      <a:pt x="491" y="108"/>
                    </a:lnTo>
                    <a:lnTo>
                      <a:pt x="491" y="107"/>
                    </a:lnTo>
                    <a:lnTo>
                      <a:pt x="490" y="109"/>
                    </a:lnTo>
                    <a:lnTo>
                      <a:pt x="489" y="107"/>
                    </a:lnTo>
                    <a:lnTo>
                      <a:pt x="489" y="109"/>
                    </a:lnTo>
                    <a:lnTo>
                      <a:pt x="486" y="109"/>
                    </a:lnTo>
                    <a:lnTo>
                      <a:pt x="486" y="111"/>
                    </a:lnTo>
                    <a:lnTo>
                      <a:pt x="487" y="111"/>
                    </a:lnTo>
                    <a:lnTo>
                      <a:pt x="487" y="112"/>
                    </a:lnTo>
                    <a:lnTo>
                      <a:pt x="486" y="113"/>
                    </a:lnTo>
                    <a:lnTo>
                      <a:pt x="487" y="115"/>
                    </a:lnTo>
                    <a:lnTo>
                      <a:pt x="487" y="116"/>
                    </a:lnTo>
                    <a:lnTo>
                      <a:pt x="486" y="116"/>
                    </a:lnTo>
                    <a:lnTo>
                      <a:pt x="485" y="117"/>
                    </a:lnTo>
                    <a:lnTo>
                      <a:pt x="484" y="117"/>
                    </a:lnTo>
                    <a:lnTo>
                      <a:pt x="485" y="116"/>
                    </a:lnTo>
                    <a:lnTo>
                      <a:pt x="484" y="116"/>
                    </a:lnTo>
                    <a:lnTo>
                      <a:pt x="483" y="116"/>
                    </a:lnTo>
                    <a:lnTo>
                      <a:pt x="482" y="116"/>
                    </a:lnTo>
                    <a:lnTo>
                      <a:pt x="481" y="115"/>
                    </a:lnTo>
                    <a:lnTo>
                      <a:pt x="479" y="117"/>
                    </a:lnTo>
                    <a:lnTo>
                      <a:pt x="476" y="120"/>
                    </a:lnTo>
                    <a:lnTo>
                      <a:pt x="478" y="123"/>
                    </a:lnTo>
                    <a:lnTo>
                      <a:pt x="479" y="126"/>
                    </a:lnTo>
                    <a:lnTo>
                      <a:pt x="481" y="126"/>
                    </a:lnTo>
                    <a:lnTo>
                      <a:pt x="483" y="128"/>
                    </a:lnTo>
                    <a:lnTo>
                      <a:pt x="482" y="128"/>
                    </a:lnTo>
                    <a:lnTo>
                      <a:pt x="480" y="129"/>
                    </a:lnTo>
                    <a:lnTo>
                      <a:pt x="481" y="133"/>
                    </a:lnTo>
                    <a:lnTo>
                      <a:pt x="481" y="135"/>
                    </a:lnTo>
                    <a:lnTo>
                      <a:pt x="483" y="137"/>
                    </a:lnTo>
                    <a:lnTo>
                      <a:pt x="485" y="139"/>
                    </a:lnTo>
                    <a:lnTo>
                      <a:pt x="487" y="140"/>
                    </a:lnTo>
                    <a:lnTo>
                      <a:pt x="489" y="139"/>
                    </a:lnTo>
                    <a:lnTo>
                      <a:pt x="491" y="136"/>
                    </a:lnTo>
                    <a:lnTo>
                      <a:pt x="492" y="139"/>
                    </a:lnTo>
                    <a:lnTo>
                      <a:pt x="496" y="141"/>
                    </a:lnTo>
                    <a:lnTo>
                      <a:pt x="497" y="141"/>
                    </a:lnTo>
                    <a:lnTo>
                      <a:pt x="496" y="142"/>
                    </a:lnTo>
                    <a:lnTo>
                      <a:pt x="495" y="142"/>
                    </a:lnTo>
                    <a:lnTo>
                      <a:pt x="495" y="146"/>
                    </a:lnTo>
                    <a:lnTo>
                      <a:pt x="496" y="146"/>
                    </a:lnTo>
                    <a:lnTo>
                      <a:pt x="498" y="145"/>
                    </a:lnTo>
                    <a:lnTo>
                      <a:pt x="498" y="146"/>
                    </a:lnTo>
                    <a:lnTo>
                      <a:pt x="499" y="148"/>
                    </a:lnTo>
                    <a:lnTo>
                      <a:pt x="500" y="148"/>
                    </a:lnTo>
                    <a:lnTo>
                      <a:pt x="501" y="150"/>
                    </a:lnTo>
                    <a:lnTo>
                      <a:pt x="502" y="150"/>
                    </a:lnTo>
                    <a:lnTo>
                      <a:pt x="503" y="152"/>
                    </a:lnTo>
                    <a:lnTo>
                      <a:pt x="503" y="154"/>
                    </a:lnTo>
                    <a:lnTo>
                      <a:pt x="502" y="153"/>
                    </a:lnTo>
                    <a:lnTo>
                      <a:pt x="499" y="155"/>
                    </a:lnTo>
                    <a:lnTo>
                      <a:pt x="499" y="156"/>
                    </a:lnTo>
                    <a:lnTo>
                      <a:pt x="501" y="157"/>
                    </a:lnTo>
                    <a:lnTo>
                      <a:pt x="501" y="159"/>
                    </a:lnTo>
                    <a:lnTo>
                      <a:pt x="499" y="161"/>
                    </a:lnTo>
                    <a:lnTo>
                      <a:pt x="501" y="162"/>
                    </a:lnTo>
                    <a:lnTo>
                      <a:pt x="504" y="165"/>
                    </a:lnTo>
                    <a:lnTo>
                      <a:pt x="504" y="166"/>
                    </a:lnTo>
                    <a:lnTo>
                      <a:pt x="505" y="167"/>
                    </a:lnTo>
                    <a:lnTo>
                      <a:pt x="506" y="165"/>
                    </a:lnTo>
                    <a:lnTo>
                      <a:pt x="506" y="167"/>
                    </a:lnTo>
                    <a:lnTo>
                      <a:pt x="507" y="167"/>
                    </a:lnTo>
                    <a:lnTo>
                      <a:pt x="508" y="167"/>
                    </a:lnTo>
                    <a:lnTo>
                      <a:pt x="508" y="165"/>
                    </a:lnTo>
                    <a:lnTo>
                      <a:pt x="512" y="166"/>
                    </a:lnTo>
                    <a:lnTo>
                      <a:pt x="514" y="164"/>
                    </a:lnTo>
                    <a:lnTo>
                      <a:pt x="515" y="164"/>
                    </a:lnTo>
                    <a:lnTo>
                      <a:pt x="515" y="165"/>
                    </a:lnTo>
                    <a:lnTo>
                      <a:pt x="517" y="167"/>
                    </a:lnTo>
                    <a:lnTo>
                      <a:pt x="518" y="167"/>
                    </a:lnTo>
                    <a:lnTo>
                      <a:pt x="519" y="168"/>
                    </a:lnTo>
                    <a:lnTo>
                      <a:pt x="520" y="167"/>
                    </a:lnTo>
                    <a:lnTo>
                      <a:pt x="522" y="169"/>
                    </a:lnTo>
                    <a:lnTo>
                      <a:pt x="525" y="171"/>
                    </a:lnTo>
                    <a:lnTo>
                      <a:pt x="524" y="171"/>
                    </a:lnTo>
                    <a:lnTo>
                      <a:pt x="525" y="173"/>
                    </a:lnTo>
                    <a:lnTo>
                      <a:pt x="526" y="172"/>
                    </a:lnTo>
                    <a:lnTo>
                      <a:pt x="528" y="171"/>
                    </a:lnTo>
                    <a:lnTo>
                      <a:pt x="529" y="168"/>
                    </a:lnTo>
                    <a:lnTo>
                      <a:pt x="532" y="169"/>
                    </a:lnTo>
                    <a:lnTo>
                      <a:pt x="533" y="167"/>
                    </a:lnTo>
                    <a:lnTo>
                      <a:pt x="535" y="167"/>
                    </a:lnTo>
                    <a:lnTo>
                      <a:pt x="536" y="167"/>
                    </a:lnTo>
                    <a:lnTo>
                      <a:pt x="538" y="167"/>
                    </a:lnTo>
                    <a:lnTo>
                      <a:pt x="538" y="165"/>
                    </a:lnTo>
                    <a:lnTo>
                      <a:pt x="538" y="167"/>
                    </a:lnTo>
                    <a:lnTo>
                      <a:pt x="539" y="167"/>
                    </a:lnTo>
                    <a:lnTo>
                      <a:pt x="539" y="170"/>
                    </a:lnTo>
                    <a:lnTo>
                      <a:pt x="540" y="170"/>
                    </a:lnTo>
                    <a:lnTo>
                      <a:pt x="540" y="171"/>
                    </a:lnTo>
                    <a:lnTo>
                      <a:pt x="541" y="171"/>
                    </a:lnTo>
                    <a:lnTo>
                      <a:pt x="543" y="172"/>
                    </a:lnTo>
                    <a:lnTo>
                      <a:pt x="543" y="173"/>
                    </a:lnTo>
                    <a:lnTo>
                      <a:pt x="544" y="173"/>
                    </a:lnTo>
                    <a:lnTo>
                      <a:pt x="545" y="175"/>
                    </a:lnTo>
                    <a:lnTo>
                      <a:pt x="543" y="176"/>
                    </a:lnTo>
                    <a:lnTo>
                      <a:pt x="544" y="178"/>
                    </a:lnTo>
                    <a:lnTo>
                      <a:pt x="544" y="179"/>
                    </a:lnTo>
                    <a:lnTo>
                      <a:pt x="543" y="179"/>
                    </a:lnTo>
                    <a:lnTo>
                      <a:pt x="544" y="182"/>
                    </a:lnTo>
                    <a:lnTo>
                      <a:pt x="543" y="185"/>
                    </a:lnTo>
                    <a:lnTo>
                      <a:pt x="544" y="185"/>
                    </a:lnTo>
                    <a:lnTo>
                      <a:pt x="545" y="188"/>
                    </a:lnTo>
                    <a:lnTo>
                      <a:pt x="543" y="189"/>
                    </a:lnTo>
                    <a:lnTo>
                      <a:pt x="541" y="189"/>
                    </a:lnTo>
                    <a:lnTo>
                      <a:pt x="540" y="190"/>
                    </a:lnTo>
                    <a:lnTo>
                      <a:pt x="541" y="191"/>
                    </a:lnTo>
                    <a:lnTo>
                      <a:pt x="541" y="197"/>
                    </a:lnTo>
                    <a:lnTo>
                      <a:pt x="540" y="200"/>
                    </a:lnTo>
                    <a:lnTo>
                      <a:pt x="542" y="201"/>
                    </a:lnTo>
                    <a:lnTo>
                      <a:pt x="542" y="203"/>
                    </a:lnTo>
                    <a:lnTo>
                      <a:pt x="543" y="203"/>
                    </a:lnTo>
                    <a:lnTo>
                      <a:pt x="545" y="205"/>
                    </a:lnTo>
                    <a:lnTo>
                      <a:pt x="544" y="209"/>
                    </a:lnTo>
                    <a:lnTo>
                      <a:pt x="545" y="207"/>
                    </a:lnTo>
                    <a:lnTo>
                      <a:pt x="545" y="209"/>
                    </a:lnTo>
                    <a:lnTo>
                      <a:pt x="546" y="209"/>
                    </a:lnTo>
                    <a:lnTo>
                      <a:pt x="544" y="211"/>
                    </a:lnTo>
                    <a:lnTo>
                      <a:pt x="547" y="210"/>
                    </a:lnTo>
                    <a:lnTo>
                      <a:pt x="545" y="212"/>
                    </a:lnTo>
                    <a:lnTo>
                      <a:pt x="545" y="215"/>
                    </a:lnTo>
                    <a:lnTo>
                      <a:pt x="544" y="217"/>
                    </a:lnTo>
                    <a:lnTo>
                      <a:pt x="543" y="216"/>
                    </a:lnTo>
                    <a:lnTo>
                      <a:pt x="542" y="218"/>
                    </a:lnTo>
                    <a:lnTo>
                      <a:pt x="543" y="219"/>
                    </a:lnTo>
                    <a:lnTo>
                      <a:pt x="543" y="220"/>
                    </a:lnTo>
                    <a:lnTo>
                      <a:pt x="542" y="222"/>
                    </a:lnTo>
                    <a:lnTo>
                      <a:pt x="541" y="221"/>
                    </a:lnTo>
                    <a:lnTo>
                      <a:pt x="541" y="222"/>
                    </a:lnTo>
                    <a:lnTo>
                      <a:pt x="540" y="223"/>
                    </a:lnTo>
                    <a:lnTo>
                      <a:pt x="539" y="225"/>
                    </a:lnTo>
                    <a:lnTo>
                      <a:pt x="537" y="224"/>
                    </a:lnTo>
                    <a:lnTo>
                      <a:pt x="536" y="227"/>
                    </a:lnTo>
                    <a:lnTo>
                      <a:pt x="536" y="226"/>
                    </a:lnTo>
                    <a:lnTo>
                      <a:pt x="535" y="226"/>
                    </a:lnTo>
                    <a:lnTo>
                      <a:pt x="535" y="228"/>
                    </a:lnTo>
                    <a:lnTo>
                      <a:pt x="534" y="228"/>
                    </a:lnTo>
                    <a:lnTo>
                      <a:pt x="533" y="227"/>
                    </a:lnTo>
                    <a:lnTo>
                      <a:pt x="532" y="229"/>
                    </a:lnTo>
                    <a:lnTo>
                      <a:pt x="534" y="229"/>
                    </a:lnTo>
                    <a:lnTo>
                      <a:pt x="537" y="232"/>
                    </a:lnTo>
                    <a:lnTo>
                      <a:pt x="537" y="233"/>
                    </a:lnTo>
                    <a:lnTo>
                      <a:pt x="533" y="236"/>
                    </a:lnTo>
                    <a:lnTo>
                      <a:pt x="530" y="237"/>
                    </a:lnTo>
                    <a:lnTo>
                      <a:pt x="534" y="239"/>
                    </a:lnTo>
                    <a:lnTo>
                      <a:pt x="538" y="238"/>
                    </a:lnTo>
                    <a:lnTo>
                      <a:pt x="540" y="241"/>
                    </a:lnTo>
                    <a:lnTo>
                      <a:pt x="541" y="243"/>
                    </a:lnTo>
                    <a:lnTo>
                      <a:pt x="543" y="244"/>
                    </a:lnTo>
                    <a:lnTo>
                      <a:pt x="544" y="243"/>
                    </a:lnTo>
                    <a:lnTo>
                      <a:pt x="544" y="241"/>
                    </a:lnTo>
                    <a:lnTo>
                      <a:pt x="545" y="243"/>
                    </a:lnTo>
                    <a:lnTo>
                      <a:pt x="546" y="243"/>
                    </a:lnTo>
                    <a:lnTo>
                      <a:pt x="546" y="244"/>
                    </a:lnTo>
                    <a:lnTo>
                      <a:pt x="550" y="248"/>
                    </a:lnTo>
                    <a:lnTo>
                      <a:pt x="552" y="249"/>
                    </a:lnTo>
                    <a:lnTo>
                      <a:pt x="553" y="249"/>
                    </a:lnTo>
                    <a:lnTo>
                      <a:pt x="555" y="250"/>
                    </a:lnTo>
                    <a:lnTo>
                      <a:pt x="552" y="254"/>
                    </a:lnTo>
                    <a:lnTo>
                      <a:pt x="552" y="257"/>
                    </a:lnTo>
                    <a:lnTo>
                      <a:pt x="551" y="256"/>
                    </a:lnTo>
                    <a:lnTo>
                      <a:pt x="550" y="256"/>
                    </a:lnTo>
                    <a:lnTo>
                      <a:pt x="551" y="260"/>
                    </a:lnTo>
                    <a:lnTo>
                      <a:pt x="548" y="262"/>
                    </a:lnTo>
                    <a:lnTo>
                      <a:pt x="546" y="260"/>
                    </a:lnTo>
                    <a:lnTo>
                      <a:pt x="546" y="258"/>
                    </a:lnTo>
                    <a:lnTo>
                      <a:pt x="545" y="257"/>
                    </a:lnTo>
                    <a:lnTo>
                      <a:pt x="543" y="258"/>
                    </a:lnTo>
                    <a:lnTo>
                      <a:pt x="541" y="262"/>
                    </a:lnTo>
                    <a:lnTo>
                      <a:pt x="543" y="265"/>
                    </a:lnTo>
                    <a:lnTo>
                      <a:pt x="545" y="263"/>
                    </a:lnTo>
                    <a:lnTo>
                      <a:pt x="546" y="267"/>
                    </a:lnTo>
                    <a:lnTo>
                      <a:pt x="548" y="267"/>
                    </a:lnTo>
                    <a:lnTo>
                      <a:pt x="546" y="267"/>
                    </a:lnTo>
                    <a:lnTo>
                      <a:pt x="544" y="266"/>
                    </a:lnTo>
                    <a:lnTo>
                      <a:pt x="543" y="267"/>
                    </a:lnTo>
                    <a:lnTo>
                      <a:pt x="542" y="267"/>
                    </a:lnTo>
                    <a:lnTo>
                      <a:pt x="541" y="267"/>
                    </a:lnTo>
                    <a:lnTo>
                      <a:pt x="542" y="271"/>
                    </a:lnTo>
                    <a:lnTo>
                      <a:pt x="543" y="273"/>
                    </a:lnTo>
                    <a:lnTo>
                      <a:pt x="542" y="279"/>
                    </a:lnTo>
                    <a:lnTo>
                      <a:pt x="540" y="278"/>
                    </a:lnTo>
                    <a:lnTo>
                      <a:pt x="538" y="279"/>
                    </a:lnTo>
                    <a:lnTo>
                      <a:pt x="537" y="278"/>
                    </a:lnTo>
                    <a:lnTo>
                      <a:pt x="537" y="279"/>
                    </a:lnTo>
                    <a:lnTo>
                      <a:pt x="536" y="279"/>
                    </a:lnTo>
                    <a:lnTo>
                      <a:pt x="535" y="279"/>
                    </a:lnTo>
                    <a:lnTo>
                      <a:pt x="534" y="278"/>
                    </a:lnTo>
                    <a:lnTo>
                      <a:pt x="533" y="279"/>
                    </a:lnTo>
                    <a:lnTo>
                      <a:pt x="532" y="280"/>
                    </a:lnTo>
                    <a:lnTo>
                      <a:pt x="533" y="282"/>
                    </a:lnTo>
                    <a:lnTo>
                      <a:pt x="538" y="283"/>
                    </a:lnTo>
                    <a:lnTo>
                      <a:pt x="537" y="284"/>
                    </a:lnTo>
                    <a:lnTo>
                      <a:pt x="539" y="283"/>
                    </a:lnTo>
                    <a:lnTo>
                      <a:pt x="539" y="285"/>
                    </a:lnTo>
                    <a:lnTo>
                      <a:pt x="538" y="286"/>
                    </a:lnTo>
                    <a:lnTo>
                      <a:pt x="538" y="285"/>
                    </a:lnTo>
                    <a:lnTo>
                      <a:pt x="537" y="286"/>
                    </a:lnTo>
                    <a:lnTo>
                      <a:pt x="535" y="284"/>
                    </a:lnTo>
                    <a:lnTo>
                      <a:pt x="535" y="285"/>
                    </a:lnTo>
                    <a:lnTo>
                      <a:pt x="536" y="286"/>
                    </a:lnTo>
                    <a:lnTo>
                      <a:pt x="534" y="284"/>
                    </a:lnTo>
                    <a:lnTo>
                      <a:pt x="533" y="284"/>
                    </a:lnTo>
                    <a:lnTo>
                      <a:pt x="530" y="286"/>
                    </a:lnTo>
                    <a:lnTo>
                      <a:pt x="528" y="286"/>
                    </a:lnTo>
                    <a:lnTo>
                      <a:pt x="530" y="288"/>
                    </a:lnTo>
                    <a:lnTo>
                      <a:pt x="530" y="290"/>
                    </a:lnTo>
                    <a:lnTo>
                      <a:pt x="530" y="292"/>
                    </a:lnTo>
                    <a:lnTo>
                      <a:pt x="532" y="293"/>
                    </a:lnTo>
                    <a:lnTo>
                      <a:pt x="532" y="294"/>
                    </a:lnTo>
                    <a:lnTo>
                      <a:pt x="533" y="294"/>
                    </a:lnTo>
                    <a:lnTo>
                      <a:pt x="533" y="296"/>
                    </a:lnTo>
                    <a:lnTo>
                      <a:pt x="535" y="297"/>
                    </a:lnTo>
                    <a:lnTo>
                      <a:pt x="536" y="298"/>
                    </a:lnTo>
                    <a:lnTo>
                      <a:pt x="537" y="299"/>
                    </a:lnTo>
                    <a:lnTo>
                      <a:pt x="539" y="297"/>
                    </a:lnTo>
                    <a:lnTo>
                      <a:pt x="542" y="298"/>
                    </a:lnTo>
                    <a:lnTo>
                      <a:pt x="541" y="299"/>
                    </a:lnTo>
                    <a:lnTo>
                      <a:pt x="541" y="298"/>
                    </a:lnTo>
                    <a:lnTo>
                      <a:pt x="542" y="300"/>
                    </a:lnTo>
                    <a:lnTo>
                      <a:pt x="543" y="300"/>
                    </a:lnTo>
                    <a:lnTo>
                      <a:pt x="545" y="301"/>
                    </a:lnTo>
                    <a:lnTo>
                      <a:pt x="543" y="302"/>
                    </a:lnTo>
                    <a:lnTo>
                      <a:pt x="542" y="302"/>
                    </a:lnTo>
                    <a:lnTo>
                      <a:pt x="543" y="303"/>
                    </a:lnTo>
                    <a:lnTo>
                      <a:pt x="544" y="304"/>
                    </a:lnTo>
                    <a:lnTo>
                      <a:pt x="545" y="304"/>
                    </a:lnTo>
                    <a:lnTo>
                      <a:pt x="546" y="304"/>
                    </a:lnTo>
                    <a:lnTo>
                      <a:pt x="548" y="306"/>
                    </a:lnTo>
                    <a:lnTo>
                      <a:pt x="552" y="304"/>
                    </a:lnTo>
                    <a:lnTo>
                      <a:pt x="552" y="306"/>
                    </a:lnTo>
                    <a:lnTo>
                      <a:pt x="553" y="307"/>
                    </a:lnTo>
                    <a:lnTo>
                      <a:pt x="552" y="307"/>
                    </a:lnTo>
                    <a:lnTo>
                      <a:pt x="552" y="310"/>
                    </a:lnTo>
                    <a:lnTo>
                      <a:pt x="553" y="310"/>
                    </a:lnTo>
                    <a:lnTo>
                      <a:pt x="555" y="306"/>
                    </a:lnTo>
                    <a:lnTo>
                      <a:pt x="555" y="307"/>
                    </a:lnTo>
                    <a:lnTo>
                      <a:pt x="555" y="309"/>
                    </a:lnTo>
                    <a:lnTo>
                      <a:pt x="556" y="309"/>
                    </a:lnTo>
                    <a:lnTo>
                      <a:pt x="555" y="310"/>
                    </a:lnTo>
                    <a:lnTo>
                      <a:pt x="555" y="313"/>
                    </a:lnTo>
                    <a:lnTo>
                      <a:pt x="552" y="314"/>
                    </a:lnTo>
                    <a:lnTo>
                      <a:pt x="552" y="315"/>
                    </a:lnTo>
                    <a:lnTo>
                      <a:pt x="552" y="316"/>
                    </a:lnTo>
                    <a:lnTo>
                      <a:pt x="555" y="319"/>
                    </a:lnTo>
                    <a:lnTo>
                      <a:pt x="562" y="326"/>
                    </a:lnTo>
                    <a:lnTo>
                      <a:pt x="563" y="325"/>
                    </a:lnTo>
                    <a:lnTo>
                      <a:pt x="564" y="325"/>
                    </a:lnTo>
                    <a:lnTo>
                      <a:pt x="564" y="327"/>
                    </a:lnTo>
                    <a:lnTo>
                      <a:pt x="565" y="326"/>
                    </a:lnTo>
                    <a:lnTo>
                      <a:pt x="566" y="327"/>
                    </a:lnTo>
                    <a:lnTo>
                      <a:pt x="566" y="329"/>
                    </a:lnTo>
                    <a:lnTo>
                      <a:pt x="567" y="330"/>
                    </a:lnTo>
                    <a:lnTo>
                      <a:pt x="568" y="328"/>
                    </a:lnTo>
                    <a:lnTo>
                      <a:pt x="569" y="331"/>
                    </a:lnTo>
                    <a:lnTo>
                      <a:pt x="568" y="333"/>
                    </a:lnTo>
                    <a:lnTo>
                      <a:pt x="569" y="333"/>
                    </a:lnTo>
                    <a:lnTo>
                      <a:pt x="568" y="335"/>
                    </a:lnTo>
                    <a:lnTo>
                      <a:pt x="569" y="337"/>
                    </a:lnTo>
                    <a:lnTo>
                      <a:pt x="568" y="336"/>
                    </a:lnTo>
                    <a:lnTo>
                      <a:pt x="566" y="337"/>
                    </a:lnTo>
                    <a:lnTo>
                      <a:pt x="564" y="339"/>
                    </a:lnTo>
                    <a:lnTo>
                      <a:pt x="567" y="344"/>
                    </a:lnTo>
                    <a:lnTo>
                      <a:pt x="568" y="344"/>
                    </a:lnTo>
                    <a:lnTo>
                      <a:pt x="568" y="345"/>
                    </a:lnTo>
                    <a:lnTo>
                      <a:pt x="568" y="347"/>
                    </a:lnTo>
                    <a:lnTo>
                      <a:pt x="568" y="348"/>
                    </a:lnTo>
                    <a:lnTo>
                      <a:pt x="567" y="348"/>
                    </a:lnTo>
                    <a:lnTo>
                      <a:pt x="566" y="347"/>
                    </a:lnTo>
                    <a:lnTo>
                      <a:pt x="566" y="350"/>
                    </a:lnTo>
                    <a:lnTo>
                      <a:pt x="565" y="350"/>
                    </a:lnTo>
                    <a:lnTo>
                      <a:pt x="564" y="352"/>
                    </a:lnTo>
                    <a:lnTo>
                      <a:pt x="564" y="353"/>
                    </a:lnTo>
                    <a:lnTo>
                      <a:pt x="561" y="356"/>
                    </a:lnTo>
                    <a:lnTo>
                      <a:pt x="563" y="357"/>
                    </a:lnTo>
                    <a:lnTo>
                      <a:pt x="561" y="358"/>
                    </a:lnTo>
                    <a:lnTo>
                      <a:pt x="558" y="359"/>
                    </a:lnTo>
                    <a:lnTo>
                      <a:pt x="557" y="359"/>
                    </a:lnTo>
                    <a:lnTo>
                      <a:pt x="557" y="360"/>
                    </a:lnTo>
                    <a:lnTo>
                      <a:pt x="556" y="361"/>
                    </a:lnTo>
                    <a:lnTo>
                      <a:pt x="558" y="363"/>
                    </a:lnTo>
                    <a:lnTo>
                      <a:pt x="558" y="365"/>
                    </a:lnTo>
                    <a:lnTo>
                      <a:pt x="557" y="367"/>
                    </a:lnTo>
                    <a:lnTo>
                      <a:pt x="558" y="368"/>
                    </a:lnTo>
                    <a:lnTo>
                      <a:pt x="557" y="371"/>
                    </a:lnTo>
                    <a:lnTo>
                      <a:pt x="556" y="371"/>
                    </a:lnTo>
                    <a:lnTo>
                      <a:pt x="556" y="369"/>
                    </a:lnTo>
                    <a:lnTo>
                      <a:pt x="555" y="371"/>
                    </a:lnTo>
                    <a:lnTo>
                      <a:pt x="556" y="373"/>
                    </a:lnTo>
                    <a:lnTo>
                      <a:pt x="556" y="375"/>
                    </a:lnTo>
                    <a:lnTo>
                      <a:pt x="555" y="375"/>
                    </a:lnTo>
                    <a:lnTo>
                      <a:pt x="554" y="376"/>
                    </a:lnTo>
                    <a:lnTo>
                      <a:pt x="554" y="378"/>
                    </a:lnTo>
                    <a:lnTo>
                      <a:pt x="552" y="380"/>
                    </a:lnTo>
                    <a:lnTo>
                      <a:pt x="551" y="378"/>
                    </a:lnTo>
                    <a:lnTo>
                      <a:pt x="548" y="379"/>
                    </a:lnTo>
                    <a:lnTo>
                      <a:pt x="548" y="380"/>
                    </a:lnTo>
                    <a:lnTo>
                      <a:pt x="548" y="382"/>
                    </a:lnTo>
                    <a:lnTo>
                      <a:pt x="546" y="383"/>
                    </a:lnTo>
                    <a:lnTo>
                      <a:pt x="544" y="383"/>
                    </a:lnTo>
                    <a:lnTo>
                      <a:pt x="544" y="384"/>
                    </a:lnTo>
                    <a:lnTo>
                      <a:pt x="543" y="382"/>
                    </a:lnTo>
                    <a:lnTo>
                      <a:pt x="541" y="380"/>
                    </a:lnTo>
                    <a:lnTo>
                      <a:pt x="540" y="381"/>
                    </a:lnTo>
                    <a:lnTo>
                      <a:pt x="535" y="385"/>
                    </a:lnTo>
                    <a:lnTo>
                      <a:pt x="535" y="386"/>
                    </a:lnTo>
                    <a:lnTo>
                      <a:pt x="533" y="386"/>
                    </a:lnTo>
                    <a:lnTo>
                      <a:pt x="532" y="388"/>
                    </a:lnTo>
                    <a:lnTo>
                      <a:pt x="530" y="390"/>
                    </a:lnTo>
                    <a:lnTo>
                      <a:pt x="530" y="392"/>
                    </a:lnTo>
                    <a:lnTo>
                      <a:pt x="531" y="394"/>
                    </a:lnTo>
                    <a:lnTo>
                      <a:pt x="533" y="394"/>
                    </a:lnTo>
                    <a:lnTo>
                      <a:pt x="534" y="394"/>
                    </a:lnTo>
                    <a:lnTo>
                      <a:pt x="533" y="395"/>
                    </a:lnTo>
                    <a:lnTo>
                      <a:pt x="535" y="397"/>
                    </a:lnTo>
                    <a:lnTo>
                      <a:pt x="534" y="399"/>
                    </a:lnTo>
                    <a:lnTo>
                      <a:pt x="536" y="400"/>
                    </a:lnTo>
                    <a:lnTo>
                      <a:pt x="535" y="401"/>
                    </a:lnTo>
                    <a:lnTo>
                      <a:pt x="535" y="402"/>
                    </a:lnTo>
                    <a:lnTo>
                      <a:pt x="533" y="403"/>
                    </a:lnTo>
                    <a:lnTo>
                      <a:pt x="532" y="403"/>
                    </a:lnTo>
                    <a:lnTo>
                      <a:pt x="531" y="405"/>
                    </a:lnTo>
                    <a:lnTo>
                      <a:pt x="530" y="404"/>
                    </a:lnTo>
                    <a:lnTo>
                      <a:pt x="529" y="404"/>
                    </a:lnTo>
                    <a:lnTo>
                      <a:pt x="528" y="403"/>
                    </a:lnTo>
                    <a:lnTo>
                      <a:pt x="527" y="404"/>
                    </a:lnTo>
                    <a:lnTo>
                      <a:pt x="524" y="401"/>
                    </a:lnTo>
                    <a:lnTo>
                      <a:pt x="524" y="403"/>
                    </a:lnTo>
                    <a:lnTo>
                      <a:pt x="523" y="403"/>
                    </a:lnTo>
                    <a:lnTo>
                      <a:pt x="522" y="402"/>
                    </a:lnTo>
                    <a:lnTo>
                      <a:pt x="522" y="399"/>
                    </a:lnTo>
                    <a:lnTo>
                      <a:pt x="521" y="400"/>
                    </a:lnTo>
                    <a:lnTo>
                      <a:pt x="520" y="399"/>
                    </a:lnTo>
                    <a:lnTo>
                      <a:pt x="519" y="402"/>
                    </a:lnTo>
                    <a:lnTo>
                      <a:pt x="517" y="404"/>
                    </a:lnTo>
                    <a:lnTo>
                      <a:pt x="516" y="407"/>
                    </a:lnTo>
                    <a:lnTo>
                      <a:pt x="517" y="407"/>
                    </a:lnTo>
                    <a:lnTo>
                      <a:pt x="515" y="408"/>
                    </a:lnTo>
                    <a:lnTo>
                      <a:pt x="515" y="411"/>
                    </a:lnTo>
                    <a:lnTo>
                      <a:pt x="515" y="409"/>
                    </a:lnTo>
                    <a:lnTo>
                      <a:pt x="513" y="408"/>
                    </a:lnTo>
                    <a:lnTo>
                      <a:pt x="510" y="412"/>
                    </a:lnTo>
                    <a:lnTo>
                      <a:pt x="507" y="409"/>
                    </a:lnTo>
                    <a:lnTo>
                      <a:pt x="504" y="411"/>
                    </a:lnTo>
                    <a:lnTo>
                      <a:pt x="501" y="413"/>
                    </a:lnTo>
                    <a:lnTo>
                      <a:pt x="500" y="412"/>
                    </a:lnTo>
                    <a:lnTo>
                      <a:pt x="499" y="413"/>
                    </a:lnTo>
                    <a:lnTo>
                      <a:pt x="498" y="412"/>
                    </a:lnTo>
                    <a:lnTo>
                      <a:pt x="496" y="412"/>
                    </a:lnTo>
                    <a:lnTo>
                      <a:pt x="496" y="411"/>
                    </a:lnTo>
                    <a:lnTo>
                      <a:pt x="496" y="413"/>
                    </a:lnTo>
                    <a:lnTo>
                      <a:pt x="496" y="412"/>
                    </a:lnTo>
                    <a:lnTo>
                      <a:pt x="495" y="412"/>
                    </a:lnTo>
                    <a:lnTo>
                      <a:pt x="492" y="412"/>
                    </a:lnTo>
                    <a:lnTo>
                      <a:pt x="492" y="415"/>
                    </a:lnTo>
                    <a:lnTo>
                      <a:pt x="491" y="414"/>
                    </a:lnTo>
                    <a:lnTo>
                      <a:pt x="490" y="414"/>
                    </a:lnTo>
                    <a:lnTo>
                      <a:pt x="491" y="416"/>
                    </a:lnTo>
                    <a:lnTo>
                      <a:pt x="487" y="417"/>
                    </a:lnTo>
                    <a:lnTo>
                      <a:pt x="487" y="416"/>
                    </a:lnTo>
                    <a:lnTo>
                      <a:pt x="486" y="418"/>
                    </a:lnTo>
                    <a:lnTo>
                      <a:pt x="486" y="416"/>
                    </a:lnTo>
                    <a:lnTo>
                      <a:pt x="484" y="417"/>
                    </a:lnTo>
                    <a:lnTo>
                      <a:pt x="484" y="416"/>
                    </a:lnTo>
                    <a:lnTo>
                      <a:pt x="482" y="416"/>
                    </a:lnTo>
                    <a:lnTo>
                      <a:pt x="484" y="413"/>
                    </a:lnTo>
                    <a:lnTo>
                      <a:pt x="484" y="412"/>
                    </a:lnTo>
                    <a:lnTo>
                      <a:pt x="483" y="412"/>
                    </a:lnTo>
                    <a:lnTo>
                      <a:pt x="481" y="413"/>
                    </a:lnTo>
                    <a:lnTo>
                      <a:pt x="480" y="412"/>
                    </a:lnTo>
                    <a:lnTo>
                      <a:pt x="479" y="414"/>
                    </a:lnTo>
                    <a:lnTo>
                      <a:pt x="477" y="414"/>
                    </a:lnTo>
                    <a:lnTo>
                      <a:pt x="476" y="414"/>
                    </a:lnTo>
                    <a:lnTo>
                      <a:pt x="475" y="416"/>
                    </a:lnTo>
                    <a:lnTo>
                      <a:pt x="474" y="416"/>
                    </a:lnTo>
                    <a:lnTo>
                      <a:pt x="474" y="418"/>
                    </a:lnTo>
                    <a:lnTo>
                      <a:pt x="475" y="418"/>
                    </a:lnTo>
                    <a:lnTo>
                      <a:pt x="475" y="419"/>
                    </a:lnTo>
                    <a:lnTo>
                      <a:pt x="475" y="420"/>
                    </a:lnTo>
                    <a:lnTo>
                      <a:pt x="472" y="421"/>
                    </a:lnTo>
                    <a:lnTo>
                      <a:pt x="472" y="425"/>
                    </a:lnTo>
                    <a:lnTo>
                      <a:pt x="472" y="428"/>
                    </a:lnTo>
                    <a:lnTo>
                      <a:pt x="467" y="429"/>
                    </a:lnTo>
                    <a:lnTo>
                      <a:pt x="467" y="431"/>
                    </a:lnTo>
                    <a:lnTo>
                      <a:pt x="465" y="434"/>
                    </a:lnTo>
                    <a:lnTo>
                      <a:pt x="464" y="434"/>
                    </a:lnTo>
                    <a:lnTo>
                      <a:pt x="464" y="433"/>
                    </a:lnTo>
                    <a:lnTo>
                      <a:pt x="463" y="433"/>
                    </a:lnTo>
                    <a:lnTo>
                      <a:pt x="462" y="433"/>
                    </a:lnTo>
                    <a:lnTo>
                      <a:pt x="463" y="434"/>
                    </a:lnTo>
                    <a:lnTo>
                      <a:pt x="462" y="434"/>
                    </a:lnTo>
                    <a:lnTo>
                      <a:pt x="462" y="435"/>
                    </a:lnTo>
                    <a:lnTo>
                      <a:pt x="461" y="437"/>
                    </a:lnTo>
                    <a:lnTo>
                      <a:pt x="460" y="438"/>
                    </a:lnTo>
                    <a:lnTo>
                      <a:pt x="460" y="440"/>
                    </a:lnTo>
                    <a:lnTo>
                      <a:pt x="460" y="442"/>
                    </a:lnTo>
                    <a:lnTo>
                      <a:pt x="459" y="446"/>
                    </a:lnTo>
                    <a:lnTo>
                      <a:pt x="460" y="448"/>
                    </a:lnTo>
                    <a:lnTo>
                      <a:pt x="459" y="450"/>
                    </a:lnTo>
                    <a:lnTo>
                      <a:pt x="460" y="451"/>
                    </a:lnTo>
                    <a:lnTo>
                      <a:pt x="460" y="454"/>
                    </a:lnTo>
                    <a:lnTo>
                      <a:pt x="462" y="454"/>
                    </a:lnTo>
                    <a:lnTo>
                      <a:pt x="463" y="452"/>
                    </a:lnTo>
                    <a:lnTo>
                      <a:pt x="466" y="457"/>
                    </a:lnTo>
                    <a:lnTo>
                      <a:pt x="469" y="456"/>
                    </a:lnTo>
                    <a:lnTo>
                      <a:pt x="473" y="457"/>
                    </a:lnTo>
                    <a:lnTo>
                      <a:pt x="473" y="459"/>
                    </a:lnTo>
                    <a:lnTo>
                      <a:pt x="474" y="463"/>
                    </a:lnTo>
                    <a:lnTo>
                      <a:pt x="476" y="468"/>
                    </a:lnTo>
                    <a:lnTo>
                      <a:pt x="476" y="469"/>
                    </a:lnTo>
                    <a:lnTo>
                      <a:pt x="475" y="470"/>
                    </a:lnTo>
                    <a:lnTo>
                      <a:pt x="475" y="471"/>
                    </a:lnTo>
                    <a:lnTo>
                      <a:pt x="476" y="473"/>
                    </a:lnTo>
                    <a:lnTo>
                      <a:pt x="474" y="476"/>
                    </a:lnTo>
                    <a:lnTo>
                      <a:pt x="473" y="475"/>
                    </a:lnTo>
                    <a:lnTo>
                      <a:pt x="473" y="477"/>
                    </a:lnTo>
                    <a:lnTo>
                      <a:pt x="472" y="476"/>
                    </a:lnTo>
                    <a:lnTo>
                      <a:pt x="472" y="477"/>
                    </a:lnTo>
                    <a:lnTo>
                      <a:pt x="471" y="477"/>
                    </a:lnTo>
                    <a:lnTo>
                      <a:pt x="470" y="478"/>
                    </a:lnTo>
                    <a:lnTo>
                      <a:pt x="470" y="480"/>
                    </a:lnTo>
                    <a:lnTo>
                      <a:pt x="467" y="481"/>
                    </a:lnTo>
                    <a:lnTo>
                      <a:pt x="467" y="480"/>
                    </a:lnTo>
                    <a:lnTo>
                      <a:pt x="466" y="480"/>
                    </a:lnTo>
                    <a:lnTo>
                      <a:pt x="464" y="481"/>
                    </a:lnTo>
                    <a:lnTo>
                      <a:pt x="463" y="480"/>
                    </a:lnTo>
                    <a:lnTo>
                      <a:pt x="462" y="481"/>
                    </a:lnTo>
                    <a:lnTo>
                      <a:pt x="462" y="478"/>
                    </a:lnTo>
                    <a:lnTo>
                      <a:pt x="459" y="476"/>
                    </a:lnTo>
                    <a:lnTo>
                      <a:pt x="459" y="478"/>
                    </a:lnTo>
                    <a:lnTo>
                      <a:pt x="457" y="477"/>
                    </a:lnTo>
                    <a:lnTo>
                      <a:pt x="457" y="480"/>
                    </a:lnTo>
                    <a:lnTo>
                      <a:pt x="455" y="481"/>
                    </a:lnTo>
                    <a:lnTo>
                      <a:pt x="454" y="480"/>
                    </a:lnTo>
                    <a:lnTo>
                      <a:pt x="455" y="478"/>
                    </a:lnTo>
                    <a:lnTo>
                      <a:pt x="453" y="478"/>
                    </a:lnTo>
                    <a:lnTo>
                      <a:pt x="453" y="480"/>
                    </a:lnTo>
                    <a:lnTo>
                      <a:pt x="454" y="481"/>
                    </a:lnTo>
                    <a:lnTo>
                      <a:pt x="454" y="483"/>
                    </a:lnTo>
                    <a:lnTo>
                      <a:pt x="452" y="483"/>
                    </a:lnTo>
                    <a:lnTo>
                      <a:pt x="452" y="484"/>
                    </a:lnTo>
                    <a:lnTo>
                      <a:pt x="451" y="485"/>
                    </a:lnTo>
                    <a:lnTo>
                      <a:pt x="451" y="486"/>
                    </a:lnTo>
                    <a:lnTo>
                      <a:pt x="451" y="488"/>
                    </a:lnTo>
                    <a:lnTo>
                      <a:pt x="451" y="489"/>
                    </a:lnTo>
                    <a:lnTo>
                      <a:pt x="447" y="488"/>
                    </a:lnTo>
                    <a:lnTo>
                      <a:pt x="447" y="486"/>
                    </a:lnTo>
                    <a:lnTo>
                      <a:pt x="447" y="484"/>
                    </a:lnTo>
                    <a:lnTo>
                      <a:pt x="444" y="482"/>
                    </a:lnTo>
                    <a:lnTo>
                      <a:pt x="444" y="483"/>
                    </a:lnTo>
                    <a:lnTo>
                      <a:pt x="444" y="482"/>
                    </a:lnTo>
                    <a:lnTo>
                      <a:pt x="444" y="483"/>
                    </a:lnTo>
                    <a:lnTo>
                      <a:pt x="442" y="483"/>
                    </a:lnTo>
                    <a:lnTo>
                      <a:pt x="441" y="483"/>
                    </a:lnTo>
                    <a:lnTo>
                      <a:pt x="440" y="482"/>
                    </a:lnTo>
                    <a:lnTo>
                      <a:pt x="439" y="481"/>
                    </a:lnTo>
                    <a:lnTo>
                      <a:pt x="439" y="480"/>
                    </a:lnTo>
                    <a:lnTo>
                      <a:pt x="438" y="480"/>
                    </a:lnTo>
                    <a:lnTo>
                      <a:pt x="438" y="478"/>
                    </a:lnTo>
                    <a:lnTo>
                      <a:pt x="439" y="478"/>
                    </a:lnTo>
                    <a:lnTo>
                      <a:pt x="438" y="478"/>
                    </a:lnTo>
                    <a:lnTo>
                      <a:pt x="437" y="479"/>
                    </a:lnTo>
                    <a:lnTo>
                      <a:pt x="436" y="478"/>
                    </a:lnTo>
                    <a:lnTo>
                      <a:pt x="435" y="478"/>
                    </a:lnTo>
                    <a:lnTo>
                      <a:pt x="435" y="482"/>
                    </a:lnTo>
                    <a:lnTo>
                      <a:pt x="433" y="480"/>
                    </a:lnTo>
                    <a:lnTo>
                      <a:pt x="430" y="481"/>
                    </a:lnTo>
                    <a:lnTo>
                      <a:pt x="429" y="481"/>
                    </a:lnTo>
                    <a:lnTo>
                      <a:pt x="429" y="482"/>
                    </a:lnTo>
                    <a:lnTo>
                      <a:pt x="428" y="482"/>
                    </a:lnTo>
                    <a:lnTo>
                      <a:pt x="427" y="481"/>
                    </a:lnTo>
                    <a:lnTo>
                      <a:pt x="426" y="482"/>
                    </a:lnTo>
                    <a:lnTo>
                      <a:pt x="425" y="482"/>
                    </a:lnTo>
                    <a:lnTo>
                      <a:pt x="424" y="482"/>
                    </a:lnTo>
                    <a:lnTo>
                      <a:pt x="421" y="483"/>
                    </a:lnTo>
                    <a:lnTo>
                      <a:pt x="419" y="480"/>
                    </a:lnTo>
                    <a:lnTo>
                      <a:pt x="417" y="480"/>
                    </a:lnTo>
                    <a:lnTo>
                      <a:pt x="416" y="478"/>
                    </a:lnTo>
                    <a:lnTo>
                      <a:pt x="414" y="479"/>
                    </a:lnTo>
                    <a:lnTo>
                      <a:pt x="413" y="480"/>
                    </a:lnTo>
                    <a:lnTo>
                      <a:pt x="412" y="480"/>
                    </a:lnTo>
                    <a:lnTo>
                      <a:pt x="411" y="478"/>
                    </a:lnTo>
                    <a:lnTo>
                      <a:pt x="411" y="479"/>
                    </a:lnTo>
                    <a:lnTo>
                      <a:pt x="409" y="478"/>
                    </a:lnTo>
                    <a:lnTo>
                      <a:pt x="410" y="477"/>
                    </a:lnTo>
                    <a:lnTo>
                      <a:pt x="408" y="475"/>
                    </a:lnTo>
                    <a:lnTo>
                      <a:pt x="403" y="475"/>
                    </a:lnTo>
                    <a:lnTo>
                      <a:pt x="400" y="475"/>
                    </a:lnTo>
                    <a:lnTo>
                      <a:pt x="398" y="479"/>
                    </a:lnTo>
                    <a:lnTo>
                      <a:pt x="399" y="480"/>
                    </a:lnTo>
                    <a:lnTo>
                      <a:pt x="401" y="481"/>
                    </a:lnTo>
                    <a:lnTo>
                      <a:pt x="402" y="484"/>
                    </a:lnTo>
                    <a:lnTo>
                      <a:pt x="402" y="486"/>
                    </a:lnTo>
                    <a:lnTo>
                      <a:pt x="402" y="487"/>
                    </a:lnTo>
                    <a:lnTo>
                      <a:pt x="399" y="488"/>
                    </a:lnTo>
                    <a:lnTo>
                      <a:pt x="395" y="486"/>
                    </a:lnTo>
                    <a:lnTo>
                      <a:pt x="394" y="488"/>
                    </a:lnTo>
                    <a:lnTo>
                      <a:pt x="391" y="486"/>
                    </a:lnTo>
                    <a:lnTo>
                      <a:pt x="389" y="486"/>
                    </a:lnTo>
                    <a:lnTo>
                      <a:pt x="388" y="487"/>
                    </a:lnTo>
                    <a:lnTo>
                      <a:pt x="388" y="489"/>
                    </a:lnTo>
                    <a:lnTo>
                      <a:pt x="387" y="490"/>
                    </a:lnTo>
                    <a:lnTo>
                      <a:pt x="387" y="491"/>
                    </a:lnTo>
                    <a:lnTo>
                      <a:pt x="388" y="492"/>
                    </a:lnTo>
                    <a:lnTo>
                      <a:pt x="389" y="495"/>
                    </a:lnTo>
                    <a:lnTo>
                      <a:pt x="388" y="495"/>
                    </a:lnTo>
                    <a:lnTo>
                      <a:pt x="386" y="495"/>
                    </a:lnTo>
                    <a:lnTo>
                      <a:pt x="386" y="496"/>
                    </a:lnTo>
                    <a:lnTo>
                      <a:pt x="386" y="499"/>
                    </a:lnTo>
                    <a:lnTo>
                      <a:pt x="384" y="499"/>
                    </a:lnTo>
                    <a:lnTo>
                      <a:pt x="383" y="501"/>
                    </a:lnTo>
                    <a:lnTo>
                      <a:pt x="382" y="501"/>
                    </a:lnTo>
                    <a:lnTo>
                      <a:pt x="381" y="499"/>
                    </a:lnTo>
                    <a:lnTo>
                      <a:pt x="379" y="501"/>
                    </a:lnTo>
                    <a:lnTo>
                      <a:pt x="377" y="501"/>
                    </a:lnTo>
                    <a:lnTo>
                      <a:pt x="377" y="498"/>
                    </a:lnTo>
                    <a:lnTo>
                      <a:pt x="374" y="495"/>
                    </a:lnTo>
                    <a:lnTo>
                      <a:pt x="376" y="494"/>
                    </a:lnTo>
                    <a:lnTo>
                      <a:pt x="374" y="493"/>
                    </a:lnTo>
                    <a:lnTo>
                      <a:pt x="373" y="492"/>
                    </a:lnTo>
                    <a:lnTo>
                      <a:pt x="374" y="491"/>
                    </a:lnTo>
                    <a:lnTo>
                      <a:pt x="373" y="490"/>
                    </a:lnTo>
                    <a:lnTo>
                      <a:pt x="373" y="489"/>
                    </a:lnTo>
                    <a:lnTo>
                      <a:pt x="373" y="485"/>
                    </a:lnTo>
                    <a:lnTo>
                      <a:pt x="371" y="486"/>
                    </a:lnTo>
                    <a:lnTo>
                      <a:pt x="372" y="485"/>
                    </a:lnTo>
                    <a:lnTo>
                      <a:pt x="372" y="484"/>
                    </a:lnTo>
                    <a:lnTo>
                      <a:pt x="371" y="484"/>
                    </a:lnTo>
                    <a:lnTo>
                      <a:pt x="372" y="483"/>
                    </a:lnTo>
                    <a:lnTo>
                      <a:pt x="372" y="481"/>
                    </a:lnTo>
                    <a:lnTo>
                      <a:pt x="370" y="480"/>
                    </a:lnTo>
                    <a:lnTo>
                      <a:pt x="371" y="480"/>
                    </a:lnTo>
                    <a:lnTo>
                      <a:pt x="372" y="480"/>
                    </a:lnTo>
                    <a:lnTo>
                      <a:pt x="370" y="478"/>
                    </a:lnTo>
                    <a:lnTo>
                      <a:pt x="370" y="477"/>
                    </a:lnTo>
                    <a:lnTo>
                      <a:pt x="369" y="479"/>
                    </a:lnTo>
                    <a:lnTo>
                      <a:pt x="368" y="479"/>
                    </a:lnTo>
                    <a:lnTo>
                      <a:pt x="367" y="478"/>
                    </a:lnTo>
                    <a:lnTo>
                      <a:pt x="366" y="478"/>
                    </a:lnTo>
                    <a:lnTo>
                      <a:pt x="364" y="482"/>
                    </a:lnTo>
                    <a:lnTo>
                      <a:pt x="365" y="483"/>
                    </a:lnTo>
                    <a:lnTo>
                      <a:pt x="364" y="484"/>
                    </a:lnTo>
                    <a:lnTo>
                      <a:pt x="363" y="483"/>
                    </a:lnTo>
                    <a:lnTo>
                      <a:pt x="363" y="481"/>
                    </a:lnTo>
                    <a:lnTo>
                      <a:pt x="362" y="479"/>
                    </a:lnTo>
                    <a:lnTo>
                      <a:pt x="361" y="479"/>
                    </a:lnTo>
                    <a:lnTo>
                      <a:pt x="359" y="478"/>
                    </a:lnTo>
                    <a:lnTo>
                      <a:pt x="357" y="475"/>
                    </a:lnTo>
                    <a:lnTo>
                      <a:pt x="356" y="470"/>
                    </a:lnTo>
                    <a:lnTo>
                      <a:pt x="355" y="470"/>
                    </a:lnTo>
                    <a:lnTo>
                      <a:pt x="354" y="470"/>
                    </a:lnTo>
                    <a:lnTo>
                      <a:pt x="348" y="468"/>
                    </a:lnTo>
                    <a:lnTo>
                      <a:pt x="347" y="465"/>
                    </a:lnTo>
                    <a:lnTo>
                      <a:pt x="344" y="460"/>
                    </a:lnTo>
                    <a:lnTo>
                      <a:pt x="345" y="459"/>
                    </a:lnTo>
                    <a:lnTo>
                      <a:pt x="344" y="459"/>
                    </a:lnTo>
                    <a:lnTo>
                      <a:pt x="343" y="461"/>
                    </a:lnTo>
                    <a:lnTo>
                      <a:pt x="343" y="464"/>
                    </a:lnTo>
                    <a:lnTo>
                      <a:pt x="340" y="464"/>
                    </a:lnTo>
                    <a:lnTo>
                      <a:pt x="340" y="465"/>
                    </a:lnTo>
                    <a:lnTo>
                      <a:pt x="338" y="465"/>
                    </a:lnTo>
                    <a:lnTo>
                      <a:pt x="338" y="466"/>
                    </a:lnTo>
                    <a:lnTo>
                      <a:pt x="338" y="465"/>
                    </a:lnTo>
                    <a:lnTo>
                      <a:pt x="337" y="467"/>
                    </a:lnTo>
                    <a:lnTo>
                      <a:pt x="337" y="468"/>
                    </a:lnTo>
                    <a:lnTo>
                      <a:pt x="338" y="468"/>
                    </a:lnTo>
                    <a:lnTo>
                      <a:pt x="337" y="471"/>
                    </a:lnTo>
                    <a:lnTo>
                      <a:pt x="333" y="469"/>
                    </a:lnTo>
                    <a:lnTo>
                      <a:pt x="333" y="470"/>
                    </a:lnTo>
                    <a:lnTo>
                      <a:pt x="333" y="471"/>
                    </a:lnTo>
                    <a:lnTo>
                      <a:pt x="332" y="471"/>
                    </a:lnTo>
                    <a:lnTo>
                      <a:pt x="333" y="472"/>
                    </a:lnTo>
                    <a:lnTo>
                      <a:pt x="332" y="472"/>
                    </a:lnTo>
                    <a:lnTo>
                      <a:pt x="333" y="473"/>
                    </a:lnTo>
                    <a:lnTo>
                      <a:pt x="332" y="475"/>
                    </a:lnTo>
                    <a:lnTo>
                      <a:pt x="333" y="476"/>
                    </a:lnTo>
                    <a:lnTo>
                      <a:pt x="332" y="476"/>
                    </a:lnTo>
                    <a:lnTo>
                      <a:pt x="331" y="477"/>
                    </a:lnTo>
                    <a:lnTo>
                      <a:pt x="330" y="477"/>
                    </a:lnTo>
                    <a:lnTo>
                      <a:pt x="330" y="480"/>
                    </a:lnTo>
                    <a:lnTo>
                      <a:pt x="329" y="480"/>
                    </a:lnTo>
                    <a:lnTo>
                      <a:pt x="329" y="481"/>
                    </a:lnTo>
                    <a:lnTo>
                      <a:pt x="329" y="482"/>
                    </a:lnTo>
                    <a:lnTo>
                      <a:pt x="331" y="483"/>
                    </a:lnTo>
                    <a:lnTo>
                      <a:pt x="330" y="486"/>
                    </a:lnTo>
                    <a:lnTo>
                      <a:pt x="330" y="487"/>
                    </a:lnTo>
                    <a:lnTo>
                      <a:pt x="332" y="486"/>
                    </a:lnTo>
                    <a:lnTo>
                      <a:pt x="332" y="488"/>
                    </a:lnTo>
                    <a:lnTo>
                      <a:pt x="331" y="488"/>
                    </a:lnTo>
                    <a:lnTo>
                      <a:pt x="333" y="489"/>
                    </a:lnTo>
                    <a:lnTo>
                      <a:pt x="333" y="490"/>
                    </a:lnTo>
                    <a:lnTo>
                      <a:pt x="331" y="491"/>
                    </a:lnTo>
                    <a:lnTo>
                      <a:pt x="333" y="491"/>
                    </a:lnTo>
                    <a:lnTo>
                      <a:pt x="332" y="492"/>
                    </a:lnTo>
                    <a:lnTo>
                      <a:pt x="330" y="492"/>
                    </a:lnTo>
                    <a:lnTo>
                      <a:pt x="329" y="492"/>
                    </a:lnTo>
                    <a:lnTo>
                      <a:pt x="329" y="493"/>
                    </a:lnTo>
                    <a:lnTo>
                      <a:pt x="325" y="493"/>
                    </a:lnTo>
                    <a:lnTo>
                      <a:pt x="325" y="494"/>
                    </a:lnTo>
                    <a:lnTo>
                      <a:pt x="324" y="494"/>
                    </a:lnTo>
                    <a:lnTo>
                      <a:pt x="324" y="493"/>
                    </a:lnTo>
                    <a:lnTo>
                      <a:pt x="321" y="493"/>
                    </a:lnTo>
                    <a:lnTo>
                      <a:pt x="320" y="492"/>
                    </a:lnTo>
                    <a:lnTo>
                      <a:pt x="320" y="493"/>
                    </a:lnTo>
                    <a:lnTo>
                      <a:pt x="320" y="494"/>
                    </a:lnTo>
                    <a:lnTo>
                      <a:pt x="318" y="494"/>
                    </a:lnTo>
                    <a:lnTo>
                      <a:pt x="317" y="494"/>
                    </a:lnTo>
                    <a:lnTo>
                      <a:pt x="316" y="496"/>
                    </a:lnTo>
                    <a:lnTo>
                      <a:pt x="313" y="499"/>
                    </a:lnTo>
                    <a:lnTo>
                      <a:pt x="312" y="498"/>
                    </a:lnTo>
                    <a:lnTo>
                      <a:pt x="312" y="499"/>
                    </a:lnTo>
                    <a:lnTo>
                      <a:pt x="310" y="499"/>
                    </a:lnTo>
                    <a:lnTo>
                      <a:pt x="308" y="500"/>
                    </a:lnTo>
                    <a:lnTo>
                      <a:pt x="308" y="501"/>
                    </a:lnTo>
                    <a:lnTo>
                      <a:pt x="307" y="501"/>
                    </a:lnTo>
                    <a:lnTo>
                      <a:pt x="308" y="505"/>
                    </a:lnTo>
                    <a:lnTo>
                      <a:pt x="307" y="506"/>
                    </a:lnTo>
                    <a:lnTo>
                      <a:pt x="307" y="509"/>
                    </a:lnTo>
                    <a:lnTo>
                      <a:pt x="306" y="509"/>
                    </a:lnTo>
                    <a:lnTo>
                      <a:pt x="304" y="509"/>
                    </a:lnTo>
                    <a:lnTo>
                      <a:pt x="303" y="507"/>
                    </a:lnTo>
                    <a:lnTo>
                      <a:pt x="304" y="506"/>
                    </a:lnTo>
                    <a:lnTo>
                      <a:pt x="303" y="502"/>
                    </a:lnTo>
                    <a:lnTo>
                      <a:pt x="301" y="501"/>
                    </a:lnTo>
                    <a:lnTo>
                      <a:pt x="296" y="498"/>
                    </a:lnTo>
                    <a:lnTo>
                      <a:pt x="291" y="499"/>
                    </a:lnTo>
                    <a:lnTo>
                      <a:pt x="289" y="499"/>
                    </a:lnTo>
                    <a:lnTo>
                      <a:pt x="289" y="498"/>
                    </a:lnTo>
                    <a:lnTo>
                      <a:pt x="287" y="498"/>
                    </a:lnTo>
                    <a:lnTo>
                      <a:pt x="287" y="496"/>
                    </a:lnTo>
                    <a:lnTo>
                      <a:pt x="288" y="495"/>
                    </a:lnTo>
                    <a:lnTo>
                      <a:pt x="289" y="495"/>
                    </a:lnTo>
                    <a:lnTo>
                      <a:pt x="290" y="493"/>
                    </a:lnTo>
                    <a:lnTo>
                      <a:pt x="291" y="492"/>
                    </a:lnTo>
                    <a:lnTo>
                      <a:pt x="292" y="489"/>
                    </a:lnTo>
                    <a:lnTo>
                      <a:pt x="292" y="488"/>
                    </a:lnTo>
                    <a:lnTo>
                      <a:pt x="291" y="488"/>
                    </a:lnTo>
                    <a:lnTo>
                      <a:pt x="290" y="490"/>
                    </a:lnTo>
                    <a:lnTo>
                      <a:pt x="289" y="491"/>
                    </a:lnTo>
                    <a:lnTo>
                      <a:pt x="287" y="490"/>
                    </a:lnTo>
                    <a:lnTo>
                      <a:pt x="287" y="492"/>
                    </a:lnTo>
                    <a:lnTo>
                      <a:pt x="286" y="492"/>
                    </a:lnTo>
                    <a:lnTo>
                      <a:pt x="286" y="489"/>
                    </a:lnTo>
                    <a:lnTo>
                      <a:pt x="284" y="493"/>
                    </a:lnTo>
                    <a:lnTo>
                      <a:pt x="282" y="492"/>
                    </a:lnTo>
                    <a:lnTo>
                      <a:pt x="283" y="492"/>
                    </a:lnTo>
                    <a:lnTo>
                      <a:pt x="282" y="492"/>
                    </a:lnTo>
                    <a:lnTo>
                      <a:pt x="281" y="492"/>
                    </a:lnTo>
                    <a:lnTo>
                      <a:pt x="281" y="491"/>
                    </a:lnTo>
                    <a:lnTo>
                      <a:pt x="280" y="492"/>
                    </a:lnTo>
                    <a:lnTo>
                      <a:pt x="280" y="491"/>
                    </a:lnTo>
                    <a:lnTo>
                      <a:pt x="278" y="490"/>
                    </a:lnTo>
                    <a:lnTo>
                      <a:pt x="277" y="489"/>
                    </a:lnTo>
                    <a:lnTo>
                      <a:pt x="276" y="489"/>
                    </a:lnTo>
                    <a:lnTo>
                      <a:pt x="275" y="491"/>
                    </a:lnTo>
                    <a:lnTo>
                      <a:pt x="274" y="489"/>
                    </a:lnTo>
                    <a:lnTo>
                      <a:pt x="273" y="489"/>
                    </a:lnTo>
                    <a:lnTo>
                      <a:pt x="273" y="488"/>
                    </a:lnTo>
                    <a:lnTo>
                      <a:pt x="272" y="489"/>
                    </a:lnTo>
                    <a:lnTo>
                      <a:pt x="272" y="488"/>
                    </a:lnTo>
                    <a:lnTo>
                      <a:pt x="270" y="488"/>
                    </a:lnTo>
                    <a:lnTo>
                      <a:pt x="272" y="485"/>
                    </a:lnTo>
                    <a:lnTo>
                      <a:pt x="271" y="484"/>
                    </a:lnTo>
                    <a:lnTo>
                      <a:pt x="269" y="484"/>
                    </a:lnTo>
                    <a:lnTo>
                      <a:pt x="268" y="486"/>
                    </a:lnTo>
                    <a:lnTo>
                      <a:pt x="266" y="485"/>
                    </a:lnTo>
                    <a:lnTo>
                      <a:pt x="263" y="482"/>
                    </a:lnTo>
                    <a:lnTo>
                      <a:pt x="261" y="482"/>
                    </a:lnTo>
                    <a:lnTo>
                      <a:pt x="261" y="483"/>
                    </a:lnTo>
                    <a:lnTo>
                      <a:pt x="260" y="486"/>
                    </a:lnTo>
                    <a:lnTo>
                      <a:pt x="258" y="486"/>
                    </a:lnTo>
                    <a:lnTo>
                      <a:pt x="258" y="488"/>
                    </a:lnTo>
                    <a:lnTo>
                      <a:pt x="260" y="488"/>
                    </a:lnTo>
                    <a:lnTo>
                      <a:pt x="259" y="488"/>
                    </a:lnTo>
                    <a:lnTo>
                      <a:pt x="258" y="488"/>
                    </a:lnTo>
                    <a:lnTo>
                      <a:pt x="257" y="486"/>
                    </a:lnTo>
                    <a:lnTo>
                      <a:pt x="256" y="488"/>
                    </a:lnTo>
                    <a:lnTo>
                      <a:pt x="255" y="486"/>
                    </a:lnTo>
                    <a:lnTo>
                      <a:pt x="255" y="485"/>
                    </a:lnTo>
                    <a:lnTo>
                      <a:pt x="254" y="483"/>
                    </a:lnTo>
                    <a:lnTo>
                      <a:pt x="252" y="483"/>
                    </a:lnTo>
                    <a:lnTo>
                      <a:pt x="252" y="480"/>
                    </a:lnTo>
                    <a:lnTo>
                      <a:pt x="250" y="480"/>
                    </a:lnTo>
                    <a:lnTo>
                      <a:pt x="249" y="481"/>
                    </a:lnTo>
                    <a:lnTo>
                      <a:pt x="248" y="481"/>
                    </a:lnTo>
                    <a:lnTo>
                      <a:pt x="245" y="475"/>
                    </a:lnTo>
                    <a:lnTo>
                      <a:pt x="244" y="475"/>
                    </a:lnTo>
                    <a:lnTo>
                      <a:pt x="243" y="473"/>
                    </a:lnTo>
                    <a:lnTo>
                      <a:pt x="243" y="476"/>
                    </a:lnTo>
                    <a:lnTo>
                      <a:pt x="242" y="475"/>
                    </a:lnTo>
                    <a:lnTo>
                      <a:pt x="241" y="475"/>
                    </a:lnTo>
                    <a:lnTo>
                      <a:pt x="242" y="475"/>
                    </a:lnTo>
                    <a:lnTo>
                      <a:pt x="243" y="479"/>
                    </a:lnTo>
                    <a:lnTo>
                      <a:pt x="242" y="480"/>
                    </a:lnTo>
                    <a:lnTo>
                      <a:pt x="243" y="480"/>
                    </a:lnTo>
                    <a:lnTo>
                      <a:pt x="242" y="482"/>
                    </a:lnTo>
                    <a:lnTo>
                      <a:pt x="242" y="483"/>
                    </a:lnTo>
                    <a:lnTo>
                      <a:pt x="244" y="483"/>
                    </a:lnTo>
                    <a:lnTo>
                      <a:pt x="243" y="484"/>
                    </a:lnTo>
                    <a:lnTo>
                      <a:pt x="242" y="483"/>
                    </a:lnTo>
                    <a:lnTo>
                      <a:pt x="242" y="484"/>
                    </a:lnTo>
                    <a:lnTo>
                      <a:pt x="241" y="481"/>
                    </a:lnTo>
                    <a:lnTo>
                      <a:pt x="240" y="481"/>
                    </a:lnTo>
                    <a:lnTo>
                      <a:pt x="239" y="480"/>
                    </a:lnTo>
                    <a:lnTo>
                      <a:pt x="237" y="480"/>
                    </a:lnTo>
                    <a:lnTo>
                      <a:pt x="236" y="481"/>
                    </a:lnTo>
                    <a:lnTo>
                      <a:pt x="235" y="480"/>
                    </a:lnTo>
                    <a:lnTo>
                      <a:pt x="235" y="481"/>
                    </a:lnTo>
                    <a:lnTo>
                      <a:pt x="234" y="481"/>
                    </a:lnTo>
                    <a:lnTo>
                      <a:pt x="235" y="482"/>
                    </a:lnTo>
                    <a:lnTo>
                      <a:pt x="234" y="482"/>
                    </a:lnTo>
                    <a:lnTo>
                      <a:pt x="234" y="483"/>
                    </a:lnTo>
                    <a:lnTo>
                      <a:pt x="234" y="482"/>
                    </a:lnTo>
                    <a:lnTo>
                      <a:pt x="234" y="483"/>
                    </a:lnTo>
                    <a:lnTo>
                      <a:pt x="233" y="484"/>
                    </a:lnTo>
                    <a:lnTo>
                      <a:pt x="232" y="482"/>
                    </a:lnTo>
                    <a:lnTo>
                      <a:pt x="232" y="483"/>
                    </a:lnTo>
                    <a:lnTo>
                      <a:pt x="231" y="486"/>
                    </a:lnTo>
                    <a:lnTo>
                      <a:pt x="230" y="486"/>
                    </a:lnTo>
                    <a:lnTo>
                      <a:pt x="231" y="484"/>
                    </a:lnTo>
                    <a:lnTo>
                      <a:pt x="229" y="484"/>
                    </a:lnTo>
                    <a:lnTo>
                      <a:pt x="228" y="485"/>
                    </a:lnTo>
                    <a:lnTo>
                      <a:pt x="227" y="487"/>
                    </a:lnTo>
                    <a:lnTo>
                      <a:pt x="227" y="485"/>
                    </a:lnTo>
                    <a:lnTo>
                      <a:pt x="226" y="485"/>
                    </a:lnTo>
                    <a:lnTo>
                      <a:pt x="226" y="484"/>
                    </a:lnTo>
                    <a:lnTo>
                      <a:pt x="224" y="483"/>
                    </a:lnTo>
                    <a:lnTo>
                      <a:pt x="221" y="485"/>
                    </a:lnTo>
                    <a:lnTo>
                      <a:pt x="220" y="484"/>
                    </a:lnTo>
                    <a:lnTo>
                      <a:pt x="219" y="484"/>
                    </a:lnTo>
                    <a:lnTo>
                      <a:pt x="221" y="484"/>
                    </a:lnTo>
                    <a:lnTo>
                      <a:pt x="221" y="483"/>
                    </a:lnTo>
                    <a:lnTo>
                      <a:pt x="221" y="481"/>
                    </a:lnTo>
                    <a:lnTo>
                      <a:pt x="222" y="480"/>
                    </a:lnTo>
                    <a:lnTo>
                      <a:pt x="222" y="478"/>
                    </a:lnTo>
                    <a:lnTo>
                      <a:pt x="221" y="478"/>
                    </a:lnTo>
                    <a:lnTo>
                      <a:pt x="220" y="478"/>
                    </a:lnTo>
                    <a:lnTo>
                      <a:pt x="219" y="477"/>
                    </a:lnTo>
                    <a:lnTo>
                      <a:pt x="219" y="475"/>
                    </a:lnTo>
                    <a:lnTo>
                      <a:pt x="218" y="476"/>
                    </a:lnTo>
                    <a:lnTo>
                      <a:pt x="216" y="473"/>
                    </a:lnTo>
                    <a:lnTo>
                      <a:pt x="213" y="475"/>
                    </a:lnTo>
                    <a:lnTo>
                      <a:pt x="212" y="473"/>
                    </a:lnTo>
                    <a:lnTo>
                      <a:pt x="212" y="474"/>
                    </a:lnTo>
                    <a:lnTo>
                      <a:pt x="212" y="473"/>
                    </a:lnTo>
                    <a:lnTo>
                      <a:pt x="211" y="472"/>
                    </a:lnTo>
                    <a:lnTo>
                      <a:pt x="212" y="469"/>
                    </a:lnTo>
                    <a:lnTo>
                      <a:pt x="211" y="467"/>
                    </a:lnTo>
                    <a:lnTo>
                      <a:pt x="208" y="466"/>
                    </a:lnTo>
                    <a:lnTo>
                      <a:pt x="208" y="465"/>
                    </a:lnTo>
                    <a:lnTo>
                      <a:pt x="206" y="465"/>
                    </a:lnTo>
                    <a:lnTo>
                      <a:pt x="206" y="463"/>
                    </a:lnTo>
                    <a:lnTo>
                      <a:pt x="203" y="465"/>
                    </a:lnTo>
                    <a:lnTo>
                      <a:pt x="202" y="465"/>
                    </a:lnTo>
                    <a:lnTo>
                      <a:pt x="198" y="465"/>
                    </a:lnTo>
                    <a:lnTo>
                      <a:pt x="197" y="463"/>
                    </a:lnTo>
                    <a:lnTo>
                      <a:pt x="196" y="465"/>
                    </a:lnTo>
                    <a:lnTo>
                      <a:pt x="195" y="465"/>
                    </a:lnTo>
                    <a:lnTo>
                      <a:pt x="194" y="465"/>
                    </a:lnTo>
                    <a:lnTo>
                      <a:pt x="194" y="467"/>
                    </a:lnTo>
                    <a:lnTo>
                      <a:pt x="194" y="470"/>
                    </a:lnTo>
                    <a:lnTo>
                      <a:pt x="192" y="471"/>
                    </a:lnTo>
                    <a:lnTo>
                      <a:pt x="192" y="472"/>
                    </a:lnTo>
                    <a:lnTo>
                      <a:pt x="190" y="473"/>
                    </a:lnTo>
                    <a:lnTo>
                      <a:pt x="189" y="473"/>
                    </a:lnTo>
                    <a:lnTo>
                      <a:pt x="189" y="475"/>
                    </a:lnTo>
                    <a:lnTo>
                      <a:pt x="190" y="474"/>
                    </a:lnTo>
                    <a:lnTo>
                      <a:pt x="188" y="476"/>
                    </a:lnTo>
                    <a:lnTo>
                      <a:pt x="188" y="478"/>
                    </a:lnTo>
                    <a:lnTo>
                      <a:pt x="186" y="477"/>
                    </a:lnTo>
                    <a:lnTo>
                      <a:pt x="186" y="476"/>
                    </a:lnTo>
                    <a:lnTo>
                      <a:pt x="187" y="475"/>
                    </a:lnTo>
                    <a:lnTo>
                      <a:pt x="184" y="475"/>
                    </a:lnTo>
                    <a:lnTo>
                      <a:pt x="181" y="475"/>
                    </a:lnTo>
                    <a:lnTo>
                      <a:pt x="180" y="476"/>
                    </a:lnTo>
                    <a:lnTo>
                      <a:pt x="178" y="475"/>
                    </a:lnTo>
                    <a:lnTo>
                      <a:pt x="177" y="475"/>
                    </a:lnTo>
                    <a:lnTo>
                      <a:pt x="174" y="475"/>
                    </a:lnTo>
                    <a:lnTo>
                      <a:pt x="173" y="475"/>
                    </a:lnTo>
                    <a:lnTo>
                      <a:pt x="172" y="476"/>
                    </a:lnTo>
                    <a:lnTo>
                      <a:pt x="170" y="473"/>
                    </a:lnTo>
                    <a:lnTo>
                      <a:pt x="168" y="473"/>
                    </a:lnTo>
                    <a:lnTo>
                      <a:pt x="165" y="472"/>
                    </a:lnTo>
                    <a:lnTo>
                      <a:pt x="165" y="476"/>
                    </a:lnTo>
                    <a:lnTo>
                      <a:pt x="163" y="475"/>
                    </a:lnTo>
                    <a:lnTo>
                      <a:pt x="161" y="475"/>
                    </a:lnTo>
                    <a:lnTo>
                      <a:pt x="161" y="473"/>
                    </a:lnTo>
                    <a:lnTo>
                      <a:pt x="161" y="472"/>
                    </a:lnTo>
                    <a:lnTo>
                      <a:pt x="161" y="471"/>
                    </a:lnTo>
                    <a:lnTo>
                      <a:pt x="159" y="471"/>
                    </a:lnTo>
                    <a:lnTo>
                      <a:pt x="159" y="473"/>
                    </a:lnTo>
                    <a:lnTo>
                      <a:pt x="158" y="475"/>
                    </a:lnTo>
                    <a:lnTo>
                      <a:pt x="156" y="474"/>
                    </a:lnTo>
                    <a:lnTo>
                      <a:pt x="155" y="475"/>
                    </a:lnTo>
                    <a:lnTo>
                      <a:pt x="155" y="473"/>
                    </a:lnTo>
                    <a:lnTo>
                      <a:pt x="152" y="473"/>
                    </a:lnTo>
                    <a:lnTo>
                      <a:pt x="152" y="472"/>
                    </a:lnTo>
                    <a:lnTo>
                      <a:pt x="151" y="473"/>
                    </a:lnTo>
                    <a:lnTo>
                      <a:pt x="150" y="472"/>
                    </a:lnTo>
                    <a:lnTo>
                      <a:pt x="149" y="469"/>
                    </a:lnTo>
                    <a:lnTo>
                      <a:pt x="150" y="468"/>
                    </a:lnTo>
                    <a:lnTo>
                      <a:pt x="150" y="467"/>
                    </a:lnTo>
                    <a:lnTo>
                      <a:pt x="150" y="464"/>
                    </a:lnTo>
                    <a:lnTo>
                      <a:pt x="150" y="463"/>
                    </a:lnTo>
                    <a:lnTo>
                      <a:pt x="151" y="462"/>
                    </a:lnTo>
                    <a:lnTo>
                      <a:pt x="151" y="461"/>
                    </a:lnTo>
                    <a:lnTo>
                      <a:pt x="153" y="461"/>
                    </a:lnTo>
                    <a:lnTo>
                      <a:pt x="151" y="460"/>
                    </a:lnTo>
                    <a:lnTo>
                      <a:pt x="149" y="458"/>
                    </a:lnTo>
                    <a:lnTo>
                      <a:pt x="145" y="458"/>
                    </a:lnTo>
                    <a:lnTo>
                      <a:pt x="144" y="458"/>
                    </a:lnTo>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74" name="Group 89">
              <a:extLst>
                <a:ext uri="{FF2B5EF4-FFF2-40B4-BE49-F238E27FC236}">
                  <a16:creationId xmlns:a16="http://schemas.microsoft.com/office/drawing/2014/main" id="{FEBBEF58-BAB0-40C7-87C4-B0C6CC673CDA}"/>
                </a:ext>
              </a:extLst>
            </p:cNvPr>
            <p:cNvGrpSpPr>
              <a:grpSpLocks/>
            </p:cNvGrpSpPr>
            <p:nvPr/>
          </p:nvGrpSpPr>
          <p:grpSpPr bwMode="auto">
            <a:xfrm>
              <a:off x="1667" y="3058"/>
              <a:ext cx="321" cy="562"/>
              <a:chOff x="1667" y="3058"/>
              <a:chExt cx="321" cy="562"/>
            </a:xfrm>
          </p:grpSpPr>
          <p:sp>
            <p:nvSpPr>
              <p:cNvPr id="511" name="Freeform 87">
                <a:extLst>
                  <a:ext uri="{FF2B5EF4-FFF2-40B4-BE49-F238E27FC236}">
                    <a16:creationId xmlns:a16="http://schemas.microsoft.com/office/drawing/2014/main" id="{40B6D393-4673-4387-B2C0-99E903713B00}"/>
                  </a:ext>
                </a:extLst>
              </p:cNvPr>
              <p:cNvSpPr>
                <a:spLocks/>
              </p:cNvSpPr>
              <p:nvPr/>
            </p:nvSpPr>
            <p:spPr bwMode="auto">
              <a:xfrm>
                <a:off x="1667" y="3058"/>
                <a:ext cx="321" cy="562"/>
              </a:xfrm>
              <a:custGeom>
                <a:avLst/>
                <a:gdLst>
                  <a:gd name="T0" fmla="*/ 307 w 321"/>
                  <a:gd name="T1" fmla="*/ 452 h 562"/>
                  <a:gd name="T2" fmla="*/ 304 w 321"/>
                  <a:gd name="T3" fmla="*/ 431 h 562"/>
                  <a:gd name="T4" fmla="*/ 286 w 321"/>
                  <a:gd name="T5" fmla="*/ 405 h 562"/>
                  <a:gd name="T6" fmla="*/ 263 w 321"/>
                  <a:gd name="T7" fmla="*/ 372 h 562"/>
                  <a:gd name="T8" fmla="*/ 259 w 321"/>
                  <a:gd name="T9" fmla="*/ 355 h 562"/>
                  <a:gd name="T10" fmla="*/ 224 w 321"/>
                  <a:gd name="T11" fmla="*/ 345 h 562"/>
                  <a:gd name="T12" fmla="*/ 194 w 321"/>
                  <a:gd name="T13" fmla="*/ 336 h 562"/>
                  <a:gd name="T14" fmla="*/ 170 w 321"/>
                  <a:gd name="T15" fmla="*/ 316 h 562"/>
                  <a:gd name="T16" fmla="*/ 149 w 321"/>
                  <a:gd name="T17" fmla="*/ 302 h 562"/>
                  <a:gd name="T18" fmla="*/ 145 w 321"/>
                  <a:gd name="T19" fmla="*/ 286 h 562"/>
                  <a:gd name="T20" fmla="*/ 125 w 321"/>
                  <a:gd name="T21" fmla="*/ 275 h 562"/>
                  <a:gd name="T22" fmla="*/ 134 w 321"/>
                  <a:gd name="T23" fmla="*/ 254 h 562"/>
                  <a:gd name="T24" fmla="*/ 137 w 321"/>
                  <a:gd name="T25" fmla="*/ 221 h 562"/>
                  <a:gd name="T26" fmla="*/ 162 w 321"/>
                  <a:gd name="T27" fmla="*/ 157 h 562"/>
                  <a:gd name="T28" fmla="*/ 202 w 321"/>
                  <a:gd name="T29" fmla="*/ 121 h 562"/>
                  <a:gd name="T30" fmla="*/ 212 w 321"/>
                  <a:gd name="T31" fmla="*/ 98 h 562"/>
                  <a:gd name="T32" fmla="*/ 196 w 321"/>
                  <a:gd name="T33" fmla="*/ 73 h 562"/>
                  <a:gd name="T34" fmla="*/ 162 w 321"/>
                  <a:gd name="T35" fmla="*/ 40 h 562"/>
                  <a:gd name="T36" fmla="*/ 116 w 321"/>
                  <a:gd name="T37" fmla="*/ 17 h 562"/>
                  <a:gd name="T38" fmla="*/ 76 w 321"/>
                  <a:gd name="T39" fmla="*/ 7 h 562"/>
                  <a:gd name="T40" fmla="*/ 86 w 321"/>
                  <a:gd name="T41" fmla="*/ 48 h 562"/>
                  <a:gd name="T42" fmla="*/ 105 w 321"/>
                  <a:gd name="T43" fmla="*/ 92 h 562"/>
                  <a:gd name="T44" fmla="*/ 90 w 321"/>
                  <a:gd name="T45" fmla="*/ 106 h 562"/>
                  <a:gd name="T46" fmla="*/ 62 w 321"/>
                  <a:gd name="T47" fmla="*/ 123 h 562"/>
                  <a:gd name="T48" fmla="*/ 43 w 321"/>
                  <a:gd name="T49" fmla="*/ 157 h 562"/>
                  <a:gd name="T50" fmla="*/ 33 w 321"/>
                  <a:gd name="T51" fmla="*/ 196 h 562"/>
                  <a:gd name="T52" fmla="*/ 18 w 321"/>
                  <a:gd name="T53" fmla="*/ 221 h 562"/>
                  <a:gd name="T54" fmla="*/ 23 w 321"/>
                  <a:gd name="T55" fmla="*/ 265 h 562"/>
                  <a:gd name="T56" fmla="*/ 17 w 321"/>
                  <a:gd name="T57" fmla="*/ 293 h 562"/>
                  <a:gd name="T58" fmla="*/ 25 w 321"/>
                  <a:gd name="T59" fmla="*/ 332 h 562"/>
                  <a:gd name="T60" fmla="*/ 37 w 321"/>
                  <a:gd name="T61" fmla="*/ 347 h 562"/>
                  <a:gd name="T62" fmla="*/ 24 w 321"/>
                  <a:gd name="T63" fmla="*/ 381 h 562"/>
                  <a:gd name="T64" fmla="*/ 18 w 321"/>
                  <a:gd name="T65" fmla="*/ 398 h 562"/>
                  <a:gd name="T66" fmla="*/ 5 w 321"/>
                  <a:gd name="T67" fmla="*/ 401 h 562"/>
                  <a:gd name="T68" fmla="*/ 2 w 321"/>
                  <a:gd name="T69" fmla="*/ 420 h 562"/>
                  <a:gd name="T70" fmla="*/ 25 w 321"/>
                  <a:gd name="T71" fmla="*/ 427 h 562"/>
                  <a:gd name="T72" fmla="*/ 12 w 321"/>
                  <a:gd name="T73" fmla="*/ 449 h 562"/>
                  <a:gd name="T74" fmla="*/ 19 w 321"/>
                  <a:gd name="T75" fmla="*/ 474 h 562"/>
                  <a:gd name="T76" fmla="*/ 26 w 321"/>
                  <a:gd name="T77" fmla="*/ 499 h 562"/>
                  <a:gd name="T78" fmla="*/ 41 w 321"/>
                  <a:gd name="T79" fmla="*/ 475 h 562"/>
                  <a:gd name="T80" fmla="*/ 35 w 321"/>
                  <a:gd name="T81" fmla="*/ 458 h 562"/>
                  <a:gd name="T82" fmla="*/ 44 w 321"/>
                  <a:gd name="T83" fmla="*/ 446 h 562"/>
                  <a:gd name="T84" fmla="*/ 61 w 321"/>
                  <a:gd name="T85" fmla="*/ 463 h 562"/>
                  <a:gd name="T86" fmla="*/ 62 w 321"/>
                  <a:gd name="T87" fmla="*/ 482 h 562"/>
                  <a:gd name="T88" fmla="*/ 73 w 321"/>
                  <a:gd name="T89" fmla="*/ 500 h 562"/>
                  <a:gd name="T90" fmla="*/ 79 w 321"/>
                  <a:gd name="T91" fmla="*/ 491 h 562"/>
                  <a:gd name="T92" fmla="*/ 80 w 321"/>
                  <a:gd name="T93" fmla="*/ 520 h 562"/>
                  <a:gd name="T94" fmla="*/ 99 w 321"/>
                  <a:gd name="T95" fmla="*/ 538 h 562"/>
                  <a:gd name="T96" fmla="*/ 105 w 321"/>
                  <a:gd name="T97" fmla="*/ 560 h 562"/>
                  <a:gd name="T98" fmla="*/ 118 w 321"/>
                  <a:gd name="T99" fmla="*/ 554 h 562"/>
                  <a:gd name="T100" fmla="*/ 140 w 321"/>
                  <a:gd name="T101" fmla="*/ 549 h 562"/>
                  <a:gd name="T102" fmla="*/ 160 w 321"/>
                  <a:gd name="T103" fmla="*/ 533 h 562"/>
                  <a:gd name="T104" fmla="*/ 160 w 321"/>
                  <a:gd name="T105" fmla="*/ 507 h 562"/>
                  <a:gd name="T106" fmla="*/ 171 w 321"/>
                  <a:gd name="T107" fmla="*/ 516 h 562"/>
                  <a:gd name="T108" fmla="*/ 192 w 321"/>
                  <a:gd name="T109" fmla="*/ 525 h 562"/>
                  <a:gd name="T110" fmla="*/ 208 w 321"/>
                  <a:gd name="T111" fmla="*/ 512 h 562"/>
                  <a:gd name="T112" fmla="*/ 230 w 321"/>
                  <a:gd name="T113" fmla="*/ 514 h 562"/>
                  <a:gd name="T114" fmla="*/ 238 w 321"/>
                  <a:gd name="T115" fmla="*/ 493 h 562"/>
                  <a:gd name="T116" fmla="*/ 255 w 321"/>
                  <a:gd name="T117" fmla="*/ 487 h 562"/>
                  <a:gd name="T118" fmla="*/ 277 w 321"/>
                  <a:gd name="T119" fmla="*/ 500 h 562"/>
                  <a:gd name="T120" fmla="*/ 284 w 321"/>
                  <a:gd name="T121" fmla="*/ 477 h 562"/>
                  <a:gd name="T122" fmla="*/ 302 w 321"/>
                  <a:gd name="T123" fmla="*/ 465 h 5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1"/>
                  <a:gd name="T187" fmla="*/ 0 h 562"/>
                  <a:gd name="T188" fmla="*/ 321 w 321"/>
                  <a:gd name="T189" fmla="*/ 562 h 5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1" h="562">
                    <a:moveTo>
                      <a:pt x="319" y="456"/>
                    </a:moveTo>
                    <a:lnTo>
                      <a:pt x="320" y="453"/>
                    </a:lnTo>
                    <a:lnTo>
                      <a:pt x="319" y="452"/>
                    </a:lnTo>
                    <a:lnTo>
                      <a:pt x="319" y="451"/>
                    </a:lnTo>
                    <a:lnTo>
                      <a:pt x="318" y="451"/>
                    </a:lnTo>
                    <a:lnTo>
                      <a:pt x="320" y="448"/>
                    </a:lnTo>
                    <a:lnTo>
                      <a:pt x="317" y="446"/>
                    </a:lnTo>
                    <a:lnTo>
                      <a:pt x="318" y="444"/>
                    </a:lnTo>
                    <a:lnTo>
                      <a:pt x="318" y="443"/>
                    </a:lnTo>
                    <a:lnTo>
                      <a:pt x="317" y="443"/>
                    </a:lnTo>
                    <a:lnTo>
                      <a:pt x="317" y="445"/>
                    </a:lnTo>
                    <a:lnTo>
                      <a:pt x="313" y="443"/>
                    </a:lnTo>
                    <a:lnTo>
                      <a:pt x="312" y="444"/>
                    </a:lnTo>
                    <a:lnTo>
                      <a:pt x="312" y="446"/>
                    </a:lnTo>
                    <a:lnTo>
                      <a:pt x="310" y="446"/>
                    </a:lnTo>
                    <a:lnTo>
                      <a:pt x="309" y="446"/>
                    </a:lnTo>
                    <a:lnTo>
                      <a:pt x="307" y="452"/>
                    </a:lnTo>
                    <a:lnTo>
                      <a:pt x="304" y="449"/>
                    </a:lnTo>
                    <a:lnTo>
                      <a:pt x="304" y="446"/>
                    </a:lnTo>
                    <a:lnTo>
                      <a:pt x="303" y="444"/>
                    </a:lnTo>
                    <a:lnTo>
                      <a:pt x="302" y="444"/>
                    </a:lnTo>
                    <a:lnTo>
                      <a:pt x="302" y="443"/>
                    </a:lnTo>
                    <a:lnTo>
                      <a:pt x="305" y="440"/>
                    </a:lnTo>
                    <a:lnTo>
                      <a:pt x="307" y="440"/>
                    </a:lnTo>
                    <a:lnTo>
                      <a:pt x="309" y="438"/>
                    </a:lnTo>
                    <a:lnTo>
                      <a:pt x="307" y="437"/>
                    </a:lnTo>
                    <a:lnTo>
                      <a:pt x="308" y="436"/>
                    </a:lnTo>
                    <a:lnTo>
                      <a:pt x="307" y="436"/>
                    </a:lnTo>
                    <a:lnTo>
                      <a:pt x="309" y="435"/>
                    </a:lnTo>
                    <a:lnTo>
                      <a:pt x="307" y="435"/>
                    </a:lnTo>
                    <a:lnTo>
                      <a:pt x="306" y="434"/>
                    </a:lnTo>
                    <a:lnTo>
                      <a:pt x="306" y="431"/>
                    </a:lnTo>
                    <a:lnTo>
                      <a:pt x="304" y="431"/>
                    </a:lnTo>
                    <a:lnTo>
                      <a:pt x="304" y="429"/>
                    </a:lnTo>
                    <a:lnTo>
                      <a:pt x="304" y="427"/>
                    </a:lnTo>
                    <a:lnTo>
                      <a:pt x="302" y="427"/>
                    </a:lnTo>
                    <a:lnTo>
                      <a:pt x="302" y="424"/>
                    </a:lnTo>
                    <a:lnTo>
                      <a:pt x="301" y="423"/>
                    </a:lnTo>
                    <a:lnTo>
                      <a:pt x="300" y="422"/>
                    </a:lnTo>
                    <a:lnTo>
                      <a:pt x="298" y="419"/>
                    </a:lnTo>
                    <a:lnTo>
                      <a:pt x="297" y="414"/>
                    </a:lnTo>
                    <a:lnTo>
                      <a:pt x="294" y="414"/>
                    </a:lnTo>
                    <a:lnTo>
                      <a:pt x="291" y="411"/>
                    </a:lnTo>
                    <a:lnTo>
                      <a:pt x="289" y="408"/>
                    </a:lnTo>
                    <a:lnTo>
                      <a:pt x="288" y="408"/>
                    </a:lnTo>
                    <a:lnTo>
                      <a:pt x="287" y="409"/>
                    </a:lnTo>
                    <a:lnTo>
                      <a:pt x="286" y="409"/>
                    </a:lnTo>
                    <a:lnTo>
                      <a:pt x="286" y="405"/>
                    </a:lnTo>
                    <a:lnTo>
                      <a:pt x="285" y="403"/>
                    </a:lnTo>
                    <a:lnTo>
                      <a:pt x="286" y="399"/>
                    </a:lnTo>
                    <a:lnTo>
                      <a:pt x="282" y="395"/>
                    </a:lnTo>
                    <a:lnTo>
                      <a:pt x="280" y="388"/>
                    </a:lnTo>
                    <a:lnTo>
                      <a:pt x="277" y="385"/>
                    </a:lnTo>
                    <a:lnTo>
                      <a:pt x="276" y="388"/>
                    </a:lnTo>
                    <a:lnTo>
                      <a:pt x="276" y="392"/>
                    </a:lnTo>
                    <a:lnTo>
                      <a:pt x="275" y="392"/>
                    </a:lnTo>
                    <a:lnTo>
                      <a:pt x="274" y="392"/>
                    </a:lnTo>
                    <a:lnTo>
                      <a:pt x="273" y="393"/>
                    </a:lnTo>
                    <a:lnTo>
                      <a:pt x="272" y="393"/>
                    </a:lnTo>
                    <a:lnTo>
                      <a:pt x="272" y="392"/>
                    </a:lnTo>
                    <a:lnTo>
                      <a:pt x="265" y="385"/>
                    </a:lnTo>
                    <a:lnTo>
                      <a:pt x="264" y="383"/>
                    </a:lnTo>
                    <a:lnTo>
                      <a:pt x="264" y="378"/>
                    </a:lnTo>
                    <a:lnTo>
                      <a:pt x="263" y="372"/>
                    </a:lnTo>
                    <a:lnTo>
                      <a:pt x="264" y="371"/>
                    </a:lnTo>
                    <a:lnTo>
                      <a:pt x="267" y="365"/>
                    </a:lnTo>
                    <a:lnTo>
                      <a:pt x="268" y="365"/>
                    </a:lnTo>
                    <a:lnTo>
                      <a:pt x="268" y="363"/>
                    </a:lnTo>
                    <a:lnTo>
                      <a:pt x="269" y="363"/>
                    </a:lnTo>
                    <a:lnTo>
                      <a:pt x="268" y="362"/>
                    </a:lnTo>
                    <a:lnTo>
                      <a:pt x="269" y="359"/>
                    </a:lnTo>
                    <a:lnTo>
                      <a:pt x="268" y="359"/>
                    </a:lnTo>
                    <a:lnTo>
                      <a:pt x="267" y="361"/>
                    </a:lnTo>
                    <a:lnTo>
                      <a:pt x="266" y="361"/>
                    </a:lnTo>
                    <a:lnTo>
                      <a:pt x="265" y="360"/>
                    </a:lnTo>
                    <a:lnTo>
                      <a:pt x="264" y="359"/>
                    </a:lnTo>
                    <a:lnTo>
                      <a:pt x="263" y="359"/>
                    </a:lnTo>
                    <a:lnTo>
                      <a:pt x="264" y="357"/>
                    </a:lnTo>
                    <a:lnTo>
                      <a:pt x="263" y="355"/>
                    </a:lnTo>
                    <a:lnTo>
                      <a:pt x="261" y="355"/>
                    </a:lnTo>
                    <a:lnTo>
                      <a:pt x="259" y="355"/>
                    </a:lnTo>
                    <a:lnTo>
                      <a:pt x="257" y="352"/>
                    </a:lnTo>
                    <a:lnTo>
                      <a:pt x="255" y="352"/>
                    </a:lnTo>
                    <a:lnTo>
                      <a:pt x="252" y="349"/>
                    </a:lnTo>
                    <a:lnTo>
                      <a:pt x="251" y="352"/>
                    </a:lnTo>
                    <a:lnTo>
                      <a:pt x="250" y="351"/>
                    </a:lnTo>
                    <a:lnTo>
                      <a:pt x="248" y="353"/>
                    </a:lnTo>
                    <a:lnTo>
                      <a:pt x="245" y="354"/>
                    </a:lnTo>
                    <a:lnTo>
                      <a:pt x="245" y="356"/>
                    </a:lnTo>
                    <a:lnTo>
                      <a:pt x="240" y="356"/>
                    </a:lnTo>
                    <a:lnTo>
                      <a:pt x="237" y="355"/>
                    </a:lnTo>
                    <a:lnTo>
                      <a:pt x="233" y="347"/>
                    </a:lnTo>
                    <a:lnTo>
                      <a:pt x="230" y="345"/>
                    </a:lnTo>
                    <a:lnTo>
                      <a:pt x="227" y="344"/>
                    </a:lnTo>
                    <a:lnTo>
                      <a:pt x="227" y="342"/>
                    </a:lnTo>
                    <a:lnTo>
                      <a:pt x="225" y="342"/>
                    </a:lnTo>
                    <a:lnTo>
                      <a:pt x="224" y="344"/>
                    </a:lnTo>
                    <a:lnTo>
                      <a:pt x="224" y="345"/>
                    </a:lnTo>
                    <a:lnTo>
                      <a:pt x="224" y="346"/>
                    </a:lnTo>
                    <a:lnTo>
                      <a:pt x="221" y="351"/>
                    </a:lnTo>
                    <a:lnTo>
                      <a:pt x="216" y="349"/>
                    </a:lnTo>
                    <a:lnTo>
                      <a:pt x="214" y="348"/>
                    </a:lnTo>
                    <a:lnTo>
                      <a:pt x="212" y="342"/>
                    </a:lnTo>
                    <a:lnTo>
                      <a:pt x="211" y="341"/>
                    </a:lnTo>
                    <a:lnTo>
                      <a:pt x="209" y="342"/>
                    </a:lnTo>
                    <a:lnTo>
                      <a:pt x="208" y="341"/>
                    </a:lnTo>
                    <a:lnTo>
                      <a:pt x="202" y="338"/>
                    </a:lnTo>
                    <a:lnTo>
                      <a:pt x="199" y="340"/>
                    </a:lnTo>
                    <a:lnTo>
                      <a:pt x="197" y="341"/>
                    </a:lnTo>
                    <a:lnTo>
                      <a:pt x="195" y="341"/>
                    </a:lnTo>
                    <a:lnTo>
                      <a:pt x="195" y="342"/>
                    </a:lnTo>
                    <a:lnTo>
                      <a:pt x="194" y="341"/>
                    </a:lnTo>
                    <a:lnTo>
                      <a:pt x="192" y="338"/>
                    </a:lnTo>
                    <a:lnTo>
                      <a:pt x="194" y="337"/>
                    </a:lnTo>
                    <a:lnTo>
                      <a:pt x="194" y="336"/>
                    </a:lnTo>
                    <a:lnTo>
                      <a:pt x="191" y="333"/>
                    </a:lnTo>
                    <a:lnTo>
                      <a:pt x="191" y="332"/>
                    </a:lnTo>
                    <a:lnTo>
                      <a:pt x="192" y="331"/>
                    </a:lnTo>
                    <a:lnTo>
                      <a:pt x="192" y="329"/>
                    </a:lnTo>
                    <a:lnTo>
                      <a:pt x="189" y="327"/>
                    </a:lnTo>
                    <a:lnTo>
                      <a:pt x="189" y="325"/>
                    </a:lnTo>
                    <a:lnTo>
                      <a:pt x="188" y="325"/>
                    </a:lnTo>
                    <a:lnTo>
                      <a:pt x="187" y="324"/>
                    </a:lnTo>
                    <a:lnTo>
                      <a:pt x="183" y="317"/>
                    </a:lnTo>
                    <a:lnTo>
                      <a:pt x="183" y="315"/>
                    </a:lnTo>
                    <a:lnTo>
                      <a:pt x="182" y="316"/>
                    </a:lnTo>
                    <a:lnTo>
                      <a:pt x="180" y="312"/>
                    </a:lnTo>
                    <a:lnTo>
                      <a:pt x="176" y="314"/>
                    </a:lnTo>
                    <a:lnTo>
                      <a:pt x="173" y="314"/>
                    </a:lnTo>
                    <a:lnTo>
                      <a:pt x="172" y="315"/>
                    </a:lnTo>
                    <a:lnTo>
                      <a:pt x="170" y="318"/>
                    </a:lnTo>
                    <a:lnTo>
                      <a:pt x="170" y="316"/>
                    </a:lnTo>
                    <a:lnTo>
                      <a:pt x="170" y="314"/>
                    </a:lnTo>
                    <a:lnTo>
                      <a:pt x="166" y="312"/>
                    </a:lnTo>
                    <a:lnTo>
                      <a:pt x="164" y="313"/>
                    </a:lnTo>
                    <a:lnTo>
                      <a:pt x="162" y="312"/>
                    </a:lnTo>
                    <a:lnTo>
                      <a:pt x="162" y="311"/>
                    </a:lnTo>
                    <a:lnTo>
                      <a:pt x="160" y="309"/>
                    </a:lnTo>
                    <a:lnTo>
                      <a:pt x="159" y="309"/>
                    </a:lnTo>
                    <a:lnTo>
                      <a:pt x="159" y="310"/>
                    </a:lnTo>
                    <a:lnTo>
                      <a:pt x="159" y="308"/>
                    </a:lnTo>
                    <a:lnTo>
                      <a:pt x="158" y="307"/>
                    </a:lnTo>
                    <a:lnTo>
                      <a:pt x="156" y="308"/>
                    </a:lnTo>
                    <a:lnTo>
                      <a:pt x="155" y="307"/>
                    </a:lnTo>
                    <a:lnTo>
                      <a:pt x="152" y="306"/>
                    </a:lnTo>
                    <a:lnTo>
                      <a:pt x="151" y="303"/>
                    </a:lnTo>
                    <a:lnTo>
                      <a:pt x="151" y="304"/>
                    </a:lnTo>
                    <a:lnTo>
                      <a:pt x="149" y="302"/>
                    </a:lnTo>
                    <a:lnTo>
                      <a:pt x="147" y="303"/>
                    </a:lnTo>
                    <a:lnTo>
                      <a:pt x="147" y="302"/>
                    </a:lnTo>
                    <a:lnTo>
                      <a:pt x="146" y="303"/>
                    </a:lnTo>
                    <a:lnTo>
                      <a:pt x="145" y="303"/>
                    </a:lnTo>
                    <a:lnTo>
                      <a:pt x="145" y="305"/>
                    </a:lnTo>
                    <a:lnTo>
                      <a:pt x="144" y="305"/>
                    </a:lnTo>
                    <a:lnTo>
                      <a:pt x="143" y="304"/>
                    </a:lnTo>
                    <a:lnTo>
                      <a:pt x="142" y="305"/>
                    </a:lnTo>
                    <a:lnTo>
                      <a:pt x="142" y="304"/>
                    </a:lnTo>
                    <a:lnTo>
                      <a:pt x="141" y="303"/>
                    </a:lnTo>
                    <a:lnTo>
                      <a:pt x="141" y="302"/>
                    </a:lnTo>
                    <a:lnTo>
                      <a:pt x="140" y="302"/>
                    </a:lnTo>
                    <a:lnTo>
                      <a:pt x="141" y="299"/>
                    </a:lnTo>
                    <a:lnTo>
                      <a:pt x="144" y="293"/>
                    </a:lnTo>
                    <a:lnTo>
                      <a:pt x="146" y="286"/>
                    </a:lnTo>
                    <a:lnTo>
                      <a:pt x="145" y="286"/>
                    </a:lnTo>
                    <a:lnTo>
                      <a:pt x="143" y="290"/>
                    </a:lnTo>
                    <a:lnTo>
                      <a:pt x="141" y="288"/>
                    </a:lnTo>
                    <a:lnTo>
                      <a:pt x="140" y="289"/>
                    </a:lnTo>
                    <a:lnTo>
                      <a:pt x="140" y="291"/>
                    </a:lnTo>
                    <a:lnTo>
                      <a:pt x="139" y="290"/>
                    </a:lnTo>
                    <a:lnTo>
                      <a:pt x="137" y="290"/>
                    </a:lnTo>
                    <a:lnTo>
                      <a:pt x="134" y="293"/>
                    </a:lnTo>
                    <a:lnTo>
                      <a:pt x="134" y="291"/>
                    </a:lnTo>
                    <a:lnTo>
                      <a:pt x="132" y="290"/>
                    </a:lnTo>
                    <a:lnTo>
                      <a:pt x="131" y="285"/>
                    </a:lnTo>
                    <a:lnTo>
                      <a:pt x="131" y="283"/>
                    </a:lnTo>
                    <a:lnTo>
                      <a:pt x="131" y="282"/>
                    </a:lnTo>
                    <a:lnTo>
                      <a:pt x="129" y="281"/>
                    </a:lnTo>
                    <a:lnTo>
                      <a:pt x="128" y="283"/>
                    </a:lnTo>
                    <a:lnTo>
                      <a:pt x="129" y="280"/>
                    </a:lnTo>
                    <a:lnTo>
                      <a:pt x="128" y="277"/>
                    </a:lnTo>
                    <a:lnTo>
                      <a:pt x="125" y="275"/>
                    </a:lnTo>
                    <a:lnTo>
                      <a:pt x="126" y="273"/>
                    </a:lnTo>
                    <a:lnTo>
                      <a:pt x="127" y="273"/>
                    </a:lnTo>
                    <a:lnTo>
                      <a:pt x="126" y="270"/>
                    </a:lnTo>
                    <a:lnTo>
                      <a:pt x="128" y="270"/>
                    </a:lnTo>
                    <a:lnTo>
                      <a:pt x="129" y="269"/>
                    </a:lnTo>
                    <a:lnTo>
                      <a:pt x="131" y="267"/>
                    </a:lnTo>
                    <a:lnTo>
                      <a:pt x="132" y="264"/>
                    </a:lnTo>
                    <a:lnTo>
                      <a:pt x="132" y="265"/>
                    </a:lnTo>
                    <a:lnTo>
                      <a:pt x="133" y="264"/>
                    </a:lnTo>
                    <a:lnTo>
                      <a:pt x="133" y="263"/>
                    </a:lnTo>
                    <a:lnTo>
                      <a:pt x="134" y="261"/>
                    </a:lnTo>
                    <a:lnTo>
                      <a:pt x="131" y="260"/>
                    </a:lnTo>
                    <a:lnTo>
                      <a:pt x="132" y="258"/>
                    </a:lnTo>
                    <a:lnTo>
                      <a:pt x="131" y="255"/>
                    </a:lnTo>
                    <a:lnTo>
                      <a:pt x="134" y="255"/>
                    </a:lnTo>
                    <a:lnTo>
                      <a:pt x="134" y="254"/>
                    </a:lnTo>
                    <a:lnTo>
                      <a:pt x="136" y="253"/>
                    </a:lnTo>
                    <a:lnTo>
                      <a:pt x="137" y="251"/>
                    </a:lnTo>
                    <a:lnTo>
                      <a:pt x="139" y="251"/>
                    </a:lnTo>
                    <a:lnTo>
                      <a:pt x="140" y="247"/>
                    </a:lnTo>
                    <a:lnTo>
                      <a:pt x="141" y="248"/>
                    </a:lnTo>
                    <a:lnTo>
                      <a:pt x="142" y="246"/>
                    </a:lnTo>
                    <a:lnTo>
                      <a:pt x="142" y="245"/>
                    </a:lnTo>
                    <a:lnTo>
                      <a:pt x="143" y="244"/>
                    </a:lnTo>
                    <a:lnTo>
                      <a:pt x="142" y="241"/>
                    </a:lnTo>
                    <a:lnTo>
                      <a:pt x="142" y="240"/>
                    </a:lnTo>
                    <a:lnTo>
                      <a:pt x="141" y="237"/>
                    </a:lnTo>
                    <a:lnTo>
                      <a:pt x="136" y="231"/>
                    </a:lnTo>
                    <a:lnTo>
                      <a:pt x="133" y="229"/>
                    </a:lnTo>
                    <a:lnTo>
                      <a:pt x="132" y="226"/>
                    </a:lnTo>
                    <a:lnTo>
                      <a:pt x="133" y="226"/>
                    </a:lnTo>
                    <a:lnTo>
                      <a:pt x="137" y="224"/>
                    </a:lnTo>
                    <a:lnTo>
                      <a:pt x="137" y="221"/>
                    </a:lnTo>
                    <a:lnTo>
                      <a:pt x="137" y="219"/>
                    </a:lnTo>
                    <a:lnTo>
                      <a:pt x="137" y="213"/>
                    </a:lnTo>
                    <a:lnTo>
                      <a:pt x="140" y="210"/>
                    </a:lnTo>
                    <a:lnTo>
                      <a:pt x="143" y="204"/>
                    </a:lnTo>
                    <a:lnTo>
                      <a:pt x="146" y="204"/>
                    </a:lnTo>
                    <a:lnTo>
                      <a:pt x="149" y="201"/>
                    </a:lnTo>
                    <a:lnTo>
                      <a:pt x="150" y="199"/>
                    </a:lnTo>
                    <a:lnTo>
                      <a:pt x="153" y="199"/>
                    </a:lnTo>
                    <a:lnTo>
                      <a:pt x="157" y="191"/>
                    </a:lnTo>
                    <a:lnTo>
                      <a:pt x="157" y="188"/>
                    </a:lnTo>
                    <a:lnTo>
                      <a:pt x="156" y="186"/>
                    </a:lnTo>
                    <a:lnTo>
                      <a:pt x="157" y="182"/>
                    </a:lnTo>
                    <a:lnTo>
                      <a:pt x="155" y="172"/>
                    </a:lnTo>
                    <a:lnTo>
                      <a:pt x="162" y="167"/>
                    </a:lnTo>
                    <a:lnTo>
                      <a:pt x="164" y="165"/>
                    </a:lnTo>
                    <a:lnTo>
                      <a:pt x="162" y="162"/>
                    </a:lnTo>
                    <a:lnTo>
                      <a:pt x="162" y="157"/>
                    </a:lnTo>
                    <a:lnTo>
                      <a:pt x="162" y="154"/>
                    </a:lnTo>
                    <a:lnTo>
                      <a:pt x="166" y="152"/>
                    </a:lnTo>
                    <a:lnTo>
                      <a:pt x="167" y="152"/>
                    </a:lnTo>
                    <a:lnTo>
                      <a:pt x="171" y="147"/>
                    </a:lnTo>
                    <a:lnTo>
                      <a:pt x="173" y="145"/>
                    </a:lnTo>
                    <a:lnTo>
                      <a:pt x="175" y="141"/>
                    </a:lnTo>
                    <a:lnTo>
                      <a:pt x="177" y="143"/>
                    </a:lnTo>
                    <a:lnTo>
                      <a:pt x="178" y="142"/>
                    </a:lnTo>
                    <a:lnTo>
                      <a:pt x="180" y="141"/>
                    </a:lnTo>
                    <a:lnTo>
                      <a:pt x="180" y="138"/>
                    </a:lnTo>
                    <a:lnTo>
                      <a:pt x="182" y="136"/>
                    </a:lnTo>
                    <a:lnTo>
                      <a:pt x="184" y="135"/>
                    </a:lnTo>
                    <a:lnTo>
                      <a:pt x="189" y="138"/>
                    </a:lnTo>
                    <a:lnTo>
                      <a:pt x="192" y="136"/>
                    </a:lnTo>
                    <a:lnTo>
                      <a:pt x="196" y="129"/>
                    </a:lnTo>
                    <a:lnTo>
                      <a:pt x="200" y="125"/>
                    </a:lnTo>
                    <a:lnTo>
                      <a:pt x="202" y="121"/>
                    </a:lnTo>
                    <a:lnTo>
                      <a:pt x="203" y="121"/>
                    </a:lnTo>
                    <a:lnTo>
                      <a:pt x="205" y="126"/>
                    </a:lnTo>
                    <a:lnTo>
                      <a:pt x="207" y="128"/>
                    </a:lnTo>
                    <a:lnTo>
                      <a:pt x="208" y="127"/>
                    </a:lnTo>
                    <a:lnTo>
                      <a:pt x="211" y="129"/>
                    </a:lnTo>
                    <a:lnTo>
                      <a:pt x="214" y="127"/>
                    </a:lnTo>
                    <a:lnTo>
                      <a:pt x="214" y="125"/>
                    </a:lnTo>
                    <a:lnTo>
                      <a:pt x="215" y="124"/>
                    </a:lnTo>
                    <a:lnTo>
                      <a:pt x="215" y="121"/>
                    </a:lnTo>
                    <a:lnTo>
                      <a:pt x="216" y="119"/>
                    </a:lnTo>
                    <a:lnTo>
                      <a:pt x="215" y="115"/>
                    </a:lnTo>
                    <a:lnTo>
                      <a:pt x="216" y="112"/>
                    </a:lnTo>
                    <a:lnTo>
                      <a:pt x="217" y="107"/>
                    </a:lnTo>
                    <a:lnTo>
                      <a:pt x="217" y="105"/>
                    </a:lnTo>
                    <a:lnTo>
                      <a:pt x="218" y="104"/>
                    </a:lnTo>
                    <a:lnTo>
                      <a:pt x="216" y="96"/>
                    </a:lnTo>
                    <a:lnTo>
                      <a:pt x="212" y="98"/>
                    </a:lnTo>
                    <a:lnTo>
                      <a:pt x="211" y="95"/>
                    </a:lnTo>
                    <a:lnTo>
                      <a:pt x="208" y="92"/>
                    </a:lnTo>
                    <a:lnTo>
                      <a:pt x="202" y="92"/>
                    </a:lnTo>
                    <a:lnTo>
                      <a:pt x="201" y="93"/>
                    </a:lnTo>
                    <a:lnTo>
                      <a:pt x="200" y="101"/>
                    </a:lnTo>
                    <a:lnTo>
                      <a:pt x="197" y="101"/>
                    </a:lnTo>
                    <a:lnTo>
                      <a:pt x="196" y="99"/>
                    </a:lnTo>
                    <a:lnTo>
                      <a:pt x="195" y="93"/>
                    </a:lnTo>
                    <a:lnTo>
                      <a:pt x="194" y="91"/>
                    </a:lnTo>
                    <a:lnTo>
                      <a:pt x="197" y="90"/>
                    </a:lnTo>
                    <a:lnTo>
                      <a:pt x="196" y="88"/>
                    </a:lnTo>
                    <a:lnTo>
                      <a:pt x="197" y="85"/>
                    </a:lnTo>
                    <a:lnTo>
                      <a:pt x="200" y="80"/>
                    </a:lnTo>
                    <a:lnTo>
                      <a:pt x="198" y="78"/>
                    </a:lnTo>
                    <a:lnTo>
                      <a:pt x="196" y="78"/>
                    </a:lnTo>
                    <a:lnTo>
                      <a:pt x="195" y="77"/>
                    </a:lnTo>
                    <a:lnTo>
                      <a:pt x="196" y="73"/>
                    </a:lnTo>
                    <a:lnTo>
                      <a:pt x="198" y="74"/>
                    </a:lnTo>
                    <a:lnTo>
                      <a:pt x="200" y="72"/>
                    </a:lnTo>
                    <a:lnTo>
                      <a:pt x="199" y="70"/>
                    </a:lnTo>
                    <a:lnTo>
                      <a:pt x="192" y="70"/>
                    </a:lnTo>
                    <a:lnTo>
                      <a:pt x="189" y="73"/>
                    </a:lnTo>
                    <a:lnTo>
                      <a:pt x="186" y="73"/>
                    </a:lnTo>
                    <a:lnTo>
                      <a:pt x="182" y="74"/>
                    </a:lnTo>
                    <a:lnTo>
                      <a:pt x="178" y="71"/>
                    </a:lnTo>
                    <a:lnTo>
                      <a:pt x="176" y="68"/>
                    </a:lnTo>
                    <a:lnTo>
                      <a:pt x="172" y="66"/>
                    </a:lnTo>
                    <a:lnTo>
                      <a:pt x="171" y="63"/>
                    </a:lnTo>
                    <a:lnTo>
                      <a:pt x="168" y="61"/>
                    </a:lnTo>
                    <a:lnTo>
                      <a:pt x="166" y="58"/>
                    </a:lnTo>
                    <a:lnTo>
                      <a:pt x="164" y="54"/>
                    </a:lnTo>
                    <a:lnTo>
                      <a:pt x="160" y="49"/>
                    </a:lnTo>
                    <a:lnTo>
                      <a:pt x="160" y="44"/>
                    </a:lnTo>
                    <a:lnTo>
                      <a:pt x="162" y="40"/>
                    </a:lnTo>
                    <a:lnTo>
                      <a:pt x="160" y="38"/>
                    </a:lnTo>
                    <a:lnTo>
                      <a:pt x="157" y="37"/>
                    </a:lnTo>
                    <a:lnTo>
                      <a:pt x="156" y="38"/>
                    </a:lnTo>
                    <a:lnTo>
                      <a:pt x="151" y="39"/>
                    </a:lnTo>
                    <a:lnTo>
                      <a:pt x="149" y="40"/>
                    </a:lnTo>
                    <a:lnTo>
                      <a:pt x="145" y="40"/>
                    </a:lnTo>
                    <a:lnTo>
                      <a:pt x="141" y="32"/>
                    </a:lnTo>
                    <a:lnTo>
                      <a:pt x="138" y="32"/>
                    </a:lnTo>
                    <a:lnTo>
                      <a:pt x="138" y="27"/>
                    </a:lnTo>
                    <a:lnTo>
                      <a:pt x="136" y="27"/>
                    </a:lnTo>
                    <a:lnTo>
                      <a:pt x="131" y="27"/>
                    </a:lnTo>
                    <a:lnTo>
                      <a:pt x="131" y="28"/>
                    </a:lnTo>
                    <a:lnTo>
                      <a:pt x="123" y="24"/>
                    </a:lnTo>
                    <a:lnTo>
                      <a:pt x="119" y="20"/>
                    </a:lnTo>
                    <a:lnTo>
                      <a:pt x="117" y="20"/>
                    </a:lnTo>
                    <a:lnTo>
                      <a:pt x="116" y="17"/>
                    </a:lnTo>
                    <a:lnTo>
                      <a:pt x="115" y="17"/>
                    </a:lnTo>
                    <a:lnTo>
                      <a:pt x="113" y="18"/>
                    </a:lnTo>
                    <a:lnTo>
                      <a:pt x="111" y="15"/>
                    </a:lnTo>
                    <a:lnTo>
                      <a:pt x="109" y="14"/>
                    </a:lnTo>
                    <a:lnTo>
                      <a:pt x="105" y="17"/>
                    </a:lnTo>
                    <a:lnTo>
                      <a:pt x="102" y="17"/>
                    </a:lnTo>
                    <a:lnTo>
                      <a:pt x="101" y="15"/>
                    </a:lnTo>
                    <a:lnTo>
                      <a:pt x="96" y="10"/>
                    </a:lnTo>
                    <a:lnTo>
                      <a:pt x="90" y="6"/>
                    </a:lnTo>
                    <a:lnTo>
                      <a:pt x="85" y="0"/>
                    </a:lnTo>
                    <a:lnTo>
                      <a:pt x="85" y="1"/>
                    </a:lnTo>
                    <a:lnTo>
                      <a:pt x="83" y="0"/>
                    </a:lnTo>
                    <a:lnTo>
                      <a:pt x="82" y="3"/>
                    </a:lnTo>
                    <a:lnTo>
                      <a:pt x="80" y="2"/>
                    </a:lnTo>
                    <a:lnTo>
                      <a:pt x="78" y="3"/>
                    </a:lnTo>
                    <a:lnTo>
                      <a:pt x="78" y="6"/>
                    </a:lnTo>
                    <a:lnTo>
                      <a:pt x="76" y="7"/>
                    </a:lnTo>
                    <a:lnTo>
                      <a:pt x="76" y="10"/>
                    </a:lnTo>
                    <a:lnTo>
                      <a:pt x="74" y="12"/>
                    </a:lnTo>
                    <a:lnTo>
                      <a:pt x="74" y="15"/>
                    </a:lnTo>
                    <a:lnTo>
                      <a:pt x="72" y="17"/>
                    </a:lnTo>
                    <a:lnTo>
                      <a:pt x="71" y="19"/>
                    </a:lnTo>
                    <a:lnTo>
                      <a:pt x="72" y="19"/>
                    </a:lnTo>
                    <a:lnTo>
                      <a:pt x="75" y="22"/>
                    </a:lnTo>
                    <a:lnTo>
                      <a:pt x="77" y="24"/>
                    </a:lnTo>
                    <a:lnTo>
                      <a:pt x="79" y="25"/>
                    </a:lnTo>
                    <a:lnTo>
                      <a:pt x="80" y="28"/>
                    </a:lnTo>
                    <a:lnTo>
                      <a:pt x="83" y="28"/>
                    </a:lnTo>
                    <a:lnTo>
                      <a:pt x="83" y="29"/>
                    </a:lnTo>
                    <a:lnTo>
                      <a:pt x="83" y="31"/>
                    </a:lnTo>
                    <a:lnTo>
                      <a:pt x="84" y="32"/>
                    </a:lnTo>
                    <a:lnTo>
                      <a:pt x="85" y="38"/>
                    </a:lnTo>
                    <a:lnTo>
                      <a:pt x="83" y="41"/>
                    </a:lnTo>
                    <a:lnTo>
                      <a:pt x="86" y="48"/>
                    </a:lnTo>
                    <a:lnTo>
                      <a:pt x="88" y="51"/>
                    </a:lnTo>
                    <a:lnTo>
                      <a:pt x="88" y="56"/>
                    </a:lnTo>
                    <a:lnTo>
                      <a:pt x="87" y="57"/>
                    </a:lnTo>
                    <a:lnTo>
                      <a:pt x="88" y="62"/>
                    </a:lnTo>
                    <a:lnTo>
                      <a:pt x="91" y="66"/>
                    </a:lnTo>
                    <a:lnTo>
                      <a:pt x="93" y="67"/>
                    </a:lnTo>
                    <a:lnTo>
                      <a:pt x="94" y="66"/>
                    </a:lnTo>
                    <a:lnTo>
                      <a:pt x="96" y="66"/>
                    </a:lnTo>
                    <a:lnTo>
                      <a:pt x="96" y="68"/>
                    </a:lnTo>
                    <a:lnTo>
                      <a:pt x="102" y="72"/>
                    </a:lnTo>
                    <a:lnTo>
                      <a:pt x="104" y="72"/>
                    </a:lnTo>
                    <a:lnTo>
                      <a:pt x="104" y="75"/>
                    </a:lnTo>
                    <a:lnTo>
                      <a:pt x="106" y="76"/>
                    </a:lnTo>
                    <a:lnTo>
                      <a:pt x="108" y="84"/>
                    </a:lnTo>
                    <a:lnTo>
                      <a:pt x="107" y="89"/>
                    </a:lnTo>
                    <a:lnTo>
                      <a:pt x="105" y="92"/>
                    </a:lnTo>
                    <a:lnTo>
                      <a:pt x="102" y="93"/>
                    </a:lnTo>
                    <a:lnTo>
                      <a:pt x="102" y="95"/>
                    </a:lnTo>
                    <a:lnTo>
                      <a:pt x="104" y="98"/>
                    </a:lnTo>
                    <a:lnTo>
                      <a:pt x="104" y="101"/>
                    </a:lnTo>
                    <a:lnTo>
                      <a:pt x="108" y="107"/>
                    </a:lnTo>
                    <a:lnTo>
                      <a:pt x="106" y="108"/>
                    </a:lnTo>
                    <a:lnTo>
                      <a:pt x="104" y="112"/>
                    </a:lnTo>
                    <a:lnTo>
                      <a:pt x="100" y="112"/>
                    </a:lnTo>
                    <a:lnTo>
                      <a:pt x="99" y="112"/>
                    </a:lnTo>
                    <a:lnTo>
                      <a:pt x="98" y="107"/>
                    </a:lnTo>
                    <a:lnTo>
                      <a:pt x="96" y="104"/>
                    </a:lnTo>
                    <a:lnTo>
                      <a:pt x="96" y="100"/>
                    </a:lnTo>
                    <a:lnTo>
                      <a:pt x="94" y="98"/>
                    </a:lnTo>
                    <a:lnTo>
                      <a:pt x="91" y="101"/>
                    </a:lnTo>
                    <a:lnTo>
                      <a:pt x="91" y="103"/>
                    </a:lnTo>
                    <a:lnTo>
                      <a:pt x="91" y="104"/>
                    </a:lnTo>
                    <a:lnTo>
                      <a:pt x="90" y="106"/>
                    </a:lnTo>
                    <a:lnTo>
                      <a:pt x="89" y="108"/>
                    </a:lnTo>
                    <a:lnTo>
                      <a:pt x="87" y="108"/>
                    </a:lnTo>
                    <a:lnTo>
                      <a:pt x="86" y="107"/>
                    </a:lnTo>
                    <a:lnTo>
                      <a:pt x="81" y="107"/>
                    </a:lnTo>
                    <a:lnTo>
                      <a:pt x="80" y="106"/>
                    </a:lnTo>
                    <a:lnTo>
                      <a:pt x="78" y="105"/>
                    </a:lnTo>
                    <a:lnTo>
                      <a:pt x="74" y="106"/>
                    </a:lnTo>
                    <a:lnTo>
                      <a:pt x="73" y="108"/>
                    </a:lnTo>
                    <a:lnTo>
                      <a:pt x="70" y="109"/>
                    </a:lnTo>
                    <a:lnTo>
                      <a:pt x="69" y="111"/>
                    </a:lnTo>
                    <a:lnTo>
                      <a:pt x="69" y="115"/>
                    </a:lnTo>
                    <a:lnTo>
                      <a:pt x="68" y="117"/>
                    </a:lnTo>
                    <a:lnTo>
                      <a:pt x="66" y="118"/>
                    </a:lnTo>
                    <a:lnTo>
                      <a:pt x="63" y="117"/>
                    </a:lnTo>
                    <a:lnTo>
                      <a:pt x="62" y="119"/>
                    </a:lnTo>
                    <a:lnTo>
                      <a:pt x="63" y="121"/>
                    </a:lnTo>
                    <a:lnTo>
                      <a:pt x="62" y="123"/>
                    </a:lnTo>
                    <a:lnTo>
                      <a:pt x="62" y="126"/>
                    </a:lnTo>
                    <a:lnTo>
                      <a:pt x="61" y="129"/>
                    </a:lnTo>
                    <a:lnTo>
                      <a:pt x="58" y="131"/>
                    </a:lnTo>
                    <a:lnTo>
                      <a:pt x="57" y="133"/>
                    </a:lnTo>
                    <a:lnTo>
                      <a:pt x="55" y="136"/>
                    </a:lnTo>
                    <a:lnTo>
                      <a:pt x="55" y="139"/>
                    </a:lnTo>
                    <a:lnTo>
                      <a:pt x="54" y="141"/>
                    </a:lnTo>
                    <a:lnTo>
                      <a:pt x="52" y="145"/>
                    </a:lnTo>
                    <a:lnTo>
                      <a:pt x="52" y="148"/>
                    </a:lnTo>
                    <a:lnTo>
                      <a:pt x="51" y="150"/>
                    </a:lnTo>
                    <a:lnTo>
                      <a:pt x="50" y="150"/>
                    </a:lnTo>
                    <a:lnTo>
                      <a:pt x="50" y="148"/>
                    </a:lnTo>
                    <a:lnTo>
                      <a:pt x="49" y="148"/>
                    </a:lnTo>
                    <a:lnTo>
                      <a:pt x="49" y="154"/>
                    </a:lnTo>
                    <a:lnTo>
                      <a:pt x="47" y="156"/>
                    </a:lnTo>
                    <a:lnTo>
                      <a:pt x="44" y="156"/>
                    </a:lnTo>
                    <a:lnTo>
                      <a:pt x="43" y="157"/>
                    </a:lnTo>
                    <a:lnTo>
                      <a:pt x="44" y="158"/>
                    </a:lnTo>
                    <a:lnTo>
                      <a:pt x="46" y="164"/>
                    </a:lnTo>
                    <a:lnTo>
                      <a:pt x="46" y="166"/>
                    </a:lnTo>
                    <a:lnTo>
                      <a:pt x="47" y="169"/>
                    </a:lnTo>
                    <a:lnTo>
                      <a:pt x="44" y="170"/>
                    </a:lnTo>
                    <a:lnTo>
                      <a:pt x="41" y="174"/>
                    </a:lnTo>
                    <a:lnTo>
                      <a:pt x="39" y="176"/>
                    </a:lnTo>
                    <a:lnTo>
                      <a:pt x="43" y="180"/>
                    </a:lnTo>
                    <a:lnTo>
                      <a:pt x="41" y="183"/>
                    </a:lnTo>
                    <a:lnTo>
                      <a:pt x="44" y="187"/>
                    </a:lnTo>
                    <a:lnTo>
                      <a:pt x="41" y="189"/>
                    </a:lnTo>
                    <a:lnTo>
                      <a:pt x="41" y="191"/>
                    </a:lnTo>
                    <a:lnTo>
                      <a:pt x="41" y="192"/>
                    </a:lnTo>
                    <a:lnTo>
                      <a:pt x="40" y="193"/>
                    </a:lnTo>
                    <a:lnTo>
                      <a:pt x="37" y="193"/>
                    </a:lnTo>
                    <a:lnTo>
                      <a:pt x="36" y="195"/>
                    </a:lnTo>
                    <a:lnTo>
                      <a:pt x="33" y="196"/>
                    </a:lnTo>
                    <a:lnTo>
                      <a:pt x="31" y="199"/>
                    </a:lnTo>
                    <a:lnTo>
                      <a:pt x="30" y="198"/>
                    </a:lnTo>
                    <a:lnTo>
                      <a:pt x="29" y="199"/>
                    </a:lnTo>
                    <a:lnTo>
                      <a:pt x="29" y="202"/>
                    </a:lnTo>
                    <a:lnTo>
                      <a:pt x="28" y="203"/>
                    </a:lnTo>
                    <a:lnTo>
                      <a:pt x="26" y="204"/>
                    </a:lnTo>
                    <a:lnTo>
                      <a:pt x="25" y="207"/>
                    </a:lnTo>
                    <a:lnTo>
                      <a:pt x="25" y="208"/>
                    </a:lnTo>
                    <a:lnTo>
                      <a:pt x="23" y="208"/>
                    </a:lnTo>
                    <a:lnTo>
                      <a:pt x="21" y="205"/>
                    </a:lnTo>
                    <a:lnTo>
                      <a:pt x="16" y="204"/>
                    </a:lnTo>
                    <a:lnTo>
                      <a:pt x="13" y="204"/>
                    </a:lnTo>
                    <a:lnTo>
                      <a:pt x="14" y="212"/>
                    </a:lnTo>
                    <a:lnTo>
                      <a:pt x="16" y="213"/>
                    </a:lnTo>
                    <a:lnTo>
                      <a:pt x="17" y="216"/>
                    </a:lnTo>
                    <a:lnTo>
                      <a:pt x="17" y="218"/>
                    </a:lnTo>
                    <a:lnTo>
                      <a:pt x="18" y="221"/>
                    </a:lnTo>
                    <a:lnTo>
                      <a:pt x="17" y="224"/>
                    </a:lnTo>
                    <a:lnTo>
                      <a:pt x="17" y="228"/>
                    </a:lnTo>
                    <a:lnTo>
                      <a:pt x="17" y="230"/>
                    </a:lnTo>
                    <a:lnTo>
                      <a:pt x="18" y="231"/>
                    </a:lnTo>
                    <a:lnTo>
                      <a:pt x="18" y="236"/>
                    </a:lnTo>
                    <a:lnTo>
                      <a:pt x="21" y="238"/>
                    </a:lnTo>
                    <a:lnTo>
                      <a:pt x="19" y="241"/>
                    </a:lnTo>
                    <a:lnTo>
                      <a:pt x="22" y="243"/>
                    </a:lnTo>
                    <a:lnTo>
                      <a:pt x="21" y="245"/>
                    </a:lnTo>
                    <a:lnTo>
                      <a:pt x="21" y="247"/>
                    </a:lnTo>
                    <a:lnTo>
                      <a:pt x="20" y="249"/>
                    </a:lnTo>
                    <a:lnTo>
                      <a:pt x="20" y="251"/>
                    </a:lnTo>
                    <a:lnTo>
                      <a:pt x="21" y="253"/>
                    </a:lnTo>
                    <a:lnTo>
                      <a:pt x="19" y="255"/>
                    </a:lnTo>
                    <a:lnTo>
                      <a:pt x="21" y="261"/>
                    </a:lnTo>
                    <a:lnTo>
                      <a:pt x="21" y="264"/>
                    </a:lnTo>
                    <a:lnTo>
                      <a:pt x="23" y="265"/>
                    </a:lnTo>
                    <a:lnTo>
                      <a:pt x="22" y="266"/>
                    </a:lnTo>
                    <a:lnTo>
                      <a:pt x="23" y="267"/>
                    </a:lnTo>
                    <a:lnTo>
                      <a:pt x="19" y="268"/>
                    </a:lnTo>
                    <a:lnTo>
                      <a:pt x="17" y="268"/>
                    </a:lnTo>
                    <a:lnTo>
                      <a:pt x="15" y="270"/>
                    </a:lnTo>
                    <a:lnTo>
                      <a:pt x="14" y="271"/>
                    </a:lnTo>
                    <a:lnTo>
                      <a:pt x="13" y="277"/>
                    </a:lnTo>
                    <a:lnTo>
                      <a:pt x="13" y="279"/>
                    </a:lnTo>
                    <a:lnTo>
                      <a:pt x="14" y="280"/>
                    </a:lnTo>
                    <a:lnTo>
                      <a:pt x="12" y="283"/>
                    </a:lnTo>
                    <a:lnTo>
                      <a:pt x="13" y="286"/>
                    </a:lnTo>
                    <a:lnTo>
                      <a:pt x="15" y="287"/>
                    </a:lnTo>
                    <a:lnTo>
                      <a:pt x="16" y="289"/>
                    </a:lnTo>
                    <a:lnTo>
                      <a:pt x="17" y="290"/>
                    </a:lnTo>
                    <a:lnTo>
                      <a:pt x="18" y="291"/>
                    </a:lnTo>
                    <a:lnTo>
                      <a:pt x="17" y="293"/>
                    </a:lnTo>
                    <a:lnTo>
                      <a:pt x="17" y="295"/>
                    </a:lnTo>
                    <a:lnTo>
                      <a:pt x="17" y="298"/>
                    </a:lnTo>
                    <a:lnTo>
                      <a:pt x="19" y="304"/>
                    </a:lnTo>
                    <a:lnTo>
                      <a:pt x="23" y="311"/>
                    </a:lnTo>
                    <a:lnTo>
                      <a:pt x="25" y="313"/>
                    </a:lnTo>
                    <a:lnTo>
                      <a:pt x="26" y="314"/>
                    </a:lnTo>
                    <a:lnTo>
                      <a:pt x="28" y="316"/>
                    </a:lnTo>
                    <a:lnTo>
                      <a:pt x="26" y="317"/>
                    </a:lnTo>
                    <a:lnTo>
                      <a:pt x="26" y="318"/>
                    </a:lnTo>
                    <a:lnTo>
                      <a:pt x="26" y="319"/>
                    </a:lnTo>
                    <a:lnTo>
                      <a:pt x="25" y="320"/>
                    </a:lnTo>
                    <a:lnTo>
                      <a:pt x="28" y="325"/>
                    </a:lnTo>
                    <a:lnTo>
                      <a:pt x="30" y="326"/>
                    </a:lnTo>
                    <a:lnTo>
                      <a:pt x="28" y="329"/>
                    </a:lnTo>
                    <a:lnTo>
                      <a:pt x="26" y="329"/>
                    </a:lnTo>
                    <a:lnTo>
                      <a:pt x="25" y="332"/>
                    </a:lnTo>
                    <a:lnTo>
                      <a:pt x="23" y="333"/>
                    </a:lnTo>
                    <a:lnTo>
                      <a:pt x="23" y="335"/>
                    </a:lnTo>
                    <a:lnTo>
                      <a:pt x="25" y="335"/>
                    </a:lnTo>
                    <a:lnTo>
                      <a:pt x="26" y="335"/>
                    </a:lnTo>
                    <a:lnTo>
                      <a:pt x="27" y="333"/>
                    </a:lnTo>
                    <a:lnTo>
                      <a:pt x="29" y="333"/>
                    </a:lnTo>
                    <a:lnTo>
                      <a:pt x="29" y="335"/>
                    </a:lnTo>
                    <a:lnTo>
                      <a:pt x="30" y="336"/>
                    </a:lnTo>
                    <a:lnTo>
                      <a:pt x="31" y="335"/>
                    </a:lnTo>
                    <a:lnTo>
                      <a:pt x="34" y="335"/>
                    </a:lnTo>
                    <a:lnTo>
                      <a:pt x="35" y="338"/>
                    </a:lnTo>
                    <a:lnTo>
                      <a:pt x="38" y="340"/>
                    </a:lnTo>
                    <a:lnTo>
                      <a:pt x="37" y="342"/>
                    </a:lnTo>
                    <a:lnTo>
                      <a:pt x="35" y="346"/>
                    </a:lnTo>
                    <a:lnTo>
                      <a:pt x="36" y="346"/>
                    </a:lnTo>
                    <a:lnTo>
                      <a:pt x="36" y="348"/>
                    </a:lnTo>
                    <a:lnTo>
                      <a:pt x="37" y="347"/>
                    </a:lnTo>
                    <a:lnTo>
                      <a:pt x="37" y="349"/>
                    </a:lnTo>
                    <a:lnTo>
                      <a:pt x="35" y="356"/>
                    </a:lnTo>
                    <a:lnTo>
                      <a:pt x="36" y="359"/>
                    </a:lnTo>
                    <a:lnTo>
                      <a:pt x="33" y="361"/>
                    </a:lnTo>
                    <a:lnTo>
                      <a:pt x="32" y="361"/>
                    </a:lnTo>
                    <a:lnTo>
                      <a:pt x="30" y="362"/>
                    </a:lnTo>
                    <a:lnTo>
                      <a:pt x="30" y="364"/>
                    </a:lnTo>
                    <a:lnTo>
                      <a:pt x="30" y="365"/>
                    </a:lnTo>
                    <a:lnTo>
                      <a:pt x="29" y="365"/>
                    </a:lnTo>
                    <a:lnTo>
                      <a:pt x="26" y="365"/>
                    </a:lnTo>
                    <a:lnTo>
                      <a:pt x="25" y="367"/>
                    </a:lnTo>
                    <a:lnTo>
                      <a:pt x="25" y="369"/>
                    </a:lnTo>
                    <a:lnTo>
                      <a:pt x="23" y="369"/>
                    </a:lnTo>
                    <a:lnTo>
                      <a:pt x="23" y="374"/>
                    </a:lnTo>
                    <a:lnTo>
                      <a:pt x="22" y="375"/>
                    </a:lnTo>
                    <a:lnTo>
                      <a:pt x="22" y="377"/>
                    </a:lnTo>
                    <a:lnTo>
                      <a:pt x="24" y="381"/>
                    </a:lnTo>
                    <a:lnTo>
                      <a:pt x="26" y="384"/>
                    </a:lnTo>
                    <a:lnTo>
                      <a:pt x="26" y="385"/>
                    </a:lnTo>
                    <a:lnTo>
                      <a:pt x="25" y="384"/>
                    </a:lnTo>
                    <a:lnTo>
                      <a:pt x="25" y="382"/>
                    </a:lnTo>
                    <a:lnTo>
                      <a:pt x="24" y="382"/>
                    </a:lnTo>
                    <a:lnTo>
                      <a:pt x="24" y="383"/>
                    </a:lnTo>
                    <a:lnTo>
                      <a:pt x="23" y="384"/>
                    </a:lnTo>
                    <a:lnTo>
                      <a:pt x="22" y="388"/>
                    </a:lnTo>
                    <a:lnTo>
                      <a:pt x="20" y="389"/>
                    </a:lnTo>
                    <a:lnTo>
                      <a:pt x="21" y="391"/>
                    </a:lnTo>
                    <a:lnTo>
                      <a:pt x="21" y="392"/>
                    </a:lnTo>
                    <a:lnTo>
                      <a:pt x="19" y="393"/>
                    </a:lnTo>
                    <a:lnTo>
                      <a:pt x="20" y="395"/>
                    </a:lnTo>
                    <a:lnTo>
                      <a:pt x="21" y="396"/>
                    </a:lnTo>
                    <a:lnTo>
                      <a:pt x="18" y="397"/>
                    </a:lnTo>
                    <a:lnTo>
                      <a:pt x="18" y="398"/>
                    </a:lnTo>
                    <a:lnTo>
                      <a:pt x="17" y="399"/>
                    </a:lnTo>
                    <a:lnTo>
                      <a:pt x="16" y="398"/>
                    </a:lnTo>
                    <a:lnTo>
                      <a:pt x="15" y="401"/>
                    </a:lnTo>
                    <a:lnTo>
                      <a:pt x="17" y="401"/>
                    </a:lnTo>
                    <a:lnTo>
                      <a:pt x="17" y="404"/>
                    </a:lnTo>
                    <a:lnTo>
                      <a:pt x="19" y="405"/>
                    </a:lnTo>
                    <a:lnTo>
                      <a:pt x="18" y="406"/>
                    </a:lnTo>
                    <a:lnTo>
                      <a:pt x="17" y="406"/>
                    </a:lnTo>
                    <a:lnTo>
                      <a:pt x="13" y="407"/>
                    </a:lnTo>
                    <a:lnTo>
                      <a:pt x="13" y="406"/>
                    </a:lnTo>
                    <a:lnTo>
                      <a:pt x="12" y="405"/>
                    </a:lnTo>
                    <a:lnTo>
                      <a:pt x="11" y="403"/>
                    </a:lnTo>
                    <a:lnTo>
                      <a:pt x="9" y="404"/>
                    </a:lnTo>
                    <a:lnTo>
                      <a:pt x="9" y="402"/>
                    </a:lnTo>
                    <a:lnTo>
                      <a:pt x="8" y="404"/>
                    </a:lnTo>
                    <a:lnTo>
                      <a:pt x="8" y="403"/>
                    </a:lnTo>
                    <a:lnTo>
                      <a:pt x="5" y="401"/>
                    </a:lnTo>
                    <a:lnTo>
                      <a:pt x="3" y="399"/>
                    </a:lnTo>
                    <a:lnTo>
                      <a:pt x="5" y="401"/>
                    </a:lnTo>
                    <a:lnTo>
                      <a:pt x="3" y="401"/>
                    </a:lnTo>
                    <a:lnTo>
                      <a:pt x="4" y="403"/>
                    </a:lnTo>
                    <a:lnTo>
                      <a:pt x="3" y="404"/>
                    </a:lnTo>
                    <a:lnTo>
                      <a:pt x="3" y="405"/>
                    </a:lnTo>
                    <a:lnTo>
                      <a:pt x="3" y="407"/>
                    </a:lnTo>
                    <a:lnTo>
                      <a:pt x="3" y="410"/>
                    </a:lnTo>
                    <a:lnTo>
                      <a:pt x="5" y="410"/>
                    </a:lnTo>
                    <a:lnTo>
                      <a:pt x="5" y="411"/>
                    </a:lnTo>
                    <a:lnTo>
                      <a:pt x="5" y="412"/>
                    </a:lnTo>
                    <a:lnTo>
                      <a:pt x="3" y="413"/>
                    </a:lnTo>
                    <a:lnTo>
                      <a:pt x="2" y="416"/>
                    </a:lnTo>
                    <a:lnTo>
                      <a:pt x="1" y="417"/>
                    </a:lnTo>
                    <a:lnTo>
                      <a:pt x="0" y="420"/>
                    </a:lnTo>
                    <a:lnTo>
                      <a:pt x="2" y="420"/>
                    </a:lnTo>
                    <a:lnTo>
                      <a:pt x="5" y="420"/>
                    </a:lnTo>
                    <a:lnTo>
                      <a:pt x="6" y="420"/>
                    </a:lnTo>
                    <a:lnTo>
                      <a:pt x="8" y="421"/>
                    </a:lnTo>
                    <a:lnTo>
                      <a:pt x="9" y="420"/>
                    </a:lnTo>
                    <a:lnTo>
                      <a:pt x="11" y="422"/>
                    </a:lnTo>
                    <a:lnTo>
                      <a:pt x="12" y="423"/>
                    </a:lnTo>
                    <a:lnTo>
                      <a:pt x="15" y="426"/>
                    </a:lnTo>
                    <a:lnTo>
                      <a:pt x="18" y="426"/>
                    </a:lnTo>
                    <a:lnTo>
                      <a:pt x="20" y="425"/>
                    </a:lnTo>
                    <a:lnTo>
                      <a:pt x="19" y="426"/>
                    </a:lnTo>
                    <a:lnTo>
                      <a:pt x="19" y="427"/>
                    </a:lnTo>
                    <a:lnTo>
                      <a:pt x="20" y="426"/>
                    </a:lnTo>
                    <a:lnTo>
                      <a:pt x="21" y="426"/>
                    </a:lnTo>
                    <a:lnTo>
                      <a:pt x="23" y="427"/>
                    </a:lnTo>
                    <a:lnTo>
                      <a:pt x="24" y="427"/>
                    </a:lnTo>
                    <a:lnTo>
                      <a:pt x="25" y="427"/>
                    </a:lnTo>
                    <a:lnTo>
                      <a:pt x="25" y="428"/>
                    </a:lnTo>
                    <a:lnTo>
                      <a:pt x="22" y="428"/>
                    </a:lnTo>
                    <a:lnTo>
                      <a:pt x="20" y="427"/>
                    </a:lnTo>
                    <a:lnTo>
                      <a:pt x="18" y="427"/>
                    </a:lnTo>
                    <a:lnTo>
                      <a:pt x="17" y="430"/>
                    </a:lnTo>
                    <a:lnTo>
                      <a:pt x="17" y="431"/>
                    </a:lnTo>
                    <a:lnTo>
                      <a:pt x="17" y="435"/>
                    </a:lnTo>
                    <a:lnTo>
                      <a:pt x="15" y="436"/>
                    </a:lnTo>
                    <a:lnTo>
                      <a:pt x="14" y="435"/>
                    </a:lnTo>
                    <a:lnTo>
                      <a:pt x="11" y="437"/>
                    </a:lnTo>
                    <a:lnTo>
                      <a:pt x="12" y="439"/>
                    </a:lnTo>
                    <a:lnTo>
                      <a:pt x="10" y="443"/>
                    </a:lnTo>
                    <a:lnTo>
                      <a:pt x="11" y="445"/>
                    </a:lnTo>
                    <a:lnTo>
                      <a:pt x="11" y="448"/>
                    </a:lnTo>
                    <a:lnTo>
                      <a:pt x="12" y="449"/>
                    </a:lnTo>
                    <a:lnTo>
                      <a:pt x="12" y="451"/>
                    </a:lnTo>
                    <a:lnTo>
                      <a:pt x="13" y="454"/>
                    </a:lnTo>
                    <a:lnTo>
                      <a:pt x="12" y="454"/>
                    </a:lnTo>
                    <a:lnTo>
                      <a:pt x="13" y="455"/>
                    </a:lnTo>
                    <a:lnTo>
                      <a:pt x="12" y="462"/>
                    </a:lnTo>
                    <a:lnTo>
                      <a:pt x="14" y="463"/>
                    </a:lnTo>
                    <a:lnTo>
                      <a:pt x="15" y="464"/>
                    </a:lnTo>
                    <a:lnTo>
                      <a:pt x="17" y="464"/>
                    </a:lnTo>
                    <a:lnTo>
                      <a:pt x="17" y="465"/>
                    </a:lnTo>
                    <a:lnTo>
                      <a:pt x="17" y="468"/>
                    </a:lnTo>
                    <a:lnTo>
                      <a:pt x="18" y="470"/>
                    </a:lnTo>
                    <a:lnTo>
                      <a:pt x="17" y="471"/>
                    </a:lnTo>
                    <a:lnTo>
                      <a:pt x="19" y="471"/>
                    </a:lnTo>
                    <a:lnTo>
                      <a:pt x="19" y="473"/>
                    </a:lnTo>
                    <a:lnTo>
                      <a:pt x="19" y="474"/>
                    </a:lnTo>
                    <a:lnTo>
                      <a:pt x="18" y="474"/>
                    </a:lnTo>
                    <a:lnTo>
                      <a:pt x="17" y="474"/>
                    </a:lnTo>
                    <a:lnTo>
                      <a:pt x="15" y="474"/>
                    </a:lnTo>
                    <a:lnTo>
                      <a:pt x="15" y="475"/>
                    </a:lnTo>
                    <a:lnTo>
                      <a:pt x="12" y="474"/>
                    </a:lnTo>
                    <a:lnTo>
                      <a:pt x="11" y="477"/>
                    </a:lnTo>
                    <a:lnTo>
                      <a:pt x="11" y="478"/>
                    </a:lnTo>
                    <a:lnTo>
                      <a:pt x="9" y="480"/>
                    </a:lnTo>
                    <a:lnTo>
                      <a:pt x="9" y="483"/>
                    </a:lnTo>
                    <a:lnTo>
                      <a:pt x="11" y="484"/>
                    </a:lnTo>
                    <a:lnTo>
                      <a:pt x="11" y="482"/>
                    </a:lnTo>
                    <a:lnTo>
                      <a:pt x="13" y="483"/>
                    </a:lnTo>
                    <a:lnTo>
                      <a:pt x="12" y="486"/>
                    </a:lnTo>
                    <a:lnTo>
                      <a:pt x="18" y="490"/>
                    </a:lnTo>
                    <a:lnTo>
                      <a:pt x="21" y="494"/>
                    </a:lnTo>
                    <a:lnTo>
                      <a:pt x="25" y="496"/>
                    </a:lnTo>
                    <a:lnTo>
                      <a:pt x="26" y="499"/>
                    </a:lnTo>
                    <a:lnTo>
                      <a:pt x="27" y="498"/>
                    </a:lnTo>
                    <a:lnTo>
                      <a:pt x="27" y="497"/>
                    </a:lnTo>
                    <a:lnTo>
                      <a:pt x="30" y="493"/>
                    </a:lnTo>
                    <a:lnTo>
                      <a:pt x="32" y="491"/>
                    </a:lnTo>
                    <a:lnTo>
                      <a:pt x="34" y="491"/>
                    </a:lnTo>
                    <a:lnTo>
                      <a:pt x="36" y="490"/>
                    </a:lnTo>
                    <a:lnTo>
                      <a:pt x="37" y="491"/>
                    </a:lnTo>
                    <a:lnTo>
                      <a:pt x="36" y="489"/>
                    </a:lnTo>
                    <a:lnTo>
                      <a:pt x="36" y="486"/>
                    </a:lnTo>
                    <a:lnTo>
                      <a:pt x="36" y="484"/>
                    </a:lnTo>
                    <a:lnTo>
                      <a:pt x="37" y="484"/>
                    </a:lnTo>
                    <a:lnTo>
                      <a:pt x="39" y="478"/>
                    </a:lnTo>
                    <a:lnTo>
                      <a:pt x="40" y="481"/>
                    </a:lnTo>
                    <a:lnTo>
                      <a:pt x="41" y="480"/>
                    </a:lnTo>
                    <a:lnTo>
                      <a:pt x="44" y="478"/>
                    </a:lnTo>
                    <a:lnTo>
                      <a:pt x="41" y="475"/>
                    </a:lnTo>
                    <a:lnTo>
                      <a:pt x="42" y="473"/>
                    </a:lnTo>
                    <a:lnTo>
                      <a:pt x="41" y="472"/>
                    </a:lnTo>
                    <a:lnTo>
                      <a:pt x="38" y="471"/>
                    </a:lnTo>
                    <a:lnTo>
                      <a:pt x="38" y="469"/>
                    </a:lnTo>
                    <a:lnTo>
                      <a:pt x="38" y="468"/>
                    </a:lnTo>
                    <a:lnTo>
                      <a:pt x="40" y="467"/>
                    </a:lnTo>
                    <a:lnTo>
                      <a:pt x="41" y="466"/>
                    </a:lnTo>
                    <a:lnTo>
                      <a:pt x="39" y="465"/>
                    </a:lnTo>
                    <a:lnTo>
                      <a:pt x="39" y="463"/>
                    </a:lnTo>
                    <a:lnTo>
                      <a:pt x="38" y="463"/>
                    </a:lnTo>
                    <a:lnTo>
                      <a:pt x="37" y="464"/>
                    </a:lnTo>
                    <a:lnTo>
                      <a:pt x="37" y="462"/>
                    </a:lnTo>
                    <a:lnTo>
                      <a:pt x="36" y="462"/>
                    </a:lnTo>
                    <a:lnTo>
                      <a:pt x="36" y="459"/>
                    </a:lnTo>
                    <a:lnTo>
                      <a:pt x="35" y="459"/>
                    </a:lnTo>
                    <a:lnTo>
                      <a:pt x="35" y="458"/>
                    </a:lnTo>
                    <a:lnTo>
                      <a:pt x="34" y="459"/>
                    </a:lnTo>
                    <a:lnTo>
                      <a:pt x="33" y="458"/>
                    </a:lnTo>
                    <a:lnTo>
                      <a:pt x="32" y="458"/>
                    </a:lnTo>
                    <a:lnTo>
                      <a:pt x="33" y="456"/>
                    </a:lnTo>
                    <a:lnTo>
                      <a:pt x="32" y="454"/>
                    </a:lnTo>
                    <a:lnTo>
                      <a:pt x="30" y="454"/>
                    </a:lnTo>
                    <a:lnTo>
                      <a:pt x="31" y="452"/>
                    </a:lnTo>
                    <a:lnTo>
                      <a:pt x="33" y="454"/>
                    </a:lnTo>
                    <a:lnTo>
                      <a:pt x="34" y="453"/>
                    </a:lnTo>
                    <a:lnTo>
                      <a:pt x="35" y="451"/>
                    </a:lnTo>
                    <a:lnTo>
                      <a:pt x="36" y="451"/>
                    </a:lnTo>
                    <a:lnTo>
                      <a:pt x="36" y="450"/>
                    </a:lnTo>
                    <a:lnTo>
                      <a:pt x="35" y="450"/>
                    </a:lnTo>
                    <a:lnTo>
                      <a:pt x="34" y="450"/>
                    </a:lnTo>
                    <a:lnTo>
                      <a:pt x="36" y="449"/>
                    </a:lnTo>
                    <a:lnTo>
                      <a:pt x="38" y="449"/>
                    </a:lnTo>
                    <a:lnTo>
                      <a:pt x="44" y="446"/>
                    </a:lnTo>
                    <a:lnTo>
                      <a:pt x="45" y="446"/>
                    </a:lnTo>
                    <a:lnTo>
                      <a:pt x="46" y="445"/>
                    </a:lnTo>
                    <a:lnTo>
                      <a:pt x="47" y="446"/>
                    </a:lnTo>
                    <a:lnTo>
                      <a:pt x="50" y="451"/>
                    </a:lnTo>
                    <a:lnTo>
                      <a:pt x="52" y="448"/>
                    </a:lnTo>
                    <a:lnTo>
                      <a:pt x="54" y="449"/>
                    </a:lnTo>
                    <a:lnTo>
                      <a:pt x="54" y="450"/>
                    </a:lnTo>
                    <a:lnTo>
                      <a:pt x="55" y="450"/>
                    </a:lnTo>
                    <a:lnTo>
                      <a:pt x="54" y="451"/>
                    </a:lnTo>
                    <a:lnTo>
                      <a:pt x="55" y="452"/>
                    </a:lnTo>
                    <a:lnTo>
                      <a:pt x="57" y="454"/>
                    </a:lnTo>
                    <a:lnTo>
                      <a:pt x="57" y="458"/>
                    </a:lnTo>
                    <a:lnTo>
                      <a:pt x="55" y="458"/>
                    </a:lnTo>
                    <a:lnTo>
                      <a:pt x="55" y="459"/>
                    </a:lnTo>
                    <a:lnTo>
                      <a:pt x="57" y="459"/>
                    </a:lnTo>
                    <a:lnTo>
                      <a:pt x="57" y="461"/>
                    </a:lnTo>
                    <a:lnTo>
                      <a:pt x="61" y="463"/>
                    </a:lnTo>
                    <a:lnTo>
                      <a:pt x="62" y="464"/>
                    </a:lnTo>
                    <a:lnTo>
                      <a:pt x="61" y="465"/>
                    </a:lnTo>
                    <a:lnTo>
                      <a:pt x="59" y="465"/>
                    </a:lnTo>
                    <a:lnTo>
                      <a:pt x="59" y="466"/>
                    </a:lnTo>
                    <a:lnTo>
                      <a:pt x="60" y="466"/>
                    </a:lnTo>
                    <a:lnTo>
                      <a:pt x="61" y="467"/>
                    </a:lnTo>
                    <a:lnTo>
                      <a:pt x="62" y="467"/>
                    </a:lnTo>
                    <a:lnTo>
                      <a:pt x="63" y="468"/>
                    </a:lnTo>
                    <a:lnTo>
                      <a:pt x="64" y="469"/>
                    </a:lnTo>
                    <a:lnTo>
                      <a:pt x="64" y="472"/>
                    </a:lnTo>
                    <a:lnTo>
                      <a:pt x="63" y="472"/>
                    </a:lnTo>
                    <a:lnTo>
                      <a:pt x="63" y="473"/>
                    </a:lnTo>
                    <a:lnTo>
                      <a:pt x="64" y="477"/>
                    </a:lnTo>
                    <a:lnTo>
                      <a:pt x="64" y="479"/>
                    </a:lnTo>
                    <a:lnTo>
                      <a:pt x="64" y="482"/>
                    </a:lnTo>
                    <a:lnTo>
                      <a:pt x="63" y="481"/>
                    </a:lnTo>
                    <a:lnTo>
                      <a:pt x="62" y="482"/>
                    </a:lnTo>
                    <a:lnTo>
                      <a:pt x="65" y="485"/>
                    </a:lnTo>
                    <a:lnTo>
                      <a:pt x="66" y="486"/>
                    </a:lnTo>
                    <a:lnTo>
                      <a:pt x="69" y="485"/>
                    </a:lnTo>
                    <a:lnTo>
                      <a:pt x="69" y="486"/>
                    </a:lnTo>
                    <a:lnTo>
                      <a:pt x="70" y="486"/>
                    </a:lnTo>
                    <a:lnTo>
                      <a:pt x="70" y="487"/>
                    </a:lnTo>
                    <a:lnTo>
                      <a:pt x="69" y="490"/>
                    </a:lnTo>
                    <a:lnTo>
                      <a:pt x="70" y="490"/>
                    </a:lnTo>
                    <a:lnTo>
                      <a:pt x="70" y="492"/>
                    </a:lnTo>
                    <a:lnTo>
                      <a:pt x="69" y="491"/>
                    </a:lnTo>
                    <a:lnTo>
                      <a:pt x="69" y="494"/>
                    </a:lnTo>
                    <a:lnTo>
                      <a:pt x="72" y="494"/>
                    </a:lnTo>
                    <a:lnTo>
                      <a:pt x="71" y="496"/>
                    </a:lnTo>
                    <a:lnTo>
                      <a:pt x="72" y="496"/>
                    </a:lnTo>
                    <a:lnTo>
                      <a:pt x="72" y="498"/>
                    </a:lnTo>
                    <a:lnTo>
                      <a:pt x="74" y="498"/>
                    </a:lnTo>
                    <a:lnTo>
                      <a:pt x="73" y="500"/>
                    </a:lnTo>
                    <a:lnTo>
                      <a:pt x="73" y="501"/>
                    </a:lnTo>
                    <a:lnTo>
                      <a:pt x="74" y="501"/>
                    </a:lnTo>
                    <a:lnTo>
                      <a:pt x="75" y="501"/>
                    </a:lnTo>
                    <a:lnTo>
                      <a:pt x="77" y="501"/>
                    </a:lnTo>
                    <a:lnTo>
                      <a:pt x="78" y="500"/>
                    </a:lnTo>
                    <a:lnTo>
                      <a:pt x="77" y="500"/>
                    </a:lnTo>
                    <a:lnTo>
                      <a:pt x="77" y="499"/>
                    </a:lnTo>
                    <a:lnTo>
                      <a:pt x="77" y="497"/>
                    </a:lnTo>
                    <a:lnTo>
                      <a:pt x="76" y="496"/>
                    </a:lnTo>
                    <a:lnTo>
                      <a:pt x="78" y="496"/>
                    </a:lnTo>
                    <a:lnTo>
                      <a:pt x="78" y="495"/>
                    </a:lnTo>
                    <a:lnTo>
                      <a:pt x="79" y="494"/>
                    </a:lnTo>
                    <a:lnTo>
                      <a:pt x="78" y="491"/>
                    </a:lnTo>
                    <a:lnTo>
                      <a:pt x="79" y="491"/>
                    </a:lnTo>
                    <a:lnTo>
                      <a:pt x="80" y="494"/>
                    </a:lnTo>
                    <a:lnTo>
                      <a:pt x="80" y="496"/>
                    </a:lnTo>
                    <a:lnTo>
                      <a:pt x="82" y="498"/>
                    </a:lnTo>
                    <a:lnTo>
                      <a:pt x="82" y="501"/>
                    </a:lnTo>
                    <a:lnTo>
                      <a:pt x="80" y="503"/>
                    </a:lnTo>
                    <a:lnTo>
                      <a:pt x="79" y="504"/>
                    </a:lnTo>
                    <a:lnTo>
                      <a:pt x="80" y="506"/>
                    </a:lnTo>
                    <a:lnTo>
                      <a:pt x="78" y="507"/>
                    </a:lnTo>
                    <a:lnTo>
                      <a:pt x="76" y="510"/>
                    </a:lnTo>
                    <a:lnTo>
                      <a:pt x="77" y="512"/>
                    </a:lnTo>
                    <a:lnTo>
                      <a:pt x="77" y="513"/>
                    </a:lnTo>
                    <a:lnTo>
                      <a:pt x="77" y="514"/>
                    </a:lnTo>
                    <a:lnTo>
                      <a:pt x="75" y="515"/>
                    </a:lnTo>
                    <a:lnTo>
                      <a:pt x="76" y="518"/>
                    </a:lnTo>
                    <a:lnTo>
                      <a:pt x="77" y="517"/>
                    </a:lnTo>
                    <a:lnTo>
                      <a:pt x="80" y="519"/>
                    </a:lnTo>
                    <a:lnTo>
                      <a:pt x="80" y="520"/>
                    </a:lnTo>
                    <a:lnTo>
                      <a:pt x="80" y="521"/>
                    </a:lnTo>
                    <a:lnTo>
                      <a:pt x="83" y="522"/>
                    </a:lnTo>
                    <a:lnTo>
                      <a:pt x="83" y="523"/>
                    </a:lnTo>
                    <a:lnTo>
                      <a:pt x="85" y="523"/>
                    </a:lnTo>
                    <a:lnTo>
                      <a:pt x="88" y="525"/>
                    </a:lnTo>
                    <a:lnTo>
                      <a:pt x="90" y="525"/>
                    </a:lnTo>
                    <a:lnTo>
                      <a:pt x="93" y="527"/>
                    </a:lnTo>
                    <a:lnTo>
                      <a:pt x="94" y="527"/>
                    </a:lnTo>
                    <a:lnTo>
                      <a:pt x="94" y="528"/>
                    </a:lnTo>
                    <a:lnTo>
                      <a:pt x="95" y="530"/>
                    </a:lnTo>
                    <a:lnTo>
                      <a:pt x="97" y="534"/>
                    </a:lnTo>
                    <a:lnTo>
                      <a:pt x="100" y="533"/>
                    </a:lnTo>
                    <a:lnTo>
                      <a:pt x="100" y="536"/>
                    </a:lnTo>
                    <a:lnTo>
                      <a:pt x="99" y="537"/>
                    </a:lnTo>
                    <a:lnTo>
                      <a:pt x="99" y="538"/>
                    </a:lnTo>
                    <a:lnTo>
                      <a:pt x="98" y="538"/>
                    </a:lnTo>
                    <a:lnTo>
                      <a:pt x="99" y="541"/>
                    </a:lnTo>
                    <a:lnTo>
                      <a:pt x="100" y="544"/>
                    </a:lnTo>
                    <a:lnTo>
                      <a:pt x="100" y="547"/>
                    </a:lnTo>
                    <a:lnTo>
                      <a:pt x="101" y="549"/>
                    </a:lnTo>
                    <a:lnTo>
                      <a:pt x="101" y="548"/>
                    </a:lnTo>
                    <a:lnTo>
                      <a:pt x="102" y="549"/>
                    </a:lnTo>
                    <a:lnTo>
                      <a:pt x="102" y="551"/>
                    </a:lnTo>
                    <a:lnTo>
                      <a:pt x="102" y="555"/>
                    </a:lnTo>
                    <a:lnTo>
                      <a:pt x="103" y="555"/>
                    </a:lnTo>
                    <a:lnTo>
                      <a:pt x="102" y="557"/>
                    </a:lnTo>
                    <a:lnTo>
                      <a:pt x="104" y="556"/>
                    </a:lnTo>
                    <a:lnTo>
                      <a:pt x="104" y="557"/>
                    </a:lnTo>
                    <a:lnTo>
                      <a:pt x="104" y="558"/>
                    </a:lnTo>
                    <a:lnTo>
                      <a:pt x="103" y="558"/>
                    </a:lnTo>
                    <a:lnTo>
                      <a:pt x="104" y="559"/>
                    </a:lnTo>
                    <a:lnTo>
                      <a:pt x="105" y="560"/>
                    </a:lnTo>
                    <a:lnTo>
                      <a:pt x="106" y="561"/>
                    </a:lnTo>
                    <a:lnTo>
                      <a:pt x="107" y="562"/>
                    </a:lnTo>
                    <a:lnTo>
                      <a:pt x="107" y="561"/>
                    </a:lnTo>
                    <a:lnTo>
                      <a:pt x="108" y="561"/>
                    </a:lnTo>
                    <a:lnTo>
                      <a:pt x="108" y="562"/>
                    </a:lnTo>
                    <a:lnTo>
                      <a:pt x="109" y="560"/>
                    </a:lnTo>
                    <a:lnTo>
                      <a:pt x="110" y="557"/>
                    </a:lnTo>
                    <a:lnTo>
                      <a:pt x="109" y="557"/>
                    </a:lnTo>
                    <a:lnTo>
                      <a:pt x="109" y="554"/>
                    </a:lnTo>
                    <a:lnTo>
                      <a:pt x="111" y="553"/>
                    </a:lnTo>
                    <a:lnTo>
                      <a:pt x="113" y="553"/>
                    </a:lnTo>
                    <a:lnTo>
                      <a:pt x="115" y="552"/>
                    </a:lnTo>
                    <a:lnTo>
                      <a:pt x="113" y="550"/>
                    </a:lnTo>
                    <a:lnTo>
                      <a:pt x="114" y="549"/>
                    </a:lnTo>
                    <a:lnTo>
                      <a:pt x="115" y="549"/>
                    </a:lnTo>
                    <a:lnTo>
                      <a:pt x="116" y="552"/>
                    </a:lnTo>
                    <a:lnTo>
                      <a:pt x="118" y="554"/>
                    </a:lnTo>
                    <a:lnTo>
                      <a:pt x="119" y="553"/>
                    </a:lnTo>
                    <a:lnTo>
                      <a:pt x="119" y="551"/>
                    </a:lnTo>
                    <a:lnTo>
                      <a:pt x="121" y="551"/>
                    </a:lnTo>
                    <a:lnTo>
                      <a:pt x="123" y="551"/>
                    </a:lnTo>
                    <a:lnTo>
                      <a:pt x="124" y="550"/>
                    </a:lnTo>
                    <a:lnTo>
                      <a:pt x="127" y="552"/>
                    </a:lnTo>
                    <a:lnTo>
                      <a:pt x="128" y="551"/>
                    </a:lnTo>
                    <a:lnTo>
                      <a:pt x="130" y="551"/>
                    </a:lnTo>
                    <a:lnTo>
                      <a:pt x="131" y="548"/>
                    </a:lnTo>
                    <a:lnTo>
                      <a:pt x="131" y="551"/>
                    </a:lnTo>
                    <a:lnTo>
                      <a:pt x="132" y="550"/>
                    </a:lnTo>
                    <a:lnTo>
                      <a:pt x="135" y="553"/>
                    </a:lnTo>
                    <a:lnTo>
                      <a:pt x="135" y="552"/>
                    </a:lnTo>
                    <a:lnTo>
                      <a:pt x="137" y="552"/>
                    </a:lnTo>
                    <a:lnTo>
                      <a:pt x="140" y="551"/>
                    </a:lnTo>
                    <a:lnTo>
                      <a:pt x="141" y="550"/>
                    </a:lnTo>
                    <a:lnTo>
                      <a:pt x="140" y="549"/>
                    </a:lnTo>
                    <a:lnTo>
                      <a:pt x="141" y="548"/>
                    </a:lnTo>
                    <a:lnTo>
                      <a:pt x="143" y="547"/>
                    </a:lnTo>
                    <a:lnTo>
                      <a:pt x="143" y="545"/>
                    </a:lnTo>
                    <a:lnTo>
                      <a:pt x="145" y="545"/>
                    </a:lnTo>
                    <a:lnTo>
                      <a:pt x="144" y="544"/>
                    </a:lnTo>
                    <a:lnTo>
                      <a:pt x="145" y="544"/>
                    </a:lnTo>
                    <a:lnTo>
                      <a:pt x="146" y="543"/>
                    </a:lnTo>
                    <a:lnTo>
                      <a:pt x="147" y="543"/>
                    </a:lnTo>
                    <a:lnTo>
                      <a:pt x="149" y="536"/>
                    </a:lnTo>
                    <a:lnTo>
                      <a:pt x="149" y="537"/>
                    </a:lnTo>
                    <a:lnTo>
                      <a:pt x="151" y="537"/>
                    </a:lnTo>
                    <a:lnTo>
                      <a:pt x="151" y="535"/>
                    </a:lnTo>
                    <a:lnTo>
                      <a:pt x="153" y="536"/>
                    </a:lnTo>
                    <a:lnTo>
                      <a:pt x="156" y="533"/>
                    </a:lnTo>
                    <a:lnTo>
                      <a:pt x="157" y="533"/>
                    </a:lnTo>
                    <a:lnTo>
                      <a:pt x="160" y="533"/>
                    </a:lnTo>
                    <a:lnTo>
                      <a:pt x="159" y="530"/>
                    </a:lnTo>
                    <a:lnTo>
                      <a:pt x="160" y="530"/>
                    </a:lnTo>
                    <a:lnTo>
                      <a:pt x="159" y="526"/>
                    </a:lnTo>
                    <a:lnTo>
                      <a:pt x="159" y="525"/>
                    </a:lnTo>
                    <a:lnTo>
                      <a:pt x="157" y="524"/>
                    </a:lnTo>
                    <a:lnTo>
                      <a:pt x="157" y="522"/>
                    </a:lnTo>
                    <a:lnTo>
                      <a:pt x="156" y="520"/>
                    </a:lnTo>
                    <a:lnTo>
                      <a:pt x="156" y="517"/>
                    </a:lnTo>
                    <a:lnTo>
                      <a:pt x="156" y="514"/>
                    </a:lnTo>
                    <a:lnTo>
                      <a:pt x="156" y="513"/>
                    </a:lnTo>
                    <a:lnTo>
                      <a:pt x="156" y="510"/>
                    </a:lnTo>
                    <a:lnTo>
                      <a:pt x="158" y="510"/>
                    </a:lnTo>
                    <a:lnTo>
                      <a:pt x="159" y="508"/>
                    </a:lnTo>
                    <a:lnTo>
                      <a:pt x="160" y="507"/>
                    </a:lnTo>
                    <a:lnTo>
                      <a:pt x="161" y="506"/>
                    </a:lnTo>
                    <a:lnTo>
                      <a:pt x="160" y="506"/>
                    </a:lnTo>
                    <a:lnTo>
                      <a:pt x="162" y="505"/>
                    </a:lnTo>
                    <a:lnTo>
                      <a:pt x="162" y="502"/>
                    </a:lnTo>
                    <a:lnTo>
                      <a:pt x="165" y="502"/>
                    </a:lnTo>
                    <a:lnTo>
                      <a:pt x="165" y="501"/>
                    </a:lnTo>
                    <a:lnTo>
                      <a:pt x="167" y="501"/>
                    </a:lnTo>
                    <a:lnTo>
                      <a:pt x="167" y="500"/>
                    </a:lnTo>
                    <a:lnTo>
                      <a:pt x="169" y="504"/>
                    </a:lnTo>
                    <a:lnTo>
                      <a:pt x="170" y="504"/>
                    </a:lnTo>
                    <a:lnTo>
                      <a:pt x="168" y="507"/>
                    </a:lnTo>
                    <a:lnTo>
                      <a:pt x="167" y="511"/>
                    </a:lnTo>
                    <a:lnTo>
                      <a:pt x="167" y="514"/>
                    </a:lnTo>
                    <a:lnTo>
                      <a:pt x="167" y="515"/>
                    </a:lnTo>
                    <a:lnTo>
                      <a:pt x="170" y="515"/>
                    </a:lnTo>
                    <a:lnTo>
                      <a:pt x="171" y="516"/>
                    </a:lnTo>
                    <a:lnTo>
                      <a:pt x="171" y="512"/>
                    </a:lnTo>
                    <a:lnTo>
                      <a:pt x="175" y="514"/>
                    </a:lnTo>
                    <a:lnTo>
                      <a:pt x="176" y="514"/>
                    </a:lnTo>
                    <a:lnTo>
                      <a:pt x="178" y="516"/>
                    </a:lnTo>
                    <a:lnTo>
                      <a:pt x="177" y="518"/>
                    </a:lnTo>
                    <a:lnTo>
                      <a:pt x="181" y="518"/>
                    </a:lnTo>
                    <a:lnTo>
                      <a:pt x="181" y="520"/>
                    </a:lnTo>
                    <a:lnTo>
                      <a:pt x="182" y="519"/>
                    </a:lnTo>
                    <a:lnTo>
                      <a:pt x="181" y="517"/>
                    </a:lnTo>
                    <a:lnTo>
                      <a:pt x="183" y="518"/>
                    </a:lnTo>
                    <a:lnTo>
                      <a:pt x="183" y="517"/>
                    </a:lnTo>
                    <a:lnTo>
                      <a:pt x="184" y="518"/>
                    </a:lnTo>
                    <a:lnTo>
                      <a:pt x="187" y="518"/>
                    </a:lnTo>
                    <a:lnTo>
                      <a:pt x="186" y="519"/>
                    </a:lnTo>
                    <a:lnTo>
                      <a:pt x="189" y="520"/>
                    </a:lnTo>
                    <a:lnTo>
                      <a:pt x="191" y="523"/>
                    </a:lnTo>
                    <a:lnTo>
                      <a:pt x="192" y="525"/>
                    </a:lnTo>
                    <a:lnTo>
                      <a:pt x="192" y="530"/>
                    </a:lnTo>
                    <a:lnTo>
                      <a:pt x="200" y="524"/>
                    </a:lnTo>
                    <a:lnTo>
                      <a:pt x="202" y="520"/>
                    </a:lnTo>
                    <a:lnTo>
                      <a:pt x="203" y="520"/>
                    </a:lnTo>
                    <a:lnTo>
                      <a:pt x="204" y="520"/>
                    </a:lnTo>
                    <a:lnTo>
                      <a:pt x="205" y="519"/>
                    </a:lnTo>
                    <a:lnTo>
                      <a:pt x="206" y="514"/>
                    </a:lnTo>
                    <a:lnTo>
                      <a:pt x="205" y="513"/>
                    </a:lnTo>
                    <a:lnTo>
                      <a:pt x="204" y="513"/>
                    </a:lnTo>
                    <a:lnTo>
                      <a:pt x="206" y="511"/>
                    </a:lnTo>
                    <a:lnTo>
                      <a:pt x="203" y="509"/>
                    </a:lnTo>
                    <a:lnTo>
                      <a:pt x="206" y="510"/>
                    </a:lnTo>
                    <a:lnTo>
                      <a:pt x="208" y="509"/>
                    </a:lnTo>
                    <a:lnTo>
                      <a:pt x="208" y="511"/>
                    </a:lnTo>
                    <a:lnTo>
                      <a:pt x="208" y="512"/>
                    </a:lnTo>
                    <a:lnTo>
                      <a:pt x="209" y="513"/>
                    </a:lnTo>
                    <a:lnTo>
                      <a:pt x="211" y="510"/>
                    </a:lnTo>
                    <a:lnTo>
                      <a:pt x="212" y="510"/>
                    </a:lnTo>
                    <a:lnTo>
                      <a:pt x="214" y="508"/>
                    </a:lnTo>
                    <a:lnTo>
                      <a:pt x="215" y="510"/>
                    </a:lnTo>
                    <a:lnTo>
                      <a:pt x="221" y="508"/>
                    </a:lnTo>
                    <a:lnTo>
                      <a:pt x="221" y="509"/>
                    </a:lnTo>
                    <a:lnTo>
                      <a:pt x="223" y="509"/>
                    </a:lnTo>
                    <a:lnTo>
                      <a:pt x="224" y="508"/>
                    </a:lnTo>
                    <a:lnTo>
                      <a:pt x="225" y="509"/>
                    </a:lnTo>
                    <a:lnTo>
                      <a:pt x="227" y="511"/>
                    </a:lnTo>
                    <a:lnTo>
                      <a:pt x="227" y="513"/>
                    </a:lnTo>
                    <a:lnTo>
                      <a:pt x="227" y="514"/>
                    </a:lnTo>
                    <a:lnTo>
                      <a:pt x="229" y="513"/>
                    </a:lnTo>
                    <a:lnTo>
                      <a:pt x="229" y="514"/>
                    </a:lnTo>
                    <a:lnTo>
                      <a:pt x="230" y="514"/>
                    </a:lnTo>
                    <a:lnTo>
                      <a:pt x="232" y="514"/>
                    </a:lnTo>
                    <a:lnTo>
                      <a:pt x="232" y="513"/>
                    </a:lnTo>
                    <a:lnTo>
                      <a:pt x="232" y="514"/>
                    </a:lnTo>
                    <a:lnTo>
                      <a:pt x="233" y="514"/>
                    </a:lnTo>
                    <a:lnTo>
                      <a:pt x="235" y="514"/>
                    </a:lnTo>
                    <a:lnTo>
                      <a:pt x="238" y="513"/>
                    </a:lnTo>
                    <a:lnTo>
                      <a:pt x="238" y="510"/>
                    </a:lnTo>
                    <a:lnTo>
                      <a:pt x="240" y="510"/>
                    </a:lnTo>
                    <a:lnTo>
                      <a:pt x="244" y="507"/>
                    </a:lnTo>
                    <a:lnTo>
                      <a:pt x="242" y="504"/>
                    </a:lnTo>
                    <a:lnTo>
                      <a:pt x="244" y="504"/>
                    </a:lnTo>
                    <a:lnTo>
                      <a:pt x="241" y="502"/>
                    </a:lnTo>
                    <a:lnTo>
                      <a:pt x="240" y="500"/>
                    </a:lnTo>
                    <a:lnTo>
                      <a:pt x="240" y="497"/>
                    </a:lnTo>
                    <a:lnTo>
                      <a:pt x="237" y="494"/>
                    </a:lnTo>
                    <a:lnTo>
                      <a:pt x="238" y="493"/>
                    </a:lnTo>
                    <a:lnTo>
                      <a:pt x="237" y="491"/>
                    </a:lnTo>
                    <a:lnTo>
                      <a:pt x="238" y="490"/>
                    </a:lnTo>
                    <a:lnTo>
                      <a:pt x="239" y="492"/>
                    </a:lnTo>
                    <a:lnTo>
                      <a:pt x="240" y="491"/>
                    </a:lnTo>
                    <a:lnTo>
                      <a:pt x="241" y="491"/>
                    </a:lnTo>
                    <a:lnTo>
                      <a:pt x="245" y="490"/>
                    </a:lnTo>
                    <a:lnTo>
                      <a:pt x="247" y="496"/>
                    </a:lnTo>
                    <a:lnTo>
                      <a:pt x="249" y="496"/>
                    </a:lnTo>
                    <a:lnTo>
                      <a:pt x="250" y="495"/>
                    </a:lnTo>
                    <a:lnTo>
                      <a:pt x="250" y="491"/>
                    </a:lnTo>
                    <a:lnTo>
                      <a:pt x="250" y="489"/>
                    </a:lnTo>
                    <a:lnTo>
                      <a:pt x="252" y="488"/>
                    </a:lnTo>
                    <a:lnTo>
                      <a:pt x="252" y="486"/>
                    </a:lnTo>
                    <a:lnTo>
                      <a:pt x="253" y="486"/>
                    </a:lnTo>
                    <a:lnTo>
                      <a:pt x="255" y="487"/>
                    </a:lnTo>
                    <a:lnTo>
                      <a:pt x="257" y="486"/>
                    </a:lnTo>
                    <a:lnTo>
                      <a:pt x="258" y="489"/>
                    </a:lnTo>
                    <a:lnTo>
                      <a:pt x="260" y="491"/>
                    </a:lnTo>
                    <a:lnTo>
                      <a:pt x="261" y="493"/>
                    </a:lnTo>
                    <a:lnTo>
                      <a:pt x="262" y="493"/>
                    </a:lnTo>
                    <a:lnTo>
                      <a:pt x="261" y="495"/>
                    </a:lnTo>
                    <a:lnTo>
                      <a:pt x="261" y="496"/>
                    </a:lnTo>
                    <a:lnTo>
                      <a:pt x="263" y="497"/>
                    </a:lnTo>
                    <a:lnTo>
                      <a:pt x="263" y="498"/>
                    </a:lnTo>
                    <a:lnTo>
                      <a:pt x="265" y="498"/>
                    </a:lnTo>
                    <a:lnTo>
                      <a:pt x="267" y="501"/>
                    </a:lnTo>
                    <a:lnTo>
                      <a:pt x="268" y="501"/>
                    </a:lnTo>
                    <a:lnTo>
                      <a:pt x="269" y="500"/>
                    </a:lnTo>
                    <a:lnTo>
                      <a:pt x="274" y="499"/>
                    </a:lnTo>
                    <a:lnTo>
                      <a:pt x="276" y="499"/>
                    </a:lnTo>
                    <a:lnTo>
                      <a:pt x="276" y="500"/>
                    </a:lnTo>
                    <a:lnTo>
                      <a:pt x="277" y="500"/>
                    </a:lnTo>
                    <a:lnTo>
                      <a:pt x="279" y="500"/>
                    </a:lnTo>
                    <a:lnTo>
                      <a:pt x="279" y="499"/>
                    </a:lnTo>
                    <a:lnTo>
                      <a:pt x="279" y="497"/>
                    </a:lnTo>
                    <a:lnTo>
                      <a:pt x="279" y="496"/>
                    </a:lnTo>
                    <a:lnTo>
                      <a:pt x="281" y="493"/>
                    </a:lnTo>
                    <a:lnTo>
                      <a:pt x="280" y="491"/>
                    </a:lnTo>
                    <a:lnTo>
                      <a:pt x="280" y="490"/>
                    </a:lnTo>
                    <a:lnTo>
                      <a:pt x="283" y="489"/>
                    </a:lnTo>
                    <a:lnTo>
                      <a:pt x="284" y="487"/>
                    </a:lnTo>
                    <a:lnTo>
                      <a:pt x="285" y="487"/>
                    </a:lnTo>
                    <a:lnTo>
                      <a:pt x="285" y="486"/>
                    </a:lnTo>
                    <a:lnTo>
                      <a:pt x="286" y="485"/>
                    </a:lnTo>
                    <a:lnTo>
                      <a:pt x="286" y="482"/>
                    </a:lnTo>
                    <a:lnTo>
                      <a:pt x="284" y="478"/>
                    </a:lnTo>
                    <a:lnTo>
                      <a:pt x="284" y="477"/>
                    </a:lnTo>
                    <a:lnTo>
                      <a:pt x="285" y="478"/>
                    </a:lnTo>
                    <a:lnTo>
                      <a:pt x="286" y="477"/>
                    </a:lnTo>
                    <a:lnTo>
                      <a:pt x="290" y="476"/>
                    </a:lnTo>
                    <a:lnTo>
                      <a:pt x="291" y="474"/>
                    </a:lnTo>
                    <a:lnTo>
                      <a:pt x="291" y="473"/>
                    </a:lnTo>
                    <a:lnTo>
                      <a:pt x="292" y="471"/>
                    </a:lnTo>
                    <a:lnTo>
                      <a:pt x="293" y="472"/>
                    </a:lnTo>
                    <a:lnTo>
                      <a:pt x="299" y="471"/>
                    </a:lnTo>
                    <a:lnTo>
                      <a:pt x="299" y="468"/>
                    </a:lnTo>
                    <a:lnTo>
                      <a:pt x="299" y="467"/>
                    </a:lnTo>
                    <a:lnTo>
                      <a:pt x="300" y="465"/>
                    </a:lnTo>
                    <a:lnTo>
                      <a:pt x="300" y="463"/>
                    </a:lnTo>
                    <a:lnTo>
                      <a:pt x="299" y="462"/>
                    </a:lnTo>
                    <a:lnTo>
                      <a:pt x="301" y="462"/>
                    </a:lnTo>
                    <a:lnTo>
                      <a:pt x="302" y="463"/>
                    </a:lnTo>
                    <a:lnTo>
                      <a:pt x="302" y="465"/>
                    </a:lnTo>
                    <a:lnTo>
                      <a:pt x="306" y="465"/>
                    </a:lnTo>
                    <a:lnTo>
                      <a:pt x="306" y="467"/>
                    </a:lnTo>
                    <a:lnTo>
                      <a:pt x="307" y="467"/>
                    </a:lnTo>
                    <a:lnTo>
                      <a:pt x="308" y="468"/>
                    </a:lnTo>
                    <a:lnTo>
                      <a:pt x="310" y="467"/>
                    </a:lnTo>
                    <a:lnTo>
                      <a:pt x="312" y="470"/>
                    </a:lnTo>
                    <a:lnTo>
                      <a:pt x="315" y="469"/>
                    </a:lnTo>
                    <a:lnTo>
                      <a:pt x="315" y="468"/>
                    </a:lnTo>
                    <a:lnTo>
                      <a:pt x="315" y="467"/>
                    </a:lnTo>
                    <a:lnTo>
                      <a:pt x="319" y="463"/>
                    </a:lnTo>
                    <a:lnTo>
                      <a:pt x="321" y="457"/>
                    </a:lnTo>
                    <a:lnTo>
                      <a:pt x="321" y="456"/>
                    </a:lnTo>
                    <a:lnTo>
                      <a:pt x="319" y="4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12" name="Freeform 88">
                <a:extLst>
                  <a:ext uri="{FF2B5EF4-FFF2-40B4-BE49-F238E27FC236}">
                    <a16:creationId xmlns:a16="http://schemas.microsoft.com/office/drawing/2014/main" id="{2365E2D6-5F90-497F-9D59-24462CA9D91C}"/>
                  </a:ext>
                </a:extLst>
              </p:cNvPr>
              <p:cNvSpPr>
                <a:spLocks/>
              </p:cNvSpPr>
              <p:nvPr/>
            </p:nvSpPr>
            <p:spPr bwMode="auto">
              <a:xfrm>
                <a:off x="1667" y="3058"/>
                <a:ext cx="321" cy="562"/>
              </a:xfrm>
              <a:custGeom>
                <a:avLst/>
                <a:gdLst>
                  <a:gd name="T0" fmla="*/ 307 w 321"/>
                  <a:gd name="T1" fmla="*/ 452 h 562"/>
                  <a:gd name="T2" fmla="*/ 304 w 321"/>
                  <a:gd name="T3" fmla="*/ 431 h 562"/>
                  <a:gd name="T4" fmla="*/ 286 w 321"/>
                  <a:gd name="T5" fmla="*/ 405 h 562"/>
                  <a:gd name="T6" fmla="*/ 263 w 321"/>
                  <a:gd name="T7" fmla="*/ 372 h 562"/>
                  <a:gd name="T8" fmla="*/ 259 w 321"/>
                  <a:gd name="T9" fmla="*/ 355 h 562"/>
                  <a:gd name="T10" fmla="*/ 224 w 321"/>
                  <a:gd name="T11" fmla="*/ 345 h 562"/>
                  <a:gd name="T12" fmla="*/ 194 w 321"/>
                  <a:gd name="T13" fmla="*/ 336 h 562"/>
                  <a:gd name="T14" fmla="*/ 170 w 321"/>
                  <a:gd name="T15" fmla="*/ 316 h 562"/>
                  <a:gd name="T16" fmla="*/ 149 w 321"/>
                  <a:gd name="T17" fmla="*/ 302 h 562"/>
                  <a:gd name="T18" fmla="*/ 145 w 321"/>
                  <a:gd name="T19" fmla="*/ 286 h 562"/>
                  <a:gd name="T20" fmla="*/ 125 w 321"/>
                  <a:gd name="T21" fmla="*/ 275 h 562"/>
                  <a:gd name="T22" fmla="*/ 134 w 321"/>
                  <a:gd name="T23" fmla="*/ 254 h 562"/>
                  <a:gd name="T24" fmla="*/ 137 w 321"/>
                  <a:gd name="T25" fmla="*/ 221 h 562"/>
                  <a:gd name="T26" fmla="*/ 162 w 321"/>
                  <a:gd name="T27" fmla="*/ 157 h 562"/>
                  <a:gd name="T28" fmla="*/ 202 w 321"/>
                  <a:gd name="T29" fmla="*/ 121 h 562"/>
                  <a:gd name="T30" fmla="*/ 212 w 321"/>
                  <a:gd name="T31" fmla="*/ 98 h 562"/>
                  <a:gd name="T32" fmla="*/ 196 w 321"/>
                  <a:gd name="T33" fmla="*/ 73 h 562"/>
                  <a:gd name="T34" fmla="*/ 162 w 321"/>
                  <a:gd name="T35" fmla="*/ 40 h 562"/>
                  <a:gd name="T36" fmla="*/ 116 w 321"/>
                  <a:gd name="T37" fmla="*/ 17 h 562"/>
                  <a:gd name="T38" fmla="*/ 76 w 321"/>
                  <a:gd name="T39" fmla="*/ 7 h 562"/>
                  <a:gd name="T40" fmla="*/ 86 w 321"/>
                  <a:gd name="T41" fmla="*/ 48 h 562"/>
                  <a:gd name="T42" fmla="*/ 105 w 321"/>
                  <a:gd name="T43" fmla="*/ 92 h 562"/>
                  <a:gd name="T44" fmla="*/ 90 w 321"/>
                  <a:gd name="T45" fmla="*/ 106 h 562"/>
                  <a:gd name="T46" fmla="*/ 62 w 321"/>
                  <a:gd name="T47" fmla="*/ 123 h 562"/>
                  <a:gd name="T48" fmla="*/ 43 w 321"/>
                  <a:gd name="T49" fmla="*/ 157 h 562"/>
                  <a:gd name="T50" fmla="*/ 33 w 321"/>
                  <a:gd name="T51" fmla="*/ 196 h 562"/>
                  <a:gd name="T52" fmla="*/ 18 w 321"/>
                  <a:gd name="T53" fmla="*/ 221 h 562"/>
                  <a:gd name="T54" fmla="*/ 23 w 321"/>
                  <a:gd name="T55" fmla="*/ 265 h 562"/>
                  <a:gd name="T56" fmla="*/ 17 w 321"/>
                  <a:gd name="T57" fmla="*/ 293 h 562"/>
                  <a:gd name="T58" fmla="*/ 25 w 321"/>
                  <a:gd name="T59" fmla="*/ 332 h 562"/>
                  <a:gd name="T60" fmla="*/ 37 w 321"/>
                  <a:gd name="T61" fmla="*/ 347 h 562"/>
                  <a:gd name="T62" fmla="*/ 24 w 321"/>
                  <a:gd name="T63" fmla="*/ 381 h 562"/>
                  <a:gd name="T64" fmla="*/ 18 w 321"/>
                  <a:gd name="T65" fmla="*/ 398 h 562"/>
                  <a:gd name="T66" fmla="*/ 5 w 321"/>
                  <a:gd name="T67" fmla="*/ 401 h 562"/>
                  <a:gd name="T68" fmla="*/ 2 w 321"/>
                  <a:gd name="T69" fmla="*/ 420 h 562"/>
                  <a:gd name="T70" fmla="*/ 25 w 321"/>
                  <a:gd name="T71" fmla="*/ 427 h 562"/>
                  <a:gd name="T72" fmla="*/ 12 w 321"/>
                  <a:gd name="T73" fmla="*/ 449 h 562"/>
                  <a:gd name="T74" fmla="*/ 19 w 321"/>
                  <a:gd name="T75" fmla="*/ 474 h 562"/>
                  <a:gd name="T76" fmla="*/ 26 w 321"/>
                  <a:gd name="T77" fmla="*/ 499 h 562"/>
                  <a:gd name="T78" fmla="*/ 41 w 321"/>
                  <a:gd name="T79" fmla="*/ 475 h 562"/>
                  <a:gd name="T80" fmla="*/ 35 w 321"/>
                  <a:gd name="T81" fmla="*/ 458 h 562"/>
                  <a:gd name="T82" fmla="*/ 44 w 321"/>
                  <a:gd name="T83" fmla="*/ 446 h 562"/>
                  <a:gd name="T84" fmla="*/ 61 w 321"/>
                  <a:gd name="T85" fmla="*/ 463 h 562"/>
                  <a:gd name="T86" fmla="*/ 62 w 321"/>
                  <a:gd name="T87" fmla="*/ 482 h 562"/>
                  <a:gd name="T88" fmla="*/ 73 w 321"/>
                  <a:gd name="T89" fmla="*/ 500 h 562"/>
                  <a:gd name="T90" fmla="*/ 79 w 321"/>
                  <a:gd name="T91" fmla="*/ 491 h 562"/>
                  <a:gd name="T92" fmla="*/ 80 w 321"/>
                  <a:gd name="T93" fmla="*/ 520 h 562"/>
                  <a:gd name="T94" fmla="*/ 99 w 321"/>
                  <a:gd name="T95" fmla="*/ 538 h 562"/>
                  <a:gd name="T96" fmla="*/ 105 w 321"/>
                  <a:gd name="T97" fmla="*/ 560 h 562"/>
                  <a:gd name="T98" fmla="*/ 118 w 321"/>
                  <a:gd name="T99" fmla="*/ 554 h 562"/>
                  <a:gd name="T100" fmla="*/ 140 w 321"/>
                  <a:gd name="T101" fmla="*/ 549 h 562"/>
                  <a:gd name="T102" fmla="*/ 160 w 321"/>
                  <a:gd name="T103" fmla="*/ 533 h 562"/>
                  <a:gd name="T104" fmla="*/ 160 w 321"/>
                  <a:gd name="T105" fmla="*/ 507 h 562"/>
                  <a:gd name="T106" fmla="*/ 171 w 321"/>
                  <a:gd name="T107" fmla="*/ 516 h 562"/>
                  <a:gd name="T108" fmla="*/ 192 w 321"/>
                  <a:gd name="T109" fmla="*/ 525 h 562"/>
                  <a:gd name="T110" fmla="*/ 208 w 321"/>
                  <a:gd name="T111" fmla="*/ 512 h 562"/>
                  <a:gd name="T112" fmla="*/ 230 w 321"/>
                  <a:gd name="T113" fmla="*/ 514 h 562"/>
                  <a:gd name="T114" fmla="*/ 238 w 321"/>
                  <a:gd name="T115" fmla="*/ 493 h 562"/>
                  <a:gd name="T116" fmla="*/ 255 w 321"/>
                  <a:gd name="T117" fmla="*/ 487 h 562"/>
                  <a:gd name="T118" fmla="*/ 277 w 321"/>
                  <a:gd name="T119" fmla="*/ 500 h 562"/>
                  <a:gd name="T120" fmla="*/ 284 w 321"/>
                  <a:gd name="T121" fmla="*/ 477 h 562"/>
                  <a:gd name="T122" fmla="*/ 302 w 321"/>
                  <a:gd name="T123" fmla="*/ 465 h 5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1"/>
                  <a:gd name="T187" fmla="*/ 0 h 562"/>
                  <a:gd name="T188" fmla="*/ 321 w 321"/>
                  <a:gd name="T189" fmla="*/ 562 h 5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1" h="562">
                    <a:moveTo>
                      <a:pt x="319" y="456"/>
                    </a:moveTo>
                    <a:lnTo>
                      <a:pt x="320" y="453"/>
                    </a:lnTo>
                    <a:lnTo>
                      <a:pt x="319" y="452"/>
                    </a:lnTo>
                    <a:lnTo>
                      <a:pt x="319" y="451"/>
                    </a:lnTo>
                    <a:lnTo>
                      <a:pt x="318" y="451"/>
                    </a:lnTo>
                    <a:lnTo>
                      <a:pt x="320" y="448"/>
                    </a:lnTo>
                    <a:lnTo>
                      <a:pt x="317" y="446"/>
                    </a:lnTo>
                    <a:lnTo>
                      <a:pt x="318" y="444"/>
                    </a:lnTo>
                    <a:lnTo>
                      <a:pt x="318" y="443"/>
                    </a:lnTo>
                    <a:lnTo>
                      <a:pt x="317" y="443"/>
                    </a:lnTo>
                    <a:lnTo>
                      <a:pt x="317" y="445"/>
                    </a:lnTo>
                    <a:lnTo>
                      <a:pt x="313" y="443"/>
                    </a:lnTo>
                    <a:lnTo>
                      <a:pt x="312" y="444"/>
                    </a:lnTo>
                    <a:lnTo>
                      <a:pt x="312" y="446"/>
                    </a:lnTo>
                    <a:lnTo>
                      <a:pt x="310" y="446"/>
                    </a:lnTo>
                    <a:lnTo>
                      <a:pt x="309" y="446"/>
                    </a:lnTo>
                    <a:lnTo>
                      <a:pt x="307" y="452"/>
                    </a:lnTo>
                    <a:lnTo>
                      <a:pt x="304" y="449"/>
                    </a:lnTo>
                    <a:lnTo>
                      <a:pt x="304" y="446"/>
                    </a:lnTo>
                    <a:lnTo>
                      <a:pt x="303" y="444"/>
                    </a:lnTo>
                    <a:lnTo>
                      <a:pt x="302" y="444"/>
                    </a:lnTo>
                    <a:lnTo>
                      <a:pt x="302" y="443"/>
                    </a:lnTo>
                    <a:lnTo>
                      <a:pt x="305" y="440"/>
                    </a:lnTo>
                    <a:lnTo>
                      <a:pt x="307" y="440"/>
                    </a:lnTo>
                    <a:lnTo>
                      <a:pt x="309" y="438"/>
                    </a:lnTo>
                    <a:lnTo>
                      <a:pt x="307" y="437"/>
                    </a:lnTo>
                    <a:lnTo>
                      <a:pt x="308" y="436"/>
                    </a:lnTo>
                    <a:lnTo>
                      <a:pt x="307" y="436"/>
                    </a:lnTo>
                    <a:lnTo>
                      <a:pt x="309" y="435"/>
                    </a:lnTo>
                    <a:lnTo>
                      <a:pt x="307" y="435"/>
                    </a:lnTo>
                    <a:lnTo>
                      <a:pt x="306" y="434"/>
                    </a:lnTo>
                    <a:lnTo>
                      <a:pt x="306" y="431"/>
                    </a:lnTo>
                    <a:lnTo>
                      <a:pt x="304" y="431"/>
                    </a:lnTo>
                    <a:lnTo>
                      <a:pt x="304" y="429"/>
                    </a:lnTo>
                    <a:lnTo>
                      <a:pt x="304" y="427"/>
                    </a:lnTo>
                    <a:lnTo>
                      <a:pt x="302" y="427"/>
                    </a:lnTo>
                    <a:lnTo>
                      <a:pt x="302" y="424"/>
                    </a:lnTo>
                    <a:lnTo>
                      <a:pt x="301" y="423"/>
                    </a:lnTo>
                    <a:lnTo>
                      <a:pt x="300" y="422"/>
                    </a:lnTo>
                    <a:lnTo>
                      <a:pt x="298" y="419"/>
                    </a:lnTo>
                    <a:lnTo>
                      <a:pt x="297" y="414"/>
                    </a:lnTo>
                    <a:lnTo>
                      <a:pt x="294" y="414"/>
                    </a:lnTo>
                    <a:lnTo>
                      <a:pt x="291" y="411"/>
                    </a:lnTo>
                    <a:lnTo>
                      <a:pt x="289" y="408"/>
                    </a:lnTo>
                    <a:lnTo>
                      <a:pt x="288" y="408"/>
                    </a:lnTo>
                    <a:lnTo>
                      <a:pt x="287" y="409"/>
                    </a:lnTo>
                    <a:lnTo>
                      <a:pt x="286" y="409"/>
                    </a:lnTo>
                    <a:lnTo>
                      <a:pt x="286" y="405"/>
                    </a:lnTo>
                    <a:lnTo>
                      <a:pt x="285" y="403"/>
                    </a:lnTo>
                    <a:lnTo>
                      <a:pt x="286" y="399"/>
                    </a:lnTo>
                    <a:lnTo>
                      <a:pt x="282" y="395"/>
                    </a:lnTo>
                    <a:lnTo>
                      <a:pt x="280" y="388"/>
                    </a:lnTo>
                    <a:lnTo>
                      <a:pt x="277" y="385"/>
                    </a:lnTo>
                    <a:lnTo>
                      <a:pt x="276" y="388"/>
                    </a:lnTo>
                    <a:lnTo>
                      <a:pt x="276" y="392"/>
                    </a:lnTo>
                    <a:lnTo>
                      <a:pt x="275" y="392"/>
                    </a:lnTo>
                    <a:lnTo>
                      <a:pt x="274" y="392"/>
                    </a:lnTo>
                    <a:lnTo>
                      <a:pt x="273" y="393"/>
                    </a:lnTo>
                    <a:lnTo>
                      <a:pt x="272" y="393"/>
                    </a:lnTo>
                    <a:lnTo>
                      <a:pt x="272" y="392"/>
                    </a:lnTo>
                    <a:lnTo>
                      <a:pt x="265" y="385"/>
                    </a:lnTo>
                    <a:lnTo>
                      <a:pt x="264" y="383"/>
                    </a:lnTo>
                    <a:lnTo>
                      <a:pt x="264" y="378"/>
                    </a:lnTo>
                    <a:lnTo>
                      <a:pt x="263" y="372"/>
                    </a:lnTo>
                    <a:lnTo>
                      <a:pt x="264" y="371"/>
                    </a:lnTo>
                    <a:lnTo>
                      <a:pt x="267" y="365"/>
                    </a:lnTo>
                    <a:lnTo>
                      <a:pt x="268" y="365"/>
                    </a:lnTo>
                    <a:lnTo>
                      <a:pt x="268" y="363"/>
                    </a:lnTo>
                    <a:lnTo>
                      <a:pt x="269" y="363"/>
                    </a:lnTo>
                    <a:lnTo>
                      <a:pt x="268" y="362"/>
                    </a:lnTo>
                    <a:lnTo>
                      <a:pt x="269" y="359"/>
                    </a:lnTo>
                    <a:lnTo>
                      <a:pt x="268" y="359"/>
                    </a:lnTo>
                    <a:lnTo>
                      <a:pt x="267" y="361"/>
                    </a:lnTo>
                    <a:lnTo>
                      <a:pt x="266" y="361"/>
                    </a:lnTo>
                    <a:lnTo>
                      <a:pt x="265" y="360"/>
                    </a:lnTo>
                    <a:lnTo>
                      <a:pt x="264" y="359"/>
                    </a:lnTo>
                    <a:lnTo>
                      <a:pt x="263" y="359"/>
                    </a:lnTo>
                    <a:lnTo>
                      <a:pt x="264" y="357"/>
                    </a:lnTo>
                    <a:lnTo>
                      <a:pt x="263" y="355"/>
                    </a:lnTo>
                    <a:lnTo>
                      <a:pt x="261" y="355"/>
                    </a:lnTo>
                    <a:lnTo>
                      <a:pt x="259" y="355"/>
                    </a:lnTo>
                    <a:lnTo>
                      <a:pt x="257" y="352"/>
                    </a:lnTo>
                    <a:lnTo>
                      <a:pt x="255" y="352"/>
                    </a:lnTo>
                    <a:lnTo>
                      <a:pt x="252" y="349"/>
                    </a:lnTo>
                    <a:lnTo>
                      <a:pt x="251" y="352"/>
                    </a:lnTo>
                    <a:lnTo>
                      <a:pt x="250" y="351"/>
                    </a:lnTo>
                    <a:lnTo>
                      <a:pt x="248" y="353"/>
                    </a:lnTo>
                    <a:lnTo>
                      <a:pt x="245" y="354"/>
                    </a:lnTo>
                    <a:lnTo>
                      <a:pt x="245" y="356"/>
                    </a:lnTo>
                    <a:lnTo>
                      <a:pt x="240" y="356"/>
                    </a:lnTo>
                    <a:lnTo>
                      <a:pt x="237" y="355"/>
                    </a:lnTo>
                    <a:lnTo>
                      <a:pt x="233" y="347"/>
                    </a:lnTo>
                    <a:lnTo>
                      <a:pt x="230" y="345"/>
                    </a:lnTo>
                    <a:lnTo>
                      <a:pt x="227" y="344"/>
                    </a:lnTo>
                    <a:lnTo>
                      <a:pt x="227" y="342"/>
                    </a:lnTo>
                    <a:lnTo>
                      <a:pt x="225" y="342"/>
                    </a:lnTo>
                    <a:lnTo>
                      <a:pt x="224" y="344"/>
                    </a:lnTo>
                    <a:lnTo>
                      <a:pt x="224" y="345"/>
                    </a:lnTo>
                    <a:lnTo>
                      <a:pt x="224" y="346"/>
                    </a:lnTo>
                    <a:lnTo>
                      <a:pt x="221" y="351"/>
                    </a:lnTo>
                    <a:lnTo>
                      <a:pt x="216" y="349"/>
                    </a:lnTo>
                    <a:lnTo>
                      <a:pt x="214" y="348"/>
                    </a:lnTo>
                    <a:lnTo>
                      <a:pt x="212" y="342"/>
                    </a:lnTo>
                    <a:lnTo>
                      <a:pt x="211" y="341"/>
                    </a:lnTo>
                    <a:lnTo>
                      <a:pt x="209" y="342"/>
                    </a:lnTo>
                    <a:lnTo>
                      <a:pt x="208" y="341"/>
                    </a:lnTo>
                    <a:lnTo>
                      <a:pt x="202" y="338"/>
                    </a:lnTo>
                    <a:lnTo>
                      <a:pt x="199" y="340"/>
                    </a:lnTo>
                    <a:lnTo>
                      <a:pt x="197" y="341"/>
                    </a:lnTo>
                    <a:lnTo>
                      <a:pt x="195" y="341"/>
                    </a:lnTo>
                    <a:lnTo>
                      <a:pt x="195" y="342"/>
                    </a:lnTo>
                    <a:lnTo>
                      <a:pt x="194" y="341"/>
                    </a:lnTo>
                    <a:lnTo>
                      <a:pt x="192" y="338"/>
                    </a:lnTo>
                    <a:lnTo>
                      <a:pt x="194" y="337"/>
                    </a:lnTo>
                    <a:lnTo>
                      <a:pt x="194" y="336"/>
                    </a:lnTo>
                    <a:lnTo>
                      <a:pt x="191" y="333"/>
                    </a:lnTo>
                    <a:lnTo>
                      <a:pt x="191" y="332"/>
                    </a:lnTo>
                    <a:lnTo>
                      <a:pt x="192" y="331"/>
                    </a:lnTo>
                    <a:lnTo>
                      <a:pt x="192" y="329"/>
                    </a:lnTo>
                    <a:lnTo>
                      <a:pt x="189" y="327"/>
                    </a:lnTo>
                    <a:lnTo>
                      <a:pt x="189" y="325"/>
                    </a:lnTo>
                    <a:lnTo>
                      <a:pt x="188" y="325"/>
                    </a:lnTo>
                    <a:lnTo>
                      <a:pt x="187" y="324"/>
                    </a:lnTo>
                    <a:lnTo>
                      <a:pt x="183" y="317"/>
                    </a:lnTo>
                    <a:lnTo>
                      <a:pt x="183" y="315"/>
                    </a:lnTo>
                    <a:lnTo>
                      <a:pt x="182" y="316"/>
                    </a:lnTo>
                    <a:lnTo>
                      <a:pt x="180" y="312"/>
                    </a:lnTo>
                    <a:lnTo>
                      <a:pt x="176" y="314"/>
                    </a:lnTo>
                    <a:lnTo>
                      <a:pt x="173" y="314"/>
                    </a:lnTo>
                    <a:lnTo>
                      <a:pt x="172" y="315"/>
                    </a:lnTo>
                    <a:lnTo>
                      <a:pt x="170" y="318"/>
                    </a:lnTo>
                    <a:lnTo>
                      <a:pt x="170" y="316"/>
                    </a:lnTo>
                    <a:lnTo>
                      <a:pt x="170" y="314"/>
                    </a:lnTo>
                    <a:lnTo>
                      <a:pt x="166" y="312"/>
                    </a:lnTo>
                    <a:lnTo>
                      <a:pt x="164" y="313"/>
                    </a:lnTo>
                    <a:lnTo>
                      <a:pt x="162" y="312"/>
                    </a:lnTo>
                    <a:lnTo>
                      <a:pt x="162" y="311"/>
                    </a:lnTo>
                    <a:lnTo>
                      <a:pt x="160" y="309"/>
                    </a:lnTo>
                    <a:lnTo>
                      <a:pt x="159" y="309"/>
                    </a:lnTo>
                    <a:lnTo>
                      <a:pt x="159" y="310"/>
                    </a:lnTo>
                    <a:lnTo>
                      <a:pt x="159" y="308"/>
                    </a:lnTo>
                    <a:lnTo>
                      <a:pt x="158" y="307"/>
                    </a:lnTo>
                    <a:lnTo>
                      <a:pt x="156" y="308"/>
                    </a:lnTo>
                    <a:lnTo>
                      <a:pt x="155" y="307"/>
                    </a:lnTo>
                    <a:lnTo>
                      <a:pt x="152" y="306"/>
                    </a:lnTo>
                    <a:lnTo>
                      <a:pt x="151" y="303"/>
                    </a:lnTo>
                    <a:lnTo>
                      <a:pt x="151" y="304"/>
                    </a:lnTo>
                    <a:lnTo>
                      <a:pt x="149" y="302"/>
                    </a:lnTo>
                    <a:lnTo>
                      <a:pt x="147" y="303"/>
                    </a:lnTo>
                    <a:lnTo>
                      <a:pt x="147" y="302"/>
                    </a:lnTo>
                    <a:lnTo>
                      <a:pt x="146" y="303"/>
                    </a:lnTo>
                    <a:lnTo>
                      <a:pt x="145" y="303"/>
                    </a:lnTo>
                    <a:lnTo>
                      <a:pt x="145" y="305"/>
                    </a:lnTo>
                    <a:lnTo>
                      <a:pt x="144" y="305"/>
                    </a:lnTo>
                    <a:lnTo>
                      <a:pt x="143" y="304"/>
                    </a:lnTo>
                    <a:lnTo>
                      <a:pt x="142" y="305"/>
                    </a:lnTo>
                    <a:lnTo>
                      <a:pt x="142" y="304"/>
                    </a:lnTo>
                    <a:lnTo>
                      <a:pt x="141" y="303"/>
                    </a:lnTo>
                    <a:lnTo>
                      <a:pt x="141" y="302"/>
                    </a:lnTo>
                    <a:lnTo>
                      <a:pt x="140" y="302"/>
                    </a:lnTo>
                    <a:lnTo>
                      <a:pt x="141" y="299"/>
                    </a:lnTo>
                    <a:lnTo>
                      <a:pt x="144" y="293"/>
                    </a:lnTo>
                    <a:lnTo>
                      <a:pt x="146" y="286"/>
                    </a:lnTo>
                    <a:lnTo>
                      <a:pt x="145" y="286"/>
                    </a:lnTo>
                    <a:lnTo>
                      <a:pt x="143" y="290"/>
                    </a:lnTo>
                    <a:lnTo>
                      <a:pt x="141" y="288"/>
                    </a:lnTo>
                    <a:lnTo>
                      <a:pt x="140" y="289"/>
                    </a:lnTo>
                    <a:lnTo>
                      <a:pt x="140" y="291"/>
                    </a:lnTo>
                    <a:lnTo>
                      <a:pt x="139" y="290"/>
                    </a:lnTo>
                    <a:lnTo>
                      <a:pt x="137" y="290"/>
                    </a:lnTo>
                    <a:lnTo>
                      <a:pt x="134" y="293"/>
                    </a:lnTo>
                    <a:lnTo>
                      <a:pt x="134" y="291"/>
                    </a:lnTo>
                    <a:lnTo>
                      <a:pt x="132" y="290"/>
                    </a:lnTo>
                    <a:lnTo>
                      <a:pt x="131" y="285"/>
                    </a:lnTo>
                    <a:lnTo>
                      <a:pt x="131" y="283"/>
                    </a:lnTo>
                    <a:lnTo>
                      <a:pt x="131" y="282"/>
                    </a:lnTo>
                    <a:lnTo>
                      <a:pt x="129" y="281"/>
                    </a:lnTo>
                    <a:lnTo>
                      <a:pt x="128" y="283"/>
                    </a:lnTo>
                    <a:lnTo>
                      <a:pt x="129" y="280"/>
                    </a:lnTo>
                    <a:lnTo>
                      <a:pt x="128" y="277"/>
                    </a:lnTo>
                    <a:lnTo>
                      <a:pt x="125" y="275"/>
                    </a:lnTo>
                    <a:lnTo>
                      <a:pt x="126" y="273"/>
                    </a:lnTo>
                    <a:lnTo>
                      <a:pt x="127" y="273"/>
                    </a:lnTo>
                    <a:lnTo>
                      <a:pt x="126" y="270"/>
                    </a:lnTo>
                    <a:lnTo>
                      <a:pt x="128" y="270"/>
                    </a:lnTo>
                    <a:lnTo>
                      <a:pt x="129" y="269"/>
                    </a:lnTo>
                    <a:lnTo>
                      <a:pt x="131" y="267"/>
                    </a:lnTo>
                    <a:lnTo>
                      <a:pt x="132" y="264"/>
                    </a:lnTo>
                    <a:lnTo>
                      <a:pt x="132" y="265"/>
                    </a:lnTo>
                    <a:lnTo>
                      <a:pt x="133" y="264"/>
                    </a:lnTo>
                    <a:lnTo>
                      <a:pt x="133" y="263"/>
                    </a:lnTo>
                    <a:lnTo>
                      <a:pt x="134" y="261"/>
                    </a:lnTo>
                    <a:lnTo>
                      <a:pt x="131" y="260"/>
                    </a:lnTo>
                    <a:lnTo>
                      <a:pt x="132" y="258"/>
                    </a:lnTo>
                    <a:lnTo>
                      <a:pt x="131" y="255"/>
                    </a:lnTo>
                    <a:lnTo>
                      <a:pt x="134" y="255"/>
                    </a:lnTo>
                    <a:lnTo>
                      <a:pt x="134" y="254"/>
                    </a:lnTo>
                    <a:lnTo>
                      <a:pt x="136" y="253"/>
                    </a:lnTo>
                    <a:lnTo>
                      <a:pt x="137" y="251"/>
                    </a:lnTo>
                    <a:lnTo>
                      <a:pt x="139" y="251"/>
                    </a:lnTo>
                    <a:lnTo>
                      <a:pt x="140" y="247"/>
                    </a:lnTo>
                    <a:lnTo>
                      <a:pt x="141" y="248"/>
                    </a:lnTo>
                    <a:lnTo>
                      <a:pt x="142" y="246"/>
                    </a:lnTo>
                    <a:lnTo>
                      <a:pt x="142" y="245"/>
                    </a:lnTo>
                    <a:lnTo>
                      <a:pt x="143" y="244"/>
                    </a:lnTo>
                    <a:lnTo>
                      <a:pt x="142" y="241"/>
                    </a:lnTo>
                    <a:lnTo>
                      <a:pt x="142" y="240"/>
                    </a:lnTo>
                    <a:lnTo>
                      <a:pt x="141" y="237"/>
                    </a:lnTo>
                    <a:lnTo>
                      <a:pt x="136" y="231"/>
                    </a:lnTo>
                    <a:lnTo>
                      <a:pt x="133" y="229"/>
                    </a:lnTo>
                    <a:lnTo>
                      <a:pt x="132" y="226"/>
                    </a:lnTo>
                    <a:lnTo>
                      <a:pt x="133" y="226"/>
                    </a:lnTo>
                    <a:lnTo>
                      <a:pt x="137" y="224"/>
                    </a:lnTo>
                    <a:lnTo>
                      <a:pt x="137" y="221"/>
                    </a:lnTo>
                    <a:lnTo>
                      <a:pt x="137" y="219"/>
                    </a:lnTo>
                    <a:lnTo>
                      <a:pt x="137" y="213"/>
                    </a:lnTo>
                    <a:lnTo>
                      <a:pt x="140" y="210"/>
                    </a:lnTo>
                    <a:lnTo>
                      <a:pt x="143" y="204"/>
                    </a:lnTo>
                    <a:lnTo>
                      <a:pt x="146" y="204"/>
                    </a:lnTo>
                    <a:lnTo>
                      <a:pt x="149" y="201"/>
                    </a:lnTo>
                    <a:lnTo>
                      <a:pt x="150" y="199"/>
                    </a:lnTo>
                    <a:lnTo>
                      <a:pt x="153" y="199"/>
                    </a:lnTo>
                    <a:lnTo>
                      <a:pt x="157" y="191"/>
                    </a:lnTo>
                    <a:lnTo>
                      <a:pt x="157" y="188"/>
                    </a:lnTo>
                    <a:lnTo>
                      <a:pt x="156" y="186"/>
                    </a:lnTo>
                    <a:lnTo>
                      <a:pt x="157" y="182"/>
                    </a:lnTo>
                    <a:lnTo>
                      <a:pt x="155" y="172"/>
                    </a:lnTo>
                    <a:lnTo>
                      <a:pt x="162" y="167"/>
                    </a:lnTo>
                    <a:lnTo>
                      <a:pt x="164" y="165"/>
                    </a:lnTo>
                    <a:lnTo>
                      <a:pt x="162" y="162"/>
                    </a:lnTo>
                    <a:lnTo>
                      <a:pt x="162" y="157"/>
                    </a:lnTo>
                    <a:lnTo>
                      <a:pt x="162" y="154"/>
                    </a:lnTo>
                    <a:lnTo>
                      <a:pt x="166" y="152"/>
                    </a:lnTo>
                    <a:lnTo>
                      <a:pt x="167" y="152"/>
                    </a:lnTo>
                    <a:lnTo>
                      <a:pt x="171" y="147"/>
                    </a:lnTo>
                    <a:lnTo>
                      <a:pt x="173" y="145"/>
                    </a:lnTo>
                    <a:lnTo>
                      <a:pt x="175" y="141"/>
                    </a:lnTo>
                    <a:lnTo>
                      <a:pt x="177" y="143"/>
                    </a:lnTo>
                    <a:lnTo>
                      <a:pt x="178" y="142"/>
                    </a:lnTo>
                    <a:lnTo>
                      <a:pt x="180" y="141"/>
                    </a:lnTo>
                    <a:lnTo>
                      <a:pt x="180" y="138"/>
                    </a:lnTo>
                    <a:lnTo>
                      <a:pt x="182" y="136"/>
                    </a:lnTo>
                    <a:lnTo>
                      <a:pt x="184" y="135"/>
                    </a:lnTo>
                    <a:lnTo>
                      <a:pt x="189" y="138"/>
                    </a:lnTo>
                    <a:lnTo>
                      <a:pt x="192" y="136"/>
                    </a:lnTo>
                    <a:lnTo>
                      <a:pt x="196" y="129"/>
                    </a:lnTo>
                    <a:lnTo>
                      <a:pt x="200" y="125"/>
                    </a:lnTo>
                    <a:lnTo>
                      <a:pt x="202" y="121"/>
                    </a:lnTo>
                    <a:lnTo>
                      <a:pt x="203" y="121"/>
                    </a:lnTo>
                    <a:lnTo>
                      <a:pt x="205" y="126"/>
                    </a:lnTo>
                    <a:lnTo>
                      <a:pt x="207" y="128"/>
                    </a:lnTo>
                    <a:lnTo>
                      <a:pt x="208" y="127"/>
                    </a:lnTo>
                    <a:lnTo>
                      <a:pt x="211" y="129"/>
                    </a:lnTo>
                    <a:lnTo>
                      <a:pt x="214" y="127"/>
                    </a:lnTo>
                    <a:lnTo>
                      <a:pt x="214" y="125"/>
                    </a:lnTo>
                    <a:lnTo>
                      <a:pt x="215" y="124"/>
                    </a:lnTo>
                    <a:lnTo>
                      <a:pt x="215" y="121"/>
                    </a:lnTo>
                    <a:lnTo>
                      <a:pt x="216" y="119"/>
                    </a:lnTo>
                    <a:lnTo>
                      <a:pt x="215" y="115"/>
                    </a:lnTo>
                    <a:lnTo>
                      <a:pt x="216" y="112"/>
                    </a:lnTo>
                    <a:lnTo>
                      <a:pt x="217" y="107"/>
                    </a:lnTo>
                    <a:lnTo>
                      <a:pt x="217" y="105"/>
                    </a:lnTo>
                    <a:lnTo>
                      <a:pt x="218" y="104"/>
                    </a:lnTo>
                    <a:lnTo>
                      <a:pt x="216" y="96"/>
                    </a:lnTo>
                    <a:lnTo>
                      <a:pt x="212" y="98"/>
                    </a:lnTo>
                    <a:lnTo>
                      <a:pt x="211" y="95"/>
                    </a:lnTo>
                    <a:lnTo>
                      <a:pt x="208" y="92"/>
                    </a:lnTo>
                    <a:lnTo>
                      <a:pt x="202" y="92"/>
                    </a:lnTo>
                    <a:lnTo>
                      <a:pt x="201" y="93"/>
                    </a:lnTo>
                    <a:lnTo>
                      <a:pt x="200" y="101"/>
                    </a:lnTo>
                    <a:lnTo>
                      <a:pt x="197" y="101"/>
                    </a:lnTo>
                    <a:lnTo>
                      <a:pt x="196" y="99"/>
                    </a:lnTo>
                    <a:lnTo>
                      <a:pt x="195" y="93"/>
                    </a:lnTo>
                    <a:lnTo>
                      <a:pt x="194" y="91"/>
                    </a:lnTo>
                    <a:lnTo>
                      <a:pt x="197" y="90"/>
                    </a:lnTo>
                    <a:lnTo>
                      <a:pt x="196" y="88"/>
                    </a:lnTo>
                    <a:lnTo>
                      <a:pt x="197" y="85"/>
                    </a:lnTo>
                    <a:lnTo>
                      <a:pt x="200" y="80"/>
                    </a:lnTo>
                    <a:lnTo>
                      <a:pt x="198" y="78"/>
                    </a:lnTo>
                    <a:lnTo>
                      <a:pt x="196" y="78"/>
                    </a:lnTo>
                    <a:lnTo>
                      <a:pt x="195" y="77"/>
                    </a:lnTo>
                    <a:lnTo>
                      <a:pt x="196" y="73"/>
                    </a:lnTo>
                    <a:lnTo>
                      <a:pt x="198" y="74"/>
                    </a:lnTo>
                    <a:lnTo>
                      <a:pt x="200" y="72"/>
                    </a:lnTo>
                    <a:lnTo>
                      <a:pt x="199" y="70"/>
                    </a:lnTo>
                    <a:lnTo>
                      <a:pt x="192" y="70"/>
                    </a:lnTo>
                    <a:lnTo>
                      <a:pt x="189" y="73"/>
                    </a:lnTo>
                    <a:lnTo>
                      <a:pt x="186" y="73"/>
                    </a:lnTo>
                    <a:lnTo>
                      <a:pt x="182" y="74"/>
                    </a:lnTo>
                    <a:lnTo>
                      <a:pt x="178" y="71"/>
                    </a:lnTo>
                    <a:lnTo>
                      <a:pt x="176" y="68"/>
                    </a:lnTo>
                    <a:lnTo>
                      <a:pt x="172" y="66"/>
                    </a:lnTo>
                    <a:lnTo>
                      <a:pt x="171" y="63"/>
                    </a:lnTo>
                    <a:lnTo>
                      <a:pt x="168" y="61"/>
                    </a:lnTo>
                    <a:lnTo>
                      <a:pt x="166" y="58"/>
                    </a:lnTo>
                    <a:lnTo>
                      <a:pt x="164" y="54"/>
                    </a:lnTo>
                    <a:lnTo>
                      <a:pt x="160" y="49"/>
                    </a:lnTo>
                    <a:lnTo>
                      <a:pt x="160" y="44"/>
                    </a:lnTo>
                    <a:lnTo>
                      <a:pt x="162" y="40"/>
                    </a:lnTo>
                    <a:lnTo>
                      <a:pt x="160" y="38"/>
                    </a:lnTo>
                    <a:lnTo>
                      <a:pt x="157" y="37"/>
                    </a:lnTo>
                    <a:lnTo>
                      <a:pt x="156" y="38"/>
                    </a:lnTo>
                    <a:lnTo>
                      <a:pt x="151" y="39"/>
                    </a:lnTo>
                    <a:lnTo>
                      <a:pt x="149" y="40"/>
                    </a:lnTo>
                    <a:lnTo>
                      <a:pt x="145" y="40"/>
                    </a:lnTo>
                    <a:lnTo>
                      <a:pt x="141" y="32"/>
                    </a:lnTo>
                    <a:lnTo>
                      <a:pt x="138" y="32"/>
                    </a:lnTo>
                    <a:lnTo>
                      <a:pt x="138" y="27"/>
                    </a:lnTo>
                    <a:lnTo>
                      <a:pt x="136" y="27"/>
                    </a:lnTo>
                    <a:lnTo>
                      <a:pt x="131" y="27"/>
                    </a:lnTo>
                    <a:lnTo>
                      <a:pt x="131" y="28"/>
                    </a:lnTo>
                    <a:lnTo>
                      <a:pt x="123" y="24"/>
                    </a:lnTo>
                    <a:lnTo>
                      <a:pt x="119" y="20"/>
                    </a:lnTo>
                    <a:lnTo>
                      <a:pt x="117" y="20"/>
                    </a:lnTo>
                    <a:lnTo>
                      <a:pt x="116" y="17"/>
                    </a:lnTo>
                    <a:lnTo>
                      <a:pt x="115" y="17"/>
                    </a:lnTo>
                    <a:lnTo>
                      <a:pt x="113" y="18"/>
                    </a:lnTo>
                    <a:lnTo>
                      <a:pt x="111" y="15"/>
                    </a:lnTo>
                    <a:lnTo>
                      <a:pt x="109" y="14"/>
                    </a:lnTo>
                    <a:lnTo>
                      <a:pt x="105" y="17"/>
                    </a:lnTo>
                    <a:lnTo>
                      <a:pt x="102" y="17"/>
                    </a:lnTo>
                    <a:lnTo>
                      <a:pt x="101" y="15"/>
                    </a:lnTo>
                    <a:lnTo>
                      <a:pt x="96" y="10"/>
                    </a:lnTo>
                    <a:lnTo>
                      <a:pt x="90" y="6"/>
                    </a:lnTo>
                    <a:lnTo>
                      <a:pt x="85" y="0"/>
                    </a:lnTo>
                    <a:lnTo>
                      <a:pt x="85" y="1"/>
                    </a:lnTo>
                    <a:lnTo>
                      <a:pt x="83" y="0"/>
                    </a:lnTo>
                    <a:lnTo>
                      <a:pt x="82" y="3"/>
                    </a:lnTo>
                    <a:lnTo>
                      <a:pt x="80" y="2"/>
                    </a:lnTo>
                    <a:lnTo>
                      <a:pt x="78" y="3"/>
                    </a:lnTo>
                    <a:lnTo>
                      <a:pt x="78" y="6"/>
                    </a:lnTo>
                    <a:lnTo>
                      <a:pt x="76" y="7"/>
                    </a:lnTo>
                    <a:lnTo>
                      <a:pt x="76" y="10"/>
                    </a:lnTo>
                    <a:lnTo>
                      <a:pt x="74" y="12"/>
                    </a:lnTo>
                    <a:lnTo>
                      <a:pt x="74" y="15"/>
                    </a:lnTo>
                    <a:lnTo>
                      <a:pt x="72" y="17"/>
                    </a:lnTo>
                    <a:lnTo>
                      <a:pt x="71" y="19"/>
                    </a:lnTo>
                    <a:lnTo>
                      <a:pt x="72" y="19"/>
                    </a:lnTo>
                    <a:lnTo>
                      <a:pt x="75" y="22"/>
                    </a:lnTo>
                    <a:lnTo>
                      <a:pt x="77" y="24"/>
                    </a:lnTo>
                    <a:lnTo>
                      <a:pt x="79" y="25"/>
                    </a:lnTo>
                    <a:lnTo>
                      <a:pt x="80" y="28"/>
                    </a:lnTo>
                    <a:lnTo>
                      <a:pt x="83" y="28"/>
                    </a:lnTo>
                    <a:lnTo>
                      <a:pt x="83" y="29"/>
                    </a:lnTo>
                    <a:lnTo>
                      <a:pt x="83" y="31"/>
                    </a:lnTo>
                    <a:lnTo>
                      <a:pt x="84" y="32"/>
                    </a:lnTo>
                    <a:lnTo>
                      <a:pt x="85" y="38"/>
                    </a:lnTo>
                    <a:lnTo>
                      <a:pt x="83" y="41"/>
                    </a:lnTo>
                    <a:lnTo>
                      <a:pt x="86" y="48"/>
                    </a:lnTo>
                    <a:lnTo>
                      <a:pt x="88" y="51"/>
                    </a:lnTo>
                    <a:lnTo>
                      <a:pt x="88" y="56"/>
                    </a:lnTo>
                    <a:lnTo>
                      <a:pt x="87" y="57"/>
                    </a:lnTo>
                    <a:lnTo>
                      <a:pt x="88" y="62"/>
                    </a:lnTo>
                    <a:lnTo>
                      <a:pt x="91" y="66"/>
                    </a:lnTo>
                    <a:lnTo>
                      <a:pt x="93" y="67"/>
                    </a:lnTo>
                    <a:lnTo>
                      <a:pt x="94" y="66"/>
                    </a:lnTo>
                    <a:lnTo>
                      <a:pt x="96" y="66"/>
                    </a:lnTo>
                    <a:lnTo>
                      <a:pt x="96" y="68"/>
                    </a:lnTo>
                    <a:lnTo>
                      <a:pt x="102" y="72"/>
                    </a:lnTo>
                    <a:lnTo>
                      <a:pt x="104" y="72"/>
                    </a:lnTo>
                    <a:lnTo>
                      <a:pt x="104" y="75"/>
                    </a:lnTo>
                    <a:lnTo>
                      <a:pt x="106" y="76"/>
                    </a:lnTo>
                    <a:lnTo>
                      <a:pt x="108" y="84"/>
                    </a:lnTo>
                    <a:lnTo>
                      <a:pt x="107" y="89"/>
                    </a:lnTo>
                    <a:lnTo>
                      <a:pt x="105" y="92"/>
                    </a:lnTo>
                    <a:lnTo>
                      <a:pt x="102" y="93"/>
                    </a:lnTo>
                    <a:lnTo>
                      <a:pt x="102" y="95"/>
                    </a:lnTo>
                    <a:lnTo>
                      <a:pt x="104" y="98"/>
                    </a:lnTo>
                    <a:lnTo>
                      <a:pt x="104" y="101"/>
                    </a:lnTo>
                    <a:lnTo>
                      <a:pt x="108" y="107"/>
                    </a:lnTo>
                    <a:lnTo>
                      <a:pt x="106" y="108"/>
                    </a:lnTo>
                    <a:lnTo>
                      <a:pt x="104" y="112"/>
                    </a:lnTo>
                    <a:lnTo>
                      <a:pt x="100" y="112"/>
                    </a:lnTo>
                    <a:lnTo>
                      <a:pt x="99" y="112"/>
                    </a:lnTo>
                    <a:lnTo>
                      <a:pt x="98" y="107"/>
                    </a:lnTo>
                    <a:lnTo>
                      <a:pt x="96" y="104"/>
                    </a:lnTo>
                    <a:lnTo>
                      <a:pt x="96" y="100"/>
                    </a:lnTo>
                    <a:lnTo>
                      <a:pt x="94" y="98"/>
                    </a:lnTo>
                    <a:lnTo>
                      <a:pt x="91" y="101"/>
                    </a:lnTo>
                    <a:lnTo>
                      <a:pt x="91" y="103"/>
                    </a:lnTo>
                    <a:lnTo>
                      <a:pt x="91" y="104"/>
                    </a:lnTo>
                    <a:lnTo>
                      <a:pt x="90" y="106"/>
                    </a:lnTo>
                    <a:lnTo>
                      <a:pt x="89" y="108"/>
                    </a:lnTo>
                    <a:lnTo>
                      <a:pt x="87" y="108"/>
                    </a:lnTo>
                    <a:lnTo>
                      <a:pt x="86" y="107"/>
                    </a:lnTo>
                    <a:lnTo>
                      <a:pt x="81" y="107"/>
                    </a:lnTo>
                    <a:lnTo>
                      <a:pt x="80" y="106"/>
                    </a:lnTo>
                    <a:lnTo>
                      <a:pt x="78" y="105"/>
                    </a:lnTo>
                    <a:lnTo>
                      <a:pt x="74" y="106"/>
                    </a:lnTo>
                    <a:lnTo>
                      <a:pt x="73" y="108"/>
                    </a:lnTo>
                    <a:lnTo>
                      <a:pt x="70" y="109"/>
                    </a:lnTo>
                    <a:lnTo>
                      <a:pt x="69" y="111"/>
                    </a:lnTo>
                    <a:lnTo>
                      <a:pt x="69" y="115"/>
                    </a:lnTo>
                    <a:lnTo>
                      <a:pt x="68" y="117"/>
                    </a:lnTo>
                    <a:lnTo>
                      <a:pt x="66" y="118"/>
                    </a:lnTo>
                    <a:lnTo>
                      <a:pt x="63" y="117"/>
                    </a:lnTo>
                    <a:lnTo>
                      <a:pt x="62" y="119"/>
                    </a:lnTo>
                    <a:lnTo>
                      <a:pt x="63" y="121"/>
                    </a:lnTo>
                    <a:lnTo>
                      <a:pt x="62" y="123"/>
                    </a:lnTo>
                    <a:lnTo>
                      <a:pt x="62" y="126"/>
                    </a:lnTo>
                    <a:lnTo>
                      <a:pt x="61" y="129"/>
                    </a:lnTo>
                    <a:lnTo>
                      <a:pt x="58" y="131"/>
                    </a:lnTo>
                    <a:lnTo>
                      <a:pt x="57" y="133"/>
                    </a:lnTo>
                    <a:lnTo>
                      <a:pt x="55" y="136"/>
                    </a:lnTo>
                    <a:lnTo>
                      <a:pt x="55" y="139"/>
                    </a:lnTo>
                    <a:lnTo>
                      <a:pt x="54" y="141"/>
                    </a:lnTo>
                    <a:lnTo>
                      <a:pt x="52" y="145"/>
                    </a:lnTo>
                    <a:lnTo>
                      <a:pt x="52" y="148"/>
                    </a:lnTo>
                    <a:lnTo>
                      <a:pt x="51" y="150"/>
                    </a:lnTo>
                    <a:lnTo>
                      <a:pt x="50" y="150"/>
                    </a:lnTo>
                    <a:lnTo>
                      <a:pt x="50" y="148"/>
                    </a:lnTo>
                    <a:lnTo>
                      <a:pt x="49" y="148"/>
                    </a:lnTo>
                    <a:lnTo>
                      <a:pt x="49" y="154"/>
                    </a:lnTo>
                    <a:lnTo>
                      <a:pt x="47" y="156"/>
                    </a:lnTo>
                    <a:lnTo>
                      <a:pt x="44" y="156"/>
                    </a:lnTo>
                    <a:lnTo>
                      <a:pt x="43" y="157"/>
                    </a:lnTo>
                    <a:lnTo>
                      <a:pt x="44" y="158"/>
                    </a:lnTo>
                    <a:lnTo>
                      <a:pt x="46" y="164"/>
                    </a:lnTo>
                    <a:lnTo>
                      <a:pt x="46" y="166"/>
                    </a:lnTo>
                    <a:lnTo>
                      <a:pt x="47" y="169"/>
                    </a:lnTo>
                    <a:lnTo>
                      <a:pt x="44" y="170"/>
                    </a:lnTo>
                    <a:lnTo>
                      <a:pt x="41" y="174"/>
                    </a:lnTo>
                    <a:lnTo>
                      <a:pt x="39" y="176"/>
                    </a:lnTo>
                    <a:lnTo>
                      <a:pt x="43" y="180"/>
                    </a:lnTo>
                    <a:lnTo>
                      <a:pt x="41" y="183"/>
                    </a:lnTo>
                    <a:lnTo>
                      <a:pt x="44" y="187"/>
                    </a:lnTo>
                    <a:lnTo>
                      <a:pt x="41" y="189"/>
                    </a:lnTo>
                    <a:lnTo>
                      <a:pt x="41" y="191"/>
                    </a:lnTo>
                    <a:lnTo>
                      <a:pt x="41" y="192"/>
                    </a:lnTo>
                    <a:lnTo>
                      <a:pt x="40" y="193"/>
                    </a:lnTo>
                    <a:lnTo>
                      <a:pt x="37" y="193"/>
                    </a:lnTo>
                    <a:lnTo>
                      <a:pt x="36" y="195"/>
                    </a:lnTo>
                    <a:lnTo>
                      <a:pt x="33" y="196"/>
                    </a:lnTo>
                    <a:lnTo>
                      <a:pt x="31" y="199"/>
                    </a:lnTo>
                    <a:lnTo>
                      <a:pt x="30" y="198"/>
                    </a:lnTo>
                    <a:lnTo>
                      <a:pt x="29" y="199"/>
                    </a:lnTo>
                    <a:lnTo>
                      <a:pt x="29" y="202"/>
                    </a:lnTo>
                    <a:lnTo>
                      <a:pt x="28" y="203"/>
                    </a:lnTo>
                    <a:lnTo>
                      <a:pt x="26" y="204"/>
                    </a:lnTo>
                    <a:lnTo>
                      <a:pt x="25" y="207"/>
                    </a:lnTo>
                    <a:lnTo>
                      <a:pt x="25" y="208"/>
                    </a:lnTo>
                    <a:lnTo>
                      <a:pt x="23" y="208"/>
                    </a:lnTo>
                    <a:lnTo>
                      <a:pt x="21" y="205"/>
                    </a:lnTo>
                    <a:lnTo>
                      <a:pt x="16" y="204"/>
                    </a:lnTo>
                    <a:lnTo>
                      <a:pt x="13" y="204"/>
                    </a:lnTo>
                    <a:lnTo>
                      <a:pt x="14" y="212"/>
                    </a:lnTo>
                    <a:lnTo>
                      <a:pt x="16" y="213"/>
                    </a:lnTo>
                    <a:lnTo>
                      <a:pt x="17" y="216"/>
                    </a:lnTo>
                    <a:lnTo>
                      <a:pt x="17" y="218"/>
                    </a:lnTo>
                    <a:lnTo>
                      <a:pt x="18" y="221"/>
                    </a:lnTo>
                    <a:lnTo>
                      <a:pt x="17" y="224"/>
                    </a:lnTo>
                    <a:lnTo>
                      <a:pt x="17" y="228"/>
                    </a:lnTo>
                    <a:lnTo>
                      <a:pt x="17" y="230"/>
                    </a:lnTo>
                    <a:lnTo>
                      <a:pt x="18" y="231"/>
                    </a:lnTo>
                    <a:lnTo>
                      <a:pt x="18" y="236"/>
                    </a:lnTo>
                    <a:lnTo>
                      <a:pt x="21" y="238"/>
                    </a:lnTo>
                    <a:lnTo>
                      <a:pt x="19" y="241"/>
                    </a:lnTo>
                    <a:lnTo>
                      <a:pt x="22" y="243"/>
                    </a:lnTo>
                    <a:lnTo>
                      <a:pt x="21" y="245"/>
                    </a:lnTo>
                    <a:lnTo>
                      <a:pt x="21" y="247"/>
                    </a:lnTo>
                    <a:lnTo>
                      <a:pt x="20" y="249"/>
                    </a:lnTo>
                    <a:lnTo>
                      <a:pt x="20" y="251"/>
                    </a:lnTo>
                    <a:lnTo>
                      <a:pt x="21" y="253"/>
                    </a:lnTo>
                    <a:lnTo>
                      <a:pt x="19" y="255"/>
                    </a:lnTo>
                    <a:lnTo>
                      <a:pt x="21" y="261"/>
                    </a:lnTo>
                    <a:lnTo>
                      <a:pt x="21" y="264"/>
                    </a:lnTo>
                    <a:lnTo>
                      <a:pt x="23" y="265"/>
                    </a:lnTo>
                    <a:lnTo>
                      <a:pt x="22" y="266"/>
                    </a:lnTo>
                    <a:lnTo>
                      <a:pt x="23" y="267"/>
                    </a:lnTo>
                    <a:lnTo>
                      <a:pt x="19" y="268"/>
                    </a:lnTo>
                    <a:lnTo>
                      <a:pt x="17" y="268"/>
                    </a:lnTo>
                    <a:lnTo>
                      <a:pt x="15" y="270"/>
                    </a:lnTo>
                    <a:lnTo>
                      <a:pt x="14" y="271"/>
                    </a:lnTo>
                    <a:lnTo>
                      <a:pt x="13" y="277"/>
                    </a:lnTo>
                    <a:lnTo>
                      <a:pt x="13" y="279"/>
                    </a:lnTo>
                    <a:lnTo>
                      <a:pt x="14" y="280"/>
                    </a:lnTo>
                    <a:lnTo>
                      <a:pt x="12" y="283"/>
                    </a:lnTo>
                    <a:lnTo>
                      <a:pt x="13" y="286"/>
                    </a:lnTo>
                    <a:lnTo>
                      <a:pt x="15" y="287"/>
                    </a:lnTo>
                    <a:lnTo>
                      <a:pt x="16" y="289"/>
                    </a:lnTo>
                    <a:lnTo>
                      <a:pt x="17" y="290"/>
                    </a:lnTo>
                    <a:lnTo>
                      <a:pt x="18" y="291"/>
                    </a:lnTo>
                    <a:lnTo>
                      <a:pt x="17" y="293"/>
                    </a:lnTo>
                    <a:lnTo>
                      <a:pt x="17" y="295"/>
                    </a:lnTo>
                    <a:lnTo>
                      <a:pt x="17" y="298"/>
                    </a:lnTo>
                    <a:lnTo>
                      <a:pt x="19" y="304"/>
                    </a:lnTo>
                    <a:lnTo>
                      <a:pt x="23" y="311"/>
                    </a:lnTo>
                    <a:lnTo>
                      <a:pt x="25" y="313"/>
                    </a:lnTo>
                    <a:lnTo>
                      <a:pt x="26" y="314"/>
                    </a:lnTo>
                    <a:lnTo>
                      <a:pt x="28" y="316"/>
                    </a:lnTo>
                    <a:lnTo>
                      <a:pt x="26" y="317"/>
                    </a:lnTo>
                    <a:lnTo>
                      <a:pt x="26" y="318"/>
                    </a:lnTo>
                    <a:lnTo>
                      <a:pt x="26" y="319"/>
                    </a:lnTo>
                    <a:lnTo>
                      <a:pt x="25" y="320"/>
                    </a:lnTo>
                    <a:lnTo>
                      <a:pt x="28" y="325"/>
                    </a:lnTo>
                    <a:lnTo>
                      <a:pt x="30" y="326"/>
                    </a:lnTo>
                    <a:lnTo>
                      <a:pt x="28" y="329"/>
                    </a:lnTo>
                    <a:lnTo>
                      <a:pt x="26" y="329"/>
                    </a:lnTo>
                    <a:lnTo>
                      <a:pt x="25" y="332"/>
                    </a:lnTo>
                    <a:lnTo>
                      <a:pt x="23" y="333"/>
                    </a:lnTo>
                    <a:lnTo>
                      <a:pt x="23" y="335"/>
                    </a:lnTo>
                    <a:lnTo>
                      <a:pt x="25" y="335"/>
                    </a:lnTo>
                    <a:lnTo>
                      <a:pt x="26" y="335"/>
                    </a:lnTo>
                    <a:lnTo>
                      <a:pt x="27" y="333"/>
                    </a:lnTo>
                    <a:lnTo>
                      <a:pt x="29" y="333"/>
                    </a:lnTo>
                    <a:lnTo>
                      <a:pt x="29" y="335"/>
                    </a:lnTo>
                    <a:lnTo>
                      <a:pt x="30" y="336"/>
                    </a:lnTo>
                    <a:lnTo>
                      <a:pt x="31" y="335"/>
                    </a:lnTo>
                    <a:lnTo>
                      <a:pt x="34" y="335"/>
                    </a:lnTo>
                    <a:lnTo>
                      <a:pt x="35" y="338"/>
                    </a:lnTo>
                    <a:lnTo>
                      <a:pt x="38" y="340"/>
                    </a:lnTo>
                    <a:lnTo>
                      <a:pt x="37" y="342"/>
                    </a:lnTo>
                    <a:lnTo>
                      <a:pt x="35" y="346"/>
                    </a:lnTo>
                    <a:lnTo>
                      <a:pt x="36" y="346"/>
                    </a:lnTo>
                    <a:lnTo>
                      <a:pt x="36" y="348"/>
                    </a:lnTo>
                    <a:lnTo>
                      <a:pt x="37" y="347"/>
                    </a:lnTo>
                    <a:lnTo>
                      <a:pt x="37" y="349"/>
                    </a:lnTo>
                    <a:lnTo>
                      <a:pt x="35" y="356"/>
                    </a:lnTo>
                    <a:lnTo>
                      <a:pt x="36" y="359"/>
                    </a:lnTo>
                    <a:lnTo>
                      <a:pt x="33" y="361"/>
                    </a:lnTo>
                    <a:lnTo>
                      <a:pt x="32" y="361"/>
                    </a:lnTo>
                    <a:lnTo>
                      <a:pt x="30" y="362"/>
                    </a:lnTo>
                    <a:lnTo>
                      <a:pt x="30" y="364"/>
                    </a:lnTo>
                    <a:lnTo>
                      <a:pt x="30" y="365"/>
                    </a:lnTo>
                    <a:lnTo>
                      <a:pt x="29" y="365"/>
                    </a:lnTo>
                    <a:lnTo>
                      <a:pt x="26" y="365"/>
                    </a:lnTo>
                    <a:lnTo>
                      <a:pt x="25" y="367"/>
                    </a:lnTo>
                    <a:lnTo>
                      <a:pt x="25" y="369"/>
                    </a:lnTo>
                    <a:lnTo>
                      <a:pt x="23" y="369"/>
                    </a:lnTo>
                    <a:lnTo>
                      <a:pt x="23" y="374"/>
                    </a:lnTo>
                    <a:lnTo>
                      <a:pt x="22" y="375"/>
                    </a:lnTo>
                    <a:lnTo>
                      <a:pt x="22" y="377"/>
                    </a:lnTo>
                    <a:lnTo>
                      <a:pt x="24" y="381"/>
                    </a:lnTo>
                    <a:lnTo>
                      <a:pt x="26" y="384"/>
                    </a:lnTo>
                    <a:lnTo>
                      <a:pt x="26" y="385"/>
                    </a:lnTo>
                    <a:lnTo>
                      <a:pt x="25" y="384"/>
                    </a:lnTo>
                    <a:lnTo>
                      <a:pt x="25" y="382"/>
                    </a:lnTo>
                    <a:lnTo>
                      <a:pt x="24" y="382"/>
                    </a:lnTo>
                    <a:lnTo>
                      <a:pt x="24" y="383"/>
                    </a:lnTo>
                    <a:lnTo>
                      <a:pt x="23" y="384"/>
                    </a:lnTo>
                    <a:lnTo>
                      <a:pt x="22" y="388"/>
                    </a:lnTo>
                    <a:lnTo>
                      <a:pt x="20" y="389"/>
                    </a:lnTo>
                    <a:lnTo>
                      <a:pt x="21" y="391"/>
                    </a:lnTo>
                    <a:lnTo>
                      <a:pt x="21" y="392"/>
                    </a:lnTo>
                    <a:lnTo>
                      <a:pt x="19" y="393"/>
                    </a:lnTo>
                    <a:lnTo>
                      <a:pt x="20" y="395"/>
                    </a:lnTo>
                    <a:lnTo>
                      <a:pt x="21" y="396"/>
                    </a:lnTo>
                    <a:lnTo>
                      <a:pt x="18" y="397"/>
                    </a:lnTo>
                    <a:lnTo>
                      <a:pt x="18" y="398"/>
                    </a:lnTo>
                    <a:lnTo>
                      <a:pt x="17" y="399"/>
                    </a:lnTo>
                    <a:lnTo>
                      <a:pt x="16" y="398"/>
                    </a:lnTo>
                    <a:lnTo>
                      <a:pt x="15" y="401"/>
                    </a:lnTo>
                    <a:lnTo>
                      <a:pt x="17" y="401"/>
                    </a:lnTo>
                    <a:lnTo>
                      <a:pt x="17" y="404"/>
                    </a:lnTo>
                    <a:lnTo>
                      <a:pt x="19" y="405"/>
                    </a:lnTo>
                    <a:lnTo>
                      <a:pt x="18" y="406"/>
                    </a:lnTo>
                    <a:lnTo>
                      <a:pt x="17" y="406"/>
                    </a:lnTo>
                    <a:lnTo>
                      <a:pt x="13" y="407"/>
                    </a:lnTo>
                    <a:lnTo>
                      <a:pt x="13" y="406"/>
                    </a:lnTo>
                    <a:lnTo>
                      <a:pt x="12" y="405"/>
                    </a:lnTo>
                    <a:lnTo>
                      <a:pt x="11" y="403"/>
                    </a:lnTo>
                    <a:lnTo>
                      <a:pt x="9" y="404"/>
                    </a:lnTo>
                    <a:lnTo>
                      <a:pt x="9" y="402"/>
                    </a:lnTo>
                    <a:lnTo>
                      <a:pt x="8" y="404"/>
                    </a:lnTo>
                    <a:lnTo>
                      <a:pt x="8" y="403"/>
                    </a:lnTo>
                    <a:lnTo>
                      <a:pt x="5" y="401"/>
                    </a:lnTo>
                    <a:lnTo>
                      <a:pt x="3" y="399"/>
                    </a:lnTo>
                    <a:lnTo>
                      <a:pt x="5" y="401"/>
                    </a:lnTo>
                    <a:lnTo>
                      <a:pt x="3" y="401"/>
                    </a:lnTo>
                    <a:lnTo>
                      <a:pt x="4" y="403"/>
                    </a:lnTo>
                    <a:lnTo>
                      <a:pt x="3" y="404"/>
                    </a:lnTo>
                    <a:lnTo>
                      <a:pt x="3" y="405"/>
                    </a:lnTo>
                    <a:lnTo>
                      <a:pt x="3" y="407"/>
                    </a:lnTo>
                    <a:lnTo>
                      <a:pt x="3" y="410"/>
                    </a:lnTo>
                    <a:lnTo>
                      <a:pt x="5" y="410"/>
                    </a:lnTo>
                    <a:lnTo>
                      <a:pt x="5" y="411"/>
                    </a:lnTo>
                    <a:lnTo>
                      <a:pt x="5" y="412"/>
                    </a:lnTo>
                    <a:lnTo>
                      <a:pt x="3" y="413"/>
                    </a:lnTo>
                    <a:lnTo>
                      <a:pt x="2" y="416"/>
                    </a:lnTo>
                    <a:lnTo>
                      <a:pt x="1" y="417"/>
                    </a:lnTo>
                    <a:lnTo>
                      <a:pt x="0" y="420"/>
                    </a:lnTo>
                    <a:lnTo>
                      <a:pt x="2" y="420"/>
                    </a:lnTo>
                    <a:lnTo>
                      <a:pt x="5" y="420"/>
                    </a:lnTo>
                    <a:lnTo>
                      <a:pt x="6" y="420"/>
                    </a:lnTo>
                    <a:lnTo>
                      <a:pt x="8" y="421"/>
                    </a:lnTo>
                    <a:lnTo>
                      <a:pt x="9" y="420"/>
                    </a:lnTo>
                    <a:lnTo>
                      <a:pt x="11" y="422"/>
                    </a:lnTo>
                    <a:lnTo>
                      <a:pt x="12" y="423"/>
                    </a:lnTo>
                    <a:lnTo>
                      <a:pt x="15" y="426"/>
                    </a:lnTo>
                    <a:lnTo>
                      <a:pt x="18" y="426"/>
                    </a:lnTo>
                    <a:lnTo>
                      <a:pt x="20" y="425"/>
                    </a:lnTo>
                    <a:lnTo>
                      <a:pt x="19" y="426"/>
                    </a:lnTo>
                    <a:lnTo>
                      <a:pt x="19" y="427"/>
                    </a:lnTo>
                    <a:lnTo>
                      <a:pt x="20" y="426"/>
                    </a:lnTo>
                    <a:lnTo>
                      <a:pt x="21" y="426"/>
                    </a:lnTo>
                    <a:lnTo>
                      <a:pt x="23" y="427"/>
                    </a:lnTo>
                    <a:lnTo>
                      <a:pt x="24" y="427"/>
                    </a:lnTo>
                    <a:lnTo>
                      <a:pt x="25" y="427"/>
                    </a:lnTo>
                    <a:lnTo>
                      <a:pt x="25" y="428"/>
                    </a:lnTo>
                    <a:lnTo>
                      <a:pt x="22" y="428"/>
                    </a:lnTo>
                    <a:lnTo>
                      <a:pt x="20" y="427"/>
                    </a:lnTo>
                    <a:lnTo>
                      <a:pt x="18" y="427"/>
                    </a:lnTo>
                    <a:lnTo>
                      <a:pt x="17" y="430"/>
                    </a:lnTo>
                    <a:lnTo>
                      <a:pt x="17" y="431"/>
                    </a:lnTo>
                    <a:lnTo>
                      <a:pt x="17" y="435"/>
                    </a:lnTo>
                    <a:lnTo>
                      <a:pt x="15" y="436"/>
                    </a:lnTo>
                    <a:lnTo>
                      <a:pt x="14" y="435"/>
                    </a:lnTo>
                    <a:lnTo>
                      <a:pt x="11" y="437"/>
                    </a:lnTo>
                    <a:lnTo>
                      <a:pt x="12" y="439"/>
                    </a:lnTo>
                    <a:lnTo>
                      <a:pt x="10" y="443"/>
                    </a:lnTo>
                    <a:lnTo>
                      <a:pt x="11" y="445"/>
                    </a:lnTo>
                    <a:lnTo>
                      <a:pt x="11" y="448"/>
                    </a:lnTo>
                    <a:lnTo>
                      <a:pt x="12" y="449"/>
                    </a:lnTo>
                    <a:lnTo>
                      <a:pt x="12" y="451"/>
                    </a:lnTo>
                    <a:lnTo>
                      <a:pt x="13" y="454"/>
                    </a:lnTo>
                    <a:lnTo>
                      <a:pt x="12" y="454"/>
                    </a:lnTo>
                    <a:lnTo>
                      <a:pt x="13" y="455"/>
                    </a:lnTo>
                    <a:lnTo>
                      <a:pt x="12" y="462"/>
                    </a:lnTo>
                    <a:lnTo>
                      <a:pt x="14" y="463"/>
                    </a:lnTo>
                    <a:lnTo>
                      <a:pt x="15" y="464"/>
                    </a:lnTo>
                    <a:lnTo>
                      <a:pt x="17" y="464"/>
                    </a:lnTo>
                    <a:lnTo>
                      <a:pt x="17" y="465"/>
                    </a:lnTo>
                    <a:lnTo>
                      <a:pt x="17" y="468"/>
                    </a:lnTo>
                    <a:lnTo>
                      <a:pt x="18" y="470"/>
                    </a:lnTo>
                    <a:lnTo>
                      <a:pt x="17" y="471"/>
                    </a:lnTo>
                    <a:lnTo>
                      <a:pt x="19" y="471"/>
                    </a:lnTo>
                    <a:lnTo>
                      <a:pt x="19" y="473"/>
                    </a:lnTo>
                    <a:lnTo>
                      <a:pt x="19" y="474"/>
                    </a:lnTo>
                    <a:lnTo>
                      <a:pt x="18" y="474"/>
                    </a:lnTo>
                    <a:lnTo>
                      <a:pt x="17" y="474"/>
                    </a:lnTo>
                    <a:lnTo>
                      <a:pt x="15" y="474"/>
                    </a:lnTo>
                    <a:lnTo>
                      <a:pt x="15" y="475"/>
                    </a:lnTo>
                    <a:lnTo>
                      <a:pt x="12" y="474"/>
                    </a:lnTo>
                    <a:lnTo>
                      <a:pt x="11" y="477"/>
                    </a:lnTo>
                    <a:lnTo>
                      <a:pt x="11" y="478"/>
                    </a:lnTo>
                    <a:lnTo>
                      <a:pt x="9" y="480"/>
                    </a:lnTo>
                    <a:lnTo>
                      <a:pt x="9" y="483"/>
                    </a:lnTo>
                    <a:lnTo>
                      <a:pt x="11" y="484"/>
                    </a:lnTo>
                    <a:lnTo>
                      <a:pt x="11" y="482"/>
                    </a:lnTo>
                    <a:lnTo>
                      <a:pt x="13" y="483"/>
                    </a:lnTo>
                    <a:lnTo>
                      <a:pt x="12" y="486"/>
                    </a:lnTo>
                    <a:lnTo>
                      <a:pt x="18" y="490"/>
                    </a:lnTo>
                    <a:lnTo>
                      <a:pt x="21" y="494"/>
                    </a:lnTo>
                    <a:lnTo>
                      <a:pt x="25" y="496"/>
                    </a:lnTo>
                    <a:lnTo>
                      <a:pt x="26" y="499"/>
                    </a:lnTo>
                    <a:lnTo>
                      <a:pt x="27" y="498"/>
                    </a:lnTo>
                    <a:lnTo>
                      <a:pt x="27" y="497"/>
                    </a:lnTo>
                    <a:lnTo>
                      <a:pt x="30" y="493"/>
                    </a:lnTo>
                    <a:lnTo>
                      <a:pt x="32" y="491"/>
                    </a:lnTo>
                    <a:lnTo>
                      <a:pt x="34" y="491"/>
                    </a:lnTo>
                    <a:lnTo>
                      <a:pt x="36" y="490"/>
                    </a:lnTo>
                    <a:lnTo>
                      <a:pt x="37" y="491"/>
                    </a:lnTo>
                    <a:lnTo>
                      <a:pt x="36" y="489"/>
                    </a:lnTo>
                    <a:lnTo>
                      <a:pt x="36" y="486"/>
                    </a:lnTo>
                    <a:lnTo>
                      <a:pt x="36" y="484"/>
                    </a:lnTo>
                    <a:lnTo>
                      <a:pt x="37" y="484"/>
                    </a:lnTo>
                    <a:lnTo>
                      <a:pt x="39" y="478"/>
                    </a:lnTo>
                    <a:lnTo>
                      <a:pt x="40" y="481"/>
                    </a:lnTo>
                    <a:lnTo>
                      <a:pt x="41" y="480"/>
                    </a:lnTo>
                    <a:lnTo>
                      <a:pt x="44" y="478"/>
                    </a:lnTo>
                    <a:lnTo>
                      <a:pt x="41" y="475"/>
                    </a:lnTo>
                    <a:lnTo>
                      <a:pt x="42" y="473"/>
                    </a:lnTo>
                    <a:lnTo>
                      <a:pt x="41" y="472"/>
                    </a:lnTo>
                    <a:lnTo>
                      <a:pt x="38" y="471"/>
                    </a:lnTo>
                    <a:lnTo>
                      <a:pt x="38" y="469"/>
                    </a:lnTo>
                    <a:lnTo>
                      <a:pt x="38" y="468"/>
                    </a:lnTo>
                    <a:lnTo>
                      <a:pt x="40" y="467"/>
                    </a:lnTo>
                    <a:lnTo>
                      <a:pt x="41" y="466"/>
                    </a:lnTo>
                    <a:lnTo>
                      <a:pt x="39" y="465"/>
                    </a:lnTo>
                    <a:lnTo>
                      <a:pt x="39" y="463"/>
                    </a:lnTo>
                    <a:lnTo>
                      <a:pt x="38" y="463"/>
                    </a:lnTo>
                    <a:lnTo>
                      <a:pt x="37" y="464"/>
                    </a:lnTo>
                    <a:lnTo>
                      <a:pt x="37" y="462"/>
                    </a:lnTo>
                    <a:lnTo>
                      <a:pt x="36" y="462"/>
                    </a:lnTo>
                    <a:lnTo>
                      <a:pt x="36" y="459"/>
                    </a:lnTo>
                    <a:lnTo>
                      <a:pt x="35" y="459"/>
                    </a:lnTo>
                    <a:lnTo>
                      <a:pt x="35" y="458"/>
                    </a:lnTo>
                    <a:lnTo>
                      <a:pt x="34" y="459"/>
                    </a:lnTo>
                    <a:lnTo>
                      <a:pt x="33" y="458"/>
                    </a:lnTo>
                    <a:lnTo>
                      <a:pt x="32" y="458"/>
                    </a:lnTo>
                    <a:lnTo>
                      <a:pt x="33" y="456"/>
                    </a:lnTo>
                    <a:lnTo>
                      <a:pt x="32" y="454"/>
                    </a:lnTo>
                    <a:lnTo>
                      <a:pt x="30" y="454"/>
                    </a:lnTo>
                    <a:lnTo>
                      <a:pt x="31" y="452"/>
                    </a:lnTo>
                    <a:lnTo>
                      <a:pt x="33" y="454"/>
                    </a:lnTo>
                    <a:lnTo>
                      <a:pt x="34" y="453"/>
                    </a:lnTo>
                    <a:lnTo>
                      <a:pt x="35" y="451"/>
                    </a:lnTo>
                    <a:lnTo>
                      <a:pt x="36" y="451"/>
                    </a:lnTo>
                    <a:lnTo>
                      <a:pt x="36" y="450"/>
                    </a:lnTo>
                    <a:lnTo>
                      <a:pt x="35" y="450"/>
                    </a:lnTo>
                    <a:lnTo>
                      <a:pt x="34" y="450"/>
                    </a:lnTo>
                    <a:lnTo>
                      <a:pt x="36" y="449"/>
                    </a:lnTo>
                    <a:lnTo>
                      <a:pt x="38" y="449"/>
                    </a:lnTo>
                    <a:lnTo>
                      <a:pt x="44" y="446"/>
                    </a:lnTo>
                    <a:lnTo>
                      <a:pt x="45" y="446"/>
                    </a:lnTo>
                    <a:lnTo>
                      <a:pt x="46" y="445"/>
                    </a:lnTo>
                    <a:lnTo>
                      <a:pt x="47" y="446"/>
                    </a:lnTo>
                    <a:lnTo>
                      <a:pt x="50" y="451"/>
                    </a:lnTo>
                    <a:lnTo>
                      <a:pt x="52" y="448"/>
                    </a:lnTo>
                    <a:lnTo>
                      <a:pt x="54" y="449"/>
                    </a:lnTo>
                    <a:lnTo>
                      <a:pt x="54" y="450"/>
                    </a:lnTo>
                    <a:lnTo>
                      <a:pt x="55" y="450"/>
                    </a:lnTo>
                    <a:lnTo>
                      <a:pt x="54" y="451"/>
                    </a:lnTo>
                    <a:lnTo>
                      <a:pt x="55" y="452"/>
                    </a:lnTo>
                    <a:lnTo>
                      <a:pt x="57" y="454"/>
                    </a:lnTo>
                    <a:lnTo>
                      <a:pt x="57" y="458"/>
                    </a:lnTo>
                    <a:lnTo>
                      <a:pt x="55" y="458"/>
                    </a:lnTo>
                    <a:lnTo>
                      <a:pt x="55" y="459"/>
                    </a:lnTo>
                    <a:lnTo>
                      <a:pt x="57" y="459"/>
                    </a:lnTo>
                    <a:lnTo>
                      <a:pt x="57" y="461"/>
                    </a:lnTo>
                    <a:lnTo>
                      <a:pt x="61" y="463"/>
                    </a:lnTo>
                    <a:lnTo>
                      <a:pt x="62" y="464"/>
                    </a:lnTo>
                    <a:lnTo>
                      <a:pt x="61" y="465"/>
                    </a:lnTo>
                    <a:lnTo>
                      <a:pt x="59" y="465"/>
                    </a:lnTo>
                    <a:lnTo>
                      <a:pt x="59" y="466"/>
                    </a:lnTo>
                    <a:lnTo>
                      <a:pt x="60" y="466"/>
                    </a:lnTo>
                    <a:lnTo>
                      <a:pt x="61" y="467"/>
                    </a:lnTo>
                    <a:lnTo>
                      <a:pt x="62" y="467"/>
                    </a:lnTo>
                    <a:lnTo>
                      <a:pt x="63" y="468"/>
                    </a:lnTo>
                    <a:lnTo>
                      <a:pt x="64" y="469"/>
                    </a:lnTo>
                    <a:lnTo>
                      <a:pt x="64" y="472"/>
                    </a:lnTo>
                    <a:lnTo>
                      <a:pt x="63" y="472"/>
                    </a:lnTo>
                    <a:lnTo>
                      <a:pt x="63" y="473"/>
                    </a:lnTo>
                    <a:lnTo>
                      <a:pt x="64" y="477"/>
                    </a:lnTo>
                    <a:lnTo>
                      <a:pt x="64" y="479"/>
                    </a:lnTo>
                    <a:lnTo>
                      <a:pt x="64" y="482"/>
                    </a:lnTo>
                    <a:lnTo>
                      <a:pt x="63" y="481"/>
                    </a:lnTo>
                    <a:lnTo>
                      <a:pt x="62" y="482"/>
                    </a:lnTo>
                    <a:lnTo>
                      <a:pt x="65" y="485"/>
                    </a:lnTo>
                    <a:lnTo>
                      <a:pt x="66" y="486"/>
                    </a:lnTo>
                    <a:lnTo>
                      <a:pt x="69" y="485"/>
                    </a:lnTo>
                    <a:lnTo>
                      <a:pt x="69" y="486"/>
                    </a:lnTo>
                    <a:lnTo>
                      <a:pt x="70" y="486"/>
                    </a:lnTo>
                    <a:lnTo>
                      <a:pt x="70" y="487"/>
                    </a:lnTo>
                    <a:lnTo>
                      <a:pt x="69" y="490"/>
                    </a:lnTo>
                    <a:lnTo>
                      <a:pt x="70" y="490"/>
                    </a:lnTo>
                    <a:lnTo>
                      <a:pt x="70" y="492"/>
                    </a:lnTo>
                    <a:lnTo>
                      <a:pt x="69" y="491"/>
                    </a:lnTo>
                    <a:lnTo>
                      <a:pt x="69" y="494"/>
                    </a:lnTo>
                    <a:lnTo>
                      <a:pt x="72" y="494"/>
                    </a:lnTo>
                    <a:lnTo>
                      <a:pt x="71" y="496"/>
                    </a:lnTo>
                    <a:lnTo>
                      <a:pt x="72" y="496"/>
                    </a:lnTo>
                    <a:lnTo>
                      <a:pt x="72" y="498"/>
                    </a:lnTo>
                    <a:lnTo>
                      <a:pt x="74" y="498"/>
                    </a:lnTo>
                    <a:lnTo>
                      <a:pt x="73" y="500"/>
                    </a:lnTo>
                    <a:lnTo>
                      <a:pt x="73" y="501"/>
                    </a:lnTo>
                    <a:lnTo>
                      <a:pt x="74" y="501"/>
                    </a:lnTo>
                    <a:lnTo>
                      <a:pt x="75" y="501"/>
                    </a:lnTo>
                    <a:lnTo>
                      <a:pt x="77" y="501"/>
                    </a:lnTo>
                    <a:lnTo>
                      <a:pt x="78" y="500"/>
                    </a:lnTo>
                    <a:lnTo>
                      <a:pt x="77" y="500"/>
                    </a:lnTo>
                    <a:lnTo>
                      <a:pt x="77" y="499"/>
                    </a:lnTo>
                    <a:lnTo>
                      <a:pt x="77" y="497"/>
                    </a:lnTo>
                    <a:lnTo>
                      <a:pt x="76" y="496"/>
                    </a:lnTo>
                    <a:lnTo>
                      <a:pt x="78" y="496"/>
                    </a:lnTo>
                    <a:lnTo>
                      <a:pt x="78" y="495"/>
                    </a:lnTo>
                    <a:lnTo>
                      <a:pt x="79" y="494"/>
                    </a:lnTo>
                    <a:lnTo>
                      <a:pt x="78" y="491"/>
                    </a:lnTo>
                    <a:lnTo>
                      <a:pt x="79" y="491"/>
                    </a:lnTo>
                    <a:lnTo>
                      <a:pt x="80" y="494"/>
                    </a:lnTo>
                    <a:lnTo>
                      <a:pt x="80" y="496"/>
                    </a:lnTo>
                    <a:lnTo>
                      <a:pt x="82" y="498"/>
                    </a:lnTo>
                    <a:lnTo>
                      <a:pt x="82" y="501"/>
                    </a:lnTo>
                    <a:lnTo>
                      <a:pt x="80" y="503"/>
                    </a:lnTo>
                    <a:lnTo>
                      <a:pt x="79" y="504"/>
                    </a:lnTo>
                    <a:lnTo>
                      <a:pt x="80" y="506"/>
                    </a:lnTo>
                    <a:lnTo>
                      <a:pt x="78" y="507"/>
                    </a:lnTo>
                    <a:lnTo>
                      <a:pt x="76" y="510"/>
                    </a:lnTo>
                    <a:lnTo>
                      <a:pt x="77" y="512"/>
                    </a:lnTo>
                    <a:lnTo>
                      <a:pt x="77" y="513"/>
                    </a:lnTo>
                    <a:lnTo>
                      <a:pt x="77" y="514"/>
                    </a:lnTo>
                    <a:lnTo>
                      <a:pt x="75" y="515"/>
                    </a:lnTo>
                    <a:lnTo>
                      <a:pt x="76" y="518"/>
                    </a:lnTo>
                    <a:lnTo>
                      <a:pt x="77" y="517"/>
                    </a:lnTo>
                    <a:lnTo>
                      <a:pt x="80" y="519"/>
                    </a:lnTo>
                    <a:lnTo>
                      <a:pt x="80" y="520"/>
                    </a:lnTo>
                    <a:lnTo>
                      <a:pt x="80" y="521"/>
                    </a:lnTo>
                    <a:lnTo>
                      <a:pt x="83" y="522"/>
                    </a:lnTo>
                    <a:lnTo>
                      <a:pt x="83" y="523"/>
                    </a:lnTo>
                    <a:lnTo>
                      <a:pt x="85" y="523"/>
                    </a:lnTo>
                    <a:lnTo>
                      <a:pt x="88" y="525"/>
                    </a:lnTo>
                    <a:lnTo>
                      <a:pt x="90" y="525"/>
                    </a:lnTo>
                    <a:lnTo>
                      <a:pt x="93" y="527"/>
                    </a:lnTo>
                    <a:lnTo>
                      <a:pt x="94" y="527"/>
                    </a:lnTo>
                    <a:lnTo>
                      <a:pt x="94" y="528"/>
                    </a:lnTo>
                    <a:lnTo>
                      <a:pt x="95" y="530"/>
                    </a:lnTo>
                    <a:lnTo>
                      <a:pt x="97" y="534"/>
                    </a:lnTo>
                    <a:lnTo>
                      <a:pt x="100" y="533"/>
                    </a:lnTo>
                    <a:lnTo>
                      <a:pt x="100" y="536"/>
                    </a:lnTo>
                    <a:lnTo>
                      <a:pt x="99" y="537"/>
                    </a:lnTo>
                    <a:lnTo>
                      <a:pt x="99" y="538"/>
                    </a:lnTo>
                    <a:lnTo>
                      <a:pt x="98" y="538"/>
                    </a:lnTo>
                    <a:lnTo>
                      <a:pt x="99" y="541"/>
                    </a:lnTo>
                    <a:lnTo>
                      <a:pt x="100" y="544"/>
                    </a:lnTo>
                    <a:lnTo>
                      <a:pt x="100" y="547"/>
                    </a:lnTo>
                    <a:lnTo>
                      <a:pt x="101" y="549"/>
                    </a:lnTo>
                    <a:lnTo>
                      <a:pt x="101" y="548"/>
                    </a:lnTo>
                    <a:lnTo>
                      <a:pt x="102" y="549"/>
                    </a:lnTo>
                    <a:lnTo>
                      <a:pt x="102" y="551"/>
                    </a:lnTo>
                    <a:lnTo>
                      <a:pt x="102" y="555"/>
                    </a:lnTo>
                    <a:lnTo>
                      <a:pt x="103" y="555"/>
                    </a:lnTo>
                    <a:lnTo>
                      <a:pt x="102" y="557"/>
                    </a:lnTo>
                    <a:lnTo>
                      <a:pt x="104" y="556"/>
                    </a:lnTo>
                    <a:lnTo>
                      <a:pt x="104" y="557"/>
                    </a:lnTo>
                    <a:lnTo>
                      <a:pt x="104" y="558"/>
                    </a:lnTo>
                    <a:lnTo>
                      <a:pt x="103" y="558"/>
                    </a:lnTo>
                    <a:lnTo>
                      <a:pt x="104" y="559"/>
                    </a:lnTo>
                    <a:lnTo>
                      <a:pt x="105" y="560"/>
                    </a:lnTo>
                    <a:lnTo>
                      <a:pt x="106" y="561"/>
                    </a:lnTo>
                    <a:lnTo>
                      <a:pt x="107" y="562"/>
                    </a:lnTo>
                    <a:lnTo>
                      <a:pt x="107" y="561"/>
                    </a:lnTo>
                    <a:lnTo>
                      <a:pt x="108" y="561"/>
                    </a:lnTo>
                    <a:lnTo>
                      <a:pt x="108" y="562"/>
                    </a:lnTo>
                    <a:lnTo>
                      <a:pt x="109" y="560"/>
                    </a:lnTo>
                    <a:lnTo>
                      <a:pt x="110" y="557"/>
                    </a:lnTo>
                    <a:lnTo>
                      <a:pt x="109" y="557"/>
                    </a:lnTo>
                    <a:lnTo>
                      <a:pt x="109" y="554"/>
                    </a:lnTo>
                    <a:lnTo>
                      <a:pt x="111" y="553"/>
                    </a:lnTo>
                    <a:lnTo>
                      <a:pt x="113" y="553"/>
                    </a:lnTo>
                    <a:lnTo>
                      <a:pt x="115" y="552"/>
                    </a:lnTo>
                    <a:lnTo>
                      <a:pt x="113" y="550"/>
                    </a:lnTo>
                    <a:lnTo>
                      <a:pt x="114" y="549"/>
                    </a:lnTo>
                    <a:lnTo>
                      <a:pt x="115" y="549"/>
                    </a:lnTo>
                    <a:lnTo>
                      <a:pt x="116" y="552"/>
                    </a:lnTo>
                    <a:lnTo>
                      <a:pt x="118" y="554"/>
                    </a:lnTo>
                    <a:lnTo>
                      <a:pt x="119" y="553"/>
                    </a:lnTo>
                    <a:lnTo>
                      <a:pt x="119" y="551"/>
                    </a:lnTo>
                    <a:lnTo>
                      <a:pt x="121" y="551"/>
                    </a:lnTo>
                    <a:lnTo>
                      <a:pt x="123" y="551"/>
                    </a:lnTo>
                    <a:lnTo>
                      <a:pt x="124" y="550"/>
                    </a:lnTo>
                    <a:lnTo>
                      <a:pt x="127" y="552"/>
                    </a:lnTo>
                    <a:lnTo>
                      <a:pt x="128" y="551"/>
                    </a:lnTo>
                    <a:lnTo>
                      <a:pt x="130" y="551"/>
                    </a:lnTo>
                    <a:lnTo>
                      <a:pt x="131" y="548"/>
                    </a:lnTo>
                    <a:lnTo>
                      <a:pt x="131" y="551"/>
                    </a:lnTo>
                    <a:lnTo>
                      <a:pt x="132" y="550"/>
                    </a:lnTo>
                    <a:lnTo>
                      <a:pt x="135" y="553"/>
                    </a:lnTo>
                    <a:lnTo>
                      <a:pt x="135" y="552"/>
                    </a:lnTo>
                    <a:lnTo>
                      <a:pt x="137" y="552"/>
                    </a:lnTo>
                    <a:lnTo>
                      <a:pt x="140" y="551"/>
                    </a:lnTo>
                    <a:lnTo>
                      <a:pt x="141" y="550"/>
                    </a:lnTo>
                    <a:lnTo>
                      <a:pt x="140" y="549"/>
                    </a:lnTo>
                    <a:lnTo>
                      <a:pt x="141" y="548"/>
                    </a:lnTo>
                    <a:lnTo>
                      <a:pt x="143" y="547"/>
                    </a:lnTo>
                    <a:lnTo>
                      <a:pt x="143" y="545"/>
                    </a:lnTo>
                    <a:lnTo>
                      <a:pt x="145" y="545"/>
                    </a:lnTo>
                    <a:lnTo>
                      <a:pt x="144" y="544"/>
                    </a:lnTo>
                    <a:lnTo>
                      <a:pt x="145" y="544"/>
                    </a:lnTo>
                    <a:lnTo>
                      <a:pt x="146" y="543"/>
                    </a:lnTo>
                    <a:lnTo>
                      <a:pt x="147" y="543"/>
                    </a:lnTo>
                    <a:lnTo>
                      <a:pt x="149" y="536"/>
                    </a:lnTo>
                    <a:lnTo>
                      <a:pt x="149" y="537"/>
                    </a:lnTo>
                    <a:lnTo>
                      <a:pt x="151" y="537"/>
                    </a:lnTo>
                    <a:lnTo>
                      <a:pt x="151" y="535"/>
                    </a:lnTo>
                    <a:lnTo>
                      <a:pt x="153" y="536"/>
                    </a:lnTo>
                    <a:lnTo>
                      <a:pt x="156" y="533"/>
                    </a:lnTo>
                    <a:lnTo>
                      <a:pt x="157" y="533"/>
                    </a:lnTo>
                    <a:lnTo>
                      <a:pt x="160" y="533"/>
                    </a:lnTo>
                    <a:lnTo>
                      <a:pt x="159" y="530"/>
                    </a:lnTo>
                    <a:lnTo>
                      <a:pt x="160" y="530"/>
                    </a:lnTo>
                    <a:lnTo>
                      <a:pt x="159" y="526"/>
                    </a:lnTo>
                    <a:lnTo>
                      <a:pt x="159" y="525"/>
                    </a:lnTo>
                    <a:lnTo>
                      <a:pt x="157" y="524"/>
                    </a:lnTo>
                    <a:lnTo>
                      <a:pt x="157" y="522"/>
                    </a:lnTo>
                    <a:lnTo>
                      <a:pt x="156" y="520"/>
                    </a:lnTo>
                    <a:lnTo>
                      <a:pt x="156" y="517"/>
                    </a:lnTo>
                    <a:lnTo>
                      <a:pt x="156" y="514"/>
                    </a:lnTo>
                    <a:lnTo>
                      <a:pt x="156" y="513"/>
                    </a:lnTo>
                    <a:lnTo>
                      <a:pt x="156" y="510"/>
                    </a:lnTo>
                    <a:lnTo>
                      <a:pt x="158" y="510"/>
                    </a:lnTo>
                    <a:lnTo>
                      <a:pt x="159" y="508"/>
                    </a:lnTo>
                    <a:lnTo>
                      <a:pt x="160" y="507"/>
                    </a:lnTo>
                    <a:lnTo>
                      <a:pt x="161" y="506"/>
                    </a:lnTo>
                    <a:lnTo>
                      <a:pt x="160" y="506"/>
                    </a:lnTo>
                    <a:lnTo>
                      <a:pt x="162" y="505"/>
                    </a:lnTo>
                    <a:lnTo>
                      <a:pt x="162" y="502"/>
                    </a:lnTo>
                    <a:lnTo>
                      <a:pt x="165" y="502"/>
                    </a:lnTo>
                    <a:lnTo>
                      <a:pt x="165" y="501"/>
                    </a:lnTo>
                    <a:lnTo>
                      <a:pt x="167" y="501"/>
                    </a:lnTo>
                    <a:lnTo>
                      <a:pt x="167" y="500"/>
                    </a:lnTo>
                    <a:lnTo>
                      <a:pt x="169" y="504"/>
                    </a:lnTo>
                    <a:lnTo>
                      <a:pt x="170" y="504"/>
                    </a:lnTo>
                    <a:lnTo>
                      <a:pt x="168" y="507"/>
                    </a:lnTo>
                    <a:lnTo>
                      <a:pt x="167" y="511"/>
                    </a:lnTo>
                    <a:lnTo>
                      <a:pt x="167" y="514"/>
                    </a:lnTo>
                    <a:lnTo>
                      <a:pt x="167" y="515"/>
                    </a:lnTo>
                    <a:lnTo>
                      <a:pt x="170" y="515"/>
                    </a:lnTo>
                    <a:lnTo>
                      <a:pt x="171" y="516"/>
                    </a:lnTo>
                    <a:lnTo>
                      <a:pt x="171" y="512"/>
                    </a:lnTo>
                    <a:lnTo>
                      <a:pt x="175" y="514"/>
                    </a:lnTo>
                    <a:lnTo>
                      <a:pt x="176" y="514"/>
                    </a:lnTo>
                    <a:lnTo>
                      <a:pt x="178" y="516"/>
                    </a:lnTo>
                    <a:lnTo>
                      <a:pt x="177" y="518"/>
                    </a:lnTo>
                    <a:lnTo>
                      <a:pt x="181" y="518"/>
                    </a:lnTo>
                    <a:lnTo>
                      <a:pt x="181" y="520"/>
                    </a:lnTo>
                    <a:lnTo>
                      <a:pt x="182" y="519"/>
                    </a:lnTo>
                    <a:lnTo>
                      <a:pt x="181" y="517"/>
                    </a:lnTo>
                    <a:lnTo>
                      <a:pt x="183" y="518"/>
                    </a:lnTo>
                    <a:lnTo>
                      <a:pt x="183" y="517"/>
                    </a:lnTo>
                    <a:lnTo>
                      <a:pt x="184" y="518"/>
                    </a:lnTo>
                    <a:lnTo>
                      <a:pt x="187" y="518"/>
                    </a:lnTo>
                    <a:lnTo>
                      <a:pt x="186" y="519"/>
                    </a:lnTo>
                    <a:lnTo>
                      <a:pt x="189" y="520"/>
                    </a:lnTo>
                    <a:lnTo>
                      <a:pt x="191" y="523"/>
                    </a:lnTo>
                    <a:lnTo>
                      <a:pt x="192" y="525"/>
                    </a:lnTo>
                    <a:lnTo>
                      <a:pt x="192" y="530"/>
                    </a:lnTo>
                    <a:lnTo>
                      <a:pt x="200" y="524"/>
                    </a:lnTo>
                    <a:lnTo>
                      <a:pt x="202" y="520"/>
                    </a:lnTo>
                    <a:lnTo>
                      <a:pt x="203" y="520"/>
                    </a:lnTo>
                    <a:lnTo>
                      <a:pt x="204" y="520"/>
                    </a:lnTo>
                    <a:lnTo>
                      <a:pt x="205" y="519"/>
                    </a:lnTo>
                    <a:lnTo>
                      <a:pt x="206" y="514"/>
                    </a:lnTo>
                    <a:lnTo>
                      <a:pt x="205" y="513"/>
                    </a:lnTo>
                    <a:lnTo>
                      <a:pt x="204" y="513"/>
                    </a:lnTo>
                    <a:lnTo>
                      <a:pt x="206" y="511"/>
                    </a:lnTo>
                    <a:lnTo>
                      <a:pt x="203" y="509"/>
                    </a:lnTo>
                    <a:lnTo>
                      <a:pt x="206" y="510"/>
                    </a:lnTo>
                    <a:lnTo>
                      <a:pt x="208" y="509"/>
                    </a:lnTo>
                    <a:lnTo>
                      <a:pt x="208" y="511"/>
                    </a:lnTo>
                    <a:lnTo>
                      <a:pt x="208" y="512"/>
                    </a:lnTo>
                    <a:lnTo>
                      <a:pt x="209" y="513"/>
                    </a:lnTo>
                    <a:lnTo>
                      <a:pt x="211" y="510"/>
                    </a:lnTo>
                    <a:lnTo>
                      <a:pt x="212" y="510"/>
                    </a:lnTo>
                    <a:lnTo>
                      <a:pt x="214" y="508"/>
                    </a:lnTo>
                    <a:lnTo>
                      <a:pt x="215" y="510"/>
                    </a:lnTo>
                    <a:lnTo>
                      <a:pt x="221" y="508"/>
                    </a:lnTo>
                    <a:lnTo>
                      <a:pt x="221" y="509"/>
                    </a:lnTo>
                    <a:lnTo>
                      <a:pt x="223" y="509"/>
                    </a:lnTo>
                    <a:lnTo>
                      <a:pt x="224" y="508"/>
                    </a:lnTo>
                    <a:lnTo>
                      <a:pt x="225" y="509"/>
                    </a:lnTo>
                    <a:lnTo>
                      <a:pt x="227" y="511"/>
                    </a:lnTo>
                    <a:lnTo>
                      <a:pt x="227" y="513"/>
                    </a:lnTo>
                    <a:lnTo>
                      <a:pt x="227" y="514"/>
                    </a:lnTo>
                    <a:lnTo>
                      <a:pt x="229" y="513"/>
                    </a:lnTo>
                    <a:lnTo>
                      <a:pt x="229" y="514"/>
                    </a:lnTo>
                    <a:lnTo>
                      <a:pt x="230" y="514"/>
                    </a:lnTo>
                    <a:lnTo>
                      <a:pt x="232" y="514"/>
                    </a:lnTo>
                    <a:lnTo>
                      <a:pt x="232" y="513"/>
                    </a:lnTo>
                    <a:lnTo>
                      <a:pt x="232" y="514"/>
                    </a:lnTo>
                    <a:lnTo>
                      <a:pt x="233" y="514"/>
                    </a:lnTo>
                    <a:lnTo>
                      <a:pt x="235" y="514"/>
                    </a:lnTo>
                    <a:lnTo>
                      <a:pt x="238" y="513"/>
                    </a:lnTo>
                    <a:lnTo>
                      <a:pt x="238" y="510"/>
                    </a:lnTo>
                    <a:lnTo>
                      <a:pt x="240" y="510"/>
                    </a:lnTo>
                    <a:lnTo>
                      <a:pt x="244" y="507"/>
                    </a:lnTo>
                    <a:lnTo>
                      <a:pt x="242" y="504"/>
                    </a:lnTo>
                    <a:lnTo>
                      <a:pt x="244" y="504"/>
                    </a:lnTo>
                    <a:lnTo>
                      <a:pt x="241" y="502"/>
                    </a:lnTo>
                    <a:lnTo>
                      <a:pt x="240" y="500"/>
                    </a:lnTo>
                    <a:lnTo>
                      <a:pt x="240" y="497"/>
                    </a:lnTo>
                    <a:lnTo>
                      <a:pt x="237" y="494"/>
                    </a:lnTo>
                    <a:lnTo>
                      <a:pt x="238" y="493"/>
                    </a:lnTo>
                    <a:lnTo>
                      <a:pt x="237" y="491"/>
                    </a:lnTo>
                    <a:lnTo>
                      <a:pt x="238" y="490"/>
                    </a:lnTo>
                    <a:lnTo>
                      <a:pt x="239" y="492"/>
                    </a:lnTo>
                    <a:lnTo>
                      <a:pt x="240" y="491"/>
                    </a:lnTo>
                    <a:lnTo>
                      <a:pt x="241" y="491"/>
                    </a:lnTo>
                    <a:lnTo>
                      <a:pt x="245" y="490"/>
                    </a:lnTo>
                    <a:lnTo>
                      <a:pt x="247" y="496"/>
                    </a:lnTo>
                    <a:lnTo>
                      <a:pt x="249" y="496"/>
                    </a:lnTo>
                    <a:lnTo>
                      <a:pt x="250" y="495"/>
                    </a:lnTo>
                    <a:lnTo>
                      <a:pt x="250" y="491"/>
                    </a:lnTo>
                    <a:lnTo>
                      <a:pt x="250" y="489"/>
                    </a:lnTo>
                    <a:lnTo>
                      <a:pt x="252" y="488"/>
                    </a:lnTo>
                    <a:lnTo>
                      <a:pt x="252" y="486"/>
                    </a:lnTo>
                    <a:lnTo>
                      <a:pt x="253" y="486"/>
                    </a:lnTo>
                    <a:lnTo>
                      <a:pt x="255" y="487"/>
                    </a:lnTo>
                    <a:lnTo>
                      <a:pt x="257" y="486"/>
                    </a:lnTo>
                    <a:lnTo>
                      <a:pt x="258" y="489"/>
                    </a:lnTo>
                    <a:lnTo>
                      <a:pt x="260" y="491"/>
                    </a:lnTo>
                    <a:lnTo>
                      <a:pt x="261" y="493"/>
                    </a:lnTo>
                    <a:lnTo>
                      <a:pt x="262" y="493"/>
                    </a:lnTo>
                    <a:lnTo>
                      <a:pt x="261" y="495"/>
                    </a:lnTo>
                    <a:lnTo>
                      <a:pt x="261" y="496"/>
                    </a:lnTo>
                    <a:lnTo>
                      <a:pt x="263" y="497"/>
                    </a:lnTo>
                    <a:lnTo>
                      <a:pt x="263" y="498"/>
                    </a:lnTo>
                    <a:lnTo>
                      <a:pt x="265" y="498"/>
                    </a:lnTo>
                    <a:lnTo>
                      <a:pt x="267" y="501"/>
                    </a:lnTo>
                    <a:lnTo>
                      <a:pt x="268" y="501"/>
                    </a:lnTo>
                    <a:lnTo>
                      <a:pt x="269" y="500"/>
                    </a:lnTo>
                    <a:lnTo>
                      <a:pt x="274" y="499"/>
                    </a:lnTo>
                    <a:lnTo>
                      <a:pt x="276" y="499"/>
                    </a:lnTo>
                    <a:lnTo>
                      <a:pt x="276" y="500"/>
                    </a:lnTo>
                    <a:lnTo>
                      <a:pt x="277" y="500"/>
                    </a:lnTo>
                    <a:lnTo>
                      <a:pt x="279" y="500"/>
                    </a:lnTo>
                    <a:lnTo>
                      <a:pt x="279" y="499"/>
                    </a:lnTo>
                    <a:lnTo>
                      <a:pt x="279" y="497"/>
                    </a:lnTo>
                    <a:lnTo>
                      <a:pt x="279" y="496"/>
                    </a:lnTo>
                    <a:lnTo>
                      <a:pt x="281" y="493"/>
                    </a:lnTo>
                    <a:lnTo>
                      <a:pt x="280" y="491"/>
                    </a:lnTo>
                    <a:lnTo>
                      <a:pt x="280" y="490"/>
                    </a:lnTo>
                    <a:lnTo>
                      <a:pt x="283" y="489"/>
                    </a:lnTo>
                    <a:lnTo>
                      <a:pt x="284" y="487"/>
                    </a:lnTo>
                    <a:lnTo>
                      <a:pt x="285" y="487"/>
                    </a:lnTo>
                    <a:lnTo>
                      <a:pt x="285" y="486"/>
                    </a:lnTo>
                    <a:lnTo>
                      <a:pt x="286" y="485"/>
                    </a:lnTo>
                    <a:lnTo>
                      <a:pt x="286" y="482"/>
                    </a:lnTo>
                    <a:lnTo>
                      <a:pt x="284" y="478"/>
                    </a:lnTo>
                    <a:lnTo>
                      <a:pt x="284" y="477"/>
                    </a:lnTo>
                    <a:lnTo>
                      <a:pt x="285" y="478"/>
                    </a:lnTo>
                    <a:lnTo>
                      <a:pt x="286" y="477"/>
                    </a:lnTo>
                    <a:lnTo>
                      <a:pt x="290" y="476"/>
                    </a:lnTo>
                    <a:lnTo>
                      <a:pt x="291" y="474"/>
                    </a:lnTo>
                    <a:lnTo>
                      <a:pt x="291" y="473"/>
                    </a:lnTo>
                    <a:lnTo>
                      <a:pt x="292" y="471"/>
                    </a:lnTo>
                    <a:lnTo>
                      <a:pt x="293" y="472"/>
                    </a:lnTo>
                    <a:lnTo>
                      <a:pt x="299" y="471"/>
                    </a:lnTo>
                    <a:lnTo>
                      <a:pt x="299" y="468"/>
                    </a:lnTo>
                    <a:lnTo>
                      <a:pt x="299" y="467"/>
                    </a:lnTo>
                    <a:lnTo>
                      <a:pt x="300" y="465"/>
                    </a:lnTo>
                    <a:lnTo>
                      <a:pt x="300" y="463"/>
                    </a:lnTo>
                    <a:lnTo>
                      <a:pt x="299" y="462"/>
                    </a:lnTo>
                    <a:lnTo>
                      <a:pt x="301" y="462"/>
                    </a:lnTo>
                    <a:lnTo>
                      <a:pt x="302" y="463"/>
                    </a:lnTo>
                    <a:lnTo>
                      <a:pt x="302" y="465"/>
                    </a:lnTo>
                    <a:lnTo>
                      <a:pt x="306" y="465"/>
                    </a:lnTo>
                    <a:lnTo>
                      <a:pt x="306" y="467"/>
                    </a:lnTo>
                    <a:lnTo>
                      <a:pt x="307" y="467"/>
                    </a:lnTo>
                    <a:lnTo>
                      <a:pt x="308" y="468"/>
                    </a:lnTo>
                    <a:lnTo>
                      <a:pt x="310" y="467"/>
                    </a:lnTo>
                    <a:lnTo>
                      <a:pt x="312" y="470"/>
                    </a:lnTo>
                    <a:lnTo>
                      <a:pt x="315" y="469"/>
                    </a:lnTo>
                    <a:lnTo>
                      <a:pt x="315" y="468"/>
                    </a:lnTo>
                    <a:lnTo>
                      <a:pt x="315" y="467"/>
                    </a:lnTo>
                    <a:lnTo>
                      <a:pt x="319" y="463"/>
                    </a:lnTo>
                    <a:lnTo>
                      <a:pt x="321" y="457"/>
                    </a:lnTo>
                    <a:lnTo>
                      <a:pt x="321" y="456"/>
                    </a:lnTo>
                    <a:lnTo>
                      <a:pt x="319" y="456"/>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75" name="Group 92">
              <a:extLst>
                <a:ext uri="{FF2B5EF4-FFF2-40B4-BE49-F238E27FC236}">
                  <a16:creationId xmlns:a16="http://schemas.microsoft.com/office/drawing/2014/main" id="{AD57E0EF-31A1-4D95-BB3A-2F7A62BC5074}"/>
                </a:ext>
              </a:extLst>
            </p:cNvPr>
            <p:cNvGrpSpPr>
              <a:grpSpLocks/>
            </p:cNvGrpSpPr>
            <p:nvPr/>
          </p:nvGrpSpPr>
          <p:grpSpPr bwMode="auto">
            <a:xfrm>
              <a:off x="457" y="2893"/>
              <a:ext cx="313" cy="258"/>
              <a:chOff x="457" y="2893"/>
              <a:chExt cx="313" cy="258"/>
            </a:xfrm>
          </p:grpSpPr>
          <p:sp>
            <p:nvSpPr>
              <p:cNvPr id="509" name="Freeform 90">
                <a:extLst>
                  <a:ext uri="{FF2B5EF4-FFF2-40B4-BE49-F238E27FC236}">
                    <a16:creationId xmlns:a16="http://schemas.microsoft.com/office/drawing/2014/main" id="{5A13688C-E1A7-463A-BB60-96725383C516}"/>
                  </a:ext>
                </a:extLst>
              </p:cNvPr>
              <p:cNvSpPr>
                <a:spLocks/>
              </p:cNvSpPr>
              <p:nvPr/>
            </p:nvSpPr>
            <p:spPr bwMode="auto">
              <a:xfrm>
                <a:off x="457" y="2893"/>
                <a:ext cx="313" cy="258"/>
              </a:xfrm>
              <a:custGeom>
                <a:avLst/>
                <a:gdLst>
                  <a:gd name="T0" fmla="*/ 302 w 313"/>
                  <a:gd name="T1" fmla="*/ 176 h 258"/>
                  <a:gd name="T2" fmla="*/ 301 w 313"/>
                  <a:gd name="T3" fmla="*/ 168 h 258"/>
                  <a:gd name="T4" fmla="*/ 311 w 313"/>
                  <a:gd name="T5" fmla="*/ 169 h 258"/>
                  <a:gd name="T6" fmla="*/ 311 w 313"/>
                  <a:gd name="T7" fmla="*/ 156 h 258"/>
                  <a:gd name="T8" fmla="*/ 306 w 313"/>
                  <a:gd name="T9" fmla="*/ 139 h 258"/>
                  <a:gd name="T10" fmla="*/ 306 w 313"/>
                  <a:gd name="T11" fmla="*/ 125 h 258"/>
                  <a:gd name="T12" fmla="*/ 305 w 313"/>
                  <a:gd name="T13" fmla="*/ 111 h 258"/>
                  <a:gd name="T14" fmla="*/ 305 w 313"/>
                  <a:gd name="T15" fmla="*/ 98 h 258"/>
                  <a:gd name="T16" fmla="*/ 305 w 313"/>
                  <a:gd name="T17" fmla="*/ 86 h 258"/>
                  <a:gd name="T18" fmla="*/ 305 w 313"/>
                  <a:gd name="T19" fmla="*/ 65 h 258"/>
                  <a:gd name="T20" fmla="*/ 289 w 313"/>
                  <a:gd name="T21" fmla="*/ 65 h 258"/>
                  <a:gd name="T22" fmla="*/ 277 w 313"/>
                  <a:gd name="T23" fmla="*/ 63 h 258"/>
                  <a:gd name="T24" fmla="*/ 274 w 313"/>
                  <a:gd name="T25" fmla="*/ 50 h 258"/>
                  <a:gd name="T26" fmla="*/ 250 w 313"/>
                  <a:gd name="T27" fmla="*/ 40 h 258"/>
                  <a:gd name="T28" fmla="*/ 228 w 313"/>
                  <a:gd name="T29" fmla="*/ 21 h 258"/>
                  <a:gd name="T30" fmla="*/ 200 w 313"/>
                  <a:gd name="T31" fmla="*/ 4 h 258"/>
                  <a:gd name="T32" fmla="*/ 166 w 313"/>
                  <a:gd name="T33" fmla="*/ 13 h 258"/>
                  <a:gd name="T34" fmla="*/ 140 w 313"/>
                  <a:gd name="T35" fmla="*/ 13 h 258"/>
                  <a:gd name="T36" fmla="*/ 118 w 313"/>
                  <a:gd name="T37" fmla="*/ 19 h 258"/>
                  <a:gd name="T38" fmla="*/ 99 w 313"/>
                  <a:gd name="T39" fmla="*/ 37 h 258"/>
                  <a:gd name="T40" fmla="*/ 85 w 313"/>
                  <a:gd name="T41" fmla="*/ 50 h 258"/>
                  <a:gd name="T42" fmla="*/ 69 w 313"/>
                  <a:gd name="T43" fmla="*/ 74 h 258"/>
                  <a:gd name="T44" fmla="*/ 62 w 313"/>
                  <a:gd name="T45" fmla="*/ 82 h 258"/>
                  <a:gd name="T46" fmla="*/ 61 w 313"/>
                  <a:gd name="T47" fmla="*/ 101 h 258"/>
                  <a:gd name="T48" fmla="*/ 49 w 313"/>
                  <a:gd name="T49" fmla="*/ 107 h 258"/>
                  <a:gd name="T50" fmla="*/ 49 w 313"/>
                  <a:gd name="T51" fmla="*/ 93 h 258"/>
                  <a:gd name="T52" fmla="*/ 47 w 313"/>
                  <a:gd name="T53" fmla="*/ 79 h 258"/>
                  <a:gd name="T54" fmla="*/ 44 w 313"/>
                  <a:gd name="T55" fmla="*/ 70 h 258"/>
                  <a:gd name="T56" fmla="*/ 31 w 313"/>
                  <a:gd name="T57" fmla="*/ 56 h 258"/>
                  <a:gd name="T58" fmla="*/ 15 w 313"/>
                  <a:gd name="T59" fmla="*/ 32 h 258"/>
                  <a:gd name="T60" fmla="*/ 11 w 313"/>
                  <a:gd name="T61" fmla="*/ 40 h 258"/>
                  <a:gd name="T62" fmla="*/ 2 w 313"/>
                  <a:gd name="T63" fmla="*/ 57 h 258"/>
                  <a:gd name="T64" fmla="*/ 12 w 313"/>
                  <a:gd name="T65" fmla="*/ 73 h 258"/>
                  <a:gd name="T66" fmla="*/ 15 w 313"/>
                  <a:gd name="T67" fmla="*/ 84 h 258"/>
                  <a:gd name="T68" fmla="*/ 24 w 313"/>
                  <a:gd name="T69" fmla="*/ 91 h 258"/>
                  <a:gd name="T70" fmla="*/ 22 w 313"/>
                  <a:gd name="T71" fmla="*/ 114 h 258"/>
                  <a:gd name="T72" fmla="*/ 26 w 313"/>
                  <a:gd name="T73" fmla="*/ 138 h 258"/>
                  <a:gd name="T74" fmla="*/ 36 w 313"/>
                  <a:gd name="T75" fmla="*/ 152 h 258"/>
                  <a:gd name="T76" fmla="*/ 47 w 313"/>
                  <a:gd name="T77" fmla="*/ 172 h 258"/>
                  <a:gd name="T78" fmla="*/ 62 w 313"/>
                  <a:gd name="T79" fmla="*/ 187 h 258"/>
                  <a:gd name="T80" fmla="*/ 71 w 313"/>
                  <a:gd name="T81" fmla="*/ 199 h 258"/>
                  <a:gd name="T82" fmla="*/ 87 w 313"/>
                  <a:gd name="T83" fmla="*/ 207 h 258"/>
                  <a:gd name="T84" fmla="*/ 86 w 313"/>
                  <a:gd name="T85" fmla="*/ 229 h 258"/>
                  <a:gd name="T86" fmla="*/ 110 w 313"/>
                  <a:gd name="T87" fmla="*/ 253 h 258"/>
                  <a:gd name="T88" fmla="*/ 130 w 313"/>
                  <a:gd name="T89" fmla="*/ 249 h 258"/>
                  <a:gd name="T90" fmla="*/ 142 w 313"/>
                  <a:gd name="T91" fmla="*/ 246 h 258"/>
                  <a:gd name="T92" fmla="*/ 158 w 313"/>
                  <a:gd name="T93" fmla="*/ 241 h 258"/>
                  <a:gd name="T94" fmla="*/ 172 w 313"/>
                  <a:gd name="T95" fmla="*/ 244 h 258"/>
                  <a:gd name="T96" fmla="*/ 187 w 313"/>
                  <a:gd name="T97" fmla="*/ 252 h 258"/>
                  <a:gd name="T98" fmla="*/ 203 w 313"/>
                  <a:gd name="T99" fmla="*/ 254 h 258"/>
                  <a:gd name="T100" fmla="*/ 212 w 313"/>
                  <a:gd name="T101" fmla="*/ 243 h 258"/>
                  <a:gd name="T102" fmla="*/ 224 w 313"/>
                  <a:gd name="T103" fmla="*/ 232 h 258"/>
                  <a:gd name="T104" fmla="*/ 235 w 313"/>
                  <a:gd name="T105" fmla="*/ 225 h 258"/>
                  <a:gd name="T106" fmla="*/ 245 w 313"/>
                  <a:gd name="T107" fmla="*/ 216 h 258"/>
                  <a:gd name="T108" fmla="*/ 254 w 313"/>
                  <a:gd name="T109" fmla="*/ 215 h 258"/>
                  <a:gd name="T110" fmla="*/ 269 w 313"/>
                  <a:gd name="T111" fmla="*/ 219 h 258"/>
                  <a:gd name="T112" fmla="*/ 274 w 313"/>
                  <a:gd name="T113" fmla="*/ 226 h 258"/>
                  <a:gd name="T114" fmla="*/ 287 w 313"/>
                  <a:gd name="T115" fmla="*/ 231 h 258"/>
                  <a:gd name="T116" fmla="*/ 290 w 313"/>
                  <a:gd name="T117" fmla="*/ 210 h 258"/>
                  <a:gd name="T118" fmla="*/ 303 w 313"/>
                  <a:gd name="T119" fmla="*/ 211 h 258"/>
                  <a:gd name="T120" fmla="*/ 309 w 313"/>
                  <a:gd name="T121" fmla="*/ 200 h 258"/>
                  <a:gd name="T122" fmla="*/ 312 w 313"/>
                  <a:gd name="T123" fmla="*/ 190 h 2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13"/>
                  <a:gd name="T187" fmla="*/ 0 h 258"/>
                  <a:gd name="T188" fmla="*/ 313 w 313"/>
                  <a:gd name="T189" fmla="*/ 258 h 2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13" h="258">
                    <a:moveTo>
                      <a:pt x="311" y="188"/>
                    </a:moveTo>
                    <a:lnTo>
                      <a:pt x="311" y="183"/>
                    </a:lnTo>
                    <a:lnTo>
                      <a:pt x="311" y="182"/>
                    </a:lnTo>
                    <a:lnTo>
                      <a:pt x="308" y="182"/>
                    </a:lnTo>
                    <a:lnTo>
                      <a:pt x="310" y="181"/>
                    </a:lnTo>
                    <a:lnTo>
                      <a:pt x="308" y="179"/>
                    </a:lnTo>
                    <a:lnTo>
                      <a:pt x="307" y="176"/>
                    </a:lnTo>
                    <a:lnTo>
                      <a:pt x="305" y="175"/>
                    </a:lnTo>
                    <a:lnTo>
                      <a:pt x="302" y="176"/>
                    </a:lnTo>
                    <a:lnTo>
                      <a:pt x="300" y="174"/>
                    </a:lnTo>
                    <a:lnTo>
                      <a:pt x="299" y="176"/>
                    </a:lnTo>
                    <a:lnTo>
                      <a:pt x="297" y="173"/>
                    </a:lnTo>
                    <a:lnTo>
                      <a:pt x="296" y="173"/>
                    </a:lnTo>
                    <a:lnTo>
                      <a:pt x="295" y="171"/>
                    </a:lnTo>
                    <a:lnTo>
                      <a:pt x="298" y="171"/>
                    </a:lnTo>
                    <a:lnTo>
                      <a:pt x="298" y="170"/>
                    </a:lnTo>
                    <a:lnTo>
                      <a:pt x="297" y="169"/>
                    </a:lnTo>
                    <a:lnTo>
                      <a:pt x="298" y="168"/>
                    </a:lnTo>
                    <a:lnTo>
                      <a:pt x="301" y="167"/>
                    </a:lnTo>
                    <a:lnTo>
                      <a:pt x="301" y="168"/>
                    </a:lnTo>
                    <a:lnTo>
                      <a:pt x="301" y="167"/>
                    </a:lnTo>
                    <a:lnTo>
                      <a:pt x="305" y="169"/>
                    </a:lnTo>
                    <a:lnTo>
                      <a:pt x="305" y="168"/>
                    </a:lnTo>
                    <a:lnTo>
                      <a:pt x="305" y="169"/>
                    </a:lnTo>
                    <a:lnTo>
                      <a:pt x="306" y="168"/>
                    </a:lnTo>
                    <a:lnTo>
                      <a:pt x="307" y="169"/>
                    </a:lnTo>
                    <a:lnTo>
                      <a:pt x="306" y="169"/>
                    </a:lnTo>
                    <a:lnTo>
                      <a:pt x="309" y="172"/>
                    </a:lnTo>
                    <a:lnTo>
                      <a:pt x="310" y="172"/>
                    </a:lnTo>
                    <a:lnTo>
                      <a:pt x="309" y="169"/>
                    </a:lnTo>
                    <a:lnTo>
                      <a:pt x="311" y="169"/>
                    </a:lnTo>
                    <a:lnTo>
                      <a:pt x="309" y="167"/>
                    </a:lnTo>
                    <a:lnTo>
                      <a:pt x="309" y="166"/>
                    </a:lnTo>
                    <a:lnTo>
                      <a:pt x="306" y="164"/>
                    </a:lnTo>
                    <a:lnTo>
                      <a:pt x="307" y="162"/>
                    </a:lnTo>
                    <a:lnTo>
                      <a:pt x="306" y="162"/>
                    </a:lnTo>
                    <a:lnTo>
                      <a:pt x="308" y="162"/>
                    </a:lnTo>
                    <a:lnTo>
                      <a:pt x="311" y="163"/>
                    </a:lnTo>
                    <a:lnTo>
                      <a:pt x="313" y="158"/>
                    </a:lnTo>
                    <a:lnTo>
                      <a:pt x="309" y="157"/>
                    </a:lnTo>
                    <a:lnTo>
                      <a:pt x="311" y="156"/>
                    </a:lnTo>
                    <a:lnTo>
                      <a:pt x="311" y="153"/>
                    </a:lnTo>
                    <a:lnTo>
                      <a:pt x="311" y="152"/>
                    </a:lnTo>
                    <a:lnTo>
                      <a:pt x="311" y="149"/>
                    </a:lnTo>
                    <a:lnTo>
                      <a:pt x="309" y="146"/>
                    </a:lnTo>
                    <a:lnTo>
                      <a:pt x="310" y="145"/>
                    </a:lnTo>
                    <a:lnTo>
                      <a:pt x="308" y="142"/>
                    </a:lnTo>
                    <a:lnTo>
                      <a:pt x="307" y="142"/>
                    </a:lnTo>
                    <a:lnTo>
                      <a:pt x="306" y="141"/>
                    </a:lnTo>
                    <a:lnTo>
                      <a:pt x="308" y="139"/>
                    </a:lnTo>
                    <a:lnTo>
                      <a:pt x="306" y="139"/>
                    </a:lnTo>
                    <a:lnTo>
                      <a:pt x="303" y="137"/>
                    </a:lnTo>
                    <a:lnTo>
                      <a:pt x="303" y="135"/>
                    </a:lnTo>
                    <a:lnTo>
                      <a:pt x="306" y="135"/>
                    </a:lnTo>
                    <a:lnTo>
                      <a:pt x="306" y="132"/>
                    </a:lnTo>
                    <a:lnTo>
                      <a:pt x="306" y="131"/>
                    </a:lnTo>
                    <a:lnTo>
                      <a:pt x="307" y="131"/>
                    </a:lnTo>
                    <a:lnTo>
                      <a:pt x="306" y="129"/>
                    </a:lnTo>
                    <a:lnTo>
                      <a:pt x="308" y="129"/>
                    </a:lnTo>
                    <a:lnTo>
                      <a:pt x="308" y="128"/>
                    </a:lnTo>
                    <a:lnTo>
                      <a:pt x="306" y="127"/>
                    </a:lnTo>
                    <a:lnTo>
                      <a:pt x="306" y="125"/>
                    </a:lnTo>
                    <a:lnTo>
                      <a:pt x="305" y="125"/>
                    </a:lnTo>
                    <a:lnTo>
                      <a:pt x="303" y="126"/>
                    </a:lnTo>
                    <a:lnTo>
                      <a:pt x="301" y="125"/>
                    </a:lnTo>
                    <a:lnTo>
                      <a:pt x="300" y="122"/>
                    </a:lnTo>
                    <a:lnTo>
                      <a:pt x="301" y="121"/>
                    </a:lnTo>
                    <a:lnTo>
                      <a:pt x="300" y="120"/>
                    </a:lnTo>
                    <a:lnTo>
                      <a:pt x="301" y="119"/>
                    </a:lnTo>
                    <a:lnTo>
                      <a:pt x="303" y="119"/>
                    </a:lnTo>
                    <a:lnTo>
                      <a:pt x="305" y="118"/>
                    </a:lnTo>
                    <a:lnTo>
                      <a:pt x="305" y="115"/>
                    </a:lnTo>
                    <a:lnTo>
                      <a:pt x="305" y="111"/>
                    </a:lnTo>
                    <a:lnTo>
                      <a:pt x="303" y="111"/>
                    </a:lnTo>
                    <a:lnTo>
                      <a:pt x="304" y="108"/>
                    </a:lnTo>
                    <a:lnTo>
                      <a:pt x="305" y="107"/>
                    </a:lnTo>
                    <a:lnTo>
                      <a:pt x="301" y="105"/>
                    </a:lnTo>
                    <a:lnTo>
                      <a:pt x="300" y="105"/>
                    </a:lnTo>
                    <a:lnTo>
                      <a:pt x="301" y="105"/>
                    </a:lnTo>
                    <a:lnTo>
                      <a:pt x="303" y="101"/>
                    </a:lnTo>
                    <a:lnTo>
                      <a:pt x="302" y="100"/>
                    </a:lnTo>
                    <a:lnTo>
                      <a:pt x="303" y="100"/>
                    </a:lnTo>
                    <a:lnTo>
                      <a:pt x="305" y="98"/>
                    </a:lnTo>
                    <a:lnTo>
                      <a:pt x="304" y="98"/>
                    </a:lnTo>
                    <a:lnTo>
                      <a:pt x="304" y="96"/>
                    </a:lnTo>
                    <a:lnTo>
                      <a:pt x="306" y="95"/>
                    </a:lnTo>
                    <a:lnTo>
                      <a:pt x="307" y="93"/>
                    </a:lnTo>
                    <a:lnTo>
                      <a:pt x="305" y="92"/>
                    </a:lnTo>
                    <a:lnTo>
                      <a:pt x="306" y="90"/>
                    </a:lnTo>
                    <a:lnTo>
                      <a:pt x="305" y="90"/>
                    </a:lnTo>
                    <a:lnTo>
                      <a:pt x="305" y="89"/>
                    </a:lnTo>
                    <a:lnTo>
                      <a:pt x="305" y="88"/>
                    </a:lnTo>
                    <a:lnTo>
                      <a:pt x="305" y="86"/>
                    </a:lnTo>
                    <a:lnTo>
                      <a:pt x="306" y="85"/>
                    </a:lnTo>
                    <a:lnTo>
                      <a:pt x="307" y="84"/>
                    </a:lnTo>
                    <a:lnTo>
                      <a:pt x="309" y="84"/>
                    </a:lnTo>
                    <a:lnTo>
                      <a:pt x="309" y="82"/>
                    </a:lnTo>
                    <a:lnTo>
                      <a:pt x="309" y="78"/>
                    </a:lnTo>
                    <a:lnTo>
                      <a:pt x="310" y="77"/>
                    </a:lnTo>
                    <a:lnTo>
                      <a:pt x="308" y="75"/>
                    </a:lnTo>
                    <a:lnTo>
                      <a:pt x="307" y="70"/>
                    </a:lnTo>
                    <a:lnTo>
                      <a:pt x="303" y="67"/>
                    </a:lnTo>
                    <a:lnTo>
                      <a:pt x="305" y="65"/>
                    </a:lnTo>
                    <a:lnTo>
                      <a:pt x="302" y="65"/>
                    </a:lnTo>
                    <a:lnTo>
                      <a:pt x="300" y="67"/>
                    </a:lnTo>
                    <a:lnTo>
                      <a:pt x="298" y="67"/>
                    </a:lnTo>
                    <a:lnTo>
                      <a:pt x="297" y="68"/>
                    </a:lnTo>
                    <a:lnTo>
                      <a:pt x="297" y="67"/>
                    </a:lnTo>
                    <a:lnTo>
                      <a:pt x="293" y="67"/>
                    </a:lnTo>
                    <a:lnTo>
                      <a:pt x="292" y="66"/>
                    </a:lnTo>
                    <a:lnTo>
                      <a:pt x="290" y="66"/>
                    </a:lnTo>
                    <a:lnTo>
                      <a:pt x="290" y="65"/>
                    </a:lnTo>
                    <a:lnTo>
                      <a:pt x="289" y="65"/>
                    </a:lnTo>
                    <a:lnTo>
                      <a:pt x="289" y="63"/>
                    </a:lnTo>
                    <a:lnTo>
                      <a:pt x="285" y="63"/>
                    </a:lnTo>
                    <a:lnTo>
                      <a:pt x="284" y="62"/>
                    </a:lnTo>
                    <a:lnTo>
                      <a:pt x="281" y="63"/>
                    </a:lnTo>
                    <a:lnTo>
                      <a:pt x="281" y="65"/>
                    </a:lnTo>
                    <a:lnTo>
                      <a:pt x="280" y="65"/>
                    </a:lnTo>
                    <a:lnTo>
                      <a:pt x="279" y="66"/>
                    </a:lnTo>
                    <a:lnTo>
                      <a:pt x="277" y="65"/>
                    </a:lnTo>
                    <a:lnTo>
                      <a:pt x="278" y="64"/>
                    </a:lnTo>
                    <a:lnTo>
                      <a:pt x="277" y="63"/>
                    </a:lnTo>
                    <a:lnTo>
                      <a:pt x="276" y="63"/>
                    </a:lnTo>
                    <a:lnTo>
                      <a:pt x="274" y="61"/>
                    </a:lnTo>
                    <a:lnTo>
                      <a:pt x="273" y="62"/>
                    </a:lnTo>
                    <a:lnTo>
                      <a:pt x="273" y="60"/>
                    </a:lnTo>
                    <a:lnTo>
                      <a:pt x="275" y="60"/>
                    </a:lnTo>
                    <a:lnTo>
                      <a:pt x="276" y="56"/>
                    </a:lnTo>
                    <a:lnTo>
                      <a:pt x="279" y="56"/>
                    </a:lnTo>
                    <a:lnTo>
                      <a:pt x="279" y="55"/>
                    </a:lnTo>
                    <a:lnTo>
                      <a:pt x="276" y="50"/>
                    </a:lnTo>
                    <a:lnTo>
                      <a:pt x="276" y="49"/>
                    </a:lnTo>
                    <a:lnTo>
                      <a:pt x="274" y="50"/>
                    </a:lnTo>
                    <a:lnTo>
                      <a:pt x="272" y="49"/>
                    </a:lnTo>
                    <a:lnTo>
                      <a:pt x="269" y="44"/>
                    </a:lnTo>
                    <a:lnTo>
                      <a:pt x="269" y="46"/>
                    </a:lnTo>
                    <a:lnTo>
                      <a:pt x="263" y="44"/>
                    </a:lnTo>
                    <a:lnTo>
                      <a:pt x="262" y="46"/>
                    </a:lnTo>
                    <a:lnTo>
                      <a:pt x="257" y="43"/>
                    </a:lnTo>
                    <a:lnTo>
                      <a:pt x="257" y="39"/>
                    </a:lnTo>
                    <a:lnTo>
                      <a:pt x="254" y="40"/>
                    </a:lnTo>
                    <a:lnTo>
                      <a:pt x="250" y="42"/>
                    </a:lnTo>
                    <a:lnTo>
                      <a:pt x="249" y="41"/>
                    </a:lnTo>
                    <a:lnTo>
                      <a:pt x="250" y="40"/>
                    </a:lnTo>
                    <a:lnTo>
                      <a:pt x="249" y="40"/>
                    </a:lnTo>
                    <a:lnTo>
                      <a:pt x="248" y="39"/>
                    </a:lnTo>
                    <a:lnTo>
                      <a:pt x="244" y="40"/>
                    </a:lnTo>
                    <a:lnTo>
                      <a:pt x="243" y="37"/>
                    </a:lnTo>
                    <a:lnTo>
                      <a:pt x="242" y="34"/>
                    </a:lnTo>
                    <a:lnTo>
                      <a:pt x="238" y="32"/>
                    </a:lnTo>
                    <a:lnTo>
                      <a:pt x="235" y="31"/>
                    </a:lnTo>
                    <a:lnTo>
                      <a:pt x="235" y="28"/>
                    </a:lnTo>
                    <a:lnTo>
                      <a:pt x="230" y="22"/>
                    </a:lnTo>
                    <a:lnTo>
                      <a:pt x="229" y="21"/>
                    </a:lnTo>
                    <a:lnTo>
                      <a:pt x="228" y="21"/>
                    </a:lnTo>
                    <a:lnTo>
                      <a:pt x="225" y="18"/>
                    </a:lnTo>
                    <a:lnTo>
                      <a:pt x="215" y="8"/>
                    </a:lnTo>
                    <a:lnTo>
                      <a:pt x="212" y="4"/>
                    </a:lnTo>
                    <a:lnTo>
                      <a:pt x="207" y="0"/>
                    </a:lnTo>
                    <a:lnTo>
                      <a:pt x="206" y="4"/>
                    </a:lnTo>
                    <a:lnTo>
                      <a:pt x="203" y="7"/>
                    </a:lnTo>
                    <a:lnTo>
                      <a:pt x="203" y="9"/>
                    </a:lnTo>
                    <a:lnTo>
                      <a:pt x="203" y="11"/>
                    </a:lnTo>
                    <a:lnTo>
                      <a:pt x="203" y="13"/>
                    </a:lnTo>
                    <a:lnTo>
                      <a:pt x="202" y="9"/>
                    </a:lnTo>
                    <a:lnTo>
                      <a:pt x="200" y="4"/>
                    </a:lnTo>
                    <a:lnTo>
                      <a:pt x="183" y="9"/>
                    </a:lnTo>
                    <a:lnTo>
                      <a:pt x="181" y="14"/>
                    </a:lnTo>
                    <a:lnTo>
                      <a:pt x="178" y="15"/>
                    </a:lnTo>
                    <a:lnTo>
                      <a:pt x="175" y="19"/>
                    </a:lnTo>
                    <a:lnTo>
                      <a:pt x="173" y="21"/>
                    </a:lnTo>
                    <a:lnTo>
                      <a:pt x="174" y="22"/>
                    </a:lnTo>
                    <a:lnTo>
                      <a:pt x="173" y="24"/>
                    </a:lnTo>
                    <a:lnTo>
                      <a:pt x="171" y="21"/>
                    </a:lnTo>
                    <a:lnTo>
                      <a:pt x="170" y="20"/>
                    </a:lnTo>
                    <a:lnTo>
                      <a:pt x="168" y="17"/>
                    </a:lnTo>
                    <a:lnTo>
                      <a:pt x="166" y="13"/>
                    </a:lnTo>
                    <a:lnTo>
                      <a:pt x="161" y="15"/>
                    </a:lnTo>
                    <a:lnTo>
                      <a:pt x="158" y="15"/>
                    </a:lnTo>
                    <a:lnTo>
                      <a:pt x="157" y="14"/>
                    </a:lnTo>
                    <a:lnTo>
                      <a:pt x="153" y="11"/>
                    </a:lnTo>
                    <a:lnTo>
                      <a:pt x="150" y="11"/>
                    </a:lnTo>
                    <a:lnTo>
                      <a:pt x="150" y="12"/>
                    </a:lnTo>
                    <a:lnTo>
                      <a:pt x="146" y="15"/>
                    </a:lnTo>
                    <a:lnTo>
                      <a:pt x="145" y="15"/>
                    </a:lnTo>
                    <a:lnTo>
                      <a:pt x="144" y="14"/>
                    </a:lnTo>
                    <a:lnTo>
                      <a:pt x="142" y="14"/>
                    </a:lnTo>
                    <a:lnTo>
                      <a:pt x="140" y="13"/>
                    </a:lnTo>
                    <a:lnTo>
                      <a:pt x="139" y="15"/>
                    </a:lnTo>
                    <a:lnTo>
                      <a:pt x="134" y="16"/>
                    </a:lnTo>
                    <a:lnTo>
                      <a:pt x="132" y="16"/>
                    </a:lnTo>
                    <a:lnTo>
                      <a:pt x="131" y="15"/>
                    </a:lnTo>
                    <a:lnTo>
                      <a:pt x="130" y="16"/>
                    </a:lnTo>
                    <a:lnTo>
                      <a:pt x="127" y="14"/>
                    </a:lnTo>
                    <a:lnTo>
                      <a:pt x="126" y="16"/>
                    </a:lnTo>
                    <a:lnTo>
                      <a:pt x="122" y="15"/>
                    </a:lnTo>
                    <a:lnTo>
                      <a:pt x="121" y="14"/>
                    </a:lnTo>
                    <a:lnTo>
                      <a:pt x="121" y="17"/>
                    </a:lnTo>
                    <a:lnTo>
                      <a:pt x="118" y="19"/>
                    </a:lnTo>
                    <a:lnTo>
                      <a:pt x="116" y="22"/>
                    </a:lnTo>
                    <a:lnTo>
                      <a:pt x="114" y="24"/>
                    </a:lnTo>
                    <a:lnTo>
                      <a:pt x="113" y="26"/>
                    </a:lnTo>
                    <a:lnTo>
                      <a:pt x="114" y="33"/>
                    </a:lnTo>
                    <a:lnTo>
                      <a:pt x="113" y="35"/>
                    </a:lnTo>
                    <a:lnTo>
                      <a:pt x="111" y="37"/>
                    </a:lnTo>
                    <a:lnTo>
                      <a:pt x="107" y="32"/>
                    </a:lnTo>
                    <a:lnTo>
                      <a:pt x="104" y="33"/>
                    </a:lnTo>
                    <a:lnTo>
                      <a:pt x="104" y="34"/>
                    </a:lnTo>
                    <a:lnTo>
                      <a:pt x="101" y="36"/>
                    </a:lnTo>
                    <a:lnTo>
                      <a:pt x="99" y="37"/>
                    </a:lnTo>
                    <a:lnTo>
                      <a:pt x="98" y="39"/>
                    </a:lnTo>
                    <a:lnTo>
                      <a:pt x="96" y="40"/>
                    </a:lnTo>
                    <a:lnTo>
                      <a:pt x="97" y="43"/>
                    </a:lnTo>
                    <a:lnTo>
                      <a:pt x="95" y="45"/>
                    </a:lnTo>
                    <a:lnTo>
                      <a:pt x="94" y="44"/>
                    </a:lnTo>
                    <a:lnTo>
                      <a:pt x="93" y="45"/>
                    </a:lnTo>
                    <a:lnTo>
                      <a:pt x="91" y="44"/>
                    </a:lnTo>
                    <a:lnTo>
                      <a:pt x="88" y="44"/>
                    </a:lnTo>
                    <a:lnTo>
                      <a:pt x="86" y="44"/>
                    </a:lnTo>
                    <a:lnTo>
                      <a:pt x="86" y="46"/>
                    </a:lnTo>
                    <a:lnTo>
                      <a:pt x="85" y="50"/>
                    </a:lnTo>
                    <a:lnTo>
                      <a:pt x="86" y="53"/>
                    </a:lnTo>
                    <a:lnTo>
                      <a:pt x="85" y="57"/>
                    </a:lnTo>
                    <a:lnTo>
                      <a:pt x="83" y="59"/>
                    </a:lnTo>
                    <a:lnTo>
                      <a:pt x="80" y="59"/>
                    </a:lnTo>
                    <a:lnTo>
                      <a:pt x="76" y="60"/>
                    </a:lnTo>
                    <a:lnTo>
                      <a:pt x="76" y="61"/>
                    </a:lnTo>
                    <a:lnTo>
                      <a:pt x="75" y="62"/>
                    </a:lnTo>
                    <a:lnTo>
                      <a:pt x="73" y="63"/>
                    </a:lnTo>
                    <a:lnTo>
                      <a:pt x="73" y="67"/>
                    </a:lnTo>
                    <a:lnTo>
                      <a:pt x="70" y="69"/>
                    </a:lnTo>
                    <a:lnTo>
                      <a:pt x="69" y="74"/>
                    </a:lnTo>
                    <a:lnTo>
                      <a:pt x="70" y="77"/>
                    </a:lnTo>
                    <a:lnTo>
                      <a:pt x="70" y="79"/>
                    </a:lnTo>
                    <a:lnTo>
                      <a:pt x="68" y="80"/>
                    </a:lnTo>
                    <a:lnTo>
                      <a:pt x="69" y="81"/>
                    </a:lnTo>
                    <a:lnTo>
                      <a:pt x="67" y="81"/>
                    </a:lnTo>
                    <a:lnTo>
                      <a:pt x="67" y="82"/>
                    </a:lnTo>
                    <a:lnTo>
                      <a:pt x="66" y="78"/>
                    </a:lnTo>
                    <a:lnTo>
                      <a:pt x="63" y="77"/>
                    </a:lnTo>
                    <a:lnTo>
                      <a:pt x="63" y="79"/>
                    </a:lnTo>
                    <a:lnTo>
                      <a:pt x="62" y="81"/>
                    </a:lnTo>
                    <a:lnTo>
                      <a:pt x="62" y="82"/>
                    </a:lnTo>
                    <a:lnTo>
                      <a:pt x="62" y="85"/>
                    </a:lnTo>
                    <a:lnTo>
                      <a:pt x="62" y="88"/>
                    </a:lnTo>
                    <a:lnTo>
                      <a:pt x="62" y="90"/>
                    </a:lnTo>
                    <a:lnTo>
                      <a:pt x="60" y="88"/>
                    </a:lnTo>
                    <a:lnTo>
                      <a:pt x="60" y="92"/>
                    </a:lnTo>
                    <a:lnTo>
                      <a:pt x="59" y="94"/>
                    </a:lnTo>
                    <a:lnTo>
                      <a:pt x="59" y="97"/>
                    </a:lnTo>
                    <a:lnTo>
                      <a:pt x="61" y="97"/>
                    </a:lnTo>
                    <a:lnTo>
                      <a:pt x="60" y="99"/>
                    </a:lnTo>
                    <a:lnTo>
                      <a:pt x="61" y="101"/>
                    </a:lnTo>
                    <a:lnTo>
                      <a:pt x="61" y="103"/>
                    </a:lnTo>
                    <a:lnTo>
                      <a:pt x="59" y="103"/>
                    </a:lnTo>
                    <a:lnTo>
                      <a:pt x="58" y="105"/>
                    </a:lnTo>
                    <a:lnTo>
                      <a:pt x="57" y="105"/>
                    </a:lnTo>
                    <a:lnTo>
                      <a:pt x="58" y="107"/>
                    </a:lnTo>
                    <a:lnTo>
                      <a:pt x="58" y="108"/>
                    </a:lnTo>
                    <a:lnTo>
                      <a:pt x="60" y="110"/>
                    </a:lnTo>
                    <a:lnTo>
                      <a:pt x="59" y="111"/>
                    </a:lnTo>
                    <a:lnTo>
                      <a:pt x="54" y="109"/>
                    </a:lnTo>
                    <a:lnTo>
                      <a:pt x="50" y="107"/>
                    </a:lnTo>
                    <a:lnTo>
                      <a:pt x="49" y="107"/>
                    </a:lnTo>
                    <a:lnTo>
                      <a:pt x="47" y="106"/>
                    </a:lnTo>
                    <a:lnTo>
                      <a:pt x="49" y="103"/>
                    </a:lnTo>
                    <a:lnTo>
                      <a:pt x="48" y="101"/>
                    </a:lnTo>
                    <a:lnTo>
                      <a:pt x="47" y="102"/>
                    </a:lnTo>
                    <a:lnTo>
                      <a:pt x="47" y="99"/>
                    </a:lnTo>
                    <a:lnTo>
                      <a:pt x="45" y="100"/>
                    </a:lnTo>
                    <a:lnTo>
                      <a:pt x="45" y="98"/>
                    </a:lnTo>
                    <a:lnTo>
                      <a:pt x="45" y="96"/>
                    </a:lnTo>
                    <a:lnTo>
                      <a:pt x="45" y="95"/>
                    </a:lnTo>
                    <a:lnTo>
                      <a:pt x="49" y="94"/>
                    </a:lnTo>
                    <a:lnTo>
                      <a:pt x="49" y="93"/>
                    </a:lnTo>
                    <a:lnTo>
                      <a:pt x="48" y="92"/>
                    </a:lnTo>
                    <a:lnTo>
                      <a:pt x="49" y="91"/>
                    </a:lnTo>
                    <a:lnTo>
                      <a:pt x="47" y="91"/>
                    </a:lnTo>
                    <a:lnTo>
                      <a:pt x="48" y="89"/>
                    </a:lnTo>
                    <a:lnTo>
                      <a:pt x="51" y="86"/>
                    </a:lnTo>
                    <a:lnTo>
                      <a:pt x="49" y="84"/>
                    </a:lnTo>
                    <a:lnTo>
                      <a:pt x="47" y="84"/>
                    </a:lnTo>
                    <a:lnTo>
                      <a:pt x="49" y="84"/>
                    </a:lnTo>
                    <a:lnTo>
                      <a:pt x="48" y="84"/>
                    </a:lnTo>
                    <a:lnTo>
                      <a:pt x="50" y="84"/>
                    </a:lnTo>
                    <a:lnTo>
                      <a:pt x="47" y="79"/>
                    </a:lnTo>
                    <a:lnTo>
                      <a:pt x="45" y="80"/>
                    </a:lnTo>
                    <a:lnTo>
                      <a:pt x="44" y="78"/>
                    </a:lnTo>
                    <a:lnTo>
                      <a:pt x="42" y="76"/>
                    </a:lnTo>
                    <a:lnTo>
                      <a:pt x="42" y="74"/>
                    </a:lnTo>
                    <a:lnTo>
                      <a:pt x="39" y="71"/>
                    </a:lnTo>
                    <a:lnTo>
                      <a:pt x="40" y="70"/>
                    </a:lnTo>
                    <a:lnTo>
                      <a:pt x="42" y="68"/>
                    </a:lnTo>
                    <a:lnTo>
                      <a:pt x="41" y="66"/>
                    </a:lnTo>
                    <a:lnTo>
                      <a:pt x="42" y="68"/>
                    </a:lnTo>
                    <a:lnTo>
                      <a:pt x="44" y="70"/>
                    </a:lnTo>
                    <a:lnTo>
                      <a:pt x="46" y="71"/>
                    </a:lnTo>
                    <a:lnTo>
                      <a:pt x="45" y="69"/>
                    </a:lnTo>
                    <a:lnTo>
                      <a:pt x="46" y="67"/>
                    </a:lnTo>
                    <a:lnTo>
                      <a:pt x="45" y="65"/>
                    </a:lnTo>
                    <a:lnTo>
                      <a:pt x="44" y="61"/>
                    </a:lnTo>
                    <a:lnTo>
                      <a:pt x="42" y="61"/>
                    </a:lnTo>
                    <a:lnTo>
                      <a:pt x="39" y="61"/>
                    </a:lnTo>
                    <a:lnTo>
                      <a:pt x="38" y="60"/>
                    </a:lnTo>
                    <a:lnTo>
                      <a:pt x="34" y="60"/>
                    </a:lnTo>
                    <a:lnTo>
                      <a:pt x="31" y="57"/>
                    </a:lnTo>
                    <a:lnTo>
                      <a:pt x="31" y="56"/>
                    </a:lnTo>
                    <a:lnTo>
                      <a:pt x="32" y="50"/>
                    </a:lnTo>
                    <a:lnTo>
                      <a:pt x="31" y="48"/>
                    </a:lnTo>
                    <a:lnTo>
                      <a:pt x="33" y="40"/>
                    </a:lnTo>
                    <a:lnTo>
                      <a:pt x="32" y="41"/>
                    </a:lnTo>
                    <a:lnTo>
                      <a:pt x="31" y="39"/>
                    </a:lnTo>
                    <a:lnTo>
                      <a:pt x="29" y="38"/>
                    </a:lnTo>
                    <a:lnTo>
                      <a:pt x="29" y="36"/>
                    </a:lnTo>
                    <a:lnTo>
                      <a:pt x="29" y="33"/>
                    </a:lnTo>
                    <a:lnTo>
                      <a:pt x="24" y="33"/>
                    </a:lnTo>
                    <a:lnTo>
                      <a:pt x="20" y="31"/>
                    </a:lnTo>
                    <a:lnTo>
                      <a:pt x="15" y="32"/>
                    </a:lnTo>
                    <a:lnTo>
                      <a:pt x="13" y="33"/>
                    </a:lnTo>
                    <a:lnTo>
                      <a:pt x="10" y="33"/>
                    </a:lnTo>
                    <a:lnTo>
                      <a:pt x="11" y="31"/>
                    </a:lnTo>
                    <a:lnTo>
                      <a:pt x="10" y="31"/>
                    </a:lnTo>
                    <a:lnTo>
                      <a:pt x="9" y="29"/>
                    </a:lnTo>
                    <a:lnTo>
                      <a:pt x="7" y="31"/>
                    </a:lnTo>
                    <a:lnTo>
                      <a:pt x="8" y="33"/>
                    </a:lnTo>
                    <a:lnTo>
                      <a:pt x="10" y="34"/>
                    </a:lnTo>
                    <a:lnTo>
                      <a:pt x="13" y="37"/>
                    </a:lnTo>
                    <a:lnTo>
                      <a:pt x="13" y="38"/>
                    </a:lnTo>
                    <a:lnTo>
                      <a:pt x="11" y="40"/>
                    </a:lnTo>
                    <a:lnTo>
                      <a:pt x="11" y="44"/>
                    </a:lnTo>
                    <a:lnTo>
                      <a:pt x="14" y="49"/>
                    </a:lnTo>
                    <a:lnTo>
                      <a:pt x="14" y="50"/>
                    </a:lnTo>
                    <a:lnTo>
                      <a:pt x="15" y="51"/>
                    </a:lnTo>
                    <a:lnTo>
                      <a:pt x="14" y="53"/>
                    </a:lnTo>
                    <a:lnTo>
                      <a:pt x="10" y="55"/>
                    </a:lnTo>
                    <a:lnTo>
                      <a:pt x="9" y="55"/>
                    </a:lnTo>
                    <a:lnTo>
                      <a:pt x="9" y="56"/>
                    </a:lnTo>
                    <a:lnTo>
                      <a:pt x="7" y="55"/>
                    </a:lnTo>
                    <a:lnTo>
                      <a:pt x="5" y="56"/>
                    </a:lnTo>
                    <a:lnTo>
                      <a:pt x="2" y="57"/>
                    </a:lnTo>
                    <a:lnTo>
                      <a:pt x="4" y="59"/>
                    </a:lnTo>
                    <a:lnTo>
                      <a:pt x="3" y="60"/>
                    </a:lnTo>
                    <a:lnTo>
                      <a:pt x="2" y="61"/>
                    </a:lnTo>
                    <a:lnTo>
                      <a:pt x="0" y="61"/>
                    </a:lnTo>
                    <a:lnTo>
                      <a:pt x="0" y="62"/>
                    </a:lnTo>
                    <a:lnTo>
                      <a:pt x="2" y="65"/>
                    </a:lnTo>
                    <a:lnTo>
                      <a:pt x="4" y="65"/>
                    </a:lnTo>
                    <a:lnTo>
                      <a:pt x="4" y="68"/>
                    </a:lnTo>
                    <a:lnTo>
                      <a:pt x="8" y="72"/>
                    </a:lnTo>
                    <a:lnTo>
                      <a:pt x="12" y="74"/>
                    </a:lnTo>
                    <a:lnTo>
                      <a:pt x="12" y="73"/>
                    </a:lnTo>
                    <a:lnTo>
                      <a:pt x="15" y="72"/>
                    </a:lnTo>
                    <a:lnTo>
                      <a:pt x="15" y="73"/>
                    </a:lnTo>
                    <a:lnTo>
                      <a:pt x="12" y="74"/>
                    </a:lnTo>
                    <a:lnTo>
                      <a:pt x="15" y="75"/>
                    </a:lnTo>
                    <a:lnTo>
                      <a:pt x="16" y="77"/>
                    </a:lnTo>
                    <a:lnTo>
                      <a:pt x="15" y="78"/>
                    </a:lnTo>
                    <a:lnTo>
                      <a:pt x="17" y="78"/>
                    </a:lnTo>
                    <a:lnTo>
                      <a:pt x="16" y="80"/>
                    </a:lnTo>
                    <a:lnTo>
                      <a:pt x="17" y="80"/>
                    </a:lnTo>
                    <a:lnTo>
                      <a:pt x="15" y="82"/>
                    </a:lnTo>
                    <a:lnTo>
                      <a:pt x="15" y="84"/>
                    </a:lnTo>
                    <a:lnTo>
                      <a:pt x="17" y="83"/>
                    </a:lnTo>
                    <a:lnTo>
                      <a:pt x="20" y="84"/>
                    </a:lnTo>
                    <a:lnTo>
                      <a:pt x="20" y="88"/>
                    </a:lnTo>
                    <a:lnTo>
                      <a:pt x="21" y="88"/>
                    </a:lnTo>
                    <a:lnTo>
                      <a:pt x="21" y="89"/>
                    </a:lnTo>
                    <a:lnTo>
                      <a:pt x="20" y="90"/>
                    </a:lnTo>
                    <a:lnTo>
                      <a:pt x="22" y="90"/>
                    </a:lnTo>
                    <a:lnTo>
                      <a:pt x="23" y="91"/>
                    </a:lnTo>
                    <a:lnTo>
                      <a:pt x="24" y="91"/>
                    </a:lnTo>
                    <a:lnTo>
                      <a:pt x="22" y="91"/>
                    </a:lnTo>
                    <a:lnTo>
                      <a:pt x="21" y="93"/>
                    </a:lnTo>
                    <a:lnTo>
                      <a:pt x="25" y="97"/>
                    </a:lnTo>
                    <a:lnTo>
                      <a:pt x="25" y="101"/>
                    </a:lnTo>
                    <a:lnTo>
                      <a:pt x="25" y="103"/>
                    </a:lnTo>
                    <a:lnTo>
                      <a:pt x="25" y="105"/>
                    </a:lnTo>
                    <a:lnTo>
                      <a:pt x="27" y="107"/>
                    </a:lnTo>
                    <a:lnTo>
                      <a:pt x="25" y="110"/>
                    </a:lnTo>
                    <a:lnTo>
                      <a:pt x="21" y="113"/>
                    </a:lnTo>
                    <a:lnTo>
                      <a:pt x="22" y="114"/>
                    </a:lnTo>
                    <a:lnTo>
                      <a:pt x="22" y="116"/>
                    </a:lnTo>
                    <a:lnTo>
                      <a:pt x="20" y="116"/>
                    </a:lnTo>
                    <a:lnTo>
                      <a:pt x="19" y="118"/>
                    </a:lnTo>
                    <a:lnTo>
                      <a:pt x="20" y="120"/>
                    </a:lnTo>
                    <a:lnTo>
                      <a:pt x="19" y="127"/>
                    </a:lnTo>
                    <a:lnTo>
                      <a:pt x="20" y="130"/>
                    </a:lnTo>
                    <a:lnTo>
                      <a:pt x="19" y="132"/>
                    </a:lnTo>
                    <a:lnTo>
                      <a:pt x="20" y="135"/>
                    </a:lnTo>
                    <a:lnTo>
                      <a:pt x="21" y="137"/>
                    </a:lnTo>
                    <a:lnTo>
                      <a:pt x="24" y="137"/>
                    </a:lnTo>
                    <a:lnTo>
                      <a:pt x="26" y="138"/>
                    </a:lnTo>
                    <a:lnTo>
                      <a:pt x="25" y="140"/>
                    </a:lnTo>
                    <a:lnTo>
                      <a:pt x="26" y="142"/>
                    </a:lnTo>
                    <a:lnTo>
                      <a:pt x="28" y="141"/>
                    </a:lnTo>
                    <a:lnTo>
                      <a:pt x="29" y="141"/>
                    </a:lnTo>
                    <a:lnTo>
                      <a:pt x="29" y="142"/>
                    </a:lnTo>
                    <a:lnTo>
                      <a:pt x="29" y="144"/>
                    </a:lnTo>
                    <a:lnTo>
                      <a:pt x="31" y="145"/>
                    </a:lnTo>
                    <a:lnTo>
                      <a:pt x="31" y="146"/>
                    </a:lnTo>
                    <a:lnTo>
                      <a:pt x="33" y="148"/>
                    </a:lnTo>
                    <a:lnTo>
                      <a:pt x="34" y="150"/>
                    </a:lnTo>
                    <a:lnTo>
                      <a:pt x="36" y="152"/>
                    </a:lnTo>
                    <a:lnTo>
                      <a:pt x="31" y="158"/>
                    </a:lnTo>
                    <a:lnTo>
                      <a:pt x="31" y="160"/>
                    </a:lnTo>
                    <a:lnTo>
                      <a:pt x="34" y="159"/>
                    </a:lnTo>
                    <a:lnTo>
                      <a:pt x="36" y="162"/>
                    </a:lnTo>
                    <a:lnTo>
                      <a:pt x="41" y="162"/>
                    </a:lnTo>
                    <a:lnTo>
                      <a:pt x="45" y="163"/>
                    </a:lnTo>
                    <a:lnTo>
                      <a:pt x="45" y="165"/>
                    </a:lnTo>
                    <a:lnTo>
                      <a:pt x="46" y="165"/>
                    </a:lnTo>
                    <a:lnTo>
                      <a:pt x="46" y="167"/>
                    </a:lnTo>
                    <a:lnTo>
                      <a:pt x="45" y="168"/>
                    </a:lnTo>
                    <a:lnTo>
                      <a:pt x="47" y="172"/>
                    </a:lnTo>
                    <a:lnTo>
                      <a:pt x="47" y="175"/>
                    </a:lnTo>
                    <a:lnTo>
                      <a:pt x="48" y="175"/>
                    </a:lnTo>
                    <a:lnTo>
                      <a:pt x="50" y="173"/>
                    </a:lnTo>
                    <a:lnTo>
                      <a:pt x="53" y="173"/>
                    </a:lnTo>
                    <a:lnTo>
                      <a:pt x="53" y="175"/>
                    </a:lnTo>
                    <a:lnTo>
                      <a:pt x="53" y="176"/>
                    </a:lnTo>
                    <a:lnTo>
                      <a:pt x="57" y="182"/>
                    </a:lnTo>
                    <a:lnTo>
                      <a:pt x="58" y="184"/>
                    </a:lnTo>
                    <a:lnTo>
                      <a:pt x="60" y="184"/>
                    </a:lnTo>
                    <a:lnTo>
                      <a:pt x="60" y="186"/>
                    </a:lnTo>
                    <a:lnTo>
                      <a:pt x="62" y="187"/>
                    </a:lnTo>
                    <a:lnTo>
                      <a:pt x="66" y="187"/>
                    </a:lnTo>
                    <a:lnTo>
                      <a:pt x="66" y="188"/>
                    </a:lnTo>
                    <a:lnTo>
                      <a:pt x="64" y="190"/>
                    </a:lnTo>
                    <a:lnTo>
                      <a:pt x="66" y="190"/>
                    </a:lnTo>
                    <a:lnTo>
                      <a:pt x="66" y="192"/>
                    </a:lnTo>
                    <a:lnTo>
                      <a:pt x="70" y="192"/>
                    </a:lnTo>
                    <a:lnTo>
                      <a:pt x="71" y="194"/>
                    </a:lnTo>
                    <a:lnTo>
                      <a:pt x="73" y="194"/>
                    </a:lnTo>
                    <a:lnTo>
                      <a:pt x="74" y="196"/>
                    </a:lnTo>
                    <a:lnTo>
                      <a:pt x="74" y="198"/>
                    </a:lnTo>
                    <a:lnTo>
                      <a:pt x="71" y="199"/>
                    </a:lnTo>
                    <a:lnTo>
                      <a:pt x="72" y="201"/>
                    </a:lnTo>
                    <a:lnTo>
                      <a:pt x="72" y="203"/>
                    </a:lnTo>
                    <a:lnTo>
                      <a:pt x="75" y="202"/>
                    </a:lnTo>
                    <a:lnTo>
                      <a:pt x="76" y="201"/>
                    </a:lnTo>
                    <a:lnTo>
                      <a:pt x="78" y="200"/>
                    </a:lnTo>
                    <a:lnTo>
                      <a:pt x="79" y="199"/>
                    </a:lnTo>
                    <a:lnTo>
                      <a:pt x="80" y="199"/>
                    </a:lnTo>
                    <a:lnTo>
                      <a:pt x="83" y="202"/>
                    </a:lnTo>
                    <a:lnTo>
                      <a:pt x="82" y="203"/>
                    </a:lnTo>
                    <a:lnTo>
                      <a:pt x="84" y="206"/>
                    </a:lnTo>
                    <a:lnTo>
                      <a:pt x="87" y="207"/>
                    </a:lnTo>
                    <a:lnTo>
                      <a:pt x="89" y="211"/>
                    </a:lnTo>
                    <a:lnTo>
                      <a:pt x="88" y="213"/>
                    </a:lnTo>
                    <a:lnTo>
                      <a:pt x="86" y="217"/>
                    </a:lnTo>
                    <a:lnTo>
                      <a:pt x="83" y="217"/>
                    </a:lnTo>
                    <a:lnTo>
                      <a:pt x="83" y="218"/>
                    </a:lnTo>
                    <a:lnTo>
                      <a:pt x="80" y="221"/>
                    </a:lnTo>
                    <a:lnTo>
                      <a:pt x="80" y="223"/>
                    </a:lnTo>
                    <a:lnTo>
                      <a:pt x="81" y="227"/>
                    </a:lnTo>
                    <a:lnTo>
                      <a:pt x="85" y="228"/>
                    </a:lnTo>
                    <a:lnTo>
                      <a:pt x="85" y="229"/>
                    </a:lnTo>
                    <a:lnTo>
                      <a:pt x="86" y="229"/>
                    </a:lnTo>
                    <a:lnTo>
                      <a:pt x="87" y="232"/>
                    </a:lnTo>
                    <a:lnTo>
                      <a:pt x="90" y="233"/>
                    </a:lnTo>
                    <a:lnTo>
                      <a:pt x="93" y="233"/>
                    </a:lnTo>
                    <a:lnTo>
                      <a:pt x="95" y="236"/>
                    </a:lnTo>
                    <a:lnTo>
                      <a:pt x="98" y="237"/>
                    </a:lnTo>
                    <a:lnTo>
                      <a:pt x="98" y="238"/>
                    </a:lnTo>
                    <a:lnTo>
                      <a:pt x="98" y="245"/>
                    </a:lnTo>
                    <a:lnTo>
                      <a:pt x="102" y="247"/>
                    </a:lnTo>
                    <a:lnTo>
                      <a:pt x="106" y="247"/>
                    </a:lnTo>
                    <a:lnTo>
                      <a:pt x="109" y="250"/>
                    </a:lnTo>
                    <a:lnTo>
                      <a:pt x="110" y="253"/>
                    </a:lnTo>
                    <a:lnTo>
                      <a:pt x="111" y="250"/>
                    </a:lnTo>
                    <a:lnTo>
                      <a:pt x="114" y="252"/>
                    </a:lnTo>
                    <a:lnTo>
                      <a:pt x="114" y="247"/>
                    </a:lnTo>
                    <a:lnTo>
                      <a:pt x="116" y="247"/>
                    </a:lnTo>
                    <a:lnTo>
                      <a:pt x="118" y="247"/>
                    </a:lnTo>
                    <a:lnTo>
                      <a:pt x="118" y="245"/>
                    </a:lnTo>
                    <a:lnTo>
                      <a:pt x="119" y="246"/>
                    </a:lnTo>
                    <a:lnTo>
                      <a:pt x="119" y="244"/>
                    </a:lnTo>
                    <a:lnTo>
                      <a:pt x="124" y="244"/>
                    </a:lnTo>
                    <a:lnTo>
                      <a:pt x="128" y="247"/>
                    </a:lnTo>
                    <a:lnTo>
                      <a:pt x="130" y="249"/>
                    </a:lnTo>
                    <a:lnTo>
                      <a:pt x="130" y="255"/>
                    </a:lnTo>
                    <a:lnTo>
                      <a:pt x="130" y="256"/>
                    </a:lnTo>
                    <a:lnTo>
                      <a:pt x="130" y="257"/>
                    </a:lnTo>
                    <a:lnTo>
                      <a:pt x="133" y="258"/>
                    </a:lnTo>
                    <a:lnTo>
                      <a:pt x="133" y="256"/>
                    </a:lnTo>
                    <a:lnTo>
                      <a:pt x="133" y="252"/>
                    </a:lnTo>
                    <a:lnTo>
                      <a:pt x="132" y="250"/>
                    </a:lnTo>
                    <a:lnTo>
                      <a:pt x="137" y="249"/>
                    </a:lnTo>
                    <a:lnTo>
                      <a:pt x="142" y="250"/>
                    </a:lnTo>
                    <a:lnTo>
                      <a:pt x="142" y="246"/>
                    </a:lnTo>
                    <a:lnTo>
                      <a:pt x="140" y="243"/>
                    </a:lnTo>
                    <a:lnTo>
                      <a:pt x="141" y="243"/>
                    </a:lnTo>
                    <a:lnTo>
                      <a:pt x="143" y="244"/>
                    </a:lnTo>
                    <a:lnTo>
                      <a:pt x="146" y="246"/>
                    </a:lnTo>
                    <a:lnTo>
                      <a:pt x="148" y="246"/>
                    </a:lnTo>
                    <a:lnTo>
                      <a:pt x="151" y="243"/>
                    </a:lnTo>
                    <a:lnTo>
                      <a:pt x="152" y="241"/>
                    </a:lnTo>
                    <a:lnTo>
                      <a:pt x="154" y="243"/>
                    </a:lnTo>
                    <a:lnTo>
                      <a:pt x="157" y="243"/>
                    </a:lnTo>
                    <a:lnTo>
                      <a:pt x="157" y="242"/>
                    </a:lnTo>
                    <a:lnTo>
                      <a:pt x="158" y="241"/>
                    </a:lnTo>
                    <a:lnTo>
                      <a:pt x="158" y="243"/>
                    </a:lnTo>
                    <a:lnTo>
                      <a:pt x="160" y="244"/>
                    </a:lnTo>
                    <a:lnTo>
                      <a:pt x="162" y="243"/>
                    </a:lnTo>
                    <a:lnTo>
                      <a:pt x="164" y="242"/>
                    </a:lnTo>
                    <a:lnTo>
                      <a:pt x="165" y="240"/>
                    </a:lnTo>
                    <a:lnTo>
                      <a:pt x="167" y="240"/>
                    </a:lnTo>
                    <a:lnTo>
                      <a:pt x="168" y="242"/>
                    </a:lnTo>
                    <a:lnTo>
                      <a:pt x="170" y="242"/>
                    </a:lnTo>
                    <a:lnTo>
                      <a:pt x="171" y="243"/>
                    </a:lnTo>
                    <a:lnTo>
                      <a:pt x="171" y="244"/>
                    </a:lnTo>
                    <a:lnTo>
                      <a:pt x="172" y="244"/>
                    </a:lnTo>
                    <a:lnTo>
                      <a:pt x="171" y="245"/>
                    </a:lnTo>
                    <a:lnTo>
                      <a:pt x="172" y="247"/>
                    </a:lnTo>
                    <a:lnTo>
                      <a:pt x="173" y="247"/>
                    </a:lnTo>
                    <a:lnTo>
                      <a:pt x="173" y="245"/>
                    </a:lnTo>
                    <a:lnTo>
                      <a:pt x="175" y="247"/>
                    </a:lnTo>
                    <a:lnTo>
                      <a:pt x="178" y="245"/>
                    </a:lnTo>
                    <a:lnTo>
                      <a:pt x="180" y="248"/>
                    </a:lnTo>
                    <a:lnTo>
                      <a:pt x="180" y="251"/>
                    </a:lnTo>
                    <a:lnTo>
                      <a:pt x="181" y="250"/>
                    </a:lnTo>
                    <a:lnTo>
                      <a:pt x="184" y="250"/>
                    </a:lnTo>
                    <a:lnTo>
                      <a:pt x="187" y="252"/>
                    </a:lnTo>
                    <a:lnTo>
                      <a:pt x="191" y="248"/>
                    </a:lnTo>
                    <a:lnTo>
                      <a:pt x="193" y="249"/>
                    </a:lnTo>
                    <a:lnTo>
                      <a:pt x="195" y="250"/>
                    </a:lnTo>
                    <a:lnTo>
                      <a:pt x="195" y="251"/>
                    </a:lnTo>
                    <a:lnTo>
                      <a:pt x="196" y="253"/>
                    </a:lnTo>
                    <a:lnTo>
                      <a:pt x="199" y="256"/>
                    </a:lnTo>
                    <a:lnTo>
                      <a:pt x="200" y="256"/>
                    </a:lnTo>
                    <a:lnTo>
                      <a:pt x="200" y="253"/>
                    </a:lnTo>
                    <a:lnTo>
                      <a:pt x="203" y="254"/>
                    </a:lnTo>
                    <a:lnTo>
                      <a:pt x="203" y="253"/>
                    </a:lnTo>
                    <a:lnTo>
                      <a:pt x="204" y="253"/>
                    </a:lnTo>
                    <a:lnTo>
                      <a:pt x="206" y="251"/>
                    </a:lnTo>
                    <a:lnTo>
                      <a:pt x="207" y="250"/>
                    </a:lnTo>
                    <a:lnTo>
                      <a:pt x="208" y="249"/>
                    </a:lnTo>
                    <a:lnTo>
                      <a:pt x="210" y="250"/>
                    </a:lnTo>
                    <a:lnTo>
                      <a:pt x="211" y="249"/>
                    </a:lnTo>
                    <a:lnTo>
                      <a:pt x="212" y="247"/>
                    </a:lnTo>
                    <a:lnTo>
                      <a:pt x="212" y="245"/>
                    </a:lnTo>
                    <a:lnTo>
                      <a:pt x="211" y="244"/>
                    </a:lnTo>
                    <a:lnTo>
                      <a:pt x="212" y="243"/>
                    </a:lnTo>
                    <a:lnTo>
                      <a:pt x="211" y="243"/>
                    </a:lnTo>
                    <a:lnTo>
                      <a:pt x="212" y="242"/>
                    </a:lnTo>
                    <a:lnTo>
                      <a:pt x="214" y="243"/>
                    </a:lnTo>
                    <a:lnTo>
                      <a:pt x="214" y="241"/>
                    </a:lnTo>
                    <a:lnTo>
                      <a:pt x="211" y="236"/>
                    </a:lnTo>
                    <a:lnTo>
                      <a:pt x="212" y="233"/>
                    </a:lnTo>
                    <a:lnTo>
                      <a:pt x="214" y="232"/>
                    </a:lnTo>
                    <a:lnTo>
                      <a:pt x="217" y="232"/>
                    </a:lnTo>
                    <a:lnTo>
                      <a:pt x="220" y="233"/>
                    </a:lnTo>
                    <a:lnTo>
                      <a:pt x="222" y="231"/>
                    </a:lnTo>
                    <a:lnTo>
                      <a:pt x="224" y="232"/>
                    </a:lnTo>
                    <a:lnTo>
                      <a:pt x="223" y="233"/>
                    </a:lnTo>
                    <a:lnTo>
                      <a:pt x="224" y="233"/>
                    </a:lnTo>
                    <a:lnTo>
                      <a:pt x="224" y="227"/>
                    </a:lnTo>
                    <a:lnTo>
                      <a:pt x="228" y="227"/>
                    </a:lnTo>
                    <a:lnTo>
                      <a:pt x="229" y="229"/>
                    </a:lnTo>
                    <a:lnTo>
                      <a:pt x="230" y="228"/>
                    </a:lnTo>
                    <a:lnTo>
                      <a:pt x="230" y="227"/>
                    </a:lnTo>
                    <a:lnTo>
                      <a:pt x="232" y="226"/>
                    </a:lnTo>
                    <a:lnTo>
                      <a:pt x="234" y="226"/>
                    </a:lnTo>
                    <a:lnTo>
                      <a:pt x="235" y="225"/>
                    </a:lnTo>
                    <a:lnTo>
                      <a:pt x="235" y="223"/>
                    </a:lnTo>
                    <a:lnTo>
                      <a:pt x="238" y="223"/>
                    </a:lnTo>
                    <a:lnTo>
                      <a:pt x="239" y="223"/>
                    </a:lnTo>
                    <a:lnTo>
                      <a:pt x="240" y="221"/>
                    </a:lnTo>
                    <a:lnTo>
                      <a:pt x="241" y="220"/>
                    </a:lnTo>
                    <a:lnTo>
                      <a:pt x="244" y="222"/>
                    </a:lnTo>
                    <a:lnTo>
                      <a:pt x="246" y="220"/>
                    </a:lnTo>
                    <a:lnTo>
                      <a:pt x="246" y="219"/>
                    </a:lnTo>
                    <a:lnTo>
                      <a:pt x="244" y="219"/>
                    </a:lnTo>
                    <a:lnTo>
                      <a:pt x="245" y="216"/>
                    </a:lnTo>
                    <a:lnTo>
                      <a:pt x="247" y="218"/>
                    </a:lnTo>
                    <a:lnTo>
                      <a:pt x="249" y="218"/>
                    </a:lnTo>
                    <a:lnTo>
                      <a:pt x="249" y="214"/>
                    </a:lnTo>
                    <a:lnTo>
                      <a:pt x="249" y="213"/>
                    </a:lnTo>
                    <a:lnTo>
                      <a:pt x="249" y="214"/>
                    </a:lnTo>
                    <a:lnTo>
                      <a:pt x="251" y="213"/>
                    </a:lnTo>
                    <a:lnTo>
                      <a:pt x="254" y="210"/>
                    </a:lnTo>
                    <a:lnTo>
                      <a:pt x="254" y="213"/>
                    </a:lnTo>
                    <a:lnTo>
                      <a:pt x="254" y="215"/>
                    </a:lnTo>
                    <a:lnTo>
                      <a:pt x="256" y="216"/>
                    </a:lnTo>
                    <a:lnTo>
                      <a:pt x="257" y="215"/>
                    </a:lnTo>
                    <a:lnTo>
                      <a:pt x="259" y="218"/>
                    </a:lnTo>
                    <a:lnTo>
                      <a:pt x="260" y="216"/>
                    </a:lnTo>
                    <a:lnTo>
                      <a:pt x="262" y="218"/>
                    </a:lnTo>
                    <a:lnTo>
                      <a:pt x="262" y="217"/>
                    </a:lnTo>
                    <a:lnTo>
                      <a:pt x="264" y="218"/>
                    </a:lnTo>
                    <a:lnTo>
                      <a:pt x="267" y="216"/>
                    </a:lnTo>
                    <a:lnTo>
                      <a:pt x="267" y="218"/>
                    </a:lnTo>
                    <a:lnTo>
                      <a:pt x="266" y="218"/>
                    </a:lnTo>
                    <a:lnTo>
                      <a:pt x="269" y="219"/>
                    </a:lnTo>
                    <a:lnTo>
                      <a:pt x="270" y="219"/>
                    </a:lnTo>
                    <a:lnTo>
                      <a:pt x="270" y="221"/>
                    </a:lnTo>
                    <a:lnTo>
                      <a:pt x="271" y="221"/>
                    </a:lnTo>
                    <a:lnTo>
                      <a:pt x="271" y="220"/>
                    </a:lnTo>
                    <a:lnTo>
                      <a:pt x="272" y="222"/>
                    </a:lnTo>
                    <a:lnTo>
                      <a:pt x="273" y="222"/>
                    </a:lnTo>
                    <a:lnTo>
                      <a:pt x="273" y="223"/>
                    </a:lnTo>
                    <a:lnTo>
                      <a:pt x="274" y="223"/>
                    </a:lnTo>
                    <a:lnTo>
                      <a:pt x="274" y="226"/>
                    </a:lnTo>
                    <a:lnTo>
                      <a:pt x="275" y="227"/>
                    </a:lnTo>
                    <a:lnTo>
                      <a:pt x="276" y="223"/>
                    </a:lnTo>
                    <a:lnTo>
                      <a:pt x="276" y="225"/>
                    </a:lnTo>
                    <a:lnTo>
                      <a:pt x="276" y="226"/>
                    </a:lnTo>
                    <a:lnTo>
                      <a:pt x="278" y="228"/>
                    </a:lnTo>
                    <a:lnTo>
                      <a:pt x="281" y="233"/>
                    </a:lnTo>
                    <a:lnTo>
                      <a:pt x="285" y="236"/>
                    </a:lnTo>
                    <a:lnTo>
                      <a:pt x="287" y="235"/>
                    </a:lnTo>
                    <a:lnTo>
                      <a:pt x="289" y="234"/>
                    </a:lnTo>
                    <a:lnTo>
                      <a:pt x="287" y="231"/>
                    </a:lnTo>
                    <a:lnTo>
                      <a:pt x="287" y="227"/>
                    </a:lnTo>
                    <a:lnTo>
                      <a:pt x="290" y="223"/>
                    </a:lnTo>
                    <a:lnTo>
                      <a:pt x="292" y="223"/>
                    </a:lnTo>
                    <a:lnTo>
                      <a:pt x="292" y="222"/>
                    </a:lnTo>
                    <a:lnTo>
                      <a:pt x="290" y="216"/>
                    </a:lnTo>
                    <a:lnTo>
                      <a:pt x="292" y="216"/>
                    </a:lnTo>
                    <a:lnTo>
                      <a:pt x="290" y="214"/>
                    </a:lnTo>
                    <a:lnTo>
                      <a:pt x="289" y="214"/>
                    </a:lnTo>
                    <a:lnTo>
                      <a:pt x="290" y="213"/>
                    </a:lnTo>
                    <a:lnTo>
                      <a:pt x="291" y="212"/>
                    </a:lnTo>
                    <a:lnTo>
                      <a:pt x="290" y="210"/>
                    </a:lnTo>
                    <a:lnTo>
                      <a:pt x="292" y="210"/>
                    </a:lnTo>
                    <a:lnTo>
                      <a:pt x="293" y="212"/>
                    </a:lnTo>
                    <a:lnTo>
                      <a:pt x="294" y="213"/>
                    </a:lnTo>
                    <a:lnTo>
                      <a:pt x="295" y="210"/>
                    </a:lnTo>
                    <a:lnTo>
                      <a:pt x="295" y="213"/>
                    </a:lnTo>
                    <a:lnTo>
                      <a:pt x="297" y="213"/>
                    </a:lnTo>
                    <a:lnTo>
                      <a:pt x="297" y="210"/>
                    </a:lnTo>
                    <a:lnTo>
                      <a:pt x="300" y="211"/>
                    </a:lnTo>
                    <a:lnTo>
                      <a:pt x="301" y="210"/>
                    </a:lnTo>
                    <a:lnTo>
                      <a:pt x="303" y="211"/>
                    </a:lnTo>
                    <a:lnTo>
                      <a:pt x="304" y="210"/>
                    </a:lnTo>
                    <a:lnTo>
                      <a:pt x="303" y="206"/>
                    </a:lnTo>
                    <a:lnTo>
                      <a:pt x="303" y="207"/>
                    </a:lnTo>
                    <a:lnTo>
                      <a:pt x="305" y="209"/>
                    </a:lnTo>
                    <a:lnTo>
                      <a:pt x="308" y="208"/>
                    </a:lnTo>
                    <a:lnTo>
                      <a:pt x="308" y="205"/>
                    </a:lnTo>
                    <a:lnTo>
                      <a:pt x="309" y="204"/>
                    </a:lnTo>
                    <a:lnTo>
                      <a:pt x="309" y="202"/>
                    </a:lnTo>
                    <a:lnTo>
                      <a:pt x="309" y="200"/>
                    </a:lnTo>
                    <a:lnTo>
                      <a:pt x="306" y="201"/>
                    </a:lnTo>
                    <a:lnTo>
                      <a:pt x="305" y="199"/>
                    </a:lnTo>
                    <a:lnTo>
                      <a:pt x="309" y="192"/>
                    </a:lnTo>
                    <a:lnTo>
                      <a:pt x="308" y="191"/>
                    </a:lnTo>
                    <a:lnTo>
                      <a:pt x="307" y="190"/>
                    </a:lnTo>
                    <a:lnTo>
                      <a:pt x="309" y="190"/>
                    </a:lnTo>
                    <a:lnTo>
                      <a:pt x="309" y="191"/>
                    </a:lnTo>
                    <a:lnTo>
                      <a:pt x="311" y="192"/>
                    </a:lnTo>
                    <a:lnTo>
                      <a:pt x="312" y="191"/>
                    </a:lnTo>
                    <a:lnTo>
                      <a:pt x="312" y="190"/>
                    </a:lnTo>
                    <a:lnTo>
                      <a:pt x="311" y="190"/>
                    </a:lnTo>
                    <a:lnTo>
                      <a:pt x="311"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10" name="Freeform 91">
                <a:extLst>
                  <a:ext uri="{FF2B5EF4-FFF2-40B4-BE49-F238E27FC236}">
                    <a16:creationId xmlns:a16="http://schemas.microsoft.com/office/drawing/2014/main" id="{0C1F2A65-939B-4B0F-8840-3329366897CF}"/>
                  </a:ext>
                </a:extLst>
              </p:cNvPr>
              <p:cNvSpPr>
                <a:spLocks/>
              </p:cNvSpPr>
              <p:nvPr/>
            </p:nvSpPr>
            <p:spPr bwMode="auto">
              <a:xfrm>
                <a:off x="457" y="2893"/>
                <a:ext cx="313" cy="258"/>
              </a:xfrm>
              <a:custGeom>
                <a:avLst/>
                <a:gdLst>
                  <a:gd name="T0" fmla="*/ 302 w 313"/>
                  <a:gd name="T1" fmla="*/ 176 h 258"/>
                  <a:gd name="T2" fmla="*/ 301 w 313"/>
                  <a:gd name="T3" fmla="*/ 168 h 258"/>
                  <a:gd name="T4" fmla="*/ 311 w 313"/>
                  <a:gd name="T5" fmla="*/ 169 h 258"/>
                  <a:gd name="T6" fmla="*/ 311 w 313"/>
                  <a:gd name="T7" fmla="*/ 156 h 258"/>
                  <a:gd name="T8" fmla="*/ 306 w 313"/>
                  <a:gd name="T9" fmla="*/ 139 h 258"/>
                  <a:gd name="T10" fmla="*/ 306 w 313"/>
                  <a:gd name="T11" fmla="*/ 125 h 258"/>
                  <a:gd name="T12" fmla="*/ 305 w 313"/>
                  <a:gd name="T13" fmla="*/ 111 h 258"/>
                  <a:gd name="T14" fmla="*/ 305 w 313"/>
                  <a:gd name="T15" fmla="*/ 98 h 258"/>
                  <a:gd name="T16" fmla="*/ 305 w 313"/>
                  <a:gd name="T17" fmla="*/ 86 h 258"/>
                  <a:gd name="T18" fmla="*/ 305 w 313"/>
                  <a:gd name="T19" fmla="*/ 65 h 258"/>
                  <a:gd name="T20" fmla="*/ 289 w 313"/>
                  <a:gd name="T21" fmla="*/ 65 h 258"/>
                  <a:gd name="T22" fmla="*/ 277 w 313"/>
                  <a:gd name="T23" fmla="*/ 63 h 258"/>
                  <a:gd name="T24" fmla="*/ 274 w 313"/>
                  <a:gd name="T25" fmla="*/ 50 h 258"/>
                  <a:gd name="T26" fmla="*/ 250 w 313"/>
                  <a:gd name="T27" fmla="*/ 40 h 258"/>
                  <a:gd name="T28" fmla="*/ 228 w 313"/>
                  <a:gd name="T29" fmla="*/ 21 h 258"/>
                  <a:gd name="T30" fmla="*/ 200 w 313"/>
                  <a:gd name="T31" fmla="*/ 4 h 258"/>
                  <a:gd name="T32" fmla="*/ 166 w 313"/>
                  <a:gd name="T33" fmla="*/ 13 h 258"/>
                  <a:gd name="T34" fmla="*/ 140 w 313"/>
                  <a:gd name="T35" fmla="*/ 13 h 258"/>
                  <a:gd name="T36" fmla="*/ 118 w 313"/>
                  <a:gd name="T37" fmla="*/ 19 h 258"/>
                  <a:gd name="T38" fmla="*/ 99 w 313"/>
                  <a:gd name="T39" fmla="*/ 37 h 258"/>
                  <a:gd name="T40" fmla="*/ 85 w 313"/>
                  <a:gd name="T41" fmla="*/ 50 h 258"/>
                  <a:gd name="T42" fmla="*/ 69 w 313"/>
                  <a:gd name="T43" fmla="*/ 74 h 258"/>
                  <a:gd name="T44" fmla="*/ 62 w 313"/>
                  <a:gd name="T45" fmla="*/ 82 h 258"/>
                  <a:gd name="T46" fmla="*/ 61 w 313"/>
                  <a:gd name="T47" fmla="*/ 101 h 258"/>
                  <a:gd name="T48" fmla="*/ 49 w 313"/>
                  <a:gd name="T49" fmla="*/ 107 h 258"/>
                  <a:gd name="T50" fmla="*/ 49 w 313"/>
                  <a:gd name="T51" fmla="*/ 93 h 258"/>
                  <a:gd name="T52" fmla="*/ 47 w 313"/>
                  <a:gd name="T53" fmla="*/ 79 h 258"/>
                  <a:gd name="T54" fmla="*/ 44 w 313"/>
                  <a:gd name="T55" fmla="*/ 70 h 258"/>
                  <a:gd name="T56" fmla="*/ 31 w 313"/>
                  <a:gd name="T57" fmla="*/ 56 h 258"/>
                  <a:gd name="T58" fmla="*/ 15 w 313"/>
                  <a:gd name="T59" fmla="*/ 32 h 258"/>
                  <a:gd name="T60" fmla="*/ 11 w 313"/>
                  <a:gd name="T61" fmla="*/ 40 h 258"/>
                  <a:gd name="T62" fmla="*/ 2 w 313"/>
                  <a:gd name="T63" fmla="*/ 57 h 258"/>
                  <a:gd name="T64" fmla="*/ 12 w 313"/>
                  <a:gd name="T65" fmla="*/ 73 h 258"/>
                  <a:gd name="T66" fmla="*/ 15 w 313"/>
                  <a:gd name="T67" fmla="*/ 84 h 258"/>
                  <a:gd name="T68" fmla="*/ 24 w 313"/>
                  <a:gd name="T69" fmla="*/ 91 h 258"/>
                  <a:gd name="T70" fmla="*/ 22 w 313"/>
                  <a:gd name="T71" fmla="*/ 114 h 258"/>
                  <a:gd name="T72" fmla="*/ 26 w 313"/>
                  <a:gd name="T73" fmla="*/ 138 h 258"/>
                  <a:gd name="T74" fmla="*/ 36 w 313"/>
                  <a:gd name="T75" fmla="*/ 152 h 258"/>
                  <a:gd name="T76" fmla="*/ 47 w 313"/>
                  <a:gd name="T77" fmla="*/ 172 h 258"/>
                  <a:gd name="T78" fmla="*/ 62 w 313"/>
                  <a:gd name="T79" fmla="*/ 187 h 258"/>
                  <a:gd name="T80" fmla="*/ 71 w 313"/>
                  <a:gd name="T81" fmla="*/ 199 h 258"/>
                  <a:gd name="T82" fmla="*/ 87 w 313"/>
                  <a:gd name="T83" fmla="*/ 207 h 258"/>
                  <a:gd name="T84" fmla="*/ 86 w 313"/>
                  <a:gd name="T85" fmla="*/ 229 h 258"/>
                  <a:gd name="T86" fmla="*/ 110 w 313"/>
                  <a:gd name="T87" fmla="*/ 253 h 258"/>
                  <a:gd name="T88" fmla="*/ 130 w 313"/>
                  <a:gd name="T89" fmla="*/ 249 h 258"/>
                  <a:gd name="T90" fmla="*/ 142 w 313"/>
                  <a:gd name="T91" fmla="*/ 246 h 258"/>
                  <a:gd name="T92" fmla="*/ 158 w 313"/>
                  <a:gd name="T93" fmla="*/ 241 h 258"/>
                  <a:gd name="T94" fmla="*/ 172 w 313"/>
                  <a:gd name="T95" fmla="*/ 244 h 258"/>
                  <a:gd name="T96" fmla="*/ 187 w 313"/>
                  <a:gd name="T97" fmla="*/ 252 h 258"/>
                  <a:gd name="T98" fmla="*/ 203 w 313"/>
                  <a:gd name="T99" fmla="*/ 254 h 258"/>
                  <a:gd name="T100" fmla="*/ 212 w 313"/>
                  <a:gd name="T101" fmla="*/ 243 h 258"/>
                  <a:gd name="T102" fmla="*/ 224 w 313"/>
                  <a:gd name="T103" fmla="*/ 232 h 258"/>
                  <a:gd name="T104" fmla="*/ 235 w 313"/>
                  <a:gd name="T105" fmla="*/ 225 h 258"/>
                  <a:gd name="T106" fmla="*/ 245 w 313"/>
                  <a:gd name="T107" fmla="*/ 216 h 258"/>
                  <a:gd name="T108" fmla="*/ 254 w 313"/>
                  <a:gd name="T109" fmla="*/ 215 h 258"/>
                  <a:gd name="T110" fmla="*/ 269 w 313"/>
                  <a:gd name="T111" fmla="*/ 219 h 258"/>
                  <a:gd name="T112" fmla="*/ 274 w 313"/>
                  <a:gd name="T113" fmla="*/ 226 h 258"/>
                  <a:gd name="T114" fmla="*/ 287 w 313"/>
                  <a:gd name="T115" fmla="*/ 231 h 258"/>
                  <a:gd name="T116" fmla="*/ 290 w 313"/>
                  <a:gd name="T117" fmla="*/ 210 h 258"/>
                  <a:gd name="T118" fmla="*/ 303 w 313"/>
                  <a:gd name="T119" fmla="*/ 211 h 258"/>
                  <a:gd name="T120" fmla="*/ 309 w 313"/>
                  <a:gd name="T121" fmla="*/ 200 h 258"/>
                  <a:gd name="T122" fmla="*/ 312 w 313"/>
                  <a:gd name="T123" fmla="*/ 190 h 2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13"/>
                  <a:gd name="T187" fmla="*/ 0 h 258"/>
                  <a:gd name="T188" fmla="*/ 313 w 313"/>
                  <a:gd name="T189" fmla="*/ 258 h 2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13" h="258">
                    <a:moveTo>
                      <a:pt x="311" y="188"/>
                    </a:moveTo>
                    <a:lnTo>
                      <a:pt x="311" y="183"/>
                    </a:lnTo>
                    <a:lnTo>
                      <a:pt x="311" y="182"/>
                    </a:lnTo>
                    <a:lnTo>
                      <a:pt x="308" y="182"/>
                    </a:lnTo>
                    <a:lnTo>
                      <a:pt x="310" y="181"/>
                    </a:lnTo>
                    <a:lnTo>
                      <a:pt x="308" y="179"/>
                    </a:lnTo>
                    <a:lnTo>
                      <a:pt x="307" y="176"/>
                    </a:lnTo>
                    <a:lnTo>
                      <a:pt x="305" y="175"/>
                    </a:lnTo>
                    <a:lnTo>
                      <a:pt x="302" y="176"/>
                    </a:lnTo>
                    <a:lnTo>
                      <a:pt x="300" y="174"/>
                    </a:lnTo>
                    <a:lnTo>
                      <a:pt x="299" y="176"/>
                    </a:lnTo>
                    <a:lnTo>
                      <a:pt x="297" y="173"/>
                    </a:lnTo>
                    <a:lnTo>
                      <a:pt x="296" y="173"/>
                    </a:lnTo>
                    <a:lnTo>
                      <a:pt x="295" y="171"/>
                    </a:lnTo>
                    <a:lnTo>
                      <a:pt x="298" y="171"/>
                    </a:lnTo>
                    <a:lnTo>
                      <a:pt x="298" y="170"/>
                    </a:lnTo>
                    <a:lnTo>
                      <a:pt x="297" y="169"/>
                    </a:lnTo>
                    <a:lnTo>
                      <a:pt x="298" y="168"/>
                    </a:lnTo>
                    <a:lnTo>
                      <a:pt x="301" y="167"/>
                    </a:lnTo>
                    <a:lnTo>
                      <a:pt x="301" y="168"/>
                    </a:lnTo>
                    <a:lnTo>
                      <a:pt x="301" y="167"/>
                    </a:lnTo>
                    <a:lnTo>
                      <a:pt x="305" y="169"/>
                    </a:lnTo>
                    <a:lnTo>
                      <a:pt x="305" y="168"/>
                    </a:lnTo>
                    <a:lnTo>
                      <a:pt x="305" y="169"/>
                    </a:lnTo>
                    <a:lnTo>
                      <a:pt x="306" y="168"/>
                    </a:lnTo>
                    <a:lnTo>
                      <a:pt x="307" y="169"/>
                    </a:lnTo>
                    <a:lnTo>
                      <a:pt x="306" y="169"/>
                    </a:lnTo>
                    <a:lnTo>
                      <a:pt x="309" y="172"/>
                    </a:lnTo>
                    <a:lnTo>
                      <a:pt x="310" y="172"/>
                    </a:lnTo>
                    <a:lnTo>
                      <a:pt x="309" y="169"/>
                    </a:lnTo>
                    <a:lnTo>
                      <a:pt x="311" y="169"/>
                    </a:lnTo>
                    <a:lnTo>
                      <a:pt x="309" y="167"/>
                    </a:lnTo>
                    <a:lnTo>
                      <a:pt x="309" y="166"/>
                    </a:lnTo>
                    <a:lnTo>
                      <a:pt x="306" y="164"/>
                    </a:lnTo>
                    <a:lnTo>
                      <a:pt x="307" y="162"/>
                    </a:lnTo>
                    <a:lnTo>
                      <a:pt x="306" y="162"/>
                    </a:lnTo>
                    <a:lnTo>
                      <a:pt x="308" y="162"/>
                    </a:lnTo>
                    <a:lnTo>
                      <a:pt x="311" y="163"/>
                    </a:lnTo>
                    <a:lnTo>
                      <a:pt x="313" y="158"/>
                    </a:lnTo>
                    <a:lnTo>
                      <a:pt x="309" y="157"/>
                    </a:lnTo>
                    <a:lnTo>
                      <a:pt x="311" y="156"/>
                    </a:lnTo>
                    <a:lnTo>
                      <a:pt x="311" y="153"/>
                    </a:lnTo>
                    <a:lnTo>
                      <a:pt x="311" y="152"/>
                    </a:lnTo>
                    <a:lnTo>
                      <a:pt x="311" y="149"/>
                    </a:lnTo>
                    <a:lnTo>
                      <a:pt x="309" y="146"/>
                    </a:lnTo>
                    <a:lnTo>
                      <a:pt x="310" y="145"/>
                    </a:lnTo>
                    <a:lnTo>
                      <a:pt x="308" y="142"/>
                    </a:lnTo>
                    <a:lnTo>
                      <a:pt x="307" y="142"/>
                    </a:lnTo>
                    <a:lnTo>
                      <a:pt x="306" y="141"/>
                    </a:lnTo>
                    <a:lnTo>
                      <a:pt x="308" y="139"/>
                    </a:lnTo>
                    <a:lnTo>
                      <a:pt x="306" y="139"/>
                    </a:lnTo>
                    <a:lnTo>
                      <a:pt x="303" y="137"/>
                    </a:lnTo>
                    <a:lnTo>
                      <a:pt x="303" y="135"/>
                    </a:lnTo>
                    <a:lnTo>
                      <a:pt x="306" y="135"/>
                    </a:lnTo>
                    <a:lnTo>
                      <a:pt x="306" y="132"/>
                    </a:lnTo>
                    <a:lnTo>
                      <a:pt x="306" y="131"/>
                    </a:lnTo>
                    <a:lnTo>
                      <a:pt x="307" y="131"/>
                    </a:lnTo>
                    <a:lnTo>
                      <a:pt x="306" y="129"/>
                    </a:lnTo>
                    <a:lnTo>
                      <a:pt x="308" y="129"/>
                    </a:lnTo>
                    <a:lnTo>
                      <a:pt x="308" y="128"/>
                    </a:lnTo>
                    <a:lnTo>
                      <a:pt x="306" y="127"/>
                    </a:lnTo>
                    <a:lnTo>
                      <a:pt x="306" y="125"/>
                    </a:lnTo>
                    <a:lnTo>
                      <a:pt x="305" y="125"/>
                    </a:lnTo>
                    <a:lnTo>
                      <a:pt x="303" y="126"/>
                    </a:lnTo>
                    <a:lnTo>
                      <a:pt x="301" y="125"/>
                    </a:lnTo>
                    <a:lnTo>
                      <a:pt x="300" y="122"/>
                    </a:lnTo>
                    <a:lnTo>
                      <a:pt x="301" y="121"/>
                    </a:lnTo>
                    <a:lnTo>
                      <a:pt x="300" y="120"/>
                    </a:lnTo>
                    <a:lnTo>
                      <a:pt x="301" y="119"/>
                    </a:lnTo>
                    <a:lnTo>
                      <a:pt x="303" y="119"/>
                    </a:lnTo>
                    <a:lnTo>
                      <a:pt x="305" y="118"/>
                    </a:lnTo>
                    <a:lnTo>
                      <a:pt x="305" y="115"/>
                    </a:lnTo>
                    <a:lnTo>
                      <a:pt x="305" y="111"/>
                    </a:lnTo>
                    <a:lnTo>
                      <a:pt x="303" y="111"/>
                    </a:lnTo>
                    <a:lnTo>
                      <a:pt x="304" y="108"/>
                    </a:lnTo>
                    <a:lnTo>
                      <a:pt x="305" y="107"/>
                    </a:lnTo>
                    <a:lnTo>
                      <a:pt x="301" y="105"/>
                    </a:lnTo>
                    <a:lnTo>
                      <a:pt x="300" y="105"/>
                    </a:lnTo>
                    <a:lnTo>
                      <a:pt x="301" y="105"/>
                    </a:lnTo>
                    <a:lnTo>
                      <a:pt x="303" y="101"/>
                    </a:lnTo>
                    <a:lnTo>
                      <a:pt x="302" y="100"/>
                    </a:lnTo>
                    <a:lnTo>
                      <a:pt x="303" y="100"/>
                    </a:lnTo>
                    <a:lnTo>
                      <a:pt x="305" y="98"/>
                    </a:lnTo>
                    <a:lnTo>
                      <a:pt x="304" y="98"/>
                    </a:lnTo>
                    <a:lnTo>
                      <a:pt x="304" y="96"/>
                    </a:lnTo>
                    <a:lnTo>
                      <a:pt x="306" y="95"/>
                    </a:lnTo>
                    <a:lnTo>
                      <a:pt x="307" y="93"/>
                    </a:lnTo>
                    <a:lnTo>
                      <a:pt x="305" y="92"/>
                    </a:lnTo>
                    <a:lnTo>
                      <a:pt x="306" y="90"/>
                    </a:lnTo>
                    <a:lnTo>
                      <a:pt x="305" y="90"/>
                    </a:lnTo>
                    <a:lnTo>
                      <a:pt x="305" y="89"/>
                    </a:lnTo>
                    <a:lnTo>
                      <a:pt x="305" y="88"/>
                    </a:lnTo>
                    <a:lnTo>
                      <a:pt x="305" y="86"/>
                    </a:lnTo>
                    <a:lnTo>
                      <a:pt x="306" y="85"/>
                    </a:lnTo>
                    <a:lnTo>
                      <a:pt x="307" y="84"/>
                    </a:lnTo>
                    <a:lnTo>
                      <a:pt x="309" y="84"/>
                    </a:lnTo>
                    <a:lnTo>
                      <a:pt x="309" y="82"/>
                    </a:lnTo>
                    <a:lnTo>
                      <a:pt x="309" y="78"/>
                    </a:lnTo>
                    <a:lnTo>
                      <a:pt x="310" y="77"/>
                    </a:lnTo>
                    <a:lnTo>
                      <a:pt x="308" y="75"/>
                    </a:lnTo>
                    <a:lnTo>
                      <a:pt x="307" y="70"/>
                    </a:lnTo>
                    <a:lnTo>
                      <a:pt x="303" y="67"/>
                    </a:lnTo>
                    <a:lnTo>
                      <a:pt x="305" y="65"/>
                    </a:lnTo>
                    <a:lnTo>
                      <a:pt x="302" y="65"/>
                    </a:lnTo>
                    <a:lnTo>
                      <a:pt x="300" y="67"/>
                    </a:lnTo>
                    <a:lnTo>
                      <a:pt x="298" y="67"/>
                    </a:lnTo>
                    <a:lnTo>
                      <a:pt x="297" y="68"/>
                    </a:lnTo>
                    <a:lnTo>
                      <a:pt x="297" y="67"/>
                    </a:lnTo>
                    <a:lnTo>
                      <a:pt x="293" y="67"/>
                    </a:lnTo>
                    <a:lnTo>
                      <a:pt x="292" y="66"/>
                    </a:lnTo>
                    <a:lnTo>
                      <a:pt x="290" y="66"/>
                    </a:lnTo>
                    <a:lnTo>
                      <a:pt x="290" y="65"/>
                    </a:lnTo>
                    <a:lnTo>
                      <a:pt x="289" y="65"/>
                    </a:lnTo>
                    <a:lnTo>
                      <a:pt x="289" y="63"/>
                    </a:lnTo>
                    <a:lnTo>
                      <a:pt x="285" y="63"/>
                    </a:lnTo>
                    <a:lnTo>
                      <a:pt x="284" y="62"/>
                    </a:lnTo>
                    <a:lnTo>
                      <a:pt x="281" y="63"/>
                    </a:lnTo>
                    <a:lnTo>
                      <a:pt x="281" y="65"/>
                    </a:lnTo>
                    <a:lnTo>
                      <a:pt x="280" y="65"/>
                    </a:lnTo>
                    <a:lnTo>
                      <a:pt x="279" y="66"/>
                    </a:lnTo>
                    <a:lnTo>
                      <a:pt x="277" y="65"/>
                    </a:lnTo>
                    <a:lnTo>
                      <a:pt x="278" y="64"/>
                    </a:lnTo>
                    <a:lnTo>
                      <a:pt x="277" y="63"/>
                    </a:lnTo>
                    <a:lnTo>
                      <a:pt x="276" y="63"/>
                    </a:lnTo>
                    <a:lnTo>
                      <a:pt x="274" y="61"/>
                    </a:lnTo>
                    <a:lnTo>
                      <a:pt x="273" y="62"/>
                    </a:lnTo>
                    <a:lnTo>
                      <a:pt x="273" y="60"/>
                    </a:lnTo>
                    <a:lnTo>
                      <a:pt x="275" y="60"/>
                    </a:lnTo>
                    <a:lnTo>
                      <a:pt x="276" y="56"/>
                    </a:lnTo>
                    <a:lnTo>
                      <a:pt x="279" y="56"/>
                    </a:lnTo>
                    <a:lnTo>
                      <a:pt x="279" y="55"/>
                    </a:lnTo>
                    <a:lnTo>
                      <a:pt x="276" y="50"/>
                    </a:lnTo>
                    <a:lnTo>
                      <a:pt x="276" y="49"/>
                    </a:lnTo>
                    <a:lnTo>
                      <a:pt x="274" y="50"/>
                    </a:lnTo>
                    <a:lnTo>
                      <a:pt x="272" y="49"/>
                    </a:lnTo>
                    <a:lnTo>
                      <a:pt x="269" y="44"/>
                    </a:lnTo>
                    <a:lnTo>
                      <a:pt x="269" y="46"/>
                    </a:lnTo>
                    <a:lnTo>
                      <a:pt x="263" y="44"/>
                    </a:lnTo>
                    <a:lnTo>
                      <a:pt x="262" y="46"/>
                    </a:lnTo>
                    <a:lnTo>
                      <a:pt x="257" y="43"/>
                    </a:lnTo>
                    <a:lnTo>
                      <a:pt x="257" y="39"/>
                    </a:lnTo>
                    <a:lnTo>
                      <a:pt x="254" y="40"/>
                    </a:lnTo>
                    <a:lnTo>
                      <a:pt x="250" y="42"/>
                    </a:lnTo>
                    <a:lnTo>
                      <a:pt x="249" y="41"/>
                    </a:lnTo>
                    <a:lnTo>
                      <a:pt x="250" y="40"/>
                    </a:lnTo>
                    <a:lnTo>
                      <a:pt x="249" y="40"/>
                    </a:lnTo>
                    <a:lnTo>
                      <a:pt x="248" y="39"/>
                    </a:lnTo>
                    <a:lnTo>
                      <a:pt x="244" y="40"/>
                    </a:lnTo>
                    <a:lnTo>
                      <a:pt x="243" y="37"/>
                    </a:lnTo>
                    <a:lnTo>
                      <a:pt x="242" y="34"/>
                    </a:lnTo>
                    <a:lnTo>
                      <a:pt x="238" y="32"/>
                    </a:lnTo>
                    <a:lnTo>
                      <a:pt x="235" y="31"/>
                    </a:lnTo>
                    <a:lnTo>
                      <a:pt x="235" y="28"/>
                    </a:lnTo>
                    <a:lnTo>
                      <a:pt x="230" y="22"/>
                    </a:lnTo>
                    <a:lnTo>
                      <a:pt x="229" y="21"/>
                    </a:lnTo>
                    <a:lnTo>
                      <a:pt x="228" y="21"/>
                    </a:lnTo>
                    <a:lnTo>
                      <a:pt x="225" y="18"/>
                    </a:lnTo>
                    <a:lnTo>
                      <a:pt x="215" y="8"/>
                    </a:lnTo>
                    <a:lnTo>
                      <a:pt x="212" y="4"/>
                    </a:lnTo>
                    <a:lnTo>
                      <a:pt x="207" y="0"/>
                    </a:lnTo>
                    <a:lnTo>
                      <a:pt x="206" y="4"/>
                    </a:lnTo>
                    <a:lnTo>
                      <a:pt x="203" y="7"/>
                    </a:lnTo>
                    <a:lnTo>
                      <a:pt x="203" y="9"/>
                    </a:lnTo>
                    <a:lnTo>
                      <a:pt x="203" y="11"/>
                    </a:lnTo>
                    <a:lnTo>
                      <a:pt x="203" y="13"/>
                    </a:lnTo>
                    <a:lnTo>
                      <a:pt x="202" y="9"/>
                    </a:lnTo>
                    <a:lnTo>
                      <a:pt x="200" y="4"/>
                    </a:lnTo>
                    <a:lnTo>
                      <a:pt x="183" y="9"/>
                    </a:lnTo>
                    <a:lnTo>
                      <a:pt x="181" y="14"/>
                    </a:lnTo>
                    <a:lnTo>
                      <a:pt x="178" y="15"/>
                    </a:lnTo>
                    <a:lnTo>
                      <a:pt x="175" y="19"/>
                    </a:lnTo>
                    <a:lnTo>
                      <a:pt x="173" y="21"/>
                    </a:lnTo>
                    <a:lnTo>
                      <a:pt x="174" y="22"/>
                    </a:lnTo>
                    <a:lnTo>
                      <a:pt x="173" y="24"/>
                    </a:lnTo>
                    <a:lnTo>
                      <a:pt x="171" y="21"/>
                    </a:lnTo>
                    <a:lnTo>
                      <a:pt x="170" y="20"/>
                    </a:lnTo>
                    <a:lnTo>
                      <a:pt x="168" y="17"/>
                    </a:lnTo>
                    <a:lnTo>
                      <a:pt x="166" y="13"/>
                    </a:lnTo>
                    <a:lnTo>
                      <a:pt x="161" y="15"/>
                    </a:lnTo>
                    <a:lnTo>
                      <a:pt x="158" y="15"/>
                    </a:lnTo>
                    <a:lnTo>
                      <a:pt x="157" y="14"/>
                    </a:lnTo>
                    <a:lnTo>
                      <a:pt x="153" y="11"/>
                    </a:lnTo>
                    <a:lnTo>
                      <a:pt x="150" y="11"/>
                    </a:lnTo>
                    <a:lnTo>
                      <a:pt x="150" y="12"/>
                    </a:lnTo>
                    <a:lnTo>
                      <a:pt x="146" y="15"/>
                    </a:lnTo>
                    <a:lnTo>
                      <a:pt x="145" y="15"/>
                    </a:lnTo>
                    <a:lnTo>
                      <a:pt x="144" y="14"/>
                    </a:lnTo>
                    <a:lnTo>
                      <a:pt x="142" y="14"/>
                    </a:lnTo>
                    <a:lnTo>
                      <a:pt x="140" y="13"/>
                    </a:lnTo>
                    <a:lnTo>
                      <a:pt x="139" y="15"/>
                    </a:lnTo>
                    <a:lnTo>
                      <a:pt x="134" y="16"/>
                    </a:lnTo>
                    <a:lnTo>
                      <a:pt x="132" y="16"/>
                    </a:lnTo>
                    <a:lnTo>
                      <a:pt x="131" y="15"/>
                    </a:lnTo>
                    <a:lnTo>
                      <a:pt x="130" y="16"/>
                    </a:lnTo>
                    <a:lnTo>
                      <a:pt x="127" y="14"/>
                    </a:lnTo>
                    <a:lnTo>
                      <a:pt x="126" y="16"/>
                    </a:lnTo>
                    <a:lnTo>
                      <a:pt x="122" y="15"/>
                    </a:lnTo>
                    <a:lnTo>
                      <a:pt x="121" y="14"/>
                    </a:lnTo>
                    <a:lnTo>
                      <a:pt x="121" y="17"/>
                    </a:lnTo>
                    <a:lnTo>
                      <a:pt x="118" y="19"/>
                    </a:lnTo>
                    <a:lnTo>
                      <a:pt x="116" y="22"/>
                    </a:lnTo>
                    <a:lnTo>
                      <a:pt x="114" y="24"/>
                    </a:lnTo>
                    <a:lnTo>
                      <a:pt x="113" y="26"/>
                    </a:lnTo>
                    <a:lnTo>
                      <a:pt x="114" y="33"/>
                    </a:lnTo>
                    <a:lnTo>
                      <a:pt x="113" y="35"/>
                    </a:lnTo>
                    <a:lnTo>
                      <a:pt x="111" y="37"/>
                    </a:lnTo>
                    <a:lnTo>
                      <a:pt x="107" y="32"/>
                    </a:lnTo>
                    <a:lnTo>
                      <a:pt x="104" y="33"/>
                    </a:lnTo>
                    <a:lnTo>
                      <a:pt x="104" y="34"/>
                    </a:lnTo>
                    <a:lnTo>
                      <a:pt x="101" y="36"/>
                    </a:lnTo>
                    <a:lnTo>
                      <a:pt x="99" y="37"/>
                    </a:lnTo>
                    <a:lnTo>
                      <a:pt x="98" y="39"/>
                    </a:lnTo>
                    <a:lnTo>
                      <a:pt x="96" y="40"/>
                    </a:lnTo>
                    <a:lnTo>
                      <a:pt x="97" y="43"/>
                    </a:lnTo>
                    <a:lnTo>
                      <a:pt x="95" y="45"/>
                    </a:lnTo>
                    <a:lnTo>
                      <a:pt x="94" y="44"/>
                    </a:lnTo>
                    <a:lnTo>
                      <a:pt x="93" y="45"/>
                    </a:lnTo>
                    <a:lnTo>
                      <a:pt x="91" y="44"/>
                    </a:lnTo>
                    <a:lnTo>
                      <a:pt x="88" y="44"/>
                    </a:lnTo>
                    <a:lnTo>
                      <a:pt x="86" y="44"/>
                    </a:lnTo>
                    <a:lnTo>
                      <a:pt x="86" y="46"/>
                    </a:lnTo>
                    <a:lnTo>
                      <a:pt x="85" y="50"/>
                    </a:lnTo>
                    <a:lnTo>
                      <a:pt x="86" y="53"/>
                    </a:lnTo>
                    <a:lnTo>
                      <a:pt x="85" y="57"/>
                    </a:lnTo>
                    <a:lnTo>
                      <a:pt x="83" y="59"/>
                    </a:lnTo>
                    <a:lnTo>
                      <a:pt x="80" y="59"/>
                    </a:lnTo>
                    <a:lnTo>
                      <a:pt x="76" y="60"/>
                    </a:lnTo>
                    <a:lnTo>
                      <a:pt x="76" y="61"/>
                    </a:lnTo>
                    <a:lnTo>
                      <a:pt x="75" y="62"/>
                    </a:lnTo>
                    <a:lnTo>
                      <a:pt x="73" y="63"/>
                    </a:lnTo>
                    <a:lnTo>
                      <a:pt x="73" y="67"/>
                    </a:lnTo>
                    <a:lnTo>
                      <a:pt x="70" y="69"/>
                    </a:lnTo>
                    <a:lnTo>
                      <a:pt x="69" y="74"/>
                    </a:lnTo>
                    <a:lnTo>
                      <a:pt x="70" y="77"/>
                    </a:lnTo>
                    <a:lnTo>
                      <a:pt x="70" y="79"/>
                    </a:lnTo>
                    <a:lnTo>
                      <a:pt x="68" y="80"/>
                    </a:lnTo>
                    <a:lnTo>
                      <a:pt x="69" y="81"/>
                    </a:lnTo>
                    <a:lnTo>
                      <a:pt x="67" y="81"/>
                    </a:lnTo>
                    <a:lnTo>
                      <a:pt x="67" y="82"/>
                    </a:lnTo>
                    <a:lnTo>
                      <a:pt x="66" y="78"/>
                    </a:lnTo>
                    <a:lnTo>
                      <a:pt x="63" y="77"/>
                    </a:lnTo>
                    <a:lnTo>
                      <a:pt x="63" y="79"/>
                    </a:lnTo>
                    <a:lnTo>
                      <a:pt x="62" y="81"/>
                    </a:lnTo>
                    <a:lnTo>
                      <a:pt x="62" y="82"/>
                    </a:lnTo>
                    <a:lnTo>
                      <a:pt x="62" y="85"/>
                    </a:lnTo>
                    <a:lnTo>
                      <a:pt x="62" y="88"/>
                    </a:lnTo>
                    <a:lnTo>
                      <a:pt x="62" y="90"/>
                    </a:lnTo>
                    <a:lnTo>
                      <a:pt x="60" y="88"/>
                    </a:lnTo>
                    <a:lnTo>
                      <a:pt x="60" y="92"/>
                    </a:lnTo>
                    <a:lnTo>
                      <a:pt x="59" y="94"/>
                    </a:lnTo>
                    <a:lnTo>
                      <a:pt x="59" y="97"/>
                    </a:lnTo>
                    <a:lnTo>
                      <a:pt x="61" y="97"/>
                    </a:lnTo>
                    <a:lnTo>
                      <a:pt x="60" y="99"/>
                    </a:lnTo>
                    <a:lnTo>
                      <a:pt x="61" y="101"/>
                    </a:lnTo>
                    <a:lnTo>
                      <a:pt x="61" y="103"/>
                    </a:lnTo>
                    <a:lnTo>
                      <a:pt x="59" y="103"/>
                    </a:lnTo>
                    <a:lnTo>
                      <a:pt x="58" y="105"/>
                    </a:lnTo>
                    <a:lnTo>
                      <a:pt x="57" y="105"/>
                    </a:lnTo>
                    <a:lnTo>
                      <a:pt x="58" y="107"/>
                    </a:lnTo>
                    <a:lnTo>
                      <a:pt x="58" y="108"/>
                    </a:lnTo>
                    <a:lnTo>
                      <a:pt x="60" y="110"/>
                    </a:lnTo>
                    <a:lnTo>
                      <a:pt x="59" y="111"/>
                    </a:lnTo>
                    <a:lnTo>
                      <a:pt x="54" y="109"/>
                    </a:lnTo>
                    <a:lnTo>
                      <a:pt x="50" y="107"/>
                    </a:lnTo>
                    <a:lnTo>
                      <a:pt x="49" y="107"/>
                    </a:lnTo>
                    <a:lnTo>
                      <a:pt x="47" y="106"/>
                    </a:lnTo>
                    <a:lnTo>
                      <a:pt x="49" y="103"/>
                    </a:lnTo>
                    <a:lnTo>
                      <a:pt x="48" y="101"/>
                    </a:lnTo>
                    <a:lnTo>
                      <a:pt x="47" y="102"/>
                    </a:lnTo>
                    <a:lnTo>
                      <a:pt x="47" y="99"/>
                    </a:lnTo>
                    <a:lnTo>
                      <a:pt x="45" y="100"/>
                    </a:lnTo>
                    <a:lnTo>
                      <a:pt x="45" y="98"/>
                    </a:lnTo>
                    <a:lnTo>
                      <a:pt x="45" y="96"/>
                    </a:lnTo>
                    <a:lnTo>
                      <a:pt x="45" y="95"/>
                    </a:lnTo>
                    <a:lnTo>
                      <a:pt x="49" y="94"/>
                    </a:lnTo>
                    <a:lnTo>
                      <a:pt x="49" y="93"/>
                    </a:lnTo>
                    <a:lnTo>
                      <a:pt x="48" y="92"/>
                    </a:lnTo>
                    <a:lnTo>
                      <a:pt x="49" y="91"/>
                    </a:lnTo>
                    <a:lnTo>
                      <a:pt x="47" y="91"/>
                    </a:lnTo>
                    <a:lnTo>
                      <a:pt x="48" y="89"/>
                    </a:lnTo>
                    <a:lnTo>
                      <a:pt x="51" y="86"/>
                    </a:lnTo>
                    <a:lnTo>
                      <a:pt x="49" y="84"/>
                    </a:lnTo>
                    <a:lnTo>
                      <a:pt x="47" y="84"/>
                    </a:lnTo>
                    <a:lnTo>
                      <a:pt x="49" y="84"/>
                    </a:lnTo>
                    <a:lnTo>
                      <a:pt x="48" y="84"/>
                    </a:lnTo>
                    <a:lnTo>
                      <a:pt x="50" y="84"/>
                    </a:lnTo>
                    <a:lnTo>
                      <a:pt x="47" y="79"/>
                    </a:lnTo>
                    <a:lnTo>
                      <a:pt x="45" y="80"/>
                    </a:lnTo>
                    <a:lnTo>
                      <a:pt x="44" y="78"/>
                    </a:lnTo>
                    <a:lnTo>
                      <a:pt x="42" y="76"/>
                    </a:lnTo>
                    <a:lnTo>
                      <a:pt x="42" y="74"/>
                    </a:lnTo>
                    <a:lnTo>
                      <a:pt x="39" y="71"/>
                    </a:lnTo>
                    <a:lnTo>
                      <a:pt x="40" y="70"/>
                    </a:lnTo>
                    <a:lnTo>
                      <a:pt x="42" y="68"/>
                    </a:lnTo>
                    <a:lnTo>
                      <a:pt x="41" y="66"/>
                    </a:lnTo>
                    <a:lnTo>
                      <a:pt x="42" y="68"/>
                    </a:lnTo>
                    <a:lnTo>
                      <a:pt x="44" y="70"/>
                    </a:lnTo>
                    <a:lnTo>
                      <a:pt x="46" y="71"/>
                    </a:lnTo>
                    <a:lnTo>
                      <a:pt x="45" y="69"/>
                    </a:lnTo>
                    <a:lnTo>
                      <a:pt x="46" y="67"/>
                    </a:lnTo>
                    <a:lnTo>
                      <a:pt x="45" y="65"/>
                    </a:lnTo>
                    <a:lnTo>
                      <a:pt x="44" y="61"/>
                    </a:lnTo>
                    <a:lnTo>
                      <a:pt x="42" y="61"/>
                    </a:lnTo>
                    <a:lnTo>
                      <a:pt x="39" y="61"/>
                    </a:lnTo>
                    <a:lnTo>
                      <a:pt x="38" y="60"/>
                    </a:lnTo>
                    <a:lnTo>
                      <a:pt x="34" y="60"/>
                    </a:lnTo>
                    <a:lnTo>
                      <a:pt x="31" y="57"/>
                    </a:lnTo>
                    <a:lnTo>
                      <a:pt x="31" y="56"/>
                    </a:lnTo>
                    <a:lnTo>
                      <a:pt x="32" y="50"/>
                    </a:lnTo>
                    <a:lnTo>
                      <a:pt x="31" y="48"/>
                    </a:lnTo>
                    <a:lnTo>
                      <a:pt x="33" y="40"/>
                    </a:lnTo>
                    <a:lnTo>
                      <a:pt x="32" y="41"/>
                    </a:lnTo>
                    <a:lnTo>
                      <a:pt x="31" y="39"/>
                    </a:lnTo>
                    <a:lnTo>
                      <a:pt x="29" y="38"/>
                    </a:lnTo>
                    <a:lnTo>
                      <a:pt x="29" y="36"/>
                    </a:lnTo>
                    <a:lnTo>
                      <a:pt x="29" y="33"/>
                    </a:lnTo>
                    <a:lnTo>
                      <a:pt x="24" y="33"/>
                    </a:lnTo>
                    <a:lnTo>
                      <a:pt x="20" y="31"/>
                    </a:lnTo>
                    <a:lnTo>
                      <a:pt x="15" y="32"/>
                    </a:lnTo>
                    <a:lnTo>
                      <a:pt x="13" y="33"/>
                    </a:lnTo>
                    <a:lnTo>
                      <a:pt x="10" y="33"/>
                    </a:lnTo>
                    <a:lnTo>
                      <a:pt x="11" y="31"/>
                    </a:lnTo>
                    <a:lnTo>
                      <a:pt x="10" y="31"/>
                    </a:lnTo>
                    <a:lnTo>
                      <a:pt x="9" y="29"/>
                    </a:lnTo>
                    <a:lnTo>
                      <a:pt x="7" y="31"/>
                    </a:lnTo>
                    <a:lnTo>
                      <a:pt x="8" y="33"/>
                    </a:lnTo>
                    <a:lnTo>
                      <a:pt x="10" y="34"/>
                    </a:lnTo>
                    <a:lnTo>
                      <a:pt x="13" y="37"/>
                    </a:lnTo>
                    <a:lnTo>
                      <a:pt x="13" y="38"/>
                    </a:lnTo>
                    <a:lnTo>
                      <a:pt x="11" y="40"/>
                    </a:lnTo>
                    <a:lnTo>
                      <a:pt x="11" y="44"/>
                    </a:lnTo>
                    <a:lnTo>
                      <a:pt x="14" y="49"/>
                    </a:lnTo>
                    <a:lnTo>
                      <a:pt x="14" y="50"/>
                    </a:lnTo>
                    <a:lnTo>
                      <a:pt x="15" y="51"/>
                    </a:lnTo>
                    <a:lnTo>
                      <a:pt x="14" y="53"/>
                    </a:lnTo>
                    <a:lnTo>
                      <a:pt x="10" y="55"/>
                    </a:lnTo>
                    <a:lnTo>
                      <a:pt x="9" y="55"/>
                    </a:lnTo>
                    <a:lnTo>
                      <a:pt x="9" y="56"/>
                    </a:lnTo>
                    <a:lnTo>
                      <a:pt x="7" y="55"/>
                    </a:lnTo>
                    <a:lnTo>
                      <a:pt x="5" y="56"/>
                    </a:lnTo>
                    <a:lnTo>
                      <a:pt x="2" y="57"/>
                    </a:lnTo>
                    <a:lnTo>
                      <a:pt x="4" y="59"/>
                    </a:lnTo>
                    <a:lnTo>
                      <a:pt x="3" y="60"/>
                    </a:lnTo>
                    <a:lnTo>
                      <a:pt x="2" y="61"/>
                    </a:lnTo>
                    <a:lnTo>
                      <a:pt x="0" y="61"/>
                    </a:lnTo>
                    <a:lnTo>
                      <a:pt x="0" y="62"/>
                    </a:lnTo>
                    <a:lnTo>
                      <a:pt x="2" y="65"/>
                    </a:lnTo>
                    <a:lnTo>
                      <a:pt x="4" y="65"/>
                    </a:lnTo>
                    <a:lnTo>
                      <a:pt x="4" y="68"/>
                    </a:lnTo>
                    <a:lnTo>
                      <a:pt x="8" y="72"/>
                    </a:lnTo>
                    <a:lnTo>
                      <a:pt x="12" y="74"/>
                    </a:lnTo>
                    <a:lnTo>
                      <a:pt x="12" y="73"/>
                    </a:lnTo>
                    <a:lnTo>
                      <a:pt x="15" y="72"/>
                    </a:lnTo>
                    <a:lnTo>
                      <a:pt x="15" y="73"/>
                    </a:lnTo>
                    <a:lnTo>
                      <a:pt x="12" y="74"/>
                    </a:lnTo>
                    <a:lnTo>
                      <a:pt x="15" y="75"/>
                    </a:lnTo>
                    <a:lnTo>
                      <a:pt x="16" y="77"/>
                    </a:lnTo>
                    <a:lnTo>
                      <a:pt x="15" y="78"/>
                    </a:lnTo>
                    <a:lnTo>
                      <a:pt x="17" y="78"/>
                    </a:lnTo>
                    <a:lnTo>
                      <a:pt x="16" y="80"/>
                    </a:lnTo>
                    <a:lnTo>
                      <a:pt x="17" y="80"/>
                    </a:lnTo>
                    <a:lnTo>
                      <a:pt x="15" y="82"/>
                    </a:lnTo>
                    <a:lnTo>
                      <a:pt x="15" y="84"/>
                    </a:lnTo>
                    <a:lnTo>
                      <a:pt x="17" y="83"/>
                    </a:lnTo>
                    <a:lnTo>
                      <a:pt x="20" y="84"/>
                    </a:lnTo>
                    <a:lnTo>
                      <a:pt x="20" y="88"/>
                    </a:lnTo>
                    <a:lnTo>
                      <a:pt x="21" y="88"/>
                    </a:lnTo>
                    <a:lnTo>
                      <a:pt x="21" y="89"/>
                    </a:lnTo>
                    <a:lnTo>
                      <a:pt x="20" y="90"/>
                    </a:lnTo>
                    <a:lnTo>
                      <a:pt x="22" y="90"/>
                    </a:lnTo>
                    <a:lnTo>
                      <a:pt x="23" y="91"/>
                    </a:lnTo>
                    <a:lnTo>
                      <a:pt x="24" y="91"/>
                    </a:lnTo>
                    <a:lnTo>
                      <a:pt x="22" y="91"/>
                    </a:lnTo>
                    <a:lnTo>
                      <a:pt x="21" y="93"/>
                    </a:lnTo>
                    <a:lnTo>
                      <a:pt x="25" y="97"/>
                    </a:lnTo>
                    <a:lnTo>
                      <a:pt x="25" y="101"/>
                    </a:lnTo>
                    <a:lnTo>
                      <a:pt x="25" y="103"/>
                    </a:lnTo>
                    <a:lnTo>
                      <a:pt x="25" y="105"/>
                    </a:lnTo>
                    <a:lnTo>
                      <a:pt x="27" y="107"/>
                    </a:lnTo>
                    <a:lnTo>
                      <a:pt x="25" y="110"/>
                    </a:lnTo>
                    <a:lnTo>
                      <a:pt x="21" y="113"/>
                    </a:lnTo>
                    <a:lnTo>
                      <a:pt x="22" y="114"/>
                    </a:lnTo>
                    <a:lnTo>
                      <a:pt x="22" y="116"/>
                    </a:lnTo>
                    <a:lnTo>
                      <a:pt x="20" y="116"/>
                    </a:lnTo>
                    <a:lnTo>
                      <a:pt x="19" y="118"/>
                    </a:lnTo>
                    <a:lnTo>
                      <a:pt x="20" y="120"/>
                    </a:lnTo>
                    <a:lnTo>
                      <a:pt x="19" y="127"/>
                    </a:lnTo>
                    <a:lnTo>
                      <a:pt x="20" y="130"/>
                    </a:lnTo>
                    <a:lnTo>
                      <a:pt x="19" y="132"/>
                    </a:lnTo>
                    <a:lnTo>
                      <a:pt x="20" y="135"/>
                    </a:lnTo>
                    <a:lnTo>
                      <a:pt x="21" y="137"/>
                    </a:lnTo>
                    <a:lnTo>
                      <a:pt x="24" y="137"/>
                    </a:lnTo>
                    <a:lnTo>
                      <a:pt x="26" y="138"/>
                    </a:lnTo>
                    <a:lnTo>
                      <a:pt x="25" y="140"/>
                    </a:lnTo>
                    <a:lnTo>
                      <a:pt x="26" y="142"/>
                    </a:lnTo>
                    <a:lnTo>
                      <a:pt x="28" y="141"/>
                    </a:lnTo>
                    <a:lnTo>
                      <a:pt x="29" y="141"/>
                    </a:lnTo>
                    <a:lnTo>
                      <a:pt x="29" y="142"/>
                    </a:lnTo>
                    <a:lnTo>
                      <a:pt x="29" y="144"/>
                    </a:lnTo>
                    <a:lnTo>
                      <a:pt x="31" y="145"/>
                    </a:lnTo>
                    <a:lnTo>
                      <a:pt x="31" y="146"/>
                    </a:lnTo>
                    <a:lnTo>
                      <a:pt x="33" y="148"/>
                    </a:lnTo>
                    <a:lnTo>
                      <a:pt x="34" y="150"/>
                    </a:lnTo>
                    <a:lnTo>
                      <a:pt x="36" y="152"/>
                    </a:lnTo>
                    <a:lnTo>
                      <a:pt x="31" y="158"/>
                    </a:lnTo>
                    <a:lnTo>
                      <a:pt x="31" y="160"/>
                    </a:lnTo>
                    <a:lnTo>
                      <a:pt x="34" y="159"/>
                    </a:lnTo>
                    <a:lnTo>
                      <a:pt x="36" y="162"/>
                    </a:lnTo>
                    <a:lnTo>
                      <a:pt x="41" y="162"/>
                    </a:lnTo>
                    <a:lnTo>
                      <a:pt x="45" y="163"/>
                    </a:lnTo>
                    <a:lnTo>
                      <a:pt x="45" y="165"/>
                    </a:lnTo>
                    <a:lnTo>
                      <a:pt x="46" y="165"/>
                    </a:lnTo>
                    <a:lnTo>
                      <a:pt x="46" y="167"/>
                    </a:lnTo>
                    <a:lnTo>
                      <a:pt x="45" y="168"/>
                    </a:lnTo>
                    <a:lnTo>
                      <a:pt x="47" y="172"/>
                    </a:lnTo>
                    <a:lnTo>
                      <a:pt x="47" y="175"/>
                    </a:lnTo>
                    <a:lnTo>
                      <a:pt x="48" y="175"/>
                    </a:lnTo>
                    <a:lnTo>
                      <a:pt x="50" y="173"/>
                    </a:lnTo>
                    <a:lnTo>
                      <a:pt x="53" y="173"/>
                    </a:lnTo>
                    <a:lnTo>
                      <a:pt x="53" y="175"/>
                    </a:lnTo>
                    <a:lnTo>
                      <a:pt x="53" y="176"/>
                    </a:lnTo>
                    <a:lnTo>
                      <a:pt x="57" y="182"/>
                    </a:lnTo>
                    <a:lnTo>
                      <a:pt x="58" y="184"/>
                    </a:lnTo>
                    <a:lnTo>
                      <a:pt x="60" y="184"/>
                    </a:lnTo>
                    <a:lnTo>
                      <a:pt x="60" y="186"/>
                    </a:lnTo>
                    <a:lnTo>
                      <a:pt x="62" y="187"/>
                    </a:lnTo>
                    <a:lnTo>
                      <a:pt x="66" y="187"/>
                    </a:lnTo>
                    <a:lnTo>
                      <a:pt x="66" y="188"/>
                    </a:lnTo>
                    <a:lnTo>
                      <a:pt x="64" y="190"/>
                    </a:lnTo>
                    <a:lnTo>
                      <a:pt x="66" y="190"/>
                    </a:lnTo>
                    <a:lnTo>
                      <a:pt x="66" y="192"/>
                    </a:lnTo>
                    <a:lnTo>
                      <a:pt x="70" y="192"/>
                    </a:lnTo>
                    <a:lnTo>
                      <a:pt x="71" y="194"/>
                    </a:lnTo>
                    <a:lnTo>
                      <a:pt x="73" y="194"/>
                    </a:lnTo>
                    <a:lnTo>
                      <a:pt x="74" y="196"/>
                    </a:lnTo>
                    <a:lnTo>
                      <a:pt x="74" y="198"/>
                    </a:lnTo>
                    <a:lnTo>
                      <a:pt x="71" y="199"/>
                    </a:lnTo>
                    <a:lnTo>
                      <a:pt x="72" y="201"/>
                    </a:lnTo>
                    <a:lnTo>
                      <a:pt x="72" y="203"/>
                    </a:lnTo>
                    <a:lnTo>
                      <a:pt x="75" y="202"/>
                    </a:lnTo>
                    <a:lnTo>
                      <a:pt x="76" y="201"/>
                    </a:lnTo>
                    <a:lnTo>
                      <a:pt x="78" y="200"/>
                    </a:lnTo>
                    <a:lnTo>
                      <a:pt x="79" y="199"/>
                    </a:lnTo>
                    <a:lnTo>
                      <a:pt x="80" y="199"/>
                    </a:lnTo>
                    <a:lnTo>
                      <a:pt x="83" y="202"/>
                    </a:lnTo>
                    <a:lnTo>
                      <a:pt x="82" y="203"/>
                    </a:lnTo>
                    <a:lnTo>
                      <a:pt x="84" y="206"/>
                    </a:lnTo>
                    <a:lnTo>
                      <a:pt x="87" y="207"/>
                    </a:lnTo>
                    <a:lnTo>
                      <a:pt x="89" y="211"/>
                    </a:lnTo>
                    <a:lnTo>
                      <a:pt x="88" y="213"/>
                    </a:lnTo>
                    <a:lnTo>
                      <a:pt x="86" y="217"/>
                    </a:lnTo>
                    <a:lnTo>
                      <a:pt x="83" y="217"/>
                    </a:lnTo>
                    <a:lnTo>
                      <a:pt x="83" y="218"/>
                    </a:lnTo>
                    <a:lnTo>
                      <a:pt x="80" y="221"/>
                    </a:lnTo>
                    <a:lnTo>
                      <a:pt x="80" y="223"/>
                    </a:lnTo>
                    <a:lnTo>
                      <a:pt x="81" y="227"/>
                    </a:lnTo>
                    <a:lnTo>
                      <a:pt x="85" y="228"/>
                    </a:lnTo>
                    <a:lnTo>
                      <a:pt x="85" y="229"/>
                    </a:lnTo>
                    <a:lnTo>
                      <a:pt x="86" y="229"/>
                    </a:lnTo>
                    <a:lnTo>
                      <a:pt x="87" y="232"/>
                    </a:lnTo>
                    <a:lnTo>
                      <a:pt x="90" y="233"/>
                    </a:lnTo>
                    <a:lnTo>
                      <a:pt x="93" y="233"/>
                    </a:lnTo>
                    <a:lnTo>
                      <a:pt x="95" y="236"/>
                    </a:lnTo>
                    <a:lnTo>
                      <a:pt x="98" y="237"/>
                    </a:lnTo>
                    <a:lnTo>
                      <a:pt x="98" y="238"/>
                    </a:lnTo>
                    <a:lnTo>
                      <a:pt x="98" y="245"/>
                    </a:lnTo>
                    <a:lnTo>
                      <a:pt x="102" y="247"/>
                    </a:lnTo>
                    <a:lnTo>
                      <a:pt x="106" y="247"/>
                    </a:lnTo>
                    <a:lnTo>
                      <a:pt x="109" y="250"/>
                    </a:lnTo>
                    <a:lnTo>
                      <a:pt x="110" y="253"/>
                    </a:lnTo>
                    <a:lnTo>
                      <a:pt x="111" y="250"/>
                    </a:lnTo>
                    <a:lnTo>
                      <a:pt x="114" y="252"/>
                    </a:lnTo>
                    <a:lnTo>
                      <a:pt x="114" y="247"/>
                    </a:lnTo>
                    <a:lnTo>
                      <a:pt x="116" y="247"/>
                    </a:lnTo>
                    <a:lnTo>
                      <a:pt x="118" y="247"/>
                    </a:lnTo>
                    <a:lnTo>
                      <a:pt x="118" y="245"/>
                    </a:lnTo>
                    <a:lnTo>
                      <a:pt x="119" y="246"/>
                    </a:lnTo>
                    <a:lnTo>
                      <a:pt x="119" y="244"/>
                    </a:lnTo>
                    <a:lnTo>
                      <a:pt x="124" y="244"/>
                    </a:lnTo>
                    <a:lnTo>
                      <a:pt x="128" y="247"/>
                    </a:lnTo>
                    <a:lnTo>
                      <a:pt x="130" y="249"/>
                    </a:lnTo>
                    <a:lnTo>
                      <a:pt x="130" y="255"/>
                    </a:lnTo>
                    <a:lnTo>
                      <a:pt x="130" y="256"/>
                    </a:lnTo>
                    <a:lnTo>
                      <a:pt x="130" y="257"/>
                    </a:lnTo>
                    <a:lnTo>
                      <a:pt x="133" y="258"/>
                    </a:lnTo>
                    <a:lnTo>
                      <a:pt x="133" y="256"/>
                    </a:lnTo>
                    <a:lnTo>
                      <a:pt x="133" y="252"/>
                    </a:lnTo>
                    <a:lnTo>
                      <a:pt x="132" y="250"/>
                    </a:lnTo>
                    <a:lnTo>
                      <a:pt x="137" y="249"/>
                    </a:lnTo>
                    <a:lnTo>
                      <a:pt x="142" y="250"/>
                    </a:lnTo>
                    <a:lnTo>
                      <a:pt x="142" y="246"/>
                    </a:lnTo>
                    <a:lnTo>
                      <a:pt x="140" y="243"/>
                    </a:lnTo>
                    <a:lnTo>
                      <a:pt x="141" y="243"/>
                    </a:lnTo>
                    <a:lnTo>
                      <a:pt x="143" y="244"/>
                    </a:lnTo>
                    <a:lnTo>
                      <a:pt x="146" y="246"/>
                    </a:lnTo>
                    <a:lnTo>
                      <a:pt x="148" y="246"/>
                    </a:lnTo>
                    <a:lnTo>
                      <a:pt x="151" y="243"/>
                    </a:lnTo>
                    <a:lnTo>
                      <a:pt x="152" y="241"/>
                    </a:lnTo>
                    <a:lnTo>
                      <a:pt x="154" y="243"/>
                    </a:lnTo>
                    <a:lnTo>
                      <a:pt x="157" y="243"/>
                    </a:lnTo>
                    <a:lnTo>
                      <a:pt x="157" y="242"/>
                    </a:lnTo>
                    <a:lnTo>
                      <a:pt x="158" y="241"/>
                    </a:lnTo>
                    <a:lnTo>
                      <a:pt x="158" y="243"/>
                    </a:lnTo>
                    <a:lnTo>
                      <a:pt x="160" y="244"/>
                    </a:lnTo>
                    <a:lnTo>
                      <a:pt x="162" y="243"/>
                    </a:lnTo>
                    <a:lnTo>
                      <a:pt x="164" y="242"/>
                    </a:lnTo>
                    <a:lnTo>
                      <a:pt x="165" y="240"/>
                    </a:lnTo>
                    <a:lnTo>
                      <a:pt x="167" y="240"/>
                    </a:lnTo>
                    <a:lnTo>
                      <a:pt x="168" y="242"/>
                    </a:lnTo>
                    <a:lnTo>
                      <a:pt x="170" y="242"/>
                    </a:lnTo>
                    <a:lnTo>
                      <a:pt x="171" y="243"/>
                    </a:lnTo>
                    <a:lnTo>
                      <a:pt x="171" y="244"/>
                    </a:lnTo>
                    <a:lnTo>
                      <a:pt x="172" y="244"/>
                    </a:lnTo>
                    <a:lnTo>
                      <a:pt x="171" y="245"/>
                    </a:lnTo>
                    <a:lnTo>
                      <a:pt x="172" y="247"/>
                    </a:lnTo>
                    <a:lnTo>
                      <a:pt x="173" y="247"/>
                    </a:lnTo>
                    <a:lnTo>
                      <a:pt x="173" y="245"/>
                    </a:lnTo>
                    <a:lnTo>
                      <a:pt x="175" y="247"/>
                    </a:lnTo>
                    <a:lnTo>
                      <a:pt x="178" y="245"/>
                    </a:lnTo>
                    <a:lnTo>
                      <a:pt x="180" y="248"/>
                    </a:lnTo>
                    <a:lnTo>
                      <a:pt x="180" y="251"/>
                    </a:lnTo>
                    <a:lnTo>
                      <a:pt x="181" y="250"/>
                    </a:lnTo>
                    <a:lnTo>
                      <a:pt x="184" y="250"/>
                    </a:lnTo>
                    <a:lnTo>
                      <a:pt x="187" y="252"/>
                    </a:lnTo>
                    <a:lnTo>
                      <a:pt x="191" y="248"/>
                    </a:lnTo>
                    <a:lnTo>
                      <a:pt x="193" y="249"/>
                    </a:lnTo>
                    <a:lnTo>
                      <a:pt x="195" y="250"/>
                    </a:lnTo>
                    <a:lnTo>
                      <a:pt x="195" y="251"/>
                    </a:lnTo>
                    <a:lnTo>
                      <a:pt x="196" y="253"/>
                    </a:lnTo>
                    <a:lnTo>
                      <a:pt x="199" y="256"/>
                    </a:lnTo>
                    <a:lnTo>
                      <a:pt x="200" y="256"/>
                    </a:lnTo>
                    <a:lnTo>
                      <a:pt x="200" y="253"/>
                    </a:lnTo>
                    <a:lnTo>
                      <a:pt x="203" y="254"/>
                    </a:lnTo>
                    <a:lnTo>
                      <a:pt x="203" y="253"/>
                    </a:lnTo>
                    <a:lnTo>
                      <a:pt x="204" y="253"/>
                    </a:lnTo>
                    <a:lnTo>
                      <a:pt x="206" y="251"/>
                    </a:lnTo>
                    <a:lnTo>
                      <a:pt x="207" y="250"/>
                    </a:lnTo>
                    <a:lnTo>
                      <a:pt x="208" y="249"/>
                    </a:lnTo>
                    <a:lnTo>
                      <a:pt x="210" y="250"/>
                    </a:lnTo>
                    <a:lnTo>
                      <a:pt x="211" y="249"/>
                    </a:lnTo>
                    <a:lnTo>
                      <a:pt x="212" y="247"/>
                    </a:lnTo>
                    <a:lnTo>
                      <a:pt x="212" y="245"/>
                    </a:lnTo>
                    <a:lnTo>
                      <a:pt x="211" y="244"/>
                    </a:lnTo>
                    <a:lnTo>
                      <a:pt x="212" y="243"/>
                    </a:lnTo>
                    <a:lnTo>
                      <a:pt x="211" y="243"/>
                    </a:lnTo>
                    <a:lnTo>
                      <a:pt x="212" y="242"/>
                    </a:lnTo>
                    <a:lnTo>
                      <a:pt x="214" y="243"/>
                    </a:lnTo>
                    <a:lnTo>
                      <a:pt x="214" y="241"/>
                    </a:lnTo>
                    <a:lnTo>
                      <a:pt x="211" y="236"/>
                    </a:lnTo>
                    <a:lnTo>
                      <a:pt x="212" y="233"/>
                    </a:lnTo>
                    <a:lnTo>
                      <a:pt x="214" y="232"/>
                    </a:lnTo>
                    <a:lnTo>
                      <a:pt x="217" y="232"/>
                    </a:lnTo>
                    <a:lnTo>
                      <a:pt x="220" y="233"/>
                    </a:lnTo>
                    <a:lnTo>
                      <a:pt x="222" y="231"/>
                    </a:lnTo>
                    <a:lnTo>
                      <a:pt x="224" y="232"/>
                    </a:lnTo>
                    <a:lnTo>
                      <a:pt x="223" y="233"/>
                    </a:lnTo>
                    <a:lnTo>
                      <a:pt x="224" y="233"/>
                    </a:lnTo>
                    <a:lnTo>
                      <a:pt x="224" y="227"/>
                    </a:lnTo>
                    <a:lnTo>
                      <a:pt x="228" y="227"/>
                    </a:lnTo>
                    <a:lnTo>
                      <a:pt x="229" y="229"/>
                    </a:lnTo>
                    <a:lnTo>
                      <a:pt x="230" y="228"/>
                    </a:lnTo>
                    <a:lnTo>
                      <a:pt x="230" y="227"/>
                    </a:lnTo>
                    <a:lnTo>
                      <a:pt x="232" y="226"/>
                    </a:lnTo>
                    <a:lnTo>
                      <a:pt x="234" y="226"/>
                    </a:lnTo>
                    <a:lnTo>
                      <a:pt x="235" y="225"/>
                    </a:lnTo>
                    <a:lnTo>
                      <a:pt x="235" y="223"/>
                    </a:lnTo>
                    <a:lnTo>
                      <a:pt x="238" y="223"/>
                    </a:lnTo>
                    <a:lnTo>
                      <a:pt x="239" y="223"/>
                    </a:lnTo>
                    <a:lnTo>
                      <a:pt x="240" y="221"/>
                    </a:lnTo>
                    <a:lnTo>
                      <a:pt x="241" y="220"/>
                    </a:lnTo>
                    <a:lnTo>
                      <a:pt x="244" y="222"/>
                    </a:lnTo>
                    <a:lnTo>
                      <a:pt x="246" y="220"/>
                    </a:lnTo>
                    <a:lnTo>
                      <a:pt x="246" y="219"/>
                    </a:lnTo>
                    <a:lnTo>
                      <a:pt x="244" y="219"/>
                    </a:lnTo>
                    <a:lnTo>
                      <a:pt x="245" y="216"/>
                    </a:lnTo>
                    <a:lnTo>
                      <a:pt x="247" y="218"/>
                    </a:lnTo>
                    <a:lnTo>
                      <a:pt x="249" y="218"/>
                    </a:lnTo>
                    <a:lnTo>
                      <a:pt x="249" y="214"/>
                    </a:lnTo>
                    <a:lnTo>
                      <a:pt x="249" y="213"/>
                    </a:lnTo>
                    <a:lnTo>
                      <a:pt x="249" y="214"/>
                    </a:lnTo>
                    <a:lnTo>
                      <a:pt x="251" y="213"/>
                    </a:lnTo>
                    <a:lnTo>
                      <a:pt x="254" y="210"/>
                    </a:lnTo>
                    <a:lnTo>
                      <a:pt x="254" y="213"/>
                    </a:lnTo>
                    <a:lnTo>
                      <a:pt x="254" y="215"/>
                    </a:lnTo>
                    <a:lnTo>
                      <a:pt x="256" y="216"/>
                    </a:lnTo>
                    <a:lnTo>
                      <a:pt x="257" y="215"/>
                    </a:lnTo>
                    <a:lnTo>
                      <a:pt x="259" y="218"/>
                    </a:lnTo>
                    <a:lnTo>
                      <a:pt x="260" y="216"/>
                    </a:lnTo>
                    <a:lnTo>
                      <a:pt x="262" y="218"/>
                    </a:lnTo>
                    <a:lnTo>
                      <a:pt x="262" y="217"/>
                    </a:lnTo>
                    <a:lnTo>
                      <a:pt x="264" y="218"/>
                    </a:lnTo>
                    <a:lnTo>
                      <a:pt x="267" y="216"/>
                    </a:lnTo>
                    <a:lnTo>
                      <a:pt x="267" y="218"/>
                    </a:lnTo>
                    <a:lnTo>
                      <a:pt x="266" y="218"/>
                    </a:lnTo>
                    <a:lnTo>
                      <a:pt x="269" y="219"/>
                    </a:lnTo>
                    <a:lnTo>
                      <a:pt x="270" y="219"/>
                    </a:lnTo>
                    <a:lnTo>
                      <a:pt x="270" y="221"/>
                    </a:lnTo>
                    <a:lnTo>
                      <a:pt x="271" y="221"/>
                    </a:lnTo>
                    <a:lnTo>
                      <a:pt x="271" y="220"/>
                    </a:lnTo>
                    <a:lnTo>
                      <a:pt x="272" y="222"/>
                    </a:lnTo>
                    <a:lnTo>
                      <a:pt x="273" y="222"/>
                    </a:lnTo>
                    <a:lnTo>
                      <a:pt x="273" y="223"/>
                    </a:lnTo>
                    <a:lnTo>
                      <a:pt x="274" y="223"/>
                    </a:lnTo>
                    <a:lnTo>
                      <a:pt x="274" y="226"/>
                    </a:lnTo>
                    <a:lnTo>
                      <a:pt x="275" y="227"/>
                    </a:lnTo>
                    <a:lnTo>
                      <a:pt x="276" y="223"/>
                    </a:lnTo>
                    <a:lnTo>
                      <a:pt x="276" y="225"/>
                    </a:lnTo>
                    <a:lnTo>
                      <a:pt x="276" y="226"/>
                    </a:lnTo>
                    <a:lnTo>
                      <a:pt x="278" y="228"/>
                    </a:lnTo>
                    <a:lnTo>
                      <a:pt x="281" y="233"/>
                    </a:lnTo>
                    <a:lnTo>
                      <a:pt x="285" y="236"/>
                    </a:lnTo>
                    <a:lnTo>
                      <a:pt x="287" y="235"/>
                    </a:lnTo>
                    <a:lnTo>
                      <a:pt x="289" y="234"/>
                    </a:lnTo>
                    <a:lnTo>
                      <a:pt x="287" y="231"/>
                    </a:lnTo>
                    <a:lnTo>
                      <a:pt x="287" y="227"/>
                    </a:lnTo>
                    <a:lnTo>
                      <a:pt x="290" y="223"/>
                    </a:lnTo>
                    <a:lnTo>
                      <a:pt x="292" y="223"/>
                    </a:lnTo>
                    <a:lnTo>
                      <a:pt x="292" y="222"/>
                    </a:lnTo>
                    <a:lnTo>
                      <a:pt x="290" y="216"/>
                    </a:lnTo>
                    <a:lnTo>
                      <a:pt x="292" y="216"/>
                    </a:lnTo>
                    <a:lnTo>
                      <a:pt x="290" y="214"/>
                    </a:lnTo>
                    <a:lnTo>
                      <a:pt x="289" y="214"/>
                    </a:lnTo>
                    <a:lnTo>
                      <a:pt x="290" y="213"/>
                    </a:lnTo>
                    <a:lnTo>
                      <a:pt x="291" y="212"/>
                    </a:lnTo>
                    <a:lnTo>
                      <a:pt x="290" y="210"/>
                    </a:lnTo>
                    <a:lnTo>
                      <a:pt x="292" y="210"/>
                    </a:lnTo>
                    <a:lnTo>
                      <a:pt x="293" y="212"/>
                    </a:lnTo>
                    <a:lnTo>
                      <a:pt x="294" y="213"/>
                    </a:lnTo>
                    <a:lnTo>
                      <a:pt x="295" y="210"/>
                    </a:lnTo>
                    <a:lnTo>
                      <a:pt x="295" y="213"/>
                    </a:lnTo>
                    <a:lnTo>
                      <a:pt x="297" y="213"/>
                    </a:lnTo>
                    <a:lnTo>
                      <a:pt x="297" y="210"/>
                    </a:lnTo>
                    <a:lnTo>
                      <a:pt x="300" y="211"/>
                    </a:lnTo>
                    <a:lnTo>
                      <a:pt x="301" y="210"/>
                    </a:lnTo>
                    <a:lnTo>
                      <a:pt x="303" y="211"/>
                    </a:lnTo>
                    <a:lnTo>
                      <a:pt x="304" y="210"/>
                    </a:lnTo>
                    <a:lnTo>
                      <a:pt x="303" y="206"/>
                    </a:lnTo>
                    <a:lnTo>
                      <a:pt x="303" y="207"/>
                    </a:lnTo>
                    <a:lnTo>
                      <a:pt x="305" y="209"/>
                    </a:lnTo>
                    <a:lnTo>
                      <a:pt x="308" y="208"/>
                    </a:lnTo>
                    <a:lnTo>
                      <a:pt x="308" y="205"/>
                    </a:lnTo>
                    <a:lnTo>
                      <a:pt x="309" y="204"/>
                    </a:lnTo>
                    <a:lnTo>
                      <a:pt x="309" y="202"/>
                    </a:lnTo>
                    <a:lnTo>
                      <a:pt x="309" y="200"/>
                    </a:lnTo>
                    <a:lnTo>
                      <a:pt x="306" y="201"/>
                    </a:lnTo>
                    <a:lnTo>
                      <a:pt x="305" y="199"/>
                    </a:lnTo>
                    <a:lnTo>
                      <a:pt x="309" y="192"/>
                    </a:lnTo>
                    <a:lnTo>
                      <a:pt x="308" y="191"/>
                    </a:lnTo>
                    <a:lnTo>
                      <a:pt x="307" y="190"/>
                    </a:lnTo>
                    <a:lnTo>
                      <a:pt x="309" y="190"/>
                    </a:lnTo>
                    <a:lnTo>
                      <a:pt x="309" y="191"/>
                    </a:lnTo>
                    <a:lnTo>
                      <a:pt x="311" y="192"/>
                    </a:lnTo>
                    <a:lnTo>
                      <a:pt x="312" y="191"/>
                    </a:lnTo>
                    <a:lnTo>
                      <a:pt x="312" y="190"/>
                    </a:lnTo>
                    <a:lnTo>
                      <a:pt x="311" y="190"/>
                    </a:lnTo>
                    <a:lnTo>
                      <a:pt x="311" y="188"/>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76" name="Group 95">
              <a:extLst>
                <a:ext uri="{FF2B5EF4-FFF2-40B4-BE49-F238E27FC236}">
                  <a16:creationId xmlns:a16="http://schemas.microsoft.com/office/drawing/2014/main" id="{A7FA73DB-753E-4823-83FF-4511F4A1E1C5}"/>
                </a:ext>
              </a:extLst>
            </p:cNvPr>
            <p:cNvGrpSpPr>
              <a:grpSpLocks/>
            </p:cNvGrpSpPr>
            <p:nvPr/>
          </p:nvGrpSpPr>
          <p:grpSpPr bwMode="auto">
            <a:xfrm>
              <a:off x="1017" y="3100"/>
              <a:ext cx="129" cy="104"/>
              <a:chOff x="1017" y="3100"/>
              <a:chExt cx="129" cy="104"/>
            </a:xfrm>
          </p:grpSpPr>
          <p:sp>
            <p:nvSpPr>
              <p:cNvPr id="507" name="Freeform 93">
                <a:extLst>
                  <a:ext uri="{FF2B5EF4-FFF2-40B4-BE49-F238E27FC236}">
                    <a16:creationId xmlns:a16="http://schemas.microsoft.com/office/drawing/2014/main" id="{C19996E5-7946-4EFF-A675-FFA820D01D47}"/>
                  </a:ext>
                </a:extLst>
              </p:cNvPr>
              <p:cNvSpPr>
                <a:spLocks/>
              </p:cNvSpPr>
              <p:nvPr/>
            </p:nvSpPr>
            <p:spPr bwMode="auto">
              <a:xfrm>
                <a:off x="1017" y="3100"/>
                <a:ext cx="129" cy="104"/>
              </a:xfrm>
              <a:custGeom>
                <a:avLst/>
                <a:gdLst>
                  <a:gd name="T0" fmla="*/ 111 w 129"/>
                  <a:gd name="T1" fmla="*/ 86 h 104"/>
                  <a:gd name="T2" fmla="*/ 107 w 129"/>
                  <a:gd name="T3" fmla="*/ 84 h 104"/>
                  <a:gd name="T4" fmla="*/ 100 w 129"/>
                  <a:gd name="T5" fmla="*/ 87 h 104"/>
                  <a:gd name="T6" fmla="*/ 98 w 129"/>
                  <a:gd name="T7" fmla="*/ 87 h 104"/>
                  <a:gd name="T8" fmla="*/ 94 w 129"/>
                  <a:gd name="T9" fmla="*/ 82 h 104"/>
                  <a:gd name="T10" fmla="*/ 92 w 129"/>
                  <a:gd name="T11" fmla="*/ 79 h 104"/>
                  <a:gd name="T12" fmla="*/ 88 w 129"/>
                  <a:gd name="T13" fmla="*/ 80 h 104"/>
                  <a:gd name="T14" fmla="*/ 85 w 129"/>
                  <a:gd name="T15" fmla="*/ 79 h 104"/>
                  <a:gd name="T16" fmla="*/ 78 w 129"/>
                  <a:gd name="T17" fmla="*/ 77 h 104"/>
                  <a:gd name="T18" fmla="*/ 73 w 129"/>
                  <a:gd name="T19" fmla="*/ 85 h 104"/>
                  <a:gd name="T20" fmla="*/ 70 w 129"/>
                  <a:gd name="T21" fmla="*/ 83 h 104"/>
                  <a:gd name="T22" fmla="*/ 60 w 129"/>
                  <a:gd name="T23" fmla="*/ 88 h 104"/>
                  <a:gd name="T24" fmla="*/ 54 w 129"/>
                  <a:gd name="T25" fmla="*/ 93 h 104"/>
                  <a:gd name="T26" fmla="*/ 44 w 129"/>
                  <a:gd name="T27" fmla="*/ 95 h 104"/>
                  <a:gd name="T28" fmla="*/ 37 w 129"/>
                  <a:gd name="T29" fmla="*/ 103 h 104"/>
                  <a:gd name="T30" fmla="*/ 31 w 129"/>
                  <a:gd name="T31" fmla="*/ 102 h 104"/>
                  <a:gd name="T32" fmla="*/ 27 w 129"/>
                  <a:gd name="T33" fmla="*/ 99 h 104"/>
                  <a:gd name="T34" fmla="*/ 20 w 129"/>
                  <a:gd name="T35" fmla="*/ 90 h 104"/>
                  <a:gd name="T36" fmla="*/ 25 w 129"/>
                  <a:gd name="T37" fmla="*/ 87 h 104"/>
                  <a:gd name="T38" fmla="*/ 24 w 129"/>
                  <a:gd name="T39" fmla="*/ 82 h 104"/>
                  <a:gd name="T40" fmla="*/ 18 w 129"/>
                  <a:gd name="T41" fmla="*/ 79 h 104"/>
                  <a:gd name="T42" fmla="*/ 14 w 129"/>
                  <a:gd name="T43" fmla="*/ 74 h 104"/>
                  <a:gd name="T44" fmla="*/ 20 w 129"/>
                  <a:gd name="T45" fmla="*/ 63 h 104"/>
                  <a:gd name="T46" fmla="*/ 8 w 129"/>
                  <a:gd name="T47" fmla="*/ 53 h 104"/>
                  <a:gd name="T48" fmla="*/ 9 w 129"/>
                  <a:gd name="T49" fmla="*/ 47 h 104"/>
                  <a:gd name="T50" fmla="*/ 4 w 129"/>
                  <a:gd name="T51" fmla="*/ 44 h 104"/>
                  <a:gd name="T52" fmla="*/ 12 w 129"/>
                  <a:gd name="T53" fmla="*/ 38 h 104"/>
                  <a:gd name="T54" fmla="*/ 16 w 129"/>
                  <a:gd name="T55" fmla="*/ 37 h 104"/>
                  <a:gd name="T56" fmla="*/ 12 w 129"/>
                  <a:gd name="T57" fmla="*/ 31 h 104"/>
                  <a:gd name="T58" fmla="*/ 9 w 129"/>
                  <a:gd name="T59" fmla="*/ 25 h 104"/>
                  <a:gd name="T60" fmla="*/ 0 w 129"/>
                  <a:gd name="T61" fmla="*/ 24 h 104"/>
                  <a:gd name="T62" fmla="*/ 5 w 129"/>
                  <a:gd name="T63" fmla="*/ 18 h 104"/>
                  <a:gd name="T64" fmla="*/ 9 w 129"/>
                  <a:gd name="T65" fmla="*/ 18 h 104"/>
                  <a:gd name="T66" fmla="*/ 18 w 129"/>
                  <a:gd name="T67" fmla="*/ 18 h 104"/>
                  <a:gd name="T68" fmla="*/ 24 w 129"/>
                  <a:gd name="T69" fmla="*/ 13 h 104"/>
                  <a:gd name="T70" fmla="*/ 26 w 129"/>
                  <a:gd name="T71" fmla="*/ 20 h 104"/>
                  <a:gd name="T72" fmla="*/ 38 w 129"/>
                  <a:gd name="T73" fmla="*/ 15 h 104"/>
                  <a:gd name="T74" fmla="*/ 38 w 129"/>
                  <a:gd name="T75" fmla="*/ 10 h 104"/>
                  <a:gd name="T76" fmla="*/ 47 w 129"/>
                  <a:gd name="T77" fmla="*/ 11 h 104"/>
                  <a:gd name="T78" fmla="*/ 55 w 129"/>
                  <a:gd name="T79" fmla="*/ 7 h 104"/>
                  <a:gd name="T80" fmla="*/ 68 w 129"/>
                  <a:gd name="T81" fmla="*/ 6 h 104"/>
                  <a:gd name="T82" fmla="*/ 72 w 129"/>
                  <a:gd name="T83" fmla="*/ 0 h 104"/>
                  <a:gd name="T84" fmla="*/ 85 w 129"/>
                  <a:gd name="T85" fmla="*/ 0 h 104"/>
                  <a:gd name="T86" fmla="*/ 88 w 129"/>
                  <a:gd name="T87" fmla="*/ 7 h 104"/>
                  <a:gd name="T88" fmla="*/ 93 w 129"/>
                  <a:gd name="T89" fmla="*/ 8 h 104"/>
                  <a:gd name="T90" fmla="*/ 95 w 129"/>
                  <a:gd name="T91" fmla="*/ 14 h 104"/>
                  <a:gd name="T92" fmla="*/ 101 w 129"/>
                  <a:gd name="T93" fmla="*/ 16 h 104"/>
                  <a:gd name="T94" fmla="*/ 103 w 129"/>
                  <a:gd name="T95" fmla="*/ 25 h 104"/>
                  <a:gd name="T96" fmla="*/ 111 w 129"/>
                  <a:gd name="T97" fmla="*/ 26 h 104"/>
                  <a:gd name="T98" fmla="*/ 119 w 129"/>
                  <a:gd name="T99" fmla="*/ 39 h 104"/>
                  <a:gd name="T100" fmla="*/ 128 w 129"/>
                  <a:gd name="T101" fmla="*/ 46 h 104"/>
                  <a:gd name="T102" fmla="*/ 118 w 129"/>
                  <a:gd name="T103" fmla="*/ 58 h 104"/>
                  <a:gd name="T104" fmla="*/ 110 w 129"/>
                  <a:gd name="T105" fmla="*/ 59 h 104"/>
                  <a:gd name="T106" fmla="*/ 109 w 129"/>
                  <a:gd name="T107" fmla="*/ 68 h 104"/>
                  <a:gd name="T108" fmla="*/ 113 w 129"/>
                  <a:gd name="T109" fmla="*/ 70 h 1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9"/>
                  <a:gd name="T166" fmla="*/ 0 h 104"/>
                  <a:gd name="T167" fmla="*/ 129 w 129"/>
                  <a:gd name="T168" fmla="*/ 104 h 1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9" h="104">
                    <a:moveTo>
                      <a:pt x="114" y="80"/>
                    </a:moveTo>
                    <a:lnTo>
                      <a:pt x="114" y="82"/>
                    </a:lnTo>
                    <a:lnTo>
                      <a:pt x="112" y="82"/>
                    </a:lnTo>
                    <a:lnTo>
                      <a:pt x="112" y="84"/>
                    </a:lnTo>
                    <a:lnTo>
                      <a:pt x="111" y="86"/>
                    </a:lnTo>
                    <a:lnTo>
                      <a:pt x="109" y="83"/>
                    </a:lnTo>
                    <a:lnTo>
                      <a:pt x="108" y="84"/>
                    </a:lnTo>
                    <a:lnTo>
                      <a:pt x="108" y="86"/>
                    </a:lnTo>
                    <a:lnTo>
                      <a:pt x="107" y="84"/>
                    </a:lnTo>
                    <a:lnTo>
                      <a:pt x="108" y="88"/>
                    </a:lnTo>
                    <a:lnTo>
                      <a:pt x="106" y="90"/>
                    </a:lnTo>
                    <a:lnTo>
                      <a:pt x="104" y="88"/>
                    </a:lnTo>
                    <a:lnTo>
                      <a:pt x="102" y="88"/>
                    </a:lnTo>
                    <a:lnTo>
                      <a:pt x="100" y="87"/>
                    </a:lnTo>
                    <a:lnTo>
                      <a:pt x="100" y="88"/>
                    </a:lnTo>
                    <a:lnTo>
                      <a:pt x="99" y="87"/>
                    </a:lnTo>
                    <a:lnTo>
                      <a:pt x="99" y="88"/>
                    </a:lnTo>
                    <a:lnTo>
                      <a:pt x="98" y="86"/>
                    </a:lnTo>
                    <a:lnTo>
                      <a:pt x="98" y="87"/>
                    </a:lnTo>
                    <a:lnTo>
                      <a:pt x="97" y="86"/>
                    </a:lnTo>
                    <a:lnTo>
                      <a:pt x="97" y="84"/>
                    </a:lnTo>
                    <a:lnTo>
                      <a:pt x="96" y="85"/>
                    </a:lnTo>
                    <a:lnTo>
                      <a:pt x="96" y="81"/>
                    </a:lnTo>
                    <a:lnTo>
                      <a:pt x="94" y="82"/>
                    </a:lnTo>
                    <a:lnTo>
                      <a:pt x="94" y="81"/>
                    </a:lnTo>
                    <a:lnTo>
                      <a:pt x="93" y="80"/>
                    </a:lnTo>
                    <a:lnTo>
                      <a:pt x="92" y="81"/>
                    </a:lnTo>
                    <a:lnTo>
                      <a:pt x="92" y="80"/>
                    </a:lnTo>
                    <a:lnTo>
                      <a:pt x="92" y="79"/>
                    </a:lnTo>
                    <a:lnTo>
                      <a:pt x="91" y="80"/>
                    </a:lnTo>
                    <a:lnTo>
                      <a:pt x="91" y="77"/>
                    </a:lnTo>
                    <a:lnTo>
                      <a:pt x="90" y="78"/>
                    </a:lnTo>
                    <a:lnTo>
                      <a:pt x="89" y="79"/>
                    </a:lnTo>
                    <a:lnTo>
                      <a:pt x="88" y="80"/>
                    </a:lnTo>
                    <a:lnTo>
                      <a:pt x="87" y="80"/>
                    </a:lnTo>
                    <a:lnTo>
                      <a:pt x="86" y="80"/>
                    </a:lnTo>
                    <a:lnTo>
                      <a:pt x="86" y="79"/>
                    </a:lnTo>
                    <a:lnTo>
                      <a:pt x="85" y="79"/>
                    </a:lnTo>
                    <a:lnTo>
                      <a:pt x="83" y="78"/>
                    </a:lnTo>
                    <a:lnTo>
                      <a:pt x="83" y="79"/>
                    </a:lnTo>
                    <a:lnTo>
                      <a:pt x="82" y="80"/>
                    </a:lnTo>
                    <a:lnTo>
                      <a:pt x="80" y="80"/>
                    </a:lnTo>
                    <a:lnTo>
                      <a:pt x="78" y="77"/>
                    </a:lnTo>
                    <a:lnTo>
                      <a:pt x="77" y="78"/>
                    </a:lnTo>
                    <a:lnTo>
                      <a:pt x="74" y="79"/>
                    </a:lnTo>
                    <a:lnTo>
                      <a:pt x="76" y="82"/>
                    </a:lnTo>
                    <a:lnTo>
                      <a:pt x="73" y="84"/>
                    </a:lnTo>
                    <a:lnTo>
                      <a:pt x="73" y="85"/>
                    </a:lnTo>
                    <a:lnTo>
                      <a:pt x="72" y="84"/>
                    </a:lnTo>
                    <a:lnTo>
                      <a:pt x="72" y="85"/>
                    </a:lnTo>
                    <a:lnTo>
                      <a:pt x="71" y="86"/>
                    </a:lnTo>
                    <a:lnTo>
                      <a:pt x="70" y="86"/>
                    </a:lnTo>
                    <a:lnTo>
                      <a:pt x="70" y="83"/>
                    </a:lnTo>
                    <a:lnTo>
                      <a:pt x="64" y="84"/>
                    </a:lnTo>
                    <a:lnTo>
                      <a:pt x="64" y="87"/>
                    </a:lnTo>
                    <a:lnTo>
                      <a:pt x="64" y="88"/>
                    </a:lnTo>
                    <a:lnTo>
                      <a:pt x="60" y="88"/>
                    </a:lnTo>
                    <a:lnTo>
                      <a:pt x="60" y="90"/>
                    </a:lnTo>
                    <a:lnTo>
                      <a:pt x="58" y="88"/>
                    </a:lnTo>
                    <a:lnTo>
                      <a:pt x="57" y="92"/>
                    </a:lnTo>
                    <a:lnTo>
                      <a:pt x="56" y="93"/>
                    </a:lnTo>
                    <a:lnTo>
                      <a:pt x="54" y="93"/>
                    </a:lnTo>
                    <a:lnTo>
                      <a:pt x="53" y="92"/>
                    </a:lnTo>
                    <a:lnTo>
                      <a:pt x="52" y="92"/>
                    </a:lnTo>
                    <a:lnTo>
                      <a:pt x="50" y="93"/>
                    </a:lnTo>
                    <a:lnTo>
                      <a:pt x="46" y="95"/>
                    </a:lnTo>
                    <a:lnTo>
                      <a:pt x="44" y="95"/>
                    </a:lnTo>
                    <a:lnTo>
                      <a:pt x="40" y="90"/>
                    </a:lnTo>
                    <a:lnTo>
                      <a:pt x="39" y="91"/>
                    </a:lnTo>
                    <a:lnTo>
                      <a:pt x="37" y="99"/>
                    </a:lnTo>
                    <a:lnTo>
                      <a:pt x="37" y="102"/>
                    </a:lnTo>
                    <a:lnTo>
                      <a:pt x="37" y="103"/>
                    </a:lnTo>
                    <a:lnTo>
                      <a:pt x="37" y="104"/>
                    </a:lnTo>
                    <a:lnTo>
                      <a:pt x="36" y="103"/>
                    </a:lnTo>
                    <a:lnTo>
                      <a:pt x="35" y="101"/>
                    </a:lnTo>
                    <a:lnTo>
                      <a:pt x="33" y="100"/>
                    </a:lnTo>
                    <a:lnTo>
                      <a:pt x="31" y="102"/>
                    </a:lnTo>
                    <a:lnTo>
                      <a:pt x="31" y="101"/>
                    </a:lnTo>
                    <a:lnTo>
                      <a:pt x="31" y="99"/>
                    </a:lnTo>
                    <a:lnTo>
                      <a:pt x="30" y="99"/>
                    </a:lnTo>
                    <a:lnTo>
                      <a:pt x="27" y="100"/>
                    </a:lnTo>
                    <a:lnTo>
                      <a:pt x="27" y="99"/>
                    </a:lnTo>
                    <a:lnTo>
                      <a:pt x="22" y="99"/>
                    </a:lnTo>
                    <a:lnTo>
                      <a:pt x="21" y="97"/>
                    </a:lnTo>
                    <a:lnTo>
                      <a:pt x="19" y="95"/>
                    </a:lnTo>
                    <a:lnTo>
                      <a:pt x="18" y="93"/>
                    </a:lnTo>
                    <a:lnTo>
                      <a:pt x="20" y="90"/>
                    </a:lnTo>
                    <a:lnTo>
                      <a:pt x="22" y="90"/>
                    </a:lnTo>
                    <a:lnTo>
                      <a:pt x="23" y="91"/>
                    </a:lnTo>
                    <a:lnTo>
                      <a:pt x="25" y="88"/>
                    </a:lnTo>
                    <a:lnTo>
                      <a:pt x="25" y="87"/>
                    </a:lnTo>
                    <a:lnTo>
                      <a:pt x="21" y="88"/>
                    </a:lnTo>
                    <a:lnTo>
                      <a:pt x="20" y="88"/>
                    </a:lnTo>
                    <a:lnTo>
                      <a:pt x="20" y="87"/>
                    </a:lnTo>
                    <a:lnTo>
                      <a:pt x="24" y="84"/>
                    </a:lnTo>
                    <a:lnTo>
                      <a:pt x="24" y="82"/>
                    </a:lnTo>
                    <a:lnTo>
                      <a:pt x="23" y="80"/>
                    </a:lnTo>
                    <a:lnTo>
                      <a:pt x="25" y="80"/>
                    </a:lnTo>
                    <a:lnTo>
                      <a:pt x="23" y="78"/>
                    </a:lnTo>
                    <a:lnTo>
                      <a:pt x="18" y="79"/>
                    </a:lnTo>
                    <a:lnTo>
                      <a:pt x="18" y="76"/>
                    </a:lnTo>
                    <a:lnTo>
                      <a:pt x="17" y="76"/>
                    </a:lnTo>
                    <a:lnTo>
                      <a:pt x="16" y="75"/>
                    </a:lnTo>
                    <a:lnTo>
                      <a:pt x="14" y="75"/>
                    </a:lnTo>
                    <a:lnTo>
                      <a:pt x="14" y="74"/>
                    </a:lnTo>
                    <a:lnTo>
                      <a:pt x="14" y="72"/>
                    </a:lnTo>
                    <a:lnTo>
                      <a:pt x="14" y="71"/>
                    </a:lnTo>
                    <a:lnTo>
                      <a:pt x="15" y="67"/>
                    </a:lnTo>
                    <a:lnTo>
                      <a:pt x="18" y="70"/>
                    </a:lnTo>
                    <a:lnTo>
                      <a:pt x="20" y="63"/>
                    </a:lnTo>
                    <a:lnTo>
                      <a:pt x="15" y="62"/>
                    </a:lnTo>
                    <a:lnTo>
                      <a:pt x="13" y="59"/>
                    </a:lnTo>
                    <a:lnTo>
                      <a:pt x="12" y="58"/>
                    </a:lnTo>
                    <a:lnTo>
                      <a:pt x="8" y="53"/>
                    </a:lnTo>
                    <a:lnTo>
                      <a:pt x="8" y="52"/>
                    </a:lnTo>
                    <a:lnTo>
                      <a:pt x="9" y="50"/>
                    </a:lnTo>
                    <a:lnTo>
                      <a:pt x="8" y="50"/>
                    </a:lnTo>
                    <a:lnTo>
                      <a:pt x="9" y="48"/>
                    </a:lnTo>
                    <a:lnTo>
                      <a:pt x="9" y="47"/>
                    </a:lnTo>
                    <a:lnTo>
                      <a:pt x="8" y="47"/>
                    </a:lnTo>
                    <a:lnTo>
                      <a:pt x="8" y="46"/>
                    </a:lnTo>
                    <a:lnTo>
                      <a:pt x="6" y="46"/>
                    </a:lnTo>
                    <a:lnTo>
                      <a:pt x="6" y="44"/>
                    </a:lnTo>
                    <a:lnTo>
                      <a:pt x="4" y="44"/>
                    </a:lnTo>
                    <a:lnTo>
                      <a:pt x="4" y="42"/>
                    </a:lnTo>
                    <a:lnTo>
                      <a:pt x="5" y="42"/>
                    </a:lnTo>
                    <a:lnTo>
                      <a:pt x="7" y="41"/>
                    </a:lnTo>
                    <a:lnTo>
                      <a:pt x="7" y="38"/>
                    </a:lnTo>
                    <a:lnTo>
                      <a:pt x="12" y="38"/>
                    </a:lnTo>
                    <a:lnTo>
                      <a:pt x="13" y="39"/>
                    </a:lnTo>
                    <a:lnTo>
                      <a:pt x="14" y="38"/>
                    </a:lnTo>
                    <a:lnTo>
                      <a:pt x="16" y="38"/>
                    </a:lnTo>
                    <a:lnTo>
                      <a:pt x="16" y="37"/>
                    </a:lnTo>
                    <a:lnTo>
                      <a:pt x="14" y="36"/>
                    </a:lnTo>
                    <a:lnTo>
                      <a:pt x="15" y="35"/>
                    </a:lnTo>
                    <a:lnTo>
                      <a:pt x="12" y="35"/>
                    </a:lnTo>
                    <a:lnTo>
                      <a:pt x="12" y="31"/>
                    </a:lnTo>
                    <a:lnTo>
                      <a:pt x="11" y="32"/>
                    </a:lnTo>
                    <a:lnTo>
                      <a:pt x="9" y="31"/>
                    </a:lnTo>
                    <a:lnTo>
                      <a:pt x="9" y="27"/>
                    </a:lnTo>
                    <a:lnTo>
                      <a:pt x="8" y="25"/>
                    </a:lnTo>
                    <a:lnTo>
                      <a:pt x="9" y="25"/>
                    </a:lnTo>
                    <a:lnTo>
                      <a:pt x="8" y="22"/>
                    </a:lnTo>
                    <a:lnTo>
                      <a:pt x="5" y="23"/>
                    </a:lnTo>
                    <a:lnTo>
                      <a:pt x="3" y="24"/>
                    </a:lnTo>
                    <a:lnTo>
                      <a:pt x="2" y="22"/>
                    </a:lnTo>
                    <a:lnTo>
                      <a:pt x="0" y="24"/>
                    </a:lnTo>
                    <a:lnTo>
                      <a:pt x="0" y="22"/>
                    </a:lnTo>
                    <a:lnTo>
                      <a:pt x="0" y="21"/>
                    </a:lnTo>
                    <a:lnTo>
                      <a:pt x="4" y="21"/>
                    </a:lnTo>
                    <a:lnTo>
                      <a:pt x="4" y="19"/>
                    </a:lnTo>
                    <a:lnTo>
                      <a:pt x="5" y="18"/>
                    </a:lnTo>
                    <a:lnTo>
                      <a:pt x="5" y="19"/>
                    </a:lnTo>
                    <a:lnTo>
                      <a:pt x="6" y="20"/>
                    </a:lnTo>
                    <a:lnTo>
                      <a:pt x="9" y="19"/>
                    </a:lnTo>
                    <a:lnTo>
                      <a:pt x="9" y="18"/>
                    </a:lnTo>
                    <a:lnTo>
                      <a:pt x="14" y="17"/>
                    </a:lnTo>
                    <a:lnTo>
                      <a:pt x="16" y="16"/>
                    </a:lnTo>
                    <a:lnTo>
                      <a:pt x="17" y="19"/>
                    </a:lnTo>
                    <a:lnTo>
                      <a:pt x="18" y="18"/>
                    </a:lnTo>
                    <a:lnTo>
                      <a:pt x="21" y="16"/>
                    </a:lnTo>
                    <a:lnTo>
                      <a:pt x="20" y="14"/>
                    </a:lnTo>
                    <a:lnTo>
                      <a:pt x="22" y="14"/>
                    </a:lnTo>
                    <a:lnTo>
                      <a:pt x="22" y="12"/>
                    </a:lnTo>
                    <a:lnTo>
                      <a:pt x="24" y="13"/>
                    </a:lnTo>
                    <a:lnTo>
                      <a:pt x="25" y="14"/>
                    </a:lnTo>
                    <a:lnTo>
                      <a:pt x="26" y="14"/>
                    </a:lnTo>
                    <a:lnTo>
                      <a:pt x="26" y="15"/>
                    </a:lnTo>
                    <a:lnTo>
                      <a:pt x="26" y="18"/>
                    </a:lnTo>
                    <a:lnTo>
                      <a:pt x="26" y="20"/>
                    </a:lnTo>
                    <a:lnTo>
                      <a:pt x="29" y="20"/>
                    </a:lnTo>
                    <a:lnTo>
                      <a:pt x="36" y="21"/>
                    </a:lnTo>
                    <a:lnTo>
                      <a:pt x="38" y="21"/>
                    </a:lnTo>
                    <a:lnTo>
                      <a:pt x="36" y="18"/>
                    </a:lnTo>
                    <a:lnTo>
                      <a:pt x="38" y="15"/>
                    </a:lnTo>
                    <a:lnTo>
                      <a:pt x="37" y="15"/>
                    </a:lnTo>
                    <a:lnTo>
                      <a:pt x="37" y="14"/>
                    </a:lnTo>
                    <a:lnTo>
                      <a:pt x="37" y="11"/>
                    </a:lnTo>
                    <a:lnTo>
                      <a:pt x="38" y="11"/>
                    </a:lnTo>
                    <a:lnTo>
                      <a:pt x="38" y="10"/>
                    </a:lnTo>
                    <a:lnTo>
                      <a:pt x="40" y="7"/>
                    </a:lnTo>
                    <a:lnTo>
                      <a:pt x="42" y="7"/>
                    </a:lnTo>
                    <a:lnTo>
                      <a:pt x="44" y="8"/>
                    </a:lnTo>
                    <a:lnTo>
                      <a:pt x="46" y="8"/>
                    </a:lnTo>
                    <a:lnTo>
                      <a:pt x="47" y="11"/>
                    </a:lnTo>
                    <a:lnTo>
                      <a:pt x="49" y="10"/>
                    </a:lnTo>
                    <a:lnTo>
                      <a:pt x="50" y="8"/>
                    </a:lnTo>
                    <a:lnTo>
                      <a:pt x="51" y="9"/>
                    </a:lnTo>
                    <a:lnTo>
                      <a:pt x="55" y="8"/>
                    </a:lnTo>
                    <a:lnTo>
                      <a:pt x="55" y="7"/>
                    </a:lnTo>
                    <a:lnTo>
                      <a:pt x="57" y="7"/>
                    </a:lnTo>
                    <a:lnTo>
                      <a:pt x="57" y="4"/>
                    </a:lnTo>
                    <a:lnTo>
                      <a:pt x="61" y="6"/>
                    </a:lnTo>
                    <a:lnTo>
                      <a:pt x="66" y="6"/>
                    </a:lnTo>
                    <a:lnTo>
                      <a:pt x="68" y="6"/>
                    </a:lnTo>
                    <a:lnTo>
                      <a:pt x="68" y="3"/>
                    </a:lnTo>
                    <a:lnTo>
                      <a:pt x="69" y="3"/>
                    </a:lnTo>
                    <a:lnTo>
                      <a:pt x="69" y="1"/>
                    </a:lnTo>
                    <a:lnTo>
                      <a:pt x="72" y="1"/>
                    </a:lnTo>
                    <a:lnTo>
                      <a:pt x="72" y="0"/>
                    </a:lnTo>
                    <a:lnTo>
                      <a:pt x="77" y="1"/>
                    </a:lnTo>
                    <a:lnTo>
                      <a:pt x="80" y="2"/>
                    </a:lnTo>
                    <a:lnTo>
                      <a:pt x="80" y="0"/>
                    </a:lnTo>
                    <a:lnTo>
                      <a:pt x="83" y="1"/>
                    </a:lnTo>
                    <a:lnTo>
                      <a:pt x="85" y="0"/>
                    </a:lnTo>
                    <a:lnTo>
                      <a:pt x="87" y="0"/>
                    </a:lnTo>
                    <a:lnTo>
                      <a:pt x="87" y="5"/>
                    </a:lnTo>
                    <a:lnTo>
                      <a:pt x="86" y="5"/>
                    </a:lnTo>
                    <a:lnTo>
                      <a:pt x="86" y="8"/>
                    </a:lnTo>
                    <a:lnTo>
                      <a:pt x="88" y="7"/>
                    </a:lnTo>
                    <a:lnTo>
                      <a:pt x="88" y="8"/>
                    </a:lnTo>
                    <a:lnTo>
                      <a:pt x="90" y="7"/>
                    </a:lnTo>
                    <a:lnTo>
                      <a:pt x="90" y="6"/>
                    </a:lnTo>
                    <a:lnTo>
                      <a:pt x="91" y="8"/>
                    </a:lnTo>
                    <a:lnTo>
                      <a:pt x="93" y="8"/>
                    </a:lnTo>
                    <a:lnTo>
                      <a:pt x="94" y="11"/>
                    </a:lnTo>
                    <a:lnTo>
                      <a:pt x="93" y="11"/>
                    </a:lnTo>
                    <a:lnTo>
                      <a:pt x="93" y="14"/>
                    </a:lnTo>
                    <a:lnTo>
                      <a:pt x="95" y="14"/>
                    </a:lnTo>
                    <a:lnTo>
                      <a:pt x="98" y="15"/>
                    </a:lnTo>
                    <a:lnTo>
                      <a:pt x="99" y="13"/>
                    </a:lnTo>
                    <a:lnTo>
                      <a:pt x="101" y="13"/>
                    </a:lnTo>
                    <a:lnTo>
                      <a:pt x="103" y="14"/>
                    </a:lnTo>
                    <a:lnTo>
                      <a:pt x="101" y="16"/>
                    </a:lnTo>
                    <a:lnTo>
                      <a:pt x="99" y="17"/>
                    </a:lnTo>
                    <a:lnTo>
                      <a:pt x="100" y="19"/>
                    </a:lnTo>
                    <a:lnTo>
                      <a:pt x="100" y="20"/>
                    </a:lnTo>
                    <a:lnTo>
                      <a:pt x="101" y="22"/>
                    </a:lnTo>
                    <a:lnTo>
                      <a:pt x="103" y="25"/>
                    </a:lnTo>
                    <a:lnTo>
                      <a:pt x="103" y="26"/>
                    </a:lnTo>
                    <a:lnTo>
                      <a:pt x="104" y="27"/>
                    </a:lnTo>
                    <a:lnTo>
                      <a:pt x="108" y="26"/>
                    </a:lnTo>
                    <a:lnTo>
                      <a:pt x="108" y="27"/>
                    </a:lnTo>
                    <a:lnTo>
                      <a:pt x="111" y="26"/>
                    </a:lnTo>
                    <a:lnTo>
                      <a:pt x="111" y="29"/>
                    </a:lnTo>
                    <a:lnTo>
                      <a:pt x="118" y="31"/>
                    </a:lnTo>
                    <a:lnTo>
                      <a:pt x="116" y="38"/>
                    </a:lnTo>
                    <a:lnTo>
                      <a:pt x="118" y="40"/>
                    </a:lnTo>
                    <a:lnTo>
                      <a:pt x="119" y="39"/>
                    </a:lnTo>
                    <a:lnTo>
                      <a:pt x="121" y="41"/>
                    </a:lnTo>
                    <a:lnTo>
                      <a:pt x="125" y="42"/>
                    </a:lnTo>
                    <a:lnTo>
                      <a:pt x="124" y="43"/>
                    </a:lnTo>
                    <a:lnTo>
                      <a:pt x="124" y="44"/>
                    </a:lnTo>
                    <a:lnTo>
                      <a:pt x="128" y="46"/>
                    </a:lnTo>
                    <a:lnTo>
                      <a:pt x="129" y="49"/>
                    </a:lnTo>
                    <a:lnTo>
                      <a:pt x="126" y="55"/>
                    </a:lnTo>
                    <a:lnTo>
                      <a:pt x="123" y="55"/>
                    </a:lnTo>
                    <a:lnTo>
                      <a:pt x="123" y="56"/>
                    </a:lnTo>
                    <a:lnTo>
                      <a:pt x="118" y="58"/>
                    </a:lnTo>
                    <a:lnTo>
                      <a:pt x="115" y="58"/>
                    </a:lnTo>
                    <a:lnTo>
                      <a:pt x="114" y="59"/>
                    </a:lnTo>
                    <a:lnTo>
                      <a:pt x="112" y="59"/>
                    </a:lnTo>
                    <a:lnTo>
                      <a:pt x="110" y="59"/>
                    </a:lnTo>
                    <a:lnTo>
                      <a:pt x="111" y="60"/>
                    </a:lnTo>
                    <a:lnTo>
                      <a:pt x="110" y="61"/>
                    </a:lnTo>
                    <a:lnTo>
                      <a:pt x="109" y="61"/>
                    </a:lnTo>
                    <a:lnTo>
                      <a:pt x="108" y="64"/>
                    </a:lnTo>
                    <a:lnTo>
                      <a:pt x="109" y="68"/>
                    </a:lnTo>
                    <a:lnTo>
                      <a:pt x="111" y="67"/>
                    </a:lnTo>
                    <a:lnTo>
                      <a:pt x="112" y="65"/>
                    </a:lnTo>
                    <a:lnTo>
                      <a:pt x="114" y="67"/>
                    </a:lnTo>
                    <a:lnTo>
                      <a:pt x="115" y="70"/>
                    </a:lnTo>
                    <a:lnTo>
                      <a:pt x="113" y="70"/>
                    </a:lnTo>
                    <a:lnTo>
                      <a:pt x="112" y="73"/>
                    </a:lnTo>
                    <a:lnTo>
                      <a:pt x="113" y="76"/>
                    </a:lnTo>
                    <a:lnTo>
                      <a:pt x="115" y="79"/>
                    </a:lnTo>
                    <a:lnTo>
                      <a:pt x="114"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08" name="Freeform 94">
                <a:extLst>
                  <a:ext uri="{FF2B5EF4-FFF2-40B4-BE49-F238E27FC236}">
                    <a16:creationId xmlns:a16="http://schemas.microsoft.com/office/drawing/2014/main" id="{46B42BBC-4263-4621-AE94-2E5BD025DB76}"/>
                  </a:ext>
                </a:extLst>
              </p:cNvPr>
              <p:cNvSpPr>
                <a:spLocks/>
              </p:cNvSpPr>
              <p:nvPr/>
            </p:nvSpPr>
            <p:spPr bwMode="auto">
              <a:xfrm>
                <a:off x="1017" y="3100"/>
                <a:ext cx="129" cy="104"/>
              </a:xfrm>
              <a:custGeom>
                <a:avLst/>
                <a:gdLst>
                  <a:gd name="T0" fmla="*/ 111 w 129"/>
                  <a:gd name="T1" fmla="*/ 86 h 104"/>
                  <a:gd name="T2" fmla="*/ 107 w 129"/>
                  <a:gd name="T3" fmla="*/ 84 h 104"/>
                  <a:gd name="T4" fmla="*/ 100 w 129"/>
                  <a:gd name="T5" fmla="*/ 87 h 104"/>
                  <a:gd name="T6" fmla="*/ 98 w 129"/>
                  <a:gd name="T7" fmla="*/ 87 h 104"/>
                  <a:gd name="T8" fmla="*/ 94 w 129"/>
                  <a:gd name="T9" fmla="*/ 82 h 104"/>
                  <a:gd name="T10" fmla="*/ 92 w 129"/>
                  <a:gd name="T11" fmla="*/ 79 h 104"/>
                  <a:gd name="T12" fmla="*/ 88 w 129"/>
                  <a:gd name="T13" fmla="*/ 80 h 104"/>
                  <a:gd name="T14" fmla="*/ 85 w 129"/>
                  <a:gd name="T15" fmla="*/ 79 h 104"/>
                  <a:gd name="T16" fmla="*/ 78 w 129"/>
                  <a:gd name="T17" fmla="*/ 77 h 104"/>
                  <a:gd name="T18" fmla="*/ 73 w 129"/>
                  <a:gd name="T19" fmla="*/ 85 h 104"/>
                  <a:gd name="T20" fmla="*/ 70 w 129"/>
                  <a:gd name="T21" fmla="*/ 83 h 104"/>
                  <a:gd name="T22" fmla="*/ 60 w 129"/>
                  <a:gd name="T23" fmla="*/ 88 h 104"/>
                  <a:gd name="T24" fmla="*/ 54 w 129"/>
                  <a:gd name="T25" fmla="*/ 93 h 104"/>
                  <a:gd name="T26" fmla="*/ 44 w 129"/>
                  <a:gd name="T27" fmla="*/ 95 h 104"/>
                  <a:gd name="T28" fmla="*/ 37 w 129"/>
                  <a:gd name="T29" fmla="*/ 103 h 104"/>
                  <a:gd name="T30" fmla="*/ 31 w 129"/>
                  <a:gd name="T31" fmla="*/ 102 h 104"/>
                  <a:gd name="T32" fmla="*/ 27 w 129"/>
                  <a:gd name="T33" fmla="*/ 99 h 104"/>
                  <a:gd name="T34" fmla="*/ 20 w 129"/>
                  <a:gd name="T35" fmla="*/ 90 h 104"/>
                  <a:gd name="T36" fmla="*/ 25 w 129"/>
                  <a:gd name="T37" fmla="*/ 87 h 104"/>
                  <a:gd name="T38" fmla="*/ 24 w 129"/>
                  <a:gd name="T39" fmla="*/ 82 h 104"/>
                  <a:gd name="T40" fmla="*/ 18 w 129"/>
                  <a:gd name="T41" fmla="*/ 79 h 104"/>
                  <a:gd name="T42" fmla="*/ 14 w 129"/>
                  <a:gd name="T43" fmla="*/ 74 h 104"/>
                  <a:gd name="T44" fmla="*/ 20 w 129"/>
                  <a:gd name="T45" fmla="*/ 63 h 104"/>
                  <a:gd name="T46" fmla="*/ 8 w 129"/>
                  <a:gd name="T47" fmla="*/ 53 h 104"/>
                  <a:gd name="T48" fmla="*/ 9 w 129"/>
                  <a:gd name="T49" fmla="*/ 47 h 104"/>
                  <a:gd name="T50" fmla="*/ 4 w 129"/>
                  <a:gd name="T51" fmla="*/ 44 h 104"/>
                  <a:gd name="T52" fmla="*/ 12 w 129"/>
                  <a:gd name="T53" fmla="*/ 38 h 104"/>
                  <a:gd name="T54" fmla="*/ 16 w 129"/>
                  <a:gd name="T55" fmla="*/ 37 h 104"/>
                  <a:gd name="T56" fmla="*/ 12 w 129"/>
                  <a:gd name="T57" fmla="*/ 31 h 104"/>
                  <a:gd name="T58" fmla="*/ 9 w 129"/>
                  <a:gd name="T59" fmla="*/ 25 h 104"/>
                  <a:gd name="T60" fmla="*/ 0 w 129"/>
                  <a:gd name="T61" fmla="*/ 24 h 104"/>
                  <a:gd name="T62" fmla="*/ 5 w 129"/>
                  <a:gd name="T63" fmla="*/ 18 h 104"/>
                  <a:gd name="T64" fmla="*/ 9 w 129"/>
                  <a:gd name="T65" fmla="*/ 18 h 104"/>
                  <a:gd name="T66" fmla="*/ 18 w 129"/>
                  <a:gd name="T67" fmla="*/ 18 h 104"/>
                  <a:gd name="T68" fmla="*/ 24 w 129"/>
                  <a:gd name="T69" fmla="*/ 13 h 104"/>
                  <a:gd name="T70" fmla="*/ 26 w 129"/>
                  <a:gd name="T71" fmla="*/ 20 h 104"/>
                  <a:gd name="T72" fmla="*/ 38 w 129"/>
                  <a:gd name="T73" fmla="*/ 15 h 104"/>
                  <a:gd name="T74" fmla="*/ 38 w 129"/>
                  <a:gd name="T75" fmla="*/ 10 h 104"/>
                  <a:gd name="T76" fmla="*/ 47 w 129"/>
                  <a:gd name="T77" fmla="*/ 11 h 104"/>
                  <a:gd name="T78" fmla="*/ 55 w 129"/>
                  <a:gd name="T79" fmla="*/ 7 h 104"/>
                  <a:gd name="T80" fmla="*/ 68 w 129"/>
                  <a:gd name="T81" fmla="*/ 6 h 104"/>
                  <a:gd name="T82" fmla="*/ 72 w 129"/>
                  <a:gd name="T83" fmla="*/ 0 h 104"/>
                  <a:gd name="T84" fmla="*/ 85 w 129"/>
                  <a:gd name="T85" fmla="*/ 0 h 104"/>
                  <a:gd name="T86" fmla="*/ 88 w 129"/>
                  <a:gd name="T87" fmla="*/ 7 h 104"/>
                  <a:gd name="T88" fmla="*/ 93 w 129"/>
                  <a:gd name="T89" fmla="*/ 8 h 104"/>
                  <a:gd name="T90" fmla="*/ 95 w 129"/>
                  <a:gd name="T91" fmla="*/ 14 h 104"/>
                  <a:gd name="T92" fmla="*/ 101 w 129"/>
                  <a:gd name="T93" fmla="*/ 16 h 104"/>
                  <a:gd name="T94" fmla="*/ 103 w 129"/>
                  <a:gd name="T95" fmla="*/ 25 h 104"/>
                  <a:gd name="T96" fmla="*/ 111 w 129"/>
                  <a:gd name="T97" fmla="*/ 26 h 104"/>
                  <a:gd name="T98" fmla="*/ 119 w 129"/>
                  <a:gd name="T99" fmla="*/ 39 h 104"/>
                  <a:gd name="T100" fmla="*/ 128 w 129"/>
                  <a:gd name="T101" fmla="*/ 46 h 104"/>
                  <a:gd name="T102" fmla="*/ 118 w 129"/>
                  <a:gd name="T103" fmla="*/ 58 h 104"/>
                  <a:gd name="T104" fmla="*/ 110 w 129"/>
                  <a:gd name="T105" fmla="*/ 59 h 104"/>
                  <a:gd name="T106" fmla="*/ 109 w 129"/>
                  <a:gd name="T107" fmla="*/ 68 h 104"/>
                  <a:gd name="T108" fmla="*/ 113 w 129"/>
                  <a:gd name="T109" fmla="*/ 70 h 1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9"/>
                  <a:gd name="T166" fmla="*/ 0 h 104"/>
                  <a:gd name="T167" fmla="*/ 129 w 129"/>
                  <a:gd name="T168" fmla="*/ 104 h 1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9" h="104">
                    <a:moveTo>
                      <a:pt x="114" y="80"/>
                    </a:moveTo>
                    <a:lnTo>
                      <a:pt x="114" y="82"/>
                    </a:lnTo>
                    <a:lnTo>
                      <a:pt x="112" y="82"/>
                    </a:lnTo>
                    <a:lnTo>
                      <a:pt x="112" y="84"/>
                    </a:lnTo>
                    <a:lnTo>
                      <a:pt x="111" y="86"/>
                    </a:lnTo>
                    <a:lnTo>
                      <a:pt x="109" y="83"/>
                    </a:lnTo>
                    <a:lnTo>
                      <a:pt x="108" y="84"/>
                    </a:lnTo>
                    <a:lnTo>
                      <a:pt x="108" y="86"/>
                    </a:lnTo>
                    <a:lnTo>
                      <a:pt x="107" y="84"/>
                    </a:lnTo>
                    <a:lnTo>
                      <a:pt x="108" y="88"/>
                    </a:lnTo>
                    <a:lnTo>
                      <a:pt x="106" y="90"/>
                    </a:lnTo>
                    <a:lnTo>
                      <a:pt x="104" y="88"/>
                    </a:lnTo>
                    <a:lnTo>
                      <a:pt x="102" y="88"/>
                    </a:lnTo>
                    <a:lnTo>
                      <a:pt x="100" y="87"/>
                    </a:lnTo>
                    <a:lnTo>
                      <a:pt x="100" y="88"/>
                    </a:lnTo>
                    <a:lnTo>
                      <a:pt x="99" y="87"/>
                    </a:lnTo>
                    <a:lnTo>
                      <a:pt x="99" y="88"/>
                    </a:lnTo>
                    <a:lnTo>
                      <a:pt x="98" y="86"/>
                    </a:lnTo>
                    <a:lnTo>
                      <a:pt x="98" y="87"/>
                    </a:lnTo>
                    <a:lnTo>
                      <a:pt x="97" y="86"/>
                    </a:lnTo>
                    <a:lnTo>
                      <a:pt x="97" y="84"/>
                    </a:lnTo>
                    <a:lnTo>
                      <a:pt x="96" y="85"/>
                    </a:lnTo>
                    <a:lnTo>
                      <a:pt x="96" y="81"/>
                    </a:lnTo>
                    <a:lnTo>
                      <a:pt x="94" y="82"/>
                    </a:lnTo>
                    <a:lnTo>
                      <a:pt x="94" y="81"/>
                    </a:lnTo>
                    <a:lnTo>
                      <a:pt x="93" y="80"/>
                    </a:lnTo>
                    <a:lnTo>
                      <a:pt x="92" y="81"/>
                    </a:lnTo>
                    <a:lnTo>
                      <a:pt x="92" y="80"/>
                    </a:lnTo>
                    <a:lnTo>
                      <a:pt x="92" y="79"/>
                    </a:lnTo>
                    <a:lnTo>
                      <a:pt x="91" y="80"/>
                    </a:lnTo>
                    <a:lnTo>
                      <a:pt x="91" y="77"/>
                    </a:lnTo>
                    <a:lnTo>
                      <a:pt x="90" y="78"/>
                    </a:lnTo>
                    <a:lnTo>
                      <a:pt x="89" y="79"/>
                    </a:lnTo>
                    <a:lnTo>
                      <a:pt x="88" y="80"/>
                    </a:lnTo>
                    <a:lnTo>
                      <a:pt x="87" y="80"/>
                    </a:lnTo>
                    <a:lnTo>
                      <a:pt x="86" y="80"/>
                    </a:lnTo>
                    <a:lnTo>
                      <a:pt x="86" y="79"/>
                    </a:lnTo>
                    <a:lnTo>
                      <a:pt x="85" y="79"/>
                    </a:lnTo>
                    <a:lnTo>
                      <a:pt x="83" y="78"/>
                    </a:lnTo>
                    <a:lnTo>
                      <a:pt x="83" y="79"/>
                    </a:lnTo>
                    <a:lnTo>
                      <a:pt x="82" y="80"/>
                    </a:lnTo>
                    <a:lnTo>
                      <a:pt x="80" y="80"/>
                    </a:lnTo>
                    <a:lnTo>
                      <a:pt x="78" y="77"/>
                    </a:lnTo>
                    <a:lnTo>
                      <a:pt x="77" y="78"/>
                    </a:lnTo>
                    <a:lnTo>
                      <a:pt x="74" y="79"/>
                    </a:lnTo>
                    <a:lnTo>
                      <a:pt x="76" y="82"/>
                    </a:lnTo>
                    <a:lnTo>
                      <a:pt x="73" y="84"/>
                    </a:lnTo>
                    <a:lnTo>
                      <a:pt x="73" y="85"/>
                    </a:lnTo>
                    <a:lnTo>
                      <a:pt x="72" y="84"/>
                    </a:lnTo>
                    <a:lnTo>
                      <a:pt x="72" y="85"/>
                    </a:lnTo>
                    <a:lnTo>
                      <a:pt x="71" y="86"/>
                    </a:lnTo>
                    <a:lnTo>
                      <a:pt x="70" y="86"/>
                    </a:lnTo>
                    <a:lnTo>
                      <a:pt x="70" y="83"/>
                    </a:lnTo>
                    <a:lnTo>
                      <a:pt x="64" y="84"/>
                    </a:lnTo>
                    <a:lnTo>
                      <a:pt x="64" y="87"/>
                    </a:lnTo>
                    <a:lnTo>
                      <a:pt x="64" y="88"/>
                    </a:lnTo>
                    <a:lnTo>
                      <a:pt x="60" y="88"/>
                    </a:lnTo>
                    <a:lnTo>
                      <a:pt x="60" y="90"/>
                    </a:lnTo>
                    <a:lnTo>
                      <a:pt x="58" y="88"/>
                    </a:lnTo>
                    <a:lnTo>
                      <a:pt x="57" y="92"/>
                    </a:lnTo>
                    <a:lnTo>
                      <a:pt x="56" y="93"/>
                    </a:lnTo>
                    <a:lnTo>
                      <a:pt x="54" y="93"/>
                    </a:lnTo>
                    <a:lnTo>
                      <a:pt x="53" y="92"/>
                    </a:lnTo>
                    <a:lnTo>
                      <a:pt x="52" y="92"/>
                    </a:lnTo>
                    <a:lnTo>
                      <a:pt x="50" y="93"/>
                    </a:lnTo>
                    <a:lnTo>
                      <a:pt x="46" y="95"/>
                    </a:lnTo>
                    <a:lnTo>
                      <a:pt x="44" y="95"/>
                    </a:lnTo>
                    <a:lnTo>
                      <a:pt x="40" y="90"/>
                    </a:lnTo>
                    <a:lnTo>
                      <a:pt x="39" y="91"/>
                    </a:lnTo>
                    <a:lnTo>
                      <a:pt x="37" y="99"/>
                    </a:lnTo>
                    <a:lnTo>
                      <a:pt x="37" y="102"/>
                    </a:lnTo>
                    <a:lnTo>
                      <a:pt x="37" y="103"/>
                    </a:lnTo>
                    <a:lnTo>
                      <a:pt x="37" y="104"/>
                    </a:lnTo>
                    <a:lnTo>
                      <a:pt x="36" y="103"/>
                    </a:lnTo>
                    <a:lnTo>
                      <a:pt x="35" y="101"/>
                    </a:lnTo>
                    <a:lnTo>
                      <a:pt x="33" y="100"/>
                    </a:lnTo>
                    <a:lnTo>
                      <a:pt x="31" y="102"/>
                    </a:lnTo>
                    <a:lnTo>
                      <a:pt x="31" y="101"/>
                    </a:lnTo>
                    <a:lnTo>
                      <a:pt x="31" y="99"/>
                    </a:lnTo>
                    <a:lnTo>
                      <a:pt x="30" y="99"/>
                    </a:lnTo>
                    <a:lnTo>
                      <a:pt x="27" y="100"/>
                    </a:lnTo>
                    <a:lnTo>
                      <a:pt x="27" y="99"/>
                    </a:lnTo>
                    <a:lnTo>
                      <a:pt x="22" y="99"/>
                    </a:lnTo>
                    <a:lnTo>
                      <a:pt x="21" y="97"/>
                    </a:lnTo>
                    <a:lnTo>
                      <a:pt x="19" y="95"/>
                    </a:lnTo>
                    <a:lnTo>
                      <a:pt x="18" y="93"/>
                    </a:lnTo>
                    <a:lnTo>
                      <a:pt x="20" y="90"/>
                    </a:lnTo>
                    <a:lnTo>
                      <a:pt x="22" y="90"/>
                    </a:lnTo>
                    <a:lnTo>
                      <a:pt x="23" y="91"/>
                    </a:lnTo>
                    <a:lnTo>
                      <a:pt x="25" y="88"/>
                    </a:lnTo>
                    <a:lnTo>
                      <a:pt x="25" y="87"/>
                    </a:lnTo>
                    <a:lnTo>
                      <a:pt x="21" y="88"/>
                    </a:lnTo>
                    <a:lnTo>
                      <a:pt x="20" y="88"/>
                    </a:lnTo>
                    <a:lnTo>
                      <a:pt x="20" y="87"/>
                    </a:lnTo>
                    <a:lnTo>
                      <a:pt x="24" y="84"/>
                    </a:lnTo>
                    <a:lnTo>
                      <a:pt x="24" y="82"/>
                    </a:lnTo>
                    <a:lnTo>
                      <a:pt x="23" y="80"/>
                    </a:lnTo>
                    <a:lnTo>
                      <a:pt x="25" y="80"/>
                    </a:lnTo>
                    <a:lnTo>
                      <a:pt x="23" y="78"/>
                    </a:lnTo>
                    <a:lnTo>
                      <a:pt x="18" y="79"/>
                    </a:lnTo>
                    <a:lnTo>
                      <a:pt x="18" y="76"/>
                    </a:lnTo>
                    <a:lnTo>
                      <a:pt x="17" y="76"/>
                    </a:lnTo>
                    <a:lnTo>
                      <a:pt x="16" y="75"/>
                    </a:lnTo>
                    <a:lnTo>
                      <a:pt x="14" y="75"/>
                    </a:lnTo>
                    <a:lnTo>
                      <a:pt x="14" y="74"/>
                    </a:lnTo>
                    <a:lnTo>
                      <a:pt x="14" y="72"/>
                    </a:lnTo>
                    <a:lnTo>
                      <a:pt x="14" y="71"/>
                    </a:lnTo>
                    <a:lnTo>
                      <a:pt x="15" y="67"/>
                    </a:lnTo>
                    <a:lnTo>
                      <a:pt x="18" y="70"/>
                    </a:lnTo>
                    <a:lnTo>
                      <a:pt x="20" y="63"/>
                    </a:lnTo>
                    <a:lnTo>
                      <a:pt x="15" y="62"/>
                    </a:lnTo>
                    <a:lnTo>
                      <a:pt x="13" y="59"/>
                    </a:lnTo>
                    <a:lnTo>
                      <a:pt x="12" y="58"/>
                    </a:lnTo>
                    <a:lnTo>
                      <a:pt x="8" y="53"/>
                    </a:lnTo>
                    <a:lnTo>
                      <a:pt x="8" y="52"/>
                    </a:lnTo>
                    <a:lnTo>
                      <a:pt x="9" y="50"/>
                    </a:lnTo>
                    <a:lnTo>
                      <a:pt x="8" y="50"/>
                    </a:lnTo>
                    <a:lnTo>
                      <a:pt x="9" y="48"/>
                    </a:lnTo>
                    <a:lnTo>
                      <a:pt x="9" y="47"/>
                    </a:lnTo>
                    <a:lnTo>
                      <a:pt x="8" y="47"/>
                    </a:lnTo>
                    <a:lnTo>
                      <a:pt x="8" y="46"/>
                    </a:lnTo>
                    <a:lnTo>
                      <a:pt x="6" y="46"/>
                    </a:lnTo>
                    <a:lnTo>
                      <a:pt x="6" y="44"/>
                    </a:lnTo>
                    <a:lnTo>
                      <a:pt x="4" y="44"/>
                    </a:lnTo>
                    <a:lnTo>
                      <a:pt x="4" y="42"/>
                    </a:lnTo>
                    <a:lnTo>
                      <a:pt x="5" y="42"/>
                    </a:lnTo>
                    <a:lnTo>
                      <a:pt x="7" y="41"/>
                    </a:lnTo>
                    <a:lnTo>
                      <a:pt x="7" y="38"/>
                    </a:lnTo>
                    <a:lnTo>
                      <a:pt x="12" y="38"/>
                    </a:lnTo>
                    <a:lnTo>
                      <a:pt x="13" y="39"/>
                    </a:lnTo>
                    <a:lnTo>
                      <a:pt x="14" y="38"/>
                    </a:lnTo>
                    <a:lnTo>
                      <a:pt x="16" y="38"/>
                    </a:lnTo>
                    <a:lnTo>
                      <a:pt x="16" y="37"/>
                    </a:lnTo>
                    <a:lnTo>
                      <a:pt x="14" y="36"/>
                    </a:lnTo>
                    <a:lnTo>
                      <a:pt x="15" y="35"/>
                    </a:lnTo>
                    <a:lnTo>
                      <a:pt x="12" y="35"/>
                    </a:lnTo>
                    <a:lnTo>
                      <a:pt x="12" y="31"/>
                    </a:lnTo>
                    <a:lnTo>
                      <a:pt x="11" y="32"/>
                    </a:lnTo>
                    <a:lnTo>
                      <a:pt x="9" y="31"/>
                    </a:lnTo>
                    <a:lnTo>
                      <a:pt x="9" y="27"/>
                    </a:lnTo>
                    <a:lnTo>
                      <a:pt x="8" y="25"/>
                    </a:lnTo>
                    <a:lnTo>
                      <a:pt x="9" y="25"/>
                    </a:lnTo>
                    <a:lnTo>
                      <a:pt x="8" y="22"/>
                    </a:lnTo>
                    <a:lnTo>
                      <a:pt x="5" y="23"/>
                    </a:lnTo>
                    <a:lnTo>
                      <a:pt x="3" y="24"/>
                    </a:lnTo>
                    <a:lnTo>
                      <a:pt x="2" y="22"/>
                    </a:lnTo>
                    <a:lnTo>
                      <a:pt x="0" y="24"/>
                    </a:lnTo>
                    <a:lnTo>
                      <a:pt x="0" y="22"/>
                    </a:lnTo>
                    <a:lnTo>
                      <a:pt x="0" y="21"/>
                    </a:lnTo>
                    <a:lnTo>
                      <a:pt x="4" y="21"/>
                    </a:lnTo>
                    <a:lnTo>
                      <a:pt x="4" y="19"/>
                    </a:lnTo>
                    <a:lnTo>
                      <a:pt x="5" y="18"/>
                    </a:lnTo>
                    <a:lnTo>
                      <a:pt x="5" y="19"/>
                    </a:lnTo>
                    <a:lnTo>
                      <a:pt x="6" y="20"/>
                    </a:lnTo>
                    <a:lnTo>
                      <a:pt x="9" y="19"/>
                    </a:lnTo>
                    <a:lnTo>
                      <a:pt x="9" y="18"/>
                    </a:lnTo>
                    <a:lnTo>
                      <a:pt x="14" y="17"/>
                    </a:lnTo>
                    <a:lnTo>
                      <a:pt x="16" y="16"/>
                    </a:lnTo>
                    <a:lnTo>
                      <a:pt x="17" y="19"/>
                    </a:lnTo>
                    <a:lnTo>
                      <a:pt x="18" y="18"/>
                    </a:lnTo>
                    <a:lnTo>
                      <a:pt x="21" y="16"/>
                    </a:lnTo>
                    <a:lnTo>
                      <a:pt x="20" y="14"/>
                    </a:lnTo>
                    <a:lnTo>
                      <a:pt x="22" y="14"/>
                    </a:lnTo>
                    <a:lnTo>
                      <a:pt x="22" y="12"/>
                    </a:lnTo>
                    <a:lnTo>
                      <a:pt x="24" y="13"/>
                    </a:lnTo>
                    <a:lnTo>
                      <a:pt x="25" y="14"/>
                    </a:lnTo>
                    <a:lnTo>
                      <a:pt x="26" y="14"/>
                    </a:lnTo>
                    <a:lnTo>
                      <a:pt x="26" y="15"/>
                    </a:lnTo>
                    <a:lnTo>
                      <a:pt x="26" y="18"/>
                    </a:lnTo>
                    <a:lnTo>
                      <a:pt x="26" y="20"/>
                    </a:lnTo>
                    <a:lnTo>
                      <a:pt x="29" y="20"/>
                    </a:lnTo>
                    <a:lnTo>
                      <a:pt x="36" y="21"/>
                    </a:lnTo>
                    <a:lnTo>
                      <a:pt x="38" y="21"/>
                    </a:lnTo>
                    <a:lnTo>
                      <a:pt x="36" y="18"/>
                    </a:lnTo>
                    <a:lnTo>
                      <a:pt x="38" y="15"/>
                    </a:lnTo>
                    <a:lnTo>
                      <a:pt x="37" y="15"/>
                    </a:lnTo>
                    <a:lnTo>
                      <a:pt x="37" y="14"/>
                    </a:lnTo>
                    <a:lnTo>
                      <a:pt x="37" y="11"/>
                    </a:lnTo>
                    <a:lnTo>
                      <a:pt x="38" y="11"/>
                    </a:lnTo>
                    <a:lnTo>
                      <a:pt x="38" y="10"/>
                    </a:lnTo>
                    <a:lnTo>
                      <a:pt x="40" y="7"/>
                    </a:lnTo>
                    <a:lnTo>
                      <a:pt x="42" y="7"/>
                    </a:lnTo>
                    <a:lnTo>
                      <a:pt x="44" y="8"/>
                    </a:lnTo>
                    <a:lnTo>
                      <a:pt x="46" y="8"/>
                    </a:lnTo>
                    <a:lnTo>
                      <a:pt x="47" y="11"/>
                    </a:lnTo>
                    <a:lnTo>
                      <a:pt x="49" y="10"/>
                    </a:lnTo>
                    <a:lnTo>
                      <a:pt x="50" y="8"/>
                    </a:lnTo>
                    <a:lnTo>
                      <a:pt x="51" y="9"/>
                    </a:lnTo>
                    <a:lnTo>
                      <a:pt x="55" y="8"/>
                    </a:lnTo>
                    <a:lnTo>
                      <a:pt x="55" y="7"/>
                    </a:lnTo>
                    <a:lnTo>
                      <a:pt x="57" y="7"/>
                    </a:lnTo>
                    <a:lnTo>
                      <a:pt x="57" y="4"/>
                    </a:lnTo>
                    <a:lnTo>
                      <a:pt x="61" y="6"/>
                    </a:lnTo>
                    <a:lnTo>
                      <a:pt x="66" y="6"/>
                    </a:lnTo>
                    <a:lnTo>
                      <a:pt x="68" y="6"/>
                    </a:lnTo>
                    <a:lnTo>
                      <a:pt x="68" y="3"/>
                    </a:lnTo>
                    <a:lnTo>
                      <a:pt x="69" y="3"/>
                    </a:lnTo>
                    <a:lnTo>
                      <a:pt x="69" y="1"/>
                    </a:lnTo>
                    <a:lnTo>
                      <a:pt x="72" y="1"/>
                    </a:lnTo>
                    <a:lnTo>
                      <a:pt x="72" y="0"/>
                    </a:lnTo>
                    <a:lnTo>
                      <a:pt x="77" y="1"/>
                    </a:lnTo>
                    <a:lnTo>
                      <a:pt x="80" y="2"/>
                    </a:lnTo>
                    <a:lnTo>
                      <a:pt x="80" y="0"/>
                    </a:lnTo>
                    <a:lnTo>
                      <a:pt x="83" y="1"/>
                    </a:lnTo>
                    <a:lnTo>
                      <a:pt x="85" y="0"/>
                    </a:lnTo>
                    <a:lnTo>
                      <a:pt x="87" y="0"/>
                    </a:lnTo>
                    <a:lnTo>
                      <a:pt x="87" y="5"/>
                    </a:lnTo>
                    <a:lnTo>
                      <a:pt x="86" y="5"/>
                    </a:lnTo>
                    <a:lnTo>
                      <a:pt x="86" y="8"/>
                    </a:lnTo>
                    <a:lnTo>
                      <a:pt x="88" y="7"/>
                    </a:lnTo>
                    <a:lnTo>
                      <a:pt x="88" y="8"/>
                    </a:lnTo>
                    <a:lnTo>
                      <a:pt x="90" y="7"/>
                    </a:lnTo>
                    <a:lnTo>
                      <a:pt x="90" y="6"/>
                    </a:lnTo>
                    <a:lnTo>
                      <a:pt x="91" y="8"/>
                    </a:lnTo>
                    <a:lnTo>
                      <a:pt x="93" y="8"/>
                    </a:lnTo>
                    <a:lnTo>
                      <a:pt x="94" y="11"/>
                    </a:lnTo>
                    <a:lnTo>
                      <a:pt x="93" y="11"/>
                    </a:lnTo>
                    <a:lnTo>
                      <a:pt x="93" y="14"/>
                    </a:lnTo>
                    <a:lnTo>
                      <a:pt x="95" y="14"/>
                    </a:lnTo>
                    <a:lnTo>
                      <a:pt x="98" y="15"/>
                    </a:lnTo>
                    <a:lnTo>
                      <a:pt x="99" y="13"/>
                    </a:lnTo>
                    <a:lnTo>
                      <a:pt x="101" y="13"/>
                    </a:lnTo>
                    <a:lnTo>
                      <a:pt x="103" y="14"/>
                    </a:lnTo>
                    <a:lnTo>
                      <a:pt x="101" y="16"/>
                    </a:lnTo>
                    <a:lnTo>
                      <a:pt x="99" y="17"/>
                    </a:lnTo>
                    <a:lnTo>
                      <a:pt x="100" y="19"/>
                    </a:lnTo>
                    <a:lnTo>
                      <a:pt x="100" y="20"/>
                    </a:lnTo>
                    <a:lnTo>
                      <a:pt x="101" y="22"/>
                    </a:lnTo>
                    <a:lnTo>
                      <a:pt x="103" y="25"/>
                    </a:lnTo>
                    <a:lnTo>
                      <a:pt x="103" y="26"/>
                    </a:lnTo>
                    <a:lnTo>
                      <a:pt x="104" y="27"/>
                    </a:lnTo>
                    <a:lnTo>
                      <a:pt x="108" y="26"/>
                    </a:lnTo>
                    <a:lnTo>
                      <a:pt x="108" y="27"/>
                    </a:lnTo>
                    <a:lnTo>
                      <a:pt x="111" y="26"/>
                    </a:lnTo>
                    <a:lnTo>
                      <a:pt x="111" y="29"/>
                    </a:lnTo>
                    <a:lnTo>
                      <a:pt x="118" y="31"/>
                    </a:lnTo>
                    <a:lnTo>
                      <a:pt x="116" y="38"/>
                    </a:lnTo>
                    <a:lnTo>
                      <a:pt x="118" y="40"/>
                    </a:lnTo>
                    <a:lnTo>
                      <a:pt x="119" y="39"/>
                    </a:lnTo>
                    <a:lnTo>
                      <a:pt x="121" y="41"/>
                    </a:lnTo>
                    <a:lnTo>
                      <a:pt x="125" y="42"/>
                    </a:lnTo>
                    <a:lnTo>
                      <a:pt x="124" y="43"/>
                    </a:lnTo>
                    <a:lnTo>
                      <a:pt x="124" y="44"/>
                    </a:lnTo>
                    <a:lnTo>
                      <a:pt x="128" y="46"/>
                    </a:lnTo>
                    <a:lnTo>
                      <a:pt x="129" y="49"/>
                    </a:lnTo>
                    <a:lnTo>
                      <a:pt x="126" y="55"/>
                    </a:lnTo>
                    <a:lnTo>
                      <a:pt x="123" y="55"/>
                    </a:lnTo>
                    <a:lnTo>
                      <a:pt x="123" y="56"/>
                    </a:lnTo>
                    <a:lnTo>
                      <a:pt x="118" y="58"/>
                    </a:lnTo>
                    <a:lnTo>
                      <a:pt x="115" y="58"/>
                    </a:lnTo>
                    <a:lnTo>
                      <a:pt x="114" y="59"/>
                    </a:lnTo>
                    <a:lnTo>
                      <a:pt x="112" y="59"/>
                    </a:lnTo>
                    <a:lnTo>
                      <a:pt x="110" y="59"/>
                    </a:lnTo>
                    <a:lnTo>
                      <a:pt x="111" y="60"/>
                    </a:lnTo>
                    <a:lnTo>
                      <a:pt x="110" y="61"/>
                    </a:lnTo>
                    <a:lnTo>
                      <a:pt x="109" y="61"/>
                    </a:lnTo>
                    <a:lnTo>
                      <a:pt x="108" y="64"/>
                    </a:lnTo>
                    <a:lnTo>
                      <a:pt x="109" y="68"/>
                    </a:lnTo>
                    <a:lnTo>
                      <a:pt x="111" y="67"/>
                    </a:lnTo>
                    <a:lnTo>
                      <a:pt x="112" y="65"/>
                    </a:lnTo>
                    <a:lnTo>
                      <a:pt x="114" y="67"/>
                    </a:lnTo>
                    <a:lnTo>
                      <a:pt x="115" y="70"/>
                    </a:lnTo>
                    <a:lnTo>
                      <a:pt x="113" y="70"/>
                    </a:lnTo>
                    <a:lnTo>
                      <a:pt x="112" y="73"/>
                    </a:lnTo>
                    <a:lnTo>
                      <a:pt x="113" y="76"/>
                    </a:lnTo>
                    <a:lnTo>
                      <a:pt x="115" y="79"/>
                    </a:lnTo>
                    <a:lnTo>
                      <a:pt x="114" y="80"/>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77" name="Group 98">
              <a:extLst>
                <a:ext uri="{FF2B5EF4-FFF2-40B4-BE49-F238E27FC236}">
                  <a16:creationId xmlns:a16="http://schemas.microsoft.com/office/drawing/2014/main" id="{68EEE0D6-7B2D-40F3-82DD-95B3E56C3115}"/>
                </a:ext>
              </a:extLst>
            </p:cNvPr>
            <p:cNvGrpSpPr>
              <a:grpSpLocks/>
            </p:cNvGrpSpPr>
            <p:nvPr/>
          </p:nvGrpSpPr>
          <p:grpSpPr bwMode="auto">
            <a:xfrm>
              <a:off x="693" y="2680"/>
              <a:ext cx="485" cy="415"/>
              <a:chOff x="693" y="2680"/>
              <a:chExt cx="485" cy="415"/>
            </a:xfrm>
          </p:grpSpPr>
          <p:sp>
            <p:nvSpPr>
              <p:cNvPr id="505" name="Freeform 96">
                <a:extLst>
                  <a:ext uri="{FF2B5EF4-FFF2-40B4-BE49-F238E27FC236}">
                    <a16:creationId xmlns:a16="http://schemas.microsoft.com/office/drawing/2014/main" id="{12B77295-73CF-42E8-A6A7-1C95B8EAEC3E}"/>
                  </a:ext>
                </a:extLst>
              </p:cNvPr>
              <p:cNvSpPr>
                <a:spLocks/>
              </p:cNvSpPr>
              <p:nvPr/>
            </p:nvSpPr>
            <p:spPr bwMode="auto">
              <a:xfrm>
                <a:off x="693" y="2680"/>
                <a:ext cx="485" cy="415"/>
              </a:xfrm>
              <a:custGeom>
                <a:avLst/>
                <a:gdLst>
                  <a:gd name="T0" fmla="*/ 471 w 485"/>
                  <a:gd name="T1" fmla="*/ 53 h 415"/>
                  <a:gd name="T2" fmla="*/ 460 w 485"/>
                  <a:gd name="T3" fmla="*/ 30 h 415"/>
                  <a:gd name="T4" fmla="*/ 433 w 485"/>
                  <a:gd name="T5" fmla="*/ 19 h 415"/>
                  <a:gd name="T6" fmla="*/ 400 w 485"/>
                  <a:gd name="T7" fmla="*/ 0 h 415"/>
                  <a:gd name="T8" fmla="*/ 384 w 485"/>
                  <a:gd name="T9" fmla="*/ 29 h 415"/>
                  <a:gd name="T10" fmla="*/ 398 w 485"/>
                  <a:gd name="T11" fmla="*/ 46 h 415"/>
                  <a:gd name="T12" fmla="*/ 415 w 485"/>
                  <a:gd name="T13" fmla="*/ 66 h 415"/>
                  <a:gd name="T14" fmla="*/ 397 w 485"/>
                  <a:gd name="T15" fmla="*/ 78 h 415"/>
                  <a:gd name="T16" fmla="*/ 351 w 485"/>
                  <a:gd name="T17" fmla="*/ 91 h 415"/>
                  <a:gd name="T18" fmla="*/ 310 w 485"/>
                  <a:gd name="T19" fmla="*/ 102 h 415"/>
                  <a:gd name="T20" fmla="*/ 277 w 485"/>
                  <a:gd name="T21" fmla="*/ 108 h 415"/>
                  <a:gd name="T22" fmla="*/ 257 w 485"/>
                  <a:gd name="T23" fmla="*/ 133 h 415"/>
                  <a:gd name="T24" fmla="*/ 232 w 485"/>
                  <a:gd name="T25" fmla="*/ 129 h 415"/>
                  <a:gd name="T26" fmla="*/ 191 w 485"/>
                  <a:gd name="T27" fmla="*/ 129 h 415"/>
                  <a:gd name="T28" fmla="*/ 173 w 485"/>
                  <a:gd name="T29" fmla="*/ 147 h 415"/>
                  <a:gd name="T30" fmla="*/ 142 w 485"/>
                  <a:gd name="T31" fmla="*/ 168 h 415"/>
                  <a:gd name="T32" fmla="*/ 128 w 485"/>
                  <a:gd name="T33" fmla="*/ 160 h 415"/>
                  <a:gd name="T34" fmla="*/ 109 w 485"/>
                  <a:gd name="T35" fmla="*/ 179 h 415"/>
                  <a:gd name="T36" fmla="*/ 85 w 485"/>
                  <a:gd name="T37" fmla="*/ 184 h 415"/>
                  <a:gd name="T38" fmla="*/ 60 w 485"/>
                  <a:gd name="T39" fmla="*/ 202 h 415"/>
                  <a:gd name="T40" fmla="*/ 24 w 485"/>
                  <a:gd name="T41" fmla="*/ 220 h 415"/>
                  <a:gd name="T42" fmla="*/ 8 w 485"/>
                  <a:gd name="T43" fmla="*/ 251 h 415"/>
                  <a:gd name="T44" fmla="*/ 40 w 485"/>
                  <a:gd name="T45" fmla="*/ 260 h 415"/>
                  <a:gd name="T46" fmla="*/ 45 w 485"/>
                  <a:gd name="T47" fmla="*/ 276 h 415"/>
                  <a:gd name="T48" fmla="*/ 66 w 485"/>
                  <a:gd name="T49" fmla="*/ 276 h 415"/>
                  <a:gd name="T50" fmla="*/ 69 w 485"/>
                  <a:gd name="T51" fmla="*/ 300 h 415"/>
                  <a:gd name="T52" fmla="*/ 64 w 485"/>
                  <a:gd name="T53" fmla="*/ 316 h 415"/>
                  <a:gd name="T54" fmla="*/ 69 w 485"/>
                  <a:gd name="T55" fmla="*/ 336 h 415"/>
                  <a:gd name="T56" fmla="*/ 70 w 485"/>
                  <a:gd name="T57" fmla="*/ 352 h 415"/>
                  <a:gd name="T58" fmla="*/ 70 w 485"/>
                  <a:gd name="T59" fmla="*/ 375 h 415"/>
                  <a:gd name="T60" fmla="*/ 65 w 485"/>
                  <a:gd name="T61" fmla="*/ 379 h 415"/>
                  <a:gd name="T62" fmla="*/ 72 w 485"/>
                  <a:gd name="T63" fmla="*/ 390 h 415"/>
                  <a:gd name="T64" fmla="*/ 84 w 485"/>
                  <a:gd name="T65" fmla="*/ 408 h 415"/>
                  <a:gd name="T66" fmla="*/ 94 w 485"/>
                  <a:gd name="T67" fmla="*/ 413 h 415"/>
                  <a:gd name="T68" fmla="*/ 110 w 485"/>
                  <a:gd name="T69" fmla="*/ 402 h 415"/>
                  <a:gd name="T70" fmla="*/ 124 w 485"/>
                  <a:gd name="T71" fmla="*/ 396 h 415"/>
                  <a:gd name="T72" fmla="*/ 136 w 485"/>
                  <a:gd name="T73" fmla="*/ 379 h 415"/>
                  <a:gd name="T74" fmla="*/ 150 w 485"/>
                  <a:gd name="T75" fmla="*/ 368 h 415"/>
                  <a:gd name="T76" fmla="*/ 174 w 485"/>
                  <a:gd name="T77" fmla="*/ 361 h 415"/>
                  <a:gd name="T78" fmla="*/ 206 w 485"/>
                  <a:gd name="T79" fmla="*/ 359 h 415"/>
                  <a:gd name="T80" fmla="*/ 226 w 485"/>
                  <a:gd name="T81" fmla="*/ 349 h 415"/>
                  <a:gd name="T82" fmla="*/ 254 w 485"/>
                  <a:gd name="T83" fmla="*/ 347 h 415"/>
                  <a:gd name="T84" fmla="*/ 265 w 485"/>
                  <a:gd name="T85" fmla="*/ 335 h 415"/>
                  <a:gd name="T86" fmla="*/ 274 w 485"/>
                  <a:gd name="T87" fmla="*/ 321 h 415"/>
                  <a:gd name="T88" fmla="*/ 297 w 485"/>
                  <a:gd name="T89" fmla="*/ 326 h 415"/>
                  <a:gd name="T90" fmla="*/ 330 w 485"/>
                  <a:gd name="T91" fmla="*/ 329 h 415"/>
                  <a:gd name="T92" fmla="*/ 350 w 485"/>
                  <a:gd name="T93" fmla="*/ 326 h 415"/>
                  <a:gd name="T94" fmla="*/ 369 w 485"/>
                  <a:gd name="T95" fmla="*/ 327 h 415"/>
                  <a:gd name="T96" fmla="*/ 378 w 485"/>
                  <a:gd name="T97" fmla="*/ 326 h 415"/>
                  <a:gd name="T98" fmla="*/ 378 w 485"/>
                  <a:gd name="T99" fmla="*/ 305 h 415"/>
                  <a:gd name="T100" fmla="*/ 381 w 485"/>
                  <a:gd name="T101" fmla="*/ 293 h 415"/>
                  <a:gd name="T102" fmla="*/ 396 w 485"/>
                  <a:gd name="T103" fmla="*/ 293 h 415"/>
                  <a:gd name="T104" fmla="*/ 411 w 485"/>
                  <a:gd name="T105" fmla="*/ 279 h 415"/>
                  <a:gd name="T106" fmla="*/ 411 w 485"/>
                  <a:gd name="T107" fmla="*/ 253 h 415"/>
                  <a:gd name="T108" fmla="*/ 405 w 485"/>
                  <a:gd name="T109" fmla="*/ 242 h 415"/>
                  <a:gd name="T110" fmla="*/ 397 w 485"/>
                  <a:gd name="T111" fmla="*/ 219 h 415"/>
                  <a:gd name="T112" fmla="*/ 392 w 485"/>
                  <a:gd name="T113" fmla="*/ 187 h 415"/>
                  <a:gd name="T114" fmla="*/ 408 w 485"/>
                  <a:gd name="T115" fmla="*/ 157 h 415"/>
                  <a:gd name="T116" fmla="*/ 418 w 485"/>
                  <a:gd name="T117" fmla="*/ 136 h 415"/>
                  <a:gd name="T118" fmla="*/ 427 w 485"/>
                  <a:gd name="T119" fmla="*/ 123 h 415"/>
                  <a:gd name="T120" fmla="*/ 434 w 485"/>
                  <a:gd name="T121" fmla="*/ 121 h 415"/>
                  <a:gd name="T122" fmla="*/ 454 w 485"/>
                  <a:gd name="T123" fmla="*/ 122 h 415"/>
                  <a:gd name="T124" fmla="*/ 484 w 485"/>
                  <a:gd name="T125" fmla="*/ 83 h 4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5"/>
                  <a:gd name="T190" fmla="*/ 0 h 415"/>
                  <a:gd name="T191" fmla="*/ 485 w 485"/>
                  <a:gd name="T192" fmla="*/ 415 h 41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5" h="415">
                    <a:moveTo>
                      <a:pt x="484" y="72"/>
                    </a:moveTo>
                    <a:lnTo>
                      <a:pt x="482" y="71"/>
                    </a:lnTo>
                    <a:lnTo>
                      <a:pt x="478" y="73"/>
                    </a:lnTo>
                    <a:lnTo>
                      <a:pt x="475" y="73"/>
                    </a:lnTo>
                    <a:lnTo>
                      <a:pt x="473" y="74"/>
                    </a:lnTo>
                    <a:lnTo>
                      <a:pt x="470" y="74"/>
                    </a:lnTo>
                    <a:lnTo>
                      <a:pt x="465" y="77"/>
                    </a:lnTo>
                    <a:lnTo>
                      <a:pt x="464" y="76"/>
                    </a:lnTo>
                    <a:lnTo>
                      <a:pt x="461" y="74"/>
                    </a:lnTo>
                    <a:lnTo>
                      <a:pt x="460" y="71"/>
                    </a:lnTo>
                    <a:lnTo>
                      <a:pt x="463" y="66"/>
                    </a:lnTo>
                    <a:lnTo>
                      <a:pt x="467" y="62"/>
                    </a:lnTo>
                    <a:lnTo>
                      <a:pt x="468" y="60"/>
                    </a:lnTo>
                    <a:lnTo>
                      <a:pt x="471" y="55"/>
                    </a:lnTo>
                    <a:lnTo>
                      <a:pt x="471" y="53"/>
                    </a:lnTo>
                    <a:lnTo>
                      <a:pt x="472" y="52"/>
                    </a:lnTo>
                    <a:lnTo>
                      <a:pt x="472" y="49"/>
                    </a:lnTo>
                    <a:lnTo>
                      <a:pt x="473" y="48"/>
                    </a:lnTo>
                    <a:lnTo>
                      <a:pt x="474" y="43"/>
                    </a:lnTo>
                    <a:lnTo>
                      <a:pt x="473" y="43"/>
                    </a:lnTo>
                    <a:lnTo>
                      <a:pt x="470" y="40"/>
                    </a:lnTo>
                    <a:lnTo>
                      <a:pt x="470" y="37"/>
                    </a:lnTo>
                    <a:lnTo>
                      <a:pt x="467" y="33"/>
                    </a:lnTo>
                    <a:lnTo>
                      <a:pt x="466" y="32"/>
                    </a:lnTo>
                    <a:lnTo>
                      <a:pt x="465" y="32"/>
                    </a:lnTo>
                    <a:lnTo>
                      <a:pt x="459" y="33"/>
                    </a:lnTo>
                    <a:lnTo>
                      <a:pt x="458" y="32"/>
                    </a:lnTo>
                    <a:lnTo>
                      <a:pt x="459" y="31"/>
                    </a:lnTo>
                    <a:lnTo>
                      <a:pt x="460" y="30"/>
                    </a:lnTo>
                    <a:lnTo>
                      <a:pt x="460" y="29"/>
                    </a:lnTo>
                    <a:lnTo>
                      <a:pt x="458" y="26"/>
                    </a:lnTo>
                    <a:lnTo>
                      <a:pt x="450" y="23"/>
                    </a:lnTo>
                    <a:lnTo>
                      <a:pt x="451" y="19"/>
                    </a:lnTo>
                    <a:lnTo>
                      <a:pt x="453" y="14"/>
                    </a:lnTo>
                    <a:lnTo>
                      <a:pt x="452" y="12"/>
                    </a:lnTo>
                    <a:lnTo>
                      <a:pt x="449" y="13"/>
                    </a:lnTo>
                    <a:lnTo>
                      <a:pt x="449" y="17"/>
                    </a:lnTo>
                    <a:lnTo>
                      <a:pt x="448" y="22"/>
                    </a:lnTo>
                    <a:lnTo>
                      <a:pt x="444" y="21"/>
                    </a:lnTo>
                    <a:lnTo>
                      <a:pt x="444" y="19"/>
                    </a:lnTo>
                    <a:lnTo>
                      <a:pt x="443" y="18"/>
                    </a:lnTo>
                    <a:lnTo>
                      <a:pt x="441" y="15"/>
                    </a:lnTo>
                    <a:lnTo>
                      <a:pt x="439" y="15"/>
                    </a:lnTo>
                    <a:lnTo>
                      <a:pt x="433" y="19"/>
                    </a:lnTo>
                    <a:lnTo>
                      <a:pt x="432" y="19"/>
                    </a:lnTo>
                    <a:lnTo>
                      <a:pt x="429" y="21"/>
                    </a:lnTo>
                    <a:lnTo>
                      <a:pt x="427" y="21"/>
                    </a:lnTo>
                    <a:lnTo>
                      <a:pt x="423" y="19"/>
                    </a:lnTo>
                    <a:lnTo>
                      <a:pt x="421" y="18"/>
                    </a:lnTo>
                    <a:lnTo>
                      <a:pt x="419" y="16"/>
                    </a:lnTo>
                    <a:lnTo>
                      <a:pt x="419" y="11"/>
                    </a:lnTo>
                    <a:lnTo>
                      <a:pt x="418" y="10"/>
                    </a:lnTo>
                    <a:lnTo>
                      <a:pt x="415" y="7"/>
                    </a:lnTo>
                    <a:lnTo>
                      <a:pt x="411" y="8"/>
                    </a:lnTo>
                    <a:lnTo>
                      <a:pt x="410" y="8"/>
                    </a:lnTo>
                    <a:lnTo>
                      <a:pt x="408" y="8"/>
                    </a:lnTo>
                    <a:lnTo>
                      <a:pt x="406" y="4"/>
                    </a:lnTo>
                    <a:lnTo>
                      <a:pt x="403" y="0"/>
                    </a:lnTo>
                    <a:lnTo>
                      <a:pt x="400" y="0"/>
                    </a:lnTo>
                    <a:lnTo>
                      <a:pt x="398" y="2"/>
                    </a:lnTo>
                    <a:lnTo>
                      <a:pt x="395" y="6"/>
                    </a:lnTo>
                    <a:lnTo>
                      <a:pt x="392" y="5"/>
                    </a:lnTo>
                    <a:lnTo>
                      <a:pt x="392" y="7"/>
                    </a:lnTo>
                    <a:lnTo>
                      <a:pt x="393" y="8"/>
                    </a:lnTo>
                    <a:lnTo>
                      <a:pt x="394" y="10"/>
                    </a:lnTo>
                    <a:lnTo>
                      <a:pt x="394" y="13"/>
                    </a:lnTo>
                    <a:lnTo>
                      <a:pt x="392" y="15"/>
                    </a:lnTo>
                    <a:lnTo>
                      <a:pt x="392" y="17"/>
                    </a:lnTo>
                    <a:lnTo>
                      <a:pt x="388" y="19"/>
                    </a:lnTo>
                    <a:lnTo>
                      <a:pt x="387" y="19"/>
                    </a:lnTo>
                    <a:lnTo>
                      <a:pt x="386" y="21"/>
                    </a:lnTo>
                    <a:lnTo>
                      <a:pt x="388" y="24"/>
                    </a:lnTo>
                    <a:lnTo>
                      <a:pt x="385" y="27"/>
                    </a:lnTo>
                    <a:lnTo>
                      <a:pt x="384" y="29"/>
                    </a:lnTo>
                    <a:lnTo>
                      <a:pt x="386" y="31"/>
                    </a:lnTo>
                    <a:lnTo>
                      <a:pt x="389" y="32"/>
                    </a:lnTo>
                    <a:lnTo>
                      <a:pt x="391" y="35"/>
                    </a:lnTo>
                    <a:lnTo>
                      <a:pt x="392" y="35"/>
                    </a:lnTo>
                    <a:lnTo>
                      <a:pt x="394" y="35"/>
                    </a:lnTo>
                    <a:lnTo>
                      <a:pt x="398" y="33"/>
                    </a:lnTo>
                    <a:lnTo>
                      <a:pt x="401" y="33"/>
                    </a:lnTo>
                    <a:lnTo>
                      <a:pt x="402" y="35"/>
                    </a:lnTo>
                    <a:lnTo>
                      <a:pt x="402" y="36"/>
                    </a:lnTo>
                    <a:lnTo>
                      <a:pt x="402" y="39"/>
                    </a:lnTo>
                    <a:lnTo>
                      <a:pt x="400" y="39"/>
                    </a:lnTo>
                    <a:lnTo>
                      <a:pt x="398" y="38"/>
                    </a:lnTo>
                    <a:lnTo>
                      <a:pt x="394" y="42"/>
                    </a:lnTo>
                    <a:lnTo>
                      <a:pt x="398" y="45"/>
                    </a:lnTo>
                    <a:lnTo>
                      <a:pt x="398" y="46"/>
                    </a:lnTo>
                    <a:lnTo>
                      <a:pt x="397" y="47"/>
                    </a:lnTo>
                    <a:lnTo>
                      <a:pt x="400" y="50"/>
                    </a:lnTo>
                    <a:lnTo>
                      <a:pt x="405" y="51"/>
                    </a:lnTo>
                    <a:lnTo>
                      <a:pt x="406" y="53"/>
                    </a:lnTo>
                    <a:lnTo>
                      <a:pt x="407" y="53"/>
                    </a:lnTo>
                    <a:lnTo>
                      <a:pt x="409" y="55"/>
                    </a:lnTo>
                    <a:lnTo>
                      <a:pt x="411" y="55"/>
                    </a:lnTo>
                    <a:lnTo>
                      <a:pt x="411" y="57"/>
                    </a:lnTo>
                    <a:lnTo>
                      <a:pt x="412" y="57"/>
                    </a:lnTo>
                    <a:lnTo>
                      <a:pt x="416" y="56"/>
                    </a:lnTo>
                    <a:lnTo>
                      <a:pt x="418" y="59"/>
                    </a:lnTo>
                    <a:lnTo>
                      <a:pt x="419" y="61"/>
                    </a:lnTo>
                    <a:lnTo>
                      <a:pt x="418" y="62"/>
                    </a:lnTo>
                    <a:lnTo>
                      <a:pt x="418" y="65"/>
                    </a:lnTo>
                    <a:lnTo>
                      <a:pt x="415" y="66"/>
                    </a:lnTo>
                    <a:lnTo>
                      <a:pt x="416" y="66"/>
                    </a:lnTo>
                    <a:lnTo>
                      <a:pt x="416" y="68"/>
                    </a:lnTo>
                    <a:lnTo>
                      <a:pt x="414" y="67"/>
                    </a:lnTo>
                    <a:lnTo>
                      <a:pt x="414" y="68"/>
                    </a:lnTo>
                    <a:lnTo>
                      <a:pt x="414" y="72"/>
                    </a:lnTo>
                    <a:lnTo>
                      <a:pt x="413" y="76"/>
                    </a:lnTo>
                    <a:lnTo>
                      <a:pt x="410" y="76"/>
                    </a:lnTo>
                    <a:lnTo>
                      <a:pt x="405" y="74"/>
                    </a:lnTo>
                    <a:lnTo>
                      <a:pt x="405" y="75"/>
                    </a:lnTo>
                    <a:lnTo>
                      <a:pt x="403" y="73"/>
                    </a:lnTo>
                    <a:lnTo>
                      <a:pt x="403" y="76"/>
                    </a:lnTo>
                    <a:lnTo>
                      <a:pt x="402" y="78"/>
                    </a:lnTo>
                    <a:lnTo>
                      <a:pt x="397" y="78"/>
                    </a:lnTo>
                    <a:lnTo>
                      <a:pt x="395" y="78"/>
                    </a:lnTo>
                    <a:lnTo>
                      <a:pt x="390" y="79"/>
                    </a:lnTo>
                    <a:lnTo>
                      <a:pt x="387" y="78"/>
                    </a:lnTo>
                    <a:lnTo>
                      <a:pt x="386" y="75"/>
                    </a:lnTo>
                    <a:lnTo>
                      <a:pt x="382" y="73"/>
                    </a:lnTo>
                    <a:lnTo>
                      <a:pt x="377" y="76"/>
                    </a:lnTo>
                    <a:lnTo>
                      <a:pt x="375" y="76"/>
                    </a:lnTo>
                    <a:lnTo>
                      <a:pt x="372" y="75"/>
                    </a:lnTo>
                    <a:lnTo>
                      <a:pt x="372" y="79"/>
                    </a:lnTo>
                    <a:lnTo>
                      <a:pt x="367" y="87"/>
                    </a:lnTo>
                    <a:lnTo>
                      <a:pt x="366" y="87"/>
                    </a:lnTo>
                    <a:lnTo>
                      <a:pt x="361" y="90"/>
                    </a:lnTo>
                    <a:lnTo>
                      <a:pt x="360" y="90"/>
                    </a:lnTo>
                    <a:lnTo>
                      <a:pt x="358" y="91"/>
                    </a:lnTo>
                    <a:lnTo>
                      <a:pt x="351" y="91"/>
                    </a:lnTo>
                    <a:lnTo>
                      <a:pt x="342" y="96"/>
                    </a:lnTo>
                    <a:lnTo>
                      <a:pt x="340" y="95"/>
                    </a:lnTo>
                    <a:lnTo>
                      <a:pt x="337" y="97"/>
                    </a:lnTo>
                    <a:lnTo>
                      <a:pt x="335" y="97"/>
                    </a:lnTo>
                    <a:lnTo>
                      <a:pt x="333" y="98"/>
                    </a:lnTo>
                    <a:lnTo>
                      <a:pt x="330" y="98"/>
                    </a:lnTo>
                    <a:lnTo>
                      <a:pt x="327" y="101"/>
                    </a:lnTo>
                    <a:lnTo>
                      <a:pt x="326" y="103"/>
                    </a:lnTo>
                    <a:lnTo>
                      <a:pt x="325" y="104"/>
                    </a:lnTo>
                    <a:lnTo>
                      <a:pt x="322" y="104"/>
                    </a:lnTo>
                    <a:lnTo>
                      <a:pt x="321" y="103"/>
                    </a:lnTo>
                    <a:lnTo>
                      <a:pt x="318" y="103"/>
                    </a:lnTo>
                    <a:lnTo>
                      <a:pt x="316" y="103"/>
                    </a:lnTo>
                    <a:lnTo>
                      <a:pt x="314" y="106"/>
                    </a:lnTo>
                    <a:lnTo>
                      <a:pt x="310" y="102"/>
                    </a:lnTo>
                    <a:lnTo>
                      <a:pt x="307" y="101"/>
                    </a:lnTo>
                    <a:lnTo>
                      <a:pt x="307" y="99"/>
                    </a:lnTo>
                    <a:lnTo>
                      <a:pt x="304" y="96"/>
                    </a:lnTo>
                    <a:lnTo>
                      <a:pt x="302" y="98"/>
                    </a:lnTo>
                    <a:lnTo>
                      <a:pt x="298" y="100"/>
                    </a:lnTo>
                    <a:lnTo>
                      <a:pt x="294" y="100"/>
                    </a:lnTo>
                    <a:lnTo>
                      <a:pt x="293" y="100"/>
                    </a:lnTo>
                    <a:lnTo>
                      <a:pt x="293" y="104"/>
                    </a:lnTo>
                    <a:lnTo>
                      <a:pt x="291" y="105"/>
                    </a:lnTo>
                    <a:lnTo>
                      <a:pt x="290" y="106"/>
                    </a:lnTo>
                    <a:lnTo>
                      <a:pt x="288" y="108"/>
                    </a:lnTo>
                    <a:lnTo>
                      <a:pt x="283" y="107"/>
                    </a:lnTo>
                    <a:lnTo>
                      <a:pt x="280" y="104"/>
                    </a:lnTo>
                    <a:lnTo>
                      <a:pt x="277" y="106"/>
                    </a:lnTo>
                    <a:lnTo>
                      <a:pt x="277" y="108"/>
                    </a:lnTo>
                    <a:lnTo>
                      <a:pt x="276" y="111"/>
                    </a:lnTo>
                    <a:lnTo>
                      <a:pt x="275" y="113"/>
                    </a:lnTo>
                    <a:lnTo>
                      <a:pt x="273" y="116"/>
                    </a:lnTo>
                    <a:lnTo>
                      <a:pt x="274" y="119"/>
                    </a:lnTo>
                    <a:lnTo>
                      <a:pt x="276" y="123"/>
                    </a:lnTo>
                    <a:lnTo>
                      <a:pt x="274" y="127"/>
                    </a:lnTo>
                    <a:lnTo>
                      <a:pt x="271" y="129"/>
                    </a:lnTo>
                    <a:lnTo>
                      <a:pt x="269" y="130"/>
                    </a:lnTo>
                    <a:lnTo>
                      <a:pt x="267" y="127"/>
                    </a:lnTo>
                    <a:lnTo>
                      <a:pt x="265" y="127"/>
                    </a:lnTo>
                    <a:lnTo>
                      <a:pt x="264" y="130"/>
                    </a:lnTo>
                    <a:lnTo>
                      <a:pt x="263" y="134"/>
                    </a:lnTo>
                    <a:lnTo>
                      <a:pt x="260" y="134"/>
                    </a:lnTo>
                    <a:lnTo>
                      <a:pt x="257" y="133"/>
                    </a:lnTo>
                    <a:lnTo>
                      <a:pt x="256" y="134"/>
                    </a:lnTo>
                    <a:lnTo>
                      <a:pt x="255" y="134"/>
                    </a:lnTo>
                    <a:lnTo>
                      <a:pt x="252" y="130"/>
                    </a:lnTo>
                    <a:lnTo>
                      <a:pt x="250" y="129"/>
                    </a:lnTo>
                    <a:lnTo>
                      <a:pt x="248" y="128"/>
                    </a:lnTo>
                    <a:lnTo>
                      <a:pt x="246" y="129"/>
                    </a:lnTo>
                    <a:lnTo>
                      <a:pt x="245" y="127"/>
                    </a:lnTo>
                    <a:lnTo>
                      <a:pt x="244" y="128"/>
                    </a:lnTo>
                    <a:lnTo>
                      <a:pt x="243" y="126"/>
                    </a:lnTo>
                    <a:lnTo>
                      <a:pt x="241" y="127"/>
                    </a:lnTo>
                    <a:lnTo>
                      <a:pt x="239" y="126"/>
                    </a:lnTo>
                    <a:lnTo>
                      <a:pt x="237" y="126"/>
                    </a:lnTo>
                    <a:lnTo>
                      <a:pt x="236" y="128"/>
                    </a:lnTo>
                    <a:lnTo>
                      <a:pt x="234" y="129"/>
                    </a:lnTo>
                    <a:lnTo>
                      <a:pt x="232" y="129"/>
                    </a:lnTo>
                    <a:lnTo>
                      <a:pt x="229" y="125"/>
                    </a:lnTo>
                    <a:lnTo>
                      <a:pt x="225" y="129"/>
                    </a:lnTo>
                    <a:lnTo>
                      <a:pt x="223" y="129"/>
                    </a:lnTo>
                    <a:lnTo>
                      <a:pt x="224" y="131"/>
                    </a:lnTo>
                    <a:lnTo>
                      <a:pt x="223" y="133"/>
                    </a:lnTo>
                    <a:lnTo>
                      <a:pt x="219" y="130"/>
                    </a:lnTo>
                    <a:lnTo>
                      <a:pt x="217" y="127"/>
                    </a:lnTo>
                    <a:lnTo>
                      <a:pt x="212" y="123"/>
                    </a:lnTo>
                    <a:lnTo>
                      <a:pt x="207" y="123"/>
                    </a:lnTo>
                    <a:lnTo>
                      <a:pt x="204" y="125"/>
                    </a:lnTo>
                    <a:lnTo>
                      <a:pt x="201" y="126"/>
                    </a:lnTo>
                    <a:lnTo>
                      <a:pt x="201" y="129"/>
                    </a:lnTo>
                    <a:lnTo>
                      <a:pt x="197" y="129"/>
                    </a:lnTo>
                    <a:lnTo>
                      <a:pt x="195" y="130"/>
                    </a:lnTo>
                    <a:lnTo>
                      <a:pt x="191" y="129"/>
                    </a:lnTo>
                    <a:lnTo>
                      <a:pt x="187" y="127"/>
                    </a:lnTo>
                    <a:lnTo>
                      <a:pt x="186" y="128"/>
                    </a:lnTo>
                    <a:lnTo>
                      <a:pt x="184" y="127"/>
                    </a:lnTo>
                    <a:lnTo>
                      <a:pt x="182" y="127"/>
                    </a:lnTo>
                    <a:lnTo>
                      <a:pt x="179" y="127"/>
                    </a:lnTo>
                    <a:lnTo>
                      <a:pt x="177" y="130"/>
                    </a:lnTo>
                    <a:lnTo>
                      <a:pt x="174" y="129"/>
                    </a:lnTo>
                    <a:lnTo>
                      <a:pt x="174" y="133"/>
                    </a:lnTo>
                    <a:lnTo>
                      <a:pt x="176" y="137"/>
                    </a:lnTo>
                    <a:lnTo>
                      <a:pt x="177" y="139"/>
                    </a:lnTo>
                    <a:lnTo>
                      <a:pt x="177" y="143"/>
                    </a:lnTo>
                    <a:lnTo>
                      <a:pt x="176" y="144"/>
                    </a:lnTo>
                    <a:lnTo>
                      <a:pt x="176" y="147"/>
                    </a:lnTo>
                    <a:lnTo>
                      <a:pt x="175" y="147"/>
                    </a:lnTo>
                    <a:lnTo>
                      <a:pt x="173" y="147"/>
                    </a:lnTo>
                    <a:lnTo>
                      <a:pt x="167" y="153"/>
                    </a:lnTo>
                    <a:lnTo>
                      <a:pt x="168" y="156"/>
                    </a:lnTo>
                    <a:lnTo>
                      <a:pt x="170" y="156"/>
                    </a:lnTo>
                    <a:lnTo>
                      <a:pt x="170" y="160"/>
                    </a:lnTo>
                    <a:lnTo>
                      <a:pt x="168" y="161"/>
                    </a:lnTo>
                    <a:lnTo>
                      <a:pt x="163" y="161"/>
                    </a:lnTo>
                    <a:lnTo>
                      <a:pt x="162" y="163"/>
                    </a:lnTo>
                    <a:lnTo>
                      <a:pt x="161" y="166"/>
                    </a:lnTo>
                    <a:lnTo>
                      <a:pt x="155" y="169"/>
                    </a:lnTo>
                    <a:lnTo>
                      <a:pt x="155" y="170"/>
                    </a:lnTo>
                    <a:lnTo>
                      <a:pt x="154" y="172"/>
                    </a:lnTo>
                    <a:lnTo>
                      <a:pt x="151" y="174"/>
                    </a:lnTo>
                    <a:lnTo>
                      <a:pt x="146" y="170"/>
                    </a:lnTo>
                    <a:lnTo>
                      <a:pt x="143" y="169"/>
                    </a:lnTo>
                    <a:lnTo>
                      <a:pt x="142" y="168"/>
                    </a:lnTo>
                    <a:lnTo>
                      <a:pt x="142" y="166"/>
                    </a:lnTo>
                    <a:lnTo>
                      <a:pt x="139" y="166"/>
                    </a:lnTo>
                    <a:lnTo>
                      <a:pt x="139" y="165"/>
                    </a:lnTo>
                    <a:lnTo>
                      <a:pt x="139" y="163"/>
                    </a:lnTo>
                    <a:lnTo>
                      <a:pt x="138" y="157"/>
                    </a:lnTo>
                    <a:lnTo>
                      <a:pt x="135" y="153"/>
                    </a:lnTo>
                    <a:lnTo>
                      <a:pt x="135" y="151"/>
                    </a:lnTo>
                    <a:lnTo>
                      <a:pt x="133" y="150"/>
                    </a:lnTo>
                    <a:lnTo>
                      <a:pt x="133" y="151"/>
                    </a:lnTo>
                    <a:lnTo>
                      <a:pt x="131" y="149"/>
                    </a:lnTo>
                    <a:lnTo>
                      <a:pt x="130" y="147"/>
                    </a:lnTo>
                    <a:lnTo>
                      <a:pt x="130" y="157"/>
                    </a:lnTo>
                    <a:lnTo>
                      <a:pt x="130" y="159"/>
                    </a:lnTo>
                    <a:lnTo>
                      <a:pt x="128" y="160"/>
                    </a:lnTo>
                    <a:lnTo>
                      <a:pt x="127" y="162"/>
                    </a:lnTo>
                    <a:lnTo>
                      <a:pt x="126" y="163"/>
                    </a:lnTo>
                    <a:lnTo>
                      <a:pt x="125" y="163"/>
                    </a:lnTo>
                    <a:lnTo>
                      <a:pt x="124" y="163"/>
                    </a:lnTo>
                    <a:lnTo>
                      <a:pt x="118" y="164"/>
                    </a:lnTo>
                    <a:lnTo>
                      <a:pt x="119" y="165"/>
                    </a:lnTo>
                    <a:lnTo>
                      <a:pt x="118" y="166"/>
                    </a:lnTo>
                    <a:lnTo>
                      <a:pt x="114" y="166"/>
                    </a:lnTo>
                    <a:lnTo>
                      <a:pt x="114" y="167"/>
                    </a:lnTo>
                    <a:lnTo>
                      <a:pt x="113" y="168"/>
                    </a:lnTo>
                    <a:lnTo>
                      <a:pt x="113" y="171"/>
                    </a:lnTo>
                    <a:lnTo>
                      <a:pt x="113" y="174"/>
                    </a:lnTo>
                    <a:lnTo>
                      <a:pt x="113" y="175"/>
                    </a:lnTo>
                    <a:lnTo>
                      <a:pt x="113" y="178"/>
                    </a:lnTo>
                    <a:lnTo>
                      <a:pt x="109" y="179"/>
                    </a:lnTo>
                    <a:lnTo>
                      <a:pt x="106" y="178"/>
                    </a:lnTo>
                    <a:lnTo>
                      <a:pt x="104" y="180"/>
                    </a:lnTo>
                    <a:lnTo>
                      <a:pt x="103" y="174"/>
                    </a:lnTo>
                    <a:lnTo>
                      <a:pt x="103" y="173"/>
                    </a:lnTo>
                    <a:lnTo>
                      <a:pt x="102" y="171"/>
                    </a:lnTo>
                    <a:lnTo>
                      <a:pt x="97" y="170"/>
                    </a:lnTo>
                    <a:lnTo>
                      <a:pt x="95" y="168"/>
                    </a:lnTo>
                    <a:lnTo>
                      <a:pt x="93" y="170"/>
                    </a:lnTo>
                    <a:lnTo>
                      <a:pt x="93" y="172"/>
                    </a:lnTo>
                    <a:lnTo>
                      <a:pt x="91" y="173"/>
                    </a:lnTo>
                    <a:lnTo>
                      <a:pt x="89" y="175"/>
                    </a:lnTo>
                    <a:lnTo>
                      <a:pt x="89" y="176"/>
                    </a:lnTo>
                    <a:lnTo>
                      <a:pt x="89" y="179"/>
                    </a:lnTo>
                    <a:lnTo>
                      <a:pt x="85" y="182"/>
                    </a:lnTo>
                    <a:lnTo>
                      <a:pt x="85" y="184"/>
                    </a:lnTo>
                    <a:lnTo>
                      <a:pt x="85" y="186"/>
                    </a:lnTo>
                    <a:lnTo>
                      <a:pt x="85" y="189"/>
                    </a:lnTo>
                    <a:lnTo>
                      <a:pt x="84" y="190"/>
                    </a:lnTo>
                    <a:lnTo>
                      <a:pt x="83" y="192"/>
                    </a:lnTo>
                    <a:lnTo>
                      <a:pt x="79" y="197"/>
                    </a:lnTo>
                    <a:lnTo>
                      <a:pt x="78" y="200"/>
                    </a:lnTo>
                    <a:lnTo>
                      <a:pt x="74" y="202"/>
                    </a:lnTo>
                    <a:lnTo>
                      <a:pt x="74" y="208"/>
                    </a:lnTo>
                    <a:lnTo>
                      <a:pt x="73" y="208"/>
                    </a:lnTo>
                    <a:lnTo>
                      <a:pt x="72" y="208"/>
                    </a:lnTo>
                    <a:lnTo>
                      <a:pt x="69" y="207"/>
                    </a:lnTo>
                    <a:lnTo>
                      <a:pt x="63" y="204"/>
                    </a:lnTo>
                    <a:lnTo>
                      <a:pt x="61" y="205"/>
                    </a:lnTo>
                    <a:lnTo>
                      <a:pt x="59" y="204"/>
                    </a:lnTo>
                    <a:lnTo>
                      <a:pt x="60" y="202"/>
                    </a:lnTo>
                    <a:lnTo>
                      <a:pt x="59" y="200"/>
                    </a:lnTo>
                    <a:lnTo>
                      <a:pt x="58" y="198"/>
                    </a:lnTo>
                    <a:lnTo>
                      <a:pt x="54" y="200"/>
                    </a:lnTo>
                    <a:lnTo>
                      <a:pt x="49" y="204"/>
                    </a:lnTo>
                    <a:lnTo>
                      <a:pt x="46" y="204"/>
                    </a:lnTo>
                    <a:lnTo>
                      <a:pt x="45" y="205"/>
                    </a:lnTo>
                    <a:lnTo>
                      <a:pt x="37" y="203"/>
                    </a:lnTo>
                    <a:lnTo>
                      <a:pt x="36" y="201"/>
                    </a:lnTo>
                    <a:lnTo>
                      <a:pt x="35" y="198"/>
                    </a:lnTo>
                    <a:lnTo>
                      <a:pt x="33" y="198"/>
                    </a:lnTo>
                    <a:lnTo>
                      <a:pt x="31" y="198"/>
                    </a:lnTo>
                    <a:lnTo>
                      <a:pt x="30" y="202"/>
                    </a:lnTo>
                    <a:lnTo>
                      <a:pt x="27" y="208"/>
                    </a:lnTo>
                    <a:lnTo>
                      <a:pt x="25" y="216"/>
                    </a:lnTo>
                    <a:lnTo>
                      <a:pt x="24" y="220"/>
                    </a:lnTo>
                    <a:lnTo>
                      <a:pt x="24" y="224"/>
                    </a:lnTo>
                    <a:lnTo>
                      <a:pt x="23" y="228"/>
                    </a:lnTo>
                    <a:lnTo>
                      <a:pt x="17" y="231"/>
                    </a:lnTo>
                    <a:lnTo>
                      <a:pt x="15" y="233"/>
                    </a:lnTo>
                    <a:lnTo>
                      <a:pt x="13" y="237"/>
                    </a:lnTo>
                    <a:lnTo>
                      <a:pt x="12" y="238"/>
                    </a:lnTo>
                    <a:lnTo>
                      <a:pt x="7" y="239"/>
                    </a:lnTo>
                    <a:lnTo>
                      <a:pt x="2" y="239"/>
                    </a:lnTo>
                    <a:lnTo>
                      <a:pt x="0" y="240"/>
                    </a:lnTo>
                    <a:lnTo>
                      <a:pt x="0" y="241"/>
                    </a:lnTo>
                    <a:lnTo>
                      <a:pt x="2" y="242"/>
                    </a:lnTo>
                    <a:lnTo>
                      <a:pt x="2" y="243"/>
                    </a:lnTo>
                    <a:lnTo>
                      <a:pt x="6" y="245"/>
                    </a:lnTo>
                    <a:lnTo>
                      <a:pt x="7" y="248"/>
                    </a:lnTo>
                    <a:lnTo>
                      <a:pt x="8" y="251"/>
                    </a:lnTo>
                    <a:lnTo>
                      <a:pt x="12" y="250"/>
                    </a:lnTo>
                    <a:lnTo>
                      <a:pt x="13" y="251"/>
                    </a:lnTo>
                    <a:lnTo>
                      <a:pt x="14" y="251"/>
                    </a:lnTo>
                    <a:lnTo>
                      <a:pt x="13" y="252"/>
                    </a:lnTo>
                    <a:lnTo>
                      <a:pt x="14" y="253"/>
                    </a:lnTo>
                    <a:lnTo>
                      <a:pt x="18" y="251"/>
                    </a:lnTo>
                    <a:lnTo>
                      <a:pt x="21" y="250"/>
                    </a:lnTo>
                    <a:lnTo>
                      <a:pt x="21" y="254"/>
                    </a:lnTo>
                    <a:lnTo>
                      <a:pt x="26" y="257"/>
                    </a:lnTo>
                    <a:lnTo>
                      <a:pt x="27" y="255"/>
                    </a:lnTo>
                    <a:lnTo>
                      <a:pt x="33" y="257"/>
                    </a:lnTo>
                    <a:lnTo>
                      <a:pt x="33" y="255"/>
                    </a:lnTo>
                    <a:lnTo>
                      <a:pt x="36" y="260"/>
                    </a:lnTo>
                    <a:lnTo>
                      <a:pt x="38" y="261"/>
                    </a:lnTo>
                    <a:lnTo>
                      <a:pt x="40" y="260"/>
                    </a:lnTo>
                    <a:lnTo>
                      <a:pt x="40" y="261"/>
                    </a:lnTo>
                    <a:lnTo>
                      <a:pt x="43" y="266"/>
                    </a:lnTo>
                    <a:lnTo>
                      <a:pt x="43" y="267"/>
                    </a:lnTo>
                    <a:lnTo>
                      <a:pt x="40" y="267"/>
                    </a:lnTo>
                    <a:lnTo>
                      <a:pt x="39" y="270"/>
                    </a:lnTo>
                    <a:lnTo>
                      <a:pt x="37" y="271"/>
                    </a:lnTo>
                    <a:lnTo>
                      <a:pt x="37" y="273"/>
                    </a:lnTo>
                    <a:lnTo>
                      <a:pt x="38" y="272"/>
                    </a:lnTo>
                    <a:lnTo>
                      <a:pt x="40" y="274"/>
                    </a:lnTo>
                    <a:lnTo>
                      <a:pt x="41" y="274"/>
                    </a:lnTo>
                    <a:lnTo>
                      <a:pt x="42" y="275"/>
                    </a:lnTo>
                    <a:lnTo>
                      <a:pt x="41" y="275"/>
                    </a:lnTo>
                    <a:lnTo>
                      <a:pt x="43" y="277"/>
                    </a:lnTo>
                    <a:lnTo>
                      <a:pt x="44" y="276"/>
                    </a:lnTo>
                    <a:lnTo>
                      <a:pt x="45" y="276"/>
                    </a:lnTo>
                    <a:lnTo>
                      <a:pt x="45" y="274"/>
                    </a:lnTo>
                    <a:lnTo>
                      <a:pt x="48" y="273"/>
                    </a:lnTo>
                    <a:lnTo>
                      <a:pt x="49" y="274"/>
                    </a:lnTo>
                    <a:lnTo>
                      <a:pt x="53" y="274"/>
                    </a:lnTo>
                    <a:lnTo>
                      <a:pt x="53" y="276"/>
                    </a:lnTo>
                    <a:lnTo>
                      <a:pt x="54" y="276"/>
                    </a:lnTo>
                    <a:lnTo>
                      <a:pt x="54" y="277"/>
                    </a:lnTo>
                    <a:lnTo>
                      <a:pt x="56" y="277"/>
                    </a:lnTo>
                    <a:lnTo>
                      <a:pt x="57" y="278"/>
                    </a:lnTo>
                    <a:lnTo>
                      <a:pt x="61" y="278"/>
                    </a:lnTo>
                    <a:lnTo>
                      <a:pt x="61" y="279"/>
                    </a:lnTo>
                    <a:lnTo>
                      <a:pt x="62" y="278"/>
                    </a:lnTo>
                    <a:lnTo>
                      <a:pt x="64" y="278"/>
                    </a:lnTo>
                    <a:lnTo>
                      <a:pt x="66" y="276"/>
                    </a:lnTo>
                    <a:lnTo>
                      <a:pt x="69" y="275"/>
                    </a:lnTo>
                    <a:lnTo>
                      <a:pt x="69" y="276"/>
                    </a:lnTo>
                    <a:lnTo>
                      <a:pt x="67" y="278"/>
                    </a:lnTo>
                    <a:lnTo>
                      <a:pt x="71" y="281"/>
                    </a:lnTo>
                    <a:lnTo>
                      <a:pt x="72" y="286"/>
                    </a:lnTo>
                    <a:lnTo>
                      <a:pt x="74" y="288"/>
                    </a:lnTo>
                    <a:lnTo>
                      <a:pt x="73" y="289"/>
                    </a:lnTo>
                    <a:lnTo>
                      <a:pt x="73" y="292"/>
                    </a:lnTo>
                    <a:lnTo>
                      <a:pt x="73" y="293"/>
                    </a:lnTo>
                    <a:lnTo>
                      <a:pt x="73" y="295"/>
                    </a:lnTo>
                    <a:lnTo>
                      <a:pt x="71" y="295"/>
                    </a:lnTo>
                    <a:lnTo>
                      <a:pt x="70" y="296"/>
                    </a:lnTo>
                    <a:lnTo>
                      <a:pt x="69" y="297"/>
                    </a:lnTo>
                    <a:lnTo>
                      <a:pt x="69" y="298"/>
                    </a:lnTo>
                    <a:lnTo>
                      <a:pt x="69" y="300"/>
                    </a:lnTo>
                    <a:lnTo>
                      <a:pt x="69" y="301"/>
                    </a:lnTo>
                    <a:lnTo>
                      <a:pt x="70" y="301"/>
                    </a:lnTo>
                    <a:lnTo>
                      <a:pt x="69" y="303"/>
                    </a:lnTo>
                    <a:lnTo>
                      <a:pt x="71" y="304"/>
                    </a:lnTo>
                    <a:lnTo>
                      <a:pt x="70" y="306"/>
                    </a:lnTo>
                    <a:lnTo>
                      <a:pt x="68" y="307"/>
                    </a:lnTo>
                    <a:lnTo>
                      <a:pt x="68" y="309"/>
                    </a:lnTo>
                    <a:lnTo>
                      <a:pt x="69" y="309"/>
                    </a:lnTo>
                    <a:lnTo>
                      <a:pt x="67" y="311"/>
                    </a:lnTo>
                    <a:lnTo>
                      <a:pt x="66" y="311"/>
                    </a:lnTo>
                    <a:lnTo>
                      <a:pt x="67" y="312"/>
                    </a:lnTo>
                    <a:lnTo>
                      <a:pt x="65" y="315"/>
                    </a:lnTo>
                    <a:lnTo>
                      <a:pt x="64" y="315"/>
                    </a:lnTo>
                    <a:lnTo>
                      <a:pt x="64" y="316"/>
                    </a:lnTo>
                    <a:lnTo>
                      <a:pt x="65" y="316"/>
                    </a:lnTo>
                    <a:lnTo>
                      <a:pt x="69" y="318"/>
                    </a:lnTo>
                    <a:lnTo>
                      <a:pt x="68" y="319"/>
                    </a:lnTo>
                    <a:lnTo>
                      <a:pt x="67" y="321"/>
                    </a:lnTo>
                    <a:lnTo>
                      <a:pt x="69" y="322"/>
                    </a:lnTo>
                    <a:lnTo>
                      <a:pt x="69" y="326"/>
                    </a:lnTo>
                    <a:lnTo>
                      <a:pt x="69" y="329"/>
                    </a:lnTo>
                    <a:lnTo>
                      <a:pt x="67" y="330"/>
                    </a:lnTo>
                    <a:lnTo>
                      <a:pt x="65" y="330"/>
                    </a:lnTo>
                    <a:lnTo>
                      <a:pt x="64" y="331"/>
                    </a:lnTo>
                    <a:lnTo>
                      <a:pt x="65" y="332"/>
                    </a:lnTo>
                    <a:lnTo>
                      <a:pt x="64" y="332"/>
                    </a:lnTo>
                    <a:lnTo>
                      <a:pt x="65" y="336"/>
                    </a:lnTo>
                    <a:lnTo>
                      <a:pt x="67" y="337"/>
                    </a:lnTo>
                    <a:lnTo>
                      <a:pt x="69" y="336"/>
                    </a:lnTo>
                    <a:lnTo>
                      <a:pt x="70" y="336"/>
                    </a:lnTo>
                    <a:lnTo>
                      <a:pt x="70" y="338"/>
                    </a:lnTo>
                    <a:lnTo>
                      <a:pt x="72" y="339"/>
                    </a:lnTo>
                    <a:lnTo>
                      <a:pt x="70" y="340"/>
                    </a:lnTo>
                    <a:lnTo>
                      <a:pt x="71" y="342"/>
                    </a:lnTo>
                    <a:lnTo>
                      <a:pt x="70" y="342"/>
                    </a:lnTo>
                    <a:lnTo>
                      <a:pt x="70" y="343"/>
                    </a:lnTo>
                    <a:lnTo>
                      <a:pt x="70" y="345"/>
                    </a:lnTo>
                    <a:lnTo>
                      <a:pt x="67" y="345"/>
                    </a:lnTo>
                    <a:lnTo>
                      <a:pt x="67" y="348"/>
                    </a:lnTo>
                    <a:lnTo>
                      <a:pt x="70" y="349"/>
                    </a:lnTo>
                    <a:lnTo>
                      <a:pt x="72" y="349"/>
                    </a:lnTo>
                    <a:lnTo>
                      <a:pt x="72" y="350"/>
                    </a:lnTo>
                    <a:lnTo>
                      <a:pt x="70" y="352"/>
                    </a:lnTo>
                    <a:lnTo>
                      <a:pt x="71" y="353"/>
                    </a:lnTo>
                    <a:lnTo>
                      <a:pt x="72" y="353"/>
                    </a:lnTo>
                    <a:lnTo>
                      <a:pt x="74" y="355"/>
                    </a:lnTo>
                    <a:lnTo>
                      <a:pt x="73" y="357"/>
                    </a:lnTo>
                    <a:lnTo>
                      <a:pt x="75" y="360"/>
                    </a:lnTo>
                    <a:lnTo>
                      <a:pt x="75" y="363"/>
                    </a:lnTo>
                    <a:lnTo>
                      <a:pt x="75" y="364"/>
                    </a:lnTo>
                    <a:lnTo>
                      <a:pt x="75" y="366"/>
                    </a:lnTo>
                    <a:lnTo>
                      <a:pt x="73" y="368"/>
                    </a:lnTo>
                    <a:lnTo>
                      <a:pt x="77" y="368"/>
                    </a:lnTo>
                    <a:lnTo>
                      <a:pt x="75" y="374"/>
                    </a:lnTo>
                    <a:lnTo>
                      <a:pt x="72" y="372"/>
                    </a:lnTo>
                    <a:lnTo>
                      <a:pt x="70" y="373"/>
                    </a:lnTo>
                    <a:lnTo>
                      <a:pt x="71" y="373"/>
                    </a:lnTo>
                    <a:lnTo>
                      <a:pt x="70" y="375"/>
                    </a:lnTo>
                    <a:lnTo>
                      <a:pt x="73" y="377"/>
                    </a:lnTo>
                    <a:lnTo>
                      <a:pt x="73" y="378"/>
                    </a:lnTo>
                    <a:lnTo>
                      <a:pt x="75" y="379"/>
                    </a:lnTo>
                    <a:lnTo>
                      <a:pt x="73" y="380"/>
                    </a:lnTo>
                    <a:lnTo>
                      <a:pt x="74" y="383"/>
                    </a:lnTo>
                    <a:lnTo>
                      <a:pt x="73" y="383"/>
                    </a:lnTo>
                    <a:lnTo>
                      <a:pt x="70" y="380"/>
                    </a:lnTo>
                    <a:lnTo>
                      <a:pt x="71" y="379"/>
                    </a:lnTo>
                    <a:lnTo>
                      <a:pt x="70" y="379"/>
                    </a:lnTo>
                    <a:lnTo>
                      <a:pt x="69" y="379"/>
                    </a:lnTo>
                    <a:lnTo>
                      <a:pt x="65" y="378"/>
                    </a:lnTo>
                    <a:lnTo>
                      <a:pt x="65" y="379"/>
                    </a:lnTo>
                    <a:lnTo>
                      <a:pt x="65" y="378"/>
                    </a:lnTo>
                    <a:lnTo>
                      <a:pt x="62" y="379"/>
                    </a:lnTo>
                    <a:lnTo>
                      <a:pt x="61" y="380"/>
                    </a:lnTo>
                    <a:lnTo>
                      <a:pt x="62" y="381"/>
                    </a:lnTo>
                    <a:lnTo>
                      <a:pt x="62" y="382"/>
                    </a:lnTo>
                    <a:lnTo>
                      <a:pt x="59" y="382"/>
                    </a:lnTo>
                    <a:lnTo>
                      <a:pt x="60" y="383"/>
                    </a:lnTo>
                    <a:lnTo>
                      <a:pt x="61" y="383"/>
                    </a:lnTo>
                    <a:lnTo>
                      <a:pt x="63" y="387"/>
                    </a:lnTo>
                    <a:lnTo>
                      <a:pt x="64" y="385"/>
                    </a:lnTo>
                    <a:lnTo>
                      <a:pt x="66" y="387"/>
                    </a:lnTo>
                    <a:lnTo>
                      <a:pt x="69" y="386"/>
                    </a:lnTo>
                    <a:lnTo>
                      <a:pt x="71" y="387"/>
                    </a:lnTo>
                    <a:lnTo>
                      <a:pt x="72" y="389"/>
                    </a:lnTo>
                    <a:lnTo>
                      <a:pt x="72" y="390"/>
                    </a:lnTo>
                    <a:lnTo>
                      <a:pt x="74" y="392"/>
                    </a:lnTo>
                    <a:lnTo>
                      <a:pt x="72" y="393"/>
                    </a:lnTo>
                    <a:lnTo>
                      <a:pt x="75" y="393"/>
                    </a:lnTo>
                    <a:lnTo>
                      <a:pt x="75" y="394"/>
                    </a:lnTo>
                    <a:lnTo>
                      <a:pt x="75" y="399"/>
                    </a:lnTo>
                    <a:lnTo>
                      <a:pt x="75" y="400"/>
                    </a:lnTo>
                    <a:lnTo>
                      <a:pt x="76" y="401"/>
                    </a:lnTo>
                    <a:lnTo>
                      <a:pt x="77" y="400"/>
                    </a:lnTo>
                    <a:lnTo>
                      <a:pt x="82" y="402"/>
                    </a:lnTo>
                    <a:lnTo>
                      <a:pt x="82" y="400"/>
                    </a:lnTo>
                    <a:lnTo>
                      <a:pt x="83" y="400"/>
                    </a:lnTo>
                    <a:lnTo>
                      <a:pt x="83" y="404"/>
                    </a:lnTo>
                    <a:lnTo>
                      <a:pt x="82" y="408"/>
                    </a:lnTo>
                    <a:lnTo>
                      <a:pt x="84" y="408"/>
                    </a:lnTo>
                    <a:lnTo>
                      <a:pt x="85" y="406"/>
                    </a:lnTo>
                    <a:lnTo>
                      <a:pt x="87" y="406"/>
                    </a:lnTo>
                    <a:lnTo>
                      <a:pt x="87" y="404"/>
                    </a:lnTo>
                    <a:lnTo>
                      <a:pt x="88" y="403"/>
                    </a:lnTo>
                    <a:lnTo>
                      <a:pt x="89" y="403"/>
                    </a:lnTo>
                    <a:lnTo>
                      <a:pt x="91" y="402"/>
                    </a:lnTo>
                    <a:lnTo>
                      <a:pt x="92" y="403"/>
                    </a:lnTo>
                    <a:lnTo>
                      <a:pt x="90" y="403"/>
                    </a:lnTo>
                    <a:lnTo>
                      <a:pt x="92" y="405"/>
                    </a:lnTo>
                    <a:lnTo>
                      <a:pt x="91" y="408"/>
                    </a:lnTo>
                    <a:lnTo>
                      <a:pt x="92" y="408"/>
                    </a:lnTo>
                    <a:lnTo>
                      <a:pt x="93" y="408"/>
                    </a:lnTo>
                    <a:lnTo>
                      <a:pt x="94" y="408"/>
                    </a:lnTo>
                    <a:lnTo>
                      <a:pt x="94" y="413"/>
                    </a:lnTo>
                    <a:lnTo>
                      <a:pt x="95" y="415"/>
                    </a:lnTo>
                    <a:lnTo>
                      <a:pt x="98" y="413"/>
                    </a:lnTo>
                    <a:lnTo>
                      <a:pt x="99" y="413"/>
                    </a:lnTo>
                    <a:lnTo>
                      <a:pt x="100" y="414"/>
                    </a:lnTo>
                    <a:lnTo>
                      <a:pt x="100" y="413"/>
                    </a:lnTo>
                    <a:lnTo>
                      <a:pt x="103" y="413"/>
                    </a:lnTo>
                    <a:lnTo>
                      <a:pt x="103" y="410"/>
                    </a:lnTo>
                    <a:lnTo>
                      <a:pt x="104" y="411"/>
                    </a:lnTo>
                    <a:lnTo>
                      <a:pt x="105" y="408"/>
                    </a:lnTo>
                    <a:lnTo>
                      <a:pt x="104" y="407"/>
                    </a:lnTo>
                    <a:lnTo>
                      <a:pt x="106" y="406"/>
                    </a:lnTo>
                    <a:lnTo>
                      <a:pt x="107" y="406"/>
                    </a:lnTo>
                    <a:lnTo>
                      <a:pt x="108" y="405"/>
                    </a:lnTo>
                    <a:lnTo>
                      <a:pt x="110" y="405"/>
                    </a:lnTo>
                    <a:lnTo>
                      <a:pt x="110" y="402"/>
                    </a:lnTo>
                    <a:lnTo>
                      <a:pt x="114" y="403"/>
                    </a:lnTo>
                    <a:lnTo>
                      <a:pt x="118" y="406"/>
                    </a:lnTo>
                    <a:lnTo>
                      <a:pt x="119" y="406"/>
                    </a:lnTo>
                    <a:lnTo>
                      <a:pt x="120" y="403"/>
                    </a:lnTo>
                    <a:lnTo>
                      <a:pt x="119" y="403"/>
                    </a:lnTo>
                    <a:lnTo>
                      <a:pt x="120" y="402"/>
                    </a:lnTo>
                    <a:lnTo>
                      <a:pt x="121" y="402"/>
                    </a:lnTo>
                    <a:lnTo>
                      <a:pt x="122" y="402"/>
                    </a:lnTo>
                    <a:lnTo>
                      <a:pt x="122" y="399"/>
                    </a:lnTo>
                    <a:lnTo>
                      <a:pt x="122" y="398"/>
                    </a:lnTo>
                    <a:lnTo>
                      <a:pt x="123" y="394"/>
                    </a:lnTo>
                    <a:lnTo>
                      <a:pt x="123" y="395"/>
                    </a:lnTo>
                    <a:lnTo>
                      <a:pt x="124" y="395"/>
                    </a:lnTo>
                    <a:lnTo>
                      <a:pt x="124" y="396"/>
                    </a:lnTo>
                    <a:lnTo>
                      <a:pt x="126" y="397"/>
                    </a:lnTo>
                    <a:lnTo>
                      <a:pt x="128" y="398"/>
                    </a:lnTo>
                    <a:lnTo>
                      <a:pt x="129" y="396"/>
                    </a:lnTo>
                    <a:lnTo>
                      <a:pt x="129" y="393"/>
                    </a:lnTo>
                    <a:lnTo>
                      <a:pt x="129" y="391"/>
                    </a:lnTo>
                    <a:lnTo>
                      <a:pt x="127" y="389"/>
                    </a:lnTo>
                    <a:lnTo>
                      <a:pt x="131" y="389"/>
                    </a:lnTo>
                    <a:lnTo>
                      <a:pt x="131" y="387"/>
                    </a:lnTo>
                    <a:lnTo>
                      <a:pt x="130" y="383"/>
                    </a:lnTo>
                    <a:lnTo>
                      <a:pt x="131" y="382"/>
                    </a:lnTo>
                    <a:lnTo>
                      <a:pt x="131" y="378"/>
                    </a:lnTo>
                    <a:lnTo>
                      <a:pt x="132" y="380"/>
                    </a:lnTo>
                    <a:lnTo>
                      <a:pt x="132" y="379"/>
                    </a:lnTo>
                    <a:lnTo>
                      <a:pt x="135" y="379"/>
                    </a:lnTo>
                    <a:lnTo>
                      <a:pt x="136" y="379"/>
                    </a:lnTo>
                    <a:lnTo>
                      <a:pt x="136" y="378"/>
                    </a:lnTo>
                    <a:lnTo>
                      <a:pt x="138" y="378"/>
                    </a:lnTo>
                    <a:lnTo>
                      <a:pt x="138" y="377"/>
                    </a:lnTo>
                    <a:lnTo>
                      <a:pt x="139" y="377"/>
                    </a:lnTo>
                    <a:lnTo>
                      <a:pt x="139" y="376"/>
                    </a:lnTo>
                    <a:lnTo>
                      <a:pt x="139" y="374"/>
                    </a:lnTo>
                    <a:lnTo>
                      <a:pt x="141" y="374"/>
                    </a:lnTo>
                    <a:lnTo>
                      <a:pt x="141" y="373"/>
                    </a:lnTo>
                    <a:lnTo>
                      <a:pt x="144" y="373"/>
                    </a:lnTo>
                    <a:lnTo>
                      <a:pt x="145" y="370"/>
                    </a:lnTo>
                    <a:lnTo>
                      <a:pt x="148" y="370"/>
                    </a:lnTo>
                    <a:lnTo>
                      <a:pt x="149" y="370"/>
                    </a:lnTo>
                    <a:lnTo>
                      <a:pt x="149" y="369"/>
                    </a:lnTo>
                    <a:lnTo>
                      <a:pt x="150" y="368"/>
                    </a:lnTo>
                    <a:lnTo>
                      <a:pt x="153" y="373"/>
                    </a:lnTo>
                    <a:lnTo>
                      <a:pt x="154" y="374"/>
                    </a:lnTo>
                    <a:lnTo>
                      <a:pt x="155" y="373"/>
                    </a:lnTo>
                    <a:lnTo>
                      <a:pt x="158" y="373"/>
                    </a:lnTo>
                    <a:lnTo>
                      <a:pt x="162" y="370"/>
                    </a:lnTo>
                    <a:lnTo>
                      <a:pt x="163" y="372"/>
                    </a:lnTo>
                    <a:lnTo>
                      <a:pt x="163" y="370"/>
                    </a:lnTo>
                    <a:lnTo>
                      <a:pt x="169" y="368"/>
                    </a:lnTo>
                    <a:lnTo>
                      <a:pt x="168" y="365"/>
                    </a:lnTo>
                    <a:lnTo>
                      <a:pt x="171" y="366"/>
                    </a:lnTo>
                    <a:lnTo>
                      <a:pt x="172" y="365"/>
                    </a:lnTo>
                    <a:lnTo>
                      <a:pt x="174" y="362"/>
                    </a:lnTo>
                    <a:lnTo>
                      <a:pt x="173" y="361"/>
                    </a:lnTo>
                    <a:lnTo>
                      <a:pt x="174" y="361"/>
                    </a:lnTo>
                    <a:lnTo>
                      <a:pt x="176" y="361"/>
                    </a:lnTo>
                    <a:lnTo>
                      <a:pt x="178" y="359"/>
                    </a:lnTo>
                    <a:lnTo>
                      <a:pt x="183" y="353"/>
                    </a:lnTo>
                    <a:lnTo>
                      <a:pt x="184" y="355"/>
                    </a:lnTo>
                    <a:lnTo>
                      <a:pt x="183" y="355"/>
                    </a:lnTo>
                    <a:lnTo>
                      <a:pt x="183" y="361"/>
                    </a:lnTo>
                    <a:lnTo>
                      <a:pt x="187" y="360"/>
                    </a:lnTo>
                    <a:lnTo>
                      <a:pt x="188" y="361"/>
                    </a:lnTo>
                    <a:lnTo>
                      <a:pt x="190" y="362"/>
                    </a:lnTo>
                    <a:lnTo>
                      <a:pt x="191" y="362"/>
                    </a:lnTo>
                    <a:lnTo>
                      <a:pt x="195" y="361"/>
                    </a:lnTo>
                    <a:lnTo>
                      <a:pt x="202" y="362"/>
                    </a:lnTo>
                    <a:lnTo>
                      <a:pt x="204" y="364"/>
                    </a:lnTo>
                    <a:lnTo>
                      <a:pt x="205" y="361"/>
                    </a:lnTo>
                    <a:lnTo>
                      <a:pt x="206" y="359"/>
                    </a:lnTo>
                    <a:lnTo>
                      <a:pt x="206" y="360"/>
                    </a:lnTo>
                    <a:lnTo>
                      <a:pt x="208" y="356"/>
                    </a:lnTo>
                    <a:lnTo>
                      <a:pt x="209" y="358"/>
                    </a:lnTo>
                    <a:lnTo>
                      <a:pt x="208" y="361"/>
                    </a:lnTo>
                    <a:lnTo>
                      <a:pt x="209" y="361"/>
                    </a:lnTo>
                    <a:lnTo>
                      <a:pt x="211" y="359"/>
                    </a:lnTo>
                    <a:lnTo>
                      <a:pt x="212" y="359"/>
                    </a:lnTo>
                    <a:lnTo>
                      <a:pt x="215" y="355"/>
                    </a:lnTo>
                    <a:lnTo>
                      <a:pt x="218" y="352"/>
                    </a:lnTo>
                    <a:lnTo>
                      <a:pt x="219" y="349"/>
                    </a:lnTo>
                    <a:lnTo>
                      <a:pt x="220" y="349"/>
                    </a:lnTo>
                    <a:lnTo>
                      <a:pt x="223" y="348"/>
                    </a:lnTo>
                    <a:lnTo>
                      <a:pt x="224" y="348"/>
                    </a:lnTo>
                    <a:lnTo>
                      <a:pt x="225" y="351"/>
                    </a:lnTo>
                    <a:lnTo>
                      <a:pt x="226" y="349"/>
                    </a:lnTo>
                    <a:lnTo>
                      <a:pt x="227" y="350"/>
                    </a:lnTo>
                    <a:lnTo>
                      <a:pt x="229" y="356"/>
                    </a:lnTo>
                    <a:lnTo>
                      <a:pt x="228" y="359"/>
                    </a:lnTo>
                    <a:lnTo>
                      <a:pt x="229" y="360"/>
                    </a:lnTo>
                    <a:lnTo>
                      <a:pt x="236" y="359"/>
                    </a:lnTo>
                    <a:lnTo>
                      <a:pt x="236" y="355"/>
                    </a:lnTo>
                    <a:lnTo>
                      <a:pt x="237" y="355"/>
                    </a:lnTo>
                    <a:lnTo>
                      <a:pt x="237" y="352"/>
                    </a:lnTo>
                    <a:lnTo>
                      <a:pt x="239" y="350"/>
                    </a:lnTo>
                    <a:lnTo>
                      <a:pt x="241" y="348"/>
                    </a:lnTo>
                    <a:lnTo>
                      <a:pt x="244" y="348"/>
                    </a:lnTo>
                    <a:lnTo>
                      <a:pt x="250" y="347"/>
                    </a:lnTo>
                    <a:lnTo>
                      <a:pt x="251" y="347"/>
                    </a:lnTo>
                    <a:lnTo>
                      <a:pt x="250" y="348"/>
                    </a:lnTo>
                    <a:lnTo>
                      <a:pt x="254" y="347"/>
                    </a:lnTo>
                    <a:lnTo>
                      <a:pt x="255" y="345"/>
                    </a:lnTo>
                    <a:lnTo>
                      <a:pt x="256" y="345"/>
                    </a:lnTo>
                    <a:lnTo>
                      <a:pt x="258" y="345"/>
                    </a:lnTo>
                    <a:lnTo>
                      <a:pt x="259" y="342"/>
                    </a:lnTo>
                    <a:lnTo>
                      <a:pt x="260" y="342"/>
                    </a:lnTo>
                    <a:lnTo>
                      <a:pt x="261" y="342"/>
                    </a:lnTo>
                    <a:lnTo>
                      <a:pt x="263" y="341"/>
                    </a:lnTo>
                    <a:lnTo>
                      <a:pt x="263" y="339"/>
                    </a:lnTo>
                    <a:lnTo>
                      <a:pt x="263" y="335"/>
                    </a:lnTo>
                    <a:lnTo>
                      <a:pt x="262" y="335"/>
                    </a:lnTo>
                    <a:lnTo>
                      <a:pt x="263" y="335"/>
                    </a:lnTo>
                    <a:lnTo>
                      <a:pt x="263" y="334"/>
                    </a:lnTo>
                    <a:lnTo>
                      <a:pt x="265" y="335"/>
                    </a:lnTo>
                    <a:lnTo>
                      <a:pt x="268" y="335"/>
                    </a:lnTo>
                    <a:lnTo>
                      <a:pt x="268" y="336"/>
                    </a:lnTo>
                    <a:lnTo>
                      <a:pt x="272" y="337"/>
                    </a:lnTo>
                    <a:lnTo>
                      <a:pt x="274" y="337"/>
                    </a:lnTo>
                    <a:lnTo>
                      <a:pt x="274" y="336"/>
                    </a:lnTo>
                    <a:lnTo>
                      <a:pt x="273" y="335"/>
                    </a:lnTo>
                    <a:lnTo>
                      <a:pt x="274" y="335"/>
                    </a:lnTo>
                    <a:lnTo>
                      <a:pt x="273" y="334"/>
                    </a:lnTo>
                    <a:lnTo>
                      <a:pt x="274" y="331"/>
                    </a:lnTo>
                    <a:lnTo>
                      <a:pt x="273" y="329"/>
                    </a:lnTo>
                    <a:lnTo>
                      <a:pt x="272" y="329"/>
                    </a:lnTo>
                    <a:lnTo>
                      <a:pt x="272" y="322"/>
                    </a:lnTo>
                    <a:lnTo>
                      <a:pt x="275" y="322"/>
                    </a:lnTo>
                    <a:lnTo>
                      <a:pt x="274" y="321"/>
                    </a:lnTo>
                    <a:lnTo>
                      <a:pt x="276" y="321"/>
                    </a:lnTo>
                    <a:lnTo>
                      <a:pt x="277" y="319"/>
                    </a:lnTo>
                    <a:lnTo>
                      <a:pt x="279" y="319"/>
                    </a:lnTo>
                    <a:lnTo>
                      <a:pt x="280" y="318"/>
                    </a:lnTo>
                    <a:lnTo>
                      <a:pt x="283" y="318"/>
                    </a:lnTo>
                    <a:lnTo>
                      <a:pt x="285" y="321"/>
                    </a:lnTo>
                    <a:lnTo>
                      <a:pt x="286" y="321"/>
                    </a:lnTo>
                    <a:lnTo>
                      <a:pt x="286" y="319"/>
                    </a:lnTo>
                    <a:lnTo>
                      <a:pt x="288" y="319"/>
                    </a:lnTo>
                    <a:lnTo>
                      <a:pt x="292" y="322"/>
                    </a:lnTo>
                    <a:lnTo>
                      <a:pt x="296" y="323"/>
                    </a:lnTo>
                    <a:lnTo>
                      <a:pt x="296" y="325"/>
                    </a:lnTo>
                    <a:lnTo>
                      <a:pt x="297" y="325"/>
                    </a:lnTo>
                    <a:lnTo>
                      <a:pt x="297" y="326"/>
                    </a:lnTo>
                    <a:lnTo>
                      <a:pt x="298" y="326"/>
                    </a:lnTo>
                    <a:lnTo>
                      <a:pt x="303" y="326"/>
                    </a:lnTo>
                    <a:lnTo>
                      <a:pt x="309" y="327"/>
                    </a:lnTo>
                    <a:lnTo>
                      <a:pt x="309" y="329"/>
                    </a:lnTo>
                    <a:lnTo>
                      <a:pt x="311" y="329"/>
                    </a:lnTo>
                    <a:lnTo>
                      <a:pt x="315" y="330"/>
                    </a:lnTo>
                    <a:lnTo>
                      <a:pt x="315" y="331"/>
                    </a:lnTo>
                    <a:lnTo>
                      <a:pt x="316" y="330"/>
                    </a:lnTo>
                    <a:lnTo>
                      <a:pt x="322" y="330"/>
                    </a:lnTo>
                    <a:lnTo>
                      <a:pt x="323" y="329"/>
                    </a:lnTo>
                    <a:lnTo>
                      <a:pt x="326" y="331"/>
                    </a:lnTo>
                    <a:lnTo>
                      <a:pt x="327" y="328"/>
                    </a:lnTo>
                    <a:lnTo>
                      <a:pt x="326" y="326"/>
                    </a:lnTo>
                    <a:lnTo>
                      <a:pt x="330" y="328"/>
                    </a:lnTo>
                    <a:lnTo>
                      <a:pt x="330" y="329"/>
                    </a:lnTo>
                    <a:lnTo>
                      <a:pt x="331" y="331"/>
                    </a:lnTo>
                    <a:lnTo>
                      <a:pt x="331" y="330"/>
                    </a:lnTo>
                    <a:lnTo>
                      <a:pt x="334" y="332"/>
                    </a:lnTo>
                    <a:lnTo>
                      <a:pt x="334" y="331"/>
                    </a:lnTo>
                    <a:lnTo>
                      <a:pt x="335" y="331"/>
                    </a:lnTo>
                    <a:lnTo>
                      <a:pt x="336" y="329"/>
                    </a:lnTo>
                    <a:lnTo>
                      <a:pt x="341" y="334"/>
                    </a:lnTo>
                    <a:lnTo>
                      <a:pt x="343" y="335"/>
                    </a:lnTo>
                    <a:lnTo>
                      <a:pt x="343" y="336"/>
                    </a:lnTo>
                    <a:lnTo>
                      <a:pt x="344" y="336"/>
                    </a:lnTo>
                    <a:lnTo>
                      <a:pt x="346" y="332"/>
                    </a:lnTo>
                    <a:lnTo>
                      <a:pt x="348" y="331"/>
                    </a:lnTo>
                    <a:lnTo>
                      <a:pt x="348" y="330"/>
                    </a:lnTo>
                    <a:lnTo>
                      <a:pt x="350" y="326"/>
                    </a:lnTo>
                    <a:lnTo>
                      <a:pt x="351" y="327"/>
                    </a:lnTo>
                    <a:lnTo>
                      <a:pt x="353" y="325"/>
                    </a:lnTo>
                    <a:lnTo>
                      <a:pt x="355" y="328"/>
                    </a:lnTo>
                    <a:lnTo>
                      <a:pt x="357" y="329"/>
                    </a:lnTo>
                    <a:lnTo>
                      <a:pt x="358" y="328"/>
                    </a:lnTo>
                    <a:lnTo>
                      <a:pt x="358" y="327"/>
                    </a:lnTo>
                    <a:lnTo>
                      <a:pt x="359" y="329"/>
                    </a:lnTo>
                    <a:lnTo>
                      <a:pt x="361" y="329"/>
                    </a:lnTo>
                    <a:lnTo>
                      <a:pt x="361" y="326"/>
                    </a:lnTo>
                    <a:lnTo>
                      <a:pt x="365" y="328"/>
                    </a:lnTo>
                    <a:lnTo>
                      <a:pt x="365" y="326"/>
                    </a:lnTo>
                    <a:lnTo>
                      <a:pt x="366" y="326"/>
                    </a:lnTo>
                    <a:lnTo>
                      <a:pt x="367" y="326"/>
                    </a:lnTo>
                    <a:lnTo>
                      <a:pt x="369" y="326"/>
                    </a:lnTo>
                    <a:lnTo>
                      <a:pt x="369" y="327"/>
                    </a:lnTo>
                    <a:lnTo>
                      <a:pt x="370" y="328"/>
                    </a:lnTo>
                    <a:lnTo>
                      <a:pt x="370" y="329"/>
                    </a:lnTo>
                    <a:lnTo>
                      <a:pt x="372" y="329"/>
                    </a:lnTo>
                    <a:lnTo>
                      <a:pt x="372" y="331"/>
                    </a:lnTo>
                    <a:lnTo>
                      <a:pt x="372" y="330"/>
                    </a:lnTo>
                    <a:lnTo>
                      <a:pt x="374" y="331"/>
                    </a:lnTo>
                    <a:lnTo>
                      <a:pt x="372" y="329"/>
                    </a:lnTo>
                    <a:lnTo>
                      <a:pt x="374" y="329"/>
                    </a:lnTo>
                    <a:lnTo>
                      <a:pt x="374" y="330"/>
                    </a:lnTo>
                    <a:lnTo>
                      <a:pt x="374" y="331"/>
                    </a:lnTo>
                    <a:lnTo>
                      <a:pt x="375" y="330"/>
                    </a:lnTo>
                    <a:lnTo>
                      <a:pt x="376" y="330"/>
                    </a:lnTo>
                    <a:lnTo>
                      <a:pt x="378" y="326"/>
                    </a:lnTo>
                    <a:lnTo>
                      <a:pt x="378" y="324"/>
                    </a:lnTo>
                    <a:lnTo>
                      <a:pt x="378" y="323"/>
                    </a:lnTo>
                    <a:lnTo>
                      <a:pt x="377" y="322"/>
                    </a:lnTo>
                    <a:lnTo>
                      <a:pt x="378" y="322"/>
                    </a:lnTo>
                    <a:lnTo>
                      <a:pt x="378" y="318"/>
                    </a:lnTo>
                    <a:lnTo>
                      <a:pt x="381" y="319"/>
                    </a:lnTo>
                    <a:lnTo>
                      <a:pt x="381" y="314"/>
                    </a:lnTo>
                    <a:lnTo>
                      <a:pt x="381" y="312"/>
                    </a:lnTo>
                    <a:lnTo>
                      <a:pt x="382" y="312"/>
                    </a:lnTo>
                    <a:lnTo>
                      <a:pt x="382" y="310"/>
                    </a:lnTo>
                    <a:lnTo>
                      <a:pt x="381" y="309"/>
                    </a:lnTo>
                    <a:lnTo>
                      <a:pt x="380" y="308"/>
                    </a:lnTo>
                    <a:lnTo>
                      <a:pt x="380" y="306"/>
                    </a:lnTo>
                    <a:lnTo>
                      <a:pt x="378" y="305"/>
                    </a:lnTo>
                    <a:lnTo>
                      <a:pt x="378" y="304"/>
                    </a:lnTo>
                    <a:lnTo>
                      <a:pt x="381" y="302"/>
                    </a:lnTo>
                    <a:lnTo>
                      <a:pt x="381" y="304"/>
                    </a:lnTo>
                    <a:lnTo>
                      <a:pt x="382" y="303"/>
                    </a:lnTo>
                    <a:lnTo>
                      <a:pt x="381" y="302"/>
                    </a:lnTo>
                    <a:lnTo>
                      <a:pt x="381" y="301"/>
                    </a:lnTo>
                    <a:lnTo>
                      <a:pt x="380" y="299"/>
                    </a:lnTo>
                    <a:lnTo>
                      <a:pt x="381" y="298"/>
                    </a:lnTo>
                    <a:lnTo>
                      <a:pt x="381" y="297"/>
                    </a:lnTo>
                    <a:lnTo>
                      <a:pt x="381" y="296"/>
                    </a:lnTo>
                    <a:lnTo>
                      <a:pt x="379" y="295"/>
                    </a:lnTo>
                    <a:lnTo>
                      <a:pt x="379" y="294"/>
                    </a:lnTo>
                    <a:lnTo>
                      <a:pt x="381" y="293"/>
                    </a:lnTo>
                    <a:lnTo>
                      <a:pt x="382" y="293"/>
                    </a:lnTo>
                    <a:lnTo>
                      <a:pt x="382" y="292"/>
                    </a:lnTo>
                    <a:lnTo>
                      <a:pt x="384" y="291"/>
                    </a:lnTo>
                    <a:lnTo>
                      <a:pt x="388" y="296"/>
                    </a:lnTo>
                    <a:lnTo>
                      <a:pt x="394" y="300"/>
                    </a:lnTo>
                    <a:lnTo>
                      <a:pt x="394" y="298"/>
                    </a:lnTo>
                    <a:lnTo>
                      <a:pt x="395" y="299"/>
                    </a:lnTo>
                    <a:lnTo>
                      <a:pt x="394" y="298"/>
                    </a:lnTo>
                    <a:lnTo>
                      <a:pt x="395" y="296"/>
                    </a:lnTo>
                    <a:lnTo>
                      <a:pt x="393" y="296"/>
                    </a:lnTo>
                    <a:lnTo>
                      <a:pt x="392" y="295"/>
                    </a:lnTo>
                    <a:lnTo>
                      <a:pt x="394" y="293"/>
                    </a:lnTo>
                    <a:lnTo>
                      <a:pt x="395" y="295"/>
                    </a:lnTo>
                    <a:lnTo>
                      <a:pt x="396" y="293"/>
                    </a:lnTo>
                    <a:lnTo>
                      <a:pt x="395" y="292"/>
                    </a:lnTo>
                    <a:lnTo>
                      <a:pt x="397" y="292"/>
                    </a:lnTo>
                    <a:lnTo>
                      <a:pt x="397" y="285"/>
                    </a:lnTo>
                    <a:lnTo>
                      <a:pt x="401" y="289"/>
                    </a:lnTo>
                    <a:lnTo>
                      <a:pt x="404" y="289"/>
                    </a:lnTo>
                    <a:lnTo>
                      <a:pt x="404" y="286"/>
                    </a:lnTo>
                    <a:lnTo>
                      <a:pt x="407" y="289"/>
                    </a:lnTo>
                    <a:lnTo>
                      <a:pt x="410" y="289"/>
                    </a:lnTo>
                    <a:lnTo>
                      <a:pt x="410" y="285"/>
                    </a:lnTo>
                    <a:lnTo>
                      <a:pt x="411" y="284"/>
                    </a:lnTo>
                    <a:lnTo>
                      <a:pt x="411" y="281"/>
                    </a:lnTo>
                    <a:lnTo>
                      <a:pt x="411" y="280"/>
                    </a:lnTo>
                    <a:lnTo>
                      <a:pt x="410" y="279"/>
                    </a:lnTo>
                    <a:lnTo>
                      <a:pt x="411" y="279"/>
                    </a:lnTo>
                    <a:lnTo>
                      <a:pt x="411" y="275"/>
                    </a:lnTo>
                    <a:lnTo>
                      <a:pt x="408" y="267"/>
                    </a:lnTo>
                    <a:lnTo>
                      <a:pt x="413" y="266"/>
                    </a:lnTo>
                    <a:lnTo>
                      <a:pt x="413" y="261"/>
                    </a:lnTo>
                    <a:lnTo>
                      <a:pt x="417" y="264"/>
                    </a:lnTo>
                    <a:lnTo>
                      <a:pt x="416" y="261"/>
                    </a:lnTo>
                    <a:lnTo>
                      <a:pt x="416" y="258"/>
                    </a:lnTo>
                    <a:lnTo>
                      <a:pt x="414" y="258"/>
                    </a:lnTo>
                    <a:lnTo>
                      <a:pt x="415" y="255"/>
                    </a:lnTo>
                    <a:lnTo>
                      <a:pt x="413" y="254"/>
                    </a:lnTo>
                    <a:lnTo>
                      <a:pt x="414" y="254"/>
                    </a:lnTo>
                    <a:lnTo>
                      <a:pt x="414" y="253"/>
                    </a:lnTo>
                    <a:lnTo>
                      <a:pt x="413" y="253"/>
                    </a:lnTo>
                    <a:lnTo>
                      <a:pt x="411" y="252"/>
                    </a:lnTo>
                    <a:lnTo>
                      <a:pt x="411" y="253"/>
                    </a:lnTo>
                    <a:lnTo>
                      <a:pt x="410" y="252"/>
                    </a:lnTo>
                    <a:lnTo>
                      <a:pt x="410" y="251"/>
                    </a:lnTo>
                    <a:lnTo>
                      <a:pt x="410" y="252"/>
                    </a:lnTo>
                    <a:lnTo>
                      <a:pt x="406" y="251"/>
                    </a:lnTo>
                    <a:lnTo>
                      <a:pt x="407" y="248"/>
                    </a:lnTo>
                    <a:lnTo>
                      <a:pt x="406" y="249"/>
                    </a:lnTo>
                    <a:lnTo>
                      <a:pt x="406" y="248"/>
                    </a:lnTo>
                    <a:lnTo>
                      <a:pt x="406" y="245"/>
                    </a:lnTo>
                    <a:lnTo>
                      <a:pt x="405" y="245"/>
                    </a:lnTo>
                    <a:lnTo>
                      <a:pt x="406" y="244"/>
                    </a:lnTo>
                    <a:lnTo>
                      <a:pt x="405" y="244"/>
                    </a:lnTo>
                    <a:lnTo>
                      <a:pt x="406" y="242"/>
                    </a:lnTo>
                    <a:lnTo>
                      <a:pt x="405" y="242"/>
                    </a:lnTo>
                    <a:lnTo>
                      <a:pt x="405" y="241"/>
                    </a:lnTo>
                    <a:lnTo>
                      <a:pt x="404" y="238"/>
                    </a:lnTo>
                    <a:lnTo>
                      <a:pt x="402" y="237"/>
                    </a:lnTo>
                    <a:lnTo>
                      <a:pt x="402" y="235"/>
                    </a:lnTo>
                    <a:lnTo>
                      <a:pt x="402" y="231"/>
                    </a:lnTo>
                    <a:lnTo>
                      <a:pt x="402" y="230"/>
                    </a:lnTo>
                    <a:lnTo>
                      <a:pt x="402" y="228"/>
                    </a:lnTo>
                    <a:lnTo>
                      <a:pt x="401" y="228"/>
                    </a:lnTo>
                    <a:lnTo>
                      <a:pt x="401" y="225"/>
                    </a:lnTo>
                    <a:lnTo>
                      <a:pt x="400" y="225"/>
                    </a:lnTo>
                    <a:lnTo>
                      <a:pt x="400" y="224"/>
                    </a:lnTo>
                    <a:lnTo>
                      <a:pt x="400" y="221"/>
                    </a:lnTo>
                    <a:lnTo>
                      <a:pt x="397" y="219"/>
                    </a:lnTo>
                    <a:lnTo>
                      <a:pt x="397" y="218"/>
                    </a:lnTo>
                    <a:lnTo>
                      <a:pt x="396" y="215"/>
                    </a:lnTo>
                    <a:lnTo>
                      <a:pt x="394" y="215"/>
                    </a:lnTo>
                    <a:lnTo>
                      <a:pt x="395" y="213"/>
                    </a:lnTo>
                    <a:lnTo>
                      <a:pt x="395" y="208"/>
                    </a:lnTo>
                    <a:lnTo>
                      <a:pt x="392" y="206"/>
                    </a:lnTo>
                    <a:lnTo>
                      <a:pt x="392" y="204"/>
                    </a:lnTo>
                    <a:lnTo>
                      <a:pt x="393" y="204"/>
                    </a:lnTo>
                    <a:lnTo>
                      <a:pt x="390" y="201"/>
                    </a:lnTo>
                    <a:lnTo>
                      <a:pt x="392" y="197"/>
                    </a:lnTo>
                    <a:lnTo>
                      <a:pt x="392" y="196"/>
                    </a:lnTo>
                    <a:lnTo>
                      <a:pt x="392" y="192"/>
                    </a:lnTo>
                    <a:lnTo>
                      <a:pt x="392" y="191"/>
                    </a:lnTo>
                    <a:lnTo>
                      <a:pt x="392" y="190"/>
                    </a:lnTo>
                    <a:lnTo>
                      <a:pt x="392" y="187"/>
                    </a:lnTo>
                    <a:lnTo>
                      <a:pt x="390" y="187"/>
                    </a:lnTo>
                    <a:lnTo>
                      <a:pt x="388" y="187"/>
                    </a:lnTo>
                    <a:lnTo>
                      <a:pt x="389" y="182"/>
                    </a:lnTo>
                    <a:lnTo>
                      <a:pt x="392" y="177"/>
                    </a:lnTo>
                    <a:lnTo>
                      <a:pt x="398" y="173"/>
                    </a:lnTo>
                    <a:lnTo>
                      <a:pt x="398" y="171"/>
                    </a:lnTo>
                    <a:lnTo>
                      <a:pt x="396" y="169"/>
                    </a:lnTo>
                    <a:lnTo>
                      <a:pt x="397" y="166"/>
                    </a:lnTo>
                    <a:lnTo>
                      <a:pt x="398" y="164"/>
                    </a:lnTo>
                    <a:lnTo>
                      <a:pt x="398" y="161"/>
                    </a:lnTo>
                    <a:lnTo>
                      <a:pt x="400" y="159"/>
                    </a:lnTo>
                    <a:lnTo>
                      <a:pt x="404" y="158"/>
                    </a:lnTo>
                    <a:lnTo>
                      <a:pt x="408" y="157"/>
                    </a:lnTo>
                    <a:lnTo>
                      <a:pt x="410" y="153"/>
                    </a:lnTo>
                    <a:lnTo>
                      <a:pt x="411" y="151"/>
                    </a:lnTo>
                    <a:lnTo>
                      <a:pt x="411" y="153"/>
                    </a:lnTo>
                    <a:lnTo>
                      <a:pt x="411" y="155"/>
                    </a:lnTo>
                    <a:lnTo>
                      <a:pt x="414" y="155"/>
                    </a:lnTo>
                    <a:lnTo>
                      <a:pt x="415" y="153"/>
                    </a:lnTo>
                    <a:lnTo>
                      <a:pt x="412" y="150"/>
                    </a:lnTo>
                    <a:lnTo>
                      <a:pt x="413" y="147"/>
                    </a:lnTo>
                    <a:lnTo>
                      <a:pt x="414" y="147"/>
                    </a:lnTo>
                    <a:lnTo>
                      <a:pt x="414" y="145"/>
                    </a:lnTo>
                    <a:lnTo>
                      <a:pt x="416" y="140"/>
                    </a:lnTo>
                    <a:lnTo>
                      <a:pt x="418" y="137"/>
                    </a:lnTo>
                    <a:lnTo>
                      <a:pt x="418" y="136"/>
                    </a:lnTo>
                    <a:lnTo>
                      <a:pt x="420" y="136"/>
                    </a:lnTo>
                    <a:lnTo>
                      <a:pt x="422" y="138"/>
                    </a:lnTo>
                    <a:lnTo>
                      <a:pt x="424" y="134"/>
                    </a:lnTo>
                    <a:lnTo>
                      <a:pt x="422" y="132"/>
                    </a:lnTo>
                    <a:lnTo>
                      <a:pt x="423" y="130"/>
                    </a:lnTo>
                    <a:lnTo>
                      <a:pt x="426" y="129"/>
                    </a:lnTo>
                    <a:lnTo>
                      <a:pt x="426" y="128"/>
                    </a:lnTo>
                    <a:lnTo>
                      <a:pt x="425" y="127"/>
                    </a:lnTo>
                    <a:lnTo>
                      <a:pt x="424" y="127"/>
                    </a:lnTo>
                    <a:lnTo>
                      <a:pt x="424" y="125"/>
                    </a:lnTo>
                    <a:lnTo>
                      <a:pt x="424" y="124"/>
                    </a:lnTo>
                    <a:lnTo>
                      <a:pt x="425" y="122"/>
                    </a:lnTo>
                    <a:lnTo>
                      <a:pt x="427" y="123"/>
                    </a:lnTo>
                    <a:lnTo>
                      <a:pt x="427" y="122"/>
                    </a:lnTo>
                    <a:lnTo>
                      <a:pt x="425" y="121"/>
                    </a:lnTo>
                    <a:lnTo>
                      <a:pt x="424" y="122"/>
                    </a:lnTo>
                    <a:lnTo>
                      <a:pt x="423" y="121"/>
                    </a:lnTo>
                    <a:lnTo>
                      <a:pt x="424" y="121"/>
                    </a:lnTo>
                    <a:lnTo>
                      <a:pt x="422" y="119"/>
                    </a:lnTo>
                    <a:lnTo>
                      <a:pt x="425" y="118"/>
                    </a:lnTo>
                    <a:lnTo>
                      <a:pt x="427" y="121"/>
                    </a:lnTo>
                    <a:lnTo>
                      <a:pt x="429" y="119"/>
                    </a:lnTo>
                    <a:lnTo>
                      <a:pt x="432" y="118"/>
                    </a:lnTo>
                    <a:lnTo>
                      <a:pt x="433" y="119"/>
                    </a:lnTo>
                    <a:lnTo>
                      <a:pt x="434" y="119"/>
                    </a:lnTo>
                    <a:lnTo>
                      <a:pt x="433" y="121"/>
                    </a:lnTo>
                    <a:lnTo>
                      <a:pt x="432" y="122"/>
                    </a:lnTo>
                    <a:lnTo>
                      <a:pt x="434" y="121"/>
                    </a:lnTo>
                    <a:lnTo>
                      <a:pt x="435" y="122"/>
                    </a:lnTo>
                    <a:lnTo>
                      <a:pt x="435" y="121"/>
                    </a:lnTo>
                    <a:lnTo>
                      <a:pt x="436" y="121"/>
                    </a:lnTo>
                    <a:lnTo>
                      <a:pt x="439" y="124"/>
                    </a:lnTo>
                    <a:lnTo>
                      <a:pt x="440" y="127"/>
                    </a:lnTo>
                    <a:lnTo>
                      <a:pt x="443" y="128"/>
                    </a:lnTo>
                    <a:lnTo>
                      <a:pt x="444" y="129"/>
                    </a:lnTo>
                    <a:lnTo>
                      <a:pt x="446" y="129"/>
                    </a:lnTo>
                    <a:lnTo>
                      <a:pt x="447" y="131"/>
                    </a:lnTo>
                    <a:lnTo>
                      <a:pt x="448" y="129"/>
                    </a:lnTo>
                    <a:lnTo>
                      <a:pt x="448" y="130"/>
                    </a:lnTo>
                    <a:lnTo>
                      <a:pt x="450" y="130"/>
                    </a:lnTo>
                    <a:lnTo>
                      <a:pt x="453" y="129"/>
                    </a:lnTo>
                    <a:lnTo>
                      <a:pt x="454" y="126"/>
                    </a:lnTo>
                    <a:lnTo>
                      <a:pt x="454" y="122"/>
                    </a:lnTo>
                    <a:lnTo>
                      <a:pt x="455" y="120"/>
                    </a:lnTo>
                    <a:lnTo>
                      <a:pt x="455" y="117"/>
                    </a:lnTo>
                    <a:lnTo>
                      <a:pt x="457" y="116"/>
                    </a:lnTo>
                    <a:lnTo>
                      <a:pt x="457" y="112"/>
                    </a:lnTo>
                    <a:lnTo>
                      <a:pt x="457" y="111"/>
                    </a:lnTo>
                    <a:lnTo>
                      <a:pt x="463" y="113"/>
                    </a:lnTo>
                    <a:lnTo>
                      <a:pt x="465" y="112"/>
                    </a:lnTo>
                    <a:lnTo>
                      <a:pt x="467" y="112"/>
                    </a:lnTo>
                    <a:lnTo>
                      <a:pt x="468" y="111"/>
                    </a:lnTo>
                    <a:lnTo>
                      <a:pt x="471" y="104"/>
                    </a:lnTo>
                    <a:lnTo>
                      <a:pt x="472" y="101"/>
                    </a:lnTo>
                    <a:lnTo>
                      <a:pt x="473" y="100"/>
                    </a:lnTo>
                    <a:lnTo>
                      <a:pt x="477" y="91"/>
                    </a:lnTo>
                    <a:lnTo>
                      <a:pt x="479" y="86"/>
                    </a:lnTo>
                    <a:lnTo>
                      <a:pt x="484" y="83"/>
                    </a:lnTo>
                    <a:lnTo>
                      <a:pt x="485" y="74"/>
                    </a:lnTo>
                    <a:lnTo>
                      <a:pt x="484"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06" name="Freeform 97">
                <a:extLst>
                  <a:ext uri="{FF2B5EF4-FFF2-40B4-BE49-F238E27FC236}">
                    <a16:creationId xmlns:a16="http://schemas.microsoft.com/office/drawing/2014/main" id="{EB889995-D637-4FCD-B233-3CBE2C96E237}"/>
                  </a:ext>
                </a:extLst>
              </p:cNvPr>
              <p:cNvSpPr>
                <a:spLocks/>
              </p:cNvSpPr>
              <p:nvPr/>
            </p:nvSpPr>
            <p:spPr bwMode="auto">
              <a:xfrm>
                <a:off x="693" y="2680"/>
                <a:ext cx="485" cy="415"/>
              </a:xfrm>
              <a:custGeom>
                <a:avLst/>
                <a:gdLst>
                  <a:gd name="T0" fmla="*/ 471 w 485"/>
                  <a:gd name="T1" fmla="*/ 53 h 415"/>
                  <a:gd name="T2" fmla="*/ 460 w 485"/>
                  <a:gd name="T3" fmla="*/ 30 h 415"/>
                  <a:gd name="T4" fmla="*/ 433 w 485"/>
                  <a:gd name="T5" fmla="*/ 19 h 415"/>
                  <a:gd name="T6" fmla="*/ 400 w 485"/>
                  <a:gd name="T7" fmla="*/ 0 h 415"/>
                  <a:gd name="T8" fmla="*/ 384 w 485"/>
                  <a:gd name="T9" fmla="*/ 29 h 415"/>
                  <a:gd name="T10" fmla="*/ 398 w 485"/>
                  <a:gd name="T11" fmla="*/ 46 h 415"/>
                  <a:gd name="T12" fmla="*/ 415 w 485"/>
                  <a:gd name="T13" fmla="*/ 66 h 415"/>
                  <a:gd name="T14" fmla="*/ 397 w 485"/>
                  <a:gd name="T15" fmla="*/ 78 h 415"/>
                  <a:gd name="T16" fmla="*/ 351 w 485"/>
                  <a:gd name="T17" fmla="*/ 91 h 415"/>
                  <a:gd name="T18" fmla="*/ 310 w 485"/>
                  <a:gd name="T19" fmla="*/ 102 h 415"/>
                  <a:gd name="T20" fmla="*/ 277 w 485"/>
                  <a:gd name="T21" fmla="*/ 108 h 415"/>
                  <a:gd name="T22" fmla="*/ 257 w 485"/>
                  <a:gd name="T23" fmla="*/ 133 h 415"/>
                  <a:gd name="T24" fmla="*/ 232 w 485"/>
                  <a:gd name="T25" fmla="*/ 129 h 415"/>
                  <a:gd name="T26" fmla="*/ 191 w 485"/>
                  <a:gd name="T27" fmla="*/ 129 h 415"/>
                  <a:gd name="T28" fmla="*/ 173 w 485"/>
                  <a:gd name="T29" fmla="*/ 147 h 415"/>
                  <a:gd name="T30" fmla="*/ 142 w 485"/>
                  <a:gd name="T31" fmla="*/ 168 h 415"/>
                  <a:gd name="T32" fmla="*/ 128 w 485"/>
                  <a:gd name="T33" fmla="*/ 160 h 415"/>
                  <a:gd name="T34" fmla="*/ 109 w 485"/>
                  <a:gd name="T35" fmla="*/ 179 h 415"/>
                  <a:gd name="T36" fmla="*/ 85 w 485"/>
                  <a:gd name="T37" fmla="*/ 184 h 415"/>
                  <a:gd name="T38" fmla="*/ 60 w 485"/>
                  <a:gd name="T39" fmla="*/ 202 h 415"/>
                  <a:gd name="T40" fmla="*/ 24 w 485"/>
                  <a:gd name="T41" fmla="*/ 220 h 415"/>
                  <a:gd name="T42" fmla="*/ 8 w 485"/>
                  <a:gd name="T43" fmla="*/ 251 h 415"/>
                  <a:gd name="T44" fmla="*/ 40 w 485"/>
                  <a:gd name="T45" fmla="*/ 260 h 415"/>
                  <a:gd name="T46" fmla="*/ 45 w 485"/>
                  <a:gd name="T47" fmla="*/ 276 h 415"/>
                  <a:gd name="T48" fmla="*/ 66 w 485"/>
                  <a:gd name="T49" fmla="*/ 276 h 415"/>
                  <a:gd name="T50" fmla="*/ 69 w 485"/>
                  <a:gd name="T51" fmla="*/ 300 h 415"/>
                  <a:gd name="T52" fmla="*/ 64 w 485"/>
                  <a:gd name="T53" fmla="*/ 316 h 415"/>
                  <a:gd name="T54" fmla="*/ 69 w 485"/>
                  <a:gd name="T55" fmla="*/ 336 h 415"/>
                  <a:gd name="T56" fmla="*/ 70 w 485"/>
                  <a:gd name="T57" fmla="*/ 352 h 415"/>
                  <a:gd name="T58" fmla="*/ 70 w 485"/>
                  <a:gd name="T59" fmla="*/ 375 h 415"/>
                  <a:gd name="T60" fmla="*/ 65 w 485"/>
                  <a:gd name="T61" fmla="*/ 379 h 415"/>
                  <a:gd name="T62" fmla="*/ 72 w 485"/>
                  <a:gd name="T63" fmla="*/ 390 h 415"/>
                  <a:gd name="T64" fmla="*/ 84 w 485"/>
                  <a:gd name="T65" fmla="*/ 408 h 415"/>
                  <a:gd name="T66" fmla="*/ 94 w 485"/>
                  <a:gd name="T67" fmla="*/ 413 h 415"/>
                  <a:gd name="T68" fmla="*/ 110 w 485"/>
                  <a:gd name="T69" fmla="*/ 402 h 415"/>
                  <a:gd name="T70" fmla="*/ 124 w 485"/>
                  <a:gd name="T71" fmla="*/ 396 h 415"/>
                  <a:gd name="T72" fmla="*/ 136 w 485"/>
                  <a:gd name="T73" fmla="*/ 379 h 415"/>
                  <a:gd name="T74" fmla="*/ 150 w 485"/>
                  <a:gd name="T75" fmla="*/ 368 h 415"/>
                  <a:gd name="T76" fmla="*/ 174 w 485"/>
                  <a:gd name="T77" fmla="*/ 361 h 415"/>
                  <a:gd name="T78" fmla="*/ 206 w 485"/>
                  <a:gd name="T79" fmla="*/ 359 h 415"/>
                  <a:gd name="T80" fmla="*/ 226 w 485"/>
                  <a:gd name="T81" fmla="*/ 349 h 415"/>
                  <a:gd name="T82" fmla="*/ 254 w 485"/>
                  <a:gd name="T83" fmla="*/ 347 h 415"/>
                  <a:gd name="T84" fmla="*/ 265 w 485"/>
                  <a:gd name="T85" fmla="*/ 335 h 415"/>
                  <a:gd name="T86" fmla="*/ 274 w 485"/>
                  <a:gd name="T87" fmla="*/ 321 h 415"/>
                  <a:gd name="T88" fmla="*/ 297 w 485"/>
                  <a:gd name="T89" fmla="*/ 326 h 415"/>
                  <a:gd name="T90" fmla="*/ 330 w 485"/>
                  <a:gd name="T91" fmla="*/ 329 h 415"/>
                  <a:gd name="T92" fmla="*/ 350 w 485"/>
                  <a:gd name="T93" fmla="*/ 326 h 415"/>
                  <a:gd name="T94" fmla="*/ 369 w 485"/>
                  <a:gd name="T95" fmla="*/ 327 h 415"/>
                  <a:gd name="T96" fmla="*/ 378 w 485"/>
                  <a:gd name="T97" fmla="*/ 326 h 415"/>
                  <a:gd name="T98" fmla="*/ 378 w 485"/>
                  <a:gd name="T99" fmla="*/ 305 h 415"/>
                  <a:gd name="T100" fmla="*/ 381 w 485"/>
                  <a:gd name="T101" fmla="*/ 293 h 415"/>
                  <a:gd name="T102" fmla="*/ 396 w 485"/>
                  <a:gd name="T103" fmla="*/ 293 h 415"/>
                  <a:gd name="T104" fmla="*/ 411 w 485"/>
                  <a:gd name="T105" fmla="*/ 279 h 415"/>
                  <a:gd name="T106" fmla="*/ 411 w 485"/>
                  <a:gd name="T107" fmla="*/ 253 h 415"/>
                  <a:gd name="T108" fmla="*/ 405 w 485"/>
                  <a:gd name="T109" fmla="*/ 242 h 415"/>
                  <a:gd name="T110" fmla="*/ 397 w 485"/>
                  <a:gd name="T111" fmla="*/ 219 h 415"/>
                  <a:gd name="T112" fmla="*/ 392 w 485"/>
                  <a:gd name="T113" fmla="*/ 187 h 415"/>
                  <a:gd name="T114" fmla="*/ 408 w 485"/>
                  <a:gd name="T115" fmla="*/ 157 h 415"/>
                  <a:gd name="T116" fmla="*/ 418 w 485"/>
                  <a:gd name="T117" fmla="*/ 136 h 415"/>
                  <a:gd name="T118" fmla="*/ 427 w 485"/>
                  <a:gd name="T119" fmla="*/ 123 h 415"/>
                  <a:gd name="T120" fmla="*/ 434 w 485"/>
                  <a:gd name="T121" fmla="*/ 121 h 415"/>
                  <a:gd name="T122" fmla="*/ 454 w 485"/>
                  <a:gd name="T123" fmla="*/ 122 h 415"/>
                  <a:gd name="T124" fmla="*/ 484 w 485"/>
                  <a:gd name="T125" fmla="*/ 83 h 4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5"/>
                  <a:gd name="T190" fmla="*/ 0 h 415"/>
                  <a:gd name="T191" fmla="*/ 485 w 485"/>
                  <a:gd name="T192" fmla="*/ 415 h 41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5" h="415">
                    <a:moveTo>
                      <a:pt x="484" y="72"/>
                    </a:moveTo>
                    <a:lnTo>
                      <a:pt x="482" y="71"/>
                    </a:lnTo>
                    <a:lnTo>
                      <a:pt x="478" y="73"/>
                    </a:lnTo>
                    <a:lnTo>
                      <a:pt x="475" y="73"/>
                    </a:lnTo>
                    <a:lnTo>
                      <a:pt x="473" y="74"/>
                    </a:lnTo>
                    <a:lnTo>
                      <a:pt x="470" y="74"/>
                    </a:lnTo>
                    <a:lnTo>
                      <a:pt x="465" y="77"/>
                    </a:lnTo>
                    <a:lnTo>
                      <a:pt x="464" y="76"/>
                    </a:lnTo>
                    <a:lnTo>
                      <a:pt x="461" y="74"/>
                    </a:lnTo>
                    <a:lnTo>
                      <a:pt x="460" y="71"/>
                    </a:lnTo>
                    <a:lnTo>
                      <a:pt x="463" y="66"/>
                    </a:lnTo>
                    <a:lnTo>
                      <a:pt x="467" y="62"/>
                    </a:lnTo>
                    <a:lnTo>
                      <a:pt x="468" y="60"/>
                    </a:lnTo>
                    <a:lnTo>
                      <a:pt x="471" y="55"/>
                    </a:lnTo>
                    <a:lnTo>
                      <a:pt x="471" y="53"/>
                    </a:lnTo>
                    <a:lnTo>
                      <a:pt x="472" y="52"/>
                    </a:lnTo>
                    <a:lnTo>
                      <a:pt x="472" y="49"/>
                    </a:lnTo>
                    <a:lnTo>
                      <a:pt x="473" y="48"/>
                    </a:lnTo>
                    <a:lnTo>
                      <a:pt x="474" y="43"/>
                    </a:lnTo>
                    <a:lnTo>
                      <a:pt x="473" y="43"/>
                    </a:lnTo>
                    <a:lnTo>
                      <a:pt x="470" y="40"/>
                    </a:lnTo>
                    <a:lnTo>
                      <a:pt x="470" y="37"/>
                    </a:lnTo>
                    <a:lnTo>
                      <a:pt x="467" y="33"/>
                    </a:lnTo>
                    <a:lnTo>
                      <a:pt x="466" y="32"/>
                    </a:lnTo>
                    <a:lnTo>
                      <a:pt x="465" y="32"/>
                    </a:lnTo>
                    <a:lnTo>
                      <a:pt x="459" y="33"/>
                    </a:lnTo>
                    <a:lnTo>
                      <a:pt x="458" y="32"/>
                    </a:lnTo>
                    <a:lnTo>
                      <a:pt x="459" y="31"/>
                    </a:lnTo>
                    <a:lnTo>
                      <a:pt x="460" y="30"/>
                    </a:lnTo>
                    <a:lnTo>
                      <a:pt x="460" y="29"/>
                    </a:lnTo>
                    <a:lnTo>
                      <a:pt x="458" y="26"/>
                    </a:lnTo>
                    <a:lnTo>
                      <a:pt x="450" y="23"/>
                    </a:lnTo>
                    <a:lnTo>
                      <a:pt x="451" y="19"/>
                    </a:lnTo>
                    <a:lnTo>
                      <a:pt x="453" y="14"/>
                    </a:lnTo>
                    <a:lnTo>
                      <a:pt x="452" y="12"/>
                    </a:lnTo>
                    <a:lnTo>
                      <a:pt x="449" y="13"/>
                    </a:lnTo>
                    <a:lnTo>
                      <a:pt x="449" y="17"/>
                    </a:lnTo>
                    <a:lnTo>
                      <a:pt x="448" y="22"/>
                    </a:lnTo>
                    <a:lnTo>
                      <a:pt x="444" y="21"/>
                    </a:lnTo>
                    <a:lnTo>
                      <a:pt x="444" y="19"/>
                    </a:lnTo>
                    <a:lnTo>
                      <a:pt x="443" y="18"/>
                    </a:lnTo>
                    <a:lnTo>
                      <a:pt x="441" y="15"/>
                    </a:lnTo>
                    <a:lnTo>
                      <a:pt x="439" y="15"/>
                    </a:lnTo>
                    <a:lnTo>
                      <a:pt x="433" y="19"/>
                    </a:lnTo>
                    <a:lnTo>
                      <a:pt x="432" y="19"/>
                    </a:lnTo>
                    <a:lnTo>
                      <a:pt x="429" y="21"/>
                    </a:lnTo>
                    <a:lnTo>
                      <a:pt x="427" y="21"/>
                    </a:lnTo>
                    <a:lnTo>
                      <a:pt x="423" y="19"/>
                    </a:lnTo>
                    <a:lnTo>
                      <a:pt x="421" y="18"/>
                    </a:lnTo>
                    <a:lnTo>
                      <a:pt x="419" y="16"/>
                    </a:lnTo>
                    <a:lnTo>
                      <a:pt x="419" y="11"/>
                    </a:lnTo>
                    <a:lnTo>
                      <a:pt x="418" y="10"/>
                    </a:lnTo>
                    <a:lnTo>
                      <a:pt x="415" y="7"/>
                    </a:lnTo>
                    <a:lnTo>
                      <a:pt x="411" y="8"/>
                    </a:lnTo>
                    <a:lnTo>
                      <a:pt x="410" y="8"/>
                    </a:lnTo>
                    <a:lnTo>
                      <a:pt x="408" y="8"/>
                    </a:lnTo>
                    <a:lnTo>
                      <a:pt x="406" y="4"/>
                    </a:lnTo>
                    <a:lnTo>
                      <a:pt x="403" y="0"/>
                    </a:lnTo>
                    <a:lnTo>
                      <a:pt x="400" y="0"/>
                    </a:lnTo>
                    <a:lnTo>
                      <a:pt x="398" y="2"/>
                    </a:lnTo>
                    <a:lnTo>
                      <a:pt x="395" y="6"/>
                    </a:lnTo>
                    <a:lnTo>
                      <a:pt x="392" y="5"/>
                    </a:lnTo>
                    <a:lnTo>
                      <a:pt x="392" y="7"/>
                    </a:lnTo>
                    <a:lnTo>
                      <a:pt x="393" y="8"/>
                    </a:lnTo>
                    <a:lnTo>
                      <a:pt x="394" y="10"/>
                    </a:lnTo>
                    <a:lnTo>
                      <a:pt x="394" y="13"/>
                    </a:lnTo>
                    <a:lnTo>
                      <a:pt x="392" y="15"/>
                    </a:lnTo>
                    <a:lnTo>
                      <a:pt x="392" y="17"/>
                    </a:lnTo>
                    <a:lnTo>
                      <a:pt x="388" y="19"/>
                    </a:lnTo>
                    <a:lnTo>
                      <a:pt x="387" y="19"/>
                    </a:lnTo>
                    <a:lnTo>
                      <a:pt x="386" y="21"/>
                    </a:lnTo>
                    <a:lnTo>
                      <a:pt x="388" y="24"/>
                    </a:lnTo>
                    <a:lnTo>
                      <a:pt x="385" y="27"/>
                    </a:lnTo>
                    <a:lnTo>
                      <a:pt x="384" y="29"/>
                    </a:lnTo>
                    <a:lnTo>
                      <a:pt x="386" y="31"/>
                    </a:lnTo>
                    <a:lnTo>
                      <a:pt x="389" y="32"/>
                    </a:lnTo>
                    <a:lnTo>
                      <a:pt x="391" y="35"/>
                    </a:lnTo>
                    <a:lnTo>
                      <a:pt x="392" y="35"/>
                    </a:lnTo>
                    <a:lnTo>
                      <a:pt x="394" y="35"/>
                    </a:lnTo>
                    <a:lnTo>
                      <a:pt x="398" y="33"/>
                    </a:lnTo>
                    <a:lnTo>
                      <a:pt x="401" y="33"/>
                    </a:lnTo>
                    <a:lnTo>
                      <a:pt x="402" y="35"/>
                    </a:lnTo>
                    <a:lnTo>
                      <a:pt x="402" y="36"/>
                    </a:lnTo>
                    <a:lnTo>
                      <a:pt x="402" y="39"/>
                    </a:lnTo>
                    <a:lnTo>
                      <a:pt x="400" y="39"/>
                    </a:lnTo>
                    <a:lnTo>
                      <a:pt x="398" y="38"/>
                    </a:lnTo>
                    <a:lnTo>
                      <a:pt x="394" y="42"/>
                    </a:lnTo>
                    <a:lnTo>
                      <a:pt x="398" y="45"/>
                    </a:lnTo>
                    <a:lnTo>
                      <a:pt x="398" y="46"/>
                    </a:lnTo>
                    <a:lnTo>
                      <a:pt x="397" y="47"/>
                    </a:lnTo>
                    <a:lnTo>
                      <a:pt x="400" y="50"/>
                    </a:lnTo>
                    <a:lnTo>
                      <a:pt x="405" y="51"/>
                    </a:lnTo>
                    <a:lnTo>
                      <a:pt x="406" y="53"/>
                    </a:lnTo>
                    <a:lnTo>
                      <a:pt x="407" y="53"/>
                    </a:lnTo>
                    <a:lnTo>
                      <a:pt x="409" y="55"/>
                    </a:lnTo>
                    <a:lnTo>
                      <a:pt x="411" y="55"/>
                    </a:lnTo>
                    <a:lnTo>
                      <a:pt x="411" y="57"/>
                    </a:lnTo>
                    <a:lnTo>
                      <a:pt x="412" y="57"/>
                    </a:lnTo>
                    <a:lnTo>
                      <a:pt x="416" y="56"/>
                    </a:lnTo>
                    <a:lnTo>
                      <a:pt x="418" y="59"/>
                    </a:lnTo>
                    <a:lnTo>
                      <a:pt x="419" y="61"/>
                    </a:lnTo>
                    <a:lnTo>
                      <a:pt x="418" y="62"/>
                    </a:lnTo>
                    <a:lnTo>
                      <a:pt x="418" y="65"/>
                    </a:lnTo>
                    <a:lnTo>
                      <a:pt x="415" y="66"/>
                    </a:lnTo>
                    <a:lnTo>
                      <a:pt x="416" y="66"/>
                    </a:lnTo>
                    <a:lnTo>
                      <a:pt x="416" y="68"/>
                    </a:lnTo>
                    <a:lnTo>
                      <a:pt x="414" y="67"/>
                    </a:lnTo>
                    <a:lnTo>
                      <a:pt x="414" y="68"/>
                    </a:lnTo>
                    <a:lnTo>
                      <a:pt x="414" y="72"/>
                    </a:lnTo>
                    <a:lnTo>
                      <a:pt x="413" y="76"/>
                    </a:lnTo>
                    <a:lnTo>
                      <a:pt x="410" y="76"/>
                    </a:lnTo>
                    <a:lnTo>
                      <a:pt x="405" y="74"/>
                    </a:lnTo>
                    <a:lnTo>
                      <a:pt x="405" y="75"/>
                    </a:lnTo>
                    <a:lnTo>
                      <a:pt x="403" y="73"/>
                    </a:lnTo>
                    <a:lnTo>
                      <a:pt x="403" y="76"/>
                    </a:lnTo>
                    <a:lnTo>
                      <a:pt x="402" y="78"/>
                    </a:lnTo>
                    <a:lnTo>
                      <a:pt x="397" y="78"/>
                    </a:lnTo>
                    <a:lnTo>
                      <a:pt x="395" y="78"/>
                    </a:lnTo>
                    <a:lnTo>
                      <a:pt x="390" y="79"/>
                    </a:lnTo>
                    <a:lnTo>
                      <a:pt x="387" y="78"/>
                    </a:lnTo>
                    <a:lnTo>
                      <a:pt x="386" y="75"/>
                    </a:lnTo>
                    <a:lnTo>
                      <a:pt x="382" y="73"/>
                    </a:lnTo>
                    <a:lnTo>
                      <a:pt x="377" y="76"/>
                    </a:lnTo>
                    <a:lnTo>
                      <a:pt x="375" y="76"/>
                    </a:lnTo>
                    <a:lnTo>
                      <a:pt x="372" y="75"/>
                    </a:lnTo>
                    <a:lnTo>
                      <a:pt x="372" y="79"/>
                    </a:lnTo>
                    <a:lnTo>
                      <a:pt x="367" y="87"/>
                    </a:lnTo>
                    <a:lnTo>
                      <a:pt x="366" y="87"/>
                    </a:lnTo>
                    <a:lnTo>
                      <a:pt x="361" y="90"/>
                    </a:lnTo>
                    <a:lnTo>
                      <a:pt x="360" y="90"/>
                    </a:lnTo>
                    <a:lnTo>
                      <a:pt x="358" y="91"/>
                    </a:lnTo>
                    <a:lnTo>
                      <a:pt x="351" y="91"/>
                    </a:lnTo>
                    <a:lnTo>
                      <a:pt x="342" y="96"/>
                    </a:lnTo>
                    <a:lnTo>
                      <a:pt x="340" y="95"/>
                    </a:lnTo>
                    <a:lnTo>
                      <a:pt x="337" y="97"/>
                    </a:lnTo>
                    <a:lnTo>
                      <a:pt x="335" y="97"/>
                    </a:lnTo>
                    <a:lnTo>
                      <a:pt x="333" y="98"/>
                    </a:lnTo>
                    <a:lnTo>
                      <a:pt x="330" y="98"/>
                    </a:lnTo>
                    <a:lnTo>
                      <a:pt x="327" y="101"/>
                    </a:lnTo>
                    <a:lnTo>
                      <a:pt x="326" y="103"/>
                    </a:lnTo>
                    <a:lnTo>
                      <a:pt x="325" y="104"/>
                    </a:lnTo>
                    <a:lnTo>
                      <a:pt x="322" y="104"/>
                    </a:lnTo>
                    <a:lnTo>
                      <a:pt x="321" y="103"/>
                    </a:lnTo>
                    <a:lnTo>
                      <a:pt x="318" y="103"/>
                    </a:lnTo>
                    <a:lnTo>
                      <a:pt x="316" y="103"/>
                    </a:lnTo>
                    <a:lnTo>
                      <a:pt x="314" y="106"/>
                    </a:lnTo>
                    <a:lnTo>
                      <a:pt x="310" y="102"/>
                    </a:lnTo>
                    <a:lnTo>
                      <a:pt x="307" y="101"/>
                    </a:lnTo>
                    <a:lnTo>
                      <a:pt x="307" y="99"/>
                    </a:lnTo>
                    <a:lnTo>
                      <a:pt x="304" y="96"/>
                    </a:lnTo>
                    <a:lnTo>
                      <a:pt x="302" y="98"/>
                    </a:lnTo>
                    <a:lnTo>
                      <a:pt x="298" y="100"/>
                    </a:lnTo>
                    <a:lnTo>
                      <a:pt x="294" y="100"/>
                    </a:lnTo>
                    <a:lnTo>
                      <a:pt x="293" y="100"/>
                    </a:lnTo>
                    <a:lnTo>
                      <a:pt x="293" y="104"/>
                    </a:lnTo>
                    <a:lnTo>
                      <a:pt x="291" y="105"/>
                    </a:lnTo>
                    <a:lnTo>
                      <a:pt x="290" y="106"/>
                    </a:lnTo>
                    <a:lnTo>
                      <a:pt x="288" y="108"/>
                    </a:lnTo>
                    <a:lnTo>
                      <a:pt x="283" y="107"/>
                    </a:lnTo>
                    <a:lnTo>
                      <a:pt x="280" y="104"/>
                    </a:lnTo>
                    <a:lnTo>
                      <a:pt x="277" y="106"/>
                    </a:lnTo>
                    <a:lnTo>
                      <a:pt x="277" y="108"/>
                    </a:lnTo>
                    <a:lnTo>
                      <a:pt x="276" y="111"/>
                    </a:lnTo>
                    <a:lnTo>
                      <a:pt x="275" y="113"/>
                    </a:lnTo>
                    <a:lnTo>
                      <a:pt x="273" y="116"/>
                    </a:lnTo>
                    <a:lnTo>
                      <a:pt x="274" y="119"/>
                    </a:lnTo>
                    <a:lnTo>
                      <a:pt x="276" y="123"/>
                    </a:lnTo>
                    <a:lnTo>
                      <a:pt x="274" y="127"/>
                    </a:lnTo>
                    <a:lnTo>
                      <a:pt x="271" y="129"/>
                    </a:lnTo>
                    <a:lnTo>
                      <a:pt x="269" y="130"/>
                    </a:lnTo>
                    <a:lnTo>
                      <a:pt x="267" y="127"/>
                    </a:lnTo>
                    <a:lnTo>
                      <a:pt x="265" y="127"/>
                    </a:lnTo>
                    <a:lnTo>
                      <a:pt x="264" y="130"/>
                    </a:lnTo>
                    <a:lnTo>
                      <a:pt x="263" y="134"/>
                    </a:lnTo>
                    <a:lnTo>
                      <a:pt x="260" y="134"/>
                    </a:lnTo>
                    <a:lnTo>
                      <a:pt x="257" y="133"/>
                    </a:lnTo>
                    <a:lnTo>
                      <a:pt x="256" y="134"/>
                    </a:lnTo>
                    <a:lnTo>
                      <a:pt x="255" y="134"/>
                    </a:lnTo>
                    <a:lnTo>
                      <a:pt x="252" y="130"/>
                    </a:lnTo>
                    <a:lnTo>
                      <a:pt x="250" y="129"/>
                    </a:lnTo>
                    <a:lnTo>
                      <a:pt x="248" y="128"/>
                    </a:lnTo>
                    <a:lnTo>
                      <a:pt x="246" y="129"/>
                    </a:lnTo>
                    <a:lnTo>
                      <a:pt x="245" y="127"/>
                    </a:lnTo>
                    <a:lnTo>
                      <a:pt x="244" y="128"/>
                    </a:lnTo>
                    <a:lnTo>
                      <a:pt x="243" y="126"/>
                    </a:lnTo>
                    <a:lnTo>
                      <a:pt x="241" y="127"/>
                    </a:lnTo>
                    <a:lnTo>
                      <a:pt x="239" y="126"/>
                    </a:lnTo>
                    <a:lnTo>
                      <a:pt x="237" y="126"/>
                    </a:lnTo>
                    <a:lnTo>
                      <a:pt x="236" y="128"/>
                    </a:lnTo>
                    <a:lnTo>
                      <a:pt x="234" y="129"/>
                    </a:lnTo>
                    <a:lnTo>
                      <a:pt x="232" y="129"/>
                    </a:lnTo>
                    <a:lnTo>
                      <a:pt x="229" y="125"/>
                    </a:lnTo>
                    <a:lnTo>
                      <a:pt x="225" y="129"/>
                    </a:lnTo>
                    <a:lnTo>
                      <a:pt x="223" y="129"/>
                    </a:lnTo>
                    <a:lnTo>
                      <a:pt x="224" y="131"/>
                    </a:lnTo>
                    <a:lnTo>
                      <a:pt x="223" y="133"/>
                    </a:lnTo>
                    <a:lnTo>
                      <a:pt x="219" y="130"/>
                    </a:lnTo>
                    <a:lnTo>
                      <a:pt x="217" y="127"/>
                    </a:lnTo>
                    <a:lnTo>
                      <a:pt x="212" y="123"/>
                    </a:lnTo>
                    <a:lnTo>
                      <a:pt x="207" y="123"/>
                    </a:lnTo>
                    <a:lnTo>
                      <a:pt x="204" y="125"/>
                    </a:lnTo>
                    <a:lnTo>
                      <a:pt x="201" y="126"/>
                    </a:lnTo>
                    <a:lnTo>
                      <a:pt x="201" y="129"/>
                    </a:lnTo>
                    <a:lnTo>
                      <a:pt x="197" y="129"/>
                    </a:lnTo>
                    <a:lnTo>
                      <a:pt x="195" y="130"/>
                    </a:lnTo>
                    <a:lnTo>
                      <a:pt x="191" y="129"/>
                    </a:lnTo>
                    <a:lnTo>
                      <a:pt x="187" y="127"/>
                    </a:lnTo>
                    <a:lnTo>
                      <a:pt x="186" y="128"/>
                    </a:lnTo>
                    <a:lnTo>
                      <a:pt x="184" y="127"/>
                    </a:lnTo>
                    <a:lnTo>
                      <a:pt x="182" y="127"/>
                    </a:lnTo>
                    <a:lnTo>
                      <a:pt x="179" y="127"/>
                    </a:lnTo>
                    <a:lnTo>
                      <a:pt x="177" y="130"/>
                    </a:lnTo>
                    <a:lnTo>
                      <a:pt x="174" y="129"/>
                    </a:lnTo>
                    <a:lnTo>
                      <a:pt x="174" y="133"/>
                    </a:lnTo>
                    <a:lnTo>
                      <a:pt x="176" y="137"/>
                    </a:lnTo>
                    <a:lnTo>
                      <a:pt x="177" y="139"/>
                    </a:lnTo>
                    <a:lnTo>
                      <a:pt x="177" y="143"/>
                    </a:lnTo>
                    <a:lnTo>
                      <a:pt x="176" y="144"/>
                    </a:lnTo>
                    <a:lnTo>
                      <a:pt x="176" y="147"/>
                    </a:lnTo>
                    <a:lnTo>
                      <a:pt x="175" y="147"/>
                    </a:lnTo>
                    <a:lnTo>
                      <a:pt x="173" y="147"/>
                    </a:lnTo>
                    <a:lnTo>
                      <a:pt x="167" y="153"/>
                    </a:lnTo>
                    <a:lnTo>
                      <a:pt x="168" y="156"/>
                    </a:lnTo>
                    <a:lnTo>
                      <a:pt x="170" y="156"/>
                    </a:lnTo>
                    <a:lnTo>
                      <a:pt x="170" y="160"/>
                    </a:lnTo>
                    <a:lnTo>
                      <a:pt x="168" y="161"/>
                    </a:lnTo>
                    <a:lnTo>
                      <a:pt x="163" y="161"/>
                    </a:lnTo>
                    <a:lnTo>
                      <a:pt x="162" y="163"/>
                    </a:lnTo>
                    <a:lnTo>
                      <a:pt x="161" y="166"/>
                    </a:lnTo>
                    <a:lnTo>
                      <a:pt x="155" y="169"/>
                    </a:lnTo>
                    <a:lnTo>
                      <a:pt x="155" y="170"/>
                    </a:lnTo>
                    <a:lnTo>
                      <a:pt x="154" y="172"/>
                    </a:lnTo>
                    <a:lnTo>
                      <a:pt x="151" y="174"/>
                    </a:lnTo>
                    <a:lnTo>
                      <a:pt x="146" y="170"/>
                    </a:lnTo>
                    <a:lnTo>
                      <a:pt x="143" y="169"/>
                    </a:lnTo>
                    <a:lnTo>
                      <a:pt x="142" y="168"/>
                    </a:lnTo>
                    <a:lnTo>
                      <a:pt x="142" y="166"/>
                    </a:lnTo>
                    <a:lnTo>
                      <a:pt x="139" y="166"/>
                    </a:lnTo>
                    <a:lnTo>
                      <a:pt x="139" y="165"/>
                    </a:lnTo>
                    <a:lnTo>
                      <a:pt x="139" y="163"/>
                    </a:lnTo>
                    <a:lnTo>
                      <a:pt x="138" y="157"/>
                    </a:lnTo>
                    <a:lnTo>
                      <a:pt x="135" y="153"/>
                    </a:lnTo>
                    <a:lnTo>
                      <a:pt x="135" y="151"/>
                    </a:lnTo>
                    <a:lnTo>
                      <a:pt x="133" y="150"/>
                    </a:lnTo>
                    <a:lnTo>
                      <a:pt x="133" y="151"/>
                    </a:lnTo>
                    <a:lnTo>
                      <a:pt x="131" y="149"/>
                    </a:lnTo>
                    <a:lnTo>
                      <a:pt x="130" y="147"/>
                    </a:lnTo>
                    <a:lnTo>
                      <a:pt x="130" y="157"/>
                    </a:lnTo>
                    <a:lnTo>
                      <a:pt x="130" y="159"/>
                    </a:lnTo>
                    <a:lnTo>
                      <a:pt x="128" y="160"/>
                    </a:lnTo>
                    <a:lnTo>
                      <a:pt x="127" y="162"/>
                    </a:lnTo>
                    <a:lnTo>
                      <a:pt x="126" y="163"/>
                    </a:lnTo>
                    <a:lnTo>
                      <a:pt x="125" y="163"/>
                    </a:lnTo>
                    <a:lnTo>
                      <a:pt x="124" y="163"/>
                    </a:lnTo>
                    <a:lnTo>
                      <a:pt x="118" y="164"/>
                    </a:lnTo>
                    <a:lnTo>
                      <a:pt x="119" y="165"/>
                    </a:lnTo>
                    <a:lnTo>
                      <a:pt x="118" y="166"/>
                    </a:lnTo>
                    <a:lnTo>
                      <a:pt x="114" y="166"/>
                    </a:lnTo>
                    <a:lnTo>
                      <a:pt x="114" y="167"/>
                    </a:lnTo>
                    <a:lnTo>
                      <a:pt x="113" y="168"/>
                    </a:lnTo>
                    <a:lnTo>
                      <a:pt x="113" y="171"/>
                    </a:lnTo>
                    <a:lnTo>
                      <a:pt x="113" y="174"/>
                    </a:lnTo>
                    <a:lnTo>
                      <a:pt x="113" y="175"/>
                    </a:lnTo>
                    <a:lnTo>
                      <a:pt x="113" y="178"/>
                    </a:lnTo>
                    <a:lnTo>
                      <a:pt x="109" y="179"/>
                    </a:lnTo>
                    <a:lnTo>
                      <a:pt x="106" y="178"/>
                    </a:lnTo>
                    <a:lnTo>
                      <a:pt x="104" y="180"/>
                    </a:lnTo>
                    <a:lnTo>
                      <a:pt x="103" y="174"/>
                    </a:lnTo>
                    <a:lnTo>
                      <a:pt x="103" y="173"/>
                    </a:lnTo>
                    <a:lnTo>
                      <a:pt x="102" y="171"/>
                    </a:lnTo>
                    <a:lnTo>
                      <a:pt x="97" y="170"/>
                    </a:lnTo>
                    <a:lnTo>
                      <a:pt x="95" y="168"/>
                    </a:lnTo>
                    <a:lnTo>
                      <a:pt x="93" y="170"/>
                    </a:lnTo>
                    <a:lnTo>
                      <a:pt x="93" y="172"/>
                    </a:lnTo>
                    <a:lnTo>
                      <a:pt x="91" y="173"/>
                    </a:lnTo>
                    <a:lnTo>
                      <a:pt x="89" y="175"/>
                    </a:lnTo>
                    <a:lnTo>
                      <a:pt x="89" y="176"/>
                    </a:lnTo>
                    <a:lnTo>
                      <a:pt x="89" y="179"/>
                    </a:lnTo>
                    <a:lnTo>
                      <a:pt x="85" y="182"/>
                    </a:lnTo>
                    <a:lnTo>
                      <a:pt x="85" y="184"/>
                    </a:lnTo>
                    <a:lnTo>
                      <a:pt x="85" y="186"/>
                    </a:lnTo>
                    <a:lnTo>
                      <a:pt x="85" y="189"/>
                    </a:lnTo>
                    <a:lnTo>
                      <a:pt x="84" y="190"/>
                    </a:lnTo>
                    <a:lnTo>
                      <a:pt x="83" y="192"/>
                    </a:lnTo>
                    <a:lnTo>
                      <a:pt x="79" y="197"/>
                    </a:lnTo>
                    <a:lnTo>
                      <a:pt x="78" y="200"/>
                    </a:lnTo>
                    <a:lnTo>
                      <a:pt x="74" y="202"/>
                    </a:lnTo>
                    <a:lnTo>
                      <a:pt x="74" y="208"/>
                    </a:lnTo>
                    <a:lnTo>
                      <a:pt x="73" y="208"/>
                    </a:lnTo>
                    <a:lnTo>
                      <a:pt x="72" y="208"/>
                    </a:lnTo>
                    <a:lnTo>
                      <a:pt x="69" y="207"/>
                    </a:lnTo>
                    <a:lnTo>
                      <a:pt x="63" y="204"/>
                    </a:lnTo>
                    <a:lnTo>
                      <a:pt x="61" y="205"/>
                    </a:lnTo>
                    <a:lnTo>
                      <a:pt x="59" y="204"/>
                    </a:lnTo>
                    <a:lnTo>
                      <a:pt x="60" y="202"/>
                    </a:lnTo>
                    <a:lnTo>
                      <a:pt x="59" y="200"/>
                    </a:lnTo>
                    <a:lnTo>
                      <a:pt x="58" y="198"/>
                    </a:lnTo>
                    <a:lnTo>
                      <a:pt x="54" y="200"/>
                    </a:lnTo>
                    <a:lnTo>
                      <a:pt x="49" y="204"/>
                    </a:lnTo>
                    <a:lnTo>
                      <a:pt x="46" y="204"/>
                    </a:lnTo>
                    <a:lnTo>
                      <a:pt x="45" y="205"/>
                    </a:lnTo>
                    <a:lnTo>
                      <a:pt x="37" y="203"/>
                    </a:lnTo>
                    <a:lnTo>
                      <a:pt x="36" y="201"/>
                    </a:lnTo>
                    <a:lnTo>
                      <a:pt x="35" y="198"/>
                    </a:lnTo>
                    <a:lnTo>
                      <a:pt x="33" y="198"/>
                    </a:lnTo>
                    <a:lnTo>
                      <a:pt x="31" y="198"/>
                    </a:lnTo>
                    <a:lnTo>
                      <a:pt x="30" y="202"/>
                    </a:lnTo>
                    <a:lnTo>
                      <a:pt x="27" y="208"/>
                    </a:lnTo>
                    <a:lnTo>
                      <a:pt x="25" y="216"/>
                    </a:lnTo>
                    <a:lnTo>
                      <a:pt x="24" y="220"/>
                    </a:lnTo>
                    <a:lnTo>
                      <a:pt x="24" y="224"/>
                    </a:lnTo>
                    <a:lnTo>
                      <a:pt x="23" y="228"/>
                    </a:lnTo>
                    <a:lnTo>
                      <a:pt x="17" y="231"/>
                    </a:lnTo>
                    <a:lnTo>
                      <a:pt x="15" y="233"/>
                    </a:lnTo>
                    <a:lnTo>
                      <a:pt x="13" y="237"/>
                    </a:lnTo>
                    <a:lnTo>
                      <a:pt x="12" y="238"/>
                    </a:lnTo>
                    <a:lnTo>
                      <a:pt x="7" y="239"/>
                    </a:lnTo>
                    <a:lnTo>
                      <a:pt x="2" y="239"/>
                    </a:lnTo>
                    <a:lnTo>
                      <a:pt x="0" y="240"/>
                    </a:lnTo>
                    <a:lnTo>
                      <a:pt x="0" y="241"/>
                    </a:lnTo>
                    <a:lnTo>
                      <a:pt x="2" y="242"/>
                    </a:lnTo>
                    <a:lnTo>
                      <a:pt x="2" y="243"/>
                    </a:lnTo>
                    <a:lnTo>
                      <a:pt x="6" y="245"/>
                    </a:lnTo>
                    <a:lnTo>
                      <a:pt x="7" y="248"/>
                    </a:lnTo>
                    <a:lnTo>
                      <a:pt x="8" y="251"/>
                    </a:lnTo>
                    <a:lnTo>
                      <a:pt x="12" y="250"/>
                    </a:lnTo>
                    <a:lnTo>
                      <a:pt x="13" y="251"/>
                    </a:lnTo>
                    <a:lnTo>
                      <a:pt x="14" y="251"/>
                    </a:lnTo>
                    <a:lnTo>
                      <a:pt x="13" y="252"/>
                    </a:lnTo>
                    <a:lnTo>
                      <a:pt x="14" y="253"/>
                    </a:lnTo>
                    <a:lnTo>
                      <a:pt x="18" y="251"/>
                    </a:lnTo>
                    <a:lnTo>
                      <a:pt x="21" y="250"/>
                    </a:lnTo>
                    <a:lnTo>
                      <a:pt x="21" y="254"/>
                    </a:lnTo>
                    <a:lnTo>
                      <a:pt x="26" y="257"/>
                    </a:lnTo>
                    <a:lnTo>
                      <a:pt x="27" y="255"/>
                    </a:lnTo>
                    <a:lnTo>
                      <a:pt x="33" y="257"/>
                    </a:lnTo>
                    <a:lnTo>
                      <a:pt x="33" y="255"/>
                    </a:lnTo>
                    <a:lnTo>
                      <a:pt x="36" y="260"/>
                    </a:lnTo>
                    <a:lnTo>
                      <a:pt x="38" y="261"/>
                    </a:lnTo>
                    <a:lnTo>
                      <a:pt x="40" y="260"/>
                    </a:lnTo>
                    <a:lnTo>
                      <a:pt x="40" y="261"/>
                    </a:lnTo>
                    <a:lnTo>
                      <a:pt x="43" y="266"/>
                    </a:lnTo>
                    <a:lnTo>
                      <a:pt x="43" y="267"/>
                    </a:lnTo>
                    <a:lnTo>
                      <a:pt x="40" y="267"/>
                    </a:lnTo>
                    <a:lnTo>
                      <a:pt x="39" y="270"/>
                    </a:lnTo>
                    <a:lnTo>
                      <a:pt x="37" y="271"/>
                    </a:lnTo>
                    <a:lnTo>
                      <a:pt x="37" y="273"/>
                    </a:lnTo>
                    <a:lnTo>
                      <a:pt x="38" y="272"/>
                    </a:lnTo>
                    <a:lnTo>
                      <a:pt x="40" y="274"/>
                    </a:lnTo>
                    <a:lnTo>
                      <a:pt x="41" y="274"/>
                    </a:lnTo>
                    <a:lnTo>
                      <a:pt x="42" y="275"/>
                    </a:lnTo>
                    <a:lnTo>
                      <a:pt x="41" y="275"/>
                    </a:lnTo>
                    <a:lnTo>
                      <a:pt x="43" y="277"/>
                    </a:lnTo>
                    <a:lnTo>
                      <a:pt x="44" y="276"/>
                    </a:lnTo>
                    <a:lnTo>
                      <a:pt x="45" y="276"/>
                    </a:lnTo>
                    <a:lnTo>
                      <a:pt x="45" y="274"/>
                    </a:lnTo>
                    <a:lnTo>
                      <a:pt x="48" y="273"/>
                    </a:lnTo>
                    <a:lnTo>
                      <a:pt x="49" y="274"/>
                    </a:lnTo>
                    <a:lnTo>
                      <a:pt x="53" y="274"/>
                    </a:lnTo>
                    <a:lnTo>
                      <a:pt x="53" y="276"/>
                    </a:lnTo>
                    <a:lnTo>
                      <a:pt x="54" y="276"/>
                    </a:lnTo>
                    <a:lnTo>
                      <a:pt x="54" y="277"/>
                    </a:lnTo>
                    <a:lnTo>
                      <a:pt x="56" y="277"/>
                    </a:lnTo>
                    <a:lnTo>
                      <a:pt x="57" y="278"/>
                    </a:lnTo>
                    <a:lnTo>
                      <a:pt x="61" y="278"/>
                    </a:lnTo>
                    <a:lnTo>
                      <a:pt x="61" y="279"/>
                    </a:lnTo>
                    <a:lnTo>
                      <a:pt x="62" y="278"/>
                    </a:lnTo>
                    <a:lnTo>
                      <a:pt x="64" y="278"/>
                    </a:lnTo>
                    <a:lnTo>
                      <a:pt x="66" y="276"/>
                    </a:lnTo>
                    <a:lnTo>
                      <a:pt x="69" y="275"/>
                    </a:lnTo>
                    <a:lnTo>
                      <a:pt x="69" y="276"/>
                    </a:lnTo>
                    <a:lnTo>
                      <a:pt x="67" y="278"/>
                    </a:lnTo>
                    <a:lnTo>
                      <a:pt x="71" y="281"/>
                    </a:lnTo>
                    <a:lnTo>
                      <a:pt x="72" y="286"/>
                    </a:lnTo>
                    <a:lnTo>
                      <a:pt x="74" y="288"/>
                    </a:lnTo>
                    <a:lnTo>
                      <a:pt x="73" y="289"/>
                    </a:lnTo>
                    <a:lnTo>
                      <a:pt x="73" y="292"/>
                    </a:lnTo>
                    <a:lnTo>
                      <a:pt x="73" y="293"/>
                    </a:lnTo>
                    <a:lnTo>
                      <a:pt x="73" y="295"/>
                    </a:lnTo>
                    <a:lnTo>
                      <a:pt x="71" y="295"/>
                    </a:lnTo>
                    <a:lnTo>
                      <a:pt x="70" y="296"/>
                    </a:lnTo>
                    <a:lnTo>
                      <a:pt x="69" y="297"/>
                    </a:lnTo>
                    <a:lnTo>
                      <a:pt x="69" y="298"/>
                    </a:lnTo>
                    <a:lnTo>
                      <a:pt x="69" y="300"/>
                    </a:lnTo>
                    <a:lnTo>
                      <a:pt x="69" y="301"/>
                    </a:lnTo>
                    <a:lnTo>
                      <a:pt x="70" y="301"/>
                    </a:lnTo>
                    <a:lnTo>
                      <a:pt x="69" y="303"/>
                    </a:lnTo>
                    <a:lnTo>
                      <a:pt x="71" y="304"/>
                    </a:lnTo>
                    <a:lnTo>
                      <a:pt x="70" y="306"/>
                    </a:lnTo>
                    <a:lnTo>
                      <a:pt x="68" y="307"/>
                    </a:lnTo>
                    <a:lnTo>
                      <a:pt x="68" y="309"/>
                    </a:lnTo>
                    <a:lnTo>
                      <a:pt x="69" y="309"/>
                    </a:lnTo>
                    <a:lnTo>
                      <a:pt x="67" y="311"/>
                    </a:lnTo>
                    <a:lnTo>
                      <a:pt x="66" y="311"/>
                    </a:lnTo>
                    <a:lnTo>
                      <a:pt x="67" y="312"/>
                    </a:lnTo>
                    <a:lnTo>
                      <a:pt x="65" y="315"/>
                    </a:lnTo>
                    <a:lnTo>
                      <a:pt x="64" y="315"/>
                    </a:lnTo>
                    <a:lnTo>
                      <a:pt x="64" y="316"/>
                    </a:lnTo>
                    <a:lnTo>
                      <a:pt x="65" y="316"/>
                    </a:lnTo>
                    <a:lnTo>
                      <a:pt x="69" y="318"/>
                    </a:lnTo>
                    <a:lnTo>
                      <a:pt x="68" y="319"/>
                    </a:lnTo>
                    <a:lnTo>
                      <a:pt x="67" y="321"/>
                    </a:lnTo>
                    <a:lnTo>
                      <a:pt x="69" y="322"/>
                    </a:lnTo>
                    <a:lnTo>
                      <a:pt x="69" y="326"/>
                    </a:lnTo>
                    <a:lnTo>
                      <a:pt x="69" y="329"/>
                    </a:lnTo>
                    <a:lnTo>
                      <a:pt x="67" y="330"/>
                    </a:lnTo>
                    <a:lnTo>
                      <a:pt x="65" y="330"/>
                    </a:lnTo>
                    <a:lnTo>
                      <a:pt x="64" y="331"/>
                    </a:lnTo>
                    <a:lnTo>
                      <a:pt x="65" y="332"/>
                    </a:lnTo>
                    <a:lnTo>
                      <a:pt x="64" y="332"/>
                    </a:lnTo>
                    <a:lnTo>
                      <a:pt x="65" y="336"/>
                    </a:lnTo>
                    <a:lnTo>
                      <a:pt x="67" y="337"/>
                    </a:lnTo>
                    <a:lnTo>
                      <a:pt x="69" y="336"/>
                    </a:lnTo>
                    <a:lnTo>
                      <a:pt x="70" y="336"/>
                    </a:lnTo>
                    <a:lnTo>
                      <a:pt x="70" y="338"/>
                    </a:lnTo>
                    <a:lnTo>
                      <a:pt x="72" y="339"/>
                    </a:lnTo>
                    <a:lnTo>
                      <a:pt x="70" y="340"/>
                    </a:lnTo>
                    <a:lnTo>
                      <a:pt x="71" y="342"/>
                    </a:lnTo>
                    <a:lnTo>
                      <a:pt x="70" y="342"/>
                    </a:lnTo>
                    <a:lnTo>
                      <a:pt x="70" y="343"/>
                    </a:lnTo>
                    <a:lnTo>
                      <a:pt x="70" y="345"/>
                    </a:lnTo>
                    <a:lnTo>
                      <a:pt x="67" y="345"/>
                    </a:lnTo>
                    <a:lnTo>
                      <a:pt x="67" y="348"/>
                    </a:lnTo>
                    <a:lnTo>
                      <a:pt x="70" y="349"/>
                    </a:lnTo>
                    <a:lnTo>
                      <a:pt x="72" y="349"/>
                    </a:lnTo>
                    <a:lnTo>
                      <a:pt x="72" y="350"/>
                    </a:lnTo>
                    <a:lnTo>
                      <a:pt x="70" y="352"/>
                    </a:lnTo>
                    <a:lnTo>
                      <a:pt x="71" y="353"/>
                    </a:lnTo>
                    <a:lnTo>
                      <a:pt x="72" y="353"/>
                    </a:lnTo>
                    <a:lnTo>
                      <a:pt x="74" y="355"/>
                    </a:lnTo>
                    <a:lnTo>
                      <a:pt x="73" y="357"/>
                    </a:lnTo>
                    <a:lnTo>
                      <a:pt x="75" y="360"/>
                    </a:lnTo>
                    <a:lnTo>
                      <a:pt x="75" y="363"/>
                    </a:lnTo>
                    <a:lnTo>
                      <a:pt x="75" y="364"/>
                    </a:lnTo>
                    <a:lnTo>
                      <a:pt x="75" y="366"/>
                    </a:lnTo>
                    <a:lnTo>
                      <a:pt x="73" y="368"/>
                    </a:lnTo>
                    <a:lnTo>
                      <a:pt x="77" y="368"/>
                    </a:lnTo>
                    <a:lnTo>
                      <a:pt x="75" y="374"/>
                    </a:lnTo>
                    <a:lnTo>
                      <a:pt x="72" y="372"/>
                    </a:lnTo>
                    <a:lnTo>
                      <a:pt x="70" y="373"/>
                    </a:lnTo>
                    <a:lnTo>
                      <a:pt x="71" y="373"/>
                    </a:lnTo>
                    <a:lnTo>
                      <a:pt x="70" y="375"/>
                    </a:lnTo>
                    <a:lnTo>
                      <a:pt x="73" y="377"/>
                    </a:lnTo>
                    <a:lnTo>
                      <a:pt x="73" y="378"/>
                    </a:lnTo>
                    <a:lnTo>
                      <a:pt x="75" y="379"/>
                    </a:lnTo>
                    <a:lnTo>
                      <a:pt x="73" y="380"/>
                    </a:lnTo>
                    <a:lnTo>
                      <a:pt x="74" y="383"/>
                    </a:lnTo>
                    <a:lnTo>
                      <a:pt x="73" y="383"/>
                    </a:lnTo>
                    <a:lnTo>
                      <a:pt x="70" y="380"/>
                    </a:lnTo>
                    <a:lnTo>
                      <a:pt x="71" y="379"/>
                    </a:lnTo>
                    <a:lnTo>
                      <a:pt x="70" y="379"/>
                    </a:lnTo>
                    <a:lnTo>
                      <a:pt x="69" y="379"/>
                    </a:lnTo>
                    <a:lnTo>
                      <a:pt x="65" y="378"/>
                    </a:lnTo>
                    <a:lnTo>
                      <a:pt x="65" y="379"/>
                    </a:lnTo>
                    <a:lnTo>
                      <a:pt x="65" y="378"/>
                    </a:lnTo>
                    <a:lnTo>
                      <a:pt x="62" y="379"/>
                    </a:lnTo>
                    <a:lnTo>
                      <a:pt x="61" y="380"/>
                    </a:lnTo>
                    <a:lnTo>
                      <a:pt x="62" y="381"/>
                    </a:lnTo>
                    <a:lnTo>
                      <a:pt x="62" y="382"/>
                    </a:lnTo>
                    <a:lnTo>
                      <a:pt x="59" y="382"/>
                    </a:lnTo>
                    <a:lnTo>
                      <a:pt x="60" y="383"/>
                    </a:lnTo>
                    <a:lnTo>
                      <a:pt x="61" y="383"/>
                    </a:lnTo>
                    <a:lnTo>
                      <a:pt x="63" y="387"/>
                    </a:lnTo>
                    <a:lnTo>
                      <a:pt x="64" y="385"/>
                    </a:lnTo>
                    <a:lnTo>
                      <a:pt x="66" y="387"/>
                    </a:lnTo>
                    <a:lnTo>
                      <a:pt x="69" y="386"/>
                    </a:lnTo>
                    <a:lnTo>
                      <a:pt x="71" y="387"/>
                    </a:lnTo>
                    <a:lnTo>
                      <a:pt x="72" y="389"/>
                    </a:lnTo>
                    <a:lnTo>
                      <a:pt x="72" y="390"/>
                    </a:lnTo>
                    <a:lnTo>
                      <a:pt x="74" y="392"/>
                    </a:lnTo>
                    <a:lnTo>
                      <a:pt x="72" y="393"/>
                    </a:lnTo>
                    <a:lnTo>
                      <a:pt x="75" y="393"/>
                    </a:lnTo>
                    <a:lnTo>
                      <a:pt x="75" y="394"/>
                    </a:lnTo>
                    <a:lnTo>
                      <a:pt x="75" y="399"/>
                    </a:lnTo>
                    <a:lnTo>
                      <a:pt x="75" y="400"/>
                    </a:lnTo>
                    <a:lnTo>
                      <a:pt x="76" y="401"/>
                    </a:lnTo>
                    <a:lnTo>
                      <a:pt x="77" y="400"/>
                    </a:lnTo>
                    <a:lnTo>
                      <a:pt x="82" y="402"/>
                    </a:lnTo>
                    <a:lnTo>
                      <a:pt x="82" y="400"/>
                    </a:lnTo>
                    <a:lnTo>
                      <a:pt x="83" y="400"/>
                    </a:lnTo>
                    <a:lnTo>
                      <a:pt x="83" y="404"/>
                    </a:lnTo>
                    <a:lnTo>
                      <a:pt x="82" y="408"/>
                    </a:lnTo>
                    <a:lnTo>
                      <a:pt x="84" y="408"/>
                    </a:lnTo>
                    <a:lnTo>
                      <a:pt x="85" y="406"/>
                    </a:lnTo>
                    <a:lnTo>
                      <a:pt x="87" y="406"/>
                    </a:lnTo>
                    <a:lnTo>
                      <a:pt x="87" y="404"/>
                    </a:lnTo>
                    <a:lnTo>
                      <a:pt x="88" y="403"/>
                    </a:lnTo>
                    <a:lnTo>
                      <a:pt x="89" y="403"/>
                    </a:lnTo>
                    <a:lnTo>
                      <a:pt x="91" y="402"/>
                    </a:lnTo>
                    <a:lnTo>
                      <a:pt x="92" y="403"/>
                    </a:lnTo>
                    <a:lnTo>
                      <a:pt x="90" y="403"/>
                    </a:lnTo>
                    <a:lnTo>
                      <a:pt x="92" y="405"/>
                    </a:lnTo>
                    <a:lnTo>
                      <a:pt x="91" y="408"/>
                    </a:lnTo>
                    <a:lnTo>
                      <a:pt x="92" y="408"/>
                    </a:lnTo>
                    <a:lnTo>
                      <a:pt x="93" y="408"/>
                    </a:lnTo>
                    <a:lnTo>
                      <a:pt x="94" y="408"/>
                    </a:lnTo>
                    <a:lnTo>
                      <a:pt x="94" y="413"/>
                    </a:lnTo>
                    <a:lnTo>
                      <a:pt x="95" y="415"/>
                    </a:lnTo>
                    <a:lnTo>
                      <a:pt x="98" y="413"/>
                    </a:lnTo>
                    <a:lnTo>
                      <a:pt x="99" y="413"/>
                    </a:lnTo>
                    <a:lnTo>
                      <a:pt x="100" y="414"/>
                    </a:lnTo>
                    <a:lnTo>
                      <a:pt x="100" y="413"/>
                    </a:lnTo>
                    <a:lnTo>
                      <a:pt x="103" y="413"/>
                    </a:lnTo>
                    <a:lnTo>
                      <a:pt x="103" y="410"/>
                    </a:lnTo>
                    <a:lnTo>
                      <a:pt x="104" y="411"/>
                    </a:lnTo>
                    <a:lnTo>
                      <a:pt x="105" y="408"/>
                    </a:lnTo>
                    <a:lnTo>
                      <a:pt x="104" y="407"/>
                    </a:lnTo>
                    <a:lnTo>
                      <a:pt x="106" y="406"/>
                    </a:lnTo>
                    <a:lnTo>
                      <a:pt x="107" y="406"/>
                    </a:lnTo>
                    <a:lnTo>
                      <a:pt x="108" y="405"/>
                    </a:lnTo>
                    <a:lnTo>
                      <a:pt x="110" y="405"/>
                    </a:lnTo>
                    <a:lnTo>
                      <a:pt x="110" y="402"/>
                    </a:lnTo>
                    <a:lnTo>
                      <a:pt x="114" y="403"/>
                    </a:lnTo>
                    <a:lnTo>
                      <a:pt x="118" y="406"/>
                    </a:lnTo>
                    <a:lnTo>
                      <a:pt x="119" y="406"/>
                    </a:lnTo>
                    <a:lnTo>
                      <a:pt x="120" y="403"/>
                    </a:lnTo>
                    <a:lnTo>
                      <a:pt x="119" y="403"/>
                    </a:lnTo>
                    <a:lnTo>
                      <a:pt x="120" y="402"/>
                    </a:lnTo>
                    <a:lnTo>
                      <a:pt x="121" y="402"/>
                    </a:lnTo>
                    <a:lnTo>
                      <a:pt x="122" y="402"/>
                    </a:lnTo>
                    <a:lnTo>
                      <a:pt x="122" y="399"/>
                    </a:lnTo>
                    <a:lnTo>
                      <a:pt x="122" y="398"/>
                    </a:lnTo>
                    <a:lnTo>
                      <a:pt x="123" y="394"/>
                    </a:lnTo>
                    <a:lnTo>
                      <a:pt x="123" y="395"/>
                    </a:lnTo>
                    <a:lnTo>
                      <a:pt x="124" y="395"/>
                    </a:lnTo>
                    <a:lnTo>
                      <a:pt x="124" y="396"/>
                    </a:lnTo>
                    <a:lnTo>
                      <a:pt x="126" y="397"/>
                    </a:lnTo>
                    <a:lnTo>
                      <a:pt x="128" y="398"/>
                    </a:lnTo>
                    <a:lnTo>
                      <a:pt x="129" y="396"/>
                    </a:lnTo>
                    <a:lnTo>
                      <a:pt x="129" y="393"/>
                    </a:lnTo>
                    <a:lnTo>
                      <a:pt x="129" y="391"/>
                    </a:lnTo>
                    <a:lnTo>
                      <a:pt x="127" y="389"/>
                    </a:lnTo>
                    <a:lnTo>
                      <a:pt x="131" y="389"/>
                    </a:lnTo>
                    <a:lnTo>
                      <a:pt x="131" y="387"/>
                    </a:lnTo>
                    <a:lnTo>
                      <a:pt x="130" y="383"/>
                    </a:lnTo>
                    <a:lnTo>
                      <a:pt x="131" y="382"/>
                    </a:lnTo>
                    <a:lnTo>
                      <a:pt x="131" y="378"/>
                    </a:lnTo>
                    <a:lnTo>
                      <a:pt x="132" y="380"/>
                    </a:lnTo>
                    <a:lnTo>
                      <a:pt x="132" y="379"/>
                    </a:lnTo>
                    <a:lnTo>
                      <a:pt x="135" y="379"/>
                    </a:lnTo>
                    <a:lnTo>
                      <a:pt x="136" y="379"/>
                    </a:lnTo>
                    <a:lnTo>
                      <a:pt x="136" y="378"/>
                    </a:lnTo>
                    <a:lnTo>
                      <a:pt x="138" y="378"/>
                    </a:lnTo>
                    <a:lnTo>
                      <a:pt x="138" y="377"/>
                    </a:lnTo>
                    <a:lnTo>
                      <a:pt x="139" y="377"/>
                    </a:lnTo>
                    <a:lnTo>
                      <a:pt x="139" y="376"/>
                    </a:lnTo>
                    <a:lnTo>
                      <a:pt x="139" y="374"/>
                    </a:lnTo>
                    <a:lnTo>
                      <a:pt x="141" y="374"/>
                    </a:lnTo>
                    <a:lnTo>
                      <a:pt x="141" y="373"/>
                    </a:lnTo>
                    <a:lnTo>
                      <a:pt x="144" y="373"/>
                    </a:lnTo>
                    <a:lnTo>
                      <a:pt x="145" y="370"/>
                    </a:lnTo>
                    <a:lnTo>
                      <a:pt x="148" y="370"/>
                    </a:lnTo>
                    <a:lnTo>
                      <a:pt x="149" y="370"/>
                    </a:lnTo>
                    <a:lnTo>
                      <a:pt x="149" y="369"/>
                    </a:lnTo>
                    <a:lnTo>
                      <a:pt x="150" y="368"/>
                    </a:lnTo>
                    <a:lnTo>
                      <a:pt x="153" y="373"/>
                    </a:lnTo>
                    <a:lnTo>
                      <a:pt x="154" y="374"/>
                    </a:lnTo>
                    <a:lnTo>
                      <a:pt x="155" y="373"/>
                    </a:lnTo>
                    <a:lnTo>
                      <a:pt x="158" y="373"/>
                    </a:lnTo>
                    <a:lnTo>
                      <a:pt x="162" y="370"/>
                    </a:lnTo>
                    <a:lnTo>
                      <a:pt x="163" y="372"/>
                    </a:lnTo>
                    <a:lnTo>
                      <a:pt x="163" y="370"/>
                    </a:lnTo>
                    <a:lnTo>
                      <a:pt x="169" y="368"/>
                    </a:lnTo>
                    <a:lnTo>
                      <a:pt x="168" y="365"/>
                    </a:lnTo>
                    <a:lnTo>
                      <a:pt x="171" y="366"/>
                    </a:lnTo>
                    <a:lnTo>
                      <a:pt x="172" y="365"/>
                    </a:lnTo>
                    <a:lnTo>
                      <a:pt x="174" y="362"/>
                    </a:lnTo>
                    <a:lnTo>
                      <a:pt x="173" y="361"/>
                    </a:lnTo>
                    <a:lnTo>
                      <a:pt x="174" y="361"/>
                    </a:lnTo>
                    <a:lnTo>
                      <a:pt x="176" y="361"/>
                    </a:lnTo>
                    <a:lnTo>
                      <a:pt x="178" y="359"/>
                    </a:lnTo>
                    <a:lnTo>
                      <a:pt x="183" y="353"/>
                    </a:lnTo>
                    <a:lnTo>
                      <a:pt x="184" y="355"/>
                    </a:lnTo>
                    <a:lnTo>
                      <a:pt x="183" y="355"/>
                    </a:lnTo>
                    <a:lnTo>
                      <a:pt x="183" y="361"/>
                    </a:lnTo>
                    <a:lnTo>
                      <a:pt x="187" y="360"/>
                    </a:lnTo>
                    <a:lnTo>
                      <a:pt x="188" y="361"/>
                    </a:lnTo>
                    <a:lnTo>
                      <a:pt x="190" y="362"/>
                    </a:lnTo>
                    <a:lnTo>
                      <a:pt x="191" y="362"/>
                    </a:lnTo>
                    <a:lnTo>
                      <a:pt x="195" y="361"/>
                    </a:lnTo>
                    <a:lnTo>
                      <a:pt x="202" y="362"/>
                    </a:lnTo>
                    <a:lnTo>
                      <a:pt x="204" y="364"/>
                    </a:lnTo>
                    <a:lnTo>
                      <a:pt x="205" y="361"/>
                    </a:lnTo>
                    <a:lnTo>
                      <a:pt x="206" y="359"/>
                    </a:lnTo>
                    <a:lnTo>
                      <a:pt x="206" y="360"/>
                    </a:lnTo>
                    <a:lnTo>
                      <a:pt x="208" y="356"/>
                    </a:lnTo>
                    <a:lnTo>
                      <a:pt x="209" y="358"/>
                    </a:lnTo>
                    <a:lnTo>
                      <a:pt x="208" y="361"/>
                    </a:lnTo>
                    <a:lnTo>
                      <a:pt x="209" y="361"/>
                    </a:lnTo>
                    <a:lnTo>
                      <a:pt x="211" y="359"/>
                    </a:lnTo>
                    <a:lnTo>
                      <a:pt x="212" y="359"/>
                    </a:lnTo>
                    <a:lnTo>
                      <a:pt x="215" y="355"/>
                    </a:lnTo>
                    <a:lnTo>
                      <a:pt x="218" y="352"/>
                    </a:lnTo>
                    <a:lnTo>
                      <a:pt x="219" y="349"/>
                    </a:lnTo>
                    <a:lnTo>
                      <a:pt x="220" y="349"/>
                    </a:lnTo>
                    <a:lnTo>
                      <a:pt x="223" y="348"/>
                    </a:lnTo>
                    <a:lnTo>
                      <a:pt x="224" y="348"/>
                    </a:lnTo>
                    <a:lnTo>
                      <a:pt x="225" y="351"/>
                    </a:lnTo>
                    <a:lnTo>
                      <a:pt x="226" y="349"/>
                    </a:lnTo>
                    <a:lnTo>
                      <a:pt x="227" y="350"/>
                    </a:lnTo>
                    <a:lnTo>
                      <a:pt x="229" y="356"/>
                    </a:lnTo>
                    <a:lnTo>
                      <a:pt x="228" y="359"/>
                    </a:lnTo>
                    <a:lnTo>
                      <a:pt x="229" y="360"/>
                    </a:lnTo>
                    <a:lnTo>
                      <a:pt x="236" y="359"/>
                    </a:lnTo>
                    <a:lnTo>
                      <a:pt x="236" y="355"/>
                    </a:lnTo>
                    <a:lnTo>
                      <a:pt x="237" y="355"/>
                    </a:lnTo>
                    <a:lnTo>
                      <a:pt x="237" y="352"/>
                    </a:lnTo>
                    <a:lnTo>
                      <a:pt x="239" y="350"/>
                    </a:lnTo>
                    <a:lnTo>
                      <a:pt x="241" y="348"/>
                    </a:lnTo>
                    <a:lnTo>
                      <a:pt x="244" y="348"/>
                    </a:lnTo>
                    <a:lnTo>
                      <a:pt x="250" y="347"/>
                    </a:lnTo>
                    <a:lnTo>
                      <a:pt x="251" y="347"/>
                    </a:lnTo>
                    <a:lnTo>
                      <a:pt x="250" y="348"/>
                    </a:lnTo>
                    <a:lnTo>
                      <a:pt x="254" y="347"/>
                    </a:lnTo>
                    <a:lnTo>
                      <a:pt x="255" y="345"/>
                    </a:lnTo>
                    <a:lnTo>
                      <a:pt x="256" y="345"/>
                    </a:lnTo>
                    <a:lnTo>
                      <a:pt x="258" y="345"/>
                    </a:lnTo>
                    <a:lnTo>
                      <a:pt x="259" y="342"/>
                    </a:lnTo>
                    <a:lnTo>
                      <a:pt x="260" y="342"/>
                    </a:lnTo>
                    <a:lnTo>
                      <a:pt x="261" y="342"/>
                    </a:lnTo>
                    <a:lnTo>
                      <a:pt x="263" y="341"/>
                    </a:lnTo>
                    <a:lnTo>
                      <a:pt x="263" y="339"/>
                    </a:lnTo>
                    <a:lnTo>
                      <a:pt x="263" y="335"/>
                    </a:lnTo>
                    <a:lnTo>
                      <a:pt x="262" y="335"/>
                    </a:lnTo>
                    <a:lnTo>
                      <a:pt x="263" y="335"/>
                    </a:lnTo>
                    <a:lnTo>
                      <a:pt x="263" y="334"/>
                    </a:lnTo>
                    <a:lnTo>
                      <a:pt x="265" y="335"/>
                    </a:lnTo>
                    <a:lnTo>
                      <a:pt x="268" y="335"/>
                    </a:lnTo>
                    <a:lnTo>
                      <a:pt x="268" y="336"/>
                    </a:lnTo>
                    <a:lnTo>
                      <a:pt x="272" y="337"/>
                    </a:lnTo>
                    <a:lnTo>
                      <a:pt x="274" y="337"/>
                    </a:lnTo>
                    <a:lnTo>
                      <a:pt x="274" y="336"/>
                    </a:lnTo>
                    <a:lnTo>
                      <a:pt x="273" y="335"/>
                    </a:lnTo>
                    <a:lnTo>
                      <a:pt x="274" y="335"/>
                    </a:lnTo>
                    <a:lnTo>
                      <a:pt x="273" y="334"/>
                    </a:lnTo>
                    <a:lnTo>
                      <a:pt x="274" y="331"/>
                    </a:lnTo>
                    <a:lnTo>
                      <a:pt x="273" y="329"/>
                    </a:lnTo>
                    <a:lnTo>
                      <a:pt x="272" y="329"/>
                    </a:lnTo>
                    <a:lnTo>
                      <a:pt x="272" y="322"/>
                    </a:lnTo>
                    <a:lnTo>
                      <a:pt x="275" y="322"/>
                    </a:lnTo>
                    <a:lnTo>
                      <a:pt x="274" y="321"/>
                    </a:lnTo>
                    <a:lnTo>
                      <a:pt x="276" y="321"/>
                    </a:lnTo>
                    <a:lnTo>
                      <a:pt x="277" y="319"/>
                    </a:lnTo>
                    <a:lnTo>
                      <a:pt x="279" y="319"/>
                    </a:lnTo>
                    <a:lnTo>
                      <a:pt x="280" y="318"/>
                    </a:lnTo>
                    <a:lnTo>
                      <a:pt x="283" y="318"/>
                    </a:lnTo>
                    <a:lnTo>
                      <a:pt x="285" y="321"/>
                    </a:lnTo>
                    <a:lnTo>
                      <a:pt x="286" y="321"/>
                    </a:lnTo>
                    <a:lnTo>
                      <a:pt x="286" y="319"/>
                    </a:lnTo>
                    <a:lnTo>
                      <a:pt x="288" y="319"/>
                    </a:lnTo>
                    <a:lnTo>
                      <a:pt x="292" y="322"/>
                    </a:lnTo>
                    <a:lnTo>
                      <a:pt x="296" y="323"/>
                    </a:lnTo>
                    <a:lnTo>
                      <a:pt x="296" y="325"/>
                    </a:lnTo>
                    <a:lnTo>
                      <a:pt x="297" y="325"/>
                    </a:lnTo>
                    <a:lnTo>
                      <a:pt x="297" y="326"/>
                    </a:lnTo>
                    <a:lnTo>
                      <a:pt x="298" y="326"/>
                    </a:lnTo>
                    <a:lnTo>
                      <a:pt x="303" y="326"/>
                    </a:lnTo>
                    <a:lnTo>
                      <a:pt x="309" y="327"/>
                    </a:lnTo>
                    <a:lnTo>
                      <a:pt x="309" y="329"/>
                    </a:lnTo>
                    <a:lnTo>
                      <a:pt x="311" y="329"/>
                    </a:lnTo>
                    <a:lnTo>
                      <a:pt x="315" y="330"/>
                    </a:lnTo>
                    <a:lnTo>
                      <a:pt x="315" y="331"/>
                    </a:lnTo>
                    <a:lnTo>
                      <a:pt x="316" y="330"/>
                    </a:lnTo>
                    <a:lnTo>
                      <a:pt x="322" y="330"/>
                    </a:lnTo>
                    <a:lnTo>
                      <a:pt x="323" y="329"/>
                    </a:lnTo>
                    <a:lnTo>
                      <a:pt x="326" y="331"/>
                    </a:lnTo>
                    <a:lnTo>
                      <a:pt x="327" y="328"/>
                    </a:lnTo>
                    <a:lnTo>
                      <a:pt x="326" y="326"/>
                    </a:lnTo>
                    <a:lnTo>
                      <a:pt x="330" y="328"/>
                    </a:lnTo>
                    <a:lnTo>
                      <a:pt x="330" y="329"/>
                    </a:lnTo>
                    <a:lnTo>
                      <a:pt x="331" y="331"/>
                    </a:lnTo>
                    <a:lnTo>
                      <a:pt x="331" y="330"/>
                    </a:lnTo>
                    <a:lnTo>
                      <a:pt x="334" y="332"/>
                    </a:lnTo>
                    <a:lnTo>
                      <a:pt x="334" y="331"/>
                    </a:lnTo>
                    <a:lnTo>
                      <a:pt x="335" y="331"/>
                    </a:lnTo>
                    <a:lnTo>
                      <a:pt x="336" y="329"/>
                    </a:lnTo>
                    <a:lnTo>
                      <a:pt x="341" y="334"/>
                    </a:lnTo>
                    <a:lnTo>
                      <a:pt x="343" y="335"/>
                    </a:lnTo>
                    <a:lnTo>
                      <a:pt x="343" y="336"/>
                    </a:lnTo>
                    <a:lnTo>
                      <a:pt x="344" y="336"/>
                    </a:lnTo>
                    <a:lnTo>
                      <a:pt x="346" y="332"/>
                    </a:lnTo>
                    <a:lnTo>
                      <a:pt x="348" y="331"/>
                    </a:lnTo>
                    <a:lnTo>
                      <a:pt x="348" y="330"/>
                    </a:lnTo>
                    <a:lnTo>
                      <a:pt x="350" y="326"/>
                    </a:lnTo>
                    <a:lnTo>
                      <a:pt x="351" y="327"/>
                    </a:lnTo>
                    <a:lnTo>
                      <a:pt x="353" y="325"/>
                    </a:lnTo>
                    <a:lnTo>
                      <a:pt x="355" y="328"/>
                    </a:lnTo>
                    <a:lnTo>
                      <a:pt x="357" y="329"/>
                    </a:lnTo>
                    <a:lnTo>
                      <a:pt x="358" y="328"/>
                    </a:lnTo>
                    <a:lnTo>
                      <a:pt x="358" y="327"/>
                    </a:lnTo>
                    <a:lnTo>
                      <a:pt x="359" y="329"/>
                    </a:lnTo>
                    <a:lnTo>
                      <a:pt x="361" y="329"/>
                    </a:lnTo>
                    <a:lnTo>
                      <a:pt x="361" y="326"/>
                    </a:lnTo>
                    <a:lnTo>
                      <a:pt x="365" y="328"/>
                    </a:lnTo>
                    <a:lnTo>
                      <a:pt x="365" y="326"/>
                    </a:lnTo>
                    <a:lnTo>
                      <a:pt x="366" y="326"/>
                    </a:lnTo>
                    <a:lnTo>
                      <a:pt x="367" y="326"/>
                    </a:lnTo>
                    <a:lnTo>
                      <a:pt x="369" y="326"/>
                    </a:lnTo>
                    <a:lnTo>
                      <a:pt x="369" y="327"/>
                    </a:lnTo>
                    <a:lnTo>
                      <a:pt x="370" y="328"/>
                    </a:lnTo>
                    <a:lnTo>
                      <a:pt x="370" y="329"/>
                    </a:lnTo>
                    <a:lnTo>
                      <a:pt x="372" y="329"/>
                    </a:lnTo>
                    <a:lnTo>
                      <a:pt x="372" y="331"/>
                    </a:lnTo>
                    <a:lnTo>
                      <a:pt x="372" y="330"/>
                    </a:lnTo>
                    <a:lnTo>
                      <a:pt x="374" y="331"/>
                    </a:lnTo>
                    <a:lnTo>
                      <a:pt x="372" y="329"/>
                    </a:lnTo>
                    <a:lnTo>
                      <a:pt x="374" y="329"/>
                    </a:lnTo>
                    <a:lnTo>
                      <a:pt x="374" y="330"/>
                    </a:lnTo>
                    <a:lnTo>
                      <a:pt x="374" y="331"/>
                    </a:lnTo>
                    <a:lnTo>
                      <a:pt x="375" y="330"/>
                    </a:lnTo>
                    <a:lnTo>
                      <a:pt x="376" y="330"/>
                    </a:lnTo>
                    <a:lnTo>
                      <a:pt x="378" y="326"/>
                    </a:lnTo>
                    <a:lnTo>
                      <a:pt x="378" y="324"/>
                    </a:lnTo>
                    <a:lnTo>
                      <a:pt x="378" y="323"/>
                    </a:lnTo>
                    <a:lnTo>
                      <a:pt x="377" y="322"/>
                    </a:lnTo>
                    <a:lnTo>
                      <a:pt x="378" y="322"/>
                    </a:lnTo>
                    <a:lnTo>
                      <a:pt x="378" y="318"/>
                    </a:lnTo>
                    <a:lnTo>
                      <a:pt x="381" y="319"/>
                    </a:lnTo>
                    <a:lnTo>
                      <a:pt x="381" y="314"/>
                    </a:lnTo>
                    <a:lnTo>
                      <a:pt x="381" y="312"/>
                    </a:lnTo>
                    <a:lnTo>
                      <a:pt x="382" y="312"/>
                    </a:lnTo>
                    <a:lnTo>
                      <a:pt x="382" y="310"/>
                    </a:lnTo>
                    <a:lnTo>
                      <a:pt x="381" y="309"/>
                    </a:lnTo>
                    <a:lnTo>
                      <a:pt x="380" y="308"/>
                    </a:lnTo>
                    <a:lnTo>
                      <a:pt x="380" y="306"/>
                    </a:lnTo>
                    <a:lnTo>
                      <a:pt x="378" y="305"/>
                    </a:lnTo>
                    <a:lnTo>
                      <a:pt x="378" y="304"/>
                    </a:lnTo>
                    <a:lnTo>
                      <a:pt x="381" y="302"/>
                    </a:lnTo>
                    <a:lnTo>
                      <a:pt x="381" y="304"/>
                    </a:lnTo>
                    <a:lnTo>
                      <a:pt x="382" y="303"/>
                    </a:lnTo>
                    <a:lnTo>
                      <a:pt x="381" y="302"/>
                    </a:lnTo>
                    <a:lnTo>
                      <a:pt x="381" y="301"/>
                    </a:lnTo>
                    <a:lnTo>
                      <a:pt x="380" y="299"/>
                    </a:lnTo>
                    <a:lnTo>
                      <a:pt x="381" y="298"/>
                    </a:lnTo>
                    <a:lnTo>
                      <a:pt x="381" y="297"/>
                    </a:lnTo>
                    <a:lnTo>
                      <a:pt x="381" y="296"/>
                    </a:lnTo>
                    <a:lnTo>
                      <a:pt x="379" y="295"/>
                    </a:lnTo>
                    <a:lnTo>
                      <a:pt x="379" y="294"/>
                    </a:lnTo>
                    <a:lnTo>
                      <a:pt x="381" y="293"/>
                    </a:lnTo>
                    <a:lnTo>
                      <a:pt x="382" y="293"/>
                    </a:lnTo>
                    <a:lnTo>
                      <a:pt x="382" y="292"/>
                    </a:lnTo>
                    <a:lnTo>
                      <a:pt x="384" y="291"/>
                    </a:lnTo>
                    <a:lnTo>
                      <a:pt x="388" y="296"/>
                    </a:lnTo>
                    <a:lnTo>
                      <a:pt x="394" y="300"/>
                    </a:lnTo>
                    <a:lnTo>
                      <a:pt x="394" y="298"/>
                    </a:lnTo>
                    <a:lnTo>
                      <a:pt x="395" y="299"/>
                    </a:lnTo>
                    <a:lnTo>
                      <a:pt x="394" y="298"/>
                    </a:lnTo>
                    <a:lnTo>
                      <a:pt x="395" y="296"/>
                    </a:lnTo>
                    <a:lnTo>
                      <a:pt x="393" y="296"/>
                    </a:lnTo>
                    <a:lnTo>
                      <a:pt x="392" y="295"/>
                    </a:lnTo>
                    <a:lnTo>
                      <a:pt x="394" y="293"/>
                    </a:lnTo>
                    <a:lnTo>
                      <a:pt x="395" y="295"/>
                    </a:lnTo>
                    <a:lnTo>
                      <a:pt x="396" y="293"/>
                    </a:lnTo>
                    <a:lnTo>
                      <a:pt x="395" y="292"/>
                    </a:lnTo>
                    <a:lnTo>
                      <a:pt x="397" y="292"/>
                    </a:lnTo>
                    <a:lnTo>
                      <a:pt x="397" y="285"/>
                    </a:lnTo>
                    <a:lnTo>
                      <a:pt x="401" y="289"/>
                    </a:lnTo>
                    <a:lnTo>
                      <a:pt x="404" y="289"/>
                    </a:lnTo>
                    <a:lnTo>
                      <a:pt x="404" y="286"/>
                    </a:lnTo>
                    <a:lnTo>
                      <a:pt x="407" y="289"/>
                    </a:lnTo>
                    <a:lnTo>
                      <a:pt x="410" y="289"/>
                    </a:lnTo>
                    <a:lnTo>
                      <a:pt x="410" y="285"/>
                    </a:lnTo>
                    <a:lnTo>
                      <a:pt x="411" y="284"/>
                    </a:lnTo>
                    <a:lnTo>
                      <a:pt x="411" y="281"/>
                    </a:lnTo>
                    <a:lnTo>
                      <a:pt x="411" y="280"/>
                    </a:lnTo>
                    <a:lnTo>
                      <a:pt x="410" y="279"/>
                    </a:lnTo>
                    <a:lnTo>
                      <a:pt x="411" y="279"/>
                    </a:lnTo>
                    <a:lnTo>
                      <a:pt x="411" y="275"/>
                    </a:lnTo>
                    <a:lnTo>
                      <a:pt x="408" y="267"/>
                    </a:lnTo>
                    <a:lnTo>
                      <a:pt x="413" y="266"/>
                    </a:lnTo>
                    <a:lnTo>
                      <a:pt x="413" y="261"/>
                    </a:lnTo>
                    <a:lnTo>
                      <a:pt x="417" y="264"/>
                    </a:lnTo>
                    <a:lnTo>
                      <a:pt x="416" y="261"/>
                    </a:lnTo>
                    <a:lnTo>
                      <a:pt x="416" y="258"/>
                    </a:lnTo>
                    <a:lnTo>
                      <a:pt x="414" y="258"/>
                    </a:lnTo>
                    <a:lnTo>
                      <a:pt x="415" y="255"/>
                    </a:lnTo>
                    <a:lnTo>
                      <a:pt x="413" y="254"/>
                    </a:lnTo>
                    <a:lnTo>
                      <a:pt x="414" y="254"/>
                    </a:lnTo>
                    <a:lnTo>
                      <a:pt x="414" y="253"/>
                    </a:lnTo>
                    <a:lnTo>
                      <a:pt x="413" y="253"/>
                    </a:lnTo>
                    <a:lnTo>
                      <a:pt x="411" y="252"/>
                    </a:lnTo>
                    <a:lnTo>
                      <a:pt x="411" y="253"/>
                    </a:lnTo>
                    <a:lnTo>
                      <a:pt x="410" y="252"/>
                    </a:lnTo>
                    <a:lnTo>
                      <a:pt x="410" y="251"/>
                    </a:lnTo>
                    <a:lnTo>
                      <a:pt x="410" y="252"/>
                    </a:lnTo>
                    <a:lnTo>
                      <a:pt x="406" y="251"/>
                    </a:lnTo>
                    <a:lnTo>
                      <a:pt x="407" y="248"/>
                    </a:lnTo>
                    <a:lnTo>
                      <a:pt x="406" y="249"/>
                    </a:lnTo>
                    <a:lnTo>
                      <a:pt x="406" y="248"/>
                    </a:lnTo>
                    <a:lnTo>
                      <a:pt x="406" y="245"/>
                    </a:lnTo>
                    <a:lnTo>
                      <a:pt x="405" y="245"/>
                    </a:lnTo>
                    <a:lnTo>
                      <a:pt x="406" y="244"/>
                    </a:lnTo>
                    <a:lnTo>
                      <a:pt x="405" y="244"/>
                    </a:lnTo>
                    <a:lnTo>
                      <a:pt x="406" y="242"/>
                    </a:lnTo>
                    <a:lnTo>
                      <a:pt x="405" y="242"/>
                    </a:lnTo>
                    <a:lnTo>
                      <a:pt x="405" y="241"/>
                    </a:lnTo>
                    <a:lnTo>
                      <a:pt x="404" y="238"/>
                    </a:lnTo>
                    <a:lnTo>
                      <a:pt x="402" y="237"/>
                    </a:lnTo>
                    <a:lnTo>
                      <a:pt x="402" y="235"/>
                    </a:lnTo>
                    <a:lnTo>
                      <a:pt x="402" y="231"/>
                    </a:lnTo>
                    <a:lnTo>
                      <a:pt x="402" y="230"/>
                    </a:lnTo>
                    <a:lnTo>
                      <a:pt x="402" y="228"/>
                    </a:lnTo>
                    <a:lnTo>
                      <a:pt x="401" y="228"/>
                    </a:lnTo>
                    <a:lnTo>
                      <a:pt x="401" y="225"/>
                    </a:lnTo>
                    <a:lnTo>
                      <a:pt x="400" y="225"/>
                    </a:lnTo>
                    <a:lnTo>
                      <a:pt x="400" y="224"/>
                    </a:lnTo>
                    <a:lnTo>
                      <a:pt x="400" y="221"/>
                    </a:lnTo>
                    <a:lnTo>
                      <a:pt x="397" y="219"/>
                    </a:lnTo>
                    <a:lnTo>
                      <a:pt x="397" y="218"/>
                    </a:lnTo>
                    <a:lnTo>
                      <a:pt x="396" y="215"/>
                    </a:lnTo>
                    <a:lnTo>
                      <a:pt x="394" y="215"/>
                    </a:lnTo>
                    <a:lnTo>
                      <a:pt x="395" y="213"/>
                    </a:lnTo>
                    <a:lnTo>
                      <a:pt x="395" y="208"/>
                    </a:lnTo>
                    <a:lnTo>
                      <a:pt x="392" y="206"/>
                    </a:lnTo>
                    <a:lnTo>
                      <a:pt x="392" y="204"/>
                    </a:lnTo>
                    <a:lnTo>
                      <a:pt x="393" y="204"/>
                    </a:lnTo>
                    <a:lnTo>
                      <a:pt x="390" y="201"/>
                    </a:lnTo>
                    <a:lnTo>
                      <a:pt x="392" y="197"/>
                    </a:lnTo>
                    <a:lnTo>
                      <a:pt x="392" y="196"/>
                    </a:lnTo>
                    <a:lnTo>
                      <a:pt x="392" y="192"/>
                    </a:lnTo>
                    <a:lnTo>
                      <a:pt x="392" y="191"/>
                    </a:lnTo>
                    <a:lnTo>
                      <a:pt x="392" y="190"/>
                    </a:lnTo>
                    <a:lnTo>
                      <a:pt x="392" y="187"/>
                    </a:lnTo>
                    <a:lnTo>
                      <a:pt x="390" y="187"/>
                    </a:lnTo>
                    <a:lnTo>
                      <a:pt x="388" y="187"/>
                    </a:lnTo>
                    <a:lnTo>
                      <a:pt x="389" y="182"/>
                    </a:lnTo>
                    <a:lnTo>
                      <a:pt x="392" y="177"/>
                    </a:lnTo>
                    <a:lnTo>
                      <a:pt x="398" y="173"/>
                    </a:lnTo>
                    <a:lnTo>
                      <a:pt x="398" y="171"/>
                    </a:lnTo>
                    <a:lnTo>
                      <a:pt x="396" y="169"/>
                    </a:lnTo>
                    <a:lnTo>
                      <a:pt x="397" y="166"/>
                    </a:lnTo>
                    <a:lnTo>
                      <a:pt x="398" y="164"/>
                    </a:lnTo>
                    <a:lnTo>
                      <a:pt x="398" y="161"/>
                    </a:lnTo>
                    <a:lnTo>
                      <a:pt x="400" y="159"/>
                    </a:lnTo>
                    <a:lnTo>
                      <a:pt x="404" y="158"/>
                    </a:lnTo>
                    <a:lnTo>
                      <a:pt x="408" y="157"/>
                    </a:lnTo>
                    <a:lnTo>
                      <a:pt x="410" y="153"/>
                    </a:lnTo>
                    <a:lnTo>
                      <a:pt x="411" y="151"/>
                    </a:lnTo>
                    <a:lnTo>
                      <a:pt x="411" y="153"/>
                    </a:lnTo>
                    <a:lnTo>
                      <a:pt x="411" y="155"/>
                    </a:lnTo>
                    <a:lnTo>
                      <a:pt x="414" y="155"/>
                    </a:lnTo>
                    <a:lnTo>
                      <a:pt x="415" y="153"/>
                    </a:lnTo>
                    <a:lnTo>
                      <a:pt x="412" y="150"/>
                    </a:lnTo>
                    <a:lnTo>
                      <a:pt x="413" y="147"/>
                    </a:lnTo>
                    <a:lnTo>
                      <a:pt x="414" y="147"/>
                    </a:lnTo>
                    <a:lnTo>
                      <a:pt x="414" y="145"/>
                    </a:lnTo>
                    <a:lnTo>
                      <a:pt x="416" y="140"/>
                    </a:lnTo>
                    <a:lnTo>
                      <a:pt x="418" y="137"/>
                    </a:lnTo>
                    <a:lnTo>
                      <a:pt x="418" y="136"/>
                    </a:lnTo>
                    <a:lnTo>
                      <a:pt x="420" y="136"/>
                    </a:lnTo>
                    <a:lnTo>
                      <a:pt x="422" y="138"/>
                    </a:lnTo>
                    <a:lnTo>
                      <a:pt x="424" y="134"/>
                    </a:lnTo>
                    <a:lnTo>
                      <a:pt x="422" y="132"/>
                    </a:lnTo>
                    <a:lnTo>
                      <a:pt x="423" y="130"/>
                    </a:lnTo>
                    <a:lnTo>
                      <a:pt x="426" y="129"/>
                    </a:lnTo>
                    <a:lnTo>
                      <a:pt x="426" y="128"/>
                    </a:lnTo>
                    <a:lnTo>
                      <a:pt x="425" y="127"/>
                    </a:lnTo>
                    <a:lnTo>
                      <a:pt x="424" y="127"/>
                    </a:lnTo>
                    <a:lnTo>
                      <a:pt x="424" y="125"/>
                    </a:lnTo>
                    <a:lnTo>
                      <a:pt x="424" y="124"/>
                    </a:lnTo>
                    <a:lnTo>
                      <a:pt x="425" y="122"/>
                    </a:lnTo>
                    <a:lnTo>
                      <a:pt x="427" y="123"/>
                    </a:lnTo>
                    <a:lnTo>
                      <a:pt x="427" y="122"/>
                    </a:lnTo>
                    <a:lnTo>
                      <a:pt x="425" y="121"/>
                    </a:lnTo>
                    <a:lnTo>
                      <a:pt x="424" y="122"/>
                    </a:lnTo>
                    <a:lnTo>
                      <a:pt x="423" y="121"/>
                    </a:lnTo>
                    <a:lnTo>
                      <a:pt x="424" y="121"/>
                    </a:lnTo>
                    <a:lnTo>
                      <a:pt x="422" y="119"/>
                    </a:lnTo>
                    <a:lnTo>
                      <a:pt x="425" y="118"/>
                    </a:lnTo>
                    <a:lnTo>
                      <a:pt x="427" y="121"/>
                    </a:lnTo>
                    <a:lnTo>
                      <a:pt x="429" y="119"/>
                    </a:lnTo>
                    <a:lnTo>
                      <a:pt x="432" y="118"/>
                    </a:lnTo>
                    <a:lnTo>
                      <a:pt x="433" y="119"/>
                    </a:lnTo>
                    <a:lnTo>
                      <a:pt x="434" y="119"/>
                    </a:lnTo>
                    <a:lnTo>
                      <a:pt x="433" y="121"/>
                    </a:lnTo>
                    <a:lnTo>
                      <a:pt x="432" y="122"/>
                    </a:lnTo>
                    <a:lnTo>
                      <a:pt x="434" y="121"/>
                    </a:lnTo>
                    <a:lnTo>
                      <a:pt x="435" y="122"/>
                    </a:lnTo>
                    <a:lnTo>
                      <a:pt x="435" y="121"/>
                    </a:lnTo>
                    <a:lnTo>
                      <a:pt x="436" y="121"/>
                    </a:lnTo>
                    <a:lnTo>
                      <a:pt x="439" y="124"/>
                    </a:lnTo>
                    <a:lnTo>
                      <a:pt x="440" y="127"/>
                    </a:lnTo>
                    <a:lnTo>
                      <a:pt x="443" y="128"/>
                    </a:lnTo>
                    <a:lnTo>
                      <a:pt x="444" y="129"/>
                    </a:lnTo>
                    <a:lnTo>
                      <a:pt x="446" y="129"/>
                    </a:lnTo>
                    <a:lnTo>
                      <a:pt x="447" y="131"/>
                    </a:lnTo>
                    <a:lnTo>
                      <a:pt x="448" y="129"/>
                    </a:lnTo>
                    <a:lnTo>
                      <a:pt x="448" y="130"/>
                    </a:lnTo>
                    <a:lnTo>
                      <a:pt x="450" y="130"/>
                    </a:lnTo>
                    <a:lnTo>
                      <a:pt x="453" y="129"/>
                    </a:lnTo>
                    <a:lnTo>
                      <a:pt x="454" y="126"/>
                    </a:lnTo>
                    <a:lnTo>
                      <a:pt x="454" y="122"/>
                    </a:lnTo>
                    <a:lnTo>
                      <a:pt x="455" y="120"/>
                    </a:lnTo>
                    <a:lnTo>
                      <a:pt x="455" y="117"/>
                    </a:lnTo>
                    <a:lnTo>
                      <a:pt x="457" y="116"/>
                    </a:lnTo>
                    <a:lnTo>
                      <a:pt x="457" y="112"/>
                    </a:lnTo>
                    <a:lnTo>
                      <a:pt x="457" y="111"/>
                    </a:lnTo>
                    <a:lnTo>
                      <a:pt x="463" y="113"/>
                    </a:lnTo>
                    <a:lnTo>
                      <a:pt x="465" y="112"/>
                    </a:lnTo>
                    <a:lnTo>
                      <a:pt x="467" y="112"/>
                    </a:lnTo>
                    <a:lnTo>
                      <a:pt x="468" y="111"/>
                    </a:lnTo>
                    <a:lnTo>
                      <a:pt x="471" y="104"/>
                    </a:lnTo>
                    <a:lnTo>
                      <a:pt x="472" y="101"/>
                    </a:lnTo>
                    <a:lnTo>
                      <a:pt x="473" y="100"/>
                    </a:lnTo>
                    <a:lnTo>
                      <a:pt x="477" y="91"/>
                    </a:lnTo>
                    <a:lnTo>
                      <a:pt x="479" y="86"/>
                    </a:lnTo>
                    <a:lnTo>
                      <a:pt x="484" y="83"/>
                    </a:lnTo>
                    <a:lnTo>
                      <a:pt x="485" y="74"/>
                    </a:lnTo>
                    <a:lnTo>
                      <a:pt x="484" y="72"/>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78" name="Group 101">
              <a:extLst>
                <a:ext uri="{FF2B5EF4-FFF2-40B4-BE49-F238E27FC236}">
                  <a16:creationId xmlns:a16="http://schemas.microsoft.com/office/drawing/2014/main" id="{9F074DC5-E30C-4982-A337-89DF02A296C9}"/>
                </a:ext>
              </a:extLst>
            </p:cNvPr>
            <p:cNvGrpSpPr>
              <a:grpSpLocks/>
            </p:cNvGrpSpPr>
            <p:nvPr/>
          </p:nvGrpSpPr>
          <p:grpSpPr bwMode="auto">
            <a:xfrm>
              <a:off x="1267" y="2858"/>
              <a:ext cx="386" cy="374"/>
              <a:chOff x="1267" y="2858"/>
              <a:chExt cx="386" cy="374"/>
            </a:xfrm>
          </p:grpSpPr>
          <p:sp>
            <p:nvSpPr>
              <p:cNvPr id="503" name="Freeform 99">
                <a:extLst>
                  <a:ext uri="{FF2B5EF4-FFF2-40B4-BE49-F238E27FC236}">
                    <a16:creationId xmlns:a16="http://schemas.microsoft.com/office/drawing/2014/main" id="{ED3941C9-524B-452D-A487-4D3781732F54}"/>
                  </a:ext>
                </a:extLst>
              </p:cNvPr>
              <p:cNvSpPr>
                <a:spLocks/>
              </p:cNvSpPr>
              <p:nvPr/>
            </p:nvSpPr>
            <p:spPr bwMode="auto">
              <a:xfrm>
                <a:off x="1267" y="2858"/>
                <a:ext cx="386" cy="374"/>
              </a:xfrm>
              <a:custGeom>
                <a:avLst/>
                <a:gdLst>
                  <a:gd name="T0" fmla="*/ 383 w 386"/>
                  <a:gd name="T1" fmla="*/ 303 h 374"/>
                  <a:gd name="T2" fmla="*/ 367 w 386"/>
                  <a:gd name="T3" fmla="*/ 276 h 374"/>
                  <a:gd name="T4" fmla="*/ 348 w 386"/>
                  <a:gd name="T5" fmla="*/ 244 h 374"/>
                  <a:gd name="T6" fmla="*/ 334 w 386"/>
                  <a:gd name="T7" fmla="*/ 216 h 374"/>
                  <a:gd name="T8" fmla="*/ 311 w 386"/>
                  <a:gd name="T9" fmla="*/ 206 h 374"/>
                  <a:gd name="T10" fmla="*/ 295 w 386"/>
                  <a:gd name="T11" fmla="*/ 185 h 374"/>
                  <a:gd name="T12" fmla="*/ 307 w 386"/>
                  <a:gd name="T13" fmla="*/ 174 h 374"/>
                  <a:gd name="T14" fmla="*/ 325 w 386"/>
                  <a:gd name="T15" fmla="*/ 164 h 374"/>
                  <a:gd name="T16" fmla="*/ 354 w 386"/>
                  <a:gd name="T17" fmla="*/ 146 h 374"/>
                  <a:gd name="T18" fmla="*/ 364 w 386"/>
                  <a:gd name="T19" fmla="*/ 111 h 374"/>
                  <a:gd name="T20" fmla="*/ 336 w 386"/>
                  <a:gd name="T21" fmla="*/ 82 h 374"/>
                  <a:gd name="T22" fmla="*/ 304 w 386"/>
                  <a:gd name="T23" fmla="*/ 92 h 374"/>
                  <a:gd name="T24" fmla="*/ 278 w 386"/>
                  <a:gd name="T25" fmla="*/ 79 h 374"/>
                  <a:gd name="T26" fmla="*/ 249 w 386"/>
                  <a:gd name="T27" fmla="*/ 95 h 374"/>
                  <a:gd name="T28" fmla="*/ 252 w 386"/>
                  <a:gd name="T29" fmla="*/ 63 h 374"/>
                  <a:gd name="T30" fmla="*/ 218 w 386"/>
                  <a:gd name="T31" fmla="*/ 56 h 374"/>
                  <a:gd name="T32" fmla="*/ 188 w 386"/>
                  <a:gd name="T33" fmla="*/ 27 h 374"/>
                  <a:gd name="T34" fmla="*/ 142 w 386"/>
                  <a:gd name="T35" fmla="*/ 3 h 374"/>
                  <a:gd name="T36" fmla="*/ 138 w 386"/>
                  <a:gd name="T37" fmla="*/ 47 h 374"/>
                  <a:gd name="T38" fmla="*/ 137 w 386"/>
                  <a:gd name="T39" fmla="*/ 97 h 374"/>
                  <a:gd name="T40" fmla="*/ 149 w 386"/>
                  <a:gd name="T41" fmla="*/ 122 h 374"/>
                  <a:gd name="T42" fmla="*/ 132 w 386"/>
                  <a:gd name="T43" fmla="*/ 119 h 374"/>
                  <a:gd name="T44" fmla="*/ 114 w 386"/>
                  <a:gd name="T45" fmla="*/ 111 h 374"/>
                  <a:gd name="T46" fmla="*/ 97 w 386"/>
                  <a:gd name="T47" fmla="*/ 116 h 374"/>
                  <a:gd name="T48" fmla="*/ 92 w 386"/>
                  <a:gd name="T49" fmla="*/ 134 h 374"/>
                  <a:gd name="T50" fmla="*/ 83 w 386"/>
                  <a:gd name="T51" fmla="*/ 130 h 374"/>
                  <a:gd name="T52" fmla="*/ 71 w 386"/>
                  <a:gd name="T53" fmla="*/ 117 h 374"/>
                  <a:gd name="T54" fmla="*/ 51 w 386"/>
                  <a:gd name="T55" fmla="*/ 110 h 374"/>
                  <a:gd name="T56" fmla="*/ 35 w 386"/>
                  <a:gd name="T57" fmla="*/ 118 h 374"/>
                  <a:gd name="T58" fmla="*/ 15 w 386"/>
                  <a:gd name="T59" fmla="*/ 109 h 374"/>
                  <a:gd name="T60" fmla="*/ 14 w 386"/>
                  <a:gd name="T61" fmla="*/ 129 h 374"/>
                  <a:gd name="T62" fmla="*/ 17 w 386"/>
                  <a:gd name="T63" fmla="*/ 145 h 374"/>
                  <a:gd name="T64" fmla="*/ 11 w 386"/>
                  <a:gd name="T65" fmla="*/ 164 h 374"/>
                  <a:gd name="T66" fmla="*/ 2 w 386"/>
                  <a:gd name="T67" fmla="*/ 175 h 374"/>
                  <a:gd name="T68" fmla="*/ 21 w 386"/>
                  <a:gd name="T69" fmla="*/ 193 h 374"/>
                  <a:gd name="T70" fmla="*/ 26 w 386"/>
                  <a:gd name="T71" fmla="*/ 205 h 374"/>
                  <a:gd name="T72" fmla="*/ 32 w 386"/>
                  <a:gd name="T73" fmla="*/ 219 h 374"/>
                  <a:gd name="T74" fmla="*/ 49 w 386"/>
                  <a:gd name="T75" fmla="*/ 225 h 374"/>
                  <a:gd name="T76" fmla="*/ 66 w 386"/>
                  <a:gd name="T77" fmla="*/ 223 h 374"/>
                  <a:gd name="T78" fmla="*/ 64 w 386"/>
                  <a:gd name="T79" fmla="*/ 242 h 374"/>
                  <a:gd name="T80" fmla="*/ 69 w 386"/>
                  <a:gd name="T81" fmla="*/ 267 h 374"/>
                  <a:gd name="T82" fmla="*/ 59 w 386"/>
                  <a:gd name="T83" fmla="*/ 278 h 374"/>
                  <a:gd name="T84" fmla="*/ 65 w 386"/>
                  <a:gd name="T85" fmla="*/ 295 h 374"/>
                  <a:gd name="T86" fmla="*/ 79 w 386"/>
                  <a:gd name="T87" fmla="*/ 316 h 374"/>
                  <a:gd name="T88" fmla="*/ 98 w 386"/>
                  <a:gd name="T89" fmla="*/ 309 h 374"/>
                  <a:gd name="T90" fmla="*/ 110 w 386"/>
                  <a:gd name="T91" fmla="*/ 299 h 374"/>
                  <a:gd name="T92" fmla="*/ 120 w 386"/>
                  <a:gd name="T93" fmla="*/ 305 h 374"/>
                  <a:gd name="T94" fmla="*/ 128 w 386"/>
                  <a:gd name="T95" fmla="*/ 303 h 374"/>
                  <a:gd name="T96" fmla="*/ 141 w 386"/>
                  <a:gd name="T97" fmla="*/ 311 h 374"/>
                  <a:gd name="T98" fmla="*/ 156 w 386"/>
                  <a:gd name="T99" fmla="*/ 305 h 374"/>
                  <a:gd name="T100" fmla="*/ 172 w 386"/>
                  <a:gd name="T101" fmla="*/ 293 h 374"/>
                  <a:gd name="T102" fmla="*/ 185 w 386"/>
                  <a:gd name="T103" fmla="*/ 312 h 374"/>
                  <a:gd name="T104" fmla="*/ 227 w 386"/>
                  <a:gd name="T105" fmla="*/ 306 h 374"/>
                  <a:gd name="T106" fmla="*/ 255 w 386"/>
                  <a:gd name="T107" fmla="*/ 345 h 374"/>
                  <a:gd name="T108" fmla="*/ 275 w 386"/>
                  <a:gd name="T109" fmla="*/ 365 h 374"/>
                  <a:gd name="T110" fmla="*/ 290 w 386"/>
                  <a:gd name="T111" fmla="*/ 363 h 374"/>
                  <a:gd name="T112" fmla="*/ 302 w 386"/>
                  <a:gd name="T113" fmla="*/ 368 h 374"/>
                  <a:gd name="T114" fmla="*/ 314 w 386"/>
                  <a:gd name="T115" fmla="*/ 361 h 374"/>
                  <a:gd name="T116" fmla="*/ 333 w 386"/>
                  <a:gd name="T117" fmla="*/ 340 h 374"/>
                  <a:gd name="T118" fmla="*/ 345 w 386"/>
                  <a:gd name="T119" fmla="*/ 335 h 374"/>
                  <a:gd name="T120" fmla="*/ 369 w 386"/>
                  <a:gd name="T121" fmla="*/ 323 h 3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6"/>
                  <a:gd name="T184" fmla="*/ 0 h 374"/>
                  <a:gd name="T185" fmla="*/ 386 w 386"/>
                  <a:gd name="T186" fmla="*/ 374 h 3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6" h="374">
                    <a:moveTo>
                      <a:pt x="386" y="329"/>
                    </a:moveTo>
                    <a:lnTo>
                      <a:pt x="385" y="328"/>
                    </a:lnTo>
                    <a:lnTo>
                      <a:pt x="385" y="326"/>
                    </a:lnTo>
                    <a:lnTo>
                      <a:pt x="381" y="323"/>
                    </a:lnTo>
                    <a:lnTo>
                      <a:pt x="380" y="320"/>
                    </a:lnTo>
                    <a:lnTo>
                      <a:pt x="380" y="319"/>
                    </a:lnTo>
                    <a:lnTo>
                      <a:pt x="382" y="316"/>
                    </a:lnTo>
                    <a:lnTo>
                      <a:pt x="381" y="314"/>
                    </a:lnTo>
                    <a:lnTo>
                      <a:pt x="380" y="313"/>
                    </a:lnTo>
                    <a:lnTo>
                      <a:pt x="381" y="312"/>
                    </a:lnTo>
                    <a:lnTo>
                      <a:pt x="380" y="309"/>
                    </a:lnTo>
                    <a:lnTo>
                      <a:pt x="381" y="306"/>
                    </a:lnTo>
                    <a:lnTo>
                      <a:pt x="381" y="305"/>
                    </a:lnTo>
                    <a:lnTo>
                      <a:pt x="382" y="304"/>
                    </a:lnTo>
                    <a:lnTo>
                      <a:pt x="383" y="303"/>
                    </a:lnTo>
                    <a:lnTo>
                      <a:pt x="382" y="299"/>
                    </a:lnTo>
                    <a:lnTo>
                      <a:pt x="381" y="299"/>
                    </a:lnTo>
                    <a:lnTo>
                      <a:pt x="382" y="296"/>
                    </a:lnTo>
                    <a:lnTo>
                      <a:pt x="380" y="295"/>
                    </a:lnTo>
                    <a:lnTo>
                      <a:pt x="380" y="292"/>
                    </a:lnTo>
                    <a:lnTo>
                      <a:pt x="378" y="289"/>
                    </a:lnTo>
                    <a:lnTo>
                      <a:pt x="378" y="288"/>
                    </a:lnTo>
                    <a:lnTo>
                      <a:pt x="375" y="288"/>
                    </a:lnTo>
                    <a:lnTo>
                      <a:pt x="373" y="287"/>
                    </a:lnTo>
                    <a:lnTo>
                      <a:pt x="371" y="282"/>
                    </a:lnTo>
                    <a:lnTo>
                      <a:pt x="372" y="280"/>
                    </a:lnTo>
                    <a:lnTo>
                      <a:pt x="370" y="279"/>
                    </a:lnTo>
                    <a:lnTo>
                      <a:pt x="370" y="276"/>
                    </a:lnTo>
                    <a:lnTo>
                      <a:pt x="369" y="276"/>
                    </a:lnTo>
                    <a:lnTo>
                      <a:pt x="367" y="276"/>
                    </a:lnTo>
                    <a:lnTo>
                      <a:pt x="366" y="275"/>
                    </a:lnTo>
                    <a:lnTo>
                      <a:pt x="366" y="274"/>
                    </a:lnTo>
                    <a:lnTo>
                      <a:pt x="366" y="272"/>
                    </a:lnTo>
                    <a:lnTo>
                      <a:pt x="363" y="270"/>
                    </a:lnTo>
                    <a:lnTo>
                      <a:pt x="363" y="268"/>
                    </a:lnTo>
                    <a:lnTo>
                      <a:pt x="360" y="262"/>
                    </a:lnTo>
                    <a:lnTo>
                      <a:pt x="361" y="261"/>
                    </a:lnTo>
                    <a:lnTo>
                      <a:pt x="360" y="259"/>
                    </a:lnTo>
                    <a:lnTo>
                      <a:pt x="360" y="258"/>
                    </a:lnTo>
                    <a:lnTo>
                      <a:pt x="357" y="254"/>
                    </a:lnTo>
                    <a:lnTo>
                      <a:pt x="355" y="249"/>
                    </a:lnTo>
                    <a:lnTo>
                      <a:pt x="354" y="248"/>
                    </a:lnTo>
                    <a:lnTo>
                      <a:pt x="354" y="245"/>
                    </a:lnTo>
                    <a:lnTo>
                      <a:pt x="353" y="244"/>
                    </a:lnTo>
                    <a:lnTo>
                      <a:pt x="348" y="244"/>
                    </a:lnTo>
                    <a:lnTo>
                      <a:pt x="347" y="243"/>
                    </a:lnTo>
                    <a:lnTo>
                      <a:pt x="346" y="244"/>
                    </a:lnTo>
                    <a:lnTo>
                      <a:pt x="345" y="245"/>
                    </a:lnTo>
                    <a:lnTo>
                      <a:pt x="344" y="245"/>
                    </a:lnTo>
                    <a:lnTo>
                      <a:pt x="340" y="240"/>
                    </a:lnTo>
                    <a:lnTo>
                      <a:pt x="339" y="233"/>
                    </a:lnTo>
                    <a:lnTo>
                      <a:pt x="336" y="229"/>
                    </a:lnTo>
                    <a:lnTo>
                      <a:pt x="336" y="228"/>
                    </a:lnTo>
                    <a:lnTo>
                      <a:pt x="337" y="226"/>
                    </a:lnTo>
                    <a:lnTo>
                      <a:pt x="337" y="223"/>
                    </a:lnTo>
                    <a:lnTo>
                      <a:pt x="338" y="222"/>
                    </a:lnTo>
                    <a:lnTo>
                      <a:pt x="337" y="219"/>
                    </a:lnTo>
                    <a:lnTo>
                      <a:pt x="337" y="217"/>
                    </a:lnTo>
                    <a:lnTo>
                      <a:pt x="336" y="215"/>
                    </a:lnTo>
                    <a:lnTo>
                      <a:pt x="334" y="216"/>
                    </a:lnTo>
                    <a:lnTo>
                      <a:pt x="333" y="215"/>
                    </a:lnTo>
                    <a:lnTo>
                      <a:pt x="331" y="215"/>
                    </a:lnTo>
                    <a:lnTo>
                      <a:pt x="327" y="214"/>
                    </a:lnTo>
                    <a:lnTo>
                      <a:pt x="325" y="214"/>
                    </a:lnTo>
                    <a:lnTo>
                      <a:pt x="322" y="212"/>
                    </a:lnTo>
                    <a:lnTo>
                      <a:pt x="320" y="213"/>
                    </a:lnTo>
                    <a:lnTo>
                      <a:pt x="318" y="216"/>
                    </a:lnTo>
                    <a:lnTo>
                      <a:pt x="318" y="217"/>
                    </a:lnTo>
                    <a:lnTo>
                      <a:pt x="316" y="219"/>
                    </a:lnTo>
                    <a:lnTo>
                      <a:pt x="314" y="219"/>
                    </a:lnTo>
                    <a:lnTo>
                      <a:pt x="314" y="214"/>
                    </a:lnTo>
                    <a:lnTo>
                      <a:pt x="311" y="211"/>
                    </a:lnTo>
                    <a:lnTo>
                      <a:pt x="312" y="210"/>
                    </a:lnTo>
                    <a:lnTo>
                      <a:pt x="311" y="206"/>
                    </a:lnTo>
                    <a:lnTo>
                      <a:pt x="311" y="205"/>
                    </a:lnTo>
                    <a:lnTo>
                      <a:pt x="307" y="205"/>
                    </a:lnTo>
                    <a:lnTo>
                      <a:pt x="307" y="204"/>
                    </a:lnTo>
                    <a:lnTo>
                      <a:pt x="309" y="200"/>
                    </a:lnTo>
                    <a:lnTo>
                      <a:pt x="308" y="200"/>
                    </a:lnTo>
                    <a:lnTo>
                      <a:pt x="306" y="198"/>
                    </a:lnTo>
                    <a:lnTo>
                      <a:pt x="306" y="196"/>
                    </a:lnTo>
                    <a:lnTo>
                      <a:pt x="304" y="195"/>
                    </a:lnTo>
                    <a:lnTo>
                      <a:pt x="301" y="198"/>
                    </a:lnTo>
                    <a:lnTo>
                      <a:pt x="298" y="196"/>
                    </a:lnTo>
                    <a:lnTo>
                      <a:pt x="299" y="194"/>
                    </a:lnTo>
                    <a:lnTo>
                      <a:pt x="298" y="188"/>
                    </a:lnTo>
                    <a:lnTo>
                      <a:pt x="296" y="187"/>
                    </a:lnTo>
                    <a:lnTo>
                      <a:pt x="295" y="187"/>
                    </a:lnTo>
                    <a:lnTo>
                      <a:pt x="295" y="185"/>
                    </a:lnTo>
                    <a:lnTo>
                      <a:pt x="295" y="184"/>
                    </a:lnTo>
                    <a:lnTo>
                      <a:pt x="296" y="181"/>
                    </a:lnTo>
                    <a:lnTo>
                      <a:pt x="298" y="179"/>
                    </a:lnTo>
                    <a:lnTo>
                      <a:pt x="300" y="177"/>
                    </a:lnTo>
                    <a:lnTo>
                      <a:pt x="302" y="177"/>
                    </a:lnTo>
                    <a:lnTo>
                      <a:pt x="302" y="179"/>
                    </a:lnTo>
                    <a:lnTo>
                      <a:pt x="303" y="181"/>
                    </a:lnTo>
                    <a:lnTo>
                      <a:pt x="305" y="181"/>
                    </a:lnTo>
                    <a:lnTo>
                      <a:pt x="306" y="179"/>
                    </a:lnTo>
                    <a:lnTo>
                      <a:pt x="305" y="176"/>
                    </a:lnTo>
                    <a:lnTo>
                      <a:pt x="304" y="175"/>
                    </a:lnTo>
                    <a:lnTo>
                      <a:pt x="303" y="174"/>
                    </a:lnTo>
                    <a:lnTo>
                      <a:pt x="304" y="174"/>
                    </a:lnTo>
                    <a:lnTo>
                      <a:pt x="307" y="174"/>
                    </a:lnTo>
                    <a:lnTo>
                      <a:pt x="306" y="171"/>
                    </a:lnTo>
                    <a:lnTo>
                      <a:pt x="309" y="172"/>
                    </a:lnTo>
                    <a:lnTo>
                      <a:pt x="312" y="171"/>
                    </a:lnTo>
                    <a:lnTo>
                      <a:pt x="311" y="168"/>
                    </a:lnTo>
                    <a:lnTo>
                      <a:pt x="314" y="166"/>
                    </a:lnTo>
                    <a:lnTo>
                      <a:pt x="316" y="166"/>
                    </a:lnTo>
                    <a:lnTo>
                      <a:pt x="317" y="167"/>
                    </a:lnTo>
                    <a:lnTo>
                      <a:pt x="318" y="167"/>
                    </a:lnTo>
                    <a:lnTo>
                      <a:pt x="317" y="164"/>
                    </a:lnTo>
                    <a:lnTo>
                      <a:pt x="318" y="165"/>
                    </a:lnTo>
                    <a:lnTo>
                      <a:pt x="320" y="166"/>
                    </a:lnTo>
                    <a:lnTo>
                      <a:pt x="322" y="166"/>
                    </a:lnTo>
                    <a:lnTo>
                      <a:pt x="323" y="167"/>
                    </a:lnTo>
                    <a:lnTo>
                      <a:pt x="325" y="164"/>
                    </a:lnTo>
                    <a:lnTo>
                      <a:pt x="325" y="162"/>
                    </a:lnTo>
                    <a:lnTo>
                      <a:pt x="328" y="161"/>
                    </a:lnTo>
                    <a:lnTo>
                      <a:pt x="328" y="160"/>
                    </a:lnTo>
                    <a:lnTo>
                      <a:pt x="328" y="156"/>
                    </a:lnTo>
                    <a:lnTo>
                      <a:pt x="328" y="155"/>
                    </a:lnTo>
                    <a:lnTo>
                      <a:pt x="331" y="155"/>
                    </a:lnTo>
                    <a:lnTo>
                      <a:pt x="332" y="155"/>
                    </a:lnTo>
                    <a:lnTo>
                      <a:pt x="334" y="156"/>
                    </a:lnTo>
                    <a:lnTo>
                      <a:pt x="335" y="158"/>
                    </a:lnTo>
                    <a:lnTo>
                      <a:pt x="337" y="160"/>
                    </a:lnTo>
                    <a:lnTo>
                      <a:pt x="342" y="159"/>
                    </a:lnTo>
                    <a:lnTo>
                      <a:pt x="346" y="152"/>
                    </a:lnTo>
                    <a:lnTo>
                      <a:pt x="350" y="150"/>
                    </a:lnTo>
                    <a:lnTo>
                      <a:pt x="354" y="147"/>
                    </a:lnTo>
                    <a:lnTo>
                      <a:pt x="354" y="146"/>
                    </a:lnTo>
                    <a:lnTo>
                      <a:pt x="353" y="145"/>
                    </a:lnTo>
                    <a:lnTo>
                      <a:pt x="354" y="145"/>
                    </a:lnTo>
                    <a:lnTo>
                      <a:pt x="351" y="140"/>
                    </a:lnTo>
                    <a:lnTo>
                      <a:pt x="353" y="140"/>
                    </a:lnTo>
                    <a:lnTo>
                      <a:pt x="358" y="138"/>
                    </a:lnTo>
                    <a:lnTo>
                      <a:pt x="358" y="134"/>
                    </a:lnTo>
                    <a:lnTo>
                      <a:pt x="357" y="130"/>
                    </a:lnTo>
                    <a:lnTo>
                      <a:pt x="357" y="129"/>
                    </a:lnTo>
                    <a:lnTo>
                      <a:pt x="361" y="129"/>
                    </a:lnTo>
                    <a:lnTo>
                      <a:pt x="363" y="129"/>
                    </a:lnTo>
                    <a:lnTo>
                      <a:pt x="368" y="125"/>
                    </a:lnTo>
                    <a:lnTo>
                      <a:pt x="368" y="122"/>
                    </a:lnTo>
                    <a:lnTo>
                      <a:pt x="368" y="119"/>
                    </a:lnTo>
                    <a:lnTo>
                      <a:pt x="365" y="115"/>
                    </a:lnTo>
                    <a:lnTo>
                      <a:pt x="364" y="111"/>
                    </a:lnTo>
                    <a:lnTo>
                      <a:pt x="361" y="109"/>
                    </a:lnTo>
                    <a:lnTo>
                      <a:pt x="360" y="106"/>
                    </a:lnTo>
                    <a:lnTo>
                      <a:pt x="357" y="105"/>
                    </a:lnTo>
                    <a:lnTo>
                      <a:pt x="353" y="98"/>
                    </a:lnTo>
                    <a:lnTo>
                      <a:pt x="353" y="96"/>
                    </a:lnTo>
                    <a:lnTo>
                      <a:pt x="352" y="96"/>
                    </a:lnTo>
                    <a:lnTo>
                      <a:pt x="351" y="94"/>
                    </a:lnTo>
                    <a:lnTo>
                      <a:pt x="350" y="90"/>
                    </a:lnTo>
                    <a:lnTo>
                      <a:pt x="347" y="90"/>
                    </a:lnTo>
                    <a:lnTo>
                      <a:pt x="347" y="88"/>
                    </a:lnTo>
                    <a:lnTo>
                      <a:pt x="345" y="82"/>
                    </a:lnTo>
                    <a:lnTo>
                      <a:pt x="340" y="80"/>
                    </a:lnTo>
                    <a:lnTo>
                      <a:pt x="337" y="80"/>
                    </a:lnTo>
                    <a:lnTo>
                      <a:pt x="336" y="82"/>
                    </a:lnTo>
                    <a:lnTo>
                      <a:pt x="333" y="82"/>
                    </a:lnTo>
                    <a:lnTo>
                      <a:pt x="328" y="81"/>
                    </a:lnTo>
                    <a:lnTo>
                      <a:pt x="328" y="77"/>
                    </a:lnTo>
                    <a:lnTo>
                      <a:pt x="327" y="77"/>
                    </a:lnTo>
                    <a:lnTo>
                      <a:pt x="324" y="77"/>
                    </a:lnTo>
                    <a:lnTo>
                      <a:pt x="322" y="77"/>
                    </a:lnTo>
                    <a:lnTo>
                      <a:pt x="317" y="75"/>
                    </a:lnTo>
                    <a:lnTo>
                      <a:pt x="316" y="75"/>
                    </a:lnTo>
                    <a:lnTo>
                      <a:pt x="311" y="84"/>
                    </a:lnTo>
                    <a:lnTo>
                      <a:pt x="311" y="89"/>
                    </a:lnTo>
                    <a:lnTo>
                      <a:pt x="311" y="91"/>
                    </a:lnTo>
                    <a:lnTo>
                      <a:pt x="310" y="92"/>
                    </a:lnTo>
                    <a:lnTo>
                      <a:pt x="304" y="92"/>
                    </a:lnTo>
                    <a:lnTo>
                      <a:pt x="301" y="94"/>
                    </a:lnTo>
                    <a:lnTo>
                      <a:pt x="300" y="92"/>
                    </a:lnTo>
                    <a:lnTo>
                      <a:pt x="300" y="88"/>
                    </a:lnTo>
                    <a:lnTo>
                      <a:pt x="298" y="85"/>
                    </a:lnTo>
                    <a:lnTo>
                      <a:pt x="293" y="80"/>
                    </a:lnTo>
                    <a:lnTo>
                      <a:pt x="290" y="81"/>
                    </a:lnTo>
                    <a:lnTo>
                      <a:pt x="289" y="78"/>
                    </a:lnTo>
                    <a:lnTo>
                      <a:pt x="288" y="77"/>
                    </a:lnTo>
                    <a:lnTo>
                      <a:pt x="287" y="76"/>
                    </a:lnTo>
                    <a:lnTo>
                      <a:pt x="284" y="76"/>
                    </a:lnTo>
                    <a:lnTo>
                      <a:pt x="283" y="75"/>
                    </a:lnTo>
                    <a:lnTo>
                      <a:pt x="280" y="75"/>
                    </a:lnTo>
                    <a:lnTo>
                      <a:pt x="279" y="78"/>
                    </a:lnTo>
                    <a:lnTo>
                      <a:pt x="278" y="79"/>
                    </a:lnTo>
                    <a:lnTo>
                      <a:pt x="276" y="79"/>
                    </a:lnTo>
                    <a:lnTo>
                      <a:pt x="276" y="81"/>
                    </a:lnTo>
                    <a:lnTo>
                      <a:pt x="272" y="84"/>
                    </a:lnTo>
                    <a:lnTo>
                      <a:pt x="270" y="84"/>
                    </a:lnTo>
                    <a:lnTo>
                      <a:pt x="270" y="85"/>
                    </a:lnTo>
                    <a:lnTo>
                      <a:pt x="268" y="87"/>
                    </a:lnTo>
                    <a:lnTo>
                      <a:pt x="267" y="94"/>
                    </a:lnTo>
                    <a:lnTo>
                      <a:pt x="267" y="96"/>
                    </a:lnTo>
                    <a:lnTo>
                      <a:pt x="266" y="97"/>
                    </a:lnTo>
                    <a:lnTo>
                      <a:pt x="262" y="95"/>
                    </a:lnTo>
                    <a:lnTo>
                      <a:pt x="257" y="102"/>
                    </a:lnTo>
                    <a:lnTo>
                      <a:pt x="255" y="99"/>
                    </a:lnTo>
                    <a:lnTo>
                      <a:pt x="255" y="98"/>
                    </a:lnTo>
                    <a:lnTo>
                      <a:pt x="253" y="98"/>
                    </a:lnTo>
                    <a:lnTo>
                      <a:pt x="249" y="95"/>
                    </a:lnTo>
                    <a:lnTo>
                      <a:pt x="248" y="94"/>
                    </a:lnTo>
                    <a:lnTo>
                      <a:pt x="248" y="92"/>
                    </a:lnTo>
                    <a:lnTo>
                      <a:pt x="251" y="90"/>
                    </a:lnTo>
                    <a:lnTo>
                      <a:pt x="254" y="89"/>
                    </a:lnTo>
                    <a:lnTo>
                      <a:pt x="258" y="86"/>
                    </a:lnTo>
                    <a:lnTo>
                      <a:pt x="257" y="85"/>
                    </a:lnTo>
                    <a:lnTo>
                      <a:pt x="254" y="84"/>
                    </a:lnTo>
                    <a:lnTo>
                      <a:pt x="254" y="80"/>
                    </a:lnTo>
                    <a:lnTo>
                      <a:pt x="253" y="79"/>
                    </a:lnTo>
                    <a:lnTo>
                      <a:pt x="254" y="77"/>
                    </a:lnTo>
                    <a:lnTo>
                      <a:pt x="254" y="72"/>
                    </a:lnTo>
                    <a:lnTo>
                      <a:pt x="254" y="69"/>
                    </a:lnTo>
                    <a:lnTo>
                      <a:pt x="254" y="66"/>
                    </a:lnTo>
                    <a:lnTo>
                      <a:pt x="253" y="65"/>
                    </a:lnTo>
                    <a:lnTo>
                      <a:pt x="252" y="63"/>
                    </a:lnTo>
                    <a:lnTo>
                      <a:pt x="252" y="61"/>
                    </a:lnTo>
                    <a:lnTo>
                      <a:pt x="252" y="60"/>
                    </a:lnTo>
                    <a:lnTo>
                      <a:pt x="246" y="56"/>
                    </a:lnTo>
                    <a:lnTo>
                      <a:pt x="242" y="56"/>
                    </a:lnTo>
                    <a:lnTo>
                      <a:pt x="241" y="56"/>
                    </a:lnTo>
                    <a:lnTo>
                      <a:pt x="239" y="58"/>
                    </a:lnTo>
                    <a:lnTo>
                      <a:pt x="237" y="57"/>
                    </a:lnTo>
                    <a:lnTo>
                      <a:pt x="235" y="59"/>
                    </a:lnTo>
                    <a:lnTo>
                      <a:pt x="233" y="58"/>
                    </a:lnTo>
                    <a:lnTo>
                      <a:pt x="230" y="59"/>
                    </a:lnTo>
                    <a:lnTo>
                      <a:pt x="224" y="61"/>
                    </a:lnTo>
                    <a:lnTo>
                      <a:pt x="223" y="63"/>
                    </a:lnTo>
                    <a:lnTo>
                      <a:pt x="218" y="60"/>
                    </a:lnTo>
                    <a:lnTo>
                      <a:pt x="218" y="58"/>
                    </a:lnTo>
                    <a:lnTo>
                      <a:pt x="218" y="56"/>
                    </a:lnTo>
                    <a:lnTo>
                      <a:pt x="218" y="50"/>
                    </a:lnTo>
                    <a:lnTo>
                      <a:pt x="216" y="48"/>
                    </a:lnTo>
                    <a:lnTo>
                      <a:pt x="216" y="44"/>
                    </a:lnTo>
                    <a:lnTo>
                      <a:pt x="215" y="43"/>
                    </a:lnTo>
                    <a:lnTo>
                      <a:pt x="213" y="38"/>
                    </a:lnTo>
                    <a:lnTo>
                      <a:pt x="211" y="35"/>
                    </a:lnTo>
                    <a:lnTo>
                      <a:pt x="213" y="27"/>
                    </a:lnTo>
                    <a:lnTo>
                      <a:pt x="210" y="24"/>
                    </a:lnTo>
                    <a:lnTo>
                      <a:pt x="210" y="21"/>
                    </a:lnTo>
                    <a:lnTo>
                      <a:pt x="202" y="22"/>
                    </a:lnTo>
                    <a:lnTo>
                      <a:pt x="202" y="24"/>
                    </a:lnTo>
                    <a:lnTo>
                      <a:pt x="199" y="26"/>
                    </a:lnTo>
                    <a:lnTo>
                      <a:pt x="194" y="24"/>
                    </a:lnTo>
                    <a:lnTo>
                      <a:pt x="190" y="26"/>
                    </a:lnTo>
                    <a:lnTo>
                      <a:pt x="188" y="27"/>
                    </a:lnTo>
                    <a:lnTo>
                      <a:pt x="187" y="27"/>
                    </a:lnTo>
                    <a:lnTo>
                      <a:pt x="183" y="24"/>
                    </a:lnTo>
                    <a:lnTo>
                      <a:pt x="179" y="25"/>
                    </a:lnTo>
                    <a:lnTo>
                      <a:pt x="177" y="24"/>
                    </a:lnTo>
                    <a:lnTo>
                      <a:pt x="175" y="22"/>
                    </a:lnTo>
                    <a:lnTo>
                      <a:pt x="174" y="18"/>
                    </a:lnTo>
                    <a:lnTo>
                      <a:pt x="173" y="17"/>
                    </a:lnTo>
                    <a:lnTo>
                      <a:pt x="170" y="15"/>
                    </a:lnTo>
                    <a:lnTo>
                      <a:pt x="168" y="13"/>
                    </a:lnTo>
                    <a:lnTo>
                      <a:pt x="165" y="13"/>
                    </a:lnTo>
                    <a:lnTo>
                      <a:pt x="158" y="10"/>
                    </a:lnTo>
                    <a:lnTo>
                      <a:pt x="157" y="5"/>
                    </a:lnTo>
                    <a:lnTo>
                      <a:pt x="154" y="3"/>
                    </a:lnTo>
                    <a:lnTo>
                      <a:pt x="147" y="1"/>
                    </a:lnTo>
                    <a:lnTo>
                      <a:pt x="142" y="3"/>
                    </a:lnTo>
                    <a:lnTo>
                      <a:pt x="140" y="0"/>
                    </a:lnTo>
                    <a:lnTo>
                      <a:pt x="136" y="0"/>
                    </a:lnTo>
                    <a:lnTo>
                      <a:pt x="136" y="6"/>
                    </a:lnTo>
                    <a:lnTo>
                      <a:pt x="136" y="9"/>
                    </a:lnTo>
                    <a:lnTo>
                      <a:pt x="137" y="12"/>
                    </a:lnTo>
                    <a:lnTo>
                      <a:pt x="142" y="17"/>
                    </a:lnTo>
                    <a:lnTo>
                      <a:pt x="144" y="22"/>
                    </a:lnTo>
                    <a:lnTo>
                      <a:pt x="142" y="25"/>
                    </a:lnTo>
                    <a:lnTo>
                      <a:pt x="139" y="30"/>
                    </a:lnTo>
                    <a:lnTo>
                      <a:pt x="138" y="31"/>
                    </a:lnTo>
                    <a:lnTo>
                      <a:pt x="141" y="34"/>
                    </a:lnTo>
                    <a:lnTo>
                      <a:pt x="139" y="39"/>
                    </a:lnTo>
                    <a:lnTo>
                      <a:pt x="140" y="41"/>
                    </a:lnTo>
                    <a:lnTo>
                      <a:pt x="138" y="44"/>
                    </a:lnTo>
                    <a:lnTo>
                      <a:pt x="138" y="47"/>
                    </a:lnTo>
                    <a:lnTo>
                      <a:pt x="139" y="47"/>
                    </a:lnTo>
                    <a:lnTo>
                      <a:pt x="140" y="58"/>
                    </a:lnTo>
                    <a:lnTo>
                      <a:pt x="142" y="60"/>
                    </a:lnTo>
                    <a:lnTo>
                      <a:pt x="139" y="63"/>
                    </a:lnTo>
                    <a:lnTo>
                      <a:pt x="137" y="67"/>
                    </a:lnTo>
                    <a:lnTo>
                      <a:pt x="137" y="68"/>
                    </a:lnTo>
                    <a:lnTo>
                      <a:pt x="141" y="71"/>
                    </a:lnTo>
                    <a:lnTo>
                      <a:pt x="142" y="74"/>
                    </a:lnTo>
                    <a:lnTo>
                      <a:pt x="142" y="77"/>
                    </a:lnTo>
                    <a:lnTo>
                      <a:pt x="145" y="79"/>
                    </a:lnTo>
                    <a:lnTo>
                      <a:pt x="142" y="81"/>
                    </a:lnTo>
                    <a:lnTo>
                      <a:pt x="139" y="85"/>
                    </a:lnTo>
                    <a:lnTo>
                      <a:pt x="140" y="87"/>
                    </a:lnTo>
                    <a:lnTo>
                      <a:pt x="135" y="94"/>
                    </a:lnTo>
                    <a:lnTo>
                      <a:pt x="137" y="97"/>
                    </a:lnTo>
                    <a:lnTo>
                      <a:pt x="141" y="98"/>
                    </a:lnTo>
                    <a:lnTo>
                      <a:pt x="140" y="99"/>
                    </a:lnTo>
                    <a:lnTo>
                      <a:pt x="138" y="100"/>
                    </a:lnTo>
                    <a:lnTo>
                      <a:pt x="142" y="105"/>
                    </a:lnTo>
                    <a:lnTo>
                      <a:pt x="140" y="105"/>
                    </a:lnTo>
                    <a:lnTo>
                      <a:pt x="142" y="106"/>
                    </a:lnTo>
                    <a:lnTo>
                      <a:pt x="143" y="109"/>
                    </a:lnTo>
                    <a:lnTo>
                      <a:pt x="145" y="111"/>
                    </a:lnTo>
                    <a:lnTo>
                      <a:pt x="145" y="112"/>
                    </a:lnTo>
                    <a:lnTo>
                      <a:pt x="146" y="113"/>
                    </a:lnTo>
                    <a:lnTo>
                      <a:pt x="147" y="116"/>
                    </a:lnTo>
                    <a:lnTo>
                      <a:pt x="148" y="116"/>
                    </a:lnTo>
                    <a:lnTo>
                      <a:pt x="148" y="119"/>
                    </a:lnTo>
                    <a:lnTo>
                      <a:pt x="149" y="122"/>
                    </a:lnTo>
                    <a:lnTo>
                      <a:pt x="149" y="123"/>
                    </a:lnTo>
                    <a:lnTo>
                      <a:pt x="140" y="123"/>
                    </a:lnTo>
                    <a:lnTo>
                      <a:pt x="138" y="124"/>
                    </a:lnTo>
                    <a:lnTo>
                      <a:pt x="137" y="125"/>
                    </a:lnTo>
                    <a:lnTo>
                      <a:pt x="137" y="122"/>
                    </a:lnTo>
                    <a:lnTo>
                      <a:pt x="136" y="124"/>
                    </a:lnTo>
                    <a:lnTo>
                      <a:pt x="136" y="125"/>
                    </a:lnTo>
                    <a:lnTo>
                      <a:pt x="135" y="125"/>
                    </a:lnTo>
                    <a:lnTo>
                      <a:pt x="135" y="121"/>
                    </a:lnTo>
                    <a:lnTo>
                      <a:pt x="134" y="121"/>
                    </a:lnTo>
                    <a:lnTo>
                      <a:pt x="134" y="122"/>
                    </a:lnTo>
                    <a:lnTo>
                      <a:pt x="133" y="121"/>
                    </a:lnTo>
                    <a:lnTo>
                      <a:pt x="133" y="120"/>
                    </a:lnTo>
                    <a:lnTo>
                      <a:pt x="132" y="120"/>
                    </a:lnTo>
                    <a:lnTo>
                      <a:pt x="132" y="119"/>
                    </a:lnTo>
                    <a:lnTo>
                      <a:pt x="131" y="119"/>
                    </a:lnTo>
                    <a:lnTo>
                      <a:pt x="129" y="120"/>
                    </a:lnTo>
                    <a:lnTo>
                      <a:pt x="128" y="120"/>
                    </a:lnTo>
                    <a:lnTo>
                      <a:pt x="126" y="121"/>
                    </a:lnTo>
                    <a:lnTo>
                      <a:pt x="125" y="120"/>
                    </a:lnTo>
                    <a:lnTo>
                      <a:pt x="125" y="124"/>
                    </a:lnTo>
                    <a:lnTo>
                      <a:pt x="122" y="124"/>
                    </a:lnTo>
                    <a:lnTo>
                      <a:pt x="121" y="122"/>
                    </a:lnTo>
                    <a:lnTo>
                      <a:pt x="120" y="122"/>
                    </a:lnTo>
                    <a:lnTo>
                      <a:pt x="119" y="121"/>
                    </a:lnTo>
                    <a:lnTo>
                      <a:pt x="117" y="121"/>
                    </a:lnTo>
                    <a:lnTo>
                      <a:pt x="117" y="119"/>
                    </a:lnTo>
                    <a:lnTo>
                      <a:pt x="113" y="113"/>
                    </a:lnTo>
                    <a:lnTo>
                      <a:pt x="113" y="111"/>
                    </a:lnTo>
                    <a:lnTo>
                      <a:pt x="114" y="111"/>
                    </a:lnTo>
                    <a:lnTo>
                      <a:pt x="114" y="110"/>
                    </a:lnTo>
                    <a:lnTo>
                      <a:pt x="113" y="109"/>
                    </a:lnTo>
                    <a:lnTo>
                      <a:pt x="109" y="106"/>
                    </a:lnTo>
                    <a:lnTo>
                      <a:pt x="109" y="108"/>
                    </a:lnTo>
                    <a:lnTo>
                      <a:pt x="108" y="109"/>
                    </a:lnTo>
                    <a:lnTo>
                      <a:pt x="109" y="111"/>
                    </a:lnTo>
                    <a:lnTo>
                      <a:pt x="109" y="113"/>
                    </a:lnTo>
                    <a:lnTo>
                      <a:pt x="108" y="113"/>
                    </a:lnTo>
                    <a:lnTo>
                      <a:pt x="107" y="113"/>
                    </a:lnTo>
                    <a:lnTo>
                      <a:pt x="105" y="111"/>
                    </a:lnTo>
                    <a:lnTo>
                      <a:pt x="104" y="116"/>
                    </a:lnTo>
                    <a:lnTo>
                      <a:pt x="101" y="116"/>
                    </a:lnTo>
                    <a:lnTo>
                      <a:pt x="97" y="116"/>
                    </a:lnTo>
                    <a:lnTo>
                      <a:pt x="96" y="119"/>
                    </a:lnTo>
                    <a:lnTo>
                      <a:pt x="97" y="121"/>
                    </a:lnTo>
                    <a:lnTo>
                      <a:pt x="97" y="125"/>
                    </a:lnTo>
                    <a:lnTo>
                      <a:pt x="100" y="127"/>
                    </a:lnTo>
                    <a:lnTo>
                      <a:pt x="99" y="129"/>
                    </a:lnTo>
                    <a:lnTo>
                      <a:pt x="97" y="129"/>
                    </a:lnTo>
                    <a:lnTo>
                      <a:pt x="98" y="130"/>
                    </a:lnTo>
                    <a:lnTo>
                      <a:pt x="96" y="132"/>
                    </a:lnTo>
                    <a:lnTo>
                      <a:pt x="96" y="133"/>
                    </a:lnTo>
                    <a:lnTo>
                      <a:pt x="94" y="133"/>
                    </a:lnTo>
                    <a:lnTo>
                      <a:pt x="93" y="130"/>
                    </a:lnTo>
                    <a:lnTo>
                      <a:pt x="92" y="131"/>
                    </a:lnTo>
                    <a:lnTo>
                      <a:pt x="91" y="132"/>
                    </a:lnTo>
                    <a:lnTo>
                      <a:pt x="92" y="134"/>
                    </a:lnTo>
                    <a:lnTo>
                      <a:pt x="92" y="135"/>
                    </a:lnTo>
                    <a:lnTo>
                      <a:pt x="91" y="134"/>
                    </a:lnTo>
                    <a:lnTo>
                      <a:pt x="91" y="135"/>
                    </a:lnTo>
                    <a:lnTo>
                      <a:pt x="89" y="133"/>
                    </a:lnTo>
                    <a:lnTo>
                      <a:pt x="88" y="135"/>
                    </a:lnTo>
                    <a:lnTo>
                      <a:pt x="87" y="134"/>
                    </a:lnTo>
                    <a:lnTo>
                      <a:pt x="85" y="135"/>
                    </a:lnTo>
                    <a:lnTo>
                      <a:pt x="82" y="134"/>
                    </a:lnTo>
                    <a:lnTo>
                      <a:pt x="82" y="132"/>
                    </a:lnTo>
                    <a:lnTo>
                      <a:pt x="81" y="132"/>
                    </a:lnTo>
                    <a:lnTo>
                      <a:pt x="82" y="132"/>
                    </a:lnTo>
                    <a:lnTo>
                      <a:pt x="82" y="130"/>
                    </a:lnTo>
                    <a:lnTo>
                      <a:pt x="80" y="130"/>
                    </a:lnTo>
                    <a:lnTo>
                      <a:pt x="80" y="129"/>
                    </a:lnTo>
                    <a:lnTo>
                      <a:pt x="83" y="130"/>
                    </a:lnTo>
                    <a:lnTo>
                      <a:pt x="83" y="129"/>
                    </a:lnTo>
                    <a:lnTo>
                      <a:pt x="82" y="129"/>
                    </a:lnTo>
                    <a:lnTo>
                      <a:pt x="81" y="126"/>
                    </a:lnTo>
                    <a:lnTo>
                      <a:pt x="82" y="126"/>
                    </a:lnTo>
                    <a:lnTo>
                      <a:pt x="81" y="123"/>
                    </a:lnTo>
                    <a:lnTo>
                      <a:pt x="82" y="122"/>
                    </a:lnTo>
                    <a:lnTo>
                      <a:pt x="80" y="121"/>
                    </a:lnTo>
                    <a:lnTo>
                      <a:pt x="78" y="122"/>
                    </a:lnTo>
                    <a:lnTo>
                      <a:pt x="77" y="127"/>
                    </a:lnTo>
                    <a:lnTo>
                      <a:pt x="75" y="125"/>
                    </a:lnTo>
                    <a:lnTo>
                      <a:pt x="74" y="123"/>
                    </a:lnTo>
                    <a:lnTo>
                      <a:pt x="72" y="122"/>
                    </a:lnTo>
                    <a:lnTo>
                      <a:pt x="71" y="122"/>
                    </a:lnTo>
                    <a:lnTo>
                      <a:pt x="70" y="119"/>
                    </a:lnTo>
                    <a:lnTo>
                      <a:pt x="71" y="117"/>
                    </a:lnTo>
                    <a:lnTo>
                      <a:pt x="68" y="116"/>
                    </a:lnTo>
                    <a:lnTo>
                      <a:pt x="67" y="117"/>
                    </a:lnTo>
                    <a:lnTo>
                      <a:pt x="66" y="117"/>
                    </a:lnTo>
                    <a:lnTo>
                      <a:pt x="66" y="115"/>
                    </a:lnTo>
                    <a:lnTo>
                      <a:pt x="64" y="117"/>
                    </a:lnTo>
                    <a:lnTo>
                      <a:pt x="63" y="116"/>
                    </a:lnTo>
                    <a:lnTo>
                      <a:pt x="60" y="115"/>
                    </a:lnTo>
                    <a:lnTo>
                      <a:pt x="60" y="113"/>
                    </a:lnTo>
                    <a:lnTo>
                      <a:pt x="57" y="111"/>
                    </a:lnTo>
                    <a:lnTo>
                      <a:pt x="56" y="110"/>
                    </a:lnTo>
                    <a:lnTo>
                      <a:pt x="54" y="110"/>
                    </a:lnTo>
                    <a:lnTo>
                      <a:pt x="53" y="111"/>
                    </a:lnTo>
                    <a:lnTo>
                      <a:pt x="52" y="109"/>
                    </a:lnTo>
                    <a:lnTo>
                      <a:pt x="51" y="110"/>
                    </a:lnTo>
                    <a:lnTo>
                      <a:pt x="50" y="110"/>
                    </a:lnTo>
                    <a:lnTo>
                      <a:pt x="49" y="111"/>
                    </a:lnTo>
                    <a:lnTo>
                      <a:pt x="48" y="113"/>
                    </a:lnTo>
                    <a:lnTo>
                      <a:pt x="45" y="114"/>
                    </a:lnTo>
                    <a:lnTo>
                      <a:pt x="45" y="116"/>
                    </a:lnTo>
                    <a:lnTo>
                      <a:pt x="43" y="116"/>
                    </a:lnTo>
                    <a:lnTo>
                      <a:pt x="44" y="117"/>
                    </a:lnTo>
                    <a:lnTo>
                      <a:pt x="43" y="120"/>
                    </a:lnTo>
                    <a:lnTo>
                      <a:pt x="43" y="121"/>
                    </a:lnTo>
                    <a:lnTo>
                      <a:pt x="41" y="121"/>
                    </a:lnTo>
                    <a:lnTo>
                      <a:pt x="40" y="121"/>
                    </a:lnTo>
                    <a:lnTo>
                      <a:pt x="38" y="122"/>
                    </a:lnTo>
                    <a:lnTo>
                      <a:pt x="35" y="118"/>
                    </a:lnTo>
                    <a:lnTo>
                      <a:pt x="32" y="116"/>
                    </a:lnTo>
                    <a:lnTo>
                      <a:pt x="29" y="115"/>
                    </a:lnTo>
                    <a:lnTo>
                      <a:pt x="28" y="113"/>
                    </a:lnTo>
                    <a:lnTo>
                      <a:pt x="27" y="111"/>
                    </a:lnTo>
                    <a:lnTo>
                      <a:pt x="22" y="108"/>
                    </a:lnTo>
                    <a:lnTo>
                      <a:pt x="22" y="109"/>
                    </a:lnTo>
                    <a:lnTo>
                      <a:pt x="20" y="108"/>
                    </a:lnTo>
                    <a:lnTo>
                      <a:pt x="20" y="106"/>
                    </a:lnTo>
                    <a:lnTo>
                      <a:pt x="19" y="105"/>
                    </a:lnTo>
                    <a:lnTo>
                      <a:pt x="19" y="106"/>
                    </a:lnTo>
                    <a:lnTo>
                      <a:pt x="18" y="106"/>
                    </a:lnTo>
                    <a:lnTo>
                      <a:pt x="18" y="108"/>
                    </a:lnTo>
                    <a:lnTo>
                      <a:pt x="17" y="108"/>
                    </a:lnTo>
                    <a:lnTo>
                      <a:pt x="17" y="109"/>
                    </a:lnTo>
                    <a:lnTo>
                      <a:pt x="15" y="109"/>
                    </a:lnTo>
                    <a:lnTo>
                      <a:pt x="15" y="110"/>
                    </a:lnTo>
                    <a:lnTo>
                      <a:pt x="11" y="110"/>
                    </a:lnTo>
                    <a:lnTo>
                      <a:pt x="10" y="111"/>
                    </a:lnTo>
                    <a:lnTo>
                      <a:pt x="10" y="115"/>
                    </a:lnTo>
                    <a:lnTo>
                      <a:pt x="10" y="116"/>
                    </a:lnTo>
                    <a:lnTo>
                      <a:pt x="11" y="116"/>
                    </a:lnTo>
                    <a:lnTo>
                      <a:pt x="14" y="120"/>
                    </a:lnTo>
                    <a:lnTo>
                      <a:pt x="14" y="122"/>
                    </a:lnTo>
                    <a:lnTo>
                      <a:pt x="13" y="124"/>
                    </a:lnTo>
                    <a:lnTo>
                      <a:pt x="13" y="125"/>
                    </a:lnTo>
                    <a:lnTo>
                      <a:pt x="14" y="125"/>
                    </a:lnTo>
                    <a:lnTo>
                      <a:pt x="16" y="127"/>
                    </a:lnTo>
                    <a:lnTo>
                      <a:pt x="15" y="128"/>
                    </a:lnTo>
                    <a:lnTo>
                      <a:pt x="15" y="129"/>
                    </a:lnTo>
                    <a:lnTo>
                      <a:pt x="14" y="129"/>
                    </a:lnTo>
                    <a:lnTo>
                      <a:pt x="13" y="129"/>
                    </a:lnTo>
                    <a:lnTo>
                      <a:pt x="14" y="129"/>
                    </a:lnTo>
                    <a:lnTo>
                      <a:pt x="14" y="130"/>
                    </a:lnTo>
                    <a:lnTo>
                      <a:pt x="13" y="132"/>
                    </a:lnTo>
                    <a:lnTo>
                      <a:pt x="14" y="132"/>
                    </a:lnTo>
                    <a:lnTo>
                      <a:pt x="13" y="134"/>
                    </a:lnTo>
                    <a:lnTo>
                      <a:pt x="13" y="136"/>
                    </a:lnTo>
                    <a:lnTo>
                      <a:pt x="11" y="138"/>
                    </a:lnTo>
                    <a:lnTo>
                      <a:pt x="11" y="140"/>
                    </a:lnTo>
                    <a:lnTo>
                      <a:pt x="13" y="139"/>
                    </a:lnTo>
                    <a:lnTo>
                      <a:pt x="13" y="141"/>
                    </a:lnTo>
                    <a:lnTo>
                      <a:pt x="15" y="140"/>
                    </a:lnTo>
                    <a:lnTo>
                      <a:pt x="15" y="141"/>
                    </a:lnTo>
                    <a:lnTo>
                      <a:pt x="17" y="145"/>
                    </a:lnTo>
                    <a:lnTo>
                      <a:pt x="17" y="146"/>
                    </a:lnTo>
                    <a:lnTo>
                      <a:pt x="15" y="146"/>
                    </a:lnTo>
                    <a:lnTo>
                      <a:pt x="15" y="148"/>
                    </a:lnTo>
                    <a:lnTo>
                      <a:pt x="16" y="149"/>
                    </a:lnTo>
                    <a:lnTo>
                      <a:pt x="16" y="150"/>
                    </a:lnTo>
                    <a:lnTo>
                      <a:pt x="19" y="151"/>
                    </a:lnTo>
                    <a:lnTo>
                      <a:pt x="15" y="160"/>
                    </a:lnTo>
                    <a:lnTo>
                      <a:pt x="15" y="159"/>
                    </a:lnTo>
                    <a:lnTo>
                      <a:pt x="14" y="160"/>
                    </a:lnTo>
                    <a:lnTo>
                      <a:pt x="13" y="159"/>
                    </a:lnTo>
                    <a:lnTo>
                      <a:pt x="13" y="160"/>
                    </a:lnTo>
                    <a:lnTo>
                      <a:pt x="10" y="160"/>
                    </a:lnTo>
                    <a:lnTo>
                      <a:pt x="10" y="163"/>
                    </a:lnTo>
                    <a:lnTo>
                      <a:pt x="11" y="163"/>
                    </a:lnTo>
                    <a:lnTo>
                      <a:pt x="11" y="164"/>
                    </a:lnTo>
                    <a:lnTo>
                      <a:pt x="10" y="165"/>
                    </a:lnTo>
                    <a:lnTo>
                      <a:pt x="11" y="167"/>
                    </a:lnTo>
                    <a:lnTo>
                      <a:pt x="11" y="168"/>
                    </a:lnTo>
                    <a:lnTo>
                      <a:pt x="10" y="168"/>
                    </a:lnTo>
                    <a:lnTo>
                      <a:pt x="9" y="169"/>
                    </a:lnTo>
                    <a:lnTo>
                      <a:pt x="8" y="169"/>
                    </a:lnTo>
                    <a:lnTo>
                      <a:pt x="9" y="168"/>
                    </a:lnTo>
                    <a:lnTo>
                      <a:pt x="8" y="168"/>
                    </a:lnTo>
                    <a:lnTo>
                      <a:pt x="7" y="168"/>
                    </a:lnTo>
                    <a:lnTo>
                      <a:pt x="6" y="168"/>
                    </a:lnTo>
                    <a:lnTo>
                      <a:pt x="5" y="167"/>
                    </a:lnTo>
                    <a:lnTo>
                      <a:pt x="3" y="169"/>
                    </a:lnTo>
                    <a:lnTo>
                      <a:pt x="0" y="172"/>
                    </a:lnTo>
                    <a:lnTo>
                      <a:pt x="2" y="175"/>
                    </a:lnTo>
                    <a:lnTo>
                      <a:pt x="3" y="177"/>
                    </a:lnTo>
                    <a:lnTo>
                      <a:pt x="5" y="177"/>
                    </a:lnTo>
                    <a:lnTo>
                      <a:pt x="7" y="180"/>
                    </a:lnTo>
                    <a:lnTo>
                      <a:pt x="6" y="180"/>
                    </a:lnTo>
                    <a:lnTo>
                      <a:pt x="4" y="181"/>
                    </a:lnTo>
                    <a:lnTo>
                      <a:pt x="5" y="185"/>
                    </a:lnTo>
                    <a:lnTo>
                      <a:pt x="5" y="187"/>
                    </a:lnTo>
                    <a:lnTo>
                      <a:pt x="7" y="189"/>
                    </a:lnTo>
                    <a:lnTo>
                      <a:pt x="9" y="191"/>
                    </a:lnTo>
                    <a:lnTo>
                      <a:pt x="11" y="192"/>
                    </a:lnTo>
                    <a:lnTo>
                      <a:pt x="13" y="191"/>
                    </a:lnTo>
                    <a:lnTo>
                      <a:pt x="15" y="188"/>
                    </a:lnTo>
                    <a:lnTo>
                      <a:pt x="16" y="191"/>
                    </a:lnTo>
                    <a:lnTo>
                      <a:pt x="20" y="193"/>
                    </a:lnTo>
                    <a:lnTo>
                      <a:pt x="21" y="193"/>
                    </a:lnTo>
                    <a:lnTo>
                      <a:pt x="20" y="194"/>
                    </a:lnTo>
                    <a:lnTo>
                      <a:pt x="19" y="194"/>
                    </a:lnTo>
                    <a:lnTo>
                      <a:pt x="19" y="198"/>
                    </a:lnTo>
                    <a:lnTo>
                      <a:pt x="20" y="198"/>
                    </a:lnTo>
                    <a:lnTo>
                      <a:pt x="22" y="197"/>
                    </a:lnTo>
                    <a:lnTo>
                      <a:pt x="22" y="198"/>
                    </a:lnTo>
                    <a:lnTo>
                      <a:pt x="23" y="200"/>
                    </a:lnTo>
                    <a:lnTo>
                      <a:pt x="24" y="200"/>
                    </a:lnTo>
                    <a:lnTo>
                      <a:pt x="25" y="202"/>
                    </a:lnTo>
                    <a:lnTo>
                      <a:pt x="26" y="202"/>
                    </a:lnTo>
                    <a:lnTo>
                      <a:pt x="27" y="204"/>
                    </a:lnTo>
                    <a:lnTo>
                      <a:pt x="27" y="206"/>
                    </a:lnTo>
                    <a:lnTo>
                      <a:pt x="26" y="205"/>
                    </a:lnTo>
                    <a:lnTo>
                      <a:pt x="23" y="206"/>
                    </a:lnTo>
                    <a:lnTo>
                      <a:pt x="23" y="208"/>
                    </a:lnTo>
                    <a:lnTo>
                      <a:pt x="25" y="209"/>
                    </a:lnTo>
                    <a:lnTo>
                      <a:pt x="25" y="211"/>
                    </a:lnTo>
                    <a:lnTo>
                      <a:pt x="23" y="213"/>
                    </a:lnTo>
                    <a:lnTo>
                      <a:pt x="25" y="214"/>
                    </a:lnTo>
                    <a:lnTo>
                      <a:pt x="28" y="217"/>
                    </a:lnTo>
                    <a:lnTo>
                      <a:pt x="28" y="218"/>
                    </a:lnTo>
                    <a:lnTo>
                      <a:pt x="29" y="219"/>
                    </a:lnTo>
                    <a:lnTo>
                      <a:pt x="30" y="217"/>
                    </a:lnTo>
                    <a:lnTo>
                      <a:pt x="30" y="219"/>
                    </a:lnTo>
                    <a:lnTo>
                      <a:pt x="31" y="219"/>
                    </a:lnTo>
                    <a:lnTo>
                      <a:pt x="32" y="219"/>
                    </a:lnTo>
                    <a:lnTo>
                      <a:pt x="32" y="217"/>
                    </a:lnTo>
                    <a:lnTo>
                      <a:pt x="36" y="218"/>
                    </a:lnTo>
                    <a:lnTo>
                      <a:pt x="38" y="216"/>
                    </a:lnTo>
                    <a:lnTo>
                      <a:pt x="39" y="216"/>
                    </a:lnTo>
                    <a:lnTo>
                      <a:pt x="39" y="217"/>
                    </a:lnTo>
                    <a:lnTo>
                      <a:pt x="41" y="219"/>
                    </a:lnTo>
                    <a:lnTo>
                      <a:pt x="42" y="219"/>
                    </a:lnTo>
                    <a:lnTo>
                      <a:pt x="43" y="220"/>
                    </a:lnTo>
                    <a:lnTo>
                      <a:pt x="44" y="219"/>
                    </a:lnTo>
                    <a:lnTo>
                      <a:pt x="46" y="221"/>
                    </a:lnTo>
                    <a:lnTo>
                      <a:pt x="49" y="223"/>
                    </a:lnTo>
                    <a:lnTo>
                      <a:pt x="48" y="223"/>
                    </a:lnTo>
                    <a:lnTo>
                      <a:pt x="49" y="225"/>
                    </a:lnTo>
                    <a:lnTo>
                      <a:pt x="50" y="224"/>
                    </a:lnTo>
                    <a:lnTo>
                      <a:pt x="52" y="223"/>
                    </a:lnTo>
                    <a:lnTo>
                      <a:pt x="53" y="220"/>
                    </a:lnTo>
                    <a:lnTo>
                      <a:pt x="56" y="221"/>
                    </a:lnTo>
                    <a:lnTo>
                      <a:pt x="57" y="219"/>
                    </a:lnTo>
                    <a:lnTo>
                      <a:pt x="59" y="219"/>
                    </a:lnTo>
                    <a:lnTo>
                      <a:pt x="60" y="219"/>
                    </a:lnTo>
                    <a:lnTo>
                      <a:pt x="62" y="219"/>
                    </a:lnTo>
                    <a:lnTo>
                      <a:pt x="63" y="217"/>
                    </a:lnTo>
                    <a:lnTo>
                      <a:pt x="63" y="219"/>
                    </a:lnTo>
                    <a:lnTo>
                      <a:pt x="63" y="222"/>
                    </a:lnTo>
                    <a:lnTo>
                      <a:pt x="64" y="222"/>
                    </a:lnTo>
                    <a:lnTo>
                      <a:pt x="64" y="223"/>
                    </a:lnTo>
                    <a:lnTo>
                      <a:pt x="66" y="223"/>
                    </a:lnTo>
                    <a:lnTo>
                      <a:pt x="67" y="224"/>
                    </a:lnTo>
                    <a:lnTo>
                      <a:pt x="67" y="225"/>
                    </a:lnTo>
                    <a:lnTo>
                      <a:pt x="69" y="225"/>
                    </a:lnTo>
                    <a:lnTo>
                      <a:pt x="69" y="227"/>
                    </a:lnTo>
                    <a:lnTo>
                      <a:pt x="68" y="228"/>
                    </a:lnTo>
                    <a:lnTo>
                      <a:pt x="68" y="230"/>
                    </a:lnTo>
                    <a:lnTo>
                      <a:pt x="68" y="231"/>
                    </a:lnTo>
                    <a:lnTo>
                      <a:pt x="68" y="234"/>
                    </a:lnTo>
                    <a:lnTo>
                      <a:pt x="68" y="237"/>
                    </a:lnTo>
                    <a:lnTo>
                      <a:pt x="69" y="240"/>
                    </a:lnTo>
                    <a:lnTo>
                      <a:pt x="68" y="241"/>
                    </a:lnTo>
                    <a:lnTo>
                      <a:pt x="66" y="241"/>
                    </a:lnTo>
                    <a:lnTo>
                      <a:pt x="64" y="242"/>
                    </a:lnTo>
                    <a:lnTo>
                      <a:pt x="66" y="243"/>
                    </a:lnTo>
                    <a:lnTo>
                      <a:pt x="66" y="249"/>
                    </a:lnTo>
                    <a:lnTo>
                      <a:pt x="64" y="252"/>
                    </a:lnTo>
                    <a:lnTo>
                      <a:pt x="66" y="253"/>
                    </a:lnTo>
                    <a:lnTo>
                      <a:pt x="66" y="255"/>
                    </a:lnTo>
                    <a:lnTo>
                      <a:pt x="67" y="255"/>
                    </a:lnTo>
                    <a:lnTo>
                      <a:pt x="69" y="257"/>
                    </a:lnTo>
                    <a:lnTo>
                      <a:pt x="68" y="261"/>
                    </a:lnTo>
                    <a:lnTo>
                      <a:pt x="69" y="259"/>
                    </a:lnTo>
                    <a:lnTo>
                      <a:pt x="69" y="261"/>
                    </a:lnTo>
                    <a:lnTo>
                      <a:pt x="70" y="261"/>
                    </a:lnTo>
                    <a:lnTo>
                      <a:pt x="69" y="263"/>
                    </a:lnTo>
                    <a:lnTo>
                      <a:pt x="71" y="262"/>
                    </a:lnTo>
                    <a:lnTo>
                      <a:pt x="69" y="265"/>
                    </a:lnTo>
                    <a:lnTo>
                      <a:pt x="69" y="267"/>
                    </a:lnTo>
                    <a:lnTo>
                      <a:pt x="68" y="269"/>
                    </a:lnTo>
                    <a:lnTo>
                      <a:pt x="68" y="268"/>
                    </a:lnTo>
                    <a:lnTo>
                      <a:pt x="66" y="270"/>
                    </a:lnTo>
                    <a:lnTo>
                      <a:pt x="67" y="271"/>
                    </a:lnTo>
                    <a:lnTo>
                      <a:pt x="68" y="272"/>
                    </a:lnTo>
                    <a:lnTo>
                      <a:pt x="67" y="272"/>
                    </a:lnTo>
                    <a:lnTo>
                      <a:pt x="66" y="274"/>
                    </a:lnTo>
                    <a:lnTo>
                      <a:pt x="66" y="273"/>
                    </a:lnTo>
                    <a:lnTo>
                      <a:pt x="66" y="275"/>
                    </a:lnTo>
                    <a:lnTo>
                      <a:pt x="64" y="275"/>
                    </a:lnTo>
                    <a:lnTo>
                      <a:pt x="63" y="277"/>
                    </a:lnTo>
                    <a:lnTo>
                      <a:pt x="61" y="276"/>
                    </a:lnTo>
                    <a:lnTo>
                      <a:pt x="60" y="279"/>
                    </a:lnTo>
                    <a:lnTo>
                      <a:pt x="60" y="278"/>
                    </a:lnTo>
                    <a:lnTo>
                      <a:pt x="59" y="278"/>
                    </a:lnTo>
                    <a:lnTo>
                      <a:pt x="59" y="280"/>
                    </a:lnTo>
                    <a:lnTo>
                      <a:pt x="58" y="280"/>
                    </a:lnTo>
                    <a:lnTo>
                      <a:pt x="57" y="279"/>
                    </a:lnTo>
                    <a:lnTo>
                      <a:pt x="56" y="282"/>
                    </a:lnTo>
                    <a:lnTo>
                      <a:pt x="58" y="282"/>
                    </a:lnTo>
                    <a:lnTo>
                      <a:pt x="61" y="284"/>
                    </a:lnTo>
                    <a:lnTo>
                      <a:pt x="61" y="285"/>
                    </a:lnTo>
                    <a:lnTo>
                      <a:pt x="57" y="288"/>
                    </a:lnTo>
                    <a:lnTo>
                      <a:pt x="54" y="289"/>
                    </a:lnTo>
                    <a:lnTo>
                      <a:pt x="58" y="291"/>
                    </a:lnTo>
                    <a:lnTo>
                      <a:pt x="62" y="290"/>
                    </a:lnTo>
                    <a:lnTo>
                      <a:pt x="64" y="293"/>
                    </a:lnTo>
                    <a:lnTo>
                      <a:pt x="65" y="295"/>
                    </a:lnTo>
                    <a:lnTo>
                      <a:pt x="68" y="296"/>
                    </a:lnTo>
                    <a:lnTo>
                      <a:pt x="68" y="295"/>
                    </a:lnTo>
                    <a:lnTo>
                      <a:pt x="68" y="293"/>
                    </a:lnTo>
                    <a:lnTo>
                      <a:pt x="69" y="295"/>
                    </a:lnTo>
                    <a:lnTo>
                      <a:pt x="71" y="295"/>
                    </a:lnTo>
                    <a:lnTo>
                      <a:pt x="70" y="296"/>
                    </a:lnTo>
                    <a:lnTo>
                      <a:pt x="74" y="300"/>
                    </a:lnTo>
                    <a:lnTo>
                      <a:pt x="76" y="301"/>
                    </a:lnTo>
                    <a:lnTo>
                      <a:pt x="77" y="301"/>
                    </a:lnTo>
                    <a:lnTo>
                      <a:pt x="79" y="303"/>
                    </a:lnTo>
                    <a:lnTo>
                      <a:pt x="76" y="306"/>
                    </a:lnTo>
                    <a:lnTo>
                      <a:pt x="76" y="309"/>
                    </a:lnTo>
                    <a:lnTo>
                      <a:pt x="79" y="316"/>
                    </a:lnTo>
                    <a:lnTo>
                      <a:pt x="84" y="315"/>
                    </a:lnTo>
                    <a:lnTo>
                      <a:pt x="85" y="313"/>
                    </a:lnTo>
                    <a:lnTo>
                      <a:pt x="86" y="313"/>
                    </a:lnTo>
                    <a:lnTo>
                      <a:pt x="88" y="312"/>
                    </a:lnTo>
                    <a:lnTo>
                      <a:pt x="88" y="311"/>
                    </a:lnTo>
                    <a:lnTo>
                      <a:pt x="90" y="312"/>
                    </a:lnTo>
                    <a:lnTo>
                      <a:pt x="91" y="311"/>
                    </a:lnTo>
                    <a:lnTo>
                      <a:pt x="89" y="311"/>
                    </a:lnTo>
                    <a:lnTo>
                      <a:pt x="89" y="309"/>
                    </a:lnTo>
                    <a:lnTo>
                      <a:pt x="93" y="310"/>
                    </a:lnTo>
                    <a:lnTo>
                      <a:pt x="94" y="310"/>
                    </a:lnTo>
                    <a:lnTo>
                      <a:pt x="96" y="309"/>
                    </a:lnTo>
                    <a:lnTo>
                      <a:pt x="97" y="308"/>
                    </a:lnTo>
                    <a:lnTo>
                      <a:pt x="98" y="309"/>
                    </a:lnTo>
                    <a:lnTo>
                      <a:pt x="99" y="309"/>
                    </a:lnTo>
                    <a:lnTo>
                      <a:pt x="98" y="306"/>
                    </a:lnTo>
                    <a:lnTo>
                      <a:pt x="98" y="305"/>
                    </a:lnTo>
                    <a:lnTo>
                      <a:pt x="99" y="301"/>
                    </a:lnTo>
                    <a:lnTo>
                      <a:pt x="100" y="301"/>
                    </a:lnTo>
                    <a:lnTo>
                      <a:pt x="104" y="299"/>
                    </a:lnTo>
                    <a:lnTo>
                      <a:pt x="105" y="299"/>
                    </a:lnTo>
                    <a:lnTo>
                      <a:pt x="106" y="300"/>
                    </a:lnTo>
                    <a:lnTo>
                      <a:pt x="107" y="299"/>
                    </a:lnTo>
                    <a:lnTo>
                      <a:pt x="107" y="301"/>
                    </a:lnTo>
                    <a:lnTo>
                      <a:pt x="108" y="302"/>
                    </a:lnTo>
                    <a:lnTo>
                      <a:pt x="110" y="301"/>
                    </a:lnTo>
                    <a:lnTo>
                      <a:pt x="110" y="299"/>
                    </a:lnTo>
                    <a:lnTo>
                      <a:pt x="111" y="299"/>
                    </a:lnTo>
                    <a:lnTo>
                      <a:pt x="113" y="299"/>
                    </a:lnTo>
                    <a:lnTo>
                      <a:pt x="112" y="297"/>
                    </a:lnTo>
                    <a:lnTo>
                      <a:pt x="112" y="295"/>
                    </a:lnTo>
                    <a:lnTo>
                      <a:pt x="113" y="295"/>
                    </a:lnTo>
                    <a:lnTo>
                      <a:pt x="116" y="297"/>
                    </a:lnTo>
                    <a:lnTo>
                      <a:pt x="115" y="302"/>
                    </a:lnTo>
                    <a:lnTo>
                      <a:pt x="117" y="302"/>
                    </a:lnTo>
                    <a:lnTo>
                      <a:pt x="117" y="304"/>
                    </a:lnTo>
                    <a:lnTo>
                      <a:pt x="118" y="304"/>
                    </a:lnTo>
                    <a:lnTo>
                      <a:pt x="118" y="303"/>
                    </a:lnTo>
                    <a:lnTo>
                      <a:pt x="120" y="304"/>
                    </a:lnTo>
                    <a:lnTo>
                      <a:pt x="120" y="305"/>
                    </a:lnTo>
                    <a:lnTo>
                      <a:pt x="121" y="304"/>
                    </a:lnTo>
                    <a:lnTo>
                      <a:pt x="120" y="304"/>
                    </a:lnTo>
                    <a:lnTo>
                      <a:pt x="120" y="301"/>
                    </a:lnTo>
                    <a:lnTo>
                      <a:pt x="120" y="303"/>
                    </a:lnTo>
                    <a:lnTo>
                      <a:pt x="121" y="302"/>
                    </a:lnTo>
                    <a:lnTo>
                      <a:pt x="121" y="303"/>
                    </a:lnTo>
                    <a:lnTo>
                      <a:pt x="123" y="303"/>
                    </a:lnTo>
                    <a:lnTo>
                      <a:pt x="123" y="304"/>
                    </a:lnTo>
                    <a:lnTo>
                      <a:pt x="125" y="303"/>
                    </a:lnTo>
                    <a:lnTo>
                      <a:pt x="127" y="304"/>
                    </a:lnTo>
                    <a:lnTo>
                      <a:pt x="128" y="303"/>
                    </a:lnTo>
                    <a:lnTo>
                      <a:pt x="128" y="304"/>
                    </a:lnTo>
                    <a:lnTo>
                      <a:pt x="128" y="305"/>
                    </a:lnTo>
                    <a:lnTo>
                      <a:pt x="129" y="305"/>
                    </a:lnTo>
                    <a:lnTo>
                      <a:pt x="131" y="306"/>
                    </a:lnTo>
                    <a:lnTo>
                      <a:pt x="131" y="305"/>
                    </a:lnTo>
                    <a:lnTo>
                      <a:pt x="133" y="306"/>
                    </a:lnTo>
                    <a:lnTo>
                      <a:pt x="133" y="303"/>
                    </a:lnTo>
                    <a:lnTo>
                      <a:pt x="134" y="304"/>
                    </a:lnTo>
                    <a:lnTo>
                      <a:pt x="134" y="305"/>
                    </a:lnTo>
                    <a:lnTo>
                      <a:pt x="138" y="307"/>
                    </a:lnTo>
                    <a:lnTo>
                      <a:pt x="138" y="308"/>
                    </a:lnTo>
                    <a:lnTo>
                      <a:pt x="140" y="309"/>
                    </a:lnTo>
                    <a:lnTo>
                      <a:pt x="140" y="310"/>
                    </a:lnTo>
                    <a:lnTo>
                      <a:pt x="141" y="311"/>
                    </a:lnTo>
                    <a:lnTo>
                      <a:pt x="142" y="310"/>
                    </a:lnTo>
                    <a:lnTo>
                      <a:pt x="144" y="311"/>
                    </a:lnTo>
                    <a:lnTo>
                      <a:pt x="145" y="310"/>
                    </a:lnTo>
                    <a:lnTo>
                      <a:pt x="145" y="309"/>
                    </a:lnTo>
                    <a:lnTo>
                      <a:pt x="147" y="306"/>
                    </a:lnTo>
                    <a:lnTo>
                      <a:pt x="148" y="306"/>
                    </a:lnTo>
                    <a:lnTo>
                      <a:pt x="149" y="305"/>
                    </a:lnTo>
                    <a:lnTo>
                      <a:pt x="150" y="306"/>
                    </a:lnTo>
                    <a:lnTo>
                      <a:pt x="151" y="306"/>
                    </a:lnTo>
                    <a:lnTo>
                      <a:pt x="153" y="306"/>
                    </a:lnTo>
                    <a:lnTo>
                      <a:pt x="154" y="309"/>
                    </a:lnTo>
                    <a:lnTo>
                      <a:pt x="156" y="305"/>
                    </a:lnTo>
                    <a:lnTo>
                      <a:pt x="157" y="306"/>
                    </a:lnTo>
                    <a:lnTo>
                      <a:pt x="158" y="306"/>
                    </a:lnTo>
                    <a:lnTo>
                      <a:pt x="159" y="305"/>
                    </a:lnTo>
                    <a:lnTo>
                      <a:pt x="160" y="300"/>
                    </a:lnTo>
                    <a:lnTo>
                      <a:pt x="159" y="299"/>
                    </a:lnTo>
                    <a:lnTo>
                      <a:pt x="159" y="296"/>
                    </a:lnTo>
                    <a:lnTo>
                      <a:pt x="161" y="296"/>
                    </a:lnTo>
                    <a:lnTo>
                      <a:pt x="161" y="295"/>
                    </a:lnTo>
                    <a:lnTo>
                      <a:pt x="163" y="295"/>
                    </a:lnTo>
                    <a:lnTo>
                      <a:pt x="164" y="293"/>
                    </a:lnTo>
                    <a:lnTo>
                      <a:pt x="167" y="295"/>
                    </a:lnTo>
                    <a:lnTo>
                      <a:pt x="168" y="292"/>
                    </a:lnTo>
                    <a:lnTo>
                      <a:pt x="170" y="291"/>
                    </a:lnTo>
                    <a:lnTo>
                      <a:pt x="172" y="293"/>
                    </a:lnTo>
                    <a:lnTo>
                      <a:pt x="173" y="295"/>
                    </a:lnTo>
                    <a:lnTo>
                      <a:pt x="177" y="295"/>
                    </a:lnTo>
                    <a:lnTo>
                      <a:pt x="177" y="296"/>
                    </a:lnTo>
                    <a:lnTo>
                      <a:pt x="176" y="298"/>
                    </a:lnTo>
                    <a:lnTo>
                      <a:pt x="178" y="299"/>
                    </a:lnTo>
                    <a:lnTo>
                      <a:pt x="176" y="303"/>
                    </a:lnTo>
                    <a:lnTo>
                      <a:pt x="175" y="306"/>
                    </a:lnTo>
                    <a:lnTo>
                      <a:pt x="176" y="309"/>
                    </a:lnTo>
                    <a:lnTo>
                      <a:pt x="178" y="310"/>
                    </a:lnTo>
                    <a:lnTo>
                      <a:pt x="178" y="311"/>
                    </a:lnTo>
                    <a:lnTo>
                      <a:pt x="179" y="311"/>
                    </a:lnTo>
                    <a:lnTo>
                      <a:pt x="183" y="312"/>
                    </a:lnTo>
                    <a:lnTo>
                      <a:pt x="183" y="314"/>
                    </a:lnTo>
                    <a:lnTo>
                      <a:pt x="185" y="313"/>
                    </a:lnTo>
                    <a:lnTo>
                      <a:pt x="185" y="312"/>
                    </a:lnTo>
                    <a:lnTo>
                      <a:pt x="188" y="310"/>
                    </a:lnTo>
                    <a:lnTo>
                      <a:pt x="189" y="306"/>
                    </a:lnTo>
                    <a:lnTo>
                      <a:pt x="194" y="307"/>
                    </a:lnTo>
                    <a:lnTo>
                      <a:pt x="198" y="308"/>
                    </a:lnTo>
                    <a:lnTo>
                      <a:pt x="199" y="301"/>
                    </a:lnTo>
                    <a:lnTo>
                      <a:pt x="207" y="301"/>
                    </a:lnTo>
                    <a:lnTo>
                      <a:pt x="208" y="301"/>
                    </a:lnTo>
                    <a:lnTo>
                      <a:pt x="208" y="298"/>
                    </a:lnTo>
                    <a:lnTo>
                      <a:pt x="210" y="299"/>
                    </a:lnTo>
                    <a:lnTo>
                      <a:pt x="214" y="304"/>
                    </a:lnTo>
                    <a:lnTo>
                      <a:pt x="216" y="302"/>
                    </a:lnTo>
                    <a:lnTo>
                      <a:pt x="216" y="304"/>
                    </a:lnTo>
                    <a:lnTo>
                      <a:pt x="218" y="304"/>
                    </a:lnTo>
                    <a:lnTo>
                      <a:pt x="219" y="306"/>
                    </a:lnTo>
                    <a:lnTo>
                      <a:pt x="227" y="306"/>
                    </a:lnTo>
                    <a:lnTo>
                      <a:pt x="226" y="312"/>
                    </a:lnTo>
                    <a:lnTo>
                      <a:pt x="231" y="314"/>
                    </a:lnTo>
                    <a:lnTo>
                      <a:pt x="231" y="318"/>
                    </a:lnTo>
                    <a:lnTo>
                      <a:pt x="230" y="328"/>
                    </a:lnTo>
                    <a:lnTo>
                      <a:pt x="242" y="330"/>
                    </a:lnTo>
                    <a:lnTo>
                      <a:pt x="244" y="331"/>
                    </a:lnTo>
                    <a:lnTo>
                      <a:pt x="246" y="339"/>
                    </a:lnTo>
                    <a:lnTo>
                      <a:pt x="246" y="342"/>
                    </a:lnTo>
                    <a:lnTo>
                      <a:pt x="246" y="343"/>
                    </a:lnTo>
                    <a:lnTo>
                      <a:pt x="247" y="343"/>
                    </a:lnTo>
                    <a:lnTo>
                      <a:pt x="250" y="344"/>
                    </a:lnTo>
                    <a:lnTo>
                      <a:pt x="251" y="345"/>
                    </a:lnTo>
                    <a:lnTo>
                      <a:pt x="252" y="345"/>
                    </a:lnTo>
                    <a:lnTo>
                      <a:pt x="253" y="346"/>
                    </a:lnTo>
                    <a:lnTo>
                      <a:pt x="255" y="345"/>
                    </a:lnTo>
                    <a:lnTo>
                      <a:pt x="259" y="348"/>
                    </a:lnTo>
                    <a:lnTo>
                      <a:pt x="259" y="353"/>
                    </a:lnTo>
                    <a:lnTo>
                      <a:pt x="262" y="356"/>
                    </a:lnTo>
                    <a:lnTo>
                      <a:pt x="263" y="356"/>
                    </a:lnTo>
                    <a:lnTo>
                      <a:pt x="263" y="355"/>
                    </a:lnTo>
                    <a:lnTo>
                      <a:pt x="265" y="354"/>
                    </a:lnTo>
                    <a:lnTo>
                      <a:pt x="267" y="358"/>
                    </a:lnTo>
                    <a:lnTo>
                      <a:pt x="268" y="358"/>
                    </a:lnTo>
                    <a:lnTo>
                      <a:pt x="269" y="359"/>
                    </a:lnTo>
                    <a:lnTo>
                      <a:pt x="270" y="358"/>
                    </a:lnTo>
                    <a:lnTo>
                      <a:pt x="270" y="359"/>
                    </a:lnTo>
                    <a:lnTo>
                      <a:pt x="271" y="359"/>
                    </a:lnTo>
                    <a:lnTo>
                      <a:pt x="273" y="363"/>
                    </a:lnTo>
                    <a:lnTo>
                      <a:pt x="275" y="365"/>
                    </a:lnTo>
                    <a:lnTo>
                      <a:pt x="275" y="366"/>
                    </a:lnTo>
                    <a:lnTo>
                      <a:pt x="275" y="367"/>
                    </a:lnTo>
                    <a:lnTo>
                      <a:pt x="276" y="369"/>
                    </a:lnTo>
                    <a:lnTo>
                      <a:pt x="277" y="369"/>
                    </a:lnTo>
                    <a:lnTo>
                      <a:pt x="279" y="369"/>
                    </a:lnTo>
                    <a:lnTo>
                      <a:pt x="280" y="367"/>
                    </a:lnTo>
                    <a:lnTo>
                      <a:pt x="283" y="368"/>
                    </a:lnTo>
                    <a:lnTo>
                      <a:pt x="284" y="367"/>
                    </a:lnTo>
                    <a:lnTo>
                      <a:pt x="285" y="369"/>
                    </a:lnTo>
                    <a:lnTo>
                      <a:pt x="289" y="367"/>
                    </a:lnTo>
                    <a:lnTo>
                      <a:pt x="289" y="366"/>
                    </a:lnTo>
                    <a:lnTo>
                      <a:pt x="290" y="365"/>
                    </a:lnTo>
                    <a:lnTo>
                      <a:pt x="289" y="363"/>
                    </a:lnTo>
                    <a:lnTo>
                      <a:pt x="290" y="363"/>
                    </a:lnTo>
                    <a:lnTo>
                      <a:pt x="290" y="364"/>
                    </a:lnTo>
                    <a:lnTo>
                      <a:pt x="292" y="364"/>
                    </a:lnTo>
                    <a:lnTo>
                      <a:pt x="292" y="365"/>
                    </a:lnTo>
                    <a:lnTo>
                      <a:pt x="290" y="367"/>
                    </a:lnTo>
                    <a:lnTo>
                      <a:pt x="290" y="369"/>
                    </a:lnTo>
                    <a:lnTo>
                      <a:pt x="295" y="369"/>
                    </a:lnTo>
                    <a:lnTo>
                      <a:pt x="296" y="369"/>
                    </a:lnTo>
                    <a:lnTo>
                      <a:pt x="297" y="369"/>
                    </a:lnTo>
                    <a:lnTo>
                      <a:pt x="298" y="368"/>
                    </a:lnTo>
                    <a:lnTo>
                      <a:pt x="300" y="369"/>
                    </a:lnTo>
                    <a:lnTo>
                      <a:pt x="300" y="367"/>
                    </a:lnTo>
                    <a:lnTo>
                      <a:pt x="302" y="368"/>
                    </a:lnTo>
                    <a:lnTo>
                      <a:pt x="303" y="367"/>
                    </a:lnTo>
                    <a:lnTo>
                      <a:pt x="304" y="369"/>
                    </a:lnTo>
                    <a:lnTo>
                      <a:pt x="306" y="370"/>
                    </a:lnTo>
                    <a:lnTo>
                      <a:pt x="313" y="374"/>
                    </a:lnTo>
                    <a:lnTo>
                      <a:pt x="313" y="369"/>
                    </a:lnTo>
                    <a:lnTo>
                      <a:pt x="312" y="369"/>
                    </a:lnTo>
                    <a:lnTo>
                      <a:pt x="311" y="366"/>
                    </a:lnTo>
                    <a:lnTo>
                      <a:pt x="309" y="365"/>
                    </a:lnTo>
                    <a:lnTo>
                      <a:pt x="309" y="363"/>
                    </a:lnTo>
                    <a:lnTo>
                      <a:pt x="310" y="363"/>
                    </a:lnTo>
                    <a:lnTo>
                      <a:pt x="311" y="362"/>
                    </a:lnTo>
                    <a:lnTo>
                      <a:pt x="310" y="360"/>
                    </a:lnTo>
                    <a:lnTo>
                      <a:pt x="312" y="360"/>
                    </a:lnTo>
                    <a:lnTo>
                      <a:pt x="314" y="361"/>
                    </a:lnTo>
                    <a:lnTo>
                      <a:pt x="316" y="360"/>
                    </a:lnTo>
                    <a:lnTo>
                      <a:pt x="318" y="360"/>
                    </a:lnTo>
                    <a:lnTo>
                      <a:pt x="319" y="358"/>
                    </a:lnTo>
                    <a:lnTo>
                      <a:pt x="321" y="357"/>
                    </a:lnTo>
                    <a:lnTo>
                      <a:pt x="319" y="355"/>
                    </a:lnTo>
                    <a:lnTo>
                      <a:pt x="318" y="353"/>
                    </a:lnTo>
                    <a:lnTo>
                      <a:pt x="317" y="354"/>
                    </a:lnTo>
                    <a:lnTo>
                      <a:pt x="317" y="351"/>
                    </a:lnTo>
                    <a:lnTo>
                      <a:pt x="319" y="348"/>
                    </a:lnTo>
                    <a:lnTo>
                      <a:pt x="321" y="348"/>
                    </a:lnTo>
                    <a:lnTo>
                      <a:pt x="321" y="346"/>
                    </a:lnTo>
                    <a:lnTo>
                      <a:pt x="323" y="346"/>
                    </a:lnTo>
                    <a:lnTo>
                      <a:pt x="327" y="346"/>
                    </a:lnTo>
                    <a:lnTo>
                      <a:pt x="333" y="340"/>
                    </a:lnTo>
                    <a:lnTo>
                      <a:pt x="335" y="340"/>
                    </a:lnTo>
                    <a:lnTo>
                      <a:pt x="336" y="340"/>
                    </a:lnTo>
                    <a:lnTo>
                      <a:pt x="337" y="341"/>
                    </a:lnTo>
                    <a:lnTo>
                      <a:pt x="337" y="340"/>
                    </a:lnTo>
                    <a:lnTo>
                      <a:pt x="338" y="340"/>
                    </a:lnTo>
                    <a:lnTo>
                      <a:pt x="338" y="339"/>
                    </a:lnTo>
                    <a:lnTo>
                      <a:pt x="339" y="339"/>
                    </a:lnTo>
                    <a:lnTo>
                      <a:pt x="340" y="338"/>
                    </a:lnTo>
                    <a:lnTo>
                      <a:pt x="342" y="340"/>
                    </a:lnTo>
                    <a:lnTo>
                      <a:pt x="343" y="339"/>
                    </a:lnTo>
                    <a:lnTo>
                      <a:pt x="343" y="337"/>
                    </a:lnTo>
                    <a:lnTo>
                      <a:pt x="342" y="337"/>
                    </a:lnTo>
                    <a:lnTo>
                      <a:pt x="345" y="336"/>
                    </a:lnTo>
                    <a:lnTo>
                      <a:pt x="345" y="335"/>
                    </a:lnTo>
                    <a:lnTo>
                      <a:pt x="345" y="336"/>
                    </a:lnTo>
                    <a:lnTo>
                      <a:pt x="349" y="336"/>
                    </a:lnTo>
                    <a:lnTo>
                      <a:pt x="349" y="337"/>
                    </a:lnTo>
                    <a:lnTo>
                      <a:pt x="350" y="335"/>
                    </a:lnTo>
                    <a:lnTo>
                      <a:pt x="351" y="335"/>
                    </a:lnTo>
                    <a:lnTo>
                      <a:pt x="352" y="333"/>
                    </a:lnTo>
                    <a:lnTo>
                      <a:pt x="355" y="333"/>
                    </a:lnTo>
                    <a:lnTo>
                      <a:pt x="357" y="331"/>
                    </a:lnTo>
                    <a:lnTo>
                      <a:pt x="358" y="322"/>
                    </a:lnTo>
                    <a:lnTo>
                      <a:pt x="360" y="320"/>
                    </a:lnTo>
                    <a:lnTo>
                      <a:pt x="363" y="320"/>
                    </a:lnTo>
                    <a:lnTo>
                      <a:pt x="365" y="322"/>
                    </a:lnTo>
                    <a:lnTo>
                      <a:pt x="366" y="322"/>
                    </a:lnTo>
                    <a:lnTo>
                      <a:pt x="369" y="323"/>
                    </a:lnTo>
                    <a:lnTo>
                      <a:pt x="369" y="328"/>
                    </a:lnTo>
                    <a:lnTo>
                      <a:pt x="371" y="327"/>
                    </a:lnTo>
                    <a:lnTo>
                      <a:pt x="372" y="329"/>
                    </a:lnTo>
                    <a:lnTo>
                      <a:pt x="373" y="330"/>
                    </a:lnTo>
                    <a:lnTo>
                      <a:pt x="374" y="329"/>
                    </a:lnTo>
                    <a:lnTo>
                      <a:pt x="381" y="335"/>
                    </a:lnTo>
                    <a:lnTo>
                      <a:pt x="382" y="335"/>
                    </a:lnTo>
                    <a:lnTo>
                      <a:pt x="383" y="335"/>
                    </a:lnTo>
                    <a:lnTo>
                      <a:pt x="385" y="334"/>
                    </a:lnTo>
                    <a:lnTo>
                      <a:pt x="386" y="333"/>
                    </a:lnTo>
                    <a:lnTo>
                      <a:pt x="385" y="331"/>
                    </a:lnTo>
                    <a:lnTo>
                      <a:pt x="386" y="3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04" name="Freeform 100">
                <a:extLst>
                  <a:ext uri="{FF2B5EF4-FFF2-40B4-BE49-F238E27FC236}">
                    <a16:creationId xmlns:a16="http://schemas.microsoft.com/office/drawing/2014/main" id="{FD676AE1-DAEA-4C5C-BEF1-29E427997626}"/>
                  </a:ext>
                </a:extLst>
              </p:cNvPr>
              <p:cNvSpPr>
                <a:spLocks/>
              </p:cNvSpPr>
              <p:nvPr/>
            </p:nvSpPr>
            <p:spPr bwMode="auto">
              <a:xfrm>
                <a:off x="1267" y="2858"/>
                <a:ext cx="386" cy="374"/>
              </a:xfrm>
              <a:custGeom>
                <a:avLst/>
                <a:gdLst>
                  <a:gd name="T0" fmla="*/ 383 w 386"/>
                  <a:gd name="T1" fmla="*/ 303 h 374"/>
                  <a:gd name="T2" fmla="*/ 367 w 386"/>
                  <a:gd name="T3" fmla="*/ 276 h 374"/>
                  <a:gd name="T4" fmla="*/ 348 w 386"/>
                  <a:gd name="T5" fmla="*/ 244 h 374"/>
                  <a:gd name="T6" fmla="*/ 334 w 386"/>
                  <a:gd name="T7" fmla="*/ 216 h 374"/>
                  <a:gd name="T8" fmla="*/ 311 w 386"/>
                  <a:gd name="T9" fmla="*/ 206 h 374"/>
                  <a:gd name="T10" fmla="*/ 295 w 386"/>
                  <a:gd name="T11" fmla="*/ 185 h 374"/>
                  <a:gd name="T12" fmla="*/ 307 w 386"/>
                  <a:gd name="T13" fmla="*/ 174 h 374"/>
                  <a:gd name="T14" fmla="*/ 325 w 386"/>
                  <a:gd name="T15" fmla="*/ 164 h 374"/>
                  <a:gd name="T16" fmla="*/ 354 w 386"/>
                  <a:gd name="T17" fmla="*/ 146 h 374"/>
                  <a:gd name="T18" fmla="*/ 364 w 386"/>
                  <a:gd name="T19" fmla="*/ 111 h 374"/>
                  <a:gd name="T20" fmla="*/ 336 w 386"/>
                  <a:gd name="T21" fmla="*/ 82 h 374"/>
                  <a:gd name="T22" fmla="*/ 304 w 386"/>
                  <a:gd name="T23" fmla="*/ 92 h 374"/>
                  <a:gd name="T24" fmla="*/ 278 w 386"/>
                  <a:gd name="T25" fmla="*/ 79 h 374"/>
                  <a:gd name="T26" fmla="*/ 249 w 386"/>
                  <a:gd name="T27" fmla="*/ 95 h 374"/>
                  <a:gd name="T28" fmla="*/ 252 w 386"/>
                  <a:gd name="T29" fmla="*/ 63 h 374"/>
                  <a:gd name="T30" fmla="*/ 218 w 386"/>
                  <a:gd name="T31" fmla="*/ 56 h 374"/>
                  <a:gd name="T32" fmla="*/ 188 w 386"/>
                  <a:gd name="T33" fmla="*/ 27 h 374"/>
                  <a:gd name="T34" fmla="*/ 142 w 386"/>
                  <a:gd name="T35" fmla="*/ 3 h 374"/>
                  <a:gd name="T36" fmla="*/ 138 w 386"/>
                  <a:gd name="T37" fmla="*/ 47 h 374"/>
                  <a:gd name="T38" fmla="*/ 137 w 386"/>
                  <a:gd name="T39" fmla="*/ 97 h 374"/>
                  <a:gd name="T40" fmla="*/ 149 w 386"/>
                  <a:gd name="T41" fmla="*/ 122 h 374"/>
                  <a:gd name="T42" fmla="*/ 132 w 386"/>
                  <a:gd name="T43" fmla="*/ 119 h 374"/>
                  <a:gd name="T44" fmla="*/ 114 w 386"/>
                  <a:gd name="T45" fmla="*/ 111 h 374"/>
                  <a:gd name="T46" fmla="*/ 97 w 386"/>
                  <a:gd name="T47" fmla="*/ 116 h 374"/>
                  <a:gd name="T48" fmla="*/ 92 w 386"/>
                  <a:gd name="T49" fmla="*/ 134 h 374"/>
                  <a:gd name="T50" fmla="*/ 83 w 386"/>
                  <a:gd name="T51" fmla="*/ 130 h 374"/>
                  <a:gd name="T52" fmla="*/ 71 w 386"/>
                  <a:gd name="T53" fmla="*/ 117 h 374"/>
                  <a:gd name="T54" fmla="*/ 51 w 386"/>
                  <a:gd name="T55" fmla="*/ 110 h 374"/>
                  <a:gd name="T56" fmla="*/ 35 w 386"/>
                  <a:gd name="T57" fmla="*/ 118 h 374"/>
                  <a:gd name="T58" fmla="*/ 15 w 386"/>
                  <a:gd name="T59" fmla="*/ 109 h 374"/>
                  <a:gd name="T60" fmla="*/ 14 w 386"/>
                  <a:gd name="T61" fmla="*/ 129 h 374"/>
                  <a:gd name="T62" fmla="*/ 17 w 386"/>
                  <a:gd name="T63" fmla="*/ 145 h 374"/>
                  <a:gd name="T64" fmla="*/ 11 w 386"/>
                  <a:gd name="T65" fmla="*/ 164 h 374"/>
                  <a:gd name="T66" fmla="*/ 2 w 386"/>
                  <a:gd name="T67" fmla="*/ 175 h 374"/>
                  <a:gd name="T68" fmla="*/ 21 w 386"/>
                  <a:gd name="T69" fmla="*/ 193 h 374"/>
                  <a:gd name="T70" fmla="*/ 26 w 386"/>
                  <a:gd name="T71" fmla="*/ 205 h 374"/>
                  <a:gd name="T72" fmla="*/ 32 w 386"/>
                  <a:gd name="T73" fmla="*/ 219 h 374"/>
                  <a:gd name="T74" fmla="*/ 49 w 386"/>
                  <a:gd name="T75" fmla="*/ 225 h 374"/>
                  <a:gd name="T76" fmla="*/ 66 w 386"/>
                  <a:gd name="T77" fmla="*/ 223 h 374"/>
                  <a:gd name="T78" fmla="*/ 64 w 386"/>
                  <a:gd name="T79" fmla="*/ 242 h 374"/>
                  <a:gd name="T80" fmla="*/ 69 w 386"/>
                  <a:gd name="T81" fmla="*/ 267 h 374"/>
                  <a:gd name="T82" fmla="*/ 59 w 386"/>
                  <a:gd name="T83" fmla="*/ 278 h 374"/>
                  <a:gd name="T84" fmla="*/ 65 w 386"/>
                  <a:gd name="T85" fmla="*/ 295 h 374"/>
                  <a:gd name="T86" fmla="*/ 79 w 386"/>
                  <a:gd name="T87" fmla="*/ 316 h 374"/>
                  <a:gd name="T88" fmla="*/ 98 w 386"/>
                  <a:gd name="T89" fmla="*/ 309 h 374"/>
                  <a:gd name="T90" fmla="*/ 110 w 386"/>
                  <a:gd name="T91" fmla="*/ 299 h 374"/>
                  <a:gd name="T92" fmla="*/ 120 w 386"/>
                  <a:gd name="T93" fmla="*/ 305 h 374"/>
                  <a:gd name="T94" fmla="*/ 128 w 386"/>
                  <a:gd name="T95" fmla="*/ 303 h 374"/>
                  <a:gd name="T96" fmla="*/ 141 w 386"/>
                  <a:gd name="T97" fmla="*/ 311 h 374"/>
                  <a:gd name="T98" fmla="*/ 156 w 386"/>
                  <a:gd name="T99" fmla="*/ 305 h 374"/>
                  <a:gd name="T100" fmla="*/ 172 w 386"/>
                  <a:gd name="T101" fmla="*/ 293 h 374"/>
                  <a:gd name="T102" fmla="*/ 185 w 386"/>
                  <a:gd name="T103" fmla="*/ 312 h 374"/>
                  <a:gd name="T104" fmla="*/ 227 w 386"/>
                  <a:gd name="T105" fmla="*/ 306 h 374"/>
                  <a:gd name="T106" fmla="*/ 255 w 386"/>
                  <a:gd name="T107" fmla="*/ 345 h 374"/>
                  <a:gd name="T108" fmla="*/ 275 w 386"/>
                  <a:gd name="T109" fmla="*/ 365 h 374"/>
                  <a:gd name="T110" fmla="*/ 290 w 386"/>
                  <a:gd name="T111" fmla="*/ 363 h 374"/>
                  <a:gd name="T112" fmla="*/ 302 w 386"/>
                  <a:gd name="T113" fmla="*/ 368 h 374"/>
                  <a:gd name="T114" fmla="*/ 314 w 386"/>
                  <a:gd name="T115" fmla="*/ 361 h 374"/>
                  <a:gd name="T116" fmla="*/ 333 w 386"/>
                  <a:gd name="T117" fmla="*/ 340 h 374"/>
                  <a:gd name="T118" fmla="*/ 345 w 386"/>
                  <a:gd name="T119" fmla="*/ 335 h 374"/>
                  <a:gd name="T120" fmla="*/ 369 w 386"/>
                  <a:gd name="T121" fmla="*/ 323 h 3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6"/>
                  <a:gd name="T184" fmla="*/ 0 h 374"/>
                  <a:gd name="T185" fmla="*/ 386 w 386"/>
                  <a:gd name="T186" fmla="*/ 374 h 3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6" h="374">
                    <a:moveTo>
                      <a:pt x="386" y="329"/>
                    </a:moveTo>
                    <a:lnTo>
                      <a:pt x="385" y="328"/>
                    </a:lnTo>
                    <a:lnTo>
                      <a:pt x="385" y="326"/>
                    </a:lnTo>
                    <a:lnTo>
                      <a:pt x="381" y="323"/>
                    </a:lnTo>
                    <a:lnTo>
                      <a:pt x="380" y="320"/>
                    </a:lnTo>
                    <a:lnTo>
                      <a:pt x="380" y="319"/>
                    </a:lnTo>
                    <a:lnTo>
                      <a:pt x="382" y="316"/>
                    </a:lnTo>
                    <a:lnTo>
                      <a:pt x="381" y="314"/>
                    </a:lnTo>
                    <a:lnTo>
                      <a:pt x="380" y="313"/>
                    </a:lnTo>
                    <a:lnTo>
                      <a:pt x="381" y="312"/>
                    </a:lnTo>
                    <a:lnTo>
                      <a:pt x="380" y="309"/>
                    </a:lnTo>
                    <a:lnTo>
                      <a:pt x="381" y="306"/>
                    </a:lnTo>
                    <a:lnTo>
                      <a:pt x="381" y="305"/>
                    </a:lnTo>
                    <a:lnTo>
                      <a:pt x="382" y="304"/>
                    </a:lnTo>
                    <a:lnTo>
                      <a:pt x="383" y="303"/>
                    </a:lnTo>
                    <a:lnTo>
                      <a:pt x="382" y="299"/>
                    </a:lnTo>
                    <a:lnTo>
                      <a:pt x="381" y="299"/>
                    </a:lnTo>
                    <a:lnTo>
                      <a:pt x="382" y="296"/>
                    </a:lnTo>
                    <a:lnTo>
                      <a:pt x="380" y="295"/>
                    </a:lnTo>
                    <a:lnTo>
                      <a:pt x="380" y="292"/>
                    </a:lnTo>
                    <a:lnTo>
                      <a:pt x="378" y="289"/>
                    </a:lnTo>
                    <a:lnTo>
                      <a:pt x="378" y="288"/>
                    </a:lnTo>
                    <a:lnTo>
                      <a:pt x="375" y="288"/>
                    </a:lnTo>
                    <a:lnTo>
                      <a:pt x="373" y="287"/>
                    </a:lnTo>
                    <a:lnTo>
                      <a:pt x="371" y="282"/>
                    </a:lnTo>
                    <a:lnTo>
                      <a:pt x="372" y="280"/>
                    </a:lnTo>
                    <a:lnTo>
                      <a:pt x="370" y="279"/>
                    </a:lnTo>
                    <a:lnTo>
                      <a:pt x="370" y="276"/>
                    </a:lnTo>
                    <a:lnTo>
                      <a:pt x="369" y="276"/>
                    </a:lnTo>
                    <a:lnTo>
                      <a:pt x="367" y="276"/>
                    </a:lnTo>
                    <a:lnTo>
                      <a:pt x="366" y="275"/>
                    </a:lnTo>
                    <a:lnTo>
                      <a:pt x="366" y="274"/>
                    </a:lnTo>
                    <a:lnTo>
                      <a:pt x="366" y="272"/>
                    </a:lnTo>
                    <a:lnTo>
                      <a:pt x="363" y="270"/>
                    </a:lnTo>
                    <a:lnTo>
                      <a:pt x="363" y="268"/>
                    </a:lnTo>
                    <a:lnTo>
                      <a:pt x="360" y="262"/>
                    </a:lnTo>
                    <a:lnTo>
                      <a:pt x="361" y="261"/>
                    </a:lnTo>
                    <a:lnTo>
                      <a:pt x="360" y="259"/>
                    </a:lnTo>
                    <a:lnTo>
                      <a:pt x="360" y="258"/>
                    </a:lnTo>
                    <a:lnTo>
                      <a:pt x="357" y="254"/>
                    </a:lnTo>
                    <a:lnTo>
                      <a:pt x="355" y="249"/>
                    </a:lnTo>
                    <a:lnTo>
                      <a:pt x="354" y="248"/>
                    </a:lnTo>
                    <a:lnTo>
                      <a:pt x="354" y="245"/>
                    </a:lnTo>
                    <a:lnTo>
                      <a:pt x="353" y="244"/>
                    </a:lnTo>
                    <a:lnTo>
                      <a:pt x="348" y="244"/>
                    </a:lnTo>
                    <a:lnTo>
                      <a:pt x="347" y="243"/>
                    </a:lnTo>
                    <a:lnTo>
                      <a:pt x="346" y="244"/>
                    </a:lnTo>
                    <a:lnTo>
                      <a:pt x="345" y="245"/>
                    </a:lnTo>
                    <a:lnTo>
                      <a:pt x="344" y="245"/>
                    </a:lnTo>
                    <a:lnTo>
                      <a:pt x="340" y="240"/>
                    </a:lnTo>
                    <a:lnTo>
                      <a:pt x="339" y="233"/>
                    </a:lnTo>
                    <a:lnTo>
                      <a:pt x="336" y="229"/>
                    </a:lnTo>
                    <a:lnTo>
                      <a:pt x="336" y="228"/>
                    </a:lnTo>
                    <a:lnTo>
                      <a:pt x="337" y="226"/>
                    </a:lnTo>
                    <a:lnTo>
                      <a:pt x="337" y="223"/>
                    </a:lnTo>
                    <a:lnTo>
                      <a:pt x="338" y="222"/>
                    </a:lnTo>
                    <a:lnTo>
                      <a:pt x="337" y="219"/>
                    </a:lnTo>
                    <a:lnTo>
                      <a:pt x="337" y="217"/>
                    </a:lnTo>
                    <a:lnTo>
                      <a:pt x="336" y="215"/>
                    </a:lnTo>
                    <a:lnTo>
                      <a:pt x="334" y="216"/>
                    </a:lnTo>
                    <a:lnTo>
                      <a:pt x="333" y="215"/>
                    </a:lnTo>
                    <a:lnTo>
                      <a:pt x="331" y="215"/>
                    </a:lnTo>
                    <a:lnTo>
                      <a:pt x="327" y="214"/>
                    </a:lnTo>
                    <a:lnTo>
                      <a:pt x="325" y="214"/>
                    </a:lnTo>
                    <a:lnTo>
                      <a:pt x="322" y="212"/>
                    </a:lnTo>
                    <a:lnTo>
                      <a:pt x="320" y="213"/>
                    </a:lnTo>
                    <a:lnTo>
                      <a:pt x="318" y="216"/>
                    </a:lnTo>
                    <a:lnTo>
                      <a:pt x="318" y="217"/>
                    </a:lnTo>
                    <a:lnTo>
                      <a:pt x="316" y="219"/>
                    </a:lnTo>
                    <a:lnTo>
                      <a:pt x="314" y="219"/>
                    </a:lnTo>
                    <a:lnTo>
                      <a:pt x="314" y="214"/>
                    </a:lnTo>
                    <a:lnTo>
                      <a:pt x="311" y="211"/>
                    </a:lnTo>
                    <a:lnTo>
                      <a:pt x="312" y="210"/>
                    </a:lnTo>
                    <a:lnTo>
                      <a:pt x="311" y="206"/>
                    </a:lnTo>
                    <a:lnTo>
                      <a:pt x="311" y="205"/>
                    </a:lnTo>
                    <a:lnTo>
                      <a:pt x="307" y="205"/>
                    </a:lnTo>
                    <a:lnTo>
                      <a:pt x="307" y="204"/>
                    </a:lnTo>
                    <a:lnTo>
                      <a:pt x="309" y="200"/>
                    </a:lnTo>
                    <a:lnTo>
                      <a:pt x="308" y="200"/>
                    </a:lnTo>
                    <a:lnTo>
                      <a:pt x="306" y="198"/>
                    </a:lnTo>
                    <a:lnTo>
                      <a:pt x="306" y="196"/>
                    </a:lnTo>
                    <a:lnTo>
                      <a:pt x="304" y="195"/>
                    </a:lnTo>
                    <a:lnTo>
                      <a:pt x="301" y="198"/>
                    </a:lnTo>
                    <a:lnTo>
                      <a:pt x="298" y="196"/>
                    </a:lnTo>
                    <a:lnTo>
                      <a:pt x="299" y="194"/>
                    </a:lnTo>
                    <a:lnTo>
                      <a:pt x="298" y="188"/>
                    </a:lnTo>
                    <a:lnTo>
                      <a:pt x="296" y="187"/>
                    </a:lnTo>
                    <a:lnTo>
                      <a:pt x="295" y="187"/>
                    </a:lnTo>
                    <a:lnTo>
                      <a:pt x="295" y="185"/>
                    </a:lnTo>
                    <a:lnTo>
                      <a:pt x="295" y="184"/>
                    </a:lnTo>
                    <a:lnTo>
                      <a:pt x="296" y="181"/>
                    </a:lnTo>
                    <a:lnTo>
                      <a:pt x="298" y="179"/>
                    </a:lnTo>
                    <a:lnTo>
                      <a:pt x="300" y="177"/>
                    </a:lnTo>
                    <a:lnTo>
                      <a:pt x="302" y="177"/>
                    </a:lnTo>
                    <a:lnTo>
                      <a:pt x="302" y="179"/>
                    </a:lnTo>
                    <a:lnTo>
                      <a:pt x="303" y="181"/>
                    </a:lnTo>
                    <a:lnTo>
                      <a:pt x="305" y="181"/>
                    </a:lnTo>
                    <a:lnTo>
                      <a:pt x="306" y="179"/>
                    </a:lnTo>
                    <a:lnTo>
                      <a:pt x="305" y="176"/>
                    </a:lnTo>
                    <a:lnTo>
                      <a:pt x="304" y="175"/>
                    </a:lnTo>
                    <a:lnTo>
                      <a:pt x="303" y="174"/>
                    </a:lnTo>
                    <a:lnTo>
                      <a:pt x="304" y="174"/>
                    </a:lnTo>
                    <a:lnTo>
                      <a:pt x="307" y="174"/>
                    </a:lnTo>
                    <a:lnTo>
                      <a:pt x="306" y="171"/>
                    </a:lnTo>
                    <a:lnTo>
                      <a:pt x="309" y="172"/>
                    </a:lnTo>
                    <a:lnTo>
                      <a:pt x="312" y="171"/>
                    </a:lnTo>
                    <a:lnTo>
                      <a:pt x="311" y="168"/>
                    </a:lnTo>
                    <a:lnTo>
                      <a:pt x="314" y="166"/>
                    </a:lnTo>
                    <a:lnTo>
                      <a:pt x="316" y="166"/>
                    </a:lnTo>
                    <a:lnTo>
                      <a:pt x="317" y="167"/>
                    </a:lnTo>
                    <a:lnTo>
                      <a:pt x="318" y="167"/>
                    </a:lnTo>
                    <a:lnTo>
                      <a:pt x="317" y="164"/>
                    </a:lnTo>
                    <a:lnTo>
                      <a:pt x="318" y="165"/>
                    </a:lnTo>
                    <a:lnTo>
                      <a:pt x="320" y="166"/>
                    </a:lnTo>
                    <a:lnTo>
                      <a:pt x="322" y="166"/>
                    </a:lnTo>
                    <a:lnTo>
                      <a:pt x="323" y="167"/>
                    </a:lnTo>
                    <a:lnTo>
                      <a:pt x="325" y="164"/>
                    </a:lnTo>
                    <a:lnTo>
                      <a:pt x="325" y="162"/>
                    </a:lnTo>
                    <a:lnTo>
                      <a:pt x="328" y="161"/>
                    </a:lnTo>
                    <a:lnTo>
                      <a:pt x="328" y="160"/>
                    </a:lnTo>
                    <a:lnTo>
                      <a:pt x="328" y="156"/>
                    </a:lnTo>
                    <a:lnTo>
                      <a:pt x="328" y="155"/>
                    </a:lnTo>
                    <a:lnTo>
                      <a:pt x="331" y="155"/>
                    </a:lnTo>
                    <a:lnTo>
                      <a:pt x="332" y="155"/>
                    </a:lnTo>
                    <a:lnTo>
                      <a:pt x="334" y="156"/>
                    </a:lnTo>
                    <a:lnTo>
                      <a:pt x="335" y="158"/>
                    </a:lnTo>
                    <a:lnTo>
                      <a:pt x="337" y="160"/>
                    </a:lnTo>
                    <a:lnTo>
                      <a:pt x="342" y="159"/>
                    </a:lnTo>
                    <a:lnTo>
                      <a:pt x="346" y="152"/>
                    </a:lnTo>
                    <a:lnTo>
                      <a:pt x="350" y="150"/>
                    </a:lnTo>
                    <a:lnTo>
                      <a:pt x="354" y="147"/>
                    </a:lnTo>
                    <a:lnTo>
                      <a:pt x="354" y="146"/>
                    </a:lnTo>
                    <a:lnTo>
                      <a:pt x="353" y="145"/>
                    </a:lnTo>
                    <a:lnTo>
                      <a:pt x="354" y="145"/>
                    </a:lnTo>
                    <a:lnTo>
                      <a:pt x="351" y="140"/>
                    </a:lnTo>
                    <a:lnTo>
                      <a:pt x="353" y="140"/>
                    </a:lnTo>
                    <a:lnTo>
                      <a:pt x="358" y="138"/>
                    </a:lnTo>
                    <a:lnTo>
                      <a:pt x="358" y="134"/>
                    </a:lnTo>
                    <a:lnTo>
                      <a:pt x="357" y="130"/>
                    </a:lnTo>
                    <a:lnTo>
                      <a:pt x="357" y="129"/>
                    </a:lnTo>
                    <a:lnTo>
                      <a:pt x="361" y="129"/>
                    </a:lnTo>
                    <a:lnTo>
                      <a:pt x="363" y="129"/>
                    </a:lnTo>
                    <a:lnTo>
                      <a:pt x="368" y="125"/>
                    </a:lnTo>
                    <a:lnTo>
                      <a:pt x="368" y="122"/>
                    </a:lnTo>
                    <a:lnTo>
                      <a:pt x="368" y="119"/>
                    </a:lnTo>
                    <a:lnTo>
                      <a:pt x="365" y="115"/>
                    </a:lnTo>
                    <a:lnTo>
                      <a:pt x="364" y="111"/>
                    </a:lnTo>
                    <a:lnTo>
                      <a:pt x="361" y="109"/>
                    </a:lnTo>
                    <a:lnTo>
                      <a:pt x="360" y="106"/>
                    </a:lnTo>
                    <a:lnTo>
                      <a:pt x="357" y="105"/>
                    </a:lnTo>
                    <a:lnTo>
                      <a:pt x="353" y="98"/>
                    </a:lnTo>
                    <a:lnTo>
                      <a:pt x="353" y="96"/>
                    </a:lnTo>
                    <a:lnTo>
                      <a:pt x="352" y="96"/>
                    </a:lnTo>
                    <a:lnTo>
                      <a:pt x="351" y="94"/>
                    </a:lnTo>
                    <a:lnTo>
                      <a:pt x="350" y="90"/>
                    </a:lnTo>
                    <a:lnTo>
                      <a:pt x="347" y="90"/>
                    </a:lnTo>
                    <a:lnTo>
                      <a:pt x="347" y="88"/>
                    </a:lnTo>
                    <a:lnTo>
                      <a:pt x="345" y="82"/>
                    </a:lnTo>
                    <a:lnTo>
                      <a:pt x="340" y="80"/>
                    </a:lnTo>
                    <a:lnTo>
                      <a:pt x="337" y="80"/>
                    </a:lnTo>
                    <a:lnTo>
                      <a:pt x="336" y="82"/>
                    </a:lnTo>
                    <a:lnTo>
                      <a:pt x="333" y="82"/>
                    </a:lnTo>
                    <a:lnTo>
                      <a:pt x="328" y="81"/>
                    </a:lnTo>
                    <a:lnTo>
                      <a:pt x="328" y="77"/>
                    </a:lnTo>
                    <a:lnTo>
                      <a:pt x="327" y="77"/>
                    </a:lnTo>
                    <a:lnTo>
                      <a:pt x="324" y="77"/>
                    </a:lnTo>
                    <a:lnTo>
                      <a:pt x="322" y="77"/>
                    </a:lnTo>
                    <a:lnTo>
                      <a:pt x="317" y="75"/>
                    </a:lnTo>
                    <a:lnTo>
                      <a:pt x="316" y="75"/>
                    </a:lnTo>
                    <a:lnTo>
                      <a:pt x="311" y="84"/>
                    </a:lnTo>
                    <a:lnTo>
                      <a:pt x="311" y="89"/>
                    </a:lnTo>
                    <a:lnTo>
                      <a:pt x="311" y="91"/>
                    </a:lnTo>
                    <a:lnTo>
                      <a:pt x="310" y="92"/>
                    </a:lnTo>
                    <a:lnTo>
                      <a:pt x="304" y="92"/>
                    </a:lnTo>
                    <a:lnTo>
                      <a:pt x="301" y="94"/>
                    </a:lnTo>
                    <a:lnTo>
                      <a:pt x="300" y="92"/>
                    </a:lnTo>
                    <a:lnTo>
                      <a:pt x="300" y="88"/>
                    </a:lnTo>
                    <a:lnTo>
                      <a:pt x="298" y="85"/>
                    </a:lnTo>
                    <a:lnTo>
                      <a:pt x="293" y="80"/>
                    </a:lnTo>
                    <a:lnTo>
                      <a:pt x="290" y="81"/>
                    </a:lnTo>
                    <a:lnTo>
                      <a:pt x="289" y="78"/>
                    </a:lnTo>
                    <a:lnTo>
                      <a:pt x="288" y="77"/>
                    </a:lnTo>
                    <a:lnTo>
                      <a:pt x="287" y="76"/>
                    </a:lnTo>
                    <a:lnTo>
                      <a:pt x="284" y="76"/>
                    </a:lnTo>
                    <a:lnTo>
                      <a:pt x="283" y="75"/>
                    </a:lnTo>
                    <a:lnTo>
                      <a:pt x="280" y="75"/>
                    </a:lnTo>
                    <a:lnTo>
                      <a:pt x="279" y="78"/>
                    </a:lnTo>
                    <a:lnTo>
                      <a:pt x="278" y="79"/>
                    </a:lnTo>
                    <a:lnTo>
                      <a:pt x="276" y="79"/>
                    </a:lnTo>
                    <a:lnTo>
                      <a:pt x="276" y="81"/>
                    </a:lnTo>
                    <a:lnTo>
                      <a:pt x="272" y="84"/>
                    </a:lnTo>
                    <a:lnTo>
                      <a:pt x="270" y="84"/>
                    </a:lnTo>
                    <a:lnTo>
                      <a:pt x="270" y="85"/>
                    </a:lnTo>
                    <a:lnTo>
                      <a:pt x="268" y="87"/>
                    </a:lnTo>
                    <a:lnTo>
                      <a:pt x="267" y="94"/>
                    </a:lnTo>
                    <a:lnTo>
                      <a:pt x="267" y="96"/>
                    </a:lnTo>
                    <a:lnTo>
                      <a:pt x="266" y="97"/>
                    </a:lnTo>
                    <a:lnTo>
                      <a:pt x="262" y="95"/>
                    </a:lnTo>
                    <a:lnTo>
                      <a:pt x="257" y="102"/>
                    </a:lnTo>
                    <a:lnTo>
                      <a:pt x="255" y="99"/>
                    </a:lnTo>
                    <a:lnTo>
                      <a:pt x="255" y="98"/>
                    </a:lnTo>
                    <a:lnTo>
                      <a:pt x="253" y="98"/>
                    </a:lnTo>
                    <a:lnTo>
                      <a:pt x="249" y="95"/>
                    </a:lnTo>
                    <a:lnTo>
                      <a:pt x="248" y="94"/>
                    </a:lnTo>
                    <a:lnTo>
                      <a:pt x="248" y="92"/>
                    </a:lnTo>
                    <a:lnTo>
                      <a:pt x="251" y="90"/>
                    </a:lnTo>
                    <a:lnTo>
                      <a:pt x="254" y="89"/>
                    </a:lnTo>
                    <a:lnTo>
                      <a:pt x="258" y="86"/>
                    </a:lnTo>
                    <a:lnTo>
                      <a:pt x="257" y="85"/>
                    </a:lnTo>
                    <a:lnTo>
                      <a:pt x="254" y="84"/>
                    </a:lnTo>
                    <a:lnTo>
                      <a:pt x="254" y="80"/>
                    </a:lnTo>
                    <a:lnTo>
                      <a:pt x="253" y="79"/>
                    </a:lnTo>
                    <a:lnTo>
                      <a:pt x="254" y="77"/>
                    </a:lnTo>
                    <a:lnTo>
                      <a:pt x="254" y="72"/>
                    </a:lnTo>
                    <a:lnTo>
                      <a:pt x="254" y="69"/>
                    </a:lnTo>
                    <a:lnTo>
                      <a:pt x="254" y="66"/>
                    </a:lnTo>
                    <a:lnTo>
                      <a:pt x="253" y="65"/>
                    </a:lnTo>
                    <a:lnTo>
                      <a:pt x="252" y="63"/>
                    </a:lnTo>
                    <a:lnTo>
                      <a:pt x="252" y="61"/>
                    </a:lnTo>
                    <a:lnTo>
                      <a:pt x="252" y="60"/>
                    </a:lnTo>
                    <a:lnTo>
                      <a:pt x="246" y="56"/>
                    </a:lnTo>
                    <a:lnTo>
                      <a:pt x="242" y="56"/>
                    </a:lnTo>
                    <a:lnTo>
                      <a:pt x="241" y="56"/>
                    </a:lnTo>
                    <a:lnTo>
                      <a:pt x="239" y="58"/>
                    </a:lnTo>
                    <a:lnTo>
                      <a:pt x="237" y="57"/>
                    </a:lnTo>
                    <a:lnTo>
                      <a:pt x="235" y="59"/>
                    </a:lnTo>
                    <a:lnTo>
                      <a:pt x="233" y="58"/>
                    </a:lnTo>
                    <a:lnTo>
                      <a:pt x="230" y="59"/>
                    </a:lnTo>
                    <a:lnTo>
                      <a:pt x="224" y="61"/>
                    </a:lnTo>
                    <a:lnTo>
                      <a:pt x="223" y="63"/>
                    </a:lnTo>
                    <a:lnTo>
                      <a:pt x="218" y="60"/>
                    </a:lnTo>
                    <a:lnTo>
                      <a:pt x="218" y="58"/>
                    </a:lnTo>
                    <a:lnTo>
                      <a:pt x="218" y="56"/>
                    </a:lnTo>
                    <a:lnTo>
                      <a:pt x="218" y="50"/>
                    </a:lnTo>
                    <a:lnTo>
                      <a:pt x="216" y="48"/>
                    </a:lnTo>
                    <a:lnTo>
                      <a:pt x="216" y="44"/>
                    </a:lnTo>
                    <a:lnTo>
                      <a:pt x="215" y="43"/>
                    </a:lnTo>
                    <a:lnTo>
                      <a:pt x="213" y="38"/>
                    </a:lnTo>
                    <a:lnTo>
                      <a:pt x="211" y="35"/>
                    </a:lnTo>
                    <a:lnTo>
                      <a:pt x="213" y="27"/>
                    </a:lnTo>
                    <a:lnTo>
                      <a:pt x="210" y="24"/>
                    </a:lnTo>
                    <a:lnTo>
                      <a:pt x="210" y="21"/>
                    </a:lnTo>
                    <a:lnTo>
                      <a:pt x="202" y="22"/>
                    </a:lnTo>
                    <a:lnTo>
                      <a:pt x="202" y="24"/>
                    </a:lnTo>
                    <a:lnTo>
                      <a:pt x="199" y="26"/>
                    </a:lnTo>
                    <a:lnTo>
                      <a:pt x="194" y="24"/>
                    </a:lnTo>
                    <a:lnTo>
                      <a:pt x="190" y="26"/>
                    </a:lnTo>
                    <a:lnTo>
                      <a:pt x="188" y="27"/>
                    </a:lnTo>
                    <a:lnTo>
                      <a:pt x="187" y="27"/>
                    </a:lnTo>
                    <a:lnTo>
                      <a:pt x="183" y="24"/>
                    </a:lnTo>
                    <a:lnTo>
                      <a:pt x="179" y="25"/>
                    </a:lnTo>
                    <a:lnTo>
                      <a:pt x="177" y="24"/>
                    </a:lnTo>
                    <a:lnTo>
                      <a:pt x="175" y="22"/>
                    </a:lnTo>
                    <a:lnTo>
                      <a:pt x="174" y="18"/>
                    </a:lnTo>
                    <a:lnTo>
                      <a:pt x="173" y="17"/>
                    </a:lnTo>
                    <a:lnTo>
                      <a:pt x="170" y="15"/>
                    </a:lnTo>
                    <a:lnTo>
                      <a:pt x="168" y="13"/>
                    </a:lnTo>
                    <a:lnTo>
                      <a:pt x="165" y="13"/>
                    </a:lnTo>
                    <a:lnTo>
                      <a:pt x="158" y="10"/>
                    </a:lnTo>
                    <a:lnTo>
                      <a:pt x="157" y="5"/>
                    </a:lnTo>
                    <a:lnTo>
                      <a:pt x="154" y="3"/>
                    </a:lnTo>
                    <a:lnTo>
                      <a:pt x="147" y="1"/>
                    </a:lnTo>
                    <a:lnTo>
                      <a:pt x="142" y="3"/>
                    </a:lnTo>
                    <a:lnTo>
                      <a:pt x="140" y="0"/>
                    </a:lnTo>
                    <a:lnTo>
                      <a:pt x="136" y="0"/>
                    </a:lnTo>
                    <a:lnTo>
                      <a:pt x="136" y="6"/>
                    </a:lnTo>
                    <a:lnTo>
                      <a:pt x="136" y="9"/>
                    </a:lnTo>
                    <a:lnTo>
                      <a:pt x="137" y="12"/>
                    </a:lnTo>
                    <a:lnTo>
                      <a:pt x="142" y="17"/>
                    </a:lnTo>
                    <a:lnTo>
                      <a:pt x="144" y="22"/>
                    </a:lnTo>
                    <a:lnTo>
                      <a:pt x="142" y="25"/>
                    </a:lnTo>
                    <a:lnTo>
                      <a:pt x="139" y="30"/>
                    </a:lnTo>
                    <a:lnTo>
                      <a:pt x="138" y="31"/>
                    </a:lnTo>
                    <a:lnTo>
                      <a:pt x="141" y="34"/>
                    </a:lnTo>
                    <a:lnTo>
                      <a:pt x="139" y="39"/>
                    </a:lnTo>
                    <a:lnTo>
                      <a:pt x="140" y="41"/>
                    </a:lnTo>
                    <a:lnTo>
                      <a:pt x="138" y="44"/>
                    </a:lnTo>
                    <a:lnTo>
                      <a:pt x="138" y="47"/>
                    </a:lnTo>
                    <a:lnTo>
                      <a:pt x="139" y="47"/>
                    </a:lnTo>
                    <a:lnTo>
                      <a:pt x="140" y="58"/>
                    </a:lnTo>
                    <a:lnTo>
                      <a:pt x="142" y="60"/>
                    </a:lnTo>
                    <a:lnTo>
                      <a:pt x="139" y="63"/>
                    </a:lnTo>
                    <a:lnTo>
                      <a:pt x="137" y="67"/>
                    </a:lnTo>
                    <a:lnTo>
                      <a:pt x="137" y="68"/>
                    </a:lnTo>
                    <a:lnTo>
                      <a:pt x="141" y="71"/>
                    </a:lnTo>
                    <a:lnTo>
                      <a:pt x="142" y="74"/>
                    </a:lnTo>
                    <a:lnTo>
                      <a:pt x="142" y="77"/>
                    </a:lnTo>
                    <a:lnTo>
                      <a:pt x="145" y="79"/>
                    </a:lnTo>
                    <a:lnTo>
                      <a:pt x="142" y="81"/>
                    </a:lnTo>
                    <a:lnTo>
                      <a:pt x="139" y="85"/>
                    </a:lnTo>
                    <a:lnTo>
                      <a:pt x="140" y="87"/>
                    </a:lnTo>
                    <a:lnTo>
                      <a:pt x="135" y="94"/>
                    </a:lnTo>
                    <a:lnTo>
                      <a:pt x="137" y="97"/>
                    </a:lnTo>
                    <a:lnTo>
                      <a:pt x="141" y="98"/>
                    </a:lnTo>
                    <a:lnTo>
                      <a:pt x="140" y="99"/>
                    </a:lnTo>
                    <a:lnTo>
                      <a:pt x="138" y="100"/>
                    </a:lnTo>
                    <a:lnTo>
                      <a:pt x="142" y="105"/>
                    </a:lnTo>
                    <a:lnTo>
                      <a:pt x="140" y="105"/>
                    </a:lnTo>
                    <a:lnTo>
                      <a:pt x="142" y="106"/>
                    </a:lnTo>
                    <a:lnTo>
                      <a:pt x="143" y="109"/>
                    </a:lnTo>
                    <a:lnTo>
                      <a:pt x="145" y="111"/>
                    </a:lnTo>
                    <a:lnTo>
                      <a:pt x="145" y="112"/>
                    </a:lnTo>
                    <a:lnTo>
                      <a:pt x="146" y="113"/>
                    </a:lnTo>
                    <a:lnTo>
                      <a:pt x="147" y="116"/>
                    </a:lnTo>
                    <a:lnTo>
                      <a:pt x="148" y="116"/>
                    </a:lnTo>
                    <a:lnTo>
                      <a:pt x="148" y="119"/>
                    </a:lnTo>
                    <a:lnTo>
                      <a:pt x="149" y="122"/>
                    </a:lnTo>
                    <a:lnTo>
                      <a:pt x="149" y="123"/>
                    </a:lnTo>
                    <a:lnTo>
                      <a:pt x="140" y="123"/>
                    </a:lnTo>
                    <a:lnTo>
                      <a:pt x="138" y="124"/>
                    </a:lnTo>
                    <a:lnTo>
                      <a:pt x="137" y="125"/>
                    </a:lnTo>
                    <a:lnTo>
                      <a:pt x="137" y="122"/>
                    </a:lnTo>
                    <a:lnTo>
                      <a:pt x="136" y="124"/>
                    </a:lnTo>
                    <a:lnTo>
                      <a:pt x="136" y="125"/>
                    </a:lnTo>
                    <a:lnTo>
                      <a:pt x="135" y="125"/>
                    </a:lnTo>
                    <a:lnTo>
                      <a:pt x="135" y="121"/>
                    </a:lnTo>
                    <a:lnTo>
                      <a:pt x="134" y="121"/>
                    </a:lnTo>
                    <a:lnTo>
                      <a:pt x="134" y="122"/>
                    </a:lnTo>
                    <a:lnTo>
                      <a:pt x="133" y="121"/>
                    </a:lnTo>
                    <a:lnTo>
                      <a:pt x="133" y="120"/>
                    </a:lnTo>
                    <a:lnTo>
                      <a:pt x="132" y="120"/>
                    </a:lnTo>
                    <a:lnTo>
                      <a:pt x="132" y="119"/>
                    </a:lnTo>
                    <a:lnTo>
                      <a:pt x="131" y="119"/>
                    </a:lnTo>
                    <a:lnTo>
                      <a:pt x="129" y="120"/>
                    </a:lnTo>
                    <a:lnTo>
                      <a:pt x="128" y="120"/>
                    </a:lnTo>
                    <a:lnTo>
                      <a:pt x="126" y="121"/>
                    </a:lnTo>
                    <a:lnTo>
                      <a:pt x="125" y="120"/>
                    </a:lnTo>
                    <a:lnTo>
                      <a:pt x="125" y="124"/>
                    </a:lnTo>
                    <a:lnTo>
                      <a:pt x="122" y="124"/>
                    </a:lnTo>
                    <a:lnTo>
                      <a:pt x="121" y="122"/>
                    </a:lnTo>
                    <a:lnTo>
                      <a:pt x="120" y="122"/>
                    </a:lnTo>
                    <a:lnTo>
                      <a:pt x="119" y="121"/>
                    </a:lnTo>
                    <a:lnTo>
                      <a:pt x="117" y="121"/>
                    </a:lnTo>
                    <a:lnTo>
                      <a:pt x="117" y="119"/>
                    </a:lnTo>
                    <a:lnTo>
                      <a:pt x="113" y="113"/>
                    </a:lnTo>
                    <a:lnTo>
                      <a:pt x="113" y="111"/>
                    </a:lnTo>
                    <a:lnTo>
                      <a:pt x="114" y="111"/>
                    </a:lnTo>
                    <a:lnTo>
                      <a:pt x="114" y="110"/>
                    </a:lnTo>
                    <a:lnTo>
                      <a:pt x="113" y="109"/>
                    </a:lnTo>
                    <a:lnTo>
                      <a:pt x="109" y="106"/>
                    </a:lnTo>
                    <a:lnTo>
                      <a:pt x="109" y="108"/>
                    </a:lnTo>
                    <a:lnTo>
                      <a:pt x="108" y="109"/>
                    </a:lnTo>
                    <a:lnTo>
                      <a:pt x="109" y="111"/>
                    </a:lnTo>
                    <a:lnTo>
                      <a:pt x="109" y="113"/>
                    </a:lnTo>
                    <a:lnTo>
                      <a:pt x="108" y="113"/>
                    </a:lnTo>
                    <a:lnTo>
                      <a:pt x="107" y="113"/>
                    </a:lnTo>
                    <a:lnTo>
                      <a:pt x="105" y="111"/>
                    </a:lnTo>
                    <a:lnTo>
                      <a:pt x="104" y="116"/>
                    </a:lnTo>
                    <a:lnTo>
                      <a:pt x="101" y="116"/>
                    </a:lnTo>
                    <a:lnTo>
                      <a:pt x="97" y="116"/>
                    </a:lnTo>
                    <a:lnTo>
                      <a:pt x="96" y="119"/>
                    </a:lnTo>
                    <a:lnTo>
                      <a:pt x="97" y="121"/>
                    </a:lnTo>
                    <a:lnTo>
                      <a:pt x="97" y="125"/>
                    </a:lnTo>
                    <a:lnTo>
                      <a:pt x="100" y="127"/>
                    </a:lnTo>
                    <a:lnTo>
                      <a:pt x="99" y="129"/>
                    </a:lnTo>
                    <a:lnTo>
                      <a:pt x="97" y="129"/>
                    </a:lnTo>
                    <a:lnTo>
                      <a:pt x="98" y="130"/>
                    </a:lnTo>
                    <a:lnTo>
                      <a:pt x="96" y="132"/>
                    </a:lnTo>
                    <a:lnTo>
                      <a:pt x="96" y="133"/>
                    </a:lnTo>
                    <a:lnTo>
                      <a:pt x="94" y="133"/>
                    </a:lnTo>
                    <a:lnTo>
                      <a:pt x="93" y="130"/>
                    </a:lnTo>
                    <a:lnTo>
                      <a:pt x="92" y="131"/>
                    </a:lnTo>
                    <a:lnTo>
                      <a:pt x="91" y="132"/>
                    </a:lnTo>
                    <a:lnTo>
                      <a:pt x="92" y="134"/>
                    </a:lnTo>
                    <a:lnTo>
                      <a:pt x="92" y="135"/>
                    </a:lnTo>
                    <a:lnTo>
                      <a:pt x="91" y="134"/>
                    </a:lnTo>
                    <a:lnTo>
                      <a:pt x="91" y="135"/>
                    </a:lnTo>
                    <a:lnTo>
                      <a:pt x="89" y="133"/>
                    </a:lnTo>
                    <a:lnTo>
                      <a:pt x="88" y="135"/>
                    </a:lnTo>
                    <a:lnTo>
                      <a:pt x="87" y="134"/>
                    </a:lnTo>
                    <a:lnTo>
                      <a:pt x="85" y="135"/>
                    </a:lnTo>
                    <a:lnTo>
                      <a:pt x="82" y="134"/>
                    </a:lnTo>
                    <a:lnTo>
                      <a:pt x="82" y="132"/>
                    </a:lnTo>
                    <a:lnTo>
                      <a:pt x="81" y="132"/>
                    </a:lnTo>
                    <a:lnTo>
                      <a:pt x="82" y="132"/>
                    </a:lnTo>
                    <a:lnTo>
                      <a:pt x="82" y="130"/>
                    </a:lnTo>
                    <a:lnTo>
                      <a:pt x="80" y="130"/>
                    </a:lnTo>
                    <a:lnTo>
                      <a:pt x="80" y="129"/>
                    </a:lnTo>
                    <a:lnTo>
                      <a:pt x="83" y="130"/>
                    </a:lnTo>
                    <a:lnTo>
                      <a:pt x="83" y="129"/>
                    </a:lnTo>
                    <a:lnTo>
                      <a:pt x="82" y="129"/>
                    </a:lnTo>
                    <a:lnTo>
                      <a:pt x="81" y="126"/>
                    </a:lnTo>
                    <a:lnTo>
                      <a:pt x="82" y="126"/>
                    </a:lnTo>
                    <a:lnTo>
                      <a:pt x="81" y="123"/>
                    </a:lnTo>
                    <a:lnTo>
                      <a:pt x="82" y="122"/>
                    </a:lnTo>
                    <a:lnTo>
                      <a:pt x="80" y="121"/>
                    </a:lnTo>
                    <a:lnTo>
                      <a:pt x="78" y="122"/>
                    </a:lnTo>
                    <a:lnTo>
                      <a:pt x="77" y="127"/>
                    </a:lnTo>
                    <a:lnTo>
                      <a:pt x="75" y="125"/>
                    </a:lnTo>
                    <a:lnTo>
                      <a:pt x="74" y="123"/>
                    </a:lnTo>
                    <a:lnTo>
                      <a:pt x="72" y="122"/>
                    </a:lnTo>
                    <a:lnTo>
                      <a:pt x="71" y="122"/>
                    </a:lnTo>
                    <a:lnTo>
                      <a:pt x="70" y="119"/>
                    </a:lnTo>
                    <a:lnTo>
                      <a:pt x="71" y="117"/>
                    </a:lnTo>
                    <a:lnTo>
                      <a:pt x="68" y="116"/>
                    </a:lnTo>
                    <a:lnTo>
                      <a:pt x="67" y="117"/>
                    </a:lnTo>
                    <a:lnTo>
                      <a:pt x="66" y="117"/>
                    </a:lnTo>
                    <a:lnTo>
                      <a:pt x="66" y="115"/>
                    </a:lnTo>
                    <a:lnTo>
                      <a:pt x="64" y="117"/>
                    </a:lnTo>
                    <a:lnTo>
                      <a:pt x="63" y="116"/>
                    </a:lnTo>
                    <a:lnTo>
                      <a:pt x="60" y="115"/>
                    </a:lnTo>
                    <a:lnTo>
                      <a:pt x="60" y="113"/>
                    </a:lnTo>
                    <a:lnTo>
                      <a:pt x="57" y="111"/>
                    </a:lnTo>
                    <a:lnTo>
                      <a:pt x="56" y="110"/>
                    </a:lnTo>
                    <a:lnTo>
                      <a:pt x="54" y="110"/>
                    </a:lnTo>
                    <a:lnTo>
                      <a:pt x="53" y="111"/>
                    </a:lnTo>
                    <a:lnTo>
                      <a:pt x="52" y="109"/>
                    </a:lnTo>
                    <a:lnTo>
                      <a:pt x="51" y="110"/>
                    </a:lnTo>
                    <a:lnTo>
                      <a:pt x="50" y="110"/>
                    </a:lnTo>
                    <a:lnTo>
                      <a:pt x="49" y="111"/>
                    </a:lnTo>
                    <a:lnTo>
                      <a:pt x="48" y="113"/>
                    </a:lnTo>
                    <a:lnTo>
                      <a:pt x="45" y="114"/>
                    </a:lnTo>
                    <a:lnTo>
                      <a:pt x="45" y="116"/>
                    </a:lnTo>
                    <a:lnTo>
                      <a:pt x="43" y="116"/>
                    </a:lnTo>
                    <a:lnTo>
                      <a:pt x="44" y="117"/>
                    </a:lnTo>
                    <a:lnTo>
                      <a:pt x="43" y="120"/>
                    </a:lnTo>
                    <a:lnTo>
                      <a:pt x="43" y="121"/>
                    </a:lnTo>
                    <a:lnTo>
                      <a:pt x="41" y="121"/>
                    </a:lnTo>
                    <a:lnTo>
                      <a:pt x="40" y="121"/>
                    </a:lnTo>
                    <a:lnTo>
                      <a:pt x="38" y="122"/>
                    </a:lnTo>
                    <a:lnTo>
                      <a:pt x="35" y="118"/>
                    </a:lnTo>
                    <a:lnTo>
                      <a:pt x="32" y="116"/>
                    </a:lnTo>
                    <a:lnTo>
                      <a:pt x="29" y="115"/>
                    </a:lnTo>
                    <a:lnTo>
                      <a:pt x="28" y="113"/>
                    </a:lnTo>
                    <a:lnTo>
                      <a:pt x="27" y="111"/>
                    </a:lnTo>
                    <a:lnTo>
                      <a:pt x="22" y="108"/>
                    </a:lnTo>
                    <a:lnTo>
                      <a:pt x="22" y="109"/>
                    </a:lnTo>
                    <a:lnTo>
                      <a:pt x="20" y="108"/>
                    </a:lnTo>
                    <a:lnTo>
                      <a:pt x="20" y="106"/>
                    </a:lnTo>
                    <a:lnTo>
                      <a:pt x="19" y="105"/>
                    </a:lnTo>
                    <a:lnTo>
                      <a:pt x="19" y="106"/>
                    </a:lnTo>
                    <a:lnTo>
                      <a:pt x="18" y="106"/>
                    </a:lnTo>
                    <a:lnTo>
                      <a:pt x="18" y="108"/>
                    </a:lnTo>
                    <a:lnTo>
                      <a:pt x="17" y="108"/>
                    </a:lnTo>
                    <a:lnTo>
                      <a:pt x="17" y="109"/>
                    </a:lnTo>
                    <a:lnTo>
                      <a:pt x="15" y="109"/>
                    </a:lnTo>
                    <a:lnTo>
                      <a:pt x="15" y="110"/>
                    </a:lnTo>
                    <a:lnTo>
                      <a:pt x="11" y="110"/>
                    </a:lnTo>
                    <a:lnTo>
                      <a:pt x="10" y="111"/>
                    </a:lnTo>
                    <a:lnTo>
                      <a:pt x="10" y="115"/>
                    </a:lnTo>
                    <a:lnTo>
                      <a:pt x="10" y="116"/>
                    </a:lnTo>
                    <a:lnTo>
                      <a:pt x="11" y="116"/>
                    </a:lnTo>
                    <a:lnTo>
                      <a:pt x="14" y="120"/>
                    </a:lnTo>
                    <a:lnTo>
                      <a:pt x="14" y="122"/>
                    </a:lnTo>
                    <a:lnTo>
                      <a:pt x="13" y="124"/>
                    </a:lnTo>
                    <a:lnTo>
                      <a:pt x="13" y="125"/>
                    </a:lnTo>
                    <a:lnTo>
                      <a:pt x="14" y="125"/>
                    </a:lnTo>
                    <a:lnTo>
                      <a:pt x="16" y="127"/>
                    </a:lnTo>
                    <a:lnTo>
                      <a:pt x="15" y="128"/>
                    </a:lnTo>
                    <a:lnTo>
                      <a:pt x="15" y="129"/>
                    </a:lnTo>
                    <a:lnTo>
                      <a:pt x="14" y="129"/>
                    </a:lnTo>
                    <a:lnTo>
                      <a:pt x="13" y="129"/>
                    </a:lnTo>
                    <a:lnTo>
                      <a:pt x="14" y="129"/>
                    </a:lnTo>
                    <a:lnTo>
                      <a:pt x="14" y="130"/>
                    </a:lnTo>
                    <a:lnTo>
                      <a:pt x="13" y="132"/>
                    </a:lnTo>
                    <a:lnTo>
                      <a:pt x="14" y="132"/>
                    </a:lnTo>
                    <a:lnTo>
                      <a:pt x="13" y="134"/>
                    </a:lnTo>
                    <a:lnTo>
                      <a:pt x="13" y="136"/>
                    </a:lnTo>
                    <a:lnTo>
                      <a:pt x="11" y="138"/>
                    </a:lnTo>
                    <a:lnTo>
                      <a:pt x="11" y="140"/>
                    </a:lnTo>
                    <a:lnTo>
                      <a:pt x="13" y="139"/>
                    </a:lnTo>
                    <a:lnTo>
                      <a:pt x="13" y="141"/>
                    </a:lnTo>
                    <a:lnTo>
                      <a:pt x="15" y="140"/>
                    </a:lnTo>
                    <a:lnTo>
                      <a:pt x="15" y="141"/>
                    </a:lnTo>
                    <a:lnTo>
                      <a:pt x="17" y="145"/>
                    </a:lnTo>
                    <a:lnTo>
                      <a:pt x="17" y="146"/>
                    </a:lnTo>
                    <a:lnTo>
                      <a:pt x="15" y="146"/>
                    </a:lnTo>
                    <a:lnTo>
                      <a:pt x="15" y="148"/>
                    </a:lnTo>
                    <a:lnTo>
                      <a:pt x="16" y="149"/>
                    </a:lnTo>
                    <a:lnTo>
                      <a:pt x="16" y="150"/>
                    </a:lnTo>
                    <a:lnTo>
                      <a:pt x="19" y="151"/>
                    </a:lnTo>
                    <a:lnTo>
                      <a:pt x="15" y="160"/>
                    </a:lnTo>
                    <a:lnTo>
                      <a:pt x="15" y="159"/>
                    </a:lnTo>
                    <a:lnTo>
                      <a:pt x="14" y="160"/>
                    </a:lnTo>
                    <a:lnTo>
                      <a:pt x="13" y="159"/>
                    </a:lnTo>
                    <a:lnTo>
                      <a:pt x="13" y="160"/>
                    </a:lnTo>
                    <a:lnTo>
                      <a:pt x="10" y="160"/>
                    </a:lnTo>
                    <a:lnTo>
                      <a:pt x="10" y="163"/>
                    </a:lnTo>
                    <a:lnTo>
                      <a:pt x="11" y="163"/>
                    </a:lnTo>
                    <a:lnTo>
                      <a:pt x="11" y="164"/>
                    </a:lnTo>
                    <a:lnTo>
                      <a:pt x="10" y="165"/>
                    </a:lnTo>
                    <a:lnTo>
                      <a:pt x="11" y="167"/>
                    </a:lnTo>
                    <a:lnTo>
                      <a:pt x="11" y="168"/>
                    </a:lnTo>
                    <a:lnTo>
                      <a:pt x="10" y="168"/>
                    </a:lnTo>
                    <a:lnTo>
                      <a:pt x="9" y="169"/>
                    </a:lnTo>
                    <a:lnTo>
                      <a:pt x="8" y="169"/>
                    </a:lnTo>
                    <a:lnTo>
                      <a:pt x="9" y="168"/>
                    </a:lnTo>
                    <a:lnTo>
                      <a:pt x="8" y="168"/>
                    </a:lnTo>
                    <a:lnTo>
                      <a:pt x="7" y="168"/>
                    </a:lnTo>
                    <a:lnTo>
                      <a:pt x="6" y="168"/>
                    </a:lnTo>
                    <a:lnTo>
                      <a:pt x="5" y="167"/>
                    </a:lnTo>
                    <a:lnTo>
                      <a:pt x="3" y="169"/>
                    </a:lnTo>
                    <a:lnTo>
                      <a:pt x="0" y="172"/>
                    </a:lnTo>
                    <a:lnTo>
                      <a:pt x="2" y="175"/>
                    </a:lnTo>
                    <a:lnTo>
                      <a:pt x="3" y="177"/>
                    </a:lnTo>
                    <a:lnTo>
                      <a:pt x="5" y="177"/>
                    </a:lnTo>
                    <a:lnTo>
                      <a:pt x="7" y="180"/>
                    </a:lnTo>
                    <a:lnTo>
                      <a:pt x="6" y="180"/>
                    </a:lnTo>
                    <a:lnTo>
                      <a:pt x="4" y="181"/>
                    </a:lnTo>
                    <a:lnTo>
                      <a:pt x="5" y="185"/>
                    </a:lnTo>
                    <a:lnTo>
                      <a:pt x="5" y="187"/>
                    </a:lnTo>
                    <a:lnTo>
                      <a:pt x="7" y="189"/>
                    </a:lnTo>
                    <a:lnTo>
                      <a:pt x="9" y="191"/>
                    </a:lnTo>
                    <a:lnTo>
                      <a:pt x="11" y="192"/>
                    </a:lnTo>
                    <a:lnTo>
                      <a:pt x="13" y="191"/>
                    </a:lnTo>
                    <a:lnTo>
                      <a:pt x="15" y="188"/>
                    </a:lnTo>
                    <a:lnTo>
                      <a:pt x="16" y="191"/>
                    </a:lnTo>
                    <a:lnTo>
                      <a:pt x="20" y="193"/>
                    </a:lnTo>
                    <a:lnTo>
                      <a:pt x="21" y="193"/>
                    </a:lnTo>
                    <a:lnTo>
                      <a:pt x="20" y="194"/>
                    </a:lnTo>
                    <a:lnTo>
                      <a:pt x="19" y="194"/>
                    </a:lnTo>
                    <a:lnTo>
                      <a:pt x="19" y="198"/>
                    </a:lnTo>
                    <a:lnTo>
                      <a:pt x="20" y="198"/>
                    </a:lnTo>
                    <a:lnTo>
                      <a:pt x="22" y="197"/>
                    </a:lnTo>
                    <a:lnTo>
                      <a:pt x="22" y="198"/>
                    </a:lnTo>
                    <a:lnTo>
                      <a:pt x="23" y="200"/>
                    </a:lnTo>
                    <a:lnTo>
                      <a:pt x="24" y="200"/>
                    </a:lnTo>
                    <a:lnTo>
                      <a:pt x="25" y="202"/>
                    </a:lnTo>
                    <a:lnTo>
                      <a:pt x="26" y="202"/>
                    </a:lnTo>
                    <a:lnTo>
                      <a:pt x="27" y="204"/>
                    </a:lnTo>
                    <a:lnTo>
                      <a:pt x="27" y="206"/>
                    </a:lnTo>
                    <a:lnTo>
                      <a:pt x="26" y="205"/>
                    </a:lnTo>
                    <a:lnTo>
                      <a:pt x="23" y="206"/>
                    </a:lnTo>
                    <a:lnTo>
                      <a:pt x="23" y="208"/>
                    </a:lnTo>
                    <a:lnTo>
                      <a:pt x="25" y="209"/>
                    </a:lnTo>
                    <a:lnTo>
                      <a:pt x="25" y="211"/>
                    </a:lnTo>
                    <a:lnTo>
                      <a:pt x="23" y="213"/>
                    </a:lnTo>
                    <a:lnTo>
                      <a:pt x="25" y="214"/>
                    </a:lnTo>
                    <a:lnTo>
                      <a:pt x="28" y="217"/>
                    </a:lnTo>
                    <a:lnTo>
                      <a:pt x="28" y="218"/>
                    </a:lnTo>
                    <a:lnTo>
                      <a:pt x="29" y="219"/>
                    </a:lnTo>
                    <a:lnTo>
                      <a:pt x="30" y="217"/>
                    </a:lnTo>
                    <a:lnTo>
                      <a:pt x="30" y="219"/>
                    </a:lnTo>
                    <a:lnTo>
                      <a:pt x="31" y="219"/>
                    </a:lnTo>
                    <a:lnTo>
                      <a:pt x="32" y="219"/>
                    </a:lnTo>
                    <a:lnTo>
                      <a:pt x="32" y="217"/>
                    </a:lnTo>
                    <a:lnTo>
                      <a:pt x="36" y="218"/>
                    </a:lnTo>
                    <a:lnTo>
                      <a:pt x="38" y="216"/>
                    </a:lnTo>
                    <a:lnTo>
                      <a:pt x="39" y="216"/>
                    </a:lnTo>
                    <a:lnTo>
                      <a:pt x="39" y="217"/>
                    </a:lnTo>
                    <a:lnTo>
                      <a:pt x="41" y="219"/>
                    </a:lnTo>
                    <a:lnTo>
                      <a:pt x="42" y="219"/>
                    </a:lnTo>
                    <a:lnTo>
                      <a:pt x="43" y="220"/>
                    </a:lnTo>
                    <a:lnTo>
                      <a:pt x="44" y="219"/>
                    </a:lnTo>
                    <a:lnTo>
                      <a:pt x="46" y="221"/>
                    </a:lnTo>
                    <a:lnTo>
                      <a:pt x="49" y="223"/>
                    </a:lnTo>
                    <a:lnTo>
                      <a:pt x="48" y="223"/>
                    </a:lnTo>
                    <a:lnTo>
                      <a:pt x="49" y="225"/>
                    </a:lnTo>
                    <a:lnTo>
                      <a:pt x="50" y="224"/>
                    </a:lnTo>
                    <a:lnTo>
                      <a:pt x="52" y="223"/>
                    </a:lnTo>
                    <a:lnTo>
                      <a:pt x="53" y="220"/>
                    </a:lnTo>
                    <a:lnTo>
                      <a:pt x="56" y="221"/>
                    </a:lnTo>
                    <a:lnTo>
                      <a:pt x="57" y="219"/>
                    </a:lnTo>
                    <a:lnTo>
                      <a:pt x="59" y="219"/>
                    </a:lnTo>
                    <a:lnTo>
                      <a:pt x="60" y="219"/>
                    </a:lnTo>
                    <a:lnTo>
                      <a:pt x="62" y="219"/>
                    </a:lnTo>
                    <a:lnTo>
                      <a:pt x="63" y="217"/>
                    </a:lnTo>
                    <a:lnTo>
                      <a:pt x="63" y="219"/>
                    </a:lnTo>
                    <a:lnTo>
                      <a:pt x="63" y="222"/>
                    </a:lnTo>
                    <a:lnTo>
                      <a:pt x="64" y="222"/>
                    </a:lnTo>
                    <a:lnTo>
                      <a:pt x="64" y="223"/>
                    </a:lnTo>
                    <a:lnTo>
                      <a:pt x="66" y="223"/>
                    </a:lnTo>
                    <a:lnTo>
                      <a:pt x="67" y="224"/>
                    </a:lnTo>
                    <a:lnTo>
                      <a:pt x="67" y="225"/>
                    </a:lnTo>
                    <a:lnTo>
                      <a:pt x="69" y="225"/>
                    </a:lnTo>
                    <a:lnTo>
                      <a:pt x="69" y="227"/>
                    </a:lnTo>
                    <a:lnTo>
                      <a:pt x="68" y="228"/>
                    </a:lnTo>
                    <a:lnTo>
                      <a:pt x="68" y="230"/>
                    </a:lnTo>
                    <a:lnTo>
                      <a:pt x="68" y="231"/>
                    </a:lnTo>
                    <a:lnTo>
                      <a:pt x="68" y="234"/>
                    </a:lnTo>
                    <a:lnTo>
                      <a:pt x="68" y="237"/>
                    </a:lnTo>
                    <a:lnTo>
                      <a:pt x="69" y="240"/>
                    </a:lnTo>
                    <a:lnTo>
                      <a:pt x="68" y="241"/>
                    </a:lnTo>
                    <a:lnTo>
                      <a:pt x="66" y="241"/>
                    </a:lnTo>
                    <a:lnTo>
                      <a:pt x="64" y="242"/>
                    </a:lnTo>
                    <a:lnTo>
                      <a:pt x="66" y="243"/>
                    </a:lnTo>
                    <a:lnTo>
                      <a:pt x="66" y="249"/>
                    </a:lnTo>
                    <a:lnTo>
                      <a:pt x="64" y="252"/>
                    </a:lnTo>
                    <a:lnTo>
                      <a:pt x="66" y="253"/>
                    </a:lnTo>
                    <a:lnTo>
                      <a:pt x="66" y="255"/>
                    </a:lnTo>
                    <a:lnTo>
                      <a:pt x="67" y="255"/>
                    </a:lnTo>
                    <a:lnTo>
                      <a:pt x="69" y="257"/>
                    </a:lnTo>
                    <a:lnTo>
                      <a:pt x="68" y="261"/>
                    </a:lnTo>
                    <a:lnTo>
                      <a:pt x="69" y="259"/>
                    </a:lnTo>
                    <a:lnTo>
                      <a:pt x="69" y="261"/>
                    </a:lnTo>
                    <a:lnTo>
                      <a:pt x="70" y="261"/>
                    </a:lnTo>
                    <a:lnTo>
                      <a:pt x="69" y="263"/>
                    </a:lnTo>
                    <a:lnTo>
                      <a:pt x="71" y="262"/>
                    </a:lnTo>
                    <a:lnTo>
                      <a:pt x="69" y="265"/>
                    </a:lnTo>
                    <a:lnTo>
                      <a:pt x="69" y="267"/>
                    </a:lnTo>
                    <a:lnTo>
                      <a:pt x="68" y="269"/>
                    </a:lnTo>
                    <a:lnTo>
                      <a:pt x="68" y="268"/>
                    </a:lnTo>
                    <a:lnTo>
                      <a:pt x="66" y="270"/>
                    </a:lnTo>
                    <a:lnTo>
                      <a:pt x="67" y="271"/>
                    </a:lnTo>
                    <a:lnTo>
                      <a:pt x="68" y="272"/>
                    </a:lnTo>
                    <a:lnTo>
                      <a:pt x="67" y="272"/>
                    </a:lnTo>
                    <a:lnTo>
                      <a:pt x="66" y="274"/>
                    </a:lnTo>
                    <a:lnTo>
                      <a:pt x="66" y="273"/>
                    </a:lnTo>
                    <a:lnTo>
                      <a:pt x="66" y="275"/>
                    </a:lnTo>
                    <a:lnTo>
                      <a:pt x="64" y="275"/>
                    </a:lnTo>
                    <a:lnTo>
                      <a:pt x="63" y="277"/>
                    </a:lnTo>
                    <a:lnTo>
                      <a:pt x="61" y="276"/>
                    </a:lnTo>
                    <a:lnTo>
                      <a:pt x="60" y="279"/>
                    </a:lnTo>
                    <a:lnTo>
                      <a:pt x="60" y="278"/>
                    </a:lnTo>
                    <a:lnTo>
                      <a:pt x="59" y="278"/>
                    </a:lnTo>
                    <a:lnTo>
                      <a:pt x="59" y="280"/>
                    </a:lnTo>
                    <a:lnTo>
                      <a:pt x="58" y="280"/>
                    </a:lnTo>
                    <a:lnTo>
                      <a:pt x="57" y="279"/>
                    </a:lnTo>
                    <a:lnTo>
                      <a:pt x="56" y="282"/>
                    </a:lnTo>
                    <a:lnTo>
                      <a:pt x="58" y="282"/>
                    </a:lnTo>
                    <a:lnTo>
                      <a:pt x="61" y="284"/>
                    </a:lnTo>
                    <a:lnTo>
                      <a:pt x="61" y="285"/>
                    </a:lnTo>
                    <a:lnTo>
                      <a:pt x="57" y="288"/>
                    </a:lnTo>
                    <a:lnTo>
                      <a:pt x="54" y="289"/>
                    </a:lnTo>
                    <a:lnTo>
                      <a:pt x="58" y="291"/>
                    </a:lnTo>
                    <a:lnTo>
                      <a:pt x="62" y="290"/>
                    </a:lnTo>
                    <a:lnTo>
                      <a:pt x="64" y="293"/>
                    </a:lnTo>
                    <a:lnTo>
                      <a:pt x="65" y="295"/>
                    </a:lnTo>
                    <a:lnTo>
                      <a:pt x="68" y="296"/>
                    </a:lnTo>
                    <a:lnTo>
                      <a:pt x="68" y="295"/>
                    </a:lnTo>
                    <a:lnTo>
                      <a:pt x="68" y="293"/>
                    </a:lnTo>
                    <a:lnTo>
                      <a:pt x="69" y="295"/>
                    </a:lnTo>
                    <a:lnTo>
                      <a:pt x="71" y="295"/>
                    </a:lnTo>
                    <a:lnTo>
                      <a:pt x="70" y="296"/>
                    </a:lnTo>
                    <a:lnTo>
                      <a:pt x="74" y="300"/>
                    </a:lnTo>
                    <a:lnTo>
                      <a:pt x="76" y="301"/>
                    </a:lnTo>
                    <a:lnTo>
                      <a:pt x="77" y="301"/>
                    </a:lnTo>
                    <a:lnTo>
                      <a:pt x="79" y="303"/>
                    </a:lnTo>
                    <a:lnTo>
                      <a:pt x="76" y="306"/>
                    </a:lnTo>
                    <a:lnTo>
                      <a:pt x="76" y="309"/>
                    </a:lnTo>
                    <a:lnTo>
                      <a:pt x="79" y="316"/>
                    </a:lnTo>
                    <a:lnTo>
                      <a:pt x="84" y="315"/>
                    </a:lnTo>
                    <a:lnTo>
                      <a:pt x="85" y="313"/>
                    </a:lnTo>
                    <a:lnTo>
                      <a:pt x="86" y="313"/>
                    </a:lnTo>
                    <a:lnTo>
                      <a:pt x="88" y="312"/>
                    </a:lnTo>
                    <a:lnTo>
                      <a:pt x="88" y="311"/>
                    </a:lnTo>
                    <a:lnTo>
                      <a:pt x="90" y="312"/>
                    </a:lnTo>
                    <a:lnTo>
                      <a:pt x="91" y="311"/>
                    </a:lnTo>
                    <a:lnTo>
                      <a:pt x="89" y="311"/>
                    </a:lnTo>
                    <a:lnTo>
                      <a:pt x="89" y="309"/>
                    </a:lnTo>
                    <a:lnTo>
                      <a:pt x="93" y="310"/>
                    </a:lnTo>
                    <a:lnTo>
                      <a:pt x="94" y="310"/>
                    </a:lnTo>
                    <a:lnTo>
                      <a:pt x="96" y="309"/>
                    </a:lnTo>
                    <a:lnTo>
                      <a:pt x="97" y="308"/>
                    </a:lnTo>
                    <a:lnTo>
                      <a:pt x="98" y="309"/>
                    </a:lnTo>
                    <a:lnTo>
                      <a:pt x="99" y="309"/>
                    </a:lnTo>
                    <a:lnTo>
                      <a:pt x="98" y="306"/>
                    </a:lnTo>
                    <a:lnTo>
                      <a:pt x="98" y="305"/>
                    </a:lnTo>
                    <a:lnTo>
                      <a:pt x="99" y="301"/>
                    </a:lnTo>
                    <a:lnTo>
                      <a:pt x="100" y="301"/>
                    </a:lnTo>
                    <a:lnTo>
                      <a:pt x="104" y="299"/>
                    </a:lnTo>
                    <a:lnTo>
                      <a:pt x="105" y="299"/>
                    </a:lnTo>
                    <a:lnTo>
                      <a:pt x="106" y="300"/>
                    </a:lnTo>
                    <a:lnTo>
                      <a:pt x="107" y="299"/>
                    </a:lnTo>
                    <a:lnTo>
                      <a:pt x="107" y="301"/>
                    </a:lnTo>
                    <a:lnTo>
                      <a:pt x="108" y="302"/>
                    </a:lnTo>
                    <a:lnTo>
                      <a:pt x="110" y="301"/>
                    </a:lnTo>
                    <a:lnTo>
                      <a:pt x="110" y="299"/>
                    </a:lnTo>
                    <a:lnTo>
                      <a:pt x="111" y="299"/>
                    </a:lnTo>
                    <a:lnTo>
                      <a:pt x="113" y="299"/>
                    </a:lnTo>
                    <a:lnTo>
                      <a:pt x="112" y="297"/>
                    </a:lnTo>
                    <a:lnTo>
                      <a:pt x="112" y="295"/>
                    </a:lnTo>
                    <a:lnTo>
                      <a:pt x="113" y="295"/>
                    </a:lnTo>
                    <a:lnTo>
                      <a:pt x="116" y="297"/>
                    </a:lnTo>
                    <a:lnTo>
                      <a:pt x="115" y="302"/>
                    </a:lnTo>
                    <a:lnTo>
                      <a:pt x="117" y="302"/>
                    </a:lnTo>
                    <a:lnTo>
                      <a:pt x="117" y="304"/>
                    </a:lnTo>
                    <a:lnTo>
                      <a:pt x="118" y="304"/>
                    </a:lnTo>
                    <a:lnTo>
                      <a:pt x="118" y="303"/>
                    </a:lnTo>
                    <a:lnTo>
                      <a:pt x="120" y="304"/>
                    </a:lnTo>
                    <a:lnTo>
                      <a:pt x="120" y="305"/>
                    </a:lnTo>
                    <a:lnTo>
                      <a:pt x="121" y="304"/>
                    </a:lnTo>
                    <a:lnTo>
                      <a:pt x="120" y="304"/>
                    </a:lnTo>
                    <a:lnTo>
                      <a:pt x="120" y="301"/>
                    </a:lnTo>
                    <a:lnTo>
                      <a:pt x="120" y="303"/>
                    </a:lnTo>
                    <a:lnTo>
                      <a:pt x="121" y="302"/>
                    </a:lnTo>
                    <a:lnTo>
                      <a:pt x="121" y="303"/>
                    </a:lnTo>
                    <a:lnTo>
                      <a:pt x="123" y="303"/>
                    </a:lnTo>
                    <a:lnTo>
                      <a:pt x="123" y="304"/>
                    </a:lnTo>
                    <a:lnTo>
                      <a:pt x="125" y="303"/>
                    </a:lnTo>
                    <a:lnTo>
                      <a:pt x="127" y="304"/>
                    </a:lnTo>
                    <a:lnTo>
                      <a:pt x="128" y="303"/>
                    </a:lnTo>
                    <a:lnTo>
                      <a:pt x="128" y="304"/>
                    </a:lnTo>
                    <a:lnTo>
                      <a:pt x="128" y="305"/>
                    </a:lnTo>
                    <a:lnTo>
                      <a:pt x="129" y="305"/>
                    </a:lnTo>
                    <a:lnTo>
                      <a:pt x="131" y="306"/>
                    </a:lnTo>
                    <a:lnTo>
                      <a:pt x="131" y="305"/>
                    </a:lnTo>
                    <a:lnTo>
                      <a:pt x="133" y="306"/>
                    </a:lnTo>
                    <a:lnTo>
                      <a:pt x="133" y="303"/>
                    </a:lnTo>
                    <a:lnTo>
                      <a:pt x="134" y="304"/>
                    </a:lnTo>
                    <a:lnTo>
                      <a:pt x="134" y="305"/>
                    </a:lnTo>
                    <a:lnTo>
                      <a:pt x="138" y="307"/>
                    </a:lnTo>
                    <a:lnTo>
                      <a:pt x="138" y="308"/>
                    </a:lnTo>
                    <a:lnTo>
                      <a:pt x="140" y="309"/>
                    </a:lnTo>
                    <a:lnTo>
                      <a:pt x="140" y="310"/>
                    </a:lnTo>
                    <a:lnTo>
                      <a:pt x="141" y="311"/>
                    </a:lnTo>
                    <a:lnTo>
                      <a:pt x="142" y="310"/>
                    </a:lnTo>
                    <a:lnTo>
                      <a:pt x="144" y="311"/>
                    </a:lnTo>
                    <a:lnTo>
                      <a:pt x="145" y="310"/>
                    </a:lnTo>
                    <a:lnTo>
                      <a:pt x="145" y="309"/>
                    </a:lnTo>
                    <a:lnTo>
                      <a:pt x="147" y="306"/>
                    </a:lnTo>
                    <a:lnTo>
                      <a:pt x="148" y="306"/>
                    </a:lnTo>
                    <a:lnTo>
                      <a:pt x="149" y="305"/>
                    </a:lnTo>
                    <a:lnTo>
                      <a:pt x="150" y="306"/>
                    </a:lnTo>
                    <a:lnTo>
                      <a:pt x="151" y="306"/>
                    </a:lnTo>
                    <a:lnTo>
                      <a:pt x="153" y="306"/>
                    </a:lnTo>
                    <a:lnTo>
                      <a:pt x="154" y="309"/>
                    </a:lnTo>
                    <a:lnTo>
                      <a:pt x="156" y="305"/>
                    </a:lnTo>
                    <a:lnTo>
                      <a:pt x="157" y="306"/>
                    </a:lnTo>
                    <a:lnTo>
                      <a:pt x="158" y="306"/>
                    </a:lnTo>
                    <a:lnTo>
                      <a:pt x="159" y="305"/>
                    </a:lnTo>
                    <a:lnTo>
                      <a:pt x="160" y="300"/>
                    </a:lnTo>
                    <a:lnTo>
                      <a:pt x="159" y="299"/>
                    </a:lnTo>
                    <a:lnTo>
                      <a:pt x="159" y="296"/>
                    </a:lnTo>
                    <a:lnTo>
                      <a:pt x="161" y="296"/>
                    </a:lnTo>
                    <a:lnTo>
                      <a:pt x="161" y="295"/>
                    </a:lnTo>
                    <a:lnTo>
                      <a:pt x="163" y="295"/>
                    </a:lnTo>
                    <a:lnTo>
                      <a:pt x="164" y="293"/>
                    </a:lnTo>
                    <a:lnTo>
                      <a:pt x="167" y="295"/>
                    </a:lnTo>
                    <a:lnTo>
                      <a:pt x="168" y="292"/>
                    </a:lnTo>
                    <a:lnTo>
                      <a:pt x="170" y="291"/>
                    </a:lnTo>
                    <a:lnTo>
                      <a:pt x="172" y="293"/>
                    </a:lnTo>
                    <a:lnTo>
                      <a:pt x="173" y="295"/>
                    </a:lnTo>
                    <a:lnTo>
                      <a:pt x="177" y="295"/>
                    </a:lnTo>
                    <a:lnTo>
                      <a:pt x="177" y="296"/>
                    </a:lnTo>
                    <a:lnTo>
                      <a:pt x="176" y="298"/>
                    </a:lnTo>
                    <a:lnTo>
                      <a:pt x="178" y="299"/>
                    </a:lnTo>
                    <a:lnTo>
                      <a:pt x="176" y="303"/>
                    </a:lnTo>
                    <a:lnTo>
                      <a:pt x="175" y="306"/>
                    </a:lnTo>
                    <a:lnTo>
                      <a:pt x="176" y="309"/>
                    </a:lnTo>
                    <a:lnTo>
                      <a:pt x="178" y="310"/>
                    </a:lnTo>
                    <a:lnTo>
                      <a:pt x="178" y="311"/>
                    </a:lnTo>
                    <a:lnTo>
                      <a:pt x="179" y="311"/>
                    </a:lnTo>
                    <a:lnTo>
                      <a:pt x="183" y="312"/>
                    </a:lnTo>
                    <a:lnTo>
                      <a:pt x="183" y="314"/>
                    </a:lnTo>
                    <a:lnTo>
                      <a:pt x="185" y="313"/>
                    </a:lnTo>
                    <a:lnTo>
                      <a:pt x="185" y="312"/>
                    </a:lnTo>
                    <a:lnTo>
                      <a:pt x="188" y="310"/>
                    </a:lnTo>
                    <a:lnTo>
                      <a:pt x="189" y="306"/>
                    </a:lnTo>
                    <a:lnTo>
                      <a:pt x="194" y="307"/>
                    </a:lnTo>
                    <a:lnTo>
                      <a:pt x="198" y="308"/>
                    </a:lnTo>
                    <a:lnTo>
                      <a:pt x="199" y="301"/>
                    </a:lnTo>
                    <a:lnTo>
                      <a:pt x="207" y="301"/>
                    </a:lnTo>
                    <a:lnTo>
                      <a:pt x="208" y="301"/>
                    </a:lnTo>
                    <a:lnTo>
                      <a:pt x="208" y="298"/>
                    </a:lnTo>
                    <a:lnTo>
                      <a:pt x="210" y="299"/>
                    </a:lnTo>
                    <a:lnTo>
                      <a:pt x="214" y="304"/>
                    </a:lnTo>
                    <a:lnTo>
                      <a:pt x="216" y="302"/>
                    </a:lnTo>
                    <a:lnTo>
                      <a:pt x="216" y="304"/>
                    </a:lnTo>
                    <a:lnTo>
                      <a:pt x="218" y="304"/>
                    </a:lnTo>
                    <a:lnTo>
                      <a:pt x="219" y="306"/>
                    </a:lnTo>
                    <a:lnTo>
                      <a:pt x="227" y="306"/>
                    </a:lnTo>
                    <a:lnTo>
                      <a:pt x="226" y="312"/>
                    </a:lnTo>
                    <a:lnTo>
                      <a:pt x="231" y="314"/>
                    </a:lnTo>
                    <a:lnTo>
                      <a:pt x="231" y="318"/>
                    </a:lnTo>
                    <a:lnTo>
                      <a:pt x="230" y="328"/>
                    </a:lnTo>
                    <a:lnTo>
                      <a:pt x="242" y="330"/>
                    </a:lnTo>
                    <a:lnTo>
                      <a:pt x="244" y="331"/>
                    </a:lnTo>
                    <a:lnTo>
                      <a:pt x="246" y="339"/>
                    </a:lnTo>
                    <a:lnTo>
                      <a:pt x="246" y="342"/>
                    </a:lnTo>
                    <a:lnTo>
                      <a:pt x="246" y="343"/>
                    </a:lnTo>
                    <a:lnTo>
                      <a:pt x="247" y="343"/>
                    </a:lnTo>
                    <a:lnTo>
                      <a:pt x="250" y="344"/>
                    </a:lnTo>
                    <a:lnTo>
                      <a:pt x="251" y="345"/>
                    </a:lnTo>
                    <a:lnTo>
                      <a:pt x="252" y="345"/>
                    </a:lnTo>
                    <a:lnTo>
                      <a:pt x="253" y="346"/>
                    </a:lnTo>
                    <a:lnTo>
                      <a:pt x="255" y="345"/>
                    </a:lnTo>
                    <a:lnTo>
                      <a:pt x="259" y="348"/>
                    </a:lnTo>
                    <a:lnTo>
                      <a:pt x="259" y="353"/>
                    </a:lnTo>
                    <a:lnTo>
                      <a:pt x="262" y="356"/>
                    </a:lnTo>
                    <a:lnTo>
                      <a:pt x="263" y="356"/>
                    </a:lnTo>
                    <a:lnTo>
                      <a:pt x="263" y="355"/>
                    </a:lnTo>
                    <a:lnTo>
                      <a:pt x="265" y="354"/>
                    </a:lnTo>
                    <a:lnTo>
                      <a:pt x="267" y="358"/>
                    </a:lnTo>
                    <a:lnTo>
                      <a:pt x="268" y="358"/>
                    </a:lnTo>
                    <a:lnTo>
                      <a:pt x="269" y="359"/>
                    </a:lnTo>
                    <a:lnTo>
                      <a:pt x="270" y="358"/>
                    </a:lnTo>
                    <a:lnTo>
                      <a:pt x="270" y="359"/>
                    </a:lnTo>
                    <a:lnTo>
                      <a:pt x="271" y="359"/>
                    </a:lnTo>
                    <a:lnTo>
                      <a:pt x="273" y="363"/>
                    </a:lnTo>
                    <a:lnTo>
                      <a:pt x="275" y="365"/>
                    </a:lnTo>
                    <a:lnTo>
                      <a:pt x="275" y="366"/>
                    </a:lnTo>
                    <a:lnTo>
                      <a:pt x="275" y="367"/>
                    </a:lnTo>
                    <a:lnTo>
                      <a:pt x="276" y="369"/>
                    </a:lnTo>
                    <a:lnTo>
                      <a:pt x="277" y="369"/>
                    </a:lnTo>
                    <a:lnTo>
                      <a:pt x="279" y="369"/>
                    </a:lnTo>
                    <a:lnTo>
                      <a:pt x="280" y="367"/>
                    </a:lnTo>
                    <a:lnTo>
                      <a:pt x="283" y="368"/>
                    </a:lnTo>
                    <a:lnTo>
                      <a:pt x="284" y="367"/>
                    </a:lnTo>
                    <a:lnTo>
                      <a:pt x="285" y="369"/>
                    </a:lnTo>
                    <a:lnTo>
                      <a:pt x="289" y="367"/>
                    </a:lnTo>
                    <a:lnTo>
                      <a:pt x="289" y="366"/>
                    </a:lnTo>
                    <a:lnTo>
                      <a:pt x="290" y="365"/>
                    </a:lnTo>
                    <a:lnTo>
                      <a:pt x="289" y="363"/>
                    </a:lnTo>
                    <a:lnTo>
                      <a:pt x="290" y="363"/>
                    </a:lnTo>
                    <a:lnTo>
                      <a:pt x="290" y="364"/>
                    </a:lnTo>
                    <a:lnTo>
                      <a:pt x="292" y="364"/>
                    </a:lnTo>
                    <a:lnTo>
                      <a:pt x="292" y="365"/>
                    </a:lnTo>
                    <a:lnTo>
                      <a:pt x="290" y="367"/>
                    </a:lnTo>
                    <a:lnTo>
                      <a:pt x="290" y="369"/>
                    </a:lnTo>
                    <a:lnTo>
                      <a:pt x="295" y="369"/>
                    </a:lnTo>
                    <a:lnTo>
                      <a:pt x="296" y="369"/>
                    </a:lnTo>
                    <a:lnTo>
                      <a:pt x="297" y="369"/>
                    </a:lnTo>
                    <a:lnTo>
                      <a:pt x="298" y="368"/>
                    </a:lnTo>
                    <a:lnTo>
                      <a:pt x="300" y="369"/>
                    </a:lnTo>
                    <a:lnTo>
                      <a:pt x="300" y="367"/>
                    </a:lnTo>
                    <a:lnTo>
                      <a:pt x="302" y="368"/>
                    </a:lnTo>
                    <a:lnTo>
                      <a:pt x="303" y="367"/>
                    </a:lnTo>
                    <a:lnTo>
                      <a:pt x="304" y="369"/>
                    </a:lnTo>
                    <a:lnTo>
                      <a:pt x="306" y="370"/>
                    </a:lnTo>
                    <a:lnTo>
                      <a:pt x="313" y="374"/>
                    </a:lnTo>
                    <a:lnTo>
                      <a:pt x="313" y="369"/>
                    </a:lnTo>
                    <a:lnTo>
                      <a:pt x="312" y="369"/>
                    </a:lnTo>
                    <a:lnTo>
                      <a:pt x="311" y="366"/>
                    </a:lnTo>
                    <a:lnTo>
                      <a:pt x="309" y="365"/>
                    </a:lnTo>
                    <a:lnTo>
                      <a:pt x="309" y="363"/>
                    </a:lnTo>
                    <a:lnTo>
                      <a:pt x="310" y="363"/>
                    </a:lnTo>
                    <a:lnTo>
                      <a:pt x="311" y="362"/>
                    </a:lnTo>
                    <a:lnTo>
                      <a:pt x="310" y="360"/>
                    </a:lnTo>
                    <a:lnTo>
                      <a:pt x="312" y="360"/>
                    </a:lnTo>
                    <a:lnTo>
                      <a:pt x="314" y="361"/>
                    </a:lnTo>
                    <a:lnTo>
                      <a:pt x="316" y="360"/>
                    </a:lnTo>
                    <a:lnTo>
                      <a:pt x="318" y="360"/>
                    </a:lnTo>
                    <a:lnTo>
                      <a:pt x="319" y="358"/>
                    </a:lnTo>
                    <a:lnTo>
                      <a:pt x="321" y="357"/>
                    </a:lnTo>
                    <a:lnTo>
                      <a:pt x="319" y="355"/>
                    </a:lnTo>
                    <a:lnTo>
                      <a:pt x="318" y="353"/>
                    </a:lnTo>
                    <a:lnTo>
                      <a:pt x="317" y="354"/>
                    </a:lnTo>
                    <a:lnTo>
                      <a:pt x="317" y="351"/>
                    </a:lnTo>
                    <a:lnTo>
                      <a:pt x="319" y="348"/>
                    </a:lnTo>
                    <a:lnTo>
                      <a:pt x="321" y="348"/>
                    </a:lnTo>
                    <a:lnTo>
                      <a:pt x="321" y="346"/>
                    </a:lnTo>
                    <a:lnTo>
                      <a:pt x="323" y="346"/>
                    </a:lnTo>
                    <a:lnTo>
                      <a:pt x="327" y="346"/>
                    </a:lnTo>
                    <a:lnTo>
                      <a:pt x="333" y="340"/>
                    </a:lnTo>
                    <a:lnTo>
                      <a:pt x="335" y="340"/>
                    </a:lnTo>
                    <a:lnTo>
                      <a:pt x="336" y="340"/>
                    </a:lnTo>
                    <a:lnTo>
                      <a:pt x="337" y="341"/>
                    </a:lnTo>
                    <a:lnTo>
                      <a:pt x="337" y="340"/>
                    </a:lnTo>
                    <a:lnTo>
                      <a:pt x="338" y="340"/>
                    </a:lnTo>
                    <a:lnTo>
                      <a:pt x="338" y="339"/>
                    </a:lnTo>
                    <a:lnTo>
                      <a:pt x="339" y="339"/>
                    </a:lnTo>
                    <a:lnTo>
                      <a:pt x="340" y="338"/>
                    </a:lnTo>
                    <a:lnTo>
                      <a:pt x="342" y="340"/>
                    </a:lnTo>
                    <a:lnTo>
                      <a:pt x="343" y="339"/>
                    </a:lnTo>
                    <a:lnTo>
                      <a:pt x="343" y="337"/>
                    </a:lnTo>
                    <a:lnTo>
                      <a:pt x="342" y="337"/>
                    </a:lnTo>
                    <a:lnTo>
                      <a:pt x="345" y="336"/>
                    </a:lnTo>
                    <a:lnTo>
                      <a:pt x="345" y="335"/>
                    </a:lnTo>
                    <a:lnTo>
                      <a:pt x="345" y="336"/>
                    </a:lnTo>
                    <a:lnTo>
                      <a:pt x="349" y="336"/>
                    </a:lnTo>
                    <a:lnTo>
                      <a:pt x="349" y="337"/>
                    </a:lnTo>
                    <a:lnTo>
                      <a:pt x="350" y="335"/>
                    </a:lnTo>
                    <a:lnTo>
                      <a:pt x="351" y="335"/>
                    </a:lnTo>
                    <a:lnTo>
                      <a:pt x="352" y="333"/>
                    </a:lnTo>
                    <a:lnTo>
                      <a:pt x="355" y="333"/>
                    </a:lnTo>
                    <a:lnTo>
                      <a:pt x="357" y="331"/>
                    </a:lnTo>
                    <a:lnTo>
                      <a:pt x="358" y="322"/>
                    </a:lnTo>
                    <a:lnTo>
                      <a:pt x="360" y="320"/>
                    </a:lnTo>
                    <a:lnTo>
                      <a:pt x="363" y="320"/>
                    </a:lnTo>
                    <a:lnTo>
                      <a:pt x="365" y="322"/>
                    </a:lnTo>
                    <a:lnTo>
                      <a:pt x="366" y="322"/>
                    </a:lnTo>
                    <a:lnTo>
                      <a:pt x="369" y="323"/>
                    </a:lnTo>
                    <a:lnTo>
                      <a:pt x="369" y="328"/>
                    </a:lnTo>
                    <a:lnTo>
                      <a:pt x="371" y="327"/>
                    </a:lnTo>
                    <a:lnTo>
                      <a:pt x="372" y="329"/>
                    </a:lnTo>
                    <a:lnTo>
                      <a:pt x="373" y="330"/>
                    </a:lnTo>
                    <a:lnTo>
                      <a:pt x="374" y="329"/>
                    </a:lnTo>
                    <a:lnTo>
                      <a:pt x="381" y="335"/>
                    </a:lnTo>
                    <a:lnTo>
                      <a:pt x="382" y="335"/>
                    </a:lnTo>
                    <a:lnTo>
                      <a:pt x="383" y="335"/>
                    </a:lnTo>
                    <a:lnTo>
                      <a:pt x="385" y="334"/>
                    </a:lnTo>
                    <a:lnTo>
                      <a:pt x="386" y="333"/>
                    </a:lnTo>
                    <a:lnTo>
                      <a:pt x="385" y="331"/>
                    </a:lnTo>
                    <a:lnTo>
                      <a:pt x="386" y="329"/>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79" name="Group 104">
              <a:extLst>
                <a:ext uri="{FF2B5EF4-FFF2-40B4-BE49-F238E27FC236}">
                  <a16:creationId xmlns:a16="http://schemas.microsoft.com/office/drawing/2014/main" id="{6215BCD5-F401-4BFD-87BD-79E8D19F23CA}"/>
                </a:ext>
              </a:extLst>
            </p:cNvPr>
            <p:cNvGrpSpPr>
              <a:grpSpLocks/>
            </p:cNvGrpSpPr>
            <p:nvPr/>
          </p:nvGrpSpPr>
          <p:grpSpPr bwMode="auto">
            <a:xfrm>
              <a:off x="505" y="3083"/>
              <a:ext cx="396" cy="548"/>
              <a:chOff x="505" y="3083"/>
              <a:chExt cx="396" cy="548"/>
            </a:xfrm>
          </p:grpSpPr>
          <p:sp>
            <p:nvSpPr>
              <p:cNvPr id="501" name="Freeform 102">
                <a:extLst>
                  <a:ext uri="{FF2B5EF4-FFF2-40B4-BE49-F238E27FC236}">
                    <a16:creationId xmlns:a16="http://schemas.microsoft.com/office/drawing/2014/main" id="{9C9E2F77-42A6-4E7B-9140-3FFC3CC08B78}"/>
                  </a:ext>
                </a:extLst>
              </p:cNvPr>
              <p:cNvSpPr>
                <a:spLocks/>
              </p:cNvSpPr>
              <p:nvPr/>
            </p:nvSpPr>
            <p:spPr bwMode="auto">
              <a:xfrm>
                <a:off x="505" y="3083"/>
                <a:ext cx="396" cy="548"/>
              </a:xfrm>
              <a:custGeom>
                <a:avLst/>
                <a:gdLst>
                  <a:gd name="T0" fmla="*/ 386 w 396"/>
                  <a:gd name="T1" fmla="*/ 99 h 548"/>
                  <a:gd name="T2" fmla="*/ 373 w 396"/>
                  <a:gd name="T3" fmla="*/ 83 h 548"/>
                  <a:gd name="T4" fmla="*/ 353 w 396"/>
                  <a:gd name="T5" fmla="*/ 62 h 548"/>
                  <a:gd name="T6" fmla="*/ 327 w 396"/>
                  <a:gd name="T7" fmla="*/ 55 h 548"/>
                  <a:gd name="T8" fmla="*/ 323 w 396"/>
                  <a:gd name="T9" fmla="*/ 43 h 548"/>
                  <a:gd name="T10" fmla="*/ 298 w 396"/>
                  <a:gd name="T11" fmla="*/ 37 h 548"/>
                  <a:gd name="T12" fmla="*/ 292 w 396"/>
                  <a:gd name="T13" fmla="*/ 25 h 548"/>
                  <a:gd name="T14" fmla="*/ 288 w 396"/>
                  <a:gd name="T15" fmla="*/ 13 h 548"/>
                  <a:gd name="T16" fmla="*/ 276 w 396"/>
                  <a:gd name="T17" fmla="*/ 2 h 548"/>
                  <a:gd name="T18" fmla="*/ 261 w 396"/>
                  <a:gd name="T19" fmla="*/ 0 h 548"/>
                  <a:gd name="T20" fmla="*/ 256 w 396"/>
                  <a:gd name="T21" fmla="*/ 17 h 548"/>
                  <a:gd name="T22" fmla="*/ 243 w 396"/>
                  <a:gd name="T23" fmla="*/ 22 h 548"/>
                  <a:gd name="T24" fmla="*/ 230 w 396"/>
                  <a:gd name="T25" fmla="*/ 38 h 548"/>
                  <a:gd name="T26" fmla="*/ 222 w 396"/>
                  <a:gd name="T27" fmla="*/ 29 h 548"/>
                  <a:gd name="T28" fmla="*/ 206 w 396"/>
                  <a:gd name="T29" fmla="*/ 23 h 548"/>
                  <a:gd name="T30" fmla="*/ 193 w 396"/>
                  <a:gd name="T31" fmla="*/ 30 h 548"/>
                  <a:gd name="T32" fmla="*/ 175 w 396"/>
                  <a:gd name="T33" fmla="*/ 43 h 548"/>
                  <a:gd name="T34" fmla="*/ 164 w 396"/>
                  <a:gd name="T35" fmla="*/ 57 h 548"/>
                  <a:gd name="T36" fmla="*/ 147 w 396"/>
                  <a:gd name="T37" fmla="*/ 61 h 548"/>
                  <a:gd name="T38" fmla="*/ 124 w 396"/>
                  <a:gd name="T39" fmla="*/ 54 h 548"/>
                  <a:gd name="T40" fmla="*/ 104 w 396"/>
                  <a:gd name="T41" fmla="*/ 51 h 548"/>
                  <a:gd name="T42" fmla="*/ 82 w 396"/>
                  <a:gd name="T43" fmla="*/ 67 h 548"/>
                  <a:gd name="T44" fmla="*/ 61 w 396"/>
                  <a:gd name="T45" fmla="*/ 60 h 548"/>
                  <a:gd name="T46" fmla="*/ 30 w 396"/>
                  <a:gd name="T47" fmla="*/ 83 h 548"/>
                  <a:gd name="T48" fmla="*/ 21 w 396"/>
                  <a:gd name="T49" fmla="*/ 106 h 548"/>
                  <a:gd name="T50" fmla="*/ 18 w 396"/>
                  <a:gd name="T51" fmla="*/ 153 h 548"/>
                  <a:gd name="T52" fmla="*/ 26 w 396"/>
                  <a:gd name="T53" fmla="*/ 178 h 548"/>
                  <a:gd name="T54" fmla="*/ 36 w 396"/>
                  <a:gd name="T55" fmla="*/ 205 h 548"/>
                  <a:gd name="T56" fmla="*/ 49 w 396"/>
                  <a:gd name="T57" fmla="*/ 232 h 548"/>
                  <a:gd name="T58" fmla="*/ 53 w 396"/>
                  <a:gd name="T59" fmla="*/ 284 h 548"/>
                  <a:gd name="T60" fmla="*/ 90 w 396"/>
                  <a:gd name="T61" fmla="*/ 331 h 548"/>
                  <a:gd name="T62" fmla="*/ 118 w 396"/>
                  <a:gd name="T63" fmla="*/ 336 h 548"/>
                  <a:gd name="T64" fmla="*/ 144 w 396"/>
                  <a:gd name="T65" fmla="*/ 377 h 548"/>
                  <a:gd name="T66" fmla="*/ 160 w 396"/>
                  <a:gd name="T67" fmla="*/ 412 h 548"/>
                  <a:gd name="T68" fmla="*/ 204 w 396"/>
                  <a:gd name="T69" fmla="*/ 463 h 548"/>
                  <a:gd name="T70" fmla="*/ 224 w 396"/>
                  <a:gd name="T71" fmla="*/ 492 h 548"/>
                  <a:gd name="T72" fmla="*/ 236 w 396"/>
                  <a:gd name="T73" fmla="*/ 537 h 548"/>
                  <a:gd name="T74" fmla="*/ 259 w 396"/>
                  <a:gd name="T75" fmla="*/ 532 h 548"/>
                  <a:gd name="T76" fmla="*/ 275 w 396"/>
                  <a:gd name="T77" fmla="*/ 504 h 548"/>
                  <a:gd name="T78" fmla="*/ 282 w 396"/>
                  <a:gd name="T79" fmla="*/ 466 h 548"/>
                  <a:gd name="T80" fmla="*/ 292 w 396"/>
                  <a:gd name="T81" fmla="*/ 462 h 548"/>
                  <a:gd name="T82" fmla="*/ 311 w 396"/>
                  <a:gd name="T83" fmla="*/ 456 h 548"/>
                  <a:gd name="T84" fmla="*/ 320 w 396"/>
                  <a:gd name="T85" fmla="*/ 437 h 548"/>
                  <a:gd name="T86" fmla="*/ 316 w 396"/>
                  <a:gd name="T87" fmla="*/ 421 h 548"/>
                  <a:gd name="T88" fmla="*/ 327 w 396"/>
                  <a:gd name="T89" fmla="*/ 411 h 548"/>
                  <a:gd name="T90" fmla="*/ 331 w 396"/>
                  <a:gd name="T91" fmla="*/ 396 h 548"/>
                  <a:gd name="T92" fmla="*/ 343 w 396"/>
                  <a:gd name="T93" fmla="*/ 381 h 548"/>
                  <a:gd name="T94" fmla="*/ 350 w 396"/>
                  <a:gd name="T95" fmla="*/ 364 h 548"/>
                  <a:gd name="T96" fmla="*/ 345 w 396"/>
                  <a:gd name="T97" fmla="*/ 347 h 548"/>
                  <a:gd name="T98" fmla="*/ 351 w 396"/>
                  <a:gd name="T99" fmla="*/ 331 h 548"/>
                  <a:gd name="T100" fmla="*/ 349 w 396"/>
                  <a:gd name="T101" fmla="*/ 321 h 548"/>
                  <a:gd name="T102" fmla="*/ 351 w 396"/>
                  <a:gd name="T103" fmla="*/ 309 h 548"/>
                  <a:gd name="T104" fmla="*/ 348 w 396"/>
                  <a:gd name="T105" fmla="*/ 298 h 548"/>
                  <a:gd name="T106" fmla="*/ 348 w 396"/>
                  <a:gd name="T107" fmla="*/ 277 h 548"/>
                  <a:gd name="T108" fmla="*/ 349 w 396"/>
                  <a:gd name="T109" fmla="*/ 238 h 548"/>
                  <a:gd name="T110" fmla="*/ 342 w 396"/>
                  <a:gd name="T111" fmla="*/ 232 h 548"/>
                  <a:gd name="T112" fmla="*/ 344 w 396"/>
                  <a:gd name="T113" fmla="*/ 218 h 548"/>
                  <a:gd name="T114" fmla="*/ 344 w 396"/>
                  <a:gd name="T115" fmla="*/ 212 h 548"/>
                  <a:gd name="T116" fmla="*/ 347 w 396"/>
                  <a:gd name="T117" fmla="*/ 195 h 548"/>
                  <a:gd name="T118" fmla="*/ 367 w 396"/>
                  <a:gd name="T119" fmla="*/ 195 h 548"/>
                  <a:gd name="T120" fmla="*/ 379 w 396"/>
                  <a:gd name="T121" fmla="*/ 180 h 548"/>
                  <a:gd name="T122" fmla="*/ 381 w 396"/>
                  <a:gd name="T123" fmla="*/ 161 h 548"/>
                  <a:gd name="T124" fmla="*/ 386 w 396"/>
                  <a:gd name="T125" fmla="*/ 131 h 5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6"/>
                  <a:gd name="T190" fmla="*/ 0 h 548"/>
                  <a:gd name="T191" fmla="*/ 396 w 396"/>
                  <a:gd name="T192" fmla="*/ 548 h 54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6" h="548">
                    <a:moveTo>
                      <a:pt x="392" y="121"/>
                    </a:moveTo>
                    <a:lnTo>
                      <a:pt x="392" y="118"/>
                    </a:lnTo>
                    <a:lnTo>
                      <a:pt x="392" y="116"/>
                    </a:lnTo>
                    <a:lnTo>
                      <a:pt x="392" y="114"/>
                    </a:lnTo>
                    <a:lnTo>
                      <a:pt x="391" y="113"/>
                    </a:lnTo>
                    <a:lnTo>
                      <a:pt x="392" y="111"/>
                    </a:lnTo>
                    <a:lnTo>
                      <a:pt x="392" y="110"/>
                    </a:lnTo>
                    <a:lnTo>
                      <a:pt x="392" y="107"/>
                    </a:lnTo>
                    <a:lnTo>
                      <a:pt x="393" y="105"/>
                    </a:lnTo>
                    <a:lnTo>
                      <a:pt x="396" y="104"/>
                    </a:lnTo>
                    <a:lnTo>
                      <a:pt x="392" y="104"/>
                    </a:lnTo>
                    <a:lnTo>
                      <a:pt x="390" y="103"/>
                    </a:lnTo>
                    <a:lnTo>
                      <a:pt x="386" y="99"/>
                    </a:lnTo>
                    <a:lnTo>
                      <a:pt x="384" y="96"/>
                    </a:lnTo>
                    <a:lnTo>
                      <a:pt x="379" y="95"/>
                    </a:lnTo>
                    <a:lnTo>
                      <a:pt x="378" y="94"/>
                    </a:lnTo>
                    <a:lnTo>
                      <a:pt x="375" y="95"/>
                    </a:lnTo>
                    <a:lnTo>
                      <a:pt x="373" y="94"/>
                    </a:lnTo>
                    <a:lnTo>
                      <a:pt x="373" y="93"/>
                    </a:lnTo>
                    <a:lnTo>
                      <a:pt x="375" y="94"/>
                    </a:lnTo>
                    <a:lnTo>
                      <a:pt x="376" y="89"/>
                    </a:lnTo>
                    <a:lnTo>
                      <a:pt x="376" y="87"/>
                    </a:lnTo>
                    <a:lnTo>
                      <a:pt x="376" y="86"/>
                    </a:lnTo>
                    <a:lnTo>
                      <a:pt x="376" y="83"/>
                    </a:lnTo>
                    <a:lnTo>
                      <a:pt x="373" y="83"/>
                    </a:lnTo>
                    <a:lnTo>
                      <a:pt x="371" y="82"/>
                    </a:lnTo>
                    <a:lnTo>
                      <a:pt x="369" y="81"/>
                    </a:lnTo>
                    <a:lnTo>
                      <a:pt x="365" y="81"/>
                    </a:lnTo>
                    <a:lnTo>
                      <a:pt x="363" y="82"/>
                    </a:lnTo>
                    <a:lnTo>
                      <a:pt x="363" y="79"/>
                    </a:lnTo>
                    <a:lnTo>
                      <a:pt x="362" y="75"/>
                    </a:lnTo>
                    <a:lnTo>
                      <a:pt x="360" y="74"/>
                    </a:lnTo>
                    <a:lnTo>
                      <a:pt x="359" y="75"/>
                    </a:lnTo>
                    <a:lnTo>
                      <a:pt x="359" y="74"/>
                    </a:lnTo>
                    <a:lnTo>
                      <a:pt x="357" y="71"/>
                    </a:lnTo>
                    <a:lnTo>
                      <a:pt x="356" y="71"/>
                    </a:lnTo>
                    <a:lnTo>
                      <a:pt x="356" y="65"/>
                    </a:lnTo>
                    <a:lnTo>
                      <a:pt x="354" y="64"/>
                    </a:lnTo>
                    <a:lnTo>
                      <a:pt x="353" y="62"/>
                    </a:lnTo>
                    <a:lnTo>
                      <a:pt x="351" y="62"/>
                    </a:lnTo>
                    <a:lnTo>
                      <a:pt x="350" y="61"/>
                    </a:lnTo>
                    <a:lnTo>
                      <a:pt x="349" y="63"/>
                    </a:lnTo>
                    <a:lnTo>
                      <a:pt x="348" y="63"/>
                    </a:lnTo>
                    <a:lnTo>
                      <a:pt x="346" y="62"/>
                    </a:lnTo>
                    <a:lnTo>
                      <a:pt x="346" y="63"/>
                    </a:lnTo>
                    <a:lnTo>
                      <a:pt x="346" y="64"/>
                    </a:lnTo>
                    <a:lnTo>
                      <a:pt x="339" y="64"/>
                    </a:lnTo>
                    <a:lnTo>
                      <a:pt x="337" y="63"/>
                    </a:lnTo>
                    <a:lnTo>
                      <a:pt x="329" y="61"/>
                    </a:lnTo>
                    <a:lnTo>
                      <a:pt x="329" y="60"/>
                    </a:lnTo>
                    <a:lnTo>
                      <a:pt x="328" y="59"/>
                    </a:lnTo>
                    <a:lnTo>
                      <a:pt x="328" y="58"/>
                    </a:lnTo>
                    <a:lnTo>
                      <a:pt x="326" y="56"/>
                    </a:lnTo>
                    <a:lnTo>
                      <a:pt x="327" y="55"/>
                    </a:lnTo>
                    <a:lnTo>
                      <a:pt x="326" y="54"/>
                    </a:lnTo>
                    <a:lnTo>
                      <a:pt x="324" y="53"/>
                    </a:lnTo>
                    <a:lnTo>
                      <a:pt x="323" y="51"/>
                    </a:lnTo>
                    <a:lnTo>
                      <a:pt x="322" y="51"/>
                    </a:lnTo>
                    <a:lnTo>
                      <a:pt x="321" y="50"/>
                    </a:lnTo>
                    <a:lnTo>
                      <a:pt x="318" y="50"/>
                    </a:lnTo>
                    <a:lnTo>
                      <a:pt x="317" y="47"/>
                    </a:lnTo>
                    <a:lnTo>
                      <a:pt x="315" y="47"/>
                    </a:lnTo>
                    <a:lnTo>
                      <a:pt x="313" y="46"/>
                    </a:lnTo>
                    <a:lnTo>
                      <a:pt x="314" y="42"/>
                    </a:lnTo>
                    <a:lnTo>
                      <a:pt x="315" y="43"/>
                    </a:lnTo>
                    <a:lnTo>
                      <a:pt x="316" y="42"/>
                    </a:lnTo>
                    <a:lnTo>
                      <a:pt x="320" y="42"/>
                    </a:lnTo>
                    <a:lnTo>
                      <a:pt x="323" y="44"/>
                    </a:lnTo>
                    <a:lnTo>
                      <a:pt x="323" y="43"/>
                    </a:lnTo>
                    <a:lnTo>
                      <a:pt x="321" y="42"/>
                    </a:lnTo>
                    <a:lnTo>
                      <a:pt x="320" y="42"/>
                    </a:lnTo>
                    <a:lnTo>
                      <a:pt x="319" y="37"/>
                    </a:lnTo>
                    <a:lnTo>
                      <a:pt x="318" y="37"/>
                    </a:lnTo>
                    <a:lnTo>
                      <a:pt x="313" y="37"/>
                    </a:lnTo>
                    <a:lnTo>
                      <a:pt x="311" y="40"/>
                    </a:lnTo>
                    <a:lnTo>
                      <a:pt x="309" y="40"/>
                    </a:lnTo>
                    <a:lnTo>
                      <a:pt x="308" y="38"/>
                    </a:lnTo>
                    <a:lnTo>
                      <a:pt x="308" y="37"/>
                    </a:lnTo>
                    <a:lnTo>
                      <a:pt x="308" y="36"/>
                    </a:lnTo>
                    <a:lnTo>
                      <a:pt x="307" y="36"/>
                    </a:lnTo>
                    <a:lnTo>
                      <a:pt x="306" y="34"/>
                    </a:lnTo>
                    <a:lnTo>
                      <a:pt x="305" y="36"/>
                    </a:lnTo>
                    <a:lnTo>
                      <a:pt x="299" y="34"/>
                    </a:lnTo>
                    <a:lnTo>
                      <a:pt x="298" y="37"/>
                    </a:lnTo>
                    <a:lnTo>
                      <a:pt x="296" y="37"/>
                    </a:lnTo>
                    <a:lnTo>
                      <a:pt x="295" y="40"/>
                    </a:lnTo>
                    <a:lnTo>
                      <a:pt x="294" y="40"/>
                    </a:lnTo>
                    <a:lnTo>
                      <a:pt x="293" y="39"/>
                    </a:lnTo>
                    <a:lnTo>
                      <a:pt x="293" y="36"/>
                    </a:lnTo>
                    <a:lnTo>
                      <a:pt x="288" y="36"/>
                    </a:lnTo>
                    <a:lnTo>
                      <a:pt x="286" y="36"/>
                    </a:lnTo>
                    <a:lnTo>
                      <a:pt x="286" y="34"/>
                    </a:lnTo>
                    <a:lnTo>
                      <a:pt x="288" y="32"/>
                    </a:lnTo>
                    <a:lnTo>
                      <a:pt x="288" y="30"/>
                    </a:lnTo>
                    <a:lnTo>
                      <a:pt x="290" y="29"/>
                    </a:lnTo>
                    <a:lnTo>
                      <a:pt x="291" y="29"/>
                    </a:lnTo>
                    <a:lnTo>
                      <a:pt x="290" y="27"/>
                    </a:lnTo>
                    <a:lnTo>
                      <a:pt x="292" y="25"/>
                    </a:lnTo>
                    <a:lnTo>
                      <a:pt x="292" y="23"/>
                    </a:lnTo>
                    <a:lnTo>
                      <a:pt x="294" y="24"/>
                    </a:lnTo>
                    <a:lnTo>
                      <a:pt x="296" y="24"/>
                    </a:lnTo>
                    <a:lnTo>
                      <a:pt x="297" y="20"/>
                    </a:lnTo>
                    <a:lnTo>
                      <a:pt x="296" y="17"/>
                    </a:lnTo>
                    <a:lnTo>
                      <a:pt x="294" y="16"/>
                    </a:lnTo>
                    <a:lnTo>
                      <a:pt x="294" y="13"/>
                    </a:lnTo>
                    <a:lnTo>
                      <a:pt x="292" y="15"/>
                    </a:lnTo>
                    <a:lnTo>
                      <a:pt x="291" y="13"/>
                    </a:lnTo>
                    <a:lnTo>
                      <a:pt x="292" y="10"/>
                    </a:lnTo>
                    <a:lnTo>
                      <a:pt x="291" y="9"/>
                    </a:lnTo>
                    <a:lnTo>
                      <a:pt x="291" y="12"/>
                    </a:lnTo>
                    <a:lnTo>
                      <a:pt x="288" y="13"/>
                    </a:lnTo>
                    <a:lnTo>
                      <a:pt x="287" y="13"/>
                    </a:lnTo>
                    <a:lnTo>
                      <a:pt x="286" y="13"/>
                    </a:lnTo>
                    <a:lnTo>
                      <a:pt x="283" y="14"/>
                    </a:lnTo>
                    <a:lnTo>
                      <a:pt x="282" y="13"/>
                    </a:lnTo>
                    <a:lnTo>
                      <a:pt x="282" y="7"/>
                    </a:lnTo>
                    <a:lnTo>
                      <a:pt x="281" y="7"/>
                    </a:lnTo>
                    <a:lnTo>
                      <a:pt x="280" y="7"/>
                    </a:lnTo>
                    <a:lnTo>
                      <a:pt x="279" y="7"/>
                    </a:lnTo>
                    <a:lnTo>
                      <a:pt x="280" y="4"/>
                    </a:lnTo>
                    <a:lnTo>
                      <a:pt x="278" y="3"/>
                    </a:lnTo>
                    <a:lnTo>
                      <a:pt x="278" y="2"/>
                    </a:lnTo>
                    <a:lnTo>
                      <a:pt x="280" y="2"/>
                    </a:lnTo>
                    <a:lnTo>
                      <a:pt x="279" y="1"/>
                    </a:lnTo>
                    <a:lnTo>
                      <a:pt x="277" y="2"/>
                    </a:lnTo>
                    <a:lnTo>
                      <a:pt x="276" y="2"/>
                    </a:lnTo>
                    <a:lnTo>
                      <a:pt x="275" y="3"/>
                    </a:lnTo>
                    <a:lnTo>
                      <a:pt x="275" y="6"/>
                    </a:lnTo>
                    <a:lnTo>
                      <a:pt x="273" y="6"/>
                    </a:lnTo>
                    <a:lnTo>
                      <a:pt x="272" y="7"/>
                    </a:lnTo>
                    <a:lnTo>
                      <a:pt x="270" y="7"/>
                    </a:lnTo>
                    <a:lnTo>
                      <a:pt x="271" y="3"/>
                    </a:lnTo>
                    <a:lnTo>
                      <a:pt x="271" y="0"/>
                    </a:lnTo>
                    <a:lnTo>
                      <a:pt x="270" y="0"/>
                    </a:lnTo>
                    <a:lnTo>
                      <a:pt x="270" y="1"/>
                    </a:lnTo>
                    <a:lnTo>
                      <a:pt x="265" y="0"/>
                    </a:lnTo>
                    <a:lnTo>
                      <a:pt x="264" y="0"/>
                    </a:lnTo>
                    <a:lnTo>
                      <a:pt x="264" y="1"/>
                    </a:lnTo>
                    <a:lnTo>
                      <a:pt x="263" y="2"/>
                    </a:lnTo>
                    <a:lnTo>
                      <a:pt x="262" y="1"/>
                    </a:lnTo>
                    <a:lnTo>
                      <a:pt x="261" y="0"/>
                    </a:lnTo>
                    <a:lnTo>
                      <a:pt x="259" y="0"/>
                    </a:lnTo>
                    <a:lnTo>
                      <a:pt x="261" y="1"/>
                    </a:lnTo>
                    <a:lnTo>
                      <a:pt x="261" y="2"/>
                    </a:lnTo>
                    <a:lnTo>
                      <a:pt x="257" y="9"/>
                    </a:lnTo>
                    <a:lnTo>
                      <a:pt x="258" y="11"/>
                    </a:lnTo>
                    <a:lnTo>
                      <a:pt x="261" y="10"/>
                    </a:lnTo>
                    <a:lnTo>
                      <a:pt x="261" y="12"/>
                    </a:lnTo>
                    <a:lnTo>
                      <a:pt x="262" y="12"/>
                    </a:lnTo>
                    <a:lnTo>
                      <a:pt x="262" y="14"/>
                    </a:lnTo>
                    <a:lnTo>
                      <a:pt x="261" y="15"/>
                    </a:lnTo>
                    <a:lnTo>
                      <a:pt x="260" y="18"/>
                    </a:lnTo>
                    <a:lnTo>
                      <a:pt x="257" y="19"/>
                    </a:lnTo>
                    <a:lnTo>
                      <a:pt x="256" y="17"/>
                    </a:lnTo>
                    <a:lnTo>
                      <a:pt x="255" y="17"/>
                    </a:lnTo>
                    <a:lnTo>
                      <a:pt x="256" y="20"/>
                    </a:lnTo>
                    <a:lnTo>
                      <a:pt x="256" y="21"/>
                    </a:lnTo>
                    <a:lnTo>
                      <a:pt x="254" y="20"/>
                    </a:lnTo>
                    <a:lnTo>
                      <a:pt x="252" y="21"/>
                    </a:lnTo>
                    <a:lnTo>
                      <a:pt x="249" y="20"/>
                    </a:lnTo>
                    <a:lnTo>
                      <a:pt x="249" y="23"/>
                    </a:lnTo>
                    <a:lnTo>
                      <a:pt x="247" y="23"/>
                    </a:lnTo>
                    <a:lnTo>
                      <a:pt x="247" y="20"/>
                    </a:lnTo>
                    <a:lnTo>
                      <a:pt x="246" y="23"/>
                    </a:lnTo>
                    <a:lnTo>
                      <a:pt x="245" y="22"/>
                    </a:lnTo>
                    <a:lnTo>
                      <a:pt x="244" y="20"/>
                    </a:lnTo>
                    <a:lnTo>
                      <a:pt x="242" y="20"/>
                    </a:lnTo>
                    <a:lnTo>
                      <a:pt x="243" y="22"/>
                    </a:lnTo>
                    <a:lnTo>
                      <a:pt x="242" y="23"/>
                    </a:lnTo>
                    <a:lnTo>
                      <a:pt x="241" y="24"/>
                    </a:lnTo>
                    <a:lnTo>
                      <a:pt x="242" y="24"/>
                    </a:lnTo>
                    <a:lnTo>
                      <a:pt x="244" y="26"/>
                    </a:lnTo>
                    <a:lnTo>
                      <a:pt x="242" y="26"/>
                    </a:lnTo>
                    <a:lnTo>
                      <a:pt x="244" y="32"/>
                    </a:lnTo>
                    <a:lnTo>
                      <a:pt x="244" y="33"/>
                    </a:lnTo>
                    <a:lnTo>
                      <a:pt x="242" y="33"/>
                    </a:lnTo>
                    <a:lnTo>
                      <a:pt x="239" y="37"/>
                    </a:lnTo>
                    <a:lnTo>
                      <a:pt x="239" y="41"/>
                    </a:lnTo>
                    <a:lnTo>
                      <a:pt x="241" y="44"/>
                    </a:lnTo>
                    <a:lnTo>
                      <a:pt x="239" y="45"/>
                    </a:lnTo>
                    <a:lnTo>
                      <a:pt x="237" y="46"/>
                    </a:lnTo>
                    <a:lnTo>
                      <a:pt x="233" y="43"/>
                    </a:lnTo>
                    <a:lnTo>
                      <a:pt x="230" y="38"/>
                    </a:lnTo>
                    <a:lnTo>
                      <a:pt x="228" y="36"/>
                    </a:lnTo>
                    <a:lnTo>
                      <a:pt x="228" y="35"/>
                    </a:lnTo>
                    <a:lnTo>
                      <a:pt x="228" y="33"/>
                    </a:lnTo>
                    <a:lnTo>
                      <a:pt x="227" y="37"/>
                    </a:lnTo>
                    <a:lnTo>
                      <a:pt x="226" y="36"/>
                    </a:lnTo>
                    <a:lnTo>
                      <a:pt x="226" y="34"/>
                    </a:lnTo>
                    <a:lnTo>
                      <a:pt x="226" y="33"/>
                    </a:lnTo>
                    <a:lnTo>
                      <a:pt x="225" y="33"/>
                    </a:lnTo>
                    <a:lnTo>
                      <a:pt x="225" y="32"/>
                    </a:lnTo>
                    <a:lnTo>
                      <a:pt x="224" y="32"/>
                    </a:lnTo>
                    <a:lnTo>
                      <a:pt x="223" y="30"/>
                    </a:lnTo>
                    <a:lnTo>
                      <a:pt x="223" y="31"/>
                    </a:lnTo>
                    <a:lnTo>
                      <a:pt x="222" y="31"/>
                    </a:lnTo>
                    <a:lnTo>
                      <a:pt x="222" y="29"/>
                    </a:lnTo>
                    <a:lnTo>
                      <a:pt x="221" y="29"/>
                    </a:lnTo>
                    <a:lnTo>
                      <a:pt x="218" y="28"/>
                    </a:lnTo>
                    <a:lnTo>
                      <a:pt x="219" y="28"/>
                    </a:lnTo>
                    <a:lnTo>
                      <a:pt x="219" y="26"/>
                    </a:lnTo>
                    <a:lnTo>
                      <a:pt x="216" y="28"/>
                    </a:lnTo>
                    <a:lnTo>
                      <a:pt x="214" y="27"/>
                    </a:lnTo>
                    <a:lnTo>
                      <a:pt x="214" y="28"/>
                    </a:lnTo>
                    <a:lnTo>
                      <a:pt x="213" y="26"/>
                    </a:lnTo>
                    <a:lnTo>
                      <a:pt x="211" y="28"/>
                    </a:lnTo>
                    <a:lnTo>
                      <a:pt x="209" y="25"/>
                    </a:lnTo>
                    <a:lnTo>
                      <a:pt x="208" y="26"/>
                    </a:lnTo>
                    <a:lnTo>
                      <a:pt x="207" y="25"/>
                    </a:lnTo>
                    <a:lnTo>
                      <a:pt x="207" y="23"/>
                    </a:lnTo>
                    <a:lnTo>
                      <a:pt x="206" y="23"/>
                    </a:lnTo>
                    <a:lnTo>
                      <a:pt x="206" y="20"/>
                    </a:lnTo>
                    <a:lnTo>
                      <a:pt x="204" y="23"/>
                    </a:lnTo>
                    <a:lnTo>
                      <a:pt x="203" y="23"/>
                    </a:lnTo>
                    <a:lnTo>
                      <a:pt x="201" y="24"/>
                    </a:lnTo>
                    <a:lnTo>
                      <a:pt x="201" y="23"/>
                    </a:lnTo>
                    <a:lnTo>
                      <a:pt x="201" y="24"/>
                    </a:lnTo>
                    <a:lnTo>
                      <a:pt x="201" y="28"/>
                    </a:lnTo>
                    <a:lnTo>
                      <a:pt x="199" y="28"/>
                    </a:lnTo>
                    <a:lnTo>
                      <a:pt x="197" y="26"/>
                    </a:lnTo>
                    <a:lnTo>
                      <a:pt x="196" y="29"/>
                    </a:lnTo>
                    <a:lnTo>
                      <a:pt x="198" y="29"/>
                    </a:lnTo>
                    <a:lnTo>
                      <a:pt x="198" y="30"/>
                    </a:lnTo>
                    <a:lnTo>
                      <a:pt x="196" y="32"/>
                    </a:lnTo>
                    <a:lnTo>
                      <a:pt x="193" y="30"/>
                    </a:lnTo>
                    <a:lnTo>
                      <a:pt x="192" y="31"/>
                    </a:lnTo>
                    <a:lnTo>
                      <a:pt x="191" y="33"/>
                    </a:lnTo>
                    <a:lnTo>
                      <a:pt x="190" y="34"/>
                    </a:lnTo>
                    <a:lnTo>
                      <a:pt x="187" y="33"/>
                    </a:lnTo>
                    <a:lnTo>
                      <a:pt x="187" y="35"/>
                    </a:lnTo>
                    <a:lnTo>
                      <a:pt x="186" y="36"/>
                    </a:lnTo>
                    <a:lnTo>
                      <a:pt x="184" y="36"/>
                    </a:lnTo>
                    <a:lnTo>
                      <a:pt x="182" y="37"/>
                    </a:lnTo>
                    <a:lnTo>
                      <a:pt x="182" y="38"/>
                    </a:lnTo>
                    <a:lnTo>
                      <a:pt x="181" y="40"/>
                    </a:lnTo>
                    <a:lnTo>
                      <a:pt x="180" y="37"/>
                    </a:lnTo>
                    <a:lnTo>
                      <a:pt x="176" y="37"/>
                    </a:lnTo>
                    <a:lnTo>
                      <a:pt x="176" y="43"/>
                    </a:lnTo>
                    <a:lnTo>
                      <a:pt x="175" y="43"/>
                    </a:lnTo>
                    <a:lnTo>
                      <a:pt x="176" y="42"/>
                    </a:lnTo>
                    <a:lnTo>
                      <a:pt x="174" y="41"/>
                    </a:lnTo>
                    <a:lnTo>
                      <a:pt x="172" y="43"/>
                    </a:lnTo>
                    <a:lnTo>
                      <a:pt x="169" y="42"/>
                    </a:lnTo>
                    <a:lnTo>
                      <a:pt x="166" y="42"/>
                    </a:lnTo>
                    <a:lnTo>
                      <a:pt x="164" y="43"/>
                    </a:lnTo>
                    <a:lnTo>
                      <a:pt x="163" y="46"/>
                    </a:lnTo>
                    <a:lnTo>
                      <a:pt x="166" y="51"/>
                    </a:lnTo>
                    <a:lnTo>
                      <a:pt x="166" y="53"/>
                    </a:lnTo>
                    <a:lnTo>
                      <a:pt x="164" y="52"/>
                    </a:lnTo>
                    <a:lnTo>
                      <a:pt x="163" y="53"/>
                    </a:lnTo>
                    <a:lnTo>
                      <a:pt x="164" y="53"/>
                    </a:lnTo>
                    <a:lnTo>
                      <a:pt x="163" y="54"/>
                    </a:lnTo>
                    <a:lnTo>
                      <a:pt x="164" y="55"/>
                    </a:lnTo>
                    <a:lnTo>
                      <a:pt x="164" y="57"/>
                    </a:lnTo>
                    <a:lnTo>
                      <a:pt x="163" y="59"/>
                    </a:lnTo>
                    <a:lnTo>
                      <a:pt x="162" y="60"/>
                    </a:lnTo>
                    <a:lnTo>
                      <a:pt x="161" y="59"/>
                    </a:lnTo>
                    <a:lnTo>
                      <a:pt x="160" y="60"/>
                    </a:lnTo>
                    <a:lnTo>
                      <a:pt x="158" y="61"/>
                    </a:lnTo>
                    <a:lnTo>
                      <a:pt x="156" y="63"/>
                    </a:lnTo>
                    <a:lnTo>
                      <a:pt x="155" y="63"/>
                    </a:lnTo>
                    <a:lnTo>
                      <a:pt x="155" y="64"/>
                    </a:lnTo>
                    <a:lnTo>
                      <a:pt x="153" y="63"/>
                    </a:lnTo>
                    <a:lnTo>
                      <a:pt x="153" y="66"/>
                    </a:lnTo>
                    <a:lnTo>
                      <a:pt x="152" y="66"/>
                    </a:lnTo>
                    <a:lnTo>
                      <a:pt x="148" y="63"/>
                    </a:lnTo>
                    <a:lnTo>
                      <a:pt x="147" y="61"/>
                    </a:lnTo>
                    <a:lnTo>
                      <a:pt x="147" y="60"/>
                    </a:lnTo>
                    <a:lnTo>
                      <a:pt x="145" y="59"/>
                    </a:lnTo>
                    <a:lnTo>
                      <a:pt x="143" y="58"/>
                    </a:lnTo>
                    <a:lnTo>
                      <a:pt x="139" y="62"/>
                    </a:lnTo>
                    <a:lnTo>
                      <a:pt x="136" y="60"/>
                    </a:lnTo>
                    <a:lnTo>
                      <a:pt x="133" y="60"/>
                    </a:lnTo>
                    <a:lnTo>
                      <a:pt x="132" y="61"/>
                    </a:lnTo>
                    <a:lnTo>
                      <a:pt x="132" y="58"/>
                    </a:lnTo>
                    <a:lnTo>
                      <a:pt x="130" y="55"/>
                    </a:lnTo>
                    <a:lnTo>
                      <a:pt x="127" y="57"/>
                    </a:lnTo>
                    <a:lnTo>
                      <a:pt x="125" y="55"/>
                    </a:lnTo>
                    <a:lnTo>
                      <a:pt x="125" y="57"/>
                    </a:lnTo>
                    <a:lnTo>
                      <a:pt x="124" y="57"/>
                    </a:lnTo>
                    <a:lnTo>
                      <a:pt x="123" y="55"/>
                    </a:lnTo>
                    <a:lnTo>
                      <a:pt x="124" y="54"/>
                    </a:lnTo>
                    <a:lnTo>
                      <a:pt x="123" y="54"/>
                    </a:lnTo>
                    <a:lnTo>
                      <a:pt x="123" y="53"/>
                    </a:lnTo>
                    <a:lnTo>
                      <a:pt x="122" y="52"/>
                    </a:lnTo>
                    <a:lnTo>
                      <a:pt x="120" y="52"/>
                    </a:lnTo>
                    <a:lnTo>
                      <a:pt x="119" y="50"/>
                    </a:lnTo>
                    <a:lnTo>
                      <a:pt x="117" y="50"/>
                    </a:lnTo>
                    <a:lnTo>
                      <a:pt x="116" y="52"/>
                    </a:lnTo>
                    <a:lnTo>
                      <a:pt x="114" y="53"/>
                    </a:lnTo>
                    <a:lnTo>
                      <a:pt x="112" y="54"/>
                    </a:lnTo>
                    <a:lnTo>
                      <a:pt x="111" y="53"/>
                    </a:lnTo>
                    <a:lnTo>
                      <a:pt x="110" y="51"/>
                    </a:lnTo>
                    <a:lnTo>
                      <a:pt x="109" y="52"/>
                    </a:lnTo>
                    <a:lnTo>
                      <a:pt x="109" y="53"/>
                    </a:lnTo>
                    <a:lnTo>
                      <a:pt x="106" y="53"/>
                    </a:lnTo>
                    <a:lnTo>
                      <a:pt x="104" y="51"/>
                    </a:lnTo>
                    <a:lnTo>
                      <a:pt x="104" y="53"/>
                    </a:lnTo>
                    <a:lnTo>
                      <a:pt x="100" y="56"/>
                    </a:lnTo>
                    <a:lnTo>
                      <a:pt x="98" y="56"/>
                    </a:lnTo>
                    <a:lnTo>
                      <a:pt x="96" y="54"/>
                    </a:lnTo>
                    <a:lnTo>
                      <a:pt x="93" y="53"/>
                    </a:lnTo>
                    <a:lnTo>
                      <a:pt x="92" y="53"/>
                    </a:lnTo>
                    <a:lnTo>
                      <a:pt x="94" y="56"/>
                    </a:lnTo>
                    <a:lnTo>
                      <a:pt x="94" y="60"/>
                    </a:lnTo>
                    <a:lnTo>
                      <a:pt x="89" y="59"/>
                    </a:lnTo>
                    <a:lnTo>
                      <a:pt x="84" y="60"/>
                    </a:lnTo>
                    <a:lnTo>
                      <a:pt x="85" y="62"/>
                    </a:lnTo>
                    <a:lnTo>
                      <a:pt x="85" y="66"/>
                    </a:lnTo>
                    <a:lnTo>
                      <a:pt x="85" y="68"/>
                    </a:lnTo>
                    <a:lnTo>
                      <a:pt x="82" y="67"/>
                    </a:lnTo>
                    <a:lnTo>
                      <a:pt x="82" y="66"/>
                    </a:lnTo>
                    <a:lnTo>
                      <a:pt x="82" y="65"/>
                    </a:lnTo>
                    <a:lnTo>
                      <a:pt x="82" y="59"/>
                    </a:lnTo>
                    <a:lnTo>
                      <a:pt x="80" y="57"/>
                    </a:lnTo>
                    <a:lnTo>
                      <a:pt x="76" y="54"/>
                    </a:lnTo>
                    <a:lnTo>
                      <a:pt x="71" y="54"/>
                    </a:lnTo>
                    <a:lnTo>
                      <a:pt x="71" y="56"/>
                    </a:lnTo>
                    <a:lnTo>
                      <a:pt x="70" y="55"/>
                    </a:lnTo>
                    <a:lnTo>
                      <a:pt x="70" y="57"/>
                    </a:lnTo>
                    <a:lnTo>
                      <a:pt x="68" y="57"/>
                    </a:lnTo>
                    <a:lnTo>
                      <a:pt x="66" y="57"/>
                    </a:lnTo>
                    <a:lnTo>
                      <a:pt x="66" y="62"/>
                    </a:lnTo>
                    <a:lnTo>
                      <a:pt x="63" y="60"/>
                    </a:lnTo>
                    <a:lnTo>
                      <a:pt x="62" y="63"/>
                    </a:lnTo>
                    <a:lnTo>
                      <a:pt x="61" y="60"/>
                    </a:lnTo>
                    <a:lnTo>
                      <a:pt x="58" y="57"/>
                    </a:lnTo>
                    <a:lnTo>
                      <a:pt x="54" y="57"/>
                    </a:lnTo>
                    <a:lnTo>
                      <a:pt x="50" y="55"/>
                    </a:lnTo>
                    <a:lnTo>
                      <a:pt x="49" y="59"/>
                    </a:lnTo>
                    <a:lnTo>
                      <a:pt x="47" y="61"/>
                    </a:lnTo>
                    <a:lnTo>
                      <a:pt x="46" y="61"/>
                    </a:lnTo>
                    <a:lnTo>
                      <a:pt x="41" y="64"/>
                    </a:lnTo>
                    <a:lnTo>
                      <a:pt x="40" y="66"/>
                    </a:lnTo>
                    <a:lnTo>
                      <a:pt x="40" y="70"/>
                    </a:lnTo>
                    <a:lnTo>
                      <a:pt x="38" y="72"/>
                    </a:lnTo>
                    <a:lnTo>
                      <a:pt x="37" y="75"/>
                    </a:lnTo>
                    <a:lnTo>
                      <a:pt x="33" y="75"/>
                    </a:lnTo>
                    <a:lnTo>
                      <a:pt x="32" y="84"/>
                    </a:lnTo>
                    <a:lnTo>
                      <a:pt x="31" y="83"/>
                    </a:lnTo>
                    <a:lnTo>
                      <a:pt x="30" y="83"/>
                    </a:lnTo>
                    <a:lnTo>
                      <a:pt x="29" y="81"/>
                    </a:lnTo>
                    <a:lnTo>
                      <a:pt x="28" y="81"/>
                    </a:lnTo>
                    <a:lnTo>
                      <a:pt x="26" y="83"/>
                    </a:lnTo>
                    <a:lnTo>
                      <a:pt x="24" y="85"/>
                    </a:lnTo>
                    <a:lnTo>
                      <a:pt x="25" y="89"/>
                    </a:lnTo>
                    <a:lnTo>
                      <a:pt x="24" y="91"/>
                    </a:lnTo>
                    <a:lnTo>
                      <a:pt x="23" y="94"/>
                    </a:lnTo>
                    <a:lnTo>
                      <a:pt x="21" y="94"/>
                    </a:lnTo>
                    <a:lnTo>
                      <a:pt x="21" y="95"/>
                    </a:lnTo>
                    <a:lnTo>
                      <a:pt x="22" y="100"/>
                    </a:lnTo>
                    <a:lnTo>
                      <a:pt x="20" y="102"/>
                    </a:lnTo>
                    <a:lnTo>
                      <a:pt x="22" y="104"/>
                    </a:lnTo>
                    <a:lnTo>
                      <a:pt x="22" y="106"/>
                    </a:lnTo>
                    <a:lnTo>
                      <a:pt x="21" y="107"/>
                    </a:lnTo>
                    <a:lnTo>
                      <a:pt x="21" y="106"/>
                    </a:lnTo>
                    <a:lnTo>
                      <a:pt x="2" y="114"/>
                    </a:lnTo>
                    <a:lnTo>
                      <a:pt x="0" y="118"/>
                    </a:lnTo>
                    <a:lnTo>
                      <a:pt x="1" y="121"/>
                    </a:lnTo>
                    <a:lnTo>
                      <a:pt x="0" y="123"/>
                    </a:lnTo>
                    <a:lnTo>
                      <a:pt x="1" y="125"/>
                    </a:lnTo>
                    <a:lnTo>
                      <a:pt x="2" y="127"/>
                    </a:lnTo>
                    <a:lnTo>
                      <a:pt x="1" y="128"/>
                    </a:lnTo>
                    <a:lnTo>
                      <a:pt x="5" y="130"/>
                    </a:lnTo>
                    <a:lnTo>
                      <a:pt x="5" y="131"/>
                    </a:lnTo>
                    <a:lnTo>
                      <a:pt x="5" y="134"/>
                    </a:lnTo>
                    <a:lnTo>
                      <a:pt x="7" y="142"/>
                    </a:lnTo>
                    <a:lnTo>
                      <a:pt x="9" y="144"/>
                    </a:lnTo>
                    <a:lnTo>
                      <a:pt x="12" y="145"/>
                    </a:lnTo>
                    <a:lnTo>
                      <a:pt x="18" y="150"/>
                    </a:lnTo>
                    <a:lnTo>
                      <a:pt x="18" y="153"/>
                    </a:lnTo>
                    <a:lnTo>
                      <a:pt x="21" y="154"/>
                    </a:lnTo>
                    <a:lnTo>
                      <a:pt x="22" y="154"/>
                    </a:lnTo>
                    <a:lnTo>
                      <a:pt x="23" y="155"/>
                    </a:lnTo>
                    <a:lnTo>
                      <a:pt x="26" y="154"/>
                    </a:lnTo>
                    <a:lnTo>
                      <a:pt x="28" y="155"/>
                    </a:lnTo>
                    <a:lnTo>
                      <a:pt x="27" y="159"/>
                    </a:lnTo>
                    <a:lnTo>
                      <a:pt x="29" y="165"/>
                    </a:lnTo>
                    <a:lnTo>
                      <a:pt x="26" y="168"/>
                    </a:lnTo>
                    <a:lnTo>
                      <a:pt x="27" y="171"/>
                    </a:lnTo>
                    <a:lnTo>
                      <a:pt x="24" y="173"/>
                    </a:lnTo>
                    <a:lnTo>
                      <a:pt x="24" y="174"/>
                    </a:lnTo>
                    <a:lnTo>
                      <a:pt x="24" y="175"/>
                    </a:lnTo>
                    <a:lnTo>
                      <a:pt x="26" y="176"/>
                    </a:lnTo>
                    <a:lnTo>
                      <a:pt x="27" y="177"/>
                    </a:lnTo>
                    <a:lnTo>
                      <a:pt x="26" y="178"/>
                    </a:lnTo>
                    <a:lnTo>
                      <a:pt x="24" y="180"/>
                    </a:lnTo>
                    <a:lnTo>
                      <a:pt x="24" y="183"/>
                    </a:lnTo>
                    <a:lnTo>
                      <a:pt x="27" y="184"/>
                    </a:lnTo>
                    <a:lnTo>
                      <a:pt x="27" y="185"/>
                    </a:lnTo>
                    <a:lnTo>
                      <a:pt x="25" y="185"/>
                    </a:lnTo>
                    <a:lnTo>
                      <a:pt x="25" y="187"/>
                    </a:lnTo>
                    <a:lnTo>
                      <a:pt x="27" y="188"/>
                    </a:lnTo>
                    <a:lnTo>
                      <a:pt x="30" y="187"/>
                    </a:lnTo>
                    <a:lnTo>
                      <a:pt x="33" y="187"/>
                    </a:lnTo>
                    <a:lnTo>
                      <a:pt x="34" y="188"/>
                    </a:lnTo>
                    <a:lnTo>
                      <a:pt x="33" y="189"/>
                    </a:lnTo>
                    <a:lnTo>
                      <a:pt x="32" y="190"/>
                    </a:lnTo>
                    <a:lnTo>
                      <a:pt x="34" y="193"/>
                    </a:lnTo>
                    <a:lnTo>
                      <a:pt x="33" y="199"/>
                    </a:lnTo>
                    <a:lnTo>
                      <a:pt x="36" y="205"/>
                    </a:lnTo>
                    <a:lnTo>
                      <a:pt x="34" y="212"/>
                    </a:lnTo>
                    <a:lnTo>
                      <a:pt x="34" y="217"/>
                    </a:lnTo>
                    <a:lnTo>
                      <a:pt x="35" y="219"/>
                    </a:lnTo>
                    <a:lnTo>
                      <a:pt x="35" y="222"/>
                    </a:lnTo>
                    <a:lnTo>
                      <a:pt x="37" y="225"/>
                    </a:lnTo>
                    <a:lnTo>
                      <a:pt x="38" y="226"/>
                    </a:lnTo>
                    <a:lnTo>
                      <a:pt x="36" y="228"/>
                    </a:lnTo>
                    <a:lnTo>
                      <a:pt x="40" y="232"/>
                    </a:lnTo>
                    <a:lnTo>
                      <a:pt x="42" y="232"/>
                    </a:lnTo>
                    <a:lnTo>
                      <a:pt x="42" y="234"/>
                    </a:lnTo>
                    <a:lnTo>
                      <a:pt x="43" y="233"/>
                    </a:lnTo>
                    <a:lnTo>
                      <a:pt x="44" y="234"/>
                    </a:lnTo>
                    <a:lnTo>
                      <a:pt x="46" y="234"/>
                    </a:lnTo>
                    <a:lnTo>
                      <a:pt x="47" y="233"/>
                    </a:lnTo>
                    <a:lnTo>
                      <a:pt x="49" y="232"/>
                    </a:lnTo>
                    <a:lnTo>
                      <a:pt x="50" y="238"/>
                    </a:lnTo>
                    <a:lnTo>
                      <a:pt x="49" y="239"/>
                    </a:lnTo>
                    <a:lnTo>
                      <a:pt x="49" y="243"/>
                    </a:lnTo>
                    <a:lnTo>
                      <a:pt x="47" y="247"/>
                    </a:lnTo>
                    <a:lnTo>
                      <a:pt x="48" y="251"/>
                    </a:lnTo>
                    <a:lnTo>
                      <a:pt x="47" y="254"/>
                    </a:lnTo>
                    <a:lnTo>
                      <a:pt x="43" y="259"/>
                    </a:lnTo>
                    <a:lnTo>
                      <a:pt x="45" y="259"/>
                    </a:lnTo>
                    <a:lnTo>
                      <a:pt x="46" y="262"/>
                    </a:lnTo>
                    <a:lnTo>
                      <a:pt x="47" y="263"/>
                    </a:lnTo>
                    <a:lnTo>
                      <a:pt x="49" y="271"/>
                    </a:lnTo>
                    <a:lnTo>
                      <a:pt x="48" y="272"/>
                    </a:lnTo>
                    <a:lnTo>
                      <a:pt x="48" y="277"/>
                    </a:lnTo>
                    <a:lnTo>
                      <a:pt x="47" y="279"/>
                    </a:lnTo>
                    <a:lnTo>
                      <a:pt x="53" y="284"/>
                    </a:lnTo>
                    <a:lnTo>
                      <a:pt x="61" y="286"/>
                    </a:lnTo>
                    <a:lnTo>
                      <a:pt x="62" y="291"/>
                    </a:lnTo>
                    <a:lnTo>
                      <a:pt x="66" y="294"/>
                    </a:lnTo>
                    <a:lnTo>
                      <a:pt x="72" y="302"/>
                    </a:lnTo>
                    <a:lnTo>
                      <a:pt x="72" y="308"/>
                    </a:lnTo>
                    <a:lnTo>
                      <a:pt x="71" y="312"/>
                    </a:lnTo>
                    <a:lnTo>
                      <a:pt x="73" y="317"/>
                    </a:lnTo>
                    <a:lnTo>
                      <a:pt x="75" y="318"/>
                    </a:lnTo>
                    <a:lnTo>
                      <a:pt x="76" y="320"/>
                    </a:lnTo>
                    <a:lnTo>
                      <a:pt x="74" y="324"/>
                    </a:lnTo>
                    <a:lnTo>
                      <a:pt x="74" y="325"/>
                    </a:lnTo>
                    <a:lnTo>
                      <a:pt x="76" y="326"/>
                    </a:lnTo>
                    <a:lnTo>
                      <a:pt x="79" y="329"/>
                    </a:lnTo>
                    <a:lnTo>
                      <a:pt x="83" y="330"/>
                    </a:lnTo>
                    <a:lnTo>
                      <a:pt x="90" y="331"/>
                    </a:lnTo>
                    <a:lnTo>
                      <a:pt x="92" y="331"/>
                    </a:lnTo>
                    <a:lnTo>
                      <a:pt x="92" y="330"/>
                    </a:lnTo>
                    <a:lnTo>
                      <a:pt x="93" y="330"/>
                    </a:lnTo>
                    <a:lnTo>
                      <a:pt x="94" y="333"/>
                    </a:lnTo>
                    <a:lnTo>
                      <a:pt x="96" y="333"/>
                    </a:lnTo>
                    <a:lnTo>
                      <a:pt x="100" y="337"/>
                    </a:lnTo>
                    <a:lnTo>
                      <a:pt x="103" y="338"/>
                    </a:lnTo>
                    <a:lnTo>
                      <a:pt x="103" y="334"/>
                    </a:lnTo>
                    <a:lnTo>
                      <a:pt x="103" y="332"/>
                    </a:lnTo>
                    <a:lnTo>
                      <a:pt x="103" y="329"/>
                    </a:lnTo>
                    <a:lnTo>
                      <a:pt x="109" y="331"/>
                    </a:lnTo>
                    <a:lnTo>
                      <a:pt x="111" y="333"/>
                    </a:lnTo>
                    <a:lnTo>
                      <a:pt x="112" y="334"/>
                    </a:lnTo>
                    <a:lnTo>
                      <a:pt x="115" y="333"/>
                    </a:lnTo>
                    <a:lnTo>
                      <a:pt x="118" y="336"/>
                    </a:lnTo>
                    <a:lnTo>
                      <a:pt x="120" y="336"/>
                    </a:lnTo>
                    <a:lnTo>
                      <a:pt x="121" y="336"/>
                    </a:lnTo>
                    <a:lnTo>
                      <a:pt x="123" y="339"/>
                    </a:lnTo>
                    <a:lnTo>
                      <a:pt x="124" y="339"/>
                    </a:lnTo>
                    <a:lnTo>
                      <a:pt x="127" y="341"/>
                    </a:lnTo>
                    <a:lnTo>
                      <a:pt x="130" y="347"/>
                    </a:lnTo>
                    <a:lnTo>
                      <a:pt x="131" y="350"/>
                    </a:lnTo>
                    <a:lnTo>
                      <a:pt x="133" y="353"/>
                    </a:lnTo>
                    <a:lnTo>
                      <a:pt x="134" y="356"/>
                    </a:lnTo>
                    <a:lnTo>
                      <a:pt x="139" y="358"/>
                    </a:lnTo>
                    <a:lnTo>
                      <a:pt x="139" y="366"/>
                    </a:lnTo>
                    <a:lnTo>
                      <a:pt x="138" y="366"/>
                    </a:lnTo>
                    <a:lnTo>
                      <a:pt x="137" y="369"/>
                    </a:lnTo>
                    <a:lnTo>
                      <a:pt x="138" y="376"/>
                    </a:lnTo>
                    <a:lnTo>
                      <a:pt x="144" y="377"/>
                    </a:lnTo>
                    <a:lnTo>
                      <a:pt x="144" y="379"/>
                    </a:lnTo>
                    <a:lnTo>
                      <a:pt x="144" y="381"/>
                    </a:lnTo>
                    <a:lnTo>
                      <a:pt x="144" y="383"/>
                    </a:lnTo>
                    <a:lnTo>
                      <a:pt x="146" y="384"/>
                    </a:lnTo>
                    <a:lnTo>
                      <a:pt x="147" y="387"/>
                    </a:lnTo>
                    <a:lnTo>
                      <a:pt x="150" y="387"/>
                    </a:lnTo>
                    <a:lnTo>
                      <a:pt x="151" y="389"/>
                    </a:lnTo>
                    <a:lnTo>
                      <a:pt x="152" y="391"/>
                    </a:lnTo>
                    <a:lnTo>
                      <a:pt x="150" y="395"/>
                    </a:lnTo>
                    <a:lnTo>
                      <a:pt x="157" y="402"/>
                    </a:lnTo>
                    <a:lnTo>
                      <a:pt x="156" y="405"/>
                    </a:lnTo>
                    <a:lnTo>
                      <a:pt x="155" y="407"/>
                    </a:lnTo>
                    <a:lnTo>
                      <a:pt x="155" y="408"/>
                    </a:lnTo>
                    <a:lnTo>
                      <a:pt x="158" y="412"/>
                    </a:lnTo>
                    <a:lnTo>
                      <a:pt x="160" y="412"/>
                    </a:lnTo>
                    <a:lnTo>
                      <a:pt x="162" y="415"/>
                    </a:lnTo>
                    <a:lnTo>
                      <a:pt x="163" y="416"/>
                    </a:lnTo>
                    <a:lnTo>
                      <a:pt x="164" y="419"/>
                    </a:lnTo>
                    <a:lnTo>
                      <a:pt x="168" y="424"/>
                    </a:lnTo>
                    <a:lnTo>
                      <a:pt x="170" y="425"/>
                    </a:lnTo>
                    <a:lnTo>
                      <a:pt x="171" y="427"/>
                    </a:lnTo>
                    <a:lnTo>
                      <a:pt x="171" y="430"/>
                    </a:lnTo>
                    <a:lnTo>
                      <a:pt x="168" y="439"/>
                    </a:lnTo>
                    <a:lnTo>
                      <a:pt x="171" y="444"/>
                    </a:lnTo>
                    <a:lnTo>
                      <a:pt x="176" y="451"/>
                    </a:lnTo>
                    <a:lnTo>
                      <a:pt x="184" y="456"/>
                    </a:lnTo>
                    <a:lnTo>
                      <a:pt x="190" y="455"/>
                    </a:lnTo>
                    <a:lnTo>
                      <a:pt x="196" y="455"/>
                    </a:lnTo>
                    <a:lnTo>
                      <a:pt x="198" y="456"/>
                    </a:lnTo>
                    <a:lnTo>
                      <a:pt x="204" y="463"/>
                    </a:lnTo>
                    <a:lnTo>
                      <a:pt x="205" y="464"/>
                    </a:lnTo>
                    <a:lnTo>
                      <a:pt x="207" y="466"/>
                    </a:lnTo>
                    <a:lnTo>
                      <a:pt x="207" y="468"/>
                    </a:lnTo>
                    <a:lnTo>
                      <a:pt x="210" y="470"/>
                    </a:lnTo>
                    <a:lnTo>
                      <a:pt x="212" y="473"/>
                    </a:lnTo>
                    <a:lnTo>
                      <a:pt x="212" y="476"/>
                    </a:lnTo>
                    <a:lnTo>
                      <a:pt x="214" y="478"/>
                    </a:lnTo>
                    <a:lnTo>
                      <a:pt x="216" y="482"/>
                    </a:lnTo>
                    <a:lnTo>
                      <a:pt x="217" y="483"/>
                    </a:lnTo>
                    <a:lnTo>
                      <a:pt x="218" y="484"/>
                    </a:lnTo>
                    <a:lnTo>
                      <a:pt x="219" y="489"/>
                    </a:lnTo>
                    <a:lnTo>
                      <a:pt x="221" y="489"/>
                    </a:lnTo>
                    <a:lnTo>
                      <a:pt x="221" y="491"/>
                    </a:lnTo>
                    <a:lnTo>
                      <a:pt x="223" y="491"/>
                    </a:lnTo>
                    <a:lnTo>
                      <a:pt x="224" y="492"/>
                    </a:lnTo>
                    <a:lnTo>
                      <a:pt x="223" y="495"/>
                    </a:lnTo>
                    <a:lnTo>
                      <a:pt x="222" y="496"/>
                    </a:lnTo>
                    <a:lnTo>
                      <a:pt x="223" y="499"/>
                    </a:lnTo>
                    <a:lnTo>
                      <a:pt x="225" y="505"/>
                    </a:lnTo>
                    <a:lnTo>
                      <a:pt x="223" y="507"/>
                    </a:lnTo>
                    <a:lnTo>
                      <a:pt x="222" y="510"/>
                    </a:lnTo>
                    <a:lnTo>
                      <a:pt x="224" y="515"/>
                    </a:lnTo>
                    <a:lnTo>
                      <a:pt x="222" y="519"/>
                    </a:lnTo>
                    <a:lnTo>
                      <a:pt x="221" y="522"/>
                    </a:lnTo>
                    <a:lnTo>
                      <a:pt x="227" y="528"/>
                    </a:lnTo>
                    <a:lnTo>
                      <a:pt x="227" y="530"/>
                    </a:lnTo>
                    <a:lnTo>
                      <a:pt x="229" y="531"/>
                    </a:lnTo>
                    <a:lnTo>
                      <a:pt x="231" y="534"/>
                    </a:lnTo>
                    <a:lnTo>
                      <a:pt x="236" y="537"/>
                    </a:lnTo>
                    <a:lnTo>
                      <a:pt x="237" y="540"/>
                    </a:lnTo>
                    <a:lnTo>
                      <a:pt x="241" y="543"/>
                    </a:lnTo>
                    <a:lnTo>
                      <a:pt x="241" y="545"/>
                    </a:lnTo>
                    <a:lnTo>
                      <a:pt x="244" y="548"/>
                    </a:lnTo>
                    <a:lnTo>
                      <a:pt x="247" y="548"/>
                    </a:lnTo>
                    <a:lnTo>
                      <a:pt x="248" y="539"/>
                    </a:lnTo>
                    <a:lnTo>
                      <a:pt x="249" y="535"/>
                    </a:lnTo>
                    <a:lnTo>
                      <a:pt x="251" y="536"/>
                    </a:lnTo>
                    <a:lnTo>
                      <a:pt x="254" y="534"/>
                    </a:lnTo>
                    <a:lnTo>
                      <a:pt x="256" y="534"/>
                    </a:lnTo>
                    <a:lnTo>
                      <a:pt x="259" y="538"/>
                    </a:lnTo>
                    <a:lnTo>
                      <a:pt x="261" y="538"/>
                    </a:lnTo>
                    <a:lnTo>
                      <a:pt x="261" y="535"/>
                    </a:lnTo>
                    <a:lnTo>
                      <a:pt x="262" y="533"/>
                    </a:lnTo>
                    <a:lnTo>
                      <a:pt x="259" y="532"/>
                    </a:lnTo>
                    <a:lnTo>
                      <a:pt x="258" y="529"/>
                    </a:lnTo>
                    <a:lnTo>
                      <a:pt x="259" y="526"/>
                    </a:lnTo>
                    <a:lnTo>
                      <a:pt x="259" y="524"/>
                    </a:lnTo>
                    <a:lnTo>
                      <a:pt x="262" y="521"/>
                    </a:lnTo>
                    <a:lnTo>
                      <a:pt x="262" y="519"/>
                    </a:lnTo>
                    <a:lnTo>
                      <a:pt x="262" y="516"/>
                    </a:lnTo>
                    <a:lnTo>
                      <a:pt x="262" y="515"/>
                    </a:lnTo>
                    <a:lnTo>
                      <a:pt x="265" y="511"/>
                    </a:lnTo>
                    <a:lnTo>
                      <a:pt x="267" y="506"/>
                    </a:lnTo>
                    <a:lnTo>
                      <a:pt x="271" y="502"/>
                    </a:lnTo>
                    <a:lnTo>
                      <a:pt x="271" y="500"/>
                    </a:lnTo>
                    <a:lnTo>
                      <a:pt x="272" y="500"/>
                    </a:lnTo>
                    <a:lnTo>
                      <a:pt x="272" y="502"/>
                    </a:lnTo>
                    <a:lnTo>
                      <a:pt x="273" y="502"/>
                    </a:lnTo>
                    <a:lnTo>
                      <a:pt x="275" y="504"/>
                    </a:lnTo>
                    <a:lnTo>
                      <a:pt x="280" y="500"/>
                    </a:lnTo>
                    <a:lnTo>
                      <a:pt x="282" y="496"/>
                    </a:lnTo>
                    <a:lnTo>
                      <a:pt x="282" y="495"/>
                    </a:lnTo>
                    <a:lnTo>
                      <a:pt x="282" y="492"/>
                    </a:lnTo>
                    <a:lnTo>
                      <a:pt x="280" y="487"/>
                    </a:lnTo>
                    <a:lnTo>
                      <a:pt x="281" y="484"/>
                    </a:lnTo>
                    <a:lnTo>
                      <a:pt x="280" y="483"/>
                    </a:lnTo>
                    <a:lnTo>
                      <a:pt x="278" y="480"/>
                    </a:lnTo>
                    <a:lnTo>
                      <a:pt x="277" y="476"/>
                    </a:lnTo>
                    <a:lnTo>
                      <a:pt x="277" y="475"/>
                    </a:lnTo>
                    <a:lnTo>
                      <a:pt x="282" y="475"/>
                    </a:lnTo>
                    <a:lnTo>
                      <a:pt x="282" y="474"/>
                    </a:lnTo>
                    <a:lnTo>
                      <a:pt x="282" y="468"/>
                    </a:lnTo>
                    <a:lnTo>
                      <a:pt x="281" y="468"/>
                    </a:lnTo>
                    <a:lnTo>
                      <a:pt x="282" y="466"/>
                    </a:lnTo>
                    <a:lnTo>
                      <a:pt x="282" y="464"/>
                    </a:lnTo>
                    <a:lnTo>
                      <a:pt x="283" y="461"/>
                    </a:lnTo>
                    <a:lnTo>
                      <a:pt x="285" y="460"/>
                    </a:lnTo>
                    <a:lnTo>
                      <a:pt x="285" y="458"/>
                    </a:lnTo>
                    <a:lnTo>
                      <a:pt x="282" y="457"/>
                    </a:lnTo>
                    <a:lnTo>
                      <a:pt x="283" y="456"/>
                    </a:lnTo>
                    <a:lnTo>
                      <a:pt x="288" y="457"/>
                    </a:lnTo>
                    <a:lnTo>
                      <a:pt x="288" y="458"/>
                    </a:lnTo>
                    <a:lnTo>
                      <a:pt x="286" y="458"/>
                    </a:lnTo>
                    <a:lnTo>
                      <a:pt x="290" y="460"/>
                    </a:lnTo>
                    <a:lnTo>
                      <a:pt x="291" y="460"/>
                    </a:lnTo>
                    <a:lnTo>
                      <a:pt x="292" y="462"/>
                    </a:lnTo>
                    <a:lnTo>
                      <a:pt x="293" y="463"/>
                    </a:lnTo>
                    <a:lnTo>
                      <a:pt x="297" y="460"/>
                    </a:lnTo>
                    <a:lnTo>
                      <a:pt x="298" y="458"/>
                    </a:lnTo>
                    <a:lnTo>
                      <a:pt x="299" y="458"/>
                    </a:lnTo>
                    <a:lnTo>
                      <a:pt x="301" y="458"/>
                    </a:lnTo>
                    <a:lnTo>
                      <a:pt x="301" y="457"/>
                    </a:lnTo>
                    <a:lnTo>
                      <a:pt x="302" y="456"/>
                    </a:lnTo>
                    <a:lnTo>
                      <a:pt x="302" y="454"/>
                    </a:lnTo>
                    <a:lnTo>
                      <a:pt x="305" y="455"/>
                    </a:lnTo>
                    <a:lnTo>
                      <a:pt x="307" y="453"/>
                    </a:lnTo>
                    <a:lnTo>
                      <a:pt x="308" y="454"/>
                    </a:lnTo>
                    <a:lnTo>
                      <a:pt x="309" y="453"/>
                    </a:lnTo>
                    <a:lnTo>
                      <a:pt x="310" y="454"/>
                    </a:lnTo>
                    <a:lnTo>
                      <a:pt x="311" y="454"/>
                    </a:lnTo>
                    <a:lnTo>
                      <a:pt x="311" y="456"/>
                    </a:lnTo>
                    <a:lnTo>
                      <a:pt x="311" y="455"/>
                    </a:lnTo>
                    <a:lnTo>
                      <a:pt x="313" y="453"/>
                    </a:lnTo>
                    <a:lnTo>
                      <a:pt x="311" y="453"/>
                    </a:lnTo>
                    <a:lnTo>
                      <a:pt x="310" y="452"/>
                    </a:lnTo>
                    <a:lnTo>
                      <a:pt x="312" y="451"/>
                    </a:lnTo>
                    <a:lnTo>
                      <a:pt x="313" y="444"/>
                    </a:lnTo>
                    <a:lnTo>
                      <a:pt x="316" y="440"/>
                    </a:lnTo>
                    <a:lnTo>
                      <a:pt x="317" y="440"/>
                    </a:lnTo>
                    <a:lnTo>
                      <a:pt x="319" y="441"/>
                    </a:lnTo>
                    <a:lnTo>
                      <a:pt x="321" y="440"/>
                    </a:lnTo>
                    <a:lnTo>
                      <a:pt x="320" y="437"/>
                    </a:lnTo>
                    <a:lnTo>
                      <a:pt x="320" y="434"/>
                    </a:lnTo>
                    <a:lnTo>
                      <a:pt x="319" y="433"/>
                    </a:lnTo>
                    <a:lnTo>
                      <a:pt x="319" y="432"/>
                    </a:lnTo>
                    <a:lnTo>
                      <a:pt x="316" y="430"/>
                    </a:lnTo>
                    <a:lnTo>
                      <a:pt x="316" y="427"/>
                    </a:lnTo>
                    <a:lnTo>
                      <a:pt x="315" y="428"/>
                    </a:lnTo>
                    <a:lnTo>
                      <a:pt x="315" y="425"/>
                    </a:lnTo>
                    <a:lnTo>
                      <a:pt x="316" y="425"/>
                    </a:lnTo>
                    <a:lnTo>
                      <a:pt x="314" y="425"/>
                    </a:lnTo>
                    <a:lnTo>
                      <a:pt x="314" y="423"/>
                    </a:lnTo>
                    <a:lnTo>
                      <a:pt x="315" y="423"/>
                    </a:lnTo>
                    <a:lnTo>
                      <a:pt x="316" y="423"/>
                    </a:lnTo>
                    <a:lnTo>
                      <a:pt x="316" y="422"/>
                    </a:lnTo>
                    <a:lnTo>
                      <a:pt x="316" y="421"/>
                    </a:lnTo>
                    <a:lnTo>
                      <a:pt x="318" y="419"/>
                    </a:lnTo>
                    <a:lnTo>
                      <a:pt x="321" y="421"/>
                    </a:lnTo>
                    <a:lnTo>
                      <a:pt x="321" y="418"/>
                    </a:lnTo>
                    <a:lnTo>
                      <a:pt x="320" y="417"/>
                    </a:lnTo>
                    <a:lnTo>
                      <a:pt x="321" y="415"/>
                    </a:lnTo>
                    <a:lnTo>
                      <a:pt x="322" y="417"/>
                    </a:lnTo>
                    <a:lnTo>
                      <a:pt x="325" y="418"/>
                    </a:lnTo>
                    <a:lnTo>
                      <a:pt x="326" y="418"/>
                    </a:lnTo>
                    <a:lnTo>
                      <a:pt x="324" y="415"/>
                    </a:lnTo>
                    <a:lnTo>
                      <a:pt x="327" y="412"/>
                    </a:lnTo>
                    <a:lnTo>
                      <a:pt x="329" y="412"/>
                    </a:lnTo>
                    <a:lnTo>
                      <a:pt x="328" y="411"/>
                    </a:lnTo>
                    <a:lnTo>
                      <a:pt x="327" y="411"/>
                    </a:lnTo>
                    <a:lnTo>
                      <a:pt x="323" y="411"/>
                    </a:lnTo>
                    <a:lnTo>
                      <a:pt x="322" y="410"/>
                    </a:lnTo>
                    <a:lnTo>
                      <a:pt x="321" y="410"/>
                    </a:lnTo>
                    <a:lnTo>
                      <a:pt x="321" y="406"/>
                    </a:lnTo>
                    <a:lnTo>
                      <a:pt x="321" y="402"/>
                    </a:lnTo>
                    <a:lnTo>
                      <a:pt x="320" y="400"/>
                    </a:lnTo>
                    <a:lnTo>
                      <a:pt x="321" y="400"/>
                    </a:lnTo>
                    <a:lnTo>
                      <a:pt x="323" y="400"/>
                    </a:lnTo>
                    <a:lnTo>
                      <a:pt x="325" y="400"/>
                    </a:lnTo>
                    <a:lnTo>
                      <a:pt x="326" y="402"/>
                    </a:lnTo>
                    <a:lnTo>
                      <a:pt x="327" y="402"/>
                    </a:lnTo>
                    <a:lnTo>
                      <a:pt x="329" y="402"/>
                    </a:lnTo>
                    <a:lnTo>
                      <a:pt x="329" y="399"/>
                    </a:lnTo>
                    <a:lnTo>
                      <a:pt x="330" y="398"/>
                    </a:lnTo>
                    <a:lnTo>
                      <a:pt x="331" y="396"/>
                    </a:lnTo>
                    <a:lnTo>
                      <a:pt x="330" y="395"/>
                    </a:lnTo>
                    <a:lnTo>
                      <a:pt x="329" y="395"/>
                    </a:lnTo>
                    <a:lnTo>
                      <a:pt x="327" y="392"/>
                    </a:lnTo>
                    <a:lnTo>
                      <a:pt x="328" y="392"/>
                    </a:lnTo>
                    <a:lnTo>
                      <a:pt x="329" y="391"/>
                    </a:lnTo>
                    <a:lnTo>
                      <a:pt x="329" y="387"/>
                    </a:lnTo>
                    <a:lnTo>
                      <a:pt x="332" y="389"/>
                    </a:lnTo>
                    <a:lnTo>
                      <a:pt x="333" y="384"/>
                    </a:lnTo>
                    <a:lnTo>
                      <a:pt x="335" y="384"/>
                    </a:lnTo>
                    <a:lnTo>
                      <a:pt x="336" y="384"/>
                    </a:lnTo>
                    <a:lnTo>
                      <a:pt x="337" y="382"/>
                    </a:lnTo>
                    <a:lnTo>
                      <a:pt x="338" y="381"/>
                    </a:lnTo>
                    <a:lnTo>
                      <a:pt x="342" y="383"/>
                    </a:lnTo>
                    <a:lnTo>
                      <a:pt x="342" y="382"/>
                    </a:lnTo>
                    <a:lnTo>
                      <a:pt x="343" y="381"/>
                    </a:lnTo>
                    <a:lnTo>
                      <a:pt x="342" y="377"/>
                    </a:lnTo>
                    <a:lnTo>
                      <a:pt x="343" y="377"/>
                    </a:lnTo>
                    <a:lnTo>
                      <a:pt x="343" y="376"/>
                    </a:lnTo>
                    <a:lnTo>
                      <a:pt x="344" y="373"/>
                    </a:lnTo>
                    <a:lnTo>
                      <a:pt x="346" y="370"/>
                    </a:lnTo>
                    <a:lnTo>
                      <a:pt x="349" y="370"/>
                    </a:lnTo>
                    <a:lnTo>
                      <a:pt x="348" y="370"/>
                    </a:lnTo>
                    <a:lnTo>
                      <a:pt x="348" y="366"/>
                    </a:lnTo>
                    <a:lnTo>
                      <a:pt x="347" y="368"/>
                    </a:lnTo>
                    <a:lnTo>
                      <a:pt x="346" y="367"/>
                    </a:lnTo>
                    <a:lnTo>
                      <a:pt x="348" y="366"/>
                    </a:lnTo>
                    <a:lnTo>
                      <a:pt x="349" y="366"/>
                    </a:lnTo>
                    <a:lnTo>
                      <a:pt x="349" y="364"/>
                    </a:lnTo>
                    <a:lnTo>
                      <a:pt x="350" y="365"/>
                    </a:lnTo>
                    <a:lnTo>
                      <a:pt x="350" y="364"/>
                    </a:lnTo>
                    <a:lnTo>
                      <a:pt x="350" y="361"/>
                    </a:lnTo>
                    <a:lnTo>
                      <a:pt x="349" y="360"/>
                    </a:lnTo>
                    <a:lnTo>
                      <a:pt x="350" y="359"/>
                    </a:lnTo>
                    <a:lnTo>
                      <a:pt x="348" y="360"/>
                    </a:lnTo>
                    <a:lnTo>
                      <a:pt x="347" y="358"/>
                    </a:lnTo>
                    <a:lnTo>
                      <a:pt x="346" y="358"/>
                    </a:lnTo>
                    <a:lnTo>
                      <a:pt x="346" y="357"/>
                    </a:lnTo>
                    <a:lnTo>
                      <a:pt x="347" y="357"/>
                    </a:lnTo>
                    <a:lnTo>
                      <a:pt x="346" y="356"/>
                    </a:lnTo>
                    <a:lnTo>
                      <a:pt x="347" y="356"/>
                    </a:lnTo>
                    <a:lnTo>
                      <a:pt x="346" y="354"/>
                    </a:lnTo>
                    <a:lnTo>
                      <a:pt x="345" y="352"/>
                    </a:lnTo>
                    <a:lnTo>
                      <a:pt x="345" y="350"/>
                    </a:lnTo>
                    <a:lnTo>
                      <a:pt x="344" y="347"/>
                    </a:lnTo>
                    <a:lnTo>
                      <a:pt x="345" y="347"/>
                    </a:lnTo>
                    <a:lnTo>
                      <a:pt x="344" y="347"/>
                    </a:lnTo>
                    <a:lnTo>
                      <a:pt x="345" y="346"/>
                    </a:lnTo>
                    <a:lnTo>
                      <a:pt x="344" y="346"/>
                    </a:lnTo>
                    <a:lnTo>
                      <a:pt x="344" y="345"/>
                    </a:lnTo>
                    <a:lnTo>
                      <a:pt x="345" y="345"/>
                    </a:lnTo>
                    <a:lnTo>
                      <a:pt x="346" y="342"/>
                    </a:lnTo>
                    <a:lnTo>
                      <a:pt x="346" y="339"/>
                    </a:lnTo>
                    <a:lnTo>
                      <a:pt x="347" y="337"/>
                    </a:lnTo>
                    <a:lnTo>
                      <a:pt x="346" y="336"/>
                    </a:lnTo>
                    <a:lnTo>
                      <a:pt x="348" y="336"/>
                    </a:lnTo>
                    <a:lnTo>
                      <a:pt x="350" y="333"/>
                    </a:lnTo>
                    <a:lnTo>
                      <a:pt x="351" y="331"/>
                    </a:lnTo>
                    <a:lnTo>
                      <a:pt x="353" y="332"/>
                    </a:lnTo>
                    <a:lnTo>
                      <a:pt x="355" y="332"/>
                    </a:lnTo>
                    <a:lnTo>
                      <a:pt x="355" y="331"/>
                    </a:lnTo>
                    <a:lnTo>
                      <a:pt x="351" y="330"/>
                    </a:lnTo>
                    <a:lnTo>
                      <a:pt x="351" y="329"/>
                    </a:lnTo>
                    <a:lnTo>
                      <a:pt x="352" y="329"/>
                    </a:lnTo>
                    <a:lnTo>
                      <a:pt x="351" y="329"/>
                    </a:lnTo>
                    <a:lnTo>
                      <a:pt x="351" y="327"/>
                    </a:lnTo>
                    <a:lnTo>
                      <a:pt x="350" y="326"/>
                    </a:lnTo>
                    <a:lnTo>
                      <a:pt x="350" y="325"/>
                    </a:lnTo>
                    <a:lnTo>
                      <a:pt x="349" y="323"/>
                    </a:lnTo>
                    <a:lnTo>
                      <a:pt x="348" y="323"/>
                    </a:lnTo>
                    <a:lnTo>
                      <a:pt x="349" y="321"/>
                    </a:lnTo>
                    <a:lnTo>
                      <a:pt x="349" y="320"/>
                    </a:lnTo>
                    <a:lnTo>
                      <a:pt x="350" y="319"/>
                    </a:lnTo>
                    <a:lnTo>
                      <a:pt x="348" y="319"/>
                    </a:lnTo>
                    <a:lnTo>
                      <a:pt x="349" y="317"/>
                    </a:lnTo>
                    <a:lnTo>
                      <a:pt x="350" y="316"/>
                    </a:lnTo>
                    <a:lnTo>
                      <a:pt x="350" y="313"/>
                    </a:lnTo>
                    <a:lnTo>
                      <a:pt x="350" y="312"/>
                    </a:lnTo>
                    <a:lnTo>
                      <a:pt x="349" y="312"/>
                    </a:lnTo>
                    <a:lnTo>
                      <a:pt x="350" y="311"/>
                    </a:lnTo>
                    <a:lnTo>
                      <a:pt x="350" y="309"/>
                    </a:lnTo>
                    <a:lnTo>
                      <a:pt x="349" y="311"/>
                    </a:lnTo>
                    <a:lnTo>
                      <a:pt x="350" y="309"/>
                    </a:lnTo>
                    <a:lnTo>
                      <a:pt x="349" y="308"/>
                    </a:lnTo>
                    <a:lnTo>
                      <a:pt x="351" y="309"/>
                    </a:lnTo>
                    <a:lnTo>
                      <a:pt x="351" y="308"/>
                    </a:lnTo>
                    <a:lnTo>
                      <a:pt x="349" y="307"/>
                    </a:lnTo>
                    <a:lnTo>
                      <a:pt x="349" y="308"/>
                    </a:lnTo>
                    <a:lnTo>
                      <a:pt x="349" y="307"/>
                    </a:lnTo>
                    <a:lnTo>
                      <a:pt x="348" y="307"/>
                    </a:lnTo>
                    <a:lnTo>
                      <a:pt x="346" y="307"/>
                    </a:lnTo>
                    <a:lnTo>
                      <a:pt x="346" y="304"/>
                    </a:lnTo>
                    <a:lnTo>
                      <a:pt x="347" y="303"/>
                    </a:lnTo>
                    <a:lnTo>
                      <a:pt x="346" y="302"/>
                    </a:lnTo>
                    <a:lnTo>
                      <a:pt x="348" y="302"/>
                    </a:lnTo>
                    <a:lnTo>
                      <a:pt x="348" y="301"/>
                    </a:lnTo>
                    <a:lnTo>
                      <a:pt x="350" y="302"/>
                    </a:lnTo>
                    <a:lnTo>
                      <a:pt x="350" y="300"/>
                    </a:lnTo>
                    <a:lnTo>
                      <a:pt x="350" y="299"/>
                    </a:lnTo>
                    <a:lnTo>
                      <a:pt x="348" y="298"/>
                    </a:lnTo>
                    <a:lnTo>
                      <a:pt x="349" y="296"/>
                    </a:lnTo>
                    <a:lnTo>
                      <a:pt x="351" y="295"/>
                    </a:lnTo>
                    <a:lnTo>
                      <a:pt x="351" y="294"/>
                    </a:lnTo>
                    <a:lnTo>
                      <a:pt x="353" y="295"/>
                    </a:lnTo>
                    <a:lnTo>
                      <a:pt x="353" y="292"/>
                    </a:lnTo>
                    <a:lnTo>
                      <a:pt x="354" y="291"/>
                    </a:lnTo>
                    <a:lnTo>
                      <a:pt x="355" y="286"/>
                    </a:lnTo>
                    <a:lnTo>
                      <a:pt x="356" y="283"/>
                    </a:lnTo>
                    <a:lnTo>
                      <a:pt x="354" y="282"/>
                    </a:lnTo>
                    <a:lnTo>
                      <a:pt x="355" y="279"/>
                    </a:lnTo>
                    <a:lnTo>
                      <a:pt x="351" y="276"/>
                    </a:lnTo>
                    <a:lnTo>
                      <a:pt x="350" y="276"/>
                    </a:lnTo>
                    <a:lnTo>
                      <a:pt x="347" y="279"/>
                    </a:lnTo>
                    <a:lnTo>
                      <a:pt x="346" y="278"/>
                    </a:lnTo>
                    <a:lnTo>
                      <a:pt x="348" y="277"/>
                    </a:lnTo>
                    <a:lnTo>
                      <a:pt x="350" y="272"/>
                    </a:lnTo>
                    <a:lnTo>
                      <a:pt x="349" y="271"/>
                    </a:lnTo>
                    <a:lnTo>
                      <a:pt x="348" y="270"/>
                    </a:lnTo>
                    <a:lnTo>
                      <a:pt x="350" y="264"/>
                    </a:lnTo>
                    <a:lnTo>
                      <a:pt x="350" y="260"/>
                    </a:lnTo>
                    <a:lnTo>
                      <a:pt x="351" y="258"/>
                    </a:lnTo>
                    <a:lnTo>
                      <a:pt x="353" y="255"/>
                    </a:lnTo>
                    <a:lnTo>
                      <a:pt x="354" y="249"/>
                    </a:lnTo>
                    <a:lnTo>
                      <a:pt x="355" y="247"/>
                    </a:lnTo>
                    <a:lnTo>
                      <a:pt x="356" y="244"/>
                    </a:lnTo>
                    <a:lnTo>
                      <a:pt x="355" y="242"/>
                    </a:lnTo>
                    <a:lnTo>
                      <a:pt x="353" y="243"/>
                    </a:lnTo>
                    <a:lnTo>
                      <a:pt x="350" y="242"/>
                    </a:lnTo>
                    <a:lnTo>
                      <a:pt x="350" y="239"/>
                    </a:lnTo>
                    <a:lnTo>
                      <a:pt x="349" y="238"/>
                    </a:lnTo>
                    <a:lnTo>
                      <a:pt x="347" y="239"/>
                    </a:lnTo>
                    <a:lnTo>
                      <a:pt x="346" y="239"/>
                    </a:lnTo>
                    <a:lnTo>
                      <a:pt x="344" y="238"/>
                    </a:lnTo>
                    <a:lnTo>
                      <a:pt x="344" y="236"/>
                    </a:lnTo>
                    <a:lnTo>
                      <a:pt x="345" y="236"/>
                    </a:lnTo>
                    <a:lnTo>
                      <a:pt x="346" y="235"/>
                    </a:lnTo>
                    <a:lnTo>
                      <a:pt x="342" y="234"/>
                    </a:lnTo>
                    <a:lnTo>
                      <a:pt x="342" y="233"/>
                    </a:lnTo>
                    <a:lnTo>
                      <a:pt x="340" y="233"/>
                    </a:lnTo>
                    <a:lnTo>
                      <a:pt x="339" y="232"/>
                    </a:lnTo>
                    <a:lnTo>
                      <a:pt x="338" y="232"/>
                    </a:lnTo>
                    <a:lnTo>
                      <a:pt x="337" y="229"/>
                    </a:lnTo>
                    <a:lnTo>
                      <a:pt x="336" y="228"/>
                    </a:lnTo>
                    <a:lnTo>
                      <a:pt x="339" y="229"/>
                    </a:lnTo>
                    <a:lnTo>
                      <a:pt x="342" y="232"/>
                    </a:lnTo>
                    <a:lnTo>
                      <a:pt x="345" y="232"/>
                    </a:lnTo>
                    <a:lnTo>
                      <a:pt x="345" y="231"/>
                    </a:lnTo>
                    <a:lnTo>
                      <a:pt x="347" y="231"/>
                    </a:lnTo>
                    <a:lnTo>
                      <a:pt x="348" y="230"/>
                    </a:lnTo>
                    <a:lnTo>
                      <a:pt x="347" y="230"/>
                    </a:lnTo>
                    <a:lnTo>
                      <a:pt x="345" y="224"/>
                    </a:lnTo>
                    <a:lnTo>
                      <a:pt x="342" y="223"/>
                    </a:lnTo>
                    <a:lnTo>
                      <a:pt x="340" y="221"/>
                    </a:lnTo>
                    <a:lnTo>
                      <a:pt x="342" y="219"/>
                    </a:lnTo>
                    <a:lnTo>
                      <a:pt x="341" y="218"/>
                    </a:lnTo>
                    <a:lnTo>
                      <a:pt x="342" y="217"/>
                    </a:lnTo>
                    <a:lnTo>
                      <a:pt x="342" y="218"/>
                    </a:lnTo>
                    <a:lnTo>
                      <a:pt x="342" y="219"/>
                    </a:lnTo>
                    <a:lnTo>
                      <a:pt x="343" y="219"/>
                    </a:lnTo>
                    <a:lnTo>
                      <a:pt x="344" y="218"/>
                    </a:lnTo>
                    <a:lnTo>
                      <a:pt x="344" y="219"/>
                    </a:lnTo>
                    <a:lnTo>
                      <a:pt x="345" y="219"/>
                    </a:lnTo>
                    <a:lnTo>
                      <a:pt x="345" y="218"/>
                    </a:lnTo>
                    <a:lnTo>
                      <a:pt x="348" y="217"/>
                    </a:lnTo>
                    <a:lnTo>
                      <a:pt x="350" y="218"/>
                    </a:lnTo>
                    <a:lnTo>
                      <a:pt x="353" y="215"/>
                    </a:lnTo>
                    <a:lnTo>
                      <a:pt x="351" y="215"/>
                    </a:lnTo>
                    <a:lnTo>
                      <a:pt x="351" y="213"/>
                    </a:lnTo>
                    <a:lnTo>
                      <a:pt x="349" y="213"/>
                    </a:lnTo>
                    <a:lnTo>
                      <a:pt x="348" y="212"/>
                    </a:lnTo>
                    <a:lnTo>
                      <a:pt x="346" y="213"/>
                    </a:lnTo>
                    <a:lnTo>
                      <a:pt x="347" y="211"/>
                    </a:lnTo>
                    <a:lnTo>
                      <a:pt x="346" y="211"/>
                    </a:lnTo>
                    <a:lnTo>
                      <a:pt x="344" y="212"/>
                    </a:lnTo>
                    <a:lnTo>
                      <a:pt x="343" y="211"/>
                    </a:lnTo>
                    <a:lnTo>
                      <a:pt x="342" y="211"/>
                    </a:lnTo>
                    <a:lnTo>
                      <a:pt x="342" y="213"/>
                    </a:lnTo>
                    <a:lnTo>
                      <a:pt x="340" y="213"/>
                    </a:lnTo>
                    <a:lnTo>
                      <a:pt x="340" y="215"/>
                    </a:lnTo>
                    <a:lnTo>
                      <a:pt x="338" y="214"/>
                    </a:lnTo>
                    <a:lnTo>
                      <a:pt x="338" y="210"/>
                    </a:lnTo>
                    <a:lnTo>
                      <a:pt x="339" y="211"/>
                    </a:lnTo>
                    <a:lnTo>
                      <a:pt x="339" y="210"/>
                    </a:lnTo>
                    <a:lnTo>
                      <a:pt x="338" y="209"/>
                    </a:lnTo>
                    <a:lnTo>
                      <a:pt x="340" y="208"/>
                    </a:lnTo>
                    <a:lnTo>
                      <a:pt x="338" y="205"/>
                    </a:lnTo>
                    <a:lnTo>
                      <a:pt x="340" y="203"/>
                    </a:lnTo>
                    <a:lnTo>
                      <a:pt x="343" y="202"/>
                    </a:lnTo>
                    <a:lnTo>
                      <a:pt x="347" y="195"/>
                    </a:lnTo>
                    <a:lnTo>
                      <a:pt x="356" y="192"/>
                    </a:lnTo>
                    <a:lnTo>
                      <a:pt x="359" y="191"/>
                    </a:lnTo>
                    <a:lnTo>
                      <a:pt x="361" y="191"/>
                    </a:lnTo>
                    <a:lnTo>
                      <a:pt x="360" y="191"/>
                    </a:lnTo>
                    <a:lnTo>
                      <a:pt x="360" y="194"/>
                    </a:lnTo>
                    <a:lnTo>
                      <a:pt x="362" y="195"/>
                    </a:lnTo>
                    <a:lnTo>
                      <a:pt x="363" y="197"/>
                    </a:lnTo>
                    <a:lnTo>
                      <a:pt x="363" y="198"/>
                    </a:lnTo>
                    <a:lnTo>
                      <a:pt x="365" y="198"/>
                    </a:lnTo>
                    <a:lnTo>
                      <a:pt x="366" y="198"/>
                    </a:lnTo>
                    <a:lnTo>
                      <a:pt x="367" y="196"/>
                    </a:lnTo>
                    <a:lnTo>
                      <a:pt x="367" y="195"/>
                    </a:lnTo>
                    <a:lnTo>
                      <a:pt x="368" y="194"/>
                    </a:lnTo>
                    <a:lnTo>
                      <a:pt x="368" y="192"/>
                    </a:lnTo>
                    <a:lnTo>
                      <a:pt x="370" y="191"/>
                    </a:lnTo>
                    <a:lnTo>
                      <a:pt x="371" y="188"/>
                    </a:lnTo>
                    <a:lnTo>
                      <a:pt x="372" y="188"/>
                    </a:lnTo>
                    <a:lnTo>
                      <a:pt x="375" y="188"/>
                    </a:lnTo>
                    <a:lnTo>
                      <a:pt x="375" y="187"/>
                    </a:lnTo>
                    <a:lnTo>
                      <a:pt x="376" y="187"/>
                    </a:lnTo>
                    <a:lnTo>
                      <a:pt x="377" y="187"/>
                    </a:lnTo>
                    <a:lnTo>
                      <a:pt x="379" y="185"/>
                    </a:lnTo>
                    <a:lnTo>
                      <a:pt x="379" y="186"/>
                    </a:lnTo>
                    <a:lnTo>
                      <a:pt x="381" y="183"/>
                    </a:lnTo>
                    <a:lnTo>
                      <a:pt x="381" y="181"/>
                    </a:lnTo>
                    <a:lnTo>
                      <a:pt x="379" y="180"/>
                    </a:lnTo>
                    <a:lnTo>
                      <a:pt x="378" y="179"/>
                    </a:lnTo>
                    <a:lnTo>
                      <a:pt x="377" y="178"/>
                    </a:lnTo>
                    <a:lnTo>
                      <a:pt x="376" y="179"/>
                    </a:lnTo>
                    <a:lnTo>
                      <a:pt x="375" y="179"/>
                    </a:lnTo>
                    <a:lnTo>
                      <a:pt x="373" y="181"/>
                    </a:lnTo>
                    <a:lnTo>
                      <a:pt x="372" y="180"/>
                    </a:lnTo>
                    <a:lnTo>
                      <a:pt x="373" y="177"/>
                    </a:lnTo>
                    <a:lnTo>
                      <a:pt x="376" y="176"/>
                    </a:lnTo>
                    <a:lnTo>
                      <a:pt x="378" y="171"/>
                    </a:lnTo>
                    <a:lnTo>
                      <a:pt x="378" y="168"/>
                    </a:lnTo>
                    <a:lnTo>
                      <a:pt x="377" y="166"/>
                    </a:lnTo>
                    <a:lnTo>
                      <a:pt x="377" y="165"/>
                    </a:lnTo>
                    <a:lnTo>
                      <a:pt x="376" y="162"/>
                    </a:lnTo>
                    <a:lnTo>
                      <a:pt x="377" y="161"/>
                    </a:lnTo>
                    <a:lnTo>
                      <a:pt x="381" y="161"/>
                    </a:lnTo>
                    <a:lnTo>
                      <a:pt x="381" y="158"/>
                    </a:lnTo>
                    <a:lnTo>
                      <a:pt x="383" y="157"/>
                    </a:lnTo>
                    <a:lnTo>
                      <a:pt x="382" y="157"/>
                    </a:lnTo>
                    <a:lnTo>
                      <a:pt x="383" y="153"/>
                    </a:lnTo>
                    <a:lnTo>
                      <a:pt x="381" y="151"/>
                    </a:lnTo>
                    <a:lnTo>
                      <a:pt x="381" y="148"/>
                    </a:lnTo>
                    <a:lnTo>
                      <a:pt x="384" y="145"/>
                    </a:lnTo>
                    <a:lnTo>
                      <a:pt x="383" y="144"/>
                    </a:lnTo>
                    <a:lnTo>
                      <a:pt x="382" y="141"/>
                    </a:lnTo>
                    <a:lnTo>
                      <a:pt x="383" y="140"/>
                    </a:lnTo>
                    <a:lnTo>
                      <a:pt x="384" y="141"/>
                    </a:lnTo>
                    <a:lnTo>
                      <a:pt x="386" y="138"/>
                    </a:lnTo>
                    <a:lnTo>
                      <a:pt x="385" y="135"/>
                    </a:lnTo>
                    <a:lnTo>
                      <a:pt x="386" y="135"/>
                    </a:lnTo>
                    <a:lnTo>
                      <a:pt x="386" y="131"/>
                    </a:lnTo>
                    <a:lnTo>
                      <a:pt x="387" y="131"/>
                    </a:lnTo>
                    <a:lnTo>
                      <a:pt x="388" y="131"/>
                    </a:lnTo>
                    <a:lnTo>
                      <a:pt x="389" y="131"/>
                    </a:lnTo>
                    <a:lnTo>
                      <a:pt x="391" y="131"/>
                    </a:lnTo>
                    <a:lnTo>
                      <a:pt x="392" y="131"/>
                    </a:lnTo>
                    <a:lnTo>
                      <a:pt x="392" y="133"/>
                    </a:lnTo>
                    <a:lnTo>
                      <a:pt x="393" y="132"/>
                    </a:lnTo>
                    <a:lnTo>
                      <a:pt x="392" y="126"/>
                    </a:lnTo>
                    <a:lnTo>
                      <a:pt x="392" y="1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02" name="Freeform 103">
                <a:extLst>
                  <a:ext uri="{FF2B5EF4-FFF2-40B4-BE49-F238E27FC236}">
                    <a16:creationId xmlns:a16="http://schemas.microsoft.com/office/drawing/2014/main" id="{A17ED39A-20DA-48E7-B654-A383B4908654}"/>
                  </a:ext>
                </a:extLst>
              </p:cNvPr>
              <p:cNvSpPr>
                <a:spLocks/>
              </p:cNvSpPr>
              <p:nvPr/>
            </p:nvSpPr>
            <p:spPr bwMode="auto">
              <a:xfrm>
                <a:off x="505" y="3083"/>
                <a:ext cx="396" cy="548"/>
              </a:xfrm>
              <a:custGeom>
                <a:avLst/>
                <a:gdLst>
                  <a:gd name="T0" fmla="*/ 386 w 396"/>
                  <a:gd name="T1" fmla="*/ 99 h 548"/>
                  <a:gd name="T2" fmla="*/ 373 w 396"/>
                  <a:gd name="T3" fmla="*/ 83 h 548"/>
                  <a:gd name="T4" fmla="*/ 353 w 396"/>
                  <a:gd name="T5" fmla="*/ 62 h 548"/>
                  <a:gd name="T6" fmla="*/ 327 w 396"/>
                  <a:gd name="T7" fmla="*/ 55 h 548"/>
                  <a:gd name="T8" fmla="*/ 323 w 396"/>
                  <a:gd name="T9" fmla="*/ 43 h 548"/>
                  <a:gd name="T10" fmla="*/ 298 w 396"/>
                  <a:gd name="T11" fmla="*/ 37 h 548"/>
                  <a:gd name="T12" fmla="*/ 292 w 396"/>
                  <a:gd name="T13" fmla="*/ 25 h 548"/>
                  <a:gd name="T14" fmla="*/ 288 w 396"/>
                  <a:gd name="T15" fmla="*/ 13 h 548"/>
                  <a:gd name="T16" fmla="*/ 276 w 396"/>
                  <a:gd name="T17" fmla="*/ 2 h 548"/>
                  <a:gd name="T18" fmla="*/ 261 w 396"/>
                  <a:gd name="T19" fmla="*/ 0 h 548"/>
                  <a:gd name="T20" fmla="*/ 256 w 396"/>
                  <a:gd name="T21" fmla="*/ 17 h 548"/>
                  <a:gd name="T22" fmla="*/ 243 w 396"/>
                  <a:gd name="T23" fmla="*/ 22 h 548"/>
                  <a:gd name="T24" fmla="*/ 230 w 396"/>
                  <a:gd name="T25" fmla="*/ 38 h 548"/>
                  <a:gd name="T26" fmla="*/ 222 w 396"/>
                  <a:gd name="T27" fmla="*/ 29 h 548"/>
                  <a:gd name="T28" fmla="*/ 206 w 396"/>
                  <a:gd name="T29" fmla="*/ 23 h 548"/>
                  <a:gd name="T30" fmla="*/ 193 w 396"/>
                  <a:gd name="T31" fmla="*/ 30 h 548"/>
                  <a:gd name="T32" fmla="*/ 175 w 396"/>
                  <a:gd name="T33" fmla="*/ 43 h 548"/>
                  <a:gd name="T34" fmla="*/ 164 w 396"/>
                  <a:gd name="T35" fmla="*/ 57 h 548"/>
                  <a:gd name="T36" fmla="*/ 147 w 396"/>
                  <a:gd name="T37" fmla="*/ 61 h 548"/>
                  <a:gd name="T38" fmla="*/ 124 w 396"/>
                  <a:gd name="T39" fmla="*/ 54 h 548"/>
                  <a:gd name="T40" fmla="*/ 104 w 396"/>
                  <a:gd name="T41" fmla="*/ 51 h 548"/>
                  <a:gd name="T42" fmla="*/ 82 w 396"/>
                  <a:gd name="T43" fmla="*/ 67 h 548"/>
                  <a:gd name="T44" fmla="*/ 61 w 396"/>
                  <a:gd name="T45" fmla="*/ 60 h 548"/>
                  <a:gd name="T46" fmla="*/ 30 w 396"/>
                  <a:gd name="T47" fmla="*/ 83 h 548"/>
                  <a:gd name="T48" fmla="*/ 21 w 396"/>
                  <a:gd name="T49" fmla="*/ 106 h 548"/>
                  <a:gd name="T50" fmla="*/ 18 w 396"/>
                  <a:gd name="T51" fmla="*/ 153 h 548"/>
                  <a:gd name="T52" fmla="*/ 26 w 396"/>
                  <a:gd name="T53" fmla="*/ 178 h 548"/>
                  <a:gd name="T54" fmla="*/ 36 w 396"/>
                  <a:gd name="T55" fmla="*/ 205 h 548"/>
                  <a:gd name="T56" fmla="*/ 49 w 396"/>
                  <a:gd name="T57" fmla="*/ 232 h 548"/>
                  <a:gd name="T58" fmla="*/ 53 w 396"/>
                  <a:gd name="T59" fmla="*/ 284 h 548"/>
                  <a:gd name="T60" fmla="*/ 90 w 396"/>
                  <a:gd name="T61" fmla="*/ 331 h 548"/>
                  <a:gd name="T62" fmla="*/ 118 w 396"/>
                  <a:gd name="T63" fmla="*/ 336 h 548"/>
                  <a:gd name="T64" fmla="*/ 144 w 396"/>
                  <a:gd name="T65" fmla="*/ 377 h 548"/>
                  <a:gd name="T66" fmla="*/ 160 w 396"/>
                  <a:gd name="T67" fmla="*/ 412 h 548"/>
                  <a:gd name="T68" fmla="*/ 204 w 396"/>
                  <a:gd name="T69" fmla="*/ 463 h 548"/>
                  <a:gd name="T70" fmla="*/ 224 w 396"/>
                  <a:gd name="T71" fmla="*/ 492 h 548"/>
                  <a:gd name="T72" fmla="*/ 236 w 396"/>
                  <a:gd name="T73" fmla="*/ 537 h 548"/>
                  <a:gd name="T74" fmla="*/ 259 w 396"/>
                  <a:gd name="T75" fmla="*/ 532 h 548"/>
                  <a:gd name="T76" fmla="*/ 275 w 396"/>
                  <a:gd name="T77" fmla="*/ 504 h 548"/>
                  <a:gd name="T78" fmla="*/ 282 w 396"/>
                  <a:gd name="T79" fmla="*/ 466 h 548"/>
                  <a:gd name="T80" fmla="*/ 292 w 396"/>
                  <a:gd name="T81" fmla="*/ 462 h 548"/>
                  <a:gd name="T82" fmla="*/ 311 w 396"/>
                  <a:gd name="T83" fmla="*/ 456 h 548"/>
                  <a:gd name="T84" fmla="*/ 320 w 396"/>
                  <a:gd name="T85" fmla="*/ 437 h 548"/>
                  <a:gd name="T86" fmla="*/ 316 w 396"/>
                  <a:gd name="T87" fmla="*/ 421 h 548"/>
                  <a:gd name="T88" fmla="*/ 327 w 396"/>
                  <a:gd name="T89" fmla="*/ 411 h 548"/>
                  <a:gd name="T90" fmla="*/ 331 w 396"/>
                  <a:gd name="T91" fmla="*/ 396 h 548"/>
                  <a:gd name="T92" fmla="*/ 343 w 396"/>
                  <a:gd name="T93" fmla="*/ 381 h 548"/>
                  <a:gd name="T94" fmla="*/ 350 w 396"/>
                  <a:gd name="T95" fmla="*/ 364 h 548"/>
                  <a:gd name="T96" fmla="*/ 345 w 396"/>
                  <a:gd name="T97" fmla="*/ 347 h 548"/>
                  <a:gd name="T98" fmla="*/ 351 w 396"/>
                  <a:gd name="T99" fmla="*/ 331 h 548"/>
                  <a:gd name="T100" fmla="*/ 349 w 396"/>
                  <a:gd name="T101" fmla="*/ 321 h 548"/>
                  <a:gd name="T102" fmla="*/ 351 w 396"/>
                  <a:gd name="T103" fmla="*/ 309 h 548"/>
                  <a:gd name="T104" fmla="*/ 348 w 396"/>
                  <a:gd name="T105" fmla="*/ 298 h 548"/>
                  <a:gd name="T106" fmla="*/ 348 w 396"/>
                  <a:gd name="T107" fmla="*/ 277 h 548"/>
                  <a:gd name="T108" fmla="*/ 349 w 396"/>
                  <a:gd name="T109" fmla="*/ 238 h 548"/>
                  <a:gd name="T110" fmla="*/ 342 w 396"/>
                  <a:gd name="T111" fmla="*/ 232 h 548"/>
                  <a:gd name="T112" fmla="*/ 344 w 396"/>
                  <a:gd name="T113" fmla="*/ 218 h 548"/>
                  <a:gd name="T114" fmla="*/ 344 w 396"/>
                  <a:gd name="T115" fmla="*/ 212 h 548"/>
                  <a:gd name="T116" fmla="*/ 347 w 396"/>
                  <a:gd name="T117" fmla="*/ 195 h 548"/>
                  <a:gd name="T118" fmla="*/ 367 w 396"/>
                  <a:gd name="T119" fmla="*/ 195 h 548"/>
                  <a:gd name="T120" fmla="*/ 379 w 396"/>
                  <a:gd name="T121" fmla="*/ 180 h 548"/>
                  <a:gd name="T122" fmla="*/ 381 w 396"/>
                  <a:gd name="T123" fmla="*/ 161 h 548"/>
                  <a:gd name="T124" fmla="*/ 386 w 396"/>
                  <a:gd name="T125" fmla="*/ 131 h 5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6"/>
                  <a:gd name="T190" fmla="*/ 0 h 548"/>
                  <a:gd name="T191" fmla="*/ 396 w 396"/>
                  <a:gd name="T192" fmla="*/ 548 h 54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6" h="548">
                    <a:moveTo>
                      <a:pt x="392" y="121"/>
                    </a:moveTo>
                    <a:lnTo>
                      <a:pt x="392" y="118"/>
                    </a:lnTo>
                    <a:lnTo>
                      <a:pt x="392" y="116"/>
                    </a:lnTo>
                    <a:lnTo>
                      <a:pt x="392" y="114"/>
                    </a:lnTo>
                    <a:lnTo>
                      <a:pt x="391" y="113"/>
                    </a:lnTo>
                    <a:lnTo>
                      <a:pt x="392" y="111"/>
                    </a:lnTo>
                    <a:lnTo>
                      <a:pt x="392" y="110"/>
                    </a:lnTo>
                    <a:lnTo>
                      <a:pt x="392" y="107"/>
                    </a:lnTo>
                    <a:lnTo>
                      <a:pt x="393" y="105"/>
                    </a:lnTo>
                    <a:lnTo>
                      <a:pt x="396" y="104"/>
                    </a:lnTo>
                    <a:lnTo>
                      <a:pt x="392" y="104"/>
                    </a:lnTo>
                    <a:lnTo>
                      <a:pt x="390" y="103"/>
                    </a:lnTo>
                    <a:lnTo>
                      <a:pt x="386" y="99"/>
                    </a:lnTo>
                    <a:lnTo>
                      <a:pt x="384" y="96"/>
                    </a:lnTo>
                    <a:lnTo>
                      <a:pt x="379" y="95"/>
                    </a:lnTo>
                    <a:lnTo>
                      <a:pt x="378" y="94"/>
                    </a:lnTo>
                    <a:lnTo>
                      <a:pt x="375" y="95"/>
                    </a:lnTo>
                    <a:lnTo>
                      <a:pt x="373" y="94"/>
                    </a:lnTo>
                    <a:lnTo>
                      <a:pt x="373" y="93"/>
                    </a:lnTo>
                    <a:lnTo>
                      <a:pt x="375" y="94"/>
                    </a:lnTo>
                    <a:lnTo>
                      <a:pt x="376" y="89"/>
                    </a:lnTo>
                    <a:lnTo>
                      <a:pt x="376" y="87"/>
                    </a:lnTo>
                    <a:lnTo>
                      <a:pt x="376" y="86"/>
                    </a:lnTo>
                    <a:lnTo>
                      <a:pt x="376" y="83"/>
                    </a:lnTo>
                    <a:lnTo>
                      <a:pt x="373" y="83"/>
                    </a:lnTo>
                    <a:lnTo>
                      <a:pt x="371" y="82"/>
                    </a:lnTo>
                    <a:lnTo>
                      <a:pt x="369" y="81"/>
                    </a:lnTo>
                    <a:lnTo>
                      <a:pt x="365" y="81"/>
                    </a:lnTo>
                    <a:lnTo>
                      <a:pt x="363" y="82"/>
                    </a:lnTo>
                    <a:lnTo>
                      <a:pt x="363" y="79"/>
                    </a:lnTo>
                    <a:lnTo>
                      <a:pt x="362" y="75"/>
                    </a:lnTo>
                    <a:lnTo>
                      <a:pt x="360" y="74"/>
                    </a:lnTo>
                    <a:lnTo>
                      <a:pt x="359" y="75"/>
                    </a:lnTo>
                    <a:lnTo>
                      <a:pt x="359" y="74"/>
                    </a:lnTo>
                    <a:lnTo>
                      <a:pt x="357" y="71"/>
                    </a:lnTo>
                    <a:lnTo>
                      <a:pt x="356" y="71"/>
                    </a:lnTo>
                    <a:lnTo>
                      <a:pt x="356" y="65"/>
                    </a:lnTo>
                    <a:lnTo>
                      <a:pt x="354" y="64"/>
                    </a:lnTo>
                    <a:lnTo>
                      <a:pt x="353" y="62"/>
                    </a:lnTo>
                    <a:lnTo>
                      <a:pt x="351" y="62"/>
                    </a:lnTo>
                    <a:lnTo>
                      <a:pt x="350" y="61"/>
                    </a:lnTo>
                    <a:lnTo>
                      <a:pt x="349" y="63"/>
                    </a:lnTo>
                    <a:lnTo>
                      <a:pt x="348" y="63"/>
                    </a:lnTo>
                    <a:lnTo>
                      <a:pt x="346" y="62"/>
                    </a:lnTo>
                    <a:lnTo>
                      <a:pt x="346" y="63"/>
                    </a:lnTo>
                    <a:lnTo>
                      <a:pt x="346" y="64"/>
                    </a:lnTo>
                    <a:lnTo>
                      <a:pt x="339" y="64"/>
                    </a:lnTo>
                    <a:lnTo>
                      <a:pt x="337" y="63"/>
                    </a:lnTo>
                    <a:lnTo>
                      <a:pt x="329" y="61"/>
                    </a:lnTo>
                    <a:lnTo>
                      <a:pt x="329" y="60"/>
                    </a:lnTo>
                    <a:lnTo>
                      <a:pt x="328" y="59"/>
                    </a:lnTo>
                    <a:lnTo>
                      <a:pt x="328" y="58"/>
                    </a:lnTo>
                    <a:lnTo>
                      <a:pt x="326" y="56"/>
                    </a:lnTo>
                    <a:lnTo>
                      <a:pt x="327" y="55"/>
                    </a:lnTo>
                    <a:lnTo>
                      <a:pt x="326" y="54"/>
                    </a:lnTo>
                    <a:lnTo>
                      <a:pt x="324" y="53"/>
                    </a:lnTo>
                    <a:lnTo>
                      <a:pt x="323" y="51"/>
                    </a:lnTo>
                    <a:lnTo>
                      <a:pt x="322" y="51"/>
                    </a:lnTo>
                    <a:lnTo>
                      <a:pt x="321" y="50"/>
                    </a:lnTo>
                    <a:lnTo>
                      <a:pt x="318" y="50"/>
                    </a:lnTo>
                    <a:lnTo>
                      <a:pt x="317" y="47"/>
                    </a:lnTo>
                    <a:lnTo>
                      <a:pt x="315" y="47"/>
                    </a:lnTo>
                    <a:lnTo>
                      <a:pt x="313" y="46"/>
                    </a:lnTo>
                    <a:lnTo>
                      <a:pt x="314" y="42"/>
                    </a:lnTo>
                    <a:lnTo>
                      <a:pt x="315" y="43"/>
                    </a:lnTo>
                    <a:lnTo>
                      <a:pt x="316" y="42"/>
                    </a:lnTo>
                    <a:lnTo>
                      <a:pt x="320" y="42"/>
                    </a:lnTo>
                    <a:lnTo>
                      <a:pt x="323" y="44"/>
                    </a:lnTo>
                    <a:lnTo>
                      <a:pt x="323" y="43"/>
                    </a:lnTo>
                    <a:lnTo>
                      <a:pt x="321" y="42"/>
                    </a:lnTo>
                    <a:lnTo>
                      <a:pt x="320" y="42"/>
                    </a:lnTo>
                    <a:lnTo>
                      <a:pt x="319" y="37"/>
                    </a:lnTo>
                    <a:lnTo>
                      <a:pt x="318" y="37"/>
                    </a:lnTo>
                    <a:lnTo>
                      <a:pt x="313" y="37"/>
                    </a:lnTo>
                    <a:lnTo>
                      <a:pt x="311" y="40"/>
                    </a:lnTo>
                    <a:lnTo>
                      <a:pt x="309" y="40"/>
                    </a:lnTo>
                    <a:lnTo>
                      <a:pt x="308" y="38"/>
                    </a:lnTo>
                    <a:lnTo>
                      <a:pt x="308" y="37"/>
                    </a:lnTo>
                    <a:lnTo>
                      <a:pt x="308" y="36"/>
                    </a:lnTo>
                    <a:lnTo>
                      <a:pt x="307" y="36"/>
                    </a:lnTo>
                    <a:lnTo>
                      <a:pt x="306" y="34"/>
                    </a:lnTo>
                    <a:lnTo>
                      <a:pt x="305" y="36"/>
                    </a:lnTo>
                    <a:lnTo>
                      <a:pt x="299" y="34"/>
                    </a:lnTo>
                    <a:lnTo>
                      <a:pt x="298" y="37"/>
                    </a:lnTo>
                    <a:lnTo>
                      <a:pt x="296" y="37"/>
                    </a:lnTo>
                    <a:lnTo>
                      <a:pt x="295" y="40"/>
                    </a:lnTo>
                    <a:lnTo>
                      <a:pt x="294" y="40"/>
                    </a:lnTo>
                    <a:lnTo>
                      <a:pt x="293" y="39"/>
                    </a:lnTo>
                    <a:lnTo>
                      <a:pt x="293" y="36"/>
                    </a:lnTo>
                    <a:lnTo>
                      <a:pt x="288" y="36"/>
                    </a:lnTo>
                    <a:lnTo>
                      <a:pt x="286" y="36"/>
                    </a:lnTo>
                    <a:lnTo>
                      <a:pt x="286" y="34"/>
                    </a:lnTo>
                    <a:lnTo>
                      <a:pt x="288" y="32"/>
                    </a:lnTo>
                    <a:lnTo>
                      <a:pt x="288" y="30"/>
                    </a:lnTo>
                    <a:lnTo>
                      <a:pt x="290" y="29"/>
                    </a:lnTo>
                    <a:lnTo>
                      <a:pt x="291" y="29"/>
                    </a:lnTo>
                    <a:lnTo>
                      <a:pt x="290" y="27"/>
                    </a:lnTo>
                    <a:lnTo>
                      <a:pt x="292" y="25"/>
                    </a:lnTo>
                    <a:lnTo>
                      <a:pt x="292" y="23"/>
                    </a:lnTo>
                    <a:lnTo>
                      <a:pt x="294" y="24"/>
                    </a:lnTo>
                    <a:lnTo>
                      <a:pt x="296" y="24"/>
                    </a:lnTo>
                    <a:lnTo>
                      <a:pt x="297" y="20"/>
                    </a:lnTo>
                    <a:lnTo>
                      <a:pt x="296" y="17"/>
                    </a:lnTo>
                    <a:lnTo>
                      <a:pt x="294" y="16"/>
                    </a:lnTo>
                    <a:lnTo>
                      <a:pt x="294" y="13"/>
                    </a:lnTo>
                    <a:lnTo>
                      <a:pt x="292" y="15"/>
                    </a:lnTo>
                    <a:lnTo>
                      <a:pt x="291" y="13"/>
                    </a:lnTo>
                    <a:lnTo>
                      <a:pt x="292" y="10"/>
                    </a:lnTo>
                    <a:lnTo>
                      <a:pt x="291" y="9"/>
                    </a:lnTo>
                    <a:lnTo>
                      <a:pt x="291" y="12"/>
                    </a:lnTo>
                    <a:lnTo>
                      <a:pt x="288" y="13"/>
                    </a:lnTo>
                    <a:lnTo>
                      <a:pt x="287" y="13"/>
                    </a:lnTo>
                    <a:lnTo>
                      <a:pt x="286" y="13"/>
                    </a:lnTo>
                    <a:lnTo>
                      <a:pt x="283" y="14"/>
                    </a:lnTo>
                    <a:lnTo>
                      <a:pt x="282" y="13"/>
                    </a:lnTo>
                    <a:lnTo>
                      <a:pt x="282" y="7"/>
                    </a:lnTo>
                    <a:lnTo>
                      <a:pt x="281" y="7"/>
                    </a:lnTo>
                    <a:lnTo>
                      <a:pt x="280" y="7"/>
                    </a:lnTo>
                    <a:lnTo>
                      <a:pt x="279" y="7"/>
                    </a:lnTo>
                    <a:lnTo>
                      <a:pt x="280" y="4"/>
                    </a:lnTo>
                    <a:lnTo>
                      <a:pt x="278" y="3"/>
                    </a:lnTo>
                    <a:lnTo>
                      <a:pt x="278" y="2"/>
                    </a:lnTo>
                    <a:lnTo>
                      <a:pt x="280" y="2"/>
                    </a:lnTo>
                    <a:lnTo>
                      <a:pt x="279" y="1"/>
                    </a:lnTo>
                    <a:lnTo>
                      <a:pt x="277" y="2"/>
                    </a:lnTo>
                    <a:lnTo>
                      <a:pt x="276" y="2"/>
                    </a:lnTo>
                    <a:lnTo>
                      <a:pt x="275" y="3"/>
                    </a:lnTo>
                    <a:lnTo>
                      <a:pt x="275" y="6"/>
                    </a:lnTo>
                    <a:lnTo>
                      <a:pt x="273" y="6"/>
                    </a:lnTo>
                    <a:lnTo>
                      <a:pt x="272" y="7"/>
                    </a:lnTo>
                    <a:lnTo>
                      <a:pt x="270" y="7"/>
                    </a:lnTo>
                    <a:lnTo>
                      <a:pt x="271" y="3"/>
                    </a:lnTo>
                    <a:lnTo>
                      <a:pt x="271" y="0"/>
                    </a:lnTo>
                    <a:lnTo>
                      <a:pt x="270" y="0"/>
                    </a:lnTo>
                    <a:lnTo>
                      <a:pt x="270" y="1"/>
                    </a:lnTo>
                    <a:lnTo>
                      <a:pt x="265" y="0"/>
                    </a:lnTo>
                    <a:lnTo>
                      <a:pt x="264" y="0"/>
                    </a:lnTo>
                    <a:lnTo>
                      <a:pt x="264" y="1"/>
                    </a:lnTo>
                    <a:lnTo>
                      <a:pt x="263" y="2"/>
                    </a:lnTo>
                    <a:lnTo>
                      <a:pt x="262" y="1"/>
                    </a:lnTo>
                    <a:lnTo>
                      <a:pt x="261" y="0"/>
                    </a:lnTo>
                    <a:lnTo>
                      <a:pt x="259" y="0"/>
                    </a:lnTo>
                    <a:lnTo>
                      <a:pt x="261" y="1"/>
                    </a:lnTo>
                    <a:lnTo>
                      <a:pt x="261" y="2"/>
                    </a:lnTo>
                    <a:lnTo>
                      <a:pt x="257" y="9"/>
                    </a:lnTo>
                    <a:lnTo>
                      <a:pt x="258" y="11"/>
                    </a:lnTo>
                    <a:lnTo>
                      <a:pt x="261" y="10"/>
                    </a:lnTo>
                    <a:lnTo>
                      <a:pt x="261" y="12"/>
                    </a:lnTo>
                    <a:lnTo>
                      <a:pt x="262" y="12"/>
                    </a:lnTo>
                    <a:lnTo>
                      <a:pt x="262" y="14"/>
                    </a:lnTo>
                    <a:lnTo>
                      <a:pt x="261" y="15"/>
                    </a:lnTo>
                    <a:lnTo>
                      <a:pt x="260" y="18"/>
                    </a:lnTo>
                    <a:lnTo>
                      <a:pt x="257" y="19"/>
                    </a:lnTo>
                    <a:lnTo>
                      <a:pt x="256" y="17"/>
                    </a:lnTo>
                    <a:lnTo>
                      <a:pt x="255" y="17"/>
                    </a:lnTo>
                    <a:lnTo>
                      <a:pt x="256" y="20"/>
                    </a:lnTo>
                    <a:lnTo>
                      <a:pt x="256" y="21"/>
                    </a:lnTo>
                    <a:lnTo>
                      <a:pt x="254" y="20"/>
                    </a:lnTo>
                    <a:lnTo>
                      <a:pt x="252" y="21"/>
                    </a:lnTo>
                    <a:lnTo>
                      <a:pt x="249" y="20"/>
                    </a:lnTo>
                    <a:lnTo>
                      <a:pt x="249" y="23"/>
                    </a:lnTo>
                    <a:lnTo>
                      <a:pt x="247" y="23"/>
                    </a:lnTo>
                    <a:lnTo>
                      <a:pt x="247" y="20"/>
                    </a:lnTo>
                    <a:lnTo>
                      <a:pt x="246" y="23"/>
                    </a:lnTo>
                    <a:lnTo>
                      <a:pt x="245" y="22"/>
                    </a:lnTo>
                    <a:lnTo>
                      <a:pt x="244" y="20"/>
                    </a:lnTo>
                    <a:lnTo>
                      <a:pt x="242" y="20"/>
                    </a:lnTo>
                    <a:lnTo>
                      <a:pt x="243" y="22"/>
                    </a:lnTo>
                    <a:lnTo>
                      <a:pt x="242" y="23"/>
                    </a:lnTo>
                    <a:lnTo>
                      <a:pt x="241" y="24"/>
                    </a:lnTo>
                    <a:lnTo>
                      <a:pt x="242" y="24"/>
                    </a:lnTo>
                    <a:lnTo>
                      <a:pt x="244" y="26"/>
                    </a:lnTo>
                    <a:lnTo>
                      <a:pt x="242" y="26"/>
                    </a:lnTo>
                    <a:lnTo>
                      <a:pt x="244" y="32"/>
                    </a:lnTo>
                    <a:lnTo>
                      <a:pt x="244" y="33"/>
                    </a:lnTo>
                    <a:lnTo>
                      <a:pt x="242" y="33"/>
                    </a:lnTo>
                    <a:lnTo>
                      <a:pt x="239" y="37"/>
                    </a:lnTo>
                    <a:lnTo>
                      <a:pt x="239" y="41"/>
                    </a:lnTo>
                    <a:lnTo>
                      <a:pt x="241" y="44"/>
                    </a:lnTo>
                    <a:lnTo>
                      <a:pt x="239" y="45"/>
                    </a:lnTo>
                    <a:lnTo>
                      <a:pt x="237" y="46"/>
                    </a:lnTo>
                    <a:lnTo>
                      <a:pt x="233" y="43"/>
                    </a:lnTo>
                    <a:lnTo>
                      <a:pt x="230" y="38"/>
                    </a:lnTo>
                    <a:lnTo>
                      <a:pt x="228" y="36"/>
                    </a:lnTo>
                    <a:lnTo>
                      <a:pt x="228" y="35"/>
                    </a:lnTo>
                    <a:lnTo>
                      <a:pt x="228" y="33"/>
                    </a:lnTo>
                    <a:lnTo>
                      <a:pt x="227" y="37"/>
                    </a:lnTo>
                    <a:lnTo>
                      <a:pt x="226" y="36"/>
                    </a:lnTo>
                    <a:lnTo>
                      <a:pt x="226" y="34"/>
                    </a:lnTo>
                    <a:lnTo>
                      <a:pt x="226" y="33"/>
                    </a:lnTo>
                    <a:lnTo>
                      <a:pt x="225" y="33"/>
                    </a:lnTo>
                    <a:lnTo>
                      <a:pt x="225" y="32"/>
                    </a:lnTo>
                    <a:lnTo>
                      <a:pt x="224" y="32"/>
                    </a:lnTo>
                    <a:lnTo>
                      <a:pt x="223" y="30"/>
                    </a:lnTo>
                    <a:lnTo>
                      <a:pt x="223" y="31"/>
                    </a:lnTo>
                    <a:lnTo>
                      <a:pt x="222" y="31"/>
                    </a:lnTo>
                    <a:lnTo>
                      <a:pt x="222" y="29"/>
                    </a:lnTo>
                    <a:lnTo>
                      <a:pt x="221" y="29"/>
                    </a:lnTo>
                    <a:lnTo>
                      <a:pt x="218" y="28"/>
                    </a:lnTo>
                    <a:lnTo>
                      <a:pt x="219" y="28"/>
                    </a:lnTo>
                    <a:lnTo>
                      <a:pt x="219" y="26"/>
                    </a:lnTo>
                    <a:lnTo>
                      <a:pt x="216" y="28"/>
                    </a:lnTo>
                    <a:lnTo>
                      <a:pt x="214" y="27"/>
                    </a:lnTo>
                    <a:lnTo>
                      <a:pt x="214" y="28"/>
                    </a:lnTo>
                    <a:lnTo>
                      <a:pt x="213" y="26"/>
                    </a:lnTo>
                    <a:lnTo>
                      <a:pt x="211" y="28"/>
                    </a:lnTo>
                    <a:lnTo>
                      <a:pt x="209" y="25"/>
                    </a:lnTo>
                    <a:lnTo>
                      <a:pt x="208" y="26"/>
                    </a:lnTo>
                    <a:lnTo>
                      <a:pt x="207" y="25"/>
                    </a:lnTo>
                    <a:lnTo>
                      <a:pt x="207" y="23"/>
                    </a:lnTo>
                    <a:lnTo>
                      <a:pt x="206" y="23"/>
                    </a:lnTo>
                    <a:lnTo>
                      <a:pt x="206" y="20"/>
                    </a:lnTo>
                    <a:lnTo>
                      <a:pt x="204" y="23"/>
                    </a:lnTo>
                    <a:lnTo>
                      <a:pt x="203" y="23"/>
                    </a:lnTo>
                    <a:lnTo>
                      <a:pt x="201" y="24"/>
                    </a:lnTo>
                    <a:lnTo>
                      <a:pt x="201" y="23"/>
                    </a:lnTo>
                    <a:lnTo>
                      <a:pt x="201" y="24"/>
                    </a:lnTo>
                    <a:lnTo>
                      <a:pt x="201" y="28"/>
                    </a:lnTo>
                    <a:lnTo>
                      <a:pt x="199" y="28"/>
                    </a:lnTo>
                    <a:lnTo>
                      <a:pt x="197" y="26"/>
                    </a:lnTo>
                    <a:lnTo>
                      <a:pt x="196" y="29"/>
                    </a:lnTo>
                    <a:lnTo>
                      <a:pt x="198" y="29"/>
                    </a:lnTo>
                    <a:lnTo>
                      <a:pt x="198" y="30"/>
                    </a:lnTo>
                    <a:lnTo>
                      <a:pt x="196" y="32"/>
                    </a:lnTo>
                    <a:lnTo>
                      <a:pt x="193" y="30"/>
                    </a:lnTo>
                    <a:lnTo>
                      <a:pt x="192" y="31"/>
                    </a:lnTo>
                    <a:lnTo>
                      <a:pt x="191" y="33"/>
                    </a:lnTo>
                    <a:lnTo>
                      <a:pt x="190" y="34"/>
                    </a:lnTo>
                    <a:lnTo>
                      <a:pt x="187" y="33"/>
                    </a:lnTo>
                    <a:lnTo>
                      <a:pt x="187" y="35"/>
                    </a:lnTo>
                    <a:lnTo>
                      <a:pt x="186" y="36"/>
                    </a:lnTo>
                    <a:lnTo>
                      <a:pt x="184" y="36"/>
                    </a:lnTo>
                    <a:lnTo>
                      <a:pt x="182" y="37"/>
                    </a:lnTo>
                    <a:lnTo>
                      <a:pt x="182" y="38"/>
                    </a:lnTo>
                    <a:lnTo>
                      <a:pt x="181" y="40"/>
                    </a:lnTo>
                    <a:lnTo>
                      <a:pt x="180" y="37"/>
                    </a:lnTo>
                    <a:lnTo>
                      <a:pt x="176" y="37"/>
                    </a:lnTo>
                    <a:lnTo>
                      <a:pt x="176" y="43"/>
                    </a:lnTo>
                    <a:lnTo>
                      <a:pt x="175" y="43"/>
                    </a:lnTo>
                    <a:lnTo>
                      <a:pt x="176" y="42"/>
                    </a:lnTo>
                    <a:lnTo>
                      <a:pt x="174" y="41"/>
                    </a:lnTo>
                    <a:lnTo>
                      <a:pt x="172" y="43"/>
                    </a:lnTo>
                    <a:lnTo>
                      <a:pt x="169" y="42"/>
                    </a:lnTo>
                    <a:lnTo>
                      <a:pt x="166" y="42"/>
                    </a:lnTo>
                    <a:lnTo>
                      <a:pt x="164" y="43"/>
                    </a:lnTo>
                    <a:lnTo>
                      <a:pt x="163" y="46"/>
                    </a:lnTo>
                    <a:lnTo>
                      <a:pt x="166" y="51"/>
                    </a:lnTo>
                    <a:lnTo>
                      <a:pt x="166" y="53"/>
                    </a:lnTo>
                    <a:lnTo>
                      <a:pt x="164" y="52"/>
                    </a:lnTo>
                    <a:lnTo>
                      <a:pt x="163" y="53"/>
                    </a:lnTo>
                    <a:lnTo>
                      <a:pt x="164" y="53"/>
                    </a:lnTo>
                    <a:lnTo>
                      <a:pt x="163" y="54"/>
                    </a:lnTo>
                    <a:lnTo>
                      <a:pt x="164" y="55"/>
                    </a:lnTo>
                    <a:lnTo>
                      <a:pt x="164" y="57"/>
                    </a:lnTo>
                    <a:lnTo>
                      <a:pt x="163" y="59"/>
                    </a:lnTo>
                    <a:lnTo>
                      <a:pt x="162" y="60"/>
                    </a:lnTo>
                    <a:lnTo>
                      <a:pt x="161" y="59"/>
                    </a:lnTo>
                    <a:lnTo>
                      <a:pt x="160" y="60"/>
                    </a:lnTo>
                    <a:lnTo>
                      <a:pt x="158" y="61"/>
                    </a:lnTo>
                    <a:lnTo>
                      <a:pt x="156" y="63"/>
                    </a:lnTo>
                    <a:lnTo>
                      <a:pt x="155" y="63"/>
                    </a:lnTo>
                    <a:lnTo>
                      <a:pt x="155" y="64"/>
                    </a:lnTo>
                    <a:lnTo>
                      <a:pt x="153" y="63"/>
                    </a:lnTo>
                    <a:lnTo>
                      <a:pt x="153" y="66"/>
                    </a:lnTo>
                    <a:lnTo>
                      <a:pt x="152" y="66"/>
                    </a:lnTo>
                    <a:lnTo>
                      <a:pt x="148" y="63"/>
                    </a:lnTo>
                    <a:lnTo>
                      <a:pt x="147" y="61"/>
                    </a:lnTo>
                    <a:lnTo>
                      <a:pt x="147" y="60"/>
                    </a:lnTo>
                    <a:lnTo>
                      <a:pt x="145" y="59"/>
                    </a:lnTo>
                    <a:lnTo>
                      <a:pt x="143" y="58"/>
                    </a:lnTo>
                    <a:lnTo>
                      <a:pt x="139" y="62"/>
                    </a:lnTo>
                    <a:lnTo>
                      <a:pt x="136" y="60"/>
                    </a:lnTo>
                    <a:lnTo>
                      <a:pt x="133" y="60"/>
                    </a:lnTo>
                    <a:lnTo>
                      <a:pt x="132" y="61"/>
                    </a:lnTo>
                    <a:lnTo>
                      <a:pt x="132" y="58"/>
                    </a:lnTo>
                    <a:lnTo>
                      <a:pt x="130" y="55"/>
                    </a:lnTo>
                    <a:lnTo>
                      <a:pt x="127" y="57"/>
                    </a:lnTo>
                    <a:lnTo>
                      <a:pt x="125" y="55"/>
                    </a:lnTo>
                    <a:lnTo>
                      <a:pt x="125" y="57"/>
                    </a:lnTo>
                    <a:lnTo>
                      <a:pt x="124" y="57"/>
                    </a:lnTo>
                    <a:lnTo>
                      <a:pt x="123" y="55"/>
                    </a:lnTo>
                    <a:lnTo>
                      <a:pt x="124" y="54"/>
                    </a:lnTo>
                    <a:lnTo>
                      <a:pt x="123" y="54"/>
                    </a:lnTo>
                    <a:lnTo>
                      <a:pt x="123" y="53"/>
                    </a:lnTo>
                    <a:lnTo>
                      <a:pt x="122" y="52"/>
                    </a:lnTo>
                    <a:lnTo>
                      <a:pt x="120" y="52"/>
                    </a:lnTo>
                    <a:lnTo>
                      <a:pt x="119" y="50"/>
                    </a:lnTo>
                    <a:lnTo>
                      <a:pt x="117" y="50"/>
                    </a:lnTo>
                    <a:lnTo>
                      <a:pt x="116" y="52"/>
                    </a:lnTo>
                    <a:lnTo>
                      <a:pt x="114" y="53"/>
                    </a:lnTo>
                    <a:lnTo>
                      <a:pt x="112" y="54"/>
                    </a:lnTo>
                    <a:lnTo>
                      <a:pt x="111" y="53"/>
                    </a:lnTo>
                    <a:lnTo>
                      <a:pt x="110" y="51"/>
                    </a:lnTo>
                    <a:lnTo>
                      <a:pt x="109" y="52"/>
                    </a:lnTo>
                    <a:lnTo>
                      <a:pt x="109" y="53"/>
                    </a:lnTo>
                    <a:lnTo>
                      <a:pt x="106" y="53"/>
                    </a:lnTo>
                    <a:lnTo>
                      <a:pt x="104" y="51"/>
                    </a:lnTo>
                    <a:lnTo>
                      <a:pt x="104" y="53"/>
                    </a:lnTo>
                    <a:lnTo>
                      <a:pt x="100" y="56"/>
                    </a:lnTo>
                    <a:lnTo>
                      <a:pt x="98" y="56"/>
                    </a:lnTo>
                    <a:lnTo>
                      <a:pt x="96" y="54"/>
                    </a:lnTo>
                    <a:lnTo>
                      <a:pt x="93" y="53"/>
                    </a:lnTo>
                    <a:lnTo>
                      <a:pt x="92" y="53"/>
                    </a:lnTo>
                    <a:lnTo>
                      <a:pt x="94" y="56"/>
                    </a:lnTo>
                    <a:lnTo>
                      <a:pt x="94" y="60"/>
                    </a:lnTo>
                    <a:lnTo>
                      <a:pt x="89" y="59"/>
                    </a:lnTo>
                    <a:lnTo>
                      <a:pt x="84" y="60"/>
                    </a:lnTo>
                    <a:lnTo>
                      <a:pt x="85" y="62"/>
                    </a:lnTo>
                    <a:lnTo>
                      <a:pt x="85" y="66"/>
                    </a:lnTo>
                    <a:lnTo>
                      <a:pt x="85" y="68"/>
                    </a:lnTo>
                    <a:lnTo>
                      <a:pt x="82" y="67"/>
                    </a:lnTo>
                    <a:lnTo>
                      <a:pt x="82" y="66"/>
                    </a:lnTo>
                    <a:lnTo>
                      <a:pt x="82" y="65"/>
                    </a:lnTo>
                    <a:lnTo>
                      <a:pt x="82" y="59"/>
                    </a:lnTo>
                    <a:lnTo>
                      <a:pt x="80" y="57"/>
                    </a:lnTo>
                    <a:lnTo>
                      <a:pt x="76" y="54"/>
                    </a:lnTo>
                    <a:lnTo>
                      <a:pt x="71" y="54"/>
                    </a:lnTo>
                    <a:lnTo>
                      <a:pt x="71" y="56"/>
                    </a:lnTo>
                    <a:lnTo>
                      <a:pt x="70" y="55"/>
                    </a:lnTo>
                    <a:lnTo>
                      <a:pt x="70" y="57"/>
                    </a:lnTo>
                    <a:lnTo>
                      <a:pt x="68" y="57"/>
                    </a:lnTo>
                    <a:lnTo>
                      <a:pt x="66" y="57"/>
                    </a:lnTo>
                    <a:lnTo>
                      <a:pt x="66" y="62"/>
                    </a:lnTo>
                    <a:lnTo>
                      <a:pt x="63" y="60"/>
                    </a:lnTo>
                    <a:lnTo>
                      <a:pt x="62" y="63"/>
                    </a:lnTo>
                    <a:lnTo>
                      <a:pt x="61" y="60"/>
                    </a:lnTo>
                    <a:lnTo>
                      <a:pt x="58" y="57"/>
                    </a:lnTo>
                    <a:lnTo>
                      <a:pt x="54" y="57"/>
                    </a:lnTo>
                    <a:lnTo>
                      <a:pt x="50" y="55"/>
                    </a:lnTo>
                    <a:lnTo>
                      <a:pt x="49" y="59"/>
                    </a:lnTo>
                    <a:lnTo>
                      <a:pt x="47" y="61"/>
                    </a:lnTo>
                    <a:lnTo>
                      <a:pt x="46" y="61"/>
                    </a:lnTo>
                    <a:lnTo>
                      <a:pt x="41" y="64"/>
                    </a:lnTo>
                    <a:lnTo>
                      <a:pt x="40" y="66"/>
                    </a:lnTo>
                    <a:lnTo>
                      <a:pt x="40" y="70"/>
                    </a:lnTo>
                    <a:lnTo>
                      <a:pt x="38" y="72"/>
                    </a:lnTo>
                    <a:lnTo>
                      <a:pt x="37" y="75"/>
                    </a:lnTo>
                    <a:lnTo>
                      <a:pt x="33" y="75"/>
                    </a:lnTo>
                    <a:lnTo>
                      <a:pt x="32" y="84"/>
                    </a:lnTo>
                    <a:lnTo>
                      <a:pt x="31" y="83"/>
                    </a:lnTo>
                    <a:lnTo>
                      <a:pt x="30" y="83"/>
                    </a:lnTo>
                    <a:lnTo>
                      <a:pt x="29" y="81"/>
                    </a:lnTo>
                    <a:lnTo>
                      <a:pt x="28" y="81"/>
                    </a:lnTo>
                    <a:lnTo>
                      <a:pt x="26" y="83"/>
                    </a:lnTo>
                    <a:lnTo>
                      <a:pt x="24" y="85"/>
                    </a:lnTo>
                    <a:lnTo>
                      <a:pt x="25" y="89"/>
                    </a:lnTo>
                    <a:lnTo>
                      <a:pt x="24" y="91"/>
                    </a:lnTo>
                    <a:lnTo>
                      <a:pt x="23" y="94"/>
                    </a:lnTo>
                    <a:lnTo>
                      <a:pt x="21" y="94"/>
                    </a:lnTo>
                    <a:lnTo>
                      <a:pt x="21" y="95"/>
                    </a:lnTo>
                    <a:lnTo>
                      <a:pt x="22" y="100"/>
                    </a:lnTo>
                    <a:lnTo>
                      <a:pt x="20" y="102"/>
                    </a:lnTo>
                    <a:lnTo>
                      <a:pt x="22" y="104"/>
                    </a:lnTo>
                    <a:lnTo>
                      <a:pt x="22" y="106"/>
                    </a:lnTo>
                    <a:lnTo>
                      <a:pt x="21" y="107"/>
                    </a:lnTo>
                    <a:lnTo>
                      <a:pt x="21" y="106"/>
                    </a:lnTo>
                    <a:lnTo>
                      <a:pt x="2" y="114"/>
                    </a:lnTo>
                    <a:lnTo>
                      <a:pt x="0" y="118"/>
                    </a:lnTo>
                    <a:lnTo>
                      <a:pt x="1" y="121"/>
                    </a:lnTo>
                    <a:lnTo>
                      <a:pt x="0" y="123"/>
                    </a:lnTo>
                    <a:lnTo>
                      <a:pt x="1" y="125"/>
                    </a:lnTo>
                    <a:lnTo>
                      <a:pt x="2" y="127"/>
                    </a:lnTo>
                    <a:lnTo>
                      <a:pt x="1" y="128"/>
                    </a:lnTo>
                    <a:lnTo>
                      <a:pt x="5" y="130"/>
                    </a:lnTo>
                    <a:lnTo>
                      <a:pt x="5" y="131"/>
                    </a:lnTo>
                    <a:lnTo>
                      <a:pt x="5" y="134"/>
                    </a:lnTo>
                    <a:lnTo>
                      <a:pt x="7" y="142"/>
                    </a:lnTo>
                    <a:lnTo>
                      <a:pt x="9" y="144"/>
                    </a:lnTo>
                    <a:lnTo>
                      <a:pt x="12" y="145"/>
                    </a:lnTo>
                    <a:lnTo>
                      <a:pt x="18" y="150"/>
                    </a:lnTo>
                    <a:lnTo>
                      <a:pt x="18" y="153"/>
                    </a:lnTo>
                    <a:lnTo>
                      <a:pt x="21" y="154"/>
                    </a:lnTo>
                    <a:lnTo>
                      <a:pt x="22" y="154"/>
                    </a:lnTo>
                    <a:lnTo>
                      <a:pt x="23" y="155"/>
                    </a:lnTo>
                    <a:lnTo>
                      <a:pt x="26" y="154"/>
                    </a:lnTo>
                    <a:lnTo>
                      <a:pt x="28" y="155"/>
                    </a:lnTo>
                    <a:lnTo>
                      <a:pt x="27" y="159"/>
                    </a:lnTo>
                    <a:lnTo>
                      <a:pt x="29" y="165"/>
                    </a:lnTo>
                    <a:lnTo>
                      <a:pt x="26" y="168"/>
                    </a:lnTo>
                    <a:lnTo>
                      <a:pt x="27" y="171"/>
                    </a:lnTo>
                    <a:lnTo>
                      <a:pt x="24" y="173"/>
                    </a:lnTo>
                    <a:lnTo>
                      <a:pt x="24" y="174"/>
                    </a:lnTo>
                    <a:lnTo>
                      <a:pt x="24" y="175"/>
                    </a:lnTo>
                    <a:lnTo>
                      <a:pt x="26" y="176"/>
                    </a:lnTo>
                    <a:lnTo>
                      <a:pt x="27" y="177"/>
                    </a:lnTo>
                    <a:lnTo>
                      <a:pt x="26" y="178"/>
                    </a:lnTo>
                    <a:lnTo>
                      <a:pt x="24" y="180"/>
                    </a:lnTo>
                    <a:lnTo>
                      <a:pt x="24" y="183"/>
                    </a:lnTo>
                    <a:lnTo>
                      <a:pt x="27" y="184"/>
                    </a:lnTo>
                    <a:lnTo>
                      <a:pt x="27" y="185"/>
                    </a:lnTo>
                    <a:lnTo>
                      <a:pt x="25" y="185"/>
                    </a:lnTo>
                    <a:lnTo>
                      <a:pt x="25" y="187"/>
                    </a:lnTo>
                    <a:lnTo>
                      <a:pt x="27" y="188"/>
                    </a:lnTo>
                    <a:lnTo>
                      <a:pt x="30" y="187"/>
                    </a:lnTo>
                    <a:lnTo>
                      <a:pt x="33" y="187"/>
                    </a:lnTo>
                    <a:lnTo>
                      <a:pt x="34" y="188"/>
                    </a:lnTo>
                    <a:lnTo>
                      <a:pt x="33" y="189"/>
                    </a:lnTo>
                    <a:lnTo>
                      <a:pt x="32" y="190"/>
                    </a:lnTo>
                    <a:lnTo>
                      <a:pt x="34" y="193"/>
                    </a:lnTo>
                    <a:lnTo>
                      <a:pt x="33" y="199"/>
                    </a:lnTo>
                    <a:lnTo>
                      <a:pt x="36" y="205"/>
                    </a:lnTo>
                    <a:lnTo>
                      <a:pt x="34" y="212"/>
                    </a:lnTo>
                    <a:lnTo>
                      <a:pt x="34" y="217"/>
                    </a:lnTo>
                    <a:lnTo>
                      <a:pt x="35" y="219"/>
                    </a:lnTo>
                    <a:lnTo>
                      <a:pt x="35" y="222"/>
                    </a:lnTo>
                    <a:lnTo>
                      <a:pt x="37" y="225"/>
                    </a:lnTo>
                    <a:lnTo>
                      <a:pt x="38" y="226"/>
                    </a:lnTo>
                    <a:lnTo>
                      <a:pt x="36" y="228"/>
                    </a:lnTo>
                    <a:lnTo>
                      <a:pt x="40" y="232"/>
                    </a:lnTo>
                    <a:lnTo>
                      <a:pt x="42" y="232"/>
                    </a:lnTo>
                    <a:lnTo>
                      <a:pt x="42" y="234"/>
                    </a:lnTo>
                    <a:lnTo>
                      <a:pt x="43" y="233"/>
                    </a:lnTo>
                    <a:lnTo>
                      <a:pt x="44" y="234"/>
                    </a:lnTo>
                    <a:lnTo>
                      <a:pt x="46" y="234"/>
                    </a:lnTo>
                    <a:lnTo>
                      <a:pt x="47" y="233"/>
                    </a:lnTo>
                    <a:lnTo>
                      <a:pt x="49" y="232"/>
                    </a:lnTo>
                    <a:lnTo>
                      <a:pt x="50" y="238"/>
                    </a:lnTo>
                    <a:lnTo>
                      <a:pt x="49" y="239"/>
                    </a:lnTo>
                    <a:lnTo>
                      <a:pt x="49" y="243"/>
                    </a:lnTo>
                    <a:lnTo>
                      <a:pt x="47" y="247"/>
                    </a:lnTo>
                    <a:lnTo>
                      <a:pt x="48" y="251"/>
                    </a:lnTo>
                    <a:lnTo>
                      <a:pt x="47" y="254"/>
                    </a:lnTo>
                    <a:lnTo>
                      <a:pt x="43" y="259"/>
                    </a:lnTo>
                    <a:lnTo>
                      <a:pt x="45" y="259"/>
                    </a:lnTo>
                    <a:lnTo>
                      <a:pt x="46" y="262"/>
                    </a:lnTo>
                    <a:lnTo>
                      <a:pt x="47" y="263"/>
                    </a:lnTo>
                    <a:lnTo>
                      <a:pt x="49" y="271"/>
                    </a:lnTo>
                    <a:lnTo>
                      <a:pt x="48" y="272"/>
                    </a:lnTo>
                    <a:lnTo>
                      <a:pt x="48" y="277"/>
                    </a:lnTo>
                    <a:lnTo>
                      <a:pt x="47" y="279"/>
                    </a:lnTo>
                    <a:lnTo>
                      <a:pt x="53" y="284"/>
                    </a:lnTo>
                    <a:lnTo>
                      <a:pt x="61" y="286"/>
                    </a:lnTo>
                    <a:lnTo>
                      <a:pt x="62" y="291"/>
                    </a:lnTo>
                    <a:lnTo>
                      <a:pt x="66" y="294"/>
                    </a:lnTo>
                    <a:lnTo>
                      <a:pt x="72" y="302"/>
                    </a:lnTo>
                    <a:lnTo>
                      <a:pt x="72" y="308"/>
                    </a:lnTo>
                    <a:lnTo>
                      <a:pt x="71" y="312"/>
                    </a:lnTo>
                    <a:lnTo>
                      <a:pt x="73" y="317"/>
                    </a:lnTo>
                    <a:lnTo>
                      <a:pt x="75" y="318"/>
                    </a:lnTo>
                    <a:lnTo>
                      <a:pt x="76" y="320"/>
                    </a:lnTo>
                    <a:lnTo>
                      <a:pt x="74" y="324"/>
                    </a:lnTo>
                    <a:lnTo>
                      <a:pt x="74" y="325"/>
                    </a:lnTo>
                    <a:lnTo>
                      <a:pt x="76" y="326"/>
                    </a:lnTo>
                    <a:lnTo>
                      <a:pt x="79" y="329"/>
                    </a:lnTo>
                    <a:lnTo>
                      <a:pt x="83" y="330"/>
                    </a:lnTo>
                    <a:lnTo>
                      <a:pt x="90" y="331"/>
                    </a:lnTo>
                    <a:lnTo>
                      <a:pt x="92" y="331"/>
                    </a:lnTo>
                    <a:lnTo>
                      <a:pt x="92" y="330"/>
                    </a:lnTo>
                    <a:lnTo>
                      <a:pt x="93" y="330"/>
                    </a:lnTo>
                    <a:lnTo>
                      <a:pt x="94" y="333"/>
                    </a:lnTo>
                    <a:lnTo>
                      <a:pt x="96" y="333"/>
                    </a:lnTo>
                    <a:lnTo>
                      <a:pt x="100" y="337"/>
                    </a:lnTo>
                    <a:lnTo>
                      <a:pt x="103" y="338"/>
                    </a:lnTo>
                    <a:lnTo>
                      <a:pt x="103" y="334"/>
                    </a:lnTo>
                    <a:lnTo>
                      <a:pt x="103" y="332"/>
                    </a:lnTo>
                    <a:lnTo>
                      <a:pt x="103" y="329"/>
                    </a:lnTo>
                    <a:lnTo>
                      <a:pt x="109" y="331"/>
                    </a:lnTo>
                    <a:lnTo>
                      <a:pt x="111" y="333"/>
                    </a:lnTo>
                    <a:lnTo>
                      <a:pt x="112" y="334"/>
                    </a:lnTo>
                    <a:lnTo>
                      <a:pt x="115" y="333"/>
                    </a:lnTo>
                    <a:lnTo>
                      <a:pt x="118" y="336"/>
                    </a:lnTo>
                    <a:lnTo>
                      <a:pt x="120" y="336"/>
                    </a:lnTo>
                    <a:lnTo>
                      <a:pt x="121" y="336"/>
                    </a:lnTo>
                    <a:lnTo>
                      <a:pt x="123" y="339"/>
                    </a:lnTo>
                    <a:lnTo>
                      <a:pt x="124" y="339"/>
                    </a:lnTo>
                    <a:lnTo>
                      <a:pt x="127" y="341"/>
                    </a:lnTo>
                    <a:lnTo>
                      <a:pt x="130" y="347"/>
                    </a:lnTo>
                    <a:lnTo>
                      <a:pt x="131" y="350"/>
                    </a:lnTo>
                    <a:lnTo>
                      <a:pt x="133" y="353"/>
                    </a:lnTo>
                    <a:lnTo>
                      <a:pt x="134" y="356"/>
                    </a:lnTo>
                    <a:lnTo>
                      <a:pt x="139" y="358"/>
                    </a:lnTo>
                    <a:lnTo>
                      <a:pt x="139" y="366"/>
                    </a:lnTo>
                    <a:lnTo>
                      <a:pt x="138" y="366"/>
                    </a:lnTo>
                    <a:lnTo>
                      <a:pt x="137" y="369"/>
                    </a:lnTo>
                    <a:lnTo>
                      <a:pt x="138" y="376"/>
                    </a:lnTo>
                    <a:lnTo>
                      <a:pt x="144" y="377"/>
                    </a:lnTo>
                    <a:lnTo>
                      <a:pt x="144" y="379"/>
                    </a:lnTo>
                    <a:lnTo>
                      <a:pt x="144" y="381"/>
                    </a:lnTo>
                    <a:lnTo>
                      <a:pt x="144" y="383"/>
                    </a:lnTo>
                    <a:lnTo>
                      <a:pt x="146" y="384"/>
                    </a:lnTo>
                    <a:lnTo>
                      <a:pt x="147" y="387"/>
                    </a:lnTo>
                    <a:lnTo>
                      <a:pt x="150" y="387"/>
                    </a:lnTo>
                    <a:lnTo>
                      <a:pt x="151" y="389"/>
                    </a:lnTo>
                    <a:lnTo>
                      <a:pt x="152" y="391"/>
                    </a:lnTo>
                    <a:lnTo>
                      <a:pt x="150" y="395"/>
                    </a:lnTo>
                    <a:lnTo>
                      <a:pt x="157" y="402"/>
                    </a:lnTo>
                    <a:lnTo>
                      <a:pt x="156" y="405"/>
                    </a:lnTo>
                    <a:lnTo>
                      <a:pt x="155" y="407"/>
                    </a:lnTo>
                    <a:lnTo>
                      <a:pt x="155" y="408"/>
                    </a:lnTo>
                    <a:lnTo>
                      <a:pt x="158" y="412"/>
                    </a:lnTo>
                    <a:lnTo>
                      <a:pt x="160" y="412"/>
                    </a:lnTo>
                    <a:lnTo>
                      <a:pt x="162" y="415"/>
                    </a:lnTo>
                    <a:lnTo>
                      <a:pt x="163" y="416"/>
                    </a:lnTo>
                    <a:lnTo>
                      <a:pt x="164" y="419"/>
                    </a:lnTo>
                    <a:lnTo>
                      <a:pt x="168" y="424"/>
                    </a:lnTo>
                    <a:lnTo>
                      <a:pt x="170" y="425"/>
                    </a:lnTo>
                    <a:lnTo>
                      <a:pt x="171" y="427"/>
                    </a:lnTo>
                    <a:lnTo>
                      <a:pt x="171" y="430"/>
                    </a:lnTo>
                    <a:lnTo>
                      <a:pt x="168" y="439"/>
                    </a:lnTo>
                    <a:lnTo>
                      <a:pt x="171" y="444"/>
                    </a:lnTo>
                    <a:lnTo>
                      <a:pt x="176" y="451"/>
                    </a:lnTo>
                    <a:lnTo>
                      <a:pt x="184" y="456"/>
                    </a:lnTo>
                    <a:lnTo>
                      <a:pt x="190" y="455"/>
                    </a:lnTo>
                    <a:lnTo>
                      <a:pt x="196" y="455"/>
                    </a:lnTo>
                    <a:lnTo>
                      <a:pt x="198" y="456"/>
                    </a:lnTo>
                    <a:lnTo>
                      <a:pt x="204" y="463"/>
                    </a:lnTo>
                    <a:lnTo>
                      <a:pt x="205" y="464"/>
                    </a:lnTo>
                    <a:lnTo>
                      <a:pt x="207" y="466"/>
                    </a:lnTo>
                    <a:lnTo>
                      <a:pt x="207" y="468"/>
                    </a:lnTo>
                    <a:lnTo>
                      <a:pt x="210" y="470"/>
                    </a:lnTo>
                    <a:lnTo>
                      <a:pt x="212" y="473"/>
                    </a:lnTo>
                    <a:lnTo>
                      <a:pt x="212" y="476"/>
                    </a:lnTo>
                    <a:lnTo>
                      <a:pt x="214" y="478"/>
                    </a:lnTo>
                    <a:lnTo>
                      <a:pt x="216" y="482"/>
                    </a:lnTo>
                    <a:lnTo>
                      <a:pt x="217" y="483"/>
                    </a:lnTo>
                    <a:lnTo>
                      <a:pt x="218" y="484"/>
                    </a:lnTo>
                    <a:lnTo>
                      <a:pt x="219" y="489"/>
                    </a:lnTo>
                    <a:lnTo>
                      <a:pt x="221" y="489"/>
                    </a:lnTo>
                    <a:lnTo>
                      <a:pt x="221" y="491"/>
                    </a:lnTo>
                    <a:lnTo>
                      <a:pt x="223" y="491"/>
                    </a:lnTo>
                    <a:lnTo>
                      <a:pt x="224" y="492"/>
                    </a:lnTo>
                    <a:lnTo>
                      <a:pt x="223" y="495"/>
                    </a:lnTo>
                    <a:lnTo>
                      <a:pt x="222" y="496"/>
                    </a:lnTo>
                    <a:lnTo>
                      <a:pt x="223" y="499"/>
                    </a:lnTo>
                    <a:lnTo>
                      <a:pt x="225" y="505"/>
                    </a:lnTo>
                    <a:lnTo>
                      <a:pt x="223" y="507"/>
                    </a:lnTo>
                    <a:lnTo>
                      <a:pt x="222" y="510"/>
                    </a:lnTo>
                    <a:lnTo>
                      <a:pt x="224" y="515"/>
                    </a:lnTo>
                    <a:lnTo>
                      <a:pt x="222" y="519"/>
                    </a:lnTo>
                    <a:lnTo>
                      <a:pt x="221" y="522"/>
                    </a:lnTo>
                    <a:lnTo>
                      <a:pt x="227" y="528"/>
                    </a:lnTo>
                    <a:lnTo>
                      <a:pt x="227" y="530"/>
                    </a:lnTo>
                    <a:lnTo>
                      <a:pt x="229" y="531"/>
                    </a:lnTo>
                    <a:lnTo>
                      <a:pt x="231" y="534"/>
                    </a:lnTo>
                    <a:lnTo>
                      <a:pt x="236" y="537"/>
                    </a:lnTo>
                    <a:lnTo>
                      <a:pt x="237" y="540"/>
                    </a:lnTo>
                    <a:lnTo>
                      <a:pt x="241" y="543"/>
                    </a:lnTo>
                    <a:lnTo>
                      <a:pt x="241" y="545"/>
                    </a:lnTo>
                    <a:lnTo>
                      <a:pt x="244" y="548"/>
                    </a:lnTo>
                    <a:lnTo>
                      <a:pt x="247" y="548"/>
                    </a:lnTo>
                    <a:lnTo>
                      <a:pt x="248" y="539"/>
                    </a:lnTo>
                    <a:lnTo>
                      <a:pt x="249" y="535"/>
                    </a:lnTo>
                    <a:lnTo>
                      <a:pt x="251" y="536"/>
                    </a:lnTo>
                    <a:lnTo>
                      <a:pt x="254" y="534"/>
                    </a:lnTo>
                    <a:lnTo>
                      <a:pt x="256" y="534"/>
                    </a:lnTo>
                    <a:lnTo>
                      <a:pt x="259" y="538"/>
                    </a:lnTo>
                    <a:lnTo>
                      <a:pt x="261" y="538"/>
                    </a:lnTo>
                    <a:lnTo>
                      <a:pt x="261" y="535"/>
                    </a:lnTo>
                    <a:lnTo>
                      <a:pt x="262" y="533"/>
                    </a:lnTo>
                    <a:lnTo>
                      <a:pt x="259" y="532"/>
                    </a:lnTo>
                    <a:lnTo>
                      <a:pt x="258" y="529"/>
                    </a:lnTo>
                    <a:lnTo>
                      <a:pt x="259" y="526"/>
                    </a:lnTo>
                    <a:lnTo>
                      <a:pt x="259" y="524"/>
                    </a:lnTo>
                    <a:lnTo>
                      <a:pt x="262" y="521"/>
                    </a:lnTo>
                    <a:lnTo>
                      <a:pt x="262" y="519"/>
                    </a:lnTo>
                    <a:lnTo>
                      <a:pt x="262" y="516"/>
                    </a:lnTo>
                    <a:lnTo>
                      <a:pt x="262" y="515"/>
                    </a:lnTo>
                    <a:lnTo>
                      <a:pt x="265" y="511"/>
                    </a:lnTo>
                    <a:lnTo>
                      <a:pt x="267" y="506"/>
                    </a:lnTo>
                    <a:lnTo>
                      <a:pt x="271" y="502"/>
                    </a:lnTo>
                    <a:lnTo>
                      <a:pt x="271" y="500"/>
                    </a:lnTo>
                    <a:lnTo>
                      <a:pt x="272" y="500"/>
                    </a:lnTo>
                    <a:lnTo>
                      <a:pt x="272" y="502"/>
                    </a:lnTo>
                    <a:lnTo>
                      <a:pt x="273" y="502"/>
                    </a:lnTo>
                    <a:lnTo>
                      <a:pt x="275" y="504"/>
                    </a:lnTo>
                    <a:lnTo>
                      <a:pt x="280" y="500"/>
                    </a:lnTo>
                    <a:lnTo>
                      <a:pt x="282" y="496"/>
                    </a:lnTo>
                    <a:lnTo>
                      <a:pt x="282" y="495"/>
                    </a:lnTo>
                    <a:lnTo>
                      <a:pt x="282" y="492"/>
                    </a:lnTo>
                    <a:lnTo>
                      <a:pt x="280" y="487"/>
                    </a:lnTo>
                    <a:lnTo>
                      <a:pt x="281" y="484"/>
                    </a:lnTo>
                    <a:lnTo>
                      <a:pt x="280" y="483"/>
                    </a:lnTo>
                    <a:lnTo>
                      <a:pt x="278" y="480"/>
                    </a:lnTo>
                    <a:lnTo>
                      <a:pt x="277" y="476"/>
                    </a:lnTo>
                    <a:lnTo>
                      <a:pt x="277" y="475"/>
                    </a:lnTo>
                    <a:lnTo>
                      <a:pt x="282" y="475"/>
                    </a:lnTo>
                    <a:lnTo>
                      <a:pt x="282" y="474"/>
                    </a:lnTo>
                    <a:lnTo>
                      <a:pt x="282" y="468"/>
                    </a:lnTo>
                    <a:lnTo>
                      <a:pt x="281" y="468"/>
                    </a:lnTo>
                    <a:lnTo>
                      <a:pt x="282" y="466"/>
                    </a:lnTo>
                    <a:lnTo>
                      <a:pt x="282" y="464"/>
                    </a:lnTo>
                    <a:lnTo>
                      <a:pt x="283" y="461"/>
                    </a:lnTo>
                    <a:lnTo>
                      <a:pt x="285" y="460"/>
                    </a:lnTo>
                    <a:lnTo>
                      <a:pt x="285" y="458"/>
                    </a:lnTo>
                    <a:lnTo>
                      <a:pt x="282" y="457"/>
                    </a:lnTo>
                    <a:lnTo>
                      <a:pt x="283" y="456"/>
                    </a:lnTo>
                    <a:lnTo>
                      <a:pt x="288" y="457"/>
                    </a:lnTo>
                    <a:lnTo>
                      <a:pt x="288" y="458"/>
                    </a:lnTo>
                    <a:lnTo>
                      <a:pt x="286" y="458"/>
                    </a:lnTo>
                    <a:lnTo>
                      <a:pt x="290" y="460"/>
                    </a:lnTo>
                    <a:lnTo>
                      <a:pt x="291" y="460"/>
                    </a:lnTo>
                    <a:lnTo>
                      <a:pt x="292" y="462"/>
                    </a:lnTo>
                    <a:lnTo>
                      <a:pt x="293" y="463"/>
                    </a:lnTo>
                    <a:lnTo>
                      <a:pt x="297" y="460"/>
                    </a:lnTo>
                    <a:lnTo>
                      <a:pt x="298" y="458"/>
                    </a:lnTo>
                    <a:lnTo>
                      <a:pt x="299" y="458"/>
                    </a:lnTo>
                    <a:lnTo>
                      <a:pt x="301" y="458"/>
                    </a:lnTo>
                    <a:lnTo>
                      <a:pt x="301" y="457"/>
                    </a:lnTo>
                    <a:lnTo>
                      <a:pt x="302" y="456"/>
                    </a:lnTo>
                    <a:lnTo>
                      <a:pt x="302" y="454"/>
                    </a:lnTo>
                    <a:lnTo>
                      <a:pt x="305" y="455"/>
                    </a:lnTo>
                    <a:lnTo>
                      <a:pt x="307" y="453"/>
                    </a:lnTo>
                    <a:lnTo>
                      <a:pt x="308" y="454"/>
                    </a:lnTo>
                    <a:lnTo>
                      <a:pt x="309" y="453"/>
                    </a:lnTo>
                    <a:lnTo>
                      <a:pt x="310" y="454"/>
                    </a:lnTo>
                    <a:lnTo>
                      <a:pt x="311" y="454"/>
                    </a:lnTo>
                    <a:lnTo>
                      <a:pt x="311" y="456"/>
                    </a:lnTo>
                    <a:lnTo>
                      <a:pt x="311" y="455"/>
                    </a:lnTo>
                    <a:lnTo>
                      <a:pt x="313" y="453"/>
                    </a:lnTo>
                    <a:lnTo>
                      <a:pt x="311" y="453"/>
                    </a:lnTo>
                    <a:lnTo>
                      <a:pt x="310" y="452"/>
                    </a:lnTo>
                    <a:lnTo>
                      <a:pt x="312" y="451"/>
                    </a:lnTo>
                    <a:lnTo>
                      <a:pt x="313" y="444"/>
                    </a:lnTo>
                    <a:lnTo>
                      <a:pt x="316" y="440"/>
                    </a:lnTo>
                    <a:lnTo>
                      <a:pt x="317" y="440"/>
                    </a:lnTo>
                    <a:lnTo>
                      <a:pt x="319" y="441"/>
                    </a:lnTo>
                    <a:lnTo>
                      <a:pt x="321" y="440"/>
                    </a:lnTo>
                    <a:lnTo>
                      <a:pt x="320" y="437"/>
                    </a:lnTo>
                    <a:lnTo>
                      <a:pt x="320" y="434"/>
                    </a:lnTo>
                    <a:lnTo>
                      <a:pt x="319" y="433"/>
                    </a:lnTo>
                    <a:lnTo>
                      <a:pt x="319" y="432"/>
                    </a:lnTo>
                    <a:lnTo>
                      <a:pt x="316" y="430"/>
                    </a:lnTo>
                    <a:lnTo>
                      <a:pt x="316" y="427"/>
                    </a:lnTo>
                    <a:lnTo>
                      <a:pt x="315" y="428"/>
                    </a:lnTo>
                    <a:lnTo>
                      <a:pt x="315" y="425"/>
                    </a:lnTo>
                    <a:lnTo>
                      <a:pt x="316" y="425"/>
                    </a:lnTo>
                    <a:lnTo>
                      <a:pt x="314" y="425"/>
                    </a:lnTo>
                    <a:lnTo>
                      <a:pt x="314" y="423"/>
                    </a:lnTo>
                    <a:lnTo>
                      <a:pt x="315" y="423"/>
                    </a:lnTo>
                    <a:lnTo>
                      <a:pt x="316" y="423"/>
                    </a:lnTo>
                    <a:lnTo>
                      <a:pt x="316" y="422"/>
                    </a:lnTo>
                    <a:lnTo>
                      <a:pt x="316" y="421"/>
                    </a:lnTo>
                    <a:lnTo>
                      <a:pt x="318" y="419"/>
                    </a:lnTo>
                    <a:lnTo>
                      <a:pt x="321" y="421"/>
                    </a:lnTo>
                    <a:lnTo>
                      <a:pt x="321" y="418"/>
                    </a:lnTo>
                    <a:lnTo>
                      <a:pt x="320" y="417"/>
                    </a:lnTo>
                    <a:lnTo>
                      <a:pt x="321" y="415"/>
                    </a:lnTo>
                    <a:lnTo>
                      <a:pt x="322" y="417"/>
                    </a:lnTo>
                    <a:lnTo>
                      <a:pt x="325" y="418"/>
                    </a:lnTo>
                    <a:lnTo>
                      <a:pt x="326" y="418"/>
                    </a:lnTo>
                    <a:lnTo>
                      <a:pt x="324" y="415"/>
                    </a:lnTo>
                    <a:lnTo>
                      <a:pt x="327" y="412"/>
                    </a:lnTo>
                    <a:lnTo>
                      <a:pt x="329" y="412"/>
                    </a:lnTo>
                    <a:lnTo>
                      <a:pt x="328" y="411"/>
                    </a:lnTo>
                    <a:lnTo>
                      <a:pt x="327" y="411"/>
                    </a:lnTo>
                    <a:lnTo>
                      <a:pt x="323" y="411"/>
                    </a:lnTo>
                    <a:lnTo>
                      <a:pt x="322" y="410"/>
                    </a:lnTo>
                    <a:lnTo>
                      <a:pt x="321" y="410"/>
                    </a:lnTo>
                    <a:lnTo>
                      <a:pt x="321" y="406"/>
                    </a:lnTo>
                    <a:lnTo>
                      <a:pt x="321" y="402"/>
                    </a:lnTo>
                    <a:lnTo>
                      <a:pt x="320" y="400"/>
                    </a:lnTo>
                    <a:lnTo>
                      <a:pt x="321" y="400"/>
                    </a:lnTo>
                    <a:lnTo>
                      <a:pt x="323" y="400"/>
                    </a:lnTo>
                    <a:lnTo>
                      <a:pt x="325" y="400"/>
                    </a:lnTo>
                    <a:lnTo>
                      <a:pt x="326" y="402"/>
                    </a:lnTo>
                    <a:lnTo>
                      <a:pt x="327" y="402"/>
                    </a:lnTo>
                    <a:lnTo>
                      <a:pt x="329" y="402"/>
                    </a:lnTo>
                    <a:lnTo>
                      <a:pt x="329" y="399"/>
                    </a:lnTo>
                    <a:lnTo>
                      <a:pt x="330" y="398"/>
                    </a:lnTo>
                    <a:lnTo>
                      <a:pt x="331" y="396"/>
                    </a:lnTo>
                    <a:lnTo>
                      <a:pt x="330" y="395"/>
                    </a:lnTo>
                    <a:lnTo>
                      <a:pt x="329" y="395"/>
                    </a:lnTo>
                    <a:lnTo>
                      <a:pt x="327" y="392"/>
                    </a:lnTo>
                    <a:lnTo>
                      <a:pt x="328" y="392"/>
                    </a:lnTo>
                    <a:lnTo>
                      <a:pt x="329" y="391"/>
                    </a:lnTo>
                    <a:lnTo>
                      <a:pt x="329" y="387"/>
                    </a:lnTo>
                    <a:lnTo>
                      <a:pt x="332" y="389"/>
                    </a:lnTo>
                    <a:lnTo>
                      <a:pt x="333" y="384"/>
                    </a:lnTo>
                    <a:lnTo>
                      <a:pt x="335" y="384"/>
                    </a:lnTo>
                    <a:lnTo>
                      <a:pt x="336" y="384"/>
                    </a:lnTo>
                    <a:lnTo>
                      <a:pt x="337" y="382"/>
                    </a:lnTo>
                    <a:lnTo>
                      <a:pt x="338" y="381"/>
                    </a:lnTo>
                    <a:lnTo>
                      <a:pt x="342" y="383"/>
                    </a:lnTo>
                    <a:lnTo>
                      <a:pt x="342" y="382"/>
                    </a:lnTo>
                    <a:lnTo>
                      <a:pt x="343" y="381"/>
                    </a:lnTo>
                    <a:lnTo>
                      <a:pt x="342" y="377"/>
                    </a:lnTo>
                    <a:lnTo>
                      <a:pt x="343" y="377"/>
                    </a:lnTo>
                    <a:lnTo>
                      <a:pt x="343" y="376"/>
                    </a:lnTo>
                    <a:lnTo>
                      <a:pt x="344" y="373"/>
                    </a:lnTo>
                    <a:lnTo>
                      <a:pt x="346" y="370"/>
                    </a:lnTo>
                    <a:lnTo>
                      <a:pt x="349" y="370"/>
                    </a:lnTo>
                    <a:lnTo>
                      <a:pt x="348" y="370"/>
                    </a:lnTo>
                    <a:lnTo>
                      <a:pt x="348" y="366"/>
                    </a:lnTo>
                    <a:lnTo>
                      <a:pt x="347" y="368"/>
                    </a:lnTo>
                    <a:lnTo>
                      <a:pt x="346" y="367"/>
                    </a:lnTo>
                    <a:lnTo>
                      <a:pt x="348" y="366"/>
                    </a:lnTo>
                    <a:lnTo>
                      <a:pt x="349" y="366"/>
                    </a:lnTo>
                    <a:lnTo>
                      <a:pt x="349" y="364"/>
                    </a:lnTo>
                    <a:lnTo>
                      <a:pt x="350" y="365"/>
                    </a:lnTo>
                    <a:lnTo>
                      <a:pt x="350" y="364"/>
                    </a:lnTo>
                    <a:lnTo>
                      <a:pt x="350" y="361"/>
                    </a:lnTo>
                    <a:lnTo>
                      <a:pt x="349" y="360"/>
                    </a:lnTo>
                    <a:lnTo>
                      <a:pt x="350" y="359"/>
                    </a:lnTo>
                    <a:lnTo>
                      <a:pt x="348" y="360"/>
                    </a:lnTo>
                    <a:lnTo>
                      <a:pt x="347" y="358"/>
                    </a:lnTo>
                    <a:lnTo>
                      <a:pt x="346" y="358"/>
                    </a:lnTo>
                    <a:lnTo>
                      <a:pt x="346" y="357"/>
                    </a:lnTo>
                    <a:lnTo>
                      <a:pt x="347" y="357"/>
                    </a:lnTo>
                    <a:lnTo>
                      <a:pt x="346" y="356"/>
                    </a:lnTo>
                    <a:lnTo>
                      <a:pt x="347" y="356"/>
                    </a:lnTo>
                    <a:lnTo>
                      <a:pt x="346" y="354"/>
                    </a:lnTo>
                    <a:lnTo>
                      <a:pt x="345" y="352"/>
                    </a:lnTo>
                    <a:lnTo>
                      <a:pt x="345" y="350"/>
                    </a:lnTo>
                    <a:lnTo>
                      <a:pt x="344" y="347"/>
                    </a:lnTo>
                    <a:lnTo>
                      <a:pt x="345" y="347"/>
                    </a:lnTo>
                    <a:lnTo>
                      <a:pt x="344" y="347"/>
                    </a:lnTo>
                    <a:lnTo>
                      <a:pt x="345" y="346"/>
                    </a:lnTo>
                    <a:lnTo>
                      <a:pt x="344" y="346"/>
                    </a:lnTo>
                    <a:lnTo>
                      <a:pt x="344" y="345"/>
                    </a:lnTo>
                    <a:lnTo>
                      <a:pt x="345" y="345"/>
                    </a:lnTo>
                    <a:lnTo>
                      <a:pt x="346" y="342"/>
                    </a:lnTo>
                    <a:lnTo>
                      <a:pt x="346" y="339"/>
                    </a:lnTo>
                    <a:lnTo>
                      <a:pt x="347" y="337"/>
                    </a:lnTo>
                    <a:lnTo>
                      <a:pt x="346" y="336"/>
                    </a:lnTo>
                    <a:lnTo>
                      <a:pt x="348" y="336"/>
                    </a:lnTo>
                    <a:lnTo>
                      <a:pt x="350" y="333"/>
                    </a:lnTo>
                    <a:lnTo>
                      <a:pt x="351" y="331"/>
                    </a:lnTo>
                    <a:lnTo>
                      <a:pt x="353" y="332"/>
                    </a:lnTo>
                    <a:lnTo>
                      <a:pt x="355" y="332"/>
                    </a:lnTo>
                    <a:lnTo>
                      <a:pt x="355" y="331"/>
                    </a:lnTo>
                    <a:lnTo>
                      <a:pt x="351" y="330"/>
                    </a:lnTo>
                    <a:lnTo>
                      <a:pt x="351" y="329"/>
                    </a:lnTo>
                    <a:lnTo>
                      <a:pt x="352" y="329"/>
                    </a:lnTo>
                    <a:lnTo>
                      <a:pt x="351" y="329"/>
                    </a:lnTo>
                    <a:lnTo>
                      <a:pt x="351" y="327"/>
                    </a:lnTo>
                    <a:lnTo>
                      <a:pt x="350" y="326"/>
                    </a:lnTo>
                    <a:lnTo>
                      <a:pt x="350" y="325"/>
                    </a:lnTo>
                    <a:lnTo>
                      <a:pt x="349" y="323"/>
                    </a:lnTo>
                    <a:lnTo>
                      <a:pt x="348" y="323"/>
                    </a:lnTo>
                    <a:lnTo>
                      <a:pt x="349" y="321"/>
                    </a:lnTo>
                    <a:lnTo>
                      <a:pt x="349" y="320"/>
                    </a:lnTo>
                    <a:lnTo>
                      <a:pt x="350" y="319"/>
                    </a:lnTo>
                    <a:lnTo>
                      <a:pt x="348" y="319"/>
                    </a:lnTo>
                    <a:lnTo>
                      <a:pt x="349" y="317"/>
                    </a:lnTo>
                    <a:lnTo>
                      <a:pt x="350" y="316"/>
                    </a:lnTo>
                    <a:lnTo>
                      <a:pt x="350" y="313"/>
                    </a:lnTo>
                    <a:lnTo>
                      <a:pt x="350" y="312"/>
                    </a:lnTo>
                    <a:lnTo>
                      <a:pt x="349" y="312"/>
                    </a:lnTo>
                    <a:lnTo>
                      <a:pt x="350" y="311"/>
                    </a:lnTo>
                    <a:lnTo>
                      <a:pt x="350" y="309"/>
                    </a:lnTo>
                    <a:lnTo>
                      <a:pt x="349" y="311"/>
                    </a:lnTo>
                    <a:lnTo>
                      <a:pt x="350" y="309"/>
                    </a:lnTo>
                    <a:lnTo>
                      <a:pt x="349" y="308"/>
                    </a:lnTo>
                    <a:lnTo>
                      <a:pt x="351" y="309"/>
                    </a:lnTo>
                    <a:lnTo>
                      <a:pt x="351" y="308"/>
                    </a:lnTo>
                    <a:lnTo>
                      <a:pt x="349" y="307"/>
                    </a:lnTo>
                    <a:lnTo>
                      <a:pt x="349" y="308"/>
                    </a:lnTo>
                    <a:lnTo>
                      <a:pt x="349" y="307"/>
                    </a:lnTo>
                    <a:lnTo>
                      <a:pt x="348" y="307"/>
                    </a:lnTo>
                    <a:lnTo>
                      <a:pt x="346" y="307"/>
                    </a:lnTo>
                    <a:lnTo>
                      <a:pt x="346" y="304"/>
                    </a:lnTo>
                    <a:lnTo>
                      <a:pt x="347" y="303"/>
                    </a:lnTo>
                    <a:lnTo>
                      <a:pt x="346" y="302"/>
                    </a:lnTo>
                    <a:lnTo>
                      <a:pt x="348" y="302"/>
                    </a:lnTo>
                    <a:lnTo>
                      <a:pt x="348" y="301"/>
                    </a:lnTo>
                    <a:lnTo>
                      <a:pt x="350" y="302"/>
                    </a:lnTo>
                    <a:lnTo>
                      <a:pt x="350" y="300"/>
                    </a:lnTo>
                    <a:lnTo>
                      <a:pt x="350" y="299"/>
                    </a:lnTo>
                    <a:lnTo>
                      <a:pt x="348" y="298"/>
                    </a:lnTo>
                    <a:lnTo>
                      <a:pt x="349" y="296"/>
                    </a:lnTo>
                    <a:lnTo>
                      <a:pt x="351" y="295"/>
                    </a:lnTo>
                    <a:lnTo>
                      <a:pt x="351" y="294"/>
                    </a:lnTo>
                    <a:lnTo>
                      <a:pt x="353" y="295"/>
                    </a:lnTo>
                    <a:lnTo>
                      <a:pt x="353" y="292"/>
                    </a:lnTo>
                    <a:lnTo>
                      <a:pt x="354" y="291"/>
                    </a:lnTo>
                    <a:lnTo>
                      <a:pt x="355" y="286"/>
                    </a:lnTo>
                    <a:lnTo>
                      <a:pt x="356" y="283"/>
                    </a:lnTo>
                    <a:lnTo>
                      <a:pt x="354" y="282"/>
                    </a:lnTo>
                    <a:lnTo>
                      <a:pt x="355" y="279"/>
                    </a:lnTo>
                    <a:lnTo>
                      <a:pt x="351" y="276"/>
                    </a:lnTo>
                    <a:lnTo>
                      <a:pt x="350" y="276"/>
                    </a:lnTo>
                    <a:lnTo>
                      <a:pt x="347" y="279"/>
                    </a:lnTo>
                    <a:lnTo>
                      <a:pt x="346" y="278"/>
                    </a:lnTo>
                    <a:lnTo>
                      <a:pt x="348" y="277"/>
                    </a:lnTo>
                    <a:lnTo>
                      <a:pt x="350" y="272"/>
                    </a:lnTo>
                    <a:lnTo>
                      <a:pt x="349" y="271"/>
                    </a:lnTo>
                    <a:lnTo>
                      <a:pt x="348" y="270"/>
                    </a:lnTo>
                    <a:lnTo>
                      <a:pt x="350" y="264"/>
                    </a:lnTo>
                    <a:lnTo>
                      <a:pt x="350" y="260"/>
                    </a:lnTo>
                    <a:lnTo>
                      <a:pt x="351" y="258"/>
                    </a:lnTo>
                    <a:lnTo>
                      <a:pt x="353" y="255"/>
                    </a:lnTo>
                    <a:lnTo>
                      <a:pt x="354" y="249"/>
                    </a:lnTo>
                    <a:lnTo>
                      <a:pt x="355" y="247"/>
                    </a:lnTo>
                    <a:lnTo>
                      <a:pt x="356" y="244"/>
                    </a:lnTo>
                    <a:lnTo>
                      <a:pt x="355" y="242"/>
                    </a:lnTo>
                    <a:lnTo>
                      <a:pt x="353" y="243"/>
                    </a:lnTo>
                    <a:lnTo>
                      <a:pt x="350" y="242"/>
                    </a:lnTo>
                    <a:lnTo>
                      <a:pt x="350" y="239"/>
                    </a:lnTo>
                    <a:lnTo>
                      <a:pt x="349" y="238"/>
                    </a:lnTo>
                    <a:lnTo>
                      <a:pt x="347" y="239"/>
                    </a:lnTo>
                    <a:lnTo>
                      <a:pt x="346" y="239"/>
                    </a:lnTo>
                    <a:lnTo>
                      <a:pt x="344" y="238"/>
                    </a:lnTo>
                    <a:lnTo>
                      <a:pt x="344" y="236"/>
                    </a:lnTo>
                    <a:lnTo>
                      <a:pt x="345" y="236"/>
                    </a:lnTo>
                    <a:lnTo>
                      <a:pt x="346" y="235"/>
                    </a:lnTo>
                    <a:lnTo>
                      <a:pt x="342" y="234"/>
                    </a:lnTo>
                    <a:lnTo>
                      <a:pt x="342" y="233"/>
                    </a:lnTo>
                    <a:lnTo>
                      <a:pt x="340" y="233"/>
                    </a:lnTo>
                    <a:lnTo>
                      <a:pt x="339" y="232"/>
                    </a:lnTo>
                    <a:lnTo>
                      <a:pt x="338" y="232"/>
                    </a:lnTo>
                    <a:lnTo>
                      <a:pt x="337" y="229"/>
                    </a:lnTo>
                    <a:lnTo>
                      <a:pt x="336" y="228"/>
                    </a:lnTo>
                    <a:lnTo>
                      <a:pt x="339" y="229"/>
                    </a:lnTo>
                    <a:lnTo>
                      <a:pt x="342" y="232"/>
                    </a:lnTo>
                    <a:lnTo>
                      <a:pt x="345" y="232"/>
                    </a:lnTo>
                    <a:lnTo>
                      <a:pt x="345" y="231"/>
                    </a:lnTo>
                    <a:lnTo>
                      <a:pt x="347" y="231"/>
                    </a:lnTo>
                    <a:lnTo>
                      <a:pt x="348" y="230"/>
                    </a:lnTo>
                    <a:lnTo>
                      <a:pt x="347" y="230"/>
                    </a:lnTo>
                    <a:lnTo>
                      <a:pt x="345" y="224"/>
                    </a:lnTo>
                    <a:lnTo>
                      <a:pt x="342" y="223"/>
                    </a:lnTo>
                    <a:lnTo>
                      <a:pt x="340" y="221"/>
                    </a:lnTo>
                    <a:lnTo>
                      <a:pt x="342" y="219"/>
                    </a:lnTo>
                    <a:lnTo>
                      <a:pt x="341" y="218"/>
                    </a:lnTo>
                    <a:lnTo>
                      <a:pt x="342" y="217"/>
                    </a:lnTo>
                    <a:lnTo>
                      <a:pt x="342" y="218"/>
                    </a:lnTo>
                    <a:lnTo>
                      <a:pt x="342" y="219"/>
                    </a:lnTo>
                    <a:lnTo>
                      <a:pt x="343" y="219"/>
                    </a:lnTo>
                    <a:lnTo>
                      <a:pt x="344" y="218"/>
                    </a:lnTo>
                    <a:lnTo>
                      <a:pt x="344" y="219"/>
                    </a:lnTo>
                    <a:lnTo>
                      <a:pt x="345" y="219"/>
                    </a:lnTo>
                    <a:lnTo>
                      <a:pt x="345" y="218"/>
                    </a:lnTo>
                    <a:lnTo>
                      <a:pt x="348" y="217"/>
                    </a:lnTo>
                    <a:lnTo>
                      <a:pt x="350" y="218"/>
                    </a:lnTo>
                    <a:lnTo>
                      <a:pt x="353" y="215"/>
                    </a:lnTo>
                    <a:lnTo>
                      <a:pt x="351" y="215"/>
                    </a:lnTo>
                    <a:lnTo>
                      <a:pt x="351" y="213"/>
                    </a:lnTo>
                    <a:lnTo>
                      <a:pt x="349" y="213"/>
                    </a:lnTo>
                    <a:lnTo>
                      <a:pt x="348" y="212"/>
                    </a:lnTo>
                    <a:lnTo>
                      <a:pt x="346" y="213"/>
                    </a:lnTo>
                    <a:lnTo>
                      <a:pt x="347" y="211"/>
                    </a:lnTo>
                    <a:lnTo>
                      <a:pt x="346" y="211"/>
                    </a:lnTo>
                    <a:lnTo>
                      <a:pt x="344" y="212"/>
                    </a:lnTo>
                    <a:lnTo>
                      <a:pt x="343" y="211"/>
                    </a:lnTo>
                    <a:lnTo>
                      <a:pt x="342" y="211"/>
                    </a:lnTo>
                    <a:lnTo>
                      <a:pt x="342" y="213"/>
                    </a:lnTo>
                    <a:lnTo>
                      <a:pt x="340" y="213"/>
                    </a:lnTo>
                    <a:lnTo>
                      <a:pt x="340" y="215"/>
                    </a:lnTo>
                    <a:lnTo>
                      <a:pt x="338" y="214"/>
                    </a:lnTo>
                    <a:lnTo>
                      <a:pt x="338" y="210"/>
                    </a:lnTo>
                    <a:lnTo>
                      <a:pt x="339" y="211"/>
                    </a:lnTo>
                    <a:lnTo>
                      <a:pt x="339" y="210"/>
                    </a:lnTo>
                    <a:lnTo>
                      <a:pt x="338" y="209"/>
                    </a:lnTo>
                    <a:lnTo>
                      <a:pt x="340" y="208"/>
                    </a:lnTo>
                    <a:lnTo>
                      <a:pt x="338" y="205"/>
                    </a:lnTo>
                    <a:lnTo>
                      <a:pt x="340" y="203"/>
                    </a:lnTo>
                    <a:lnTo>
                      <a:pt x="343" y="202"/>
                    </a:lnTo>
                    <a:lnTo>
                      <a:pt x="347" y="195"/>
                    </a:lnTo>
                    <a:lnTo>
                      <a:pt x="356" y="192"/>
                    </a:lnTo>
                    <a:lnTo>
                      <a:pt x="359" y="191"/>
                    </a:lnTo>
                    <a:lnTo>
                      <a:pt x="361" y="191"/>
                    </a:lnTo>
                    <a:lnTo>
                      <a:pt x="360" y="191"/>
                    </a:lnTo>
                    <a:lnTo>
                      <a:pt x="360" y="194"/>
                    </a:lnTo>
                    <a:lnTo>
                      <a:pt x="362" y="195"/>
                    </a:lnTo>
                    <a:lnTo>
                      <a:pt x="363" y="197"/>
                    </a:lnTo>
                    <a:lnTo>
                      <a:pt x="363" y="198"/>
                    </a:lnTo>
                    <a:lnTo>
                      <a:pt x="365" y="198"/>
                    </a:lnTo>
                    <a:lnTo>
                      <a:pt x="366" y="198"/>
                    </a:lnTo>
                    <a:lnTo>
                      <a:pt x="367" y="196"/>
                    </a:lnTo>
                    <a:lnTo>
                      <a:pt x="367" y="195"/>
                    </a:lnTo>
                    <a:lnTo>
                      <a:pt x="368" y="194"/>
                    </a:lnTo>
                    <a:lnTo>
                      <a:pt x="368" y="192"/>
                    </a:lnTo>
                    <a:lnTo>
                      <a:pt x="370" y="191"/>
                    </a:lnTo>
                    <a:lnTo>
                      <a:pt x="371" y="188"/>
                    </a:lnTo>
                    <a:lnTo>
                      <a:pt x="372" y="188"/>
                    </a:lnTo>
                    <a:lnTo>
                      <a:pt x="375" y="188"/>
                    </a:lnTo>
                    <a:lnTo>
                      <a:pt x="375" y="187"/>
                    </a:lnTo>
                    <a:lnTo>
                      <a:pt x="376" y="187"/>
                    </a:lnTo>
                    <a:lnTo>
                      <a:pt x="377" y="187"/>
                    </a:lnTo>
                    <a:lnTo>
                      <a:pt x="379" y="185"/>
                    </a:lnTo>
                    <a:lnTo>
                      <a:pt x="379" y="186"/>
                    </a:lnTo>
                    <a:lnTo>
                      <a:pt x="381" y="183"/>
                    </a:lnTo>
                    <a:lnTo>
                      <a:pt x="381" y="181"/>
                    </a:lnTo>
                    <a:lnTo>
                      <a:pt x="379" y="180"/>
                    </a:lnTo>
                    <a:lnTo>
                      <a:pt x="378" y="179"/>
                    </a:lnTo>
                    <a:lnTo>
                      <a:pt x="377" y="178"/>
                    </a:lnTo>
                    <a:lnTo>
                      <a:pt x="376" y="179"/>
                    </a:lnTo>
                    <a:lnTo>
                      <a:pt x="375" y="179"/>
                    </a:lnTo>
                    <a:lnTo>
                      <a:pt x="373" y="181"/>
                    </a:lnTo>
                    <a:lnTo>
                      <a:pt x="372" y="180"/>
                    </a:lnTo>
                    <a:lnTo>
                      <a:pt x="373" y="177"/>
                    </a:lnTo>
                    <a:lnTo>
                      <a:pt x="376" y="176"/>
                    </a:lnTo>
                    <a:lnTo>
                      <a:pt x="378" y="171"/>
                    </a:lnTo>
                    <a:lnTo>
                      <a:pt x="378" y="168"/>
                    </a:lnTo>
                    <a:lnTo>
                      <a:pt x="377" y="166"/>
                    </a:lnTo>
                    <a:lnTo>
                      <a:pt x="377" y="165"/>
                    </a:lnTo>
                    <a:lnTo>
                      <a:pt x="376" y="162"/>
                    </a:lnTo>
                    <a:lnTo>
                      <a:pt x="377" y="161"/>
                    </a:lnTo>
                    <a:lnTo>
                      <a:pt x="381" y="161"/>
                    </a:lnTo>
                    <a:lnTo>
                      <a:pt x="381" y="158"/>
                    </a:lnTo>
                    <a:lnTo>
                      <a:pt x="383" y="157"/>
                    </a:lnTo>
                    <a:lnTo>
                      <a:pt x="382" y="157"/>
                    </a:lnTo>
                    <a:lnTo>
                      <a:pt x="383" y="153"/>
                    </a:lnTo>
                    <a:lnTo>
                      <a:pt x="381" y="151"/>
                    </a:lnTo>
                    <a:lnTo>
                      <a:pt x="381" y="148"/>
                    </a:lnTo>
                    <a:lnTo>
                      <a:pt x="384" y="145"/>
                    </a:lnTo>
                    <a:lnTo>
                      <a:pt x="383" y="144"/>
                    </a:lnTo>
                    <a:lnTo>
                      <a:pt x="382" y="141"/>
                    </a:lnTo>
                    <a:lnTo>
                      <a:pt x="383" y="140"/>
                    </a:lnTo>
                    <a:lnTo>
                      <a:pt x="384" y="141"/>
                    </a:lnTo>
                    <a:lnTo>
                      <a:pt x="386" y="138"/>
                    </a:lnTo>
                    <a:lnTo>
                      <a:pt x="385" y="135"/>
                    </a:lnTo>
                    <a:lnTo>
                      <a:pt x="386" y="135"/>
                    </a:lnTo>
                    <a:lnTo>
                      <a:pt x="386" y="131"/>
                    </a:lnTo>
                    <a:lnTo>
                      <a:pt x="387" y="131"/>
                    </a:lnTo>
                    <a:lnTo>
                      <a:pt x="388" y="131"/>
                    </a:lnTo>
                    <a:lnTo>
                      <a:pt x="389" y="131"/>
                    </a:lnTo>
                    <a:lnTo>
                      <a:pt x="391" y="131"/>
                    </a:lnTo>
                    <a:lnTo>
                      <a:pt x="392" y="131"/>
                    </a:lnTo>
                    <a:lnTo>
                      <a:pt x="392" y="133"/>
                    </a:lnTo>
                    <a:lnTo>
                      <a:pt x="393" y="132"/>
                    </a:lnTo>
                    <a:lnTo>
                      <a:pt x="392" y="126"/>
                    </a:lnTo>
                    <a:lnTo>
                      <a:pt x="392" y="121"/>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80" name="Group 107">
              <a:extLst>
                <a:ext uri="{FF2B5EF4-FFF2-40B4-BE49-F238E27FC236}">
                  <a16:creationId xmlns:a16="http://schemas.microsoft.com/office/drawing/2014/main" id="{326215A8-FA8B-4DEB-B189-6B1288F1B358}"/>
                </a:ext>
              </a:extLst>
            </p:cNvPr>
            <p:cNvGrpSpPr>
              <a:grpSpLocks/>
            </p:cNvGrpSpPr>
            <p:nvPr/>
          </p:nvGrpSpPr>
          <p:grpSpPr bwMode="auto">
            <a:xfrm>
              <a:off x="1319" y="3149"/>
              <a:ext cx="411" cy="305"/>
              <a:chOff x="1319" y="3149"/>
              <a:chExt cx="411" cy="305"/>
            </a:xfrm>
          </p:grpSpPr>
          <p:sp>
            <p:nvSpPr>
              <p:cNvPr id="499" name="Freeform 105">
                <a:extLst>
                  <a:ext uri="{FF2B5EF4-FFF2-40B4-BE49-F238E27FC236}">
                    <a16:creationId xmlns:a16="http://schemas.microsoft.com/office/drawing/2014/main" id="{A7C94675-CEF4-416E-A02A-DC7057D15342}"/>
                  </a:ext>
                </a:extLst>
              </p:cNvPr>
              <p:cNvSpPr>
                <a:spLocks/>
              </p:cNvSpPr>
              <p:nvPr/>
            </p:nvSpPr>
            <p:spPr bwMode="auto">
              <a:xfrm>
                <a:off x="1319" y="3149"/>
                <a:ext cx="411" cy="305"/>
              </a:xfrm>
              <a:custGeom>
                <a:avLst/>
                <a:gdLst>
                  <a:gd name="T0" fmla="*/ 390 w 411"/>
                  <a:gd name="T1" fmla="*/ 42 h 305"/>
                  <a:gd name="T2" fmla="*/ 357 w 411"/>
                  <a:gd name="T3" fmla="*/ 65 h 305"/>
                  <a:gd name="T4" fmla="*/ 321 w 411"/>
                  <a:gd name="T5" fmla="*/ 39 h 305"/>
                  <a:gd name="T6" fmla="*/ 299 w 411"/>
                  <a:gd name="T7" fmla="*/ 44 h 305"/>
                  <a:gd name="T8" fmla="*/ 286 w 411"/>
                  <a:gd name="T9" fmla="*/ 48 h 305"/>
                  <a:gd name="T10" fmla="*/ 265 w 411"/>
                  <a:gd name="T11" fmla="*/ 62 h 305"/>
                  <a:gd name="T12" fmla="*/ 257 w 411"/>
                  <a:gd name="T13" fmla="*/ 74 h 305"/>
                  <a:gd name="T14" fmla="*/ 245 w 411"/>
                  <a:gd name="T15" fmla="*/ 78 h 305"/>
                  <a:gd name="T16" fmla="*/ 233 w 411"/>
                  <a:gd name="T17" fmla="*/ 78 h 305"/>
                  <a:gd name="T18" fmla="*/ 218 w 411"/>
                  <a:gd name="T19" fmla="*/ 67 h 305"/>
                  <a:gd name="T20" fmla="*/ 199 w 411"/>
                  <a:gd name="T21" fmla="*/ 54 h 305"/>
                  <a:gd name="T22" fmla="*/ 166 w 411"/>
                  <a:gd name="T23" fmla="*/ 13 h 305"/>
                  <a:gd name="T24" fmla="*/ 133 w 411"/>
                  <a:gd name="T25" fmla="*/ 22 h 305"/>
                  <a:gd name="T26" fmla="*/ 120 w 411"/>
                  <a:gd name="T27" fmla="*/ 2 h 305"/>
                  <a:gd name="T28" fmla="*/ 105 w 411"/>
                  <a:gd name="T29" fmla="*/ 15 h 305"/>
                  <a:gd name="T30" fmla="*/ 90 w 411"/>
                  <a:gd name="T31" fmla="*/ 19 h 305"/>
                  <a:gd name="T32" fmla="*/ 76 w 411"/>
                  <a:gd name="T33" fmla="*/ 14 h 305"/>
                  <a:gd name="T34" fmla="*/ 68 w 411"/>
                  <a:gd name="T35" fmla="*/ 10 h 305"/>
                  <a:gd name="T36" fmla="*/ 61 w 411"/>
                  <a:gd name="T37" fmla="*/ 5 h 305"/>
                  <a:gd name="T38" fmla="*/ 48 w 411"/>
                  <a:gd name="T39" fmla="*/ 10 h 305"/>
                  <a:gd name="T40" fmla="*/ 39 w 411"/>
                  <a:gd name="T41" fmla="*/ 20 h 305"/>
                  <a:gd name="T42" fmla="*/ 19 w 411"/>
                  <a:gd name="T43" fmla="*/ 19 h 305"/>
                  <a:gd name="T44" fmla="*/ 15 w 411"/>
                  <a:gd name="T45" fmla="*/ 34 h 305"/>
                  <a:gd name="T46" fmla="*/ 9 w 411"/>
                  <a:gd name="T47" fmla="*/ 45 h 305"/>
                  <a:gd name="T48" fmla="*/ 2 w 411"/>
                  <a:gd name="T49" fmla="*/ 49 h 305"/>
                  <a:gd name="T50" fmla="*/ 14 w 411"/>
                  <a:gd name="T51" fmla="*/ 60 h 305"/>
                  <a:gd name="T52" fmla="*/ 24 w 411"/>
                  <a:gd name="T53" fmla="*/ 65 h 305"/>
                  <a:gd name="T54" fmla="*/ 24 w 411"/>
                  <a:gd name="T55" fmla="*/ 76 h 305"/>
                  <a:gd name="T56" fmla="*/ 41 w 411"/>
                  <a:gd name="T57" fmla="*/ 92 h 305"/>
                  <a:gd name="T58" fmla="*/ 38 w 411"/>
                  <a:gd name="T59" fmla="*/ 109 h 305"/>
                  <a:gd name="T60" fmla="*/ 30 w 411"/>
                  <a:gd name="T61" fmla="*/ 127 h 305"/>
                  <a:gd name="T62" fmla="*/ 36 w 411"/>
                  <a:gd name="T63" fmla="*/ 147 h 305"/>
                  <a:gd name="T64" fmla="*/ 50 w 411"/>
                  <a:gd name="T65" fmla="*/ 163 h 305"/>
                  <a:gd name="T66" fmla="*/ 60 w 411"/>
                  <a:gd name="T67" fmla="*/ 163 h 305"/>
                  <a:gd name="T68" fmla="*/ 76 w 411"/>
                  <a:gd name="T69" fmla="*/ 169 h 305"/>
                  <a:gd name="T70" fmla="*/ 83 w 411"/>
                  <a:gd name="T71" fmla="*/ 177 h 305"/>
                  <a:gd name="T72" fmla="*/ 98 w 411"/>
                  <a:gd name="T73" fmla="*/ 186 h 305"/>
                  <a:gd name="T74" fmla="*/ 105 w 411"/>
                  <a:gd name="T75" fmla="*/ 196 h 305"/>
                  <a:gd name="T76" fmla="*/ 116 w 411"/>
                  <a:gd name="T77" fmla="*/ 220 h 305"/>
                  <a:gd name="T78" fmla="*/ 143 w 411"/>
                  <a:gd name="T79" fmla="*/ 233 h 305"/>
                  <a:gd name="T80" fmla="*/ 159 w 411"/>
                  <a:gd name="T81" fmla="*/ 217 h 305"/>
                  <a:gd name="T82" fmla="*/ 176 w 411"/>
                  <a:gd name="T83" fmla="*/ 229 h 305"/>
                  <a:gd name="T84" fmla="*/ 195 w 411"/>
                  <a:gd name="T85" fmla="*/ 246 h 305"/>
                  <a:gd name="T86" fmla="*/ 215 w 411"/>
                  <a:gd name="T87" fmla="*/ 255 h 305"/>
                  <a:gd name="T88" fmla="*/ 237 w 411"/>
                  <a:gd name="T89" fmla="*/ 278 h 305"/>
                  <a:gd name="T90" fmla="*/ 263 w 411"/>
                  <a:gd name="T91" fmla="*/ 298 h 305"/>
                  <a:gd name="T92" fmla="*/ 278 w 411"/>
                  <a:gd name="T93" fmla="*/ 297 h 305"/>
                  <a:gd name="T94" fmla="*/ 296 w 411"/>
                  <a:gd name="T95" fmla="*/ 295 h 305"/>
                  <a:gd name="T96" fmla="*/ 310 w 411"/>
                  <a:gd name="T97" fmla="*/ 286 h 305"/>
                  <a:gd name="T98" fmla="*/ 333 w 411"/>
                  <a:gd name="T99" fmla="*/ 287 h 305"/>
                  <a:gd name="T100" fmla="*/ 356 w 411"/>
                  <a:gd name="T101" fmla="*/ 300 h 305"/>
                  <a:gd name="T102" fmla="*/ 373 w 411"/>
                  <a:gd name="T103" fmla="*/ 293 h 305"/>
                  <a:gd name="T104" fmla="*/ 378 w 411"/>
                  <a:gd name="T105" fmla="*/ 271 h 305"/>
                  <a:gd name="T106" fmla="*/ 379 w 411"/>
                  <a:gd name="T107" fmla="*/ 244 h 305"/>
                  <a:gd name="T108" fmla="*/ 373 w 411"/>
                  <a:gd name="T109" fmla="*/ 229 h 305"/>
                  <a:gd name="T110" fmla="*/ 365 w 411"/>
                  <a:gd name="T111" fmla="*/ 199 h 305"/>
                  <a:gd name="T112" fmla="*/ 370 w 411"/>
                  <a:gd name="T113" fmla="*/ 175 h 305"/>
                  <a:gd name="T114" fmla="*/ 366 w 411"/>
                  <a:gd name="T115" fmla="*/ 140 h 305"/>
                  <a:gd name="T116" fmla="*/ 373 w 411"/>
                  <a:gd name="T117" fmla="*/ 116 h 305"/>
                  <a:gd name="T118" fmla="*/ 392 w 411"/>
                  <a:gd name="T119" fmla="*/ 96 h 305"/>
                  <a:gd name="T120" fmla="*/ 398 w 411"/>
                  <a:gd name="T121" fmla="*/ 57 h 305"/>
                  <a:gd name="T122" fmla="*/ 411 w 411"/>
                  <a:gd name="T123" fmla="*/ 31 h 3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11"/>
                  <a:gd name="T187" fmla="*/ 0 h 305"/>
                  <a:gd name="T188" fmla="*/ 411 w 411"/>
                  <a:gd name="T189" fmla="*/ 305 h 3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11" h="305">
                    <a:moveTo>
                      <a:pt x="410" y="29"/>
                    </a:moveTo>
                    <a:lnTo>
                      <a:pt x="411" y="26"/>
                    </a:lnTo>
                    <a:lnTo>
                      <a:pt x="410" y="24"/>
                    </a:lnTo>
                    <a:lnTo>
                      <a:pt x="407" y="21"/>
                    </a:lnTo>
                    <a:lnTo>
                      <a:pt x="404" y="23"/>
                    </a:lnTo>
                    <a:lnTo>
                      <a:pt x="403" y="25"/>
                    </a:lnTo>
                    <a:lnTo>
                      <a:pt x="402" y="25"/>
                    </a:lnTo>
                    <a:lnTo>
                      <a:pt x="401" y="27"/>
                    </a:lnTo>
                    <a:lnTo>
                      <a:pt x="399" y="29"/>
                    </a:lnTo>
                    <a:lnTo>
                      <a:pt x="398" y="27"/>
                    </a:lnTo>
                    <a:lnTo>
                      <a:pt x="396" y="28"/>
                    </a:lnTo>
                    <a:lnTo>
                      <a:pt x="393" y="32"/>
                    </a:lnTo>
                    <a:lnTo>
                      <a:pt x="392" y="39"/>
                    </a:lnTo>
                    <a:lnTo>
                      <a:pt x="390" y="42"/>
                    </a:lnTo>
                    <a:lnTo>
                      <a:pt x="386" y="45"/>
                    </a:lnTo>
                    <a:lnTo>
                      <a:pt x="387" y="47"/>
                    </a:lnTo>
                    <a:lnTo>
                      <a:pt x="386" y="48"/>
                    </a:lnTo>
                    <a:lnTo>
                      <a:pt x="382" y="50"/>
                    </a:lnTo>
                    <a:lnTo>
                      <a:pt x="379" y="52"/>
                    </a:lnTo>
                    <a:lnTo>
                      <a:pt x="378" y="52"/>
                    </a:lnTo>
                    <a:lnTo>
                      <a:pt x="377" y="52"/>
                    </a:lnTo>
                    <a:lnTo>
                      <a:pt x="371" y="60"/>
                    </a:lnTo>
                    <a:lnTo>
                      <a:pt x="369" y="65"/>
                    </a:lnTo>
                    <a:lnTo>
                      <a:pt x="368" y="66"/>
                    </a:lnTo>
                    <a:lnTo>
                      <a:pt x="364" y="69"/>
                    </a:lnTo>
                    <a:lnTo>
                      <a:pt x="361" y="67"/>
                    </a:lnTo>
                    <a:lnTo>
                      <a:pt x="358" y="66"/>
                    </a:lnTo>
                    <a:lnTo>
                      <a:pt x="357" y="65"/>
                    </a:lnTo>
                    <a:lnTo>
                      <a:pt x="350" y="60"/>
                    </a:lnTo>
                    <a:lnTo>
                      <a:pt x="347" y="59"/>
                    </a:lnTo>
                    <a:lnTo>
                      <a:pt x="345" y="59"/>
                    </a:lnTo>
                    <a:lnTo>
                      <a:pt x="344" y="55"/>
                    </a:lnTo>
                    <a:lnTo>
                      <a:pt x="341" y="52"/>
                    </a:lnTo>
                    <a:lnTo>
                      <a:pt x="341" y="49"/>
                    </a:lnTo>
                    <a:lnTo>
                      <a:pt x="338" y="47"/>
                    </a:lnTo>
                    <a:lnTo>
                      <a:pt x="337" y="44"/>
                    </a:lnTo>
                    <a:lnTo>
                      <a:pt x="332" y="43"/>
                    </a:lnTo>
                    <a:lnTo>
                      <a:pt x="331" y="44"/>
                    </a:lnTo>
                    <a:lnTo>
                      <a:pt x="330" y="44"/>
                    </a:lnTo>
                    <a:lnTo>
                      <a:pt x="329" y="44"/>
                    </a:lnTo>
                    <a:lnTo>
                      <a:pt x="322" y="38"/>
                    </a:lnTo>
                    <a:lnTo>
                      <a:pt x="321" y="39"/>
                    </a:lnTo>
                    <a:lnTo>
                      <a:pt x="320" y="38"/>
                    </a:lnTo>
                    <a:lnTo>
                      <a:pt x="319" y="36"/>
                    </a:lnTo>
                    <a:lnTo>
                      <a:pt x="317" y="37"/>
                    </a:lnTo>
                    <a:lnTo>
                      <a:pt x="317" y="32"/>
                    </a:lnTo>
                    <a:lnTo>
                      <a:pt x="314" y="31"/>
                    </a:lnTo>
                    <a:lnTo>
                      <a:pt x="313" y="31"/>
                    </a:lnTo>
                    <a:lnTo>
                      <a:pt x="311" y="29"/>
                    </a:lnTo>
                    <a:lnTo>
                      <a:pt x="308" y="29"/>
                    </a:lnTo>
                    <a:lnTo>
                      <a:pt x="306" y="31"/>
                    </a:lnTo>
                    <a:lnTo>
                      <a:pt x="305" y="40"/>
                    </a:lnTo>
                    <a:lnTo>
                      <a:pt x="303" y="42"/>
                    </a:lnTo>
                    <a:lnTo>
                      <a:pt x="300" y="42"/>
                    </a:lnTo>
                    <a:lnTo>
                      <a:pt x="299" y="44"/>
                    </a:lnTo>
                    <a:lnTo>
                      <a:pt x="298" y="44"/>
                    </a:lnTo>
                    <a:lnTo>
                      <a:pt x="297" y="46"/>
                    </a:lnTo>
                    <a:lnTo>
                      <a:pt x="297" y="45"/>
                    </a:lnTo>
                    <a:lnTo>
                      <a:pt x="293" y="45"/>
                    </a:lnTo>
                    <a:lnTo>
                      <a:pt x="293" y="44"/>
                    </a:lnTo>
                    <a:lnTo>
                      <a:pt x="293" y="45"/>
                    </a:lnTo>
                    <a:lnTo>
                      <a:pt x="290" y="46"/>
                    </a:lnTo>
                    <a:lnTo>
                      <a:pt x="291" y="46"/>
                    </a:lnTo>
                    <a:lnTo>
                      <a:pt x="291" y="48"/>
                    </a:lnTo>
                    <a:lnTo>
                      <a:pt x="290" y="49"/>
                    </a:lnTo>
                    <a:lnTo>
                      <a:pt x="288" y="47"/>
                    </a:lnTo>
                    <a:lnTo>
                      <a:pt x="287" y="48"/>
                    </a:lnTo>
                    <a:lnTo>
                      <a:pt x="286" y="48"/>
                    </a:lnTo>
                    <a:lnTo>
                      <a:pt x="286" y="49"/>
                    </a:lnTo>
                    <a:lnTo>
                      <a:pt x="284" y="49"/>
                    </a:lnTo>
                    <a:lnTo>
                      <a:pt x="284" y="50"/>
                    </a:lnTo>
                    <a:lnTo>
                      <a:pt x="284" y="49"/>
                    </a:lnTo>
                    <a:lnTo>
                      <a:pt x="283" y="49"/>
                    </a:lnTo>
                    <a:lnTo>
                      <a:pt x="281" y="49"/>
                    </a:lnTo>
                    <a:lnTo>
                      <a:pt x="275" y="55"/>
                    </a:lnTo>
                    <a:lnTo>
                      <a:pt x="271" y="55"/>
                    </a:lnTo>
                    <a:lnTo>
                      <a:pt x="269" y="55"/>
                    </a:lnTo>
                    <a:lnTo>
                      <a:pt x="269" y="57"/>
                    </a:lnTo>
                    <a:lnTo>
                      <a:pt x="267" y="57"/>
                    </a:lnTo>
                    <a:lnTo>
                      <a:pt x="265" y="60"/>
                    </a:lnTo>
                    <a:lnTo>
                      <a:pt x="265" y="62"/>
                    </a:lnTo>
                    <a:lnTo>
                      <a:pt x="266" y="62"/>
                    </a:lnTo>
                    <a:lnTo>
                      <a:pt x="267" y="64"/>
                    </a:lnTo>
                    <a:lnTo>
                      <a:pt x="269" y="66"/>
                    </a:lnTo>
                    <a:lnTo>
                      <a:pt x="267" y="67"/>
                    </a:lnTo>
                    <a:lnTo>
                      <a:pt x="266" y="69"/>
                    </a:lnTo>
                    <a:lnTo>
                      <a:pt x="264" y="69"/>
                    </a:lnTo>
                    <a:lnTo>
                      <a:pt x="262" y="70"/>
                    </a:lnTo>
                    <a:lnTo>
                      <a:pt x="260" y="69"/>
                    </a:lnTo>
                    <a:lnTo>
                      <a:pt x="258" y="69"/>
                    </a:lnTo>
                    <a:lnTo>
                      <a:pt x="259" y="71"/>
                    </a:lnTo>
                    <a:lnTo>
                      <a:pt x="258" y="72"/>
                    </a:lnTo>
                    <a:lnTo>
                      <a:pt x="257" y="72"/>
                    </a:lnTo>
                    <a:lnTo>
                      <a:pt x="257" y="74"/>
                    </a:lnTo>
                    <a:lnTo>
                      <a:pt x="259" y="75"/>
                    </a:lnTo>
                    <a:lnTo>
                      <a:pt x="260" y="78"/>
                    </a:lnTo>
                    <a:lnTo>
                      <a:pt x="261" y="78"/>
                    </a:lnTo>
                    <a:lnTo>
                      <a:pt x="261" y="83"/>
                    </a:lnTo>
                    <a:lnTo>
                      <a:pt x="254" y="79"/>
                    </a:lnTo>
                    <a:lnTo>
                      <a:pt x="252" y="78"/>
                    </a:lnTo>
                    <a:lnTo>
                      <a:pt x="251" y="76"/>
                    </a:lnTo>
                    <a:lnTo>
                      <a:pt x="250" y="77"/>
                    </a:lnTo>
                    <a:lnTo>
                      <a:pt x="248" y="76"/>
                    </a:lnTo>
                    <a:lnTo>
                      <a:pt x="248" y="78"/>
                    </a:lnTo>
                    <a:lnTo>
                      <a:pt x="246" y="77"/>
                    </a:lnTo>
                    <a:lnTo>
                      <a:pt x="245" y="78"/>
                    </a:lnTo>
                    <a:lnTo>
                      <a:pt x="244" y="78"/>
                    </a:lnTo>
                    <a:lnTo>
                      <a:pt x="243" y="78"/>
                    </a:lnTo>
                    <a:lnTo>
                      <a:pt x="238" y="78"/>
                    </a:lnTo>
                    <a:lnTo>
                      <a:pt x="238" y="76"/>
                    </a:lnTo>
                    <a:lnTo>
                      <a:pt x="240" y="74"/>
                    </a:lnTo>
                    <a:lnTo>
                      <a:pt x="240" y="73"/>
                    </a:lnTo>
                    <a:lnTo>
                      <a:pt x="237" y="73"/>
                    </a:lnTo>
                    <a:lnTo>
                      <a:pt x="237" y="72"/>
                    </a:lnTo>
                    <a:lnTo>
                      <a:pt x="237" y="74"/>
                    </a:lnTo>
                    <a:lnTo>
                      <a:pt x="237" y="75"/>
                    </a:lnTo>
                    <a:lnTo>
                      <a:pt x="237" y="76"/>
                    </a:lnTo>
                    <a:lnTo>
                      <a:pt x="233" y="78"/>
                    </a:lnTo>
                    <a:lnTo>
                      <a:pt x="232" y="76"/>
                    </a:lnTo>
                    <a:lnTo>
                      <a:pt x="231" y="77"/>
                    </a:lnTo>
                    <a:lnTo>
                      <a:pt x="228" y="76"/>
                    </a:lnTo>
                    <a:lnTo>
                      <a:pt x="227" y="78"/>
                    </a:lnTo>
                    <a:lnTo>
                      <a:pt x="225" y="78"/>
                    </a:lnTo>
                    <a:lnTo>
                      <a:pt x="224" y="78"/>
                    </a:lnTo>
                    <a:lnTo>
                      <a:pt x="223" y="76"/>
                    </a:lnTo>
                    <a:lnTo>
                      <a:pt x="223" y="75"/>
                    </a:lnTo>
                    <a:lnTo>
                      <a:pt x="223" y="74"/>
                    </a:lnTo>
                    <a:lnTo>
                      <a:pt x="221" y="72"/>
                    </a:lnTo>
                    <a:lnTo>
                      <a:pt x="219" y="68"/>
                    </a:lnTo>
                    <a:lnTo>
                      <a:pt x="218" y="68"/>
                    </a:lnTo>
                    <a:lnTo>
                      <a:pt x="218" y="67"/>
                    </a:lnTo>
                    <a:lnTo>
                      <a:pt x="217" y="68"/>
                    </a:lnTo>
                    <a:lnTo>
                      <a:pt x="216" y="67"/>
                    </a:lnTo>
                    <a:lnTo>
                      <a:pt x="215" y="67"/>
                    </a:lnTo>
                    <a:lnTo>
                      <a:pt x="213" y="63"/>
                    </a:lnTo>
                    <a:lnTo>
                      <a:pt x="211" y="64"/>
                    </a:lnTo>
                    <a:lnTo>
                      <a:pt x="211" y="65"/>
                    </a:lnTo>
                    <a:lnTo>
                      <a:pt x="210" y="65"/>
                    </a:lnTo>
                    <a:lnTo>
                      <a:pt x="207" y="62"/>
                    </a:lnTo>
                    <a:lnTo>
                      <a:pt x="207" y="57"/>
                    </a:lnTo>
                    <a:lnTo>
                      <a:pt x="203" y="54"/>
                    </a:lnTo>
                    <a:lnTo>
                      <a:pt x="201" y="55"/>
                    </a:lnTo>
                    <a:lnTo>
                      <a:pt x="200" y="54"/>
                    </a:lnTo>
                    <a:lnTo>
                      <a:pt x="199" y="54"/>
                    </a:lnTo>
                    <a:lnTo>
                      <a:pt x="198" y="53"/>
                    </a:lnTo>
                    <a:lnTo>
                      <a:pt x="195" y="52"/>
                    </a:lnTo>
                    <a:lnTo>
                      <a:pt x="194" y="52"/>
                    </a:lnTo>
                    <a:lnTo>
                      <a:pt x="194" y="51"/>
                    </a:lnTo>
                    <a:lnTo>
                      <a:pt x="194" y="48"/>
                    </a:lnTo>
                    <a:lnTo>
                      <a:pt x="192" y="40"/>
                    </a:lnTo>
                    <a:lnTo>
                      <a:pt x="190" y="39"/>
                    </a:lnTo>
                    <a:lnTo>
                      <a:pt x="178" y="37"/>
                    </a:lnTo>
                    <a:lnTo>
                      <a:pt x="179" y="27"/>
                    </a:lnTo>
                    <a:lnTo>
                      <a:pt x="179" y="23"/>
                    </a:lnTo>
                    <a:lnTo>
                      <a:pt x="174" y="21"/>
                    </a:lnTo>
                    <a:lnTo>
                      <a:pt x="175" y="15"/>
                    </a:lnTo>
                    <a:lnTo>
                      <a:pt x="167" y="15"/>
                    </a:lnTo>
                    <a:lnTo>
                      <a:pt x="166" y="13"/>
                    </a:lnTo>
                    <a:lnTo>
                      <a:pt x="164" y="13"/>
                    </a:lnTo>
                    <a:lnTo>
                      <a:pt x="164" y="11"/>
                    </a:lnTo>
                    <a:lnTo>
                      <a:pt x="162" y="13"/>
                    </a:lnTo>
                    <a:lnTo>
                      <a:pt x="158" y="8"/>
                    </a:lnTo>
                    <a:lnTo>
                      <a:pt x="156" y="7"/>
                    </a:lnTo>
                    <a:lnTo>
                      <a:pt x="156" y="10"/>
                    </a:lnTo>
                    <a:lnTo>
                      <a:pt x="155" y="10"/>
                    </a:lnTo>
                    <a:lnTo>
                      <a:pt x="147" y="10"/>
                    </a:lnTo>
                    <a:lnTo>
                      <a:pt x="146" y="17"/>
                    </a:lnTo>
                    <a:lnTo>
                      <a:pt x="142" y="16"/>
                    </a:lnTo>
                    <a:lnTo>
                      <a:pt x="137" y="15"/>
                    </a:lnTo>
                    <a:lnTo>
                      <a:pt x="136" y="19"/>
                    </a:lnTo>
                    <a:lnTo>
                      <a:pt x="133" y="21"/>
                    </a:lnTo>
                    <a:lnTo>
                      <a:pt x="133" y="22"/>
                    </a:lnTo>
                    <a:lnTo>
                      <a:pt x="131" y="23"/>
                    </a:lnTo>
                    <a:lnTo>
                      <a:pt x="131" y="21"/>
                    </a:lnTo>
                    <a:lnTo>
                      <a:pt x="127" y="20"/>
                    </a:lnTo>
                    <a:lnTo>
                      <a:pt x="126" y="20"/>
                    </a:lnTo>
                    <a:lnTo>
                      <a:pt x="126" y="19"/>
                    </a:lnTo>
                    <a:lnTo>
                      <a:pt x="124" y="18"/>
                    </a:lnTo>
                    <a:lnTo>
                      <a:pt x="123" y="15"/>
                    </a:lnTo>
                    <a:lnTo>
                      <a:pt x="124" y="12"/>
                    </a:lnTo>
                    <a:lnTo>
                      <a:pt x="126" y="8"/>
                    </a:lnTo>
                    <a:lnTo>
                      <a:pt x="124" y="7"/>
                    </a:lnTo>
                    <a:lnTo>
                      <a:pt x="125" y="6"/>
                    </a:lnTo>
                    <a:lnTo>
                      <a:pt x="125" y="5"/>
                    </a:lnTo>
                    <a:lnTo>
                      <a:pt x="121" y="4"/>
                    </a:lnTo>
                    <a:lnTo>
                      <a:pt x="120" y="2"/>
                    </a:lnTo>
                    <a:lnTo>
                      <a:pt x="118" y="0"/>
                    </a:lnTo>
                    <a:lnTo>
                      <a:pt x="116" y="1"/>
                    </a:lnTo>
                    <a:lnTo>
                      <a:pt x="115" y="4"/>
                    </a:lnTo>
                    <a:lnTo>
                      <a:pt x="112" y="2"/>
                    </a:lnTo>
                    <a:lnTo>
                      <a:pt x="111" y="5"/>
                    </a:lnTo>
                    <a:lnTo>
                      <a:pt x="109" y="5"/>
                    </a:lnTo>
                    <a:lnTo>
                      <a:pt x="107" y="6"/>
                    </a:lnTo>
                    <a:lnTo>
                      <a:pt x="107" y="8"/>
                    </a:lnTo>
                    <a:lnTo>
                      <a:pt x="108" y="9"/>
                    </a:lnTo>
                    <a:lnTo>
                      <a:pt x="107" y="14"/>
                    </a:lnTo>
                    <a:lnTo>
                      <a:pt x="106" y="15"/>
                    </a:lnTo>
                    <a:lnTo>
                      <a:pt x="105" y="15"/>
                    </a:lnTo>
                    <a:lnTo>
                      <a:pt x="104" y="14"/>
                    </a:lnTo>
                    <a:lnTo>
                      <a:pt x="102" y="18"/>
                    </a:lnTo>
                    <a:lnTo>
                      <a:pt x="101" y="15"/>
                    </a:lnTo>
                    <a:lnTo>
                      <a:pt x="99" y="15"/>
                    </a:lnTo>
                    <a:lnTo>
                      <a:pt x="98" y="15"/>
                    </a:lnTo>
                    <a:lnTo>
                      <a:pt x="97" y="14"/>
                    </a:lnTo>
                    <a:lnTo>
                      <a:pt x="96" y="15"/>
                    </a:lnTo>
                    <a:lnTo>
                      <a:pt x="95" y="15"/>
                    </a:lnTo>
                    <a:lnTo>
                      <a:pt x="94" y="18"/>
                    </a:lnTo>
                    <a:lnTo>
                      <a:pt x="93" y="18"/>
                    </a:lnTo>
                    <a:lnTo>
                      <a:pt x="93" y="19"/>
                    </a:lnTo>
                    <a:lnTo>
                      <a:pt x="92" y="20"/>
                    </a:lnTo>
                    <a:lnTo>
                      <a:pt x="90" y="19"/>
                    </a:lnTo>
                    <a:lnTo>
                      <a:pt x="89" y="20"/>
                    </a:lnTo>
                    <a:lnTo>
                      <a:pt x="88" y="19"/>
                    </a:lnTo>
                    <a:lnTo>
                      <a:pt x="88" y="18"/>
                    </a:lnTo>
                    <a:lnTo>
                      <a:pt x="86" y="17"/>
                    </a:lnTo>
                    <a:lnTo>
                      <a:pt x="86" y="16"/>
                    </a:lnTo>
                    <a:lnTo>
                      <a:pt x="82" y="14"/>
                    </a:lnTo>
                    <a:lnTo>
                      <a:pt x="82" y="13"/>
                    </a:lnTo>
                    <a:lnTo>
                      <a:pt x="81" y="12"/>
                    </a:lnTo>
                    <a:lnTo>
                      <a:pt x="81" y="15"/>
                    </a:lnTo>
                    <a:lnTo>
                      <a:pt x="79" y="14"/>
                    </a:lnTo>
                    <a:lnTo>
                      <a:pt x="79" y="15"/>
                    </a:lnTo>
                    <a:lnTo>
                      <a:pt x="77" y="14"/>
                    </a:lnTo>
                    <a:lnTo>
                      <a:pt x="76" y="14"/>
                    </a:lnTo>
                    <a:lnTo>
                      <a:pt x="76" y="13"/>
                    </a:lnTo>
                    <a:lnTo>
                      <a:pt x="76" y="12"/>
                    </a:lnTo>
                    <a:lnTo>
                      <a:pt x="75" y="13"/>
                    </a:lnTo>
                    <a:lnTo>
                      <a:pt x="73" y="12"/>
                    </a:lnTo>
                    <a:lnTo>
                      <a:pt x="71" y="13"/>
                    </a:lnTo>
                    <a:lnTo>
                      <a:pt x="71" y="12"/>
                    </a:lnTo>
                    <a:lnTo>
                      <a:pt x="69" y="12"/>
                    </a:lnTo>
                    <a:lnTo>
                      <a:pt x="69" y="11"/>
                    </a:lnTo>
                    <a:lnTo>
                      <a:pt x="68" y="12"/>
                    </a:lnTo>
                    <a:lnTo>
                      <a:pt x="68" y="10"/>
                    </a:lnTo>
                    <a:lnTo>
                      <a:pt x="68" y="13"/>
                    </a:lnTo>
                    <a:lnTo>
                      <a:pt x="69" y="13"/>
                    </a:lnTo>
                    <a:lnTo>
                      <a:pt x="68" y="14"/>
                    </a:lnTo>
                    <a:lnTo>
                      <a:pt x="68" y="13"/>
                    </a:lnTo>
                    <a:lnTo>
                      <a:pt x="66" y="12"/>
                    </a:lnTo>
                    <a:lnTo>
                      <a:pt x="66" y="13"/>
                    </a:lnTo>
                    <a:lnTo>
                      <a:pt x="65" y="13"/>
                    </a:lnTo>
                    <a:lnTo>
                      <a:pt x="65" y="11"/>
                    </a:lnTo>
                    <a:lnTo>
                      <a:pt x="63" y="11"/>
                    </a:lnTo>
                    <a:lnTo>
                      <a:pt x="64" y="6"/>
                    </a:lnTo>
                    <a:lnTo>
                      <a:pt x="61" y="5"/>
                    </a:lnTo>
                    <a:lnTo>
                      <a:pt x="60" y="5"/>
                    </a:lnTo>
                    <a:lnTo>
                      <a:pt x="60" y="6"/>
                    </a:lnTo>
                    <a:lnTo>
                      <a:pt x="61" y="8"/>
                    </a:lnTo>
                    <a:lnTo>
                      <a:pt x="59" y="8"/>
                    </a:lnTo>
                    <a:lnTo>
                      <a:pt x="58" y="8"/>
                    </a:lnTo>
                    <a:lnTo>
                      <a:pt x="58" y="10"/>
                    </a:lnTo>
                    <a:lnTo>
                      <a:pt x="56" y="11"/>
                    </a:lnTo>
                    <a:lnTo>
                      <a:pt x="55" y="10"/>
                    </a:lnTo>
                    <a:lnTo>
                      <a:pt x="55" y="8"/>
                    </a:lnTo>
                    <a:lnTo>
                      <a:pt x="54" y="9"/>
                    </a:lnTo>
                    <a:lnTo>
                      <a:pt x="53" y="8"/>
                    </a:lnTo>
                    <a:lnTo>
                      <a:pt x="52" y="8"/>
                    </a:lnTo>
                    <a:lnTo>
                      <a:pt x="48" y="10"/>
                    </a:lnTo>
                    <a:lnTo>
                      <a:pt x="47" y="10"/>
                    </a:lnTo>
                    <a:lnTo>
                      <a:pt x="47" y="14"/>
                    </a:lnTo>
                    <a:lnTo>
                      <a:pt x="46" y="15"/>
                    </a:lnTo>
                    <a:lnTo>
                      <a:pt x="47" y="15"/>
                    </a:lnTo>
                    <a:lnTo>
                      <a:pt x="47" y="18"/>
                    </a:lnTo>
                    <a:lnTo>
                      <a:pt x="45" y="17"/>
                    </a:lnTo>
                    <a:lnTo>
                      <a:pt x="44" y="18"/>
                    </a:lnTo>
                    <a:lnTo>
                      <a:pt x="42" y="19"/>
                    </a:lnTo>
                    <a:lnTo>
                      <a:pt x="41" y="19"/>
                    </a:lnTo>
                    <a:lnTo>
                      <a:pt x="37" y="18"/>
                    </a:lnTo>
                    <a:lnTo>
                      <a:pt x="37" y="20"/>
                    </a:lnTo>
                    <a:lnTo>
                      <a:pt x="39" y="20"/>
                    </a:lnTo>
                    <a:lnTo>
                      <a:pt x="38" y="21"/>
                    </a:lnTo>
                    <a:lnTo>
                      <a:pt x="36" y="20"/>
                    </a:lnTo>
                    <a:lnTo>
                      <a:pt x="36" y="21"/>
                    </a:lnTo>
                    <a:lnTo>
                      <a:pt x="34" y="22"/>
                    </a:lnTo>
                    <a:lnTo>
                      <a:pt x="33" y="22"/>
                    </a:lnTo>
                    <a:lnTo>
                      <a:pt x="32" y="24"/>
                    </a:lnTo>
                    <a:lnTo>
                      <a:pt x="27" y="25"/>
                    </a:lnTo>
                    <a:lnTo>
                      <a:pt x="24" y="18"/>
                    </a:lnTo>
                    <a:lnTo>
                      <a:pt x="23" y="18"/>
                    </a:lnTo>
                    <a:lnTo>
                      <a:pt x="22" y="18"/>
                    </a:lnTo>
                    <a:lnTo>
                      <a:pt x="23" y="21"/>
                    </a:lnTo>
                    <a:lnTo>
                      <a:pt x="20" y="23"/>
                    </a:lnTo>
                    <a:lnTo>
                      <a:pt x="19" y="21"/>
                    </a:lnTo>
                    <a:lnTo>
                      <a:pt x="19" y="19"/>
                    </a:lnTo>
                    <a:lnTo>
                      <a:pt x="17" y="18"/>
                    </a:lnTo>
                    <a:lnTo>
                      <a:pt x="15" y="19"/>
                    </a:lnTo>
                    <a:lnTo>
                      <a:pt x="13" y="23"/>
                    </a:lnTo>
                    <a:lnTo>
                      <a:pt x="16" y="26"/>
                    </a:lnTo>
                    <a:lnTo>
                      <a:pt x="17" y="25"/>
                    </a:lnTo>
                    <a:lnTo>
                      <a:pt x="19" y="28"/>
                    </a:lnTo>
                    <a:lnTo>
                      <a:pt x="20" y="28"/>
                    </a:lnTo>
                    <a:lnTo>
                      <a:pt x="18" y="29"/>
                    </a:lnTo>
                    <a:lnTo>
                      <a:pt x="17" y="27"/>
                    </a:lnTo>
                    <a:lnTo>
                      <a:pt x="16" y="28"/>
                    </a:lnTo>
                    <a:lnTo>
                      <a:pt x="14" y="28"/>
                    </a:lnTo>
                    <a:lnTo>
                      <a:pt x="14" y="29"/>
                    </a:lnTo>
                    <a:lnTo>
                      <a:pt x="14" y="32"/>
                    </a:lnTo>
                    <a:lnTo>
                      <a:pt x="15" y="34"/>
                    </a:lnTo>
                    <a:lnTo>
                      <a:pt x="14" y="40"/>
                    </a:lnTo>
                    <a:lnTo>
                      <a:pt x="12" y="39"/>
                    </a:lnTo>
                    <a:lnTo>
                      <a:pt x="10" y="40"/>
                    </a:lnTo>
                    <a:lnTo>
                      <a:pt x="9" y="39"/>
                    </a:lnTo>
                    <a:lnTo>
                      <a:pt x="9" y="40"/>
                    </a:lnTo>
                    <a:lnTo>
                      <a:pt x="8" y="40"/>
                    </a:lnTo>
                    <a:lnTo>
                      <a:pt x="6" y="39"/>
                    </a:lnTo>
                    <a:lnTo>
                      <a:pt x="6" y="40"/>
                    </a:lnTo>
                    <a:lnTo>
                      <a:pt x="4" y="41"/>
                    </a:lnTo>
                    <a:lnTo>
                      <a:pt x="4" y="42"/>
                    </a:lnTo>
                    <a:lnTo>
                      <a:pt x="6" y="43"/>
                    </a:lnTo>
                    <a:lnTo>
                      <a:pt x="10" y="44"/>
                    </a:lnTo>
                    <a:lnTo>
                      <a:pt x="9" y="45"/>
                    </a:lnTo>
                    <a:lnTo>
                      <a:pt x="11" y="44"/>
                    </a:lnTo>
                    <a:lnTo>
                      <a:pt x="11" y="46"/>
                    </a:lnTo>
                    <a:lnTo>
                      <a:pt x="11" y="47"/>
                    </a:lnTo>
                    <a:lnTo>
                      <a:pt x="10" y="46"/>
                    </a:lnTo>
                    <a:lnTo>
                      <a:pt x="9" y="47"/>
                    </a:lnTo>
                    <a:lnTo>
                      <a:pt x="8" y="46"/>
                    </a:lnTo>
                    <a:lnTo>
                      <a:pt x="9" y="47"/>
                    </a:lnTo>
                    <a:lnTo>
                      <a:pt x="8" y="47"/>
                    </a:lnTo>
                    <a:lnTo>
                      <a:pt x="6" y="46"/>
                    </a:lnTo>
                    <a:lnTo>
                      <a:pt x="5" y="45"/>
                    </a:lnTo>
                    <a:lnTo>
                      <a:pt x="2" y="47"/>
                    </a:lnTo>
                    <a:lnTo>
                      <a:pt x="0" y="48"/>
                    </a:lnTo>
                    <a:lnTo>
                      <a:pt x="2" y="49"/>
                    </a:lnTo>
                    <a:lnTo>
                      <a:pt x="2" y="51"/>
                    </a:lnTo>
                    <a:lnTo>
                      <a:pt x="2" y="53"/>
                    </a:lnTo>
                    <a:lnTo>
                      <a:pt x="4" y="55"/>
                    </a:lnTo>
                    <a:lnTo>
                      <a:pt x="5" y="55"/>
                    </a:lnTo>
                    <a:lnTo>
                      <a:pt x="5" y="57"/>
                    </a:lnTo>
                    <a:lnTo>
                      <a:pt x="7" y="58"/>
                    </a:lnTo>
                    <a:lnTo>
                      <a:pt x="9" y="59"/>
                    </a:lnTo>
                    <a:lnTo>
                      <a:pt x="9" y="60"/>
                    </a:lnTo>
                    <a:lnTo>
                      <a:pt x="11" y="58"/>
                    </a:lnTo>
                    <a:lnTo>
                      <a:pt x="14" y="59"/>
                    </a:lnTo>
                    <a:lnTo>
                      <a:pt x="14" y="60"/>
                    </a:lnTo>
                    <a:lnTo>
                      <a:pt x="13" y="59"/>
                    </a:lnTo>
                    <a:lnTo>
                      <a:pt x="14" y="61"/>
                    </a:lnTo>
                    <a:lnTo>
                      <a:pt x="16" y="61"/>
                    </a:lnTo>
                    <a:lnTo>
                      <a:pt x="17" y="62"/>
                    </a:lnTo>
                    <a:lnTo>
                      <a:pt x="16" y="63"/>
                    </a:lnTo>
                    <a:lnTo>
                      <a:pt x="14" y="63"/>
                    </a:lnTo>
                    <a:lnTo>
                      <a:pt x="15" y="65"/>
                    </a:lnTo>
                    <a:lnTo>
                      <a:pt x="16" y="65"/>
                    </a:lnTo>
                    <a:lnTo>
                      <a:pt x="17" y="65"/>
                    </a:lnTo>
                    <a:lnTo>
                      <a:pt x="17" y="66"/>
                    </a:lnTo>
                    <a:lnTo>
                      <a:pt x="18" y="65"/>
                    </a:lnTo>
                    <a:lnTo>
                      <a:pt x="19" y="66"/>
                    </a:lnTo>
                    <a:lnTo>
                      <a:pt x="20" y="67"/>
                    </a:lnTo>
                    <a:lnTo>
                      <a:pt x="24" y="65"/>
                    </a:lnTo>
                    <a:lnTo>
                      <a:pt x="24" y="66"/>
                    </a:lnTo>
                    <a:lnTo>
                      <a:pt x="24" y="67"/>
                    </a:lnTo>
                    <a:lnTo>
                      <a:pt x="25" y="68"/>
                    </a:lnTo>
                    <a:lnTo>
                      <a:pt x="24" y="69"/>
                    </a:lnTo>
                    <a:lnTo>
                      <a:pt x="24" y="71"/>
                    </a:lnTo>
                    <a:lnTo>
                      <a:pt x="25" y="71"/>
                    </a:lnTo>
                    <a:lnTo>
                      <a:pt x="27" y="67"/>
                    </a:lnTo>
                    <a:lnTo>
                      <a:pt x="27" y="69"/>
                    </a:lnTo>
                    <a:lnTo>
                      <a:pt x="27" y="70"/>
                    </a:lnTo>
                    <a:lnTo>
                      <a:pt x="28" y="70"/>
                    </a:lnTo>
                    <a:lnTo>
                      <a:pt x="27" y="72"/>
                    </a:lnTo>
                    <a:lnTo>
                      <a:pt x="27" y="74"/>
                    </a:lnTo>
                    <a:lnTo>
                      <a:pt x="24" y="76"/>
                    </a:lnTo>
                    <a:lnTo>
                      <a:pt x="24" y="78"/>
                    </a:lnTo>
                    <a:lnTo>
                      <a:pt x="27" y="80"/>
                    </a:lnTo>
                    <a:lnTo>
                      <a:pt x="34" y="87"/>
                    </a:lnTo>
                    <a:lnTo>
                      <a:pt x="35" y="86"/>
                    </a:lnTo>
                    <a:lnTo>
                      <a:pt x="36" y="86"/>
                    </a:lnTo>
                    <a:lnTo>
                      <a:pt x="36" y="88"/>
                    </a:lnTo>
                    <a:lnTo>
                      <a:pt x="37" y="87"/>
                    </a:lnTo>
                    <a:lnTo>
                      <a:pt x="38" y="88"/>
                    </a:lnTo>
                    <a:lnTo>
                      <a:pt x="38" y="89"/>
                    </a:lnTo>
                    <a:lnTo>
                      <a:pt x="38" y="90"/>
                    </a:lnTo>
                    <a:lnTo>
                      <a:pt x="39" y="91"/>
                    </a:lnTo>
                    <a:lnTo>
                      <a:pt x="40" y="89"/>
                    </a:lnTo>
                    <a:lnTo>
                      <a:pt x="41" y="92"/>
                    </a:lnTo>
                    <a:lnTo>
                      <a:pt x="40" y="94"/>
                    </a:lnTo>
                    <a:lnTo>
                      <a:pt x="41" y="95"/>
                    </a:lnTo>
                    <a:lnTo>
                      <a:pt x="40" y="96"/>
                    </a:lnTo>
                    <a:lnTo>
                      <a:pt x="41" y="98"/>
                    </a:lnTo>
                    <a:lnTo>
                      <a:pt x="40" y="97"/>
                    </a:lnTo>
                    <a:lnTo>
                      <a:pt x="38" y="98"/>
                    </a:lnTo>
                    <a:lnTo>
                      <a:pt x="36" y="100"/>
                    </a:lnTo>
                    <a:lnTo>
                      <a:pt x="39" y="105"/>
                    </a:lnTo>
                    <a:lnTo>
                      <a:pt x="40" y="106"/>
                    </a:lnTo>
                    <a:lnTo>
                      <a:pt x="40" y="108"/>
                    </a:lnTo>
                    <a:lnTo>
                      <a:pt x="40" y="109"/>
                    </a:lnTo>
                    <a:lnTo>
                      <a:pt x="39" y="110"/>
                    </a:lnTo>
                    <a:lnTo>
                      <a:pt x="38" y="109"/>
                    </a:lnTo>
                    <a:lnTo>
                      <a:pt x="38" y="112"/>
                    </a:lnTo>
                    <a:lnTo>
                      <a:pt x="37" y="112"/>
                    </a:lnTo>
                    <a:lnTo>
                      <a:pt x="36" y="113"/>
                    </a:lnTo>
                    <a:lnTo>
                      <a:pt x="36" y="114"/>
                    </a:lnTo>
                    <a:lnTo>
                      <a:pt x="33" y="117"/>
                    </a:lnTo>
                    <a:lnTo>
                      <a:pt x="35" y="119"/>
                    </a:lnTo>
                    <a:lnTo>
                      <a:pt x="33" y="119"/>
                    </a:lnTo>
                    <a:lnTo>
                      <a:pt x="30" y="120"/>
                    </a:lnTo>
                    <a:lnTo>
                      <a:pt x="29" y="120"/>
                    </a:lnTo>
                    <a:lnTo>
                      <a:pt x="29" y="122"/>
                    </a:lnTo>
                    <a:lnTo>
                      <a:pt x="28" y="123"/>
                    </a:lnTo>
                    <a:lnTo>
                      <a:pt x="30" y="124"/>
                    </a:lnTo>
                    <a:lnTo>
                      <a:pt x="30" y="127"/>
                    </a:lnTo>
                    <a:lnTo>
                      <a:pt x="29" y="129"/>
                    </a:lnTo>
                    <a:lnTo>
                      <a:pt x="30" y="129"/>
                    </a:lnTo>
                    <a:lnTo>
                      <a:pt x="29" y="132"/>
                    </a:lnTo>
                    <a:lnTo>
                      <a:pt x="28" y="132"/>
                    </a:lnTo>
                    <a:lnTo>
                      <a:pt x="28" y="130"/>
                    </a:lnTo>
                    <a:lnTo>
                      <a:pt x="27" y="133"/>
                    </a:lnTo>
                    <a:lnTo>
                      <a:pt x="28" y="134"/>
                    </a:lnTo>
                    <a:lnTo>
                      <a:pt x="28" y="136"/>
                    </a:lnTo>
                    <a:lnTo>
                      <a:pt x="27" y="136"/>
                    </a:lnTo>
                    <a:lnTo>
                      <a:pt x="30" y="140"/>
                    </a:lnTo>
                    <a:lnTo>
                      <a:pt x="32" y="142"/>
                    </a:lnTo>
                    <a:lnTo>
                      <a:pt x="33" y="143"/>
                    </a:lnTo>
                    <a:lnTo>
                      <a:pt x="35" y="146"/>
                    </a:lnTo>
                    <a:lnTo>
                      <a:pt x="36" y="147"/>
                    </a:lnTo>
                    <a:lnTo>
                      <a:pt x="38" y="147"/>
                    </a:lnTo>
                    <a:lnTo>
                      <a:pt x="41" y="152"/>
                    </a:lnTo>
                    <a:lnTo>
                      <a:pt x="43" y="152"/>
                    </a:lnTo>
                    <a:lnTo>
                      <a:pt x="43" y="153"/>
                    </a:lnTo>
                    <a:lnTo>
                      <a:pt x="44" y="155"/>
                    </a:lnTo>
                    <a:lnTo>
                      <a:pt x="47" y="155"/>
                    </a:lnTo>
                    <a:lnTo>
                      <a:pt x="46" y="157"/>
                    </a:lnTo>
                    <a:lnTo>
                      <a:pt x="47" y="159"/>
                    </a:lnTo>
                    <a:lnTo>
                      <a:pt x="49" y="159"/>
                    </a:lnTo>
                    <a:lnTo>
                      <a:pt x="49" y="160"/>
                    </a:lnTo>
                    <a:lnTo>
                      <a:pt x="50" y="160"/>
                    </a:lnTo>
                    <a:lnTo>
                      <a:pt x="49" y="160"/>
                    </a:lnTo>
                    <a:lnTo>
                      <a:pt x="50" y="163"/>
                    </a:lnTo>
                    <a:lnTo>
                      <a:pt x="49" y="164"/>
                    </a:lnTo>
                    <a:lnTo>
                      <a:pt x="49" y="165"/>
                    </a:lnTo>
                    <a:lnTo>
                      <a:pt x="50" y="163"/>
                    </a:lnTo>
                    <a:lnTo>
                      <a:pt x="50" y="164"/>
                    </a:lnTo>
                    <a:lnTo>
                      <a:pt x="52" y="163"/>
                    </a:lnTo>
                    <a:lnTo>
                      <a:pt x="52" y="164"/>
                    </a:lnTo>
                    <a:lnTo>
                      <a:pt x="53" y="164"/>
                    </a:lnTo>
                    <a:lnTo>
                      <a:pt x="55" y="164"/>
                    </a:lnTo>
                    <a:lnTo>
                      <a:pt x="57" y="164"/>
                    </a:lnTo>
                    <a:lnTo>
                      <a:pt x="57" y="165"/>
                    </a:lnTo>
                    <a:lnTo>
                      <a:pt x="58" y="165"/>
                    </a:lnTo>
                    <a:lnTo>
                      <a:pt x="58" y="164"/>
                    </a:lnTo>
                    <a:lnTo>
                      <a:pt x="60" y="164"/>
                    </a:lnTo>
                    <a:lnTo>
                      <a:pt x="60" y="163"/>
                    </a:lnTo>
                    <a:lnTo>
                      <a:pt x="63" y="163"/>
                    </a:lnTo>
                    <a:lnTo>
                      <a:pt x="62" y="164"/>
                    </a:lnTo>
                    <a:lnTo>
                      <a:pt x="63" y="168"/>
                    </a:lnTo>
                    <a:lnTo>
                      <a:pt x="64" y="167"/>
                    </a:lnTo>
                    <a:lnTo>
                      <a:pt x="65" y="168"/>
                    </a:lnTo>
                    <a:lnTo>
                      <a:pt x="67" y="168"/>
                    </a:lnTo>
                    <a:lnTo>
                      <a:pt x="68" y="164"/>
                    </a:lnTo>
                    <a:lnTo>
                      <a:pt x="69" y="163"/>
                    </a:lnTo>
                    <a:lnTo>
                      <a:pt x="70" y="166"/>
                    </a:lnTo>
                    <a:lnTo>
                      <a:pt x="71" y="166"/>
                    </a:lnTo>
                    <a:lnTo>
                      <a:pt x="72" y="166"/>
                    </a:lnTo>
                    <a:lnTo>
                      <a:pt x="72" y="167"/>
                    </a:lnTo>
                    <a:lnTo>
                      <a:pt x="75" y="167"/>
                    </a:lnTo>
                    <a:lnTo>
                      <a:pt x="76" y="169"/>
                    </a:lnTo>
                    <a:lnTo>
                      <a:pt x="74" y="169"/>
                    </a:lnTo>
                    <a:lnTo>
                      <a:pt x="74" y="170"/>
                    </a:lnTo>
                    <a:lnTo>
                      <a:pt x="76" y="172"/>
                    </a:lnTo>
                    <a:lnTo>
                      <a:pt x="77" y="170"/>
                    </a:lnTo>
                    <a:lnTo>
                      <a:pt x="77" y="172"/>
                    </a:lnTo>
                    <a:lnTo>
                      <a:pt x="79" y="173"/>
                    </a:lnTo>
                    <a:lnTo>
                      <a:pt x="81" y="171"/>
                    </a:lnTo>
                    <a:lnTo>
                      <a:pt x="81" y="172"/>
                    </a:lnTo>
                    <a:lnTo>
                      <a:pt x="82" y="173"/>
                    </a:lnTo>
                    <a:lnTo>
                      <a:pt x="82" y="176"/>
                    </a:lnTo>
                    <a:lnTo>
                      <a:pt x="83" y="176"/>
                    </a:lnTo>
                    <a:lnTo>
                      <a:pt x="84" y="176"/>
                    </a:lnTo>
                    <a:lnTo>
                      <a:pt x="83" y="177"/>
                    </a:lnTo>
                    <a:lnTo>
                      <a:pt x="82" y="177"/>
                    </a:lnTo>
                    <a:lnTo>
                      <a:pt x="83" y="178"/>
                    </a:lnTo>
                    <a:lnTo>
                      <a:pt x="84" y="178"/>
                    </a:lnTo>
                    <a:lnTo>
                      <a:pt x="84" y="179"/>
                    </a:lnTo>
                    <a:lnTo>
                      <a:pt x="85" y="178"/>
                    </a:lnTo>
                    <a:lnTo>
                      <a:pt x="85" y="179"/>
                    </a:lnTo>
                    <a:lnTo>
                      <a:pt x="86" y="181"/>
                    </a:lnTo>
                    <a:lnTo>
                      <a:pt x="85" y="181"/>
                    </a:lnTo>
                    <a:lnTo>
                      <a:pt x="89" y="184"/>
                    </a:lnTo>
                    <a:lnTo>
                      <a:pt x="89" y="183"/>
                    </a:lnTo>
                    <a:lnTo>
                      <a:pt x="93" y="183"/>
                    </a:lnTo>
                    <a:lnTo>
                      <a:pt x="94" y="185"/>
                    </a:lnTo>
                    <a:lnTo>
                      <a:pt x="96" y="185"/>
                    </a:lnTo>
                    <a:lnTo>
                      <a:pt x="98" y="186"/>
                    </a:lnTo>
                    <a:lnTo>
                      <a:pt x="98" y="185"/>
                    </a:lnTo>
                    <a:lnTo>
                      <a:pt x="100" y="185"/>
                    </a:lnTo>
                    <a:lnTo>
                      <a:pt x="99" y="187"/>
                    </a:lnTo>
                    <a:lnTo>
                      <a:pt x="97" y="192"/>
                    </a:lnTo>
                    <a:lnTo>
                      <a:pt x="97" y="195"/>
                    </a:lnTo>
                    <a:lnTo>
                      <a:pt x="97" y="197"/>
                    </a:lnTo>
                    <a:lnTo>
                      <a:pt x="99" y="197"/>
                    </a:lnTo>
                    <a:lnTo>
                      <a:pt x="101" y="195"/>
                    </a:lnTo>
                    <a:lnTo>
                      <a:pt x="101" y="196"/>
                    </a:lnTo>
                    <a:lnTo>
                      <a:pt x="101" y="195"/>
                    </a:lnTo>
                    <a:lnTo>
                      <a:pt x="102" y="194"/>
                    </a:lnTo>
                    <a:lnTo>
                      <a:pt x="104" y="197"/>
                    </a:lnTo>
                    <a:lnTo>
                      <a:pt x="105" y="196"/>
                    </a:lnTo>
                    <a:lnTo>
                      <a:pt x="106" y="197"/>
                    </a:lnTo>
                    <a:lnTo>
                      <a:pt x="108" y="199"/>
                    </a:lnTo>
                    <a:lnTo>
                      <a:pt x="109" y="199"/>
                    </a:lnTo>
                    <a:lnTo>
                      <a:pt x="111" y="204"/>
                    </a:lnTo>
                    <a:lnTo>
                      <a:pt x="115" y="206"/>
                    </a:lnTo>
                    <a:lnTo>
                      <a:pt x="116" y="208"/>
                    </a:lnTo>
                    <a:lnTo>
                      <a:pt x="118" y="206"/>
                    </a:lnTo>
                    <a:lnTo>
                      <a:pt x="120" y="205"/>
                    </a:lnTo>
                    <a:lnTo>
                      <a:pt x="120" y="210"/>
                    </a:lnTo>
                    <a:lnTo>
                      <a:pt x="118" y="211"/>
                    </a:lnTo>
                    <a:lnTo>
                      <a:pt x="115" y="216"/>
                    </a:lnTo>
                    <a:lnTo>
                      <a:pt x="117" y="219"/>
                    </a:lnTo>
                    <a:lnTo>
                      <a:pt x="116" y="220"/>
                    </a:lnTo>
                    <a:lnTo>
                      <a:pt x="120" y="224"/>
                    </a:lnTo>
                    <a:lnTo>
                      <a:pt x="123" y="224"/>
                    </a:lnTo>
                    <a:lnTo>
                      <a:pt x="126" y="227"/>
                    </a:lnTo>
                    <a:lnTo>
                      <a:pt x="128" y="228"/>
                    </a:lnTo>
                    <a:lnTo>
                      <a:pt x="128" y="229"/>
                    </a:lnTo>
                    <a:lnTo>
                      <a:pt x="129" y="229"/>
                    </a:lnTo>
                    <a:lnTo>
                      <a:pt x="132" y="234"/>
                    </a:lnTo>
                    <a:lnTo>
                      <a:pt x="133" y="234"/>
                    </a:lnTo>
                    <a:lnTo>
                      <a:pt x="134" y="233"/>
                    </a:lnTo>
                    <a:lnTo>
                      <a:pt x="136" y="233"/>
                    </a:lnTo>
                    <a:lnTo>
                      <a:pt x="138" y="234"/>
                    </a:lnTo>
                    <a:lnTo>
                      <a:pt x="140" y="234"/>
                    </a:lnTo>
                    <a:lnTo>
                      <a:pt x="143" y="233"/>
                    </a:lnTo>
                    <a:lnTo>
                      <a:pt x="142" y="227"/>
                    </a:lnTo>
                    <a:lnTo>
                      <a:pt x="146" y="229"/>
                    </a:lnTo>
                    <a:lnTo>
                      <a:pt x="147" y="228"/>
                    </a:lnTo>
                    <a:lnTo>
                      <a:pt x="148" y="228"/>
                    </a:lnTo>
                    <a:lnTo>
                      <a:pt x="147" y="224"/>
                    </a:lnTo>
                    <a:lnTo>
                      <a:pt x="148" y="220"/>
                    </a:lnTo>
                    <a:lnTo>
                      <a:pt x="155" y="215"/>
                    </a:lnTo>
                    <a:lnTo>
                      <a:pt x="156" y="212"/>
                    </a:lnTo>
                    <a:lnTo>
                      <a:pt x="158" y="212"/>
                    </a:lnTo>
                    <a:lnTo>
                      <a:pt x="158" y="214"/>
                    </a:lnTo>
                    <a:lnTo>
                      <a:pt x="159" y="213"/>
                    </a:lnTo>
                    <a:lnTo>
                      <a:pt x="159" y="214"/>
                    </a:lnTo>
                    <a:lnTo>
                      <a:pt x="158" y="215"/>
                    </a:lnTo>
                    <a:lnTo>
                      <a:pt x="159" y="217"/>
                    </a:lnTo>
                    <a:lnTo>
                      <a:pt x="158" y="217"/>
                    </a:lnTo>
                    <a:lnTo>
                      <a:pt x="158" y="219"/>
                    </a:lnTo>
                    <a:lnTo>
                      <a:pt x="161" y="223"/>
                    </a:lnTo>
                    <a:lnTo>
                      <a:pt x="163" y="223"/>
                    </a:lnTo>
                    <a:lnTo>
                      <a:pt x="165" y="223"/>
                    </a:lnTo>
                    <a:lnTo>
                      <a:pt x="166" y="224"/>
                    </a:lnTo>
                    <a:lnTo>
                      <a:pt x="168" y="226"/>
                    </a:lnTo>
                    <a:lnTo>
                      <a:pt x="169" y="227"/>
                    </a:lnTo>
                    <a:lnTo>
                      <a:pt x="170" y="224"/>
                    </a:lnTo>
                    <a:lnTo>
                      <a:pt x="171" y="225"/>
                    </a:lnTo>
                    <a:lnTo>
                      <a:pt x="172" y="225"/>
                    </a:lnTo>
                    <a:lnTo>
                      <a:pt x="174" y="227"/>
                    </a:lnTo>
                    <a:lnTo>
                      <a:pt x="175" y="227"/>
                    </a:lnTo>
                    <a:lnTo>
                      <a:pt x="176" y="229"/>
                    </a:lnTo>
                    <a:lnTo>
                      <a:pt x="177" y="230"/>
                    </a:lnTo>
                    <a:lnTo>
                      <a:pt x="177" y="231"/>
                    </a:lnTo>
                    <a:lnTo>
                      <a:pt x="179" y="233"/>
                    </a:lnTo>
                    <a:lnTo>
                      <a:pt x="180" y="239"/>
                    </a:lnTo>
                    <a:lnTo>
                      <a:pt x="182" y="241"/>
                    </a:lnTo>
                    <a:lnTo>
                      <a:pt x="183" y="240"/>
                    </a:lnTo>
                    <a:lnTo>
                      <a:pt x="185" y="240"/>
                    </a:lnTo>
                    <a:lnTo>
                      <a:pt x="189" y="241"/>
                    </a:lnTo>
                    <a:lnTo>
                      <a:pt x="192" y="239"/>
                    </a:lnTo>
                    <a:lnTo>
                      <a:pt x="194" y="241"/>
                    </a:lnTo>
                    <a:lnTo>
                      <a:pt x="195" y="244"/>
                    </a:lnTo>
                    <a:lnTo>
                      <a:pt x="194" y="245"/>
                    </a:lnTo>
                    <a:lnTo>
                      <a:pt x="195" y="246"/>
                    </a:lnTo>
                    <a:lnTo>
                      <a:pt x="197" y="244"/>
                    </a:lnTo>
                    <a:lnTo>
                      <a:pt x="200" y="244"/>
                    </a:lnTo>
                    <a:lnTo>
                      <a:pt x="201" y="246"/>
                    </a:lnTo>
                    <a:lnTo>
                      <a:pt x="203" y="249"/>
                    </a:lnTo>
                    <a:lnTo>
                      <a:pt x="205" y="249"/>
                    </a:lnTo>
                    <a:lnTo>
                      <a:pt x="205" y="247"/>
                    </a:lnTo>
                    <a:lnTo>
                      <a:pt x="207" y="247"/>
                    </a:lnTo>
                    <a:lnTo>
                      <a:pt x="207" y="250"/>
                    </a:lnTo>
                    <a:lnTo>
                      <a:pt x="209" y="251"/>
                    </a:lnTo>
                    <a:lnTo>
                      <a:pt x="209" y="253"/>
                    </a:lnTo>
                    <a:lnTo>
                      <a:pt x="211" y="253"/>
                    </a:lnTo>
                    <a:lnTo>
                      <a:pt x="211" y="254"/>
                    </a:lnTo>
                    <a:lnTo>
                      <a:pt x="212" y="253"/>
                    </a:lnTo>
                    <a:lnTo>
                      <a:pt x="215" y="255"/>
                    </a:lnTo>
                    <a:lnTo>
                      <a:pt x="218" y="256"/>
                    </a:lnTo>
                    <a:lnTo>
                      <a:pt x="219" y="258"/>
                    </a:lnTo>
                    <a:lnTo>
                      <a:pt x="222" y="264"/>
                    </a:lnTo>
                    <a:lnTo>
                      <a:pt x="224" y="267"/>
                    </a:lnTo>
                    <a:lnTo>
                      <a:pt x="226" y="268"/>
                    </a:lnTo>
                    <a:lnTo>
                      <a:pt x="224" y="272"/>
                    </a:lnTo>
                    <a:lnTo>
                      <a:pt x="227" y="274"/>
                    </a:lnTo>
                    <a:lnTo>
                      <a:pt x="228" y="275"/>
                    </a:lnTo>
                    <a:lnTo>
                      <a:pt x="229" y="278"/>
                    </a:lnTo>
                    <a:lnTo>
                      <a:pt x="231" y="278"/>
                    </a:lnTo>
                    <a:lnTo>
                      <a:pt x="232" y="278"/>
                    </a:lnTo>
                    <a:lnTo>
                      <a:pt x="233" y="276"/>
                    </a:lnTo>
                    <a:lnTo>
                      <a:pt x="236" y="279"/>
                    </a:lnTo>
                    <a:lnTo>
                      <a:pt x="237" y="278"/>
                    </a:lnTo>
                    <a:lnTo>
                      <a:pt x="240" y="281"/>
                    </a:lnTo>
                    <a:lnTo>
                      <a:pt x="243" y="281"/>
                    </a:lnTo>
                    <a:lnTo>
                      <a:pt x="245" y="283"/>
                    </a:lnTo>
                    <a:lnTo>
                      <a:pt x="246" y="285"/>
                    </a:lnTo>
                    <a:lnTo>
                      <a:pt x="248" y="289"/>
                    </a:lnTo>
                    <a:lnTo>
                      <a:pt x="250" y="289"/>
                    </a:lnTo>
                    <a:lnTo>
                      <a:pt x="252" y="291"/>
                    </a:lnTo>
                    <a:lnTo>
                      <a:pt x="252" y="293"/>
                    </a:lnTo>
                    <a:lnTo>
                      <a:pt x="255" y="299"/>
                    </a:lnTo>
                    <a:lnTo>
                      <a:pt x="256" y="300"/>
                    </a:lnTo>
                    <a:lnTo>
                      <a:pt x="257" y="302"/>
                    </a:lnTo>
                    <a:lnTo>
                      <a:pt x="259" y="304"/>
                    </a:lnTo>
                    <a:lnTo>
                      <a:pt x="259" y="301"/>
                    </a:lnTo>
                    <a:lnTo>
                      <a:pt x="263" y="298"/>
                    </a:lnTo>
                    <a:lnTo>
                      <a:pt x="262" y="295"/>
                    </a:lnTo>
                    <a:lnTo>
                      <a:pt x="263" y="293"/>
                    </a:lnTo>
                    <a:lnTo>
                      <a:pt x="265" y="294"/>
                    </a:lnTo>
                    <a:lnTo>
                      <a:pt x="267" y="294"/>
                    </a:lnTo>
                    <a:lnTo>
                      <a:pt x="268" y="292"/>
                    </a:lnTo>
                    <a:lnTo>
                      <a:pt x="269" y="293"/>
                    </a:lnTo>
                    <a:lnTo>
                      <a:pt x="270" y="293"/>
                    </a:lnTo>
                    <a:lnTo>
                      <a:pt x="272" y="294"/>
                    </a:lnTo>
                    <a:lnTo>
                      <a:pt x="270" y="298"/>
                    </a:lnTo>
                    <a:lnTo>
                      <a:pt x="272" y="298"/>
                    </a:lnTo>
                    <a:lnTo>
                      <a:pt x="273" y="297"/>
                    </a:lnTo>
                    <a:lnTo>
                      <a:pt x="274" y="297"/>
                    </a:lnTo>
                    <a:lnTo>
                      <a:pt x="275" y="297"/>
                    </a:lnTo>
                    <a:lnTo>
                      <a:pt x="278" y="297"/>
                    </a:lnTo>
                    <a:lnTo>
                      <a:pt x="282" y="294"/>
                    </a:lnTo>
                    <a:lnTo>
                      <a:pt x="284" y="294"/>
                    </a:lnTo>
                    <a:lnTo>
                      <a:pt x="286" y="298"/>
                    </a:lnTo>
                    <a:lnTo>
                      <a:pt x="288" y="298"/>
                    </a:lnTo>
                    <a:lnTo>
                      <a:pt x="290" y="299"/>
                    </a:lnTo>
                    <a:lnTo>
                      <a:pt x="290" y="298"/>
                    </a:lnTo>
                    <a:lnTo>
                      <a:pt x="295" y="299"/>
                    </a:lnTo>
                    <a:lnTo>
                      <a:pt x="296" y="298"/>
                    </a:lnTo>
                    <a:lnTo>
                      <a:pt x="296" y="300"/>
                    </a:lnTo>
                    <a:lnTo>
                      <a:pt x="297" y="299"/>
                    </a:lnTo>
                    <a:lnTo>
                      <a:pt x="297" y="298"/>
                    </a:lnTo>
                    <a:lnTo>
                      <a:pt x="296" y="295"/>
                    </a:lnTo>
                    <a:lnTo>
                      <a:pt x="298" y="293"/>
                    </a:lnTo>
                    <a:lnTo>
                      <a:pt x="298" y="292"/>
                    </a:lnTo>
                    <a:lnTo>
                      <a:pt x="299" y="291"/>
                    </a:lnTo>
                    <a:lnTo>
                      <a:pt x="299" y="289"/>
                    </a:lnTo>
                    <a:lnTo>
                      <a:pt x="299" y="286"/>
                    </a:lnTo>
                    <a:lnTo>
                      <a:pt x="301" y="284"/>
                    </a:lnTo>
                    <a:lnTo>
                      <a:pt x="301" y="283"/>
                    </a:lnTo>
                    <a:lnTo>
                      <a:pt x="302" y="282"/>
                    </a:lnTo>
                    <a:lnTo>
                      <a:pt x="304" y="282"/>
                    </a:lnTo>
                    <a:lnTo>
                      <a:pt x="305" y="284"/>
                    </a:lnTo>
                    <a:lnTo>
                      <a:pt x="306" y="284"/>
                    </a:lnTo>
                    <a:lnTo>
                      <a:pt x="308" y="282"/>
                    </a:lnTo>
                    <a:lnTo>
                      <a:pt x="308" y="284"/>
                    </a:lnTo>
                    <a:lnTo>
                      <a:pt x="310" y="286"/>
                    </a:lnTo>
                    <a:lnTo>
                      <a:pt x="312" y="285"/>
                    </a:lnTo>
                    <a:lnTo>
                      <a:pt x="314" y="286"/>
                    </a:lnTo>
                    <a:lnTo>
                      <a:pt x="315" y="287"/>
                    </a:lnTo>
                    <a:lnTo>
                      <a:pt x="318" y="287"/>
                    </a:lnTo>
                    <a:lnTo>
                      <a:pt x="318" y="286"/>
                    </a:lnTo>
                    <a:lnTo>
                      <a:pt x="319" y="286"/>
                    </a:lnTo>
                    <a:lnTo>
                      <a:pt x="319" y="285"/>
                    </a:lnTo>
                    <a:lnTo>
                      <a:pt x="319" y="283"/>
                    </a:lnTo>
                    <a:lnTo>
                      <a:pt x="320" y="283"/>
                    </a:lnTo>
                    <a:lnTo>
                      <a:pt x="324" y="285"/>
                    </a:lnTo>
                    <a:lnTo>
                      <a:pt x="328" y="290"/>
                    </a:lnTo>
                    <a:lnTo>
                      <a:pt x="331" y="287"/>
                    </a:lnTo>
                    <a:lnTo>
                      <a:pt x="333" y="289"/>
                    </a:lnTo>
                    <a:lnTo>
                      <a:pt x="333" y="287"/>
                    </a:lnTo>
                    <a:lnTo>
                      <a:pt x="332" y="287"/>
                    </a:lnTo>
                    <a:lnTo>
                      <a:pt x="332" y="286"/>
                    </a:lnTo>
                    <a:lnTo>
                      <a:pt x="336" y="289"/>
                    </a:lnTo>
                    <a:lnTo>
                      <a:pt x="337" y="289"/>
                    </a:lnTo>
                    <a:lnTo>
                      <a:pt x="339" y="289"/>
                    </a:lnTo>
                    <a:lnTo>
                      <a:pt x="341" y="288"/>
                    </a:lnTo>
                    <a:lnTo>
                      <a:pt x="340" y="289"/>
                    </a:lnTo>
                    <a:lnTo>
                      <a:pt x="345" y="291"/>
                    </a:lnTo>
                    <a:lnTo>
                      <a:pt x="346" y="294"/>
                    </a:lnTo>
                    <a:lnTo>
                      <a:pt x="347" y="294"/>
                    </a:lnTo>
                    <a:lnTo>
                      <a:pt x="348" y="294"/>
                    </a:lnTo>
                    <a:lnTo>
                      <a:pt x="355" y="299"/>
                    </a:lnTo>
                    <a:lnTo>
                      <a:pt x="356" y="300"/>
                    </a:lnTo>
                    <a:lnTo>
                      <a:pt x="360" y="303"/>
                    </a:lnTo>
                    <a:lnTo>
                      <a:pt x="363" y="305"/>
                    </a:lnTo>
                    <a:lnTo>
                      <a:pt x="368" y="304"/>
                    </a:lnTo>
                    <a:lnTo>
                      <a:pt x="368" y="302"/>
                    </a:lnTo>
                    <a:lnTo>
                      <a:pt x="369" y="301"/>
                    </a:lnTo>
                    <a:lnTo>
                      <a:pt x="369" y="300"/>
                    </a:lnTo>
                    <a:lnTo>
                      <a:pt x="368" y="298"/>
                    </a:lnTo>
                    <a:lnTo>
                      <a:pt x="370" y="297"/>
                    </a:lnTo>
                    <a:lnTo>
                      <a:pt x="371" y="293"/>
                    </a:lnTo>
                    <a:lnTo>
                      <a:pt x="372" y="292"/>
                    </a:lnTo>
                    <a:lnTo>
                      <a:pt x="372" y="291"/>
                    </a:lnTo>
                    <a:lnTo>
                      <a:pt x="373" y="291"/>
                    </a:lnTo>
                    <a:lnTo>
                      <a:pt x="373" y="293"/>
                    </a:lnTo>
                    <a:lnTo>
                      <a:pt x="374" y="294"/>
                    </a:lnTo>
                    <a:lnTo>
                      <a:pt x="375" y="293"/>
                    </a:lnTo>
                    <a:lnTo>
                      <a:pt x="372" y="290"/>
                    </a:lnTo>
                    <a:lnTo>
                      <a:pt x="370" y="286"/>
                    </a:lnTo>
                    <a:lnTo>
                      <a:pt x="370" y="284"/>
                    </a:lnTo>
                    <a:lnTo>
                      <a:pt x="371" y="283"/>
                    </a:lnTo>
                    <a:lnTo>
                      <a:pt x="371" y="278"/>
                    </a:lnTo>
                    <a:lnTo>
                      <a:pt x="373" y="278"/>
                    </a:lnTo>
                    <a:lnTo>
                      <a:pt x="373" y="276"/>
                    </a:lnTo>
                    <a:lnTo>
                      <a:pt x="375" y="274"/>
                    </a:lnTo>
                    <a:lnTo>
                      <a:pt x="377" y="274"/>
                    </a:lnTo>
                    <a:lnTo>
                      <a:pt x="378" y="274"/>
                    </a:lnTo>
                    <a:lnTo>
                      <a:pt x="378" y="273"/>
                    </a:lnTo>
                    <a:lnTo>
                      <a:pt x="378" y="271"/>
                    </a:lnTo>
                    <a:lnTo>
                      <a:pt x="380" y="270"/>
                    </a:lnTo>
                    <a:lnTo>
                      <a:pt x="382" y="270"/>
                    </a:lnTo>
                    <a:lnTo>
                      <a:pt x="384" y="268"/>
                    </a:lnTo>
                    <a:lnTo>
                      <a:pt x="383" y="265"/>
                    </a:lnTo>
                    <a:lnTo>
                      <a:pt x="385" y="258"/>
                    </a:lnTo>
                    <a:lnTo>
                      <a:pt x="385" y="256"/>
                    </a:lnTo>
                    <a:lnTo>
                      <a:pt x="384" y="257"/>
                    </a:lnTo>
                    <a:lnTo>
                      <a:pt x="384" y="255"/>
                    </a:lnTo>
                    <a:lnTo>
                      <a:pt x="383" y="255"/>
                    </a:lnTo>
                    <a:lnTo>
                      <a:pt x="385" y="251"/>
                    </a:lnTo>
                    <a:lnTo>
                      <a:pt x="386" y="249"/>
                    </a:lnTo>
                    <a:lnTo>
                      <a:pt x="383" y="247"/>
                    </a:lnTo>
                    <a:lnTo>
                      <a:pt x="382" y="244"/>
                    </a:lnTo>
                    <a:lnTo>
                      <a:pt x="379" y="244"/>
                    </a:lnTo>
                    <a:lnTo>
                      <a:pt x="378" y="245"/>
                    </a:lnTo>
                    <a:lnTo>
                      <a:pt x="377" y="244"/>
                    </a:lnTo>
                    <a:lnTo>
                      <a:pt x="377" y="242"/>
                    </a:lnTo>
                    <a:lnTo>
                      <a:pt x="375" y="242"/>
                    </a:lnTo>
                    <a:lnTo>
                      <a:pt x="375" y="244"/>
                    </a:lnTo>
                    <a:lnTo>
                      <a:pt x="373" y="244"/>
                    </a:lnTo>
                    <a:lnTo>
                      <a:pt x="371" y="244"/>
                    </a:lnTo>
                    <a:lnTo>
                      <a:pt x="371" y="242"/>
                    </a:lnTo>
                    <a:lnTo>
                      <a:pt x="373" y="241"/>
                    </a:lnTo>
                    <a:lnTo>
                      <a:pt x="375" y="238"/>
                    </a:lnTo>
                    <a:lnTo>
                      <a:pt x="376" y="238"/>
                    </a:lnTo>
                    <a:lnTo>
                      <a:pt x="378" y="235"/>
                    </a:lnTo>
                    <a:lnTo>
                      <a:pt x="376" y="234"/>
                    </a:lnTo>
                    <a:lnTo>
                      <a:pt x="373" y="229"/>
                    </a:lnTo>
                    <a:lnTo>
                      <a:pt x="375" y="228"/>
                    </a:lnTo>
                    <a:lnTo>
                      <a:pt x="375" y="227"/>
                    </a:lnTo>
                    <a:lnTo>
                      <a:pt x="375" y="226"/>
                    </a:lnTo>
                    <a:lnTo>
                      <a:pt x="376" y="225"/>
                    </a:lnTo>
                    <a:lnTo>
                      <a:pt x="375" y="223"/>
                    </a:lnTo>
                    <a:lnTo>
                      <a:pt x="373" y="222"/>
                    </a:lnTo>
                    <a:lnTo>
                      <a:pt x="371" y="220"/>
                    </a:lnTo>
                    <a:lnTo>
                      <a:pt x="367" y="213"/>
                    </a:lnTo>
                    <a:lnTo>
                      <a:pt x="365" y="207"/>
                    </a:lnTo>
                    <a:lnTo>
                      <a:pt x="366" y="204"/>
                    </a:lnTo>
                    <a:lnTo>
                      <a:pt x="365" y="202"/>
                    </a:lnTo>
                    <a:lnTo>
                      <a:pt x="366" y="200"/>
                    </a:lnTo>
                    <a:lnTo>
                      <a:pt x="365" y="199"/>
                    </a:lnTo>
                    <a:lnTo>
                      <a:pt x="364" y="198"/>
                    </a:lnTo>
                    <a:lnTo>
                      <a:pt x="363" y="197"/>
                    </a:lnTo>
                    <a:lnTo>
                      <a:pt x="363" y="196"/>
                    </a:lnTo>
                    <a:lnTo>
                      <a:pt x="361" y="195"/>
                    </a:lnTo>
                    <a:lnTo>
                      <a:pt x="360" y="192"/>
                    </a:lnTo>
                    <a:lnTo>
                      <a:pt x="362" y="189"/>
                    </a:lnTo>
                    <a:lnTo>
                      <a:pt x="361" y="188"/>
                    </a:lnTo>
                    <a:lnTo>
                      <a:pt x="361" y="186"/>
                    </a:lnTo>
                    <a:lnTo>
                      <a:pt x="362" y="180"/>
                    </a:lnTo>
                    <a:lnTo>
                      <a:pt x="363" y="179"/>
                    </a:lnTo>
                    <a:lnTo>
                      <a:pt x="366" y="177"/>
                    </a:lnTo>
                    <a:lnTo>
                      <a:pt x="367" y="177"/>
                    </a:lnTo>
                    <a:lnTo>
                      <a:pt x="371" y="176"/>
                    </a:lnTo>
                    <a:lnTo>
                      <a:pt x="370" y="175"/>
                    </a:lnTo>
                    <a:lnTo>
                      <a:pt x="371" y="174"/>
                    </a:lnTo>
                    <a:lnTo>
                      <a:pt x="369" y="173"/>
                    </a:lnTo>
                    <a:lnTo>
                      <a:pt x="369" y="170"/>
                    </a:lnTo>
                    <a:lnTo>
                      <a:pt x="367" y="164"/>
                    </a:lnTo>
                    <a:lnTo>
                      <a:pt x="369" y="162"/>
                    </a:lnTo>
                    <a:lnTo>
                      <a:pt x="368" y="160"/>
                    </a:lnTo>
                    <a:lnTo>
                      <a:pt x="368" y="158"/>
                    </a:lnTo>
                    <a:lnTo>
                      <a:pt x="369" y="156"/>
                    </a:lnTo>
                    <a:lnTo>
                      <a:pt x="369" y="154"/>
                    </a:lnTo>
                    <a:lnTo>
                      <a:pt x="370" y="152"/>
                    </a:lnTo>
                    <a:lnTo>
                      <a:pt x="367" y="150"/>
                    </a:lnTo>
                    <a:lnTo>
                      <a:pt x="369" y="147"/>
                    </a:lnTo>
                    <a:lnTo>
                      <a:pt x="366" y="145"/>
                    </a:lnTo>
                    <a:lnTo>
                      <a:pt x="366" y="140"/>
                    </a:lnTo>
                    <a:lnTo>
                      <a:pt x="365" y="139"/>
                    </a:lnTo>
                    <a:lnTo>
                      <a:pt x="365" y="137"/>
                    </a:lnTo>
                    <a:lnTo>
                      <a:pt x="365" y="133"/>
                    </a:lnTo>
                    <a:lnTo>
                      <a:pt x="366" y="130"/>
                    </a:lnTo>
                    <a:lnTo>
                      <a:pt x="365" y="127"/>
                    </a:lnTo>
                    <a:lnTo>
                      <a:pt x="365" y="125"/>
                    </a:lnTo>
                    <a:lnTo>
                      <a:pt x="364" y="123"/>
                    </a:lnTo>
                    <a:lnTo>
                      <a:pt x="362" y="121"/>
                    </a:lnTo>
                    <a:lnTo>
                      <a:pt x="361" y="113"/>
                    </a:lnTo>
                    <a:lnTo>
                      <a:pt x="364" y="113"/>
                    </a:lnTo>
                    <a:lnTo>
                      <a:pt x="369" y="114"/>
                    </a:lnTo>
                    <a:lnTo>
                      <a:pt x="371" y="117"/>
                    </a:lnTo>
                    <a:lnTo>
                      <a:pt x="373" y="117"/>
                    </a:lnTo>
                    <a:lnTo>
                      <a:pt x="373" y="116"/>
                    </a:lnTo>
                    <a:lnTo>
                      <a:pt x="375" y="113"/>
                    </a:lnTo>
                    <a:lnTo>
                      <a:pt x="377" y="112"/>
                    </a:lnTo>
                    <a:lnTo>
                      <a:pt x="377" y="111"/>
                    </a:lnTo>
                    <a:lnTo>
                      <a:pt x="377" y="109"/>
                    </a:lnTo>
                    <a:lnTo>
                      <a:pt x="378" y="107"/>
                    </a:lnTo>
                    <a:lnTo>
                      <a:pt x="379" y="108"/>
                    </a:lnTo>
                    <a:lnTo>
                      <a:pt x="381" y="105"/>
                    </a:lnTo>
                    <a:lnTo>
                      <a:pt x="385" y="104"/>
                    </a:lnTo>
                    <a:lnTo>
                      <a:pt x="385" y="102"/>
                    </a:lnTo>
                    <a:lnTo>
                      <a:pt x="388" y="102"/>
                    </a:lnTo>
                    <a:lnTo>
                      <a:pt x="389" y="101"/>
                    </a:lnTo>
                    <a:lnTo>
                      <a:pt x="389" y="100"/>
                    </a:lnTo>
                    <a:lnTo>
                      <a:pt x="390" y="98"/>
                    </a:lnTo>
                    <a:lnTo>
                      <a:pt x="392" y="96"/>
                    </a:lnTo>
                    <a:lnTo>
                      <a:pt x="390" y="92"/>
                    </a:lnTo>
                    <a:lnTo>
                      <a:pt x="391" y="89"/>
                    </a:lnTo>
                    <a:lnTo>
                      <a:pt x="388" y="85"/>
                    </a:lnTo>
                    <a:lnTo>
                      <a:pt x="389" y="83"/>
                    </a:lnTo>
                    <a:lnTo>
                      <a:pt x="392" y="80"/>
                    </a:lnTo>
                    <a:lnTo>
                      <a:pt x="395" y="78"/>
                    </a:lnTo>
                    <a:lnTo>
                      <a:pt x="394" y="76"/>
                    </a:lnTo>
                    <a:lnTo>
                      <a:pt x="394" y="73"/>
                    </a:lnTo>
                    <a:lnTo>
                      <a:pt x="392" y="67"/>
                    </a:lnTo>
                    <a:lnTo>
                      <a:pt x="391" y="66"/>
                    </a:lnTo>
                    <a:lnTo>
                      <a:pt x="392" y="65"/>
                    </a:lnTo>
                    <a:lnTo>
                      <a:pt x="395" y="65"/>
                    </a:lnTo>
                    <a:lnTo>
                      <a:pt x="398" y="63"/>
                    </a:lnTo>
                    <a:lnTo>
                      <a:pt x="398" y="57"/>
                    </a:lnTo>
                    <a:lnTo>
                      <a:pt x="399" y="57"/>
                    </a:lnTo>
                    <a:lnTo>
                      <a:pt x="399" y="59"/>
                    </a:lnTo>
                    <a:lnTo>
                      <a:pt x="401" y="57"/>
                    </a:lnTo>
                    <a:lnTo>
                      <a:pt x="401" y="54"/>
                    </a:lnTo>
                    <a:lnTo>
                      <a:pt x="402" y="50"/>
                    </a:lnTo>
                    <a:lnTo>
                      <a:pt x="403" y="49"/>
                    </a:lnTo>
                    <a:lnTo>
                      <a:pt x="404" y="46"/>
                    </a:lnTo>
                    <a:lnTo>
                      <a:pt x="406" y="42"/>
                    </a:lnTo>
                    <a:lnTo>
                      <a:pt x="406" y="40"/>
                    </a:lnTo>
                    <a:lnTo>
                      <a:pt x="409" y="38"/>
                    </a:lnTo>
                    <a:lnTo>
                      <a:pt x="410" y="36"/>
                    </a:lnTo>
                    <a:lnTo>
                      <a:pt x="410" y="32"/>
                    </a:lnTo>
                    <a:lnTo>
                      <a:pt x="411" y="31"/>
                    </a:lnTo>
                    <a:lnTo>
                      <a:pt x="410"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500" name="Freeform 106">
                <a:extLst>
                  <a:ext uri="{FF2B5EF4-FFF2-40B4-BE49-F238E27FC236}">
                    <a16:creationId xmlns:a16="http://schemas.microsoft.com/office/drawing/2014/main" id="{C7963D9A-CA10-46D8-9FEB-D1ECF0607ACE}"/>
                  </a:ext>
                </a:extLst>
              </p:cNvPr>
              <p:cNvSpPr>
                <a:spLocks/>
              </p:cNvSpPr>
              <p:nvPr/>
            </p:nvSpPr>
            <p:spPr bwMode="auto">
              <a:xfrm>
                <a:off x="1319" y="3149"/>
                <a:ext cx="411" cy="305"/>
              </a:xfrm>
              <a:custGeom>
                <a:avLst/>
                <a:gdLst>
                  <a:gd name="T0" fmla="*/ 390 w 411"/>
                  <a:gd name="T1" fmla="*/ 42 h 305"/>
                  <a:gd name="T2" fmla="*/ 357 w 411"/>
                  <a:gd name="T3" fmla="*/ 65 h 305"/>
                  <a:gd name="T4" fmla="*/ 321 w 411"/>
                  <a:gd name="T5" fmla="*/ 39 h 305"/>
                  <a:gd name="T6" fmla="*/ 299 w 411"/>
                  <a:gd name="T7" fmla="*/ 44 h 305"/>
                  <a:gd name="T8" fmla="*/ 286 w 411"/>
                  <a:gd name="T9" fmla="*/ 48 h 305"/>
                  <a:gd name="T10" fmla="*/ 265 w 411"/>
                  <a:gd name="T11" fmla="*/ 62 h 305"/>
                  <a:gd name="T12" fmla="*/ 257 w 411"/>
                  <a:gd name="T13" fmla="*/ 74 h 305"/>
                  <a:gd name="T14" fmla="*/ 245 w 411"/>
                  <a:gd name="T15" fmla="*/ 78 h 305"/>
                  <a:gd name="T16" fmla="*/ 233 w 411"/>
                  <a:gd name="T17" fmla="*/ 78 h 305"/>
                  <a:gd name="T18" fmla="*/ 218 w 411"/>
                  <a:gd name="T19" fmla="*/ 67 h 305"/>
                  <a:gd name="T20" fmla="*/ 199 w 411"/>
                  <a:gd name="T21" fmla="*/ 54 h 305"/>
                  <a:gd name="T22" fmla="*/ 166 w 411"/>
                  <a:gd name="T23" fmla="*/ 13 h 305"/>
                  <a:gd name="T24" fmla="*/ 133 w 411"/>
                  <a:gd name="T25" fmla="*/ 22 h 305"/>
                  <a:gd name="T26" fmla="*/ 120 w 411"/>
                  <a:gd name="T27" fmla="*/ 2 h 305"/>
                  <a:gd name="T28" fmla="*/ 105 w 411"/>
                  <a:gd name="T29" fmla="*/ 15 h 305"/>
                  <a:gd name="T30" fmla="*/ 90 w 411"/>
                  <a:gd name="T31" fmla="*/ 19 h 305"/>
                  <a:gd name="T32" fmla="*/ 76 w 411"/>
                  <a:gd name="T33" fmla="*/ 14 h 305"/>
                  <a:gd name="T34" fmla="*/ 68 w 411"/>
                  <a:gd name="T35" fmla="*/ 10 h 305"/>
                  <a:gd name="T36" fmla="*/ 61 w 411"/>
                  <a:gd name="T37" fmla="*/ 5 h 305"/>
                  <a:gd name="T38" fmla="*/ 48 w 411"/>
                  <a:gd name="T39" fmla="*/ 10 h 305"/>
                  <a:gd name="T40" fmla="*/ 39 w 411"/>
                  <a:gd name="T41" fmla="*/ 20 h 305"/>
                  <a:gd name="T42" fmla="*/ 19 w 411"/>
                  <a:gd name="T43" fmla="*/ 19 h 305"/>
                  <a:gd name="T44" fmla="*/ 15 w 411"/>
                  <a:gd name="T45" fmla="*/ 34 h 305"/>
                  <a:gd name="T46" fmla="*/ 9 w 411"/>
                  <a:gd name="T47" fmla="*/ 45 h 305"/>
                  <a:gd name="T48" fmla="*/ 2 w 411"/>
                  <a:gd name="T49" fmla="*/ 49 h 305"/>
                  <a:gd name="T50" fmla="*/ 14 w 411"/>
                  <a:gd name="T51" fmla="*/ 60 h 305"/>
                  <a:gd name="T52" fmla="*/ 24 w 411"/>
                  <a:gd name="T53" fmla="*/ 65 h 305"/>
                  <a:gd name="T54" fmla="*/ 24 w 411"/>
                  <a:gd name="T55" fmla="*/ 76 h 305"/>
                  <a:gd name="T56" fmla="*/ 41 w 411"/>
                  <a:gd name="T57" fmla="*/ 92 h 305"/>
                  <a:gd name="T58" fmla="*/ 38 w 411"/>
                  <a:gd name="T59" fmla="*/ 109 h 305"/>
                  <a:gd name="T60" fmla="*/ 30 w 411"/>
                  <a:gd name="T61" fmla="*/ 127 h 305"/>
                  <a:gd name="T62" fmla="*/ 36 w 411"/>
                  <a:gd name="T63" fmla="*/ 147 h 305"/>
                  <a:gd name="T64" fmla="*/ 50 w 411"/>
                  <a:gd name="T65" fmla="*/ 163 h 305"/>
                  <a:gd name="T66" fmla="*/ 60 w 411"/>
                  <a:gd name="T67" fmla="*/ 163 h 305"/>
                  <a:gd name="T68" fmla="*/ 76 w 411"/>
                  <a:gd name="T69" fmla="*/ 169 h 305"/>
                  <a:gd name="T70" fmla="*/ 83 w 411"/>
                  <a:gd name="T71" fmla="*/ 177 h 305"/>
                  <a:gd name="T72" fmla="*/ 98 w 411"/>
                  <a:gd name="T73" fmla="*/ 186 h 305"/>
                  <a:gd name="T74" fmla="*/ 105 w 411"/>
                  <a:gd name="T75" fmla="*/ 196 h 305"/>
                  <a:gd name="T76" fmla="*/ 116 w 411"/>
                  <a:gd name="T77" fmla="*/ 220 h 305"/>
                  <a:gd name="T78" fmla="*/ 143 w 411"/>
                  <a:gd name="T79" fmla="*/ 233 h 305"/>
                  <a:gd name="T80" fmla="*/ 159 w 411"/>
                  <a:gd name="T81" fmla="*/ 217 h 305"/>
                  <a:gd name="T82" fmla="*/ 176 w 411"/>
                  <a:gd name="T83" fmla="*/ 229 h 305"/>
                  <a:gd name="T84" fmla="*/ 195 w 411"/>
                  <a:gd name="T85" fmla="*/ 246 h 305"/>
                  <a:gd name="T86" fmla="*/ 215 w 411"/>
                  <a:gd name="T87" fmla="*/ 255 h 305"/>
                  <a:gd name="T88" fmla="*/ 237 w 411"/>
                  <a:gd name="T89" fmla="*/ 278 h 305"/>
                  <a:gd name="T90" fmla="*/ 263 w 411"/>
                  <a:gd name="T91" fmla="*/ 298 h 305"/>
                  <a:gd name="T92" fmla="*/ 278 w 411"/>
                  <a:gd name="T93" fmla="*/ 297 h 305"/>
                  <a:gd name="T94" fmla="*/ 296 w 411"/>
                  <a:gd name="T95" fmla="*/ 295 h 305"/>
                  <a:gd name="T96" fmla="*/ 310 w 411"/>
                  <a:gd name="T97" fmla="*/ 286 h 305"/>
                  <a:gd name="T98" fmla="*/ 333 w 411"/>
                  <a:gd name="T99" fmla="*/ 287 h 305"/>
                  <a:gd name="T100" fmla="*/ 356 w 411"/>
                  <a:gd name="T101" fmla="*/ 300 h 305"/>
                  <a:gd name="T102" fmla="*/ 373 w 411"/>
                  <a:gd name="T103" fmla="*/ 293 h 305"/>
                  <a:gd name="T104" fmla="*/ 378 w 411"/>
                  <a:gd name="T105" fmla="*/ 271 h 305"/>
                  <a:gd name="T106" fmla="*/ 379 w 411"/>
                  <a:gd name="T107" fmla="*/ 244 h 305"/>
                  <a:gd name="T108" fmla="*/ 373 w 411"/>
                  <a:gd name="T109" fmla="*/ 229 h 305"/>
                  <a:gd name="T110" fmla="*/ 365 w 411"/>
                  <a:gd name="T111" fmla="*/ 199 h 305"/>
                  <a:gd name="T112" fmla="*/ 370 w 411"/>
                  <a:gd name="T113" fmla="*/ 175 h 305"/>
                  <a:gd name="T114" fmla="*/ 366 w 411"/>
                  <a:gd name="T115" fmla="*/ 140 h 305"/>
                  <a:gd name="T116" fmla="*/ 373 w 411"/>
                  <a:gd name="T117" fmla="*/ 116 h 305"/>
                  <a:gd name="T118" fmla="*/ 392 w 411"/>
                  <a:gd name="T119" fmla="*/ 96 h 305"/>
                  <a:gd name="T120" fmla="*/ 398 w 411"/>
                  <a:gd name="T121" fmla="*/ 57 h 305"/>
                  <a:gd name="T122" fmla="*/ 411 w 411"/>
                  <a:gd name="T123" fmla="*/ 31 h 3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11"/>
                  <a:gd name="T187" fmla="*/ 0 h 305"/>
                  <a:gd name="T188" fmla="*/ 411 w 411"/>
                  <a:gd name="T189" fmla="*/ 305 h 3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11" h="305">
                    <a:moveTo>
                      <a:pt x="410" y="29"/>
                    </a:moveTo>
                    <a:lnTo>
                      <a:pt x="411" y="26"/>
                    </a:lnTo>
                    <a:lnTo>
                      <a:pt x="410" y="24"/>
                    </a:lnTo>
                    <a:lnTo>
                      <a:pt x="407" y="21"/>
                    </a:lnTo>
                    <a:lnTo>
                      <a:pt x="404" y="23"/>
                    </a:lnTo>
                    <a:lnTo>
                      <a:pt x="403" y="25"/>
                    </a:lnTo>
                    <a:lnTo>
                      <a:pt x="402" y="25"/>
                    </a:lnTo>
                    <a:lnTo>
                      <a:pt x="401" y="27"/>
                    </a:lnTo>
                    <a:lnTo>
                      <a:pt x="399" y="29"/>
                    </a:lnTo>
                    <a:lnTo>
                      <a:pt x="398" y="27"/>
                    </a:lnTo>
                    <a:lnTo>
                      <a:pt x="396" y="28"/>
                    </a:lnTo>
                    <a:lnTo>
                      <a:pt x="393" y="32"/>
                    </a:lnTo>
                    <a:lnTo>
                      <a:pt x="392" y="39"/>
                    </a:lnTo>
                    <a:lnTo>
                      <a:pt x="390" y="42"/>
                    </a:lnTo>
                    <a:lnTo>
                      <a:pt x="386" y="45"/>
                    </a:lnTo>
                    <a:lnTo>
                      <a:pt x="387" y="47"/>
                    </a:lnTo>
                    <a:lnTo>
                      <a:pt x="386" y="48"/>
                    </a:lnTo>
                    <a:lnTo>
                      <a:pt x="382" y="50"/>
                    </a:lnTo>
                    <a:lnTo>
                      <a:pt x="379" y="52"/>
                    </a:lnTo>
                    <a:lnTo>
                      <a:pt x="378" y="52"/>
                    </a:lnTo>
                    <a:lnTo>
                      <a:pt x="377" y="52"/>
                    </a:lnTo>
                    <a:lnTo>
                      <a:pt x="371" y="60"/>
                    </a:lnTo>
                    <a:lnTo>
                      <a:pt x="369" y="65"/>
                    </a:lnTo>
                    <a:lnTo>
                      <a:pt x="368" y="66"/>
                    </a:lnTo>
                    <a:lnTo>
                      <a:pt x="364" y="69"/>
                    </a:lnTo>
                    <a:lnTo>
                      <a:pt x="361" y="67"/>
                    </a:lnTo>
                    <a:lnTo>
                      <a:pt x="358" y="66"/>
                    </a:lnTo>
                    <a:lnTo>
                      <a:pt x="357" y="65"/>
                    </a:lnTo>
                    <a:lnTo>
                      <a:pt x="350" y="60"/>
                    </a:lnTo>
                    <a:lnTo>
                      <a:pt x="347" y="59"/>
                    </a:lnTo>
                    <a:lnTo>
                      <a:pt x="345" y="59"/>
                    </a:lnTo>
                    <a:lnTo>
                      <a:pt x="344" y="55"/>
                    </a:lnTo>
                    <a:lnTo>
                      <a:pt x="341" y="52"/>
                    </a:lnTo>
                    <a:lnTo>
                      <a:pt x="341" y="49"/>
                    </a:lnTo>
                    <a:lnTo>
                      <a:pt x="338" y="47"/>
                    </a:lnTo>
                    <a:lnTo>
                      <a:pt x="337" y="44"/>
                    </a:lnTo>
                    <a:lnTo>
                      <a:pt x="332" y="43"/>
                    </a:lnTo>
                    <a:lnTo>
                      <a:pt x="331" y="44"/>
                    </a:lnTo>
                    <a:lnTo>
                      <a:pt x="330" y="44"/>
                    </a:lnTo>
                    <a:lnTo>
                      <a:pt x="329" y="44"/>
                    </a:lnTo>
                    <a:lnTo>
                      <a:pt x="322" y="38"/>
                    </a:lnTo>
                    <a:lnTo>
                      <a:pt x="321" y="39"/>
                    </a:lnTo>
                    <a:lnTo>
                      <a:pt x="320" y="38"/>
                    </a:lnTo>
                    <a:lnTo>
                      <a:pt x="319" y="36"/>
                    </a:lnTo>
                    <a:lnTo>
                      <a:pt x="317" y="37"/>
                    </a:lnTo>
                    <a:lnTo>
                      <a:pt x="317" y="32"/>
                    </a:lnTo>
                    <a:lnTo>
                      <a:pt x="314" y="31"/>
                    </a:lnTo>
                    <a:lnTo>
                      <a:pt x="313" y="31"/>
                    </a:lnTo>
                    <a:lnTo>
                      <a:pt x="311" y="29"/>
                    </a:lnTo>
                    <a:lnTo>
                      <a:pt x="308" y="29"/>
                    </a:lnTo>
                    <a:lnTo>
                      <a:pt x="306" y="31"/>
                    </a:lnTo>
                    <a:lnTo>
                      <a:pt x="305" y="40"/>
                    </a:lnTo>
                    <a:lnTo>
                      <a:pt x="303" y="42"/>
                    </a:lnTo>
                    <a:lnTo>
                      <a:pt x="300" y="42"/>
                    </a:lnTo>
                    <a:lnTo>
                      <a:pt x="299" y="44"/>
                    </a:lnTo>
                    <a:lnTo>
                      <a:pt x="298" y="44"/>
                    </a:lnTo>
                    <a:lnTo>
                      <a:pt x="297" y="46"/>
                    </a:lnTo>
                    <a:lnTo>
                      <a:pt x="297" y="45"/>
                    </a:lnTo>
                    <a:lnTo>
                      <a:pt x="293" y="45"/>
                    </a:lnTo>
                    <a:lnTo>
                      <a:pt x="293" y="44"/>
                    </a:lnTo>
                    <a:lnTo>
                      <a:pt x="293" y="45"/>
                    </a:lnTo>
                    <a:lnTo>
                      <a:pt x="290" y="46"/>
                    </a:lnTo>
                    <a:lnTo>
                      <a:pt x="291" y="46"/>
                    </a:lnTo>
                    <a:lnTo>
                      <a:pt x="291" y="48"/>
                    </a:lnTo>
                    <a:lnTo>
                      <a:pt x="290" y="49"/>
                    </a:lnTo>
                    <a:lnTo>
                      <a:pt x="288" y="47"/>
                    </a:lnTo>
                    <a:lnTo>
                      <a:pt x="287" y="48"/>
                    </a:lnTo>
                    <a:lnTo>
                      <a:pt x="286" y="48"/>
                    </a:lnTo>
                    <a:lnTo>
                      <a:pt x="286" y="49"/>
                    </a:lnTo>
                    <a:lnTo>
                      <a:pt x="284" y="49"/>
                    </a:lnTo>
                    <a:lnTo>
                      <a:pt x="284" y="50"/>
                    </a:lnTo>
                    <a:lnTo>
                      <a:pt x="284" y="49"/>
                    </a:lnTo>
                    <a:lnTo>
                      <a:pt x="283" y="49"/>
                    </a:lnTo>
                    <a:lnTo>
                      <a:pt x="281" y="49"/>
                    </a:lnTo>
                    <a:lnTo>
                      <a:pt x="275" y="55"/>
                    </a:lnTo>
                    <a:lnTo>
                      <a:pt x="271" y="55"/>
                    </a:lnTo>
                    <a:lnTo>
                      <a:pt x="269" y="55"/>
                    </a:lnTo>
                    <a:lnTo>
                      <a:pt x="269" y="57"/>
                    </a:lnTo>
                    <a:lnTo>
                      <a:pt x="267" y="57"/>
                    </a:lnTo>
                    <a:lnTo>
                      <a:pt x="265" y="60"/>
                    </a:lnTo>
                    <a:lnTo>
                      <a:pt x="265" y="62"/>
                    </a:lnTo>
                    <a:lnTo>
                      <a:pt x="266" y="62"/>
                    </a:lnTo>
                    <a:lnTo>
                      <a:pt x="267" y="64"/>
                    </a:lnTo>
                    <a:lnTo>
                      <a:pt x="269" y="66"/>
                    </a:lnTo>
                    <a:lnTo>
                      <a:pt x="267" y="67"/>
                    </a:lnTo>
                    <a:lnTo>
                      <a:pt x="266" y="69"/>
                    </a:lnTo>
                    <a:lnTo>
                      <a:pt x="264" y="69"/>
                    </a:lnTo>
                    <a:lnTo>
                      <a:pt x="262" y="70"/>
                    </a:lnTo>
                    <a:lnTo>
                      <a:pt x="260" y="69"/>
                    </a:lnTo>
                    <a:lnTo>
                      <a:pt x="258" y="69"/>
                    </a:lnTo>
                    <a:lnTo>
                      <a:pt x="259" y="71"/>
                    </a:lnTo>
                    <a:lnTo>
                      <a:pt x="258" y="72"/>
                    </a:lnTo>
                    <a:lnTo>
                      <a:pt x="257" y="72"/>
                    </a:lnTo>
                    <a:lnTo>
                      <a:pt x="257" y="74"/>
                    </a:lnTo>
                    <a:lnTo>
                      <a:pt x="259" y="75"/>
                    </a:lnTo>
                    <a:lnTo>
                      <a:pt x="260" y="78"/>
                    </a:lnTo>
                    <a:lnTo>
                      <a:pt x="261" y="78"/>
                    </a:lnTo>
                    <a:lnTo>
                      <a:pt x="261" y="83"/>
                    </a:lnTo>
                    <a:lnTo>
                      <a:pt x="254" y="79"/>
                    </a:lnTo>
                    <a:lnTo>
                      <a:pt x="252" y="78"/>
                    </a:lnTo>
                    <a:lnTo>
                      <a:pt x="251" y="76"/>
                    </a:lnTo>
                    <a:lnTo>
                      <a:pt x="250" y="77"/>
                    </a:lnTo>
                    <a:lnTo>
                      <a:pt x="248" y="76"/>
                    </a:lnTo>
                    <a:lnTo>
                      <a:pt x="248" y="78"/>
                    </a:lnTo>
                    <a:lnTo>
                      <a:pt x="246" y="77"/>
                    </a:lnTo>
                    <a:lnTo>
                      <a:pt x="245" y="78"/>
                    </a:lnTo>
                    <a:lnTo>
                      <a:pt x="244" y="78"/>
                    </a:lnTo>
                    <a:lnTo>
                      <a:pt x="243" y="78"/>
                    </a:lnTo>
                    <a:lnTo>
                      <a:pt x="238" y="78"/>
                    </a:lnTo>
                    <a:lnTo>
                      <a:pt x="238" y="76"/>
                    </a:lnTo>
                    <a:lnTo>
                      <a:pt x="240" y="74"/>
                    </a:lnTo>
                    <a:lnTo>
                      <a:pt x="240" y="73"/>
                    </a:lnTo>
                    <a:lnTo>
                      <a:pt x="237" y="73"/>
                    </a:lnTo>
                    <a:lnTo>
                      <a:pt x="237" y="72"/>
                    </a:lnTo>
                    <a:lnTo>
                      <a:pt x="237" y="74"/>
                    </a:lnTo>
                    <a:lnTo>
                      <a:pt x="237" y="75"/>
                    </a:lnTo>
                    <a:lnTo>
                      <a:pt x="237" y="76"/>
                    </a:lnTo>
                    <a:lnTo>
                      <a:pt x="233" y="78"/>
                    </a:lnTo>
                    <a:lnTo>
                      <a:pt x="232" y="76"/>
                    </a:lnTo>
                    <a:lnTo>
                      <a:pt x="231" y="77"/>
                    </a:lnTo>
                    <a:lnTo>
                      <a:pt x="228" y="76"/>
                    </a:lnTo>
                    <a:lnTo>
                      <a:pt x="227" y="78"/>
                    </a:lnTo>
                    <a:lnTo>
                      <a:pt x="225" y="78"/>
                    </a:lnTo>
                    <a:lnTo>
                      <a:pt x="224" y="78"/>
                    </a:lnTo>
                    <a:lnTo>
                      <a:pt x="223" y="76"/>
                    </a:lnTo>
                    <a:lnTo>
                      <a:pt x="223" y="75"/>
                    </a:lnTo>
                    <a:lnTo>
                      <a:pt x="223" y="74"/>
                    </a:lnTo>
                    <a:lnTo>
                      <a:pt x="221" y="72"/>
                    </a:lnTo>
                    <a:lnTo>
                      <a:pt x="219" y="68"/>
                    </a:lnTo>
                    <a:lnTo>
                      <a:pt x="218" y="68"/>
                    </a:lnTo>
                    <a:lnTo>
                      <a:pt x="218" y="67"/>
                    </a:lnTo>
                    <a:lnTo>
                      <a:pt x="217" y="68"/>
                    </a:lnTo>
                    <a:lnTo>
                      <a:pt x="216" y="67"/>
                    </a:lnTo>
                    <a:lnTo>
                      <a:pt x="215" y="67"/>
                    </a:lnTo>
                    <a:lnTo>
                      <a:pt x="213" y="63"/>
                    </a:lnTo>
                    <a:lnTo>
                      <a:pt x="211" y="64"/>
                    </a:lnTo>
                    <a:lnTo>
                      <a:pt x="211" y="65"/>
                    </a:lnTo>
                    <a:lnTo>
                      <a:pt x="210" y="65"/>
                    </a:lnTo>
                    <a:lnTo>
                      <a:pt x="207" y="62"/>
                    </a:lnTo>
                    <a:lnTo>
                      <a:pt x="207" y="57"/>
                    </a:lnTo>
                    <a:lnTo>
                      <a:pt x="203" y="54"/>
                    </a:lnTo>
                    <a:lnTo>
                      <a:pt x="201" y="55"/>
                    </a:lnTo>
                    <a:lnTo>
                      <a:pt x="200" y="54"/>
                    </a:lnTo>
                    <a:lnTo>
                      <a:pt x="199" y="54"/>
                    </a:lnTo>
                    <a:lnTo>
                      <a:pt x="198" y="53"/>
                    </a:lnTo>
                    <a:lnTo>
                      <a:pt x="195" y="52"/>
                    </a:lnTo>
                    <a:lnTo>
                      <a:pt x="194" y="52"/>
                    </a:lnTo>
                    <a:lnTo>
                      <a:pt x="194" y="51"/>
                    </a:lnTo>
                    <a:lnTo>
                      <a:pt x="194" y="48"/>
                    </a:lnTo>
                    <a:lnTo>
                      <a:pt x="192" y="40"/>
                    </a:lnTo>
                    <a:lnTo>
                      <a:pt x="190" y="39"/>
                    </a:lnTo>
                    <a:lnTo>
                      <a:pt x="178" y="37"/>
                    </a:lnTo>
                    <a:lnTo>
                      <a:pt x="179" y="27"/>
                    </a:lnTo>
                    <a:lnTo>
                      <a:pt x="179" y="23"/>
                    </a:lnTo>
                    <a:lnTo>
                      <a:pt x="174" y="21"/>
                    </a:lnTo>
                    <a:lnTo>
                      <a:pt x="175" y="15"/>
                    </a:lnTo>
                    <a:lnTo>
                      <a:pt x="167" y="15"/>
                    </a:lnTo>
                    <a:lnTo>
                      <a:pt x="166" y="13"/>
                    </a:lnTo>
                    <a:lnTo>
                      <a:pt x="164" y="13"/>
                    </a:lnTo>
                    <a:lnTo>
                      <a:pt x="164" y="11"/>
                    </a:lnTo>
                    <a:lnTo>
                      <a:pt x="162" y="13"/>
                    </a:lnTo>
                    <a:lnTo>
                      <a:pt x="158" y="8"/>
                    </a:lnTo>
                    <a:lnTo>
                      <a:pt x="156" y="7"/>
                    </a:lnTo>
                    <a:lnTo>
                      <a:pt x="156" y="10"/>
                    </a:lnTo>
                    <a:lnTo>
                      <a:pt x="155" y="10"/>
                    </a:lnTo>
                    <a:lnTo>
                      <a:pt x="147" y="10"/>
                    </a:lnTo>
                    <a:lnTo>
                      <a:pt x="146" y="17"/>
                    </a:lnTo>
                    <a:lnTo>
                      <a:pt x="142" y="16"/>
                    </a:lnTo>
                    <a:lnTo>
                      <a:pt x="137" y="15"/>
                    </a:lnTo>
                    <a:lnTo>
                      <a:pt x="136" y="19"/>
                    </a:lnTo>
                    <a:lnTo>
                      <a:pt x="133" y="21"/>
                    </a:lnTo>
                    <a:lnTo>
                      <a:pt x="133" y="22"/>
                    </a:lnTo>
                    <a:lnTo>
                      <a:pt x="131" y="23"/>
                    </a:lnTo>
                    <a:lnTo>
                      <a:pt x="131" y="21"/>
                    </a:lnTo>
                    <a:lnTo>
                      <a:pt x="127" y="20"/>
                    </a:lnTo>
                    <a:lnTo>
                      <a:pt x="126" y="20"/>
                    </a:lnTo>
                    <a:lnTo>
                      <a:pt x="126" y="19"/>
                    </a:lnTo>
                    <a:lnTo>
                      <a:pt x="124" y="18"/>
                    </a:lnTo>
                    <a:lnTo>
                      <a:pt x="123" y="15"/>
                    </a:lnTo>
                    <a:lnTo>
                      <a:pt x="124" y="12"/>
                    </a:lnTo>
                    <a:lnTo>
                      <a:pt x="126" y="8"/>
                    </a:lnTo>
                    <a:lnTo>
                      <a:pt x="124" y="7"/>
                    </a:lnTo>
                    <a:lnTo>
                      <a:pt x="125" y="6"/>
                    </a:lnTo>
                    <a:lnTo>
                      <a:pt x="125" y="5"/>
                    </a:lnTo>
                    <a:lnTo>
                      <a:pt x="121" y="4"/>
                    </a:lnTo>
                    <a:lnTo>
                      <a:pt x="120" y="2"/>
                    </a:lnTo>
                    <a:lnTo>
                      <a:pt x="118" y="0"/>
                    </a:lnTo>
                    <a:lnTo>
                      <a:pt x="116" y="1"/>
                    </a:lnTo>
                    <a:lnTo>
                      <a:pt x="115" y="4"/>
                    </a:lnTo>
                    <a:lnTo>
                      <a:pt x="112" y="2"/>
                    </a:lnTo>
                    <a:lnTo>
                      <a:pt x="111" y="5"/>
                    </a:lnTo>
                    <a:lnTo>
                      <a:pt x="109" y="5"/>
                    </a:lnTo>
                    <a:lnTo>
                      <a:pt x="107" y="6"/>
                    </a:lnTo>
                    <a:lnTo>
                      <a:pt x="107" y="8"/>
                    </a:lnTo>
                    <a:lnTo>
                      <a:pt x="108" y="9"/>
                    </a:lnTo>
                    <a:lnTo>
                      <a:pt x="107" y="14"/>
                    </a:lnTo>
                    <a:lnTo>
                      <a:pt x="106" y="15"/>
                    </a:lnTo>
                    <a:lnTo>
                      <a:pt x="105" y="15"/>
                    </a:lnTo>
                    <a:lnTo>
                      <a:pt x="104" y="14"/>
                    </a:lnTo>
                    <a:lnTo>
                      <a:pt x="102" y="18"/>
                    </a:lnTo>
                    <a:lnTo>
                      <a:pt x="101" y="15"/>
                    </a:lnTo>
                    <a:lnTo>
                      <a:pt x="99" y="15"/>
                    </a:lnTo>
                    <a:lnTo>
                      <a:pt x="98" y="15"/>
                    </a:lnTo>
                    <a:lnTo>
                      <a:pt x="97" y="14"/>
                    </a:lnTo>
                    <a:lnTo>
                      <a:pt x="96" y="15"/>
                    </a:lnTo>
                    <a:lnTo>
                      <a:pt x="95" y="15"/>
                    </a:lnTo>
                    <a:lnTo>
                      <a:pt x="94" y="18"/>
                    </a:lnTo>
                    <a:lnTo>
                      <a:pt x="93" y="18"/>
                    </a:lnTo>
                    <a:lnTo>
                      <a:pt x="93" y="19"/>
                    </a:lnTo>
                    <a:lnTo>
                      <a:pt x="92" y="20"/>
                    </a:lnTo>
                    <a:lnTo>
                      <a:pt x="90" y="19"/>
                    </a:lnTo>
                    <a:lnTo>
                      <a:pt x="89" y="20"/>
                    </a:lnTo>
                    <a:lnTo>
                      <a:pt x="88" y="19"/>
                    </a:lnTo>
                    <a:lnTo>
                      <a:pt x="88" y="18"/>
                    </a:lnTo>
                    <a:lnTo>
                      <a:pt x="86" y="17"/>
                    </a:lnTo>
                    <a:lnTo>
                      <a:pt x="86" y="16"/>
                    </a:lnTo>
                    <a:lnTo>
                      <a:pt x="82" y="14"/>
                    </a:lnTo>
                    <a:lnTo>
                      <a:pt x="82" y="13"/>
                    </a:lnTo>
                    <a:lnTo>
                      <a:pt x="81" y="12"/>
                    </a:lnTo>
                    <a:lnTo>
                      <a:pt x="81" y="15"/>
                    </a:lnTo>
                    <a:lnTo>
                      <a:pt x="79" y="14"/>
                    </a:lnTo>
                    <a:lnTo>
                      <a:pt x="79" y="15"/>
                    </a:lnTo>
                    <a:lnTo>
                      <a:pt x="77" y="14"/>
                    </a:lnTo>
                    <a:lnTo>
                      <a:pt x="76" y="14"/>
                    </a:lnTo>
                    <a:lnTo>
                      <a:pt x="76" y="13"/>
                    </a:lnTo>
                    <a:lnTo>
                      <a:pt x="76" y="12"/>
                    </a:lnTo>
                    <a:lnTo>
                      <a:pt x="75" y="13"/>
                    </a:lnTo>
                    <a:lnTo>
                      <a:pt x="73" y="12"/>
                    </a:lnTo>
                    <a:lnTo>
                      <a:pt x="71" y="13"/>
                    </a:lnTo>
                    <a:lnTo>
                      <a:pt x="71" y="12"/>
                    </a:lnTo>
                    <a:lnTo>
                      <a:pt x="69" y="12"/>
                    </a:lnTo>
                    <a:lnTo>
                      <a:pt x="69" y="11"/>
                    </a:lnTo>
                    <a:lnTo>
                      <a:pt x="68" y="12"/>
                    </a:lnTo>
                    <a:lnTo>
                      <a:pt x="68" y="10"/>
                    </a:lnTo>
                    <a:lnTo>
                      <a:pt x="68" y="13"/>
                    </a:lnTo>
                    <a:lnTo>
                      <a:pt x="69" y="13"/>
                    </a:lnTo>
                    <a:lnTo>
                      <a:pt x="68" y="14"/>
                    </a:lnTo>
                    <a:lnTo>
                      <a:pt x="68" y="13"/>
                    </a:lnTo>
                    <a:lnTo>
                      <a:pt x="66" y="12"/>
                    </a:lnTo>
                    <a:lnTo>
                      <a:pt x="66" y="13"/>
                    </a:lnTo>
                    <a:lnTo>
                      <a:pt x="65" y="13"/>
                    </a:lnTo>
                    <a:lnTo>
                      <a:pt x="65" y="11"/>
                    </a:lnTo>
                    <a:lnTo>
                      <a:pt x="63" y="11"/>
                    </a:lnTo>
                    <a:lnTo>
                      <a:pt x="64" y="6"/>
                    </a:lnTo>
                    <a:lnTo>
                      <a:pt x="61" y="5"/>
                    </a:lnTo>
                    <a:lnTo>
                      <a:pt x="60" y="5"/>
                    </a:lnTo>
                    <a:lnTo>
                      <a:pt x="60" y="6"/>
                    </a:lnTo>
                    <a:lnTo>
                      <a:pt x="61" y="8"/>
                    </a:lnTo>
                    <a:lnTo>
                      <a:pt x="59" y="8"/>
                    </a:lnTo>
                    <a:lnTo>
                      <a:pt x="58" y="8"/>
                    </a:lnTo>
                    <a:lnTo>
                      <a:pt x="58" y="10"/>
                    </a:lnTo>
                    <a:lnTo>
                      <a:pt x="56" y="11"/>
                    </a:lnTo>
                    <a:lnTo>
                      <a:pt x="55" y="10"/>
                    </a:lnTo>
                    <a:lnTo>
                      <a:pt x="55" y="8"/>
                    </a:lnTo>
                    <a:lnTo>
                      <a:pt x="54" y="9"/>
                    </a:lnTo>
                    <a:lnTo>
                      <a:pt x="53" y="8"/>
                    </a:lnTo>
                    <a:lnTo>
                      <a:pt x="52" y="8"/>
                    </a:lnTo>
                    <a:lnTo>
                      <a:pt x="48" y="10"/>
                    </a:lnTo>
                    <a:lnTo>
                      <a:pt x="47" y="10"/>
                    </a:lnTo>
                    <a:lnTo>
                      <a:pt x="47" y="14"/>
                    </a:lnTo>
                    <a:lnTo>
                      <a:pt x="46" y="15"/>
                    </a:lnTo>
                    <a:lnTo>
                      <a:pt x="47" y="15"/>
                    </a:lnTo>
                    <a:lnTo>
                      <a:pt x="47" y="18"/>
                    </a:lnTo>
                    <a:lnTo>
                      <a:pt x="45" y="17"/>
                    </a:lnTo>
                    <a:lnTo>
                      <a:pt x="44" y="18"/>
                    </a:lnTo>
                    <a:lnTo>
                      <a:pt x="42" y="19"/>
                    </a:lnTo>
                    <a:lnTo>
                      <a:pt x="41" y="19"/>
                    </a:lnTo>
                    <a:lnTo>
                      <a:pt x="37" y="18"/>
                    </a:lnTo>
                    <a:lnTo>
                      <a:pt x="37" y="20"/>
                    </a:lnTo>
                    <a:lnTo>
                      <a:pt x="39" y="20"/>
                    </a:lnTo>
                    <a:lnTo>
                      <a:pt x="38" y="21"/>
                    </a:lnTo>
                    <a:lnTo>
                      <a:pt x="36" y="20"/>
                    </a:lnTo>
                    <a:lnTo>
                      <a:pt x="36" y="21"/>
                    </a:lnTo>
                    <a:lnTo>
                      <a:pt x="34" y="22"/>
                    </a:lnTo>
                    <a:lnTo>
                      <a:pt x="33" y="22"/>
                    </a:lnTo>
                    <a:lnTo>
                      <a:pt x="32" y="24"/>
                    </a:lnTo>
                    <a:lnTo>
                      <a:pt x="27" y="25"/>
                    </a:lnTo>
                    <a:lnTo>
                      <a:pt x="24" y="18"/>
                    </a:lnTo>
                    <a:lnTo>
                      <a:pt x="23" y="18"/>
                    </a:lnTo>
                    <a:lnTo>
                      <a:pt x="22" y="18"/>
                    </a:lnTo>
                    <a:lnTo>
                      <a:pt x="23" y="21"/>
                    </a:lnTo>
                    <a:lnTo>
                      <a:pt x="20" y="23"/>
                    </a:lnTo>
                    <a:lnTo>
                      <a:pt x="19" y="21"/>
                    </a:lnTo>
                    <a:lnTo>
                      <a:pt x="19" y="19"/>
                    </a:lnTo>
                    <a:lnTo>
                      <a:pt x="17" y="18"/>
                    </a:lnTo>
                    <a:lnTo>
                      <a:pt x="15" y="19"/>
                    </a:lnTo>
                    <a:lnTo>
                      <a:pt x="13" y="23"/>
                    </a:lnTo>
                    <a:lnTo>
                      <a:pt x="16" y="26"/>
                    </a:lnTo>
                    <a:lnTo>
                      <a:pt x="17" y="25"/>
                    </a:lnTo>
                    <a:lnTo>
                      <a:pt x="19" y="28"/>
                    </a:lnTo>
                    <a:lnTo>
                      <a:pt x="20" y="28"/>
                    </a:lnTo>
                    <a:lnTo>
                      <a:pt x="18" y="29"/>
                    </a:lnTo>
                    <a:lnTo>
                      <a:pt x="17" y="27"/>
                    </a:lnTo>
                    <a:lnTo>
                      <a:pt x="16" y="28"/>
                    </a:lnTo>
                    <a:lnTo>
                      <a:pt x="14" y="28"/>
                    </a:lnTo>
                    <a:lnTo>
                      <a:pt x="14" y="29"/>
                    </a:lnTo>
                    <a:lnTo>
                      <a:pt x="14" y="32"/>
                    </a:lnTo>
                    <a:lnTo>
                      <a:pt x="15" y="34"/>
                    </a:lnTo>
                    <a:lnTo>
                      <a:pt x="14" y="40"/>
                    </a:lnTo>
                    <a:lnTo>
                      <a:pt x="12" y="39"/>
                    </a:lnTo>
                    <a:lnTo>
                      <a:pt x="10" y="40"/>
                    </a:lnTo>
                    <a:lnTo>
                      <a:pt x="9" y="39"/>
                    </a:lnTo>
                    <a:lnTo>
                      <a:pt x="9" y="40"/>
                    </a:lnTo>
                    <a:lnTo>
                      <a:pt x="8" y="40"/>
                    </a:lnTo>
                    <a:lnTo>
                      <a:pt x="6" y="39"/>
                    </a:lnTo>
                    <a:lnTo>
                      <a:pt x="6" y="40"/>
                    </a:lnTo>
                    <a:lnTo>
                      <a:pt x="4" y="41"/>
                    </a:lnTo>
                    <a:lnTo>
                      <a:pt x="4" y="42"/>
                    </a:lnTo>
                    <a:lnTo>
                      <a:pt x="6" y="43"/>
                    </a:lnTo>
                    <a:lnTo>
                      <a:pt x="10" y="44"/>
                    </a:lnTo>
                    <a:lnTo>
                      <a:pt x="9" y="45"/>
                    </a:lnTo>
                    <a:lnTo>
                      <a:pt x="11" y="44"/>
                    </a:lnTo>
                    <a:lnTo>
                      <a:pt x="11" y="46"/>
                    </a:lnTo>
                    <a:lnTo>
                      <a:pt x="11" y="47"/>
                    </a:lnTo>
                    <a:lnTo>
                      <a:pt x="10" y="46"/>
                    </a:lnTo>
                    <a:lnTo>
                      <a:pt x="9" y="47"/>
                    </a:lnTo>
                    <a:lnTo>
                      <a:pt x="8" y="46"/>
                    </a:lnTo>
                    <a:lnTo>
                      <a:pt x="9" y="47"/>
                    </a:lnTo>
                    <a:lnTo>
                      <a:pt x="8" y="47"/>
                    </a:lnTo>
                    <a:lnTo>
                      <a:pt x="6" y="46"/>
                    </a:lnTo>
                    <a:lnTo>
                      <a:pt x="5" y="45"/>
                    </a:lnTo>
                    <a:lnTo>
                      <a:pt x="2" y="47"/>
                    </a:lnTo>
                    <a:lnTo>
                      <a:pt x="0" y="48"/>
                    </a:lnTo>
                    <a:lnTo>
                      <a:pt x="2" y="49"/>
                    </a:lnTo>
                    <a:lnTo>
                      <a:pt x="2" y="51"/>
                    </a:lnTo>
                    <a:lnTo>
                      <a:pt x="2" y="53"/>
                    </a:lnTo>
                    <a:lnTo>
                      <a:pt x="4" y="55"/>
                    </a:lnTo>
                    <a:lnTo>
                      <a:pt x="5" y="55"/>
                    </a:lnTo>
                    <a:lnTo>
                      <a:pt x="5" y="57"/>
                    </a:lnTo>
                    <a:lnTo>
                      <a:pt x="7" y="58"/>
                    </a:lnTo>
                    <a:lnTo>
                      <a:pt x="9" y="59"/>
                    </a:lnTo>
                    <a:lnTo>
                      <a:pt x="9" y="60"/>
                    </a:lnTo>
                    <a:lnTo>
                      <a:pt x="11" y="58"/>
                    </a:lnTo>
                    <a:lnTo>
                      <a:pt x="14" y="59"/>
                    </a:lnTo>
                    <a:lnTo>
                      <a:pt x="14" y="60"/>
                    </a:lnTo>
                    <a:lnTo>
                      <a:pt x="13" y="59"/>
                    </a:lnTo>
                    <a:lnTo>
                      <a:pt x="14" y="61"/>
                    </a:lnTo>
                    <a:lnTo>
                      <a:pt x="16" y="61"/>
                    </a:lnTo>
                    <a:lnTo>
                      <a:pt x="17" y="62"/>
                    </a:lnTo>
                    <a:lnTo>
                      <a:pt x="16" y="63"/>
                    </a:lnTo>
                    <a:lnTo>
                      <a:pt x="14" y="63"/>
                    </a:lnTo>
                    <a:lnTo>
                      <a:pt x="15" y="65"/>
                    </a:lnTo>
                    <a:lnTo>
                      <a:pt x="16" y="65"/>
                    </a:lnTo>
                    <a:lnTo>
                      <a:pt x="17" y="65"/>
                    </a:lnTo>
                    <a:lnTo>
                      <a:pt x="17" y="66"/>
                    </a:lnTo>
                    <a:lnTo>
                      <a:pt x="18" y="65"/>
                    </a:lnTo>
                    <a:lnTo>
                      <a:pt x="19" y="66"/>
                    </a:lnTo>
                    <a:lnTo>
                      <a:pt x="20" y="67"/>
                    </a:lnTo>
                    <a:lnTo>
                      <a:pt x="24" y="65"/>
                    </a:lnTo>
                    <a:lnTo>
                      <a:pt x="24" y="66"/>
                    </a:lnTo>
                    <a:lnTo>
                      <a:pt x="24" y="67"/>
                    </a:lnTo>
                    <a:lnTo>
                      <a:pt x="25" y="68"/>
                    </a:lnTo>
                    <a:lnTo>
                      <a:pt x="24" y="69"/>
                    </a:lnTo>
                    <a:lnTo>
                      <a:pt x="24" y="71"/>
                    </a:lnTo>
                    <a:lnTo>
                      <a:pt x="25" y="71"/>
                    </a:lnTo>
                    <a:lnTo>
                      <a:pt x="27" y="67"/>
                    </a:lnTo>
                    <a:lnTo>
                      <a:pt x="27" y="69"/>
                    </a:lnTo>
                    <a:lnTo>
                      <a:pt x="27" y="70"/>
                    </a:lnTo>
                    <a:lnTo>
                      <a:pt x="28" y="70"/>
                    </a:lnTo>
                    <a:lnTo>
                      <a:pt x="27" y="72"/>
                    </a:lnTo>
                    <a:lnTo>
                      <a:pt x="27" y="74"/>
                    </a:lnTo>
                    <a:lnTo>
                      <a:pt x="24" y="76"/>
                    </a:lnTo>
                    <a:lnTo>
                      <a:pt x="24" y="78"/>
                    </a:lnTo>
                    <a:lnTo>
                      <a:pt x="27" y="80"/>
                    </a:lnTo>
                    <a:lnTo>
                      <a:pt x="34" y="87"/>
                    </a:lnTo>
                    <a:lnTo>
                      <a:pt x="35" y="86"/>
                    </a:lnTo>
                    <a:lnTo>
                      <a:pt x="36" y="86"/>
                    </a:lnTo>
                    <a:lnTo>
                      <a:pt x="36" y="88"/>
                    </a:lnTo>
                    <a:lnTo>
                      <a:pt x="37" y="87"/>
                    </a:lnTo>
                    <a:lnTo>
                      <a:pt x="38" y="88"/>
                    </a:lnTo>
                    <a:lnTo>
                      <a:pt x="38" y="89"/>
                    </a:lnTo>
                    <a:lnTo>
                      <a:pt x="38" y="90"/>
                    </a:lnTo>
                    <a:lnTo>
                      <a:pt x="39" y="91"/>
                    </a:lnTo>
                    <a:lnTo>
                      <a:pt x="40" y="89"/>
                    </a:lnTo>
                    <a:lnTo>
                      <a:pt x="41" y="92"/>
                    </a:lnTo>
                    <a:lnTo>
                      <a:pt x="40" y="94"/>
                    </a:lnTo>
                    <a:lnTo>
                      <a:pt x="41" y="95"/>
                    </a:lnTo>
                    <a:lnTo>
                      <a:pt x="40" y="96"/>
                    </a:lnTo>
                    <a:lnTo>
                      <a:pt x="41" y="98"/>
                    </a:lnTo>
                    <a:lnTo>
                      <a:pt x="40" y="97"/>
                    </a:lnTo>
                    <a:lnTo>
                      <a:pt x="38" y="98"/>
                    </a:lnTo>
                    <a:lnTo>
                      <a:pt x="36" y="100"/>
                    </a:lnTo>
                    <a:lnTo>
                      <a:pt x="39" y="105"/>
                    </a:lnTo>
                    <a:lnTo>
                      <a:pt x="40" y="106"/>
                    </a:lnTo>
                    <a:lnTo>
                      <a:pt x="40" y="108"/>
                    </a:lnTo>
                    <a:lnTo>
                      <a:pt x="40" y="109"/>
                    </a:lnTo>
                    <a:lnTo>
                      <a:pt x="39" y="110"/>
                    </a:lnTo>
                    <a:lnTo>
                      <a:pt x="38" y="109"/>
                    </a:lnTo>
                    <a:lnTo>
                      <a:pt x="38" y="112"/>
                    </a:lnTo>
                    <a:lnTo>
                      <a:pt x="37" y="112"/>
                    </a:lnTo>
                    <a:lnTo>
                      <a:pt x="36" y="113"/>
                    </a:lnTo>
                    <a:lnTo>
                      <a:pt x="36" y="114"/>
                    </a:lnTo>
                    <a:lnTo>
                      <a:pt x="33" y="117"/>
                    </a:lnTo>
                    <a:lnTo>
                      <a:pt x="35" y="119"/>
                    </a:lnTo>
                    <a:lnTo>
                      <a:pt x="33" y="119"/>
                    </a:lnTo>
                    <a:lnTo>
                      <a:pt x="30" y="120"/>
                    </a:lnTo>
                    <a:lnTo>
                      <a:pt x="29" y="120"/>
                    </a:lnTo>
                    <a:lnTo>
                      <a:pt x="29" y="122"/>
                    </a:lnTo>
                    <a:lnTo>
                      <a:pt x="28" y="123"/>
                    </a:lnTo>
                    <a:lnTo>
                      <a:pt x="30" y="124"/>
                    </a:lnTo>
                    <a:lnTo>
                      <a:pt x="30" y="127"/>
                    </a:lnTo>
                    <a:lnTo>
                      <a:pt x="29" y="129"/>
                    </a:lnTo>
                    <a:lnTo>
                      <a:pt x="30" y="129"/>
                    </a:lnTo>
                    <a:lnTo>
                      <a:pt x="29" y="132"/>
                    </a:lnTo>
                    <a:lnTo>
                      <a:pt x="28" y="132"/>
                    </a:lnTo>
                    <a:lnTo>
                      <a:pt x="28" y="130"/>
                    </a:lnTo>
                    <a:lnTo>
                      <a:pt x="27" y="133"/>
                    </a:lnTo>
                    <a:lnTo>
                      <a:pt x="28" y="134"/>
                    </a:lnTo>
                    <a:lnTo>
                      <a:pt x="28" y="136"/>
                    </a:lnTo>
                    <a:lnTo>
                      <a:pt x="27" y="136"/>
                    </a:lnTo>
                    <a:lnTo>
                      <a:pt x="30" y="140"/>
                    </a:lnTo>
                    <a:lnTo>
                      <a:pt x="32" y="142"/>
                    </a:lnTo>
                    <a:lnTo>
                      <a:pt x="33" y="143"/>
                    </a:lnTo>
                    <a:lnTo>
                      <a:pt x="35" y="146"/>
                    </a:lnTo>
                    <a:lnTo>
                      <a:pt x="36" y="147"/>
                    </a:lnTo>
                    <a:lnTo>
                      <a:pt x="38" y="147"/>
                    </a:lnTo>
                    <a:lnTo>
                      <a:pt x="41" y="152"/>
                    </a:lnTo>
                    <a:lnTo>
                      <a:pt x="43" y="152"/>
                    </a:lnTo>
                    <a:lnTo>
                      <a:pt x="43" y="153"/>
                    </a:lnTo>
                    <a:lnTo>
                      <a:pt x="44" y="155"/>
                    </a:lnTo>
                    <a:lnTo>
                      <a:pt x="47" y="155"/>
                    </a:lnTo>
                    <a:lnTo>
                      <a:pt x="46" y="157"/>
                    </a:lnTo>
                    <a:lnTo>
                      <a:pt x="47" y="159"/>
                    </a:lnTo>
                    <a:lnTo>
                      <a:pt x="49" y="159"/>
                    </a:lnTo>
                    <a:lnTo>
                      <a:pt x="49" y="160"/>
                    </a:lnTo>
                    <a:lnTo>
                      <a:pt x="50" y="160"/>
                    </a:lnTo>
                    <a:lnTo>
                      <a:pt x="49" y="160"/>
                    </a:lnTo>
                    <a:lnTo>
                      <a:pt x="50" y="163"/>
                    </a:lnTo>
                    <a:lnTo>
                      <a:pt x="49" y="164"/>
                    </a:lnTo>
                    <a:lnTo>
                      <a:pt x="49" y="165"/>
                    </a:lnTo>
                    <a:lnTo>
                      <a:pt x="50" y="163"/>
                    </a:lnTo>
                    <a:lnTo>
                      <a:pt x="50" y="164"/>
                    </a:lnTo>
                    <a:lnTo>
                      <a:pt x="52" y="163"/>
                    </a:lnTo>
                    <a:lnTo>
                      <a:pt x="52" y="164"/>
                    </a:lnTo>
                    <a:lnTo>
                      <a:pt x="53" y="164"/>
                    </a:lnTo>
                    <a:lnTo>
                      <a:pt x="55" y="164"/>
                    </a:lnTo>
                    <a:lnTo>
                      <a:pt x="57" y="164"/>
                    </a:lnTo>
                    <a:lnTo>
                      <a:pt x="57" y="165"/>
                    </a:lnTo>
                    <a:lnTo>
                      <a:pt x="58" y="165"/>
                    </a:lnTo>
                    <a:lnTo>
                      <a:pt x="58" y="164"/>
                    </a:lnTo>
                    <a:lnTo>
                      <a:pt x="60" y="164"/>
                    </a:lnTo>
                    <a:lnTo>
                      <a:pt x="60" y="163"/>
                    </a:lnTo>
                    <a:lnTo>
                      <a:pt x="63" y="163"/>
                    </a:lnTo>
                    <a:lnTo>
                      <a:pt x="62" y="164"/>
                    </a:lnTo>
                    <a:lnTo>
                      <a:pt x="63" y="168"/>
                    </a:lnTo>
                    <a:lnTo>
                      <a:pt x="64" y="167"/>
                    </a:lnTo>
                    <a:lnTo>
                      <a:pt x="65" y="168"/>
                    </a:lnTo>
                    <a:lnTo>
                      <a:pt x="67" y="168"/>
                    </a:lnTo>
                    <a:lnTo>
                      <a:pt x="68" y="164"/>
                    </a:lnTo>
                    <a:lnTo>
                      <a:pt x="69" y="163"/>
                    </a:lnTo>
                    <a:lnTo>
                      <a:pt x="70" y="166"/>
                    </a:lnTo>
                    <a:lnTo>
                      <a:pt x="71" y="166"/>
                    </a:lnTo>
                    <a:lnTo>
                      <a:pt x="72" y="166"/>
                    </a:lnTo>
                    <a:lnTo>
                      <a:pt x="72" y="167"/>
                    </a:lnTo>
                    <a:lnTo>
                      <a:pt x="75" y="167"/>
                    </a:lnTo>
                    <a:lnTo>
                      <a:pt x="76" y="169"/>
                    </a:lnTo>
                    <a:lnTo>
                      <a:pt x="74" y="169"/>
                    </a:lnTo>
                    <a:lnTo>
                      <a:pt x="74" y="170"/>
                    </a:lnTo>
                    <a:lnTo>
                      <a:pt x="76" y="172"/>
                    </a:lnTo>
                    <a:lnTo>
                      <a:pt x="77" y="170"/>
                    </a:lnTo>
                    <a:lnTo>
                      <a:pt x="77" y="172"/>
                    </a:lnTo>
                    <a:lnTo>
                      <a:pt x="79" y="173"/>
                    </a:lnTo>
                    <a:lnTo>
                      <a:pt x="81" y="171"/>
                    </a:lnTo>
                    <a:lnTo>
                      <a:pt x="81" y="172"/>
                    </a:lnTo>
                    <a:lnTo>
                      <a:pt x="82" y="173"/>
                    </a:lnTo>
                    <a:lnTo>
                      <a:pt x="82" y="176"/>
                    </a:lnTo>
                    <a:lnTo>
                      <a:pt x="83" y="176"/>
                    </a:lnTo>
                    <a:lnTo>
                      <a:pt x="84" y="176"/>
                    </a:lnTo>
                    <a:lnTo>
                      <a:pt x="83" y="177"/>
                    </a:lnTo>
                    <a:lnTo>
                      <a:pt x="82" y="177"/>
                    </a:lnTo>
                    <a:lnTo>
                      <a:pt x="83" y="178"/>
                    </a:lnTo>
                    <a:lnTo>
                      <a:pt x="84" y="178"/>
                    </a:lnTo>
                    <a:lnTo>
                      <a:pt x="84" y="179"/>
                    </a:lnTo>
                    <a:lnTo>
                      <a:pt x="85" y="178"/>
                    </a:lnTo>
                    <a:lnTo>
                      <a:pt x="85" y="179"/>
                    </a:lnTo>
                    <a:lnTo>
                      <a:pt x="86" y="181"/>
                    </a:lnTo>
                    <a:lnTo>
                      <a:pt x="85" y="181"/>
                    </a:lnTo>
                    <a:lnTo>
                      <a:pt x="89" y="184"/>
                    </a:lnTo>
                    <a:lnTo>
                      <a:pt x="89" y="183"/>
                    </a:lnTo>
                    <a:lnTo>
                      <a:pt x="93" y="183"/>
                    </a:lnTo>
                    <a:lnTo>
                      <a:pt x="94" y="185"/>
                    </a:lnTo>
                    <a:lnTo>
                      <a:pt x="96" y="185"/>
                    </a:lnTo>
                    <a:lnTo>
                      <a:pt x="98" y="186"/>
                    </a:lnTo>
                    <a:lnTo>
                      <a:pt x="98" y="185"/>
                    </a:lnTo>
                    <a:lnTo>
                      <a:pt x="100" y="185"/>
                    </a:lnTo>
                    <a:lnTo>
                      <a:pt x="99" y="187"/>
                    </a:lnTo>
                    <a:lnTo>
                      <a:pt x="97" y="192"/>
                    </a:lnTo>
                    <a:lnTo>
                      <a:pt x="97" y="195"/>
                    </a:lnTo>
                    <a:lnTo>
                      <a:pt x="97" y="197"/>
                    </a:lnTo>
                    <a:lnTo>
                      <a:pt x="99" y="197"/>
                    </a:lnTo>
                    <a:lnTo>
                      <a:pt x="101" y="195"/>
                    </a:lnTo>
                    <a:lnTo>
                      <a:pt x="101" y="196"/>
                    </a:lnTo>
                    <a:lnTo>
                      <a:pt x="101" y="195"/>
                    </a:lnTo>
                    <a:lnTo>
                      <a:pt x="102" y="194"/>
                    </a:lnTo>
                    <a:lnTo>
                      <a:pt x="104" y="197"/>
                    </a:lnTo>
                    <a:lnTo>
                      <a:pt x="105" y="196"/>
                    </a:lnTo>
                    <a:lnTo>
                      <a:pt x="106" y="197"/>
                    </a:lnTo>
                    <a:lnTo>
                      <a:pt x="108" y="199"/>
                    </a:lnTo>
                    <a:lnTo>
                      <a:pt x="109" y="199"/>
                    </a:lnTo>
                    <a:lnTo>
                      <a:pt x="111" y="204"/>
                    </a:lnTo>
                    <a:lnTo>
                      <a:pt x="115" y="206"/>
                    </a:lnTo>
                    <a:lnTo>
                      <a:pt x="116" y="208"/>
                    </a:lnTo>
                    <a:lnTo>
                      <a:pt x="118" y="206"/>
                    </a:lnTo>
                    <a:lnTo>
                      <a:pt x="120" y="205"/>
                    </a:lnTo>
                    <a:lnTo>
                      <a:pt x="120" y="210"/>
                    </a:lnTo>
                    <a:lnTo>
                      <a:pt x="118" y="211"/>
                    </a:lnTo>
                    <a:lnTo>
                      <a:pt x="115" y="216"/>
                    </a:lnTo>
                    <a:lnTo>
                      <a:pt x="117" y="219"/>
                    </a:lnTo>
                    <a:lnTo>
                      <a:pt x="116" y="220"/>
                    </a:lnTo>
                    <a:lnTo>
                      <a:pt x="120" y="224"/>
                    </a:lnTo>
                    <a:lnTo>
                      <a:pt x="123" y="224"/>
                    </a:lnTo>
                    <a:lnTo>
                      <a:pt x="126" y="227"/>
                    </a:lnTo>
                    <a:lnTo>
                      <a:pt x="128" y="228"/>
                    </a:lnTo>
                    <a:lnTo>
                      <a:pt x="128" y="229"/>
                    </a:lnTo>
                    <a:lnTo>
                      <a:pt x="129" y="229"/>
                    </a:lnTo>
                    <a:lnTo>
                      <a:pt x="132" y="234"/>
                    </a:lnTo>
                    <a:lnTo>
                      <a:pt x="133" y="234"/>
                    </a:lnTo>
                    <a:lnTo>
                      <a:pt x="134" y="233"/>
                    </a:lnTo>
                    <a:lnTo>
                      <a:pt x="136" y="233"/>
                    </a:lnTo>
                    <a:lnTo>
                      <a:pt x="138" y="234"/>
                    </a:lnTo>
                    <a:lnTo>
                      <a:pt x="140" y="234"/>
                    </a:lnTo>
                    <a:lnTo>
                      <a:pt x="143" y="233"/>
                    </a:lnTo>
                    <a:lnTo>
                      <a:pt x="142" y="227"/>
                    </a:lnTo>
                    <a:lnTo>
                      <a:pt x="146" y="229"/>
                    </a:lnTo>
                    <a:lnTo>
                      <a:pt x="147" y="228"/>
                    </a:lnTo>
                    <a:lnTo>
                      <a:pt x="148" y="228"/>
                    </a:lnTo>
                    <a:lnTo>
                      <a:pt x="147" y="224"/>
                    </a:lnTo>
                    <a:lnTo>
                      <a:pt x="148" y="220"/>
                    </a:lnTo>
                    <a:lnTo>
                      <a:pt x="155" y="215"/>
                    </a:lnTo>
                    <a:lnTo>
                      <a:pt x="156" y="212"/>
                    </a:lnTo>
                    <a:lnTo>
                      <a:pt x="158" y="212"/>
                    </a:lnTo>
                    <a:lnTo>
                      <a:pt x="158" y="214"/>
                    </a:lnTo>
                    <a:lnTo>
                      <a:pt x="159" y="213"/>
                    </a:lnTo>
                    <a:lnTo>
                      <a:pt x="159" y="214"/>
                    </a:lnTo>
                    <a:lnTo>
                      <a:pt x="158" y="215"/>
                    </a:lnTo>
                    <a:lnTo>
                      <a:pt x="159" y="217"/>
                    </a:lnTo>
                    <a:lnTo>
                      <a:pt x="158" y="217"/>
                    </a:lnTo>
                    <a:lnTo>
                      <a:pt x="158" y="219"/>
                    </a:lnTo>
                    <a:lnTo>
                      <a:pt x="161" y="223"/>
                    </a:lnTo>
                    <a:lnTo>
                      <a:pt x="163" y="223"/>
                    </a:lnTo>
                    <a:lnTo>
                      <a:pt x="165" y="223"/>
                    </a:lnTo>
                    <a:lnTo>
                      <a:pt x="166" y="224"/>
                    </a:lnTo>
                    <a:lnTo>
                      <a:pt x="168" y="226"/>
                    </a:lnTo>
                    <a:lnTo>
                      <a:pt x="169" y="227"/>
                    </a:lnTo>
                    <a:lnTo>
                      <a:pt x="170" y="224"/>
                    </a:lnTo>
                    <a:lnTo>
                      <a:pt x="171" y="225"/>
                    </a:lnTo>
                    <a:lnTo>
                      <a:pt x="172" y="225"/>
                    </a:lnTo>
                    <a:lnTo>
                      <a:pt x="174" y="227"/>
                    </a:lnTo>
                    <a:lnTo>
                      <a:pt x="175" y="227"/>
                    </a:lnTo>
                    <a:lnTo>
                      <a:pt x="176" y="229"/>
                    </a:lnTo>
                    <a:lnTo>
                      <a:pt x="177" y="230"/>
                    </a:lnTo>
                    <a:lnTo>
                      <a:pt x="177" y="231"/>
                    </a:lnTo>
                    <a:lnTo>
                      <a:pt x="179" y="233"/>
                    </a:lnTo>
                    <a:lnTo>
                      <a:pt x="180" y="239"/>
                    </a:lnTo>
                    <a:lnTo>
                      <a:pt x="182" y="241"/>
                    </a:lnTo>
                    <a:lnTo>
                      <a:pt x="183" y="240"/>
                    </a:lnTo>
                    <a:lnTo>
                      <a:pt x="185" y="240"/>
                    </a:lnTo>
                    <a:lnTo>
                      <a:pt x="189" y="241"/>
                    </a:lnTo>
                    <a:lnTo>
                      <a:pt x="192" y="239"/>
                    </a:lnTo>
                    <a:lnTo>
                      <a:pt x="194" y="241"/>
                    </a:lnTo>
                    <a:lnTo>
                      <a:pt x="195" y="244"/>
                    </a:lnTo>
                    <a:lnTo>
                      <a:pt x="194" y="245"/>
                    </a:lnTo>
                    <a:lnTo>
                      <a:pt x="195" y="246"/>
                    </a:lnTo>
                    <a:lnTo>
                      <a:pt x="197" y="244"/>
                    </a:lnTo>
                    <a:lnTo>
                      <a:pt x="200" y="244"/>
                    </a:lnTo>
                    <a:lnTo>
                      <a:pt x="201" y="246"/>
                    </a:lnTo>
                    <a:lnTo>
                      <a:pt x="203" y="249"/>
                    </a:lnTo>
                    <a:lnTo>
                      <a:pt x="205" y="249"/>
                    </a:lnTo>
                    <a:lnTo>
                      <a:pt x="205" y="247"/>
                    </a:lnTo>
                    <a:lnTo>
                      <a:pt x="207" y="247"/>
                    </a:lnTo>
                    <a:lnTo>
                      <a:pt x="207" y="250"/>
                    </a:lnTo>
                    <a:lnTo>
                      <a:pt x="209" y="251"/>
                    </a:lnTo>
                    <a:lnTo>
                      <a:pt x="209" y="253"/>
                    </a:lnTo>
                    <a:lnTo>
                      <a:pt x="211" y="253"/>
                    </a:lnTo>
                    <a:lnTo>
                      <a:pt x="211" y="254"/>
                    </a:lnTo>
                    <a:lnTo>
                      <a:pt x="212" y="253"/>
                    </a:lnTo>
                    <a:lnTo>
                      <a:pt x="215" y="255"/>
                    </a:lnTo>
                    <a:lnTo>
                      <a:pt x="218" y="256"/>
                    </a:lnTo>
                    <a:lnTo>
                      <a:pt x="219" y="258"/>
                    </a:lnTo>
                    <a:lnTo>
                      <a:pt x="222" y="264"/>
                    </a:lnTo>
                    <a:lnTo>
                      <a:pt x="224" y="267"/>
                    </a:lnTo>
                    <a:lnTo>
                      <a:pt x="226" y="268"/>
                    </a:lnTo>
                    <a:lnTo>
                      <a:pt x="224" y="272"/>
                    </a:lnTo>
                    <a:lnTo>
                      <a:pt x="227" y="274"/>
                    </a:lnTo>
                    <a:lnTo>
                      <a:pt x="228" y="275"/>
                    </a:lnTo>
                    <a:lnTo>
                      <a:pt x="229" y="278"/>
                    </a:lnTo>
                    <a:lnTo>
                      <a:pt x="231" y="278"/>
                    </a:lnTo>
                    <a:lnTo>
                      <a:pt x="232" y="278"/>
                    </a:lnTo>
                    <a:lnTo>
                      <a:pt x="233" y="276"/>
                    </a:lnTo>
                    <a:lnTo>
                      <a:pt x="236" y="279"/>
                    </a:lnTo>
                    <a:lnTo>
                      <a:pt x="237" y="278"/>
                    </a:lnTo>
                    <a:lnTo>
                      <a:pt x="240" y="281"/>
                    </a:lnTo>
                    <a:lnTo>
                      <a:pt x="243" y="281"/>
                    </a:lnTo>
                    <a:lnTo>
                      <a:pt x="245" y="283"/>
                    </a:lnTo>
                    <a:lnTo>
                      <a:pt x="246" y="285"/>
                    </a:lnTo>
                    <a:lnTo>
                      <a:pt x="248" y="289"/>
                    </a:lnTo>
                    <a:lnTo>
                      <a:pt x="250" y="289"/>
                    </a:lnTo>
                    <a:lnTo>
                      <a:pt x="252" y="291"/>
                    </a:lnTo>
                    <a:lnTo>
                      <a:pt x="252" y="293"/>
                    </a:lnTo>
                    <a:lnTo>
                      <a:pt x="255" y="299"/>
                    </a:lnTo>
                    <a:lnTo>
                      <a:pt x="256" y="300"/>
                    </a:lnTo>
                    <a:lnTo>
                      <a:pt x="257" y="302"/>
                    </a:lnTo>
                    <a:lnTo>
                      <a:pt x="259" y="304"/>
                    </a:lnTo>
                    <a:lnTo>
                      <a:pt x="259" y="301"/>
                    </a:lnTo>
                    <a:lnTo>
                      <a:pt x="263" y="298"/>
                    </a:lnTo>
                    <a:lnTo>
                      <a:pt x="262" y="295"/>
                    </a:lnTo>
                    <a:lnTo>
                      <a:pt x="263" y="293"/>
                    </a:lnTo>
                    <a:lnTo>
                      <a:pt x="265" y="294"/>
                    </a:lnTo>
                    <a:lnTo>
                      <a:pt x="267" y="294"/>
                    </a:lnTo>
                    <a:lnTo>
                      <a:pt x="268" y="292"/>
                    </a:lnTo>
                    <a:lnTo>
                      <a:pt x="269" y="293"/>
                    </a:lnTo>
                    <a:lnTo>
                      <a:pt x="270" y="293"/>
                    </a:lnTo>
                    <a:lnTo>
                      <a:pt x="272" y="294"/>
                    </a:lnTo>
                    <a:lnTo>
                      <a:pt x="270" y="298"/>
                    </a:lnTo>
                    <a:lnTo>
                      <a:pt x="272" y="298"/>
                    </a:lnTo>
                    <a:lnTo>
                      <a:pt x="273" y="297"/>
                    </a:lnTo>
                    <a:lnTo>
                      <a:pt x="274" y="297"/>
                    </a:lnTo>
                    <a:lnTo>
                      <a:pt x="275" y="297"/>
                    </a:lnTo>
                    <a:lnTo>
                      <a:pt x="278" y="297"/>
                    </a:lnTo>
                    <a:lnTo>
                      <a:pt x="282" y="294"/>
                    </a:lnTo>
                    <a:lnTo>
                      <a:pt x="284" y="294"/>
                    </a:lnTo>
                    <a:lnTo>
                      <a:pt x="286" y="298"/>
                    </a:lnTo>
                    <a:lnTo>
                      <a:pt x="288" y="298"/>
                    </a:lnTo>
                    <a:lnTo>
                      <a:pt x="290" y="299"/>
                    </a:lnTo>
                    <a:lnTo>
                      <a:pt x="290" y="298"/>
                    </a:lnTo>
                    <a:lnTo>
                      <a:pt x="295" y="299"/>
                    </a:lnTo>
                    <a:lnTo>
                      <a:pt x="296" y="298"/>
                    </a:lnTo>
                    <a:lnTo>
                      <a:pt x="296" y="300"/>
                    </a:lnTo>
                    <a:lnTo>
                      <a:pt x="297" y="299"/>
                    </a:lnTo>
                    <a:lnTo>
                      <a:pt x="297" y="298"/>
                    </a:lnTo>
                    <a:lnTo>
                      <a:pt x="296" y="295"/>
                    </a:lnTo>
                    <a:lnTo>
                      <a:pt x="298" y="293"/>
                    </a:lnTo>
                    <a:lnTo>
                      <a:pt x="298" y="292"/>
                    </a:lnTo>
                    <a:lnTo>
                      <a:pt x="299" y="291"/>
                    </a:lnTo>
                    <a:lnTo>
                      <a:pt x="299" y="289"/>
                    </a:lnTo>
                    <a:lnTo>
                      <a:pt x="299" y="286"/>
                    </a:lnTo>
                    <a:lnTo>
                      <a:pt x="301" y="284"/>
                    </a:lnTo>
                    <a:lnTo>
                      <a:pt x="301" y="283"/>
                    </a:lnTo>
                    <a:lnTo>
                      <a:pt x="302" y="282"/>
                    </a:lnTo>
                    <a:lnTo>
                      <a:pt x="304" y="282"/>
                    </a:lnTo>
                    <a:lnTo>
                      <a:pt x="305" y="284"/>
                    </a:lnTo>
                    <a:lnTo>
                      <a:pt x="306" y="284"/>
                    </a:lnTo>
                    <a:lnTo>
                      <a:pt x="308" y="282"/>
                    </a:lnTo>
                    <a:lnTo>
                      <a:pt x="308" y="284"/>
                    </a:lnTo>
                    <a:lnTo>
                      <a:pt x="310" y="286"/>
                    </a:lnTo>
                    <a:lnTo>
                      <a:pt x="312" y="285"/>
                    </a:lnTo>
                    <a:lnTo>
                      <a:pt x="314" y="286"/>
                    </a:lnTo>
                    <a:lnTo>
                      <a:pt x="315" y="287"/>
                    </a:lnTo>
                    <a:lnTo>
                      <a:pt x="318" y="287"/>
                    </a:lnTo>
                    <a:lnTo>
                      <a:pt x="318" y="286"/>
                    </a:lnTo>
                    <a:lnTo>
                      <a:pt x="319" y="286"/>
                    </a:lnTo>
                    <a:lnTo>
                      <a:pt x="319" y="285"/>
                    </a:lnTo>
                    <a:lnTo>
                      <a:pt x="319" y="283"/>
                    </a:lnTo>
                    <a:lnTo>
                      <a:pt x="320" y="283"/>
                    </a:lnTo>
                    <a:lnTo>
                      <a:pt x="324" y="285"/>
                    </a:lnTo>
                    <a:lnTo>
                      <a:pt x="328" y="290"/>
                    </a:lnTo>
                    <a:lnTo>
                      <a:pt x="331" y="287"/>
                    </a:lnTo>
                    <a:lnTo>
                      <a:pt x="333" y="289"/>
                    </a:lnTo>
                    <a:lnTo>
                      <a:pt x="333" y="287"/>
                    </a:lnTo>
                    <a:lnTo>
                      <a:pt x="332" y="287"/>
                    </a:lnTo>
                    <a:lnTo>
                      <a:pt x="332" y="286"/>
                    </a:lnTo>
                    <a:lnTo>
                      <a:pt x="336" y="289"/>
                    </a:lnTo>
                    <a:lnTo>
                      <a:pt x="337" y="289"/>
                    </a:lnTo>
                    <a:lnTo>
                      <a:pt x="339" y="289"/>
                    </a:lnTo>
                    <a:lnTo>
                      <a:pt x="341" y="288"/>
                    </a:lnTo>
                    <a:lnTo>
                      <a:pt x="340" y="289"/>
                    </a:lnTo>
                    <a:lnTo>
                      <a:pt x="345" y="291"/>
                    </a:lnTo>
                    <a:lnTo>
                      <a:pt x="346" y="294"/>
                    </a:lnTo>
                    <a:lnTo>
                      <a:pt x="347" y="294"/>
                    </a:lnTo>
                    <a:lnTo>
                      <a:pt x="348" y="294"/>
                    </a:lnTo>
                    <a:lnTo>
                      <a:pt x="355" y="299"/>
                    </a:lnTo>
                    <a:lnTo>
                      <a:pt x="356" y="300"/>
                    </a:lnTo>
                    <a:lnTo>
                      <a:pt x="360" y="303"/>
                    </a:lnTo>
                    <a:lnTo>
                      <a:pt x="363" y="305"/>
                    </a:lnTo>
                    <a:lnTo>
                      <a:pt x="368" y="304"/>
                    </a:lnTo>
                    <a:lnTo>
                      <a:pt x="368" y="302"/>
                    </a:lnTo>
                    <a:lnTo>
                      <a:pt x="369" y="301"/>
                    </a:lnTo>
                    <a:lnTo>
                      <a:pt x="369" y="300"/>
                    </a:lnTo>
                    <a:lnTo>
                      <a:pt x="368" y="298"/>
                    </a:lnTo>
                    <a:lnTo>
                      <a:pt x="370" y="297"/>
                    </a:lnTo>
                    <a:lnTo>
                      <a:pt x="371" y="293"/>
                    </a:lnTo>
                    <a:lnTo>
                      <a:pt x="372" y="292"/>
                    </a:lnTo>
                    <a:lnTo>
                      <a:pt x="372" y="291"/>
                    </a:lnTo>
                    <a:lnTo>
                      <a:pt x="373" y="291"/>
                    </a:lnTo>
                    <a:lnTo>
                      <a:pt x="373" y="293"/>
                    </a:lnTo>
                    <a:lnTo>
                      <a:pt x="374" y="294"/>
                    </a:lnTo>
                    <a:lnTo>
                      <a:pt x="375" y="293"/>
                    </a:lnTo>
                    <a:lnTo>
                      <a:pt x="372" y="290"/>
                    </a:lnTo>
                    <a:lnTo>
                      <a:pt x="370" y="286"/>
                    </a:lnTo>
                    <a:lnTo>
                      <a:pt x="370" y="284"/>
                    </a:lnTo>
                    <a:lnTo>
                      <a:pt x="371" y="283"/>
                    </a:lnTo>
                    <a:lnTo>
                      <a:pt x="371" y="278"/>
                    </a:lnTo>
                    <a:lnTo>
                      <a:pt x="373" y="278"/>
                    </a:lnTo>
                    <a:lnTo>
                      <a:pt x="373" y="276"/>
                    </a:lnTo>
                    <a:lnTo>
                      <a:pt x="375" y="274"/>
                    </a:lnTo>
                    <a:lnTo>
                      <a:pt x="377" y="274"/>
                    </a:lnTo>
                    <a:lnTo>
                      <a:pt x="378" y="274"/>
                    </a:lnTo>
                    <a:lnTo>
                      <a:pt x="378" y="273"/>
                    </a:lnTo>
                    <a:lnTo>
                      <a:pt x="378" y="271"/>
                    </a:lnTo>
                    <a:lnTo>
                      <a:pt x="380" y="270"/>
                    </a:lnTo>
                    <a:lnTo>
                      <a:pt x="382" y="270"/>
                    </a:lnTo>
                    <a:lnTo>
                      <a:pt x="384" y="268"/>
                    </a:lnTo>
                    <a:lnTo>
                      <a:pt x="383" y="265"/>
                    </a:lnTo>
                    <a:lnTo>
                      <a:pt x="385" y="258"/>
                    </a:lnTo>
                    <a:lnTo>
                      <a:pt x="385" y="256"/>
                    </a:lnTo>
                    <a:lnTo>
                      <a:pt x="384" y="257"/>
                    </a:lnTo>
                    <a:lnTo>
                      <a:pt x="384" y="255"/>
                    </a:lnTo>
                    <a:lnTo>
                      <a:pt x="383" y="255"/>
                    </a:lnTo>
                    <a:lnTo>
                      <a:pt x="385" y="251"/>
                    </a:lnTo>
                    <a:lnTo>
                      <a:pt x="386" y="249"/>
                    </a:lnTo>
                    <a:lnTo>
                      <a:pt x="383" y="247"/>
                    </a:lnTo>
                    <a:lnTo>
                      <a:pt x="382" y="244"/>
                    </a:lnTo>
                    <a:lnTo>
                      <a:pt x="379" y="244"/>
                    </a:lnTo>
                    <a:lnTo>
                      <a:pt x="378" y="245"/>
                    </a:lnTo>
                    <a:lnTo>
                      <a:pt x="377" y="244"/>
                    </a:lnTo>
                    <a:lnTo>
                      <a:pt x="377" y="242"/>
                    </a:lnTo>
                    <a:lnTo>
                      <a:pt x="375" y="242"/>
                    </a:lnTo>
                    <a:lnTo>
                      <a:pt x="375" y="244"/>
                    </a:lnTo>
                    <a:lnTo>
                      <a:pt x="373" y="244"/>
                    </a:lnTo>
                    <a:lnTo>
                      <a:pt x="371" y="244"/>
                    </a:lnTo>
                    <a:lnTo>
                      <a:pt x="371" y="242"/>
                    </a:lnTo>
                    <a:lnTo>
                      <a:pt x="373" y="241"/>
                    </a:lnTo>
                    <a:lnTo>
                      <a:pt x="375" y="238"/>
                    </a:lnTo>
                    <a:lnTo>
                      <a:pt x="376" y="238"/>
                    </a:lnTo>
                    <a:lnTo>
                      <a:pt x="378" y="235"/>
                    </a:lnTo>
                    <a:lnTo>
                      <a:pt x="376" y="234"/>
                    </a:lnTo>
                    <a:lnTo>
                      <a:pt x="373" y="229"/>
                    </a:lnTo>
                    <a:lnTo>
                      <a:pt x="375" y="228"/>
                    </a:lnTo>
                    <a:lnTo>
                      <a:pt x="375" y="227"/>
                    </a:lnTo>
                    <a:lnTo>
                      <a:pt x="375" y="226"/>
                    </a:lnTo>
                    <a:lnTo>
                      <a:pt x="376" y="225"/>
                    </a:lnTo>
                    <a:lnTo>
                      <a:pt x="375" y="223"/>
                    </a:lnTo>
                    <a:lnTo>
                      <a:pt x="373" y="222"/>
                    </a:lnTo>
                    <a:lnTo>
                      <a:pt x="371" y="220"/>
                    </a:lnTo>
                    <a:lnTo>
                      <a:pt x="367" y="213"/>
                    </a:lnTo>
                    <a:lnTo>
                      <a:pt x="365" y="207"/>
                    </a:lnTo>
                    <a:lnTo>
                      <a:pt x="366" y="204"/>
                    </a:lnTo>
                    <a:lnTo>
                      <a:pt x="365" y="202"/>
                    </a:lnTo>
                    <a:lnTo>
                      <a:pt x="366" y="200"/>
                    </a:lnTo>
                    <a:lnTo>
                      <a:pt x="365" y="199"/>
                    </a:lnTo>
                    <a:lnTo>
                      <a:pt x="364" y="198"/>
                    </a:lnTo>
                    <a:lnTo>
                      <a:pt x="363" y="197"/>
                    </a:lnTo>
                    <a:lnTo>
                      <a:pt x="363" y="196"/>
                    </a:lnTo>
                    <a:lnTo>
                      <a:pt x="361" y="195"/>
                    </a:lnTo>
                    <a:lnTo>
                      <a:pt x="360" y="192"/>
                    </a:lnTo>
                    <a:lnTo>
                      <a:pt x="362" y="189"/>
                    </a:lnTo>
                    <a:lnTo>
                      <a:pt x="361" y="188"/>
                    </a:lnTo>
                    <a:lnTo>
                      <a:pt x="361" y="186"/>
                    </a:lnTo>
                    <a:lnTo>
                      <a:pt x="362" y="180"/>
                    </a:lnTo>
                    <a:lnTo>
                      <a:pt x="363" y="179"/>
                    </a:lnTo>
                    <a:lnTo>
                      <a:pt x="366" y="177"/>
                    </a:lnTo>
                    <a:lnTo>
                      <a:pt x="367" y="177"/>
                    </a:lnTo>
                    <a:lnTo>
                      <a:pt x="371" y="176"/>
                    </a:lnTo>
                    <a:lnTo>
                      <a:pt x="370" y="175"/>
                    </a:lnTo>
                    <a:lnTo>
                      <a:pt x="371" y="174"/>
                    </a:lnTo>
                    <a:lnTo>
                      <a:pt x="369" y="173"/>
                    </a:lnTo>
                    <a:lnTo>
                      <a:pt x="369" y="170"/>
                    </a:lnTo>
                    <a:lnTo>
                      <a:pt x="367" y="164"/>
                    </a:lnTo>
                    <a:lnTo>
                      <a:pt x="369" y="162"/>
                    </a:lnTo>
                    <a:lnTo>
                      <a:pt x="368" y="160"/>
                    </a:lnTo>
                    <a:lnTo>
                      <a:pt x="368" y="158"/>
                    </a:lnTo>
                    <a:lnTo>
                      <a:pt x="369" y="156"/>
                    </a:lnTo>
                    <a:lnTo>
                      <a:pt x="369" y="154"/>
                    </a:lnTo>
                    <a:lnTo>
                      <a:pt x="370" y="152"/>
                    </a:lnTo>
                    <a:lnTo>
                      <a:pt x="367" y="150"/>
                    </a:lnTo>
                    <a:lnTo>
                      <a:pt x="369" y="147"/>
                    </a:lnTo>
                    <a:lnTo>
                      <a:pt x="366" y="145"/>
                    </a:lnTo>
                    <a:lnTo>
                      <a:pt x="366" y="140"/>
                    </a:lnTo>
                    <a:lnTo>
                      <a:pt x="365" y="139"/>
                    </a:lnTo>
                    <a:lnTo>
                      <a:pt x="365" y="137"/>
                    </a:lnTo>
                    <a:lnTo>
                      <a:pt x="365" y="133"/>
                    </a:lnTo>
                    <a:lnTo>
                      <a:pt x="366" y="130"/>
                    </a:lnTo>
                    <a:lnTo>
                      <a:pt x="365" y="127"/>
                    </a:lnTo>
                    <a:lnTo>
                      <a:pt x="365" y="125"/>
                    </a:lnTo>
                    <a:lnTo>
                      <a:pt x="364" y="123"/>
                    </a:lnTo>
                    <a:lnTo>
                      <a:pt x="362" y="121"/>
                    </a:lnTo>
                    <a:lnTo>
                      <a:pt x="361" y="113"/>
                    </a:lnTo>
                    <a:lnTo>
                      <a:pt x="364" y="113"/>
                    </a:lnTo>
                    <a:lnTo>
                      <a:pt x="369" y="114"/>
                    </a:lnTo>
                    <a:lnTo>
                      <a:pt x="371" y="117"/>
                    </a:lnTo>
                    <a:lnTo>
                      <a:pt x="373" y="117"/>
                    </a:lnTo>
                    <a:lnTo>
                      <a:pt x="373" y="116"/>
                    </a:lnTo>
                    <a:lnTo>
                      <a:pt x="375" y="113"/>
                    </a:lnTo>
                    <a:lnTo>
                      <a:pt x="377" y="112"/>
                    </a:lnTo>
                    <a:lnTo>
                      <a:pt x="377" y="111"/>
                    </a:lnTo>
                    <a:lnTo>
                      <a:pt x="377" y="109"/>
                    </a:lnTo>
                    <a:lnTo>
                      <a:pt x="378" y="107"/>
                    </a:lnTo>
                    <a:lnTo>
                      <a:pt x="379" y="108"/>
                    </a:lnTo>
                    <a:lnTo>
                      <a:pt x="381" y="105"/>
                    </a:lnTo>
                    <a:lnTo>
                      <a:pt x="385" y="104"/>
                    </a:lnTo>
                    <a:lnTo>
                      <a:pt x="385" y="102"/>
                    </a:lnTo>
                    <a:lnTo>
                      <a:pt x="388" y="102"/>
                    </a:lnTo>
                    <a:lnTo>
                      <a:pt x="389" y="101"/>
                    </a:lnTo>
                    <a:lnTo>
                      <a:pt x="389" y="100"/>
                    </a:lnTo>
                    <a:lnTo>
                      <a:pt x="390" y="98"/>
                    </a:lnTo>
                    <a:lnTo>
                      <a:pt x="392" y="96"/>
                    </a:lnTo>
                    <a:lnTo>
                      <a:pt x="390" y="92"/>
                    </a:lnTo>
                    <a:lnTo>
                      <a:pt x="391" y="89"/>
                    </a:lnTo>
                    <a:lnTo>
                      <a:pt x="388" y="85"/>
                    </a:lnTo>
                    <a:lnTo>
                      <a:pt x="389" y="83"/>
                    </a:lnTo>
                    <a:lnTo>
                      <a:pt x="392" y="80"/>
                    </a:lnTo>
                    <a:lnTo>
                      <a:pt x="395" y="78"/>
                    </a:lnTo>
                    <a:lnTo>
                      <a:pt x="394" y="76"/>
                    </a:lnTo>
                    <a:lnTo>
                      <a:pt x="394" y="73"/>
                    </a:lnTo>
                    <a:lnTo>
                      <a:pt x="392" y="67"/>
                    </a:lnTo>
                    <a:lnTo>
                      <a:pt x="391" y="66"/>
                    </a:lnTo>
                    <a:lnTo>
                      <a:pt x="392" y="65"/>
                    </a:lnTo>
                    <a:lnTo>
                      <a:pt x="395" y="65"/>
                    </a:lnTo>
                    <a:lnTo>
                      <a:pt x="398" y="63"/>
                    </a:lnTo>
                    <a:lnTo>
                      <a:pt x="398" y="57"/>
                    </a:lnTo>
                    <a:lnTo>
                      <a:pt x="399" y="57"/>
                    </a:lnTo>
                    <a:lnTo>
                      <a:pt x="399" y="59"/>
                    </a:lnTo>
                    <a:lnTo>
                      <a:pt x="401" y="57"/>
                    </a:lnTo>
                    <a:lnTo>
                      <a:pt x="401" y="54"/>
                    </a:lnTo>
                    <a:lnTo>
                      <a:pt x="402" y="50"/>
                    </a:lnTo>
                    <a:lnTo>
                      <a:pt x="403" y="49"/>
                    </a:lnTo>
                    <a:lnTo>
                      <a:pt x="404" y="46"/>
                    </a:lnTo>
                    <a:lnTo>
                      <a:pt x="406" y="42"/>
                    </a:lnTo>
                    <a:lnTo>
                      <a:pt x="406" y="40"/>
                    </a:lnTo>
                    <a:lnTo>
                      <a:pt x="409" y="38"/>
                    </a:lnTo>
                    <a:lnTo>
                      <a:pt x="410" y="36"/>
                    </a:lnTo>
                    <a:lnTo>
                      <a:pt x="410" y="32"/>
                    </a:lnTo>
                    <a:lnTo>
                      <a:pt x="411" y="31"/>
                    </a:lnTo>
                    <a:lnTo>
                      <a:pt x="410" y="29"/>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81" name="Group 110">
              <a:extLst>
                <a:ext uri="{FF2B5EF4-FFF2-40B4-BE49-F238E27FC236}">
                  <a16:creationId xmlns:a16="http://schemas.microsoft.com/office/drawing/2014/main" id="{A66DCD3A-11F2-4171-AE70-BF766533195E}"/>
                </a:ext>
              </a:extLst>
            </p:cNvPr>
            <p:cNvGrpSpPr>
              <a:grpSpLocks/>
            </p:cNvGrpSpPr>
            <p:nvPr/>
          </p:nvGrpSpPr>
          <p:grpSpPr bwMode="auto">
            <a:xfrm>
              <a:off x="1792" y="3139"/>
              <a:ext cx="454" cy="457"/>
              <a:chOff x="1792" y="3139"/>
              <a:chExt cx="454" cy="457"/>
            </a:xfrm>
          </p:grpSpPr>
          <p:sp>
            <p:nvSpPr>
              <p:cNvPr id="497" name="Freeform 108">
                <a:extLst>
                  <a:ext uri="{FF2B5EF4-FFF2-40B4-BE49-F238E27FC236}">
                    <a16:creationId xmlns:a16="http://schemas.microsoft.com/office/drawing/2014/main" id="{6CB2D9BB-163F-493C-BC22-DF804D3E2A6D}"/>
                  </a:ext>
                </a:extLst>
              </p:cNvPr>
              <p:cNvSpPr>
                <a:spLocks/>
              </p:cNvSpPr>
              <p:nvPr/>
            </p:nvSpPr>
            <p:spPr bwMode="auto">
              <a:xfrm>
                <a:off x="1792" y="3139"/>
                <a:ext cx="454" cy="457"/>
              </a:xfrm>
              <a:custGeom>
                <a:avLst/>
                <a:gdLst>
                  <a:gd name="T0" fmla="*/ 446 w 454"/>
                  <a:gd name="T1" fmla="*/ 367 h 457"/>
                  <a:gd name="T2" fmla="*/ 440 w 454"/>
                  <a:gd name="T3" fmla="*/ 332 h 457"/>
                  <a:gd name="T4" fmla="*/ 417 w 454"/>
                  <a:gd name="T5" fmla="*/ 323 h 457"/>
                  <a:gd name="T6" fmla="*/ 399 w 454"/>
                  <a:gd name="T7" fmla="*/ 311 h 457"/>
                  <a:gd name="T8" fmla="*/ 392 w 454"/>
                  <a:gd name="T9" fmla="*/ 283 h 457"/>
                  <a:gd name="T10" fmla="*/ 384 w 454"/>
                  <a:gd name="T11" fmla="*/ 256 h 457"/>
                  <a:gd name="T12" fmla="*/ 388 w 454"/>
                  <a:gd name="T13" fmla="*/ 238 h 457"/>
                  <a:gd name="T14" fmla="*/ 389 w 454"/>
                  <a:gd name="T15" fmla="*/ 217 h 457"/>
                  <a:gd name="T16" fmla="*/ 373 w 454"/>
                  <a:gd name="T17" fmla="*/ 221 h 457"/>
                  <a:gd name="T18" fmla="*/ 352 w 454"/>
                  <a:gd name="T19" fmla="*/ 207 h 457"/>
                  <a:gd name="T20" fmla="*/ 325 w 454"/>
                  <a:gd name="T21" fmla="*/ 202 h 457"/>
                  <a:gd name="T22" fmla="*/ 312 w 454"/>
                  <a:gd name="T23" fmla="*/ 202 h 457"/>
                  <a:gd name="T24" fmla="*/ 287 w 454"/>
                  <a:gd name="T25" fmla="*/ 167 h 457"/>
                  <a:gd name="T26" fmla="*/ 267 w 454"/>
                  <a:gd name="T27" fmla="*/ 167 h 457"/>
                  <a:gd name="T28" fmla="*/ 256 w 454"/>
                  <a:gd name="T29" fmla="*/ 139 h 457"/>
                  <a:gd name="T30" fmla="*/ 242 w 454"/>
                  <a:gd name="T31" fmla="*/ 148 h 457"/>
                  <a:gd name="T32" fmla="*/ 249 w 454"/>
                  <a:gd name="T33" fmla="*/ 158 h 457"/>
                  <a:gd name="T34" fmla="*/ 214 w 454"/>
                  <a:gd name="T35" fmla="*/ 170 h 457"/>
                  <a:gd name="T36" fmla="*/ 191 w 454"/>
                  <a:gd name="T37" fmla="*/ 161 h 457"/>
                  <a:gd name="T38" fmla="*/ 175 w 454"/>
                  <a:gd name="T39" fmla="*/ 143 h 457"/>
                  <a:gd name="T40" fmla="*/ 173 w 454"/>
                  <a:gd name="T41" fmla="*/ 125 h 457"/>
                  <a:gd name="T42" fmla="*/ 159 w 454"/>
                  <a:gd name="T43" fmla="*/ 98 h 457"/>
                  <a:gd name="T44" fmla="*/ 136 w 454"/>
                  <a:gd name="T45" fmla="*/ 70 h 457"/>
                  <a:gd name="T46" fmla="*/ 165 w 454"/>
                  <a:gd name="T47" fmla="*/ 64 h 457"/>
                  <a:gd name="T48" fmla="*/ 176 w 454"/>
                  <a:gd name="T49" fmla="*/ 38 h 457"/>
                  <a:gd name="T50" fmla="*/ 173 w 454"/>
                  <a:gd name="T51" fmla="*/ 4 h 457"/>
                  <a:gd name="T52" fmla="*/ 140 w 454"/>
                  <a:gd name="T53" fmla="*/ 25 h 457"/>
                  <a:gd name="T54" fmla="*/ 120 w 454"/>
                  <a:gd name="T55" fmla="*/ 20 h 457"/>
                  <a:gd name="T56" fmla="*/ 95 w 454"/>
                  <a:gd name="T57" fmla="*/ 28 h 457"/>
                  <a:gd name="T58" fmla="*/ 77 w 454"/>
                  <a:gd name="T59" fmla="*/ 40 h 457"/>
                  <a:gd name="T60" fmla="*/ 48 w 454"/>
                  <a:gd name="T61" fmla="*/ 64 h 457"/>
                  <a:gd name="T62" fmla="*/ 31 w 454"/>
                  <a:gd name="T63" fmla="*/ 110 h 457"/>
                  <a:gd name="T64" fmla="*/ 8 w 454"/>
                  <a:gd name="T65" fmla="*/ 147 h 457"/>
                  <a:gd name="T66" fmla="*/ 9 w 454"/>
                  <a:gd name="T67" fmla="*/ 172 h 457"/>
                  <a:gd name="T68" fmla="*/ 3 w 454"/>
                  <a:gd name="T69" fmla="*/ 189 h 457"/>
                  <a:gd name="T70" fmla="*/ 9 w 454"/>
                  <a:gd name="T71" fmla="*/ 209 h 457"/>
                  <a:gd name="T72" fmla="*/ 16 w 454"/>
                  <a:gd name="T73" fmla="*/ 221 h 457"/>
                  <a:gd name="T74" fmla="*/ 25 w 454"/>
                  <a:gd name="T75" fmla="*/ 222 h 457"/>
                  <a:gd name="T76" fmla="*/ 39 w 454"/>
                  <a:gd name="T77" fmla="*/ 232 h 457"/>
                  <a:gd name="T78" fmla="*/ 63 w 454"/>
                  <a:gd name="T79" fmla="*/ 243 h 457"/>
                  <a:gd name="T80" fmla="*/ 72 w 454"/>
                  <a:gd name="T81" fmla="*/ 260 h 457"/>
                  <a:gd name="T82" fmla="*/ 100 w 454"/>
                  <a:gd name="T83" fmla="*/ 260 h 457"/>
                  <a:gd name="T84" fmla="*/ 130 w 454"/>
                  <a:gd name="T85" fmla="*/ 270 h 457"/>
                  <a:gd name="T86" fmla="*/ 143 w 454"/>
                  <a:gd name="T87" fmla="*/ 281 h 457"/>
                  <a:gd name="T88" fmla="*/ 149 w 454"/>
                  <a:gd name="T89" fmla="*/ 310 h 457"/>
                  <a:gd name="T90" fmla="*/ 163 w 454"/>
                  <a:gd name="T91" fmla="*/ 326 h 457"/>
                  <a:gd name="T92" fmla="*/ 179 w 454"/>
                  <a:gd name="T93" fmla="*/ 348 h 457"/>
                  <a:gd name="T94" fmla="*/ 177 w 454"/>
                  <a:gd name="T95" fmla="*/ 361 h 457"/>
                  <a:gd name="T96" fmla="*/ 193 w 454"/>
                  <a:gd name="T97" fmla="*/ 362 h 457"/>
                  <a:gd name="T98" fmla="*/ 209 w 454"/>
                  <a:gd name="T99" fmla="*/ 379 h 457"/>
                  <a:gd name="T100" fmla="*/ 239 w 454"/>
                  <a:gd name="T101" fmla="*/ 391 h 457"/>
                  <a:gd name="T102" fmla="*/ 272 w 454"/>
                  <a:gd name="T103" fmla="*/ 406 h 457"/>
                  <a:gd name="T104" fmla="*/ 304 w 454"/>
                  <a:gd name="T105" fmla="*/ 427 h 457"/>
                  <a:gd name="T106" fmla="*/ 320 w 454"/>
                  <a:gd name="T107" fmla="*/ 454 h 457"/>
                  <a:gd name="T108" fmla="*/ 350 w 454"/>
                  <a:gd name="T109" fmla="*/ 442 h 457"/>
                  <a:gd name="T110" fmla="*/ 364 w 454"/>
                  <a:gd name="T111" fmla="*/ 420 h 457"/>
                  <a:gd name="T112" fmla="*/ 381 w 454"/>
                  <a:gd name="T113" fmla="*/ 407 h 457"/>
                  <a:gd name="T114" fmla="*/ 404 w 454"/>
                  <a:gd name="T115" fmla="*/ 413 h 457"/>
                  <a:gd name="T116" fmla="*/ 438 w 454"/>
                  <a:gd name="T117" fmla="*/ 409 h 457"/>
                  <a:gd name="T118" fmla="*/ 454 w 454"/>
                  <a:gd name="T119" fmla="*/ 394 h 4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4"/>
                  <a:gd name="T181" fmla="*/ 0 h 457"/>
                  <a:gd name="T182" fmla="*/ 454 w 454"/>
                  <a:gd name="T183" fmla="*/ 457 h 4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4" h="457">
                    <a:moveTo>
                      <a:pt x="451" y="392"/>
                    </a:moveTo>
                    <a:lnTo>
                      <a:pt x="450" y="388"/>
                    </a:lnTo>
                    <a:lnTo>
                      <a:pt x="448" y="388"/>
                    </a:lnTo>
                    <a:lnTo>
                      <a:pt x="448" y="384"/>
                    </a:lnTo>
                    <a:lnTo>
                      <a:pt x="447" y="383"/>
                    </a:lnTo>
                    <a:lnTo>
                      <a:pt x="448" y="381"/>
                    </a:lnTo>
                    <a:lnTo>
                      <a:pt x="447" y="377"/>
                    </a:lnTo>
                    <a:lnTo>
                      <a:pt x="448" y="377"/>
                    </a:lnTo>
                    <a:lnTo>
                      <a:pt x="449" y="372"/>
                    </a:lnTo>
                    <a:lnTo>
                      <a:pt x="447" y="372"/>
                    </a:lnTo>
                    <a:lnTo>
                      <a:pt x="446" y="371"/>
                    </a:lnTo>
                    <a:lnTo>
                      <a:pt x="446" y="367"/>
                    </a:lnTo>
                    <a:lnTo>
                      <a:pt x="446" y="364"/>
                    </a:lnTo>
                    <a:lnTo>
                      <a:pt x="445" y="361"/>
                    </a:lnTo>
                    <a:lnTo>
                      <a:pt x="446" y="359"/>
                    </a:lnTo>
                    <a:lnTo>
                      <a:pt x="445" y="354"/>
                    </a:lnTo>
                    <a:lnTo>
                      <a:pt x="444" y="354"/>
                    </a:lnTo>
                    <a:lnTo>
                      <a:pt x="444" y="351"/>
                    </a:lnTo>
                    <a:lnTo>
                      <a:pt x="443" y="346"/>
                    </a:lnTo>
                    <a:lnTo>
                      <a:pt x="443" y="343"/>
                    </a:lnTo>
                    <a:lnTo>
                      <a:pt x="443" y="339"/>
                    </a:lnTo>
                    <a:lnTo>
                      <a:pt x="444" y="336"/>
                    </a:lnTo>
                    <a:lnTo>
                      <a:pt x="443" y="333"/>
                    </a:lnTo>
                    <a:lnTo>
                      <a:pt x="443" y="332"/>
                    </a:lnTo>
                    <a:lnTo>
                      <a:pt x="440" y="332"/>
                    </a:lnTo>
                    <a:lnTo>
                      <a:pt x="437" y="329"/>
                    </a:lnTo>
                    <a:lnTo>
                      <a:pt x="433" y="330"/>
                    </a:lnTo>
                    <a:lnTo>
                      <a:pt x="432" y="329"/>
                    </a:lnTo>
                    <a:lnTo>
                      <a:pt x="428" y="332"/>
                    </a:lnTo>
                    <a:lnTo>
                      <a:pt x="425" y="332"/>
                    </a:lnTo>
                    <a:lnTo>
                      <a:pt x="425" y="329"/>
                    </a:lnTo>
                    <a:lnTo>
                      <a:pt x="423" y="328"/>
                    </a:lnTo>
                    <a:lnTo>
                      <a:pt x="421" y="328"/>
                    </a:lnTo>
                    <a:lnTo>
                      <a:pt x="419" y="328"/>
                    </a:lnTo>
                    <a:lnTo>
                      <a:pt x="420" y="326"/>
                    </a:lnTo>
                    <a:lnTo>
                      <a:pt x="418" y="324"/>
                    </a:lnTo>
                    <a:lnTo>
                      <a:pt x="419" y="323"/>
                    </a:lnTo>
                    <a:lnTo>
                      <a:pt x="417" y="323"/>
                    </a:lnTo>
                    <a:lnTo>
                      <a:pt x="418" y="321"/>
                    </a:lnTo>
                    <a:lnTo>
                      <a:pt x="418" y="318"/>
                    </a:lnTo>
                    <a:lnTo>
                      <a:pt x="413" y="317"/>
                    </a:lnTo>
                    <a:lnTo>
                      <a:pt x="410" y="317"/>
                    </a:lnTo>
                    <a:lnTo>
                      <a:pt x="408" y="317"/>
                    </a:lnTo>
                    <a:lnTo>
                      <a:pt x="407" y="318"/>
                    </a:lnTo>
                    <a:lnTo>
                      <a:pt x="407" y="315"/>
                    </a:lnTo>
                    <a:lnTo>
                      <a:pt x="405" y="314"/>
                    </a:lnTo>
                    <a:lnTo>
                      <a:pt x="404" y="314"/>
                    </a:lnTo>
                    <a:lnTo>
                      <a:pt x="403" y="315"/>
                    </a:lnTo>
                    <a:lnTo>
                      <a:pt x="403" y="313"/>
                    </a:lnTo>
                    <a:lnTo>
                      <a:pt x="400" y="313"/>
                    </a:lnTo>
                    <a:lnTo>
                      <a:pt x="399" y="311"/>
                    </a:lnTo>
                    <a:lnTo>
                      <a:pt x="399" y="310"/>
                    </a:lnTo>
                    <a:lnTo>
                      <a:pt x="398" y="309"/>
                    </a:lnTo>
                    <a:lnTo>
                      <a:pt x="397" y="307"/>
                    </a:lnTo>
                    <a:lnTo>
                      <a:pt x="396" y="307"/>
                    </a:lnTo>
                    <a:lnTo>
                      <a:pt x="397" y="306"/>
                    </a:lnTo>
                    <a:lnTo>
                      <a:pt x="396" y="304"/>
                    </a:lnTo>
                    <a:lnTo>
                      <a:pt x="398" y="296"/>
                    </a:lnTo>
                    <a:lnTo>
                      <a:pt x="397" y="294"/>
                    </a:lnTo>
                    <a:lnTo>
                      <a:pt x="395" y="294"/>
                    </a:lnTo>
                    <a:lnTo>
                      <a:pt x="394" y="293"/>
                    </a:lnTo>
                    <a:lnTo>
                      <a:pt x="394" y="290"/>
                    </a:lnTo>
                    <a:lnTo>
                      <a:pt x="394" y="285"/>
                    </a:lnTo>
                    <a:lnTo>
                      <a:pt x="392" y="283"/>
                    </a:lnTo>
                    <a:lnTo>
                      <a:pt x="392" y="280"/>
                    </a:lnTo>
                    <a:lnTo>
                      <a:pt x="391" y="278"/>
                    </a:lnTo>
                    <a:lnTo>
                      <a:pt x="391" y="276"/>
                    </a:lnTo>
                    <a:lnTo>
                      <a:pt x="391" y="273"/>
                    </a:lnTo>
                    <a:lnTo>
                      <a:pt x="390" y="272"/>
                    </a:lnTo>
                    <a:lnTo>
                      <a:pt x="390" y="270"/>
                    </a:lnTo>
                    <a:lnTo>
                      <a:pt x="388" y="268"/>
                    </a:lnTo>
                    <a:lnTo>
                      <a:pt x="387" y="264"/>
                    </a:lnTo>
                    <a:lnTo>
                      <a:pt x="388" y="262"/>
                    </a:lnTo>
                    <a:lnTo>
                      <a:pt x="386" y="261"/>
                    </a:lnTo>
                    <a:lnTo>
                      <a:pt x="386" y="259"/>
                    </a:lnTo>
                    <a:lnTo>
                      <a:pt x="385" y="258"/>
                    </a:lnTo>
                    <a:lnTo>
                      <a:pt x="384" y="256"/>
                    </a:lnTo>
                    <a:lnTo>
                      <a:pt x="384" y="254"/>
                    </a:lnTo>
                    <a:lnTo>
                      <a:pt x="389" y="251"/>
                    </a:lnTo>
                    <a:lnTo>
                      <a:pt x="391" y="249"/>
                    </a:lnTo>
                    <a:lnTo>
                      <a:pt x="390" y="248"/>
                    </a:lnTo>
                    <a:lnTo>
                      <a:pt x="389" y="246"/>
                    </a:lnTo>
                    <a:lnTo>
                      <a:pt x="391" y="246"/>
                    </a:lnTo>
                    <a:lnTo>
                      <a:pt x="391" y="244"/>
                    </a:lnTo>
                    <a:lnTo>
                      <a:pt x="395" y="244"/>
                    </a:lnTo>
                    <a:lnTo>
                      <a:pt x="396" y="242"/>
                    </a:lnTo>
                    <a:lnTo>
                      <a:pt x="394" y="240"/>
                    </a:lnTo>
                    <a:lnTo>
                      <a:pt x="391" y="239"/>
                    </a:lnTo>
                    <a:lnTo>
                      <a:pt x="388" y="239"/>
                    </a:lnTo>
                    <a:lnTo>
                      <a:pt x="388" y="238"/>
                    </a:lnTo>
                    <a:lnTo>
                      <a:pt x="386" y="236"/>
                    </a:lnTo>
                    <a:lnTo>
                      <a:pt x="386" y="234"/>
                    </a:lnTo>
                    <a:lnTo>
                      <a:pt x="385" y="232"/>
                    </a:lnTo>
                    <a:lnTo>
                      <a:pt x="385" y="231"/>
                    </a:lnTo>
                    <a:lnTo>
                      <a:pt x="387" y="230"/>
                    </a:lnTo>
                    <a:lnTo>
                      <a:pt x="388" y="228"/>
                    </a:lnTo>
                    <a:lnTo>
                      <a:pt x="387" y="226"/>
                    </a:lnTo>
                    <a:lnTo>
                      <a:pt x="388" y="225"/>
                    </a:lnTo>
                    <a:lnTo>
                      <a:pt x="390" y="221"/>
                    </a:lnTo>
                    <a:lnTo>
                      <a:pt x="388" y="219"/>
                    </a:lnTo>
                    <a:lnTo>
                      <a:pt x="389" y="218"/>
                    </a:lnTo>
                    <a:lnTo>
                      <a:pt x="388" y="217"/>
                    </a:lnTo>
                    <a:lnTo>
                      <a:pt x="389" y="217"/>
                    </a:lnTo>
                    <a:lnTo>
                      <a:pt x="388" y="213"/>
                    </a:lnTo>
                    <a:lnTo>
                      <a:pt x="384" y="214"/>
                    </a:lnTo>
                    <a:lnTo>
                      <a:pt x="381" y="210"/>
                    </a:lnTo>
                    <a:lnTo>
                      <a:pt x="379" y="210"/>
                    </a:lnTo>
                    <a:lnTo>
                      <a:pt x="380" y="212"/>
                    </a:lnTo>
                    <a:lnTo>
                      <a:pt x="379" y="217"/>
                    </a:lnTo>
                    <a:lnTo>
                      <a:pt x="381" y="218"/>
                    </a:lnTo>
                    <a:lnTo>
                      <a:pt x="378" y="221"/>
                    </a:lnTo>
                    <a:lnTo>
                      <a:pt x="376" y="222"/>
                    </a:lnTo>
                    <a:lnTo>
                      <a:pt x="375" y="222"/>
                    </a:lnTo>
                    <a:lnTo>
                      <a:pt x="374" y="222"/>
                    </a:lnTo>
                    <a:lnTo>
                      <a:pt x="373" y="221"/>
                    </a:lnTo>
                    <a:lnTo>
                      <a:pt x="371" y="222"/>
                    </a:lnTo>
                    <a:lnTo>
                      <a:pt x="372" y="221"/>
                    </a:lnTo>
                    <a:lnTo>
                      <a:pt x="371" y="220"/>
                    </a:lnTo>
                    <a:lnTo>
                      <a:pt x="369" y="221"/>
                    </a:lnTo>
                    <a:lnTo>
                      <a:pt x="366" y="218"/>
                    </a:lnTo>
                    <a:lnTo>
                      <a:pt x="365" y="220"/>
                    </a:lnTo>
                    <a:lnTo>
                      <a:pt x="364" y="218"/>
                    </a:lnTo>
                    <a:lnTo>
                      <a:pt x="363" y="216"/>
                    </a:lnTo>
                    <a:lnTo>
                      <a:pt x="362" y="215"/>
                    </a:lnTo>
                    <a:lnTo>
                      <a:pt x="359" y="213"/>
                    </a:lnTo>
                    <a:lnTo>
                      <a:pt x="359" y="209"/>
                    </a:lnTo>
                    <a:lnTo>
                      <a:pt x="354" y="209"/>
                    </a:lnTo>
                    <a:lnTo>
                      <a:pt x="352" y="207"/>
                    </a:lnTo>
                    <a:lnTo>
                      <a:pt x="351" y="206"/>
                    </a:lnTo>
                    <a:lnTo>
                      <a:pt x="351" y="202"/>
                    </a:lnTo>
                    <a:lnTo>
                      <a:pt x="343" y="202"/>
                    </a:lnTo>
                    <a:lnTo>
                      <a:pt x="342" y="202"/>
                    </a:lnTo>
                    <a:lnTo>
                      <a:pt x="338" y="202"/>
                    </a:lnTo>
                    <a:lnTo>
                      <a:pt x="334" y="201"/>
                    </a:lnTo>
                    <a:lnTo>
                      <a:pt x="332" y="199"/>
                    </a:lnTo>
                    <a:lnTo>
                      <a:pt x="325" y="195"/>
                    </a:lnTo>
                    <a:lnTo>
                      <a:pt x="324" y="198"/>
                    </a:lnTo>
                    <a:lnTo>
                      <a:pt x="325" y="199"/>
                    </a:lnTo>
                    <a:lnTo>
                      <a:pt x="328" y="200"/>
                    </a:lnTo>
                    <a:lnTo>
                      <a:pt x="329" y="201"/>
                    </a:lnTo>
                    <a:lnTo>
                      <a:pt x="325" y="202"/>
                    </a:lnTo>
                    <a:lnTo>
                      <a:pt x="326" y="203"/>
                    </a:lnTo>
                    <a:lnTo>
                      <a:pt x="327" y="204"/>
                    </a:lnTo>
                    <a:lnTo>
                      <a:pt x="325" y="205"/>
                    </a:lnTo>
                    <a:lnTo>
                      <a:pt x="323" y="204"/>
                    </a:lnTo>
                    <a:lnTo>
                      <a:pt x="323" y="202"/>
                    </a:lnTo>
                    <a:lnTo>
                      <a:pt x="322" y="202"/>
                    </a:lnTo>
                    <a:lnTo>
                      <a:pt x="322" y="205"/>
                    </a:lnTo>
                    <a:lnTo>
                      <a:pt x="320" y="209"/>
                    </a:lnTo>
                    <a:lnTo>
                      <a:pt x="318" y="209"/>
                    </a:lnTo>
                    <a:lnTo>
                      <a:pt x="318" y="208"/>
                    </a:lnTo>
                    <a:lnTo>
                      <a:pt x="315" y="205"/>
                    </a:lnTo>
                    <a:lnTo>
                      <a:pt x="314" y="202"/>
                    </a:lnTo>
                    <a:lnTo>
                      <a:pt x="312" y="202"/>
                    </a:lnTo>
                    <a:lnTo>
                      <a:pt x="309" y="196"/>
                    </a:lnTo>
                    <a:lnTo>
                      <a:pt x="311" y="191"/>
                    </a:lnTo>
                    <a:lnTo>
                      <a:pt x="310" y="187"/>
                    </a:lnTo>
                    <a:lnTo>
                      <a:pt x="309" y="185"/>
                    </a:lnTo>
                    <a:lnTo>
                      <a:pt x="299" y="181"/>
                    </a:lnTo>
                    <a:lnTo>
                      <a:pt x="296" y="182"/>
                    </a:lnTo>
                    <a:lnTo>
                      <a:pt x="295" y="182"/>
                    </a:lnTo>
                    <a:lnTo>
                      <a:pt x="293" y="180"/>
                    </a:lnTo>
                    <a:lnTo>
                      <a:pt x="294" y="178"/>
                    </a:lnTo>
                    <a:lnTo>
                      <a:pt x="293" y="174"/>
                    </a:lnTo>
                    <a:lnTo>
                      <a:pt x="292" y="168"/>
                    </a:lnTo>
                    <a:lnTo>
                      <a:pt x="288" y="169"/>
                    </a:lnTo>
                    <a:lnTo>
                      <a:pt x="287" y="167"/>
                    </a:lnTo>
                    <a:lnTo>
                      <a:pt x="286" y="167"/>
                    </a:lnTo>
                    <a:lnTo>
                      <a:pt x="285" y="166"/>
                    </a:lnTo>
                    <a:lnTo>
                      <a:pt x="283" y="166"/>
                    </a:lnTo>
                    <a:lnTo>
                      <a:pt x="283" y="167"/>
                    </a:lnTo>
                    <a:lnTo>
                      <a:pt x="282" y="167"/>
                    </a:lnTo>
                    <a:lnTo>
                      <a:pt x="282" y="168"/>
                    </a:lnTo>
                    <a:lnTo>
                      <a:pt x="282" y="170"/>
                    </a:lnTo>
                    <a:lnTo>
                      <a:pt x="281" y="172"/>
                    </a:lnTo>
                    <a:lnTo>
                      <a:pt x="277" y="174"/>
                    </a:lnTo>
                    <a:lnTo>
                      <a:pt x="275" y="170"/>
                    </a:lnTo>
                    <a:lnTo>
                      <a:pt x="273" y="168"/>
                    </a:lnTo>
                    <a:lnTo>
                      <a:pt x="272" y="166"/>
                    </a:lnTo>
                    <a:lnTo>
                      <a:pt x="267" y="167"/>
                    </a:lnTo>
                    <a:lnTo>
                      <a:pt x="265" y="164"/>
                    </a:lnTo>
                    <a:lnTo>
                      <a:pt x="263" y="161"/>
                    </a:lnTo>
                    <a:lnTo>
                      <a:pt x="262" y="157"/>
                    </a:lnTo>
                    <a:lnTo>
                      <a:pt x="263" y="157"/>
                    </a:lnTo>
                    <a:lnTo>
                      <a:pt x="265" y="154"/>
                    </a:lnTo>
                    <a:lnTo>
                      <a:pt x="262" y="151"/>
                    </a:lnTo>
                    <a:lnTo>
                      <a:pt x="262" y="149"/>
                    </a:lnTo>
                    <a:lnTo>
                      <a:pt x="260" y="149"/>
                    </a:lnTo>
                    <a:lnTo>
                      <a:pt x="262" y="144"/>
                    </a:lnTo>
                    <a:lnTo>
                      <a:pt x="261" y="143"/>
                    </a:lnTo>
                    <a:lnTo>
                      <a:pt x="259" y="143"/>
                    </a:lnTo>
                    <a:lnTo>
                      <a:pt x="256" y="141"/>
                    </a:lnTo>
                    <a:lnTo>
                      <a:pt x="256" y="139"/>
                    </a:lnTo>
                    <a:lnTo>
                      <a:pt x="255" y="138"/>
                    </a:lnTo>
                    <a:lnTo>
                      <a:pt x="255" y="135"/>
                    </a:lnTo>
                    <a:lnTo>
                      <a:pt x="252" y="135"/>
                    </a:lnTo>
                    <a:lnTo>
                      <a:pt x="251" y="134"/>
                    </a:lnTo>
                    <a:lnTo>
                      <a:pt x="249" y="133"/>
                    </a:lnTo>
                    <a:lnTo>
                      <a:pt x="249" y="132"/>
                    </a:lnTo>
                    <a:lnTo>
                      <a:pt x="247" y="132"/>
                    </a:lnTo>
                    <a:lnTo>
                      <a:pt x="241" y="136"/>
                    </a:lnTo>
                    <a:lnTo>
                      <a:pt x="239" y="137"/>
                    </a:lnTo>
                    <a:lnTo>
                      <a:pt x="239" y="140"/>
                    </a:lnTo>
                    <a:lnTo>
                      <a:pt x="239" y="144"/>
                    </a:lnTo>
                    <a:lnTo>
                      <a:pt x="240" y="148"/>
                    </a:lnTo>
                    <a:lnTo>
                      <a:pt x="242" y="148"/>
                    </a:lnTo>
                    <a:lnTo>
                      <a:pt x="244" y="144"/>
                    </a:lnTo>
                    <a:lnTo>
                      <a:pt x="246" y="145"/>
                    </a:lnTo>
                    <a:lnTo>
                      <a:pt x="247" y="146"/>
                    </a:lnTo>
                    <a:lnTo>
                      <a:pt x="249" y="146"/>
                    </a:lnTo>
                    <a:lnTo>
                      <a:pt x="250" y="150"/>
                    </a:lnTo>
                    <a:lnTo>
                      <a:pt x="250" y="151"/>
                    </a:lnTo>
                    <a:lnTo>
                      <a:pt x="248" y="152"/>
                    </a:lnTo>
                    <a:lnTo>
                      <a:pt x="249" y="154"/>
                    </a:lnTo>
                    <a:lnTo>
                      <a:pt x="249" y="156"/>
                    </a:lnTo>
                    <a:lnTo>
                      <a:pt x="248" y="156"/>
                    </a:lnTo>
                    <a:lnTo>
                      <a:pt x="247" y="157"/>
                    </a:lnTo>
                    <a:lnTo>
                      <a:pt x="249" y="158"/>
                    </a:lnTo>
                    <a:lnTo>
                      <a:pt x="248" y="161"/>
                    </a:lnTo>
                    <a:lnTo>
                      <a:pt x="247" y="159"/>
                    </a:lnTo>
                    <a:lnTo>
                      <a:pt x="247" y="158"/>
                    </a:lnTo>
                    <a:lnTo>
                      <a:pt x="246" y="157"/>
                    </a:lnTo>
                    <a:lnTo>
                      <a:pt x="238" y="157"/>
                    </a:lnTo>
                    <a:lnTo>
                      <a:pt x="238" y="153"/>
                    </a:lnTo>
                    <a:lnTo>
                      <a:pt x="234" y="155"/>
                    </a:lnTo>
                    <a:lnTo>
                      <a:pt x="231" y="158"/>
                    </a:lnTo>
                    <a:lnTo>
                      <a:pt x="228" y="157"/>
                    </a:lnTo>
                    <a:lnTo>
                      <a:pt x="225" y="158"/>
                    </a:lnTo>
                    <a:lnTo>
                      <a:pt x="224" y="158"/>
                    </a:lnTo>
                    <a:lnTo>
                      <a:pt x="215" y="168"/>
                    </a:lnTo>
                    <a:lnTo>
                      <a:pt x="214" y="170"/>
                    </a:lnTo>
                    <a:lnTo>
                      <a:pt x="211" y="170"/>
                    </a:lnTo>
                    <a:lnTo>
                      <a:pt x="206" y="168"/>
                    </a:lnTo>
                    <a:lnTo>
                      <a:pt x="203" y="168"/>
                    </a:lnTo>
                    <a:lnTo>
                      <a:pt x="200" y="170"/>
                    </a:lnTo>
                    <a:lnTo>
                      <a:pt x="198" y="167"/>
                    </a:lnTo>
                    <a:lnTo>
                      <a:pt x="197" y="167"/>
                    </a:lnTo>
                    <a:lnTo>
                      <a:pt x="197" y="165"/>
                    </a:lnTo>
                    <a:lnTo>
                      <a:pt x="195" y="165"/>
                    </a:lnTo>
                    <a:lnTo>
                      <a:pt x="195" y="164"/>
                    </a:lnTo>
                    <a:lnTo>
                      <a:pt x="193" y="163"/>
                    </a:lnTo>
                    <a:lnTo>
                      <a:pt x="192" y="161"/>
                    </a:lnTo>
                    <a:lnTo>
                      <a:pt x="191" y="161"/>
                    </a:lnTo>
                    <a:lnTo>
                      <a:pt x="190" y="159"/>
                    </a:lnTo>
                    <a:lnTo>
                      <a:pt x="192" y="156"/>
                    </a:lnTo>
                    <a:lnTo>
                      <a:pt x="190" y="152"/>
                    </a:lnTo>
                    <a:lnTo>
                      <a:pt x="189" y="151"/>
                    </a:lnTo>
                    <a:lnTo>
                      <a:pt x="183" y="151"/>
                    </a:lnTo>
                    <a:lnTo>
                      <a:pt x="183" y="149"/>
                    </a:lnTo>
                    <a:lnTo>
                      <a:pt x="181" y="149"/>
                    </a:lnTo>
                    <a:lnTo>
                      <a:pt x="181" y="148"/>
                    </a:lnTo>
                    <a:lnTo>
                      <a:pt x="180" y="146"/>
                    </a:lnTo>
                    <a:lnTo>
                      <a:pt x="179" y="147"/>
                    </a:lnTo>
                    <a:lnTo>
                      <a:pt x="179" y="146"/>
                    </a:lnTo>
                    <a:lnTo>
                      <a:pt x="177" y="145"/>
                    </a:lnTo>
                    <a:lnTo>
                      <a:pt x="175" y="143"/>
                    </a:lnTo>
                    <a:lnTo>
                      <a:pt x="177" y="142"/>
                    </a:lnTo>
                    <a:lnTo>
                      <a:pt x="177" y="140"/>
                    </a:lnTo>
                    <a:lnTo>
                      <a:pt x="177" y="138"/>
                    </a:lnTo>
                    <a:lnTo>
                      <a:pt x="175" y="138"/>
                    </a:lnTo>
                    <a:lnTo>
                      <a:pt x="177" y="135"/>
                    </a:lnTo>
                    <a:lnTo>
                      <a:pt x="175" y="134"/>
                    </a:lnTo>
                    <a:lnTo>
                      <a:pt x="176" y="134"/>
                    </a:lnTo>
                    <a:lnTo>
                      <a:pt x="176" y="131"/>
                    </a:lnTo>
                    <a:lnTo>
                      <a:pt x="173" y="130"/>
                    </a:lnTo>
                    <a:lnTo>
                      <a:pt x="174" y="128"/>
                    </a:lnTo>
                    <a:lnTo>
                      <a:pt x="173" y="126"/>
                    </a:lnTo>
                    <a:lnTo>
                      <a:pt x="172" y="126"/>
                    </a:lnTo>
                    <a:lnTo>
                      <a:pt x="173" y="125"/>
                    </a:lnTo>
                    <a:lnTo>
                      <a:pt x="173" y="124"/>
                    </a:lnTo>
                    <a:lnTo>
                      <a:pt x="173" y="123"/>
                    </a:lnTo>
                    <a:lnTo>
                      <a:pt x="172" y="122"/>
                    </a:lnTo>
                    <a:lnTo>
                      <a:pt x="172" y="120"/>
                    </a:lnTo>
                    <a:lnTo>
                      <a:pt x="172" y="118"/>
                    </a:lnTo>
                    <a:lnTo>
                      <a:pt x="170" y="116"/>
                    </a:lnTo>
                    <a:lnTo>
                      <a:pt x="168" y="116"/>
                    </a:lnTo>
                    <a:lnTo>
                      <a:pt x="168" y="115"/>
                    </a:lnTo>
                    <a:lnTo>
                      <a:pt x="166" y="113"/>
                    </a:lnTo>
                    <a:lnTo>
                      <a:pt x="167" y="109"/>
                    </a:lnTo>
                    <a:lnTo>
                      <a:pt x="160" y="100"/>
                    </a:lnTo>
                    <a:lnTo>
                      <a:pt x="159" y="98"/>
                    </a:lnTo>
                    <a:lnTo>
                      <a:pt x="155" y="98"/>
                    </a:lnTo>
                    <a:lnTo>
                      <a:pt x="152" y="104"/>
                    </a:lnTo>
                    <a:lnTo>
                      <a:pt x="149" y="101"/>
                    </a:lnTo>
                    <a:lnTo>
                      <a:pt x="146" y="100"/>
                    </a:lnTo>
                    <a:lnTo>
                      <a:pt x="144" y="91"/>
                    </a:lnTo>
                    <a:lnTo>
                      <a:pt x="141" y="88"/>
                    </a:lnTo>
                    <a:lnTo>
                      <a:pt x="138" y="86"/>
                    </a:lnTo>
                    <a:lnTo>
                      <a:pt x="138" y="85"/>
                    </a:lnTo>
                    <a:lnTo>
                      <a:pt x="136" y="85"/>
                    </a:lnTo>
                    <a:lnTo>
                      <a:pt x="135" y="80"/>
                    </a:lnTo>
                    <a:lnTo>
                      <a:pt x="133" y="75"/>
                    </a:lnTo>
                    <a:lnTo>
                      <a:pt x="135" y="71"/>
                    </a:lnTo>
                    <a:lnTo>
                      <a:pt x="136" y="70"/>
                    </a:lnTo>
                    <a:lnTo>
                      <a:pt x="140" y="71"/>
                    </a:lnTo>
                    <a:lnTo>
                      <a:pt x="141" y="72"/>
                    </a:lnTo>
                    <a:lnTo>
                      <a:pt x="143" y="70"/>
                    </a:lnTo>
                    <a:lnTo>
                      <a:pt x="145" y="70"/>
                    </a:lnTo>
                    <a:lnTo>
                      <a:pt x="148" y="69"/>
                    </a:lnTo>
                    <a:lnTo>
                      <a:pt x="152" y="69"/>
                    </a:lnTo>
                    <a:lnTo>
                      <a:pt x="156" y="67"/>
                    </a:lnTo>
                    <a:lnTo>
                      <a:pt x="157" y="68"/>
                    </a:lnTo>
                    <a:lnTo>
                      <a:pt x="159" y="67"/>
                    </a:lnTo>
                    <a:lnTo>
                      <a:pt x="160" y="68"/>
                    </a:lnTo>
                    <a:lnTo>
                      <a:pt x="164" y="67"/>
                    </a:lnTo>
                    <a:lnTo>
                      <a:pt x="164" y="64"/>
                    </a:lnTo>
                    <a:lnTo>
                      <a:pt x="165" y="64"/>
                    </a:lnTo>
                    <a:lnTo>
                      <a:pt x="165" y="60"/>
                    </a:lnTo>
                    <a:lnTo>
                      <a:pt x="167" y="59"/>
                    </a:lnTo>
                    <a:lnTo>
                      <a:pt x="168" y="58"/>
                    </a:lnTo>
                    <a:lnTo>
                      <a:pt x="169" y="57"/>
                    </a:lnTo>
                    <a:lnTo>
                      <a:pt x="170" y="58"/>
                    </a:lnTo>
                    <a:lnTo>
                      <a:pt x="173" y="60"/>
                    </a:lnTo>
                    <a:lnTo>
                      <a:pt x="176" y="58"/>
                    </a:lnTo>
                    <a:lnTo>
                      <a:pt x="179" y="58"/>
                    </a:lnTo>
                    <a:lnTo>
                      <a:pt x="179" y="56"/>
                    </a:lnTo>
                    <a:lnTo>
                      <a:pt x="179" y="53"/>
                    </a:lnTo>
                    <a:lnTo>
                      <a:pt x="179" y="51"/>
                    </a:lnTo>
                    <a:lnTo>
                      <a:pt x="181" y="45"/>
                    </a:lnTo>
                    <a:lnTo>
                      <a:pt x="176" y="38"/>
                    </a:lnTo>
                    <a:lnTo>
                      <a:pt x="172" y="34"/>
                    </a:lnTo>
                    <a:lnTo>
                      <a:pt x="172" y="31"/>
                    </a:lnTo>
                    <a:lnTo>
                      <a:pt x="173" y="26"/>
                    </a:lnTo>
                    <a:lnTo>
                      <a:pt x="175" y="24"/>
                    </a:lnTo>
                    <a:lnTo>
                      <a:pt x="178" y="18"/>
                    </a:lnTo>
                    <a:lnTo>
                      <a:pt x="180" y="17"/>
                    </a:lnTo>
                    <a:lnTo>
                      <a:pt x="180" y="15"/>
                    </a:lnTo>
                    <a:lnTo>
                      <a:pt x="181" y="15"/>
                    </a:lnTo>
                    <a:lnTo>
                      <a:pt x="180" y="13"/>
                    </a:lnTo>
                    <a:lnTo>
                      <a:pt x="177" y="13"/>
                    </a:lnTo>
                    <a:lnTo>
                      <a:pt x="176" y="12"/>
                    </a:lnTo>
                    <a:lnTo>
                      <a:pt x="174" y="11"/>
                    </a:lnTo>
                    <a:lnTo>
                      <a:pt x="173" y="4"/>
                    </a:lnTo>
                    <a:lnTo>
                      <a:pt x="167" y="0"/>
                    </a:lnTo>
                    <a:lnTo>
                      <a:pt x="164" y="0"/>
                    </a:lnTo>
                    <a:lnTo>
                      <a:pt x="164" y="6"/>
                    </a:lnTo>
                    <a:lnTo>
                      <a:pt x="163" y="10"/>
                    </a:lnTo>
                    <a:lnTo>
                      <a:pt x="164" y="11"/>
                    </a:lnTo>
                    <a:lnTo>
                      <a:pt x="164" y="12"/>
                    </a:lnTo>
                    <a:lnTo>
                      <a:pt x="163" y="13"/>
                    </a:lnTo>
                    <a:lnTo>
                      <a:pt x="155" y="19"/>
                    </a:lnTo>
                    <a:lnTo>
                      <a:pt x="152" y="22"/>
                    </a:lnTo>
                    <a:lnTo>
                      <a:pt x="148" y="24"/>
                    </a:lnTo>
                    <a:lnTo>
                      <a:pt x="143" y="25"/>
                    </a:lnTo>
                    <a:lnTo>
                      <a:pt x="142" y="26"/>
                    </a:lnTo>
                    <a:lnTo>
                      <a:pt x="140" y="25"/>
                    </a:lnTo>
                    <a:lnTo>
                      <a:pt x="140" y="24"/>
                    </a:lnTo>
                    <a:lnTo>
                      <a:pt x="138" y="23"/>
                    </a:lnTo>
                    <a:lnTo>
                      <a:pt x="138" y="20"/>
                    </a:lnTo>
                    <a:lnTo>
                      <a:pt x="137" y="19"/>
                    </a:lnTo>
                    <a:lnTo>
                      <a:pt x="134" y="19"/>
                    </a:lnTo>
                    <a:lnTo>
                      <a:pt x="133" y="20"/>
                    </a:lnTo>
                    <a:lnTo>
                      <a:pt x="131" y="20"/>
                    </a:lnTo>
                    <a:lnTo>
                      <a:pt x="129" y="23"/>
                    </a:lnTo>
                    <a:lnTo>
                      <a:pt x="128" y="22"/>
                    </a:lnTo>
                    <a:lnTo>
                      <a:pt x="125" y="23"/>
                    </a:lnTo>
                    <a:lnTo>
                      <a:pt x="123" y="22"/>
                    </a:lnTo>
                    <a:lnTo>
                      <a:pt x="121" y="20"/>
                    </a:lnTo>
                    <a:lnTo>
                      <a:pt x="120" y="20"/>
                    </a:lnTo>
                    <a:lnTo>
                      <a:pt x="119" y="19"/>
                    </a:lnTo>
                    <a:lnTo>
                      <a:pt x="117" y="19"/>
                    </a:lnTo>
                    <a:lnTo>
                      <a:pt x="111" y="18"/>
                    </a:lnTo>
                    <a:lnTo>
                      <a:pt x="105" y="20"/>
                    </a:lnTo>
                    <a:lnTo>
                      <a:pt x="104" y="20"/>
                    </a:lnTo>
                    <a:lnTo>
                      <a:pt x="102" y="21"/>
                    </a:lnTo>
                    <a:lnTo>
                      <a:pt x="100" y="20"/>
                    </a:lnTo>
                    <a:lnTo>
                      <a:pt x="100" y="24"/>
                    </a:lnTo>
                    <a:lnTo>
                      <a:pt x="99" y="26"/>
                    </a:lnTo>
                    <a:lnTo>
                      <a:pt x="97" y="26"/>
                    </a:lnTo>
                    <a:lnTo>
                      <a:pt x="95" y="28"/>
                    </a:lnTo>
                    <a:lnTo>
                      <a:pt x="92" y="26"/>
                    </a:lnTo>
                    <a:lnTo>
                      <a:pt x="91" y="31"/>
                    </a:lnTo>
                    <a:lnTo>
                      <a:pt x="90" y="34"/>
                    </a:lnTo>
                    <a:lnTo>
                      <a:pt x="91" y="37"/>
                    </a:lnTo>
                    <a:lnTo>
                      <a:pt x="90" y="40"/>
                    </a:lnTo>
                    <a:lnTo>
                      <a:pt x="90" y="43"/>
                    </a:lnTo>
                    <a:lnTo>
                      <a:pt x="88" y="44"/>
                    </a:lnTo>
                    <a:lnTo>
                      <a:pt x="88" y="46"/>
                    </a:lnTo>
                    <a:lnTo>
                      <a:pt x="86" y="47"/>
                    </a:lnTo>
                    <a:lnTo>
                      <a:pt x="83" y="46"/>
                    </a:lnTo>
                    <a:lnTo>
                      <a:pt x="82" y="47"/>
                    </a:lnTo>
                    <a:lnTo>
                      <a:pt x="80" y="45"/>
                    </a:lnTo>
                    <a:lnTo>
                      <a:pt x="77" y="40"/>
                    </a:lnTo>
                    <a:lnTo>
                      <a:pt x="75" y="44"/>
                    </a:lnTo>
                    <a:lnTo>
                      <a:pt x="71" y="47"/>
                    </a:lnTo>
                    <a:lnTo>
                      <a:pt x="67" y="54"/>
                    </a:lnTo>
                    <a:lnTo>
                      <a:pt x="64" y="57"/>
                    </a:lnTo>
                    <a:lnTo>
                      <a:pt x="59" y="53"/>
                    </a:lnTo>
                    <a:lnTo>
                      <a:pt x="57" y="54"/>
                    </a:lnTo>
                    <a:lnTo>
                      <a:pt x="55" y="57"/>
                    </a:lnTo>
                    <a:lnTo>
                      <a:pt x="55" y="60"/>
                    </a:lnTo>
                    <a:lnTo>
                      <a:pt x="53" y="61"/>
                    </a:lnTo>
                    <a:lnTo>
                      <a:pt x="52" y="62"/>
                    </a:lnTo>
                    <a:lnTo>
                      <a:pt x="50" y="60"/>
                    </a:lnTo>
                    <a:lnTo>
                      <a:pt x="48" y="64"/>
                    </a:lnTo>
                    <a:lnTo>
                      <a:pt x="46" y="66"/>
                    </a:lnTo>
                    <a:lnTo>
                      <a:pt x="42" y="70"/>
                    </a:lnTo>
                    <a:lnTo>
                      <a:pt x="41" y="70"/>
                    </a:lnTo>
                    <a:lnTo>
                      <a:pt x="37" y="73"/>
                    </a:lnTo>
                    <a:lnTo>
                      <a:pt x="37" y="76"/>
                    </a:lnTo>
                    <a:lnTo>
                      <a:pt x="37" y="81"/>
                    </a:lnTo>
                    <a:lnTo>
                      <a:pt x="39" y="83"/>
                    </a:lnTo>
                    <a:lnTo>
                      <a:pt x="37" y="86"/>
                    </a:lnTo>
                    <a:lnTo>
                      <a:pt x="30" y="91"/>
                    </a:lnTo>
                    <a:lnTo>
                      <a:pt x="31" y="100"/>
                    </a:lnTo>
                    <a:lnTo>
                      <a:pt x="31" y="104"/>
                    </a:lnTo>
                    <a:lnTo>
                      <a:pt x="31" y="107"/>
                    </a:lnTo>
                    <a:lnTo>
                      <a:pt x="31" y="110"/>
                    </a:lnTo>
                    <a:lnTo>
                      <a:pt x="28" y="117"/>
                    </a:lnTo>
                    <a:lnTo>
                      <a:pt x="25" y="118"/>
                    </a:lnTo>
                    <a:lnTo>
                      <a:pt x="23" y="120"/>
                    </a:lnTo>
                    <a:lnTo>
                      <a:pt x="21" y="122"/>
                    </a:lnTo>
                    <a:lnTo>
                      <a:pt x="18" y="123"/>
                    </a:lnTo>
                    <a:lnTo>
                      <a:pt x="15" y="129"/>
                    </a:lnTo>
                    <a:lnTo>
                      <a:pt x="12" y="132"/>
                    </a:lnTo>
                    <a:lnTo>
                      <a:pt x="12" y="138"/>
                    </a:lnTo>
                    <a:lnTo>
                      <a:pt x="12" y="140"/>
                    </a:lnTo>
                    <a:lnTo>
                      <a:pt x="12" y="143"/>
                    </a:lnTo>
                    <a:lnTo>
                      <a:pt x="8" y="145"/>
                    </a:lnTo>
                    <a:lnTo>
                      <a:pt x="7" y="145"/>
                    </a:lnTo>
                    <a:lnTo>
                      <a:pt x="8" y="147"/>
                    </a:lnTo>
                    <a:lnTo>
                      <a:pt x="11" y="149"/>
                    </a:lnTo>
                    <a:lnTo>
                      <a:pt x="16" y="156"/>
                    </a:lnTo>
                    <a:lnTo>
                      <a:pt x="17" y="159"/>
                    </a:lnTo>
                    <a:lnTo>
                      <a:pt x="17" y="160"/>
                    </a:lnTo>
                    <a:lnTo>
                      <a:pt x="18" y="162"/>
                    </a:lnTo>
                    <a:lnTo>
                      <a:pt x="17" y="164"/>
                    </a:lnTo>
                    <a:lnTo>
                      <a:pt x="17" y="165"/>
                    </a:lnTo>
                    <a:lnTo>
                      <a:pt x="16" y="167"/>
                    </a:lnTo>
                    <a:lnTo>
                      <a:pt x="15" y="166"/>
                    </a:lnTo>
                    <a:lnTo>
                      <a:pt x="14" y="170"/>
                    </a:lnTo>
                    <a:lnTo>
                      <a:pt x="12" y="170"/>
                    </a:lnTo>
                    <a:lnTo>
                      <a:pt x="11" y="172"/>
                    </a:lnTo>
                    <a:lnTo>
                      <a:pt x="9" y="172"/>
                    </a:lnTo>
                    <a:lnTo>
                      <a:pt x="9" y="174"/>
                    </a:lnTo>
                    <a:lnTo>
                      <a:pt x="6" y="174"/>
                    </a:lnTo>
                    <a:lnTo>
                      <a:pt x="7" y="177"/>
                    </a:lnTo>
                    <a:lnTo>
                      <a:pt x="6" y="178"/>
                    </a:lnTo>
                    <a:lnTo>
                      <a:pt x="9" y="179"/>
                    </a:lnTo>
                    <a:lnTo>
                      <a:pt x="8" y="182"/>
                    </a:lnTo>
                    <a:lnTo>
                      <a:pt x="8" y="183"/>
                    </a:lnTo>
                    <a:lnTo>
                      <a:pt x="7" y="184"/>
                    </a:lnTo>
                    <a:lnTo>
                      <a:pt x="7" y="183"/>
                    </a:lnTo>
                    <a:lnTo>
                      <a:pt x="6" y="185"/>
                    </a:lnTo>
                    <a:lnTo>
                      <a:pt x="6" y="186"/>
                    </a:lnTo>
                    <a:lnTo>
                      <a:pt x="4" y="188"/>
                    </a:lnTo>
                    <a:lnTo>
                      <a:pt x="3" y="189"/>
                    </a:lnTo>
                    <a:lnTo>
                      <a:pt x="1" y="189"/>
                    </a:lnTo>
                    <a:lnTo>
                      <a:pt x="2" y="192"/>
                    </a:lnTo>
                    <a:lnTo>
                      <a:pt x="1" y="192"/>
                    </a:lnTo>
                    <a:lnTo>
                      <a:pt x="0" y="194"/>
                    </a:lnTo>
                    <a:lnTo>
                      <a:pt x="3" y="196"/>
                    </a:lnTo>
                    <a:lnTo>
                      <a:pt x="4" y="198"/>
                    </a:lnTo>
                    <a:lnTo>
                      <a:pt x="3" y="202"/>
                    </a:lnTo>
                    <a:lnTo>
                      <a:pt x="4" y="200"/>
                    </a:lnTo>
                    <a:lnTo>
                      <a:pt x="6" y="200"/>
                    </a:lnTo>
                    <a:lnTo>
                      <a:pt x="6" y="202"/>
                    </a:lnTo>
                    <a:lnTo>
                      <a:pt x="6" y="204"/>
                    </a:lnTo>
                    <a:lnTo>
                      <a:pt x="7" y="209"/>
                    </a:lnTo>
                    <a:lnTo>
                      <a:pt x="9" y="209"/>
                    </a:lnTo>
                    <a:lnTo>
                      <a:pt x="9" y="212"/>
                    </a:lnTo>
                    <a:lnTo>
                      <a:pt x="12" y="209"/>
                    </a:lnTo>
                    <a:lnTo>
                      <a:pt x="14" y="209"/>
                    </a:lnTo>
                    <a:lnTo>
                      <a:pt x="15" y="209"/>
                    </a:lnTo>
                    <a:lnTo>
                      <a:pt x="15" y="208"/>
                    </a:lnTo>
                    <a:lnTo>
                      <a:pt x="16" y="207"/>
                    </a:lnTo>
                    <a:lnTo>
                      <a:pt x="18" y="208"/>
                    </a:lnTo>
                    <a:lnTo>
                      <a:pt x="20" y="205"/>
                    </a:lnTo>
                    <a:lnTo>
                      <a:pt x="21" y="205"/>
                    </a:lnTo>
                    <a:lnTo>
                      <a:pt x="19" y="212"/>
                    </a:lnTo>
                    <a:lnTo>
                      <a:pt x="16" y="218"/>
                    </a:lnTo>
                    <a:lnTo>
                      <a:pt x="15" y="221"/>
                    </a:lnTo>
                    <a:lnTo>
                      <a:pt x="16" y="221"/>
                    </a:lnTo>
                    <a:lnTo>
                      <a:pt x="16" y="222"/>
                    </a:lnTo>
                    <a:lnTo>
                      <a:pt x="17" y="222"/>
                    </a:lnTo>
                    <a:lnTo>
                      <a:pt x="17" y="224"/>
                    </a:lnTo>
                    <a:lnTo>
                      <a:pt x="17" y="223"/>
                    </a:lnTo>
                    <a:lnTo>
                      <a:pt x="18" y="222"/>
                    </a:lnTo>
                    <a:lnTo>
                      <a:pt x="19" y="223"/>
                    </a:lnTo>
                    <a:lnTo>
                      <a:pt x="20" y="223"/>
                    </a:lnTo>
                    <a:lnTo>
                      <a:pt x="20" y="222"/>
                    </a:lnTo>
                    <a:lnTo>
                      <a:pt x="21" y="222"/>
                    </a:lnTo>
                    <a:lnTo>
                      <a:pt x="22" y="221"/>
                    </a:lnTo>
                    <a:lnTo>
                      <a:pt x="22" y="222"/>
                    </a:lnTo>
                    <a:lnTo>
                      <a:pt x="24" y="221"/>
                    </a:lnTo>
                    <a:lnTo>
                      <a:pt x="25" y="222"/>
                    </a:lnTo>
                    <a:lnTo>
                      <a:pt x="26" y="222"/>
                    </a:lnTo>
                    <a:lnTo>
                      <a:pt x="27" y="225"/>
                    </a:lnTo>
                    <a:lnTo>
                      <a:pt x="30" y="225"/>
                    </a:lnTo>
                    <a:lnTo>
                      <a:pt x="31" y="226"/>
                    </a:lnTo>
                    <a:lnTo>
                      <a:pt x="33" y="226"/>
                    </a:lnTo>
                    <a:lnTo>
                      <a:pt x="33" y="227"/>
                    </a:lnTo>
                    <a:lnTo>
                      <a:pt x="33" y="229"/>
                    </a:lnTo>
                    <a:lnTo>
                      <a:pt x="34" y="228"/>
                    </a:lnTo>
                    <a:lnTo>
                      <a:pt x="37" y="230"/>
                    </a:lnTo>
                    <a:lnTo>
                      <a:pt x="37" y="231"/>
                    </a:lnTo>
                    <a:lnTo>
                      <a:pt x="39" y="232"/>
                    </a:lnTo>
                    <a:lnTo>
                      <a:pt x="41" y="231"/>
                    </a:lnTo>
                    <a:lnTo>
                      <a:pt x="45" y="233"/>
                    </a:lnTo>
                    <a:lnTo>
                      <a:pt x="45" y="235"/>
                    </a:lnTo>
                    <a:lnTo>
                      <a:pt x="45" y="236"/>
                    </a:lnTo>
                    <a:lnTo>
                      <a:pt x="47" y="234"/>
                    </a:lnTo>
                    <a:lnTo>
                      <a:pt x="48" y="233"/>
                    </a:lnTo>
                    <a:lnTo>
                      <a:pt x="51" y="233"/>
                    </a:lnTo>
                    <a:lnTo>
                      <a:pt x="55" y="231"/>
                    </a:lnTo>
                    <a:lnTo>
                      <a:pt x="57" y="235"/>
                    </a:lnTo>
                    <a:lnTo>
                      <a:pt x="58" y="234"/>
                    </a:lnTo>
                    <a:lnTo>
                      <a:pt x="58" y="236"/>
                    </a:lnTo>
                    <a:lnTo>
                      <a:pt x="62" y="242"/>
                    </a:lnTo>
                    <a:lnTo>
                      <a:pt x="63" y="243"/>
                    </a:lnTo>
                    <a:lnTo>
                      <a:pt x="64" y="243"/>
                    </a:lnTo>
                    <a:lnTo>
                      <a:pt x="64" y="246"/>
                    </a:lnTo>
                    <a:lnTo>
                      <a:pt x="67" y="247"/>
                    </a:lnTo>
                    <a:lnTo>
                      <a:pt x="67" y="250"/>
                    </a:lnTo>
                    <a:lnTo>
                      <a:pt x="66" y="251"/>
                    </a:lnTo>
                    <a:lnTo>
                      <a:pt x="66" y="252"/>
                    </a:lnTo>
                    <a:lnTo>
                      <a:pt x="69" y="255"/>
                    </a:lnTo>
                    <a:lnTo>
                      <a:pt x="69" y="256"/>
                    </a:lnTo>
                    <a:lnTo>
                      <a:pt x="67" y="256"/>
                    </a:lnTo>
                    <a:lnTo>
                      <a:pt x="69" y="259"/>
                    </a:lnTo>
                    <a:lnTo>
                      <a:pt x="70" y="261"/>
                    </a:lnTo>
                    <a:lnTo>
                      <a:pt x="70" y="260"/>
                    </a:lnTo>
                    <a:lnTo>
                      <a:pt x="72" y="260"/>
                    </a:lnTo>
                    <a:lnTo>
                      <a:pt x="74" y="259"/>
                    </a:lnTo>
                    <a:lnTo>
                      <a:pt x="77" y="257"/>
                    </a:lnTo>
                    <a:lnTo>
                      <a:pt x="82" y="260"/>
                    </a:lnTo>
                    <a:lnTo>
                      <a:pt x="84" y="261"/>
                    </a:lnTo>
                    <a:lnTo>
                      <a:pt x="86" y="260"/>
                    </a:lnTo>
                    <a:lnTo>
                      <a:pt x="87" y="260"/>
                    </a:lnTo>
                    <a:lnTo>
                      <a:pt x="89" y="267"/>
                    </a:lnTo>
                    <a:lnTo>
                      <a:pt x="91" y="268"/>
                    </a:lnTo>
                    <a:lnTo>
                      <a:pt x="96" y="270"/>
                    </a:lnTo>
                    <a:lnTo>
                      <a:pt x="99" y="264"/>
                    </a:lnTo>
                    <a:lnTo>
                      <a:pt x="99" y="262"/>
                    </a:lnTo>
                    <a:lnTo>
                      <a:pt x="100" y="260"/>
                    </a:lnTo>
                    <a:lnTo>
                      <a:pt x="102" y="261"/>
                    </a:lnTo>
                    <a:lnTo>
                      <a:pt x="102" y="262"/>
                    </a:lnTo>
                    <a:lnTo>
                      <a:pt x="105" y="264"/>
                    </a:lnTo>
                    <a:lnTo>
                      <a:pt x="108" y="266"/>
                    </a:lnTo>
                    <a:lnTo>
                      <a:pt x="112" y="273"/>
                    </a:lnTo>
                    <a:lnTo>
                      <a:pt x="115" y="275"/>
                    </a:lnTo>
                    <a:lnTo>
                      <a:pt x="120" y="275"/>
                    </a:lnTo>
                    <a:lnTo>
                      <a:pt x="120" y="272"/>
                    </a:lnTo>
                    <a:lnTo>
                      <a:pt x="123" y="272"/>
                    </a:lnTo>
                    <a:lnTo>
                      <a:pt x="124" y="270"/>
                    </a:lnTo>
                    <a:lnTo>
                      <a:pt x="126" y="270"/>
                    </a:lnTo>
                    <a:lnTo>
                      <a:pt x="127" y="268"/>
                    </a:lnTo>
                    <a:lnTo>
                      <a:pt x="130" y="270"/>
                    </a:lnTo>
                    <a:lnTo>
                      <a:pt x="132" y="270"/>
                    </a:lnTo>
                    <a:lnTo>
                      <a:pt x="134" y="274"/>
                    </a:lnTo>
                    <a:lnTo>
                      <a:pt x="136" y="273"/>
                    </a:lnTo>
                    <a:lnTo>
                      <a:pt x="137" y="274"/>
                    </a:lnTo>
                    <a:lnTo>
                      <a:pt x="139" y="276"/>
                    </a:lnTo>
                    <a:lnTo>
                      <a:pt x="137" y="277"/>
                    </a:lnTo>
                    <a:lnTo>
                      <a:pt x="139" y="278"/>
                    </a:lnTo>
                    <a:lnTo>
                      <a:pt x="140" y="279"/>
                    </a:lnTo>
                    <a:lnTo>
                      <a:pt x="141" y="280"/>
                    </a:lnTo>
                    <a:lnTo>
                      <a:pt x="142" y="280"/>
                    </a:lnTo>
                    <a:lnTo>
                      <a:pt x="143" y="277"/>
                    </a:lnTo>
                    <a:lnTo>
                      <a:pt x="144" y="277"/>
                    </a:lnTo>
                    <a:lnTo>
                      <a:pt x="143" y="281"/>
                    </a:lnTo>
                    <a:lnTo>
                      <a:pt x="144" y="282"/>
                    </a:lnTo>
                    <a:lnTo>
                      <a:pt x="143" y="282"/>
                    </a:lnTo>
                    <a:lnTo>
                      <a:pt x="143" y="284"/>
                    </a:lnTo>
                    <a:lnTo>
                      <a:pt x="142" y="284"/>
                    </a:lnTo>
                    <a:lnTo>
                      <a:pt x="139" y="289"/>
                    </a:lnTo>
                    <a:lnTo>
                      <a:pt x="138" y="291"/>
                    </a:lnTo>
                    <a:lnTo>
                      <a:pt x="139" y="296"/>
                    </a:lnTo>
                    <a:lnTo>
                      <a:pt x="139" y="302"/>
                    </a:lnTo>
                    <a:lnTo>
                      <a:pt x="140" y="304"/>
                    </a:lnTo>
                    <a:lnTo>
                      <a:pt x="147" y="310"/>
                    </a:lnTo>
                    <a:lnTo>
                      <a:pt x="147" y="311"/>
                    </a:lnTo>
                    <a:lnTo>
                      <a:pt x="148" y="312"/>
                    </a:lnTo>
                    <a:lnTo>
                      <a:pt x="149" y="310"/>
                    </a:lnTo>
                    <a:lnTo>
                      <a:pt x="149" y="311"/>
                    </a:lnTo>
                    <a:lnTo>
                      <a:pt x="150" y="310"/>
                    </a:lnTo>
                    <a:lnTo>
                      <a:pt x="151" y="310"/>
                    </a:lnTo>
                    <a:lnTo>
                      <a:pt x="151" y="306"/>
                    </a:lnTo>
                    <a:lnTo>
                      <a:pt x="152" y="304"/>
                    </a:lnTo>
                    <a:lnTo>
                      <a:pt x="155" y="307"/>
                    </a:lnTo>
                    <a:lnTo>
                      <a:pt x="157" y="314"/>
                    </a:lnTo>
                    <a:lnTo>
                      <a:pt x="161" y="318"/>
                    </a:lnTo>
                    <a:lnTo>
                      <a:pt x="159" y="321"/>
                    </a:lnTo>
                    <a:lnTo>
                      <a:pt x="161" y="323"/>
                    </a:lnTo>
                    <a:lnTo>
                      <a:pt x="161" y="327"/>
                    </a:lnTo>
                    <a:lnTo>
                      <a:pt x="162" y="328"/>
                    </a:lnTo>
                    <a:lnTo>
                      <a:pt x="163" y="326"/>
                    </a:lnTo>
                    <a:lnTo>
                      <a:pt x="164" y="326"/>
                    </a:lnTo>
                    <a:lnTo>
                      <a:pt x="166" y="330"/>
                    </a:lnTo>
                    <a:lnTo>
                      <a:pt x="169" y="332"/>
                    </a:lnTo>
                    <a:lnTo>
                      <a:pt x="172" y="333"/>
                    </a:lnTo>
                    <a:lnTo>
                      <a:pt x="173" y="337"/>
                    </a:lnTo>
                    <a:lnTo>
                      <a:pt x="175" y="340"/>
                    </a:lnTo>
                    <a:lnTo>
                      <a:pt x="176" y="341"/>
                    </a:lnTo>
                    <a:lnTo>
                      <a:pt x="177" y="343"/>
                    </a:lnTo>
                    <a:lnTo>
                      <a:pt x="177" y="346"/>
                    </a:lnTo>
                    <a:lnTo>
                      <a:pt x="179" y="346"/>
                    </a:lnTo>
                    <a:lnTo>
                      <a:pt x="179" y="347"/>
                    </a:lnTo>
                    <a:lnTo>
                      <a:pt x="179" y="348"/>
                    </a:lnTo>
                    <a:lnTo>
                      <a:pt x="179" y="350"/>
                    </a:lnTo>
                    <a:lnTo>
                      <a:pt x="180" y="349"/>
                    </a:lnTo>
                    <a:lnTo>
                      <a:pt x="181" y="350"/>
                    </a:lnTo>
                    <a:lnTo>
                      <a:pt x="180" y="353"/>
                    </a:lnTo>
                    <a:lnTo>
                      <a:pt x="182" y="354"/>
                    </a:lnTo>
                    <a:lnTo>
                      <a:pt x="183" y="354"/>
                    </a:lnTo>
                    <a:lnTo>
                      <a:pt x="182" y="354"/>
                    </a:lnTo>
                    <a:lnTo>
                      <a:pt x="183" y="354"/>
                    </a:lnTo>
                    <a:lnTo>
                      <a:pt x="182" y="356"/>
                    </a:lnTo>
                    <a:lnTo>
                      <a:pt x="183" y="357"/>
                    </a:lnTo>
                    <a:lnTo>
                      <a:pt x="181" y="359"/>
                    </a:lnTo>
                    <a:lnTo>
                      <a:pt x="180" y="358"/>
                    </a:lnTo>
                    <a:lnTo>
                      <a:pt x="177" y="361"/>
                    </a:lnTo>
                    <a:lnTo>
                      <a:pt x="177" y="363"/>
                    </a:lnTo>
                    <a:lnTo>
                      <a:pt x="178" y="363"/>
                    </a:lnTo>
                    <a:lnTo>
                      <a:pt x="179" y="365"/>
                    </a:lnTo>
                    <a:lnTo>
                      <a:pt x="179" y="368"/>
                    </a:lnTo>
                    <a:lnTo>
                      <a:pt x="181" y="370"/>
                    </a:lnTo>
                    <a:lnTo>
                      <a:pt x="184" y="365"/>
                    </a:lnTo>
                    <a:lnTo>
                      <a:pt x="185" y="364"/>
                    </a:lnTo>
                    <a:lnTo>
                      <a:pt x="187" y="364"/>
                    </a:lnTo>
                    <a:lnTo>
                      <a:pt x="187" y="363"/>
                    </a:lnTo>
                    <a:lnTo>
                      <a:pt x="188" y="361"/>
                    </a:lnTo>
                    <a:lnTo>
                      <a:pt x="192" y="364"/>
                    </a:lnTo>
                    <a:lnTo>
                      <a:pt x="192" y="362"/>
                    </a:lnTo>
                    <a:lnTo>
                      <a:pt x="193" y="362"/>
                    </a:lnTo>
                    <a:lnTo>
                      <a:pt x="193" y="363"/>
                    </a:lnTo>
                    <a:lnTo>
                      <a:pt x="192" y="364"/>
                    </a:lnTo>
                    <a:lnTo>
                      <a:pt x="195" y="367"/>
                    </a:lnTo>
                    <a:lnTo>
                      <a:pt x="193" y="370"/>
                    </a:lnTo>
                    <a:lnTo>
                      <a:pt x="194" y="370"/>
                    </a:lnTo>
                    <a:lnTo>
                      <a:pt x="194" y="371"/>
                    </a:lnTo>
                    <a:lnTo>
                      <a:pt x="195" y="371"/>
                    </a:lnTo>
                    <a:lnTo>
                      <a:pt x="194" y="374"/>
                    </a:lnTo>
                    <a:lnTo>
                      <a:pt x="196" y="374"/>
                    </a:lnTo>
                    <a:lnTo>
                      <a:pt x="196" y="376"/>
                    </a:lnTo>
                    <a:lnTo>
                      <a:pt x="205" y="376"/>
                    </a:lnTo>
                    <a:lnTo>
                      <a:pt x="207" y="376"/>
                    </a:lnTo>
                    <a:lnTo>
                      <a:pt x="209" y="379"/>
                    </a:lnTo>
                    <a:lnTo>
                      <a:pt x="210" y="377"/>
                    </a:lnTo>
                    <a:lnTo>
                      <a:pt x="211" y="377"/>
                    </a:lnTo>
                    <a:lnTo>
                      <a:pt x="213" y="381"/>
                    </a:lnTo>
                    <a:lnTo>
                      <a:pt x="216" y="384"/>
                    </a:lnTo>
                    <a:lnTo>
                      <a:pt x="216" y="389"/>
                    </a:lnTo>
                    <a:lnTo>
                      <a:pt x="215" y="393"/>
                    </a:lnTo>
                    <a:lnTo>
                      <a:pt x="217" y="394"/>
                    </a:lnTo>
                    <a:lnTo>
                      <a:pt x="218" y="394"/>
                    </a:lnTo>
                    <a:lnTo>
                      <a:pt x="221" y="394"/>
                    </a:lnTo>
                    <a:lnTo>
                      <a:pt x="227" y="391"/>
                    </a:lnTo>
                    <a:lnTo>
                      <a:pt x="233" y="391"/>
                    </a:lnTo>
                    <a:lnTo>
                      <a:pt x="236" y="390"/>
                    </a:lnTo>
                    <a:lnTo>
                      <a:pt x="239" y="391"/>
                    </a:lnTo>
                    <a:lnTo>
                      <a:pt x="241" y="389"/>
                    </a:lnTo>
                    <a:lnTo>
                      <a:pt x="244" y="391"/>
                    </a:lnTo>
                    <a:lnTo>
                      <a:pt x="246" y="390"/>
                    </a:lnTo>
                    <a:lnTo>
                      <a:pt x="248" y="391"/>
                    </a:lnTo>
                    <a:lnTo>
                      <a:pt x="252" y="389"/>
                    </a:lnTo>
                    <a:lnTo>
                      <a:pt x="255" y="394"/>
                    </a:lnTo>
                    <a:lnTo>
                      <a:pt x="261" y="394"/>
                    </a:lnTo>
                    <a:lnTo>
                      <a:pt x="263" y="393"/>
                    </a:lnTo>
                    <a:lnTo>
                      <a:pt x="264" y="394"/>
                    </a:lnTo>
                    <a:lnTo>
                      <a:pt x="265" y="398"/>
                    </a:lnTo>
                    <a:lnTo>
                      <a:pt x="269" y="404"/>
                    </a:lnTo>
                    <a:lnTo>
                      <a:pt x="272" y="406"/>
                    </a:lnTo>
                    <a:lnTo>
                      <a:pt x="276" y="405"/>
                    </a:lnTo>
                    <a:lnTo>
                      <a:pt x="277" y="405"/>
                    </a:lnTo>
                    <a:lnTo>
                      <a:pt x="278" y="407"/>
                    </a:lnTo>
                    <a:lnTo>
                      <a:pt x="286" y="411"/>
                    </a:lnTo>
                    <a:lnTo>
                      <a:pt x="288" y="410"/>
                    </a:lnTo>
                    <a:lnTo>
                      <a:pt x="290" y="406"/>
                    </a:lnTo>
                    <a:lnTo>
                      <a:pt x="292" y="406"/>
                    </a:lnTo>
                    <a:lnTo>
                      <a:pt x="296" y="407"/>
                    </a:lnTo>
                    <a:lnTo>
                      <a:pt x="299" y="409"/>
                    </a:lnTo>
                    <a:lnTo>
                      <a:pt x="300" y="411"/>
                    </a:lnTo>
                    <a:lnTo>
                      <a:pt x="300" y="420"/>
                    </a:lnTo>
                    <a:lnTo>
                      <a:pt x="302" y="423"/>
                    </a:lnTo>
                    <a:lnTo>
                      <a:pt x="304" y="427"/>
                    </a:lnTo>
                    <a:lnTo>
                      <a:pt x="306" y="428"/>
                    </a:lnTo>
                    <a:lnTo>
                      <a:pt x="309" y="430"/>
                    </a:lnTo>
                    <a:lnTo>
                      <a:pt x="311" y="430"/>
                    </a:lnTo>
                    <a:lnTo>
                      <a:pt x="312" y="434"/>
                    </a:lnTo>
                    <a:lnTo>
                      <a:pt x="313" y="435"/>
                    </a:lnTo>
                    <a:lnTo>
                      <a:pt x="312" y="435"/>
                    </a:lnTo>
                    <a:lnTo>
                      <a:pt x="313" y="437"/>
                    </a:lnTo>
                    <a:lnTo>
                      <a:pt x="315" y="437"/>
                    </a:lnTo>
                    <a:lnTo>
                      <a:pt x="316" y="442"/>
                    </a:lnTo>
                    <a:lnTo>
                      <a:pt x="313" y="451"/>
                    </a:lnTo>
                    <a:lnTo>
                      <a:pt x="316" y="451"/>
                    </a:lnTo>
                    <a:lnTo>
                      <a:pt x="318" y="451"/>
                    </a:lnTo>
                    <a:lnTo>
                      <a:pt x="320" y="454"/>
                    </a:lnTo>
                    <a:lnTo>
                      <a:pt x="322" y="454"/>
                    </a:lnTo>
                    <a:lnTo>
                      <a:pt x="324" y="455"/>
                    </a:lnTo>
                    <a:lnTo>
                      <a:pt x="326" y="454"/>
                    </a:lnTo>
                    <a:lnTo>
                      <a:pt x="332" y="457"/>
                    </a:lnTo>
                    <a:lnTo>
                      <a:pt x="336" y="457"/>
                    </a:lnTo>
                    <a:lnTo>
                      <a:pt x="337" y="455"/>
                    </a:lnTo>
                    <a:lnTo>
                      <a:pt x="338" y="454"/>
                    </a:lnTo>
                    <a:lnTo>
                      <a:pt x="344" y="451"/>
                    </a:lnTo>
                    <a:lnTo>
                      <a:pt x="345" y="449"/>
                    </a:lnTo>
                    <a:lnTo>
                      <a:pt x="345" y="447"/>
                    </a:lnTo>
                    <a:lnTo>
                      <a:pt x="346" y="445"/>
                    </a:lnTo>
                    <a:lnTo>
                      <a:pt x="347" y="444"/>
                    </a:lnTo>
                    <a:lnTo>
                      <a:pt x="350" y="442"/>
                    </a:lnTo>
                    <a:lnTo>
                      <a:pt x="348" y="440"/>
                    </a:lnTo>
                    <a:lnTo>
                      <a:pt x="350" y="439"/>
                    </a:lnTo>
                    <a:lnTo>
                      <a:pt x="352" y="439"/>
                    </a:lnTo>
                    <a:lnTo>
                      <a:pt x="353" y="436"/>
                    </a:lnTo>
                    <a:lnTo>
                      <a:pt x="358" y="434"/>
                    </a:lnTo>
                    <a:lnTo>
                      <a:pt x="359" y="430"/>
                    </a:lnTo>
                    <a:lnTo>
                      <a:pt x="361" y="429"/>
                    </a:lnTo>
                    <a:lnTo>
                      <a:pt x="362" y="427"/>
                    </a:lnTo>
                    <a:lnTo>
                      <a:pt x="364" y="427"/>
                    </a:lnTo>
                    <a:lnTo>
                      <a:pt x="365" y="426"/>
                    </a:lnTo>
                    <a:lnTo>
                      <a:pt x="366" y="425"/>
                    </a:lnTo>
                    <a:lnTo>
                      <a:pt x="364" y="423"/>
                    </a:lnTo>
                    <a:lnTo>
                      <a:pt x="364" y="420"/>
                    </a:lnTo>
                    <a:lnTo>
                      <a:pt x="363" y="418"/>
                    </a:lnTo>
                    <a:lnTo>
                      <a:pt x="363" y="416"/>
                    </a:lnTo>
                    <a:lnTo>
                      <a:pt x="363" y="414"/>
                    </a:lnTo>
                    <a:lnTo>
                      <a:pt x="365" y="414"/>
                    </a:lnTo>
                    <a:lnTo>
                      <a:pt x="365" y="413"/>
                    </a:lnTo>
                    <a:lnTo>
                      <a:pt x="366" y="410"/>
                    </a:lnTo>
                    <a:lnTo>
                      <a:pt x="368" y="410"/>
                    </a:lnTo>
                    <a:lnTo>
                      <a:pt x="368" y="409"/>
                    </a:lnTo>
                    <a:lnTo>
                      <a:pt x="373" y="407"/>
                    </a:lnTo>
                    <a:lnTo>
                      <a:pt x="376" y="408"/>
                    </a:lnTo>
                    <a:lnTo>
                      <a:pt x="380" y="407"/>
                    </a:lnTo>
                    <a:lnTo>
                      <a:pt x="381" y="406"/>
                    </a:lnTo>
                    <a:lnTo>
                      <a:pt x="381" y="407"/>
                    </a:lnTo>
                    <a:lnTo>
                      <a:pt x="382" y="409"/>
                    </a:lnTo>
                    <a:lnTo>
                      <a:pt x="382" y="413"/>
                    </a:lnTo>
                    <a:lnTo>
                      <a:pt x="386" y="414"/>
                    </a:lnTo>
                    <a:lnTo>
                      <a:pt x="389" y="413"/>
                    </a:lnTo>
                    <a:lnTo>
                      <a:pt x="392" y="414"/>
                    </a:lnTo>
                    <a:lnTo>
                      <a:pt x="392" y="412"/>
                    </a:lnTo>
                    <a:lnTo>
                      <a:pt x="396" y="412"/>
                    </a:lnTo>
                    <a:lnTo>
                      <a:pt x="397" y="411"/>
                    </a:lnTo>
                    <a:lnTo>
                      <a:pt x="399" y="411"/>
                    </a:lnTo>
                    <a:lnTo>
                      <a:pt x="400" y="410"/>
                    </a:lnTo>
                    <a:lnTo>
                      <a:pt x="401" y="410"/>
                    </a:lnTo>
                    <a:lnTo>
                      <a:pt x="404" y="411"/>
                    </a:lnTo>
                    <a:lnTo>
                      <a:pt x="404" y="413"/>
                    </a:lnTo>
                    <a:lnTo>
                      <a:pt x="405" y="414"/>
                    </a:lnTo>
                    <a:lnTo>
                      <a:pt x="407" y="414"/>
                    </a:lnTo>
                    <a:lnTo>
                      <a:pt x="411" y="413"/>
                    </a:lnTo>
                    <a:lnTo>
                      <a:pt x="413" y="415"/>
                    </a:lnTo>
                    <a:lnTo>
                      <a:pt x="417" y="419"/>
                    </a:lnTo>
                    <a:lnTo>
                      <a:pt x="420" y="421"/>
                    </a:lnTo>
                    <a:lnTo>
                      <a:pt x="422" y="419"/>
                    </a:lnTo>
                    <a:lnTo>
                      <a:pt x="423" y="420"/>
                    </a:lnTo>
                    <a:lnTo>
                      <a:pt x="430" y="414"/>
                    </a:lnTo>
                    <a:lnTo>
                      <a:pt x="433" y="412"/>
                    </a:lnTo>
                    <a:lnTo>
                      <a:pt x="433" y="413"/>
                    </a:lnTo>
                    <a:lnTo>
                      <a:pt x="436" y="412"/>
                    </a:lnTo>
                    <a:lnTo>
                      <a:pt x="438" y="409"/>
                    </a:lnTo>
                    <a:lnTo>
                      <a:pt x="441" y="410"/>
                    </a:lnTo>
                    <a:lnTo>
                      <a:pt x="446" y="410"/>
                    </a:lnTo>
                    <a:lnTo>
                      <a:pt x="450" y="410"/>
                    </a:lnTo>
                    <a:lnTo>
                      <a:pt x="450" y="409"/>
                    </a:lnTo>
                    <a:lnTo>
                      <a:pt x="448" y="409"/>
                    </a:lnTo>
                    <a:lnTo>
                      <a:pt x="446" y="406"/>
                    </a:lnTo>
                    <a:lnTo>
                      <a:pt x="448" y="404"/>
                    </a:lnTo>
                    <a:lnTo>
                      <a:pt x="448" y="402"/>
                    </a:lnTo>
                    <a:lnTo>
                      <a:pt x="448" y="401"/>
                    </a:lnTo>
                    <a:lnTo>
                      <a:pt x="449" y="401"/>
                    </a:lnTo>
                    <a:lnTo>
                      <a:pt x="450" y="401"/>
                    </a:lnTo>
                    <a:lnTo>
                      <a:pt x="453" y="400"/>
                    </a:lnTo>
                    <a:lnTo>
                      <a:pt x="454" y="394"/>
                    </a:lnTo>
                    <a:lnTo>
                      <a:pt x="451" y="3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498" name="Freeform 109">
                <a:extLst>
                  <a:ext uri="{FF2B5EF4-FFF2-40B4-BE49-F238E27FC236}">
                    <a16:creationId xmlns:a16="http://schemas.microsoft.com/office/drawing/2014/main" id="{78FF60D3-EEE5-4344-976A-684381AA78ED}"/>
                  </a:ext>
                </a:extLst>
              </p:cNvPr>
              <p:cNvSpPr>
                <a:spLocks/>
              </p:cNvSpPr>
              <p:nvPr/>
            </p:nvSpPr>
            <p:spPr bwMode="auto">
              <a:xfrm>
                <a:off x="1792" y="3139"/>
                <a:ext cx="454" cy="457"/>
              </a:xfrm>
              <a:custGeom>
                <a:avLst/>
                <a:gdLst>
                  <a:gd name="T0" fmla="*/ 446 w 454"/>
                  <a:gd name="T1" fmla="*/ 367 h 457"/>
                  <a:gd name="T2" fmla="*/ 440 w 454"/>
                  <a:gd name="T3" fmla="*/ 332 h 457"/>
                  <a:gd name="T4" fmla="*/ 417 w 454"/>
                  <a:gd name="T5" fmla="*/ 323 h 457"/>
                  <a:gd name="T6" fmla="*/ 399 w 454"/>
                  <a:gd name="T7" fmla="*/ 311 h 457"/>
                  <a:gd name="T8" fmla="*/ 392 w 454"/>
                  <a:gd name="T9" fmla="*/ 283 h 457"/>
                  <a:gd name="T10" fmla="*/ 384 w 454"/>
                  <a:gd name="T11" fmla="*/ 256 h 457"/>
                  <a:gd name="T12" fmla="*/ 388 w 454"/>
                  <a:gd name="T13" fmla="*/ 238 h 457"/>
                  <a:gd name="T14" fmla="*/ 389 w 454"/>
                  <a:gd name="T15" fmla="*/ 217 h 457"/>
                  <a:gd name="T16" fmla="*/ 373 w 454"/>
                  <a:gd name="T17" fmla="*/ 221 h 457"/>
                  <a:gd name="T18" fmla="*/ 352 w 454"/>
                  <a:gd name="T19" fmla="*/ 207 h 457"/>
                  <a:gd name="T20" fmla="*/ 325 w 454"/>
                  <a:gd name="T21" fmla="*/ 202 h 457"/>
                  <a:gd name="T22" fmla="*/ 312 w 454"/>
                  <a:gd name="T23" fmla="*/ 202 h 457"/>
                  <a:gd name="T24" fmla="*/ 287 w 454"/>
                  <a:gd name="T25" fmla="*/ 167 h 457"/>
                  <a:gd name="T26" fmla="*/ 267 w 454"/>
                  <a:gd name="T27" fmla="*/ 167 h 457"/>
                  <a:gd name="T28" fmla="*/ 256 w 454"/>
                  <a:gd name="T29" fmla="*/ 139 h 457"/>
                  <a:gd name="T30" fmla="*/ 242 w 454"/>
                  <a:gd name="T31" fmla="*/ 148 h 457"/>
                  <a:gd name="T32" fmla="*/ 249 w 454"/>
                  <a:gd name="T33" fmla="*/ 158 h 457"/>
                  <a:gd name="T34" fmla="*/ 214 w 454"/>
                  <a:gd name="T35" fmla="*/ 170 h 457"/>
                  <a:gd name="T36" fmla="*/ 191 w 454"/>
                  <a:gd name="T37" fmla="*/ 161 h 457"/>
                  <a:gd name="T38" fmla="*/ 175 w 454"/>
                  <a:gd name="T39" fmla="*/ 143 h 457"/>
                  <a:gd name="T40" fmla="*/ 173 w 454"/>
                  <a:gd name="T41" fmla="*/ 125 h 457"/>
                  <a:gd name="T42" fmla="*/ 159 w 454"/>
                  <a:gd name="T43" fmla="*/ 98 h 457"/>
                  <a:gd name="T44" fmla="*/ 136 w 454"/>
                  <a:gd name="T45" fmla="*/ 70 h 457"/>
                  <a:gd name="T46" fmla="*/ 165 w 454"/>
                  <a:gd name="T47" fmla="*/ 64 h 457"/>
                  <a:gd name="T48" fmla="*/ 176 w 454"/>
                  <a:gd name="T49" fmla="*/ 38 h 457"/>
                  <a:gd name="T50" fmla="*/ 173 w 454"/>
                  <a:gd name="T51" fmla="*/ 4 h 457"/>
                  <a:gd name="T52" fmla="*/ 140 w 454"/>
                  <a:gd name="T53" fmla="*/ 25 h 457"/>
                  <a:gd name="T54" fmla="*/ 120 w 454"/>
                  <a:gd name="T55" fmla="*/ 20 h 457"/>
                  <a:gd name="T56" fmla="*/ 95 w 454"/>
                  <a:gd name="T57" fmla="*/ 28 h 457"/>
                  <a:gd name="T58" fmla="*/ 77 w 454"/>
                  <a:gd name="T59" fmla="*/ 40 h 457"/>
                  <a:gd name="T60" fmla="*/ 48 w 454"/>
                  <a:gd name="T61" fmla="*/ 64 h 457"/>
                  <a:gd name="T62" fmla="*/ 31 w 454"/>
                  <a:gd name="T63" fmla="*/ 110 h 457"/>
                  <a:gd name="T64" fmla="*/ 8 w 454"/>
                  <a:gd name="T65" fmla="*/ 147 h 457"/>
                  <a:gd name="T66" fmla="*/ 9 w 454"/>
                  <a:gd name="T67" fmla="*/ 172 h 457"/>
                  <a:gd name="T68" fmla="*/ 3 w 454"/>
                  <a:gd name="T69" fmla="*/ 189 h 457"/>
                  <a:gd name="T70" fmla="*/ 9 w 454"/>
                  <a:gd name="T71" fmla="*/ 209 h 457"/>
                  <a:gd name="T72" fmla="*/ 16 w 454"/>
                  <a:gd name="T73" fmla="*/ 221 h 457"/>
                  <a:gd name="T74" fmla="*/ 25 w 454"/>
                  <a:gd name="T75" fmla="*/ 222 h 457"/>
                  <a:gd name="T76" fmla="*/ 39 w 454"/>
                  <a:gd name="T77" fmla="*/ 232 h 457"/>
                  <a:gd name="T78" fmla="*/ 63 w 454"/>
                  <a:gd name="T79" fmla="*/ 243 h 457"/>
                  <a:gd name="T80" fmla="*/ 72 w 454"/>
                  <a:gd name="T81" fmla="*/ 260 h 457"/>
                  <a:gd name="T82" fmla="*/ 100 w 454"/>
                  <a:gd name="T83" fmla="*/ 260 h 457"/>
                  <a:gd name="T84" fmla="*/ 130 w 454"/>
                  <a:gd name="T85" fmla="*/ 270 h 457"/>
                  <a:gd name="T86" fmla="*/ 143 w 454"/>
                  <a:gd name="T87" fmla="*/ 281 h 457"/>
                  <a:gd name="T88" fmla="*/ 149 w 454"/>
                  <a:gd name="T89" fmla="*/ 310 h 457"/>
                  <a:gd name="T90" fmla="*/ 163 w 454"/>
                  <a:gd name="T91" fmla="*/ 326 h 457"/>
                  <a:gd name="T92" fmla="*/ 179 w 454"/>
                  <a:gd name="T93" fmla="*/ 348 h 457"/>
                  <a:gd name="T94" fmla="*/ 177 w 454"/>
                  <a:gd name="T95" fmla="*/ 361 h 457"/>
                  <a:gd name="T96" fmla="*/ 193 w 454"/>
                  <a:gd name="T97" fmla="*/ 362 h 457"/>
                  <a:gd name="T98" fmla="*/ 209 w 454"/>
                  <a:gd name="T99" fmla="*/ 379 h 457"/>
                  <a:gd name="T100" fmla="*/ 239 w 454"/>
                  <a:gd name="T101" fmla="*/ 391 h 457"/>
                  <a:gd name="T102" fmla="*/ 272 w 454"/>
                  <a:gd name="T103" fmla="*/ 406 h 457"/>
                  <a:gd name="T104" fmla="*/ 304 w 454"/>
                  <a:gd name="T105" fmla="*/ 427 h 457"/>
                  <a:gd name="T106" fmla="*/ 320 w 454"/>
                  <a:gd name="T107" fmla="*/ 454 h 457"/>
                  <a:gd name="T108" fmla="*/ 350 w 454"/>
                  <a:gd name="T109" fmla="*/ 442 h 457"/>
                  <a:gd name="T110" fmla="*/ 364 w 454"/>
                  <a:gd name="T111" fmla="*/ 420 h 457"/>
                  <a:gd name="T112" fmla="*/ 381 w 454"/>
                  <a:gd name="T113" fmla="*/ 407 h 457"/>
                  <a:gd name="T114" fmla="*/ 404 w 454"/>
                  <a:gd name="T115" fmla="*/ 413 h 457"/>
                  <a:gd name="T116" fmla="*/ 438 w 454"/>
                  <a:gd name="T117" fmla="*/ 409 h 457"/>
                  <a:gd name="T118" fmla="*/ 454 w 454"/>
                  <a:gd name="T119" fmla="*/ 394 h 4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4"/>
                  <a:gd name="T181" fmla="*/ 0 h 457"/>
                  <a:gd name="T182" fmla="*/ 454 w 454"/>
                  <a:gd name="T183" fmla="*/ 457 h 4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4" h="457">
                    <a:moveTo>
                      <a:pt x="451" y="392"/>
                    </a:moveTo>
                    <a:lnTo>
                      <a:pt x="450" y="388"/>
                    </a:lnTo>
                    <a:lnTo>
                      <a:pt x="448" y="388"/>
                    </a:lnTo>
                    <a:lnTo>
                      <a:pt x="448" y="384"/>
                    </a:lnTo>
                    <a:lnTo>
                      <a:pt x="447" y="383"/>
                    </a:lnTo>
                    <a:lnTo>
                      <a:pt x="448" y="381"/>
                    </a:lnTo>
                    <a:lnTo>
                      <a:pt x="447" y="377"/>
                    </a:lnTo>
                    <a:lnTo>
                      <a:pt x="448" y="377"/>
                    </a:lnTo>
                    <a:lnTo>
                      <a:pt x="449" y="372"/>
                    </a:lnTo>
                    <a:lnTo>
                      <a:pt x="447" y="372"/>
                    </a:lnTo>
                    <a:lnTo>
                      <a:pt x="446" y="371"/>
                    </a:lnTo>
                    <a:lnTo>
                      <a:pt x="446" y="367"/>
                    </a:lnTo>
                    <a:lnTo>
                      <a:pt x="446" y="364"/>
                    </a:lnTo>
                    <a:lnTo>
                      <a:pt x="445" y="361"/>
                    </a:lnTo>
                    <a:lnTo>
                      <a:pt x="446" y="359"/>
                    </a:lnTo>
                    <a:lnTo>
                      <a:pt x="445" y="354"/>
                    </a:lnTo>
                    <a:lnTo>
                      <a:pt x="444" y="354"/>
                    </a:lnTo>
                    <a:lnTo>
                      <a:pt x="444" y="351"/>
                    </a:lnTo>
                    <a:lnTo>
                      <a:pt x="443" y="346"/>
                    </a:lnTo>
                    <a:lnTo>
                      <a:pt x="443" y="343"/>
                    </a:lnTo>
                    <a:lnTo>
                      <a:pt x="443" y="339"/>
                    </a:lnTo>
                    <a:lnTo>
                      <a:pt x="444" y="336"/>
                    </a:lnTo>
                    <a:lnTo>
                      <a:pt x="443" y="333"/>
                    </a:lnTo>
                    <a:lnTo>
                      <a:pt x="443" y="332"/>
                    </a:lnTo>
                    <a:lnTo>
                      <a:pt x="440" y="332"/>
                    </a:lnTo>
                    <a:lnTo>
                      <a:pt x="437" y="329"/>
                    </a:lnTo>
                    <a:lnTo>
                      <a:pt x="433" y="330"/>
                    </a:lnTo>
                    <a:lnTo>
                      <a:pt x="432" y="329"/>
                    </a:lnTo>
                    <a:lnTo>
                      <a:pt x="428" y="332"/>
                    </a:lnTo>
                    <a:lnTo>
                      <a:pt x="425" y="332"/>
                    </a:lnTo>
                    <a:lnTo>
                      <a:pt x="425" y="329"/>
                    </a:lnTo>
                    <a:lnTo>
                      <a:pt x="423" y="328"/>
                    </a:lnTo>
                    <a:lnTo>
                      <a:pt x="421" y="328"/>
                    </a:lnTo>
                    <a:lnTo>
                      <a:pt x="419" y="328"/>
                    </a:lnTo>
                    <a:lnTo>
                      <a:pt x="420" y="326"/>
                    </a:lnTo>
                    <a:lnTo>
                      <a:pt x="418" y="324"/>
                    </a:lnTo>
                    <a:lnTo>
                      <a:pt x="419" y="323"/>
                    </a:lnTo>
                    <a:lnTo>
                      <a:pt x="417" y="323"/>
                    </a:lnTo>
                    <a:lnTo>
                      <a:pt x="418" y="321"/>
                    </a:lnTo>
                    <a:lnTo>
                      <a:pt x="418" y="318"/>
                    </a:lnTo>
                    <a:lnTo>
                      <a:pt x="413" y="317"/>
                    </a:lnTo>
                    <a:lnTo>
                      <a:pt x="410" y="317"/>
                    </a:lnTo>
                    <a:lnTo>
                      <a:pt x="408" y="317"/>
                    </a:lnTo>
                    <a:lnTo>
                      <a:pt x="407" y="318"/>
                    </a:lnTo>
                    <a:lnTo>
                      <a:pt x="407" y="315"/>
                    </a:lnTo>
                    <a:lnTo>
                      <a:pt x="405" y="314"/>
                    </a:lnTo>
                    <a:lnTo>
                      <a:pt x="404" y="314"/>
                    </a:lnTo>
                    <a:lnTo>
                      <a:pt x="403" y="315"/>
                    </a:lnTo>
                    <a:lnTo>
                      <a:pt x="403" y="313"/>
                    </a:lnTo>
                    <a:lnTo>
                      <a:pt x="400" y="313"/>
                    </a:lnTo>
                    <a:lnTo>
                      <a:pt x="399" y="311"/>
                    </a:lnTo>
                    <a:lnTo>
                      <a:pt x="399" y="310"/>
                    </a:lnTo>
                    <a:lnTo>
                      <a:pt x="398" y="309"/>
                    </a:lnTo>
                    <a:lnTo>
                      <a:pt x="397" y="307"/>
                    </a:lnTo>
                    <a:lnTo>
                      <a:pt x="396" y="307"/>
                    </a:lnTo>
                    <a:lnTo>
                      <a:pt x="397" y="306"/>
                    </a:lnTo>
                    <a:lnTo>
                      <a:pt x="396" y="304"/>
                    </a:lnTo>
                    <a:lnTo>
                      <a:pt x="398" y="296"/>
                    </a:lnTo>
                    <a:lnTo>
                      <a:pt x="397" y="294"/>
                    </a:lnTo>
                    <a:lnTo>
                      <a:pt x="395" y="294"/>
                    </a:lnTo>
                    <a:lnTo>
                      <a:pt x="394" y="293"/>
                    </a:lnTo>
                    <a:lnTo>
                      <a:pt x="394" y="290"/>
                    </a:lnTo>
                    <a:lnTo>
                      <a:pt x="394" y="285"/>
                    </a:lnTo>
                    <a:lnTo>
                      <a:pt x="392" y="283"/>
                    </a:lnTo>
                    <a:lnTo>
                      <a:pt x="392" y="280"/>
                    </a:lnTo>
                    <a:lnTo>
                      <a:pt x="391" y="278"/>
                    </a:lnTo>
                    <a:lnTo>
                      <a:pt x="391" y="276"/>
                    </a:lnTo>
                    <a:lnTo>
                      <a:pt x="391" y="273"/>
                    </a:lnTo>
                    <a:lnTo>
                      <a:pt x="390" y="272"/>
                    </a:lnTo>
                    <a:lnTo>
                      <a:pt x="390" y="270"/>
                    </a:lnTo>
                    <a:lnTo>
                      <a:pt x="388" y="268"/>
                    </a:lnTo>
                    <a:lnTo>
                      <a:pt x="387" y="264"/>
                    </a:lnTo>
                    <a:lnTo>
                      <a:pt x="388" y="262"/>
                    </a:lnTo>
                    <a:lnTo>
                      <a:pt x="386" y="261"/>
                    </a:lnTo>
                    <a:lnTo>
                      <a:pt x="386" y="259"/>
                    </a:lnTo>
                    <a:lnTo>
                      <a:pt x="385" y="258"/>
                    </a:lnTo>
                    <a:lnTo>
                      <a:pt x="384" y="256"/>
                    </a:lnTo>
                    <a:lnTo>
                      <a:pt x="384" y="254"/>
                    </a:lnTo>
                    <a:lnTo>
                      <a:pt x="389" y="251"/>
                    </a:lnTo>
                    <a:lnTo>
                      <a:pt x="391" y="249"/>
                    </a:lnTo>
                    <a:lnTo>
                      <a:pt x="390" y="248"/>
                    </a:lnTo>
                    <a:lnTo>
                      <a:pt x="389" y="246"/>
                    </a:lnTo>
                    <a:lnTo>
                      <a:pt x="391" y="246"/>
                    </a:lnTo>
                    <a:lnTo>
                      <a:pt x="391" y="244"/>
                    </a:lnTo>
                    <a:lnTo>
                      <a:pt x="395" y="244"/>
                    </a:lnTo>
                    <a:lnTo>
                      <a:pt x="396" y="242"/>
                    </a:lnTo>
                    <a:lnTo>
                      <a:pt x="394" y="240"/>
                    </a:lnTo>
                    <a:lnTo>
                      <a:pt x="391" y="239"/>
                    </a:lnTo>
                    <a:lnTo>
                      <a:pt x="388" y="239"/>
                    </a:lnTo>
                    <a:lnTo>
                      <a:pt x="388" y="238"/>
                    </a:lnTo>
                    <a:lnTo>
                      <a:pt x="386" y="236"/>
                    </a:lnTo>
                    <a:lnTo>
                      <a:pt x="386" y="234"/>
                    </a:lnTo>
                    <a:lnTo>
                      <a:pt x="385" y="232"/>
                    </a:lnTo>
                    <a:lnTo>
                      <a:pt x="385" y="231"/>
                    </a:lnTo>
                    <a:lnTo>
                      <a:pt x="387" y="230"/>
                    </a:lnTo>
                    <a:lnTo>
                      <a:pt x="388" y="228"/>
                    </a:lnTo>
                    <a:lnTo>
                      <a:pt x="387" y="226"/>
                    </a:lnTo>
                    <a:lnTo>
                      <a:pt x="388" y="225"/>
                    </a:lnTo>
                    <a:lnTo>
                      <a:pt x="390" y="221"/>
                    </a:lnTo>
                    <a:lnTo>
                      <a:pt x="388" y="219"/>
                    </a:lnTo>
                    <a:lnTo>
                      <a:pt x="389" y="218"/>
                    </a:lnTo>
                    <a:lnTo>
                      <a:pt x="388" y="217"/>
                    </a:lnTo>
                    <a:lnTo>
                      <a:pt x="389" y="217"/>
                    </a:lnTo>
                    <a:lnTo>
                      <a:pt x="388" y="213"/>
                    </a:lnTo>
                    <a:lnTo>
                      <a:pt x="384" y="214"/>
                    </a:lnTo>
                    <a:lnTo>
                      <a:pt x="381" y="210"/>
                    </a:lnTo>
                    <a:lnTo>
                      <a:pt x="379" y="210"/>
                    </a:lnTo>
                    <a:lnTo>
                      <a:pt x="380" y="212"/>
                    </a:lnTo>
                    <a:lnTo>
                      <a:pt x="379" y="217"/>
                    </a:lnTo>
                    <a:lnTo>
                      <a:pt x="381" y="218"/>
                    </a:lnTo>
                    <a:lnTo>
                      <a:pt x="378" y="221"/>
                    </a:lnTo>
                    <a:lnTo>
                      <a:pt x="376" y="222"/>
                    </a:lnTo>
                    <a:lnTo>
                      <a:pt x="375" y="222"/>
                    </a:lnTo>
                    <a:lnTo>
                      <a:pt x="374" y="222"/>
                    </a:lnTo>
                    <a:lnTo>
                      <a:pt x="373" y="221"/>
                    </a:lnTo>
                    <a:lnTo>
                      <a:pt x="371" y="222"/>
                    </a:lnTo>
                    <a:lnTo>
                      <a:pt x="372" y="221"/>
                    </a:lnTo>
                    <a:lnTo>
                      <a:pt x="371" y="220"/>
                    </a:lnTo>
                    <a:lnTo>
                      <a:pt x="369" y="221"/>
                    </a:lnTo>
                    <a:lnTo>
                      <a:pt x="366" y="218"/>
                    </a:lnTo>
                    <a:lnTo>
                      <a:pt x="365" y="220"/>
                    </a:lnTo>
                    <a:lnTo>
                      <a:pt x="364" y="218"/>
                    </a:lnTo>
                    <a:lnTo>
                      <a:pt x="363" y="216"/>
                    </a:lnTo>
                    <a:lnTo>
                      <a:pt x="362" y="215"/>
                    </a:lnTo>
                    <a:lnTo>
                      <a:pt x="359" y="213"/>
                    </a:lnTo>
                    <a:lnTo>
                      <a:pt x="359" y="209"/>
                    </a:lnTo>
                    <a:lnTo>
                      <a:pt x="354" y="209"/>
                    </a:lnTo>
                    <a:lnTo>
                      <a:pt x="352" y="207"/>
                    </a:lnTo>
                    <a:lnTo>
                      <a:pt x="351" y="206"/>
                    </a:lnTo>
                    <a:lnTo>
                      <a:pt x="351" y="202"/>
                    </a:lnTo>
                    <a:lnTo>
                      <a:pt x="343" y="202"/>
                    </a:lnTo>
                    <a:lnTo>
                      <a:pt x="342" y="202"/>
                    </a:lnTo>
                    <a:lnTo>
                      <a:pt x="338" y="202"/>
                    </a:lnTo>
                    <a:lnTo>
                      <a:pt x="334" y="201"/>
                    </a:lnTo>
                    <a:lnTo>
                      <a:pt x="332" y="199"/>
                    </a:lnTo>
                    <a:lnTo>
                      <a:pt x="325" y="195"/>
                    </a:lnTo>
                    <a:lnTo>
                      <a:pt x="324" y="198"/>
                    </a:lnTo>
                    <a:lnTo>
                      <a:pt x="325" y="199"/>
                    </a:lnTo>
                    <a:lnTo>
                      <a:pt x="328" y="200"/>
                    </a:lnTo>
                    <a:lnTo>
                      <a:pt x="329" y="201"/>
                    </a:lnTo>
                    <a:lnTo>
                      <a:pt x="325" y="202"/>
                    </a:lnTo>
                    <a:lnTo>
                      <a:pt x="326" y="203"/>
                    </a:lnTo>
                    <a:lnTo>
                      <a:pt x="327" y="204"/>
                    </a:lnTo>
                    <a:lnTo>
                      <a:pt x="325" y="205"/>
                    </a:lnTo>
                    <a:lnTo>
                      <a:pt x="323" y="204"/>
                    </a:lnTo>
                    <a:lnTo>
                      <a:pt x="323" y="202"/>
                    </a:lnTo>
                    <a:lnTo>
                      <a:pt x="322" y="202"/>
                    </a:lnTo>
                    <a:lnTo>
                      <a:pt x="322" y="205"/>
                    </a:lnTo>
                    <a:lnTo>
                      <a:pt x="320" y="209"/>
                    </a:lnTo>
                    <a:lnTo>
                      <a:pt x="318" y="209"/>
                    </a:lnTo>
                    <a:lnTo>
                      <a:pt x="318" y="208"/>
                    </a:lnTo>
                    <a:lnTo>
                      <a:pt x="315" y="205"/>
                    </a:lnTo>
                    <a:lnTo>
                      <a:pt x="314" y="202"/>
                    </a:lnTo>
                    <a:lnTo>
                      <a:pt x="312" y="202"/>
                    </a:lnTo>
                    <a:lnTo>
                      <a:pt x="309" y="196"/>
                    </a:lnTo>
                    <a:lnTo>
                      <a:pt x="311" y="191"/>
                    </a:lnTo>
                    <a:lnTo>
                      <a:pt x="310" y="187"/>
                    </a:lnTo>
                    <a:lnTo>
                      <a:pt x="309" y="185"/>
                    </a:lnTo>
                    <a:lnTo>
                      <a:pt x="299" y="181"/>
                    </a:lnTo>
                    <a:lnTo>
                      <a:pt x="296" y="182"/>
                    </a:lnTo>
                    <a:lnTo>
                      <a:pt x="295" y="182"/>
                    </a:lnTo>
                    <a:lnTo>
                      <a:pt x="293" y="180"/>
                    </a:lnTo>
                    <a:lnTo>
                      <a:pt x="294" y="178"/>
                    </a:lnTo>
                    <a:lnTo>
                      <a:pt x="293" y="174"/>
                    </a:lnTo>
                    <a:lnTo>
                      <a:pt x="292" y="168"/>
                    </a:lnTo>
                    <a:lnTo>
                      <a:pt x="288" y="169"/>
                    </a:lnTo>
                    <a:lnTo>
                      <a:pt x="287" y="167"/>
                    </a:lnTo>
                    <a:lnTo>
                      <a:pt x="286" y="167"/>
                    </a:lnTo>
                    <a:lnTo>
                      <a:pt x="285" y="166"/>
                    </a:lnTo>
                    <a:lnTo>
                      <a:pt x="283" y="166"/>
                    </a:lnTo>
                    <a:lnTo>
                      <a:pt x="283" y="167"/>
                    </a:lnTo>
                    <a:lnTo>
                      <a:pt x="282" y="167"/>
                    </a:lnTo>
                    <a:lnTo>
                      <a:pt x="282" y="168"/>
                    </a:lnTo>
                    <a:lnTo>
                      <a:pt x="282" y="170"/>
                    </a:lnTo>
                    <a:lnTo>
                      <a:pt x="281" y="172"/>
                    </a:lnTo>
                    <a:lnTo>
                      <a:pt x="277" y="174"/>
                    </a:lnTo>
                    <a:lnTo>
                      <a:pt x="275" y="170"/>
                    </a:lnTo>
                    <a:lnTo>
                      <a:pt x="273" y="168"/>
                    </a:lnTo>
                    <a:lnTo>
                      <a:pt x="272" y="166"/>
                    </a:lnTo>
                    <a:lnTo>
                      <a:pt x="267" y="167"/>
                    </a:lnTo>
                    <a:lnTo>
                      <a:pt x="265" y="164"/>
                    </a:lnTo>
                    <a:lnTo>
                      <a:pt x="263" y="161"/>
                    </a:lnTo>
                    <a:lnTo>
                      <a:pt x="262" y="157"/>
                    </a:lnTo>
                    <a:lnTo>
                      <a:pt x="263" y="157"/>
                    </a:lnTo>
                    <a:lnTo>
                      <a:pt x="265" y="154"/>
                    </a:lnTo>
                    <a:lnTo>
                      <a:pt x="262" y="151"/>
                    </a:lnTo>
                    <a:lnTo>
                      <a:pt x="262" y="149"/>
                    </a:lnTo>
                    <a:lnTo>
                      <a:pt x="260" y="149"/>
                    </a:lnTo>
                    <a:lnTo>
                      <a:pt x="262" y="144"/>
                    </a:lnTo>
                    <a:lnTo>
                      <a:pt x="261" y="143"/>
                    </a:lnTo>
                    <a:lnTo>
                      <a:pt x="259" y="143"/>
                    </a:lnTo>
                    <a:lnTo>
                      <a:pt x="256" y="141"/>
                    </a:lnTo>
                    <a:lnTo>
                      <a:pt x="256" y="139"/>
                    </a:lnTo>
                    <a:lnTo>
                      <a:pt x="255" y="138"/>
                    </a:lnTo>
                    <a:lnTo>
                      <a:pt x="255" y="135"/>
                    </a:lnTo>
                    <a:lnTo>
                      <a:pt x="252" y="135"/>
                    </a:lnTo>
                    <a:lnTo>
                      <a:pt x="251" y="134"/>
                    </a:lnTo>
                    <a:lnTo>
                      <a:pt x="249" y="133"/>
                    </a:lnTo>
                    <a:lnTo>
                      <a:pt x="249" y="132"/>
                    </a:lnTo>
                    <a:lnTo>
                      <a:pt x="247" y="132"/>
                    </a:lnTo>
                    <a:lnTo>
                      <a:pt x="241" y="136"/>
                    </a:lnTo>
                    <a:lnTo>
                      <a:pt x="239" y="137"/>
                    </a:lnTo>
                    <a:lnTo>
                      <a:pt x="239" y="140"/>
                    </a:lnTo>
                    <a:lnTo>
                      <a:pt x="239" y="144"/>
                    </a:lnTo>
                    <a:lnTo>
                      <a:pt x="240" y="148"/>
                    </a:lnTo>
                    <a:lnTo>
                      <a:pt x="242" y="148"/>
                    </a:lnTo>
                    <a:lnTo>
                      <a:pt x="244" y="144"/>
                    </a:lnTo>
                    <a:lnTo>
                      <a:pt x="246" y="145"/>
                    </a:lnTo>
                    <a:lnTo>
                      <a:pt x="247" y="146"/>
                    </a:lnTo>
                    <a:lnTo>
                      <a:pt x="249" y="146"/>
                    </a:lnTo>
                    <a:lnTo>
                      <a:pt x="250" y="150"/>
                    </a:lnTo>
                    <a:lnTo>
                      <a:pt x="250" y="151"/>
                    </a:lnTo>
                    <a:lnTo>
                      <a:pt x="248" y="152"/>
                    </a:lnTo>
                    <a:lnTo>
                      <a:pt x="249" y="154"/>
                    </a:lnTo>
                    <a:lnTo>
                      <a:pt x="249" y="156"/>
                    </a:lnTo>
                    <a:lnTo>
                      <a:pt x="248" y="156"/>
                    </a:lnTo>
                    <a:lnTo>
                      <a:pt x="247" y="157"/>
                    </a:lnTo>
                    <a:lnTo>
                      <a:pt x="249" y="158"/>
                    </a:lnTo>
                    <a:lnTo>
                      <a:pt x="248" y="161"/>
                    </a:lnTo>
                    <a:lnTo>
                      <a:pt x="247" y="159"/>
                    </a:lnTo>
                    <a:lnTo>
                      <a:pt x="247" y="158"/>
                    </a:lnTo>
                    <a:lnTo>
                      <a:pt x="246" y="157"/>
                    </a:lnTo>
                    <a:lnTo>
                      <a:pt x="238" y="157"/>
                    </a:lnTo>
                    <a:lnTo>
                      <a:pt x="238" y="153"/>
                    </a:lnTo>
                    <a:lnTo>
                      <a:pt x="234" y="155"/>
                    </a:lnTo>
                    <a:lnTo>
                      <a:pt x="231" y="158"/>
                    </a:lnTo>
                    <a:lnTo>
                      <a:pt x="228" y="157"/>
                    </a:lnTo>
                    <a:lnTo>
                      <a:pt x="225" y="158"/>
                    </a:lnTo>
                    <a:lnTo>
                      <a:pt x="224" y="158"/>
                    </a:lnTo>
                    <a:lnTo>
                      <a:pt x="215" y="168"/>
                    </a:lnTo>
                    <a:lnTo>
                      <a:pt x="214" y="170"/>
                    </a:lnTo>
                    <a:lnTo>
                      <a:pt x="211" y="170"/>
                    </a:lnTo>
                    <a:lnTo>
                      <a:pt x="206" y="168"/>
                    </a:lnTo>
                    <a:lnTo>
                      <a:pt x="203" y="168"/>
                    </a:lnTo>
                    <a:lnTo>
                      <a:pt x="200" y="170"/>
                    </a:lnTo>
                    <a:lnTo>
                      <a:pt x="198" y="167"/>
                    </a:lnTo>
                    <a:lnTo>
                      <a:pt x="197" y="167"/>
                    </a:lnTo>
                    <a:lnTo>
                      <a:pt x="197" y="165"/>
                    </a:lnTo>
                    <a:lnTo>
                      <a:pt x="195" y="165"/>
                    </a:lnTo>
                    <a:lnTo>
                      <a:pt x="195" y="164"/>
                    </a:lnTo>
                    <a:lnTo>
                      <a:pt x="193" y="163"/>
                    </a:lnTo>
                    <a:lnTo>
                      <a:pt x="192" y="161"/>
                    </a:lnTo>
                    <a:lnTo>
                      <a:pt x="191" y="161"/>
                    </a:lnTo>
                    <a:lnTo>
                      <a:pt x="190" y="159"/>
                    </a:lnTo>
                    <a:lnTo>
                      <a:pt x="192" y="156"/>
                    </a:lnTo>
                    <a:lnTo>
                      <a:pt x="190" y="152"/>
                    </a:lnTo>
                    <a:lnTo>
                      <a:pt x="189" y="151"/>
                    </a:lnTo>
                    <a:lnTo>
                      <a:pt x="183" y="151"/>
                    </a:lnTo>
                    <a:lnTo>
                      <a:pt x="183" y="149"/>
                    </a:lnTo>
                    <a:lnTo>
                      <a:pt x="181" y="149"/>
                    </a:lnTo>
                    <a:lnTo>
                      <a:pt x="181" y="148"/>
                    </a:lnTo>
                    <a:lnTo>
                      <a:pt x="180" y="146"/>
                    </a:lnTo>
                    <a:lnTo>
                      <a:pt x="179" y="147"/>
                    </a:lnTo>
                    <a:lnTo>
                      <a:pt x="179" y="146"/>
                    </a:lnTo>
                    <a:lnTo>
                      <a:pt x="177" y="145"/>
                    </a:lnTo>
                    <a:lnTo>
                      <a:pt x="175" y="143"/>
                    </a:lnTo>
                    <a:lnTo>
                      <a:pt x="177" y="142"/>
                    </a:lnTo>
                    <a:lnTo>
                      <a:pt x="177" y="140"/>
                    </a:lnTo>
                    <a:lnTo>
                      <a:pt x="177" y="138"/>
                    </a:lnTo>
                    <a:lnTo>
                      <a:pt x="175" y="138"/>
                    </a:lnTo>
                    <a:lnTo>
                      <a:pt x="177" y="135"/>
                    </a:lnTo>
                    <a:lnTo>
                      <a:pt x="175" y="134"/>
                    </a:lnTo>
                    <a:lnTo>
                      <a:pt x="176" y="134"/>
                    </a:lnTo>
                    <a:lnTo>
                      <a:pt x="176" y="131"/>
                    </a:lnTo>
                    <a:lnTo>
                      <a:pt x="173" y="130"/>
                    </a:lnTo>
                    <a:lnTo>
                      <a:pt x="174" y="128"/>
                    </a:lnTo>
                    <a:lnTo>
                      <a:pt x="173" y="126"/>
                    </a:lnTo>
                    <a:lnTo>
                      <a:pt x="172" y="126"/>
                    </a:lnTo>
                    <a:lnTo>
                      <a:pt x="173" y="125"/>
                    </a:lnTo>
                    <a:lnTo>
                      <a:pt x="173" y="124"/>
                    </a:lnTo>
                    <a:lnTo>
                      <a:pt x="173" y="123"/>
                    </a:lnTo>
                    <a:lnTo>
                      <a:pt x="172" y="122"/>
                    </a:lnTo>
                    <a:lnTo>
                      <a:pt x="172" y="120"/>
                    </a:lnTo>
                    <a:lnTo>
                      <a:pt x="172" y="118"/>
                    </a:lnTo>
                    <a:lnTo>
                      <a:pt x="170" y="116"/>
                    </a:lnTo>
                    <a:lnTo>
                      <a:pt x="168" y="116"/>
                    </a:lnTo>
                    <a:lnTo>
                      <a:pt x="168" y="115"/>
                    </a:lnTo>
                    <a:lnTo>
                      <a:pt x="166" y="113"/>
                    </a:lnTo>
                    <a:lnTo>
                      <a:pt x="167" y="109"/>
                    </a:lnTo>
                    <a:lnTo>
                      <a:pt x="160" y="100"/>
                    </a:lnTo>
                    <a:lnTo>
                      <a:pt x="159" y="98"/>
                    </a:lnTo>
                    <a:lnTo>
                      <a:pt x="155" y="98"/>
                    </a:lnTo>
                    <a:lnTo>
                      <a:pt x="152" y="104"/>
                    </a:lnTo>
                    <a:lnTo>
                      <a:pt x="149" y="101"/>
                    </a:lnTo>
                    <a:lnTo>
                      <a:pt x="146" y="100"/>
                    </a:lnTo>
                    <a:lnTo>
                      <a:pt x="144" y="91"/>
                    </a:lnTo>
                    <a:lnTo>
                      <a:pt x="141" y="88"/>
                    </a:lnTo>
                    <a:lnTo>
                      <a:pt x="138" y="86"/>
                    </a:lnTo>
                    <a:lnTo>
                      <a:pt x="138" y="85"/>
                    </a:lnTo>
                    <a:lnTo>
                      <a:pt x="136" y="85"/>
                    </a:lnTo>
                    <a:lnTo>
                      <a:pt x="135" y="80"/>
                    </a:lnTo>
                    <a:lnTo>
                      <a:pt x="133" y="75"/>
                    </a:lnTo>
                    <a:lnTo>
                      <a:pt x="135" y="71"/>
                    </a:lnTo>
                    <a:lnTo>
                      <a:pt x="136" y="70"/>
                    </a:lnTo>
                    <a:lnTo>
                      <a:pt x="140" y="71"/>
                    </a:lnTo>
                    <a:lnTo>
                      <a:pt x="141" y="72"/>
                    </a:lnTo>
                    <a:lnTo>
                      <a:pt x="143" y="70"/>
                    </a:lnTo>
                    <a:lnTo>
                      <a:pt x="145" y="70"/>
                    </a:lnTo>
                    <a:lnTo>
                      <a:pt x="148" y="69"/>
                    </a:lnTo>
                    <a:lnTo>
                      <a:pt x="152" y="69"/>
                    </a:lnTo>
                    <a:lnTo>
                      <a:pt x="156" y="67"/>
                    </a:lnTo>
                    <a:lnTo>
                      <a:pt x="157" y="68"/>
                    </a:lnTo>
                    <a:lnTo>
                      <a:pt x="159" y="67"/>
                    </a:lnTo>
                    <a:lnTo>
                      <a:pt x="160" y="68"/>
                    </a:lnTo>
                    <a:lnTo>
                      <a:pt x="164" y="67"/>
                    </a:lnTo>
                    <a:lnTo>
                      <a:pt x="164" y="64"/>
                    </a:lnTo>
                    <a:lnTo>
                      <a:pt x="165" y="64"/>
                    </a:lnTo>
                    <a:lnTo>
                      <a:pt x="165" y="60"/>
                    </a:lnTo>
                    <a:lnTo>
                      <a:pt x="167" y="59"/>
                    </a:lnTo>
                    <a:lnTo>
                      <a:pt x="168" y="58"/>
                    </a:lnTo>
                    <a:lnTo>
                      <a:pt x="169" y="57"/>
                    </a:lnTo>
                    <a:lnTo>
                      <a:pt x="170" y="58"/>
                    </a:lnTo>
                    <a:lnTo>
                      <a:pt x="173" y="60"/>
                    </a:lnTo>
                    <a:lnTo>
                      <a:pt x="176" y="58"/>
                    </a:lnTo>
                    <a:lnTo>
                      <a:pt x="179" y="58"/>
                    </a:lnTo>
                    <a:lnTo>
                      <a:pt x="179" y="56"/>
                    </a:lnTo>
                    <a:lnTo>
                      <a:pt x="179" y="53"/>
                    </a:lnTo>
                    <a:lnTo>
                      <a:pt x="179" y="51"/>
                    </a:lnTo>
                    <a:lnTo>
                      <a:pt x="181" y="45"/>
                    </a:lnTo>
                    <a:lnTo>
                      <a:pt x="176" y="38"/>
                    </a:lnTo>
                    <a:lnTo>
                      <a:pt x="172" y="34"/>
                    </a:lnTo>
                    <a:lnTo>
                      <a:pt x="172" y="31"/>
                    </a:lnTo>
                    <a:lnTo>
                      <a:pt x="173" y="26"/>
                    </a:lnTo>
                    <a:lnTo>
                      <a:pt x="175" y="24"/>
                    </a:lnTo>
                    <a:lnTo>
                      <a:pt x="178" y="18"/>
                    </a:lnTo>
                    <a:lnTo>
                      <a:pt x="180" y="17"/>
                    </a:lnTo>
                    <a:lnTo>
                      <a:pt x="180" y="15"/>
                    </a:lnTo>
                    <a:lnTo>
                      <a:pt x="181" y="15"/>
                    </a:lnTo>
                    <a:lnTo>
                      <a:pt x="180" y="13"/>
                    </a:lnTo>
                    <a:lnTo>
                      <a:pt x="177" y="13"/>
                    </a:lnTo>
                    <a:lnTo>
                      <a:pt x="176" y="12"/>
                    </a:lnTo>
                    <a:lnTo>
                      <a:pt x="174" y="11"/>
                    </a:lnTo>
                    <a:lnTo>
                      <a:pt x="173" y="4"/>
                    </a:lnTo>
                    <a:lnTo>
                      <a:pt x="167" y="0"/>
                    </a:lnTo>
                    <a:lnTo>
                      <a:pt x="164" y="0"/>
                    </a:lnTo>
                    <a:lnTo>
                      <a:pt x="164" y="6"/>
                    </a:lnTo>
                    <a:lnTo>
                      <a:pt x="163" y="10"/>
                    </a:lnTo>
                    <a:lnTo>
                      <a:pt x="164" y="11"/>
                    </a:lnTo>
                    <a:lnTo>
                      <a:pt x="164" y="12"/>
                    </a:lnTo>
                    <a:lnTo>
                      <a:pt x="163" y="13"/>
                    </a:lnTo>
                    <a:lnTo>
                      <a:pt x="155" y="19"/>
                    </a:lnTo>
                    <a:lnTo>
                      <a:pt x="152" y="22"/>
                    </a:lnTo>
                    <a:lnTo>
                      <a:pt x="148" y="24"/>
                    </a:lnTo>
                    <a:lnTo>
                      <a:pt x="143" y="25"/>
                    </a:lnTo>
                    <a:lnTo>
                      <a:pt x="142" y="26"/>
                    </a:lnTo>
                    <a:lnTo>
                      <a:pt x="140" y="25"/>
                    </a:lnTo>
                    <a:lnTo>
                      <a:pt x="140" y="24"/>
                    </a:lnTo>
                    <a:lnTo>
                      <a:pt x="138" y="23"/>
                    </a:lnTo>
                    <a:lnTo>
                      <a:pt x="138" y="20"/>
                    </a:lnTo>
                    <a:lnTo>
                      <a:pt x="137" y="19"/>
                    </a:lnTo>
                    <a:lnTo>
                      <a:pt x="134" y="19"/>
                    </a:lnTo>
                    <a:lnTo>
                      <a:pt x="133" y="20"/>
                    </a:lnTo>
                    <a:lnTo>
                      <a:pt x="131" y="20"/>
                    </a:lnTo>
                    <a:lnTo>
                      <a:pt x="129" y="23"/>
                    </a:lnTo>
                    <a:lnTo>
                      <a:pt x="128" y="22"/>
                    </a:lnTo>
                    <a:lnTo>
                      <a:pt x="125" y="23"/>
                    </a:lnTo>
                    <a:lnTo>
                      <a:pt x="123" y="22"/>
                    </a:lnTo>
                    <a:lnTo>
                      <a:pt x="121" y="20"/>
                    </a:lnTo>
                    <a:lnTo>
                      <a:pt x="120" y="20"/>
                    </a:lnTo>
                    <a:lnTo>
                      <a:pt x="119" y="19"/>
                    </a:lnTo>
                    <a:lnTo>
                      <a:pt x="117" y="19"/>
                    </a:lnTo>
                    <a:lnTo>
                      <a:pt x="111" y="18"/>
                    </a:lnTo>
                    <a:lnTo>
                      <a:pt x="105" y="20"/>
                    </a:lnTo>
                    <a:lnTo>
                      <a:pt x="104" y="20"/>
                    </a:lnTo>
                    <a:lnTo>
                      <a:pt x="102" y="21"/>
                    </a:lnTo>
                    <a:lnTo>
                      <a:pt x="100" y="20"/>
                    </a:lnTo>
                    <a:lnTo>
                      <a:pt x="100" y="24"/>
                    </a:lnTo>
                    <a:lnTo>
                      <a:pt x="99" y="26"/>
                    </a:lnTo>
                    <a:lnTo>
                      <a:pt x="97" y="26"/>
                    </a:lnTo>
                    <a:lnTo>
                      <a:pt x="95" y="28"/>
                    </a:lnTo>
                    <a:lnTo>
                      <a:pt x="92" y="26"/>
                    </a:lnTo>
                    <a:lnTo>
                      <a:pt x="91" y="31"/>
                    </a:lnTo>
                    <a:lnTo>
                      <a:pt x="90" y="34"/>
                    </a:lnTo>
                    <a:lnTo>
                      <a:pt x="91" y="37"/>
                    </a:lnTo>
                    <a:lnTo>
                      <a:pt x="90" y="40"/>
                    </a:lnTo>
                    <a:lnTo>
                      <a:pt x="90" y="43"/>
                    </a:lnTo>
                    <a:lnTo>
                      <a:pt x="88" y="44"/>
                    </a:lnTo>
                    <a:lnTo>
                      <a:pt x="88" y="46"/>
                    </a:lnTo>
                    <a:lnTo>
                      <a:pt x="86" y="47"/>
                    </a:lnTo>
                    <a:lnTo>
                      <a:pt x="83" y="46"/>
                    </a:lnTo>
                    <a:lnTo>
                      <a:pt x="82" y="47"/>
                    </a:lnTo>
                    <a:lnTo>
                      <a:pt x="80" y="45"/>
                    </a:lnTo>
                    <a:lnTo>
                      <a:pt x="77" y="40"/>
                    </a:lnTo>
                    <a:lnTo>
                      <a:pt x="75" y="44"/>
                    </a:lnTo>
                    <a:lnTo>
                      <a:pt x="71" y="47"/>
                    </a:lnTo>
                    <a:lnTo>
                      <a:pt x="67" y="54"/>
                    </a:lnTo>
                    <a:lnTo>
                      <a:pt x="64" y="57"/>
                    </a:lnTo>
                    <a:lnTo>
                      <a:pt x="59" y="53"/>
                    </a:lnTo>
                    <a:lnTo>
                      <a:pt x="57" y="54"/>
                    </a:lnTo>
                    <a:lnTo>
                      <a:pt x="55" y="57"/>
                    </a:lnTo>
                    <a:lnTo>
                      <a:pt x="55" y="60"/>
                    </a:lnTo>
                    <a:lnTo>
                      <a:pt x="53" y="61"/>
                    </a:lnTo>
                    <a:lnTo>
                      <a:pt x="52" y="62"/>
                    </a:lnTo>
                    <a:lnTo>
                      <a:pt x="50" y="60"/>
                    </a:lnTo>
                    <a:lnTo>
                      <a:pt x="48" y="64"/>
                    </a:lnTo>
                    <a:lnTo>
                      <a:pt x="46" y="66"/>
                    </a:lnTo>
                    <a:lnTo>
                      <a:pt x="42" y="70"/>
                    </a:lnTo>
                    <a:lnTo>
                      <a:pt x="41" y="70"/>
                    </a:lnTo>
                    <a:lnTo>
                      <a:pt x="37" y="73"/>
                    </a:lnTo>
                    <a:lnTo>
                      <a:pt x="37" y="76"/>
                    </a:lnTo>
                    <a:lnTo>
                      <a:pt x="37" y="81"/>
                    </a:lnTo>
                    <a:lnTo>
                      <a:pt x="39" y="83"/>
                    </a:lnTo>
                    <a:lnTo>
                      <a:pt x="37" y="86"/>
                    </a:lnTo>
                    <a:lnTo>
                      <a:pt x="30" y="91"/>
                    </a:lnTo>
                    <a:lnTo>
                      <a:pt x="31" y="100"/>
                    </a:lnTo>
                    <a:lnTo>
                      <a:pt x="31" y="104"/>
                    </a:lnTo>
                    <a:lnTo>
                      <a:pt x="31" y="107"/>
                    </a:lnTo>
                    <a:lnTo>
                      <a:pt x="31" y="110"/>
                    </a:lnTo>
                    <a:lnTo>
                      <a:pt x="28" y="117"/>
                    </a:lnTo>
                    <a:lnTo>
                      <a:pt x="25" y="118"/>
                    </a:lnTo>
                    <a:lnTo>
                      <a:pt x="23" y="120"/>
                    </a:lnTo>
                    <a:lnTo>
                      <a:pt x="21" y="122"/>
                    </a:lnTo>
                    <a:lnTo>
                      <a:pt x="18" y="123"/>
                    </a:lnTo>
                    <a:lnTo>
                      <a:pt x="15" y="129"/>
                    </a:lnTo>
                    <a:lnTo>
                      <a:pt x="12" y="132"/>
                    </a:lnTo>
                    <a:lnTo>
                      <a:pt x="12" y="138"/>
                    </a:lnTo>
                    <a:lnTo>
                      <a:pt x="12" y="140"/>
                    </a:lnTo>
                    <a:lnTo>
                      <a:pt x="12" y="143"/>
                    </a:lnTo>
                    <a:lnTo>
                      <a:pt x="8" y="145"/>
                    </a:lnTo>
                    <a:lnTo>
                      <a:pt x="7" y="145"/>
                    </a:lnTo>
                    <a:lnTo>
                      <a:pt x="8" y="147"/>
                    </a:lnTo>
                    <a:lnTo>
                      <a:pt x="11" y="149"/>
                    </a:lnTo>
                    <a:lnTo>
                      <a:pt x="16" y="156"/>
                    </a:lnTo>
                    <a:lnTo>
                      <a:pt x="17" y="159"/>
                    </a:lnTo>
                    <a:lnTo>
                      <a:pt x="17" y="160"/>
                    </a:lnTo>
                    <a:lnTo>
                      <a:pt x="18" y="162"/>
                    </a:lnTo>
                    <a:lnTo>
                      <a:pt x="17" y="164"/>
                    </a:lnTo>
                    <a:lnTo>
                      <a:pt x="17" y="165"/>
                    </a:lnTo>
                    <a:lnTo>
                      <a:pt x="16" y="167"/>
                    </a:lnTo>
                    <a:lnTo>
                      <a:pt x="15" y="166"/>
                    </a:lnTo>
                    <a:lnTo>
                      <a:pt x="14" y="170"/>
                    </a:lnTo>
                    <a:lnTo>
                      <a:pt x="12" y="170"/>
                    </a:lnTo>
                    <a:lnTo>
                      <a:pt x="11" y="172"/>
                    </a:lnTo>
                    <a:lnTo>
                      <a:pt x="9" y="172"/>
                    </a:lnTo>
                    <a:lnTo>
                      <a:pt x="9" y="174"/>
                    </a:lnTo>
                    <a:lnTo>
                      <a:pt x="6" y="174"/>
                    </a:lnTo>
                    <a:lnTo>
                      <a:pt x="7" y="177"/>
                    </a:lnTo>
                    <a:lnTo>
                      <a:pt x="6" y="178"/>
                    </a:lnTo>
                    <a:lnTo>
                      <a:pt x="9" y="179"/>
                    </a:lnTo>
                    <a:lnTo>
                      <a:pt x="8" y="182"/>
                    </a:lnTo>
                    <a:lnTo>
                      <a:pt x="8" y="183"/>
                    </a:lnTo>
                    <a:lnTo>
                      <a:pt x="7" y="184"/>
                    </a:lnTo>
                    <a:lnTo>
                      <a:pt x="7" y="183"/>
                    </a:lnTo>
                    <a:lnTo>
                      <a:pt x="6" y="185"/>
                    </a:lnTo>
                    <a:lnTo>
                      <a:pt x="6" y="186"/>
                    </a:lnTo>
                    <a:lnTo>
                      <a:pt x="4" y="188"/>
                    </a:lnTo>
                    <a:lnTo>
                      <a:pt x="3" y="189"/>
                    </a:lnTo>
                    <a:lnTo>
                      <a:pt x="1" y="189"/>
                    </a:lnTo>
                    <a:lnTo>
                      <a:pt x="2" y="192"/>
                    </a:lnTo>
                    <a:lnTo>
                      <a:pt x="1" y="192"/>
                    </a:lnTo>
                    <a:lnTo>
                      <a:pt x="0" y="194"/>
                    </a:lnTo>
                    <a:lnTo>
                      <a:pt x="3" y="196"/>
                    </a:lnTo>
                    <a:lnTo>
                      <a:pt x="4" y="198"/>
                    </a:lnTo>
                    <a:lnTo>
                      <a:pt x="3" y="202"/>
                    </a:lnTo>
                    <a:lnTo>
                      <a:pt x="4" y="200"/>
                    </a:lnTo>
                    <a:lnTo>
                      <a:pt x="6" y="200"/>
                    </a:lnTo>
                    <a:lnTo>
                      <a:pt x="6" y="202"/>
                    </a:lnTo>
                    <a:lnTo>
                      <a:pt x="6" y="204"/>
                    </a:lnTo>
                    <a:lnTo>
                      <a:pt x="7" y="209"/>
                    </a:lnTo>
                    <a:lnTo>
                      <a:pt x="9" y="209"/>
                    </a:lnTo>
                    <a:lnTo>
                      <a:pt x="9" y="212"/>
                    </a:lnTo>
                    <a:lnTo>
                      <a:pt x="12" y="209"/>
                    </a:lnTo>
                    <a:lnTo>
                      <a:pt x="14" y="209"/>
                    </a:lnTo>
                    <a:lnTo>
                      <a:pt x="15" y="209"/>
                    </a:lnTo>
                    <a:lnTo>
                      <a:pt x="15" y="208"/>
                    </a:lnTo>
                    <a:lnTo>
                      <a:pt x="16" y="207"/>
                    </a:lnTo>
                    <a:lnTo>
                      <a:pt x="18" y="208"/>
                    </a:lnTo>
                    <a:lnTo>
                      <a:pt x="20" y="205"/>
                    </a:lnTo>
                    <a:lnTo>
                      <a:pt x="21" y="205"/>
                    </a:lnTo>
                    <a:lnTo>
                      <a:pt x="19" y="212"/>
                    </a:lnTo>
                    <a:lnTo>
                      <a:pt x="16" y="218"/>
                    </a:lnTo>
                    <a:lnTo>
                      <a:pt x="15" y="221"/>
                    </a:lnTo>
                    <a:lnTo>
                      <a:pt x="16" y="221"/>
                    </a:lnTo>
                    <a:lnTo>
                      <a:pt x="16" y="222"/>
                    </a:lnTo>
                    <a:lnTo>
                      <a:pt x="17" y="222"/>
                    </a:lnTo>
                    <a:lnTo>
                      <a:pt x="17" y="224"/>
                    </a:lnTo>
                    <a:lnTo>
                      <a:pt x="17" y="223"/>
                    </a:lnTo>
                    <a:lnTo>
                      <a:pt x="18" y="222"/>
                    </a:lnTo>
                    <a:lnTo>
                      <a:pt x="19" y="223"/>
                    </a:lnTo>
                    <a:lnTo>
                      <a:pt x="20" y="223"/>
                    </a:lnTo>
                    <a:lnTo>
                      <a:pt x="20" y="222"/>
                    </a:lnTo>
                    <a:lnTo>
                      <a:pt x="21" y="222"/>
                    </a:lnTo>
                    <a:lnTo>
                      <a:pt x="22" y="221"/>
                    </a:lnTo>
                    <a:lnTo>
                      <a:pt x="22" y="222"/>
                    </a:lnTo>
                    <a:lnTo>
                      <a:pt x="24" y="221"/>
                    </a:lnTo>
                    <a:lnTo>
                      <a:pt x="25" y="222"/>
                    </a:lnTo>
                    <a:lnTo>
                      <a:pt x="26" y="222"/>
                    </a:lnTo>
                    <a:lnTo>
                      <a:pt x="27" y="225"/>
                    </a:lnTo>
                    <a:lnTo>
                      <a:pt x="30" y="225"/>
                    </a:lnTo>
                    <a:lnTo>
                      <a:pt x="31" y="226"/>
                    </a:lnTo>
                    <a:lnTo>
                      <a:pt x="33" y="226"/>
                    </a:lnTo>
                    <a:lnTo>
                      <a:pt x="33" y="227"/>
                    </a:lnTo>
                    <a:lnTo>
                      <a:pt x="33" y="229"/>
                    </a:lnTo>
                    <a:lnTo>
                      <a:pt x="34" y="228"/>
                    </a:lnTo>
                    <a:lnTo>
                      <a:pt x="37" y="230"/>
                    </a:lnTo>
                    <a:lnTo>
                      <a:pt x="37" y="231"/>
                    </a:lnTo>
                    <a:lnTo>
                      <a:pt x="39" y="232"/>
                    </a:lnTo>
                    <a:lnTo>
                      <a:pt x="41" y="231"/>
                    </a:lnTo>
                    <a:lnTo>
                      <a:pt x="45" y="233"/>
                    </a:lnTo>
                    <a:lnTo>
                      <a:pt x="45" y="235"/>
                    </a:lnTo>
                    <a:lnTo>
                      <a:pt x="45" y="236"/>
                    </a:lnTo>
                    <a:lnTo>
                      <a:pt x="47" y="234"/>
                    </a:lnTo>
                    <a:lnTo>
                      <a:pt x="48" y="233"/>
                    </a:lnTo>
                    <a:lnTo>
                      <a:pt x="51" y="233"/>
                    </a:lnTo>
                    <a:lnTo>
                      <a:pt x="55" y="231"/>
                    </a:lnTo>
                    <a:lnTo>
                      <a:pt x="57" y="235"/>
                    </a:lnTo>
                    <a:lnTo>
                      <a:pt x="58" y="234"/>
                    </a:lnTo>
                    <a:lnTo>
                      <a:pt x="58" y="236"/>
                    </a:lnTo>
                    <a:lnTo>
                      <a:pt x="62" y="242"/>
                    </a:lnTo>
                    <a:lnTo>
                      <a:pt x="63" y="243"/>
                    </a:lnTo>
                    <a:lnTo>
                      <a:pt x="64" y="243"/>
                    </a:lnTo>
                    <a:lnTo>
                      <a:pt x="64" y="246"/>
                    </a:lnTo>
                    <a:lnTo>
                      <a:pt x="67" y="247"/>
                    </a:lnTo>
                    <a:lnTo>
                      <a:pt x="67" y="250"/>
                    </a:lnTo>
                    <a:lnTo>
                      <a:pt x="66" y="251"/>
                    </a:lnTo>
                    <a:lnTo>
                      <a:pt x="66" y="252"/>
                    </a:lnTo>
                    <a:lnTo>
                      <a:pt x="69" y="255"/>
                    </a:lnTo>
                    <a:lnTo>
                      <a:pt x="69" y="256"/>
                    </a:lnTo>
                    <a:lnTo>
                      <a:pt x="67" y="256"/>
                    </a:lnTo>
                    <a:lnTo>
                      <a:pt x="69" y="259"/>
                    </a:lnTo>
                    <a:lnTo>
                      <a:pt x="70" y="261"/>
                    </a:lnTo>
                    <a:lnTo>
                      <a:pt x="70" y="260"/>
                    </a:lnTo>
                    <a:lnTo>
                      <a:pt x="72" y="260"/>
                    </a:lnTo>
                    <a:lnTo>
                      <a:pt x="74" y="259"/>
                    </a:lnTo>
                    <a:lnTo>
                      <a:pt x="77" y="257"/>
                    </a:lnTo>
                    <a:lnTo>
                      <a:pt x="82" y="260"/>
                    </a:lnTo>
                    <a:lnTo>
                      <a:pt x="84" y="261"/>
                    </a:lnTo>
                    <a:lnTo>
                      <a:pt x="86" y="260"/>
                    </a:lnTo>
                    <a:lnTo>
                      <a:pt x="87" y="260"/>
                    </a:lnTo>
                    <a:lnTo>
                      <a:pt x="89" y="267"/>
                    </a:lnTo>
                    <a:lnTo>
                      <a:pt x="91" y="268"/>
                    </a:lnTo>
                    <a:lnTo>
                      <a:pt x="96" y="270"/>
                    </a:lnTo>
                    <a:lnTo>
                      <a:pt x="99" y="264"/>
                    </a:lnTo>
                    <a:lnTo>
                      <a:pt x="99" y="262"/>
                    </a:lnTo>
                    <a:lnTo>
                      <a:pt x="100" y="260"/>
                    </a:lnTo>
                    <a:lnTo>
                      <a:pt x="102" y="261"/>
                    </a:lnTo>
                    <a:lnTo>
                      <a:pt x="102" y="262"/>
                    </a:lnTo>
                    <a:lnTo>
                      <a:pt x="105" y="264"/>
                    </a:lnTo>
                    <a:lnTo>
                      <a:pt x="108" y="266"/>
                    </a:lnTo>
                    <a:lnTo>
                      <a:pt x="112" y="273"/>
                    </a:lnTo>
                    <a:lnTo>
                      <a:pt x="115" y="275"/>
                    </a:lnTo>
                    <a:lnTo>
                      <a:pt x="120" y="275"/>
                    </a:lnTo>
                    <a:lnTo>
                      <a:pt x="120" y="272"/>
                    </a:lnTo>
                    <a:lnTo>
                      <a:pt x="123" y="272"/>
                    </a:lnTo>
                    <a:lnTo>
                      <a:pt x="124" y="270"/>
                    </a:lnTo>
                    <a:lnTo>
                      <a:pt x="126" y="270"/>
                    </a:lnTo>
                    <a:lnTo>
                      <a:pt x="127" y="268"/>
                    </a:lnTo>
                    <a:lnTo>
                      <a:pt x="130" y="270"/>
                    </a:lnTo>
                    <a:lnTo>
                      <a:pt x="132" y="270"/>
                    </a:lnTo>
                    <a:lnTo>
                      <a:pt x="134" y="274"/>
                    </a:lnTo>
                    <a:lnTo>
                      <a:pt x="136" y="273"/>
                    </a:lnTo>
                    <a:lnTo>
                      <a:pt x="137" y="274"/>
                    </a:lnTo>
                    <a:lnTo>
                      <a:pt x="139" y="276"/>
                    </a:lnTo>
                    <a:lnTo>
                      <a:pt x="137" y="277"/>
                    </a:lnTo>
                    <a:lnTo>
                      <a:pt x="139" y="278"/>
                    </a:lnTo>
                    <a:lnTo>
                      <a:pt x="140" y="279"/>
                    </a:lnTo>
                    <a:lnTo>
                      <a:pt x="141" y="280"/>
                    </a:lnTo>
                    <a:lnTo>
                      <a:pt x="142" y="280"/>
                    </a:lnTo>
                    <a:lnTo>
                      <a:pt x="143" y="277"/>
                    </a:lnTo>
                    <a:lnTo>
                      <a:pt x="144" y="277"/>
                    </a:lnTo>
                    <a:lnTo>
                      <a:pt x="143" y="281"/>
                    </a:lnTo>
                    <a:lnTo>
                      <a:pt x="144" y="282"/>
                    </a:lnTo>
                    <a:lnTo>
                      <a:pt x="143" y="282"/>
                    </a:lnTo>
                    <a:lnTo>
                      <a:pt x="143" y="284"/>
                    </a:lnTo>
                    <a:lnTo>
                      <a:pt x="142" y="284"/>
                    </a:lnTo>
                    <a:lnTo>
                      <a:pt x="139" y="289"/>
                    </a:lnTo>
                    <a:lnTo>
                      <a:pt x="138" y="291"/>
                    </a:lnTo>
                    <a:lnTo>
                      <a:pt x="139" y="296"/>
                    </a:lnTo>
                    <a:lnTo>
                      <a:pt x="139" y="302"/>
                    </a:lnTo>
                    <a:lnTo>
                      <a:pt x="140" y="304"/>
                    </a:lnTo>
                    <a:lnTo>
                      <a:pt x="147" y="310"/>
                    </a:lnTo>
                    <a:lnTo>
                      <a:pt x="147" y="311"/>
                    </a:lnTo>
                    <a:lnTo>
                      <a:pt x="148" y="312"/>
                    </a:lnTo>
                    <a:lnTo>
                      <a:pt x="149" y="310"/>
                    </a:lnTo>
                    <a:lnTo>
                      <a:pt x="149" y="311"/>
                    </a:lnTo>
                    <a:lnTo>
                      <a:pt x="150" y="310"/>
                    </a:lnTo>
                    <a:lnTo>
                      <a:pt x="151" y="310"/>
                    </a:lnTo>
                    <a:lnTo>
                      <a:pt x="151" y="306"/>
                    </a:lnTo>
                    <a:lnTo>
                      <a:pt x="152" y="304"/>
                    </a:lnTo>
                    <a:lnTo>
                      <a:pt x="155" y="307"/>
                    </a:lnTo>
                    <a:lnTo>
                      <a:pt x="157" y="314"/>
                    </a:lnTo>
                    <a:lnTo>
                      <a:pt x="161" y="318"/>
                    </a:lnTo>
                    <a:lnTo>
                      <a:pt x="159" y="321"/>
                    </a:lnTo>
                    <a:lnTo>
                      <a:pt x="161" y="323"/>
                    </a:lnTo>
                    <a:lnTo>
                      <a:pt x="161" y="327"/>
                    </a:lnTo>
                    <a:lnTo>
                      <a:pt x="162" y="328"/>
                    </a:lnTo>
                    <a:lnTo>
                      <a:pt x="163" y="326"/>
                    </a:lnTo>
                    <a:lnTo>
                      <a:pt x="164" y="326"/>
                    </a:lnTo>
                    <a:lnTo>
                      <a:pt x="166" y="330"/>
                    </a:lnTo>
                    <a:lnTo>
                      <a:pt x="169" y="332"/>
                    </a:lnTo>
                    <a:lnTo>
                      <a:pt x="172" y="333"/>
                    </a:lnTo>
                    <a:lnTo>
                      <a:pt x="173" y="337"/>
                    </a:lnTo>
                    <a:lnTo>
                      <a:pt x="175" y="340"/>
                    </a:lnTo>
                    <a:lnTo>
                      <a:pt x="176" y="341"/>
                    </a:lnTo>
                    <a:lnTo>
                      <a:pt x="177" y="343"/>
                    </a:lnTo>
                    <a:lnTo>
                      <a:pt x="177" y="346"/>
                    </a:lnTo>
                    <a:lnTo>
                      <a:pt x="179" y="346"/>
                    </a:lnTo>
                    <a:lnTo>
                      <a:pt x="179" y="347"/>
                    </a:lnTo>
                    <a:lnTo>
                      <a:pt x="179" y="348"/>
                    </a:lnTo>
                    <a:lnTo>
                      <a:pt x="179" y="350"/>
                    </a:lnTo>
                    <a:lnTo>
                      <a:pt x="180" y="349"/>
                    </a:lnTo>
                    <a:lnTo>
                      <a:pt x="181" y="350"/>
                    </a:lnTo>
                    <a:lnTo>
                      <a:pt x="180" y="353"/>
                    </a:lnTo>
                    <a:lnTo>
                      <a:pt x="182" y="354"/>
                    </a:lnTo>
                    <a:lnTo>
                      <a:pt x="183" y="354"/>
                    </a:lnTo>
                    <a:lnTo>
                      <a:pt x="182" y="354"/>
                    </a:lnTo>
                    <a:lnTo>
                      <a:pt x="183" y="354"/>
                    </a:lnTo>
                    <a:lnTo>
                      <a:pt x="182" y="356"/>
                    </a:lnTo>
                    <a:lnTo>
                      <a:pt x="183" y="357"/>
                    </a:lnTo>
                    <a:lnTo>
                      <a:pt x="181" y="359"/>
                    </a:lnTo>
                    <a:lnTo>
                      <a:pt x="180" y="358"/>
                    </a:lnTo>
                    <a:lnTo>
                      <a:pt x="177" y="361"/>
                    </a:lnTo>
                    <a:lnTo>
                      <a:pt x="177" y="363"/>
                    </a:lnTo>
                    <a:lnTo>
                      <a:pt x="178" y="363"/>
                    </a:lnTo>
                    <a:lnTo>
                      <a:pt x="179" y="365"/>
                    </a:lnTo>
                    <a:lnTo>
                      <a:pt x="179" y="368"/>
                    </a:lnTo>
                    <a:lnTo>
                      <a:pt x="181" y="370"/>
                    </a:lnTo>
                    <a:lnTo>
                      <a:pt x="184" y="365"/>
                    </a:lnTo>
                    <a:lnTo>
                      <a:pt x="185" y="364"/>
                    </a:lnTo>
                    <a:lnTo>
                      <a:pt x="187" y="364"/>
                    </a:lnTo>
                    <a:lnTo>
                      <a:pt x="187" y="363"/>
                    </a:lnTo>
                    <a:lnTo>
                      <a:pt x="188" y="361"/>
                    </a:lnTo>
                    <a:lnTo>
                      <a:pt x="192" y="364"/>
                    </a:lnTo>
                    <a:lnTo>
                      <a:pt x="192" y="362"/>
                    </a:lnTo>
                    <a:lnTo>
                      <a:pt x="193" y="362"/>
                    </a:lnTo>
                    <a:lnTo>
                      <a:pt x="193" y="363"/>
                    </a:lnTo>
                    <a:lnTo>
                      <a:pt x="192" y="364"/>
                    </a:lnTo>
                    <a:lnTo>
                      <a:pt x="195" y="367"/>
                    </a:lnTo>
                    <a:lnTo>
                      <a:pt x="193" y="370"/>
                    </a:lnTo>
                    <a:lnTo>
                      <a:pt x="194" y="370"/>
                    </a:lnTo>
                    <a:lnTo>
                      <a:pt x="194" y="371"/>
                    </a:lnTo>
                    <a:lnTo>
                      <a:pt x="195" y="371"/>
                    </a:lnTo>
                    <a:lnTo>
                      <a:pt x="194" y="374"/>
                    </a:lnTo>
                    <a:lnTo>
                      <a:pt x="196" y="374"/>
                    </a:lnTo>
                    <a:lnTo>
                      <a:pt x="196" y="376"/>
                    </a:lnTo>
                    <a:lnTo>
                      <a:pt x="205" y="376"/>
                    </a:lnTo>
                    <a:lnTo>
                      <a:pt x="207" y="376"/>
                    </a:lnTo>
                    <a:lnTo>
                      <a:pt x="209" y="379"/>
                    </a:lnTo>
                    <a:lnTo>
                      <a:pt x="210" y="377"/>
                    </a:lnTo>
                    <a:lnTo>
                      <a:pt x="211" y="377"/>
                    </a:lnTo>
                    <a:lnTo>
                      <a:pt x="213" y="381"/>
                    </a:lnTo>
                    <a:lnTo>
                      <a:pt x="216" y="384"/>
                    </a:lnTo>
                    <a:lnTo>
                      <a:pt x="216" y="389"/>
                    </a:lnTo>
                    <a:lnTo>
                      <a:pt x="215" y="393"/>
                    </a:lnTo>
                    <a:lnTo>
                      <a:pt x="217" y="394"/>
                    </a:lnTo>
                    <a:lnTo>
                      <a:pt x="218" y="394"/>
                    </a:lnTo>
                    <a:lnTo>
                      <a:pt x="221" y="394"/>
                    </a:lnTo>
                    <a:lnTo>
                      <a:pt x="227" y="391"/>
                    </a:lnTo>
                    <a:lnTo>
                      <a:pt x="233" y="391"/>
                    </a:lnTo>
                    <a:lnTo>
                      <a:pt x="236" y="390"/>
                    </a:lnTo>
                    <a:lnTo>
                      <a:pt x="239" y="391"/>
                    </a:lnTo>
                    <a:lnTo>
                      <a:pt x="241" y="389"/>
                    </a:lnTo>
                    <a:lnTo>
                      <a:pt x="244" y="391"/>
                    </a:lnTo>
                    <a:lnTo>
                      <a:pt x="246" y="390"/>
                    </a:lnTo>
                    <a:lnTo>
                      <a:pt x="248" y="391"/>
                    </a:lnTo>
                    <a:lnTo>
                      <a:pt x="252" y="389"/>
                    </a:lnTo>
                    <a:lnTo>
                      <a:pt x="255" y="394"/>
                    </a:lnTo>
                    <a:lnTo>
                      <a:pt x="261" y="394"/>
                    </a:lnTo>
                    <a:lnTo>
                      <a:pt x="263" y="393"/>
                    </a:lnTo>
                    <a:lnTo>
                      <a:pt x="264" y="394"/>
                    </a:lnTo>
                    <a:lnTo>
                      <a:pt x="265" y="398"/>
                    </a:lnTo>
                    <a:lnTo>
                      <a:pt x="269" y="404"/>
                    </a:lnTo>
                    <a:lnTo>
                      <a:pt x="272" y="406"/>
                    </a:lnTo>
                    <a:lnTo>
                      <a:pt x="276" y="405"/>
                    </a:lnTo>
                    <a:lnTo>
                      <a:pt x="277" y="405"/>
                    </a:lnTo>
                    <a:lnTo>
                      <a:pt x="278" y="407"/>
                    </a:lnTo>
                    <a:lnTo>
                      <a:pt x="286" y="411"/>
                    </a:lnTo>
                    <a:lnTo>
                      <a:pt x="288" y="410"/>
                    </a:lnTo>
                    <a:lnTo>
                      <a:pt x="290" y="406"/>
                    </a:lnTo>
                    <a:lnTo>
                      <a:pt x="292" y="406"/>
                    </a:lnTo>
                    <a:lnTo>
                      <a:pt x="296" y="407"/>
                    </a:lnTo>
                    <a:lnTo>
                      <a:pt x="299" y="409"/>
                    </a:lnTo>
                    <a:lnTo>
                      <a:pt x="300" y="411"/>
                    </a:lnTo>
                    <a:lnTo>
                      <a:pt x="300" y="420"/>
                    </a:lnTo>
                    <a:lnTo>
                      <a:pt x="302" y="423"/>
                    </a:lnTo>
                    <a:lnTo>
                      <a:pt x="304" y="427"/>
                    </a:lnTo>
                    <a:lnTo>
                      <a:pt x="306" y="428"/>
                    </a:lnTo>
                    <a:lnTo>
                      <a:pt x="309" y="430"/>
                    </a:lnTo>
                    <a:lnTo>
                      <a:pt x="311" y="430"/>
                    </a:lnTo>
                    <a:lnTo>
                      <a:pt x="312" y="434"/>
                    </a:lnTo>
                    <a:lnTo>
                      <a:pt x="313" y="435"/>
                    </a:lnTo>
                    <a:lnTo>
                      <a:pt x="312" y="435"/>
                    </a:lnTo>
                    <a:lnTo>
                      <a:pt x="313" y="437"/>
                    </a:lnTo>
                    <a:lnTo>
                      <a:pt x="315" y="437"/>
                    </a:lnTo>
                    <a:lnTo>
                      <a:pt x="316" y="442"/>
                    </a:lnTo>
                    <a:lnTo>
                      <a:pt x="313" y="451"/>
                    </a:lnTo>
                    <a:lnTo>
                      <a:pt x="316" y="451"/>
                    </a:lnTo>
                    <a:lnTo>
                      <a:pt x="318" y="451"/>
                    </a:lnTo>
                    <a:lnTo>
                      <a:pt x="320" y="454"/>
                    </a:lnTo>
                    <a:lnTo>
                      <a:pt x="322" y="454"/>
                    </a:lnTo>
                    <a:lnTo>
                      <a:pt x="324" y="455"/>
                    </a:lnTo>
                    <a:lnTo>
                      <a:pt x="326" y="454"/>
                    </a:lnTo>
                    <a:lnTo>
                      <a:pt x="332" y="457"/>
                    </a:lnTo>
                    <a:lnTo>
                      <a:pt x="336" y="457"/>
                    </a:lnTo>
                    <a:lnTo>
                      <a:pt x="337" y="455"/>
                    </a:lnTo>
                    <a:lnTo>
                      <a:pt x="338" y="454"/>
                    </a:lnTo>
                    <a:lnTo>
                      <a:pt x="344" y="451"/>
                    </a:lnTo>
                    <a:lnTo>
                      <a:pt x="345" y="449"/>
                    </a:lnTo>
                    <a:lnTo>
                      <a:pt x="345" y="447"/>
                    </a:lnTo>
                    <a:lnTo>
                      <a:pt x="346" y="445"/>
                    </a:lnTo>
                    <a:lnTo>
                      <a:pt x="347" y="444"/>
                    </a:lnTo>
                    <a:lnTo>
                      <a:pt x="350" y="442"/>
                    </a:lnTo>
                    <a:lnTo>
                      <a:pt x="348" y="440"/>
                    </a:lnTo>
                    <a:lnTo>
                      <a:pt x="350" y="439"/>
                    </a:lnTo>
                    <a:lnTo>
                      <a:pt x="352" y="439"/>
                    </a:lnTo>
                    <a:lnTo>
                      <a:pt x="353" y="436"/>
                    </a:lnTo>
                    <a:lnTo>
                      <a:pt x="358" y="434"/>
                    </a:lnTo>
                    <a:lnTo>
                      <a:pt x="359" y="430"/>
                    </a:lnTo>
                    <a:lnTo>
                      <a:pt x="361" y="429"/>
                    </a:lnTo>
                    <a:lnTo>
                      <a:pt x="362" y="427"/>
                    </a:lnTo>
                    <a:lnTo>
                      <a:pt x="364" y="427"/>
                    </a:lnTo>
                    <a:lnTo>
                      <a:pt x="365" y="426"/>
                    </a:lnTo>
                    <a:lnTo>
                      <a:pt x="366" y="425"/>
                    </a:lnTo>
                    <a:lnTo>
                      <a:pt x="364" y="423"/>
                    </a:lnTo>
                    <a:lnTo>
                      <a:pt x="364" y="420"/>
                    </a:lnTo>
                    <a:lnTo>
                      <a:pt x="363" y="418"/>
                    </a:lnTo>
                    <a:lnTo>
                      <a:pt x="363" y="416"/>
                    </a:lnTo>
                    <a:lnTo>
                      <a:pt x="363" y="414"/>
                    </a:lnTo>
                    <a:lnTo>
                      <a:pt x="365" y="414"/>
                    </a:lnTo>
                    <a:lnTo>
                      <a:pt x="365" y="413"/>
                    </a:lnTo>
                    <a:lnTo>
                      <a:pt x="366" y="410"/>
                    </a:lnTo>
                    <a:lnTo>
                      <a:pt x="368" y="410"/>
                    </a:lnTo>
                    <a:lnTo>
                      <a:pt x="368" y="409"/>
                    </a:lnTo>
                    <a:lnTo>
                      <a:pt x="373" y="407"/>
                    </a:lnTo>
                    <a:lnTo>
                      <a:pt x="376" y="408"/>
                    </a:lnTo>
                    <a:lnTo>
                      <a:pt x="380" y="407"/>
                    </a:lnTo>
                    <a:lnTo>
                      <a:pt x="381" y="406"/>
                    </a:lnTo>
                    <a:lnTo>
                      <a:pt x="381" y="407"/>
                    </a:lnTo>
                    <a:lnTo>
                      <a:pt x="382" y="409"/>
                    </a:lnTo>
                    <a:lnTo>
                      <a:pt x="382" y="413"/>
                    </a:lnTo>
                    <a:lnTo>
                      <a:pt x="386" y="414"/>
                    </a:lnTo>
                    <a:lnTo>
                      <a:pt x="389" y="413"/>
                    </a:lnTo>
                    <a:lnTo>
                      <a:pt x="392" y="414"/>
                    </a:lnTo>
                    <a:lnTo>
                      <a:pt x="392" y="412"/>
                    </a:lnTo>
                    <a:lnTo>
                      <a:pt x="396" y="412"/>
                    </a:lnTo>
                    <a:lnTo>
                      <a:pt x="397" y="411"/>
                    </a:lnTo>
                    <a:lnTo>
                      <a:pt x="399" y="411"/>
                    </a:lnTo>
                    <a:lnTo>
                      <a:pt x="400" y="410"/>
                    </a:lnTo>
                    <a:lnTo>
                      <a:pt x="401" y="410"/>
                    </a:lnTo>
                    <a:lnTo>
                      <a:pt x="404" y="411"/>
                    </a:lnTo>
                    <a:lnTo>
                      <a:pt x="404" y="413"/>
                    </a:lnTo>
                    <a:lnTo>
                      <a:pt x="405" y="414"/>
                    </a:lnTo>
                    <a:lnTo>
                      <a:pt x="407" y="414"/>
                    </a:lnTo>
                    <a:lnTo>
                      <a:pt x="411" y="413"/>
                    </a:lnTo>
                    <a:lnTo>
                      <a:pt x="413" y="415"/>
                    </a:lnTo>
                    <a:lnTo>
                      <a:pt x="417" y="419"/>
                    </a:lnTo>
                    <a:lnTo>
                      <a:pt x="420" y="421"/>
                    </a:lnTo>
                    <a:lnTo>
                      <a:pt x="422" y="419"/>
                    </a:lnTo>
                    <a:lnTo>
                      <a:pt x="423" y="420"/>
                    </a:lnTo>
                    <a:lnTo>
                      <a:pt x="430" y="414"/>
                    </a:lnTo>
                    <a:lnTo>
                      <a:pt x="433" y="412"/>
                    </a:lnTo>
                    <a:lnTo>
                      <a:pt x="433" y="413"/>
                    </a:lnTo>
                    <a:lnTo>
                      <a:pt x="436" y="412"/>
                    </a:lnTo>
                    <a:lnTo>
                      <a:pt x="438" y="409"/>
                    </a:lnTo>
                    <a:lnTo>
                      <a:pt x="441" y="410"/>
                    </a:lnTo>
                    <a:lnTo>
                      <a:pt x="446" y="410"/>
                    </a:lnTo>
                    <a:lnTo>
                      <a:pt x="450" y="410"/>
                    </a:lnTo>
                    <a:lnTo>
                      <a:pt x="450" y="409"/>
                    </a:lnTo>
                    <a:lnTo>
                      <a:pt x="448" y="409"/>
                    </a:lnTo>
                    <a:lnTo>
                      <a:pt x="446" y="406"/>
                    </a:lnTo>
                    <a:lnTo>
                      <a:pt x="448" y="404"/>
                    </a:lnTo>
                    <a:lnTo>
                      <a:pt x="448" y="402"/>
                    </a:lnTo>
                    <a:lnTo>
                      <a:pt x="448" y="401"/>
                    </a:lnTo>
                    <a:lnTo>
                      <a:pt x="449" y="401"/>
                    </a:lnTo>
                    <a:lnTo>
                      <a:pt x="450" y="401"/>
                    </a:lnTo>
                    <a:lnTo>
                      <a:pt x="453" y="400"/>
                    </a:lnTo>
                    <a:lnTo>
                      <a:pt x="454" y="394"/>
                    </a:lnTo>
                    <a:lnTo>
                      <a:pt x="451" y="392"/>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82" name="Group 113">
              <a:extLst>
                <a:ext uri="{FF2B5EF4-FFF2-40B4-BE49-F238E27FC236}">
                  <a16:creationId xmlns:a16="http://schemas.microsoft.com/office/drawing/2014/main" id="{203AD0A8-470D-4BE4-95E0-7D9D5876BD48}"/>
                </a:ext>
              </a:extLst>
            </p:cNvPr>
            <p:cNvGrpSpPr>
              <a:grpSpLocks/>
            </p:cNvGrpSpPr>
            <p:nvPr/>
          </p:nvGrpSpPr>
          <p:grpSpPr bwMode="auto">
            <a:xfrm>
              <a:off x="1156" y="3285"/>
              <a:ext cx="422" cy="438"/>
              <a:chOff x="1156" y="3285"/>
              <a:chExt cx="422" cy="438"/>
            </a:xfrm>
          </p:grpSpPr>
          <p:sp>
            <p:nvSpPr>
              <p:cNvPr id="495" name="Freeform 111">
                <a:extLst>
                  <a:ext uri="{FF2B5EF4-FFF2-40B4-BE49-F238E27FC236}">
                    <a16:creationId xmlns:a16="http://schemas.microsoft.com/office/drawing/2014/main" id="{97C29AEA-FFC1-4120-A865-5108197FF75F}"/>
                  </a:ext>
                </a:extLst>
              </p:cNvPr>
              <p:cNvSpPr>
                <a:spLocks/>
              </p:cNvSpPr>
              <p:nvPr/>
            </p:nvSpPr>
            <p:spPr bwMode="auto">
              <a:xfrm>
                <a:off x="1156" y="3285"/>
                <a:ext cx="422" cy="438"/>
              </a:xfrm>
              <a:custGeom>
                <a:avLst/>
                <a:gdLst>
                  <a:gd name="T0" fmla="*/ 418 w 422"/>
                  <a:gd name="T1" fmla="*/ 168 h 438"/>
                  <a:gd name="T2" fmla="*/ 390 w 422"/>
                  <a:gd name="T3" fmla="*/ 138 h 438"/>
                  <a:gd name="T4" fmla="*/ 364 w 422"/>
                  <a:gd name="T5" fmla="*/ 110 h 438"/>
                  <a:gd name="T6" fmla="*/ 338 w 422"/>
                  <a:gd name="T7" fmla="*/ 91 h 438"/>
                  <a:gd name="T8" fmla="*/ 320 w 422"/>
                  <a:gd name="T9" fmla="*/ 76 h 438"/>
                  <a:gd name="T10" fmla="*/ 291 w 422"/>
                  <a:gd name="T11" fmla="*/ 93 h 438"/>
                  <a:gd name="T12" fmla="*/ 269 w 422"/>
                  <a:gd name="T13" fmla="*/ 61 h 438"/>
                  <a:gd name="T14" fmla="*/ 255 w 422"/>
                  <a:gd name="T15" fmla="*/ 47 h 438"/>
                  <a:gd name="T16" fmla="*/ 244 w 422"/>
                  <a:gd name="T17" fmla="*/ 35 h 438"/>
                  <a:gd name="T18" fmla="*/ 226 w 422"/>
                  <a:gd name="T19" fmla="*/ 32 h 438"/>
                  <a:gd name="T20" fmla="*/ 213 w 422"/>
                  <a:gd name="T21" fmla="*/ 24 h 438"/>
                  <a:gd name="T22" fmla="*/ 190 w 422"/>
                  <a:gd name="T23" fmla="*/ 0 h 438"/>
                  <a:gd name="T24" fmla="*/ 171 w 422"/>
                  <a:gd name="T25" fmla="*/ 11 h 438"/>
                  <a:gd name="T26" fmla="*/ 165 w 422"/>
                  <a:gd name="T27" fmla="*/ 29 h 438"/>
                  <a:gd name="T28" fmla="*/ 150 w 422"/>
                  <a:gd name="T29" fmla="*/ 34 h 438"/>
                  <a:gd name="T30" fmla="*/ 126 w 422"/>
                  <a:gd name="T31" fmla="*/ 41 h 438"/>
                  <a:gd name="T32" fmla="*/ 109 w 422"/>
                  <a:gd name="T33" fmla="*/ 41 h 438"/>
                  <a:gd name="T34" fmla="*/ 96 w 422"/>
                  <a:gd name="T35" fmla="*/ 62 h 438"/>
                  <a:gd name="T36" fmla="*/ 112 w 422"/>
                  <a:gd name="T37" fmla="*/ 94 h 438"/>
                  <a:gd name="T38" fmla="*/ 97 w 422"/>
                  <a:gd name="T39" fmla="*/ 104 h 438"/>
                  <a:gd name="T40" fmla="*/ 86 w 422"/>
                  <a:gd name="T41" fmla="*/ 114 h 438"/>
                  <a:gd name="T42" fmla="*/ 72 w 422"/>
                  <a:gd name="T43" fmla="*/ 104 h 438"/>
                  <a:gd name="T44" fmla="*/ 49 w 422"/>
                  <a:gd name="T45" fmla="*/ 105 h 438"/>
                  <a:gd name="T46" fmla="*/ 37 w 422"/>
                  <a:gd name="T47" fmla="*/ 112 h 438"/>
                  <a:gd name="T48" fmla="*/ 21 w 422"/>
                  <a:gd name="T49" fmla="*/ 130 h 438"/>
                  <a:gd name="T50" fmla="*/ 16 w 422"/>
                  <a:gd name="T51" fmla="*/ 149 h 438"/>
                  <a:gd name="T52" fmla="*/ 5 w 422"/>
                  <a:gd name="T53" fmla="*/ 183 h 438"/>
                  <a:gd name="T54" fmla="*/ 1 w 422"/>
                  <a:gd name="T55" fmla="*/ 201 h 438"/>
                  <a:gd name="T56" fmla="*/ 1 w 422"/>
                  <a:gd name="T57" fmla="*/ 223 h 438"/>
                  <a:gd name="T58" fmla="*/ 19 w 422"/>
                  <a:gd name="T59" fmla="*/ 253 h 438"/>
                  <a:gd name="T60" fmla="*/ 43 w 422"/>
                  <a:gd name="T61" fmla="*/ 258 h 438"/>
                  <a:gd name="T62" fmla="*/ 58 w 422"/>
                  <a:gd name="T63" fmla="*/ 275 h 438"/>
                  <a:gd name="T64" fmla="*/ 85 w 422"/>
                  <a:gd name="T65" fmla="*/ 288 h 438"/>
                  <a:gd name="T66" fmla="*/ 109 w 422"/>
                  <a:gd name="T67" fmla="*/ 293 h 438"/>
                  <a:gd name="T68" fmla="*/ 113 w 422"/>
                  <a:gd name="T69" fmla="*/ 321 h 438"/>
                  <a:gd name="T70" fmla="*/ 131 w 422"/>
                  <a:gd name="T71" fmla="*/ 341 h 438"/>
                  <a:gd name="T72" fmla="*/ 153 w 422"/>
                  <a:gd name="T73" fmla="*/ 347 h 438"/>
                  <a:gd name="T74" fmla="*/ 172 w 422"/>
                  <a:gd name="T75" fmla="*/ 351 h 438"/>
                  <a:gd name="T76" fmla="*/ 173 w 422"/>
                  <a:gd name="T77" fmla="*/ 371 h 438"/>
                  <a:gd name="T78" fmla="*/ 156 w 422"/>
                  <a:gd name="T79" fmla="*/ 388 h 438"/>
                  <a:gd name="T80" fmla="*/ 144 w 422"/>
                  <a:gd name="T81" fmla="*/ 407 h 438"/>
                  <a:gd name="T82" fmla="*/ 166 w 422"/>
                  <a:gd name="T83" fmla="*/ 424 h 438"/>
                  <a:gd name="T84" fmla="*/ 179 w 422"/>
                  <a:gd name="T85" fmla="*/ 435 h 438"/>
                  <a:gd name="T86" fmla="*/ 195 w 422"/>
                  <a:gd name="T87" fmla="*/ 427 h 438"/>
                  <a:gd name="T88" fmla="*/ 216 w 422"/>
                  <a:gd name="T89" fmla="*/ 427 h 438"/>
                  <a:gd name="T90" fmla="*/ 239 w 422"/>
                  <a:gd name="T91" fmla="*/ 409 h 438"/>
                  <a:gd name="T92" fmla="*/ 253 w 422"/>
                  <a:gd name="T93" fmla="*/ 398 h 438"/>
                  <a:gd name="T94" fmla="*/ 277 w 422"/>
                  <a:gd name="T95" fmla="*/ 396 h 438"/>
                  <a:gd name="T96" fmla="*/ 288 w 422"/>
                  <a:gd name="T97" fmla="*/ 409 h 438"/>
                  <a:gd name="T98" fmla="*/ 307 w 422"/>
                  <a:gd name="T99" fmla="*/ 406 h 438"/>
                  <a:gd name="T100" fmla="*/ 326 w 422"/>
                  <a:gd name="T101" fmla="*/ 404 h 438"/>
                  <a:gd name="T102" fmla="*/ 346 w 422"/>
                  <a:gd name="T103" fmla="*/ 392 h 438"/>
                  <a:gd name="T104" fmla="*/ 363 w 422"/>
                  <a:gd name="T105" fmla="*/ 370 h 438"/>
                  <a:gd name="T106" fmla="*/ 354 w 422"/>
                  <a:gd name="T107" fmla="*/ 355 h 438"/>
                  <a:gd name="T108" fmla="*/ 363 w 422"/>
                  <a:gd name="T109" fmla="*/ 332 h 438"/>
                  <a:gd name="T110" fmla="*/ 375 w 422"/>
                  <a:gd name="T111" fmla="*/ 311 h 438"/>
                  <a:gd name="T112" fmla="*/ 377 w 422"/>
                  <a:gd name="T113" fmla="*/ 289 h 438"/>
                  <a:gd name="T114" fmla="*/ 396 w 422"/>
                  <a:gd name="T115" fmla="*/ 275 h 438"/>
                  <a:gd name="T116" fmla="*/ 405 w 422"/>
                  <a:gd name="T117" fmla="*/ 253 h 438"/>
                  <a:gd name="T118" fmla="*/ 410 w 422"/>
                  <a:gd name="T119" fmla="*/ 221 h 438"/>
                  <a:gd name="T120" fmla="*/ 408 w 422"/>
                  <a:gd name="T121" fmla="*/ 201 h 4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22"/>
                  <a:gd name="T184" fmla="*/ 0 h 438"/>
                  <a:gd name="T185" fmla="*/ 422 w 422"/>
                  <a:gd name="T186" fmla="*/ 438 h 4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22" h="438">
                    <a:moveTo>
                      <a:pt x="422" y="187"/>
                    </a:moveTo>
                    <a:lnTo>
                      <a:pt x="421" y="184"/>
                    </a:lnTo>
                    <a:lnTo>
                      <a:pt x="417" y="183"/>
                    </a:lnTo>
                    <a:lnTo>
                      <a:pt x="417" y="182"/>
                    </a:lnTo>
                    <a:lnTo>
                      <a:pt x="415" y="182"/>
                    </a:lnTo>
                    <a:lnTo>
                      <a:pt x="414" y="181"/>
                    </a:lnTo>
                    <a:lnTo>
                      <a:pt x="414" y="180"/>
                    </a:lnTo>
                    <a:lnTo>
                      <a:pt x="413" y="179"/>
                    </a:lnTo>
                    <a:lnTo>
                      <a:pt x="413" y="178"/>
                    </a:lnTo>
                    <a:lnTo>
                      <a:pt x="411" y="177"/>
                    </a:lnTo>
                    <a:lnTo>
                      <a:pt x="412" y="175"/>
                    </a:lnTo>
                    <a:lnTo>
                      <a:pt x="414" y="175"/>
                    </a:lnTo>
                    <a:lnTo>
                      <a:pt x="415" y="174"/>
                    </a:lnTo>
                    <a:lnTo>
                      <a:pt x="417" y="172"/>
                    </a:lnTo>
                    <a:lnTo>
                      <a:pt x="417" y="169"/>
                    </a:lnTo>
                    <a:lnTo>
                      <a:pt x="418" y="169"/>
                    </a:lnTo>
                    <a:lnTo>
                      <a:pt x="418" y="168"/>
                    </a:lnTo>
                    <a:lnTo>
                      <a:pt x="418" y="164"/>
                    </a:lnTo>
                    <a:lnTo>
                      <a:pt x="418" y="163"/>
                    </a:lnTo>
                    <a:lnTo>
                      <a:pt x="414" y="157"/>
                    </a:lnTo>
                    <a:lnTo>
                      <a:pt x="414" y="155"/>
                    </a:lnTo>
                    <a:lnTo>
                      <a:pt x="413" y="152"/>
                    </a:lnTo>
                    <a:lnTo>
                      <a:pt x="410" y="152"/>
                    </a:lnTo>
                    <a:lnTo>
                      <a:pt x="408" y="149"/>
                    </a:lnTo>
                    <a:lnTo>
                      <a:pt x="408" y="147"/>
                    </a:lnTo>
                    <a:lnTo>
                      <a:pt x="405" y="145"/>
                    </a:lnTo>
                    <a:lnTo>
                      <a:pt x="403" y="145"/>
                    </a:lnTo>
                    <a:lnTo>
                      <a:pt x="400" y="142"/>
                    </a:lnTo>
                    <a:lnTo>
                      <a:pt x="398" y="143"/>
                    </a:lnTo>
                    <a:lnTo>
                      <a:pt x="396" y="140"/>
                    </a:lnTo>
                    <a:lnTo>
                      <a:pt x="395" y="142"/>
                    </a:lnTo>
                    <a:lnTo>
                      <a:pt x="394" y="142"/>
                    </a:lnTo>
                    <a:lnTo>
                      <a:pt x="392" y="142"/>
                    </a:lnTo>
                    <a:lnTo>
                      <a:pt x="391" y="139"/>
                    </a:lnTo>
                    <a:lnTo>
                      <a:pt x="390" y="138"/>
                    </a:lnTo>
                    <a:lnTo>
                      <a:pt x="387" y="136"/>
                    </a:lnTo>
                    <a:lnTo>
                      <a:pt x="389" y="132"/>
                    </a:lnTo>
                    <a:lnTo>
                      <a:pt x="387" y="131"/>
                    </a:lnTo>
                    <a:lnTo>
                      <a:pt x="385" y="128"/>
                    </a:lnTo>
                    <a:lnTo>
                      <a:pt x="382" y="122"/>
                    </a:lnTo>
                    <a:lnTo>
                      <a:pt x="380" y="120"/>
                    </a:lnTo>
                    <a:lnTo>
                      <a:pt x="377" y="119"/>
                    </a:lnTo>
                    <a:lnTo>
                      <a:pt x="375" y="117"/>
                    </a:lnTo>
                    <a:lnTo>
                      <a:pt x="374" y="117"/>
                    </a:lnTo>
                    <a:lnTo>
                      <a:pt x="372" y="117"/>
                    </a:lnTo>
                    <a:lnTo>
                      <a:pt x="372" y="115"/>
                    </a:lnTo>
                    <a:lnTo>
                      <a:pt x="370" y="114"/>
                    </a:lnTo>
                    <a:lnTo>
                      <a:pt x="369" y="111"/>
                    </a:lnTo>
                    <a:lnTo>
                      <a:pt x="368" y="111"/>
                    </a:lnTo>
                    <a:lnTo>
                      <a:pt x="367" y="113"/>
                    </a:lnTo>
                    <a:lnTo>
                      <a:pt x="366" y="113"/>
                    </a:lnTo>
                    <a:lnTo>
                      <a:pt x="364" y="110"/>
                    </a:lnTo>
                    <a:lnTo>
                      <a:pt x="362" y="108"/>
                    </a:lnTo>
                    <a:lnTo>
                      <a:pt x="360" y="108"/>
                    </a:lnTo>
                    <a:lnTo>
                      <a:pt x="358" y="110"/>
                    </a:lnTo>
                    <a:lnTo>
                      <a:pt x="357" y="109"/>
                    </a:lnTo>
                    <a:lnTo>
                      <a:pt x="358" y="108"/>
                    </a:lnTo>
                    <a:lnTo>
                      <a:pt x="356" y="105"/>
                    </a:lnTo>
                    <a:lnTo>
                      <a:pt x="355" y="103"/>
                    </a:lnTo>
                    <a:lnTo>
                      <a:pt x="351" y="105"/>
                    </a:lnTo>
                    <a:lnTo>
                      <a:pt x="348" y="104"/>
                    </a:lnTo>
                    <a:lnTo>
                      <a:pt x="346" y="104"/>
                    </a:lnTo>
                    <a:lnTo>
                      <a:pt x="345" y="105"/>
                    </a:lnTo>
                    <a:lnTo>
                      <a:pt x="343" y="103"/>
                    </a:lnTo>
                    <a:lnTo>
                      <a:pt x="342" y="97"/>
                    </a:lnTo>
                    <a:lnTo>
                      <a:pt x="340" y="94"/>
                    </a:lnTo>
                    <a:lnTo>
                      <a:pt x="339" y="93"/>
                    </a:lnTo>
                    <a:lnTo>
                      <a:pt x="338" y="91"/>
                    </a:lnTo>
                    <a:lnTo>
                      <a:pt x="337" y="91"/>
                    </a:lnTo>
                    <a:lnTo>
                      <a:pt x="335" y="89"/>
                    </a:lnTo>
                    <a:lnTo>
                      <a:pt x="334" y="89"/>
                    </a:lnTo>
                    <a:lnTo>
                      <a:pt x="333" y="88"/>
                    </a:lnTo>
                    <a:lnTo>
                      <a:pt x="332" y="91"/>
                    </a:lnTo>
                    <a:lnTo>
                      <a:pt x="331" y="90"/>
                    </a:lnTo>
                    <a:lnTo>
                      <a:pt x="329" y="88"/>
                    </a:lnTo>
                    <a:lnTo>
                      <a:pt x="328" y="87"/>
                    </a:lnTo>
                    <a:lnTo>
                      <a:pt x="326" y="87"/>
                    </a:lnTo>
                    <a:lnTo>
                      <a:pt x="324" y="87"/>
                    </a:lnTo>
                    <a:lnTo>
                      <a:pt x="321" y="83"/>
                    </a:lnTo>
                    <a:lnTo>
                      <a:pt x="321" y="81"/>
                    </a:lnTo>
                    <a:lnTo>
                      <a:pt x="321" y="79"/>
                    </a:lnTo>
                    <a:lnTo>
                      <a:pt x="321" y="78"/>
                    </a:lnTo>
                    <a:lnTo>
                      <a:pt x="322" y="77"/>
                    </a:lnTo>
                    <a:lnTo>
                      <a:pt x="321" y="78"/>
                    </a:lnTo>
                    <a:lnTo>
                      <a:pt x="320" y="76"/>
                    </a:lnTo>
                    <a:lnTo>
                      <a:pt x="318" y="76"/>
                    </a:lnTo>
                    <a:lnTo>
                      <a:pt x="318" y="79"/>
                    </a:lnTo>
                    <a:lnTo>
                      <a:pt x="311" y="84"/>
                    </a:lnTo>
                    <a:lnTo>
                      <a:pt x="310" y="88"/>
                    </a:lnTo>
                    <a:lnTo>
                      <a:pt x="310" y="92"/>
                    </a:lnTo>
                    <a:lnTo>
                      <a:pt x="309" y="93"/>
                    </a:lnTo>
                    <a:lnTo>
                      <a:pt x="305" y="91"/>
                    </a:lnTo>
                    <a:lnTo>
                      <a:pt x="306" y="97"/>
                    </a:lnTo>
                    <a:lnTo>
                      <a:pt x="303" y="98"/>
                    </a:lnTo>
                    <a:lnTo>
                      <a:pt x="301" y="98"/>
                    </a:lnTo>
                    <a:lnTo>
                      <a:pt x="299" y="97"/>
                    </a:lnTo>
                    <a:lnTo>
                      <a:pt x="297" y="97"/>
                    </a:lnTo>
                    <a:lnTo>
                      <a:pt x="296" y="98"/>
                    </a:lnTo>
                    <a:lnTo>
                      <a:pt x="295" y="98"/>
                    </a:lnTo>
                    <a:lnTo>
                      <a:pt x="292" y="93"/>
                    </a:lnTo>
                    <a:lnTo>
                      <a:pt x="291" y="93"/>
                    </a:lnTo>
                    <a:lnTo>
                      <a:pt x="291" y="92"/>
                    </a:lnTo>
                    <a:lnTo>
                      <a:pt x="289" y="91"/>
                    </a:lnTo>
                    <a:lnTo>
                      <a:pt x="286" y="88"/>
                    </a:lnTo>
                    <a:lnTo>
                      <a:pt x="283" y="88"/>
                    </a:lnTo>
                    <a:lnTo>
                      <a:pt x="279" y="84"/>
                    </a:lnTo>
                    <a:lnTo>
                      <a:pt x="280" y="83"/>
                    </a:lnTo>
                    <a:lnTo>
                      <a:pt x="278" y="80"/>
                    </a:lnTo>
                    <a:lnTo>
                      <a:pt x="281" y="75"/>
                    </a:lnTo>
                    <a:lnTo>
                      <a:pt x="283" y="74"/>
                    </a:lnTo>
                    <a:lnTo>
                      <a:pt x="283" y="69"/>
                    </a:lnTo>
                    <a:lnTo>
                      <a:pt x="281" y="70"/>
                    </a:lnTo>
                    <a:lnTo>
                      <a:pt x="279" y="71"/>
                    </a:lnTo>
                    <a:lnTo>
                      <a:pt x="278" y="70"/>
                    </a:lnTo>
                    <a:lnTo>
                      <a:pt x="274" y="68"/>
                    </a:lnTo>
                    <a:lnTo>
                      <a:pt x="272" y="63"/>
                    </a:lnTo>
                    <a:lnTo>
                      <a:pt x="271" y="63"/>
                    </a:lnTo>
                    <a:lnTo>
                      <a:pt x="269" y="61"/>
                    </a:lnTo>
                    <a:lnTo>
                      <a:pt x="268" y="60"/>
                    </a:lnTo>
                    <a:lnTo>
                      <a:pt x="266" y="61"/>
                    </a:lnTo>
                    <a:lnTo>
                      <a:pt x="265" y="58"/>
                    </a:lnTo>
                    <a:lnTo>
                      <a:pt x="264" y="59"/>
                    </a:lnTo>
                    <a:lnTo>
                      <a:pt x="264" y="60"/>
                    </a:lnTo>
                    <a:lnTo>
                      <a:pt x="263" y="59"/>
                    </a:lnTo>
                    <a:lnTo>
                      <a:pt x="261" y="61"/>
                    </a:lnTo>
                    <a:lnTo>
                      <a:pt x="260" y="61"/>
                    </a:lnTo>
                    <a:lnTo>
                      <a:pt x="260" y="59"/>
                    </a:lnTo>
                    <a:lnTo>
                      <a:pt x="260" y="56"/>
                    </a:lnTo>
                    <a:lnTo>
                      <a:pt x="261" y="51"/>
                    </a:lnTo>
                    <a:lnTo>
                      <a:pt x="263" y="49"/>
                    </a:lnTo>
                    <a:lnTo>
                      <a:pt x="261" y="49"/>
                    </a:lnTo>
                    <a:lnTo>
                      <a:pt x="261" y="50"/>
                    </a:lnTo>
                    <a:lnTo>
                      <a:pt x="259" y="49"/>
                    </a:lnTo>
                    <a:lnTo>
                      <a:pt x="257" y="49"/>
                    </a:lnTo>
                    <a:lnTo>
                      <a:pt x="255" y="47"/>
                    </a:lnTo>
                    <a:lnTo>
                      <a:pt x="252" y="47"/>
                    </a:lnTo>
                    <a:lnTo>
                      <a:pt x="248" y="45"/>
                    </a:lnTo>
                    <a:lnTo>
                      <a:pt x="249" y="45"/>
                    </a:lnTo>
                    <a:lnTo>
                      <a:pt x="248" y="43"/>
                    </a:lnTo>
                    <a:lnTo>
                      <a:pt x="248" y="42"/>
                    </a:lnTo>
                    <a:lnTo>
                      <a:pt x="247" y="43"/>
                    </a:lnTo>
                    <a:lnTo>
                      <a:pt x="247" y="42"/>
                    </a:lnTo>
                    <a:lnTo>
                      <a:pt x="246" y="42"/>
                    </a:lnTo>
                    <a:lnTo>
                      <a:pt x="245" y="41"/>
                    </a:lnTo>
                    <a:lnTo>
                      <a:pt x="246" y="41"/>
                    </a:lnTo>
                    <a:lnTo>
                      <a:pt x="247" y="40"/>
                    </a:lnTo>
                    <a:lnTo>
                      <a:pt x="246" y="40"/>
                    </a:lnTo>
                    <a:lnTo>
                      <a:pt x="245" y="40"/>
                    </a:lnTo>
                    <a:lnTo>
                      <a:pt x="245" y="37"/>
                    </a:lnTo>
                    <a:lnTo>
                      <a:pt x="244" y="36"/>
                    </a:lnTo>
                    <a:lnTo>
                      <a:pt x="244" y="35"/>
                    </a:lnTo>
                    <a:lnTo>
                      <a:pt x="242" y="37"/>
                    </a:lnTo>
                    <a:lnTo>
                      <a:pt x="240" y="36"/>
                    </a:lnTo>
                    <a:lnTo>
                      <a:pt x="240" y="34"/>
                    </a:lnTo>
                    <a:lnTo>
                      <a:pt x="239" y="36"/>
                    </a:lnTo>
                    <a:lnTo>
                      <a:pt x="237" y="34"/>
                    </a:lnTo>
                    <a:lnTo>
                      <a:pt x="237" y="33"/>
                    </a:lnTo>
                    <a:lnTo>
                      <a:pt x="239" y="33"/>
                    </a:lnTo>
                    <a:lnTo>
                      <a:pt x="238" y="31"/>
                    </a:lnTo>
                    <a:lnTo>
                      <a:pt x="235" y="31"/>
                    </a:lnTo>
                    <a:lnTo>
                      <a:pt x="235" y="30"/>
                    </a:lnTo>
                    <a:lnTo>
                      <a:pt x="234" y="30"/>
                    </a:lnTo>
                    <a:lnTo>
                      <a:pt x="233" y="30"/>
                    </a:lnTo>
                    <a:lnTo>
                      <a:pt x="232" y="27"/>
                    </a:lnTo>
                    <a:lnTo>
                      <a:pt x="231" y="28"/>
                    </a:lnTo>
                    <a:lnTo>
                      <a:pt x="230" y="32"/>
                    </a:lnTo>
                    <a:lnTo>
                      <a:pt x="228" y="32"/>
                    </a:lnTo>
                    <a:lnTo>
                      <a:pt x="227" y="31"/>
                    </a:lnTo>
                    <a:lnTo>
                      <a:pt x="226" y="32"/>
                    </a:lnTo>
                    <a:lnTo>
                      <a:pt x="225" y="28"/>
                    </a:lnTo>
                    <a:lnTo>
                      <a:pt x="226" y="27"/>
                    </a:lnTo>
                    <a:lnTo>
                      <a:pt x="223" y="27"/>
                    </a:lnTo>
                    <a:lnTo>
                      <a:pt x="223" y="28"/>
                    </a:lnTo>
                    <a:lnTo>
                      <a:pt x="221" y="28"/>
                    </a:lnTo>
                    <a:lnTo>
                      <a:pt x="221" y="29"/>
                    </a:lnTo>
                    <a:lnTo>
                      <a:pt x="220" y="29"/>
                    </a:lnTo>
                    <a:lnTo>
                      <a:pt x="220" y="28"/>
                    </a:lnTo>
                    <a:lnTo>
                      <a:pt x="218" y="28"/>
                    </a:lnTo>
                    <a:lnTo>
                      <a:pt x="216" y="28"/>
                    </a:lnTo>
                    <a:lnTo>
                      <a:pt x="215" y="28"/>
                    </a:lnTo>
                    <a:lnTo>
                      <a:pt x="215" y="27"/>
                    </a:lnTo>
                    <a:lnTo>
                      <a:pt x="213" y="28"/>
                    </a:lnTo>
                    <a:lnTo>
                      <a:pt x="213" y="27"/>
                    </a:lnTo>
                    <a:lnTo>
                      <a:pt x="213" y="29"/>
                    </a:lnTo>
                    <a:lnTo>
                      <a:pt x="212" y="28"/>
                    </a:lnTo>
                    <a:lnTo>
                      <a:pt x="213" y="27"/>
                    </a:lnTo>
                    <a:lnTo>
                      <a:pt x="213" y="24"/>
                    </a:lnTo>
                    <a:lnTo>
                      <a:pt x="212" y="24"/>
                    </a:lnTo>
                    <a:lnTo>
                      <a:pt x="212" y="23"/>
                    </a:lnTo>
                    <a:lnTo>
                      <a:pt x="210" y="23"/>
                    </a:lnTo>
                    <a:lnTo>
                      <a:pt x="209" y="21"/>
                    </a:lnTo>
                    <a:lnTo>
                      <a:pt x="209" y="19"/>
                    </a:lnTo>
                    <a:lnTo>
                      <a:pt x="207" y="19"/>
                    </a:lnTo>
                    <a:lnTo>
                      <a:pt x="206" y="17"/>
                    </a:lnTo>
                    <a:lnTo>
                      <a:pt x="206" y="16"/>
                    </a:lnTo>
                    <a:lnTo>
                      <a:pt x="204" y="16"/>
                    </a:lnTo>
                    <a:lnTo>
                      <a:pt x="201" y="11"/>
                    </a:lnTo>
                    <a:lnTo>
                      <a:pt x="199" y="11"/>
                    </a:lnTo>
                    <a:lnTo>
                      <a:pt x="198" y="10"/>
                    </a:lnTo>
                    <a:lnTo>
                      <a:pt x="196" y="7"/>
                    </a:lnTo>
                    <a:lnTo>
                      <a:pt x="195" y="6"/>
                    </a:lnTo>
                    <a:lnTo>
                      <a:pt x="193" y="4"/>
                    </a:lnTo>
                    <a:lnTo>
                      <a:pt x="190" y="0"/>
                    </a:lnTo>
                    <a:lnTo>
                      <a:pt x="189" y="1"/>
                    </a:lnTo>
                    <a:lnTo>
                      <a:pt x="189" y="4"/>
                    </a:lnTo>
                    <a:lnTo>
                      <a:pt x="187" y="6"/>
                    </a:lnTo>
                    <a:lnTo>
                      <a:pt x="186" y="4"/>
                    </a:lnTo>
                    <a:lnTo>
                      <a:pt x="183" y="4"/>
                    </a:lnTo>
                    <a:lnTo>
                      <a:pt x="183" y="5"/>
                    </a:lnTo>
                    <a:lnTo>
                      <a:pt x="183" y="6"/>
                    </a:lnTo>
                    <a:lnTo>
                      <a:pt x="183" y="7"/>
                    </a:lnTo>
                    <a:lnTo>
                      <a:pt x="181" y="8"/>
                    </a:lnTo>
                    <a:lnTo>
                      <a:pt x="180" y="8"/>
                    </a:lnTo>
                    <a:lnTo>
                      <a:pt x="180" y="10"/>
                    </a:lnTo>
                    <a:lnTo>
                      <a:pt x="179" y="10"/>
                    </a:lnTo>
                    <a:lnTo>
                      <a:pt x="178" y="7"/>
                    </a:lnTo>
                    <a:lnTo>
                      <a:pt x="176" y="6"/>
                    </a:lnTo>
                    <a:lnTo>
                      <a:pt x="175" y="6"/>
                    </a:lnTo>
                    <a:lnTo>
                      <a:pt x="171" y="10"/>
                    </a:lnTo>
                    <a:lnTo>
                      <a:pt x="171" y="11"/>
                    </a:lnTo>
                    <a:lnTo>
                      <a:pt x="169" y="11"/>
                    </a:lnTo>
                    <a:lnTo>
                      <a:pt x="167" y="13"/>
                    </a:lnTo>
                    <a:lnTo>
                      <a:pt x="166" y="16"/>
                    </a:lnTo>
                    <a:lnTo>
                      <a:pt x="166" y="17"/>
                    </a:lnTo>
                    <a:lnTo>
                      <a:pt x="166" y="19"/>
                    </a:lnTo>
                    <a:lnTo>
                      <a:pt x="168" y="19"/>
                    </a:lnTo>
                    <a:lnTo>
                      <a:pt x="169" y="19"/>
                    </a:lnTo>
                    <a:lnTo>
                      <a:pt x="169" y="21"/>
                    </a:lnTo>
                    <a:lnTo>
                      <a:pt x="170" y="22"/>
                    </a:lnTo>
                    <a:lnTo>
                      <a:pt x="169" y="24"/>
                    </a:lnTo>
                    <a:lnTo>
                      <a:pt x="171" y="25"/>
                    </a:lnTo>
                    <a:lnTo>
                      <a:pt x="170" y="26"/>
                    </a:lnTo>
                    <a:lnTo>
                      <a:pt x="170" y="27"/>
                    </a:lnTo>
                    <a:lnTo>
                      <a:pt x="169" y="28"/>
                    </a:lnTo>
                    <a:lnTo>
                      <a:pt x="167" y="28"/>
                    </a:lnTo>
                    <a:lnTo>
                      <a:pt x="166" y="30"/>
                    </a:lnTo>
                    <a:lnTo>
                      <a:pt x="165" y="29"/>
                    </a:lnTo>
                    <a:lnTo>
                      <a:pt x="164" y="29"/>
                    </a:lnTo>
                    <a:lnTo>
                      <a:pt x="164" y="28"/>
                    </a:lnTo>
                    <a:lnTo>
                      <a:pt x="162" y="29"/>
                    </a:lnTo>
                    <a:lnTo>
                      <a:pt x="159" y="27"/>
                    </a:lnTo>
                    <a:lnTo>
                      <a:pt x="159" y="28"/>
                    </a:lnTo>
                    <a:lnTo>
                      <a:pt x="158" y="28"/>
                    </a:lnTo>
                    <a:lnTo>
                      <a:pt x="157" y="27"/>
                    </a:lnTo>
                    <a:lnTo>
                      <a:pt x="157" y="24"/>
                    </a:lnTo>
                    <a:lnTo>
                      <a:pt x="156" y="25"/>
                    </a:lnTo>
                    <a:lnTo>
                      <a:pt x="156" y="24"/>
                    </a:lnTo>
                    <a:lnTo>
                      <a:pt x="155" y="27"/>
                    </a:lnTo>
                    <a:lnTo>
                      <a:pt x="152" y="29"/>
                    </a:lnTo>
                    <a:lnTo>
                      <a:pt x="151" y="32"/>
                    </a:lnTo>
                    <a:lnTo>
                      <a:pt x="152" y="33"/>
                    </a:lnTo>
                    <a:lnTo>
                      <a:pt x="151" y="34"/>
                    </a:lnTo>
                    <a:lnTo>
                      <a:pt x="151" y="36"/>
                    </a:lnTo>
                    <a:lnTo>
                      <a:pt x="150" y="36"/>
                    </a:lnTo>
                    <a:lnTo>
                      <a:pt x="150" y="34"/>
                    </a:lnTo>
                    <a:lnTo>
                      <a:pt x="148" y="34"/>
                    </a:lnTo>
                    <a:lnTo>
                      <a:pt x="145" y="37"/>
                    </a:lnTo>
                    <a:lnTo>
                      <a:pt x="142" y="34"/>
                    </a:lnTo>
                    <a:lnTo>
                      <a:pt x="139" y="36"/>
                    </a:lnTo>
                    <a:lnTo>
                      <a:pt x="136" y="38"/>
                    </a:lnTo>
                    <a:lnTo>
                      <a:pt x="135" y="38"/>
                    </a:lnTo>
                    <a:lnTo>
                      <a:pt x="134" y="38"/>
                    </a:lnTo>
                    <a:lnTo>
                      <a:pt x="133" y="38"/>
                    </a:lnTo>
                    <a:lnTo>
                      <a:pt x="131" y="38"/>
                    </a:lnTo>
                    <a:lnTo>
                      <a:pt x="131" y="36"/>
                    </a:lnTo>
                    <a:lnTo>
                      <a:pt x="131" y="38"/>
                    </a:lnTo>
                    <a:lnTo>
                      <a:pt x="130" y="38"/>
                    </a:lnTo>
                    <a:lnTo>
                      <a:pt x="128" y="38"/>
                    </a:lnTo>
                    <a:lnTo>
                      <a:pt x="127" y="40"/>
                    </a:lnTo>
                    <a:lnTo>
                      <a:pt x="126" y="39"/>
                    </a:lnTo>
                    <a:lnTo>
                      <a:pt x="125" y="40"/>
                    </a:lnTo>
                    <a:lnTo>
                      <a:pt x="126" y="41"/>
                    </a:lnTo>
                    <a:lnTo>
                      <a:pt x="123" y="42"/>
                    </a:lnTo>
                    <a:lnTo>
                      <a:pt x="123" y="41"/>
                    </a:lnTo>
                    <a:lnTo>
                      <a:pt x="122" y="43"/>
                    </a:lnTo>
                    <a:lnTo>
                      <a:pt x="121" y="41"/>
                    </a:lnTo>
                    <a:lnTo>
                      <a:pt x="120" y="42"/>
                    </a:lnTo>
                    <a:lnTo>
                      <a:pt x="120" y="41"/>
                    </a:lnTo>
                    <a:lnTo>
                      <a:pt x="117" y="41"/>
                    </a:lnTo>
                    <a:lnTo>
                      <a:pt x="120" y="38"/>
                    </a:lnTo>
                    <a:lnTo>
                      <a:pt x="119" y="37"/>
                    </a:lnTo>
                    <a:lnTo>
                      <a:pt x="118" y="37"/>
                    </a:lnTo>
                    <a:lnTo>
                      <a:pt x="117" y="38"/>
                    </a:lnTo>
                    <a:lnTo>
                      <a:pt x="115" y="38"/>
                    </a:lnTo>
                    <a:lnTo>
                      <a:pt x="114" y="40"/>
                    </a:lnTo>
                    <a:lnTo>
                      <a:pt x="112" y="40"/>
                    </a:lnTo>
                    <a:lnTo>
                      <a:pt x="112" y="39"/>
                    </a:lnTo>
                    <a:lnTo>
                      <a:pt x="110" y="41"/>
                    </a:lnTo>
                    <a:lnTo>
                      <a:pt x="109" y="41"/>
                    </a:lnTo>
                    <a:lnTo>
                      <a:pt x="109" y="43"/>
                    </a:lnTo>
                    <a:lnTo>
                      <a:pt x="110" y="44"/>
                    </a:lnTo>
                    <a:lnTo>
                      <a:pt x="110" y="45"/>
                    </a:lnTo>
                    <a:lnTo>
                      <a:pt x="107" y="47"/>
                    </a:lnTo>
                    <a:lnTo>
                      <a:pt x="107" y="51"/>
                    </a:lnTo>
                    <a:lnTo>
                      <a:pt x="107" y="53"/>
                    </a:lnTo>
                    <a:lnTo>
                      <a:pt x="102" y="55"/>
                    </a:lnTo>
                    <a:lnTo>
                      <a:pt x="102" y="56"/>
                    </a:lnTo>
                    <a:lnTo>
                      <a:pt x="100" y="59"/>
                    </a:lnTo>
                    <a:lnTo>
                      <a:pt x="99" y="59"/>
                    </a:lnTo>
                    <a:lnTo>
                      <a:pt x="99" y="58"/>
                    </a:lnTo>
                    <a:lnTo>
                      <a:pt x="98" y="58"/>
                    </a:lnTo>
                    <a:lnTo>
                      <a:pt x="98" y="59"/>
                    </a:lnTo>
                    <a:lnTo>
                      <a:pt x="97" y="59"/>
                    </a:lnTo>
                    <a:lnTo>
                      <a:pt x="98" y="61"/>
                    </a:lnTo>
                    <a:lnTo>
                      <a:pt x="96" y="62"/>
                    </a:lnTo>
                    <a:lnTo>
                      <a:pt x="96" y="64"/>
                    </a:lnTo>
                    <a:lnTo>
                      <a:pt x="95" y="65"/>
                    </a:lnTo>
                    <a:lnTo>
                      <a:pt x="96" y="67"/>
                    </a:lnTo>
                    <a:lnTo>
                      <a:pt x="94" y="71"/>
                    </a:lnTo>
                    <a:lnTo>
                      <a:pt x="95" y="73"/>
                    </a:lnTo>
                    <a:lnTo>
                      <a:pt x="94" y="75"/>
                    </a:lnTo>
                    <a:lnTo>
                      <a:pt x="96" y="76"/>
                    </a:lnTo>
                    <a:lnTo>
                      <a:pt x="95" y="76"/>
                    </a:lnTo>
                    <a:lnTo>
                      <a:pt x="96" y="80"/>
                    </a:lnTo>
                    <a:lnTo>
                      <a:pt x="97" y="80"/>
                    </a:lnTo>
                    <a:lnTo>
                      <a:pt x="99" y="77"/>
                    </a:lnTo>
                    <a:lnTo>
                      <a:pt x="101" y="82"/>
                    </a:lnTo>
                    <a:lnTo>
                      <a:pt x="104" y="81"/>
                    </a:lnTo>
                    <a:lnTo>
                      <a:pt x="109" y="82"/>
                    </a:lnTo>
                    <a:lnTo>
                      <a:pt x="108" y="84"/>
                    </a:lnTo>
                    <a:lnTo>
                      <a:pt x="109" y="88"/>
                    </a:lnTo>
                    <a:lnTo>
                      <a:pt x="112" y="93"/>
                    </a:lnTo>
                    <a:lnTo>
                      <a:pt x="112" y="94"/>
                    </a:lnTo>
                    <a:lnTo>
                      <a:pt x="110" y="95"/>
                    </a:lnTo>
                    <a:lnTo>
                      <a:pt x="110" y="97"/>
                    </a:lnTo>
                    <a:lnTo>
                      <a:pt x="111" y="98"/>
                    </a:lnTo>
                    <a:lnTo>
                      <a:pt x="109" y="102"/>
                    </a:lnTo>
                    <a:lnTo>
                      <a:pt x="108" y="100"/>
                    </a:lnTo>
                    <a:lnTo>
                      <a:pt x="108" y="102"/>
                    </a:lnTo>
                    <a:lnTo>
                      <a:pt x="107" y="102"/>
                    </a:lnTo>
                    <a:lnTo>
                      <a:pt x="105" y="104"/>
                    </a:lnTo>
                    <a:lnTo>
                      <a:pt x="105" y="105"/>
                    </a:lnTo>
                    <a:lnTo>
                      <a:pt x="102" y="106"/>
                    </a:lnTo>
                    <a:lnTo>
                      <a:pt x="102" y="105"/>
                    </a:lnTo>
                    <a:lnTo>
                      <a:pt x="101" y="105"/>
                    </a:lnTo>
                    <a:lnTo>
                      <a:pt x="99" y="106"/>
                    </a:lnTo>
                    <a:lnTo>
                      <a:pt x="99" y="105"/>
                    </a:lnTo>
                    <a:lnTo>
                      <a:pt x="98" y="106"/>
                    </a:lnTo>
                    <a:lnTo>
                      <a:pt x="97" y="104"/>
                    </a:lnTo>
                    <a:lnTo>
                      <a:pt x="94" y="102"/>
                    </a:lnTo>
                    <a:lnTo>
                      <a:pt x="94" y="103"/>
                    </a:lnTo>
                    <a:lnTo>
                      <a:pt x="92" y="102"/>
                    </a:lnTo>
                    <a:lnTo>
                      <a:pt x="92" y="105"/>
                    </a:lnTo>
                    <a:lnTo>
                      <a:pt x="90" y="106"/>
                    </a:lnTo>
                    <a:lnTo>
                      <a:pt x="89" y="105"/>
                    </a:lnTo>
                    <a:lnTo>
                      <a:pt x="90" y="104"/>
                    </a:lnTo>
                    <a:lnTo>
                      <a:pt x="88" y="104"/>
                    </a:lnTo>
                    <a:lnTo>
                      <a:pt x="88" y="105"/>
                    </a:lnTo>
                    <a:lnTo>
                      <a:pt x="89" y="106"/>
                    </a:lnTo>
                    <a:lnTo>
                      <a:pt x="89" y="108"/>
                    </a:lnTo>
                    <a:lnTo>
                      <a:pt x="87" y="108"/>
                    </a:lnTo>
                    <a:lnTo>
                      <a:pt x="87" y="110"/>
                    </a:lnTo>
                    <a:lnTo>
                      <a:pt x="86" y="110"/>
                    </a:lnTo>
                    <a:lnTo>
                      <a:pt x="86" y="111"/>
                    </a:lnTo>
                    <a:lnTo>
                      <a:pt x="86" y="113"/>
                    </a:lnTo>
                    <a:lnTo>
                      <a:pt x="86" y="114"/>
                    </a:lnTo>
                    <a:lnTo>
                      <a:pt x="82" y="114"/>
                    </a:lnTo>
                    <a:lnTo>
                      <a:pt x="82" y="111"/>
                    </a:lnTo>
                    <a:lnTo>
                      <a:pt x="82" y="109"/>
                    </a:lnTo>
                    <a:lnTo>
                      <a:pt x="79" y="107"/>
                    </a:lnTo>
                    <a:lnTo>
                      <a:pt x="79" y="108"/>
                    </a:lnTo>
                    <a:lnTo>
                      <a:pt x="77" y="108"/>
                    </a:lnTo>
                    <a:lnTo>
                      <a:pt x="76" y="108"/>
                    </a:lnTo>
                    <a:lnTo>
                      <a:pt x="75" y="108"/>
                    </a:lnTo>
                    <a:lnTo>
                      <a:pt x="74" y="106"/>
                    </a:lnTo>
                    <a:lnTo>
                      <a:pt x="74" y="105"/>
                    </a:lnTo>
                    <a:lnTo>
                      <a:pt x="73" y="105"/>
                    </a:lnTo>
                    <a:lnTo>
                      <a:pt x="73" y="104"/>
                    </a:lnTo>
                    <a:lnTo>
                      <a:pt x="74" y="104"/>
                    </a:lnTo>
                    <a:lnTo>
                      <a:pt x="74" y="103"/>
                    </a:lnTo>
                    <a:lnTo>
                      <a:pt x="73" y="103"/>
                    </a:lnTo>
                    <a:lnTo>
                      <a:pt x="72" y="104"/>
                    </a:lnTo>
                    <a:lnTo>
                      <a:pt x="71" y="104"/>
                    </a:lnTo>
                    <a:lnTo>
                      <a:pt x="70" y="104"/>
                    </a:lnTo>
                    <a:lnTo>
                      <a:pt x="70" y="107"/>
                    </a:lnTo>
                    <a:lnTo>
                      <a:pt x="68" y="105"/>
                    </a:lnTo>
                    <a:lnTo>
                      <a:pt x="65" y="106"/>
                    </a:lnTo>
                    <a:lnTo>
                      <a:pt x="65" y="108"/>
                    </a:lnTo>
                    <a:lnTo>
                      <a:pt x="63" y="108"/>
                    </a:lnTo>
                    <a:lnTo>
                      <a:pt x="62" y="106"/>
                    </a:lnTo>
                    <a:lnTo>
                      <a:pt x="61" y="108"/>
                    </a:lnTo>
                    <a:lnTo>
                      <a:pt x="60" y="108"/>
                    </a:lnTo>
                    <a:lnTo>
                      <a:pt x="59" y="107"/>
                    </a:lnTo>
                    <a:lnTo>
                      <a:pt x="57" y="108"/>
                    </a:lnTo>
                    <a:lnTo>
                      <a:pt x="54" y="105"/>
                    </a:lnTo>
                    <a:lnTo>
                      <a:pt x="52" y="105"/>
                    </a:lnTo>
                    <a:lnTo>
                      <a:pt x="52" y="104"/>
                    </a:lnTo>
                    <a:lnTo>
                      <a:pt x="49" y="104"/>
                    </a:lnTo>
                    <a:lnTo>
                      <a:pt x="49" y="105"/>
                    </a:lnTo>
                    <a:lnTo>
                      <a:pt x="48" y="105"/>
                    </a:lnTo>
                    <a:lnTo>
                      <a:pt x="47" y="105"/>
                    </a:lnTo>
                    <a:lnTo>
                      <a:pt x="47" y="104"/>
                    </a:lnTo>
                    <a:lnTo>
                      <a:pt x="46" y="104"/>
                    </a:lnTo>
                    <a:lnTo>
                      <a:pt x="44" y="103"/>
                    </a:lnTo>
                    <a:lnTo>
                      <a:pt x="45" y="102"/>
                    </a:lnTo>
                    <a:lnTo>
                      <a:pt x="43" y="100"/>
                    </a:lnTo>
                    <a:lnTo>
                      <a:pt x="38" y="100"/>
                    </a:lnTo>
                    <a:lnTo>
                      <a:pt x="36" y="100"/>
                    </a:lnTo>
                    <a:lnTo>
                      <a:pt x="33" y="104"/>
                    </a:lnTo>
                    <a:lnTo>
                      <a:pt x="34" y="105"/>
                    </a:lnTo>
                    <a:lnTo>
                      <a:pt x="36" y="106"/>
                    </a:lnTo>
                    <a:lnTo>
                      <a:pt x="37" y="109"/>
                    </a:lnTo>
                    <a:lnTo>
                      <a:pt x="37" y="110"/>
                    </a:lnTo>
                    <a:lnTo>
                      <a:pt x="37" y="111"/>
                    </a:lnTo>
                    <a:lnTo>
                      <a:pt x="37" y="112"/>
                    </a:lnTo>
                    <a:lnTo>
                      <a:pt x="34" y="113"/>
                    </a:lnTo>
                    <a:lnTo>
                      <a:pt x="30" y="111"/>
                    </a:lnTo>
                    <a:lnTo>
                      <a:pt x="29" y="114"/>
                    </a:lnTo>
                    <a:lnTo>
                      <a:pt x="26" y="111"/>
                    </a:lnTo>
                    <a:lnTo>
                      <a:pt x="24" y="111"/>
                    </a:lnTo>
                    <a:lnTo>
                      <a:pt x="23" y="112"/>
                    </a:lnTo>
                    <a:lnTo>
                      <a:pt x="23" y="115"/>
                    </a:lnTo>
                    <a:lnTo>
                      <a:pt x="22" y="115"/>
                    </a:lnTo>
                    <a:lnTo>
                      <a:pt x="22" y="116"/>
                    </a:lnTo>
                    <a:lnTo>
                      <a:pt x="23" y="117"/>
                    </a:lnTo>
                    <a:lnTo>
                      <a:pt x="24" y="121"/>
                    </a:lnTo>
                    <a:lnTo>
                      <a:pt x="23" y="121"/>
                    </a:lnTo>
                    <a:lnTo>
                      <a:pt x="21" y="121"/>
                    </a:lnTo>
                    <a:lnTo>
                      <a:pt x="21" y="124"/>
                    </a:lnTo>
                    <a:lnTo>
                      <a:pt x="19" y="127"/>
                    </a:lnTo>
                    <a:lnTo>
                      <a:pt x="21" y="130"/>
                    </a:lnTo>
                    <a:lnTo>
                      <a:pt x="21" y="134"/>
                    </a:lnTo>
                    <a:lnTo>
                      <a:pt x="22" y="135"/>
                    </a:lnTo>
                    <a:lnTo>
                      <a:pt x="22" y="136"/>
                    </a:lnTo>
                    <a:lnTo>
                      <a:pt x="20" y="138"/>
                    </a:lnTo>
                    <a:lnTo>
                      <a:pt x="17" y="136"/>
                    </a:lnTo>
                    <a:lnTo>
                      <a:pt x="16" y="136"/>
                    </a:lnTo>
                    <a:lnTo>
                      <a:pt x="14" y="135"/>
                    </a:lnTo>
                    <a:lnTo>
                      <a:pt x="14" y="136"/>
                    </a:lnTo>
                    <a:lnTo>
                      <a:pt x="13" y="135"/>
                    </a:lnTo>
                    <a:lnTo>
                      <a:pt x="11" y="138"/>
                    </a:lnTo>
                    <a:lnTo>
                      <a:pt x="11" y="140"/>
                    </a:lnTo>
                    <a:lnTo>
                      <a:pt x="13" y="141"/>
                    </a:lnTo>
                    <a:lnTo>
                      <a:pt x="14" y="142"/>
                    </a:lnTo>
                    <a:lnTo>
                      <a:pt x="14" y="143"/>
                    </a:lnTo>
                    <a:lnTo>
                      <a:pt x="14" y="144"/>
                    </a:lnTo>
                    <a:lnTo>
                      <a:pt x="17" y="148"/>
                    </a:lnTo>
                    <a:lnTo>
                      <a:pt x="16" y="148"/>
                    </a:lnTo>
                    <a:lnTo>
                      <a:pt x="16" y="149"/>
                    </a:lnTo>
                    <a:lnTo>
                      <a:pt x="17" y="149"/>
                    </a:lnTo>
                    <a:lnTo>
                      <a:pt x="16" y="152"/>
                    </a:lnTo>
                    <a:lnTo>
                      <a:pt x="17" y="155"/>
                    </a:lnTo>
                    <a:lnTo>
                      <a:pt x="16" y="155"/>
                    </a:lnTo>
                    <a:lnTo>
                      <a:pt x="14" y="158"/>
                    </a:lnTo>
                    <a:lnTo>
                      <a:pt x="13" y="158"/>
                    </a:lnTo>
                    <a:lnTo>
                      <a:pt x="13" y="161"/>
                    </a:lnTo>
                    <a:lnTo>
                      <a:pt x="14" y="161"/>
                    </a:lnTo>
                    <a:lnTo>
                      <a:pt x="14" y="162"/>
                    </a:lnTo>
                    <a:lnTo>
                      <a:pt x="13" y="171"/>
                    </a:lnTo>
                    <a:lnTo>
                      <a:pt x="11" y="171"/>
                    </a:lnTo>
                    <a:lnTo>
                      <a:pt x="9" y="173"/>
                    </a:lnTo>
                    <a:lnTo>
                      <a:pt x="9" y="178"/>
                    </a:lnTo>
                    <a:lnTo>
                      <a:pt x="7" y="180"/>
                    </a:lnTo>
                    <a:lnTo>
                      <a:pt x="6" y="180"/>
                    </a:lnTo>
                    <a:lnTo>
                      <a:pt x="5" y="181"/>
                    </a:lnTo>
                    <a:lnTo>
                      <a:pt x="5" y="183"/>
                    </a:lnTo>
                    <a:lnTo>
                      <a:pt x="7" y="182"/>
                    </a:lnTo>
                    <a:lnTo>
                      <a:pt x="8" y="181"/>
                    </a:lnTo>
                    <a:lnTo>
                      <a:pt x="9" y="181"/>
                    </a:lnTo>
                    <a:lnTo>
                      <a:pt x="8" y="184"/>
                    </a:lnTo>
                    <a:lnTo>
                      <a:pt x="6" y="185"/>
                    </a:lnTo>
                    <a:lnTo>
                      <a:pt x="6" y="187"/>
                    </a:lnTo>
                    <a:lnTo>
                      <a:pt x="5" y="187"/>
                    </a:lnTo>
                    <a:lnTo>
                      <a:pt x="5" y="191"/>
                    </a:lnTo>
                    <a:lnTo>
                      <a:pt x="4" y="192"/>
                    </a:lnTo>
                    <a:lnTo>
                      <a:pt x="4" y="193"/>
                    </a:lnTo>
                    <a:lnTo>
                      <a:pt x="4" y="195"/>
                    </a:lnTo>
                    <a:lnTo>
                      <a:pt x="3" y="196"/>
                    </a:lnTo>
                    <a:lnTo>
                      <a:pt x="1" y="195"/>
                    </a:lnTo>
                    <a:lnTo>
                      <a:pt x="1" y="197"/>
                    </a:lnTo>
                    <a:lnTo>
                      <a:pt x="2" y="198"/>
                    </a:lnTo>
                    <a:lnTo>
                      <a:pt x="1" y="198"/>
                    </a:lnTo>
                    <a:lnTo>
                      <a:pt x="0" y="200"/>
                    </a:lnTo>
                    <a:lnTo>
                      <a:pt x="1" y="201"/>
                    </a:lnTo>
                    <a:lnTo>
                      <a:pt x="1" y="202"/>
                    </a:lnTo>
                    <a:lnTo>
                      <a:pt x="0" y="204"/>
                    </a:lnTo>
                    <a:lnTo>
                      <a:pt x="0" y="205"/>
                    </a:lnTo>
                    <a:lnTo>
                      <a:pt x="1" y="205"/>
                    </a:lnTo>
                    <a:lnTo>
                      <a:pt x="4" y="208"/>
                    </a:lnTo>
                    <a:lnTo>
                      <a:pt x="7" y="208"/>
                    </a:lnTo>
                    <a:lnTo>
                      <a:pt x="8" y="211"/>
                    </a:lnTo>
                    <a:lnTo>
                      <a:pt x="8" y="215"/>
                    </a:lnTo>
                    <a:lnTo>
                      <a:pt x="10" y="215"/>
                    </a:lnTo>
                    <a:lnTo>
                      <a:pt x="9" y="217"/>
                    </a:lnTo>
                    <a:lnTo>
                      <a:pt x="8" y="216"/>
                    </a:lnTo>
                    <a:lnTo>
                      <a:pt x="7" y="217"/>
                    </a:lnTo>
                    <a:lnTo>
                      <a:pt x="5" y="219"/>
                    </a:lnTo>
                    <a:lnTo>
                      <a:pt x="4" y="219"/>
                    </a:lnTo>
                    <a:lnTo>
                      <a:pt x="4" y="221"/>
                    </a:lnTo>
                    <a:lnTo>
                      <a:pt x="3" y="221"/>
                    </a:lnTo>
                    <a:lnTo>
                      <a:pt x="3" y="223"/>
                    </a:lnTo>
                    <a:lnTo>
                      <a:pt x="1" y="223"/>
                    </a:lnTo>
                    <a:lnTo>
                      <a:pt x="1" y="225"/>
                    </a:lnTo>
                    <a:lnTo>
                      <a:pt x="2" y="226"/>
                    </a:lnTo>
                    <a:lnTo>
                      <a:pt x="4" y="230"/>
                    </a:lnTo>
                    <a:lnTo>
                      <a:pt x="7" y="231"/>
                    </a:lnTo>
                    <a:lnTo>
                      <a:pt x="7" y="232"/>
                    </a:lnTo>
                    <a:lnTo>
                      <a:pt x="5" y="236"/>
                    </a:lnTo>
                    <a:lnTo>
                      <a:pt x="8" y="237"/>
                    </a:lnTo>
                    <a:lnTo>
                      <a:pt x="11" y="238"/>
                    </a:lnTo>
                    <a:lnTo>
                      <a:pt x="11" y="239"/>
                    </a:lnTo>
                    <a:lnTo>
                      <a:pt x="12" y="240"/>
                    </a:lnTo>
                    <a:lnTo>
                      <a:pt x="11" y="242"/>
                    </a:lnTo>
                    <a:lnTo>
                      <a:pt x="13" y="245"/>
                    </a:lnTo>
                    <a:lnTo>
                      <a:pt x="13" y="246"/>
                    </a:lnTo>
                    <a:lnTo>
                      <a:pt x="14" y="245"/>
                    </a:lnTo>
                    <a:lnTo>
                      <a:pt x="17" y="248"/>
                    </a:lnTo>
                    <a:lnTo>
                      <a:pt x="18" y="251"/>
                    </a:lnTo>
                    <a:lnTo>
                      <a:pt x="18" y="253"/>
                    </a:lnTo>
                    <a:lnTo>
                      <a:pt x="19" y="253"/>
                    </a:lnTo>
                    <a:lnTo>
                      <a:pt x="22" y="255"/>
                    </a:lnTo>
                    <a:lnTo>
                      <a:pt x="25" y="250"/>
                    </a:lnTo>
                    <a:lnTo>
                      <a:pt x="27" y="249"/>
                    </a:lnTo>
                    <a:lnTo>
                      <a:pt x="29" y="248"/>
                    </a:lnTo>
                    <a:lnTo>
                      <a:pt x="30" y="248"/>
                    </a:lnTo>
                    <a:lnTo>
                      <a:pt x="31" y="247"/>
                    </a:lnTo>
                    <a:lnTo>
                      <a:pt x="33" y="246"/>
                    </a:lnTo>
                    <a:lnTo>
                      <a:pt x="34" y="247"/>
                    </a:lnTo>
                    <a:lnTo>
                      <a:pt x="35" y="247"/>
                    </a:lnTo>
                    <a:lnTo>
                      <a:pt x="34" y="249"/>
                    </a:lnTo>
                    <a:lnTo>
                      <a:pt x="36" y="249"/>
                    </a:lnTo>
                    <a:lnTo>
                      <a:pt x="37" y="253"/>
                    </a:lnTo>
                    <a:lnTo>
                      <a:pt x="38" y="255"/>
                    </a:lnTo>
                    <a:lnTo>
                      <a:pt x="41" y="258"/>
                    </a:lnTo>
                    <a:lnTo>
                      <a:pt x="41" y="259"/>
                    </a:lnTo>
                    <a:lnTo>
                      <a:pt x="42" y="259"/>
                    </a:lnTo>
                    <a:lnTo>
                      <a:pt x="43" y="258"/>
                    </a:lnTo>
                    <a:lnTo>
                      <a:pt x="44" y="259"/>
                    </a:lnTo>
                    <a:lnTo>
                      <a:pt x="47" y="260"/>
                    </a:lnTo>
                    <a:lnTo>
                      <a:pt x="52" y="262"/>
                    </a:lnTo>
                    <a:lnTo>
                      <a:pt x="52" y="265"/>
                    </a:lnTo>
                    <a:lnTo>
                      <a:pt x="50" y="266"/>
                    </a:lnTo>
                    <a:lnTo>
                      <a:pt x="51" y="269"/>
                    </a:lnTo>
                    <a:lnTo>
                      <a:pt x="50" y="271"/>
                    </a:lnTo>
                    <a:lnTo>
                      <a:pt x="45" y="270"/>
                    </a:lnTo>
                    <a:lnTo>
                      <a:pt x="44" y="269"/>
                    </a:lnTo>
                    <a:lnTo>
                      <a:pt x="45" y="272"/>
                    </a:lnTo>
                    <a:lnTo>
                      <a:pt x="47" y="272"/>
                    </a:lnTo>
                    <a:lnTo>
                      <a:pt x="49" y="275"/>
                    </a:lnTo>
                    <a:lnTo>
                      <a:pt x="52" y="272"/>
                    </a:lnTo>
                    <a:lnTo>
                      <a:pt x="55" y="272"/>
                    </a:lnTo>
                    <a:lnTo>
                      <a:pt x="57" y="273"/>
                    </a:lnTo>
                    <a:lnTo>
                      <a:pt x="57" y="275"/>
                    </a:lnTo>
                    <a:lnTo>
                      <a:pt x="58" y="275"/>
                    </a:lnTo>
                    <a:lnTo>
                      <a:pt x="59" y="278"/>
                    </a:lnTo>
                    <a:lnTo>
                      <a:pt x="60" y="279"/>
                    </a:lnTo>
                    <a:lnTo>
                      <a:pt x="59" y="280"/>
                    </a:lnTo>
                    <a:lnTo>
                      <a:pt x="60" y="284"/>
                    </a:lnTo>
                    <a:lnTo>
                      <a:pt x="59" y="285"/>
                    </a:lnTo>
                    <a:lnTo>
                      <a:pt x="62" y="287"/>
                    </a:lnTo>
                    <a:lnTo>
                      <a:pt x="65" y="288"/>
                    </a:lnTo>
                    <a:lnTo>
                      <a:pt x="66" y="289"/>
                    </a:lnTo>
                    <a:lnTo>
                      <a:pt x="69" y="287"/>
                    </a:lnTo>
                    <a:lnTo>
                      <a:pt x="74" y="283"/>
                    </a:lnTo>
                    <a:lnTo>
                      <a:pt x="74" y="281"/>
                    </a:lnTo>
                    <a:lnTo>
                      <a:pt x="76" y="281"/>
                    </a:lnTo>
                    <a:lnTo>
                      <a:pt x="77" y="287"/>
                    </a:lnTo>
                    <a:lnTo>
                      <a:pt x="78" y="285"/>
                    </a:lnTo>
                    <a:lnTo>
                      <a:pt x="81" y="285"/>
                    </a:lnTo>
                    <a:lnTo>
                      <a:pt x="84" y="288"/>
                    </a:lnTo>
                    <a:lnTo>
                      <a:pt x="85" y="288"/>
                    </a:lnTo>
                    <a:lnTo>
                      <a:pt x="87" y="289"/>
                    </a:lnTo>
                    <a:lnTo>
                      <a:pt x="91" y="293"/>
                    </a:lnTo>
                    <a:lnTo>
                      <a:pt x="90" y="294"/>
                    </a:lnTo>
                    <a:lnTo>
                      <a:pt x="89" y="297"/>
                    </a:lnTo>
                    <a:lnTo>
                      <a:pt x="91" y="296"/>
                    </a:lnTo>
                    <a:lnTo>
                      <a:pt x="91" y="295"/>
                    </a:lnTo>
                    <a:lnTo>
                      <a:pt x="93" y="294"/>
                    </a:lnTo>
                    <a:lnTo>
                      <a:pt x="94" y="294"/>
                    </a:lnTo>
                    <a:lnTo>
                      <a:pt x="95" y="296"/>
                    </a:lnTo>
                    <a:lnTo>
                      <a:pt x="97" y="295"/>
                    </a:lnTo>
                    <a:lnTo>
                      <a:pt x="99" y="293"/>
                    </a:lnTo>
                    <a:lnTo>
                      <a:pt x="101" y="293"/>
                    </a:lnTo>
                    <a:lnTo>
                      <a:pt x="104" y="296"/>
                    </a:lnTo>
                    <a:lnTo>
                      <a:pt x="107" y="295"/>
                    </a:lnTo>
                    <a:lnTo>
                      <a:pt x="107" y="293"/>
                    </a:lnTo>
                    <a:lnTo>
                      <a:pt x="109" y="293"/>
                    </a:lnTo>
                    <a:lnTo>
                      <a:pt x="109" y="294"/>
                    </a:lnTo>
                    <a:lnTo>
                      <a:pt x="110" y="294"/>
                    </a:lnTo>
                    <a:lnTo>
                      <a:pt x="112" y="294"/>
                    </a:lnTo>
                    <a:lnTo>
                      <a:pt x="114" y="295"/>
                    </a:lnTo>
                    <a:lnTo>
                      <a:pt x="115" y="296"/>
                    </a:lnTo>
                    <a:lnTo>
                      <a:pt x="115" y="300"/>
                    </a:lnTo>
                    <a:lnTo>
                      <a:pt x="115" y="303"/>
                    </a:lnTo>
                    <a:lnTo>
                      <a:pt x="115" y="306"/>
                    </a:lnTo>
                    <a:lnTo>
                      <a:pt x="116" y="307"/>
                    </a:lnTo>
                    <a:lnTo>
                      <a:pt x="114" y="310"/>
                    </a:lnTo>
                    <a:lnTo>
                      <a:pt x="114" y="311"/>
                    </a:lnTo>
                    <a:lnTo>
                      <a:pt x="112" y="313"/>
                    </a:lnTo>
                    <a:lnTo>
                      <a:pt x="112" y="316"/>
                    </a:lnTo>
                    <a:lnTo>
                      <a:pt x="110" y="319"/>
                    </a:lnTo>
                    <a:lnTo>
                      <a:pt x="112" y="319"/>
                    </a:lnTo>
                    <a:lnTo>
                      <a:pt x="113" y="319"/>
                    </a:lnTo>
                    <a:lnTo>
                      <a:pt x="113" y="321"/>
                    </a:lnTo>
                    <a:lnTo>
                      <a:pt x="114" y="324"/>
                    </a:lnTo>
                    <a:lnTo>
                      <a:pt x="114" y="326"/>
                    </a:lnTo>
                    <a:lnTo>
                      <a:pt x="115" y="326"/>
                    </a:lnTo>
                    <a:lnTo>
                      <a:pt x="115" y="324"/>
                    </a:lnTo>
                    <a:lnTo>
                      <a:pt x="116" y="324"/>
                    </a:lnTo>
                    <a:lnTo>
                      <a:pt x="117" y="324"/>
                    </a:lnTo>
                    <a:lnTo>
                      <a:pt x="116" y="326"/>
                    </a:lnTo>
                    <a:lnTo>
                      <a:pt x="118" y="328"/>
                    </a:lnTo>
                    <a:lnTo>
                      <a:pt x="119" y="327"/>
                    </a:lnTo>
                    <a:lnTo>
                      <a:pt x="120" y="329"/>
                    </a:lnTo>
                    <a:lnTo>
                      <a:pt x="121" y="332"/>
                    </a:lnTo>
                    <a:lnTo>
                      <a:pt x="120" y="334"/>
                    </a:lnTo>
                    <a:lnTo>
                      <a:pt x="123" y="336"/>
                    </a:lnTo>
                    <a:lnTo>
                      <a:pt x="124" y="336"/>
                    </a:lnTo>
                    <a:lnTo>
                      <a:pt x="125" y="336"/>
                    </a:lnTo>
                    <a:lnTo>
                      <a:pt x="127" y="337"/>
                    </a:lnTo>
                    <a:lnTo>
                      <a:pt x="128" y="340"/>
                    </a:lnTo>
                    <a:lnTo>
                      <a:pt x="131" y="341"/>
                    </a:lnTo>
                    <a:lnTo>
                      <a:pt x="131" y="344"/>
                    </a:lnTo>
                    <a:lnTo>
                      <a:pt x="131" y="345"/>
                    </a:lnTo>
                    <a:lnTo>
                      <a:pt x="133" y="343"/>
                    </a:lnTo>
                    <a:lnTo>
                      <a:pt x="134" y="340"/>
                    </a:lnTo>
                    <a:lnTo>
                      <a:pt x="135" y="339"/>
                    </a:lnTo>
                    <a:lnTo>
                      <a:pt x="136" y="338"/>
                    </a:lnTo>
                    <a:lnTo>
                      <a:pt x="138" y="338"/>
                    </a:lnTo>
                    <a:lnTo>
                      <a:pt x="139" y="340"/>
                    </a:lnTo>
                    <a:lnTo>
                      <a:pt x="141" y="344"/>
                    </a:lnTo>
                    <a:lnTo>
                      <a:pt x="142" y="344"/>
                    </a:lnTo>
                    <a:lnTo>
                      <a:pt x="142" y="346"/>
                    </a:lnTo>
                    <a:lnTo>
                      <a:pt x="143" y="345"/>
                    </a:lnTo>
                    <a:lnTo>
                      <a:pt x="144" y="346"/>
                    </a:lnTo>
                    <a:lnTo>
                      <a:pt x="144" y="344"/>
                    </a:lnTo>
                    <a:lnTo>
                      <a:pt x="149" y="346"/>
                    </a:lnTo>
                    <a:lnTo>
                      <a:pt x="151" y="346"/>
                    </a:lnTo>
                    <a:lnTo>
                      <a:pt x="153" y="347"/>
                    </a:lnTo>
                    <a:lnTo>
                      <a:pt x="156" y="343"/>
                    </a:lnTo>
                    <a:lnTo>
                      <a:pt x="157" y="342"/>
                    </a:lnTo>
                    <a:lnTo>
                      <a:pt x="160" y="343"/>
                    </a:lnTo>
                    <a:lnTo>
                      <a:pt x="161" y="345"/>
                    </a:lnTo>
                    <a:lnTo>
                      <a:pt x="161" y="346"/>
                    </a:lnTo>
                    <a:lnTo>
                      <a:pt x="163" y="346"/>
                    </a:lnTo>
                    <a:lnTo>
                      <a:pt x="164" y="345"/>
                    </a:lnTo>
                    <a:lnTo>
                      <a:pt x="163" y="343"/>
                    </a:lnTo>
                    <a:lnTo>
                      <a:pt x="164" y="341"/>
                    </a:lnTo>
                    <a:lnTo>
                      <a:pt x="165" y="341"/>
                    </a:lnTo>
                    <a:lnTo>
                      <a:pt x="166" y="341"/>
                    </a:lnTo>
                    <a:lnTo>
                      <a:pt x="169" y="343"/>
                    </a:lnTo>
                    <a:lnTo>
                      <a:pt x="168" y="346"/>
                    </a:lnTo>
                    <a:lnTo>
                      <a:pt x="169" y="343"/>
                    </a:lnTo>
                    <a:lnTo>
                      <a:pt x="172" y="345"/>
                    </a:lnTo>
                    <a:lnTo>
                      <a:pt x="172" y="349"/>
                    </a:lnTo>
                    <a:lnTo>
                      <a:pt x="172" y="351"/>
                    </a:lnTo>
                    <a:lnTo>
                      <a:pt x="169" y="351"/>
                    </a:lnTo>
                    <a:lnTo>
                      <a:pt x="168" y="351"/>
                    </a:lnTo>
                    <a:lnTo>
                      <a:pt x="169" y="353"/>
                    </a:lnTo>
                    <a:lnTo>
                      <a:pt x="172" y="357"/>
                    </a:lnTo>
                    <a:lnTo>
                      <a:pt x="173" y="357"/>
                    </a:lnTo>
                    <a:lnTo>
                      <a:pt x="172" y="356"/>
                    </a:lnTo>
                    <a:lnTo>
                      <a:pt x="174" y="355"/>
                    </a:lnTo>
                    <a:lnTo>
                      <a:pt x="177" y="357"/>
                    </a:lnTo>
                    <a:lnTo>
                      <a:pt x="177" y="358"/>
                    </a:lnTo>
                    <a:lnTo>
                      <a:pt x="175" y="358"/>
                    </a:lnTo>
                    <a:lnTo>
                      <a:pt x="174" y="359"/>
                    </a:lnTo>
                    <a:lnTo>
                      <a:pt x="179" y="366"/>
                    </a:lnTo>
                    <a:lnTo>
                      <a:pt x="176" y="366"/>
                    </a:lnTo>
                    <a:lnTo>
                      <a:pt x="177" y="369"/>
                    </a:lnTo>
                    <a:lnTo>
                      <a:pt x="177" y="371"/>
                    </a:lnTo>
                    <a:lnTo>
                      <a:pt x="176" y="372"/>
                    </a:lnTo>
                    <a:lnTo>
                      <a:pt x="174" y="372"/>
                    </a:lnTo>
                    <a:lnTo>
                      <a:pt x="173" y="371"/>
                    </a:lnTo>
                    <a:lnTo>
                      <a:pt x="172" y="372"/>
                    </a:lnTo>
                    <a:lnTo>
                      <a:pt x="172" y="371"/>
                    </a:lnTo>
                    <a:lnTo>
                      <a:pt x="169" y="371"/>
                    </a:lnTo>
                    <a:lnTo>
                      <a:pt x="165" y="369"/>
                    </a:lnTo>
                    <a:lnTo>
                      <a:pt x="164" y="371"/>
                    </a:lnTo>
                    <a:lnTo>
                      <a:pt x="166" y="374"/>
                    </a:lnTo>
                    <a:lnTo>
                      <a:pt x="165" y="377"/>
                    </a:lnTo>
                    <a:lnTo>
                      <a:pt x="164" y="376"/>
                    </a:lnTo>
                    <a:lnTo>
                      <a:pt x="161" y="376"/>
                    </a:lnTo>
                    <a:lnTo>
                      <a:pt x="161" y="377"/>
                    </a:lnTo>
                    <a:lnTo>
                      <a:pt x="162" y="377"/>
                    </a:lnTo>
                    <a:lnTo>
                      <a:pt x="161" y="380"/>
                    </a:lnTo>
                    <a:lnTo>
                      <a:pt x="163" y="381"/>
                    </a:lnTo>
                    <a:lnTo>
                      <a:pt x="162" y="384"/>
                    </a:lnTo>
                    <a:lnTo>
                      <a:pt x="159" y="385"/>
                    </a:lnTo>
                    <a:lnTo>
                      <a:pt x="156" y="385"/>
                    </a:lnTo>
                    <a:lnTo>
                      <a:pt x="156" y="387"/>
                    </a:lnTo>
                    <a:lnTo>
                      <a:pt x="156" y="388"/>
                    </a:lnTo>
                    <a:lnTo>
                      <a:pt x="157" y="389"/>
                    </a:lnTo>
                    <a:lnTo>
                      <a:pt x="156" y="391"/>
                    </a:lnTo>
                    <a:lnTo>
                      <a:pt x="156" y="392"/>
                    </a:lnTo>
                    <a:lnTo>
                      <a:pt x="155" y="393"/>
                    </a:lnTo>
                    <a:lnTo>
                      <a:pt x="155" y="394"/>
                    </a:lnTo>
                    <a:lnTo>
                      <a:pt x="152" y="393"/>
                    </a:lnTo>
                    <a:lnTo>
                      <a:pt x="152" y="397"/>
                    </a:lnTo>
                    <a:lnTo>
                      <a:pt x="152" y="396"/>
                    </a:lnTo>
                    <a:lnTo>
                      <a:pt x="151" y="395"/>
                    </a:lnTo>
                    <a:lnTo>
                      <a:pt x="150" y="395"/>
                    </a:lnTo>
                    <a:lnTo>
                      <a:pt x="150" y="397"/>
                    </a:lnTo>
                    <a:lnTo>
                      <a:pt x="148" y="399"/>
                    </a:lnTo>
                    <a:lnTo>
                      <a:pt x="146" y="399"/>
                    </a:lnTo>
                    <a:lnTo>
                      <a:pt x="144" y="400"/>
                    </a:lnTo>
                    <a:lnTo>
                      <a:pt x="144" y="402"/>
                    </a:lnTo>
                    <a:lnTo>
                      <a:pt x="142" y="404"/>
                    </a:lnTo>
                    <a:lnTo>
                      <a:pt x="144" y="407"/>
                    </a:lnTo>
                    <a:lnTo>
                      <a:pt x="145" y="406"/>
                    </a:lnTo>
                    <a:lnTo>
                      <a:pt x="147" y="406"/>
                    </a:lnTo>
                    <a:lnTo>
                      <a:pt x="149" y="404"/>
                    </a:lnTo>
                    <a:lnTo>
                      <a:pt x="151" y="405"/>
                    </a:lnTo>
                    <a:lnTo>
                      <a:pt x="152" y="406"/>
                    </a:lnTo>
                    <a:lnTo>
                      <a:pt x="153" y="408"/>
                    </a:lnTo>
                    <a:lnTo>
                      <a:pt x="152" y="409"/>
                    </a:lnTo>
                    <a:lnTo>
                      <a:pt x="152" y="411"/>
                    </a:lnTo>
                    <a:lnTo>
                      <a:pt x="151" y="413"/>
                    </a:lnTo>
                    <a:lnTo>
                      <a:pt x="152" y="415"/>
                    </a:lnTo>
                    <a:lnTo>
                      <a:pt x="153" y="416"/>
                    </a:lnTo>
                    <a:lnTo>
                      <a:pt x="158" y="417"/>
                    </a:lnTo>
                    <a:lnTo>
                      <a:pt x="159" y="417"/>
                    </a:lnTo>
                    <a:lnTo>
                      <a:pt x="163" y="419"/>
                    </a:lnTo>
                    <a:lnTo>
                      <a:pt x="167" y="422"/>
                    </a:lnTo>
                    <a:lnTo>
                      <a:pt x="166" y="423"/>
                    </a:lnTo>
                    <a:lnTo>
                      <a:pt x="166" y="424"/>
                    </a:lnTo>
                    <a:lnTo>
                      <a:pt x="165" y="425"/>
                    </a:lnTo>
                    <a:lnTo>
                      <a:pt x="164" y="427"/>
                    </a:lnTo>
                    <a:lnTo>
                      <a:pt x="167" y="430"/>
                    </a:lnTo>
                    <a:lnTo>
                      <a:pt x="170" y="428"/>
                    </a:lnTo>
                    <a:lnTo>
                      <a:pt x="169" y="428"/>
                    </a:lnTo>
                    <a:lnTo>
                      <a:pt x="169" y="427"/>
                    </a:lnTo>
                    <a:lnTo>
                      <a:pt x="167" y="427"/>
                    </a:lnTo>
                    <a:lnTo>
                      <a:pt x="166" y="427"/>
                    </a:lnTo>
                    <a:lnTo>
                      <a:pt x="169" y="427"/>
                    </a:lnTo>
                    <a:lnTo>
                      <a:pt x="173" y="430"/>
                    </a:lnTo>
                    <a:lnTo>
                      <a:pt x="172" y="427"/>
                    </a:lnTo>
                    <a:lnTo>
                      <a:pt x="175" y="426"/>
                    </a:lnTo>
                    <a:lnTo>
                      <a:pt x="176" y="427"/>
                    </a:lnTo>
                    <a:lnTo>
                      <a:pt x="177" y="429"/>
                    </a:lnTo>
                    <a:lnTo>
                      <a:pt x="178" y="430"/>
                    </a:lnTo>
                    <a:lnTo>
                      <a:pt x="177" y="432"/>
                    </a:lnTo>
                    <a:lnTo>
                      <a:pt x="177" y="434"/>
                    </a:lnTo>
                    <a:lnTo>
                      <a:pt x="179" y="435"/>
                    </a:lnTo>
                    <a:lnTo>
                      <a:pt x="180" y="435"/>
                    </a:lnTo>
                    <a:lnTo>
                      <a:pt x="182" y="434"/>
                    </a:lnTo>
                    <a:lnTo>
                      <a:pt x="182" y="437"/>
                    </a:lnTo>
                    <a:lnTo>
                      <a:pt x="183" y="438"/>
                    </a:lnTo>
                    <a:lnTo>
                      <a:pt x="185" y="435"/>
                    </a:lnTo>
                    <a:lnTo>
                      <a:pt x="185" y="434"/>
                    </a:lnTo>
                    <a:lnTo>
                      <a:pt x="185" y="433"/>
                    </a:lnTo>
                    <a:lnTo>
                      <a:pt x="187" y="433"/>
                    </a:lnTo>
                    <a:lnTo>
                      <a:pt x="187" y="431"/>
                    </a:lnTo>
                    <a:lnTo>
                      <a:pt x="189" y="430"/>
                    </a:lnTo>
                    <a:lnTo>
                      <a:pt x="190" y="430"/>
                    </a:lnTo>
                    <a:lnTo>
                      <a:pt x="188" y="426"/>
                    </a:lnTo>
                    <a:lnTo>
                      <a:pt x="190" y="425"/>
                    </a:lnTo>
                    <a:lnTo>
                      <a:pt x="191" y="425"/>
                    </a:lnTo>
                    <a:lnTo>
                      <a:pt x="192" y="427"/>
                    </a:lnTo>
                    <a:lnTo>
                      <a:pt x="194" y="427"/>
                    </a:lnTo>
                    <a:lnTo>
                      <a:pt x="194" y="428"/>
                    </a:lnTo>
                    <a:lnTo>
                      <a:pt x="195" y="427"/>
                    </a:lnTo>
                    <a:lnTo>
                      <a:pt x="198" y="425"/>
                    </a:lnTo>
                    <a:lnTo>
                      <a:pt x="201" y="425"/>
                    </a:lnTo>
                    <a:lnTo>
                      <a:pt x="201" y="427"/>
                    </a:lnTo>
                    <a:lnTo>
                      <a:pt x="204" y="429"/>
                    </a:lnTo>
                    <a:lnTo>
                      <a:pt x="204" y="432"/>
                    </a:lnTo>
                    <a:lnTo>
                      <a:pt x="206" y="434"/>
                    </a:lnTo>
                    <a:lnTo>
                      <a:pt x="207" y="435"/>
                    </a:lnTo>
                    <a:lnTo>
                      <a:pt x="208" y="434"/>
                    </a:lnTo>
                    <a:lnTo>
                      <a:pt x="209" y="434"/>
                    </a:lnTo>
                    <a:lnTo>
                      <a:pt x="209" y="432"/>
                    </a:lnTo>
                    <a:lnTo>
                      <a:pt x="211" y="430"/>
                    </a:lnTo>
                    <a:lnTo>
                      <a:pt x="210" y="430"/>
                    </a:lnTo>
                    <a:lnTo>
                      <a:pt x="210" y="429"/>
                    </a:lnTo>
                    <a:lnTo>
                      <a:pt x="209" y="428"/>
                    </a:lnTo>
                    <a:lnTo>
                      <a:pt x="211" y="429"/>
                    </a:lnTo>
                    <a:lnTo>
                      <a:pt x="213" y="426"/>
                    </a:lnTo>
                    <a:lnTo>
                      <a:pt x="215" y="428"/>
                    </a:lnTo>
                    <a:lnTo>
                      <a:pt x="216" y="427"/>
                    </a:lnTo>
                    <a:lnTo>
                      <a:pt x="216" y="426"/>
                    </a:lnTo>
                    <a:lnTo>
                      <a:pt x="216" y="422"/>
                    </a:lnTo>
                    <a:lnTo>
                      <a:pt x="216" y="421"/>
                    </a:lnTo>
                    <a:lnTo>
                      <a:pt x="218" y="422"/>
                    </a:lnTo>
                    <a:lnTo>
                      <a:pt x="223" y="423"/>
                    </a:lnTo>
                    <a:lnTo>
                      <a:pt x="226" y="421"/>
                    </a:lnTo>
                    <a:lnTo>
                      <a:pt x="227" y="418"/>
                    </a:lnTo>
                    <a:lnTo>
                      <a:pt x="229" y="418"/>
                    </a:lnTo>
                    <a:lnTo>
                      <a:pt x="229" y="417"/>
                    </a:lnTo>
                    <a:lnTo>
                      <a:pt x="230" y="417"/>
                    </a:lnTo>
                    <a:lnTo>
                      <a:pt x="230" y="416"/>
                    </a:lnTo>
                    <a:lnTo>
                      <a:pt x="228" y="415"/>
                    </a:lnTo>
                    <a:lnTo>
                      <a:pt x="229" y="413"/>
                    </a:lnTo>
                    <a:lnTo>
                      <a:pt x="230" y="413"/>
                    </a:lnTo>
                    <a:lnTo>
                      <a:pt x="233" y="411"/>
                    </a:lnTo>
                    <a:lnTo>
                      <a:pt x="234" y="410"/>
                    </a:lnTo>
                    <a:lnTo>
                      <a:pt x="237" y="411"/>
                    </a:lnTo>
                    <a:lnTo>
                      <a:pt x="239" y="409"/>
                    </a:lnTo>
                    <a:lnTo>
                      <a:pt x="242" y="411"/>
                    </a:lnTo>
                    <a:lnTo>
                      <a:pt x="243" y="409"/>
                    </a:lnTo>
                    <a:lnTo>
                      <a:pt x="246" y="411"/>
                    </a:lnTo>
                    <a:lnTo>
                      <a:pt x="247" y="411"/>
                    </a:lnTo>
                    <a:lnTo>
                      <a:pt x="247" y="413"/>
                    </a:lnTo>
                    <a:lnTo>
                      <a:pt x="250" y="413"/>
                    </a:lnTo>
                    <a:lnTo>
                      <a:pt x="248" y="411"/>
                    </a:lnTo>
                    <a:lnTo>
                      <a:pt x="250" y="410"/>
                    </a:lnTo>
                    <a:lnTo>
                      <a:pt x="251" y="410"/>
                    </a:lnTo>
                    <a:lnTo>
                      <a:pt x="252" y="410"/>
                    </a:lnTo>
                    <a:lnTo>
                      <a:pt x="251" y="408"/>
                    </a:lnTo>
                    <a:lnTo>
                      <a:pt x="252" y="408"/>
                    </a:lnTo>
                    <a:lnTo>
                      <a:pt x="252" y="407"/>
                    </a:lnTo>
                    <a:lnTo>
                      <a:pt x="251" y="407"/>
                    </a:lnTo>
                    <a:lnTo>
                      <a:pt x="253" y="404"/>
                    </a:lnTo>
                    <a:lnTo>
                      <a:pt x="253" y="402"/>
                    </a:lnTo>
                    <a:lnTo>
                      <a:pt x="254" y="401"/>
                    </a:lnTo>
                    <a:lnTo>
                      <a:pt x="253" y="398"/>
                    </a:lnTo>
                    <a:lnTo>
                      <a:pt x="255" y="399"/>
                    </a:lnTo>
                    <a:lnTo>
                      <a:pt x="256" y="399"/>
                    </a:lnTo>
                    <a:lnTo>
                      <a:pt x="260" y="402"/>
                    </a:lnTo>
                    <a:lnTo>
                      <a:pt x="260" y="403"/>
                    </a:lnTo>
                    <a:lnTo>
                      <a:pt x="258" y="403"/>
                    </a:lnTo>
                    <a:lnTo>
                      <a:pt x="258" y="404"/>
                    </a:lnTo>
                    <a:lnTo>
                      <a:pt x="260" y="404"/>
                    </a:lnTo>
                    <a:lnTo>
                      <a:pt x="261" y="404"/>
                    </a:lnTo>
                    <a:lnTo>
                      <a:pt x="261" y="405"/>
                    </a:lnTo>
                    <a:lnTo>
                      <a:pt x="264" y="402"/>
                    </a:lnTo>
                    <a:lnTo>
                      <a:pt x="268" y="400"/>
                    </a:lnTo>
                    <a:lnTo>
                      <a:pt x="266" y="400"/>
                    </a:lnTo>
                    <a:lnTo>
                      <a:pt x="267" y="394"/>
                    </a:lnTo>
                    <a:lnTo>
                      <a:pt x="271" y="398"/>
                    </a:lnTo>
                    <a:lnTo>
                      <a:pt x="273" y="395"/>
                    </a:lnTo>
                    <a:lnTo>
                      <a:pt x="276" y="393"/>
                    </a:lnTo>
                    <a:lnTo>
                      <a:pt x="277" y="394"/>
                    </a:lnTo>
                    <a:lnTo>
                      <a:pt x="277" y="396"/>
                    </a:lnTo>
                    <a:lnTo>
                      <a:pt x="277" y="398"/>
                    </a:lnTo>
                    <a:lnTo>
                      <a:pt x="278" y="398"/>
                    </a:lnTo>
                    <a:lnTo>
                      <a:pt x="278" y="400"/>
                    </a:lnTo>
                    <a:lnTo>
                      <a:pt x="277" y="400"/>
                    </a:lnTo>
                    <a:lnTo>
                      <a:pt x="278" y="401"/>
                    </a:lnTo>
                    <a:lnTo>
                      <a:pt x="277" y="401"/>
                    </a:lnTo>
                    <a:lnTo>
                      <a:pt x="277" y="402"/>
                    </a:lnTo>
                    <a:lnTo>
                      <a:pt x="278" y="402"/>
                    </a:lnTo>
                    <a:lnTo>
                      <a:pt x="279" y="404"/>
                    </a:lnTo>
                    <a:lnTo>
                      <a:pt x="280" y="403"/>
                    </a:lnTo>
                    <a:lnTo>
                      <a:pt x="280" y="401"/>
                    </a:lnTo>
                    <a:lnTo>
                      <a:pt x="280" y="402"/>
                    </a:lnTo>
                    <a:lnTo>
                      <a:pt x="281" y="404"/>
                    </a:lnTo>
                    <a:lnTo>
                      <a:pt x="280" y="404"/>
                    </a:lnTo>
                    <a:lnTo>
                      <a:pt x="280" y="405"/>
                    </a:lnTo>
                    <a:lnTo>
                      <a:pt x="283" y="407"/>
                    </a:lnTo>
                    <a:lnTo>
                      <a:pt x="285" y="408"/>
                    </a:lnTo>
                    <a:lnTo>
                      <a:pt x="288" y="409"/>
                    </a:lnTo>
                    <a:lnTo>
                      <a:pt x="289" y="408"/>
                    </a:lnTo>
                    <a:lnTo>
                      <a:pt x="291" y="408"/>
                    </a:lnTo>
                    <a:lnTo>
                      <a:pt x="293" y="406"/>
                    </a:lnTo>
                    <a:lnTo>
                      <a:pt x="294" y="406"/>
                    </a:lnTo>
                    <a:lnTo>
                      <a:pt x="295" y="403"/>
                    </a:lnTo>
                    <a:lnTo>
                      <a:pt x="294" y="401"/>
                    </a:lnTo>
                    <a:lnTo>
                      <a:pt x="294" y="400"/>
                    </a:lnTo>
                    <a:lnTo>
                      <a:pt x="296" y="400"/>
                    </a:lnTo>
                    <a:lnTo>
                      <a:pt x="296" y="401"/>
                    </a:lnTo>
                    <a:lnTo>
                      <a:pt x="296" y="403"/>
                    </a:lnTo>
                    <a:lnTo>
                      <a:pt x="298" y="403"/>
                    </a:lnTo>
                    <a:lnTo>
                      <a:pt x="298" y="404"/>
                    </a:lnTo>
                    <a:lnTo>
                      <a:pt x="300" y="404"/>
                    </a:lnTo>
                    <a:lnTo>
                      <a:pt x="301" y="404"/>
                    </a:lnTo>
                    <a:lnTo>
                      <a:pt x="303" y="406"/>
                    </a:lnTo>
                    <a:lnTo>
                      <a:pt x="304" y="407"/>
                    </a:lnTo>
                    <a:lnTo>
                      <a:pt x="305" y="406"/>
                    </a:lnTo>
                    <a:lnTo>
                      <a:pt x="307" y="406"/>
                    </a:lnTo>
                    <a:lnTo>
                      <a:pt x="308" y="409"/>
                    </a:lnTo>
                    <a:lnTo>
                      <a:pt x="309" y="410"/>
                    </a:lnTo>
                    <a:lnTo>
                      <a:pt x="309" y="407"/>
                    </a:lnTo>
                    <a:lnTo>
                      <a:pt x="309" y="406"/>
                    </a:lnTo>
                    <a:lnTo>
                      <a:pt x="311" y="406"/>
                    </a:lnTo>
                    <a:lnTo>
                      <a:pt x="313" y="407"/>
                    </a:lnTo>
                    <a:lnTo>
                      <a:pt x="313" y="406"/>
                    </a:lnTo>
                    <a:lnTo>
                      <a:pt x="314" y="406"/>
                    </a:lnTo>
                    <a:lnTo>
                      <a:pt x="318" y="408"/>
                    </a:lnTo>
                    <a:lnTo>
                      <a:pt x="318" y="407"/>
                    </a:lnTo>
                    <a:lnTo>
                      <a:pt x="320" y="407"/>
                    </a:lnTo>
                    <a:lnTo>
                      <a:pt x="318" y="406"/>
                    </a:lnTo>
                    <a:lnTo>
                      <a:pt x="320" y="406"/>
                    </a:lnTo>
                    <a:lnTo>
                      <a:pt x="320" y="404"/>
                    </a:lnTo>
                    <a:lnTo>
                      <a:pt x="321" y="404"/>
                    </a:lnTo>
                    <a:lnTo>
                      <a:pt x="322" y="406"/>
                    </a:lnTo>
                    <a:lnTo>
                      <a:pt x="326" y="404"/>
                    </a:lnTo>
                    <a:lnTo>
                      <a:pt x="326" y="403"/>
                    </a:lnTo>
                    <a:lnTo>
                      <a:pt x="325" y="402"/>
                    </a:lnTo>
                    <a:lnTo>
                      <a:pt x="325" y="400"/>
                    </a:lnTo>
                    <a:lnTo>
                      <a:pt x="321" y="398"/>
                    </a:lnTo>
                    <a:lnTo>
                      <a:pt x="324" y="396"/>
                    </a:lnTo>
                    <a:lnTo>
                      <a:pt x="323" y="395"/>
                    </a:lnTo>
                    <a:lnTo>
                      <a:pt x="324" y="396"/>
                    </a:lnTo>
                    <a:lnTo>
                      <a:pt x="329" y="394"/>
                    </a:lnTo>
                    <a:lnTo>
                      <a:pt x="330" y="394"/>
                    </a:lnTo>
                    <a:lnTo>
                      <a:pt x="332" y="393"/>
                    </a:lnTo>
                    <a:lnTo>
                      <a:pt x="333" y="393"/>
                    </a:lnTo>
                    <a:lnTo>
                      <a:pt x="336" y="394"/>
                    </a:lnTo>
                    <a:lnTo>
                      <a:pt x="337" y="393"/>
                    </a:lnTo>
                    <a:lnTo>
                      <a:pt x="339" y="394"/>
                    </a:lnTo>
                    <a:lnTo>
                      <a:pt x="342" y="393"/>
                    </a:lnTo>
                    <a:lnTo>
                      <a:pt x="345" y="395"/>
                    </a:lnTo>
                    <a:lnTo>
                      <a:pt x="346" y="393"/>
                    </a:lnTo>
                    <a:lnTo>
                      <a:pt x="346" y="392"/>
                    </a:lnTo>
                    <a:lnTo>
                      <a:pt x="348" y="390"/>
                    </a:lnTo>
                    <a:lnTo>
                      <a:pt x="350" y="390"/>
                    </a:lnTo>
                    <a:lnTo>
                      <a:pt x="350" y="388"/>
                    </a:lnTo>
                    <a:lnTo>
                      <a:pt x="348" y="384"/>
                    </a:lnTo>
                    <a:lnTo>
                      <a:pt x="349" y="383"/>
                    </a:lnTo>
                    <a:lnTo>
                      <a:pt x="351" y="383"/>
                    </a:lnTo>
                    <a:lnTo>
                      <a:pt x="353" y="383"/>
                    </a:lnTo>
                    <a:lnTo>
                      <a:pt x="355" y="383"/>
                    </a:lnTo>
                    <a:lnTo>
                      <a:pt x="356" y="383"/>
                    </a:lnTo>
                    <a:lnTo>
                      <a:pt x="357" y="381"/>
                    </a:lnTo>
                    <a:lnTo>
                      <a:pt x="359" y="381"/>
                    </a:lnTo>
                    <a:lnTo>
                      <a:pt x="359" y="380"/>
                    </a:lnTo>
                    <a:lnTo>
                      <a:pt x="361" y="378"/>
                    </a:lnTo>
                    <a:lnTo>
                      <a:pt x="362" y="376"/>
                    </a:lnTo>
                    <a:lnTo>
                      <a:pt x="362" y="377"/>
                    </a:lnTo>
                    <a:lnTo>
                      <a:pt x="362" y="376"/>
                    </a:lnTo>
                    <a:lnTo>
                      <a:pt x="364" y="370"/>
                    </a:lnTo>
                    <a:lnTo>
                      <a:pt x="363" y="370"/>
                    </a:lnTo>
                    <a:lnTo>
                      <a:pt x="363" y="367"/>
                    </a:lnTo>
                    <a:lnTo>
                      <a:pt x="360" y="367"/>
                    </a:lnTo>
                    <a:lnTo>
                      <a:pt x="362" y="364"/>
                    </a:lnTo>
                    <a:lnTo>
                      <a:pt x="362" y="362"/>
                    </a:lnTo>
                    <a:lnTo>
                      <a:pt x="361" y="361"/>
                    </a:lnTo>
                    <a:lnTo>
                      <a:pt x="361" y="363"/>
                    </a:lnTo>
                    <a:lnTo>
                      <a:pt x="358" y="365"/>
                    </a:lnTo>
                    <a:lnTo>
                      <a:pt x="356" y="364"/>
                    </a:lnTo>
                    <a:lnTo>
                      <a:pt x="355" y="366"/>
                    </a:lnTo>
                    <a:lnTo>
                      <a:pt x="354" y="366"/>
                    </a:lnTo>
                    <a:lnTo>
                      <a:pt x="356" y="364"/>
                    </a:lnTo>
                    <a:lnTo>
                      <a:pt x="356" y="362"/>
                    </a:lnTo>
                    <a:lnTo>
                      <a:pt x="357" y="363"/>
                    </a:lnTo>
                    <a:lnTo>
                      <a:pt x="358" y="361"/>
                    </a:lnTo>
                    <a:lnTo>
                      <a:pt x="356" y="358"/>
                    </a:lnTo>
                    <a:lnTo>
                      <a:pt x="356" y="357"/>
                    </a:lnTo>
                    <a:lnTo>
                      <a:pt x="356" y="354"/>
                    </a:lnTo>
                    <a:lnTo>
                      <a:pt x="354" y="355"/>
                    </a:lnTo>
                    <a:lnTo>
                      <a:pt x="355" y="353"/>
                    </a:lnTo>
                    <a:lnTo>
                      <a:pt x="353" y="353"/>
                    </a:lnTo>
                    <a:lnTo>
                      <a:pt x="354" y="351"/>
                    </a:lnTo>
                    <a:lnTo>
                      <a:pt x="356" y="347"/>
                    </a:lnTo>
                    <a:lnTo>
                      <a:pt x="359" y="347"/>
                    </a:lnTo>
                    <a:lnTo>
                      <a:pt x="362" y="349"/>
                    </a:lnTo>
                    <a:lnTo>
                      <a:pt x="364" y="347"/>
                    </a:lnTo>
                    <a:lnTo>
                      <a:pt x="364" y="346"/>
                    </a:lnTo>
                    <a:lnTo>
                      <a:pt x="366" y="348"/>
                    </a:lnTo>
                    <a:lnTo>
                      <a:pt x="368" y="345"/>
                    </a:lnTo>
                    <a:lnTo>
                      <a:pt x="366" y="344"/>
                    </a:lnTo>
                    <a:lnTo>
                      <a:pt x="366" y="340"/>
                    </a:lnTo>
                    <a:lnTo>
                      <a:pt x="367" y="338"/>
                    </a:lnTo>
                    <a:lnTo>
                      <a:pt x="367" y="339"/>
                    </a:lnTo>
                    <a:lnTo>
                      <a:pt x="368" y="337"/>
                    </a:lnTo>
                    <a:lnTo>
                      <a:pt x="366" y="334"/>
                    </a:lnTo>
                    <a:lnTo>
                      <a:pt x="365" y="332"/>
                    </a:lnTo>
                    <a:lnTo>
                      <a:pt x="363" y="332"/>
                    </a:lnTo>
                    <a:lnTo>
                      <a:pt x="361" y="331"/>
                    </a:lnTo>
                    <a:lnTo>
                      <a:pt x="359" y="331"/>
                    </a:lnTo>
                    <a:lnTo>
                      <a:pt x="358" y="330"/>
                    </a:lnTo>
                    <a:lnTo>
                      <a:pt x="359" y="326"/>
                    </a:lnTo>
                    <a:lnTo>
                      <a:pt x="359" y="324"/>
                    </a:lnTo>
                    <a:lnTo>
                      <a:pt x="360" y="322"/>
                    </a:lnTo>
                    <a:lnTo>
                      <a:pt x="362" y="317"/>
                    </a:lnTo>
                    <a:lnTo>
                      <a:pt x="364" y="315"/>
                    </a:lnTo>
                    <a:lnTo>
                      <a:pt x="364" y="313"/>
                    </a:lnTo>
                    <a:lnTo>
                      <a:pt x="366" y="311"/>
                    </a:lnTo>
                    <a:lnTo>
                      <a:pt x="369" y="311"/>
                    </a:lnTo>
                    <a:lnTo>
                      <a:pt x="369" y="313"/>
                    </a:lnTo>
                    <a:lnTo>
                      <a:pt x="370" y="313"/>
                    </a:lnTo>
                    <a:lnTo>
                      <a:pt x="371" y="312"/>
                    </a:lnTo>
                    <a:lnTo>
                      <a:pt x="373" y="311"/>
                    </a:lnTo>
                    <a:lnTo>
                      <a:pt x="374" y="311"/>
                    </a:lnTo>
                    <a:lnTo>
                      <a:pt x="375" y="311"/>
                    </a:lnTo>
                    <a:lnTo>
                      <a:pt x="375" y="307"/>
                    </a:lnTo>
                    <a:lnTo>
                      <a:pt x="372" y="306"/>
                    </a:lnTo>
                    <a:lnTo>
                      <a:pt x="373" y="303"/>
                    </a:lnTo>
                    <a:lnTo>
                      <a:pt x="372" y="303"/>
                    </a:lnTo>
                    <a:lnTo>
                      <a:pt x="372" y="302"/>
                    </a:lnTo>
                    <a:lnTo>
                      <a:pt x="368" y="302"/>
                    </a:lnTo>
                    <a:lnTo>
                      <a:pt x="367" y="300"/>
                    </a:lnTo>
                    <a:lnTo>
                      <a:pt x="367" y="297"/>
                    </a:lnTo>
                    <a:lnTo>
                      <a:pt x="369" y="294"/>
                    </a:lnTo>
                    <a:lnTo>
                      <a:pt x="369" y="293"/>
                    </a:lnTo>
                    <a:lnTo>
                      <a:pt x="370" y="294"/>
                    </a:lnTo>
                    <a:lnTo>
                      <a:pt x="373" y="293"/>
                    </a:lnTo>
                    <a:lnTo>
                      <a:pt x="373" y="292"/>
                    </a:lnTo>
                    <a:lnTo>
                      <a:pt x="375" y="293"/>
                    </a:lnTo>
                    <a:lnTo>
                      <a:pt x="375" y="292"/>
                    </a:lnTo>
                    <a:lnTo>
                      <a:pt x="374" y="290"/>
                    </a:lnTo>
                    <a:lnTo>
                      <a:pt x="375" y="289"/>
                    </a:lnTo>
                    <a:lnTo>
                      <a:pt x="377" y="289"/>
                    </a:lnTo>
                    <a:lnTo>
                      <a:pt x="378" y="288"/>
                    </a:lnTo>
                    <a:lnTo>
                      <a:pt x="378" y="286"/>
                    </a:lnTo>
                    <a:lnTo>
                      <a:pt x="379" y="285"/>
                    </a:lnTo>
                    <a:lnTo>
                      <a:pt x="378" y="283"/>
                    </a:lnTo>
                    <a:lnTo>
                      <a:pt x="378" y="282"/>
                    </a:lnTo>
                    <a:lnTo>
                      <a:pt x="378" y="281"/>
                    </a:lnTo>
                    <a:lnTo>
                      <a:pt x="378" y="279"/>
                    </a:lnTo>
                    <a:lnTo>
                      <a:pt x="379" y="279"/>
                    </a:lnTo>
                    <a:lnTo>
                      <a:pt x="382" y="279"/>
                    </a:lnTo>
                    <a:lnTo>
                      <a:pt x="384" y="278"/>
                    </a:lnTo>
                    <a:lnTo>
                      <a:pt x="386" y="279"/>
                    </a:lnTo>
                    <a:lnTo>
                      <a:pt x="390" y="276"/>
                    </a:lnTo>
                    <a:lnTo>
                      <a:pt x="392" y="274"/>
                    </a:lnTo>
                    <a:lnTo>
                      <a:pt x="392" y="272"/>
                    </a:lnTo>
                    <a:lnTo>
                      <a:pt x="395" y="272"/>
                    </a:lnTo>
                    <a:lnTo>
                      <a:pt x="395" y="274"/>
                    </a:lnTo>
                    <a:lnTo>
                      <a:pt x="396" y="275"/>
                    </a:lnTo>
                    <a:lnTo>
                      <a:pt x="396" y="274"/>
                    </a:lnTo>
                    <a:lnTo>
                      <a:pt x="398" y="272"/>
                    </a:lnTo>
                    <a:lnTo>
                      <a:pt x="400" y="272"/>
                    </a:lnTo>
                    <a:lnTo>
                      <a:pt x="403" y="270"/>
                    </a:lnTo>
                    <a:lnTo>
                      <a:pt x="403" y="268"/>
                    </a:lnTo>
                    <a:lnTo>
                      <a:pt x="406" y="268"/>
                    </a:lnTo>
                    <a:lnTo>
                      <a:pt x="406" y="266"/>
                    </a:lnTo>
                    <a:lnTo>
                      <a:pt x="405" y="266"/>
                    </a:lnTo>
                    <a:lnTo>
                      <a:pt x="406" y="266"/>
                    </a:lnTo>
                    <a:lnTo>
                      <a:pt x="405" y="264"/>
                    </a:lnTo>
                    <a:lnTo>
                      <a:pt x="403" y="260"/>
                    </a:lnTo>
                    <a:lnTo>
                      <a:pt x="406" y="258"/>
                    </a:lnTo>
                    <a:lnTo>
                      <a:pt x="405" y="258"/>
                    </a:lnTo>
                    <a:lnTo>
                      <a:pt x="404" y="253"/>
                    </a:lnTo>
                    <a:lnTo>
                      <a:pt x="405" y="253"/>
                    </a:lnTo>
                    <a:lnTo>
                      <a:pt x="405" y="251"/>
                    </a:lnTo>
                    <a:lnTo>
                      <a:pt x="406" y="248"/>
                    </a:lnTo>
                    <a:lnTo>
                      <a:pt x="406" y="246"/>
                    </a:lnTo>
                    <a:lnTo>
                      <a:pt x="407" y="244"/>
                    </a:lnTo>
                    <a:lnTo>
                      <a:pt x="408" y="243"/>
                    </a:lnTo>
                    <a:lnTo>
                      <a:pt x="408" y="240"/>
                    </a:lnTo>
                    <a:lnTo>
                      <a:pt x="406" y="242"/>
                    </a:lnTo>
                    <a:lnTo>
                      <a:pt x="405" y="241"/>
                    </a:lnTo>
                    <a:lnTo>
                      <a:pt x="404" y="239"/>
                    </a:lnTo>
                    <a:lnTo>
                      <a:pt x="406" y="238"/>
                    </a:lnTo>
                    <a:lnTo>
                      <a:pt x="405" y="236"/>
                    </a:lnTo>
                    <a:lnTo>
                      <a:pt x="405" y="235"/>
                    </a:lnTo>
                    <a:lnTo>
                      <a:pt x="406" y="234"/>
                    </a:lnTo>
                    <a:lnTo>
                      <a:pt x="404" y="229"/>
                    </a:lnTo>
                    <a:lnTo>
                      <a:pt x="405" y="226"/>
                    </a:lnTo>
                    <a:lnTo>
                      <a:pt x="406" y="225"/>
                    </a:lnTo>
                    <a:lnTo>
                      <a:pt x="408" y="223"/>
                    </a:lnTo>
                    <a:lnTo>
                      <a:pt x="410" y="221"/>
                    </a:lnTo>
                    <a:lnTo>
                      <a:pt x="408" y="217"/>
                    </a:lnTo>
                    <a:lnTo>
                      <a:pt x="412" y="215"/>
                    </a:lnTo>
                    <a:lnTo>
                      <a:pt x="413" y="213"/>
                    </a:lnTo>
                    <a:lnTo>
                      <a:pt x="410" y="212"/>
                    </a:lnTo>
                    <a:lnTo>
                      <a:pt x="410" y="211"/>
                    </a:lnTo>
                    <a:lnTo>
                      <a:pt x="410" y="209"/>
                    </a:lnTo>
                    <a:lnTo>
                      <a:pt x="411" y="208"/>
                    </a:lnTo>
                    <a:lnTo>
                      <a:pt x="410" y="208"/>
                    </a:lnTo>
                    <a:lnTo>
                      <a:pt x="409" y="209"/>
                    </a:lnTo>
                    <a:lnTo>
                      <a:pt x="408" y="208"/>
                    </a:lnTo>
                    <a:lnTo>
                      <a:pt x="406" y="206"/>
                    </a:lnTo>
                    <a:lnTo>
                      <a:pt x="405" y="204"/>
                    </a:lnTo>
                    <a:lnTo>
                      <a:pt x="406" y="203"/>
                    </a:lnTo>
                    <a:lnTo>
                      <a:pt x="406" y="202"/>
                    </a:lnTo>
                    <a:lnTo>
                      <a:pt x="404" y="200"/>
                    </a:lnTo>
                    <a:lnTo>
                      <a:pt x="405" y="200"/>
                    </a:lnTo>
                    <a:lnTo>
                      <a:pt x="407" y="200"/>
                    </a:lnTo>
                    <a:lnTo>
                      <a:pt x="408" y="201"/>
                    </a:lnTo>
                    <a:lnTo>
                      <a:pt x="409" y="205"/>
                    </a:lnTo>
                    <a:lnTo>
                      <a:pt x="412" y="204"/>
                    </a:lnTo>
                    <a:lnTo>
                      <a:pt x="413" y="203"/>
                    </a:lnTo>
                    <a:lnTo>
                      <a:pt x="413" y="202"/>
                    </a:lnTo>
                    <a:lnTo>
                      <a:pt x="416" y="200"/>
                    </a:lnTo>
                    <a:lnTo>
                      <a:pt x="418" y="197"/>
                    </a:lnTo>
                    <a:lnTo>
                      <a:pt x="419" y="197"/>
                    </a:lnTo>
                    <a:lnTo>
                      <a:pt x="422" y="191"/>
                    </a:lnTo>
                    <a:lnTo>
                      <a:pt x="422"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496" name="Freeform 112">
                <a:extLst>
                  <a:ext uri="{FF2B5EF4-FFF2-40B4-BE49-F238E27FC236}">
                    <a16:creationId xmlns:a16="http://schemas.microsoft.com/office/drawing/2014/main" id="{FA735C1B-D285-416D-9CD9-9D9454048665}"/>
                  </a:ext>
                </a:extLst>
              </p:cNvPr>
              <p:cNvSpPr>
                <a:spLocks/>
              </p:cNvSpPr>
              <p:nvPr/>
            </p:nvSpPr>
            <p:spPr bwMode="auto">
              <a:xfrm>
                <a:off x="1156" y="3285"/>
                <a:ext cx="422" cy="438"/>
              </a:xfrm>
              <a:custGeom>
                <a:avLst/>
                <a:gdLst>
                  <a:gd name="T0" fmla="*/ 418 w 422"/>
                  <a:gd name="T1" fmla="*/ 168 h 438"/>
                  <a:gd name="T2" fmla="*/ 390 w 422"/>
                  <a:gd name="T3" fmla="*/ 138 h 438"/>
                  <a:gd name="T4" fmla="*/ 364 w 422"/>
                  <a:gd name="T5" fmla="*/ 110 h 438"/>
                  <a:gd name="T6" fmla="*/ 338 w 422"/>
                  <a:gd name="T7" fmla="*/ 91 h 438"/>
                  <a:gd name="T8" fmla="*/ 320 w 422"/>
                  <a:gd name="T9" fmla="*/ 76 h 438"/>
                  <a:gd name="T10" fmla="*/ 291 w 422"/>
                  <a:gd name="T11" fmla="*/ 93 h 438"/>
                  <a:gd name="T12" fmla="*/ 269 w 422"/>
                  <a:gd name="T13" fmla="*/ 61 h 438"/>
                  <a:gd name="T14" fmla="*/ 255 w 422"/>
                  <a:gd name="T15" fmla="*/ 47 h 438"/>
                  <a:gd name="T16" fmla="*/ 244 w 422"/>
                  <a:gd name="T17" fmla="*/ 35 h 438"/>
                  <a:gd name="T18" fmla="*/ 226 w 422"/>
                  <a:gd name="T19" fmla="*/ 32 h 438"/>
                  <a:gd name="T20" fmla="*/ 213 w 422"/>
                  <a:gd name="T21" fmla="*/ 24 h 438"/>
                  <a:gd name="T22" fmla="*/ 190 w 422"/>
                  <a:gd name="T23" fmla="*/ 0 h 438"/>
                  <a:gd name="T24" fmla="*/ 171 w 422"/>
                  <a:gd name="T25" fmla="*/ 11 h 438"/>
                  <a:gd name="T26" fmla="*/ 165 w 422"/>
                  <a:gd name="T27" fmla="*/ 29 h 438"/>
                  <a:gd name="T28" fmla="*/ 150 w 422"/>
                  <a:gd name="T29" fmla="*/ 34 h 438"/>
                  <a:gd name="T30" fmla="*/ 126 w 422"/>
                  <a:gd name="T31" fmla="*/ 41 h 438"/>
                  <a:gd name="T32" fmla="*/ 109 w 422"/>
                  <a:gd name="T33" fmla="*/ 41 h 438"/>
                  <a:gd name="T34" fmla="*/ 96 w 422"/>
                  <a:gd name="T35" fmla="*/ 62 h 438"/>
                  <a:gd name="T36" fmla="*/ 112 w 422"/>
                  <a:gd name="T37" fmla="*/ 94 h 438"/>
                  <a:gd name="T38" fmla="*/ 97 w 422"/>
                  <a:gd name="T39" fmla="*/ 104 h 438"/>
                  <a:gd name="T40" fmla="*/ 86 w 422"/>
                  <a:gd name="T41" fmla="*/ 114 h 438"/>
                  <a:gd name="T42" fmla="*/ 72 w 422"/>
                  <a:gd name="T43" fmla="*/ 104 h 438"/>
                  <a:gd name="T44" fmla="*/ 49 w 422"/>
                  <a:gd name="T45" fmla="*/ 105 h 438"/>
                  <a:gd name="T46" fmla="*/ 37 w 422"/>
                  <a:gd name="T47" fmla="*/ 112 h 438"/>
                  <a:gd name="T48" fmla="*/ 21 w 422"/>
                  <a:gd name="T49" fmla="*/ 130 h 438"/>
                  <a:gd name="T50" fmla="*/ 16 w 422"/>
                  <a:gd name="T51" fmla="*/ 149 h 438"/>
                  <a:gd name="T52" fmla="*/ 5 w 422"/>
                  <a:gd name="T53" fmla="*/ 183 h 438"/>
                  <a:gd name="T54" fmla="*/ 1 w 422"/>
                  <a:gd name="T55" fmla="*/ 201 h 438"/>
                  <a:gd name="T56" fmla="*/ 1 w 422"/>
                  <a:gd name="T57" fmla="*/ 223 h 438"/>
                  <a:gd name="T58" fmla="*/ 19 w 422"/>
                  <a:gd name="T59" fmla="*/ 253 h 438"/>
                  <a:gd name="T60" fmla="*/ 43 w 422"/>
                  <a:gd name="T61" fmla="*/ 258 h 438"/>
                  <a:gd name="T62" fmla="*/ 58 w 422"/>
                  <a:gd name="T63" fmla="*/ 275 h 438"/>
                  <a:gd name="T64" fmla="*/ 85 w 422"/>
                  <a:gd name="T65" fmla="*/ 288 h 438"/>
                  <a:gd name="T66" fmla="*/ 109 w 422"/>
                  <a:gd name="T67" fmla="*/ 293 h 438"/>
                  <a:gd name="T68" fmla="*/ 113 w 422"/>
                  <a:gd name="T69" fmla="*/ 321 h 438"/>
                  <a:gd name="T70" fmla="*/ 131 w 422"/>
                  <a:gd name="T71" fmla="*/ 341 h 438"/>
                  <a:gd name="T72" fmla="*/ 153 w 422"/>
                  <a:gd name="T73" fmla="*/ 347 h 438"/>
                  <a:gd name="T74" fmla="*/ 172 w 422"/>
                  <a:gd name="T75" fmla="*/ 351 h 438"/>
                  <a:gd name="T76" fmla="*/ 173 w 422"/>
                  <a:gd name="T77" fmla="*/ 371 h 438"/>
                  <a:gd name="T78" fmla="*/ 156 w 422"/>
                  <a:gd name="T79" fmla="*/ 388 h 438"/>
                  <a:gd name="T80" fmla="*/ 144 w 422"/>
                  <a:gd name="T81" fmla="*/ 407 h 438"/>
                  <a:gd name="T82" fmla="*/ 166 w 422"/>
                  <a:gd name="T83" fmla="*/ 424 h 438"/>
                  <a:gd name="T84" fmla="*/ 179 w 422"/>
                  <a:gd name="T85" fmla="*/ 435 h 438"/>
                  <a:gd name="T86" fmla="*/ 195 w 422"/>
                  <a:gd name="T87" fmla="*/ 427 h 438"/>
                  <a:gd name="T88" fmla="*/ 216 w 422"/>
                  <a:gd name="T89" fmla="*/ 427 h 438"/>
                  <a:gd name="T90" fmla="*/ 239 w 422"/>
                  <a:gd name="T91" fmla="*/ 409 h 438"/>
                  <a:gd name="T92" fmla="*/ 253 w 422"/>
                  <a:gd name="T93" fmla="*/ 398 h 438"/>
                  <a:gd name="T94" fmla="*/ 277 w 422"/>
                  <a:gd name="T95" fmla="*/ 396 h 438"/>
                  <a:gd name="T96" fmla="*/ 288 w 422"/>
                  <a:gd name="T97" fmla="*/ 409 h 438"/>
                  <a:gd name="T98" fmla="*/ 307 w 422"/>
                  <a:gd name="T99" fmla="*/ 406 h 438"/>
                  <a:gd name="T100" fmla="*/ 326 w 422"/>
                  <a:gd name="T101" fmla="*/ 404 h 438"/>
                  <a:gd name="T102" fmla="*/ 346 w 422"/>
                  <a:gd name="T103" fmla="*/ 392 h 438"/>
                  <a:gd name="T104" fmla="*/ 363 w 422"/>
                  <a:gd name="T105" fmla="*/ 370 h 438"/>
                  <a:gd name="T106" fmla="*/ 354 w 422"/>
                  <a:gd name="T107" fmla="*/ 355 h 438"/>
                  <a:gd name="T108" fmla="*/ 363 w 422"/>
                  <a:gd name="T109" fmla="*/ 332 h 438"/>
                  <a:gd name="T110" fmla="*/ 375 w 422"/>
                  <a:gd name="T111" fmla="*/ 311 h 438"/>
                  <a:gd name="T112" fmla="*/ 377 w 422"/>
                  <a:gd name="T113" fmla="*/ 289 h 438"/>
                  <a:gd name="T114" fmla="*/ 396 w 422"/>
                  <a:gd name="T115" fmla="*/ 275 h 438"/>
                  <a:gd name="T116" fmla="*/ 405 w 422"/>
                  <a:gd name="T117" fmla="*/ 253 h 438"/>
                  <a:gd name="T118" fmla="*/ 410 w 422"/>
                  <a:gd name="T119" fmla="*/ 221 h 438"/>
                  <a:gd name="T120" fmla="*/ 408 w 422"/>
                  <a:gd name="T121" fmla="*/ 201 h 4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22"/>
                  <a:gd name="T184" fmla="*/ 0 h 438"/>
                  <a:gd name="T185" fmla="*/ 422 w 422"/>
                  <a:gd name="T186" fmla="*/ 438 h 4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22" h="438">
                    <a:moveTo>
                      <a:pt x="422" y="187"/>
                    </a:moveTo>
                    <a:lnTo>
                      <a:pt x="421" y="184"/>
                    </a:lnTo>
                    <a:lnTo>
                      <a:pt x="417" y="183"/>
                    </a:lnTo>
                    <a:lnTo>
                      <a:pt x="417" y="182"/>
                    </a:lnTo>
                    <a:lnTo>
                      <a:pt x="415" y="182"/>
                    </a:lnTo>
                    <a:lnTo>
                      <a:pt x="414" y="181"/>
                    </a:lnTo>
                    <a:lnTo>
                      <a:pt x="414" y="180"/>
                    </a:lnTo>
                    <a:lnTo>
                      <a:pt x="413" y="179"/>
                    </a:lnTo>
                    <a:lnTo>
                      <a:pt x="413" y="178"/>
                    </a:lnTo>
                    <a:lnTo>
                      <a:pt x="411" y="177"/>
                    </a:lnTo>
                    <a:lnTo>
                      <a:pt x="412" y="175"/>
                    </a:lnTo>
                    <a:lnTo>
                      <a:pt x="414" y="175"/>
                    </a:lnTo>
                    <a:lnTo>
                      <a:pt x="415" y="174"/>
                    </a:lnTo>
                    <a:lnTo>
                      <a:pt x="417" y="172"/>
                    </a:lnTo>
                    <a:lnTo>
                      <a:pt x="417" y="169"/>
                    </a:lnTo>
                    <a:lnTo>
                      <a:pt x="418" y="169"/>
                    </a:lnTo>
                    <a:lnTo>
                      <a:pt x="418" y="168"/>
                    </a:lnTo>
                    <a:lnTo>
                      <a:pt x="418" y="164"/>
                    </a:lnTo>
                    <a:lnTo>
                      <a:pt x="418" y="163"/>
                    </a:lnTo>
                    <a:lnTo>
                      <a:pt x="414" y="157"/>
                    </a:lnTo>
                    <a:lnTo>
                      <a:pt x="414" y="155"/>
                    </a:lnTo>
                    <a:lnTo>
                      <a:pt x="413" y="152"/>
                    </a:lnTo>
                    <a:lnTo>
                      <a:pt x="410" y="152"/>
                    </a:lnTo>
                    <a:lnTo>
                      <a:pt x="408" y="149"/>
                    </a:lnTo>
                    <a:lnTo>
                      <a:pt x="408" y="147"/>
                    </a:lnTo>
                    <a:lnTo>
                      <a:pt x="405" y="145"/>
                    </a:lnTo>
                    <a:lnTo>
                      <a:pt x="403" y="145"/>
                    </a:lnTo>
                    <a:lnTo>
                      <a:pt x="400" y="142"/>
                    </a:lnTo>
                    <a:lnTo>
                      <a:pt x="398" y="143"/>
                    </a:lnTo>
                    <a:lnTo>
                      <a:pt x="396" y="140"/>
                    </a:lnTo>
                    <a:lnTo>
                      <a:pt x="395" y="142"/>
                    </a:lnTo>
                    <a:lnTo>
                      <a:pt x="394" y="142"/>
                    </a:lnTo>
                    <a:lnTo>
                      <a:pt x="392" y="142"/>
                    </a:lnTo>
                    <a:lnTo>
                      <a:pt x="391" y="139"/>
                    </a:lnTo>
                    <a:lnTo>
                      <a:pt x="390" y="138"/>
                    </a:lnTo>
                    <a:lnTo>
                      <a:pt x="387" y="136"/>
                    </a:lnTo>
                    <a:lnTo>
                      <a:pt x="389" y="132"/>
                    </a:lnTo>
                    <a:lnTo>
                      <a:pt x="387" y="131"/>
                    </a:lnTo>
                    <a:lnTo>
                      <a:pt x="385" y="128"/>
                    </a:lnTo>
                    <a:lnTo>
                      <a:pt x="382" y="122"/>
                    </a:lnTo>
                    <a:lnTo>
                      <a:pt x="380" y="120"/>
                    </a:lnTo>
                    <a:lnTo>
                      <a:pt x="377" y="119"/>
                    </a:lnTo>
                    <a:lnTo>
                      <a:pt x="375" y="117"/>
                    </a:lnTo>
                    <a:lnTo>
                      <a:pt x="374" y="117"/>
                    </a:lnTo>
                    <a:lnTo>
                      <a:pt x="372" y="117"/>
                    </a:lnTo>
                    <a:lnTo>
                      <a:pt x="372" y="115"/>
                    </a:lnTo>
                    <a:lnTo>
                      <a:pt x="370" y="114"/>
                    </a:lnTo>
                    <a:lnTo>
                      <a:pt x="369" y="111"/>
                    </a:lnTo>
                    <a:lnTo>
                      <a:pt x="368" y="111"/>
                    </a:lnTo>
                    <a:lnTo>
                      <a:pt x="367" y="113"/>
                    </a:lnTo>
                    <a:lnTo>
                      <a:pt x="366" y="113"/>
                    </a:lnTo>
                    <a:lnTo>
                      <a:pt x="364" y="110"/>
                    </a:lnTo>
                    <a:lnTo>
                      <a:pt x="362" y="108"/>
                    </a:lnTo>
                    <a:lnTo>
                      <a:pt x="360" y="108"/>
                    </a:lnTo>
                    <a:lnTo>
                      <a:pt x="358" y="110"/>
                    </a:lnTo>
                    <a:lnTo>
                      <a:pt x="357" y="109"/>
                    </a:lnTo>
                    <a:lnTo>
                      <a:pt x="358" y="108"/>
                    </a:lnTo>
                    <a:lnTo>
                      <a:pt x="356" y="105"/>
                    </a:lnTo>
                    <a:lnTo>
                      <a:pt x="355" y="103"/>
                    </a:lnTo>
                    <a:lnTo>
                      <a:pt x="351" y="105"/>
                    </a:lnTo>
                    <a:lnTo>
                      <a:pt x="348" y="104"/>
                    </a:lnTo>
                    <a:lnTo>
                      <a:pt x="346" y="104"/>
                    </a:lnTo>
                    <a:lnTo>
                      <a:pt x="345" y="105"/>
                    </a:lnTo>
                    <a:lnTo>
                      <a:pt x="343" y="103"/>
                    </a:lnTo>
                    <a:lnTo>
                      <a:pt x="342" y="97"/>
                    </a:lnTo>
                    <a:lnTo>
                      <a:pt x="340" y="94"/>
                    </a:lnTo>
                    <a:lnTo>
                      <a:pt x="339" y="93"/>
                    </a:lnTo>
                    <a:lnTo>
                      <a:pt x="338" y="91"/>
                    </a:lnTo>
                    <a:lnTo>
                      <a:pt x="337" y="91"/>
                    </a:lnTo>
                    <a:lnTo>
                      <a:pt x="335" y="89"/>
                    </a:lnTo>
                    <a:lnTo>
                      <a:pt x="334" y="89"/>
                    </a:lnTo>
                    <a:lnTo>
                      <a:pt x="333" y="88"/>
                    </a:lnTo>
                    <a:lnTo>
                      <a:pt x="332" y="91"/>
                    </a:lnTo>
                    <a:lnTo>
                      <a:pt x="331" y="90"/>
                    </a:lnTo>
                    <a:lnTo>
                      <a:pt x="329" y="88"/>
                    </a:lnTo>
                    <a:lnTo>
                      <a:pt x="328" y="87"/>
                    </a:lnTo>
                    <a:lnTo>
                      <a:pt x="326" y="87"/>
                    </a:lnTo>
                    <a:lnTo>
                      <a:pt x="324" y="87"/>
                    </a:lnTo>
                    <a:lnTo>
                      <a:pt x="321" y="83"/>
                    </a:lnTo>
                    <a:lnTo>
                      <a:pt x="321" y="81"/>
                    </a:lnTo>
                    <a:lnTo>
                      <a:pt x="321" y="79"/>
                    </a:lnTo>
                    <a:lnTo>
                      <a:pt x="321" y="78"/>
                    </a:lnTo>
                    <a:lnTo>
                      <a:pt x="322" y="77"/>
                    </a:lnTo>
                    <a:lnTo>
                      <a:pt x="321" y="78"/>
                    </a:lnTo>
                    <a:lnTo>
                      <a:pt x="320" y="76"/>
                    </a:lnTo>
                    <a:lnTo>
                      <a:pt x="318" y="76"/>
                    </a:lnTo>
                    <a:lnTo>
                      <a:pt x="318" y="79"/>
                    </a:lnTo>
                    <a:lnTo>
                      <a:pt x="311" y="84"/>
                    </a:lnTo>
                    <a:lnTo>
                      <a:pt x="310" y="88"/>
                    </a:lnTo>
                    <a:lnTo>
                      <a:pt x="310" y="92"/>
                    </a:lnTo>
                    <a:lnTo>
                      <a:pt x="309" y="93"/>
                    </a:lnTo>
                    <a:lnTo>
                      <a:pt x="305" y="91"/>
                    </a:lnTo>
                    <a:lnTo>
                      <a:pt x="306" y="97"/>
                    </a:lnTo>
                    <a:lnTo>
                      <a:pt x="303" y="98"/>
                    </a:lnTo>
                    <a:lnTo>
                      <a:pt x="301" y="98"/>
                    </a:lnTo>
                    <a:lnTo>
                      <a:pt x="299" y="97"/>
                    </a:lnTo>
                    <a:lnTo>
                      <a:pt x="297" y="97"/>
                    </a:lnTo>
                    <a:lnTo>
                      <a:pt x="296" y="98"/>
                    </a:lnTo>
                    <a:lnTo>
                      <a:pt x="295" y="98"/>
                    </a:lnTo>
                    <a:lnTo>
                      <a:pt x="292" y="93"/>
                    </a:lnTo>
                    <a:lnTo>
                      <a:pt x="291" y="93"/>
                    </a:lnTo>
                    <a:lnTo>
                      <a:pt x="291" y="92"/>
                    </a:lnTo>
                    <a:lnTo>
                      <a:pt x="289" y="91"/>
                    </a:lnTo>
                    <a:lnTo>
                      <a:pt x="286" y="88"/>
                    </a:lnTo>
                    <a:lnTo>
                      <a:pt x="283" y="88"/>
                    </a:lnTo>
                    <a:lnTo>
                      <a:pt x="279" y="84"/>
                    </a:lnTo>
                    <a:lnTo>
                      <a:pt x="280" y="83"/>
                    </a:lnTo>
                    <a:lnTo>
                      <a:pt x="278" y="80"/>
                    </a:lnTo>
                    <a:lnTo>
                      <a:pt x="281" y="75"/>
                    </a:lnTo>
                    <a:lnTo>
                      <a:pt x="283" y="74"/>
                    </a:lnTo>
                    <a:lnTo>
                      <a:pt x="283" y="69"/>
                    </a:lnTo>
                    <a:lnTo>
                      <a:pt x="281" y="70"/>
                    </a:lnTo>
                    <a:lnTo>
                      <a:pt x="279" y="71"/>
                    </a:lnTo>
                    <a:lnTo>
                      <a:pt x="278" y="70"/>
                    </a:lnTo>
                    <a:lnTo>
                      <a:pt x="274" y="68"/>
                    </a:lnTo>
                    <a:lnTo>
                      <a:pt x="272" y="63"/>
                    </a:lnTo>
                    <a:lnTo>
                      <a:pt x="271" y="63"/>
                    </a:lnTo>
                    <a:lnTo>
                      <a:pt x="269" y="61"/>
                    </a:lnTo>
                    <a:lnTo>
                      <a:pt x="268" y="60"/>
                    </a:lnTo>
                    <a:lnTo>
                      <a:pt x="266" y="61"/>
                    </a:lnTo>
                    <a:lnTo>
                      <a:pt x="265" y="58"/>
                    </a:lnTo>
                    <a:lnTo>
                      <a:pt x="264" y="59"/>
                    </a:lnTo>
                    <a:lnTo>
                      <a:pt x="264" y="60"/>
                    </a:lnTo>
                    <a:lnTo>
                      <a:pt x="263" y="59"/>
                    </a:lnTo>
                    <a:lnTo>
                      <a:pt x="261" y="61"/>
                    </a:lnTo>
                    <a:lnTo>
                      <a:pt x="260" y="61"/>
                    </a:lnTo>
                    <a:lnTo>
                      <a:pt x="260" y="59"/>
                    </a:lnTo>
                    <a:lnTo>
                      <a:pt x="260" y="56"/>
                    </a:lnTo>
                    <a:lnTo>
                      <a:pt x="261" y="51"/>
                    </a:lnTo>
                    <a:lnTo>
                      <a:pt x="263" y="49"/>
                    </a:lnTo>
                    <a:lnTo>
                      <a:pt x="261" y="49"/>
                    </a:lnTo>
                    <a:lnTo>
                      <a:pt x="261" y="50"/>
                    </a:lnTo>
                    <a:lnTo>
                      <a:pt x="259" y="49"/>
                    </a:lnTo>
                    <a:lnTo>
                      <a:pt x="257" y="49"/>
                    </a:lnTo>
                    <a:lnTo>
                      <a:pt x="255" y="47"/>
                    </a:lnTo>
                    <a:lnTo>
                      <a:pt x="252" y="47"/>
                    </a:lnTo>
                    <a:lnTo>
                      <a:pt x="248" y="45"/>
                    </a:lnTo>
                    <a:lnTo>
                      <a:pt x="249" y="45"/>
                    </a:lnTo>
                    <a:lnTo>
                      <a:pt x="248" y="43"/>
                    </a:lnTo>
                    <a:lnTo>
                      <a:pt x="248" y="42"/>
                    </a:lnTo>
                    <a:lnTo>
                      <a:pt x="247" y="43"/>
                    </a:lnTo>
                    <a:lnTo>
                      <a:pt x="247" y="42"/>
                    </a:lnTo>
                    <a:lnTo>
                      <a:pt x="246" y="42"/>
                    </a:lnTo>
                    <a:lnTo>
                      <a:pt x="245" y="41"/>
                    </a:lnTo>
                    <a:lnTo>
                      <a:pt x="246" y="41"/>
                    </a:lnTo>
                    <a:lnTo>
                      <a:pt x="247" y="40"/>
                    </a:lnTo>
                    <a:lnTo>
                      <a:pt x="246" y="40"/>
                    </a:lnTo>
                    <a:lnTo>
                      <a:pt x="245" y="40"/>
                    </a:lnTo>
                    <a:lnTo>
                      <a:pt x="245" y="37"/>
                    </a:lnTo>
                    <a:lnTo>
                      <a:pt x="244" y="36"/>
                    </a:lnTo>
                    <a:lnTo>
                      <a:pt x="244" y="35"/>
                    </a:lnTo>
                    <a:lnTo>
                      <a:pt x="242" y="37"/>
                    </a:lnTo>
                    <a:lnTo>
                      <a:pt x="240" y="36"/>
                    </a:lnTo>
                    <a:lnTo>
                      <a:pt x="240" y="34"/>
                    </a:lnTo>
                    <a:lnTo>
                      <a:pt x="239" y="36"/>
                    </a:lnTo>
                    <a:lnTo>
                      <a:pt x="237" y="34"/>
                    </a:lnTo>
                    <a:lnTo>
                      <a:pt x="237" y="33"/>
                    </a:lnTo>
                    <a:lnTo>
                      <a:pt x="239" y="33"/>
                    </a:lnTo>
                    <a:lnTo>
                      <a:pt x="238" y="31"/>
                    </a:lnTo>
                    <a:lnTo>
                      <a:pt x="235" y="31"/>
                    </a:lnTo>
                    <a:lnTo>
                      <a:pt x="235" y="30"/>
                    </a:lnTo>
                    <a:lnTo>
                      <a:pt x="234" y="30"/>
                    </a:lnTo>
                    <a:lnTo>
                      <a:pt x="233" y="30"/>
                    </a:lnTo>
                    <a:lnTo>
                      <a:pt x="232" y="27"/>
                    </a:lnTo>
                    <a:lnTo>
                      <a:pt x="231" y="28"/>
                    </a:lnTo>
                    <a:lnTo>
                      <a:pt x="230" y="32"/>
                    </a:lnTo>
                    <a:lnTo>
                      <a:pt x="228" y="32"/>
                    </a:lnTo>
                    <a:lnTo>
                      <a:pt x="227" y="31"/>
                    </a:lnTo>
                    <a:lnTo>
                      <a:pt x="226" y="32"/>
                    </a:lnTo>
                    <a:lnTo>
                      <a:pt x="225" y="28"/>
                    </a:lnTo>
                    <a:lnTo>
                      <a:pt x="226" y="27"/>
                    </a:lnTo>
                    <a:lnTo>
                      <a:pt x="223" y="27"/>
                    </a:lnTo>
                    <a:lnTo>
                      <a:pt x="223" y="28"/>
                    </a:lnTo>
                    <a:lnTo>
                      <a:pt x="221" y="28"/>
                    </a:lnTo>
                    <a:lnTo>
                      <a:pt x="221" y="29"/>
                    </a:lnTo>
                    <a:lnTo>
                      <a:pt x="220" y="29"/>
                    </a:lnTo>
                    <a:lnTo>
                      <a:pt x="220" y="28"/>
                    </a:lnTo>
                    <a:lnTo>
                      <a:pt x="218" y="28"/>
                    </a:lnTo>
                    <a:lnTo>
                      <a:pt x="216" y="28"/>
                    </a:lnTo>
                    <a:lnTo>
                      <a:pt x="215" y="28"/>
                    </a:lnTo>
                    <a:lnTo>
                      <a:pt x="215" y="27"/>
                    </a:lnTo>
                    <a:lnTo>
                      <a:pt x="213" y="28"/>
                    </a:lnTo>
                    <a:lnTo>
                      <a:pt x="213" y="27"/>
                    </a:lnTo>
                    <a:lnTo>
                      <a:pt x="213" y="29"/>
                    </a:lnTo>
                    <a:lnTo>
                      <a:pt x="212" y="28"/>
                    </a:lnTo>
                    <a:lnTo>
                      <a:pt x="213" y="27"/>
                    </a:lnTo>
                    <a:lnTo>
                      <a:pt x="213" y="24"/>
                    </a:lnTo>
                    <a:lnTo>
                      <a:pt x="212" y="24"/>
                    </a:lnTo>
                    <a:lnTo>
                      <a:pt x="212" y="23"/>
                    </a:lnTo>
                    <a:lnTo>
                      <a:pt x="210" y="23"/>
                    </a:lnTo>
                    <a:lnTo>
                      <a:pt x="209" y="21"/>
                    </a:lnTo>
                    <a:lnTo>
                      <a:pt x="209" y="19"/>
                    </a:lnTo>
                    <a:lnTo>
                      <a:pt x="207" y="19"/>
                    </a:lnTo>
                    <a:lnTo>
                      <a:pt x="206" y="17"/>
                    </a:lnTo>
                    <a:lnTo>
                      <a:pt x="206" y="16"/>
                    </a:lnTo>
                    <a:lnTo>
                      <a:pt x="204" y="16"/>
                    </a:lnTo>
                    <a:lnTo>
                      <a:pt x="201" y="11"/>
                    </a:lnTo>
                    <a:lnTo>
                      <a:pt x="199" y="11"/>
                    </a:lnTo>
                    <a:lnTo>
                      <a:pt x="198" y="10"/>
                    </a:lnTo>
                    <a:lnTo>
                      <a:pt x="196" y="7"/>
                    </a:lnTo>
                    <a:lnTo>
                      <a:pt x="195" y="6"/>
                    </a:lnTo>
                    <a:lnTo>
                      <a:pt x="193" y="4"/>
                    </a:lnTo>
                    <a:lnTo>
                      <a:pt x="190" y="0"/>
                    </a:lnTo>
                    <a:lnTo>
                      <a:pt x="189" y="1"/>
                    </a:lnTo>
                    <a:lnTo>
                      <a:pt x="189" y="4"/>
                    </a:lnTo>
                    <a:lnTo>
                      <a:pt x="187" y="6"/>
                    </a:lnTo>
                    <a:lnTo>
                      <a:pt x="186" y="4"/>
                    </a:lnTo>
                    <a:lnTo>
                      <a:pt x="183" y="4"/>
                    </a:lnTo>
                    <a:lnTo>
                      <a:pt x="183" y="5"/>
                    </a:lnTo>
                    <a:lnTo>
                      <a:pt x="183" y="6"/>
                    </a:lnTo>
                    <a:lnTo>
                      <a:pt x="183" y="7"/>
                    </a:lnTo>
                    <a:lnTo>
                      <a:pt x="181" y="8"/>
                    </a:lnTo>
                    <a:lnTo>
                      <a:pt x="180" y="8"/>
                    </a:lnTo>
                    <a:lnTo>
                      <a:pt x="180" y="10"/>
                    </a:lnTo>
                    <a:lnTo>
                      <a:pt x="179" y="10"/>
                    </a:lnTo>
                    <a:lnTo>
                      <a:pt x="178" y="7"/>
                    </a:lnTo>
                    <a:lnTo>
                      <a:pt x="176" y="6"/>
                    </a:lnTo>
                    <a:lnTo>
                      <a:pt x="175" y="6"/>
                    </a:lnTo>
                    <a:lnTo>
                      <a:pt x="171" y="10"/>
                    </a:lnTo>
                    <a:lnTo>
                      <a:pt x="171" y="11"/>
                    </a:lnTo>
                    <a:lnTo>
                      <a:pt x="169" y="11"/>
                    </a:lnTo>
                    <a:lnTo>
                      <a:pt x="167" y="13"/>
                    </a:lnTo>
                    <a:lnTo>
                      <a:pt x="166" y="16"/>
                    </a:lnTo>
                    <a:lnTo>
                      <a:pt x="166" y="17"/>
                    </a:lnTo>
                    <a:lnTo>
                      <a:pt x="166" y="19"/>
                    </a:lnTo>
                    <a:lnTo>
                      <a:pt x="168" y="19"/>
                    </a:lnTo>
                    <a:lnTo>
                      <a:pt x="169" y="19"/>
                    </a:lnTo>
                    <a:lnTo>
                      <a:pt x="169" y="21"/>
                    </a:lnTo>
                    <a:lnTo>
                      <a:pt x="170" y="22"/>
                    </a:lnTo>
                    <a:lnTo>
                      <a:pt x="169" y="24"/>
                    </a:lnTo>
                    <a:lnTo>
                      <a:pt x="171" y="25"/>
                    </a:lnTo>
                    <a:lnTo>
                      <a:pt x="170" y="26"/>
                    </a:lnTo>
                    <a:lnTo>
                      <a:pt x="170" y="27"/>
                    </a:lnTo>
                    <a:lnTo>
                      <a:pt x="169" y="28"/>
                    </a:lnTo>
                    <a:lnTo>
                      <a:pt x="167" y="28"/>
                    </a:lnTo>
                    <a:lnTo>
                      <a:pt x="166" y="30"/>
                    </a:lnTo>
                    <a:lnTo>
                      <a:pt x="165" y="29"/>
                    </a:lnTo>
                    <a:lnTo>
                      <a:pt x="164" y="29"/>
                    </a:lnTo>
                    <a:lnTo>
                      <a:pt x="164" y="28"/>
                    </a:lnTo>
                    <a:lnTo>
                      <a:pt x="162" y="29"/>
                    </a:lnTo>
                    <a:lnTo>
                      <a:pt x="159" y="27"/>
                    </a:lnTo>
                    <a:lnTo>
                      <a:pt x="159" y="28"/>
                    </a:lnTo>
                    <a:lnTo>
                      <a:pt x="158" y="28"/>
                    </a:lnTo>
                    <a:lnTo>
                      <a:pt x="157" y="27"/>
                    </a:lnTo>
                    <a:lnTo>
                      <a:pt x="157" y="24"/>
                    </a:lnTo>
                    <a:lnTo>
                      <a:pt x="156" y="25"/>
                    </a:lnTo>
                    <a:lnTo>
                      <a:pt x="156" y="24"/>
                    </a:lnTo>
                    <a:lnTo>
                      <a:pt x="155" y="27"/>
                    </a:lnTo>
                    <a:lnTo>
                      <a:pt x="152" y="29"/>
                    </a:lnTo>
                    <a:lnTo>
                      <a:pt x="151" y="32"/>
                    </a:lnTo>
                    <a:lnTo>
                      <a:pt x="152" y="33"/>
                    </a:lnTo>
                    <a:lnTo>
                      <a:pt x="151" y="34"/>
                    </a:lnTo>
                    <a:lnTo>
                      <a:pt x="151" y="36"/>
                    </a:lnTo>
                    <a:lnTo>
                      <a:pt x="150" y="36"/>
                    </a:lnTo>
                    <a:lnTo>
                      <a:pt x="150" y="34"/>
                    </a:lnTo>
                    <a:lnTo>
                      <a:pt x="148" y="34"/>
                    </a:lnTo>
                    <a:lnTo>
                      <a:pt x="145" y="37"/>
                    </a:lnTo>
                    <a:lnTo>
                      <a:pt x="142" y="34"/>
                    </a:lnTo>
                    <a:lnTo>
                      <a:pt x="139" y="36"/>
                    </a:lnTo>
                    <a:lnTo>
                      <a:pt x="136" y="38"/>
                    </a:lnTo>
                    <a:lnTo>
                      <a:pt x="135" y="38"/>
                    </a:lnTo>
                    <a:lnTo>
                      <a:pt x="134" y="38"/>
                    </a:lnTo>
                    <a:lnTo>
                      <a:pt x="133" y="38"/>
                    </a:lnTo>
                    <a:lnTo>
                      <a:pt x="131" y="38"/>
                    </a:lnTo>
                    <a:lnTo>
                      <a:pt x="131" y="36"/>
                    </a:lnTo>
                    <a:lnTo>
                      <a:pt x="131" y="38"/>
                    </a:lnTo>
                    <a:lnTo>
                      <a:pt x="130" y="38"/>
                    </a:lnTo>
                    <a:lnTo>
                      <a:pt x="128" y="38"/>
                    </a:lnTo>
                    <a:lnTo>
                      <a:pt x="127" y="40"/>
                    </a:lnTo>
                    <a:lnTo>
                      <a:pt x="126" y="39"/>
                    </a:lnTo>
                    <a:lnTo>
                      <a:pt x="125" y="40"/>
                    </a:lnTo>
                    <a:lnTo>
                      <a:pt x="126" y="41"/>
                    </a:lnTo>
                    <a:lnTo>
                      <a:pt x="123" y="42"/>
                    </a:lnTo>
                    <a:lnTo>
                      <a:pt x="123" y="41"/>
                    </a:lnTo>
                    <a:lnTo>
                      <a:pt x="122" y="43"/>
                    </a:lnTo>
                    <a:lnTo>
                      <a:pt x="121" y="41"/>
                    </a:lnTo>
                    <a:lnTo>
                      <a:pt x="120" y="42"/>
                    </a:lnTo>
                    <a:lnTo>
                      <a:pt x="120" y="41"/>
                    </a:lnTo>
                    <a:lnTo>
                      <a:pt x="117" y="41"/>
                    </a:lnTo>
                    <a:lnTo>
                      <a:pt x="120" y="38"/>
                    </a:lnTo>
                    <a:lnTo>
                      <a:pt x="119" y="37"/>
                    </a:lnTo>
                    <a:lnTo>
                      <a:pt x="118" y="37"/>
                    </a:lnTo>
                    <a:lnTo>
                      <a:pt x="117" y="38"/>
                    </a:lnTo>
                    <a:lnTo>
                      <a:pt x="115" y="38"/>
                    </a:lnTo>
                    <a:lnTo>
                      <a:pt x="114" y="40"/>
                    </a:lnTo>
                    <a:lnTo>
                      <a:pt x="112" y="40"/>
                    </a:lnTo>
                    <a:lnTo>
                      <a:pt x="112" y="39"/>
                    </a:lnTo>
                    <a:lnTo>
                      <a:pt x="110" y="41"/>
                    </a:lnTo>
                    <a:lnTo>
                      <a:pt x="109" y="41"/>
                    </a:lnTo>
                    <a:lnTo>
                      <a:pt x="109" y="43"/>
                    </a:lnTo>
                    <a:lnTo>
                      <a:pt x="110" y="44"/>
                    </a:lnTo>
                    <a:lnTo>
                      <a:pt x="110" y="45"/>
                    </a:lnTo>
                    <a:lnTo>
                      <a:pt x="107" y="47"/>
                    </a:lnTo>
                    <a:lnTo>
                      <a:pt x="107" y="51"/>
                    </a:lnTo>
                    <a:lnTo>
                      <a:pt x="107" y="53"/>
                    </a:lnTo>
                    <a:lnTo>
                      <a:pt x="102" y="55"/>
                    </a:lnTo>
                    <a:lnTo>
                      <a:pt x="102" y="56"/>
                    </a:lnTo>
                    <a:lnTo>
                      <a:pt x="100" y="59"/>
                    </a:lnTo>
                    <a:lnTo>
                      <a:pt x="99" y="59"/>
                    </a:lnTo>
                    <a:lnTo>
                      <a:pt x="99" y="58"/>
                    </a:lnTo>
                    <a:lnTo>
                      <a:pt x="98" y="58"/>
                    </a:lnTo>
                    <a:lnTo>
                      <a:pt x="98" y="59"/>
                    </a:lnTo>
                    <a:lnTo>
                      <a:pt x="97" y="59"/>
                    </a:lnTo>
                    <a:lnTo>
                      <a:pt x="98" y="61"/>
                    </a:lnTo>
                    <a:lnTo>
                      <a:pt x="96" y="62"/>
                    </a:lnTo>
                    <a:lnTo>
                      <a:pt x="96" y="64"/>
                    </a:lnTo>
                    <a:lnTo>
                      <a:pt x="95" y="65"/>
                    </a:lnTo>
                    <a:lnTo>
                      <a:pt x="96" y="67"/>
                    </a:lnTo>
                    <a:lnTo>
                      <a:pt x="94" y="71"/>
                    </a:lnTo>
                    <a:lnTo>
                      <a:pt x="95" y="73"/>
                    </a:lnTo>
                    <a:lnTo>
                      <a:pt x="94" y="75"/>
                    </a:lnTo>
                    <a:lnTo>
                      <a:pt x="96" y="76"/>
                    </a:lnTo>
                    <a:lnTo>
                      <a:pt x="95" y="76"/>
                    </a:lnTo>
                    <a:lnTo>
                      <a:pt x="96" y="80"/>
                    </a:lnTo>
                    <a:lnTo>
                      <a:pt x="97" y="80"/>
                    </a:lnTo>
                    <a:lnTo>
                      <a:pt x="99" y="77"/>
                    </a:lnTo>
                    <a:lnTo>
                      <a:pt x="101" y="82"/>
                    </a:lnTo>
                    <a:lnTo>
                      <a:pt x="104" y="81"/>
                    </a:lnTo>
                    <a:lnTo>
                      <a:pt x="109" y="82"/>
                    </a:lnTo>
                    <a:lnTo>
                      <a:pt x="108" y="84"/>
                    </a:lnTo>
                    <a:lnTo>
                      <a:pt x="109" y="88"/>
                    </a:lnTo>
                    <a:lnTo>
                      <a:pt x="112" y="93"/>
                    </a:lnTo>
                    <a:lnTo>
                      <a:pt x="112" y="94"/>
                    </a:lnTo>
                    <a:lnTo>
                      <a:pt x="110" y="95"/>
                    </a:lnTo>
                    <a:lnTo>
                      <a:pt x="110" y="97"/>
                    </a:lnTo>
                    <a:lnTo>
                      <a:pt x="111" y="98"/>
                    </a:lnTo>
                    <a:lnTo>
                      <a:pt x="109" y="102"/>
                    </a:lnTo>
                    <a:lnTo>
                      <a:pt x="108" y="100"/>
                    </a:lnTo>
                    <a:lnTo>
                      <a:pt x="108" y="102"/>
                    </a:lnTo>
                    <a:lnTo>
                      <a:pt x="107" y="102"/>
                    </a:lnTo>
                    <a:lnTo>
                      <a:pt x="105" y="104"/>
                    </a:lnTo>
                    <a:lnTo>
                      <a:pt x="105" y="105"/>
                    </a:lnTo>
                    <a:lnTo>
                      <a:pt x="102" y="106"/>
                    </a:lnTo>
                    <a:lnTo>
                      <a:pt x="102" y="105"/>
                    </a:lnTo>
                    <a:lnTo>
                      <a:pt x="101" y="105"/>
                    </a:lnTo>
                    <a:lnTo>
                      <a:pt x="99" y="106"/>
                    </a:lnTo>
                    <a:lnTo>
                      <a:pt x="99" y="105"/>
                    </a:lnTo>
                    <a:lnTo>
                      <a:pt x="98" y="106"/>
                    </a:lnTo>
                    <a:lnTo>
                      <a:pt x="97" y="104"/>
                    </a:lnTo>
                    <a:lnTo>
                      <a:pt x="94" y="102"/>
                    </a:lnTo>
                    <a:lnTo>
                      <a:pt x="94" y="103"/>
                    </a:lnTo>
                    <a:lnTo>
                      <a:pt x="92" y="102"/>
                    </a:lnTo>
                    <a:lnTo>
                      <a:pt x="92" y="105"/>
                    </a:lnTo>
                    <a:lnTo>
                      <a:pt x="90" y="106"/>
                    </a:lnTo>
                    <a:lnTo>
                      <a:pt x="89" y="105"/>
                    </a:lnTo>
                    <a:lnTo>
                      <a:pt x="90" y="104"/>
                    </a:lnTo>
                    <a:lnTo>
                      <a:pt x="88" y="104"/>
                    </a:lnTo>
                    <a:lnTo>
                      <a:pt x="88" y="105"/>
                    </a:lnTo>
                    <a:lnTo>
                      <a:pt x="89" y="106"/>
                    </a:lnTo>
                    <a:lnTo>
                      <a:pt x="89" y="108"/>
                    </a:lnTo>
                    <a:lnTo>
                      <a:pt x="87" y="108"/>
                    </a:lnTo>
                    <a:lnTo>
                      <a:pt x="87" y="110"/>
                    </a:lnTo>
                    <a:lnTo>
                      <a:pt x="86" y="110"/>
                    </a:lnTo>
                    <a:lnTo>
                      <a:pt x="86" y="111"/>
                    </a:lnTo>
                    <a:lnTo>
                      <a:pt x="86" y="113"/>
                    </a:lnTo>
                    <a:lnTo>
                      <a:pt x="86" y="114"/>
                    </a:lnTo>
                    <a:lnTo>
                      <a:pt x="82" y="114"/>
                    </a:lnTo>
                    <a:lnTo>
                      <a:pt x="82" y="111"/>
                    </a:lnTo>
                    <a:lnTo>
                      <a:pt x="82" y="109"/>
                    </a:lnTo>
                    <a:lnTo>
                      <a:pt x="79" y="107"/>
                    </a:lnTo>
                    <a:lnTo>
                      <a:pt x="79" y="108"/>
                    </a:lnTo>
                    <a:lnTo>
                      <a:pt x="77" y="108"/>
                    </a:lnTo>
                    <a:lnTo>
                      <a:pt x="76" y="108"/>
                    </a:lnTo>
                    <a:lnTo>
                      <a:pt x="75" y="108"/>
                    </a:lnTo>
                    <a:lnTo>
                      <a:pt x="74" y="106"/>
                    </a:lnTo>
                    <a:lnTo>
                      <a:pt x="74" y="105"/>
                    </a:lnTo>
                    <a:lnTo>
                      <a:pt x="73" y="105"/>
                    </a:lnTo>
                    <a:lnTo>
                      <a:pt x="73" y="104"/>
                    </a:lnTo>
                    <a:lnTo>
                      <a:pt x="74" y="104"/>
                    </a:lnTo>
                    <a:lnTo>
                      <a:pt x="74" y="103"/>
                    </a:lnTo>
                    <a:lnTo>
                      <a:pt x="73" y="103"/>
                    </a:lnTo>
                    <a:lnTo>
                      <a:pt x="72" y="104"/>
                    </a:lnTo>
                    <a:lnTo>
                      <a:pt x="71" y="104"/>
                    </a:lnTo>
                    <a:lnTo>
                      <a:pt x="70" y="104"/>
                    </a:lnTo>
                    <a:lnTo>
                      <a:pt x="70" y="107"/>
                    </a:lnTo>
                    <a:lnTo>
                      <a:pt x="68" y="105"/>
                    </a:lnTo>
                    <a:lnTo>
                      <a:pt x="65" y="106"/>
                    </a:lnTo>
                    <a:lnTo>
                      <a:pt x="65" y="108"/>
                    </a:lnTo>
                    <a:lnTo>
                      <a:pt x="63" y="108"/>
                    </a:lnTo>
                    <a:lnTo>
                      <a:pt x="62" y="106"/>
                    </a:lnTo>
                    <a:lnTo>
                      <a:pt x="61" y="108"/>
                    </a:lnTo>
                    <a:lnTo>
                      <a:pt x="60" y="108"/>
                    </a:lnTo>
                    <a:lnTo>
                      <a:pt x="59" y="107"/>
                    </a:lnTo>
                    <a:lnTo>
                      <a:pt x="57" y="108"/>
                    </a:lnTo>
                    <a:lnTo>
                      <a:pt x="54" y="105"/>
                    </a:lnTo>
                    <a:lnTo>
                      <a:pt x="52" y="105"/>
                    </a:lnTo>
                    <a:lnTo>
                      <a:pt x="52" y="104"/>
                    </a:lnTo>
                    <a:lnTo>
                      <a:pt x="49" y="104"/>
                    </a:lnTo>
                    <a:lnTo>
                      <a:pt x="49" y="105"/>
                    </a:lnTo>
                    <a:lnTo>
                      <a:pt x="48" y="105"/>
                    </a:lnTo>
                    <a:lnTo>
                      <a:pt x="47" y="105"/>
                    </a:lnTo>
                    <a:lnTo>
                      <a:pt x="47" y="104"/>
                    </a:lnTo>
                    <a:lnTo>
                      <a:pt x="46" y="104"/>
                    </a:lnTo>
                    <a:lnTo>
                      <a:pt x="44" y="103"/>
                    </a:lnTo>
                    <a:lnTo>
                      <a:pt x="45" y="102"/>
                    </a:lnTo>
                    <a:lnTo>
                      <a:pt x="43" y="100"/>
                    </a:lnTo>
                    <a:lnTo>
                      <a:pt x="38" y="100"/>
                    </a:lnTo>
                    <a:lnTo>
                      <a:pt x="36" y="100"/>
                    </a:lnTo>
                    <a:lnTo>
                      <a:pt x="33" y="104"/>
                    </a:lnTo>
                    <a:lnTo>
                      <a:pt x="34" y="105"/>
                    </a:lnTo>
                    <a:lnTo>
                      <a:pt x="36" y="106"/>
                    </a:lnTo>
                    <a:lnTo>
                      <a:pt x="37" y="109"/>
                    </a:lnTo>
                    <a:lnTo>
                      <a:pt x="37" y="110"/>
                    </a:lnTo>
                    <a:lnTo>
                      <a:pt x="37" y="111"/>
                    </a:lnTo>
                    <a:lnTo>
                      <a:pt x="37" y="112"/>
                    </a:lnTo>
                    <a:lnTo>
                      <a:pt x="34" y="113"/>
                    </a:lnTo>
                    <a:lnTo>
                      <a:pt x="30" y="111"/>
                    </a:lnTo>
                    <a:lnTo>
                      <a:pt x="29" y="114"/>
                    </a:lnTo>
                    <a:lnTo>
                      <a:pt x="26" y="111"/>
                    </a:lnTo>
                    <a:lnTo>
                      <a:pt x="24" y="111"/>
                    </a:lnTo>
                    <a:lnTo>
                      <a:pt x="23" y="112"/>
                    </a:lnTo>
                    <a:lnTo>
                      <a:pt x="23" y="115"/>
                    </a:lnTo>
                    <a:lnTo>
                      <a:pt x="22" y="115"/>
                    </a:lnTo>
                    <a:lnTo>
                      <a:pt x="22" y="116"/>
                    </a:lnTo>
                    <a:lnTo>
                      <a:pt x="23" y="117"/>
                    </a:lnTo>
                    <a:lnTo>
                      <a:pt x="24" y="121"/>
                    </a:lnTo>
                    <a:lnTo>
                      <a:pt x="23" y="121"/>
                    </a:lnTo>
                    <a:lnTo>
                      <a:pt x="21" y="121"/>
                    </a:lnTo>
                    <a:lnTo>
                      <a:pt x="21" y="124"/>
                    </a:lnTo>
                    <a:lnTo>
                      <a:pt x="19" y="127"/>
                    </a:lnTo>
                    <a:lnTo>
                      <a:pt x="21" y="130"/>
                    </a:lnTo>
                    <a:lnTo>
                      <a:pt x="21" y="134"/>
                    </a:lnTo>
                    <a:lnTo>
                      <a:pt x="22" y="135"/>
                    </a:lnTo>
                    <a:lnTo>
                      <a:pt x="22" y="136"/>
                    </a:lnTo>
                    <a:lnTo>
                      <a:pt x="20" y="138"/>
                    </a:lnTo>
                    <a:lnTo>
                      <a:pt x="17" y="136"/>
                    </a:lnTo>
                    <a:lnTo>
                      <a:pt x="16" y="136"/>
                    </a:lnTo>
                    <a:lnTo>
                      <a:pt x="14" y="135"/>
                    </a:lnTo>
                    <a:lnTo>
                      <a:pt x="14" y="136"/>
                    </a:lnTo>
                    <a:lnTo>
                      <a:pt x="13" y="135"/>
                    </a:lnTo>
                    <a:lnTo>
                      <a:pt x="11" y="138"/>
                    </a:lnTo>
                    <a:lnTo>
                      <a:pt x="11" y="140"/>
                    </a:lnTo>
                    <a:lnTo>
                      <a:pt x="13" y="141"/>
                    </a:lnTo>
                    <a:lnTo>
                      <a:pt x="14" y="142"/>
                    </a:lnTo>
                    <a:lnTo>
                      <a:pt x="14" y="143"/>
                    </a:lnTo>
                    <a:lnTo>
                      <a:pt x="14" y="144"/>
                    </a:lnTo>
                    <a:lnTo>
                      <a:pt x="17" y="148"/>
                    </a:lnTo>
                    <a:lnTo>
                      <a:pt x="16" y="148"/>
                    </a:lnTo>
                    <a:lnTo>
                      <a:pt x="16" y="149"/>
                    </a:lnTo>
                    <a:lnTo>
                      <a:pt x="17" y="149"/>
                    </a:lnTo>
                    <a:lnTo>
                      <a:pt x="16" y="152"/>
                    </a:lnTo>
                    <a:lnTo>
                      <a:pt x="17" y="155"/>
                    </a:lnTo>
                    <a:lnTo>
                      <a:pt x="16" y="155"/>
                    </a:lnTo>
                    <a:lnTo>
                      <a:pt x="14" y="158"/>
                    </a:lnTo>
                    <a:lnTo>
                      <a:pt x="13" y="158"/>
                    </a:lnTo>
                    <a:lnTo>
                      <a:pt x="13" y="161"/>
                    </a:lnTo>
                    <a:lnTo>
                      <a:pt x="14" y="161"/>
                    </a:lnTo>
                    <a:lnTo>
                      <a:pt x="14" y="162"/>
                    </a:lnTo>
                    <a:lnTo>
                      <a:pt x="13" y="171"/>
                    </a:lnTo>
                    <a:lnTo>
                      <a:pt x="11" y="171"/>
                    </a:lnTo>
                    <a:lnTo>
                      <a:pt x="9" y="173"/>
                    </a:lnTo>
                    <a:lnTo>
                      <a:pt x="9" y="178"/>
                    </a:lnTo>
                    <a:lnTo>
                      <a:pt x="7" y="180"/>
                    </a:lnTo>
                    <a:lnTo>
                      <a:pt x="6" y="180"/>
                    </a:lnTo>
                    <a:lnTo>
                      <a:pt x="5" y="181"/>
                    </a:lnTo>
                    <a:lnTo>
                      <a:pt x="5" y="183"/>
                    </a:lnTo>
                    <a:lnTo>
                      <a:pt x="7" y="182"/>
                    </a:lnTo>
                    <a:lnTo>
                      <a:pt x="8" y="181"/>
                    </a:lnTo>
                    <a:lnTo>
                      <a:pt x="9" y="181"/>
                    </a:lnTo>
                    <a:lnTo>
                      <a:pt x="8" y="184"/>
                    </a:lnTo>
                    <a:lnTo>
                      <a:pt x="6" y="185"/>
                    </a:lnTo>
                    <a:lnTo>
                      <a:pt x="6" y="187"/>
                    </a:lnTo>
                    <a:lnTo>
                      <a:pt x="5" y="187"/>
                    </a:lnTo>
                    <a:lnTo>
                      <a:pt x="5" y="191"/>
                    </a:lnTo>
                    <a:lnTo>
                      <a:pt x="4" y="192"/>
                    </a:lnTo>
                    <a:lnTo>
                      <a:pt x="4" y="193"/>
                    </a:lnTo>
                    <a:lnTo>
                      <a:pt x="4" y="195"/>
                    </a:lnTo>
                    <a:lnTo>
                      <a:pt x="3" y="196"/>
                    </a:lnTo>
                    <a:lnTo>
                      <a:pt x="1" y="195"/>
                    </a:lnTo>
                    <a:lnTo>
                      <a:pt x="1" y="197"/>
                    </a:lnTo>
                    <a:lnTo>
                      <a:pt x="2" y="198"/>
                    </a:lnTo>
                    <a:lnTo>
                      <a:pt x="1" y="198"/>
                    </a:lnTo>
                    <a:lnTo>
                      <a:pt x="0" y="200"/>
                    </a:lnTo>
                    <a:lnTo>
                      <a:pt x="1" y="201"/>
                    </a:lnTo>
                    <a:lnTo>
                      <a:pt x="1" y="202"/>
                    </a:lnTo>
                    <a:lnTo>
                      <a:pt x="0" y="204"/>
                    </a:lnTo>
                    <a:lnTo>
                      <a:pt x="0" y="205"/>
                    </a:lnTo>
                    <a:lnTo>
                      <a:pt x="1" y="205"/>
                    </a:lnTo>
                    <a:lnTo>
                      <a:pt x="4" y="208"/>
                    </a:lnTo>
                    <a:lnTo>
                      <a:pt x="7" y="208"/>
                    </a:lnTo>
                    <a:lnTo>
                      <a:pt x="8" y="211"/>
                    </a:lnTo>
                    <a:lnTo>
                      <a:pt x="8" y="215"/>
                    </a:lnTo>
                    <a:lnTo>
                      <a:pt x="10" y="215"/>
                    </a:lnTo>
                    <a:lnTo>
                      <a:pt x="9" y="217"/>
                    </a:lnTo>
                    <a:lnTo>
                      <a:pt x="8" y="216"/>
                    </a:lnTo>
                    <a:lnTo>
                      <a:pt x="7" y="217"/>
                    </a:lnTo>
                    <a:lnTo>
                      <a:pt x="5" y="219"/>
                    </a:lnTo>
                    <a:lnTo>
                      <a:pt x="4" y="219"/>
                    </a:lnTo>
                    <a:lnTo>
                      <a:pt x="4" y="221"/>
                    </a:lnTo>
                    <a:lnTo>
                      <a:pt x="3" y="221"/>
                    </a:lnTo>
                    <a:lnTo>
                      <a:pt x="3" y="223"/>
                    </a:lnTo>
                    <a:lnTo>
                      <a:pt x="1" y="223"/>
                    </a:lnTo>
                    <a:lnTo>
                      <a:pt x="1" y="225"/>
                    </a:lnTo>
                    <a:lnTo>
                      <a:pt x="2" y="226"/>
                    </a:lnTo>
                    <a:lnTo>
                      <a:pt x="4" y="230"/>
                    </a:lnTo>
                    <a:lnTo>
                      <a:pt x="7" y="231"/>
                    </a:lnTo>
                    <a:lnTo>
                      <a:pt x="7" y="232"/>
                    </a:lnTo>
                    <a:lnTo>
                      <a:pt x="5" y="236"/>
                    </a:lnTo>
                    <a:lnTo>
                      <a:pt x="8" y="237"/>
                    </a:lnTo>
                    <a:lnTo>
                      <a:pt x="11" y="238"/>
                    </a:lnTo>
                    <a:lnTo>
                      <a:pt x="11" y="239"/>
                    </a:lnTo>
                    <a:lnTo>
                      <a:pt x="12" y="240"/>
                    </a:lnTo>
                    <a:lnTo>
                      <a:pt x="11" y="242"/>
                    </a:lnTo>
                    <a:lnTo>
                      <a:pt x="13" y="245"/>
                    </a:lnTo>
                    <a:lnTo>
                      <a:pt x="13" y="246"/>
                    </a:lnTo>
                    <a:lnTo>
                      <a:pt x="14" y="245"/>
                    </a:lnTo>
                    <a:lnTo>
                      <a:pt x="17" y="248"/>
                    </a:lnTo>
                    <a:lnTo>
                      <a:pt x="18" y="251"/>
                    </a:lnTo>
                    <a:lnTo>
                      <a:pt x="18" y="253"/>
                    </a:lnTo>
                    <a:lnTo>
                      <a:pt x="19" y="253"/>
                    </a:lnTo>
                    <a:lnTo>
                      <a:pt x="22" y="255"/>
                    </a:lnTo>
                    <a:lnTo>
                      <a:pt x="25" y="250"/>
                    </a:lnTo>
                    <a:lnTo>
                      <a:pt x="27" y="249"/>
                    </a:lnTo>
                    <a:lnTo>
                      <a:pt x="29" y="248"/>
                    </a:lnTo>
                    <a:lnTo>
                      <a:pt x="30" y="248"/>
                    </a:lnTo>
                    <a:lnTo>
                      <a:pt x="31" y="247"/>
                    </a:lnTo>
                    <a:lnTo>
                      <a:pt x="33" y="246"/>
                    </a:lnTo>
                    <a:lnTo>
                      <a:pt x="34" y="247"/>
                    </a:lnTo>
                    <a:lnTo>
                      <a:pt x="35" y="247"/>
                    </a:lnTo>
                    <a:lnTo>
                      <a:pt x="34" y="249"/>
                    </a:lnTo>
                    <a:lnTo>
                      <a:pt x="36" y="249"/>
                    </a:lnTo>
                    <a:lnTo>
                      <a:pt x="37" y="253"/>
                    </a:lnTo>
                    <a:lnTo>
                      <a:pt x="38" y="255"/>
                    </a:lnTo>
                    <a:lnTo>
                      <a:pt x="41" y="258"/>
                    </a:lnTo>
                    <a:lnTo>
                      <a:pt x="41" y="259"/>
                    </a:lnTo>
                    <a:lnTo>
                      <a:pt x="42" y="259"/>
                    </a:lnTo>
                    <a:lnTo>
                      <a:pt x="43" y="258"/>
                    </a:lnTo>
                    <a:lnTo>
                      <a:pt x="44" y="259"/>
                    </a:lnTo>
                    <a:lnTo>
                      <a:pt x="47" y="260"/>
                    </a:lnTo>
                    <a:lnTo>
                      <a:pt x="52" y="262"/>
                    </a:lnTo>
                    <a:lnTo>
                      <a:pt x="52" y="265"/>
                    </a:lnTo>
                    <a:lnTo>
                      <a:pt x="50" y="266"/>
                    </a:lnTo>
                    <a:lnTo>
                      <a:pt x="51" y="269"/>
                    </a:lnTo>
                    <a:lnTo>
                      <a:pt x="50" y="271"/>
                    </a:lnTo>
                    <a:lnTo>
                      <a:pt x="45" y="270"/>
                    </a:lnTo>
                    <a:lnTo>
                      <a:pt x="44" y="269"/>
                    </a:lnTo>
                    <a:lnTo>
                      <a:pt x="45" y="272"/>
                    </a:lnTo>
                    <a:lnTo>
                      <a:pt x="47" y="272"/>
                    </a:lnTo>
                    <a:lnTo>
                      <a:pt x="49" y="275"/>
                    </a:lnTo>
                    <a:lnTo>
                      <a:pt x="52" y="272"/>
                    </a:lnTo>
                    <a:lnTo>
                      <a:pt x="55" y="272"/>
                    </a:lnTo>
                    <a:lnTo>
                      <a:pt x="57" y="273"/>
                    </a:lnTo>
                    <a:lnTo>
                      <a:pt x="57" y="275"/>
                    </a:lnTo>
                    <a:lnTo>
                      <a:pt x="58" y="275"/>
                    </a:lnTo>
                    <a:lnTo>
                      <a:pt x="59" y="278"/>
                    </a:lnTo>
                    <a:lnTo>
                      <a:pt x="60" y="279"/>
                    </a:lnTo>
                    <a:lnTo>
                      <a:pt x="59" y="280"/>
                    </a:lnTo>
                    <a:lnTo>
                      <a:pt x="60" y="284"/>
                    </a:lnTo>
                    <a:lnTo>
                      <a:pt x="59" y="285"/>
                    </a:lnTo>
                    <a:lnTo>
                      <a:pt x="62" y="287"/>
                    </a:lnTo>
                    <a:lnTo>
                      <a:pt x="65" y="288"/>
                    </a:lnTo>
                    <a:lnTo>
                      <a:pt x="66" y="289"/>
                    </a:lnTo>
                    <a:lnTo>
                      <a:pt x="69" y="287"/>
                    </a:lnTo>
                    <a:lnTo>
                      <a:pt x="74" y="283"/>
                    </a:lnTo>
                    <a:lnTo>
                      <a:pt x="74" y="281"/>
                    </a:lnTo>
                    <a:lnTo>
                      <a:pt x="76" y="281"/>
                    </a:lnTo>
                    <a:lnTo>
                      <a:pt x="77" y="287"/>
                    </a:lnTo>
                    <a:lnTo>
                      <a:pt x="78" y="285"/>
                    </a:lnTo>
                    <a:lnTo>
                      <a:pt x="81" y="285"/>
                    </a:lnTo>
                    <a:lnTo>
                      <a:pt x="84" y="288"/>
                    </a:lnTo>
                    <a:lnTo>
                      <a:pt x="85" y="288"/>
                    </a:lnTo>
                    <a:lnTo>
                      <a:pt x="87" y="289"/>
                    </a:lnTo>
                    <a:lnTo>
                      <a:pt x="91" y="293"/>
                    </a:lnTo>
                    <a:lnTo>
                      <a:pt x="90" y="294"/>
                    </a:lnTo>
                    <a:lnTo>
                      <a:pt x="89" y="297"/>
                    </a:lnTo>
                    <a:lnTo>
                      <a:pt x="91" y="296"/>
                    </a:lnTo>
                    <a:lnTo>
                      <a:pt x="91" y="295"/>
                    </a:lnTo>
                    <a:lnTo>
                      <a:pt x="93" y="294"/>
                    </a:lnTo>
                    <a:lnTo>
                      <a:pt x="94" y="294"/>
                    </a:lnTo>
                    <a:lnTo>
                      <a:pt x="95" y="296"/>
                    </a:lnTo>
                    <a:lnTo>
                      <a:pt x="97" y="295"/>
                    </a:lnTo>
                    <a:lnTo>
                      <a:pt x="99" y="293"/>
                    </a:lnTo>
                    <a:lnTo>
                      <a:pt x="101" y="293"/>
                    </a:lnTo>
                    <a:lnTo>
                      <a:pt x="104" y="296"/>
                    </a:lnTo>
                    <a:lnTo>
                      <a:pt x="107" y="295"/>
                    </a:lnTo>
                    <a:lnTo>
                      <a:pt x="107" y="293"/>
                    </a:lnTo>
                    <a:lnTo>
                      <a:pt x="109" y="293"/>
                    </a:lnTo>
                    <a:lnTo>
                      <a:pt x="109" y="294"/>
                    </a:lnTo>
                    <a:lnTo>
                      <a:pt x="110" y="294"/>
                    </a:lnTo>
                    <a:lnTo>
                      <a:pt x="112" y="294"/>
                    </a:lnTo>
                    <a:lnTo>
                      <a:pt x="114" y="295"/>
                    </a:lnTo>
                    <a:lnTo>
                      <a:pt x="115" y="296"/>
                    </a:lnTo>
                    <a:lnTo>
                      <a:pt x="115" y="300"/>
                    </a:lnTo>
                    <a:lnTo>
                      <a:pt x="115" y="303"/>
                    </a:lnTo>
                    <a:lnTo>
                      <a:pt x="115" y="306"/>
                    </a:lnTo>
                    <a:lnTo>
                      <a:pt x="116" y="307"/>
                    </a:lnTo>
                    <a:lnTo>
                      <a:pt x="114" y="310"/>
                    </a:lnTo>
                    <a:lnTo>
                      <a:pt x="114" y="311"/>
                    </a:lnTo>
                    <a:lnTo>
                      <a:pt x="112" y="313"/>
                    </a:lnTo>
                    <a:lnTo>
                      <a:pt x="112" y="316"/>
                    </a:lnTo>
                    <a:lnTo>
                      <a:pt x="110" y="319"/>
                    </a:lnTo>
                    <a:lnTo>
                      <a:pt x="112" y="319"/>
                    </a:lnTo>
                    <a:lnTo>
                      <a:pt x="113" y="319"/>
                    </a:lnTo>
                    <a:lnTo>
                      <a:pt x="113" y="321"/>
                    </a:lnTo>
                    <a:lnTo>
                      <a:pt x="114" y="324"/>
                    </a:lnTo>
                    <a:lnTo>
                      <a:pt x="114" y="326"/>
                    </a:lnTo>
                    <a:lnTo>
                      <a:pt x="115" y="326"/>
                    </a:lnTo>
                    <a:lnTo>
                      <a:pt x="115" y="324"/>
                    </a:lnTo>
                    <a:lnTo>
                      <a:pt x="116" y="324"/>
                    </a:lnTo>
                    <a:lnTo>
                      <a:pt x="117" y="324"/>
                    </a:lnTo>
                    <a:lnTo>
                      <a:pt x="116" y="326"/>
                    </a:lnTo>
                    <a:lnTo>
                      <a:pt x="118" y="328"/>
                    </a:lnTo>
                    <a:lnTo>
                      <a:pt x="119" y="327"/>
                    </a:lnTo>
                    <a:lnTo>
                      <a:pt x="120" y="329"/>
                    </a:lnTo>
                    <a:lnTo>
                      <a:pt x="121" y="332"/>
                    </a:lnTo>
                    <a:lnTo>
                      <a:pt x="120" y="334"/>
                    </a:lnTo>
                    <a:lnTo>
                      <a:pt x="123" y="336"/>
                    </a:lnTo>
                    <a:lnTo>
                      <a:pt x="124" y="336"/>
                    </a:lnTo>
                    <a:lnTo>
                      <a:pt x="125" y="336"/>
                    </a:lnTo>
                    <a:lnTo>
                      <a:pt x="127" y="337"/>
                    </a:lnTo>
                    <a:lnTo>
                      <a:pt x="128" y="340"/>
                    </a:lnTo>
                    <a:lnTo>
                      <a:pt x="131" y="341"/>
                    </a:lnTo>
                    <a:lnTo>
                      <a:pt x="131" y="344"/>
                    </a:lnTo>
                    <a:lnTo>
                      <a:pt x="131" y="345"/>
                    </a:lnTo>
                    <a:lnTo>
                      <a:pt x="133" y="343"/>
                    </a:lnTo>
                    <a:lnTo>
                      <a:pt x="134" y="340"/>
                    </a:lnTo>
                    <a:lnTo>
                      <a:pt x="135" y="339"/>
                    </a:lnTo>
                    <a:lnTo>
                      <a:pt x="136" y="338"/>
                    </a:lnTo>
                    <a:lnTo>
                      <a:pt x="138" y="338"/>
                    </a:lnTo>
                    <a:lnTo>
                      <a:pt x="139" y="340"/>
                    </a:lnTo>
                    <a:lnTo>
                      <a:pt x="141" y="344"/>
                    </a:lnTo>
                    <a:lnTo>
                      <a:pt x="142" y="344"/>
                    </a:lnTo>
                    <a:lnTo>
                      <a:pt x="142" y="346"/>
                    </a:lnTo>
                    <a:lnTo>
                      <a:pt x="143" y="345"/>
                    </a:lnTo>
                    <a:lnTo>
                      <a:pt x="144" y="346"/>
                    </a:lnTo>
                    <a:lnTo>
                      <a:pt x="144" y="344"/>
                    </a:lnTo>
                    <a:lnTo>
                      <a:pt x="149" y="346"/>
                    </a:lnTo>
                    <a:lnTo>
                      <a:pt x="151" y="346"/>
                    </a:lnTo>
                    <a:lnTo>
                      <a:pt x="153" y="347"/>
                    </a:lnTo>
                    <a:lnTo>
                      <a:pt x="156" y="343"/>
                    </a:lnTo>
                    <a:lnTo>
                      <a:pt x="157" y="342"/>
                    </a:lnTo>
                    <a:lnTo>
                      <a:pt x="160" y="343"/>
                    </a:lnTo>
                    <a:lnTo>
                      <a:pt x="161" y="345"/>
                    </a:lnTo>
                    <a:lnTo>
                      <a:pt x="161" y="346"/>
                    </a:lnTo>
                    <a:lnTo>
                      <a:pt x="163" y="346"/>
                    </a:lnTo>
                    <a:lnTo>
                      <a:pt x="164" y="345"/>
                    </a:lnTo>
                    <a:lnTo>
                      <a:pt x="163" y="343"/>
                    </a:lnTo>
                    <a:lnTo>
                      <a:pt x="164" y="341"/>
                    </a:lnTo>
                    <a:lnTo>
                      <a:pt x="165" y="341"/>
                    </a:lnTo>
                    <a:lnTo>
                      <a:pt x="166" y="341"/>
                    </a:lnTo>
                    <a:lnTo>
                      <a:pt x="169" y="343"/>
                    </a:lnTo>
                    <a:lnTo>
                      <a:pt x="168" y="346"/>
                    </a:lnTo>
                    <a:lnTo>
                      <a:pt x="169" y="343"/>
                    </a:lnTo>
                    <a:lnTo>
                      <a:pt x="172" y="345"/>
                    </a:lnTo>
                    <a:lnTo>
                      <a:pt x="172" y="349"/>
                    </a:lnTo>
                    <a:lnTo>
                      <a:pt x="172" y="351"/>
                    </a:lnTo>
                    <a:lnTo>
                      <a:pt x="169" y="351"/>
                    </a:lnTo>
                    <a:lnTo>
                      <a:pt x="168" y="351"/>
                    </a:lnTo>
                    <a:lnTo>
                      <a:pt x="169" y="353"/>
                    </a:lnTo>
                    <a:lnTo>
                      <a:pt x="172" y="357"/>
                    </a:lnTo>
                    <a:lnTo>
                      <a:pt x="173" y="357"/>
                    </a:lnTo>
                    <a:lnTo>
                      <a:pt x="172" y="356"/>
                    </a:lnTo>
                    <a:lnTo>
                      <a:pt x="174" y="355"/>
                    </a:lnTo>
                    <a:lnTo>
                      <a:pt x="177" y="357"/>
                    </a:lnTo>
                    <a:lnTo>
                      <a:pt x="177" y="358"/>
                    </a:lnTo>
                    <a:lnTo>
                      <a:pt x="175" y="358"/>
                    </a:lnTo>
                    <a:lnTo>
                      <a:pt x="174" y="359"/>
                    </a:lnTo>
                    <a:lnTo>
                      <a:pt x="179" y="366"/>
                    </a:lnTo>
                    <a:lnTo>
                      <a:pt x="176" y="366"/>
                    </a:lnTo>
                    <a:lnTo>
                      <a:pt x="177" y="369"/>
                    </a:lnTo>
                    <a:lnTo>
                      <a:pt x="177" y="371"/>
                    </a:lnTo>
                    <a:lnTo>
                      <a:pt x="176" y="372"/>
                    </a:lnTo>
                    <a:lnTo>
                      <a:pt x="174" y="372"/>
                    </a:lnTo>
                    <a:lnTo>
                      <a:pt x="173" y="371"/>
                    </a:lnTo>
                    <a:lnTo>
                      <a:pt x="172" y="372"/>
                    </a:lnTo>
                    <a:lnTo>
                      <a:pt x="172" y="371"/>
                    </a:lnTo>
                    <a:lnTo>
                      <a:pt x="169" y="371"/>
                    </a:lnTo>
                    <a:lnTo>
                      <a:pt x="165" y="369"/>
                    </a:lnTo>
                    <a:lnTo>
                      <a:pt x="164" y="371"/>
                    </a:lnTo>
                    <a:lnTo>
                      <a:pt x="166" y="374"/>
                    </a:lnTo>
                    <a:lnTo>
                      <a:pt x="165" y="377"/>
                    </a:lnTo>
                    <a:lnTo>
                      <a:pt x="164" y="376"/>
                    </a:lnTo>
                    <a:lnTo>
                      <a:pt x="161" y="376"/>
                    </a:lnTo>
                    <a:lnTo>
                      <a:pt x="161" y="377"/>
                    </a:lnTo>
                    <a:lnTo>
                      <a:pt x="162" y="377"/>
                    </a:lnTo>
                    <a:lnTo>
                      <a:pt x="161" y="380"/>
                    </a:lnTo>
                    <a:lnTo>
                      <a:pt x="163" y="381"/>
                    </a:lnTo>
                    <a:lnTo>
                      <a:pt x="162" y="384"/>
                    </a:lnTo>
                    <a:lnTo>
                      <a:pt x="159" y="385"/>
                    </a:lnTo>
                    <a:lnTo>
                      <a:pt x="156" y="385"/>
                    </a:lnTo>
                    <a:lnTo>
                      <a:pt x="156" y="387"/>
                    </a:lnTo>
                    <a:lnTo>
                      <a:pt x="156" y="388"/>
                    </a:lnTo>
                    <a:lnTo>
                      <a:pt x="157" y="389"/>
                    </a:lnTo>
                    <a:lnTo>
                      <a:pt x="156" y="391"/>
                    </a:lnTo>
                    <a:lnTo>
                      <a:pt x="156" y="392"/>
                    </a:lnTo>
                    <a:lnTo>
                      <a:pt x="155" y="393"/>
                    </a:lnTo>
                    <a:lnTo>
                      <a:pt x="155" y="394"/>
                    </a:lnTo>
                    <a:lnTo>
                      <a:pt x="152" y="393"/>
                    </a:lnTo>
                    <a:lnTo>
                      <a:pt x="152" y="397"/>
                    </a:lnTo>
                    <a:lnTo>
                      <a:pt x="152" y="396"/>
                    </a:lnTo>
                    <a:lnTo>
                      <a:pt x="151" y="395"/>
                    </a:lnTo>
                    <a:lnTo>
                      <a:pt x="150" y="395"/>
                    </a:lnTo>
                    <a:lnTo>
                      <a:pt x="150" y="397"/>
                    </a:lnTo>
                    <a:lnTo>
                      <a:pt x="148" y="399"/>
                    </a:lnTo>
                    <a:lnTo>
                      <a:pt x="146" y="399"/>
                    </a:lnTo>
                    <a:lnTo>
                      <a:pt x="144" y="400"/>
                    </a:lnTo>
                    <a:lnTo>
                      <a:pt x="144" y="402"/>
                    </a:lnTo>
                    <a:lnTo>
                      <a:pt x="142" y="404"/>
                    </a:lnTo>
                    <a:lnTo>
                      <a:pt x="144" y="407"/>
                    </a:lnTo>
                    <a:lnTo>
                      <a:pt x="145" y="406"/>
                    </a:lnTo>
                    <a:lnTo>
                      <a:pt x="147" y="406"/>
                    </a:lnTo>
                    <a:lnTo>
                      <a:pt x="149" y="404"/>
                    </a:lnTo>
                    <a:lnTo>
                      <a:pt x="151" y="405"/>
                    </a:lnTo>
                    <a:lnTo>
                      <a:pt x="152" y="406"/>
                    </a:lnTo>
                    <a:lnTo>
                      <a:pt x="153" y="408"/>
                    </a:lnTo>
                    <a:lnTo>
                      <a:pt x="152" y="409"/>
                    </a:lnTo>
                    <a:lnTo>
                      <a:pt x="152" y="411"/>
                    </a:lnTo>
                    <a:lnTo>
                      <a:pt x="151" y="413"/>
                    </a:lnTo>
                    <a:lnTo>
                      <a:pt x="152" y="415"/>
                    </a:lnTo>
                    <a:lnTo>
                      <a:pt x="153" y="416"/>
                    </a:lnTo>
                    <a:lnTo>
                      <a:pt x="158" y="417"/>
                    </a:lnTo>
                    <a:lnTo>
                      <a:pt x="159" y="417"/>
                    </a:lnTo>
                    <a:lnTo>
                      <a:pt x="163" y="419"/>
                    </a:lnTo>
                    <a:lnTo>
                      <a:pt x="167" y="422"/>
                    </a:lnTo>
                    <a:lnTo>
                      <a:pt x="166" y="423"/>
                    </a:lnTo>
                    <a:lnTo>
                      <a:pt x="166" y="424"/>
                    </a:lnTo>
                    <a:lnTo>
                      <a:pt x="165" y="425"/>
                    </a:lnTo>
                    <a:lnTo>
                      <a:pt x="164" y="427"/>
                    </a:lnTo>
                    <a:lnTo>
                      <a:pt x="167" y="430"/>
                    </a:lnTo>
                    <a:lnTo>
                      <a:pt x="170" y="428"/>
                    </a:lnTo>
                    <a:lnTo>
                      <a:pt x="169" y="428"/>
                    </a:lnTo>
                    <a:lnTo>
                      <a:pt x="169" y="427"/>
                    </a:lnTo>
                    <a:lnTo>
                      <a:pt x="167" y="427"/>
                    </a:lnTo>
                    <a:lnTo>
                      <a:pt x="166" y="427"/>
                    </a:lnTo>
                    <a:lnTo>
                      <a:pt x="169" y="427"/>
                    </a:lnTo>
                    <a:lnTo>
                      <a:pt x="173" y="430"/>
                    </a:lnTo>
                    <a:lnTo>
                      <a:pt x="172" y="427"/>
                    </a:lnTo>
                    <a:lnTo>
                      <a:pt x="175" y="426"/>
                    </a:lnTo>
                    <a:lnTo>
                      <a:pt x="176" y="427"/>
                    </a:lnTo>
                    <a:lnTo>
                      <a:pt x="177" y="429"/>
                    </a:lnTo>
                    <a:lnTo>
                      <a:pt x="178" y="430"/>
                    </a:lnTo>
                    <a:lnTo>
                      <a:pt x="177" y="432"/>
                    </a:lnTo>
                    <a:lnTo>
                      <a:pt x="177" y="434"/>
                    </a:lnTo>
                    <a:lnTo>
                      <a:pt x="179" y="435"/>
                    </a:lnTo>
                    <a:lnTo>
                      <a:pt x="180" y="435"/>
                    </a:lnTo>
                    <a:lnTo>
                      <a:pt x="182" y="434"/>
                    </a:lnTo>
                    <a:lnTo>
                      <a:pt x="182" y="437"/>
                    </a:lnTo>
                    <a:lnTo>
                      <a:pt x="183" y="438"/>
                    </a:lnTo>
                    <a:lnTo>
                      <a:pt x="185" y="435"/>
                    </a:lnTo>
                    <a:lnTo>
                      <a:pt x="185" y="434"/>
                    </a:lnTo>
                    <a:lnTo>
                      <a:pt x="185" y="433"/>
                    </a:lnTo>
                    <a:lnTo>
                      <a:pt x="187" y="433"/>
                    </a:lnTo>
                    <a:lnTo>
                      <a:pt x="187" y="431"/>
                    </a:lnTo>
                    <a:lnTo>
                      <a:pt x="189" y="430"/>
                    </a:lnTo>
                    <a:lnTo>
                      <a:pt x="190" y="430"/>
                    </a:lnTo>
                    <a:lnTo>
                      <a:pt x="188" y="426"/>
                    </a:lnTo>
                    <a:lnTo>
                      <a:pt x="190" y="425"/>
                    </a:lnTo>
                    <a:lnTo>
                      <a:pt x="191" y="425"/>
                    </a:lnTo>
                    <a:lnTo>
                      <a:pt x="192" y="427"/>
                    </a:lnTo>
                    <a:lnTo>
                      <a:pt x="194" y="427"/>
                    </a:lnTo>
                    <a:lnTo>
                      <a:pt x="194" y="428"/>
                    </a:lnTo>
                    <a:lnTo>
                      <a:pt x="195" y="427"/>
                    </a:lnTo>
                    <a:lnTo>
                      <a:pt x="198" y="425"/>
                    </a:lnTo>
                    <a:lnTo>
                      <a:pt x="201" y="425"/>
                    </a:lnTo>
                    <a:lnTo>
                      <a:pt x="201" y="427"/>
                    </a:lnTo>
                    <a:lnTo>
                      <a:pt x="204" y="429"/>
                    </a:lnTo>
                    <a:lnTo>
                      <a:pt x="204" y="432"/>
                    </a:lnTo>
                    <a:lnTo>
                      <a:pt x="206" y="434"/>
                    </a:lnTo>
                    <a:lnTo>
                      <a:pt x="207" y="435"/>
                    </a:lnTo>
                    <a:lnTo>
                      <a:pt x="208" y="434"/>
                    </a:lnTo>
                    <a:lnTo>
                      <a:pt x="209" y="434"/>
                    </a:lnTo>
                    <a:lnTo>
                      <a:pt x="209" y="432"/>
                    </a:lnTo>
                    <a:lnTo>
                      <a:pt x="211" y="430"/>
                    </a:lnTo>
                    <a:lnTo>
                      <a:pt x="210" y="430"/>
                    </a:lnTo>
                    <a:lnTo>
                      <a:pt x="210" y="429"/>
                    </a:lnTo>
                    <a:lnTo>
                      <a:pt x="209" y="428"/>
                    </a:lnTo>
                    <a:lnTo>
                      <a:pt x="211" y="429"/>
                    </a:lnTo>
                    <a:lnTo>
                      <a:pt x="213" y="426"/>
                    </a:lnTo>
                    <a:lnTo>
                      <a:pt x="215" y="428"/>
                    </a:lnTo>
                    <a:lnTo>
                      <a:pt x="216" y="427"/>
                    </a:lnTo>
                    <a:lnTo>
                      <a:pt x="216" y="426"/>
                    </a:lnTo>
                    <a:lnTo>
                      <a:pt x="216" y="422"/>
                    </a:lnTo>
                    <a:lnTo>
                      <a:pt x="216" y="421"/>
                    </a:lnTo>
                    <a:lnTo>
                      <a:pt x="218" y="422"/>
                    </a:lnTo>
                    <a:lnTo>
                      <a:pt x="223" y="423"/>
                    </a:lnTo>
                    <a:lnTo>
                      <a:pt x="226" y="421"/>
                    </a:lnTo>
                    <a:lnTo>
                      <a:pt x="227" y="418"/>
                    </a:lnTo>
                    <a:lnTo>
                      <a:pt x="229" y="418"/>
                    </a:lnTo>
                    <a:lnTo>
                      <a:pt x="229" y="417"/>
                    </a:lnTo>
                    <a:lnTo>
                      <a:pt x="230" y="417"/>
                    </a:lnTo>
                    <a:lnTo>
                      <a:pt x="230" y="416"/>
                    </a:lnTo>
                    <a:lnTo>
                      <a:pt x="228" y="415"/>
                    </a:lnTo>
                    <a:lnTo>
                      <a:pt x="229" y="413"/>
                    </a:lnTo>
                    <a:lnTo>
                      <a:pt x="230" y="413"/>
                    </a:lnTo>
                    <a:lnTo>
                      <a:pt x="233" y="411"/>
                    </a:lnTo>
                    <a:lnTo>
                      <a:pt x="234" y="410"/>
                    </a:lnTo>
                    <a:lnTo>
                      <a:pt x="237" y="411"/>
                    </a:lnTo>
                    <a:lnTo>
                      <a:pt x="239" y="409"/>
                    </a:lnTo>
                    <a:lnTo>
                      <a:pt x="242" y="411"/>
                    </a:lnTo>
                    <a:lnTo>
                      <a:pt x="243" y="409"/>
                    </a:lnTo>
                    <a:lnTo>
                      <a:pt x="246" y="411"/>
                    </a:lnTo>
                    <a:lnTo>
                      <a:pt x="247" y="411"/>
                    </a:lnTo>
                    <a:lnTo>
                      <a:pt x="247" y="413"/>
                    </a:lnTo>
                    <a:lnTo>
                      <a:pt x="250" y="413"/>
                    </a:lnTo>
                    <a:lnTo>
                      <a:pt x="248" y="411"/>
                    </a:lnTo>
                    <a:lnTo>
                      <a:pt x="250" y="410"/>
                    </a:lnTo>
                    <a:lnTo>
                      <a:pt x="251" y="410"/>
                    </a:lnTo>
                    <a:lnTo>
                      <a:pt x="252" y="410"/>
                    </a:lnTo>
                    <a:lnTo>
                      <a:pt x="251" y="408"/>
                    </a:lnTo>
                    <a:lnTo>
                      <a:pt x="252" y="408"/>
                    </a:lnTo>
                    <a:lnTo>
                      <a:pt x="252" y="407"/>
                    </a:lnTo>
                    <a:lnTo>
                      <a:pt x="251" y="407"/>
                    </a:lnTo>
                    <a:lnTo>
                      <a:pt x="253" y="404"/>
                    </a:lnTo>
                    <a:lnTo>
                      <a:pt x="253" y="402"/>
                    </a:lnTo>
                    <a:lnTo>
                      <a:pt x="254" y="401"/>
                    </a:lnTo>
                    <a:lnTo>
                      <a:pt x="253" y="398"/>
                    </a:lnTo>
                    <a:lnTo>
                      <a:pt x="255" y="399"/>
                    </a:lnTo>
                    <a:lnTo>
                      <a:pt x="256" y="399"/>
                    </a:lnTo>
                    <a:lnTo>
                      <a:pt x="260" y="402"/>
                    </a:lnTo>
                    <a:lnTo>
                      <a:pt x="260" y="403"/>
                    </a:lnTo>
                    <a:lnTo>
                      <a:pt x="258" y="403"/>
                    </a:lnTo>
                    <a:lnTo>
                      <a:pt x="258" y="404"/>
                    </a:lnTo>
                    <a:lnTo>
                      <a:pt x="260" y="404"/>
                    </a:lnTo>
                    <a:lnTo>
                      <a:pt x="261" y="404"/>
                    </a:lnTo>
                    <a:lnTo>
                      <a:pt x="261" y="405"/>
                    </a:lnTo>
                    <a:lnTo>
                      <a:pt x="264" y="402"/>
                    </a:lnTo>
                    <a:lnTo>
                      <a:pt x="268" y="400"/>
                    </a:lnTo>
                    <a:lnTo>
                      <a:pt x="266" y="400"/>
                    </a:lnTo>
                    <a:lnTo>
                      <a:pt x="267" y="394"/>
                    </a:lnTo>
                    <a:lnTo>
                      <a:pt x="271" y="398"/>
                    </a:lnTo>
                    <a:lnTo>
                      <a:pt x="273" y="395"/>
                    </a:lnTo>
                    <a:lnTo>
                      <a:pt x="276" y="393"/>
                    </a:lnTo>
                    <a:lnTo>
                      <a:pt x="277" y="394"/>
                    </a:lnTo>
                    <a:lnTo>
                      <a:pt x="277" y="396"/>
                    </a:lnTo>
                    <a:lnTo>
                      <a:pt x="277" y="398"/>
                    </a:lnTo>
                    <a:lnTo>
                      <a:pt x="278" y="398"/>
                    </a:lnTo>
                    <a:lnTo>
                      <a:pt x="278" y="400"/>
                    </a:lnTo>
                    <a:lnTo>
                      <a:pt x="277" y="400"/>
                    </a:lnTo>
                    <a:lnTo>
                      <a:pt x="278" y="401"/>
                    </a:lnTo>
                    <a:lnTo>
                      <a:pt x="277" y="401"/>
                    </a:lnTo>
                    <a:lnTo>
                      <a:pt x="277" y="402"/>
                    </a:lnTo>
                    <a:lnTo>
                      <a:pt x="278" y="402"/>
                    </a:lnTo>
                    <a:lnTo>
                      <a:pt x="279" y="404"/>
                    </a:lnTo>
                    <a:lnTo>
                      <a:pt x="280" y="403"/>
                    </a:lnTo>
                    <a:lnTo>
                      <a:pt x="280" y="401"/>
                    </a:lnTo>
                    <a:lnTo>
                      <a:pt x="280" y="402"/>
                    </a:lnTo>
                    <a:lnTo>
                      <a:pt x="281" y="404"/>
                    </a:lnTo>
                    <a:lnTo>
                      <a:pt x="280" y="404"/>
                    </a:lnTo>
                    <a:lnTo>
                      <a:pt x="280" y="405"/>
                    </a:lnTo>
                    <a:lnTo>
                      <a:pt x="283" y="407"/>
                    </a:lnTo>
                    <a:lnTo>
                      <a:pt x="285" y="408"/>
                    </a:lnTo>
                    <a:lnTo>
                      <a:pt x="288" y="409"/>
                    </a:lnTo>
                    <a:lnTo>
                      <a:pt x="289" y="408"/>
                    </a:lnTo>
                    <a:lnTo>
                      <a:pt x="291" y="408"/>
                    </a:lnTo>
                    <a:lnTo>
                      <a:pt x="293" y="406"/>
                    </a:lnTo>
                    <a:lnTo>
                      <a:pt x="294" y="406"/>
                    </a:lnTo>
                    <a:lnTo>
                      <a:pt x="295" y="403"/>
                    </a:lnTo>
                    <a:lnTo>
                      <a:pt x="294" y="401"/>
                    </a:lnTo>
                    <a:lnTo>
                      <a:pt x="294" y="400"/>
                    </a:lnTo>
                    <a:lnTo>
                      <a:pt x="296" y="400"/>
                    </a:lnTo>
                    <a:lnTo>
                      <a:pt x="296" y="401"/>
                    </a:lnTo>
                    <a:lnTo>
                      <a:pt x="296" y="403"/>
                    </a:lnTo>
                    <a:lnTo>
                      <a:pt x="298" y="403"/>
                    </a:lnTo>
                    <a:lnTo>
                      <a:pt x="298" y="404"/>
                    </a:lnTo>
                    <a:lnTo>
                      <a:pt x="300" y="404"/>
                    </a:lnTo>
                    <a:lnTo>
                      <a:pt x="301" y="404"/>
                    </a:lnTo>
                    <a:lnTo>
                      <a:pt x="303" y="406"/>
                    </a:lnTo>
                    <a:lnTo>
                      <a:pt x="304" y="407"/>
                    </a:lnTo>
                    <a:lnTo>
                      <a:pt x="305" y="406"/>
                    </a:lnTo>
                    <a:lnTo>
                      <a:pt x="307" y="406"/>
                    </a:lnTo>
                    <a:lnTo>
                      <a:pt x="308" y="409"/>
                    </a:lnTo>
                    <a:lnTo>
                      <a:pt x="309" y="410"/>
                    </a:lnTo>
                    <a:lnTo>
                      <a:pt x="309" y="407"/>
                    </a:lnTo>
                    <a:lnTo>
                      <a:pt x="309" y="406"/>
                    </a:lnTo>
                    <a:lnTo>
                      <a:pt x="311" y="406"/>
                    </a:lnTo>
                    <a:lnTo>
                      <a:pt x="313" y="407"/>
                    </a:lnTo>
                    <a:lnTo>
                      <a:pt x="313" y="406"/>
                    </a:lnTo>
                    <a:lnTo>
                      <a:pt x="314" y="406"/>
                    </a:lnTo>
                    <a:lnTo>
                      <a:pt x="318" y="408"/>
                    </a:lnTo>
                    <a:lnTo>
                      <a:pt x="318" y="407"/>
                    </a:lnTo>
                    <a:lnTo>
                      <a:pt x="320" y="407"/>
                    </a:lnTo>
                    <a:lnTo>
                      <a:pt x="318" y="406"/>
                    </a:lnTo>
                    <a:lnTo>
                      <a:pt x="320" y="406"/>
                    </a:lnTo>
                    <a:lnTo>
                      <a:pt x="320" y="404"/>
                    </a:lnTo>
                    <a:lnTo>
                      <a:pt x="321" y="404"/>
                    </a:lnTo>
                    <a:lnTo>
                      <a:pt x="322" y="406"/>
                    </a:lnTo>
                    <a:lnTo>
                      <a:pt x="326" y="404"/>
                    </a:lnTo>
                    <a:lnTo>
                      <a:pt x="326" y="403"/>
                    </a:lnTo>
                    <a:lnTo>
                      <a:pt x="325" y="402"/>
                    </a:lnTo>
                    <a:lnTo>
                      <a:pt x="325" y="400"/>
                    </a:lnTo>
                    <a:lnTo>
                      <a:pt x="321" y="398"/>
                    </a:lnTo>
                    <a:lnTo>
                      <a:pt x="324" y="396"/>
                    </a:lnTo>
                    <a:lnTo>
                      <a:pt x="323" y="395"/>
                    </a:lnTo>
                    <a:lnTo>
                      <a:pt x="324" y="396"/>
                    </a:lnTo>
                    <a:lnTo>
                      <a:pt x="329" y="394"/>
                    </a:lnTo>
                    <a:lnTo>
                      <a:pt x="330" y="394"/>
                    </a:lnTo>
                    <a:lnTo>
                      <a:pt x="332" y="393"/>
                    </a:lnTo>
                    <a:lnTo>
                      <a:pt x="333" y="393"/>
                    </a:lnTo>
                    <a:lnTo>
                      <a:pt x="336" y="394"/>
                    </a:lnTo>
                    <a:lnTo>
                      <a:pt x="337" y="393"/>
                    </a:lnTo>
                    <a:lnTo>
                      <a:pt x="339" y="394"/>
                    </a:lnTo>
                    <a:lnTo>
                      <a:pt x="342" y="393"/>
                    </a:lnTo>
                    <a:lnTo>
                      <a:pt x="345" y="395"/>
                    </a:lnTo>
                    <a:lnTo>
                      <a:pt x="346" y="393"/>
                    </a:lnTo>
                    <a:lnTo>
                      <a:pt x="346" y="392"/>
                    </a:lnTo>
                    <a:lnTo>
                      <a:pt x="348" y="390"/>
                    </a:lnTo>
                    <a:lnTo>
                      <a:pt x="350" y="390"/>
                    </a:lnTo>
                    <a:lnTo>
                      <a:pt x="350" y="388"/>
                    </a:lnTo>
                    <a:lnTo>
                      <a:pt x="348" y="384"/>
                    </a:lnTo>
                    <a:lnTo>
                      <a:pt x="349" y="383"/>
                    </a:lnTo>
                    <a:lnTo>
                      <a:pt x="351" y="383"/>
                    </a:lnTo>
                    <a:lnTo>
                      <a:pt x="353" y="383"/>
                    </a:lnTo>
                    <a:lnTo>
                      <a:pt x="355" y="383"/>
                    </a:lnTo>
                    <a:lnTo>
                      <a:pt x="356" y="383"/>
                    </a:lnTo>
                    <a:lnTo>
                      <a:pt x="357" y="381"/>
                    </a:lnTo>
                    <a:lnTo>
                      <a:pt x="359" y="381"/>
                    </a:lnTo>
                    <a:lnTo>
                      <a:pt x="359" y="380"/>
                    </a:lnTo>
                    <a:lnTo>
                      <a:pt x="361" y="378"/>
                    </a:lnTo>
                    <a:lnTo>
                      <a:pt x="362" y="376"/>
                    </a:lnTo>
                    <a:lnTo>
                      <a:pt x="362" y="377"/>
                    </a:lnTo>
                    <a:lnTo>
                      <a:pt x="362" y="376"/>
                    </a:lnTo>
                    <a:lnTo>
                      <a:pt x="364" y="370"/>
                    </a:lnTo>
                    <a:lnTo>
                      <a:pt x="363" y="370"/>
                    </a:lnTo>
                    <a:lnTo>
                      <a:pt x="363" y="367"/>
                    </a:lnTo>
                    <a:lnTo>
                      <a:pt x="360" y="367"/>
                    </a:lnTo>
                    <a:lnTo>
                      <a:pt x="362" y="364"/>
                    </a:lnTo>
                    <a:lnTo>
                      <a:pt x="362" y="362"/>
                    </a:lnTo>
                    <a:lnTo>
                      <a:pt x="361" y="361"/>
                    </a:lnTo>
                    <a:lnTo>
                      <a:pt x="361" y="363"/>
                    </a:lnTo>
                    <a:lnTo>
                      <a:pt x="358" y="365"/>
                    </a:lnTo>
                    <a:lnTo>
                      <a:pt x="356" y="364"/>
                    </a:lnTo>
                    <a:lnTo>
                      <a:pt x="355" y="366"/>
                    </a:lnTo>
                    <a:lnTo>
                      <a:pt x="354" y="366"/>
                    </a:lnTo>
                    <a:lnTo>
                      <a:pt x="356" y="364"/>
                    </a:lnTo>
                    <a:lnTo>
                      <a:pt x="356" y="362"/>
                    </a:lnTo>
                    <a:lnTo>
                      <a:pt x="357" y="363"/>
                    </a:lnTo>
                    <a:lnTo>
                      <a:pt x="358" y="361"/>
                    </a:lnTo>
                    <a:lnTo>
                      <a:pt x="356" y="358"/>
                    </a:lnTo>
                    <a:lnTo>
                      <a:pt x="356" y="357"/>
                    </a:lnTo>
                    <a:lnTo>
                      <a:pt x="356" y="354"/>
                    </a:lnTo>
                    <a:lnTo>
                      <a:pt x="354" y="355"/>
                    </a:lnTo>
                    <a:lnTo>
                      <a:pt x="355" y="353"/>
                    </a:lnTo>
                    <a:lnTo>
                      <a:pt x="353" y="353"/>
                    </a:lnTo>
                    <a:lnTo>
                      <a:pt x="354" y="351"/>
                    </a:lnTo>
                    <a:lnTo>
                      <a:pt x="356" y="347"/>
                    </a:lnTo>
                    <a:lnTo>
                      <a:pt x="359" y="347"/>
                    </a:lnTo>
                    <a:lnTo>
                      <a:pt x="362" y="349"/>
                    </a:lnTo>
                    <a:lnTo>
                      <a:pt x="364" y="347"/>
                    </a:lnTo>
                    <a:lnTo>
                      <a:pt x="364" y="346"/>
                    </a:lnTo>
                    <a:lnTo>
                      <a:pt x="366" y="348"/>
                    </a:lnTo>
                    <a:lnTo>
                      <a:pt x="368" y="345"/>
                    </a:lnTo>
                    <a:lnTo>
                      <a:pt x="366" y="344"/>
                    </a:lnTo>
                    <a:lnTo>
                      <a:pt x="366" y="340"/>
                    </a:lnTo>
                    <a:lnTo>
                      <a:pt x="367" y="338"/>
                    </a:lnTo>
                    <a:lnTo>
                      <a:pt x="367" y="339"/>
                    </a:lnTo>
                    <a:lnTo>
                      <a:pt x="368" y="337"/>
                    </a:lnTo>
                    <a:lnTo>
                      <a:pt x="366" y="334"/>
                    </a:lnTo>
                    <a:lnTo>
                      <a:pt x="365" y="332"/>
                    </a:lnTo>
                    <a:lnTo>
                      <a:pt x="363" y="332"/>
                    </a:lnTo>
                    <a:lnTo>
                      <a:pt x="361" y="331"/>
                    </a:lnTo>
                    <a:lnTo>
                      <a:pt x="359" y="331"/>
                    </a:lnTo>
                    <a:lnTo>
                      <a:pt x="358" y="330"/>
                    </a:lnTo>
                    <a:lnTo>
                      <a:pt x="359" y="326"/>
                    </a:lnTo>
                    <a:lnTo>
                      <a:pt x="359" y="324"/>
                    </a:lnTo>
                    <a:lnTo>
                      <a:pt x="360" y="322"/>
                    </a:lnTo>
                    <a:lnTo>
                      <a:pt x="362" y="317"/>
                    </a:lnTo>
                    <a:lnTo>
                      <a:pt x="364" y="315"/>
                    </a:lnTo>
                    <a:lnTo>
                      <a:pt x="364" y="313"/>
                    </a:lnTo>
                    <a:lnTo>
                      <a:pt x="366" y="311"/>
                    </a:lnTo>
                    <a:lnTo>
                      <a:pt x="369" y="311"/>
                    </a:lnTo>
                    <a:lnTo>
                      <a:pt x="369" y="313"/>
                    </a:lnTo>
                    <a:lnTo>
                      <a:pt x="370" y="313"/>
                    </a:lnTo>
                    <a:lnTo>
                      <a:pt x="371" y="312"/>
                    </a:lnTo>
                    <a:lnTo>
                      <a:pt x="373" y="311"/>
                    </a:lnTo>
                    <a:lnTo>
                      <a:pt x="374" y="311"/>
                    </a:lnTo>
                    <a:lnTo>
                      <a:pt x="375" y="311"/>
                    </a:lnTo>
                    <a:lnTo>
                      <a:pt x="375" y="307"/>
                    </a:lnTo>
                    <a:lnTo>
                      <a:pt x="372" y="306"/>
                    </a:lnTo>
                    <a:lnTo>
                      <a:pt x="373" y="303"/>
                    </a:lnTo>
                    <a:lnTo>
                      <a:pt x="372" y="303"/>
                    </a:lnTo>
                    <a:lnTo>
                      <a:pt x="372" y="302"/>
                    </a:lnTo>
                    <a:lnTo>
                      <a:pt x="368" y="302"/>
                    </a:lnTo>
                    <a:lnTo>
                      <a:pt x="367" y="300"/>
                    </a:lnTo>
                    <a:lnTo>
                      <a:pt x="367" y="297"/>
                    </a:lnTo>
                    <a:lnTo>
                      <a:pt x="369" y="294"/>
                    </a:lnTo>
                    <a:lnTo>
                      <a:pt x="369" y="293"/>
                    </a:lnTo>
                    <a:lnTo>
                      <a:pt x="370" y="294"/>
                    </a:lnTo>
                    <a:lnTo>
                      <a:pt x="373" y="293"/>
                    </a:lnTo>
                    <a:lnTo>
                      <a:pt x="373" y="292"/>
                    </a:lnTo>
                    <a:lnTo>
                      <a:pt x="375" y="293"/>
                    </a:lnTo>
                    <a:lnTo>
                      <a:pt x="375" y="292"/>
                    </a:lnTo>
                    <a:lnTo>
                      <a:pt x="374" y="290"/>
                    </a:lnTo>
                    <a:lnTo>
                      <a:pt x="375" y="289"/>
                    </a:lnTo>
                    <a:lnTo>
                      <a:pt x="377" y="289"/>
                    </a:lnTo>
                    <a:lnTo>
                      <a:pt x="378" y="288"/>
                    </a:lnTo>
                    <a:lnTo>
                      <a:pt x="378" y="286"/>
                    </a:lnTo>
                    <a:lnTo>
                      <a:pt x="379" y="285"/>
                    </a:lnTo>
                    <a:lnTo>
                      <a:pt x="378" y="283"/>
                    </a:lnTo>
                    <a:lnTo>
                      <a:pt x="378" y="282"/>
                    </a:lnTo>
                    <a:lnTo>
                      <a:pt x="378" y="281"/>
                    </a:lnTo>
                    <a:lnTo>
                      <a:pt x="378" y="279"/>
                    </a:lnTo>
                    <a:lnTo>
                      <a:pt x="379" y="279"/>
                    </a:lnTo>
                    <a:lnTo>
                      <a:pt x="382" y="279"/>
                    </a:lnTo>
                    <a:lnTo>
                      <a:pt x="384" y="278"/>
                    </a:lnTo>
                    <a:lnTo>
                      <a:pt x="386" y="279"/>
                    </a:lnTo>
                    <a:lnTo>
                      <a:pt x="390" y="276"/>
                    </a:lnTo>
                    <a:lnTo>
                      <a:pt x="392" y="274"/>
                    </a:lnTo>
                    <a:lnTo>
                      <a:pt x="392" y="272"/>
                    </a:lnTo>
                    <a:lnTo>
                      <a:pt x="395" y="272"/>
                    </a:lnTo>
                    <a:lnTo>
                      <a:pt x="395" y="274"/>
                    </a:lnTo>
                    <a:lnTo>
                      <a:pt x="396" y="275"/>
                    </a:lnTo>
                    <a:lnTo>
                      <a:pt x="396" y="274"/>
                    </a:lnTo>
                    <a:lnTo>
                      <a:pt x="398" y="272"/>
                    </a:lnTo>
                    <a:lnTo>
                      <a:pt x="400" y="272"/>
                    </a:lnTo>
                    <a:lnTo>
                      <a:pt x="403" y="270"/>
                    </a:lnTo>
                    <a:lnTo>
                      <a:pt x="403" y="268"/>
                    </a:lnTo>
                    <a:lnTo>
                      <a:pt x="406" y="268"/>
                    </a:lnTo>
                    <a:lnTo>
                      <a:pt x="406" y="266"/>
                    </a:lnTo>
                    <a:lnTo>
                      <a:pt x="405" y="266"/>
                    </a:lnTo>
                    <a:lnTo>
                      <a:pt x="406" y="266"/>
                    </a:lnTo>
                    <a:lnTo>
                      <a:pt x="405" y="264"/>
                    </a:lnTo>
                    <a:lnTo>
                      <a:pt x="403" y="260"/>
                    </a:lnTo>
                    <a:lnTo>
                      <a:pt x="406" y="258"/>
                    </a:lnTo>
                    <a:lnTo>
                      <a:pt x="405" y="258"/>
                    </a:lnTo>
                    <a:lnTo>
                      <a:pt x="404" y="253"/>
                    </a:lnTo>
                    <a:lnTo>
                      <a:pt x="405" y="253"/>
                    </a:lnTo>
                    <a:lnTo>
                      <a:pt x="405" y="251"/>
                    </a:lnTo>
                    <a:lnTo>
                      <a:pt x="406" y="248"/>
                    </a:lnTo>
                    <a:lnTo>
                      <a:pt x="406" y="246"/>
                    </a:lnTo>
                    <a:lnTo>
                      <a:pt x="407" y="244"/>
                    </a:lnTo>
                    <a:lnTo>
                      <a:pt x="408" y="243"/>
                    </a:lnTo>
                    <a:lnTo>
                      <a:pt x="408" y="240"/>
                    </a:lnTo>
                    <a:lnTo>
                      <a:pt x="406" y="242"/>
                    </a:lnTo>
                    <a:lnTo>
                      <a:pt x="405" y="241"/>
                    </a:lnTo>
                    <a:lnTo>
                      <a:pt x="404" y="239"/>
                    </a:lnTo>
                    <a:lnTo>
                      <a:pt x="406" y="238"/>
                    </a:lnTo>
                    <a:lnTo>
                      <a:pt x="405" y="236"/>
                    </a:lnTo>
                    <a:lnTo>
                      <a:pt x="405" y="235"/>
                    </a:lnTo>
                    <a:lnTo>
                      <a:pt x="406" y="234"/>
                    </a:lnTo>
                    <a:lnTo>
                      <a:pt x="404" y="229"/>
                    </a:lnTo>
                    <a:lnTo>
                      <a:pt x="405" y="226"/>
                    </a:lnTo>
                    <a:lnTo>
                      <a:pt x="406" y="225"/>
                    </a:lnTo>
                    <a:lnTo>
                      <a:pt x="408" y="223"/>
                    </a:lnTo>
                    <a:lnTo>
                      <a:pt x="410" y="221"/>
                    </a:lnTo>
                    <a:lnTo>
                      <a:pt x="408" y="217"/>
                    </a:lnTo>
                    <a:lnTo>
                      <a:pt x="412" y="215"/>
                    </a:lnTo>
                    <a:lnTo>
                      <a:pt x="413" y="213"/>
                    </a:lnTo>
                    <a:lnTo>
                      <a:pt x="410" y="212"/>
                    </a:lnTo>
                    <a:lnTo>
                      <a:pt x="410" y="211"/>
                    </a:lnTo>
                    <a:lnTo>
                      <a:pt x="410" y="209"/>
                    </a:lnTo>
                    <a:lnTo>
                      <a:pt x="411" y="208"/>
                    </a:lnTo>
                    <a:lnTo>
                      <a:pt x="410" y="208"/>
                    </a:lnTo>
                    <a:lnTo>
                      <a:pt x="409" y="209"/>
                    </a:lnTo>
                    <a:lnTo>
                      <a:pt x="408" y="208"/>
                    </a:lnTo>
                    <a:lnTo>
                      <a:pt x="406" y="206"/>
                    </a:lnTo>
                    <a:lnTo>
                      <a:pt x="405" y="204"/>
                    </a:lnTo>
                    <a:lnTo>
                      <a:pt x="406" y="203"/>
                    </a:lnTo>
                    <a:lnTo>
                      <a:pt x="406" y="202"/>
                    </a:lnTo>
                    <a:lnTo>
                      <a:pt x="404" y="200"/>
                    </a:lnTo>
                    <a:lnTo>
                      <a:pt x="405" y="200"/>
                    </a:lnTo>
                    <a:lnTo>
                      <a:pt x="407" y="200"/>
                    </a:lnTo>
                    <a:lnTo>
                      <a:pt x="408" y="201"/>
                    </a:lnTo>
                    <a:lnTo>
                      <a:pt x="409" y="205"/>
                    </a:lnTo>
                    <a:lnTo>
                      <a:pt x="412" y="204"/>
                    </a:lnTo>
                    <a:lnTo>
                      <a:pt x="413" y="203"/>
                    </a:lnTo>
                    <a:lnTo>
                      <a:pt x="413" y="202"/>
                    </a:lnTo>
                    <a:lnTo>
                      <a:pt x="416" y="200"/>
                    </a:lnTo>
                    <a:lnTo>
                      <a:pt x="418" y="197"/>
                    </a:lnTo>
                    <a:lnTo>
                      <a:pt x="419" y="197"/>
                    </a:lnTo>
                    <a:lnTo>
                      <a:pt x="422" y="191"/>
                    </a:lnTo>
                    <a:lnTo>
                      <a:pt x="422" y="187"/>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83" name="Group 116">
              <a:extLst>
                <a:ext uri="{FF2B5EF4-FFF2-40B4-BE49-F238E27FC236}">
                  <a16:creationId xmlns:a16="http://schemas.microsoft.com/office/drawing/2014/main" id="{2881A53D-721F-4DCB-B5DF-3703FEA001FC}"/>
                </a:ext>
              </a:extLst>
            </p:cNvPr>
            <p:cNvGrpSpPr>
              <a:grpSpLocks/>
            </p:cNvGrpSpPr>
            <p:nvPr/>
          </p:nvGrpSpPr>
          <p:grpSpPr bwMode="auto">
            <a:xfrm>
              <a:off x="1749" y="3515"/>
              <a:ext cx="370" cy="313"/>
              <a:chOff x="1749" y="3515"/>
              <a:chExt cx="370" cy="313"/>
            </a:xfrm>
          </p:grpSpPr>
          <p:sp>
            <p:nvSpPr>
              <p:cNvPr id="493" name="Freeform 114">
                <a:extLst>
                  <a:ext uri="{FF2B5EF4-FFF2-40B4-BE49-F238E27FC236}">
                    <a16:creationId xmlns:a16="http://schemas.microsoft.com/office/drawing/2014/main" id="{3B1D1818-3DC0-4C9F-9269-289A7EF11A62}"/>
                  </a:ext>
                </a:extLst>
              </p:cNvPr>
              <p:cNvSpPr>
                <a:spLocks/>
              </p:cNvSpPr>
              <p:nvPr/>
            </p:nvSpPr>
            <p:spPr bwMode="auto">
              <a:xfrm>
                <a:off x="1749" y="3515"/>
                <a:ext cx="370" cy="313"/>
              </a:xfrm>
              <a:custGeom>
                <a:avLst/>
                <a:gdLst>
                  <a:gd name="T0" fmla="*/ 360 w 370"/>
                  <a:gd name="T1" fmla="*/ 67 h 313"/>
                  <a:gd name="T2" fmla="*/ 345 w 370"/>
                  <a:gd name="T3" fmla="*/ 47 h 313"/>
                  <a:gd name="T4" fmla="*/ 321 w 370"/>
                  <a:gd name="T5" fmla="*/ 29 h 313"/>
                  <a:gd name="T6" fmla="*/ 291 w 370"/>
                  <a:gd name="T7" fmla="*/ 15 h 313"/>
                  <a:gd name="T8" fmla="*/ 261 w 370"/>
                  <a:gd name="T9" fmla="*/ 18 h 313"/>
                  <a:gd name="T10" fmla="*/ 248 w 370"/>
                  <a:gd name="T11" fmla="*/ 0 h 313"/>
                  <a:gd name="T12" fmla="*/ 224 w 370"/>
                  <a:gd name="T13" fmla="*/ 10 h 313"/>
                  <a:gd name="T14" fmla="*/ 217 w 370"/>
                  <a:gd name="T15" fmla="*/ 11 h 313"/>
                  <a:gd name="T16" fmla="*/ 202 w 370"/>
                  <a:gd name="T17" fmla="*/ 21 h 313"/>
                  <a:gd name="T18" fmla="*/ 198 w 370"/>
                  <a:gd name="T19" fmla="*/ 39 h 313"/>
                  <a:gd name="T20" fmla="*/ 187 w 370"/>
                  <a:gd name="T21" fmla="*/ 43 h 313"/>
                  <a:gd name="T22" fmla="*/ 178 w 370"/>
                  <a:gd name="T23" fmla="*/ 34 h 313"/>
                  <a:gd name="T24" fmla="*/ 168 w 370"/>
                  <a:gd name="T25" fmla="*/ 38 h 313"/>
                  <a:gd name="T26" fmla="*/ 156 w 370"/>
                  <a:gd name="T27" fmla="*/ 36 h 313"/>
                  <a:gd name="T28" fmla="*/ 157 w 370"/>
                  <a:gd name="T29" fmla="*/ 53 h 313"/>
                  <a:gd name="T30" fmla="*/ 147 w 370"/>
                  <a:gd name="T31" fmla="*/ 56 h 313"/>
                  <a:gd name="T32" fmla="*/ 132 w 370"/>
                  <a:gd name="T33" fmla="*/ 51 h 313"/>
                  <a:gd name="T34" fmla="*/ 124 w 370"/>
                  <a:gd name="T35" fmla="*/ 54 h 313"/>
                  <a:gd name="T36" fmla="*/ 110 w 370"/>
                  <a:gd name="T37" fmla="*/ 73 h 313"/>
                  <a:gd name="T38" fmla="*/ 100 w 370"/>
                  <a:gd name="T39" fmla="*/ 62 h 313"/>
                  <a:gd name="T40" fmla="*/ 85 w 370"/>
                  <a:gd name="T41" fmla="*/ 58 h 313"/>
                  <a:gd name="T42" fmla="*/ 83 w 370"/>
                  <a:gd name="T43" fmla="*/ 45 h 313"/>
                  <a:gd name="T44" fmla="*/ 74 w 370"/>
                  <a:gd name="T45" fmla="*/ 53 h 313"/>
                  <a:gd name="T46" fmla="*/ 77 w 370"/>
                  <a:gd name="T47" fmla="*/ 73 h 313"/>
                  <a:gd name="T48" fmla="*/ 66 w 370"/>
                  <a:gd name="T49" fmla="*/ 79 h 313"/>
                  <a:gd name="T50" fmla="*/ 59 w 370"/>
                  <a:gd name="T51" fmla="*/ 93 h 313"/>
                  <a:gd name="T52" fmla="*/ 45 w 370"/>
                  <a:gd name="T53" fmla="*/ 95 h 313"/>
                  <a:gd name="T54" fmla="*/ 30 w 370"/>
                  <a:gd name="T55" fmla="*/ 93 h 313"/>
                  <a:gd name="T56" fmla="*/ 25 w 370"/>
                  <a:gd name="T57" fmla="*/ 104 h 313"/>
                  <a:gd name="T58" fmla="*/ 15 w 370"/>
                  <a:gd name="T59" fmla="*/ 111 h 313"/>
                  <a:gd name="T60" fmla="*/ 16 w 370"/>
                  <a:gd name="T61" fmla="*/ 138 h 313"/>
                  <a:gd name="T62" fmla="*/ 16 w 370"/>
                  <a:gd name="T63" fmla="*/ 148 h 313"/>
                  <a:gd name="T64" fmla="*/ 27 w 370"/>
                  <a:gd name="T65" fmla="*/ 154 h 313"/>
                  <a:gd name="T66" fmla="*/ 18 w 370"/>
                  <a:gd name="T67" fmla="*/ 168 h 313"/>
                  <a:gd name="T68" fmla="*/ 6 w 370"/>
                  <a:gd name="T69" fmla="*/ 181 h 313"/>
                  <a:gd name="T70" fmla="*/ 11 w 370"/>
                  <a:gd name="T71" fmla="*/ 192 h 313"/>
                  <a:gd name="T72" fmla="*/ 31 w 370"/>
                  <a:gd name="T73" fmla="*/ 197 h 313"/>
                  <a:gd name="T74" fmla="*/ 28 w 370"/>
                  <a:gd name="T75" fmla="*/ 216 h 313"/>
                  <a:gd name="T76" fmla="*/ 42 w 370"/>
                  <a:gd name="T77" fmla="*/ 227 h 313"/>
                  <a:gd name="T78" fmla="*/ 55 w 370"/>
                  <a:gd name="T79" fmla="*/ 229 h 313"/>
                  <a:gd name="T80" fmla="*/ 64 w 370"/>
                  <a:gd name="T81" fmla="*/ 240 h 313"/>
                  <a:gd name="T82" fmla="*/ 68 w 370"/>
                  <a:gd name="T83" fmla="*/ 247 h 313"/>
                  <a:gd name="T84" fmla="*/ 89 w 370"/>
                  <a:gd name="T85" fmla="*/ 259 h 313"/>
                  <a:gd name="T86" fmla="*/ 104 w 370"/>
                  <a:gd name="T87" fmla="*/ 262 h 313"/>
                  <a:gd name="T88" fmla="*/ 124 w 370"/>
                  <a:gd name="T89" fmla="*/ 285 h 313"/>
                  <a:gd name="T90" fmla="*/ 136 w 370"/>
                  <a:gd name="T91" fmla="*/ 305 h 313"/>
                  <a:gd name="T92" fmla="*/ 159 w 370"/>
                  <a:gd name="T93" fmla="*/ 306 h 313"/>
                  <a:gd name="T94" fmla="*/ 178 w 370"/>
                  <a:gd name="T95" fmla="*/ 283 h 313"/>
                  <a:gd name="T96" fmla="*/ 212 w 370"/>
                  <a:gd name="T97" fmla="*/ 271 h 313"/>
                  <a:gd name="T98" fmla="*/ 221 w 370"/>
                  <a:gd name="T99" fmla="*/ 244 h 313"/>
                  <a:gd name="T100" fmla="*/ 250 w 370"/>
                  <a:gd name="T101" fmla="*/ 245 h 313"/>
                  <a:gd name="T102" fmla="*/ 274 w 370"/>
                  <a:gd name="T103" fmla="*/ 219 h 313"/>
                  <a:gd name="T104" fmla="*/ 278 w 370"/>
                  <a:gd name="T105" fmla="*/ 191 h 313"/>
                  <a:gd name="T106" fmla="*/ 290 w 370"/>
                  <a:gd name="T107" fmla="*/ 157 h 313"/>
                  <a:gd name="T108" fmla="*/ 303 w 370"/>
                  <a:gd name="T109" fmla="*/ 128 h 313"/>
                  <a:gd name="T110" fmla="*/ 320 w 370"/>
                  <a:gd name="T111" fmla="*/ 123 h 313"/>
                  <a:gd name="T112" fmla="*/ 345 w 370"/>
                  <a:gd name="T113" fmla="*/ 114 h 31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0"/>
                  <a:gd name="T172" fmla="*/ 0 h 313"/>
                  <a:gd name="T173" fmla="*/ 370 w 370"/>
                  <a:gd name="T174" fmla="*/ 313 h 31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0" h="313">
                    <a:moveTo>
                      <a:pt x="370" y="93"/>
                    </a:moveTo>
                    <a:lnTo>
                      <a:pt x="368" y="84"/>
                    </a:lnTo>
                    <a:lnTo>
                      <a:pt x="368" y="82"/>
                    </a:lnTo>
                    <a:lnTo>
                      <a:pt x="368" y="80"/>
                    </a:lnTo>
                    <a:lnTo>
                      <a:pt x="366" y="78"/>
                    </a:lnTo>
                    <a:lnTo>
                      <a:pt x="364" y="78"/>
                    </a:lnTo>
                    <a:lnTo>
                      <a:pt x="362" y="76"/>
                    </a:lnTo>
                    <a:lnTo>
                      <a:pt x="360" y="75"/>
                    </a:lnTo>
                    <a:lnTo>
                      <a:pt x="357" y="75"/>
                    </a:lnTo>
                    <a:lnTo>
                      <a:pt x="360" y="67"/>
                    </a:lnTo>
                    <a:lnTo>
                      <a:pt x="358" y="61"/>
                    </a:lnTo>
                    <a:lnTo>
                      <a:pt x="357" y="61"/>
                    </a:lnTo>
                    <a:lnTo>
                      <a:pt x="356" y="60"/>
                    </a:lnTo>
                    <a:lnTo>
                      <a:pt x="357" y="60"/>
                    </a:lnTo>
                    <a:lnTo>
                      <a:pt x="356" y="59"/>
                    </a:lnTo>
                    <a:lnTo>
                      <a:pt x="354" y="55"/>
                    </a:lnTo>
                    <a:lnTo>
                      <a:pt x="352" y="55"/>
                    </a:lnTo>
                    <a:lnTo>
                      <a:pt x="349" y="52"/>
                    </a:lnTo>
                    <a:lnTo>
                      <a:pt x="347" y="51"/>
                    </a:lnTo>
                    <a:lnTo>
                      <a:pt x="345" y="47"/>
                    </a:lnTo>
                    <a:lnTo>
                      <a:pt x="343" y="44"/>
                    </a:lnTo>
                    <a:lnTo>
                      <a:pt x="343" y="35"/>
                    </a:lnTo>
                    <a:lnTo>
                      <a:pt x="342" y="33"/>
                    </a:lnTo>
                    <a:lnTo>
                      <a:pt x="340" y="32"/>
                    </a:lnTo>
                    <a:lnTo>
                      <a:pt x="335" y="31"/>
                    </a:lnTo>
                    <a:lnTo>
                      <a:pt x="334" y="31"/>
                    </a:lnTo>
                    <a:lnTo>
                      <a:pt x="331" y="34"/>
                    </a:lnTo>
                    <a:lnTo>
                      <a:pt x="329" y="35"/>
                    </a:lnTo>
                    <a:lnTo>
                      <a:pt x="322" y="32"/>
                    </a:lnTo>
                    <a:lnTo>
                      <a:pt x="321" y="29"/>
                    </a:lnTo>
                    <a:lnTo>
                      <a:pt x="319" y="29"/>
                    </a:lnTo>
                    <a:lnTo>
                      <a:pt x="315" y="31"/>
                    </a:lnTo>
                    <a:lnTo>
                      <a:pt x="312" y="29"/>
                    </a:lnTo>
                    <a:lnTo>
                      <a:pt x="309" y="23"/>
                    </a:lnTo>
                    <a:lnTo>
                      <a:pt x="307" y="18"/>
                    </a:lnTo>
                    <a:lnTo>
                      <a:pt x="306" y="17"/>
                    </a:lnTo>
                    <a:lnTo>
                      <a:pt x="304" y="18"/>
                    </a:lnTo>
                    <a:lnTo>
                      <a:pt x="298" y="19"/>
                    </a:lnTo>
                    <a:lnTo>
                      <a:pt x="296" y="14"/>
                    </a:lnTo>
                    <a:lnTo>
                      <a:pt x="291" y="15"/>
                    </a:lnTo>
                    <a:lnTo>
                      <a:pt x="289" y="14"/>
                    </a:lnTo>
                    <a:lnTo>
                      <a:pt x="288" y="15"/>
                    </a:lnTo>
                    <a:lnTo>
                      <a:pt x="285" y="14"/>
                    </a:lnTo>
                    <a:lnTo>
                      <a:pt x="283" y="15"/>
                    </a:lnTo>
                    <a:lnTo>
                      <a:pt x="282" y="15"/>
                    </a:lnTo>
                    <a:lnTo>
                      <a:pt x="279" y="14"/>
                    </a:lnTo>
                    <a:lnTo>
                      <a:pt x="276" y="15"/>
                    </a:lnTo>
                    <a:lnTo>
                      <a:pt x="270" y="16"/>
                    </a:lnTo>
                    <a:lnTo>
                      <a:pt x="264" y="18"/>
                    </a:lnTo>
                    <a:lnTo>
                      <a:pt x="261" y="18"/>
                    </a:lnTo>
                    <a:lnTo>
                      <a:pt x="261" y="19"/>
                    </a:lnTo>
                    <a:lnTo>
                      <a:pt x="258" y="17"/>
                    </a:lnTo>
                    <a:lnTo>
                      <a:pt x="259" y="14"/>
                    </a:lnTo>
                    <a:lnTo>
                      <a:pt x="259" y="9"/>
                    </a:lnTo>
                    <a:lnTo>
                      <a:pt x="257" y="6"/>
                    </a:lnTo>
                    <a:lnTo>
                      <a:pt x="255" y="2"/>
                    </a:lnTo>
                    <a:lnTo>
                      <a:pt x="253" y="2"/>
                    </a:lnTo>
                    <a:lnTo>
                      <a:pt x="253" y="3"/>
                    </a:lnTo>
                    <a:lnTo>
                      <a:pt x="250" y="0"/>
                    </a:lnTo>
                    <a:lnTo>
                      <a:pt x="248" y="0"/>
                    </a:lnTo>
                    <a:lnTo>
                      <a:pt x="239" y="0"/>
                    </a:lnTo>
                    <a:lnTo>
                      <a:pt x="237" y="6"/>
                    </a:lnTo>
                    <a:lnTo>
                      <a:pt x="233" y="10"/>
                    </a:lnTo>
                    <a:lnTo>
                      <a:pt x="233" y="11"/>
                    </a:lnTo>
                    <a:lnTo>
                      <a:pt x="233" y="13"/>
                    </a:lnTo>
                    <a:lnTo>
                      <a:pt x="230" y="13"/>
                    </a:lnTo>
                    <a:lnTo>
                      <a:pt x="228" y="10"/>
                    </a:lnTo>
                    <a:lnTo>
                      <a:pt x="226" y="11"/>
                    </a:lnTo>
                    <a:lnTo>
                      <a:pt x="225" y="10"/>
                    </a:lnTo>
                    <a:lnTo>
                      <a:pt x="224" y="10"/>
                    </a:lnTo>
                    <a:lnTo>
                      <a:pt x="224" y="8"/>
                    </a:lnTo>
                    <a:lnTo>
                      <a:pt x="220" y="8"/>
                    </a:lnTo>
                    <a:lnTo>
                      <a:pt x="220" y="6"/>
                    </a:lnTo>
                    <a:lnTo>
                      <a:pt x="219" y="5"/>
                    </a:lnTo>
                    <a:lnTo>
                      <a:pt x="217" y="5"/>
                    </a:lnTo>
                    <a:lnTo>
                      <a:pt x="218" y="6"/>
                    </a:lnTo>
                    <a:lnTo>
                      <a:pt x="218" y="8"/>
                    </a:lnTo>
                    <a:lnTo>
                      <a:pt x="217" y="10"/>
                    </a:lnTo>
                    <a:lnTo>
                      <a:pt x="217" y="11"/>
                    </a:lnTo>
                    <a:lnTo>
                      <a:pt x="217" y="14"/>
                    </a:lnTo>
                    <a:lnTo>
                      <a:pt x="211" y="15"/>
                    </a:lnTo>
                    <a:lnTo>
                      <a:pt x="210" y="14"/>
                    </a:lnTo>
                    <a:lnTo>
                      <a:pt x="209" y="16"/>
                    </a:lnTo>
                    <a:lnTo>
                      <a:pt x="209" y="17"/>
                    </a:lnTo>
                    <a:lnTo>
                      <a:pt x="208" y="19"/>
                    </a:lnTo>
                    <a:lnTo>
                      <a:pt x="204" y="20"/>
                    </a:lnTo>
                    <a:lnTo>
                      <a:pt x="203" y="21"/>
                    </a:lnTo>
                    <a:lnTo>
                      <a:pt x="202" y="20"/>
                    </a:lnTo>
                    <a:lnTo>
                      <a:pt x="202" y="21"/>
                    </a:lnTo>
                    <a:lnTo>
                      <a:pt x="204" y="25"/>
                    </a:lnTo>
                    <a:lnTo>
                      <a:pt x="204" y="28"/>
                    </a:lnTo>
                    <a:lnTo>
                      <a:pt x="203" y="29"/>
                    </a:lnTo>
                    <a:lnTo>
                      <a:pt x="203" y="30"/>
                    </a:lnTo>
                    <a:lnTo>
                      <a:pt x="202" y="31"/>
                    </a:lnTo>
                    <a:lnTo>
                      <a:pt x="201" y="32"/>
                    </a:lnTo>
                    <a:lnTo>
                      <a:pt x="198" y="33"/>
                    </a:lnTo>
                    <a:lnTo>
                      <a:pt x="198" y="34"/>
                    </a:lnTo>
                    <a:lnTo>
                      <a:pt x="199" y="36"/>
                    </a:lnTo>
                    <a:lnTo>
                      <a:pt x="198" y="39"/>
                    </a:lnTo>
                    <a:lnTo>
                      <a:pt x="198" y="40"/>
                    </a:lnTo>
                    <a:lnTo>
                      <a:pt x="198" y="42"/>
                    </a:lnTo>
                    <a:lnTo>
                      <a:pt x="197" y="42"/>
                    </a:lnTo>
                    <a:lnTo>
                      <a:pt x="197" y="43"/>
                    </a:lnTo>
                    <a:lnTo>
                      <a:pt x="196" y="43"/>
                    </a:lnTo>
                    <a:lnTo>
                      <a:pt x="195" y="43"/>
                    </a:lnTo>
                    <a:lnTo>
                      <a:pt x="194" y="43"/>
                    </a:lnTo>
                    <a:lnTo>
                      <a:pt x="194" y="42"/>
                    </a:lnTo>
                    <a:lnTo>
                      <a:pt x="192" y="42"/>
                    </a:lnTo>
                    <a:lnTo>
                      <a:pt x="187" y="43"/>
                    </a:lnTo>
                    <a:lnTo>
                      <a:pt x="186" y="44"/>
                    </a:lnTo>
                    <a:lnTo>
                      <a:pt x="185" y="44"/>
                    </a:lnTo>
                    <a:lnTo>
                      <a:pt x="183" y="41"/>
                    </a:lnTo>
                    <a:lnTo>
                      <a:pt x="181" y="41"/>
                    </a:lnTo>
                    <a:lnTo>
                      <a:pt x="181" y="40"/>
                    </a:lnTo>
                    <a:lnTo>
                      <a:pt x="179" y="39"/>
                    </a:lnTo>
                    <a:lnTo>
                      <a:pt x="179" y="38"/>
                    </a:lnTo>
                    <a:lnTo>
                      <a:pt x="180" y="36"/>
                    </a:lnTo>
                    <a:lnTo>
                      <a:pt x="179" y="36"/>
                    </a:lnTo>
                    <a:lnTo>
                      <a:pt x="178" y="34"/>
                    </a:lnTo>
                    <a:lnTo>
                      <a:pt x="176" y="32"/>
                    </a:lnTo>
                    <a:lnTo>
                      <a:pt x="175" y="29"/>
                    </a:lnTo>
                    <a:lnTo>
                      <a:pt x="173" y="31"/>
                    </a:lnTo>
                    <a:lnTo>
                      <a:pt x="171" y="29"/>
                    </a:lnTo>
                    <a:lnTo>
                      <a:pt x="170" y="29"/>
                    </a:lnTo>
                    <a:lnTo>
                      <a:pt x="170" y="31"/>
                    </a:lnTo>
                    <a:lnTo>
                      <a:pt x="168" y="32"/>
                    </a:lnTo>
                    <a:lnTo>
                      <a:pt x="168" y="34"/>
                    </a:lnTo>
                    <a:lnTo>
                      <a:pt x="168" y="38"/>
                    </a:lnTo>
                    <a:lnTo>
                      <a:pt x="167" y="39"/>
                    </a:lnTo>
                    <a:lnTo>
                      <a:pt x="165" y="39"/>
                    </a:lnTo>
                    <a:lnTo>
                      <a:pt x="163" y="33"/>
                    </a:lnTo>
                    <a:lnTo>
                      <a:pt x="159" y="34"/>
                    </a:lnTo>
                    <a:lnTo>
                      <a:pt x="158" y="34"/>
                    </a:lnTo>
                    <a:lnTo>
                      <a:pt x="157" y="35"/>
                    </a:lnTo>
                    <a:lnTo>
                      <a:pt x="156" y="33"/>
                    </a:lnTo>
                    <a:lnTo>
                      <a:pt x="155" y="34"/>
                    </a:lnTo>
                    <a:lnTo>
                      <a:pt x="156" y="36"/>
                    </a:lnTo>
                    <a:lnTo>
                      <a:pt x="155" y="37"/>
                    </a:lnTo>
                    <a:lnTo>
                      <a:pt x="158" y="40"/>
                    </a:lnTo>
                    <a:lnTo>
                      <a:pt x="158" y="43"/>
                    </a:lnTo>
                    <a:lnTo>
                      <a:pt x="159" y="45"/>
                    </a:lnTo>
                    <a:lnTo>
                      <a:pt x="162" y="47"/>
                    </a:lnTo>
                    <a:lnTo>
                      <a:pt x="160" y="47"/>
                    </a:lnTo>
                    <a:lnTo>
                      <a:pt x="162" y="50"/>
                    </a:lnTo>
                    <a:lnTo>
                      <a:pt x="158" y="53"/>
                    </a:lnTo>
                    <a:lnTo>
                      <a:pt x="157" y="53"/>
                    </a:lnTo>
                    <a:lnTo>
                      <a:pt x="156" y="56"/>
                    </a:lnTo>
                    <a:lnTo>
                      <a:pt x="153" y="57"/>
                    </a:lnTo>
                    <a:lnTo>
                      <a:pt x="151" y="57"/>
                    </a:lnTo>
                    <a:lnTo>
                      <a:pt x="150" y="57"/>
                    </a:lnTo>
                    <a:lnTo>
                      <a:pt x="150" y="56"/>
                    </a:lnTo>
                    <a:lnTo>
                      <a:pt x="150" y="57"/>
                    </a:lnTo>
                    <a:lnTo>
                      <a:pt x="148" y="57"/>
                    </a:lnTo>
                    <a:lnTo>
                      <a:pt x="147" y="57"/>
                    </a:lnTo>
                    <a:lnTo>
                      <a:pt x="147" y="56"/>
                    </a:lnTo>
                    <a:lnTo>
                      <a:pt x="145" y="57"/>
                    </a:lnTo>
                    <a:lnTo>
                      <a:pt x="145" y="56"/>
                    </a:lnTo>
                    <a:lnTo>
                      <a:pt x="145" y="54"/>
                    </a:lnTo>
                    <a:lnTo>
                      <a:pt x="143" y="52"/>
                    </a:lnTo>
                    <a:lnTo>
                      <a:pt x="142" y="51"/>
                    </a:lnTo>
                    <a:lnTo>
                      <a:pt x="141" y="52"/>
                    </a:lnTo>
                    <a:lnTo>
                      <a:pt x="139" y="52"/>
                    </a:lnTo>
                    <a:lnTo>
                      <a:pt x="139" y="51"/>
                    </a:lnTo>
                    <a:lnTo>
                      <a:pt x="133" y="53"/>
                    </a:lnTo>
                    <a:lnTo>
                      <a:pt x="132" y="51"/>
                    </a:lnTo>
                    <a:lnTo>
                      <a:pt x="130" y="53"/>
                    </a:lnTo>
                    <a:lnTo>
                      <a:pt x="129" y="53"/>
                    </a:lnTo>
                    <a:lnTo>
                      <a:pt x="127" y="56"/>
                    </a:lnTo>
                    <a:lnTo>
                      <a:pt x="126" y="55"/>
                    </a:lnTo>
                    <a:lnTo>
                      <a:pt x="126" y="54"/>
                    </a:lnTo>
                    <a:lnTo>
                      <a:pt x="126" y="52"/>
                    </a:lnTo>
                    <a:lnTo>
                      <a:pt x="124" y="53"/>
                    </a:lnTo>
                    <a:lnTo>
                      <a:pt x="121" y="52"/>
                    </a:lnTo>
                    <a:lnTo>
                      <a:pt x="124" y="54"/>
                    </a:lnTo>
                    <a:lnTo>
                      <a:pt x="122" y="56"/>
                    </a:lnTo>
                    <a:lnTo>
                      <a:pt x="123" y="56"/>
                    </a:lnTo>
                    <a:lnTo>
                      <a:pt x="124" y="57"/>
                    </a:lnTo>
                    <a:lnTo>
                      <a:pt x="123" y="62"/>
                    </a:lnTo>
                    <a:lnTo>
                      <a:pt x="122" y="63"/>
                    </a:lnTo>
                    <a:lnTo>
                      <a:pt x="121" y="63"/>
                    </a:lnTo>
                    <a:lnTo>
                      <a:pt x="120" y="63"/>
                    </a:lnTo>
                    <a:lnTo>
                      <a:pt x="117" y="67"/>
                    </a:lnTo>
                    <a:lnTo>
                      <a:pt x="110" y="73"/>
                    </a:lnTo>
                    <a:lnTo>
                      <a:pt x="110" y="68"/>
                    </a:lnTo>
                    <a:lnTo>
                      <a:pt x="109" y="66"/>
                    </a:lnTo>
                    <a:lnTo>
                      <a:pt x="107" y="63"/>
                    </a:lnTo>
                    <a:lnTo>
                      <a:pt x="104" y="62"/>
                    </a:lnTo>
                    <a:lnTo>
                      <a:pt x="105" y="61"/>
                    </a:lnTo>
                    <a:lnTo>
                      <a:pt x="102" y="61"/>
                    </a:lnTo>
                    <a:lnTo>
                      <a:pt x="101" y="60"/>
                    </a:lnTo>
                    <a:lnTo>
                      <a:pt x="101" y="61"/>
                    </a:lnTo>
                    <a:lnTo>
                      <a:pt x="99" y="60"/>
                    </a:lnTo>
                    <a:lnTo>
                      <a:pt x="100" y="62"/>
                    </a:lnTo>
                    <a:lnTo>
                      <a:pt x="99" y="63"/>
                    </a:lnTo>
                    <a:lnTo>
                      <a:pt x="99" y="61"/>
                    </a:lnTo>
                    <a:lnTo>
                      <a:pt x="95" y="61"/>
                    </a:lnTo>
                    <a:lnTo>
                      <a:pt x="96" y="59"/>
                    </a:lnTo>
                    <a:lnTo>
                      <a:pt x="94" y="57"/>
                    </a:lnTo>
                    <a:lnTo>
                      <a:pt x="93" y="57"/>
                    </a:lnTo>
                    <a:lnTo>
                      <a:pt x="89" y="55"/>
                    </a:lnTo>
                    <a:lnTo>
                      <a:pt x="89" y="59"/>
                    </a:lnTo>
                    <a:lnTo>
                      <a:pt x="88" y="58"/>
                    </a:lnTo>
                    <a:lnTo>
                      <a:pt x="85" y="58"/>
                    </a:lnTo>
                    <a:lnTo>
                      <a:pt x="85" y="57"/>
                    </a:lnTo>
                    <a:lnTo>
                      <a:pt x="85" y="54"/>
                    </a:lnTo>
                    <a:lnTo>
                      <a:pt x="86" y="50"/>
                    </a:lnTo>
                    <a:lnTo>
                      <a:pt x="88" y="47"/>
                    </a:lnTo>
                    <a:lnTo>
                      <a:pt x="87" y="47"/>
                    </a:lnTo>
                    <a:lnTo>
                      <a:pt x="85" y="43"/>
                    </a:lnTo>
                    <a:lnTo>
                      <a:pt x="85" y="44"/>
                    </a:lnTo>
                    <a:lnTo>
                      <a:pt x="83" y="44"/>
                    </a:lnTo>
                    <a:lnTo>
                      <a:pt x="83" y="45"/>
                    </a:lnTo>
                    <a:lnTo>
                      <a:pt x="80" y="45"/>
                    </a:lnTo>
                    <a:lnTo>
                      <a:pt x="80" y="48"/>
                    </a:lnTo>
                    <a:lnTo>
                      <a:pt x="78" y="49"/>
                    </a:lnTo>
                    <a:lnTo>
                      <a:pt x="79" y="49"/>
                    </a:lnTo>
                    <a:lnTo>
                      <a:pt x="78" y="50"/>
                    </a:lnTo>
                    <a:lnTo>
                      <a:pt x="77" y="50"/>
                    </a:lnTo>
                    <a:lnTo>
                      <a:pt x="76" y="51"/>
                    </a:lnTo>
                    <a:lnTo>
                      <a:pt x="76" y="53"/>
                    </a:lnTo>
                    <a:lnTo>
                      <a:pt x="74" y="53"/>
                    </a:lnTo>
                    <a:lnTo>
                      <a:pt x="74" y="56"/>
                    </a:lnTo>
                    <a:lnTo>
                      <a:pt x="73" y="56"/>
                    </a:lnTo>
                    <a:lnTo>
                      <a:pt x="73" y="57"/>
                    </a:lnTo>
                    <a:lnTo>
                      <a:pt x="73" y="60"/>
                    </a:lnTo>
                    <a:lnTo>
                      <a:pt x="74" y="63"/>
                    </a:lnTo>
                    <a:lnTo>
                      <a:pt x="75" y="65"/>
                    </a:lnTo>
                    <a:lnTo>
                      <a:pt x="74" y="67"/>
                    </a:lnTo>
                    <a:lnTo>
                      <a:pt x="77" y="68"/>
                    </a:lnTo>
                    <a:lnTo>
                      <a:pt x="77" y="69"/>
                    </a:lnTo>
                    <a:lnTo>
                      <a:pt x="77" y="73"/>
                    </a:lnTo>
                    <a:lnTo>
                      <a:pt x="77" y="76"/>
                    </a:lnTo>
                    <a:lnTo>
                      <a:pt x="75" y="76"/>
                    </a:lnTo>
                    <a:lnTo>
                      <a:pt x="74" y="76"/>
                    </a:lnTo>
                    <a:lnTo>
                      <a:pt x="73" y="76"/>
                    </a:lnTo>
                    <a:lnTo>
                      <a:pt x="71" y="79"/>
                    </a:lnTo>
                    <a:lnTo>
                      <a:pt x="69" y="78"/>
                    </a:lnTo>
                    <a:lnTo>
                      <a:pt x="69" y="80"/>
                    </a:lnTo>
                    <a:lnTo>
                      <a:pt x="67" y="80"/>
                    </a:lnTo>
                    <a:lnTo>
                      <a:pt x="66" y="79"/>
                    </a:lnTo>
                    <a:lnTo>
                      <a:pt x="65" y="86"/>
                    </a:lnTo>
                    <a:lnTo>
                      <a:pt x="64" y="86"/>
                    </a:lnTo>
                    <a:lnTo>
                      <a:pt x="63" y="87"/>
                    </a:lnTo>
                    <a:lnTo>
                      <a:pt x="62" y="87"/>
                    </a:lnTo>
                    <a:lnTo>
                      <a:pt x="63" y="88"/>
                    </a:lnTo>
                    <a:lnTo>
                      <a:pt x="61" y="88"/>
                    </a:lnTo>
                    <a:lnTo>
                      <a:pt x="61" y="90"/>
                    </a:lnTo>
                    <a:lnTo>
                      <a:pt x="59" y="91"/>
                    </a:lnTo>
                    <a:lnTo>
                      <a:pt x="58" y="92"/>
                    </a:lnTo>
                    <a:lnTo>
                      <a:pt x="59" y="93"/>
                    </a:lnTo>
                    <a:lnTo>
                      <a:pt x="58" y="93"/>
                    </a:lnTo>
                    <a:lnTo>
                      <a:pt x="55" y="95"/>
                    </a:lnTo>
                    <a:lnTo>
                      <a:pt x="53" y="95"/>
                    </a:lnTo>
                    <a:lnTo>
                      <a:pt x="53" y="96"/>
                    </a:lnTo>
                    <a:lnTo>
                      <a:pt x="50" y="93"/>
                    </a:lnTo>
                    <a:lnTo>
                      <a:pt x="49" y="93"/>
                    </a:lnTo>
                    <a:lnTo>
                      <a:pt x="49" y="91"/>
                    </a:lnTo>
                    <a:lnTo>
                      <a:pt x="48" y="93"/>
                    </a:lnTo>
                    <a:lnTo>
                      <a:pt x="46" y="94"/>
                    </a:lnTo>
                    <a:lnTo>
                      <a:pt x="45" y="95"/>
                    </a:lnTo>
                    <a:lnTo>
                      <a:pt x="42" y="93"/>
                    </a:lnTo>
                    <a:lnTo>
                      <a:pt x="41" y="93"/>
                    </a:lnTo>
                    <a:lnTo>
                      <a:pt x="39" y="94"/>
                    </a:lnTo>
                    <a:lnTo>
                      <a:pt x="37" y="94"/>
                    </a:lnTo>
                    <a:lnTo>
                      <a:pt x="37" y="96"/>
                    </a:lnTo>
                    <a:lnTo>
                      <a:pt x="36" y="97"/>
                    </a:lnTo>
                    <a:lnTo>
                      <a:pt x="33" y="95"/>
                    </a:lnTo>
                    <a:lnTo>
                      <a:pt x="33" y="92"/>
                    </a:lnTo>
                    <a:lnTo>
                      <a:pt x="32" y="92"/>
                    </a:lnTo>
                    <a:lnTo>
                      <a:pt x="30" y="93"/>
                    </a:lnTo>
                    <a:lnTo>
                      <a:pt x="32" y="95"/>
                    </a:lnTo>
                    <a:lnTo>
                      <a:pt x="30" y="96"/>
                    </a:lnTo>
                    <a:lnTo>
                      <a:pt x="29" y="96"/>
                    </a:lnTo>
                    <a:lnTo>
                      <a:pt x="27" y="97"/>
                    </a:lnTo>
                    <a:lnTo>
                      <a:pt x="27" y="100"/>
                    </a:lnTo>
                    <a:lnTo>
                      <a:pt x="27" y="103"/>
                    </a:lnTo>
                    <a:lnTo>
                      <a:pt x="25" y="105"/>
                    </a:lnTo>
                    <a:lnTo>
                      <a:pt x="25" y="104"/>
                    </a:lnTo>
                    <a:lnTo>
                      <a:pt x="25" y="105"/>
                    </a:lnTo>
                    <a:lnTo>
                      <a:pt x="24" y="104"/>
                    </a:lnTo>
                    <a:lnTo>
                      <a:pt x="23" y="103"/>
                    </a:lnTo>
                    <a:lnTo>
                      <a:pt x="22" y="102"/>
                    </a:lnTo>
                    <a:lnTo>
                      <a:pt x="21" y="101"/>
                    </a:lnTo>
                    <a:lnTo>
                      <a:pt x="19" y="104"/>
                    </a:lnTo>
                    <a:lnTo>
                      <a:pt x="18" y="108"/>
                    </a:lnTo>
                    <a:lnTo>
                      <a:pt x="16" y="109"/>
                    </a:lnTo>
                    <a:lnTo>
                      <a:pt x="15" y="111"/>
                    </a:lnTo>
                    <a:lnTo>
                      <a:pt x="12" y="112"/>
                    </a:lnTo>
                    <a:lnTo>
                      <a:pt x="12" y="115"/>
                    </a:lnTo>
                    <a:lnTo>
                      <a:pt x="14" y="116"/>
                    </a:lnTo>
                    <a:lnTo>
                      <a:pt x="14" y="118"/>
                    </a:lnTo>
                    <a:lnTo>
                      <a:pt x="16" y="120"/>
                    </a:lnTo>
                    <a:lnTo>
                      <a:pt x="16" y="124"/>
                    </a:lnTo>
                    <a:lnTo>
                      <a:pt x="12" y="128"/>
                    </a:lnTo>
                    <a:lnTo>
                      <a:pt x="14" y="131"/>
                    </a:lnTo>
                    <a:lnTo>
                      <a:pt x="16" y="134"/>
                    </a:lnTo>
                    <a:lnTo>
                      <a:pt x="16" y="138"/>
                    </a:lnTo>
                    <a:lnTo>
                      <a:pt x="17" y="139"/>
                    </a:lnTo>
                    <a:lnTo>
                      <a:pt x="18" y="140"/>
                    </a:lnTo>
                    <a:lnTo>
                      <a:pt x="19" y="140"/>
                    </a:lnTo>
                    <a:lnTo>
                      <a:pt x="19" y="142"/>
                    </a:lnTo>
                    <a:lnTo>
                      <a:pt x="17" y="144"/>
                    </a:lnTo>
                    <a:lnTo>
                      <a:pt x="16" y="143"/>
                    </a:lnTo>
                    <a:lnTo>
                      <a:pt x="16" y="146"/>
                    </a:lnTo>
                    <a:lnTo>
                      <a:pt x="14" y="148"/>
                    </a:lnTo>
                    <a:lnTo>
                      <a:pt x="16" y="150"/>
                    </a:lnTo>
                    <a:lnTo>
                      <a:pt x="16" y="148"/>
                    </a:lnTo>
                    <a:lnTo>
                      <a:pt x="20" y="148"/>
                    </a:lnTo>
                    <a:lnTo>
                      <a:pt x="22" y="148"/>
                    </a:lnTo>
                    <a:lnTo>
                      <a:pt x="23" y="150"/>
                    </a:lnTo>
                    <a:lnTo>
                      <a:pt x="25" y="149"/>
                    </a:lnTo>
                    <a:lnTo>
                      <a:pt x="27" y="145"/>
                    </a:lnTo>
                    <a:lnTo>
                      <a:pt x="28" y="145"/>
                    </a:lnTo>
                    <a:lnTo>
                      <a:pt x="29" y="148"/>
                    </a:lnTo>
                    <a:lnTo>
                      <a:pt x="27" y="152"/>
                    </a:lnTo>
                    <a:lnTo>
                      <a:pt x="27" y="154"/>
                    </a:lnTo>
                    <a:lnTo>
                      <a:pt x="27" y="155"/>
                    </a:lnTo>
                    <a:lnTo>
                      <a:pt x="27" y="156"/>
                    </a:lnTo>
                    <a:lnTo>
                      <a:pt x="25" y="157"/>
                    </a:lnTo>
                    <a:lnTo>
                      <a:pt x="23" y="166"/>
                    </a:lnTo>
                    <a:lnTo>
                      <a:pt x="21" y="165"/>
                    </a:lnTo>
                    <a:lnTo>
                      <a:pt x="20" y="166"/>
                    </a:lnTo>
                    <a:lnTo>
                      <a:pt x="19" y="165"/>
                    </a:lnTo>
                    <a:lnTo>
                      <a:pt x="19" y="167"/>
                    </a:lnTo>
                    <a:lnTo>
                      <a:pt x="18" y="168"/>
                    </a:lnTo>
                    <a:lnTo>
                      <a:pt x="17" y="168"/>
                    </a:lnTo>
                    <a:lnTo>
                      <a:pt x="16" y="167"/>
                    </a:lnTo>
                    <a:lnTo>
                      <a:pt x="14" y="167"/>
                    </a:lnTo>
                    <a:lnTo>
                      <a:pt x="12" y="167"/>
                    </a:lnTo>
                    <a:lnTo>
                      <a:pt x="11" y="171"/>
                    </a:lnTo>
                    <a:lnTo>
                      <a:pt x="9" y="177"/>
                    </a:lnTo>
                    <a:lnTo>
                      <a:pt x="9" y="180"/>
                    </a:lnTo>
                    <a:lnTo>
                      <a:pt x="7" y="181"/>
                    </a:lnTo>
                    <a:lnTo>
                      <a:pt x="6" y="181"/>
                    </a:lnTo>
                    <a:lnTo>
                      <a:pt x="1" y="180"/>
                    </a:lnTo>
                    <a:lnTo>
                      <a:pt x="1" y="187"/>
                    </a:lnTo>
                    <a:lnTo>
                      <a:pt x="2" y="186"/>
                    </a:lnTo>
                    <a:lnTo>
                      <a:pt x="3" y="188"/>
                    </a:lnTo>
                    <a:lnTo>
                      <a:pt x="2" y="191"/>
                    </a:lnTo>
                    <a:lnTo>
                      <a:pt x="0" y="192"/>
                    </a:lnTo>
                    <a:lnTo>
                      <a:pt x="6" y="194"/>
                    </a:lnTo>
                    <a:lnTo>
                      <a:pt x="8" y="193"/>
                    </a:lnTo>
                    <a:lnTo>
                      <a:pt x="9" y="195"/>
                    </a:lnTo>
                    <a:lnTo>
                      <a:pt x="11" y="192"/>
                    </a:lnTo>
                    <a:lnTo>
                      <a:pt x="12" y="192"/>
                    </a:lnTo>
                    <a:lnTo>
                      <a:pt x="13" y="191"/>
                    </a:lnTo>
                    <a:lnTo>
                      <a:pt x="14" y="192"/>
                    </a:lnTo>
                    <a:lnTo>
                      <a:pt x="16" y="191"/>
                    </a:lnTo>
                    <a:lnTo>
                      <a:pt x="20" y="191"/>
                    </a:lnTo>
                    <a:lnTo>
                      <a:pt x="25" y="188"/>
                    </a:lnTo>
                    <a:lnTo>
                      <a:pt x="28" y="189"/>
                    </a:lnTo>
                    <a:lnTo>
                      <a:pt x="29" y="189"/>
                    </a:lnTo>
                    <a:lnTo>
                      <a:pt x="29" y="196"/>
                    </a:lnTo>
                    <a:lnTo>
                      <a:pt x="31" y="197"/>
                    </a:lnTo>
                    <a:lnTo>
                      <a:pt x="32" y="198"/>
                    </a:lnTo>
                    <a:lnTo>
                      <a:pt x="32" y="200"/>
                    </a:lnTo>
                    <a:lnTo>
                      <a:pt x="32" y="202"/>
                    </a:lnTo>
                    <a:lnTo>
                      <a:pt x="32" y="206"/>
                    </a:lnTo>
                    <a:lnTo>
                      <a:pt x="31" y="208"/>
                    </a:lnTo>
                    <a:lnTo>
                      <a:pt x="29" y="210"/>
                    </a:lnTo>
                    <a:lnTo>
                      <a:pt x="29" y="211"/>
                    </a:lnTo>
                    <a:lnTo>
                      <a:pt x="28" y="214"/>
                    </a:lnTo>
                    <a:lnTo>
                      <a:pt x="27" y="215"/>
                    </a:lnTo>
                    <a:lnTo>
                      <a:pt x="28" y="216"/>
                    </a:lnTo>
                    <a:lnTo>
                      <a:pt x="29" y="215"/>
                    </a:lnTo>
                    <a:lnTo>
                      <a:pt x="30" y="213"/>
                    </a:lnTo>
                    <a:lnTo>
                      <a:pt x="37" y="214"/>
                    </a:lnTo>
                    <a:lnTo>
                      <a:pt x="37" y="218"/>
                    </a:lnTo>
                    <a:lnTo>
                      <a:pt x="39" y="217"/>
                    </a:lnTo>
                    <a:lnTo>
                      <a:pt x="41" y="218"/>
                    </a:lnTo>
                    <a:lnTo>
                      <a:pt x="42" y="220"/>
                    </a:lnTo>
                    <a:lnTo>
                      <a:pt x="43" y="221"/>
                    </a:lnTo>
                    <a:lnTo>
                      <a:pt x="42" y="227"/>
                    </a:lnTo>
                    <a:lnTo>
                      <a:pt x="44" y="227"/>
                    </a:lnTo>
                    <a:lnTo>
                      <a:pt x="45" y="225"/>
                    </a:lnTo>
                    <a:lnTo>
                      <a:pt x="47" y="227"/>
                    </a:lnTo>
                    <a:lnTo>
                      <a:pt x="47" y="226"/>
                    </a:lnTo>
                    <a:lnTo>
                      <a:pt x="49" y="227"/>
                    </a:lnTo>
                    <a:lnTo>
                      <a:pt x="50" y="226"/>
                    </a:lnTo>
                    <a:lnTo>
                      <a:pt x="52" y="227"/>
                    </a:lnTo>
                    <a:lnTo>
                      <a:pt x="52" y="229"/>
                    </a:lnTo>
                    <a:lnTo>
                      <a:pt x="55" y="229"/>
                    </a:lnTo>
                    <a:lnTo>
                      <a:pt x="56" y="229"/>
                    </a:lnTo>
                    <a:lnTo>
                      <a:pt x="59" y="228"/>
                    </a:lnTo>
                    <a:lnTo>
                      <a:pt x="61" y="230"/>
                    </a:lnTo>
                    <a:lnTo>
                      <a:pt x="60" y="231"/>
                    </a:lnTo>
                    <a:lnTo>
                      <a:pt x="63" y="233"/>
                    </a:lnTo>
                    <a:lnTo>
                      <a:pt x="63" y="232"/>
                    </a:lnTo>
                    <a:lnTo>
                      <a:pt x="65" y="234"/>
                    </a:lnTo>
                    <a:lnTo>
                      <a:pt x="64" y="237"/>
                    </a:lnTo>
                    <a:lnTo>
                      <a:pt x="65" y="238"/>
                    </a:lnTo>
                    <a:lnTo>
                      <a:pt x="64" y="240"/>
                    </a:lnTo>
                    <a:lnTo>
                      <a:pt x="64" y="241"/>
                    </a:lnTo>
                    <a:lnTo>
                      <a:pt x="62" y="243"/>
                    </a:lnTo>
                    <a:lnTo>
                      <a:pt x="63" y="244"/>
                    </a:lnTo>
                    <a:lnTo>
                      <a:pt x="62" y="245"/>
                    </a:lnTo>
                    <a:lnTo>
                      <a:pt x="62" y="246"/>
                    </a:lnTo>
                    <a:lnTo>
                      <a:pt x="63" y="246"/>
                    </a:lnTo>
                    <a:lnTo>
                      <a:pt x="65" y="248"/>
                    </a:lnTo>
                    <a:lnTo>
                      <a:pt x="66" y="247"/>
                    </a:lnTo>
                    <a:lnTo>
                      <a:pt x="67" y="248"/>
                    </a:lnTo>
                    <a:lnTo>
                      <a:pt x="68" y="247"/>
                    </a:lnTo>
                    <a:lnTo>
                      <a:pt x="68" y="249"/>
                    </a:lnTo>
                    <a:lnTo>
                      <a:pt x="69" y="246"/>
                    </a:lnTo>
                    <a:lnTo>
                      <a:pt x="74" y="246"/>
                    </a:lnTo>
                    <a:lnTo>
                      <a:pt x="74" y="250"/>
                    </a:lnTo>
                    <a:lnTo>
                      <a:pt x="76" y="252"/>
                    </a:lnTo>
                    <a:lnTo>
                      <a:pt x="80" y="257"/>
                    </a:lnTo>
                    <a:lnTo>
                      <a:pt x="83" y="261"/>
                    </a:lnTo>
                    <a:lnTo>
                      <a:pt x="88" y="258"/>
                    </a:lnTo>
                    <a:lnTo>
                      <a:pt x="89" y="259"/>
                    </a:lnTo>
                    <a:lnTo>
                      <a:pt x="90" y="257"/>
                    </a:lnTo>
                    <a:lnTo>
                      <a:pt x="91" y="258"/>
                    </a:lnTo>
                    <a:lnTo>
                      <a:pt x="93" y="257"/>
                    </a:lnTo>
                    <a:lnTo>
                      <a:pt x="94" y="257"/>
                    </a:lnTo>
                    <a:lnTo>
                      <a:pt x="96" y="260"/>
                    </a:lnTo>
                    <a:lnTo>
                      <a:pt x="102" y="259"/>
                    </a:lnTo>
                    <a:lnTo>
                      <a:pt x="102" y="255"/>
                    </a:lnTo>
                    <a:lnTo>
                      <a:pt x="104" y="261"/>
                    </a:lnTo>
                    <a:lnTo>
                      <a:pt x="104" y="262"/>
                    </a:lnTo>
                    <a:lnTo>
                      <a:pt x="108" y="261"/>
                    </a:lnTo>
                    <a:lnTo>
                      <a:pt x="113" y="265"/>
                    </a:lnTo>
                    <a:lnTo>
                      <a:pt x="116" y="268"/>
                    </a:lnTo>
                    <a:lnTo>
                      <a:pt x="115" y="269"/>
                    </a:lnTo>
                    <a:lnTo>
                      <a:pt x="115" y="271"/>
                    </a:lnTo>
                    <a:lnTo>
                      <a:pt x="111" y="278"/>
                    </a:lnTo>
                    <a:lnTo>
                      <a:pt x="114" y="280"/>
                    </a:lnTo>
                    <a:lnTo>
                      <a:pt x="116" y="278"/>
                    </a:lnTo>
                    <a:lnTo>
                      <a:pt x="118" y="278"/>
                    </a:lnTo>
                    <a:lnTo>
                      <a:pt x="124" y="285"/>
                    </a:lnTo>
                    <a:lnTo>
                      <a:pt x="128" y="285"/>
                    </a:lnTo>
                    <a:lnTo>
                      <a:pt x="132" y="294"/>
                    </a:lnTo>
                    <a:lnTo>
                      <a:pt x="134" y="299"/>
                    </a:lnTo>
                    <a:lnTo>
                      <a:pt x="133" y="300"/>
                    </a:lnTo>
                    <a:lnTo>
                      <a:pt x="134" y="302"/>
                    </a:lnTo>
                    <a:lnTo>
                      <a:pt x="137" y="301"/>
                    </a:lnTo>
                    <a:lnTo>
                      <a:pt x="136" y="302"/>
                    </a:lnTo>
                    <a:lnTo>
                      <a:pt x="137" y="303"/>
                    </a:lnTo>
                    <a:lnTo>
                      <a:pt x="136" y="303"/>
                    </a:lnTo>
                    <a:lnTo>
                      <a:pt x="136" y="305"/>
                    </a:lnTo>
                    <a:lnTo>
                      <a:pt x="138" y="313"/>
                    </a:lnTo>
                    <a:lnTo>
                      <a:pt x="141" y="312"/>
                    </a:lnTo>
                    <a:lnTo>
                      <a:pt x="143" y="313"/>
                    </a:lnTo>
                    <a:lnTo>
                      <a:pt x="146" y="312"/>
                    </a:lnTo>
                    <a:lnTo>
                      <a:pt x="147" y="312"/>
                    </a:lnTo>
                    <a:lnTo>
                      <a:pt x="149" y="310"/>
                    </a:lnTo>
                    <a:lnTo>
                      <a:pt x="150" y="310"/>
                    </a:lnTo>
                    <a:lnTo>
                      <a:pt x="155" y="312"/>
                    </a:lnTo>
                    <a:lnTo>
                      <a:pt x="158" y="309"/>
                    </a:lnTo>
                    <a:lnTo>
                      <a:pt x="159" y="306"/>
                    </a:lnTo>
                    <a:lnTo>
                      <a:pt x="163" y="303"/>
                    </a:lnTo>
                    <a:lnTo>
                      <a:pt x="165" y="301"/>
                    </a:lnTo>
                    <a:lnTo>
                      <a:pt x="166" y="300"/>
                    </a:lnTo>
                    <a:lnTo>
                      <a:pt x="168" y="299"/>
                    </a:lnTo>
                    <a:lnTo>
                      <a:pt x="168" y="297"/>
                    </a:lnTo>
                    <a:lnTo>
                      <a:pt x="170" y="293"/>
                    </a:lnTo>
                    <a:lnTo>
                      <a:pt x="175" y="289"/>
                    </a:lnTo>
                    <a:lnTo>
                      <a:pt x="176" y="289"/>
                    </a:lnTo>
                    <a:lnTo>
                      <a:pt x="178" y="288"/>
                    </a:lnTo>
                    <a:lnTo>
                      <a:pt x="178" y="283"/>
                    </a:lnTo>
                    <a:lnTo>
                      <a:pt x="187" y="284"/>
                    </a:lnTo>
                    <a:lnTo>
                      <a:pt x="188" y="284"/>
                    </a:lnTo>
                    <a:lnTo>
                      <a:pt x="189" y="283"/>
                    </a:lnTo>
                    <a:lnTo>
                      <a:pt x="195" y="284"/>
                    </a:lnTo>
                    <a:lnTo>
                      <a:pt x="198" y="284"/>
                    </a:lnTo>
                    <a:lnTo>
                      <a:pt x="203" y="287"/>
                    </a:lnTo>
                    <a:lnTo>
                      <a:pt x="208" y="285"/>
                    </a:lnTo>
                    <a:lnTo>
                      <a:pt x="208" y="281"/>
                    </a:lnTo>
                    <a:lnTo>
                      <a:pt x="211" y="274"/>
                    </a:lnTo>
                    <a:lnTo>
                      <a:pt x="212" y="271"/>
                    </a:lnTo>
                    <a:lnTo>
                      <a:pt x="213" y="270"/>
                    </a:lnTo>
                    <a:lnTo>
                      <a:pt x="212" y="266"/>
                    </a:lnTo>
                    <a:lnTo>
                      <a:pt x="213" y="263"/>
                    </a:lnTo>
                    <a:lnTo>
                      <a:pt x="215" y="259"/>
                    </a:lnTo>
                    <a:lnTo>
                      <a:pt x="217" y="257"/>
                    </a:lnTo>
                    <a:lnTo>
                      <a:pt x="218" y="253"/>
                    </a:lnTo>
                    <a:lnTo>
                      <a:pt x="217" y="249"/>
                    </a:lnTo>
                    <a:lnTo>
                      <a:pt x="218" y="247"/>
                    </a:lnTo>
                    <a:lnTo>
                      <a:pt x="220" y="246"/>
                    </a:lnTo>
                    <a:lnTo>
                      <a:pt x="221" y="244"/>
                    </a:lnTo>
                    <a:lnTo>
                      <a:pt x="224" y="242"/>
                    </a:lnTo>
                    <a:lnTo>
                      <a:pt x="228" y="242"/>
                    </a:lnTo>
                    <a:lnTo>
                      <a:pt x="229" y="242"/>
                    </a:lnTo>
                    <a:lnTo>
                      <a:pt x="236" y="244"/>
                    </a:lnTo>
                    <a:lnTo>
                      <a:pt x="237" y="242"/>
                    </a:lnTo>
                    <a:lnTo>
                      <a:pt x="239" y="241"/>
                    </a:lnTo>
                    <a:lnTo>
                      <a:pt x="241" y="241"/>
                    </a:lnTo>
                    <a:lnTo>
                      <a:pt x="244" y="244"/>
                    </a:lnTo>
                    <a:lnTo>
                      <a:pt x="248" y="245"/>
                    </a:lnTo>
                    <a:lnTo>
                      <a:pt x="250" y="245"/>
                    </a:lnTo>
                    <a:lnTo>
                      <a:pt x="251" y="242"/>
                    </a:lnTo>
                    <a:lnTo>
                      <a:pt x="254" y="242"/>
                    </a:lnTo>
                    <a:lnTo>
                      <a:pt x="261" y="239"/>
                    </a:lnTo>
                    <a:lnTo>
                      <a:pt x="263" y="237"/>
                    </a:lnTo>
                    <a:lnTo>
                      <a:pt x="266" y="234"/>
                    </a:lnTo>
                    <a:lnTo>
                      <a:pt x="266" y="232"/>
                    </a:lnTo>
                    <a:lnTo>
                      <a:pt x="270" y="229"/>
                    </a:lnTo>
                    <a:lnTo>
                      <a:pt x="269" y="228"/>
                    </a:lnTo>
                    <a:lnTo>
                      <a:pt x="270" y="226"/>
                    </a:lnTo>
                    <a:lnTo>
                      <a:pt x="274" y="219"/>
                    </a:lnTo>
                    <a:lnTo>
                      <a:pt x="277" y="215"/>
                    </a:lnTo>
                    <a:lnTo>
                      <a:pt x="277" y="204"/>
                    </a:lnTo>
                    <a:lnTo>
                      <a:pt x="278" y="202"/>
                    </a:lnTo>
                    <a:lnTo>
                      <a:pt x="279" y="202"/>
                    </a:lnTo>
                    <a:lnTo>
                      <a:pt x="280" y="202"/>
                    </a:lnTo>
                    <a:lnTo>
                      <a:pt x="279" y="199"/>
                    </a:lnTo>
                    <a:lnTo>
                      <a:pt x="277" y="197"/>
                    </a:lnTo>
                    <a:lnTo>
                      <a:pt x="277" y="194"/>
                    </a:lnTo>
                    <a:lnTo>
                      <a:pt x="278" y="191"/>
                    </a:lnTo>
                    <a:lnTo>
                      <a:pt x="280" y="190"/>
                    </a:lnTo>
                    <a:lnTo>
                      <a:pt x="280" y="187"/>
                    </a:lnTo>
                    <a:lnTo>
                      <a:pt x="280" y="186"/>
                    </a:lnTo>
                    <a:lnTo>
                      <a:pt x="286" y="183"/>
                    </a:lnTo>
                    <a:lnTo>
                      <a:pt x="284" y="179"/>
                    </a:lnTo>
                    <a:lnTo>
                      <a:pt x="285" y="169"/>
                    </a:lnTo>
                    <a:lnTo>
                      <a:pt x="288" y="167"/>
                    </a:lnTo>
                    <a:lnTo>
                      <a:pt x="289" y="163"/>
                    </a:lnTo>
                    <a:lnTo>
                      <a:pt x="290" y="163"/>
                    </a:lnTo>
                    <a:lnTo>
                      <a:pt x="290" y="157"/>
                    </a:lnTo>
                    <a:lnTo>
                      <a:pt x="292" y="157"/>
                    </a:lnTo>
                    <a:lnTo>
                      <a:pt x="292" y="155"/>
                    </a:lnTo>
                    <a:lnTo>
                      <a:pt x="293" y="151"/>
                    </a:lnTo>
                    <a:lnTo>
                      <a:pt x="290" y="151"/>
                    </a:lnTo>
                    <a:lnTo>
                      <a:pt x="291" y="147"/>
                    </a:lnTo>
                    <a:lnTo>
                      <a:pt x="291" y="142"/>
                    </a:lnTo>
                    <a:lnTo>
                      <a:pt x="296" y="140"/>
                    </a:lnTo>
                    <a:lnTo>
                      <a:pt x="296" y="137"/>
                    </a:lnTo>
                    <a:lnTo>
                      <a:pt x="302" y="133"/>
                    </a:lnTo>
                    <a:lnTo>
                      <a:pt x="303" y="128"/>
                    </a:lnTo>
                    <a:lnTo>
                      <a:pt x="303" y="125"/>
                    </a:lnTo>
                    <a:lnTo>
                      <a:pt x="305" y="124"/>
                    </a:lnTo>
                    <a:lnTo>
                      <a:pt x="306" y="124"/>
                    </a:lnTo>
                    <a:lnTo>
                      <a:pt x="308" y="123"/>
                    </a:lnTo>
                    <a:lnTo>
                      <a:pt x="310" y="124"/>
                    </a:lnTo>
                    <a:lnTo>
                      <a:pt x="311" y="122"/>
                    </a:lnTo>
                    <a:lnTo>
                      <a:pt x="312" y="123"/>
                    </a:lnTo>
                    <a:lnTo>
                      <a:pt x="313" y="121"/>
                    </a:lnTo>
                    <a:lnTo>
                      <a:pt x="320" y="123"/>
                    </a:lnTo>
                    <a:lnTo>
                      <a:pt x="322" y="122"/>
                    </a:lnTo>
                    <a:lnTo>
                      <a:pt x="326" y="121"/>
                    </a:lnTo>
                    <a:lnTo>
                      <a:pt x="327" y="120"/>
                    </a:lnTo>
                    <a:lnTo>
                      <a:pt x="330" y="120"/>
                    </a:lnTo>
                    <a:lnTo>
                      <a:pt x="335" y="120"/>
                    </a:lnTo>
                    <a:lnTo>
                      <a:pt x="336" y="119"/>
                    </a:lnTo>
                    <a:lnTo>
                      <a:pt x="336" y="118"/>
                    </a:lnTo>
                    <a:lnTo>
                      <a:pt x="341" y="116"/>
                    </a:lnTo>
                    <a:lnTo>
                      <a:pt x="344" y="114"/>
                    </a:lnTo>
                    <a:lnTo>
                      <a:pt x="345" y="114"/>
                    </a:lnTo>
                    <a:lnTo>
                      <a:pt x="353" y="113"/>
                    </a:lnTo>
                    <a:lnTo>
                      <a:pt x="358" y="110"/>
                    </a:lnTo>
                    <a:lnTo>
                      <a:pt x="362" y="103"/>
                    </a:lnTo>
                    <a:lnTo>
                      <a:pt x="363" y="102"/>
                    </a:lnTo>
                    <a:lnTo>
                      <a:pt x="366" y="102"/>
                    </a:lnTo>
                    <a:lnTo>
                      <a:pt x="365" y="98"/>
                    </a:lnTo>
                    <a:lnTo>
                      <a:pt x="368" y="97"/>
                    </a:lnTo>
                    <a:lnTo>
                      <a:pt x="370"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494" name="Freeform 115">
                <a:extLst>
                  <a:ext uri="{FF2B5EF4-FFF2-40B4-BE49-F238E27FC236}">
                    <a16:creationId xmlns:a16="http://schemas.microsoft.com/office/drawing/2014/main" id="{D417DA1B-8194-45E7-968D-3B718C357105}"/>
                  </a:ext>
                </a:extLst>
              </p:cNvPr>
              <p:cNvSpPr>
                <a:spLocks/>
              </p:cNvSpPr>
              <p:nvPr/>
            </p:nvSpPr>
            <p:spPr bwMode="auto">
              <a:xfrm>
                <a:off x="1749" y="3515"/>
                <a:ext cx="370" cy="313"/>
              </a:xfrm>
              <a:custGeom>
                <a:avLst/>
                <a:gdLst>
                  <a:gd name="T0" fmla="*/ 360 w 370"/>
                  <a:gd name="T1" fmla="*/ 67 h 313"/>
                  <a:gd name="T2" fmla="*/ 345 w 370"/>
                  <a:gd name="T3" fmla="*/ 47 h 313"/>
                  <a:gd name="T4" fmla="*/ 321 w 370"/>
                  <a:gd name="T5" fmla="*/ 29 h 313"/>
                  <a:gd name="T6" fmla="*/ 291 w 370"/>
                  <a:gd name="T7" fmla="*/ 15 h 313"/>
                  <a:gd name="T8" fmla="*/ 261 w 370"/>
                  <a:gd name="T9" fmla="*/ 18 h 313"/>
                  <a:gd name="T10" fmla="*/ 248 w 370"/>
                  <a:gd name="T11" fmla="*/ 0 h 313"/>
                  <a:gd name="T12" fmla="*/ 224 w 370"/>
                  <a:gd name="T13" fmla="*/ 10 h 313"/>
                  <a:gd name="T14" fmla="*/ 217 w 370"/>
                  <a:gd name="T15" fmla="*/ 11 h 313"/>
                  <a:gd name="T16" fmla="*/ 202 w 370"/>
                  <a:gd name="T17" fmla="*/ 21 h 313"/>
                  <a:gd name="T18" fmla="*/ 198 w 370"/>
                  <a:gd name="T19" fmla="*/ 39 h 313"/>
                  <a:gd name="T20" fmla="*/ 187 w 370"/>
                  <a:gd name="T21" fmla="*/ 43 h 313"/>
                  <a:gd name="T22" fmla="*/ 178 w 370"/>
                  <a:gd name="T23" fmla="*/ 34 h 313"/>
                  <a:gd name="T24" fmla="*/ 168 w 370"/>
                  <a:gd name="T25" fmla="*/ 38 h 313"/>
                  <a:gd name="T26" fmla="*/ 156 w 370"/>
                  <a:gd name="T27" fmla="*/ 36 h 313"/>
                  <a:gd name="T28" fmla="*/ 157 w 370"/>
                  <a:gd name="T29" fmla="*/ 53 h 313"/>
                  <a:gd name="T30" fmla="*/ 147 w 370"/>
                  <a:gd name="T31" fmla="*/ 56 h 313"/>
                  <a:gd name="T32" fmla="*/ 132 w 370"/>
                  <a:gd name="T33" fmla="*/ 51 h 313"/>
                  <a:gd name="T34" fmla="*/ 124 w 370"/>
                  <a:gd name="T35" fmla="*/ 54 h 313"/>
                  <a:gd name="T36" fmla="*/ 110 w 370"/>
                  <a:gd name="T37" fmla="*/ 73 h 313"/>
                  <a:gd name="T38" fmla="*/ 100 w 370"/>
                  <a:gd name="T39" fmla="*/ 62 h 313"/>
                  <a:gd name="T40" fmla="*/ 85 w 370"/>
                  <a:gd name="T41" fmla="*/ 58 h 313"/>
                  <a:gd name="T42" fmla="*/ 83 w 370"/>
                  <a:gd name="T43" fmla="*/ 45 h 313"/>
                  <a:gd name="T44" fmla="*/ 74 w 370"/>
                  <a:gd name="T45" fmla="*/ 53 h 313"/>
                  <a:gd name="T46" fmla="*/ 77 w 370"/>
                  <a:gd name="T47" fmla="*/ 73 h 313"/>
                  <a:gd name="T48" fmla="*/ 66 w 370"/>
                  <a:gd name="T49" fmla="*/ 79 h 313"/>
                  <a:gd name="T50" fmla="*/ 59 w 370"/>
                  <a:gd name="T51" fmla="*/ 93 h 313"/>
                  <a:gd name="T52" fmla="*/ 45 w 370"/>
                  <a:gd name="T53" fmla="*/ 95 h 313"/>
                  <a:gd name="T54" fmla="*/ 30 w 370"/>
                  <a:gd name="T55" fmla="*/ 93 h 313"/>
                  <a:gd name="T56" fmla="*/ 25 w 370"/>
                  <a:gd name="T57" fmla="*/ 104 h 313"/>
                  <a:gd name="T58" fmla="*/ 15 w 370"/>
                  <a:gd name="T59" fmla="*/ 111 h 313"/>
                  <a:gd name="T60" fmla="*/ 16 w 370"/>
                  <a:gd name="T61" fmla="*/ 138 h 313"/>
                  <a:gd name="T62" fmla="*/ 16 w 370"/>
                  <a:gd name="T63" fmla="*/ 148 h 313"/>
                  <a:gd name="T64" fmla="*/ 27 w 370"/>
                  <a:gd name="T65" fmla="*/ 154 h 313"/>
                  <a:gd name="T66" fmla="*/ 18 w 370"/>
                  <a:gd name="T67" fmla="*/ 168 h 313"/>
                  <a:gd name="T68" fmla="*/ 6 w 370"/>
                  <a:gd name="T69" fmla="*/ 181 h 313"/>
                  <a:gd name="T70" fmla="*/ 11 w 370"/>
                  <a:gd name="T71" fmla="*/ 192 h 313"/>
                  <a:gd name="T72" fmla="*/ 31 w 370"/>
                  <a:gd name="T73" fmla="*/ 197 h 313"/>
                  <a:gd name="T74" fmla="*/ 28 w 370"/>
                  <a:gd name="T75" fmla="*/ 216 h 313"/>
                  <a:gd name="T76" fmla="*/ 42 w 370"/>
                  <a:gd name="T77" fmla="*/ 227 h 313"/>
                  <a:gd name="T78" fmla="*/ 55 w 370"/>
                  <a:gd name="T79" fmla="*/ 229 h 313"/>
                  <a:gd name="T80" fmla="*/ 64 w 370"/>
                  <a:gd name="T81" fmla="*/ 240 h 313"/>
                  <a:gd name="T82" fmla="*/ 68 w 370"/>
                  <a:gd name="T83" fmla="*/ 247 h 313"/>
                  <a:gd name="T84" fmla="*/ 89 w 370"/>
                  <a:gd name="T85" fmla="*/ 259 h 313"/>
                  <a:gd name="T86" fmla="*/ 104 w 370"/>
                  <a:gd name="T87" fmla="*/ 262 h 313"/>
                  <a:gd name="T88" fmla="*/ 124 w 370"/>
                  <a:gd name="T89" fmla="*/ 285 h 313"/>
                  <a:gd name="T90" fmla="*/ 136 w 370"/>
                  <a:gd name="T91" fmla="*/ 305 h 313"/>
                  <a:gd name="T92" fmla="*/ 159 w 370"/>
                  <a:gd name="T93" fmla="*/ 306 h 313"/>
                  <a:gd name="T94" fmla="*/ 178 w 370"/>
                  <a:gd name="T95" fmla="*/ 283 h 313"/>
                  <a:gd name="T96" fmla="*/ 212 w 370"/>
                  <a:gd name="T97" fmla="*/ 271 h 313"/>
                  <a:gd name="T98" fmla="*/ 221 w 370"/>
                  <a:gd name="T99" fmla="*/ 244 h 313"/>
                  <a:gd name="T100" fmla="*/ 250 w 370"/>
                  <a:gd name="T101" fmla="*/ 245 h 313"/>
                  <a:gd name="T102" fmla="*/ 274 w 370"/>
                  <a:gd name="T103" fmla="*/ 219 h 313"/>
                  <a:gd name="T104" fmla="*/ 278 w 370"/>
                  <a:gd name="T105" fmla="*/ 191 h 313"/>
                  <a:gd name="T106" fmla="*/ 290 w 370"/>
                  <a:gd name="T107" fmla="*/ 157 h 313"/>
                  <a:gd name="T108" fmla="*/ 303 w 370"/>
                  <a:gd name="T109" fmla="*/ 128 h 313"/>
                  <a:gd name="T110" fmla="*/ 320 w 370"/>
                  <a:gd name="T111" fmla="*/ 123 h 313"/>
                  <a:gd name="T112" fmla="*/ 345 w 370"/>
                  <a:gd name="T113" fmla="*/ 114 h 31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0"/>
                  <a:gd name="T172" fmla="*/ 0 h 313"/>
                  <a:gd name="T173" fmla="*/ 370 w 370"/>
                  <a:gd name="T174" fmla="*/ 313 h 31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0" h="313">
                    <a:moveTo>
                      <a:pt x="370" y="93"/>
                    </a:moveTo>
                    <a:lnTo>
                      <a:pt x="368" y="84"/>
                    </a:lnTo>
                    <a:lnTo>
                      <a:pt x="368" y="82"/>
                    </a:lnTo>
                    <a:lnTo>
                      <a:pt x="368" y="80"/>
                    </a:lnTo>
                    <a:lnTo>
                      <a:pt x="366" y="78"/>
                    </a:lnTo>
                    <a:lnTo>
                      <a:pt x="364" y="78"/>
                    </a:lnTo>
                    <a:lnTo>
                      <a:pt x="362" y="76"/>
                    </a:lnTo>
                    <a:lnTo>
                      <a:pt x="360" y="75"/>
                    </a:lnTo>
                    <a:lnTo>
                      <a:pt x="357" y="75"/>
                    </a:lnTo>
                    <a:lnTo>
                      <a:pt x="360" y="67"/>
                    </a:lnTo>
                    <a:lnTo>
                      <a:pt x="358" y="61"/>
                    </a:lnTo>
                    <a:lnTo>
                      <a:pt x="357" y="61"/>
                    </a:lnTo>
                    <a:lnTo>
                      <a:pt x="356" y="60"/>
                    </a:lnTo>
                    <a:lnTo>
                      <a:pt x="357" y="60"/>
                    </a:lnTo>
                    <a:lnTo>
                      <a:pt x="356" y="59"/>
                    </a:lnTo>
                    <a:lnTo>
                      <a:pt x="354" y="55"/>
                    </a:lnTo>
                    <a:lnTo>
                      <a:pt x="352" y="55"/>
                    </a:lnTo>
                    <a:lnTo>
                      <a:pt x="349" y="52"/>
                    </a:lnTo>
                    <a:lnTo>
                      <a:pt x="347" y="51"/>
                    </a:lnTo>
                    <a:lnTo>
                      <a:pt x="345" y="47"/>
                    </a:lnTo>
                    <a:lnTo>
                      <a:pt x="343" y="44"/>
                    </a:lnTo>
                    <a:lnTo>
                      <a:pt x="343" y="35"/>
                    </a:lnTo>
                    <a:lnTo>
                      <a:pt x="342" y="33"/>
                    </a:lnTo>
                    <a:lnTo>
                      <a:pt x="340" y="32"/>
                    </a:lnTo>
                    <a:lnTo>
                      <a:pt x="335" y="31"/>
                    </a:lnTo>
                    <a:lnTo>
                      <a:pt x="334" y="31"/>
                    </a:lnTo>
                    <a:lnTo>
                      <a:pt x="331" y="34"/>
                    </a:lnTo>
                    <a:lnTo>
                      <a:pt x="329" y="35"/>
                    </a:lnTo>
                    <a:lnTo>
                      <a:pt x="322" y="32"/>
                    </a:lnTo>
                    <a:lnTo>
                      <a:pt x="321" y="29"/>
                    </a:lnTo>
                    <a:lnTo>
                      <a:pt x="319" y="29"/>
                    </a:lnTo>
                    <a:lnTo>
                      <a:pt x="315" y="31"/>
                    </a:lnTo>
                    <a:lnTo>
                      <a:pt x="312" y="29"/>
                    </a:lnTo>
                    <a:lnTo>
                      <a:pt x="309" y="23"/>
                    </a:lnTo>
                    <a:lnTo>
                      <a:pt x="307" y="18"/>
                    </a:lnTo>
                    <a:lnTo>
                      <a:pt x="306" y="17"/>
                    </a:lnTo>
                    <a:lnTo>
                      <a:pt x="304" y="18"/>
                    </a:lnTo>
                    <a:lnTo>
                      <a:pt x="298" y="19"/>
                    </a:lnTo>
                    <a:lnTo>
                      <a:pt x="296" y="14"/>
                    </a:lnTo>
                    <a:lnTo>
                      <a:pt x="291" y="15"/>
                    </a:lnTo>
                    <a:lnTo>
                      <a:pt x="289" y="14"/>
                    </a:lnTo>
                    <a:lnTo>
                      <a:pt x="288" y="15"/>
                    </a:lnTo>
                    <a:lnTo>
                      <a:pt x="285" y="14"/>
                    </a:lnTo>
                    <a:lnTo>
                      <a:pt x="283" y="15"/>
                    </a:lnTo>
                    <a:lnTo>
                      <a:pt x="282" y="15"/>
                    </a:lnTo>
                    <a:lnTo>
                      <a:pt x="279" y="14"/>
                    </a:lnTo>
                    <a:lnTo>
                      <a:pt x="276" y="15"/>
                    </a:lnTo>
                    <a:lnTo>
                      <a:pt x="270" y="16"/>
                    </a:lnTo>
                    <a:lnTo>
                      <a:pt x="264" y="18"/>
                    </a:lnTo>
                    <a:lnTo>
                      <a:pt x="261" y="18"/>
                    </a:lnTo>
                    <a:lnTo>
                      <a:pt x="261" y="19"/>
                    </a:lnTo>
                    <a:lnTo>
                      <a:pt x="258" y="17"/>
                    </a:lnTo>
                    <a:lnTo>
                      <a:pt x="259" y="14"/>
                    </a:lnTo>
                    <a:lnTo>
                      <a:pt x="259" y="9"/>
                    </a:lnTo>
                    <a:lnTo>
                      <a:pt x="257" y="6"/>
                    </a:lnTo>
                    <a:lnTo>
                      <a:pt x="255" y="2"/>
                    </a:lnTo>
                    <a:lnTo>
                      <a:pt x="253" y="2"/>
                    </a:lnTo>
                    <a:lnTo>
                      <a:pt x="253" y="3"/>
                    </a:lnTo>
                    <a:lnTo>
                      <a:pt x="250" y="0"/>
                    </a:lnTo>
                    <a:lnTo>
                      <a:pt x="248" y="0"/>
                    </a:lnTo>
                    <a:lnTo>
                      <a:pt x="239" y="0"/>
                    </a:lnTo>
                    <a:lnTo>
                      <a:pt x="237" y="6"/>
                    </a:lnTo>
                    <a:lnTo>
                      <a:pt x="233" y="10"/>
                    </a:lnTo>
                    <a:lnTo>
                      <a:pt x="233" y="11"/>
                    </a:lnTo>
                    <a:lnTo>
                      <a:pt x="233" y="13"/>
                    </a:lnTo>
                    <a:lnTo>
                      <a:pt x="230" y="13"/>
                    </a:lnTo>
                    <a:lnTo>
                      <a:pt x="228" y="10"/>
                    </a:lnTo>
                    <a:lnTo>
                      <a:pt x="226" y="11"/>
                    </a:lnTo>
                    <a:lnTo>
                      <a:pt x="225" y="10"/>
                    </a:lnTo>
                    <a:lnTo>
                      <a:pt x="224" y="10"/>
                    </a:lnTo>
                    <a:lnTo>
                      <a:pt x="224" y="8"/>
                    </a:lnTo>
                    <a:lnTo>
                      <a:pt x="220" y="8"/>
                    </a:lnTo>
                    <a:lnTo>
                      <a:pt x="220" y="6"/>
                    </a:lnTo>
                    <a:lnTo>
                      <a:pt x="219" y="5"/>
                    </a:lnTo>
                    <a:lnTo>
                      <a:pt x="217" y="5"/>
                    </a:lnTo>
                    <a:lnTo>
                      <a:pt x="218" y="6"/>
                    </a:lnTo>
                    <a:lnTo>
                      <a:pt x="218" y="8"/>
                    </a:lnTo>
                    <a:lnTo>
                      <a:pt x="217" y="10"/>
                    </a:lnTo>
                    <a:lnTo>
                      <a:pt x="217" y="11"/>
                    </a:lnTo>
                    <a:lnTo>
                      <a:pt x="217" y="14"/>
                    </a:lnTo>
                    <a:lnTo>
                      <a:pt x="211" y="15"/>
                    </a:lnTo>
                    <a:lnTo>
                      <a:pt x="210" y="14"/>
                    </a:lnTo>
                    <a:lnTo>
                      <a:pt x="209" y="16"/>
                    </a:lnTo>
                    <a:lnTo>
                      <a:pt x="209" y="17"/>
                    </a:lnTo>
                    <a:lnTo>
                      <a:pt x="208" y="19"/>
                    </a:lnTo>
                    <a:lnTo>
                      <a:pt x="204" y="20"/>
                    </a:lnTo>
                    <a:lnTo>
                      <a:pt x="203" y="21"/>
                    </a:lnTo>
                    <a:lnTo>
                      <a:pt x="202" y="20"/>
                    </a:lnTo>
                    <a:lnTo>
                      <a:pt x="202" y="21"/>
                    </a:lnTo>
                    <a:lnTo>
                      <a:pt x="204" y="25"/>
                    </a:lnTo>
                    <a:lnTo>
                      <a:pt x="204" y="28"/>
                    </a:lnTo>
                    <a:lnTo>
                      <a:pt x="203" y="29"/>
                    </a:lnTo>
                    <a:lnTo>
                      <a:pt x="203" y="30"/>
                    </a:lnTo>
                    <a:lnTo>
                      <a:pt x="202" y="31"/>
                    </a:lnTo>
                    <a:lnTo>
                      <a:pt x="201" y="32"/>
                    </a:lnTo>
                    <a:lnTo>
                      <a:pt x="198" y="33"/>
                    </a:lnTo>
                    <a:lnTo>
                      <a:pt x="198" y="34"/>
                    </a:lnTo>
                    <a:lnTo>
                      <a:pt x="199" y="36"/>
                    </a:lnTo>
                    <a:lnTo>
                      <a:pt x="198" y="39"/>
                    </a:lnTo>
                    <a:lnTo>
                      <a:pt x="198" y="40"/>
                    </a:lnTo>
                    <a:lnTo>
                      <a:pt x="198" y="42"/>
                    </a:lnTo>
                    <a:lnTo>
                      <a:pt x="197" y="42"/>
                    </a:lnTo>
                    <a:lnTo>
                      <a:pt x="197" y="43"/>
                    </a:lnTo>
                    <a:lnTo>
                      <a:pt x="196" y="43"/>
                    </a:lnTo>
                    <a:lnTo>
                      <a:pt x="195" y="43"/>
                    </a:lnTo>
                    <a:lnTo>
                      <a:pt x="194" y="43"/>
                    </a:lnTo>
                    <a:lnTo>
                      <a:pt x="194" y="42"/>
                    </a:lnTo>
                    <a:lnTo>
                      <a:pt x="192" y="42"/>
                    </a:lnTo>
                    <a:lnTo>
                      <a:pt x="187" y="43"/>
                    </a:lnTo>
                    <a:lnTo>
                      <a:pt x="186" y="44"/>
                    </a:lnTo>
                    <a:lnTo>
                      <a:pt x="185" y="44"/>
                    </a:lnTo>
                    <a:lnTo>
                      <a:pt x="183" y="41"/>
                    </a:lnTo>
                    <a:lnTo>
                      <a:pt x="181" y="41"/>
                    </a:lnTo>
                    <a:lnTo>
                      <a:pt x="181" y="40"/>
                    </a:lnTo>
                    <a:lnTo>
                      <a:pt x="179" y="39"/>
                    </a:lnTo>
                    <a:lnTo>
                      <a:pt x="179" y="38"/>
                    </a:lnTo>
                    <a:lnTo>
                      <a:pt x="180" y="36"/>
                    </a:lnTo>
                    <a:lnTo>
                      <a:pt x="179" y="36"/>
                    </a:lnTo>
                    <a:lnTo>
                      <a:pt x="178" y="34"/>
                    </a:lnTo>
                    <a:lnTo>
                      <a:pt x="176" y="32"/>
                    </a:lnTo>
                    <a:lnTo>
                      <a:pt x="175" y="29"/>
                    </a:lnTo>
                    <a:lnTo>
                      <a:pt x="173" y="31"/>
                    </a:lnTo>
                    <a:lnTo>
                      <a:pt x="171" y="29"/>
                    </a:lnTo>
                    <a:lnTo>
                      <a:pt x="170" y="29"/>
                    </a:lnTo>
                    <a:lnTo>
                      <a:pt x="170" y="31"/>
                    </a:lnTo>
                    <a:lnTo>
                      <a:pt x="168" y="32"/>
                    </a:lnTo>
                    <a:lnTo>
                      <a:pt x="168" y="34"/>
                    </a:lnTo>
                    <a:lnTo>
                      <a:pt x="168" y="38"/>
                    </a:lnTo>
                    <a:lnTo>
                      <a:pt x="167" y="39"/>
                    </a:lnTo>
                    <a:lnTo>
                      <a:pt x="165" y="39"/>
                    </a:lnTo>
                    <a:lnTo>
                      <a:pt x="163" y="33"/>
                    </a:lnTo>
                    <a:lnTo>
                      <a:pt x="159" y="34"/>
                    </a:lnTo>
                    <a:lnTo>
                      <a:pt x="158" y="34"/>
                    </a:lnTo>
                    <a:lnTo>
                      <a:pt x="157" y="35"/>
                    </a:lnTo>
                    <a:lnTo>
                      <a:pt x="156" y="33"/>
                    </a:lnTo>
                    <a:lnTo>
                      <a:pt x="155" y="34"/>
                    </a:lnTo>
                    <a:lnTo>
                      <a:pt x="156" y="36"/>
                    </a:lnTo>
                    <a:lnTo>
                      <a:pt x="155" y="37"/>
                    </a:lnTo>
                    <a:lnTo>
                      <a:pt x="158" y="40"/>
                    </a:lnTo>
                    <a:lnTo>
                      <a:pt x="158" y="43"/>
                    </a:lnTo>
                    <a:lnTo>
                      <a:pt x="159" y="45"/>
                    </a:lnTo>
                    <a:lnTo>
                      <a:pt x="162" y="47"/>
                    </a:lnTo>
                    <a:lnTo>
                      <a:pt x="160" y="47"/>
                    </a:lnTo>
                    <a:lnTo>
                      <a:pt x="162" y="50"/>
                    </a:lnTo>
                    <a:lnTo>
                      <a:pt x="158" y="53"/>
                    </a:lnTo>
                    <a:lnTo>
                      <a:pt x="157" y="53"/>
                    </a:lnTo>
                    <a:lnTo>
                      <a:pt x="156" y="56"/>
                    </a:lnTo>
                    <a:lnTo>
                      <a:pt x="153" y="57"/>
                    </a:lnTo>
                    <a:lnTo>
                      <a:pt x="151" y="57"/>
                    </a:lnTo>
                    <a:lnTo>
                      <a:pt x="150" y="57"/>
                    </a:lnTo>
                    <a:lnTo>
                      <a:pt x="150" y="56"/>
                    </a:lnTo>
                    <a:lnTo>
                      <a:pt x="150" y="57"/>
                    </a:lnTo>
                    <a:lnTo>
                      <a:pt x="148" y="57"/>
                    </a:lnTo>
                    <a:lnTo>
                      <a:pt x="147" y="57"/>
                    </a:lnTo>
                    <a:lnTo>
                      <a:pt x="147" y="56"/>
                    </a:lnTo>
                    <a:lnTo>
                      <a:pt x="145" y="57"/>
                    </a:lnTo>
                    <a:lnTo>
                      <a:pt x="145" y="56"/>
                    </a:lnTo>
                    <a:lnTo>
                      <a:pt x="145" y="54"/>
                    </a:lnTo>
                    <a:lnTo>
                      <a:pt x="143" y="52"/>
                    </a:lnTo>
                    <a:lnTo>
                      <a:pt x="142" y="51"/>
                    </a:lnTo>
                    <a:lnTo>
                      <a:pt x="141" y="52"/>
                    </a:lnTo>
                    <a:lnTo>
                      <a:pt x="139" y="52"/>
                    </a:lnTo>
                    <a:lnTo>
                      <a:pt x="139" y="51"/>
                    </a:lnTo>
                    <a:lnTo>
                      <a:pt x="133" y="53"/>
                    </a:lnTo>
                    <a:lnTo>
                      <a:pt x="132" y="51"/>
                    </a:lnTo>
                    <a:lnTo>
                      <a:pt x="130" y="53"/>
                    </a:lnTo>
                    <a:lnTo>
                      <a:pt x="129" y="53"/>
                    </a:lnTo>
                    <a:lnTo>
                      <a:pt x="127" y="56"/>
                    </a:lnTo>
                    <a:lnTo>
                      <a:pt x="126" y="55"/>
                    </a:lnTo>
                    <a:lnTo>
                      <a:pt x="126" y="54"/>
                    </a:lnTo>
                    <a:lnTo>
                      <a:pt x="126" y="52"/>
                    </a:lnTo>
                    <a:lnTo>
                      <a:pt x="124" y="53"/>
                    </a:lnTo>
                    <a:lnTo>
                      <a:pt x="121" y="52"/>
                    </a:lnTo>
                    <a:lnTo>
                      <a:pt x="124" y="54"/>
                    </a:lnTo>
                    <a:lnTo>
                      <a:pt x="122" y="56"/>
                    </a:lnTo>
                    <a:lnTo>
                      <a:pt x="123" y="56"/>
                    </a:lnTo>
                    <a:lnTo>
                      <a:pt x="124" y="57"/>
                    </a:lnTo>
                    <a:lnTo>
                      <a:pt x="123" y="62"/>
                    </a:lnTo>
                    <a:lnTo>
                      <a:pt x="122" y="63"/>
                    </a:lnTo>
                    <a:lnTo>
                      <a:pt x="121" y="63"/>
                    </a:lnTo>
                    <a:lnTo>
                      <a:pt x="120" y="63"/>
                    </a:lnTo>
                    <a:lnTo>
                      <a:pt x="117" y="67"/>
                    </a:lnTo>
                    <a:lnTo>
                      <a:pt x="110" y="73"/>
                    </a:lnTo>
                    <a:lnTo>
                      <a:pt x="110" y="68"/>
                    </a:lnTo>
                    <a:lnTo>
                      <a:pt x="109" y="66"/>
                    </a:lnTo>
                    <a:lnTo>
                      <a:pt x="107" y="63"/>
                    </a:lnTo>
                    <a:lnTo>
                      <a:pt x="104" y="62"/>
                    </a:lnTo>
                    <a:lnTo>
                      <a:pt x="105" y="61"/>
                    </a:lnTo>
                    <a:lnTo>
                      <a:pt x="102" y="61"/>
                    </a:lnTo>
                    <a:lnTo>
                      <a:pt x="101" y="60"/>
                    </a:lnTo>
                    <a:lnTo>
                      <a:pt x="101" y="61"/>
                    </a:lnTo>
                    <a:lnTo>
                      <a:pt x="99" y="60"/>
                    </a:lnTo>
                    <a:lnTo>
                      <a:pt x="100" y="62"/>
                    </a:lnTo>
                    <a:lnTo>
                      <a:pt x="99" y="63"/>
                    </a:lnTo>
                    <a:lnTo>
                      <a:pt x="99" y="61"/>
                    </a:lnTo>
                    <a:lnTo>
                      <a:pt x="95" y="61"/>
                    </a:lnTo>
                    <a:lnTo>
                      <a:pt x="96" y="59"/>
                    </a:lnTo>
                    <a:lnTo>
                      <a:pt x="94" y="57"/>
                    </a:lnTo>
                    <a:lnTo>
                      <a:pt x="93" y="57"/>
                    </a:lnTo>
                    <a:lnTo>
                      <a:pt x="89" y="55"/>
                    </a:lnTo>
                    <a:lnTo>
                      <a:pt x="89" y="59"/>
                    </a:lnTo>
                    <a:lnTo>
                      <a:pt x="88" y="58"/>
                    </a:lnTo>
                    <a:lnTo>
                      <a:pt x="85" y="58"/>
                    </a:lnTo>
                    <a:lnTo>
                      <a:pt x="85" y="57"/>
                    </a:lnTo>
                    <a:lnTo>
                      <a:pt x="85" y="54"/>
                    </a:lnTo>
                    <a:lnTo>
                      <a:pt x="86" y="50"/>
                    </a:lnTo>
                    <a:lnTo>
                      <a:pt x="88" y="47"/>
                    </a:lnTo>
                    <a:lnTo>
                      <a:pt x="87" y="47"/>
                    </a:lnTo>
                    <a:lnTo>
                      <a:pt x="85" y="43"/>
                    </a:lnTo>
                    <a:lnTo>
                      <a:pt x="85" y="44"/>
                    </a:lnTo>
                    <a:lnTo>
                      <a:pt x="83" y="44"/>
                    </a:lnTo>
                    <a:lnTo>
                      <a:pt x="83" y="45"/>
                    </a:lnTo>
                    <a:lnTo>
                      <a:pt x="80" y="45"/>
                    </a:lnTo>
                    <a:lnTo>
                      <a:pt x="80" y="48"/>
                    </a:lnTo>
                    <a:lnTo>
                      <a:pt x="78" y="49"/>
                    </a:lnTo>
                    <a:lnTo>
                      <a:pt x="79" y="49"/>
                    </a:lnTo>
                    <a:lnTo>
                      <a:pt x="78" y="50"/>
                    </a:lnTo>
                    <a:lnTo>
                      <a:pt x="77" y="50"/>
                    </a:lnTo>
                    <a:lnTo>
                      <a:pt x="76" y="51"/>
                    </a:lnTo>
                    <a:lnTo>
                      <a:pt x="76" y="53"/>
                    </a:lnTo>
                    <a:lnTo>
                      <a:pt x="74" y="53"/>
                    </a:lnTo>
                    <a:lnTo>
                      <a:pt x="74" y="56"/>
                    </a:lnTo>
                    <a:lnTo>
                      <a:pt x="73" y="56"/>
                    </a:lnTo>
                    <a:lnTo>
                      <a:pt x="73" y="57"/>
                    </a:lnTo>
                    <a:lnTo>
                      <a:pt x="73" y="60"/>
                    </a:lnTo>
                    <a:lnTo>
                      <a:pt x="74" y="63"/>
                    </a:lnTo>
                    <a:lnTo>
                      <a:pt x="75" y="65"/>
                    </a:lnTo>
                    <a:lnTo>
                      <a:pt x="74" y="67"/>
                    </a:lnTo>
                    <a:lnTo>
                      <a:pt x="77" y="68"/>
                    </a:lnTo>
                    <a:lnTo>
                      <a:pt x="77" y="69"/>
                    </a:lnTo>
                    <a:lnTo>
                      <a:pt x="77" y="73"/>
                    </a:lnTo>
                    <a:lnTo>
                      <a:pt x="77" y="76"/>
                    </a:lnTo>
                    <a:lnTo>
                      <a:pt x="75" y="76"/>
                    </a:lnTo>
                    <a:lnTo>
                      <a:pt x="74" y="76"/>
                    </a:lnTo>
                    <a:lnTo>
                      <a:pt x="73" y="76"/>
                    </a:lnTo>
                    <a:lnTo>
                      <a:pt x="71" y="79"/>
                    </a:lnTo>
                    <a:lnTo>
                      <a:pt x="69" y="78"/>
                    </a:lnTo>
                    <a:lnTo>
                      <a:pt x="69" y="80"/>
                    </a:lnTo>
                    <a:lnTo>
                      <a:pt x="67" y="80"/>
                    </a:lnTo>
                    <a:lnTo>
                      <a:pt x="66" y="79"/>
                    </a:lnTo>
                    <a:lnTo>
                      <a:pt x="65" y="86"/>
                    </a:lnTo>
                    <a:lnTo>
                      <a:pt x="64" y="86"/>
                    </a:lnTo>
                    <a:lnTo>
                      <a:pt x="63" y="87"/>
                    </a:lnTo>
                    <a:lnTo>
                      <a:pt x="62" y="87"/>
                    </a:lnTo>
                    <a:lnTo>
                      <a:pt x="63" y="88"/>
                    </a:lnTo>
                    <a:lnTo>
                      <a:pt x="61" y="88"/>
                    </a:lnTo>
                    <a:lnTo>
                      <a:pt x="61" y="90"/>
                    </a:lnTo>
                    <a:lnTo>
                      <a:pt x="59" y="91"/>
                    </a:lnTo>
                    <a:lnTo>
                      <a:pt x="58" y="92"/>
                    </a:lnTo>
                    <a:lnTo>
                      <a:pt x="59" y="93"/>
                    </a:lnTo>
                    <a:lnTo>
                      <a:pt x="58" y="93"/>
                    </a:lnTo>
                    <a:lnTo>
                      <a:pt x="55" y="95"/>
                    </a:lnTo>
                    <a:lnTo>
                      <a:pt x="53" y="95"/>
                    </a:lnTo>
                    <a:lnTo>
                      <a:pt x="53" y="96"/>
                    </a:lnTo>
                    <a:lnTo>
                      <a:pt x="50" y="93"/>
                    </a:lnTo>
                    <a:lnTo>
                      <a:pt x="49" y="93"/>
                    </a:lnTo>
                    <a:lnTo>
                      <a:pt x="49" y="91"/>
                    </a:lnTo>
                    <a:lnTo>
                      <a:pt x="48" y="93"/>
                    </a:lnTo>
                    <a:lnTo>
                      <a:pt x="46" y="94"/>
                    </a:lnTo>
                    <a:lnTo>
                      <a:pt x="45" y="95"/>
                    </a:lnTo>
                    <a:lnTo>
                      <a:pt x="42" y="93"/>
                    </a:lnTo>
                    <a:lnTo>
                      <a:pt x="41" y="93"/>
                    </a:lnTo>
                    <a:lnTo>
                      <a:pt x="39" y="94"/>
                    </a:lnTo>
                    <a:lnTo>
                      <a:pt x="37" y="94"/>
                    </a:lnTo>
                    <a:lnTo>
                      <a:pt x="37" y="96"/>
                    </a:lnTo>
                    <a:lnTo>
                      <a:pt x="36" y="97"/>
                    </a:lnTo>
                    <a:lnTo>
                      <a:pt x="33" y="95"/>
                    </a:lnTo>
                    <a:lnTo>
                      <a:pt x="33" y="92"/>
                    </a:lnTo>
                    <a:lnTo>
                      <a:pt x="32" y="92"/>
                    </a:lnTo>
                    <a:lnTo>
                      <a:pt x="30" y="93"/>
                    </a:lnTo>
                    <a:lnTo>
                      <a:pt x="32" y="95"/>
                    </a:lnTo>
                    <a:lnTo>
                      <a:pt x="30" y="96"/>
                    </a:lnTo>
                    <a:lnTo>
                      <a:pt x="29" y="96"/>
                    </a:lnTo>
                    <a:lnTo>
                      <a:pt x="27" y="97"/>
                    </a:lnTo>
                    <a:lnTo>
                      <a:pt x="27" y="100"/>
                    </a:lnTo>
                    <a:lnTo>
                      <a:pt x="27" y="103"/>
                    </a:lnTo>
                    <a:lnTo>
                      <a:pt x="25" y="105"/>
                    </a:lnTo>
                    <a:lnTo>
                      <a:pt x="25" y="104"/>
                    </a:lnTo>
                    <a:lnTo>
                      <a:pt x="25" y="105"/>
                    </a:lnTo>
                    <a:lnTo>
                      <a:pt x="24" y="104"/>
                    </a:lnTo>
                    <a:lnTo>
                      <a:pt x="23" y="103"/>
                    </a:lnTo>
                    <a:lnTo>
                      <a:pt x="22" y="102"/>
                    </a:lnTo>
                    <a:lnTo>
                      <a:pt x="21" y="101"/>
                    </a:lnTo>
                    <a:lnTo>
                      <a:pt x="19" y="104"/>
                    </a:lnTo>
                    <a:lnTo>
                      <a:pt x="18" y="108"/>
                    </a:lnTo>
                    <a:lnTo>
                      <a:pt x="16" y="109"/>
                    </a:lnTo>
                    <a:lnTo>
                      <a:pt x="15" y="111"/>
                    </a:lnTo>
                    <a:lnTo>
                      <a:pt x="12" y="112"/>
                    </a:lnTo>
                    <a:lnTo>
                      <a:pt x="12" y="115"/>
                    </a:lnTo>
                    <a:lnTo>
                      <a:pt x="14" y="116"/>
                    </a:lnTo>
                    <a:lnTo>
                      <a:pt x="14" y="118"/>
                    </a:lnTo>
                    <a:lnTo>
                      <a:pt x="16" y="120"/>
                    </a:lnTo>
                    <a:lnTo>
                      <a:pt x="16" y="124"/>
                    </a:lnTo>
                    <a:lnTo>
                      <a:pt x="12" y="128"/>
                    </a:lnTo>
                    <a:lnTo>
                      <a:pt x="14" y="131"/>
                    </a:lnTo>
                    <a:lnTo>
                      <a:pt x="16" y="134"/>
                    </a:lnTo>
                    <a:lnTo>
                      <a:pt x="16" y="138"/>
                    </a:lnTo>
                    <a:lnTo>
                      <a:pt x="17" y="139"/>
                    </a:lnTo>
                    <a:lnTo>
                      <a:pt x="18" y="140"/>
                    </a:lnTo>
                    <a:lnTo>
                      <a:pt x="19" y="140"/>
                    </a:lnTo>
                    <a:lnTo>
                      <a:pt x="19" y="142"/>
                    </a:lnTo>
                    <a:lnTo>
                      <a:pt x="17" y="144"/>
                    </a:lnTo>
                    <a:lnTo>
                      <a:pt x="16" y="143"/>
                    </a:lnTo>
                    <a:lnTo>
                      <a:pt x="16" y="146"/>
                    </a:lnTo>
                    <a:lnTo>
                      <a:pt x="14" y="148"/>
                    </a:lnTo>
                    <a:lnTo>
                      <a:pt x="16" y="150"/>
                    </a:lnTo>
                    <a:lnTo>
                      <a:pt x="16" y="148"/>
                    </a:lnTo>
                    <a:lnTo>
                      <a:pt x="20" y="148"/>
                    </a:lnTo>
                    <a:lnTo>
                      <a:pt x="22" y="148"/>
                    </a:lnTo>
                    <a:lnTo>
                      <a:pt x="23" y="150"/>
                    </a:lnTo>
                    <a:lnTo>
                      <a:pt x="25" y="149"/>
                    </a:lnTo>
                    <a:lnTo>
                      <a:pt x="27" y="145"/>
                    </a:lnTo>
                    <a:lnTo>
                      <a:pt x="28" y="145"/>
                    </a:lnTo>
                    <a:lnTo>
                      <a:pt x="29" y="148"/>
                    </a:lnTo>
                    <a:lnTo>
                      <a:pt x="27" y="152"/>
                    </a:lnTo>
                    <a:lnTo>
                      <a:pt x="27" y="154"/>
                    </a:lnTo>
                    <a:lnTo>
                      <a:pt x="27" y="155"/>
                    </a:lnTo>
                    <a:lnTo>
                      <a:pt x="27" y="156"/>
                    </a:lnTo>
                    <a:lnTo>
                      <a:pt x="25" y="157"/>
                    </a:lnTo>
                    <a:lnTo>
                      <a:pt x="23" y="166"/>
                    </a:lnTo>
                    <a:lnTo>
                      <a:pt x="21" y="165"/>
                    </a:lnTo>
                    <a:lnTo>
                      <a:pt x="20" y="166"/>
                    </a:lnTo>
                    <a:lnTo>
                      <a:pt x="19" y="165"/>
                    </a:lnTo>
                    <a:lnTo>
                      <a:pt x="19" y="167"/>
                    </a:lnTo>
                    <a:lnTo>
                      <a:pt x="18" y="168"/>
                    </a:lnTo>
                    <a:lnTo>
                      <a:pt x="17" y="168"/>
                    </a:lnTo>
                    <a:lnTo>
                      <a:pt x="16" y="167"/>
                    </a:lnTo>
                    <a:lnTo>
                      <a:pt x="14" y="167"/>
                    </a:lnTo>
                    <a:lnTo>
                      <a:pt x="12" y="167"/>
                    </a:lnTo>
                    <a:lnTo>
                      <a:pt x="11" y="171"/>
                    </a:lnTo>
                    <a:lnTo>
                      <a:pt x="9" y="177"/>
                    </a:lnTo>
                    <a:lnTo>
                      <a:pt x="9" y="180"/>
                    </a:lnTo>
                    <a:lnTo>
                      <a:pt x="7" y="181"/>
                    </a:lnTo>
                    <a:lnTo>
                      <a:pt x="6" y="181"/>
                    </a:lnTo>
                    <a:lnTo>
                      <a:pt x="1" y="180"/>
                    </a:lnTo>
                    <a:lnTo>
                      <a:pt x="1" y="187"/>
                    </a:lnTo>
                    <a:lnTo>
                      <a:pt x="2" y="186"/>
                    </a:lnTo>
                    <a:lnTo>
                      <a:pt x="3" y="188"/>
                    </a:lnTo>
                    <a:lnTo>
                      <a:pt x="2" y="191"/>
                    </a:lnTo>
                    <a:lnTo>
                      <a:pt x="0" y="192"/>
                    </a:lnTo>
                    <a:lnTo>
                      <a:pt x="6" y="194"/>
                    </a:lnTo>
                    <a:lnTo>
                      <a:pt x="8" y="193"/>
                    </a:lnTo>
                    <a:lnTo>
                      <a:pt x="9" y="195"/>
                    </a:lnTo>
                    <a:lnTo>
                      <a:pt x="11" y="192"/>
                    </a:lnTo>
                    <a:lnTo>
                      <a:pt x="12" y="192"/>
                    </a:lnTo>
                    <a:lnTo>
                      <a:pt x="13" y="191"/>
                    </a:lnTo>
                    <a:lnTo>
                      <a:pt x="14" y="192"/>
                    </a:lnTo>
                    <a:lnTo>
                      <a:pt x="16" y="191"/>
                    </a:lnTo>
                    <a:lnTo>
                      <a:pt x="20" y="191"/>
                    </a:lnTo>
                    <a:lnTo>
                      <a:pt x="25" y="188"/>
                    </a:lnTo>
                    <a:lnTo>
                      <a:pt x="28" y="189"/>
                    </a:lnTo>
                    <a:lnTo>
                      <a:pt x="29" y="189"/>
                    </a:lnTo>
                    <a:lnTo>
                      <a:pt x="29" y="196"/>
                    </a:lnTo>
                    <a:lnTo>
                      <a:pt x="31" y="197"/>
                    </a:lnTo>
                    <a:lnTo>
                      <a:pt x="32" y="198"/>
                    </a:lnTo>
                    <a:lnTo>
                      <a:pt x="32" y="200"/>
                    </a:lnTo>
                    <a:lnTo>
                      <a:pt x="32" y="202"/>
                    </a:lnTo>
                    <a:lnTo>
                      <a:pt x="32" y="206"/>
                    </a:lnTo>
                    <a:lnTo>
                      <a:pt x="31" y="208"/>
                    </a:lnTo>
                    <a:lnTo>
                      <a:pt x="29" y="210"/>
                    </a:lnTo>
                    <a:lnTo>
                      <a:pt x="29" y="211"/>
                    </a:lnTo>
                    <a:lnTo>
                      <a:pt x="28" y="214"/>
                    </a:lnTo>
                    <a:lnTo>
                      <a:pt x="27" y="215"/>
                    </a:lnTo>
                    <a:lnTo>
                      <a:pt x="28" y="216"/>
                    </a:lnTo>
                    <a:lnTo>
                      <a:pt x="29" y="215"/>
                    </a:lnTo>
                    <a:lnTo>
                      <a:pt x="30" y="213"/>
                    </a:lnTo>
                    <a:lnTo>
                      <a:pt x="37" y="214"/>
                    </a:lnTo>
                    <a:lnTo>
                      <a:pt x="37" y="218"/>
                    </a:lnTo>
                    <a:lnTo>
                      <a:pt x="39" y="217"/>
                    </a:lnTo>
                    <a:lnTo>
                      <a:pt x="41" y="218"/>
                    </a:lnTo>
                    <a:lnTo>
                      <a:pt x="42" y="220"/>
                    </a:lnTo>
                    <a:lnTo>
                      <a:pt x="43" y="221"/>
                    </a:lnTo>
                    <a:lnTo>
                      <a:pt x="42" y="227"/>
                    </a:lnTo>
                    <a:lnTo>
                      <a:pt x="44" y="227"/>
                    </a:lnTo>
                    <a:lnTo>
                      <a:pt x="45" y="225"/>
                    </a:lnTo>
                    <a:lnTo>
                      <a:pt x="47" y="227"/>
                    </a:lnTo>
                    <a:lnTo>
                      <a:pt x="47" y="226"/>
                    </a:lnTo>
                    <a:lnTo>
                      <a:pt x="49" y="227"/>
                    </a:lnTo>
                    <a:lnTo>
                      <a:pt x="50" y="226"/>
                    </a:lnTo>
                    <a:lnTo>
                      <a:pt x="52" y="227"/>
                    </a:lnTo>
                    <a:lnTo>
                      <a:pt x="52" y="229"/>
                    </a:lnTo>
                    <a:lnTo>
                      <a:pt x="55" y="229"/>
                    </a:lnTo>
                    <a:lnTo>
                      <a:pt x="56" y="229"/>
                    </a:lnTo>
                    <a:lnTo>
                      <a:pt x="59" y="228"/>
                    </a:lnTo>
                    <a:lnTo>
                      <a:pt x="61" y="230"/>
                    </a:lnTo>
                    <a:lnTo>
                      <a:pt x="60" y="231"/>
                    </a:lnTo>
                    <a:lnTo>
                      <a:pt x="63" y="233"/>
                    </a:lnTo>
                    <a:lnTo>
                      <a:pt x="63" y="232"/>
                    </a:lnTo>
                    <a:lnTo>
                      <a:pt x="65" y="234"/>
                    </a:lnTo>
                    <a:lnTo>
                      <a:pt x="64" y="237"/>
                    </a:lnTo>
                    <a:lnTo>
                      <a:pt x="65" y="238"/>
                    </a:lnTo>
                    <a:lnTo>
                      <a:pt x="64" y="240"/>
                    </a:lnTo>
                    <a:lnTo>
                      <a:pt x="64" y="241"/>
                    </a:lnTo>
                    <a:lnTo>
                      <a:pt x="62" y="243"/>
                    </a:lnTo>
                    <a:lnTo>
                      <a:pt x="63" y="244"/>
                    </a:lnTo>
                    <a:lnTo>
                      <a:pt x="62" y="245"/>
                    </a:lnTo>
                    <a:lnTo>
                      <a:pt x="62" y="246"/>
                    </a:lnTo>
                    <a:lnTo>
                      <a:pt x="63" y="246"/>
                    </a:lnTo>
                    <a:lnTo>
                      <a:pt x="65" y="248"/>
                    </a:lnTo>
                    <a:lnTo>
                      <a:pt x="66" y="247"/>
                    </a:lnTo>
                    <a:lnTo>
                      <a:pt x="67" y="248"/>
                    </a:lnTo>
                    <a:lnTo>
                      <a:pt x="68" y="247"/>
                    </a:lnTo>
                    <a:lnTo>
                      <a:pt x="68" y="249"/>
                    </a:lnTo>
                    <a:lnTo>
                      <a:pt x="69" y="246"/>
                    </a:lnTo>
                    <a:lnTo>
                      <a:pt x="74" y="246"/>
                    </a:lnTo>
                    <a:lnTo>
                      <a:pt x="74" y="250"/>
                    </a:lnTo>
                    <a:lnTo>
                      <a:pt x="76" y="252"/>
                    </a:lnTo>
                    <a:lnTo>
                      <a:pt x="80" y="257"/>
                    </a:lnTo>
                    <a:lnTo>
                      <a:pt x="83" y="261"/>
                    </a:lnTo>
                    <a:lnTo>
                      <a:pt x="88" y="258"/>
                    </a:lnTo>
                    <a:lnTo>
                      <a:pt x="89" y="259"/>
                    </a:lnTo>
                    <a:lnTo>
                      <a:pt x="90" y="257"/>
                    </a:lnTo>
                    <a:lnTo>
                      <a:pt x="91" y="258"/>
                    </a:lnTo>
                    <a:lnTo>
                      <a:pt x="93" y="257"/>
                    </a:lnTo>
                    <a:lnTo>
                      <a:pt x="94" y="257"/>
                    </a:lnTo>
                    <a:lnTo>
                      <a:pt x="96" y="260"/>
                    </a:lnTo>
                    <a:lnTo>
                      <a:pt x="102" y="259"/>
                    </a:lnTo>
                    <a:lnTo>
                      <a:pt x="102" y="255"/>
                    </a:lnTo>
                    <a:lnTo>
                      <a:pt x="104" y="261"/>
                    </a:lnTo>
                    <a:lnTo>
                      <a:pt x="104" y="262"/>
                    </a:lnTo>
                    <a:lnTo>
                      <a:pt x="108" y="261"/>
                    </a:lnTo>
                    <a:lnTo>
                      <a:pt x="113" y="265"/>
                    </a:lnTo>
                    <a:lnTo>
                      <a:pt x="116" y="268"/>
                    </a:lnTo>
                    <a:lnTo>
                      <a:pt x="115" y="269"/>
                    </a:lnTo>
                    <a:lnTo>
                      <a:pt x="115" y="271"/>
                    </a:lnTo>
                    <a:lnTo>
                      <a:pt x="111" y="278"/>
                    </a:lnTo>
                    <a:lnTo>
                      <a:pt x="114" y="280"/>
                    </a:lnTo>
                    <a:lnTo>
                      <a:pt x="116" y="278"/>
                    </a:lnTo>
                    <a:lnTo>
                      <a:pt x="118" y="278"/>
                    </a:lnTo>
                    <a:lnTo>
                      <a:pt x="124" y="285"/>
                    </a:lnTo>
                    <a:lnTo>
                      <a:pt x="128" y="285"/>
                    </a:lnTo>
                    <a:lnTo>
                      <a:pt x="132" y="294"/>
                    </a:lnTo>
                    <a:lnTo>
                      <a:pt x="134" y="299"/>
                    </a:lnTo>
                    <a:lnTo>
                      <a:pt x="133" y="300"/>
                    </a:lnTo>
                    <a:lnTo>
                      <a:pt x="134" y="302"/>
                    </a:lnTo>
                    <a:lnTo>
                      <a:pt x="137" y="301"/>
                    </a:lnTo>
                    <a:lnTo>
                      <a:pt x="136" y="302"/>
                    </a:lnTo>
                    <a:lnTo>
                      <a:pt x="137" y="303"/>
                    </a:lnTo>
                    <a:lnTo>
                      <a:pt x="136" y="303"/>
                    </a:lnTo>
                    <a:lnTo>
                      <a:pt x="136" y="305"/>
                    </a:lnTo>
                    <a:lnTo>
                      <a:pt x="138" y="313"/>
                    </a:lnTo>
                    <a:lnTo>
                      <a:pt x="141" y="312"/>
                    </a:lnTo>
                    <a:lnTo>
                      <a:pt x="143" y="313"/>
                    </a:lnTo>
                    <a:lnTo>
                      <a:pt x="146" y="312"/>
                    </a:lnTo>
                    <a:lnTo>
                      <a:pt x="147" y="312"/>
                    </a:lnTo>
                    <a:lnTo>
                      <a:pt x="149" y="310"/>
                    </a:lnTo>
                    <a:lnTo>
                      <a:pt x="150" y="310"/>
                    </a:lnTo>
                    <a:lnTo>
                      <a:pt x="155" y="312"/>
                    </a:lnTo>
                    <a:lnTo>
                      <a:pt x="158" y="309"/>
                    </a:lnTo>
                    <a:lnTo>
                      <a:pt x="159" y="306"/>
                    </a:lnTo>
                    <a:lnTo>
                      <a:pt x="163" y="303"/>
                    </a:lnTo>
                    <a:lnTo>
                      <a:pt x="165" y="301"/>
                    </a:lnTo>
                    <a:lnTo>
                      <a:pt x="166" y="300"/>
                    </a:lnTo>
                    <a:lnTo>
                      <a:pt x="168" y="299"/>
                    </a:lnTo>
                    <a:lnTo>
                      <a:pt x="168" y="297"/>
                    </a:lnTo>
                    <a:lnTo>
                      <a:pt x="170" y="293"/>
                    </a:lnTo>
                    <a:lnTo>
                      <a:pt x="175" y="289"/>
                    </a:lnTo>
                    <a:lnTo>
                      <a:pt x="176" y="289"/>
                    </a:lnTo>
                    <a:lnTo>
                      <a:pt x="178" y="288"/>
                    </a:lnTo>
                    <a:lnTo>
                      <a:pt x="178" y="283"/>
                    </a:lnTo>
                    <a:lnTo>
                      <a:pt x="187" y="284"/>
                    </a:lnTo>
                    <a:lnTo>
                      <a:pt x="188" y="284"/>
                    </a:lnTo>
                    <a:lnTo>
                      <a:pt x="189" y="283"/>
                    </a:lnTo>
                    <a:lnTo>
                      <a:pt x="195" y="284"/>
                    </a:lnTo>
                    <a:lnTo>
                      <a:pt x="198" y="284"/>
                    </a:lnTo>
                    <a:lnTo>
                      <a:pt x="203" y="287"/>
                    </a:lnTo>
                    <a:lnTo>
                      <a:pt x="208" y="285"/>
                    </a:lnTo>
                    <a:lnTo>
                      <a:pt x="208" y="281"/>
                    </a:lnTo>
                    <a:lnTo>
                      <a:pt x="211" y="274"/>
                    </a:lnTo>
                    <a:lnTo>
                      <a:pt x="212" y="271"/>
                    </a:lnTo>
                    <a:lnTo>
                      <a:pt x="213" y="270"/>
                    </a:lnTo>
                    <a:lnTo>
                      <a:pt x="212" y="266"/>
                    </a:lnTo>
                    <a:lnTo>
                      <a:pt x="213" y="263"/>
                    </a:lnTo>
                    <a:lnTo>
                      <a:pt x="215" y="259"/>
                    </a:lnTo>
                    <a:lnTo>
                      <a:pt x="217" y="257"/>
                    </a:lnTo>
                    <a:lnTo>
                      <a:pt x="218" y="253"/>
                    </a:lnTo>
                    <a:lnTo>
                      <a:pt x="217" y="249"/>
                    </a:lnTo>
                    <a:lnTo>
                      <a:pt x="218" y="247"/>
                    </a:lnTo>
                    <a:lnTo>
                      <a:pt x="220" y="246"/>
                    </a:lnTo>
                    <a:lnTo>
                      <a:pt x="221" y="244"/>
                    </a:lnTo>
                    <a:lnTo>
                      <a:pt x="224" y="242"/>
                    </a:lnTo>
                    <a:lnTo>
                      <a:pt x="228" y="242"/>
                    </a:lnTo>
                    <a:lnTo>
                      <a:pt x="229" y="242"/>
                    </a:lnTo>
                    <a:lnTo>
                      <a:pt x="236" y="244"/>
                    </a:lnTo>
                    <a:lnTo>
                      <a:pt x="237" y="242"/>
                    </a:lnTo>
                    <a:lnTo>
                      <a:pt x="239" y="241"/>
                    </a:lnTo>
                    <a:lnTo>
                      <a:pt x="241" y="241"/>
                    </a:lnTo>
                    <a:lnTo>
                      <a:pt x="244" y="244"/>
                    </a:lnTo>
                    <a:lnTo>
                      <a:pt x="248" y="245"/>
                    </a:lnTo>
                    <a:lnTo>
                      <a:pt x="250" y="245"/>
                    </a:lnTo>
                    <a:lnTo>
                      <a:pt x="251" y="242"/>
                    </a:lnTo>
                    <a:lnTo>
                      <a:pt x="254" y="242"/>
                    </a:lnTo>
                    <a:lnTo>
                      <a:pt x="261" y="239"/>
                    </a:lnTo>
                    <a:lnTo>
                      <a:pt x="263" y="237"/>
                    </a:lnTo>
                    <a:lnTo>
                      <a:pt x="266" y="234"/>
                    </a:lnTo>
                    <a:lnTo>
                      <a:pt x="266" y="232"/>
                    </a:lnTo>
                    <a:lnTo>
                      <a:pt x="270" y="229"/>
                    </a:lnTo>
                    <a:lnTo>
                      <a:pt x="269" y="228"/>
                    </a:lnTo>
                    <a:lnTo>
                      <a:pt x="270" y="226"/>
                    </a:lnTo>
                    <a:lnTo>
                      <a:pt x="274" y="219"/>
                    </a:lnTo>
                    <a:lnTo>
                      <a:pt x="277" y="215"/>
                    </a:lnTo>
                    <a:lnTo>
                      <a:pt x="277" y="204"/>
                    </a:lnTo>
                    <a:lnTo>
                      <a:pt x="278" y="202"/>
                    </a:lnTo>
                    <a:lnTo>
                      <a:pt x="279" y="202"/>
                    </a:lnTo>
                    <a:lnTo>
                      <a:pt x="280" y="202"/>
                    </a:lnTo>
                    <a:lnTo>
                      <a:pt x="279" y="199"/>
                    </a:lnTo>
                    <a:lnTo>
                      <a:pt x="277" y="197"/>
                    </a:lnTo>
                    <a:lnTo>
                      <a:pt x="277" y="194"/>
                    </a:lnTo>
                    <a:lnTo>
                      <a:pt x="278" y="191"/>
                    </a:lnTo>
                    <a:lnTo>
                      <a:pt x="280" y="190"/>
                    </a:lnTo>
                    <a:lnTo>
                      <a:pt x="280" y="187"/>
                    </a:lnTo>
                    <a:lnTo>
                      <a:pt x="280" y="186"/>
                    </a:lnTo>
                    <a:lnTo>
                      <a:pt x="286" y="183"/>
                    </a:lnTo>
                    <a:lnTo>
                      <a:pt x="284" y="179"/>
                    </a:lnTo>
                    <a:lnTo>
                      <a:pt x="285" y="169"/>
                    </a:lnTo>
                    <a:lnTo>
                      <a:pt x="288" y="167"/>
                    </a:lnTo>
                    <a:lnTo>
                      <a:pt x="289" y="163"/>
                    </a:lnTo>
                    <a:lnTo>
                      <a:pt x="290" y="163"/>
                    </a:lnTo>
                    <a:lnTo>
                      <a:pt x="290" y="157"/>
                    </a:lnTo>
                    <a:lnTo>
                      <a:pt x="292" y="157"/>
                    </a:lnTo>
                    <a:lnTo>
                      <a:pt x="292" y="155"/>
                    </a:lnTo>
                    <a:lnTo>
                      <a:pt x="293" y="151"/>
                    </a:lnTo>
                    <a:lnTo>
                      <a:pt x="290" y="151"/>
                    </a:lnTo>
                    <a:lnTo>
                      <a:pt x="291" y="147"/>
                    </a:lnTo>
                    <a:lnTo>
                      <a:pt x="291" y="142"/>
                    </a:lnTo>
                    <a:lnTo>
                      <a:pt x="296" y="140"/>
                    </a:lnTo>
                    <a:lnTo>
                      <a:pt x="296" y="137"/>
                    </a:lnTo>
                    <a:lnTo>
                      <a:pt x="302" y="133"/>
                    </a:lnTo>
                    <a:lnTo>
                      <a:pt x="303" y="128"/>
                    </a:lnTo>
                    <a:lnTo>
                      <a:pt x="303" y="125"/>
                    </a:lnTo>
                    <a:lnTo>
                      <a:pt x="305" y="124"/>
                    </a:lnTo>
                    <a:lnTo>
                      <a:pt x="306" y="124"/>
                    </a:lnTo>
                    <a:lnTo>
                      <a:pt x="308" y="123"/>
                    </a:lnTo>
                    <a:lnTo>
                      <a:pt x="310" y="124"/>
                    </a:lnTo>
                    <a:lnTo>
                      <a:pt x="311" y="122"/>
                    </a:lnTo>
                    <a:lnTo>
                      <a:pt x="312" y="123"/>
                    </a:lnTo>
                    <a:lnTo>
                      <a:pt x="313" y="121"/>
                    </a:lnTo>
                    <a:lnTo>
                      <a:pt x="320" y="123"/>
                    </a:lnTo>
                    <a:lnTo>
                      <a:pt x="322" y="122"/>
                    </a:lnTo>
                    <a:lnTo>
                      <a:pt x="326" y="121"/>
                    </a:lnTo>
                    <a:lnTo>
                      <a:pt x="327" y="120"/>
                    </a:lnTo>
                    <a:lnTo>
                      <a:pt x="330" y="120"/>
                    </a:lnTo>
                    <a:lnTo>
                      <a:pt x="335" y="120"/>
                    </a:lnTo>
                    <a:lnTo>
                      <a:pt x="336" y="119"/>
                    </a:lnTo>
                    <a:lnTo>
                      <a:pt x="336" y="118"/>
                    </a:lnTo>
                    <a:lnTo>
                      <a:pt x="341" y="116"/>
                    </a:lnTo>
                    <a:lnTo>
                      <a:pt x="344" y="114"/>
                    </a:lnTo>
                    <a:lnTo>
                      <a:pt x="345" y="114"/>
                    </a:lnTo>
                    <a:lnTo>
                      <a:pt x="353" y="113"/>
                    </a:lnTo>
                    <a:lnTo>
                      <a:pt x="358" y="110"/>
                    </a:lnTo>
                    <a:lnTo>
                      <a:pt x="362" y="103"/>
                    </a:lnTo>
                    <a:lnTo>
                      <a:pt x="363" y="102"/>
                    </a:lnTo>
                    <a:lnTo>
                      <a:pt x="366" y="102"/>
                    </a:lnTo>
                    <a:lnTo>
                      <a:pt x="365" y="98"/>
                    </a:lnTo>
                    <a:lnTo>
                      <a:pt x="368" y="97"/>
                    </a:lnTo>
                    <a:lnTo>
                      <a:pt x="370" y="93"/>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84" name="Group 119">
              <a:extLst>
                <a:ext uri="{FF2B5EF4-FFF2-40B4-BE49-F238E27FC236}">
                  <a16:creationId xmlns:a16="http://schemas.microsoft.com/office/drawing/2014/main" id="{BCA6464C-0AE6-49DE-ACBF-BE691C89DAF3}"/>
                </a:ext>
              </a:extLst>
            </p:cNvPr>
            <p:cNvGrpSpPr>
              <a:grpSpLocks/>
            </p:cNvGrpSpPr>
            <p:nvPr/>
          </p:nvGrpSpPr>
          <p:grpSpPr bwMode="auto">
            <a:xfrm>
              <a:off x="763" y="3367"/>
              <a:ext cx="572" cy="484"/>
              <a:chOff x="763" y="3367"/>
              <a:chExt cx="572" cy="484"/>
            </a:xfrm>
          </p:grpSpPr>
          <p:sp>
            <p:nvSpPr>
              <p:cNvPr id="491" name="Freeform 117">
                <a:extLst>
                  <a:ext uri="{FF2B5EF4-FFF2-40B4-BE49-F238E27FC236}">
                    <a16:creationId xmlns:a16="http://schemas.microsoft.com/office/drawing/2014/main" id="{C77BA599-7BA1-4798-B807-283A2BC04196}"/>
                  </a:ext>
                </a:extLst>
              </p:cNvPr>
              <p:cNvSpPr>
                <a:spLocks/>
              </p:cNvSpPr>
              <p:nvPr/>
            </p:nvSpPr>
            <p:spPr bwMode="auto">
              <a:xfrm>
                <a:off x="763" y="3367"/>
                <a:ext cx="572" cy="484"/>
              </a:xfrm>
              <a:custGeom>
                <a:avLst/>
                <a:gdLst>
                  <a:gd name="T0" fmla="*/ 557 w 572"/>
                  <a:gd name="T1" fmla="*/ 259 h 484"/>
                  <a:gd name="T2" fmla="*/ 527 w 572"/>
                  <a:gd name="T3" fmla="*/ 257 h 484"/>
                  <a:gd name="T4" fmla="*/ 507 w 572"/>
                  <a:gd name="T5" fmla="*/ 242 h 484"/>
                  <a:gd name="T6" fmla="*/ 497 w 572"/>
                  <a:gd name="T7" fmla="*/ 214 h 484"/>
                  <a:gd name="T8" fmla="*/ 467 w 572"/>
                  <a:gd name="T9" fmla="*/ 200 h 484"/>
                  <a:gd name="T10" fmla="*/ 443 w 572"/>
                  <a:gd name="T11" fmla="*/ 189 h 484"/>
                  <a:gd name="T12" fmla="*/ 418 w 572"/>
                  <a:gd name="T13" fmla="*/ 168 h 484"/>
                  <a:gd name="T14" fmla="*/ 395 w 572"/>
                  <a:gd name="T15" fmla="*/ 140 h 484"/>
                  <a:gd name="T16" fmla="*/ 394 w 572"/>
                  <a:gd name="T17" fmla="*/ 113 h 484"/>
                  <a:gd name="T18" fmla="*/ 407 w 572"/>
                  <a:gd name="T19" fmla="*/ 79 h 484"/>
                  <a:gd name="T20" fmla="*/ 410 w 572"/>
                  <a:gd name="T21" fmla="*/ 54 h 484"/>
                  <a:gd name="T22" fmla="*/ 401 w 572"/>
                  <a:gd name="T23" fmla="*/ 32 h 484"/>
                  <a:gd name="T24" fmla="*/ 391 w 572"/>
                  <a:gd name="T25" fmla="*/ 24 h 484"/>
                  <a:gd name="T26" fmla="*/ 365 w 572"/>
                  <a:gd name="T27" fmla="*/ 14 h 484"/>
                  <a:gd name="T28" fmla="*/ 360 w 572"/>
                  <a:gd name="T29" fmla="*/ 29 h 484"/>
                  <a:gd name="T30" fmla="*/ 344 w 572"/>
                  <a:gd name="T31" fmla="*/ 39 h 484"/>
                  <a:gd name="T32" fmla="*/ 315 w 572"/>
                  <a:gd name="T33" fmla="*/ 39 h 484"/>
                  <a:gd name="T34" fmla="*/ 308 w 572"/>
                  <a:gd name="T35" fmla="*/ 34 h 484"/>
                  <a:gd name="T36" fmla="*/ 288 w 572"/>
                  <a:gd name="T37" fmla="*/ 31 h 484"/>
                  <a:gd name="T38" fmla="*/ 271 w 572"/>
                  <a:gd name="T39" fmla="*/ 22 h 484"/>
                  <a:gd name="T40" fmla="*/ 262 w 572"/>
                  <a:gd name="T41" fmla="*/ 26 h 484"/>
                  <a:gd name="T42" fmla="*/ 250 w 572"/>
                  <a:gd name="T43" fmla="*/ 21 h 484"/>
                  <a:gd name="T44" fmla="*/ 225 w 572"/>
                  <a:gd name="T45" fmla="*/ 6 h 484"/>
                  <a:gd name="T46" fmla="*/ 205 w 572"/>
                  <a:gd name="T47" fmla="*/ 17 h 484"/>
                  <a:gd name="T48" fmla="*/ 179 w 572"/>
                  <a:gd name="T49" fmla="*/ 16 h 484"/>
                  <a:gd name="T50" fmla="*/ 163 w 572"/>
                  <a:gd name="T51" fmla="*/ 6 h 484"/>
                  <a:gd name="T52" fmla="*/ 154 w 572"/>
                  <a:gd name="T53" fmla="*/ 16 h 484"/>
                  <a:gd name="T54" fmla="*/ 131 w 572"/>
                  <a:gd name="T55" fmla="*/ 15 h 484"/>
                  <a:gd name="T56" fmla="*/ 113 w 572"/>
                  <a:gd name="T57" fmla="*/ 10 h 484"/>
                  <a:gd name="T58" fmla="*/ 90 w 572"/>
                  <a:gd name="T59" fmla="*/ 17 h 484"/>
                  <a:gd name="T60" fmla="*/ 91 w 572"/>
                  <a:gd name="T61" fmla="*/ 32 h 484"/>
                  <a:gd name="T62" fmla="*/ 92 w 572"/>
                  <a:gd name="T63" fmla="*/ 49 h 484"/>
                  <a:gd name="T64" fmla="*/ 89 w 572"/>
                  <a:gd name="T65" fmla="*/ 74 h 484"/>
                  <a:gd name="T66" fmla="*/ 84 w 572"/>
                  <a:gd name="T67" fmla="*/ 98 h 484"/>
                  <a:gd name="T68" fmla="*/ 62 w 572"/>
                  <a:gd name="T69" fmla="*/ 116 h 484"/>
                  <a:gd name="T70" fmla="*/ 58 w 572"/>
                  <a:gd name="T71" fmla="*/ 138 h 484"/>
                  <a:gd name="T72" fmla="*/ 52 w 572"/>
                  <a:gd name="T73" fmla="*/ 168 h 484"/>
                  <a:gd name="T74" fmla="*/ 34 w 572"/>
                  <a:gd name="T75" fmla="*/ 177 h 484"/>
                  <a:gd name="T76" fmla="*/ 20 w 572"/>
                  <a:gd name="T77" fmla="*/ 196 h 484"/>
                  <a:gd name="T78" fmla="*/ 0 w 572"/>
                  <a:gd name="T79" fmla="*/ 245 h 484"/>
                  <a:gd name="T80" fmla="*/ 24 w 572"/>
                  <a:gd name="T81" fmla="*/ 282 h 484"/>
                  <a:gd name="T82" fmla="*/ 57 w 572"/>
                  <a:gd name="T83" fmla="*/ 328 h 484"/>
                  <a:gd name="T84" fmla="*/ 97 w 572"/>
                  <a:gd name="T85" fmla="*/ 386 h 484"/>
                  <a:gd name="T86" fmla="*/ 125 w 572"/>
                  <a:gd name="T87" fmla="*/ 414 h 484"/>
                  <a:gd name="T88" fmla="*/ 119 w 572"/>
                  <a:gd name="T89" fmla="*/ 447 h 484"/>
                  <a:gd name="T90" fmla="*/ 155 w 572"/>
                  <a:gd name="T91" fmla="*/ 457 h 484"/>
                  <a:gd name="T92" fmla="*/ 208 w 572"/>
                  <a:gd name="T93" fmla="*/ 477 h 484"/>
                  <a:gd name="T94" fmla="*/ 229 w 572"/>
                  <a:gd name="T95" fmla="*/ 444 h 484"/>
                  <a:gd name="T96" fmla="*/ 260 w 572"/>
                  <a:gd name="T97" fmla="*/ 468 h 484"/>
                  <a:gd name="T98" fmla="*/ 299 w 572"/>
                  <a:gd name="T99" fmla="*/ 482 h 484"/>
                  <a:gd name="T100" fmla="*/ 332 w 572"/>
                  <a:gd name="T101" fmla="*/ 418 h 484"/>
                  <a:gd name="T102" fmla="*/ 356 w 572"/>
                  <a:gd name="T103" fmla="*/ 399 h 484"/>
                  <a:gd name="T104" fmla="*/ 379 w 572"/>
                  <a:gd name="T105" fmla="*/ 397 h 484"/>
                  <a:gd name="T106" fmla="*/ 395 w 572"/>
                  <a:gd name="T107" fmla="*/ 340 h 484"/>
                  <a:gd name="T108" fmla="*/ 403 w 572"/>
                  <a:gd name="T109" fmla="*/ 295 h 484"/>
                  <a:gd name="T110" fmla="*/ 444 w 572"/>
                  <a:gd name="T111" fmla="*/ 311 h 484"/>
                  <a:gd name="T112" fmla="*/ 462 w 572"/>
                  <a:gd name="T113" fmla="*/ 329 h 484"/>
                  <a:gd name="T114" fmla="*/ 497 w 572"/>
                  <a:gd name="T115" fmla="*/ 322 h 484"/>
                  <a:gd name="T116" fmla="*/ 550 w 572"/>
                  <a:gd name="T117" fmla="*/ 358 h 484"/>
                  <a:gd name="T118" fmla="*/ 560 w 572"/>
                  <a:gd name="T119" fmla="*/ 348 h 484"/>
                  <a:gd name="T120" fmla="*/ 535 w 572"/>
                  <a:gd name="T121" fmla="*/ 322 h 484"/>
                  <a:gd name="T122" fmla="*/ 556 w 572"/>
                  <a:gd name="T123" fmla="*/ 299 h 4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2"/>
                  <a:gd name="T187" fmla="*/ 0 h 484"/>
                  <a:gd name="T188" fmla="*/ 572 w 572"/>
                  <a:gd name="T189" fmla="*/ 484 h 48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2" h="484">
                    <a:moveTo>
                      <a:pt x="572" y="284"/>
                    </a:moveTo>
                    <a:lnTo>
                      <a:pt x="567" y="277"/>
                    </a:lnTo>
                    <a:lnTo>
                      <a:pt x="568" y="276"/>
                    </a:lnTo>
                    <a:lnTo>
                      <a:pt x="570" y="276"/>
                    </a:lnTo>
                    <a:lnTo>
                      <a:pt x="570" y="274"/>
                    </a:lnTo>
                    <a:lnTo>
                      <a:pt x="567" y="273"/>
                    </a:lnTo>
                    <a:lnTo>
                      <a:pt x="565" y="274"/>
                    </a:lnTo>
                    <a:lnTo>
                      <a:pt x="566" y="274"/>
                    </a:lnTo>
                    <a:lnTo>
                      <a:pt x="565" y="275"/>
                    </a:lnTo>
                    <a:lnTo>
                      <a:pt x="562" y="271"/>
                    </a:lnTo>
                    <a:lnTo>
                      <a:pt x="561" y="269"/>
                    </a:lnTo>
                    <a:lnTo>
                      <a:pt x="562" y="268"/>
                    </a:lnTo>
                    <a:lnTo>
                      <a:pt x="565" y="268"/>
                    </a:lnTo>
                    <a:lnTo>
                      <a:pt x="565" y="269"/>
                    </a:lnTo>
                    <a:lnTo>
                      <a:pt x="565" y="267"/>
                    </a:lnTo>
                    <a:lnTo>
                      <a:pt x="565" y="263"/>
                    </a:lnTo>
                    <a:lnTo>
                      <a:pt x="562" y="261"/>
                    </a:lnTo>
                    <a:lnTo>
                      <a:pt x="561" y="264"/>
                    </a:lnTo>
                    <a:lnTo>
                      <a:pt x="562" y="261"/>
                    </a:lnTo>
                    <a:lnTo>
                      <a:pt x="559" y="259"/>
                    </a:lnTo>
                    <a:lnTo>
                      <a:pt x="558" y="259"/>
                    </a:lnTo>
                    <a:lnTo>
                      <a:pt x="557" y="259"/>
                    </a:lnTo>
                    <a:lnTo>
                      <a:pt x="556" y="261"/>
                    </a:lnTo>
                    <a:lnTo>
                      <a:pt x="557" y="263"/>
                    </a:lnTo>
                    <a:lnTo>
                      <a:pt x="556" y="264"/>
                    </a:lnTo>
                    <a:lnTo>
                      <a:pt x="554" y="264"/>
                    </a:lnTo>
                    <a:lnTo>
                      <a:pt x="554" y="263"/>
                    </a:lnTo>
                    <a:lnTo>
                      <a:pt x="553" y="261"/>
                    </a:lnTo>
                    <a:lnTo>
                      <a:pt x="550" y="260"/>
                    </a:lnTo>
                    <a:lnTo>
                      <a:pt x="549" y="261"/>
                    </a:lnTo>
                    <a:lnTo>
                      <a:pt x="546" y="265"/>
                    </a:lnTo>
                    <a:lnTo>
                      <a:pt x="544" y="264"/>
                    </a:lnTo>
                    <a:lnTo>
                      <a:pt x="542" y="264"/>
                    </a:lnTo>
                    <a:lnTo>
                      <a:pt x="537" y="262"/>
                    </a:lnTo>
                    <a:lnTo>
                      <a:pt x="537" y="264"/>
                    </a:lnTo>
                    <a:lnTo>
                      <a:pt x="536" y="263"/>
                    </a:lnTo>
                    <a:lnTo>
                      <a:pt x="535" y="264"/>
                    </a:lnTo>
                    <a:lnTo>
                      <a:pt x="535" y="262"/>
                    </a:lnTo>
                    <a:lnTo>
                      <a:pt x="534" y="262"/>
                    </a:lnTo>
                    <a:lnTo>
                      <a:pt x="532" y="257"/>
                    </a:lnTo>
                    <a:lnTo>
                      <a:pt x="531" y="256"/>
                    </a:lnTo>
                    <a:lnTo>
                      <a:pt x="529" y="256"/>
                    </a:lnTo>
                    <a:lnTo>
                      <a:pt x="528" y="257"/>
                    </a:lnTo>
                    <a:lnTo>
                      <a:pt x="527" y="257"/>
                    </a:lnTo>
                    <a:lnTo>
                      <a:pt x="526" y="261"/>
                    </a:lnTo>
                    <a:lnTo>
                      <a:pt x="524" y="263"/>
                    </a:lnTo>
                    <a:lnTo>
                      <a:pt x="524" y="262"/>
                    </a:lnTo>
                    <a:lnTo>
                      <a:pt x="524" y="259"/>
                    </a:lnTo>
                    <a:lnTo>
                      <a:pt x="521" y="257"/>
                    </a:lnTo>
                    <a:lnTo>
                      <a:pt x="520" y="255"/>
                    </a:lnTo>
                    <a:lnTo>
                      <a:pt x="518" y="254"/>
                    </a:lnTo>
                    <a:lnTo>
                      <a:pt x="517" y="254"/>
                    </a:lnTo>
                    <a:lnTo>
                      <a:pt x="516" y="254"/>
                    </a:lnTo>
                    <a:lnTo>
                      <a:pt x="513" y="251"/>
                    </a:lnTo>
                    <a:lnTo>
                      <a:pt x="514" y="250"/>
                    </a:lnTo>
                    <a:lnTo>
                      <a:pt x="513" y="247"/>
                    </a:lnTo>
                    <a:lnTo>
                      <a:pt x="512" y="245"/>
                    </a:lnTo>
                    <a:lnTo>
                      <a:pt x="511" y="246"/>
                    </a:lnTo>
                    <a:lnTo>
                      <a:pt x="509" y="244"/>
                    </a:lnTo>
                    <a:lnTo>
                      <a:pt x="510" y="242"/>
                    </a:lnTo>
                    <a:lnTo>
                      <a:pt x="509" y="242"/>
                    </a:lnTo>
                    <a:lnTo>
                      <a:pt x="508" y="242"/>
                    </a:lnTo>
                    <a:lnTo>
                      <a:pt x="508" y="244"/>
                    </a:lnTo>
                    <a:lnTo>
                      <a:pt x="507" y="244"/>
                    </a:lnTo>
                    <a:lnTo>
                      <a:pt x="507" y="242"/>
                    </a:lnTo>
                    <a:lnTo>
                      <a:pt x="506" y="239"/>
                    </a:lnTo>
                    <a:lnTo>
                      <a:pt x="506" y="237"/>
                    </a:lnTo>
                    <a:lnTo>
                      <a:pt x="504" y="237"/>
                    </a:lnTo>
                    <a:lnTo>
                      <a:pt x="503" y="237"/>
                    </a:lnTo>
                    <a:lnTo>
                      <a:pt x="505" y="234"/>
                    </a:lnTo>
                    <a:lnTo>
                      <a:pt x="505" y="231"/>
                    </a:lnTo>
                    <a:lnTo>
                      <a:pt x="507" y="229"/>
                    </a:lnTo>
                    <a:lnTo>
                      <a:pt x="507" y="227"/>
                    </a:lnTo>
                    <a:lnTo>
                      <a:pt x="509" y="225"/>
                    </a:lnTo>
                    <a:lnTo>
                      <a:pt x="508" y="224"/>
                    </a:lnTo>
                    <a:lnTo>
                      <a:pt x="508" y="223"/>
                    </a:lnTo>
                    <a:lnTo>
                      <a:pt x="508" y="221"/>
                    </a:lnTo>
                    <a:lnTo>
                      <a:pt x="508" y="217"/>
                    </a:lnTo>
                    <a:lnTo>
                      <a:pt x="508" y="214"/>
                    </a:lnTo>
                    <a:lnTo>
                      <a:pt x="507" y="213"/>
                    </a:lnTo>
                    <a:lnTo>
                      <a:pt x="504" y="212"/>
                    </a:lnTo>
                    <a:lnTo>
                      <a:pt x="503" y="212"/>
                    </a:lnTo>
                    <a:lnTo>
                      <a:pt x="502" y="212"/>
                    </a:lnTo>
                    <a:lnTo>
                      <a:pt x="501" y="211"/>
                    </a:lnTo>
                    <a:lnTo>
                      <a:pt x="499" y="211"/>
                    </a:lnTo>
                    <a:lnTo>
                      <a:pt x="499" y="213"/>
                    </a:lnTo>
                    <a:lnTo>
                      <a:pt x="497" y="214"/>
                    </a:lnTo>
                    <a:lnTo>
                      <a:pt x="494" y="211"/>
                    </a:lnTo>
                    <a:lnTo>
                      <a:pt x="491" y="211"/>
                    </a:lnTo>
                    <a:lnTo>
                      <a:pt x="490" y="213"/>
                    </a:lnTo>
                    <a:lnTo>
                      <a:pt x="488" y="214"/>
                    </a:lnTo>
                    <a:lnTo>
                      <a:pt x="487" y="212"/>
                    </a:lnTo>
                    <a:lnTo>
                      <a:pt x="486" y="212"/>
                    </a:lnTo>
                    <a:lnTo>
                      <a:pt x="484" y="213"/>
                    </a:lnTo>
                    <a:lnTo>
                      <a:pt x="484" y="214"/>
                    </a:lnTo>
                    <a:lnTo>
                      <a:pt x="482" y="215"/>
                    </a:lnTo>
                    <a:lnTo>
                      <a:pt x="483" y="212"/>
                    </a:lnTo>
                    <a:lnTo>
                      <a:pt x="484" y="210"/>
                    </a:lnTo>
                    <a:lnTo>
                      <a:pt x="480" y="206"/>
                    </a:lnTo>
                    <a:lnTo>
                      <a:pt x="480" y="207"/>
                    </a:lnTo>
                    <a:lnTo>
                      <a:pt x="478" y="206"/>
                    </a:lnTo>
                    <a:lnTo>
                      <a:pt x="477" y="206"/>
                    </a:lnTo>
                    <a:lnTo>
                      <a:pt x="474" y="203"/>
                    </a:lnTo>
                    <a:lnTo>
                      <a:pt x="471" y="203"/>
                    </a:lnTo>
                    <a:lnTo>
                      <a:pt x="470" y="204"/>
                    </a:lnTo>
                    <a:lnTo>
                      <a:pt x="469" y="199"/>
                    </a:lnTo>
                    <a:lnTo>
                      <a:pt x="467" y="199"/>
                    </a:lnTo>
                    <a:lnTo>
                      <a:pt x="467" y="200"/>
                    </a:lnTo>
                    <a:lnTo>
                      <a:pt x="462" y="205"/>
                    </a:lnTo>
                    <a:lnTo>
                      <a:pt x="459" y="206"/>
                    </a:lnTo>
                    <a:lnTo>
                      <a:pt x="458" y="206"/>
                    </a:lnTo>
                    <a:lnTo>
                      <a:pt x="455" y="204"/>
                    </a:lnTo>
                    <a:lnTo>
                      <a:pt x="452" y="203"/>
                    </a:lnTo>
                    <a:lnTo>
                      <a:pt x="453" y="202"/>
                    </a:lnTo>
                    <a:lnTo>
                      <a:pt x="452" y="198"/>
                    </a:lnTo>
                    <a:lnTo>
                      <a:pt x="453" y="197"/>
                    </a:lnTo>
                    <a:lnTo>
                      <a:pt x="452" y="196"/>
                    </a:lnTo>
                    <a:lnTo>
                      <a:pt x="451" y="193"/>
                    </a:lnTo>
                    <a:lnTo>
                      <a:pt x="450" y="193"/>
                    </a:lnTo>
                    <a:lnTo>
                      <a:pt x="449" y="191"/>
                    </a:lnTo>
                    <a:lnTo>
                      <a:pt x="448" y="190"/>
                    </a:lnTo>
                    <a:lnTo>
                      <a:pt x="444" y="190"/>
                    </a:lnTo>
                    <a:lnTo>
                      <a:pt x="442" y="193"/>
                    </a:lnTo>
                    <a:lnTo>
                      <a:pt x="440" y="190"/>
                    </a:lnTo>
                    <a:lnTo>
                      <a:pt x="438" y="190"/>
                    </a:lnTo>
                    <a:lnTo>
                      <a:pt x="436" y="187"/>
                    </a:lnTo>
                    <a:lnTo>
                      <a:pt x="437" y="187"/>
                    </a:lnTo>
                    <a:lnTo>
                      <a:pt x="438" y="187"/>
                    </a:lnTo>
                    <a:lnTo>
                      <a:pt x="443" y="189"/>
                    </a:lnTo>
                    <a:lnTo>
                      <a:pt x="444" y="187"/>
                    </a:lnTo>
                    <a:lnTo>
                      <a:pt x="442" y="184"/>
                    </a:lnTo>
                    <a:lnTo>
                      <a:pt x="444" y="183"/>
                    </a:lnTo>
                    <a:lnTo>
                      <a:pt x="445" y="180"/>
                    </a:lnTo>
                    <a:lnTo>
                      <a:pt x="439" y="177"/>
                    </a:lnTo>
                    <a:lnTo>
                      <a:pt x="436" y="176"/>
                    </a:lnTo>
                    <a:lnTo>
                      <a:pt x="435" y="177"/>
                    </a:lnTo>
                    <a:lnTo>
                      <a:pt x="433" y="176"/>
                    </a:lnTo>
                    <a:lnTo>
                      <a:pt x="434" y="176"/>
                    </a:lnTo>
                    <a:lnTo>
                      <a:pt x="431" y="173"/>
                    </a:lnTo>
                    <a:lnTo>
                      <a:pt x="430" y="171"/>
                    </a:lnTo>
                    <a:lnTo>
                      <a:pt x="429" y="167"/>
                    </a:lnTo>
                    <a:lnTo>
                      <a:pt x="427" y="167"/>
                    </a:lnTo>
                    <a:lnTo>
                      <a:pt x="428" y="165"/>
                    </a:lnTo>
                    <a:lnTo>
                      <a:pt x="427" y="165"/>
                    </a:lnTo>
                    <a:lnTo>
                      <a:pt x="426" y="164"/>
                    </a:lnTo>
                    <a:lnTo>
                      <a:pt x="424" y="165"/>
                    </a:lnTo>
                    <a:lnTo>
                      <a:pt x="423" y="166"/>
                    </a:lnTo>
                    <a:lnTo>
                      <a:pt x="422" y="166"/>
                    </a:lnTo>
                    <a:lnTo>
                      <a:pt x="420" y="167"/>
                    </a:lnTo>
                    <a:lnTo>
                      <a:pt x="418" y="168"/>
                    </a:lnTo>
                    <a:lnTo>
                      <a:pt x="415" y="172"/>
                    </a:lnTo>
                    <a:lnTo>
                      <a:pt x="412" y="171"/>
                    </a:lnTo>
                    <a:lnTo>
                      <a:pt x="412" y="170"/>
                    </a:lnTo>
                    <a:lnTo>
                      <a:pt x="411" y="170"/>
                    </a:lnTo>
                    <a:lnTo>
                      <a:pt x="411" y="169"/>
                    </a:lnTo>
                    <a:lnTo>
                      <a:pt x="410" y="166"/>
                    </a:lnTo>
                    <a:lnTo>
                      <a:pt x="407" y="163"/>
                    </a:lnTo>
                    <a:lnTo>
                      <a:pt x="406" y="163"/>
                    </a:lnTo>
                    <a:lnTo>
                      <a:pt x="404" y="160"/>
                    </a:lnTo>
                    <a:lnTo>
                      <a:pt x="405" y="158"/>
                    </a:lnTo>
                    <a:lnTo>
                      <a:pt x="403" y="157"/>
                    </a:lnTo>
                    <a:lnTo>
                      <a:pt x="403" y="156"/>
                    </a:lnTo>
                    <a:lnTo>
                      <a:pt x="401" y="155"/>
                    </a:lnTo>
                    <a:lnTo>
                      <a:pt x="398" y="153"/>
                    </a:lnTo>
                    <a:lnTo>
                      <a:pt x="400" y="150"/>
                    </a:lnTo>
                    <a:lnTo>
                      <a:pt x="400" y="149"/>
                    </a:lnTo>
                    <a:lnTo>
                      <a:pt x="397" y="148"/>
                    </a:lnTo>
                    <a:lnTo>
                      <a:pt x="395" y="144"/>
                    </a:lnTo>
                    <a:lnTo>
                      <a:pt x="394" y="142"/>
                    </a:lnTo>
                    <a:lnTo>
                      <a:pt x="394" y="141"/>
                    </a:lnTo>
                    <a:lnTo>
                      <a:pt x="395" y="140"/>
                    </a:lnTo>
                    <a:lnTo>
                      <a:pt x="395" y="139"/>
                    </a:lnTo>
                    <a:lnTo>
                      <a:pt x="397" y="139"/>
                    </a:lnTo>
                    <a:lnTo>
                      <a:pt x="397" y="136"/>
                    </a:lnTo>
                    <a:lnTo>
                      <a:pt x="398" y="137"/>
                    </a:lnTo>
                    <a:lnTo>
                      <a:pt x="400" y="135"/>
                    </a:lnTo>
                    <a:lnTo>
                      <a:pt x="401" y="134"/>
                    </a:lnTo>
                    <a:lnTo>
                      <a:pt x="402" y="135"/>
                    </a:lnTo>
                    <a:lnTo>
                      <a:pt x="403" y="132"/>
                    </a:lnTo>
                    <a:lnTo>
                      <a:pt x="401" y="133"/>
                    </a:lnTo>
                    <a:lnTo>
                      <a:pt x="401" y="129"/>
                    </a:lnTo>
                    <a:lnTo>
                      <a:pt x="400" y="126"/>
                    </a:lnTo>
                    <a:lnTo>
                      <a:pt x="397" y="125"/>
                    </a:lnTo>
                    <a:lnTo>
                      <a:pt x="393" y="123"/>
                    </a:lnTo>
                    <a:lnTo>
                      <a:pt x="392" y="122"/>
                    </a:lnTo>
                    <a:lnTo>
                      <a:pt x="393" y="120"/>
                    </a:lnTo>
                    <a:lnTo>
                      <a:pt x="393" y="119"/>
                    </a:lnTo>
                    <a:lnTo>
                      <a:pt x="393" y="118"/>
                    </a:lnTo>
                    <a:lnTo>
                      <a:pt x="393" y="116"/>
                    </a:lnTo>
                    <a:lnTo>
                      <a:pt x="395" y="116"/>
                    </a:lnTo>
                    <a:lnTo>
                      <a:pt x="393" y="115"/>
                    </a:lnTo>
                    <a:lnTo>
                      <a:pt x="394" y="113"/>
                    </a:lnTo>
                    <a:lnTo>
                      <a:pt x="395" y="113"/>
                    </a:lnTo>
                    <a:lnTo>
                      <a:pt x="397" y="113"/>
                    </a:lnTo>
                    <a:lnTo>
                      <a:pt x="397" y="111"/>
                    </a:lnTo>
                    <a:lnTo>
                      <a:pt x="397" y="109"/>
                    </a:lnTo>
                    <a:lnTo>
                      <a:pt x="398" y="108"/>
                    </a:lnTo>
                    <a:lnTo>
                      <a:pt x="398" y="105"/>
                    </a:lnTo>
                    <a:lnTo>
                      <a:pt x="399" y="105"/>
                    </a:lnTo>
                    <a:lnTo>
                      <a:pt x="399" y="102"/>
                    </a:lnTo>
                    <a:lnTo>
                      <a:pt x="401" y="102"/>
                    </a:lnTo>
                    <a:lnTo>
                      <a:pt x="402" y="99"/>
                    </a:lnTo>
                    <a:lnTo>
                      <a:pt x="401" y="99"/>
                    </a:lnTo>
                    <a:lnTo>
                      <a:pt x="400" y="100"/>
                    </a:lnTo>
                    <a:lnTo>
                      <a:pt x="398" y="100"/>
                    </a:lnTo>
                    <a:lnTo>
                      <a:pt x="398" y="99"/>
                    </a:lnTo>
                    <a:lnTo>
                      <a:pt x="398" y="98"/>
                    </a:lnTo>
                    <a:lnTo>
                      <a:pt x="400" y="98"/>
                    </a:lnTo>
                    <a:lnTo>
                      <a:pt x="402" y="95"/>
                    </a:lnTo>
                    <a:lnTo>
                      <a:pt x="402" y="91"/>
                    </a:lnTo>
                    <a:lnTo>
                      <a:pt x="403" y="89"/>
                    </a:lnTo>
                    <a:lnTo>
                      <a:pt x="406" y="89"/>
                    </a:lnTo>
                    <a:lnTo>
                      <a:pt x="407" y="80"/>
                    </a:lnTo>
                    <a:lnTo>
                      <a:pt x="407" y="79"/>
                    </a:lnTo>
                    <a:lnTo>
                      <a:pt x="406" y="78"/>
                    </a:lnTo>
                    <a:lnTo>
                      <a:pt x="406" y="76"/>
                    </a:lnTo>
                    <a:lnTo>
                      <a:pt x="407" y="75"/>
                    </a:lnTo>
                    <a:lnTo>
                      <a:pt x="409" y="73"/>
                    </a:lnTo>
                    <a:lnTo>
                      <a:pt x="410" y="72"/>
                    </a:lnTo>
                    <a:lnTo>
                      <a:pt x="409" y="70"/>
                    </a:lnTo>
                    <a:lnTo>
                      <a:pt x="410" y="67"/>
                    </a:lnTo>
                    <a:lnTo>
                      <a:pt x="409" y="66"/>
                    </a:lnTo>
                    <a:lnTo>
                      <a:pt x="409" y="65"/>
                    </a:lnTo>
                    <a:lnTo>
                      <a:pt x="410" y="65"/>
                    </a:lnTo>
                    <a:lnTo>
                      <a:pt x="407" y="62"/>
                    </a:lnTo>
                    <a:lnTo>
                      <a:pt x="407" y="61"/>
                    </a:lnTo>
                    <a:lnTo>
                      <a:pt x="407" y="59"/>
                    </a:lnTo>
                    <a:lnTo>
                      <a:pt x="406" y="59"/>
                    </a:lnTo>
                    <a:lnTo>
                      <a:pt x="403" y="57"/>
                    </a:lnTo>
                    <a:lnTo>
                      <a:pt x="404" y="55"/>
                    </a:lnTo>
                    <a:lnTo>
                      <a:pt x="406" y="53"/>
                    </a:lnTo>
                    <a:lnTo>
                      <a:pt x="407" y="54"/>
                    </a:lnTo>
                    <a:lnTo>
                      <a:pt x="407" y="53"/>
                    </a:lnTo>
                    <a:lnTo>
                      <a:pt x="409" y="54"/>
                    </a:lnTo>
                    <a:lnTo>
                      <a:pt x="410" y="54"/>
                    </a:lnTo>
                    <a:lnTo>
                      <a:pt x="413" y="55"/>
                    </a:lnTo>
                    <a:lnTo>
                      <a:pt x="415" y="54"/>
                    </a:lnTo>
                    <a:lnTo>
                      <a:pt x="415" y="53"/>
                    </a:lnTo>
                    <a:lnTo>
                      <a:pt x="414" y="51"/>
                    </a:lnTo>
                    <a:lnTo>
                      <a:pt x="414" y="48"/>
                    </a:lnTo>
                    <a:lnTo>
                      <a:pt x="412" y="45"/>
                    </a:lnTo>
                    <a:lnTo>
                      <a:pt x="412" y="44"/>
                    </a:lnTo>
                    <a:lnTo>
                      <a:pt x="414" y="42"/>
                    </a:lnTo>
                    <a:lnTo>
                      <a:pt x="412" y="42"/>
                    </a:lnTo>
                    <a:lnTo>
                      <a:pt x="411" y="44"/>
                    </a:lnTo>
                    <a:lnTo>
                      <a:pt x="410" y="44"/>
                    </a:lnTo>
                    <a:lnTo>
                      <a:pt x="409" y="42"/>
                    </a:lnTo>
                    <a:lnTo>
                      <a:pt x="407" y="44"/>
                    </a:lnTo>
                    <a:lnTo>
                      <a:pt x="406" y="44"/>
                    </a:lnTo>
                    <a:lnTo>
                      <a:pt x="405" y="41"/>
                    </a:lnTo>
                    <a:lnTo>
                      <a:pt x="402" y="38"/>
                    </a:lnTo>
                    <a:lnTo>
                      <a:pt x="404" y="37"/>
                    </a:lnTo>
                    <a:lnTo>
                      <a:pt x="402" y="36"/>
                    </a:lnTo>
                    <a:lnTo>
                      <a:pt x="402" y="34"/>
                    </a:lnTo>
                    <a:lnTo>
                      <a:pt x="402" y="33"/>
                    </a:lnTo>
                    <a:lnTo>
                      <a:pt x="401" y="32"/>
                    </a:lnTo>
                    <a:lnTo>
                      <a:pt x="401" y="28"/>
                    </a:lnTo>
                    <a:lnTo>
                      <a:pt x="399" y="29"/>
                    </a:lnTo>
                    <a:lnTo>
                      <a:pt x="400" y="28"/>
                    </a:lnTo>
                    <a:lnTo>
                      <a:pt x="400" y="27"/>
                    </a:lnTo>
                    <a:lnTo>
                      <a:pt x="399" y="27"/>
                    </a:lnTo>
                    <a:lnTo>
                      <a:pt x="400" y="26"/>
                    </a:lnTo>
                    <a:lnTo>
                      <a:pt x="400" y="24"/>
                    </a:lnTo>
                    <a:lnTo>
                      <a:pt x="398" y="23"/>
                    </a:lnTo>
                    <a:lnTo>
                      <a:pt x="399" y="23"/>
                    </a:lnTo>
                    <a:lnTo>
                      <a:pt x="401" y="23"/>
                    </a:lnTo>
                    <a:lnTo>
                      <a:pt x="398" y="21"/>
                    </a:lnTo>
                    <a:lnTo>
                      <a:pt x="398" y="20"/>
                    </a:lnTo>
                    <a:lnTo>
                      <a:pt x="397" y="22"/>
                    </a:lnTo>
                    <a:lnTo>
                      <a:pt x="396" y="22"/>
                    </a:lnTo>
                    <a:lnTo>
                      <a:pt x="395" y="21"/>
                    </a:lnTo>
                    <a:lnTo>
                      <a:pt x="394" y="21"/>
                    </a:lnTo>
                    <a:lnTo>
                      <a:pt x="392" y="25"/>
                    </a:lnTo>
                    <a:lnTo>
                      <a:pt x="393" y="26"/>
                    </a:lnTo>
                    <a:lnTo>
                      <a:pt x="392" y="27"/>
                    </a:lnTo>
                    <a:lnTo>
                      <a:pt x="391" y="26"/>
                    </a:lnTo>
                    <a:lnTo>
                      <a:pt x="391" y="24"/>
                    </a:lnTo>
                    <a:lnTo>
                      <a:pt x="390" y="22"/>
                    </a:lnTo>
                    <a:lnTo>
                      <a:pt x="389" y="22"/>
                    </a:lnTo>
                    <a:lnTo>
                      <a:pt x="387" y="21"/>
                    </a:lnTo>
                    <a:lnTo>
                      <a:pt x="385" y="17"/>
                    </a:lnTo>
                    <a:lnTo>
                      <a:pt x="384" y="13"/>
                    </a:lnTo>
                    <a:lnTo>
                      <a:pt x="382" y="13"/>
                    </a:lnTo>
                    <a:lnTo>
                      <a:pt x="376" y="10"/>
                    </a:lnTo>
                    <a:lnTo>
                      <a:pt x="375" y="8"/>
                    </a:lnTo>
                    <a:lnTo>
                      <a:pt x="372" y="3"/>
                    </a:lnTo>
                    <a:lnTo>
                      <a:pt x="373" y="2"/>
                    </a:lnTo>
                    <a:lnTo>
                      <a:pt x="372" y="2"/>
                    </a:lnTo>
                    <a:lnTo>
                      <a:pt x="371" y="4"/>
                    </a:lnTo>
                    <a:lnTo>
                      <a:pt x="371" y="7"/>
                    </a:lnTo>
                    <a:lnTo>
                      <a:pt x="368" y="7"/>
                    </a:lnTo>
                    <a:lnTo>
                      <a:pt x="368" y="8"/>
                    </a:lnTo>
                    <a:lnTo>
                      <a:pt x="366" y="8"/>
                    </a:lnTo>
                    <a:lnTo>
                      <a:pt x="366" y="9"/>
                    </a:lnTo>
                    <a:lnTo>
                      <a:pt x="366" y="8"/>
                    </a:lnTo>
                    <a:lnTo>
                      <a:pt x="365" y="10"/>
                    </a:lnTo>
                    <a:lnTo>
                      <a:pt x="366" y="10"/>
                    </a:lnTo>
                    <a:lnTo>
                      <a:pt x="365" y="14"/>
                    </a:lnTo>
                    <a:lnTo>
                      <a:pt x="361" y="11"/>
                    </a:lnTo>
                    <a:lnTo>
                      <a:pt x="361" y="13"/>
                    </a:lnTo>
                    <a:lnTo>
                      <a:pt x="361" y="14"/>
                    </a:lnTo>
                    <a:lnTo>
                      <a:pt x="360" y="14"/>
                    </a:lnTo>
                    <a:lnTo>
                      <a:pt x="361" y="15"/>
                    </a:lnTo>
                    <a:lnTo>
                      <a:pt x="360" y="15"/>
                    </a:lnTo>
                    <a:lnTo>
                      <a:pt x="361" y="16"/>
                    </a:lnTo>
                    <a:lnTo>
                      <a:pt x="360" y="18"/>
                    </a:lnTo>
                    <a:lnTo>
                      <a:pt x="361" y="19"/>
                    </a:lnTo>
                    <a:lnTo>
                      <a:pt x="360" y="19"/>
                    </a:lnTo>
                    <a:lnTo>
                      <a:pt x="359" y="20"/>
                    </a:lnTo>
                    <a:lnTo>
                      <a:pt x="358" y="20"/>
                    </a:lnTo>
                    <a:lnTo>
                      <a:pt x="358" y="23"/>
                    </a:lnTo>
                    <a:lnTo>
                      <a:pt x="357" y="23"/>
                    </a:lnTo>
                    <a:lnTo>
                      <a:pt x="357" y="24"/>
                    </a:lnTo>
                    <a:lnTo>
                      <a:pt x="357" y="25"/>
                    </a:lnTo>
                    <a:lnTo>
                      <a:pt x="359" y="26"/>
                    </a:lnTo>
                    <a:lnTo>
                      <a:pt x="358" y="28"/>
                    </a:lnTo>
                    <a:lnTo>
                      <a:pt x="358" y="30"/>
                    </a:lnTo>
                    <a:lnTo>
                      <a:pt x="360" y="29"/>
                    </a:lnTo>
                    <a:lnTo>
                      <a:pt x="360" y="31"/>
                    </a:lnTo>
                    <a:lnTo>
                      <a:pt x="359" y="31"/>
                    </a:lnTo>
                    <a:lnTo>
                      <a:pt x="361" y="32"/>
                    </a:lnTo>
                    <a:lnTo>
                      <a:pt x="361" y="33"/>
                    </a:lnTo>
                    <a:lnTo>
                      <a:pt x="359" y="34"/>
                    </a:lnTo>
                    <a:lnTo>
                      <a:pt x="361" y="34"/>
                    </a:lnTo>
                    <a:lnTo>
                      <a:pt x="360" y="34"/>
                    </a:lnTo>
                    <a:lnTo>
                      <a:pt x="358" y="35"/>
                    </a:lnTo>
                    <a:lnTo>
                      <a:pt x="357" y="34"/>
                    </a:lnTo>
                    <a:lnTo>
                      <a:pt x="357" y="35"/>
                    </a:lnTo>
                    <a:lnTo>
                      <a:pt x="357" y="36"/>
                    </a:lnTo>
                    <a:lnTo>
                      <a:pt x="353" y="36"/>
                    </a:lnTo>
                    <a:lnTo>
                      <a:pt x="353" y="37"/>
                    </a:lnTo>
                    <a:lnTo>
                      <a:pt x="352" y="37"/>
                    </a:lnTo>
                    <a:lnTo>
                      <a:pt x="352" y="36"/>
                    </a:lnTo>
                    <a:lnTo>
                      <a:pt x="349" y="36"/>
                    </a:lnTo>
                    <a:lnTo>
                      <a:pt x="348" y="35"/>
                    </a:lnTo>
                    <a:lnTo>
                      <a:pt x="348" y="36"/>
                    </a:lnTo>
                    <a:lnTo>
                      <a:pt x="348" y="37"/>
                    </a:lnTo>
                    <a:lnTo>
                      <a:pt x="346" y="37"/>
                    </a:lnTo>
                    <a:lnTo>
                      <a:pt x="345" y="37"/>
                    </a:lnTo>
                    <a:lnTo>
                      <a:pt x="344" y="39"/>
                    </a:lnTo>
                    <a:lnTo>
                      <a:pt x="341" y="42"/>
                    </a:lnTo>
                    <a:lnTo>
                      <a:pt x="340" y="41"/>
                    </a:lnTo>
                    <a:lnTo>
                      <a:pt x="340" y="42"/>
                    </a:lnTo>
                    <a:lnTo>
                      <a:pt x="338" y="42"/>
                    </a:lnTo>
                    <a:lnTo>
                      <a:pt x="336" y="43"/>
                    </a:lnTo>
                    <a:lnTo>
                      <a:pt x="336" y="44"/>
                    </a:lnTo>
                    <a:lnTo>
                      <a:pt x="335" y="44"/>
                    </a:lnTo>
                    <a:lnTo>
                      <a:pt x="336" y="48"/>
                    </a:lnTo>
                    <a:lnTo>
                      <a:pt x="335" y="49"/>
                    </a:lnTo>
                    <a:lnTo>
                      <a:pt x="335" y="51"/>
                    </a:lnTo>
                    <a:lnTo>
                      <a:pt x="334" y="52"/>
                    </a:lnTo>
                    <a:lnTo>
                      <a:pt x="332" y="51"/>
                    </a:lnTo>
                    <a:lnTo>
                      <a:pt x="331" y="50"/>
                    </a:lnTo>
                    <a:lnTo>
                      <a:pt x="332" y="49"/>
                    </a:lnTo>
                    <a:lnTo>
                      <a:pt x="331" y="45"/>
                    </a:lnTo>
                    <a:lnTo>
                      <a:pt x="329" y="44"/>
                    </a:lnTo>
                    <a:lnTo>
                      <a:pt x="324" y="41"/>
                    </a:lnTo>
                    <a:lnTo>
                      <a:pt x="319" y="42"/>
                    </a:lnTo>
                    <a:lnTo>
                      <a:pt x="317" y="42"/>
                    </a:lnTo>
                    <a:lnTo>
                      <a:pt x="317" y="40"/>
                    </a:lnTo>
                    <a:lnTo>
                      <a:pt x="315" y="40"/>
                    </a:lnTo>
                    <a:lnTo>
                      <a:pt x="315" y="39"/>
                    </a:lnTo>
                    <a:lnTo>
                      <a:pt x="316" y="38"/>
                    </a:lnTo>
                    <a:lnTo>
                      <a:pt x="317" y="38"/>
                    </a:lnTo>
                    <a:lnTo>
                      <a:pt x="318" y="36"/>
                    </a:lnTo>
                    <a:lnTo>
                      <a:pt x="319" y="35"/>
                    </a:lnTo>
                    <a:lnTo>
                      <a:pt x="320" y="32"/>
                    </a:lnTo>
                    <a:lnTo>
                      <a:pt x="320" y="31"/>
                    </a:lnTo>
                    <a:lnTo>
                      <a:pt x="319" y="31"/>
                    </a:lnTo>
                    <a:lnTo>
                      <a:pt x="318" y="33"/>
                    </a:lnTo>
                    <a:lnTo>
                      <a:pt x="317" y="34"/>
                    </a:lnTo>
                    <a:lnTo>
                      <a:pt x="315" y="33"/>
                    </a:lnTo>
                    <a:lnTo>
                      <a:pt x="315" y="34"/>
                    </a:lnTo>
                    <a:lnTo>
                      <a:pt x="314" y="34"/>
                    </a:lnTo>
                    <a:lnTo>
                      <a:pt x="314" y="32"/>
                    </a:lnTo>
                    <a:lnTo>
                      <a:pt x="312" y="36"/>
                    </a:lnTo>
                    <a:lnTo>
                      <a:pt x="310" y="35"/>
                    </a:lnTo>
                    <a:lnTo>
                      <a:pt x="311" y="34"/>
                    </a:lnTo>
                    <a:lnTo>
                      <a:pt x="310" y="34"/>
                    </a:lnTo>
                    <a:lnTo>
                      <a:pt x="309" y="35"/>
                    </a:lnTo>
                    <a:lnTo>
                      <a:pt x="309" y="34"/>
                    </a:lnTo>
                    <a:lnTo>
                      <a:pt x="308" y="34"/>
                    </a:lnTo>
                    <a:lnTo>
                      <a:pt x="306" y="33"/>
                    </a:lnTo>
                    <a:lnTo>
                      <a:pt x="305" y="32"/>
                    </a:lnTo>
                    <a:lnTo>
                      <a:pt x="304" y="32"/>
                    </a:lnTo>
                    <a:lnTo>
                      <a:pt x="303" y="34"/>
                    </a:lnTo>
                    <a:lnTo>
                      <a:pt x="302" y="32"/>
                    </a:lnTo>
                    <a:lnTo>
                      <a:pt x="301" y="32"/>
                    </a:lnTo>
                    <a:lnTo>
                      <a:pt x="301" y="31"/>
                    </a:lnTo>
                    <a:lnTo>
                      <a:pt x="300" y="32"/>
                    </a:lnTo>
                    <a:lnTo>
                      <a:pt x="300" y="31"/>
                    </a:lnTo>
                    <a:lnTo>
                      <a:pt x="298" y="31"/>
                    </a:lnTo>
                    <a:lnTo>
                      <a:pt x="300" y="28"/>
                    </a:lnTo>
                    <a:lnTo>
                      <a:pt x="299" y="27"/>
                    </a:lnTo>
                    <a:lnTo>
                      <a:pt x="297" y="27"/>
                    </a:lnTo>
                    <a:lnTo>
                      <a:pt x="296" y="28"/>
                    </a:lnTo>
                    <a:lnTo>
                      <a:pt x="294" y="28"/>
                    </a:lnTo>
                    <a:lnTo>
                      <a:pt x="291" y="25"/>
                    </a:lnTo>
                    <a:lnTo>
                      <a:pt x="289" y="25"/>
                    </a:lnTo>
                    <a:lnTo>
                      <a:pt x="289" y="26"/>
                    </a:lnTo>
                    <a:lnTo>
                      <a:pt x="288" y="28"/>
                    </a:lnTo>
                    <a:lnTo>
                      <a:pt x="286" y="29"/>
                    </a:lnTo>
                    <a:lnTo>
                      <a:pt x="286" y="31"/>
                    </a:lnTo>
                    <a:lnTo>
                      <a:pt x="288" y="31"/>
                    </a:lnTo>
                    <a:lnTo>
                      <a:pt x="287" y="31"/>
                    </a:lnTo>
                    <a:lnTo>
                      <a:pt x="286" y="31"/>
                    </a:lnTo>
                    <a:lnTo>
                      <a:pt x="285" y="29"/>
                    </a:lnTo>
                    <a:lnTo>
                      <a:pt x="284" y="31"/>
                    </a:lnTo>
                    <a:lnTo>
                      <a:pt x="283" y="29"/>
                    </a:lnTo>
                    <a:lnTo>
                      <a:pt x="283" y="28"/>
                    </a:lnTo>
                    <a:lnTo>
                      <a:pt x="282" y="26"/>
                    </a:lnTo>
                    <a:lnTo>
                      <a:pt x="280" y="26"/>
                    </a:lnTo>
                    <a:lnTo>
                      <a:pt x="280" y="23"/>
                    </a:lnTo>
                    <a:lnTo>
                      <a:pt x="278" y="23"/>
                    </a:lnTo>
                    <a:lnTo>
                      <a:pt x="277" y="24"/>
                    </a:lnTo>
                    <a:lnTo>
                      <a:pt x="276" y="24"/>
                    </a:lnTo>
                    <a:lnTo>
                      <a:pt x="273" y="18"/>
                    </a:lnTo>
                    <a:lnTo>
                      <a:pt x="272" y="18"/>
                    </a:lnTo>
                    <a:lnTo>
                      <a:pt x="271" y="16"/>
                    </a:lnTo>
                    <a:lnTo>
                      <a:pt x="271" y="19"/>
                    </a:lnTo>
                    <a:lnTo>
                      <a:pt x="270" y="17"/>
                    </a:lnTo>
                    <a:lnTo>
                      <a:pt x="269" y="18"/>
                    </a:lnTo>
                    <a:lnTo>
                      <a:pt x="270" y="18"/>
                    </a:lnTo>
                    <a:lnTo>
                      <a:pt x="271" y="22"/>
                    </a:lnTo>
                    <a:lnTo>
                      <a:pt x="270" y="23"/>
                    </a:lnTo>
                    <a:lnTo>
                      <a:pt x="271" y="23"/>
                    </a:lnTo>
                    <a:lnTo>
                      <a:pt x="270" y="25"/>
                    </a:lnTo>
                    <a:lnTo>
                      <a:pt x="270" y="26"/>
                    </a:lnTo>
                    <a:lnTo>
                      <a:pt x="272" y="26"/>
                    </a:lnTo>
                    <a:lnTo>
                      <a:pt x="271" y="27"/>
                    </a:lnTo>
                    <a:lnTo>
                      <a:pt x="270" y="26"/>
                    </a:lnTo>
                    <a:lnTo>
                      <a:pt x="270" y="27"/>
                    </a:lnTo>
                    <a:lnTo>
                      <a:pt x="269" y="24"/>
                    </a:lnTo>
                    <a:lnTo>
                      <a:pt x="268" y="24"/>
                    </a:lnTo>
                    <a:lnTo>
                      <a:pt x="267" y="23"/>
                    </a:lnTo>
                    <a:lnTo>
                      <a:pt x="265" y="23"/>
                    </a:lnTo>
                    <a:lnTo>
                      <a:pt x="264" y="24"/>
                    </a:lnTo>
                    <a:lnTo>
                      <a:pt x="263" y="23"/>
                    </a:lnTo>
                    <a:lnTo>
                      <a:pt x="263" y="24"/>
                    </a:lnTo>
                    <a:lnTo>
                      <a:pt x="262" y="24"/>
                    </a:lnTo>
                    <a:lnTo>
                      <a:pt x="263" y="25"/>
                    </a:lnTo>
                    <a:lnTo>
                      <a:pt x="262" y="25"/>
                    </a:lnTo>
                    <a:lnTo>
                      <a:pt x="262" y="26"/>
                    </a:lnTo>
                    <a:lnTo>
                      <a:pt x="262" y="25"/>
                    </a:lnTo>
                    <a:lnTo>
                      <a:pt x="262" y="26"/>
                    </a:lnTo>
                    <a:lnTo>
                      <a:pt x="261" y="27"/>
                    </a:lnTo>
                    <a:lnTo>
                      <a:pt x="260" y="25"/>
                    </a:lnTo>
                    <a:lnTo>
                      <a:pt x="260" y="26"/>
                    </a:lnTo>
                    <a:lnTo>
                      <a:pt x="259" y="28"/>
                    </a:lnTo>
                    <a:lnTo>
                      <a:pt x="258" y="28"/>
                    </a:lnTo>
                    <a:lnTo>
                      <a:pt x="259" y="27"/>
                    </a:lnTo>
                    <a:lnTo>
                      <a:pt x="257" y="27"/>
                    </a:lnTo>
                    <a:lnTo>
                      <a:pt x="256" y="28"/>
                    </a:lnTo>
                    <a:lnTo>
                      <a:pt x="255" y="30"/>
                    </a:lnTo>
                    <a:lnTo>
                      <a:pt x="255" y="28"/>
                    </a:lnTo>
                    <a:lnTo>
                      <a:pt x="254" y="28"/>
                    </a:lnTo>
                    <a:lnTo>
                      <a:pt x="254" y="27"/>
                    </a:lnTo>
                    <a:lnTo>
                      <a:pt x="252" y="26"/>
                    </a:lnTo>
                    <a:lnTo>
                      <a:pt x="249" y="28"/>
                    </a:lnTo>
                    <a:lnTo>
                      <a:pt x="248" y="27"/>
                    </a:lnTo>
                    <a:lnTo>
                      <a:pt x="247" y="27"/>
                    </a:lnTo>
                    <a:lnTo>
                      <a:pt x="249" y="27"/>
                    </a:lnTo>
                    <a:lnTo>
                      <a:pt x="249" y="26"/>
                    </a:lnTo>
                    <a:lnTo>
                      <a:pt x="249" y="24"/>
                    </a:lnTo>
                    <a:lnTo>
                      <a:pt x="250" y="23"/>
                    </a:lnTo>
                    <a:lnTo>
                      <a:pt x="250" y="21"/>
                    </a:lnTo>
                    <a:lnTo>
                      <a:pt x="249" y="21"/>
                    </a:lnTo>
                    <a:lnTo>
                      <a:pt x="248" y="21"/>
                    </a:lnTo>
                    <a:lnTo>
                      <a:pt x="247" y="20"/>
                    </a:lnTo>
                    <a:lnTo>
                      <a:pt x="247" y="18"/>
                    </a:lnTo>
                    <a:lnTo>
                      <a:pt x="246" y="19"/>
                    </a:lnTo>
                    <a:lnTo>
                      <a:pt x="243" y="16"/>
                    </a:lnTo>
                    <a:lnTo>
                      <a:pt x="241" y="18"/>
                    </a:lnTo>
                    <a:lnTo>
                      <a:pt x="240" y="16"/>
                    </a:lnTo>
                    <a:lnTo>
                      <a:pt x="240" y="17"/>
                    </a:lnTo>
                    <a:lnTo>
                      <a:pt x="240" y="16"/>
                    </a:lnTo>
                    <a:lnTo>
                      <a:pt x="239" y="15"/>
                    </a:lnTo>
                    <a:lnTo>
                      <a:pt x="240" y="12"/>
                    </a:lnTo>
                    <a:lnTo>
                      <a:pt x="240" y="11"/>
                    </a:lnTo>
                    <a:lnTo>
                      <a:pt x="239" y="10"/>
                    </a:lnTo>
                    <a:lnTo>
                      <a:pt x="236" y="9"/>
                    </a:lnTo>
                    <a:lnTo>
                      <a:pt x="236" y="8"/>
                    </a:lnTo>
                    <a:lnTo>
                      <a:pt x="234" y="8"/>
                    </a:lnTo>
                    <a:lnTo>
                      <a:pt x="234" y="6"/>
                    </a:lnTo>
                    <a:lnTo>
                      <a:pt x="231" y="8"/>
                    </a:lnTo>
                    <a:lnTo>
                      <a:pt x="230" y="8"/>
                    </a:lnTo>
                    <a:lnTo>
                      <a:pt x="226" y="8"/>
                    </a:lnTo>
                    <a:lnTo>
                      <a:pt x="225" y="6"/>
                    </a:lnTo>
                    <a:lnTo>
                      <a:pt x="224" y="8"/>
                    </a:lnTo>
                    <a:lnTo>
                      <a:pt x="223" y="8"/>
                    </a:lnTo>
                    <a:lnTo>
                      <a:pt x="222" y="8"/>
                    </a:lnTo>
                    <a:lnTo>
                      <a:pt x="222" y="10"/>
                    </a:lnTo>
                    <a:lnTo>
                      <a:pt x="222" y="13"/>
                    </a:lnTo>
                    <a:lnTo>
                      <a:pt x="220" y="14"/>
                    </a:lnTo>
                    <a:lnTo>
                      <a:pt x="220" y="15"/>
                    </a:lnTo>
                    <a:lnTo>
                      <a:pt x="218" y="16"/>
                    </a:lnTo>
                    <a:lnTo>
                      <a:pt x="217" y="16"/>
                    </a:lnTo>
                    <a:lnTo>
                      <a:pt x="217" y="17"/>
                    </a:lnTo>
                    <a:lnTo>
                      <a:pt x="218" y="17"/>
                    </a:lnTo>
                    <a:lnTo>
                      <a:pt x="216" y="19"/>
                    </a:lnTo>
                    <a:lnTo>
                      <a:pt x="216" y="21"/>
                    </a:lnTo>
                    <a:lnTo>
                      <a:pt x="214" y="20"/>
                    </a:lnTo>
                    <a:lnTo>
                      <a:pt x="214" y="19"/>
                    </a:lnTo>
                    <a:lnTo>
                      <a:pt x="215" y="18"/>
                    </a:lnTo>
                    <a:lnTo>
                      <a:pt x="215" y="17"/>
                    </a:lnTo>
                    <a:lnTo>
                      <a:pt x="212" y="18"/>
                    </a:lnTo>
                    <a:lnTo>
                      <a:pt x="209" y="18"/>
                    </a:lnTo>
                    <a:lnTo>
                      <a:pt x="208" y="19"/>
                    </a:lnTo>
                    <a:lnTo>
                      <a:pt x="206" y="18"/>
                    </a:lnTo>
                    <a:lnTo>
                      <a:pt x="205" y="17"/>
                    </a:lnTo>
                    <a:lnTo>
                      <a:pt x="202" y="17"/>
                    </a:lnTo>
                    <a:lnTo>
                      <a:pt x="201" y="17"/>
                    </a:lnTo>
                    <a:lnTo>
                      <a:pt x="200" y="19"/>
                    </a:lnTo>
                    <a:lnTo>
                      <a:pt x="198" y="16"/>
                    </a:lnTo>
                    <a:lnTo>
                      <a:pt x="196" y="16"/>
                    </a:lnTo>
                    <a:lnTo>
                      <a:pt x="193" y="15"/>
                    </a:lnTo>
                    <a:lnTo>
                      <a:pt x="193" y="19"/>
                    </a:lnTo>
                    <a:lnTo>
                      <a:pt x="191" y="17"/>
                    </a:lnTo>
                    <a:lnTo>
                      <a:pt x="189" y="18"/>
                    </a:lnTo>
                    <a:lnTo>
                      <a:pt x="188" y="17"/>
                    </a:lnTo>
                    <a:lnTo>
                      <a:pt x="188" y="16"/>
                    </a:lnTo>
                    <a:lnTo>
                      <a:pt x="189" y="15"/>
                    </a:lnTo>
                    <a:lnTo>
                      <a:pt x="188" y="14"/>
                    </a:lnTo>
                    <a:lnTo>
                      <a:pt x="187" y="14"/>
                    </a:lnTo>
                    <a:lnTo>
                      <a:pt x="187" y="16"/>
                    </a:lnTo>
                    <a:lnTo>
                      <a:pt x="186" y="17"/>
                    </a:lnTo>
                    <a:lnTo>
                      <a:pt x="184" y="17"/>
                    </a:lnTo>
                    <a:lnTo>
                      <a:pt x="183" y="17"/>
                    </a:lnTo>
                    <a:lnTo>
                      <a:pt x="183" y="16"/>
                    </a:lnTo>
                    <a:lnTo>
                      <a:pt x="180" y="16"/>
                    </a:lnTo>
                    <a:lnTo>
                      <a:pt x="180" y="15"/>
                    </a:lnTo>
                    <a:lnTo>
                      <a:pt x="179" y="16"/>
                    </a:lnTo>
                    <a:lnTo>
                      <a:pt x="178" y="15"/>
                    </a:lnTo>
                    <a:lnTo>
                      <a:pt x="177" y="12"/>
                    </a:lnTo>
                    <a:lnTo>
                      <a:pt x="178" y="10"/>
                    </a:lnTo>
                    <a:lnTo>
                      <a:pt x="178" y="7"/>
                    </a:lnTo>
                    <a:lnTo>
                      <a:pt x="178" y="6"/>
                    </a:lnTo>
                    <a:lnTo>
                      <a:pt x="179" y="5"/>
                    </a:lnTo>
                    <a:lnTo>
                      <a:pt x="179" y="4"/>
                    </a:lnTo>
                    <a:lnTo>
                      <a:pt x="181" y="4"/>
                    </a:lnTo>
                    <a:lnTo>
                      <a:pt x="179" y="3"/>
                    </a:lnTo>
                    <a:lnTo>
                      <a:pt x="177" y="0"/>
                    </a:lnTo>
                    <a:lnTo>
                      <a:pt x="177" y="1"/>
                    </a:lnTo>
                    <a:lnTo>
                      <a:pt x="173" y="1"/>
                    </a:lnTo>
                    <a:lnTo>
                      <a:pt x="172" y="0"/>
                    </a:lnTo>
                    <a:lnTo>
                      <a:pt x="170" y="3"/>
                    </a:lnTo>
                    <a:lnTo>
                      <a:pt x="170" y="2"/>
                    </a:lnTo>
                    <a:lnTo>
                      <a:pt x="167" y="4"/>
                    </a:lnTo>
                    <a:lnTo>
                      <a:pt x="166" y="4"/>
                    </a:lnTo>
                    <a:lnTo>
                      <a:pt x="164" y="3"/>
                    </a:lnTo>
                    <a:lnTo>
                      <a:pt x="163" y="6"/>
                    </a:lnTo>
                    <a:lnTo>
                      <a:pt x="164" y="8"/>
                    </a:lnTo>
                    <a:lnTo>
                      <a:pt x="163" y="10"/>
                    </a:lnTo>
                    <a:lnTo>
                      <a:pt x="163" y="8"/>
                    </a:lnTo>
                    <a:lnTo>
                      <a:pt x="162" y="11"/>
                    </a:lnTo>
                    <a:lnTo>
                      <a:pt x="162" y="13"/>
                    </a:lnTo>
                    <a:lnTo>
                      <a:pt x="161" y="13"/>
                    </a:lnTo>
                    <a:lnTo>
                      <a:pt x="161" y="14"/>
                    </a:lnTo>
                    <a:lnTo>
                      <a:pt x="160" y="12"/>
                    </a:lnTo>
                    <a:lnTo>
                      <a:pt x="159" y="12"/>
                    </a:lnTo>
                    <a:lnTo>
                      <a:pt x="159" y="14"/>
                    </a:lnTo>
                    <a:lnTo>
                      <a:pt x="160" y="16"/>
                    </a:lnTo>
                    <a:lnTo>
                      <a:pt x="159" y="16"/>
                    </a:lnTo>
                    <a:lnTo>
                      <a:pt x="159" y="17"/>
                    </a:lnTo>
                    <a:lnTo>
                      <a:pt x="158" y="17"/>
                    </a:lnTo>
                    <a:lnTo>
                      <a:pt x="158" y="15"/>
                    </a:lnTo>
                    <a:lnTo>
                      <a:pt x="156" y="15"/>
                    </a:lnTo>
                    <a:lnTo>
                      <a:pt x="156" y="13"/>
                    </a:lnTo>
                    <a:lnTo>
                      <a:pt x="154" y="15"/>
                    </a:lnTo>
                    <a:lnTo>
                      <a:pt x="154" y="16"/>
                    </a:lnTo>
                    <a:lnTo>
                      <a:pt x="153" y="17"/>
                    </a:lnTo>
                    <a:lnTo>
                      <a:pt x="153" y="19"/>
                    </a:lnTo>
                    <a:lnTo>
                      <a:pt x="153" y="20"/>
                    </a:lnTo>
                    <a:lnTo>
                      <a:pt x="149" y="19"/>
                    </a:lnTo>
                    <a:lnTo>
                      <a:pt x="146" y="18"/>
                    </a:lnTo>
                    <a:lnTo>
                      <a:pt x="146" y="16"/>
                    </a:lnTo>
                    <a:lnTo>
                      <a:pt x="145" y="15"/>
                    </a:lnTo>
                    <a:lnTo>
                      <a:pt x="141" y="18"/>
                    </a:lnTo>
                    <a:lnTo>
                      <a:pt x="141" y="21"/>
                    </a:lnTo>
                    <a:lnTo>
                      <a:pt x="139" y="23"/>
                    </a:lnTo>
                    <a:lnTo>
                      <a:pt x="139" y="21"/>
                    </a:lnTo>
                    <a:lnTo>
                      <a:pt x="135" y="22"/>
                    </a:lnTo>
                    <a:lnTo>
                      <a:pt x="134" y="21"/>
                    </a:lnTo>
                    <a:lnTo>
                      <a:pt x="133" y="21"/>
                    </a:lnTo>
                    <a:lnTo>
                      <a:pt x="133" y="19"/>
                    </a:lnTo>
                    <a:lnTo>
                      <a:pt x="131" y="17"/>
                    </a:lnTo>
                    <a:lnTo>
                      <a:pt x="131" y="19"/>
                    </a:lnTo>
                    <a:lnTo>
                      <a:pt x="128" y="19"/>
                    </a:lnTo>
                    <a:lnTo>
                      <a:pt x="130" y="17"/>
                    </a:lnTo>
                    <a:lnTo>
                      <a:pt x="130" y="16"/>
                    </a:lnTo>
                    <a:lnTo>
                      <a:pt x="131" y="15"/>
                    </a:lnTo>
                    <a:lnTo>
                      <a:pt x="128" y="15"/>
                    </a:lnTo>
                    <a:lnTo>
                      <a:pt x="128" y="16"/>
                    </a:lnTo>
                    <a:lnTo>
                      <a:pt x="126" y="15"/>
                    </a:lnTo>
                    <a:lnTo>
                      <a:pt x="126" y="13"/>
                    </a:lnTo>
                    <a:lnTo>
                      <a:pt x="126" y="10"/>
                    </a:lnTo>
                    <a:lnTo>
                      <a:pt x="123" y="8"/>
                    </a:lnTo>
                    <a:lnTo>
                      <a:pt x="121" y="9"/>
                    </a:lnTo>
                    <a:lnTo>
                      <a:pt x="121" y="10"/>
                    </a:lnTo>
                    <a:lnTo>
                      <a:pt x="122" y="10"/>
                    </a:lnTo>
                    <a:lnTo>
                      <a:pt x="120" y="11"/>
                    </a:lnTo>
                    <a:lnTo>
                      <a:pt x="118" y="14"/>
                    </a:lnTo>
                    <a:lnTo>
                      <a:pt x="117" y="14"/>
                    </a:lnTo>
                    <a:lnTo>
                      <a:pt x="115" y="15"/>
                    </a:lnTo>
                    <a:lnTo>
                      <a:pt x="115" y="14"/>
                    </a:lnTo>
                    <a:lnTo>
                      <a:pt x="115" y="13"/>
                    </a:lnTo>
                    <a:lnTo>
                      <a:pt x="114" y="14"/>
                    </a:lnTo>
                    <a:lnTo>
                      <a:pt x="113" y="14"/>
                    </a:lnTo>
                    <a:lnTo>
                      <a:pt x="113" y="10"/>
                    </a:lnTo>
                    <a:lnTo>
                      <a:pt x="112" y="10"/>
                    </a:lnTo>
                    <a:lnTo>
                      <a:pt x="112" y="6"/>
                    </a:lnTo>
                    <a:lnTo>
                      <a:pt x="110" y="6"/>
                    </a:lnTo>
                    <a:lnTo>
                      <a:pt x="111" y="7"/>
                    </a:lnTo>
                    <a:lnTo>
                      <a:pt x="109" y="7"/>
                    </a:lnTo>
                    <a:lnTo>
                      <a:pt x="109" y="10"/>
                    </a:lnTo>
                    <a:lnTo>
                      <a:pt x="107" y="10"/>
                    </a:lnTo>
                    <a:lnTo>
                      <a:pt x="107" y="11"/>
                    </a:lnTo>
                    <a:lnTo>
                      <a:pt x="104" y="9"/>
                    </a:lnTo>
                    <a:lnTo>
                      <a:pt x="102" y="8"/>
                    </a:lnTo>
                    <a:lnTo>
                      <a:pt x="100" y="12"/>
                    </a:lnTo>
                    <a:lnTo>
                      <a:pt x="99" y="12"/>
                    </a:lnTo>
                    <a:lnTo>
                      <a:pt x="95" y="11"/>
                    </a:lnTo>
                    <a:lnTo>
                      <a:pt x="95" y="10"/>
                    </a:lnTo>
                    <a:lnTo>
                      <a:pt x="93" y="10"/>
                    </a:lnTo>
                    <a:lnTo>
                      <a:pt x="93" y="11"/>
                    </a:lnTo>
                    <a:lnTo>
                      <a:pt x="91" y="12"/>
                    </a:lnTo>
                    <a:lnTo>
                      <a:pt x="90" y="14"/>
                    </a:lnTo>
                    <a:lnTo>
                      <a:pt x="92" y="15"/>
                    </a:lnTo>
                    <a:lnTo>
                      <a:pt x="92" y="16"/>
                    </a:lnTo>
                    <a:lnTo>
                      <a:pt x="92" y="17"/>
                    </a:lnTo>
                    <a:lnTo>
                      <a:pt x="90" y="17"/>
                    </a:lnTo>
                    <a:lnTo>
                      <a:pt x="90" y="18"/>
                    </a:lnTo>
                    <a:lnTo>
                      <a:pt x="88" y="18"/>
                    </a:lnTo>
                    <a:lnTo>
                      <a:pt x="89" y="19"/>
                    </a:lnTo>
                    <a:lnTo>
                      <a:pt x="88" y="20"/>
                    </a:lnTo>
                    <a:lnTo>
                      <a:pt x="88" y="23"/>
                    </a:lnTo>
                    <a:lnTo>
                      <a:pt x="90" y="23"/>
                    </a:lnTo>
                    <a:lnTo>
                      <a:pt x="91" y="23"/>
                    </a:lnTo>
                    <a:lnTo>
                      <a:pt x="91" y="24"/>
                    </a:lnTo>
                    <a:lnTo>
                      <a:pt x="91" y="23"/>
                    </a:lnTo>
                    <a:lnTo>
                      <a:pt x="93" y="24"/>
                    </a:lnTo>
                    <a:lnTo>
                      <a:pt x="93" y="25"/>
                    </a:lnTo>
                    <a:lnTo>
                      <a:pt x="91" y="24"/>
                    </a:lnTo>
                    <a:lnTo>
                      <a:pt x="92" y="25"/>
                    </a:lnTo>
                    <a:lnTo>
                      <a:pt x="91" y="27"/>
                    </a:lnTo>
                    <a:lnTo>
                      <a:pt x="92" y="25"/>
                    </a:lnTo>
                    <a:lnTo>
                      <a:pt x="92" y="27"/>
                    </a:lnTo>
                    <a:lnTo>
                      <a:pt x="91" y="28"/>
                    </a:lnTo>
                    <a:lnTo>
                      <a:pt x="92" y="28"/>
                    </a:lnTo>
                    <a:lnTo>
                      <a:pt x="92" y="29"/>
                    </a:lnTo>
                    <a:lnTo>
                      <a:pt x="92" y="32"/>
                    </a:lnTo>
                    <a:lnTo>
                      <a:pt x="91" y="32"/>
                    </a:lnTo>
                    <a:lnTo>
                      <a:pt x="90" y="34"/>
                    </a:lnTo>
                    <a:lnTo>
                      <a:pt x="92" y="35"/>
                    </a:lnTo>
                    <a:lnTo>
                      <a:pt x="91" y="36"/>
                    </a:lnTo>
                    <a:lnTo>
                      <a:pt x="91" y="37"/>
                    </a:lnTo>
                    <a:lnTo>
                      <a:pt x="90" y="38"/>
                    </a:lnTo>
                    <a:lnTo>
                      <a:pt x="91" y="39"/>
                    </a:lnTo>
                    <a:lnTo>
                      <a:pt x="92" y="41"/>
                    </a:lnTo>
                    <a:lnTo>
                      <a:pt x="92" y="42"/>
                    </a:lnTo>
                    <a:lnTo>
                      <a:pt x="93" y="43"/>
                    </a:lnTo>
                    <a:lnTo>
                      <a:pt x="93" y="44"/>
                    </a:lnTo>
                    <a:lnTo>
                      <a:pt x="94" y="44"/>
                    </a:lnTo>
                    <a:lnTo>
                      <a:pt x="94" y="45"/>
                    </a:lnTo>
                    <a:lnTo>
                      <a:pt x="93" y="45"/>
                    </a:lnTo>
                    <a:lnTo>
                      <a:pt x="93" y="46"/>
                    </a:lnTo>
                    <a:lnTo>
                      <a:pt x="97" y="47"/>
                    </a:lnTo>
                    <a:lnTo>
                      <a:pt x="97" y="48"/>
                    </a:lnTo>
                    <a:lnTo>
                      <a:pt x="95" y="48"/>
                    </a:lnTo>
                    <a:lnTo>
                      <a:pt x="93" y="47"/>
                    </a:lnTo>
                    <a:lnTo>
                      <a:pt x="92" y="49"/>
                    </a:lnTo>
                    <a:lnTo>
                      <a:pt x="90" y="52"/>
                    </a:lnTo>
                    <a:lnTo>
                      <a:pt x="88" y="52"/>
                    </a:lnTo>
                    <a:lnTo>
                      <a:pt x="89" y="53"/>
                    </a:lnTo>
                    <a:lnTo>
                      <a:pt x="88" y="55"/>
                    </a:lnTo>
                    <a:lnTo>
                      <a:pt x="88" y="57"/>
                    </a:lnTo>
                    <a:lnTo>
                      <a:pt x="88" y="58"/>
                    </a:lnTo>
                    <a:lnTo>
                      <a:pt x="87" y="61"/>
                    </a:lnTo>
                    <a:lnTo>
                      <a:pt x="86" y="61"/>
                    </a:lnTo>
                    <a:lnTo>
                      <a:pt x="86" y="62"/>
                    </a:lnTo>
                    <a:lnTo>
                      <a:pt x="87" y="62"/>
                    </a:lnTo>
                    <a:lnTo>
                      <a:pt x="86" y="62"/>
                    </a:lnTo>
                    <a:lnTo>
                      <a:pt x="87" y="62"/>
                    </a:lnTo>
                    <a:lnTo>
                      <a:pt x="86" y="63"/>
                    </a:lnTo>
                    <a:lnTo>
                      <a:pt x="87" y="66"/>
                    </a:lnTo>
                    <a:lnTo>
                      <a:pt x="87" y="68"/>
                    </a:lnTo>
                    <a:lnTo>
                      <a:pt x="88" y="70"/>
                    </a:lnTo>
                    <a:lnTo>
                      <a:pt x="89" y="72"/>
                    </a:lnTo>
                    <a:lnTo>
                      <a:pt x="88" y="72"/>
                    </a:lnTo>
                    <a:lnTo>
                      <a:pt x="89" y="73"/>
                    </a:lnTo>
                    <a:lnTo>
                      <a:pt x="88" y="73"/>
                    </a:lnTo>
                    <a:lnTo>
                      <a:pt x="88" y="74"/>
                    </a:lnTo>
                    <a:lnTo>
                      <a:pt x="89" y="74"/>
                    </a:lnTo>
                    <a:lnTo>
                      <a:pt x="90" y="75"/>
                    </a:lnTo>
                    <a:lnTo>
                      <a:pt x="92" y="75"/>
                    </a:lnTo>
                    <a:lnTo>
                      <a:pt x="91" y="76"/>
                    </a:lnTo>
                    <a:lnTo>
                      <a:pt x="92" y="77"/>
                    </a:lnTo>
                    <a:lnTo>
                      <a:pt x="92" y="79"/>
                    </a:lnTo>
                    <a:lnTo>
                      <a:pt x="92" y="81"/>
                    </a:lnTo>
                    <a:lnTo>
                      <a:pt x="91" y="80"/>
                    </a:lnTo>
                    <a:lnTo>
                      <a:pt x="91" y="82"/>
                    </a:lnTo>
                    <a:lnTo>
                      <a:pt x="90" y="82"/>
                    </a:lnTo>
                    <a:lnTo>
                      <a:pt x="88" y="83"/>
                    </a:lnTo>
                    <a:lnTo>
                      <a:pt x="89" y="84"/>
                    </a:lnTo>
                    <a:lnTo>
                      <a:pt x="90" y="82"/>
                    </a:lnTo>
                    <a:lnTo>
                      <a:pt x="90" y="85"/>
                    </a:lnTo>
                    <a:lnTo>
                      <a:pt x="91" y="86"/>
                    </a:lnTo>
                    <a:lnTo>
                      <a:pt x="88" y="86"/>
                    </a:lnTo>
                    <a:lnTo>
                      <a:pt x="86" y="89"/>
                    </a:lnTo>
                    <a:lnTo>
                      <a:pt x="85" y="92"/>
                    </a:lnTo>
                    <a:lnTo>
                      <a:pt x="85" y="93"/>
                    </a:lnTo>
                    <a:lnTo>
                      <a:pt x="84" y="93"/>
                    </a:lnTo>
                    <a:lnTo>
                      <a:pt x="85" y="96"/>
                    </a:lnTo>
                    <a:lnTo>
                      <a:pt x="84" y="98"/>
                    </a:lnTo>
                    <a:lnTo>
                      <a:pt x="80" y="97"/>
                    </a:lnTo>
                    <a:lnTo>
                      <a:pt x="79" y="98"/>
                    </a:lnTo>
                    <a:lnTo>
                      <a:pt x="78" y="100"/>
                    </a:lnTo>
                    <a:lnTo>
                      <a:pt x="77" y="100"/>
                    </a:lnTo>
                    <a:lnTo>
                      <a:pt x="75" y="100"/>
                    </a:lnTo>
                    <a:lnTo>
                      <a:pt x="74" y="105"/>
                    </a:lnTo>
                    <a:lnTo>
                      <a:pt x="71" y="102"/>
                    </a:lnTo>
                    <a:lnTo>
                      <a:pt x="71" y="107"/>
                    </a:lnTo>
                    <a:lnTo>
                      <a:pt x="70" y="108"/>
                    </a:lnTo>
                    <a:lnTo>
                      <a:pt x="69" y="108"/>
                    </a:lnTo>
                    <a:lnTo>
                      <a:pt x="71" y="111"/>
                    </a:lnTo>
                    <a:lnTo>
                      <a:pt x="72" y="111"/>
                    </a:lnTo>
                    <a:lnTo>
                      <a:pt x="73" y="112"/>
                    </a:lnTo>
                    <a:lnTo>
                      <a:pt x="72" y="114"/>
                    </a:lnTo>
                    <a:lnTo>
                      <a:pt x="71" y="115"/>
                    </a:lnTo>
                    <a:lnTo>
                      <a:pt x="71" y="118"/>
                    </a:lnTo>
                    <a:lnTo>
                      <a:pt x="69" y="118"/>
                    </a:lnTo>
                    <a:lnTo>
                      <a:pt x="68" y="118"/>
                    </a:lnTo>
                    <a:lnTo>
                      <a:pt x="67" y="116"/>
                    </a:lnTo>
                    <a:lnTo>
                      <a:pt x="65" y="116"/>
                    </a:lnTo>
                    <a:lnTo>
                      <a:pt x="63" y="116"/>
                    </a:lnTo>
                    <a:lnTo>
                      <a:pt x="62" y="116"/>
                    </a:lnTo>
                    <a:lnTo>
                      <a:pt x="63" y="118"/>
                    </a:lnTo>
                    <a:lnTo>
                      <a:pt x="63" y="122"/>
                    </a:lnTo>
                    <a:lnTo>
                      <a:pt x="63" y="126"/>
                    </a:lnTo>
                    <a:lnTo>
                      <a:pt x="64" y="126"/>
                    </a:lnTo>
                    <a:lnTo>
                      <a:pt x="65" y="126"/>
                    </a:lnTo>
                    <a:lnTo>
                      <a:pt x="69" y="127"/>
                    </a:lnTo>
                    <a:lnTo>
                      <a:pt x="70" y="126"/>
                    </a:lnTo>
                    <a:lnTo>
                      <a:pt x="71" y="128"/>
                    </a:lnTo>
                    <a:lnTo>
                      <a:pt x="69" y="128"/>
                    </a:lnTo>
                    <a:lnTo>
                      <a:pt x="66" y="130"/>
                    </a:lnTo>
                    <a:lnTo>
                      <a:pt x="66" y="131"/>
                    </a:lnTo>
                    <a:lnTo>
                      <a:pt x="68" y="134"/>
                    </a:lnTo>
                    <a:lnTo>
                      <a:pt x="67" y="134"/>
                    </a:lnTo>
                    <a:lnTo>
                      <a:pt x="64" y="133"/>
                    </a:lnTo>
                    <a:lnTo>
                      <a:pt x="64" y="132"/>
                    </a:lnTo>
                    <a:lnTo>
                      <a:pt x="63" y="131"/>
                    </a:lnTo>
                    <a:lnTo>
                      <a:pt x="62" y="133"/>
                    </a:lnTo>
                    <a:lnTo>
                      <a:pt x="63" y="134"/>
                    </a:lnTo>
                    <a:lnTo>
                      <a:pt x="63" y="136"/>
                    </a:lnTo>
                    <a:lnTo>
                      <a:pt x="60" y="135"/>
                    </a:lnTo>
                    <a:lnTo>
                      <a:pt x="58" y="137"/>
                    </a:lnTo>
                    <a:lnTo>
                      <a:pt x="58" y="138"/>
                    </a:lnTo>
                    <a:lnTo>
                      <a:pt x="58" y="139"/>
                    </a:lnTo>
                    <a:lnTo>
                      <a:pt x="57" y="139"/>
                    </a:lnTo>
                    <a:lnTo>
                      <a:pt x="56" y="139"/>
                    </a:lnTo>
                    <a:lnTo>
                      <a:pt x="56" y="141"/>
                    </a:lnTo>
                    <a:lnTo>
                      <a:pt x="58" y="141"/>
                    </a:lnTo>
                    <a:lnTo>
                      <a:pt x="57" y="141"/>
                    </a:lnTo>
                    <a:lnTo>
                      <a:pt x="57" y="143"/>
                    </a:lnTo>
                    <a:lnTo>
                      <a:pt x="58" y="142"/>
                    </a:lnTo>
                    <a:lnTo>
                      <a:pt x="58" y="146"/>
                    </a:lnTo>
                    <a:lnTo>
                      <a:pt x="61" y="148"/>
                    </a:lnTo>
                    <a:lnTo>
                      <a:pt x="61" y="149"/>
                    </a:lnTo>
                    <a:lnTo>
                      <a:pt x="62" y="149"/>
                    </a:lnTo>
                    <a:lnTo>
                      <a:pt x="62" y="153"/>
                    </a:lnTo>
                    <a:lnTo>
                      <a:pt x="63" y="156"/>
                    </a:lnTo>
                    <a:lnTo>
                      <a:pt x="61" y="157"/>
                    </a:lnTo>
                    <a:lnTo>
                      <a:pt x="59" y="156"/>
                    </a:lnTo>
                    <a:lnTo>
                      <a:pt x="58" y="156"/>
                    </a:lnTo>
                    <a:lnTo>
                      <a:pt x="55" y="159"/>
                    </a:lnTo>
                    <a:lnTo>
                      <a:pt x="54" y="167"/>
                    </a:lnTo>
                    <a:lnTo>
                      <a:pt x="52" y="168"/>
                    </a:lnTo>
                    <a:lnTo>
                      <a:pt x="53" y="169"/>
                    </a:lnTo>
                    <a:lnTo>
                      <a:pt x="55" y="169"/>
                    </a:lnTo>
                    <a:lnTo>
                      <a:pt x="53" y="170"/>
                    </a:lnTo>
                    <a:lnTo>
                      <a:pt x="53" y="172"/>
                    </a:lnTo>
                    <a:lnTo>
                      <a:pt x="53" y="170"/>
                    </a:lnTo>
                    <a:lnTo>
                      <a:pt x="52" y="170"/>
                    </a:lnTo>
                    <a:lnTo>
                      <a:pt x="51" y="169"/>
                    </a:lnTo>
                    <a:lnTo>
                      <a:pt x="50" y="170"/>
                    </a:lnTo>
                    <a:lnTo>
                      <a:pt x="49" y="169"/>
                    </a:lnTo>
                    <a:lnTo>
                      <a:pt x="47" y="170"/>
                    </a:lnTo>
                    <a:lnTo>
                      <a:pt x="44" y="170"/>
                    </a:lnTo>
                    <a:lnTo>
                      <a:pt x="44" y="172"/>
                    </a:lnTo>
                    <a:lnTo>
                      <a:pt x="43" y="172"/>
                    </a:lnTo>
                    <a:lnTo>
                      <a:pt x="43" y="174"/>
                    </a:lnTo>
                    <a:lnTo>
                      <a:pt x="41" y="174"/>
                    </a:lnTo>
                    <a:lnTo>
                      <a:pt x="40" y="174"/>
                    </a:lnTo>
                    <a:lnTo>
                      <a:pt x="39" y="176"/>
                    </a:lnTo>
                    <a:lnTo>
                      <a:pt x="35" y="179"/>
                    </a:lnTo>
                    <a:lnTo>
                      <a:pt x="34" y="177"/>
                    </a:lnTo>
                    <a:lnTo>
                      <a:pt x="33" y="176"/>
                    </a:lnTo>
                    <a:lnTo>
                      <a:pt x="32" y="176"/>
                    </a:lnTo>
                    <a:lnTo>
                      <a:pt x="28" y="174"/>
                    </a:lnTo>
                    <a:lnTo>
                      <a:pt x="30" y="174"/>
                    </a:lnTo>
                    <a:lnTo>
                      <a:pt x="30" y="173"/>
                    </a:lnTo>
                    <a:lnTo>
                      <a:pt x="25" y="172"/>
                    </a:lnTo>
                    <a:lnTo>
                      <a:pt x="24" y="172"/>
                    </a:lnTo>
                    <a:lnTo>
                      <a:pt x="24" y="173"/>
                    </a:lnTo>
                    <a:lnTo>
                      <a:pt x="27" y="174"/>
                    </a:lnTo>
                    <a:lnTo>
                      <a:pt x="27" y="176"/>
                    </a:lnTo>
                    <a:lnTo>
                      <a:pt x="25" y="177"/>
                    </a:lnTo>
                    <a:lnTo>
                      <a:pt x="24" y="180"/>
                    </a:lnTo>
                    <a:lnTo>
                      <a:pt x="24" y="182"/>
                    </a:lnTo>
                    <a:lnTo>
                      <a:pt x="23" y="183"/>
                    </a:lnTo>
                    <a:lnTo>
                      <a:pt x="24" y="184"/>
                    </a:lnTo>
                    <a:lnTo>
                      <a:pt x="24" y="190"/>
                    </a:lnTo>
                    <a:lnTo>
                      <a:pt x="24" y="191"/>
                    </a:lnTo>
                    <a:lnTo>
                      <a:pt x="19" y="191"/>
                    </a:lnTo>
                    <a:lnTo>
                      <a:pt x="19" y="192"/>
                    </a:lnTo>
                    <a:lnTo>
                      <a:pt x="20" y="196"/>
                    </a:lnTo>
                    <a:lnTo>
                      <a:pt x="22" y="199"/>
                    </a:lnTo>
                    <a:lnTo>
                      <a:pt x="23" y="200"/>
                    </a:lnTo>
                    <a:lnTo>
                      <a:pt x="22" y="203"/>
                    </a:lnTo>
                    <a:lnTo>
                      <a:pt x="24" y="208"/>
                    </a:lnTo>
                    <a:lnTo>
                      <a:pt x="24" y="211"/>
                    </a:lnTo>
                    <a:lnTo>
                      <a:pt x="24" y="212"/>
                    </a:lnTo>
                    <a:lnTo>
                      <a:pt x="22" y="216"/>
                    </a:lnTo>
                    <a:lnTo>
                      <a:pt x="17" y="220"/>
                    </a:lnTo>
                    <a:lnTo>
                      <a:pt x="15" y="218"/>
                    </a:lnTo>
                    <a:lnTo>
                      <a:pt x="14" y="217"/>
                    </a:lnTo>
                    <a:lnTo>
                      <a:pt x="14" y="216"/>
                    </a:lnTo>
                    <a:lnTo>
                      <a:pt x="13" y="216"/>
                    </a:lnTo>
                    <a:lnTo>
                      <a:pt x="13" y="217"/>
                    </a:lnTo>
                    <a:lnTo>
                      <a:pt x="9" y="222"/>
                    </a:lnTo>
                    <a:lnTo>
                      <a:pt x="7" y="227"/>
                    </a:lnTo>
                    <a:lnTo>
                      <a:pt x="4" y="231"/>
                    </a:lnTo>
                    <a:lnTo>
                      <a:pt x="4" y="232"/>
                    </a:lnTo>
                    <a:lnTo>
                      <a:pt x="4" y="234"/>
                    </a:lnTo>
                    <a:lnTo>
                      <a:pt x="4" y="237"/>
                    </a:lnTo>
                    <a:lnTo>
                      <a:pt x="1" y="240"/>
                    </a:lnTo>
                    <a:lnTo>
                      <a:pt x="1" y="242"/>
                    </a:lnTo>
                    <a:lnTo>
                      <a:pt x="0" y="245"/>
                    </a:lnTo>
                    <a:lnTo>
                      <a:pt x="1" y="248"/>
                    </a:lnTo>
                    <a:lnTo>
                      <a:pt x="4" y="249"/>
                    </a:lnTo>
                    <a:lnTo>
                      <a:pt x="3" y="251"/>
                    </a:lnTo>
                    <a:lnTo>
                      <a:pt x="3" y="254"/>
                    </a:lnTo>
                    <a:lnTo>
                      <a:pt x="5" y="255"/>
                    </a:lnTo>
                    <a:lnTo>
                      <a:pt x="6" y="254"/>
                    </a:lnTo>
                    <a:lnTo>
                      <a:pt x="9" y="256"/>
                    </a:lnTo>
                    <a:lnTo>
                      <a:pt x="10" y="255"/>
                    </a:lnTo>
                    <a:lnTo>
                      <a:pt x="11" y="254"/>
                    </a:lnTo>
                    <a:lnTo>
                      <a:pt x="14" y="259"/>
                    </a:lnTo>
                    <a:lnTo>
                      <a:pt x="12" y="262"/>
                    </a:lnTo>
                    <a:lnTo>
                      <a:pt x="14" y="265"/>
                    </a:lnTo>
                    <a:lnTo>
                      <a:pt x="17" y="271"/>
                    </a:lnTo>
                    <a:lnTo>
                      <a:pt x="17" y="268"/>
                    </a:lnTo>
                    <a:lnTo>
                      <a:pt x="19" y="268"/>
                    </a:lnTo>
                    <a:lnTo>
                      <a:pt x="20" y="266"/>
                    </a:lnTo>
                    <a:lnTo>
                      <a:pt x="23" y="267"/>
                    </a:lnTo>
                    <a:lnTo>
                      <a:pt x="24" y="267"/>
                    </a:lnTo>
                    <a:lnTo>
                      <a:pt x="21" y="269"/>
                    </a:lnTo>
                    <a:lnTo>
                      <a:pt x="20" y="271"/>
                    </a:lnTo>
                    <a:lnTo>
                      <a:pt x="24" y="277"/>
                    </a:lnTo>
                    <a:lnTo>
                      <a:pt x="24" y="282"/>
                    </a:lnTo>
                    <a:lnTo>
                      <a:pt x="25" y="283"/>
                    </a:lnTo>
                    <a:lnTo>
                      <a:pt x="27" y="293"/>
                    </a:lnTo>
                    <a:lnTo>
                      <a:pt x="28" y="294"/>
                    </a:lnTo>
                    <a:lnTo>
                      <a:pt x="30" y="295"/>
                    </a:lnTo>
                    <a:lnTo>
                      <a:pt x="30" y="297"/>
                    </a:lnTo>
                    <a:lnTo>
                      <a:pt x="30" y="300"/>
                    </a:lnTo>
                    <a:lnTo>
                      <a:pt x="32" y="301"/>
                    </a:lnTo>
                    <a:lnTo>
                      <a:pt x="34" y="301"/>
                    </a:lnTo>
                    <a:lnTo>
                      <a:pt x="35" y="302"/>
                    </a:lnTo>
                    <a:lnTo>
                      <a:pt x="38" y="301"/>
                    </a:lnTo>
                    <a:lnTo>
                      <a:pt x="43" y="303"/>
                    </a:lnTo>
                    <a:lnTo>
                      <a:pt x="45" y="302"/>
                    </a:lnTo>
                    <a:lnTo>
                      <a:pt x="47" y="300"/>
                    </a:lnTo>
                    <a:lnTo>
                      <a:pt x="49" y="301"/>
                    </a:lnTo>
                    <a:lnTo>
                      <a:pt x="49" y="305"/>
                    </a:lnTo>
                    <a:lnTo>
                      <a:pt x="52" y="311"/>
                    </a:lnTo>
                    <a:lnTo>
                      <a:pt x="50" y="313"/>
                    </a:lnTo>
                    <a:lnTo>
                      <a:pt x="53" y="324"/>
                    </a:lnTo>
                    <a:lnTo>
                      <a:pt x="53" y="325"/>
                    </a:lnTo>
                    <a:lnTo>
                      <a:pt x="55" y="328"/>
                    </a:lnTo>
                    <a:lnTo>
                      <a:pt x="57" y="328"/>
                    </a:lnTo>
                    <a:lnTo>
                      <a:pt x="61" y="329"/>
                    </a:lnTo>
                    <a:lnTo>
                      <a:pt x="59" y="332"/>
                    </a:lnTo>
                    <a:lnTo>
                      <a:pt x="61" y="335"/>
                    </a:lnTo>
                    <a:lnTo>
                      <a:pt x="61" y="337"/>
                    </a:lnTo>
                    <a:lnTo>
                      <a:pt x="64" y="345"/>
                    </a:lnTo>
                    <a:lnTo>
                      <a:pt x="62" y="351"/>
                    </a:lnTo>
                    <a:lnTo>
                      <a:pt x="61" y="353"/>
                    </a:lnTo>
                    <a:lnTo>
                      <a:pt x="63" y="356"/>
                    </a:lnTo>
                    <a:lnTo>
                      <a:pt x="68" y="359"/>
                    </a:lnTo>
                    <a:lnTo>
                      <a:pt x="71" y="358"/>
                    </a:lnTo>
                    <a:lnTo>
                      <a:pt x="72" y="360"/>
                    </a:lnTo>
                    <a:lnTo>
                      <a:pt x="74" y="359"/>
                    </a:lnTo>
                    <a:lnTo>
                      <a:pt x="79" y="362"/>
                    </a:lnTo>
                    <a:lnTo>
                      <a:pt x="82" y="366"/>
                    </a:lnTo>
                    <a:lnTo>
                      <a:pt x="85" y="368"/>
                    </a:lnTo>
                    <a:lnTo>
                      <a:pt x="88" y="375"/>
                    </a:lnTo>
                    <a:lnTo>
                      <a:pt x="90" y="377"/>
                    </a:lnTo>
                    <a:lnTo>
                      <a:pt x="90" y="379"/>
                    </a:lnTo>
                    <a:lnTo>
                      <a:pt x="92" y="379"/>
                    </a:lnTo>
                    <a:lnTo>
                      <a:pt x="92" y="381"/>
                    </a:lnTo>
                    <a:lnTo>
                      <a:pt x="95" y="386"/>
                    </a:lnTo>
                    <a:lnTo>
                      <a:pt x="97" y="386"/>
                    </a:lnTo>
                    <a:lnTo>
                      <a:pt x="98" y="388"/>
                    </a:lnTo>
                    <a:lnTo>
                      <a:pt x="99" y="391"/>
                    </a:lnTo>
                    <a:lnTo>
                      <a:pt x="103" y="392"/>
                    </a:lnTo>
                    <a:lnTo>
                      <a:pt x="105" y="394"/>
                    </a:lnTo>
                    <a:lnTo>
                      <a:pt x="107" y="394"/>
                    </a:lnTo>
                    <a:lnTo>
                      <a:pt x="112" y="396"/>
                    </a:lnTo>
                    <a:lnTo>
                      <a:pt x="113" y="397"/>
                    </a:lnTo>
                    <a:lnTo>
                      <a:pt x="113" y="400"/>
                    </a:lnTo>
                    <a:lnTo>
                      <a:pt x="112" y="402"/>
                    </a:lnTo>
                    <a:lnTo>
                      <a:pt x="115" y="402"/>
                    </a:lnTo>
                    <a:lnTo>
                      <a:pt x="114" y="403"/>
                    </a:lnTo>
                    <a:lnTo>
                      <a:pt x="116" y="405"/>
                    </a:lnTo>
                    <a:lnTo>
                      <a:pt x="117" y="407"/>
                    </a:lnTo>
                    <a:lnTo>
                      <a:pt x="116" y="407"/>
                    </a:lnTo>
                    <a:lnTo>
                      <a:pt x="115" y="408"/>
                    </a:lnTo>
                    <a:lnTo>
                      <a:pt x="118" y="410"/>
                    </a:lnTo>
                    <a:lnTo>
                      <a:pt x="118" y="412"/>
                    </a:lnTo>
                    <a:lnTo>
                      <a:pt x="119" y="412"/>
                    </a:lnTo>
                    <a:lnTo>
                      <a:pt x="121" y="412"/>
                    </a:lnTo>
                    <a:lnTo>
                      <a:pt x="123" y="414"/>
                    </a:lnTo>
                    <a:lnTo>
                      <a:pt x="125" y="414"/>
                    </a:lnTo>
                    <a:lnTo>
                      <a:pt x="124" y="418"/>
                    </a:lnTo>
                    <a:lnTo>
                      <a:pt x="123" y="421"/>
                    </a:lnTo>
                    <a:lnTo>
                      <a:pt x="121" y="423"/>
                    </a:lnTo>
                    <a:lnTo>
                      <a:pt x="118" y="422"/>
                    </a:lnTo>
                    <a:lnTo>
                      <a:pt x="113" y="422"/>
                    </a:lnTo>
                    <a:lnTo>
                      <a:pt x="113" y="426"/>
                    </a:lnTo>
                    <a:lnTo>
                      <a:pt x="111" y="426"/>
                    </a:lnTo>
                    <a:lnTo>
                      <a:pt x="110" y="427"/>
                    </a:lnTo>
                    <a:lnTo>
                      <a:pt x="109" y="427"/>
                    </a:lnTo>
                    <a:lnTo>
                      <a:pt x="112" y="431"/>
                    </a:lnTo>
                    <a:lnTo>
                      <a:pt x="112" y="432"/>
                    </a:lnTo>
                    <a:lnTo>
                      <a:pt x="114" y="434"/>
                    </a:lnTo>
                    <a:lnTo>
                      <a:pt x="113" y="435"/>
                    </a:lnTo>
                    <a:lnTo>
                      <a:pt x="117" y="435"/>
                    </a:lnTo>
                    <a:lnTo>
                      <a:pt x="118" y="435"/>
                    </a:lnTo>
                    <a:lnTo>
                      <a:pt x="118" y="439"/>
                    </a:lnTo>
                    <a:lnTo>
                      <a:pt x="116" y="439"/>
                    </a:lnTo>
                    <a:lnTo>
                      <a:pt x="117" y="440"/>
                    </a:lnTo>
                    <a:lnTo>
                      <a:pt x="116" y="442"/>
                    </a:lnTo>
                    <a:lnTo>
                      <a:pt x="118" y="443"/>
                    </a:lnTo>
                    <a:lnTo>
                      <a:pt x="118" y="444"/>
                    </a:lnTo>
                    <a:lnTo>
                      <a:pt x="119" y="447"/>
                    </a:lnTo>
                    <a:lnTo>
                      <a:pt x="121" y="445"/>
                    </a:lnTo>
                    <a:lnTo>
                      <a:pt x="123" y="446"/>
                    </a:lnTo>
                    <a:lnTo>
                      <a:pt x="122" y="448"/>
                    </a:lnTo>
                    <a:lnTo>
                      <a:pt x="122" y="451"/>
                    </a:lnTo>
                    <a:lnTo>
                      <a:pt x="123" y="451"/>
                    </a:lnTo>
                    <a:lnTo>
                      <a:pt x="124" y="449"/>
                    </a:lnTo>
                    <a:lnTo>
                      <a:pt x="130" y="450"/>
                    </a:lnTo>
                    <a:lnTo>
                      <a:pt x="131" y="451"/>
                    </a:lnTo>
                    <a:lnTo>
                      <a:pt x="129" y="454"/>
                    </a:lnTo>
                    <a:lnTo>
                      <a:pt x="132" y="456"/>
                    </a:lnTo>
                    <a:lnTo>
                      <a:pt x="136" y="456"/>
                    </a:lnTo>
                    <a:lnTo>
                      <a:pt x="140" y="453"/>
                    </a:lnTo>
                    <a:lnTo>
                      <a:pt x="143" y="455"/>
                    </a:lnTo>
                    <a:lnTo>
                      <a:pt x="145" y="454"/>
                    </a:lnTo>
                    <a:lnTo>
                      <a:pt x="148" y="456"/>
                    </a:lnTo>
                    <a:lnTo>
                      <a:pt x="148" y="458"/>
                    </a:lnTo>
                    <a:lnTo>
                      <a:pt x="152" y="457"/>
                    </a:lnTo>
                    <a:lnTo>
                      <a:pt x="153" y="457"/>
                    </a:lnTo>
                    <a:lnTo>
                      <a:pt x="154" y="457"/>
                    </a:lnTo>
                    <a:lnTo>
                      <a:pt x="155" y="457"/>
                    </a:lnTo>
                    <a:lnTo>
                      <a:pt x="158" y="458"/>
                    </a:lnTo>
                    <a:lnTo>
                      <a:pt x="162" y="461"/>
                    </a:lnTo>
                    <a:lnTo>
                      <a:pt x="166" y="463"/>
                    </a:lnTo>
                    <a:lnTo>
                      <a:pt x="169" y="465"/>
                    </a:lnTo>
                    <a:lnTo>
                      <a:pt x="169" y="467"/>
                    </a:lnTo>
                    <a:lnTo>
                      <a:pt x="174" y="465"/>
                    </a:lnTo>
                    <a:lnTo>
                      <a:pt x="178" y="467"/>
                    </a:lnTo>
                    <a:lnTo>
                      <a:pt x="180" y="471"/>
                    </a:lnTo>
                    <a:lnTo>
                      <a:pt x="188" y="477"/>
                    </a:lnTo>
                    <a:lnTo>
                      <a:pt x="190" y="477"/>
                    </a:lnTo>
                    <a:lnTo>
                      <a:pt x="191" y="477"/>
                    </a:lnTo>
                    <a:lnTo>
                      <a:pt x="191" y="481"/>
                    </a:lnTo>
                    <a:lnTo>
                      <a:pt x="193" y="482"/>
                    </a:lnTo>
                    <a:lnTo>
                      <a:pt x="196" y="482"/>
                    </a:lnTo>
                    <a:lnTo>
                      <a:pt x="197" y="479"/>
                    </a:lnTo>
                    <a:lnTo>
                      <a:pt x="200" y="478"/>
                    </a:lnTo>
                    <a:lnTo>
                      <a:pt x="200" y="476"/>
                    </a:lnTo>
                    <a:lnTo>
                      <a:pt x="202" y="473"/>
                    </a:lnTo>
                    <a:lnTo>
                      <a:pt x="204" y="473"/>
                    </a:lnTo>
                    <a:lnTo>
                      <a:pt x="205" y="476"/>
                    </a:lnTo>
                    <a:lnTo>
                      <a:pt x="206" y="477"/>
                    </a:lnTo>
                    <a:lnTo>
                      <a:pt x="208" y="477"/>
                    </a:lnTo>
                    <a:lnTo>
                      <a:pt x="210" y="476"/>
                    </a:lnTo>
                    <a:lnTo>
                      <a:pt x="211" y="473"/>
                    </a:lnTo>
                    <a:lnTo>
                      <a:pt x="211" y="471"/>
                    </a:lnTo>
                    <a:lnTo>
                      <a:pt x="210" y="470"/>
                    </a:lnTo>
                    <a:lnTo>
                      <a:pt x="210" y="466"/>
                    </a:lnTo>
                    <a:lnTo>
                      <a:pt x="211" y="465"/>
                    </a:lnTo>
                    <a:lnTo>
                      <a:pt x="213" y="467"/>
                    </a:lnTo>
                    <a:lnTo>
                      <a:pt x="215" y="467"/>
                    </a:lnTo>
                    <a:lnTo>
                      <a:pt x="216" y="467"/>
                    </a:lnTo>
                    <a:lnTo>
                      <a:pt x="218" y="467"/>
                    </a:lnTo>
                    <a:lnTo>
                      <a:pt x="221" y="470"/>
                    </a:lnTo>
                    <a:lnTo>
                      <a:pt x="223" y="470"/>
                    </a:lnTo>
                    <a:lnTo>
                      <a:pt x="224" y="466"/>
                    </a:lnTo>
                    <a:lnTo>
                      <a:pt x="226" y="465"/>
                    </a:lnTo>
                    <a:lnTo>
                      <a:pt x="227" y="462"/>
                    </a:lnTo>
                    <a:lnTo>
                      <a:pt x="229" y="459"/>
                    </a:lnTo>
                    <a:lnTo>
                      <a:pt x="229" y="456"/>
                    </a:lnTo>
                    <a:lnTo>
                      <a:pt x="231" y="454"/>
                    </a:lnTo>
                    <a:lnTo>
                      <a:pt x="232" y="454"/>
                    </a:lnTo>
                    <a:lnTo>
                      <a:pt x="231" y="450"/>
                    </a:lnTo>
                    <a:lnTo>
                      <a:pt x="229" y="447"/>
                    </a:lnTo>
                    <a:lnTo>
                      <a:pt x="229" y="444"/>
                    </a:lnTo>
                    <a:lnTo>
                      <a:pt x="232" y="444"/>
                    </a:lnTo>
                    <a:lnTo>
                      <a:pt x="233" y="445"/>
                    </a:lnTo>
                    <a:lnTo>
                      <a:pt x="236" y="444"/>
                    </a:lnTo>
                    <a:lnTo>
                      <a:pt x="237" y="446"/>
                    </a:lnTo>
                    <a:lnTo>
                      <a:pt x="238" y="447"/>
                    </a:lnTo>
                    <a:lnTo>
                      <a:pt x="237" y="447"/>
                    </a:lnTo>
                    <a:lnTo>
                      <a:pt x="237" y="448"/>
                    </a:lnTo>
                    <a:lnTo>
                      <a:pt x="239" y="450"/>
                    </a:lnTo>
                    <a:lnTo>
                      <a:pt x="242" y="452"/>
                    </a:lnTo>
                    <a:lnTo>
                      <a:pt x="242" y="455"/>
                    </a:lnTo>
                    <a:lnTo>
                      <a:pt x="242" y="456"/>
                    </a:lnTo>
                    <a:lnTo>
                      <a:pt x="243" y="457"/>
                    </a:lnTo>
                    <a:lnTo>
                      <a:pt x="244" y="460"/>
                    </a:lnTo>
                    <a:lnTo>
                      <a:pt x="246" y="459"/>
                    </a:lnTo>
                    <a:lnTo>
                      <a:pt x="249" y="459"/>
                    </a:lnTo>
                    <a:lnTo>
                      <a:pt x="250" y="461"/>
                    </a:lnTo>
                    <a:lnTo>
                      <a:pt x="256" y="463"/>
                    </a:lnTo>
                    <a:lnTo>
                      <a:pt x="257" y="464"/>
                    </a:lnTo>
                    <a:lnTo>
                      <a:pt x="257" y="467"/>
                    </a:lnTo>
                    <a:lnTo>
                      <a:pt x="259" y="469"/>
                    </a:lnTo>
                    <a:lnTo>
                      <a:pt x="260" y="468"/>
                    </a:lnTo>
                    <a:lnTo>
                      <a:pt x="260" y="466"/>
                    </a:lnTo>
                    <a:lnTo>
                      <a:pt x="262" y="466"/>
                    </a:lnTo>
                    <a:lnTo>
                      <a:pt x="263" y="465"/>
                    </a:lnTo>
                    <a:lnTo>
                      <a:pt x="264" y="465"/>
                    </a:lnTo>
                    <a:lnTo>
                      <a:pt x="266" y="463"/>
                    </a:lnTo>
                    <a:lnTo>
                      <a:pt x="268" y="463"/>
                    </a:lnTo>
                    <a:lnTo>
                      <a:pt x="271" y="460"/>
                    </a:lnTo>
                    <a:lnTo>
                      <a:pt x="272" y="459"/>
                    </a:lnTo>
                    <a:lnTo>
                      <a:pt x="275" y="459"/>
                    </a:lnTo>
                    <a:lnTo>
                      <a:pt x="276" y="463"/>
                    </a:lnTo>
                    <a:lnTo>
                      <a:pt x="276" y="470"/>
                    </a:lnTo>
                    <a:lnTo>
                      <a:pt x="278" y="471"/>
                    </a:lnTo>
                    <a:lnTo>
                      <a:pt x="279" y="471"/>
                    </a:lnTo>
                    <a:lnTo>
                      <a:pt x="283" y="470"/>
                    </a:lnTo>
                    <a:lnTo>
                      <a:pt x="285" y="475"/>
                    </a:lnTo>
                    <a:lnTo>
                      <a:pt x="286" y="483"/>
                    </a:lnTo>
                    <a:lnTo>
                      <a:pt x="292" y="483"/>
                    </a:lnTo>
                    <a:lnTo>
                      <a:pt x="294" y="482"/>
                    </a:lnTo>
                    <a:lnTo>
                      <a:pt x="294" y="483"/>
                    </a:lnTo>
                    <a:lnTo>
                      <a:pt x="295" y="482"/>
                    </a:lnTo>
                    <a:lnTo>
                      <a:pt x="297" y="484"/>
                    </a:lnTo>
                    <a:lnTo>
                      <a:pt x="299" y="482"/>
                    </a:lnTo>
                    <a:lnTo>
                      <a:pt x="299" y="480"/>
                    </a:lnTo>
                    <a:lnTo>
                      <a:pt x="301" y="479"/>
                    </a:lnTo>
                    <a:lnTo>
                      <a:pt x="301" y="478"/>
                    </a:lnTo>
                    <a:lnTo>
                      <a:pt x="304" y="476"/>
                    </a:lnTo>
                    <a:lnTo>
                      <a:pt x="303" y="468"/>
                    </a:lnTo>
                    <a:lnTo>
                      <a:pt x="306" y="458"/>
                    </a:lnTo>
                    <a:lnTo>
                      <a:pt x="306" y="453"/>
                    </a:lnTo>
                    <a:lnTo>
                      <a:pt x="304" y="453"/>
                    </a:lnTo>
                    <a:lnTo>
                      <a:pt x="308" y="441"/>
                    </a:lnTo>
                    <a:lnTo>
                      <a:pt x="309" y="440"/>
                    </a:lnTo>
                    <a:lnTo>
                      <a:pt x="310" y="436"/>
                    </a:lnTo>
                    <a:lnTo>
                      <a:pt x="313" y="431"/>
                    </a:lnTo>
                    <a:lnTo>
                      <a:pt x="314" y="430"/>
                    </a:lnTo>
                    <a:lnTo>
                      <a:pt x="319" y="430"/>
                    </a:lnTo>
                    <a:lnTo>
                      <a:pt x="320" y="427"/>
                    </a:lnTo>
                    <a:lnTo>
                      <a:pt x="324" y="427"/>
                    </a:lnTo>
                    <a:lnTo>
                      <a:pt x="328" y="424"/>
                    </a:lnTo>
                    <a:lnTo>
                      <a:pt x="328" y="422"/>
                    </a:lnTo>
                    <a:lnTo>
                      <a:pt x="330" y="421"/>
                    </a:lnTo>
                    <a:lnTo>
                      <a:pt x="330" y="419"/>
                    </a:lnTo>
                    <a:lnTo>
                      <a:pt x="332" y="418"/>
                    </a:lnTo>
                    <a:lnTo>
                      <a:pt x="333" y="418"/>
                    </a:lnTo>
                    <a:lnTo>
                      <a:pt x="335" y="418"/>
                    </a:lnTo>
                    <a:lnTo>
                      <a:pt x="333" y="411"/>
                    </a:lnTo>
                    <a:lnTo>
                      <a:pt x="337" y="405"/>
                    </a:lnTo>
                    <a:lnTo>
                      <a:pt x="337" y="403"/>
                    </a:lnTo>
                    <a:lnTo>
                      <a:pt x="336" y="400"/>
                    </a:lnTo>
                    <a:lnTo>
                      <a:pt x="337" y="399"/>
                    </a:lnTo>
                    <a:lnTo>
                      <a:pt x="337" y="397"/>
                    </a:lnTo>
                    <a:lnTo>
                      <a:pt x="340" y="396"/>
                    </a:lnTo>
                    <a:lnTo>
                      <a:pt x="341" y="396"/>
                    </a:lnTo>
                    <a:lnTo>
                      <a:pt x="343" y="397"/>
                    </a:lnTo>
                    <a:lnTo>
                      <a:pt x="346" y="397"/>
                    </a:lnTo>
                    <a:lnTo>
                      <a:pt x="347" y="396"/>
                    </a:lnTo>
                    <a:lnTo>
                      <a:pt x="348" y="398"/>
                    </a:lnTo>
                    <a:lnTo>
                      <a:pt x="348" y="397"/>
                    </a:lnTo>
                    <a:lnTo>
                      <a:pt x="349" y="399"/>
                    </a:lnTo>
                    <a:lnTo>
                      <a:pt x="350" y="400"/>
                    </a:lnTo>
                    <a:lnTo>
                      <a:pt x="351" y="399"/>
                    </a:lnTo>
                    <a:lnTo>
                      <a:pt x="352" y="400"/>
                    </a:lnTo>
                    <a:lnTo>
                      <a:pt x="354" y="398"/>
                    </a:lnTo>
                    <a:lnTo>
                      <a:pt x="356" y="399"/>
                    </a:lnTo>
                    <a:lnTo>
                      <a:pt x="358" y="401"/>
                    </a:lnTo>
                    <a:lnTo>
                      <a:pt x="358" y="403"/>
                    </a:lnTo>
                    <a:lnTo>
                      <a:pt x="361" y="403"/>
                    </a:lnTo>
                    <a:lnTo>
                      <a:pt x="363" y="405"/>
                    </a:lnTo>
                    <a:lnTo>
                      <a:pt x="365" y="406"/>
                    </a:lnTo>
                    <a:lnTo>
                      <a:pt x="366" y="405"/>
                    </a:lnTo>
                    <a:lnTo>
                      <a:pt x="369" y="407"/>
                    </a:lnTo>
                    <a:lnTo>
                      <a:pt x="371" y="408"/>
                    </a:lnTo>
                    <a:lnTo>
                      <a:pt x="372" y="410"/>
                    </a:lnTo>
                    <a:lnTo>
                      <a:pt x="374" y="410"/>
                    </a:lnTo>
                    <a:lnTo>
                      <a:pt x="375" y="410"/>
                    </a:lnTo>
                    <a:lnTo>
                      <a:pt x="377" y="412"/>
                    </a:lnTo>
                    <a:lnTo>
                      <a:pt x="379" y="410"/>
                    </a:lnTo>
                    <a:lnTo>
                      <a:pt x="380" y="410"/>
                    </a:lnTo>
                    <a:lnTo>
                      <a:pt x="382" y="409"/>
                    </a:lnTo>
                    <a:lnTo>
                      <a:pt x="384" y="405"/>
                    </a:lnTo>
                    <a:lnTo>
                      <a:pt x="384" y="403"/>
                    </a:lnTo>
                    <a:lnTo>
                      <a:pt x="379" y="398"/>
                    </a:lnTo>
                    <a:lnTo>
                      <a:pt x="379" y="397"/>
                    </a:lnTo>
                    <a:lnTo>
                      <a:pt x="379" y="396"/>
                    </a:lnTo>
                    <a:lnTo>
                      <a:pt x="378" y="395"/>
                    </a:lnTo>
                    <a:lnTo>
                      <a:pt x="381" y="392"/>
                    </a:lnTo>
                    <a:lnTo>
                      <a:pt x="381" y="387"/>
                    </a:lnTo>
                    <a:lnTo>
                      <a:pt x="384" y="382"/>
                    </a:lnTo>
                    <a:lnTo>
                      <a:pt x="384" y="376"/>
                    </a:lnTo>
                    <a:lnTo>
                      <a:pt x="386" y="375"/>
                    </a:lnTo>
                    <a:lnTo>
                      <a:pt x="386" y="374"/>
                    </a:lnTo>
                    <a:lnTo>
                      <a:pt x="389" y="374"/>
                    </a:lnTo>
                    <a:lnTo>
                      <a:pt x="389" y="372"/>
                    </a:lnTo>
                    <a:lnTo>
                      <a:pt x="388" y="369"/>
                    </a:lnTo>
                    <a:lnTo>
                      <a:pt x="387" y="369"/>
                    </a:lnTo>
                    <a:lnTo>
                      <a:pt x="387" y="365"/>
                    </a:lnTo>
                    <a:lnTo>
                      <a:pt x="388" y="359"/>
                    </a:lnTo>
                    <a:lnTo>
                      <a:pt x="391" y="359"/>
                    </a:lnTo>
                    <a:lnTo>
                      <a:pt x="392" y="351"/>
                    </a:lnTo>
                    <a:lnTo>
                      <a:pt x="393" y="352"/>
                    </a:lnTo>
                    <a:lnTo>
                      <a:pt x="393" y="350"/>
                    </a:lnTo>
                    <a:lnTo>
                      <a:pt x="394" y="348"/>
                    </a:lnTo>
                    <a:lnTo>
                      <a:pt x="395" y="346"/>
                    </a:lnTo>
                    <a:lnTo>
                      <a:pt x="395" y="340"/>
                    </a:lnTo>
                    <a:lnTo>
                      <a:pt x="393" y="339"/>
                    </a:lnTo>
                    <a:lnTo>
                      <a:pt x="393" y="336"/>
                    </a:lnTo>
                    <a:lnTo>
                      <a:pt x="392" y="335"/>
                    </a:lnTo>
                    <a:lnTo>
                      <a:pt x="392" y="333"/>
                    </a:lnTo>
                    <a:lnTo>
                      <a:pt x="394" y="332"/>
                    </a:lnTo>
                    <a:lnTo>
                      <a:pt x="395" y="331"/>
                    </a:lnTo>
                    <a:lnTo>
                      <a:pt x="395" y="328"/>
                    </a:lnTo>
                    <a:lnTo>
                      <a:pt x="393" y="327"/>
                    </a:lnTo>
                    <a:lnTo>
                      <a:pt x="393" y="321"/>
                    </a:lnTo>
                    <a:lnTo>
                      <a:pt x="393" y="318"/>
                    </a:lnTo>
                    <a:lnTo>
                      <a:pt x="394" y="314"/>
                    </a:lnTo>
                    <a:lnTo>
                      <a:pt x="395" y="310"/>
                    </a:lnTo>
                    <a:lnTo>
                      <a:pt x="395" y="311"/>
                    </a:lnTo>
                    <a:lnTo>
                      <a:pt x="397" y="307"/>
                    </a:lnTo>
                    <a:lnTo>
                      <a:pt x="400" y="306"/>
                    </a:lnTo>
                    <a:lnTo>
                      <a:pt x="401" y="305"/>
                    </a:lnTo>
                    <a:lnTo>
                      <a:pt x="401" y="304"/>
                    </a:lnTo>
                    <a:lnTo>
                      <a:pt x="402" y="299"/>
                    </a:lnTo>
                    <a:lnTo>
                      <a:pt x="401" y="299"/>
                    </a:lnTo>
                    <a:lnTo>
                      <a:pt x="400" y="297"/>
                    </a:lnTo>
                    <a:lnTo>
                      <a:pt x="402" y="294"/>
                    </a:lnTo>
                    <a:lnTo>
                      <a:pt x="403" y="295"/>
                    </a:lnTo>
                    <a:lnTo>
                      <a:pt x="406" y="295"/>
                    </a:lnTo>
                    <a:lnTo>
                      <a:pt x="407" y="293"/>
                    </a:lnTo>
                    <a:lnTo>
                      <a:pt x="409" y="292"/>
                    </a:lnTo>
                    <a:lnTo>
                      <a:pt x="410" y="295"/>
                    </a:lnTo>
                    <a:lnTo>
                      <a:pt x="414" y="297"/>
                    </a:lnTo>
                    <a:lnTo>
                      <a:pt x="418" y="296"/>
                    </a:lnTo>
                    <a:lnTo>
                      <a:pt x="420" y="297"/>
                    </a:lnTo>
                    <a:lnTo>
                      <a:pt x="421" y="301"/>
                    </a:lnTo>
                    <a:lnTo>
                      <a:pt x="420" y="302"/>
                    </a:lnTo>
                    <a:lnTo>
                      <a:pt x="420" y="303"/>
                    </a:lnTo>
                    <a:lnTo>
                      <a:pt x="420" y="305"/>
                    </a:lnTo>
                    <a:lnTo>
                      <a:pt x="426" y="306"/>
                    </a:lnTo>
                    <a:lnTo>
                      <a:pt x="430" y="308"/>
                    </a:lnTo>
                    <a:lnTo>
                      <a:pt x="431" y="306"/>
                    </a:lnTo>
                    <a:lnTo>
                      <a:pt x="433" y="306"/>
                    </a:lnTo>
                    <a:lnTo>
                      <a:pt x="435" y="307"/>
                    </a:lnTo>
                    <a:lnTo>
                      <a:pt x="436" y="306"/>
                    </a:lnTo>
                    <a:lnTo>
                      <a:pt x="437" y="307"/>
                    </a:lnTo>
                    <a:lnTo>
                      <a:pt x="439" y="306"/>
                    </a:lnTo>
                    <a:lnTo>
                      <a:pt x="439" y="308"/>
                    </a:lnTo>
                    <a:lnTo>
                      <a:pt x="444" y="311"/>
                    </a:lnTo>
                    <a:lnTo>
                      <a:pt x="444" y="314"/>
                    </a:lnTo>
                    <a:lnTo>
                      <a:pt x="443" y="314"/>
                    </a:lnTo>
                    <a:lnTo>
                      <a:pt x="442" y="315"/>
                    </a:lnTo>
                    <a:lnTo>
                      <a:pt x="442" y="316"/>
                    </a:lnTo>
                    <a:lnTo>
                      <a:pt x="445" y="318"/>
                    </a:lnTo>
                    <a:lnTo>
                      <a:pt x="445" y="319"/>
                    </a:lnTo>
                    <a:lnTo>
                      <a:pt x="444" y="320"/>
                    </a:lnTo>
                    <a:lnTo>
                      <a:pt x="446" y="322"/>
                    </a:lnTo>
                    <a:lnTo>
                      <a:pt x="446" y="325"/>
                    </a:lnTo>
                    <a:lnTo>
                      <a:pt x="446" y="326"/>
                    </a:lnTo>
                    <a:lnTo>
                      <a:pt x="444" y="327"/>
                    </a:lnTo>
                    <a:lnTo>
                      <a:pt x="441" y="332"/>
                    </a:lnTo>
                    <a:lnTo>
                      <a:pt x="443" y="335"/>
                    </a:lnTo>
                    <a:lnTo>
                      <a:pt x="444" y="334"/>
                    </a:lnTo>
                    <a:lnTo>
                      <a:pt x="445" y="335"/>
                    </a:lnTo>
                    <a:lnTo>
                      <a:pt x="448" y="333"/>
                    </a:lnTo>
                    <a:lnTo>
                      <a:pt x="450" y="335"/>
                    </a:lnTo>
                    <a:lnTo>
                      <a:pt x="454" y="331"/>
                    </a:lnTo>
                    <a:lnTo>
                      <a:pt x="456" y="331"/>
                    </a:lnTo>
                    <a:lnTo>
                      <a:pt x="458" y="329"/>
                    </a:lnTo>
                    <a:lnTo>
                      <a:pt x="459" y="329"/>
                    </a:lnTo>
                    <a:lnTo>
                      <a:pt x="462" y="329"/>
                    </a:lnTo>
                    <a:lnTo>
                      <a:pt x="466" y="330"/>
                    </a:lnTo>
                    <a:lnTo>
                      <a:pt x="467" y="330"/>
                    </a:lnTo>
                    <a:lnTo>
                      <a:pt x="471" y="333"/>
                    </a:lnTo>
                    <a:lnTo>
                      <a:pt x="472" y="331"/>
                    </a:lnTo>
                    <a:lnTo>
                      <a:pt x="474" y="331"/>
                    </a:lnTo>
                    <a:lnTo>
                      <a:pt x="473" y="328"/>
                    </a:lnTo>
                    <a:lnTo>
                      <a:pt x="474" y="328"/>
                    </a:lnTo>
                    <a:lnTo>
                      <a:pt x="475" y="328"/>
                    </a:lnTo>
                    <a:lnTo>
                      <a:pt x="478" y="322"/>
                    </a:lnTo>
                    <a:lnTo>
                      <a:pt x="479" y="322"/>
                    </a:lnTo>
                    <a:lnTo>
                      <a:pt x="477" y="318"/>
                    </a:lnTo>
                    <a:lnTo>
                      <a:pt x="478" y="315"/>
                    </a:lnTo>
                    <a:lnTo>
                      <a:pt x="481" y="316"/>
                    </a:lnTo>
                    <a:lnTo>
                      <a:pt x="482" y="318"/>
                    </a:lnTo>
                    <a:lnTo>
                      <a:pt x="481" y="320"/>
                    </a:lnTo>
                    <a:lnTo>
                      <a:pt x="485" y="324"/>
                    </a:lnTo>
                    <a:lnTo>
                      <a:pt x="487" y="323"/>
                    </a:lnTo>
                    <a:lnTo>
                      <a:pt x="489" y="325"/>
                    </a:lnTo>
                    <a:lnTo>
                      <a:pt x="491" y="324"/>
                    </a:lnTo>
                    <a:lnTo>
                      <a:pt x="492" y="322"/>
                    </a:lnTo>
                    <a:lnTo>
                      <a:pt x="494" y="323"/>
                    </a:lnTo>
                    <a:lnTo>
                      <a:pt x="497" y="322"/>
                    </a:lnTo>
                    <a:lnTo>
                      <a:pt x="501" y="324"/>
                    </a:lnTo>
                    <a:lnTo>
                      <a:pt x="507" y="329"/>
                    </a:lnTo>
                    <a:lnTo>
                      <a:pt x="508" y="333"/>
                    </a:lnTo>
                    <a:lnTo>
                      <a:pt x="511" y="334"/>
                    </a:lnTo>
                    <a:lnTo>
                      <a:pt x="513" y="338"/>
                    </a:lnTo>
                    <a:lnTo>
                      <a:pt x="516" y="341"/>
                    </a:lnTo>
                    <a:lnTo>
                      <a:pt x="519" y="342"/>
                    </a:lnTo>
                    <a:lnTo>
                      <a:pt x="521" y="342"/>
                    </a:lnTo>
                    <a:lnTo>
                      <a:pt x="523" y="342"/>
                    </a:lnTo>
                    <a:lnTo>
                      <a:pt x="524" y="345"/>
                    </a:lnTo>
                    <a:lnTo>
                      <a:pt x="528" y="342"/>
                    </a:lnTo>
                    <a:lnTo>
                      <a:pt x="529" y="345"/>
                    </a:lnTo>
                    <a:lnTo>
                      <a:pt x="531" y="346"/>
                    </a:lnTo>
                    <a:lnTo>
                      <a:pt x="532" y="346"/>
                    </a:lnTo>
                    <a:lnTo>
                      <a:pt x="537" y="350"/>
                    </a:lnTo>
                    <a:lnTo>
                      <a:pt x="537" y="357"/>
                    </a:lnTo>
                    <a:lnTo>
                      <a:pt x="539" y="361"/>
                    </a:lnTo>
                    <a:lnTo>
                      <a:pt x="545" y="365"/>
                    </a:lnTo>
                    <a:lnTo>
                      <a:pt x="548" y="361"/>
                    </a:lnTo>
                    <a:lnTo>
                      <a:pt x="549" y="361"/>
                    </a:lnTo>
                    <a:lnTo>
                      <a:pt x="549" y="358"/>
                    </a:lnTo>
                    <a:lnTo>
                      <a:pt x="550" y="358"/>
                    </a:lnTo>
                    <a:lnTo>
                      <a:pt x="552" y="359"/>
                    </a:lnTo>
                    <a:lnTo>
                      <a:pt x="553" y="358"/>
                    </a:lnTo>
                    <a:lnTo>
                      <a:pt x="555" y="357"/>
                    </a:lnTo>
                    <a:lnTo>
                      <a:pt x="552" y="356"/>
                    </a:lnTo>
                    <a:lnTo>
                      <a:pt x="554" y="354"/>
                    </a:lnTo>
                    <a:lnTo>
                      <a:pt x="555" y="355"/>
                    </a:lnTo>
                    <a:lnTo>
                      <a:pt x="555" y="353"/>
                    </a:lnTo>
                    <a:lnTo>
                      <a:pt x="555" y="352"/>
                    </a:lnTo>
                    <a:lnTo>
                      <a:pt x="554" y="352"/>
                    </a:lnTo>
                    <a:lnTo>
                      <a:pt x="554" y="351"/>
                    </a:lnTo>
                    <a:lnTo>
                      <a:pt x="553" y="352"/>
                    </a:lnTo>
                    <a:lnTo>
                      <a:pt x="552" y="350"/>
                    </a:lnTo>
                    <a:lnTo>
                      <a:pt x="553" y="348"/>
                    </a:lnTo>
                    <a:lnTo>
                      <a:pt x="555" y="348"/>
                    </a:lnTo>
                    <a:lnTo>
                      <a:pt x="555" y="350"/>
                    </a:lnTo>
                    <a:lnTo>
                      <a:pt x="557" y="351"/>
                    </a:lnTo>
                    <a:lnTo>
                      <a:pt x="558" y="351"/>
                    </a:lnTo>
                    <a:lnTo>
                      <a:pt x="559" y="350"/>
                    </a:lnTo>
                    <a:lnTo>
                      <a:pt x="560" y="348"/>
                    </a:lnTo>
                    <a:lnTo>
                      <a:pt x="557" y="345"/>
                    </a:lnTo>
                    <a:lnTo>
                      <a:pt x="558" y="343"/>
                    </a:lnTo>
                    <a:lnTo>
                      <a:pt x="559" y="342"/>
                    </a:lnTo>
                    <a:lnTo>
                      <a:pt x="559" y="341"/>
                    </a:lnTo>
                    <a:lnTo>
                      <a:pt x="560" y="340"/>
                    </a:lnTo>
                    <a:lnTo>
                      <a:pt x="556" y="337"/>
                    </a:lnTo>
                    <a:lnTo>
                      <a:pt x="552" y="335"/>
                    </a:lnTo>
                    <a:lnTo>
                      <a:pt x="550" y="335"/>
                    </a:lnTo>
                    <a:lnTo>
                      <a:pt x="546" y="334"/>
                    </a:lnTo>
                    <a:lnTo>
                      <a:pt x="545" y="333"/>
                    </a:lnTo>
                    <a:lnTo>
                      <a:pt x="544" y="331"/>
                    </a:lnTo>
                    <a:lnTo>
                      <a:pt x="545" y="329"/>
                    </a:lnTo>
                    <a:lnTo>
                      <a:pt x="545" y="327"/>
                    </a:lnTo>
                    <a:lnTo>
                      <a:pt x="546" y="326"/>
                    </a:lnTo>
                    <a:lnTo>
                      <a:pt x="545" y="324"/>
                    </a:lnTo>
                    <a:lnTo>
                      <a:pt x="544" y="323"/>
                    </a:lnTo>
                    <a:lnTo>
                      <a:pt x="542" y="322"/>
                    </a:lnTo>
                    <a:lnTo>
                      <a:pt x="540" y="324"/>
                    </a:lnTo>
                    <a:lnTo>
                      <a:pt x="538" y="324"/>
                    </a:lnTo>
                    <a:lnTo>
                      <a:pt x="537" y="325"/>
                    </a:lnTo>
                    <a:lnTo>
                      <a:pt x="535" y="322"/>
                    </a:lnTo>
                    <a:lnTo>
                      <a:pt x="537" y="320"/>
                    </a:lnTo>
                    <a:lnTo>
                      <a:pt x="537" y="318"/>
                    </a:lnTo>
                    <a:lnTo>
                      <a:pt x="539" y="317"/>
                    </a:lnTo>
                    <a:lnTo>
                      <a:pt x="541" y="317"/>
                    </a:lnTo>
                    <a:lnTo>
                      <a:pt x="542" y="315"/>
                    </a:lnTo>
                    <a:lnTo>
                      <a:pt x="543" y="313"/>
                    </a:lnTo>
                    <a:lnTo>
                      <a:pt x="545" y="314"/>
                    </a:lnTo>
                    <a:lnTo>
                      <a:pt x="545" y="311"/>
                    </a:lnTo>
                    <a:lnTo>
                      <a:pt x="547" y="312"/>
                    </a:lnTo>
                    <a:lnTo>
                      <a:pt x="548" y="311"/>
                    </a:lnTo>
                    <a:lnTo>
                      <a:pt x="549" y="310"/>
                    </a:lnTo>
                    <a:lnTo>
                      <a:pt x="548" y="309"/>
                    </a:lnTo>
                    <a:lnTo>
                      <a:pt x="550" y="307"/>
                    </a:lnTo>
                    <a:lnTo>
                      <a:pt x="548" y="306"/>
                    </a:lnTo>
                    <a:lnTo>
                      <a:pt x="549" y="306"/>
                    </a:lnTo>
                    <a:lnTo>
                      <a:pt x="548" y="305"/>
                    </a:lnTo>
                    <a:lnTo>
                      <a:pt x="549" y="303"/>
                    </a:lnTo>
                    <a:lnTo>
                      <a:pt x="552" y="303"/>
                    </a:lnTo>
                    <a:lnTo>
                      <a:pt x="555" y="302"/>
                    </a:lnTo>
                    <a:lnTo>
                      <a:pt x="556" y="299"/>
                    </a:lnTo>
                    <a:lnTo>
                      <a:pt x="554" y="298"/>
                    </a:lnTo>
                    <a:lnTo>
                      <a:pt x="555" y="295"/>
                    </a:lnTo>
                    <a:lnTo>
                      <a:pt x="554" y="295"/>
                    </a:lnTo>
                    <a:lnTo>
                      <a:pt x="554" y="294"/>
                    </a:lnTo>
                    <a:lnTo>
                      <a:pt x="557" y="294"/>
                    </a:lnTo>
                    <a:lnTo>
                      <a:pt x="558" y="295"/>
                    </a:lnTo>
                    <a:lnTo>
                      <a:pt x="559" y="291"/>
                    </a:lnTo>
                    <a:lnTo>
                      <a:pt x="557" y="289"/>
                    </a:lnTo>
                    <a:lnTo>
                      <a:pt x="558" y="287"/>
                    </a:lnTo>
                    <a:lnTo>
                      <a:pt x="562" y="289"/>
                    </a:lnTo>
                    <a:lnTo>
                      <a:pt x="565" y="289"/>
                    </a:lnTo>
                    <a:lnTo>
                      <a:pt x="565" y="290"/>
                    </a:lnTo>
                    <a:lnTo>
                      <a:pt x="566" y="289"/>
                    </a:lnTo>
                    <a:lnTo>
                      <a:pt x="567" y="290"/>
                    </a:lnTo>
                    <a:lnTo>
                      <a:pt x="569" y="290"/>
                    </a:lnTo>
                    <a:lnTo>
                      <a:pt x="570" y="289"/>
                    </a:lnTo>
                    <a:lnTo>
                      <a:pt x="570" y="287"/>
                    </a:lnTo>
                    <a:lnTo>
                      <a:pt x="569" y="284"/>
                    </a:lnTo>
                    <a:lnTo>
                      <a:pt x="572" y="2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492" name="Freeform 118">
                <a:extLst>
                  <a:ext uri="{FF2B5EF4-FFF2-40B4-BE49-F238E27FC236}">
                    <a16:creationId xmlns:a16="http://schemas.microsoft.com/office/drawing/2014/main" id="{6420C3AF-D7B8-43A9-A55F-A4A1267CB94F}"/>
                  </a:ext>
                </a:extLst>
              </p:cNvPr>
              <p:cNvSpPr>
                <a:spLocks/>
              </p:cNvSpPr>
              <p:nvPr/>
            </p:nvSpPr>
            <p:spPr bwMode="auto">
              <a:xfrm>
                <a:off x="763" y="3367"/>
                <a:ext cx="572" cy="484"/>
              </a:xfrm>
              <a:custGeom>
                <a:avLst/>
                <a:gdLst>
                  <a:gd name="T0" fmla="*/ 557 w 572"/>
                  <a:gd name="T1" fmla="*/ 259 h 484"/>
                  <a:gd name="T2" fmla="*/ 527 w 572"/>
                  <a:gd name="T3" fmla="*/ 257 h 484"/>
                  <a:gd name="T4" fmla="*/ 507 w 572"/>
                  <a:gd name="T5" fmla="*/ 242 h 484"/>
                  <a:gd name="T6" fmla="*/ 497 w 572"/>
                  <a:gd name="T7" fmla="*/ 214 h 484"/>
                  <a:gd name="T8" fmla="*/ 467 w 572"/>
                  <a:gd name="T9" fmla="*/ 200 h 484"/>
                  <a:gd name="T10" fmla="*/ 443 w 572"/>
                  <a:gd name="T11" fmla="*/ 189 h 484"/>
                  <a:gd name="T12" fmla="*/ 418 w 572"/>
                  <a:gd name="T13" fmla="*/ 168 h 484"/>
                  <a:gd name="T14" fmla="*/ 395 w 572"/>
                  <a:gd name="T15" fmla="*/ 140 h 484"/>
                  <a:gd name="T16" fmla="*/ 394 w 572"/>
                  <a:gd name="T17" fmla="*/ 113 h 484"/>
                  <a:gd name="T18" fmla="*/ 407 w 572"/>
                  <a:gd name="T19" fmla="*/ 79 h 484"/>
                  <a:gd name="T20" fmla="*/ 410 w 572"/>
                  <a:gd name="T21" fmla="*/ 54 h 484"/>
                  <a:gd name="T22" fmla="*/ 401 w 572"/>
                  <a:gd name="T23" fmla="*/ 32 h 484"/>
                  <a:gd name="T24" fmla="*/ 391 w 572"/>
                  <a:gd name="T25" fmla="*/ 24 h 484"/>
                  <a:gd name="T26" fmla="*/ 365 w 572"/>
                  <a:gd name="T27" fmla="*/ 14 h 484"/>
                  <a:gd name="T28" fmla="*/ 360 w 572"/>
                  <a:gd name="T29" fmla="*/ 29 h 484"/>
                  <a:gd name="T30" fmla="*/ 344 w 572"/>
                  <a:gd name="T31" fmla="*/ 39 h 484"/>
                  <a:gd name="T32" fmla="*/ 315 w 572"/>
                  <a:gd name="T33" fmla="*/ 39 h 484"/>
                  <a:gd name="T34" fmla="*/ 308 w 572"/>
                  <a:gd name="T35" fmla="*/ 34 h 484"/>
                  <a:gd name="T36" fmla="*/ 288 w 572"/>
                  <a:gd name="T37" fmla="*/ 31 h 484"/>
                  <a:gd name="T38" fmla="*/ 271 w 572"/>
                  <a:gd name="T39" fmla="*/ 22 h 484"/>
                  <a:gd name="T40" fmla="*/ 262 w 572"/>
                  <a:gd name="T41" fmla="*/ 26 h 484"/>
                  <a:gd name="T42" fmla="*/ 250 w 572"/>
                  <a:gd name="T43" fmla="*/ 21 h 484"/>
                  <a:gd name="T44" fmla="*/ 225 w 572"/>
                  <a:gd name="T45" fmla="*/ 6 h 484"/>
                  <a:gd name="T46" fmla="*/ 205 w 572"/>
                  <a:gd name="T47" fmla="*/ 17 h 484"/>
                  <a:gd name="T48" fmla="*/ 179 w 572"/>
                  <a:gd name="T49" fmla="*/ 16 h 484"/>
                  <a:gd name="T50" fmla="*/ 163 w 572"/>
                  <a:gd name="T51" fmla="*/ 6 h 484"/>
                  <a:gd name="T52" fmla="*/ 154 w 572"/>
                  <a:gd name="T53" fmla="*/ 16 h 484"/>
                  <a:gd name="T54" fmla="*/ 131 w 572"/>
                  <a:gd name="T55" fmla="*/ 15 h 484"/>
                  <a:gd name="T56" fmla="*/ 113 w 572"/>
                  <a:gd name="T57" fmla="*/ 10 h 484"/>
                  <a:gd name="T58" fmla="*/ 90 w 572"/>
                  <a:gd name="T59" fmla="*/ 17 h 484"/>
                  <a:gd name="T60" fmla="*/ 91 w 572"/>
                  <a:gd name="T61" fmla="*/ 32 h 484"/>
                  <a:gd name="T62" fmla="*/ 92 w 572"/>
                  <a:gd name="T63" fmla="*/ 49 h 484"/>
                  <a:gd name="T64" fmla="*/ 89 w 572"/>
                  <a:gd name="T65" fmla="*/ 74 h 484"/>
                  <a:gd name="T66" fmla="*/ 84 w 572"/>
                  <a:gd name="T67" fmla="*/ 98 h 484"/>
                  <a:gd name="T68" fmla="*/ 62 w 572"/>
                  <a:gd name="T69" fmla="*/ 116 h 484"/>
                  <a:gd name="T70" fmla="*/ 58 w 572"/>
                  <a:gd name="T71" fmla="*/ 138 h 484"/>
                  <a:gd name="T72" fmla="*/ 52 w 572"/>
                  <a:gd name="T73" fmla="*/ 168 h 484"/>
                  <a:gd name="T74" fmla="*/ 34 w 572"/>
                  <a:gd name="T75" fmla="*/ 177 h 484"/>
                  <a:gd name="T76" fmla="*/ 20 w 572"/>
                  <a:gd name="T77" fmla="*/ 196 h 484"/>
                  <a:gd name="T78" fmla="*/ 0 w 572"/>
                  <a:gd name="T79" fmla="*/ 245 h 484"/>
                  <a:gd name="T80" fmla="*/ 24 w 572"/>
                  <a:gd name="T81" fmla="*/ 282 h 484"/>
                  <a:gd name="T82" fmla="*/ 57 w 572"/>
                  <a:gd name="T83" fmla="*/ 328 h 484"/>
                  <a:gd name="T84" fmla="*/ 97 w 572"/>
                  <a:gd name="T85" fmla="*/ 386 h 484"/>
                  <a:gd name="T86" fmla="*/ 125 w 572"/>
                  <a:gd name="T87" fmla="*/ 414 h 484"/>
                  <a:gd name="T88" fmla="*/ 119 w 572"/>
                  <a:gd name="T89" fmla="*/ 447 h 484"/>
                  <a:gd name="T90" fmla="*/ 155 w 572"/>
                  <a:gd name="T91" fmla="*/ 457 h 484"/>
                  <a:gd name="T92" fmla="*/ 208 w 572"/>
                  <a:gd name="T93" fmla="*/ 477 h 484"/>
                  <a:gd name="T94" fmla="*/ 229 w 572"/>
                  <a:gd name="T95" fmla="*/ 444 h 484"/>
                  <a:gd name="T96" fmla="*/ 260 w 572"/>
                  <a:gd name="T97" fmla="*/ 468 h 484"/>
                  <a:gd name="T98" fmla="*/ 299 w 572"/>
                  <a:gd name="T99" fmla="*/ 482 h 484"/>
                  <a:gd name="T100" fmla="*/ 332 w 572"/>
                  <a:gd name="T101" fmla="*/ 418 h 484"/>
                  <a:gd name="T102" fmla="*/ 356 w 572"/>
                  <a:gd name="T103" fmla="*/ 399 h 484"/>
                  <a:gd name="T104" fmla="*/ 379 w 572"/>
                  <a:gd name="T105" fmla="*/ 397 h 484"/>
                  <a:gd name="T106" fmla="*/ 395 w 572"/>
                  <a:gd name="T107" fmla="*/ 340 h 484"/>
                  <a:gd name="T108" fmla="*/ 403 w 572"/>
                  <a:gd name="T109" fmla="*/ 295 h 484"/>
                  <a:gd name="T110" fmla="*/ 444 w 572"/>
                  <a:gd name="T111" fmla="*/ 311 h 484"/>
                  <a:gd name="T112" fmla="*/ 462 w 572"/>
                  <a:gd name="T113" fmla="*/ 329 h 484"/>
                  <a:gd name="T114" fmla="*/ 497 w 572"/>
                  <a:gd name="T115" fmla="*/ 322 h 484"/>
                  <a:gd name="T116" fmla="*/ 550 w 572"/>
                  <a:gd name="T117" fmla="*/ 358 h 484"/>
                  <a:gd name="T118" fmla="*/ 560 w 572"/>
                  <a:gd name="T119" fmla="*/ 348 h 484"/>
                  <a:gd name="T120" fmla="*/ 535 w 572"/>
                  <a:gd name="T121" fmla="*/ 322 h 484"/>
                  <a:gd name="T122" fmla="*/ 556 w 572"/>
                  <a:gd name="T123" fmla="*/ 299 h 4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2"/>
                  <a:gd name="T187" fmla="*/ 0 h 484"/>
                  <a:gd name="T188" fmla="*/ 572 w 572"/>
                  <a:gd name="T189" fmla="*/ 484 h 48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2" h="484">
                    <a:moveTo>
                      <a:pt x="572" y="284"/>
                    </a:moveTo>
                    <a:lnTo>
                      <a:pt x="567" y="277"/>
                    </a:lnTo>
                    <a:lnTo>
                      <a:pt x="568" y="276"/>
                    </a:lnTo>
                    <a:lnTo>
                      <a:pt x="570" y="276"/>
                    </a:lnTo>
                    <a:lnTo>
                      <a:pt x="570" y="274"/>
                    </a:lnTo>
                    <a:lnTo>
                      <a:pt x="567" y="273"/>
                    </a:lnTo>
                    <a:lnTo>
                      <a:pt x="565" y="274"/>
                    </a:lnTo>
                    <a:lnTo>
                      <a:pt x="566" y="274"/>
                    </a:lnTo>
                    <a:lnTo>
                      <a:pt x="565" y="275"/>
                    </a:lnTo>
                    <a:lnTo>
                      <a:pt x="562" y="271"/>
                    </a:lnTo>
                    <a:lnTo>
                      <a:pt x="561" y="269"/>
                    </a:lnTo>
                    <a:lnTo>
                      <a:pt x="562" y="268"/>
                    </a:lnTo>
                    <a:lnTo>
                      <a:pt x="565" y="268"/>
                    </a:lnTo>
                    <a:lnTo>
                      <a:pt x="565" y="269"/>
                    </a:lnTo>
                    <a:lnTo>
                      <a:pt x="565" y="267"/>
                    </a:lnTo>
                    <a:lnTo>
                      <a:pt x="565" y="263"/>
                    </a:lnTo>
                    <a:lnTo>
                      <a:pt x="562" y="261"/>
                    </a:lnTo>
                    <a:lnTo>
                      <a:pt x="561" y="264"/>
                    </a:lnTo>
                    <a:lnTo>
                      <a:pt x="562" y="261"/>
                    </a:lnTo>
                    <a:lnTo>
                      <a:pt x="559" y="259"/>
                    </a:lnTo>
                    <a:lnTo>
                      <a:pt x="558" y="259"/>
                    </a:lnTo>
                    <a:lnTo>
                      <a:pt x="557" y="259"/>
                    </a:lnTo>
                    <a:lnTo>
                      <a:pt x="556" y="261"/>
                    </a:lnTo>
                    <a:lnTo>
                      <a:pt x="557" y="263"/>
                    </a:lnTo>
                    <a:lnTo>
                      <a:pt x="556" y="264"/>
                    </a:lnTo>
                    <a:lnTo>
                      <a:pt x="554" y="264"/>
                    </a:lnTo>
                    <a:lnTo>
                      <a:pt x="554" y="263"/>
                    </a:lnTo>
                    <a:lnTo>
                      <a:pt x="553" y="261"/>
                    </a:lnTo>
                    <a:lnTo>
                      <a:pt x="550" y="260"/>
                    </a:lnTo>
                    <a:lnTo>
                      <a:pt x="549" y="261"/>
                    </a:lnTo>
                    <a:lnTo>
                      <a:pt x="546" y="265"/>
                    </a:lnTo>
                    <a:lnTo>
                      <a:pt x="544" y="264"/>
                    </a:lnTo>
                    <a:lnTo>
                      <a:pt x="542" y="264"/>
                    </a:lnTo>
                    <a:lnTo>
                      <a:pt x="537" y="262"/>
                    </a:lnTo>
                    <a:lnTo>
                      <a:pt x="537" y="264"/>
                    </a:lnTo>
                    <a:lnTo>
                      <a:pt x="536" y="263"/>
                    </a:lnTo>
                    <a:lnTo>
                      <a:pt x="535" y="264"/>
                    </a:lnTo>
                    <a:lnTo>
                      <a:pt x="535" y="262"/>
                    </a:lnTo>
                    <a:lnTo>
                      <a:pt x="534" y="262"/>
                    </a:lnTo>
                    <a:lnTo>
                      <a:pt x="532" y="257"/>
                    </a:lnTo>
                    <a:lnTo>
                      <a:pt x="531" y="256"/>
                    </a:lnTo>
                    <a:lnTo>
                      <a:pt x="529" y="256"/>
                    </a:lnTo>
                    <a:lnTo>
                      <a:pt x="528" y="257"/>
                    </a:lnTo>
                    <a:lnTo>
                      <a:pt x="527" y="257"/>
                    </a:lnTo>
                    <a:lnTo>
                      <a:pt x="526" y="261"/>
                    </a:lnTo>
                    <a:lnTo>
                      <a:pt x="524" y="263"/>
                    </a:lnTo>
                    <a:lnTo>
                      <a:pt x="524" y="262"/>
                    </a:lnTo>
                    <a:lnTo>
                      <a:pt x="524" y="259"/>
                    </a:lnTo>
                    <a:lnTo>
                      <a:pt x="521" y="257"/>
                    </a:lnTo>
                    <a:lnTo>
                      <a:pt x="520" y="255"/>
                    </a:lnTo>
                    <a:lnTo>
                      <a:pt x="518" y="254"/>
                    </a:lnTo>
                    <a:lnTo>
                      <a:pt x="517" y="254"/>
                    </a:lnTo>
                    <a:lnTo>
                      <a:pt x="516" y="254"/>
                    </a:lnTo>
                    <a:lnTo>
                      <a:pt x="513" y="251"/>
                    </a:lnTo>
                    <a:lnTo>
                      <a:pt x="514" y="250"/>
                    </a:lnTo>
                    <a:lnTo>
                      <a:pt x="513" y="247"/>
                    </a:lnTo>
                    <a:lnTo>
                      <a:pt x="512" y="245"/>
                    </a:lnTo>
                    <a:lnTo>
                      <a:pt x="511" y="246"/>
                    </a:lnTo>
                    <a:lnTo>
                      <a:pt x="509" y="244"/>
                    </a:lnTo>
                    <a:lnTo>
                      <a:pt x="510" y="242"/>
                    </a:lnTo>
                    <a:lnTo>
                      <a:pt x="509" y="242"/>
                    </a:lnTo>
                    <a:lnTo>
                      <a:pt x="508" y="242"/>
                    </a:lnTo>
                    <a:lnTo>
                      <a:pt x="508" y="244"/>
                    </a:lnTo>
                    <a:lnTo>
                      <a:pt x="507" y="244"/>
                    </a:lnTo>
                    <a:lnTo>
                      <a:pt x="507" y="242"/>
                    </a:lnTo>
                    <a:lnTo>
                      <a:pt x="506" y="239"/>
                    </a:lnTo>
                    <a:lnTo>
                      <a:pt x="506" y="237"/>
                    </a:lnTo>
                    <a:lnTo>
                      <a:pt x="504" y="237"/>
                    </a:lnTo>
                    <a:lnTo>
                      <a:pt x="503" y="237"/>
                    </a:lnTo>
                    <a:lnTo>
                      <a:pt x="505" y="234"/>
                    </a:lnTo>
                    <a:lnTo>
                      <a:pt x="505" y="231"/>
                    </a:lnTo>
                    <a:lnTo>
                      <a:pt x="507" y="229"/>
                    </a:lnTo>
                    <a:lnTo>
                      <a:pt x="507" y="227"/>
                    </a:lnTo>
                    <a:lnTo>
                      <a:pt x="509" y="225"/>
                    </a:lnTo>
                    <a:lnTo>
                      <a:pt x="508" y="224"/>
                    </a:lnTo>
                    <a:lnTo>
                      <a:pt x="508" y="223"/>
                    </a:lnTo>
                    <a:lnTo>
                      <a:pt x="508" y="221"/>
                    </a:lnTo>
                    <a:lnTo>
                      <a:pt x="508" y="217"/>
                    </a:lnTo>
                    <a:lnTo>
                      <a:pt x="508" y="214"/>
                    </a:lnTo>
                    <a:lnTo>
                      <a:pt x="507" y="213"/>
                    </a:lnTo>
                    <a:lnTo>
                      <a:pt x="504" y="212"/>
                    </a:lnTo>
                    <a:lnTo>
                      <a:pt x="503" y="212"/>
                    </a:lnTo>
                    <a:lnTo>
                      <a:pt x="502" y="212"/>
                    </a:lnTo>
                    <a:lnTo>
                      <a:pt x="501" y="211"/>
                    </a:lnTo>
                    <a:lnTo>
                      <a:pt x="499" y="211"/>
                    </a:lnTo>
                    <a:lnTo>
                      <a:pt x="499" y="213"/>
                    </a:lnTo>
                    <a:lnTo>
                      <a:pt x="497" y="214"/>
                    </a:lnTo>
                    <a:lnTo>
                      <a:pt x="494" y="211"/>
                    </a:lnTo>
                    <a:lnTo>
                      <a:pt x="491" y="211"/>
                    </a:lnTo>
                    <a:lnTo>
                      <a:pt x="490" y="213"/>
                    </a:lnTo>
                    <a:lnTo>
                      <a:pt x="488" y="214"/>
                    </a:lnTo>
                    <a:lnTo>
                      <a:pt x="487" y="212"/>
                    </a:lnTo>
                    <a:lnTo>
                      <a:pt x="486" y="212"/>
                    </a:lnTo>
                    <a:lnTo>
                      <a:pt x="484" y="213"/>
                    </a:lnTo>
                    <a:lnTo>
                      <a:pt x="484" y="214"/>
                    </a:lnTo>
                    <a:lnTo>
                      <a:pt x="482" y="215"/>
                    </a:lnTo>
                    <a:lnTo>
                      <a:pt x="483" y="212"/>
                    </a:lnTo>
                    <a:lnTo>
                      <a:pt x="484" y="210"/>
                    </a:lnTo>
                    <a:lnTo>
                      <a:pt x="480" y="206"/>
                    </a:lnTo>
                    <a:lnTo>
                      <a:pt x="480" y="207"/>
                    </a:lnTo>
                    <a:lnTo>
                      <a:pt x="478" y="206"/>
                    </a:lnTo>
                    <a:lnTo>
                      <a:pt x="477" y="206"/>
                    </a:lnTo>
                    <a:lnTo>
                      <a:pt x="474" y="203"/>
                    </a:lnTo>
                    <a:lnTo>
                      <a:pt x="471" y="203"/>
                    </a:lnTo>
                    <a:lnTo>
                      <a:pt x="470" y="204"/>
                    </a:lnTo>
                    <a:lnTo>
                      <a:pt x="469" y="199"/>
                    </a:lnTo>
                    <a:lnTo>
                      <a:pt x="467" y="199"/>
                    </a:lnTo>
                    <a:lnTo>
                      <a:pt x="467" y="200"/>
                    </a:lnTo>
                    <a:lnTo>
                      <a:pt x="462" y="205"/>
                    </a:lnTo>
                    <a:lnTo>
                      <a:pt x="459" y="206"/>
                    </a:lnTo>
                    <a:lnTo>
                      <a:pt x="458" y="206"/>
                    </a:lnTo>
                    <a:lnTo>
                      <a:pt x="455" y="204"/>
                    </a:lnTo>
                    <a:lnTo>
                      <a:pt x="452" y="203"/>
                    </a:lnTo>
                    <a:lnTo>
                      <a:pt x="453" y="202"/>
                    </a:lnTo>
                    <a:lnTo>
                      <a:pt x="452" y="198"/>
                    </a:lnTo>
                    <a:lnTo>
                      <a:pt x="453" y="197"/>
                    </a:lnTo>
                    <a:lnTo>
                      <a:pt x="452" y="196"/>
                    </a:lnTo>
                    <a:lnTo>
                      <a:pt x="451" y="193"/>
                    </a:lnTo>
                    <a:lnTo>
                      <a:pt x="450" y="193"/>
                    </a:lnTo>
                    <a:lnTo>
                      <a:pt x="449" y="191"/>
                    </a:lnTo>
                    <a:lnTo>
                      <a:pt x="448" y="190"/>
                    </a:lnTo>
                    <a:lnTo>
                      <a:pt x="444" y="190"/>
                    </a:lnTo>
                    <a:lnTo>
                      <a:pt x="442" y="193"/>
                    </a:lnTo>
                    <a:lnTo>
                      <a:pt x="440" y="190"/>
                    </a:lnTo>
                    <a:lnTo>
                      <a:pt x="438" y="190"/>
                    </a:lnTo>
                    <a:lnTo>
                      <a:pt x="436" y="187"/>
                    </a:lnTo>
                    <a:lnTo>
                      <a:pt x="437" y="187"/>
                    </a:lnTo>
                    <a:lnTo>
                      <a:pt x="438" y="187"/>
                    </a:lnTo>
                    <a:lnTo>
                      <a:pt x="443" y="189"/>
                    </a:lnTo>
                    <a:lnTo>
                      <a:pt x="444" y="187"/>
                    </a:lnTo>
                    <a:lnTo>
                      <a:pt x="442" y="184"/>
                    </a:lnTo>
                    <a:lnTo>
                      <a:pt x="444" y="183"/>
                    </a:lnTo>
                    <a:lnTo>
                      <a:pt x="445" y="180"/>
                    </a:lnTo>
                    <a:lnTo>
                      <a:pt x="439" y="177"/>
                    </a:lnTo>
                    <a:lnTo>
                      <a:pt x="436" y="176"/>
                    </a:lnTo>
                    <a:lnTo>
                      <a:pt x="435" y="177"/>
                    </a:lnTo>
                    <a:lnTo>
                      <a:pt x="433" y="176"/>
                    </a:lnTo>
                    <a:lnTo>
                      <a:pt x="434" y="176"/>
                    </a:lnTo>
                    <a:lnTo>
                      <a:pt x="431" y="173"/>
                    </a:lnTo>
                    <a:lnTo>
                      <a:pt x="430" y="171"/>
                    </a:lnTo>
                    <a:lnTo>
                      <a:pt x="429" y="167"/>
                    </a:lnTo>
                    <a:lnTo>
                      <a:pt x="427" y="167"/>
                    </a:lnTo>
                    <a:lnTo>
                      <a:pt x="428" y="165"/>
                    </a:lnTo>
                    <a:lnTo>
                      <a:pt x="427" y="165"/>
                    </a:lnTo>
                    <a:lnTo>
                      <a:pt x="426" y="164"/>
                    </a:lnTo>
                    <a:lnTo>
                      <a:pt x="424" y="165"/>
                    </a:lnTo>
                    <a:lnTo>
                      <a:pt x="423" y="166"/>
                    </a:lnTo>
                    <a:lnTo>
                      <a:pt x="422" y="166"/>
                    </a:lnTo>
                    <a:lnTo>
                      <a:pt x="420" y="167"/>
                    </a:lnTo>
                    <a:lnTo>
                      <a:pt x="418" y="168"/>
                    </a:lnTo>
                    <a:lnTo>
                      <a:pt x="415" y="172"/>
                    </a:lnTo>
                    <a:lnTo>
                      <a:pt x="412" y="171"/>
                    </a:lnTo>
                    <a:lnTo>
                      <a:pt x="412" y="170"/>
                    </a:lnTo>
                    <a:lnTo>
                      <a:pt x="411" y="170"/>
                    </a:lnTo>
                    <a:lnTo>
                      <a:pt x="411" y="169"/>
                    </a:lnTo>
                    <a:lnTo>
                      <a:pt x="410" y="166"/>
                    </a:lnTo>
                    <a:lnTo>
                      <a:pt x="407" y="163"/>
                    </a:lnTo>
                    <a:lnTo>
                      <a:pt x="406" y="163"/>
                    </a:lnTo>
                    <a:lnTo>
                      <a:pt x="404" y="160"/>
                    </a:lnTo>
                    <a:lnTo>
                      <a:pt x="405" y="158"/>
                    </a:lnTo>
                    <a:lnTo>
                      <a:pt x="403" y="157"/>
                    </a:lnTo>
                    <a:lnTo>
                      <a:pt x="403" y="156"/>
                    </a:lnTo>
                    <a:lnTo>
                      <a:pt x="401" y="155"/>
                    </a:lnTo>
                    <a:lnTo>
                      <a:pt x="398" y="153"/>
                    </a:lnTo>
                    <a:lnTo>
                      <a:pt x="400" y="150"/>
                    </a:lnTo>
                    <a:lnTo>
                      <a:pt x="400" y="149"/>
                    </a:lnTo>
                    <a:lnTo>
                      <a:pt x="397" y="148"/>
                    </a:lnTo>
                    <a:lnTo>
                      <a:pt x="395" y="144"/>
                    </a:lnTo>
                    <a:lnTo>
                      <a:pt x="394" y="142"/>
                    </a:lnTo>
                    <a:lnTo>
                      <a:pt x="394" y="141"/>
                    </a:lnTo>
                    <a:lnTo>
                      <a:pt x="395" y="140"/>
                    </a:lnTo>
                    <a:lnTo>
                      <a:pt x="395" y="139"/>
                    </a:lnTo>
                    <a:lnTo>
                      <a:pt x="397" y="139"/>
                    </a:lnTo>
                    <a:lnTo>
                      <a:pt x="397" y="136"/>
                    </a:lnTo>
                    <a:lnTo>
                      <a:pt x="398" y="137"/>
                    </a:lnTo>
                    <a:lnTo>
                      <a:pt x="400" y="135"/>
                    </a:lnTo>
                    <a:lnTo>
                      <a:pt x="401" y="134"/>
                    </a:lnTo>
                    <a:lnTo>
                      <a:pt x="402" y="135"/>
                    </a:lnTo>
                    <a:lnTo>
                      <a:pt x="403" y="132"/>
                    </a:lnTo>
                    <a:lnTo>
                      <a:pt x="401" y="133"/>
                    </a:lnTo>
                    <a:lnTo>
                      <a:pt x="401" y="129"/>
                    </a:lnTo>
                    <a:lnTo>
                      <a:pt x="400" y="126"/>
                    </a:lnTo>
                    <a:lnTo>
                      <a:pt x="397" y="125"/>
                    </a:lnTo>
                    <a:lnTo>
                      <a:pt x="393" y="123"/>
                    </a:lnTo>
                    <a:lnTo>
                      <a:pt x="392" y="122"/>
                    </a:lnTo>
                    <a:lnTo>
                      <a:pt x="393" y="120"/>
                    </a:lnTo>
                    <a:lnTo>
                      <a:pt x="393" y="119"/>
                    </a:lnTo>
                    <a:lnTo>
                      <a:pt x="393" y="118"/>
                    </a:lnTo>
                    <a:lnTo>
                      <a:pt x="393" y="116"/>
                    </a:lnTo>
                    <a:lnTo>
                      <a:pt x="395" y="116"/>
                    </a:lnTo>
                    <a:lnTo>
                      <a:pt x="393" y="115"/>
                    </a:lnTo>
                    <a:lnTo>
                      <a:pt x="394" y="113"/>
                    </a:lnTo>
                    <a:lnTo>
                      <a:pt x="395" y="113"/>
                    </a:lnTo>
                    <a:lnTo>
                      <a:pt x="397" y="113"/>
                    </a:lnTo>
                    <a:lnTo>
                      <a:pt x="397" y="111"/>
                    </a:lnTo>
                    <a:lnTo>
                      <a:pt x="397" y="109"/>
                    </a:lnTo>
                    <a:lnTo>
                      <a:pt x="398" y="108"/>
                    </a:lnTo>
                    <a:lnTo>
                      <a:pt x="398" y="105"/>
                    </a:lnTo>
                    <a:lnTo>
                      <a:pt x="399" y="105"/>
                    </a:lnTo>
                    <a:lnTo>
                      <a:pt x="399" y="102"/>
                    </a:lnTo>
                    <a:lnTo>
                      <a:pt x="401" y="102"/>
                    </a:lnTo>
                    <a:lnTo>
                      <a:pt x="402" y="99"/>
                    </a:lnTo>
                    <a:lnTo>
                      <a:pt x="401" y="99"/>
                    </a:lnTo>
                    <a:lnTo>
                      <a:pt x="400" y="100"/>
                    </a:lnTo>
                    <a:lnTo>
                      <a:pt x="398" y="100"/>
                    </a:lnTo>
                    <a:lnTo>
                      <a:pt x="398" y="99"/>
                    </a:lnTo>
                    <a:lnTo>
                      <a:pt x="398" y="98"/>
                    </a:lnTo>
                    <a:lnTo>
                      <a:pt x="400" y="98"/>
                    </a:lnTo>
                    <a:lnTo>
                      <a:pt x="402" y="95"/>
                    </a:lnTo>
                    <a:lnTo>
                      <a:pt x="402" y="91"/>
                    </a:lnTo>
                    <a:lnTo>
                      <a:pt x="403" y="89"/>
                    </a:lnTo>
                    <a:lnTo>
                      <a:pt x="406" y="89"/>
                    </a:lnTo>
                    <a:lnTo>
                      <a:pt x="407" y="80"/>
                    </a:lnTo>
                    <a:lnTo>
                      <a:pt x="407" y="79"/>
                    </a:lnTo>
                    <a:lnTo>
                      <a:pt x="406" y="78"/>
                    </a:lnTo>
                    <a:lnTo>
                      <a:pt x="406" y="76"/>
                    </a:lnTo>
                    <a:lnTo>
                      <a:pt x="407" y="75"/>
                    </a:lnTo>
                    <a:lnTo>
                      <a:pt x="409" y="73"/>
                    </a:lnTo>
                    <a:lnTo>
                      <a:pt x="410" y="72"/>
                    </a:lnTo>
                    <a:lnTo>
                      <a:pt x="409" y="70"/>
                    </a:lnTo>
                    <a:lnTo>
                      <a:pt x="410" y="67"/>
                    </a:lnTo>
                    <a:lnTo>
                      <a:pt x="409" y="66"/>
                    </a:lnTo>
                    <a:lnTo>
                      <a:pt x="409" y="65"/>
                    </a:lnTo>
                    <a:lnTo>
                      <a:pt x="410" y="65"/>
                    </a:lnTo>
                    <a:lnTo>
                      <a:pt x="407" y="62"/>
                    </a:lnTo>
                    <a:lnTo>
                      <a:pt x="407" y="61"/>
                    </a:lnTo>
                    <a:lnTo>
                      <a:pt x="407" y="59"/>
                    </a:lnTo>
                    <a:lnTo>
                      <a:pt x="406" y="59"/>
                    </a:lnTo>
                    <a:lnTo>
                      <a:pt x="403" y="57"/>
                    </a:lnTo>
                    <a:lnTo>
                      <a:pt x="404" y="55"/>
                    </a:lnTo>
                    <a:lnTo>
                      <a:pt x="406" y="53"/>
                    </a:lnTo>
                    <a:lnTo>
                      <a:pt x="407" y="54"/>
                    </a:lnTo>
                    <a:lnTo>
                      <a:pt x="407" y="53"/>
                    </a:lnTo>
                    <a:lnTo>
                      <a:pt x="409" y="54"/>
                    </a:lnTo>
                    <a:lnTo>
                      <a:pt x="410" y="54"/>
                    </a:lnTo>
                    <a:lnTo>
                      <a:pt x="413" y="55"/>
                    </a:lnTo>
                    <a:lnTo>
                      <a:pt x="415" y="54"/>
                    </a:lnTo>
                    <a:lnTo>
                      <a:pt x="415" y="53"/>
                    </a:lnTo>
                    <a:lnTo>
                      <a:pt x="414" y="51"/>
                    </a:lnTo>
                    <a:lnTo>
                      <a:pt x="414" y="48"/>
                    </a:lnTo>
                    <a:lnTo>
                      <a:pt x="412" y="45"/>
                    </a:lnTo>
                    <a:lnTo>
                      <a:pt x="412" y="44"/>
                    </a:lnTo>
                    <a:lnTo>
                      <a:pt x="414" y="42"/>
                    </a:lnTo>
                    <a:lnTo>
                      <a:pt x="412" y="42"/>
                    </a:lnTo>
                    <a:lnTo>
                      <a:pt x="411" y="44"/>
                    </a:lnTo>
                    <a:lnTo>
                      <a:pt x="410" y="44"/>
                    </a:lnTo>
                    <a:lnTo>
                      <a:pt x="409" y="42"/>
                    </a:lnTo>
                    <a:lnTo>
                      <a:pt x="407" y="44"/>
                    </a:lnTo>
                    <a:lnTo>
                      <a:pt x="406" y="44"/>
                    </a:lnTo>
                    <a:lnTo>
                      <a:pt x="405" y="41"/>
                    </a:lnTo>
                    <a:lnTo>
                      <a:pt x="402" y="38"/>
                    </a:lnTo>
                    <a:lnTo>
                      <a:pt x="404" y="37"/>
                    </a:lnTo>
                    <a:lnTo>
                      <a:pt x="402" y="36"/>
                    </a:lnTo>
                    <a:lnTo>
                      <a:pt x="402" y="34"/>
                    </a:lnTo>
                    <a:lnTo>
                      <a:pt x="402" y="33"/>
                    </a:lnTo>
                    <a:lnTo>
                      <a:pt x="401" y="32"/>
                    </a:lnTo>
                    <a:lnTo>
                      <a:pt x="401" y="28"/>
                    </a:lnTo>
                    <a:lnTo>
                      <a:pt x="399" y="29"/>
                    </a:lnTo>
                    <a:lnTo>
                      <a:pt x="400" y="28"/>
                    </a:lnTo>
                    <a:lnTo>
                      <a:pt x="400" y="27"/>
                    </a:lnTo>
                    <a:lnTo>
                      <a:pt x="399" y="27"/>
                    </a:lnTo>
                    <a:lnTo>
                      <a:pt x="400" y="26"/>
                    </a:lnTo>
                    <a:lnTo>
                      <a:pt x="400" y="24"/>
                    </a:lnTo>
                    <a:lnTo>
                      <a:pt x="398" y="23"/>
                    </a:lnTo>
                    <a:lnTo>
                      <a:pt x="399" y="23"/>
                    </a:lnTo>
                    <a:lnTo>
                      <a:pt x="401" y="23"/>
                    </a:lnTo>
                    <a:lnTo>
                      <a:pt x="398" y="21"/>
                    </a:lnTo>
                    <a:lnTo>
                      <a:pt x="398" y="20"/>
                    </a:lnTo>
                    <a:lnTo>
                      <a:pt x="397" y="22"/>
                    </a:lnTo>
                    <a:lnTo>
                      <a:pt x="396" y="22"/>
                    </a:lnTo>
                    <a:lnTo>
                      <a:pt x="395" y="21"/>
                    </a:lnTo>
                    <a:lnTo>
                      <a:pt x="394" y="21"/>
                    </a:lnTo>
                    <a:lnTo>
                      <a:pt x="392" y="25"/>
                    </a:lnTo>
                    <a:lnTo>
                      <a:pt x="393" y="26"/>
                    </a:lnTo>
                    <a:lnTo>
                      <a:pt x="392" y="27"/>
                    </a:lnTo>
                    <a:lnTo>
                      <a:pt x="391" y="26"/>
                    </a:lnTo>
                    <a:lnTo>
                      <a:pt x="391" y="24"/>
                    </a:lnTo>
                    <a:lnTo>
                      <a:pt x="390" y="22"/>
                    </a:lnTo>
                    <a:lnTo>
                      <a:pt x="389" y="22"/>
                    </a:lnTo>
                    <a:lnTo>
                      <a:pt x="387" y="21"/>
                    </a:lnTo>
                    <a:lnTo>
                      <a:pt x="385" y="17"/>
                    </a:lnTo>
                    <a:lnTo>
                      <a:pt x="384" y="13"/>
                    </a:lnTo>
                    <a:lnTo>
                      <a:pt x="382" y="13"/>
                    </a:lnTo>
                    <a:lnTo>
                      <a:pt x="376" y="10"/>
                    </a:lnTo>
                    <a:lnTo>
                      <a:pt x="375" y="8"/>
                    </a:lnTo>
                    <a:lnTo>
                      <a:pt x="372" y="3"/>
                    </a:lnTo>
                    <a:lnTo>
                      <a:pt x="373" y="2"/>
                    </a:lnTo>
                    <a:lnTo>
                      <a:pt x="372" y="2"/>
                    </a:lnTo>
                    <a:lnTo>
                      <a:pt x="371" y="4"/>
                    </a:lnTo>
                    <a:lnTo>
                      <a:pt x="371" y="7"/>
                    </a:lnTo>
                    <a:lnTo>
                      <a:pt x="368" y="7"/>
                    </a:lnTo>
                    <a:lnTo>
                      <a:pt x="368" y="8"/>
                    </a:lnTo>
                    <a:lnTo>
                      <a:pt x="366" y="8"/>
                    </a:lnTo>
                    <a:lnTo>
                      <a:pt x="366" y="9"/>
                    </a:lnTo>
                    <a:lnTo>
                      <a:pt x="366" y="8"/>
                    </a:lnTo>
                    <a:lnTo>
                      <a:pt x="365" y="10"/>
                    </a:lnTo>
                    <a:lnTo>
                      <a:pt x="366" y="10"/>
                    </a:lnTo>
                    <a:lnTo>
                      <a:pt x="365" y="14"/>
                    </a:lnTo>
                    <a:lnTo>
                      <a:pt x="361" y="11"/>
                    </a:lnTo>
                    <a:lnTo>
                      <a:pt x="361" y="13"/>
                    </a:lnTo>
                    <a:lnTo>
                      <a:pt x="361" y="14"/>
                    </a:lnTo>
                    <a:lnTo>
                      <a:pt x="360" y="14"/>
                    </a:lnTo>
                    <a:lnTo>
                      <a:pt x="361" y="15"/>
                    </a:lnTo>
                    <a:lnTo>
                      <a:pt x="360" y="15"/>
                    </a:lnTo>
                    <a:lnTo>
                      <a:pt x="361" y="16"/>
                    </a:lnTo>
                    <a:lnTo>
                      <a:pt x="360" y="18"/>
                    </a:lnTo>
                    <a:lnTo>
                      <a:pt x="361" y="19"/>
                    </a:lnTo>
                    <a:lnTo>
                      <a:pt x="360" y="19"/>
                    </a:lnTo>
                    <a:lnTo>
                      <a:pt x="359" y="20"/>
                    </a:lnTo>
                    <a:lnTo>
                      <a:pt x="358" y="20"/>
                    </a:lnTo>
                    <a:lnTo>
                      <a:pt x="358" y="23"/>
                    </a:lnTo>
                    <a:lnTo>
                      <a:pt x="357" y="23"/>
                    </a:lnTo>
                    <a:lnTo>
                      <a:pt x="357" y="24"/>
                    </a:lnTo>
                    <a:lnTo>
                      <a:pt x="357" y="25"/>
                    </a:lnTo>
                    <a:lnTo>
                      <a:pt x="359" y="26"/>
                    </a:lnTo>
                    <a:lnTo>
                      <a:pt x="358" y="28"/>
                    </a:lnTo>
                    <a:lnTo>
                      <a:pt x="358" y="30"/>
                    </a:lnTo>
                    <a:lnTo>
                      <a:pt x="360" y="29"/>
                    </a:lnTo>
                    <a:lnTo>
                      <a:pt x="360" y="31"/>
                    </a:lnTo>
                    <a:lnTo>
                      <a:pt x="359" y="31"/>
                    </a:lnTo>
                    <a:lnTo>
                      <a:pt x="361" y="32"/>
                    </a:lnTo>
                    <a:lnTo>
                      <a:pt x="361" y="33"/>
                    </a:lnTo>
                    <a:lnTo>
                      <a:pt x="359" y="34"/>
                    </a:lnTo>
                    <a:lnTo>
                      <a:pt x="361" y="34"/>
                    </a:lnTo>
                    <a:lnTo>
                      <a:pt x="360" y="34"/>
                    </a:lnTo>
                    <a:lnTo>
                      <a:pt x="358" y="35"/>
                    </a:lnTo>
                    <a:lnTo>
                      <a:pt x="357" y="34"/>
                    </a:lnTo>
                    <a:lnTo>
                      <a:pt x="357" y="35"/>
                    </a:lnTo>
                    <a:lnTo>
                      <a:pt x="357" y="36"/>
                    </a:lnTo>
                    <a:lnTo>
                      <a:pt x="353" y="36"/>
                    </a:lnTo>
                    <a:lnTo>
                      <a:pt x="353" y="37"/>
                    </a:lnTo>
                    <a:lnTo>
                      <a:pt x="352" y="37"/>
                    </a:lnTo>
                    <a:lnTo>
                      <a:pt x="352" y="36"/>
                    </a:lnTo>
                    <a:lnTo>
                      <a:pt x="349" y="36"/>
                    </a:lnTo>
                    <a:lnTo>
                      <a:pt x="348" y="35"/>
                    </a:lnTo>
                    <a:lnTo>
                      <a:pt x="348" y="36"/>
                    </a:lnTo>
                    <a:lnTo>
                      <a:pt x="348" y="37"/>
                    </a:lnTo>
                    <a:lnTo>
                      <a:pt x="346" y="37"/>
                    </a:lnTo>
                    <a:lnTo>
                      <a:pt x="345" y="37"/>
                    </a:lnTo>
                    <a:lnTo>
                      <a:pt x="344" y="39"/>
                    </a:lnTo>
                    <a:lnTo>
                      <a:pt x="341" y="42"/>
                    </a:lnTo>
                    <a:lnTo>
                      <a:pt x="340" y="41"/>
                    </a:lnTo>
                    <a:lnTo>
                      <a:pt x="340" y="42"/>
                    </a:lnTo>
                    <a:lnTo>
                      <a:pt x="338" y="42"/>
                    </a:lnTo>
                    <a:lnTo>
                      <a:pt x="336" y="43"/>
                    </a:lnTo>
                    <a:lnTo>
                      <a:pt x="336" y="44"/>
                    </a:lnTo>
                    <a:lnTo>
                      <a:pt x="335" y="44"/>
                    </a:lnTo>
                    <a:lnTo>
                      <a:pt x="336" y="48"/>
                    </a:lnTo>
                    <a:lnTo>
                      <a:pt x="335" y="49"/>
                    </a:lnTo>
                    <a:lnTo>
                      <a:pt x="335" y="51"/>
                    </a:lnTo>
                    <a:lnTo>
                      <a:pt x="334" y="52"/>
                    </a:lnTo>
                    <a:lnTo>
                      <a:pt x="332" y="51"/>
                    </a:lnTo>
                    <a:lnTo>
                      <a:pt x="331" y="50"/>
                    </a:lnTo>
                    <a:lnTo>
                      <a:pt x="332" y="49"/>
                    </a:lnTo>
                    <a:lnTo>
                      <a:pt x="331" y="45"/>
                    </a:lnTo>
                    <a:lnTo>
                      <a:pt x="329" y="44"/>
                    </a:lnTo>
                    <a:lnTo>
                      <a:pt x="324" y="41"/>
                    </a:lnTo>
                    <a:lnTo>
                      <a:pt x="319" y="42"/>
                    </a:lnTo>
                    <a:lnTo>
                      <a:pt x="317" y="42"/>
                    </a:lnTo>
                    <a:lnTo>
                      <a:pt x="317" y="40"/>
                    </a:lnTo>
                    <a:lnTo>
                      <a:pt x="315" y="40"/>
                    </a:lnTo>
                    <a:lnTo>
                      <a:pt x="315" y="39"/>
                    </a:lnTo>
                    <a:lnTo>
                      <a:pt x="316" y="38"/>
                    </a:lnTo>
                    <a:lnTo>
                      <a:pt x="317" y="38"/>
                    </a:lnTo>
                    <a:lnTo>
                      <a:pt x="318" y="36"/>
                    </a:lnTo>
                    <a:lnTo>
                      <a:pt x="319" y="35"/>
                    </a:lnTo>
                    <a:lnTo>
                      <a:pt x="320" y="32"/>
                    </a:lnTo>
                    <a:lnTo>
                      <a:pt x="320" y="31"/>
                    </a:lnTo>
                    <a:lnTo>
                      <a:pt x="319" y="31"/>
                    </a:lnTo>
                    <a:lnTo>
                      <a:pt x="318" y="33"/>
                    </a:lnTo>
                    <a:lnTo>
                      <a:pt x="317" y="34"/>
                    </a:lnTo>
                    <a:lnTo>
                      <a:pt x="315" y="33"/>
                    </a:lnTo>
                    <a:lnTo>
                      <a:pt x="315" y="34"/>
                    </a:lnTo>
                    <a:lnTo>
                      <a:pt x="314" y="34"/>
                    </a:lnTo>
                    <a:lnTo>
                      <a:pt x="314" y="32"/>
                    </a:lnTo>
                    <a:lnTo>
                      <a:pt x="312" y="36"/>
                    </a:lnTo>
                    <a:lnTo>
                      <a:pt x="310" y="35"/>
                    </a:lnTo>
                    <a:lnTo>
                      <a:pt x="311" y="34"/>
                    </a:lnTo>
                    <a:lnTo>
                      <a:pt x="310" y="34"/>
                    </a:lnTo>
                    <a:lnTo>
                      <a:pt x="309" y="35"/>
                    </a:lnTo>
                    <a:lnTo>
                      <a:pt x="309" y="34"/>
                    </a:lnTo>
                    <a:lnTo>
                      <a:pt x="308" y="34"/>
                    </a:lnTo>
                    <a:lnTo>
                      <a:pt x="306" y="33"/>
                    </a:lnTo>
                    <a:lnTo>
                      <a:pt x="305" y="32"/>
                    </a:lnTo>
                    <a:lnTo>
                      <a:pt x="304" y="32"/>
                    </a:lnTo>
                    <a:lnTo>
                      <a:pt x="303" y="34"/>
                    </a:lnTo>
                    <a:lnTo>
                      <a:pt x="302" y="32"/>
                    </a:lnTo>
                    <a:lnTo>
                      <a:pt x="301" y="32"/>
                    </a:lnTo>
                    <a:lnTo>
                      <a:pt x="301" y="31"/>
                    </a:lnTo>
                    <a:lnTo>
                      <a:pt x="300" y="32"/>
                    </a:lnTo>
                    <a:lnTo>
                      <a:pt x="300" y="31"/>
                    </a:lnTo>
                    <a:lnTo>
                      <a:pt x="298" y="31"/>
                    </a:lnTo>
                    <a:lnTo>
                      <a:pt x="300" y="28"/>
                    </a:lnTo>
                    <a:lnTo>
                      <a:pt x="299" y="27"/>
                    </a:lnTo>
                    <a:lnTo>
                      <a:pt x="297" y="27"/>
                    </a:lnTo>
                    <a:lnTo>
                      <a:pt x="296" y="28"/>
                    </a:lnTo>
                    <a:lnTo>
                      <a:pt x="294" y="28"/>
                    </a:lnTo>
                    <a:lnTo>
                      <a:pt x="291" y="25"/>
                    </a:lnTo>
                    <a:lnTo>
                      <a:pt x="289" y="25"/>
                    </a:lnTo>
                    <a:lnTo>
                      <a:pt x="289" y="26"/>
                    </a:lnTo>
                    <a:lnTo>
                      <a:pt x="288" y="28"/>
                    </a:lnTo>
                    <a:lnTo>
                      <a:pt x="286" y="29"/>
                    </a:lnTo>
                    <a:lnTo>
                      <a:pt x="286" y="31"/>
                    </a:lnTo>
                    <a:lnTo>
                      <a:pt x="288" y="31"/>
                    </a:lnTo>
                    <a:lnTo>
                      <a:pt x="287" y="31"/>
                    </a:lnTo>
                    <a:lnTo>
                      <a:pt x="286" y="31"/>
                    </a:lnTo>
                    <a:lnTo>
                      <a:pt x="285" y="29"/>
                    </a:lnTo>
                    <a:lnTo>
                      <a:pt x="284" y="31"/>
                    </a:lnTo>
                    <a:lnTo>
                      <a:pt x="283" y="29"/>
                    </a:lnTo>
                    <a:lnTo>
                      <a:pt x="283" y="28"/>
                    </a:lnTo>
                    <a:lnTo>
                      <a:pt x="282" y="26"/>
                    </a:lnTo>
                    <a:lnTo>
                      <a:pt x="280" y="26"/>
                    </a:lnTo>
                    <a:lnTo>
                      <a:pt x="280" y="23"/>
                    </a:lnTo>
                    <a:lnTo>
                      <a:pt x="278" y="23"/>
                    </a:lnTo>
                    <a:lnTo>
                      <a:pt x="277" y="24"/>
                    </a:lnTo>
                    <a:lnTo>
                      <a:pt x="276" y="24"/>
                    </a:lnTo>
                    <a:lnTo>
                      <a:pt x="273" y="18"/>
                    </a:lnTo>
                    <a:lnTo>
                      <a:pt x="272" y="18"/>
                    </a:lnTo>
                    <a:lnTo>
                      <a:pt x="271" y="16"/>
                    </a:lnTo>
                    <a:lnTo>
                      <a:pt x="271" y="19"/>
                    </a:lnTo>
                    <a:lnTo>
                      <a:pt x="270" y="17"/>
                    </a:lnTo>
                    <a:lnTo>
                      <a:pt x="269" y="18"/>
                    </a:lnTo>
                    <a:lnTo>
                      <a:pt x="270" y="18"/>
                    </a:lnTo>
                    <a:lnTo>
                      <a:pt x="271" y="22"/>
                    </a:lnTo>
                    <a:lnTo>
                      <a:pt x="270" y="23"/>
                    </a:lnTo>
                    <a:lnTo>
                      <a:pt x="271" y="23"/>
                    </a:lnTo>
                    <a:lnTo>
                      <a:pt x="270" y="25"/>
                    </a:lnTo>
                    <a:lnTo>
                      <a:pt x="270" y="26"/>
                    </a:lnTo>
                    <a:lnTo>
                      <a:pt x="272" y="26"/>
                    </a:lnTo>
                    <a:lnTo>
                      <a:pt x="271" y="27"/>
                    </a:lnTo>
                    <a:lnTo>
                      <a:pt x="270" y="26"/>
                    </a:lnTo>
                    <a:lnTo>
                      <a:pt x="270" y="27"/>
                    </a:lnTo>
                    <a:lnTo>
                      <a:pt x="269" y="24"/>
                    </a:lnTo>
                    <a:lnTo>
                      <a:pt x="268" y="24"/>
                    </a:lnTo>
                    <a:lnTo>
                      <a:pt x="267" y="23"/>
                    </a:lnTo>
                    <a:lnTo>
                      <a:pt x="265" y="23"/>
                    </a:lnTo>
                    <a:lnTo>
                      <a:pt x="264" y="24"/>
                    </a:lnTo>
                    <a:lnTo>
                      <a:pt x="263" y="23"/>
                    </a:lnTo>
                    <a:lnTo>
                      <a:pt x="263" y="24"/>
                    </a:lnTo>
                    <a:lnTo>
                      <a:pt x="262" y="24"/>
                    </a:lnTo>
                    <a:lnTo>
                      <a:pt x="263" y="25"/>
                    </a:lnTo>
                    <a:lnTo>
                      <a:pt x="262" y="25"/>
                    </a:lnTo>
                    <a:lnTo>
                      <a:pt x="262" y="26"/>
                    </a:lnTo>
                    <a:lnTo>
                      <a:pt x="262" y="25"/>
                    </a:lnTo>
                    <a:lnTo>
                      <a:pt x="262" y="26"/>
                    </a:lnTo>
                    <a:lnTo>
                      <a:pt x="261" y="27"/>
                    </a:lnTo>
                    <a:lnTo>
                      <a:pt x="260" y="25"/>
                    </a:lnTo>
                    <a:lnTo>
                      <a:pt x="260" y="26"/>
                    </a:lnTo>
                    <a:lnTo>
                      <a:pt x="259" y="28"/>
                    </a:lnTo>
                    <a:lnTo>
                      <a:pt x="258" y="28"/>
                    </a:lnTo>
                    <a:lnTo>
                      <a:pt x="259" y="27"/>
                    </a:lnTo>
                    <a:lnTo>
                      <a:pt x="257" y="27"/>
                    </a:lnTo>
                    <a:lnTo>
                      <a:pt x="256" y="28"/>
                    </a:lnTo>
                    <a:lnTo>
                      <a:pt x="255" y="30"/>
                    </a:lnTo>
                    <a:lnTo>
                      <a:pt x="255" y="28"/>
                    </a:lnTo>
                    <a:lnTo>
                      <a:pt x="254" y="28"/>
                    </a:lnTo>
                    <a:lnTo>
                      <a:pt x="254" y="27"/>
                    </a:lnTo>
                    <a:lnTo>
                      <a:pt x="252" y="26"/>
                    </a:lnTo>
                    <a:lnTo>
                      <a:pt x="249" y="28"/>
                    </a:lnTo>
                    <a:lnTo>
                      <a:pt x="248" y="27"/>
                    </a:lnTo>
                    <a:lnTo>
                      <a:pt x="247" y="27"/>
                    </a:lnTo>
                    <a:lnTo>
                      <a:pt x="249" y="27"/>
                    </a:lnTo>
                    <a:lnTo>
                      <a:pt x="249" y="26"/>
                    </a:lnTo>
                    <a:lnTo>
                      <a:pt x="249" y="24"/>
                    </a:lnTo>
                    <a:lnTo>
                      <a:pt x="250" y="23"/>
                    </a:lnTo>
                    <a:lnTo>
                      <a:pt x="250" y="21"/>
                    </a:lnTo>
                    <a:lnTo>
                      <a:pt x="249" y="21"/>
                    </a:lnTo>
                    <a:lnTo>
                      <a:pt x="248" y="21"/>
                    </a:lnTo>
                    <a:lnTo>
                      <a:pt x="247" y="20"/>
                    </a:lnTo>
                    <a:lnTo>
                      <a:pt x="247" y="18"/>
                    </a:lnTo>
                    <a:lnTo>
                      <a:pt x="246" y="19"/>
                    </a:lnTo>
                    <a:lnTo>
                      <a:pt x="243" y="16"/>
                    </a:lnTo>
                    <a:lnTo>
                      <a:pt x="241" y="18"/>
                    </a:lnTo>
                    <a:lnTo>
                      <a:pt x="240" y="16"/>
                    </a:lnTo>
                    <a:lnTo>
                      <a:pt x="240" y="17"/>
                    </a:lnTo>
                    <a:lnTo>
                      <a:pt x="240" y="16"/>
                    </a:lnTo>
                    <a:lnTo>
                      <a:pt x="239" y="15"/>
                    </a:lnTo>
                    <a:lnTo>
                      <a:pt x="240" y="12"/>
                    </a:lnTo>
                    <a:lnTo>
                      <a:pt x="240" y="11"/>
                    </a:lnTo>
                    <a:lnTo>
                      <a:pt x="239" y="10"/>
                    </a:lnTo>
                    <a:lnTo>
                      <a:pt x="236" y="9"/>
                    </a:lnTo>
                    <a:lnTo>
                      <a:pt x="236" y="8"/>
                    </a:lnTo>
                    <a:lnTo>
                      <a:pt x="234" y="8"/>
                    </a:lnTo>
                    <a:lnTo>
                      <a:pt x="234" y="6"/>
                    </a:lnTo>
                    <a:lnTo>
                      <a:pt x="231" y="8"/>
                    </a:lnTo>
                    <a:lnTo>
                      <a:pt x="230" y="8"/>
                    </a:lnTo>
                    <a:lnTo>
                      <a:pt x="226" y="8"/>
                    </a:lnTo>
                    <a:lnTo>
                      <a:pt x="225" y="6"/>
                    </a:lnTo>
                    <a:lnTo>
                      <a:pt x="224" y="8"/>
                    </a:lnTo>
                    <a:lnTo>
                      <a:pt x="223" y="8"/>
                    </a:lnTo>
                    <a:lnTo>
                      <a:pt x="222" y="8"/>
                    </a:lnTo>
                    <a:lnTo>
                      <a:pt x="222" y="10"/>
                    </a:lnTo>
                    <a:lnTo>
                      <a:pt x="222" y="13"/>
                    </a:lnTo>
                    <a:lnTo>
                      <a:pt x="220" y="14"/>
                    </a:lnTo>
                    <a:lnTo>
                      <a:pt x="220" y="15"/>
                    </a:lnTo>
                    <a:lnTo>
                      <a:pt x="218" y="16"/>
                    </a:lnTo>
                    <a:lnTo>
                      <a:pt x="217" y="16"/>
                    </a:lnTo>
                    <a:lnTo>
                      <a:pt x="217" y="17"/>
                    </a:lnTo>
                    <a:lnTo>
                      <a:pt x="218" y="17"/>
                    </a:lnTo>
                    <a:lnTo>
                      <a:pt x="216" y="19"/>
                    </a:lnTo>
                    <a:lnTo>
                      <a:pt x="216" y="21"/>
                    </a:lnTo>
                    <a:lnTo>
                      <a:pt x="214" y="20"/>
                    </a:lnTo>
                    <a:lnTo>
                      <a:pt x="214" y="19"/>
                    </a:lnTo>
                    <a:lnTo>
                      <a:pt x="215" y="18"/>
                    </a:lnTo>
                    <a:lnTo>
                      <a:pt x="215" y="17"/>
                    </a:lnTo>
                    <a:lnTo>
                      <a:pt x="212" y="18"/>
                    </a:lnTo>
                    <a:lnTo>
                      <a:pt x="209" y="18"/>
                    </a:lnTo>
                    <a:lnTo>
                      <a:pt x="208" y="19"/>
                    </a:lnTo>
                    <a:lnTo>
                      <a:pt x="206" y="18"/>
                    </a:lnTo>
                    <a:lnTo>
                      <a:pt x="205" y="17"/>
                    </a:lnTo>
                    <a:lnTo>
                      <a:pt x="202" y="17"/>
                    </a:lnTo>
                    <a:lnTo>
                      <a:pt x="201" y="17"/>
                    </a:lnTo>
                    <a:lnTo>
                      <a:pt x="200" y="19"/>
                    </a:lnTo>
                    <a:lnTo>
                      <a:pt x="198" y="16"/>
                    </a:lnTo>
                    <a:lnTo>
                      <a:pt x="196" y="16"/>
                    </a:lnTo>
                    <a:lnTo>
                      <a:pt x="193" y="15"/>
                    </a:lnTo>
                    <a:lnTo>
                      <a:pt x="193" y="19"/>
                    </a:lnTo>
                    <a:lnTo>
                      <a:pt x="191" y="17"/>
                    </a:lnTo>
                    <a:lnTo>
                      <a:pt x="189" y="18"/>
                    </a:lnTo>
                    <a:lnTo>
                      <a:pt x="188" y="17"/>
                    </a:lnTo>
                    <a:lnTo>
                      <a:pt x="188" y="16"/>
                    </a:lnTo>
                    <a:lnTo>
                      <a:pt x="189" y="15"/>
                    </a:lnTo>
                    <a:lnTo>
                      <a:pt x="188" y="14"/>
                    </a:lnTo>
                    <a:lnTo>
                      <a:pt x="187" y="14"/>
                    </a:lnTo>
                    <a:lnTo>
                      <a:pt x="187" y="16"/>
                    </a:lnTo>
                    <a:lnTo>
                      <a:pt x="186" y="17"/>
                    </a:lnTo>
                    <a:lnTo>
                      <a:pt x="184" y="17"/>
                    </a:lnTo>
                    <a:lnTo>
                      <a:pt x="183" y="17"/>
                    </a:lnTo>
                    <a:lnTo>
                      <a:pt x="183" y="16"/>
                    </a:lnTo>
                    <a:lnTo>
                      <a:pt x="180" y="16"/>
                    </a:lnTo>
                    <a:lnTo>
                      <a:pt x="180" y="15"/>
                    </a:lnTo>
                    <a:lnTo>
                      <a:pt x="179" y="16"/>
                    </a:lnTo>
                    <a:lnTo>
                      <a:pt x="178" y="15"/>
                    </a:lnTo>
                    <a:lnTo>
                      <a:pt x="177" y="12"/>
                    </a:lnTo>
                    <a:lnTo>
                      <a:pt x="178" y="10"/>
                    </a:lnTo>
                    <a:lnTo>
                      <a:pt x="178" y="7"/>
                    </a:lnTo>
                    <a:lnTo>
                      <a:pt x="178" y="6"/>
                    </a:lnTo>
                    <a:lnTo>
                      <a:pt x="179" y="5"/>
                    </a:lnTo>
                    <a:lnTo>
                      <a:pt x="179" y="4"/>
                    </a:lnTo>
                    <a:lnTo>
                      <a:pt x="181" y="4"/>
                    </a:lnTo>
                    <a:lnTo>
                      <a:pt x="179" y="3"/>
                    </a:lnTo>
                    <a:lnTo>
                      <a:pt x="177" y="0"/>
                    </a:lnTo>
                    <a:lnTo>
                      <a:pt x="177" y="1"/>
                    </a:lnTo>
                    <a:lnTo>
                      <a:pt x="173" y="1"/>
                    </a:lnTo>
                    <a:lnTo>
                      <a:pt x="172" y="0"/>
                    </a:lnTo>
                    <a:lnTo>
                      <a:pt x="170" y="3"/>
                    </a:lnTo>
                    <a:lnTo>
                      <a:pt x="170" y="2"/>
                    </a:lnTo>
                    <a:lnTo>
                      <a:pt x="167" y="4"/>
                    </a:lnTo>
                    <a:lnTo>
                      <a:pt x="166" y="4"/>
                    </a:lnTo>
                    <a:lnTo>
                      <a:pt x="164" y="3"/>
                    </a:lnTo>
                    <a:lnTo>
                      <a:pt x="163" y="6"/>
                    </a:lnTo>
                    <a:lnTo>
                      <a:pt x="164" y="8"/>
                    </a:lnTo>
                    <a:lnTo>
                      <a:pt x="163" y="10"/>
                    </a:lnTo>
                    <a:lnTo>
                      <a:pt x="163" y="8"/>
                    </a:lnTo>
                    <a:lnTo>
                      <a:pt x="162" y="11"/>
                    </a:lnTo>
                    <a:lnTo>
                      <a:pt x="162" y="13"/>
                    </a:lnTo>
                    <a:lnTo>
                      <a:pt x="161" y="13"/>
                    </a:lnTo>
                    <a:lnTo>
                      <a:pt x="161" y="14"/>
                    </a:lnTo>
                    <a:lnTo>
                      <a:pt x="160" y="12"/>
                    </a:lnTo>
                    <a:lnTo>
                      <a:pt x="159" y="12"/>
                    </a:lnTo>
                    <a:lnTo>
                      <a:pt x="159" y="14"/>
                    </a:lnTo>
                    <a:lnTo>
                      <a:pt x="160" y="16"/>
                    </a:lnTo>
                    <a:lnTo>
                      <a:pt x="159" y="16"/>
                    </a:lnTo>
                    <a:lnTo>
                      <a:pt x="159" y="17"/>
                    </a:lnTo>
                    <a:lnTo>
                      <a:pt x="158" y="17"/>
                    </a:lnTo>
                    <a:lnTo>
                      <a:pt x="158" y="15"/>
                    </a:lnTo>
                    <a:lnTo>
                      <a:pt x="156" y="15"/>
                    </a:lnTo>
                    <a:lnTo>
                      <a:pt x="156" y="13"/>
                    </a:lnTo>
                    <a:lnTo>
                      <a:pt x="154" y="15"/>
                    </a:lnTo>
                    <a:lnTo>
                      <a:pt x="154" y="16"/>
                    </a:lnTo>
                    <a:lnTo>
                      <a:pt x="153" y="17"/>
                    </a:lnTo>
                    <a:lnTo>
                      <a:pt x="153" y="19"/>
                    </a:lnTo>
                    <a:lnTo>
                      <a:pt x="153" y="20"/>
                    </a:lnTo>
                    <a:lnTo>
                      <a:pt x="149" y="19"/>
                    </a:lnTo>
                    <a:lnTo>
                      <a:pt x="146" y="18"/>
                    </a:lnTo>
                    <a:lnTo>
                      <a:pt x="146" y="16"/>
                    </a:lnTo>
                    <a:lnTo>
                      <a:pt x="145" y="15"/>
                    </a:lnTo>
                    <a:lnTo>
                      <a:pt x="141" y="18"/>
                    </a:lnTo>
                    <a:lnTo>
                      <a:pt x="141" y="21"/>
                    </a:lnTo>
                    <a:lnTo>
                      <a:pt x="139" y="23"/>
                    </a:lnTo>
                    <a:lnTo>
                      <a:pt x="139" y="21"/>
                    </a:lnTo>
                    <a:lnTo>
                      <a:pt x="135" y="22"/>
                    </a:lnTo>
                    <a:lnTo>
                      <a:pt x="134" y="21"/>
                    </a:lnTo>
                    <a:lnTo>
                      <a:pt x="133" y="21"/>
                    </a:lnTo>
                    <a:lnTo>
                      <a:pt x="133" y="19"/>
                    </a:lnTo>
                    <a:lnTo>
                      <a:pt x="131" y="17"/>
                    </a:lnTo>
                    <a:lnTo>
                      <a:pt x="131" y="19"/>
                    </a:lnTo>
                    <a:lnTo>
                      <a:pt x="128" y="19"/>
                    </a:lnTo>
                    <a:lnTo>
                      <a:pt x="130" y="17"/>
                    </a:lnTo>
                    <a:lnTo>
                      <a:pt x="130" y="16"/>
                    </a:lnTo>
                    <a:lnTo>
                      <a:pt x="131" y="15"/>
                    </a:lnTo>
                    <a:lnTo>
                      <a:pt x="128" y="15"/>
                    </a:lnTo>
                    <a:lnTo>
                      <a:pt x="128" y="16"/>
                    </a:lnTo>
                    <a:lnTo>
                      <a:pt x="126" y="15"/>
                    </a:lnTo>
                    <a:lnTo>
                      <a:pt x="126" y="13"/>
                    </a:lnTo>
                    <a:lnTo>
                      <a:pt x="126" y="10"/>
                    </a:lnTo>
                    <a:lnTo>
                      <a:pt x="123" y="8"/>
                    </a:lnTo>
                    <a:lnTo>
                      <a:pt x="121" y="9"/>
                    </a:lnTo>
                    <a:lnTo>
                      <a:pt x="121" y="10"/>
                    </a:lnTo>
                    <a:lnTo>
                      <a:pt x="122" y="10"/>
                    </a:lnTo>
                    <a:lnTo>
                      <a:pt x="120" y="11"/>
                    </a:lnTo>
                    <a:lnTo>
                      <a:pt x="118" y="14"/>
                    </a:lnTo>
                    <a:lnTo>
                      <a:pt x="117" y="14"/>
                    </a:lnTo>
                    <a:lnTo>
                      <a:pt x="115" y="15"/>
                    </a:lnTo>
                    <a:lnTo>
                      <a:pt x="115" y="14"/>
                    </a:lnTo>
                    <a:lnTo>
                      <a:pt x="115" y="13"/>
                    </a:lnTo>
                    <a:lnTo>
                      <a:pt x="114" y="14"/>
                    </a:lnTo>
                    <a:lnTo>
                      <a:pt x="113" y="14"/>
                    </a:lnTo>
                    <a:lnTo>
                      <a:pt x="113" y="10"/>
                    </a:lnTo>
                    <a:lnTo>
                      <a:pt x="112" y="10"/>
                    </a:lnTo>
                    <a:lnTo>
                      <a:pt x="112" y="6"/>
                    </a:lnTo>
                    <a:lnTo>
                      <a:pt x="110" y="6"/>
                    </a:lnTo>
                    <a:lnTo>
                      <a:pt x="111" y="7"/>
                    </a:lnTo>
                    <a:lnTo>
                      <a:pt x="109" y="7"/>
                    </a:lnTo>
                    <a:lnTo>
                      <a:pt x="109" y="10"/>
                    </a:lnTo>
                    <a:lnTo>
                      <a:pt x="107" y="10"/>
                    </a:lnTo>
                    <a:lnTo>
                      <a:pt x="107" y="11"/>
                    </a:lnTo>
                    <a:lnTo>
                      <a:pt x="104" y="9"/>
                    </a:lnTo>
                    <a:lnTo>
                      <a:pt x="102" y="8"/>
                    </a:lnTo>
                    <a:lnTo>
                      <a:pt x="100" y="12"/>
                    </a:lnTo>
                    <a:lnTo>
                      <a:pt x="99" y="12"/>
                    </a:lnTo>
                    <a:lnTo>
                      <a:pt x="95" y="11"/>
                    </a:lnTo>
                    <a:lnTo>
                      <a:pt x="95" y="10"/>
                    </a:lnTo>
                    <a:lnTo>
                      <a:pt x="93" y="10"/>
                    </a:lnTo>
                    <a:lnTo>
                      <a:pt x="93" y="11"/>
                    </a:lnTo>
                    <a:lnTo>
                      <a:pt x="91" y="12"/>
                    </a:lnTo>
                    <a:lnTo>
                      <a:pt x="90" y="14"/>
                    </a:lnTo>
                    <a:lnTo>
                      <a:pt x="92" y="15"/>
                    </a:lnTo>
                    <a:lnTo>
                      <a:pt x="92" y="16"/>
                    </a:lnTo>
                    <a:lnTo>
                      <a:pt x="92" y="17"/>
                    </a:lnTo>
                    <a:lnTo>
                      <a:pt x="90" y="17"/>
                    </a:lnTo>
                    <a:lnTo>
                      <a:pt x="90" y="18"/>
                    </a:lnTo>
                    <a:lnTo>
                      <a:pt x="88" y="18"/>
                    </a:lnTo>
                    <a:lnTo>
                      <a:pt x="89" y="19"/>
                    </a:lnTo>
                    <a:lnTo>
                      <a:pt x="88" y="20"/>
                    </a:lnTo>
                    <a:lnTo>
                      <a:pt x="88" y="23"/>
                    </a:lnTo>
                    <a:lnTo>
                      <a:pt x="90" y="23"/>
                    </a:lnTo>
                    <a:lnTo>
                      <a:pt x="91" y="23"/>
                    </a:lnTo>
                    <a:lnTo>
                      <a:pt x="91" y="24"/>
                    </a:lnTo>
                    <a:lnTo>
                      <a:pt x="91" y="23"/>
                    </a:lnTo>
                    <a:lnTo>
                      <a:pt x="93" y="24"/>
                    </a:lnTo>
                    <a:lnTo>
                      <a:pt x="93" y="25"/>
                    </a:lnTo>
                    <a:lnTo>
                      <a:pt x="91" y="24"/>
                    </a:lnTo>
                    <a:lnTo>
                      <a:pt x="92" y="25"/>
                    </a:lnTo>
                    <a:lnTo>
                      <a:pt x="91" y="27"/>
                    </a:lnTo>
                    <a:lnTo>
                      <a:pt x="92" y="25"/>
                    </a:lnTo>
                    <a:lnTo>
                      <a:pt x="92" y="27"/>
                    </a:lnTo>
                    <a:lnTo>
                      <a:pt x="91" y="28"/>
                    </a:lnTo>
                    <a:lnTo>
                      <a:pt x="92" y="28"/>
                    </a:lnTo>
                    <a:lnTo>
                      <a:pt x="92" y="29"/>
                    </a:lnTo>
                    <a:lnTo>
                      <a:pt x="92" y="32"/>
                    </a:lnTo>
                    <a:lnTo>
                      <a:pt x="91" y="32"/>
                    </a:lnTo>
                    <a:lnTo>
                      <a:pt x="90" y="34"/>
                    </a:lnTo>
                    <a:lnTo>
                      <a:pt x="92" y="35"/>
                    </a:lnTo>
                    <a:lnTo>
                      <a:pt x="91" y="36"/>
                    </a:lnTo>
                    <a:lnTo>
                      <a:pt x="91" y="37"/>
                    </a:lnTo>
                    <a:lnTo>
                      <a:pt x="90" y="38"/>
                    </a:lnTo>
                    <a:lnTo>
                      <a:pt x="91" y="39"/>
                    </a:lnTo>
                    <a:lnTo>
                      <a:pt x="92" y="41"/>
                    </a:lnTo>
                    <a:lnTo>
                      <a:pt x="92" y="42"/>
                    </a:lnTo>
                    <a:lnTo>
                      <a:pt x="93" y="43"/>
                    </a:lnTo>
                    <a:lnTo>
                      <a:pt x="93" y="44"/>
                    </a:lnTo>
                    <a:lnTo>
                      <a:pt x="94" y="44"/>
                    </a:lnTo>
                    <a:lnTo>
                      <a:pt x="94" y="45"/>
                    </a:lnTo>
                    <a:lnTo>
                      <a:pt x="93" y="45"/>
                    </a:lnTo>
                    <a:lnTo>
                      <a:pt x="93" y="46"/>
                    </a:lnTo>
                    <a:lnTo>
                      <a:pt x="97" y="47"/>
                    </a:lnTo>
                    <a:lnTo>
                      <a:pt x="97" y="48"/>
                    </a:lnTo>
                    <a:lnTo>
                      <a:pt x="95" y="48"/>
                    </a:lnTo>
                    <a:lnTo>
                      <a:pt x="93" y="47"/>
                    </a:lnTo>
                    <a:lnTo>
                      <a:pt x="92" y="49"/>
                    </a:lnTo>
                    <a:lnTo>
                      <a:pt x="90" y="52"/>
                    </a:lnTo>
                    <a:lnTo>
                      <a:pt x="88" y="52"/>
                    </a:lnTo>
                    <a:lnTo>
                      <a:pt x="89" y="53"/>
                    </a:lnTo>
                    <a:lnTo>
                      <a:pt x="88" y="55"/>
                    </a:lnTo>
                    <a:lnTo>
                      <a:pt x="88" y="57"/>
                    </a:lnTo>
                    <a:lnTo>
                      <a:pt x="88" y="58"/>
                    </a:lnTo>
                    <a:lnTo>
                      <a:pt x="87" y="61"/>
                    </a:lnTo>
                    <a:lnTo>
                      <a:pt x="86" y="61"/>
                    </a:lnTo>
                    <a:lnTo>
                      <a:pt x="86" y="62"/>
                    </a:lnTo>
                    <a:lnTo>
                      <a:pt x="87" y="62"/>
                    </a:lnTo>
                    <a:lnTo>
                      <a:pt x="86" y="62"/>
                    </a:lnTo>
                    <a:lnTo>
                      <a:pt x="87" y="62"/>
                    </a:lnTo>
                    <a:lnTo>
                      <a:pt x="86" y="63"/>
                    </a:lnTo>
                    <a:lnTo>
                      <a:pt x="87" y="66"/>
                    </a:lnTo>
                    <a:lnTo>
                      <a:pt x="87" y="68"/>
                    </a:lnTo>
                    <a:lnTo>
                      <a:pt x="88" y="70"/>
                    </a:lnTo>
                    <a:lnTo>
                      <a:pt x="89" y="72"/>
                    </a:lnTo>
                    <a:lnTo>
                      <a:pt x="88" y="72"/>
                    </a:lnTo>
                    <a:lnTo>
                      <a:pt x="89" y="73"/>
                    </a:lnTo>
                    <a:lnTo>
                      <a:pt x="88" y="73"/>
                    </a:lnTo>
                    <a:lnTo>
                      <a:pt x="88" y="74"/>
                    </a:lnTo>
                    <a:lnTo>
                      <a:pt x="89" y="74"/>
                    </a:lnTo>
                    <a:lnTo>
                      <a:pt x="90" y="75"/>
                    </a:lnTo>
                    <a:lnTo>
                      <a:pt x="92" y="75"/>
                    </a:lnTo>
                    <a:lnTo>
                      <a:pt x="91" y="76"/>
                    </a:lnTo>
                    <a:lnTo>
                      <a:pt x="92" y="77"/>
                    </a:lnTo>
                    <a:lnTo>
                      <a:pt x="92" y="79"/>
                    </a:lnTo>
                    <a:lnTo>
                      <a:pt x="92" y="81"/>
                    </a:lnTo>
                    <a:lnTo>
                      <a:pt x="91" y="80"/>
                    </a:lnTo>
                    <a:lnTo>
                      <a:pt x="91" y="82"/>
                    </a:lnTo>
                    <a:lnTo>
                      <a:pt x="90" y="82"/>
                    </a:lnTo>
                    <a:lnTo>
                      <a:pt x="88" y="83"/>
                    </a:lnTo>
                    <a:lnTo>
                      <a:pt x="89" y="84"/>
                    </a:lnTo>
                    <a:lnTo>
                      <a:pt x="90" y="82"/>
                    </a:lnTo>
                    <a:lnTo>
                      <a:pt x="90" y="85"/>
                    </a:lnTo>
                    <a:lnTo>
                      <a:pt x="91" y="86"/>
                    </a:lnTo>
                    <a:lnTo>
                      <a:pt x="88" y="86"/>
                    </a:lnTo>
                    <a:lnTo>
                      <a:pt x="86" y="89"/>
                    </a:lnTo>
                    <a:lnTo>
                      <a:pt x="85" y="92"/>
                    </a:lnTo>
                    <a:lnTo>
                      <a:pt x="85" y="93"/>
                    </a:lnTo>
                    <a:lnTo>
                      <a:pt x="84" y="93"/>
                    </a:lnTo>
                    <a:lnTo>
                      <a:pt x="85" y="96"/>
                    </a:lnTo>
                    <a:lnTo>
                      <a:pt x="84" y="98"/>
                    </a:lnTo>
                    <a:lnTo>
                      <a:pt x="80" y="97"/>
                    </a:lnTo>
                    <a:lnTo>
                      <a:pt x="79" y="98"/>
                    </a:lnTo>
                    <a:lnTo>
                      <a:pt x="78" y="100"/>
                    </a:lnTo>
                    <a:lnTo>
                      <a:pt x="77" y="100"/>
                    </a:lnTo>
                    <a:lnTo>
                      <a:pt x="75" y="100"/>
                    </a:lnTo>
                    <a:lnTo>
                      <a:pt x="74" y="105"/>
                    </a:lnTo>
                    <a:lnTo>
                      <a:pt x="71" y="102"/>
                    </a:lnTo>
                    <a:lnTo>
                      <a:pt x="71" y="107"/>
                    </a:lnTo>
                    <a:lnTo>
                      <a:pt x="70" y="108"/>
                    </a:lnTo>
                    <a:lnTo>
                      <a:pt x="69" y="108"/>
                    </a:lnTo>
                    <a:lnTo>
                      <a:pt x="71" y="111"/>
                    </a:lnTo>
                    <a:lnTo>
                      <a:pt x="72" y="111"/>
                    </a:lnTo>
                    <a:lnTo>
                      <a:pt x="73" y="112"/>
                    </a:lnTo>
                    <a:lnTo>
                      <a:pt x="72" y="114"/>
                    </a:lnTo>
                    <a:lnTo>
                      <a:pt x="71" y="115"/>
                    </a:lnTo>
                    <a:lnTo>
                      <a:pt x="71" y="118"/>
                    </a:lnTo>
                    <a:lnTo>
                      <a:pt x="69" y="118"/>
                    </a:lnTo>
                    <a:lnTo>
                      <a:pt x="68" y="118"/>
                    </a:lnTo>
                    <a:lnTo>
                      <a:pt x="67" y="116"/>
                    </a:lnTo>
                    <a:lnTo>
                      <a:pt x="65" y="116"/>
                    </a:lnTo>
                    <a:lnTo>
                      <a:pt x="63" y="116"/>
                    </a:lnTo>
                    <a:lnTo>
                      <a:pt x="62" y="116"/>
                    </a:lnTo>
                    <a:lnTo>
                      <a:pt x="63" y="118"/>
                    </a:lnTo>
                    <a:lnTo>
                      <a:pt x="63" y="122"/>
                    </a:lnTo>
                    <a:lnTo>
                      <a:pt x="63" y="126"/>
                    </a:lnTo>
                    <a:lnTo>
                      <a:pt x="64" y="126"/>
                    </a:lnTo>
                    <a:lnTo>
                      <a:pt x="65" y="126"/>
                    </a:lnTo>
                    <a:lnTo>
                      <a:pt x="69" y="127"/>
                    </a:lnTo>
                    <a:lnTo>
                      <a:pt x="70" y="126"/>
                    </a:lnTo>
                    <a:lnTo>
                      <a:pt x="71" y="128"/>
                    </a:lnTo>
                    <a:lnTo>
                      <a:pt x="69" y="128"/>
                    </a:lnTo>
                    <a:lnTo>
                      <a:pt x="66" y="130"/>
                    </a:lnTo>
                    <a:lnTo>
                      <a:pt x="66" y="131"/>
                    </a:lnTo>
                    <a:lnTo>
                      <a:pt x="68" y="134"/>
                    </a:lnTo>
                    <a:lnTo>
                      <a:pt x="67" y="134"/>
                    </a:lnTo>
                    <a:lnTo>
                      <a:pt x="64" y="133"/>
                    </a:lnTo>
                    <a:lnTo>
                      <a:pt x="64" y="132"/>
                    </a:lnTo>
                    <a:lnTo>
                      <a:pt x="63" y="131"/>
                    </a:lnTo>
                    <a:lnTo>
                      <a:pt x="62" y="133"/>
                    </a:lnTo>
                    <a:lnTo>
                      <a:pt x="63" y="134"/>
                    </a:lnTo>
                    <a:lnTo>
                      <a:pt x="63" y="136"/>
                    </a:lnTo>
                    <a:lnTo>
                      <a:pt x="60" y="135"/>
                    </a:lnTo>
                    <a:lnTo>
                      <a:pt x="58" y="137"/>
                    </a:lnTo>
                    <a:lnTo>
                      <a:pt x="58" y="138"/>
                    </a:lnTo>
                    <a:lnTo>
                      <a:pt x="58" y="139"/>
                    </a:lnTo>
                    <a:lnTo>
                      <a:pt x="57" y="139"/>
                    </a:lnTo>
                    <a:lnTo>
                      <a:pt x="56" y="139"/>
                    </a:lnTo>
                    <a:lnTo>
                      <a:pt x="56" y="141"/>
                    </a:lnTo>
                    <a:lnTo>
                      <a:pt x="58" y="141"/>
                    </a:lnTo>
                    <a:lnTo>
                      <a:pt x="57" y="141"/>
                    </a:lnTo>
                    <a:lnTo>
                      <a:pt x="57" y="143"/>
                    </a:lnTo>
                    <a:lnTo>
                      <a:pt x="58" y="142"/>
                    </a:lnTo>
                    <a:lnTo>
                      <a:pt x="58" y="146"/>
                    </a:lnTo>
                    <a:lnTo>
                      <a:pt x="61" y="148"/>
                    </a:lnTo>
                    <a:lnTo>
                      <a:pt x="61" y="149"/>
                    </a:lnTo>
                    <a:lnTo>
                      <a:pt x="62" y="149"/>
                    </a:lnTo>
                    <a:lnTo>
                      <a:pt x="62" y="153"/>
                    </a:lnTo>
                    <a:lnTo>
                      <a:pt x="63" y="156"/>
                    </a:lnTo>
                    <a:lnTo>
                      <a:pt x="61" y="157"/>
                    </a:lnTo>
                    <a:lnTo>
                      <a:pt x="59" y="156"/>
                    </a:lnTo>
                    <a:lnTo>
                      <a:pt x="58" y="156"/>
                    </a:lnTo>
                    <a:lnTo>
                      <a:pt x="55" y="159"/>
                    </a:lnTo>
                    <a:lnTo>
                      <a:pt x="54" y="167"/>
                    </a:lnTo>
                    <a:lnTo>
                      <a:pt x="52" y="168"/>
                    </a:lnTo>
                    <a:lnTo>
                      <a:pt x="53" y="169"/>
                    </a:lnTo>
                    <a:lnTo>
                      <a:pt x="55" y="169"/>
                    </a:lnTo>
                    <a:lnTo>
                      <a:pt x="53" y="170"/>
                    </a:lnTo>
                    <a:lnTo>
                      <a:pt x="53" y="172"/>
                    </a:lnTo>
                    <a:lnTo>
                      <a:pt x="53" y="170"/>
                    </a:lnTo>
                    <a:lnTo>
                      <a:pt x="52" y="170"/>
                    </a:lnTo>
                    <a:lnTo>
                      <a:pt x="51" y="169"/>
                    </a:lnTo>
                    <a:lnTo>
                      <a:pt x="50" y="170"/>
                    </a:lnTo>
                    <a:lnTo>
                      <a:pt x="49" y="169"/>
                    </a:lnTo>
                    <a:lnTo>
                      <a:pt x="47" y="170"/>
                    </a:lnTo>
                    <a:lnTo>
                      <a:pt x="44" y="170"/>
                    </a:lnTo>
                    <a:lnTo>
                      <a:pt x="44" y="172"/>
                    </a:lnTo>
                    <a:lnTo>
                      <a:pt x="43" y="172"/>
                    </a:lnTo>
                    <a:lnTo>
                      <a:pt x="43" y="174"/>
                    </a:lnTo>
                    <a:lnTo>
                      <a:pt x="41" y="174"/>
                    </a:lnTo>
                    <a:lnTo>
                      <a:pt x="40" y="174"/>
                    </a:lnTo>
                    <a:lnTo>
                      <a:pt x="39" y="176"/>
                    </a:lnTo>
                    <a:lnTo>
                      <a:pt x="35" y="179"/>
                    </a:lnTo>
                    <a:lnTo>
                      <a:pt x="34" y="177"/>
                    </a:lnTo>
                    <a:lnTo>
                      <a:pt x="33" y="176"/>
                    </a:lnTo>
                    <a:lnTo>
                      <a:pt x="32" y="176"/>
                    </a:lnTo>
                    <a:lnTo>
                      <a:pt x="28" y="174"/>
                    </a:lnTo>
                    <a:lnTo>
                      <a:pt x="30" y="174"/>
                    </a:lnTo>
                    <a:lnTo>
                      <a:pt x="30" y="173"/>
                    </a:lnTo>
                    <a:lnTo>
                      <a:pt x="25" y="172"/>
                    </a:lnTo>
                    <a:lnTo>
                      <a:pt x="24" y="172"/>
                    </a:lnTo>
                    <a:lnTo>
                      <a:pt x="24" y="173"/>
                    </a:lnTo>
                    <a:lnTo>
                      <a:pt x="27" y="174"/>
                    </a:lnTo>
                    <a:lnTo>
                      <a:pt x="27" y="176"/>
                    </a:lnTo>
                    <a:lnTo>
                      <a:pt x="25" y="177"/>
                    </a:lnTo>
                    <a:lnTo>
                      <a:pt x="24" y="180"/>
                    </a:lnTo>
                    <a:lnTo>
                      <a:pt x="24" y="182"/>
                    </a:lnTo>
                    <a:lnTo>
                      <a:pt x="23" y="183"/>
                    </a:lnTo>
                    <a:lnTo>
                      <a:pt x="24" y="184"/>
                    </a:lnTo>
                    <a:lnTo>
                      <a:pt x="24" y="190"/>
                    </a:lnTo>
                    <a:lnTo>
                      <a:pt x="24" y="191"/>
                    </a:lnTo>
                    <a:lnTo>
                      <a:pt x="19" y="191"/>
                    </a:lnTo>
                    <a:lnTo>
                      <a:pt x="19" y="192"/>
                    </a:lnTo>
                    <a:lnTo>
                      <a:pt x="20" y="196"/>
                    </a:lnTo>
                    <a:lnTo>
                      <a:pt x="22" y="199"/>
                    </a:lnTo>
                    <a:lnTo>
                      <a:pt x="23" y="200"/>
                    </a:lnTo>
                    <a:lnTo>
                      <a:pt x="22" y="203"/>
                    </a:lnTo>
                    <a:lnTo>
                      <a:pt x="24" y="208"/>
                    </a:lnTo>
                    <a:lnTo>
                      <a:pt x="24" y="211"/>
                    </a:lnTo>
                    <a:lnTo>
                      <a:pt x="24" y="212"/>
                    </a:lnTo>
                    <a:lnTo>
                      <a:pt x="22" y="216"/>
                    </a:lnTo>
                    <a:lnTo>
                      <a:pt x="17" y="220"/>
                    </a:lnTo>
                    <a:lnTo>
                      <a:pt x="15" y="218"/>
                    </a:lnTo>
                    <a:lnTo>
                      <a:pt x="14" y="217"/>
                    </a:lnTo>
                    <a:lnTo>
                      <a:pt x="14" y="216"/>
                    </a:lnTo>
                    <a:lnTo>
                      <a:pt x="13" y="216"/>
                    </a:lnTo>
                    <a:lnTo>
                      <a:pt x="13" y="217"/>
                    </a:lnTo>
                    <a:lnTo>
                      <a:pt x="9" y="222"/>
                    </a:lnTo>
                    <a:lnTo>
                      <a:pt x="7" y="227"/>
                    </a:lnTo>
                    <a:lnTo>
                      <a:pt x="4" y="231"/>
                    </a:lnTo>
                    <a:lnTo>
                      <a:pt x="4" y="232"/>
                    </a:lnTo>
                    <a:lnTo>
                      <a:pt x="4" y="234"/>
                    </a:lnTo>
                    <a:lnTo>
                      <a:pt x="4" y="237"/>
                    </a:lnTo>
                    <a:lnTo>
                      <a:pt x="1" y="240"/>
                    </a:lnTo>
                    <a:lnTo>
                      <a:pt x="1" y="242"/>
                    </a:lnTo>
                    <a:lnTo>
                      <a:pt x="0" y="245"/>
                    </a:lnTo>
                    <a:lnTo>
                      <a:pt x="1" y="248"/>
                    </a:lnTo>
                    <a:lnTo>
                      <a:pt x="4" y="249"/>
                    </a:lnTo>
                    <a:lnTo>
                      <a:pt x="3" y="251"/>
                    </a:lnTo>
                    <a:lnTo>
                      <a:pt x="3" y="254"/>
                    </a:lnTo>
                    <a:lnTo>
                      <a:pt x="5" y="255"/>
                    </a:lnTo>
                    <a:lnTo>
                      <a:pt x="6" y="254"/>
                    </a:lnTo>
                    <a:lnTo>
                      <a:pt x="9" y="256"/>
                    </a:lnTo>
                    <a:lnTo>
                      <a:pt x="10" y="255"/>
                    </a:lnTo>
                    <a:lnTo>
                      <a:pt x="11" y="254"/>
                    </a:lnTo>
                    <a:lnTo>
                      <a:pt x="14" y="259"/>
                    </a:lnTo>
                    <a:lnTo>
                      <a:pt x="12" y="262"/>
                    </a:lnTo>
                    <a:lnTo>
                      <a:pt x="14" y="265"/>
                    </a:lnTo>
                    <a:lnTo>
                      <a:pt x="17" y="271"/>
                    </a:lnTo>
                    <a:lnTo>
                      <a:pt x="17" y="268"/>
                    </a:lnTo>
                    <a:lnTo>
                      <a:pt x="19" y="268"/>
                    </a:lnTo>
                    <a:lnTo>
                      <a:pt x="20" y="266"/>
                    </a:lnTo>
                    <a:lnTo>
                      <a:pt x="23" y="267"/>
                    </a:lnTo>
                    <a:lnTo>
                      <a:pt x="24" y="267"/>
                    </a:lnTo>
                    <a:lnTo>
                      <a:pt x="21" y="269"/>
                    </a:lnTo>
                    <a:lnTo>
                      <a:pt x="20" y="271"/>
                    </a:lnTo>
                    <a:lnTo>
                      <a:pt x="24" y="277"/>
                    </a:lnTo>
                    <a:lnTo>
                      <a:pt x="24" y="282"/>
                    </a:lnTo>
                    <a:lnTo>
                      <a:pt x="25" y="283"/>
                    </a:lnTo>
                    <a:lnTo>
                      <a:pt x="27" y="293"/>
                    </a:lnTo>
                    <a:lnTo>
                      <a:pt x="28" y="294"/>
                    </a:lnTo>
                    <a:lnTo>
                      <a:pt x="30" y="295"/>
                    </a:lnTo>
                    <a:lnTo>
                      <a:pt x="30" y="297"/>
                    </a:lnTo>
                    <a:lnTo>
                      <a:pt x="30" y="300"/>
                    </a:lnTo>
                    <a:lnTo>
                      <a:pt x="32" y="301"/>
                    </a:lnTo>
                    <a:lnTo>
                      <a:pt x="34" y="301"/>
                    </a:lnTo>
                    <a:lnTo>
                      <a:pt x="35" y="302"/>
                    </a:lnTo>
                    <a:lnTo>
                      <a:pt x="38" y="301"/>
                    </a:lnTo>
                    <a:lnTo>
                      <a:pt x="43" y="303"/>
                    </a:lnTo>
                    <a:lnTo>
                      <a:pt x="45" y="302"/>
                    </a:lnTo>
                    <a:lnTo>
                      <a:pt x="47" y="300"/>
                    </a:lnTo>
                    <a:lnTo>
                      <a:pt x="49" y="301"/>
                    </a:lnTo>
                    <a:lnTo>
                      <a:pt x="49" y="305"/>
                    </a:lnTo>
                    <a:lnTo>
                      <a:pt x="52" y="311"/>
                    </a:lnTo>
                    <a:lnTo>
                      <a:pt x="50" y="313"/>
                    </a:lnTo>
                    <a:lnTo>
                      <a:pt x="53" y="324"/>
                    </a:lnTo>
                    <a:lnTo>
                      <a:pt x="53" y="325"/>
                    </a:lnTo>
                    <a:lnTo>
                      <a:pt x="55" y="328"/>
                    </a:lnTo>
                    <a:lnTo>
                      <a:pt x="57" y="328"/>
                    </a:lnTo>
                    <a:lnTo>
                      <a:pt x="61" y="329"/>
                    </a:lnTo>
                    <a:lnTo>
                      <a:pt x="59" y="332"/>
                    </a:lnTo>
                    <a:lnTo>
                      <a:pt x="61" y="335"/>
                    </a:lnTo>
                    <a:lnTo>
                      <a:pt x="61" y="337"/>
                    </a:lnTo>
                    <a:lnTo>
                      <a:pt x="64" y="345"/>
                    </a:lnTo>
                    <a:lnTo>
                      <a:pt x="62" y="351"/>
                    </a:lnTo>
                    <a:lnTo>
                      <a:pt x="61" y="353"/>
                    </a:lnTo>
                    <a:lnTo>
                      <a:pt x="63" y="356"/>
                    </a:lnTo>
                    <a:lnTo>
                      <a:pt x="68" y="359"/>
                    </a:lnTo>
                    <a:lnTo>
                      <a:pt x="71" y="358"/>
                    </a:lnTo>
                    <a:lnTo>
                      <a:pt x="72" y="360"/>
                    </a:lnTo>
                    <a:lnTo>
                      <a:pt x="74" y="359"/>
                    </a:lnTo>
                    <a:lnTo>
                      <a:pt x="79" y="362"/>
                    </a:lnTo>
                    <a:lnTo>
                      <a:pt x="82" y="366"/>
                    </a:lnTo>
                    <a:lnTo>
                      <a:pt x="85" y="368"/>
                    </a:lnTo>
                    <a:lnTo>
                      <a:pt x="88" y="375"/>
                    </a:lnTo>
                    <a:lnTo>
                      <a:pt x="90" y="377"/>
                    </a:lnTo>
                    <a:lnTo>
                      <a:pt x="90" y="379"/>
                    </a:lnTo>
                    <a:lnTo>
                      <a:pt x="92" y="379"/>
                    </a:lnTo>
                    <a:lnTo>
                      <a:pt x="92" y="381"/>
                    </a:lnTo>
                    <a:lnTo>
                      <a:pt x="95" y="386"/>
                    </a:lnTo>
                    <a:lnTo>
                      <a:pt x="97" y="386"/>
                    </a:lnTo>
                    <a:lnTo>
                      <a:pt x="98" y="388"/>
                    </a:lnTo>
                    <a:lnTo>
                      <a:pt x="99" y="391"/>
                    </a:lnTo>
                    <a:lnTo>
                      <a:pt x="103" y="392"/>
                    </a:lnTo>
                    <a:lnTo>
                      <a:pt x="105" y="394"/>
                    </a:lnTo>
                    <a:lnTo>
                      <a:pt x="107" y="394"/>
                    </a:lnTo>
                    <a:lnTo>
                      <a:pt x="112" y="396"/>
                    </a:lnTo>
                    <a:lnTo>
                      <a:pt x="113" y="397"/>
                    </a:lnTo>
                    <a:lnTo>
                      <a:pt x="113" y="400"/>
                    </a:lnTo>
                    <a:lnTo>
                      <a:pt x="112" y="402"/>
                    </a:lnTo>
                    <a:lnTo>
                      <a:pt x="115" y="402"/>
                    </a:lnTo>
                    <a:lnTo>
                      <a:pt x="114" y="403"/>
                    </a:lnTo>
                    <a:lnTo>
                      <a:pt x="116" y="405"/>
                    </a:lnTo>
                    <a:lnTo>
                      <a:pt x="117" y="407"/>
                    </a:lnTo>
                    <a:lnTo>
                      <a:pt x="116" y="407"/>
                    </a:lnTo>
                    <a:lnTo>
                      <a:pt x="115" y="408"/>
                    </a:lnTo>
                    <a:lnTo>
                      <a:pt x="118" y="410"/>
                    </a:lnTo>
                    <a:lnTo>
                      <a:pt x="118" y="412"/>
                    </a:lnTo>
                    <a:lnTo>
                      <a:pt x="119" y="412"/>
                    </a:lnTo>
                    <a:lnTo>
                      <a:pt x="121" y="412"/>
                    </a:lnTo>
                    <a:lnTo>
                      <a:pt x="123" y="414"/>
                    </a:lnTo>
                    <a:lnTo>
                      <a:pt x="125" y="414"/>
                    </a:lnTo>
                    <a:lnTo>
                      <a:pt x="124" y="418"/>
                    </a:lnTo>
                    <a:lnTo>
                      <a:pt x="123" y="421"/>
                    </a:lnTo>
                    <a:lnTo>
                      <a:pt x="121" y="423"/>
                    </a:lnTo>
                    <a:lnTo>
                      <a:pt x="118" y="422"/>
                    </a:lnTo>
                    <a:lnTo>
                      <a:pt x="113" y="422"/>
                    </a:lnTo>
                    <a:lnTo>
                      <a:pt x="113" y="426"/>
                    </a:lnTo>
                    <a:lnTo>
                      <a:pt x="111" y="426"/>
                    </a:lnTo>
                    <a:lnTo>
                      <a:pt x="110" y="427"/>
                    </a:lnTo>
                    <a:lnTo>
                      <a:pt x="109" y="427"/>
                    </a:lnTo>
                    <a:lnTo>
                      <a:pt x="112" y="431"/>
                    </a:lnTo>
                    <a:lnTo>
                      <a:pt x="112" y="432"/>
                    </a:lnTo>
                    <a:lnTo>
                      <a:pt x="114" y="434"/>
                    </a:lnTo>
                    <a:lnTo>
                      <a:pt x="113" y="435"/>
                    </a:lnTo>
                    <a:lnTo>
                      <a:pt x="117" y="435"/>
                    </a:lnTo>
                    <a:lnTo>
                      <a:pt x="118" y="435"/>
                    </a:lnTo>
                    <a:lnTo>
                      <a:pt x="118" y="439"/>
                    </a:lnTo>
                    <a:lnTo>
                      <a:pt x="116" y="439"/>
                    </a:lnTo>
                    <a:lnTo>
                      <a:pt x="117" y="440"/>
                    </a:lnTo>
                    <a:lnTo>
                      <a:pt x="116" y="442"/>
                    </a:lnTo>
                    <a:lnTo>
                      <a:pt x="118" y="443"/>
                    </a:lnTo>
                    <a:lnTo>
                      <a:pt x="118" y="444"/>
                    </a:lnTo>
                    <a:lnTo>
                      <a:pt x="119" y="447"/>
                    </a:lnTo>
                    <a:lnTo>
                      <a:pt x="121" y="445"/>
                    </a:lnTo>
                    <a:lnTo>
                      <a:pt x="123" y="446"/>
                    </a:lnTo>
                    <a:lnTo>
                      <a:pt x="122" y="448"/>
                    </a:lnTo>
                    <a:lnTo>
                      <a:pt x="122" y="451"/>
                    </a:lnTo>
                    <a:lnTo>
                      <a:pt x="123" y="451"/>
                    </a:lnTo>
                    <a:lnTo>
                      <a:pt x="124" y="449"/>
                    </a:lnTo>
                    <a:lnTo>
                      <a:pt x="130" y="450"/>
                    </a:lnTo>
                    <a:lnTo>
                      <a:pt x="131" y="451"/>
                    </a:lnTo>
                    <a:lnTo>
                      <a:pt x="129" y="454"/>
                    </a:lnTo>
                    <a:lnTo>
                      <a:pt x="132" y="456"/>
                    </a:lnTo>
                    <a:lnTo>
                      <a:pt x="136" y="456"/>
                    </a:lnTo>
                    <a:lnTo>
                      <a:pt x="140" y="453"/>
                    </a:lnTo>
                    <a:lnTo>
                      <a:pt x="143" y="455"/>
                    </a:lnTo>
                    <a:lnTo>
                      <a:pt x="145" y="454"/>
                    </a:lnTo>
                    <a:lnTo>
                      <a:pt x="148" y="456"/>
                    </a:lnTo>
                    <a:lnTo>
                      <a:pt x="148" y="458"/>
                    </a:lnTo>
                    <a:lnTo>
                      <a:pt x="152" y="457"/>
                    </a:lnTo>
                    <a:lnTo>
                      <a:pt x="153" y="457"/>
                    </a:lnTo>
                    <a:lnTo>
                      <a:pt x="154" y="457"/>
                    </a:lnTo>
                    <a:lnTo>
                      <a:pt x="155" y="457"/>
                    </a:lnTo>
                    <a:lnTo>
                      <a:pt x="158" y="458"/>
                    </a:lnTo>
                    <a:lnTo>
                      <a:pt x="162" y="461"/>
                    </a:lnTo>
                    <a:lnTo>
                      <a:pt x="166" y="463"/>
                    </a:lnTo>
                    <a:lnTo>
                      <a:pt x="169" y="465"/>
                    </a:lnTo>
                    <a:lnTo>
                      <a:pt x="169" y="467"/>
                    </a:lnTo>
                    <a:lnTo>
                      <a:pt x="174" y="465"/>
                    </a:lnTo>
                    <a:lnTo>
                      <a:pt x="178" y="467"/>
                    </a:lnTo>
                    <a:lnTo>
                      <a:pt x="180" y="471"/>
                    </a:lnTo>
                    <a:lnTo>
                      <a:pt x="188" y="477"/>
                    </a:lnTo>
                    <a:lnTo>
                      <a:pt x="190" y="477"/>
                    </a:lnTo>
                    <a:lnTo>
                      <a:pt x="191" y="477"/>
                    </a:lnTo>
                    <a:lnTo>
                      <a:pt x="191" y="481"/>
                    </a:lnTo>
                    <a:lnTo>
                      <a:pt x="193" y="482"/>
                    </a:lnTo>
                    <a:lnTo>
                      <a:pt x="196" y="482"/>
                    </a:lnTo>
                    <a:lnTo>
                      <a:pt x="197" y="479"/>
                    </a:lnTo>
                    <a:lnTo>
                      <a:pt x="200" y="478"/>
                    </a:lnTo>
                    <a:lnTo>
                      <a:pt x="200" y="476"/>
                    </a:lnTo>
                    <a:lnTo>
                      <a:pt x="202" y="473"/>
                    </a:lnTo>
                    <a:lnTo>
                      <a:pt x="204" y="473"/>
                    </a:lnTo>
                    <a:lnTo>
                      <a:pt x="205" y="476"/>
                    </a:lnTo>
                    <a:lnTo>
                      <a:pt x="206" y="477"/>
                    </a:lnTo>
                    <a:lnTo>
                      <a:pt x="208" y="477"/>
                    </a:lnTo>
                    <a:lnTo>
                      <a:pt x="210" y="476"/>
                    </a:lnTo>
                    <a:lnTo>
                      <a:pt x="211" y="473"/>
                    </a:lnTo>
                    <a:lnTo>
                      <a:pt x="211" y="471"/>
                    </a:lnTo>
                    <a:lnTo>
                      <a:pt x="210" y="470"/>
                    </a:lnTo>
                    <a:lnTo>
                      <a:pt x="210" y="466"/>
                    </a:lnTo>
                    <a:lnTo>
                      <a:pt x="211" y="465"/>
                    </a:lnTo>
                    <a:lnTo>
                      <a:pt x="213" y="467"/>
                    </a:lnTo>
                    <a:lnTo>
                      <a:pt x="215" y="467"/>
                    </a:lnTo>
                    <a:lnTo>
                      <a:pt x="216" y="467"/>
                    </a:lnTo>
                    <a:lnTo>
                      <a:pt x="218" y="467"/>
                    </a:lnTo>
                    <a:lnTo>
                      <a:pt x="221" y="470"/>
                    </a:lnTo>
                    <a:lnTo>
                      <a:pt x="223" y="470"/>
                    </a:lnTo>
                    <a:lnTo>
                      <a:pt x="224" y="466"/>
                    </a:lnTo>
                    <a:lnTo>
                      <a:pt x="226" y="465"/>
                    </a:lnTo>
                    <a:lnTo>
                      <a:pt x="227" y="462"/>
                    </a:lnTo>
                    <a:lnTo>
                      <a:pt x="229" y="459"/>
                    </a:lnTo>
                    <a:lnTo>
                      <a:pt x="229" y="456"/>
                    </a:lnTo>
                    <a:lnTo>
                      <a:pt x="231" y="454"/>
                    </a:lnTo>
                    <a:lnTo>
                      <a:pt x="232" y="454"/>
                    </a:lnTo>
                    <a:lnTo>
                      <a:pt x="231" y="450"/>
                    </a:lnTo>
                    <a:lnTo>
                      <a:pt x="229" y="447"/>
                    </a:lnTo>
                    <a:lnTo>
                      <a:pt x="229" y="444"/>
                    </a:lnTo>
                    <a:lnTo>
                      <a:pt x="232" y="444"/>
                    </a:lnTo>
                    <a:lnTo>
                      <a:pt x="233" y="445"/>
                    </a:lnTo>
                    <a:lnTo>
                      <a:pt x="236" y="444"/>
                    </a:lnTo>
                    <a:lnTo>
                      <a:pt x="237" y="446"/>
                    </a:lnTo>
                    <a:lnTo>
                      <a:pt x="238" y="447"/>
                    </a:lnTo>
                    <a:lnTo>
                      <a:pt x="237" y="447"/>
                    </a:lnTo>
                    <a:lnTo>
                      <a:pt x="237" y="448"/>
                    </a:lnTo>
                    <a:lnTo>
                      <a:pt x="239" y="450"/>
                    </a:lnTo>
                    <a:lnTo>
                      <a:pt x="242" y="452"/>
                    </a:lnTo>
                    <a:lnTo>
                      <a:pt x="242" y="455"/>
                    </a:lnTo>
                    <a:lnTo>
                      <a:pt x="242" y="456"/>
                    </a:lnTo>
                    <a:lnTo>
                      <a:pt x="243" y="457"/>
                    </a:lnTo>
                    <a:lnTo>
                      <a:pt x="244" y="460"/>
                    </a:lnTo>
                    <a:lnTo>
                      <a:pt x="246" y="459"/>
                    </a:lnTo>
                    <a:lnTo>
                      <a:pt x="249" y="459"/>
                    </a:lnTo>
                    <a:lnTo>
                      <a:pt x="250" y="461"/>
                    </a:lnTo>
                    <a:lnTo>
                      <a:pt x="256" y="463"/>
                    </a:lnTo>
                    <a:lnTo>
                      <a:pt x="257" y="464"/>
                    </a:lnTo>
                    <a:lnTo>
                      <a:pt x="257" y="467"/>
                    </a:lnTo>
                    <a:lnTo>
                      <a:pt x="259" y="469"/>
                    </a:lnTo>
                    <a:lnTo>
                      <a:pt x="260" y="468"/>
                    </a:lnTo>
                    <a:lnTo>
                      <a:pt x="260" y="466"/>
                    </a:lnTo>
                    <a:lnTo>
                      <a:pt x="262" y="466"/>
                    </a:lnTo>
                    <a:lnTo>
                      <a:pt x="263" y="465"/>
                    </a:lnTo>
                    <a:lnTo>
                      <a:pt x="264" y="465"/>
                    </a:lnTo>
                    <a:lnTo>
                      <a:pt x="266" y="463"/>
                    </a:lnTo>
                    <a:lnTo>
                      <a:pt x="268" y="463"/>
                    </a:lnTo>
                    <a:lnTo>
                      <a:pt x="271" y="460"/>
                    </a:lnTo>
                    <a:lnTo>
                      <a:pt x="272" y="459"/>
                    </a:lnTo>
                    <a:lnTo>
                      <a:pt x="275" y="459"/>
                    </a:lnTo>
                    <a:lnTo>
                      <a:pt x="276" y="463"/>
                    </a:lnTo>
                    <a:lnTo>
                      <a:pt x="276" y="470"/>
                    </a:lnTo>
                    <a:lnTo>
                      <a:pt x="278" y="471"/>
                    </a:lnTo>
                    <a:lnTo>
                      <a:pt x="279" y="471"/>
                    </a:lnTo>
                    <a:lnTo>
                      <a:pt x="283" y="470"/>
                    </a:lnTo>
                    <a:lnTo>
                      <a:pt x="285" y="475"/>
                    </a:lnTo>
                    <a:lnTo>
                      <a:pt x="286" y="483"/>
                    </a:lnTo>
                    <a:lnTo>
                      <a:pt x="292" y="483"/>
                    </a:lnTo>
                    <a:lnTo>
                      <a:pt x="294" y="482"/>
                    </a:lnTo>
                    <a:lnTo>
                      <a:pt x="294" y="483"/>
                    </a:lnTo>
                    <a:lnTo>
                      <a:pt x="295" y="482"/>
                    </a:lnTo>
                    <a:lnTo>
                      <a:pt x="297" y="484"/>
                    </a:lnTo>
                    <a:lnTo>
                      <a:pt x="299" y="482"/>
                    </a:lnTo>
                    <a:lnTo>
                      <a:pt x="299" y="480"/>
                    </a:lnTo>
                    <a:lnTo>
                      <a:pt x="301" y="479"/>
                    </a:lnTo>
                    <a:lnTo>
                      <a:pt x="301" y="478"/>
                    </a:lnTo>
                    <a:lnTo>
                      <a:pt x="304" y="476"/>
                    </a:lnTo>
                    <a:lnTo>
                      <a:pt x="303" y="468"/>
                    </a:lnTo>
                    <a:lnTo>
                      <a:pt x="306" y="458"/>
                    </a:lnTo>
                    <a:lnTo>
                      <a:pt x="306" y="453"/>
                    </a:lnTo>
                    <a:lnTo>
                      <a:pt x="304" y="453"/>
                    </a:lnTo>
                    <a:lnTo>
                      <a:pt x="308" y="441"/>
                    </a:lnTo>
                    <a:lnTo>
                      <a:pt x="309" y="440"/>
                    </a:lnTo>
                    <a:lnTo>
                      <a:pt x="310" y="436"/>
                    </a:lnTo>
                    <a:lnTo>
                      <a:pt x="313" y="431"/>
                    </a:lnTo>
                    <a:lnTo>
                      <a:pt x="314" y="430"/>
                    </a:lnTo>
                    <a:lnTo>
                      <a:pt x="319" y="430"/>
                    </a:lnTo>
                    <a:lnTo>
                      <a:pt x="320" y="427"/>
                    </a:lnTo>
                    <a:lnTo>
                      <a:pt x="324" y="427"/>
                    </a:lnTo>
                    <a:lnTo>
                      <a:pt x="328" y="424"/>
                    </a:lnTo>
                    <a:lnTo>
                      <a:pt x="328" y="422"/>
                    </a:lnTo>
                    <a:lnTo>
                      <a:pt x="330" y="421"/>
                    </a:lnTo>
                    <a:lnTo>
                      <a:pt x="330" y="419"/>
                    </a:lnTo>
                    <a:lnTo>
                      <a:pt x="332" y="418"/>
                    </a:lnTo>
                    <a:lnTo>
                      <a:pt x="333" y="418"/>
                    </a:lnTo>
                    <a:lnTo>
                      <a:pt x="335" y="418"/>
                    </a:lnTo>
                    <a:lnTo>
                      <a:pt x="333" y="411"/>
                    </a:lnTo>
                    <a:lnTo>
                      <a:pt x="337" y="405"/>
                    </a:lnTo>
                    <a:lnTo>
                      <a:pt x="337" y="403"/>
                    </a:lnTo>
                    <a:lnTo>
                      <a:pt x="336" y="400"/>
                    </a:lnTo>
                    <a:lnTo>
                      <a:pt x="337" y="399"/>
                    </a:lnTo>
                    <a:lnTo>
                      <a:pt x="337" y="397"/>
                    </a:lnTo>
                    <a:lnTo>
                      <a:pt x="340" y="396"/>
                    </a:lnTo>
                    <a:lnTo>
                      <a:pt x="341" y="396"/>
                    </a:lnTo>
                    <a:lnTo>
                      <a:pt x="343" y="397"/>
                    </a:lnTo>
                    <a:lnTo>
                      <a:pt x="346" y="397"/>
                    </a:lnTo>
                    <a:lnTo>
                      <a:pt x="347" y="396"/>
                    </a:lnTo>
                    <a:lnTo>
                      <a:pt x="348" y="398"/>
                    </a:lnTo>
                    <a:lnTo>
                      <a:pt x="348" y="397"/>
                    </a:lnTo>
                    <a:lnTo>
                      <a:pt x="349" y="399"/>
                    </a:lnTo>
                    <a:lnTo>
                      <a:pt x="350" y="400"/>
                    </a:lnTo>
                    <a:lnTo>
                      <a:pt x="351" y="399"/>
                    </a:lnTo>
                    <a:lnTo>
                      <a:pt x="352" y="400"/>
                    </a:lnTo>
                    <a:lnTo>
                      <a:pt x="354" y="398"/>
                    </a:lnTo>
                    <a:lnTo>
                      <a:pt x="356" y="399"/>
                    </a:lnTo>
                    <a:lnTo>
                      <a:pt x="358" y="401"/>
                    </a:lnTo>
                    <a:lnTo>
                      <a:pt x="358" y="403"/>
                    </a:lnTo>
                    <a:lnTo>
                      <a:pt x="361" y="403"/>
                    </a:lnTo>
                    <a:lnTo>
                      <a:pt x="363" y="405"/>
                    </a:lnTo>
                    <a:lnTo>
                      <a:pt x="365" y="406"/>
                    </a:lnTo>
                    <a:lnTo>
                      <a:pt x="366" y="405"/>
                    </a:lnTo>
                    <a:lnTo>
                      <a:pt x="369" y="407"/>
                    </a:lnTo>
                    <a:lnTo>
                      <a:pt x="371" y="408"/>
                    </a:lnTo>
                    <a:lnTo>
                      <a:pt x="372" y="410"/>
                    </a:lnTo>
                    <a:lnTo>
                      <a:pt x="374" y="410"/>
                    </a:lnTo>
                    <a:lnTo>
                      <a:pt x="375" y="410"/>
                    </a:lnTo>
                    <a:lnTo>
                      <a:pt x="377" y="412"/>
                    </a:lnTo>
                    <a:lnTo>
                      <a:pt x="379" y="410"/>
                    </a:lnTo>
                    <a:lnTo>
                      <a:pt x="380" y="410"/>
                    </a:lnTo>
                    <a:lnTo>
                      <a:pt x="382" y="409"/>
                    </a:lnTo>
                    <a:lnTo>
                      <a:pt x="384" y="405"/>
                    </a:lnTo>
                    <a:lnTo>
                      <a:pt x="384" y="403"/>
                    </a:lnTo>
                    <a:lnTo>
                      <a:pt x="379" y="398"/>
                    </a:lnTo>
                    <a:lnTo>
                      <a:pt x="379" y="397"/>
                    </a:lnTo>
                    <a:lnTo>
                      <a:pt x="379" y="396"/>
                    </a:lnTo>
                    <a:lnTo>
                      <a:pt x="378" y="395"/>
                    </a:lnTo>
                    <a:lnTo>
                      <a:pt x="381" y="392"/>
                    </a:lnTo>
                    <a:lnTo>
                      <a:pt x="381" y="387"/>
                    </a:lnTo>
                    <a:lnTo>
                      <a:pt x="384" y="382"/>
                    </a:lnTo>
                    <a:lnTo>
                      <a:pt x="384" y="376"/>
                    </a:lnTo>
                    <a:lnTo>
                      <a:pt x="386" y="375"/>
                    </a:lnTo>
                    <a:lnTo>
                      <a:pt x="386" y="374"/>
                    </a:lnTo>
                    <a:lnTo>
                      <a:pt x="389" y="374"/>
                    </a:lnTo>
                    <a:lnTo>
                      <a:pt x="389" y="372"/>
                    </a:lnTo>
                    <a:lnTo>
                      <a:pt x="388" y="369"/>
                    </a:lnTo>
                    <a:lnTo>
                      <a:pt x="387" y="369"/>
                    </a:lnTo>
                    <a:lnTo>
                      <a:pt x="387" y="365"/>
                    </a:lnTo>
                    <a:lnTo>
                      <a:pt x="388" y="359"/>
                    </a:lnTo>
                    <a:lnTo>
                      <a:pt x="391" y="359"/>
                    </a:lnTo>
                    <a:lnTo>
                      <a:pt x="392" y="351"/>
                    </a:lnTo>
                    <a:lnTo>
                      <a:pt x="393" y="352"/>
                    </a:lnTo>
                    <a:lnTo>
                      <a:pt x="393" y="350"/>
                    </a:lnTo>
                    <a:lnTo>
                      <a:pt x="394" y="348"/>
                    </a:lnTo>
                    <a:lnTo>
                      <a:pt x="395" y="346"/>
                    </a:lnTo>
                    <a:lnTo>
                      <a:pt x="395" y="340"/>
                    </a:lnTo>
                    <a:lnTo>
                      <a:pt x="393" y="339"/>
                    </a:lnTo>
                    <a:lnTo>
                      <a:pt x="393" y="336"/>
                    </a:lnTo>
                    <a:lnTo>
                      <a:pt x="392" y="335"/>
                    </a:lnTo>
                    <a:lnTo>
                      <a:pt x="392" y="333"/>
                    </a:lnTo>
                    <a:lnTo>
                      <a:pt x="394" y="332"/>
                    </a:lnTo>
                    <a:lnTo>
                      <a:pt x="395" y="331"/>
                    </a:lnTo>
                    <a:lnTo>
                      <a:pt x="395" y="328"/>
                    </a:lnTo>
                    <a:lnTo>
                      <a:pt x="393" y="327"/>
                    </a:lnTo>
                    <a:lnTo>
                      <a:pt x="393" y="321"/>
                    </a:lnTo>
                    <a:lnTo>
                      <a:pt x="393" y="318"/>
                    </a:lnTo>
                    <a:lnTo>
                      <a:pt x="394" y="314"/>
                    </a:lnTo>
                    <a:lnTo>
                      <a:pt x="395" y="310"/>
                    </a:lnTo>
                    <a:lnTo>
                      <a:pt x="395" y="311"/>
                    </a:lnTo>
                    <a:lnTo>
                      <a:pt x="397" y="307"/>
                    </a:lnTo>
                    <a:lnTo>
                      <a:pt x="400" y="306"/>
                    </a:lnTo>
                    <a:lnTo>
                      <a:pt x="401" y="305"/>
                    </a:lnTo>
                    <a:lnTo>
                      <a:pt x="401" y="304"/>
                    </a:lnTo>
                    <a:lnTo>
                      <a:pt x="402" y="299"/>
                    </a:lnTo>
                    <a:lnTo>
                      <a:pt x="401" y="299"/>
                    </a:lnTo>
                    <a:lnTo>
                      <a:pt x="400" y="297"/>
                    </a:lnTo>
                    <a:lnTo>
                      <a:pt x="402" y="294"/>
                    </a:lnTo>
                    <a:lnTo>
                      <a:pt x="403" y="295"/>
                    </a:lnTo>
                    <a:lnTo>
                      <a:pt x="406" y="295"/>
                    </a:lnTo>
                    <a:lnTo>
                      <a:pt x="407" y="293"/>
                    </a:lnTo>
                    <a:lnTo>
                      <a:pt x="409" y="292"/>
                    </a:lnTo>
                    <a:lnTo>
                      <a:pt x="410" y="295"/>
                    </a:lnTo>
                    <a:lnTo>
                      <a:pt x="414" y="297"/>
                    </a:lnTo>
                    <a:lnTo>
                      <a:pt x="418" y="296"/>
                    </a:lnTo>
                    <a:lnTo>
                      <a:pt x="420" y="297"/>
                    </a:lnTo>
                    <a:lnTo>
                      <a:pt x="421" y="301"/>
                    </a:lnTo>
                    <a:lnTo>
                      <a:pt x="420" y="302"/>
                    </a:lnTo>
                    <a:lnTo>
                      <a:pt x="420" y="303"/>
                    </a:lnTo>
                    <a:lnTo>
                      <a:pt x="420" y="305"/>
                    </a:lnTo>
                    <a:lnTo>
                      <a:pt x="426" y="306"/>
                    </a:lnTo>
                    <a:lnTo>
                      <a:pt x="430" y="308"/>
                    </a:lnTo>
                    <a:lnTo>
                      <a:pt x="431" y="306"/>
                    </a:lnTo>
                    <a:lnTo>
                      <a:pt x="433" y="306"/>
                    </a:lnTo>
                    <a:lnTo>
                      <a:pt x="435" y="307"/>
                    </a:lnTo>
                    <a:lnTo>
                      <a:pt x="436" y="306"/>
                    </a:lnTo>
                    <a:lnTo>
                      <a:pt x="437" y="307"/>
                    </a:lnTo>
                    <a:lnTo>
                      <a:pt x="439" y="306"/>
                    </a:lnTo>
                    <a:lnTo>
                      <a:pt x="439" y="308"/>
                    </a:lnTo>
                    <a:lnTo>
                      <a:pt x="444" y="311"/>
                    </a:lnTo>
                    <a:lnTo>
                      <a:pt x="444" y="314"/>
                    </a:lnTo>
                    <a:lnTo>
                      <a:pt x="443" y="314"/>
                    </a:lnTo>
                    <a:lnTo>
                      <a:pt x="442" y="315"/>
                    </a:lnTo>
                    <a:lnTo>
                      <a:pt x="442" y="316"/>
                    </a:lnTo>
                    <a:lnTo>
                      <a:pt x="445" y="318"/>
                    </a:lnTo>
                    <a:lnTo>
                      <a:pt x="445" y="319"/>
                    </a:lnTo>
                    <a:lnTo>
                      <a:pt x="444" y="320"/>
                    </a:lnTo>
                    <a:lnTo>
                      <a:pt x="446" y="322"/>
                    </a:lnTo>
                    <a:lnTo>
                      <a:pt x="446" y="325"/>
                    </a:lnTo>
                    <a:lnTo>
                      <a:pt x="446" y="326"/>
                    </a:lnTo>
                    <a:lnTo>
                      <a:pt x="444" y="327"/>
                    </a:lnTo>
                    <a:lnTo>
                      <a:pt x="441" y="332"/>
                    </a:lnTo>
                    <a:lnTo>
                      <a:pt x="443" y="335"/>
                    </a:lnTo>
                    <a:lnTo>
                      <a:pt x="444" y="334"/>
                    </a:lnTo>
                    <a:lnTo>
                      <a:pt x="445" y="335"/>
                    </a:lnTo>
                    <a:lnTo>
                      <a:pt x="448" y="333"/>
                    </a:lnTo>
                    <a:lnTo>
                      <a:pt x="450" y="335"/>
                    </a:lnTo>
                    <a:lnTo>
                      <a:pt x="454" y="331"/>
                    </a:lnTo>
                    <a:lnTo>
                      <a:pt x="456" y="331"/>
                    </a:lnTo>
                    <a:lnTo>
                      <a:pt x="458" y="329"/>
                    </a:lnTo>
                    <a:lnTo>
                      <a:pt x="459" y="329"/>
                    </a:lnTo>
                    <a:lnTo>
                      <a:pt x="462" y="329"/>
                    </a:lnTo>
                    <a:lnTo>
                      <a:pt x="466" y="330"/>
                    </a:lnTo>
                    <a:lnTo>
                      <a:pt x="467" y="330"/>
                    </a:lnTo>
                    <a:lnTo>
                      <a:pt x="471" y="333"/>
                    </a:lnTo>
                    <a:lnTo>
                      <a:pt x="472" y="331"/>
                    </a:lnTo>
                    <a:lnTo>
                      <a:pt x="474" y="331"/>
                    </a:lnTo>
                    <a:lnTo>
                      <a:pt x="473" y="328"/>
                    </a:lnTo>
                    <a:lnTo>
                      <a:pt x="474" y="328"/>
                    </a:lnTo>
                    <a:lnTo>
                      <a:pt x="475" y="328"/>
                    </a:lnTo>
                    <a:lnTo>
                      <a:pt x="478" y="322"/>
                    </a:lnTo>
                    <a:lnTo>
                      <a:pt x="479" y="322"/>
                    </a:lnTo>
                    <a:lnTo>
                      <a:pt x="477" y="318"/>
                    </a:lnTo>
                    <a:lnTo>
                      <a:pt x="478" y="315"/>
                    </a:lnTo>
                    <a:lnTo>
                      <a:pt x="481" y="316"/>
                    </a:lnTo>
                    <a:lnTo>
                      <a:pt x="482" y="318"/>
                    </a:lnTo>
                    <a:lnTo>
                      <a:pt x="481" y="320"/>
                    </a:lnTo>
                    <a:lnTo>
                      <a:pt x="485" y="324"/>
                    </a:lnTo>
                    <a:lnTo>
                      <a:pt x="487" y="323"/>
                    </a:lnTo>
                    <a:lnTo>
                      <a:pt x="489" y="325"/>
                    </a:lnTo>
                    <a:lnTo>
                      <a:pt x="491" y="324"/>
                    </a:lnTo>
                    <a:lnTo>
                      <a:pt x="492" y="322"/>
                    </a:lnTo>
                    <a:lnTo>
                      <a:pt x="494" y="323"/>
                    </a:lnTo>
                    <a:lnTo>
                      <a:pt x="497" y="322"/>
                    </a:lnTo>
                    <a:lnTo>
                      <a:pt x="501" y="324"/>
                    </a:lnTo>
                    <a:lnTo>
                      <a:pt x="507" y="329"/>
                    </a:lnTo>
                    <a:lnTo>
                      <a:pt x="508" y="333"/>
                    </a:lnTo>
                    <a:lnTo>
                      <a:pt x="511" y="334"/>
                    </a:lnTo>
                    <a:lnTo>
                      <a:pt x="513" y="338"/>
                    </a:lnTo>
                    <a:lnTo>
                      <a:pt x="516" y="341"/>
                    </a:lnTo>
                    <a:lnTo>
                      <a:pt x="519" y="342"/>
                    </a:lnTo>
                    <a:lnTo>
                      <a:pt x="521" y="342"/>
                    </a:lnTo>
                    <a:lnTo>
                      <a:pt x="523" y="342"/>
                    </a:lnTo>
                    <a:lnTo>
                      <a:pt x="524" y="345"/>
                    </a:lnTo>
                    <a:lnTo>
                      <a:pt x="528" y="342"/>
                    </a:lnTo>
                    <a:lnTo>
                      <a:pt x="529" y="345"/>
                    </a:lnTo>
                    <a:lnTo>
                      <a:pt x="531" y="346"/>
                    </a:lnTo>
                    <a:lnTo>
                      <a:pt x="532" y="346"/>
                    </a:lnTo>
                    <a:lnTo>
                      <a:pt x="537" y="350"/>
                    </a:lnTo>
                    <a:lnTo>
                      <a:pt x="537" y="357"/>
                    </a:lnTo>
                    <a:lnTo>
                      <a:pt x="539" y="361"/>
                    </a:lnTo>
                    <a:lnTo>
                      <a:pt x="545" y="365"/>
                    </a:lnTo>
                    <a:lnTo>
                      <a:pt x="548" y="361"/>
                    </a:lnTo>
                    <a:lnTo>
                      <a:pt x="549" y="361"/>
                    </a:lnTo>
                    <a:lnTo>
                      <a:pt x="549" y="358"/>
                    </a:lnTo>
                    <a:lnTo>
                      <a:pt x="550" y="358"/>
                    </a:lnTo>
                    <a:lnTo>
                      <a:pt x="552" y="359"/>
                    </a:lnTo>
                    <a:lnTo>
                      <a:pt x="553" y="358"/>
                    </a:lnTo>
                    <a:lnTo>
                      <a:pt x="555" y="357"/>
                    </a:lnTo>
                    <a:lnTo>
                      <a:pt x="552" y="356"/>
                    </a:lnTo>
                    <a:lnTo>
                      <a:pt x="554" y="354"/>
                    </a:lnTo>
                    <a:lnTo>
                      <a:pt x="555" y="355"/>
                    </a:lnTo>
                    <a:lnTo>
                      <a:pt x="555" y="353"/>
                    </a:lnTo>
                    <a:lnTo>
                      <a:pt x="555" y="352"/>
                    </a:lnTo>
                    <a:lnTo>
                      <a:pt x="554" y="352"/>
                    </a:lnTo>
                    <a:lnTo>
                      <a:pt x="554" y="351"/>
                    </a:lnTo>
                    <a:lnTo>
                      <a:pt x="553" y="352"/>
                    </a:lnTo>
                    <a:lnTo>
                      <a:pt x="552" y="350"/>
                    </a:lnTo>
                    <a:lnTo>
                      <a:pt x="553" y="348"/>
                    </a:lnTo>
                    <a:lnTo>
                      <a:pt x="555" y="348"/>
                    </a:lnTo>
                    <a:lnTo>
                      <a:pt x="555" y="350"/>
                    </a:lnTo>
                    <a:lnTo>
                      <a:pt x="557" y="351"/>
                    </a:lnTo>
                    <a:lnTo>
                      <a:pt x="558" y="351"/>
                    </a:lnTo>
                    <a:lnTo>
                      <a:pt x="559" y="350"/>
                    </a:lnTo>
                    <a:lnTo>
                      <a:pt x="560" y="348"/>
                    </a:lnTo>
                    <a:lnTo>
                      <a:pt x="557" y="345"/>
                    </a:lnTo>
                    <a:lnTo>
                      <a:pt x="558" y="343"/>
                    </a:lnTo>
                    <a:lnTo>
                      <a:pt x="559" y="342"/>
                    </a:lnTo>
                    <a:lnTo>
                      <a:pt x="559" y="341"/>
                    </a:lnTo>
                    <a:lnTo>
                      <a:pt x="560" y="340"/>
                    </a:lnTo>
                    <a:lnTo>
                      <a:pt x="556" y="337"/>
                    </a:lnTo>
                    <a:lnTo>
                      <a:pt x="552" y="335"/>
                    </a:lnTo>
                    <a:lnTo>
                      <a:pt x="550" y="335"/>
                    </a:lnTo>
                    <a:lnTo>
                      <a:pt x="546" y="334"/>
                    </a:lnTo>
                    <a:lnTo>
                      <a:pt x="545" y="333"/>
                    </a:lnTo>
                    <a:lnTo>
                      <a:pt x="544" y="331"/>
                    </a:lnTo>
                    <a:lnTo>
                      <a:pt x="545" y="329"/>
                    </a:lnTo>
                    <a:lnTo>
                      <a:pt x="545" y="327"/>
                    </a:lnTo>
                    <a:lnTo>
                      <a:pt x="546" y="326"/>
                    </a:lnTo>
                    <a:lnTo>
                      <a:pt x="545" y="324"/>
                    </a:lnTo>
                    <a:lnTo>
                      <a:pt x="544" y="323"/>
                    </a:lnTo>
                    <a:lnTo>
                      <a:pt x="542" y="322"/>
                    </a:lnTo>
                    <a:lnTo>
                      <a:pt x="540" y="324"/>
                    </a:lnTo>
                    <a:lnTo>
                      <a:pt x="538" y="324"/>
                    </a:lnTo>
                    <a:lnTo>
                      <a:pt x="537" y="325"/>
                    </a:lnTo>
                    <a:lnTo>
                      <a:pt x="535" y="322"/>
                    </a:lnTo>
                    <a:lnTo>
                      <a:pt x="537" y="320"/>
                    </a:lnTo>
                    <a:lnTo>
                      <a:pt x="537" y="318"/>
                    </a:lnTo>
                    <a:lnTo>
                      <a:pt x="539" y="317"/>
                    </a:lnTo>
                    <a:lnTo>
                      <a:pt x="541" y="317"/>
                    </a:lnTo>
                    <a:lnTo>
                      <a:pt x="542" y="315"/>
                    </a:lnTo>
                    <a:lnTo>
                      <a:pt x="543" y="313"/>
                    </a:lnTo>
                    <a:lnTo>
                      <a:pt x="545" y="314"/>
                    </a:lnTo>
                    <a:lnTo>
                      <a:pt x="545" y="311"/>
                    </a:lnTo>
                    <a:lnTo>
                      <a:pt x="547" y="312"/>
                    </a:lnTo>
                    <a:lnTo>
                      <a:pt x="548" y="311"/>
                    </a:lnTo>
                    <a:lnTo>
                      <a:pt x="549" y="310"/>
                    </a:lnTo>
                    <a:lnTo>
                      <a:pt x="548" y="309"/>
                    </a:lnTo>
                    <a:lnTo>
                      <a:pt x="550" y="307"/>
                    </a:lnTo>
                    <a:lnTo>
                      <a:pt x="548" y="306"/>
                    </a:lnTo>
                    <a:lnTo>
                      <a:pt x="549" y="306"/>
                    </a:lnTo>
                    <a:lnTo>
                      <a:pt x="548" y="305"/>
                    </a:lnTo>
                    <a:lnTo>
                      <a:pt x="549" y="303"/>
                    </a:lnTo>
                    <a:lnTo>
                      <a:pt x="552" y="303"/>
                    </a:lnTo>
                    <a:lnTo>
                      <a:pt x="555" y="302"/>
                    </a:lnTo>
                    <a:lnTo>
                      <a:pt x="556" y="299"/>
                    </a:lnTo>
                    <a:lnTo>
                      <a:pt x="554" y="298"/>
                    </a:lnTo>
                    <a:lnTo>
                      <a:pt x="555" y="295"/>
                    </a:lnTo>
                    <a:lnTo>
                      <a:pt x="554" y="295"/>
                    </a:lnTo>
                    <a:lnTo>
                      <a:pt x="554" y="294"/>
                    </a:lnTo>
                    <a:lnTo>
                      <a:pt x="557" y="294"/>
                    </a:lnTo>
                    <a:lnTo>
                      <a:pt x="558" y="295"/>
                    </a:lnTo>
                    <a:lnTo>
                      <a:pt x="559" y="291"/>
                    </a:lnTo>
                    <a:lnTo>
                      <a:pt x="557" y="289"/>
                    </a:lnTo>
                    <a:lnTo>
                      <a:pt x="558" y="287"/>
                    </a:lnTo>
                    <a:lnTo>
                      <a:pt x="562" y="289"/>
                    </a:lnTo>
                    <a:lnTo>
                      <a:pt x="565" y="289"/>
                    </a:lnTo>
                    <a:lnTo>
                      <a:pt x="565" y="290"/>
                    </a:lnTo>
                    <a:lnTo>
                      <a:pt x="566" y="289"/>
                    </a:lnTo>
                    <a:lnTo>
                      <a:pt x="567" y="290"/>
                    </a:lnTo>
                    <a:lnTo>
                      <a:pt x="569" y="290"/>
                    </a:lnTo>
                    <a:lnTo>
                      <a:pt x="570" y="289"/>
                    </a:lnTo>
                    <a:lnTo>
                      <a:pt x="570" y="287"/>
                    </a:lnTo>
                    <a:lnTo>
                      <a:pt x="569" y="284"/>
                    </a:lnTo>
                    <a:lnTo>
                      <a:pt x="572" y="284"/>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85" name="Group 122">
              <a:extLst>
                <a:ext uri="{FF2B5EF4-FFF2-40B4-BE49-F238E27FC236}">
                  <a16:creationId xmlns:a16="http://schemas.microsoft.com/office/drawing/2014/main" id="{C8219F19-3A20-489D-87B0-64F8669084FB}"/>
                </a:ext>
              </a:extLst>
            </p:cNvPr>
            <p:cNvGrpSpPr>
              <a:grpSpLocks/>
            </p:cNvGrpSpPr>
            <p:nvPr/>
          </p:nvGrpSpPr>
          <p:grpSpPr bwMode="auto">
            <a:xfrm>
              <a:off x="1308" y="3431"/>
              <a:ext cx="579" cy="487"/>
              <a:chOff x="1308" y="3431"/>
              <a:chExt cx="579" cy="487"/>
            </a:xfrm>
          </p:grpSpPr>
          <p:sp>
            <p:nvSpPr>
              <p:cNvPr id="489" name="Freeform 120">
                <a:extLst>
                  <a:ext uri="{FF2B5EF4-FFF2-40B4-BE49-F238E27FC236}">
                    <a16:creationId xmlns:a16="http://schemas.microsoft.com/office/drawing/2014/main" id="{800DC444-047A-429F-BAD6-BBD074AE8A81}"/>
                  </a:ext>
                </a:extLst>
              </p:cNvPr>
              <p:cNvSpPr>
                <a:spLocks/>
              </p:cNvSpPr>
              <p:nvPr/>
            </p:nvSpPr>
            <p:spPr bwMode="auto">
              <a:xfrm>
                <a:off x="1308" y="3431"/>
                <a:ext cx="579" cy="487"/>
              </a:xfrm>
              <a:custGeom>
                <a:avLst/>
                <a:gdLst>
                  <a:gd name="T0" fmla="*/ 545 w 579"/>
                  <a:gd name="T1" fmla="*/ 345 h 487"/>
                  <a:gd name="T2" fmla="*/ 506 w 579"/>
                  <a:gd name="T3" fmla="*/ 331 h 487"/>
                  <a:gd name="T4" fmla="*/ 490 w 579"/>
                  <a:gd name="T5" fmla="*/ 310 h 487"/>
                  <a:gd name="T6" fmla="*/ 473 w 579"/>
                  <a:gd name="T7" fmla="*/ 285 h 487"/>
                  <a:gd name="T8" fmla="*/ 442 w 579"/>
                  <a:gd name="T9" fmla="*/ 263 h 487"/>
                  <a:gd name="T10" fmla="*/ 468 w 579"/>
                  <a:gd name="T11" fmla="*/ 236 h 487"/>
                  <a:gd name="T12" fmla="*/ 453 w 579"/>
                  <a:gd name="T13" fmla="*/ 212 h 487"/>
                  <a:gd name="T14" fmla="*/ 460 w 579"/>
                  <a:gd name="T15" fmla="*/ 176 h 487"/>
                  <a:gd name="T16" fmla="*/ 438 w 579"/>
                  <a:gd name="T17" fmla="*/ 146 h 487"/>
                  <a:gd name="T18" fmla="*/ 435 w 579"/>
                  <a:gd name="T19" fmla="*/ 123 h 487"/>
                  <a:gd name="T20" fmla="*/ 428 w 579"/>
                  <a:gd name="T21" fmla="*/ 117 h 487"/>
                  <a:gd name="T22" fmla="*/ 420 w 579"/>
                  <a:gd name="T23" fmla="*/ 91 h 487"/>
                  <a:gd name="T24" fmla="*/ 393 w 579"/>
                  <a:gd name="T25" fmla="*/ 76 h 487"/>
                  <a:gd name="T26" fmla="*/ 398 w 579"/>
                  <a:gd name="T27" fmla="*/ 91 h 487"/>
                  <a:gd name="T28" fmla="*/ 391 w 579"/>
                  <a:gd name="T29" fmla="*/ 118 h 487"/>
                  <a:gd name="T30" fmla="*/ 378 w 579"/>
                  <a:gd name="T31" fmla="*/ 99 h 487"/>
                  <a:gd name="T32" fmla="*/ 373 w 579"/>
                  <a:gd name="T33" fmla="*/ 62 h 487"/>
                  <a:gd name="T34" fmla="*/ 371 w 579"/>
                  <a:gd name="T35" fmla="*/ 49 h 487"/>
                  <a:gd name="T36" fmla="*/ 362 w 579"/>
                  <a:gd name="T37" fmla="*/ 25 h 487"/>
                  <a:gd name="T38" fmla="*/ 373 w 579"/>
                  <a:gd name="T39" fmla="*/ 23 h 487"/>
                  <a:gd name="T40" fmla="*/ 330 w 579"/>
                  <a:gd name="T41" fmla="*/ 0 h 487"/>
                  <a:gd name="T42" fmla="*/ 307 w 579"/>
                  <a:gd name="T43" fmla="*/ 13 h 487"/>
                  <a:gd name="T44" fmla="*/ 280 w 579"/>
                  <a:gd name="T45" fmla="*/ 10 h 487"/>
                  <a:gd name="T46" fmla="*/ 261 w 579"/>
                  <a:gd name="T47" fmla="*/ 33 h 487"/>
                  <a:gd name="T48" fmla="*/ 254 w 579"/>
                  <a:gd name="T49" fmla="*/ 57 h 487"/>
                  <a:gd name="T50" fmla="*/ 252 w 579"/>
                  <a:gd name="T51" fmla="*/ 92 h 487"/>
                  <a:gd name="T52" fmla="*/ 251 w 579"/>
                  <a:gd name="T53" fmla="*/ 123 h 487"/>
                  <a:gd name="T54" fmla="*/ 226 w 579"/>
                  <a:gd name="T55" fmla="*/ 142 h 487"/>
                  <a:gd name="T56" fmla="*/ 219 w 579"/>
                  <a:gd name="T57" fmla="*/ 166 h 487"/>
                  <a:gd name="T58" fmla="*/ 214 w 579"/>
                  <a:gd name="T59" fmla="*/ 198 h 487"/>
                  <a:gd name="T60" fmla="*/ 206 w 579"/>
                  <a:gd name="T61" fmla="*/ 219 h 487"/>
                  <a:gd name="T62" fmla="*/ 198 w 579"/>
                  <a:gd name="T63" fmla="*/ 242 h 487"/>
                  <a:gd name="T64" fmla="*/ 170 w 579"/>
                  <a:gd name="T65" fmla="*/ 260 h 487"/>
                  <a:gd name="T66" fmla="*/ 148 w 579"/>
                  <a:gd name="T67" fmla="*/ 257 h 487"/>
                  <a:gd name="T68" fmla="*/ 127 w 579"/>
                  <a:gd name="T69" fmla="*/ 257 h 487"/>
                  <a:gd name="T70" fmla="*/ 106 w 579"/>
                  <a:gd name="T71" fmla="*/ 257 h 487"/>
                  <a:gd name="T72" fmla="*/ 90 w 579"/>
                  <a:gd name="T73" fmla="*/ 264 h 487"/>
                  <a:gd name="T74" fmla="*/ 59 w 579"/>
                  <a:gd name="T75" fmla="*/ 283 h 487"/>
                  <a:gd name="T76" fmla="*/ 38 w 579"/>
                  <a:gd name="T77" fmla="*/ 284 h 487"/>
                  <a:gd name="T78" fmla="*/ 15 w 579"/>
                  <a:gd name="T79" fmla="*/ 281 h 487"/>
                  <a:gd name="T80" fmla="*/ 7 w 579"/>
                  <a:gd name="T81" fmla="*/ 292 h 487"/>
                  <a:gd name="T82" fmla="*/ 39 w 579"/>
                  <a:gd name="T83" fmla="*/ 331 h 487"/>
                  <a:gd name="T84" fmla="*/ 85 w 579"/>
                  <a:gd name="T85" fmla="*/ 337 h 487"/>
                  <a:gd name="T86" fmla="*/ 102 w 579"/>
                  <a:gd name="T87" fmla="*/ 349 h 487"/>
                  <a:gd name="T88" fmla="*/ 146 w 579"/>
                  <a:gd name="T89" fmla="*/ 397 h 487"/>
                  <a:gd name="T90" fmla="*/ 212 w 579"/>
                  <a:gd name="T91" fmla="*/ 410 h 487"/>
                  <a:gd name="T92" fmla="*/ 231 w 579"/>
                  <a:gd name="T93" fmla="*/ 410 h 487"/>
                  <a:gd name="T94" fmla="*/ 265 w 579"/>
                  <a:gd name="T95" fmla="*/ 387 h 487"/>
                  <a:gd name="T96" fmla="*/ 308 w 579"/>
                  <a:gd name="T97" fmla="*/ 415 h 487"/>
                  <a:gd name="T98" fmla="*/ 328 w 579"/>
                  <a:gd name="T99" fmla="*/ 433 h 487"/>
                  <a:gd name="T100" fmla="*/ 369 w 579"/>
                  <a:gd name="T101" fmla="*/ 443 h 487"/>
                  <a:gd name="T102" fmla="*/ 369 w 579"/>
                  <a:gd name="T103" fmla="*/ 471 h 487"/>
                  <a:gd name="T104" fmla="*/ 381 w 579"/>
                  <a:gd name="T105" fmla="*/ 483 h 487"/>
                  <a:gd name="T106" fmla="*/ 388 w 579"/>
                  <a:gd name="T107" fmla="*/ 454 h 487"/>
                  <a:gd name="T108" fmla="*/ 396 w 579"/>
                  <a:gd name="T109" fmla="*/ 444 h 487"/>
                  <a:gd name="T110" fmla="*/ 409 w 579"/>
                  <a:gd name="T111" fmla="*/ 422 h 487"/>
                  <a:gd name="T112" fmla="*/ 421 w 579"/>
                  <a:gd name="T113" fmla="*/ 413 h 487"/>
                  <a:gd name="T114" fmla="*/ 440 w 579"/>
                  <a:gd name="T115" fmla="*/ 389 h 487"/>
                  <a:gd name="T116" fmla="*/ 450 w 579"/>
                  <a:gd name="T117" fmla="*/ 376 h 487"/>
                  <a:gd name="T118" fmla="*/ 484 w 579"/>
                  <a:gd name="T119" fmla="*/ 391 h 487"/>
                  <a:gd name="T120" fmla="*/ 525 w 579"/>
                  <a:gd name="T121" fmla="*/ 394 h 487"/>
                  <a:gd name="T122" fmla="*/ 579 w 579"/>
                  <a:gd name="T123" fmla="*/ 397 h 4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9"/>
                  <a:gd name="T187" fmla="*/ 0 h 487"/>
                  <a:gd name="T188" fmla="*/ 579 w 579"/>
                  <a:gd name="T189" fmla="*/ 487 h 48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9" h="487">
                    <a:moveTo>
                      <a:pt x="577" y="389"/>
                    </a:moveTo>
                    <a:lnTo>
                      <a:pt x="577" y="387"/>
                    </a:lnTo>
                    <a:lnTo>
                      <a:pt x="577" y="386"/>
                    </a:lnTo>
                    <a:lnTo>
                      <a:pt x="578" y="385"/>
                    </a:lnTo>
                    <a:lnTo>
                      <a:pt x="575" y="386"/>
                    </a:lnTo>
                    <a:lnTo>
                      <a:pt x="574" y="384"/>
                    </a:lnTo>
                    <a:lnTo>
                      <a:pt x="574" y="382"/>
                    </a:lnTo>
                    <a:lnTo>
                      <a:pt x="572" y="378"/>
                    </a:lnTo>
                    <a:lnTo>
                      <a:pt x="569" y="369"/>
                    </a:lnTo>
                    <a:lnTo>
                      <a:pt x="564" y="369"/>
                    </a:lnTo>
                    <a:lnTo>
                      <a:pt x="559" y="362"/>
                    </a:lnTo>
                    <a:lnTo>
                      <a:pt x="557" y="362"/>
                    </a:lnTo>
                    <a:lnTo>
                      <a:pt x="555" y="364"/>
                    </a:lnTo>
                    <a:lnTo>
                      <a:pt x="552" y="361"/>
                    </a:lnTo>
                    <a:lnTo>
                      <a:pt x="556" y="355"/>
                    </a:lnTo>
                    <a:lnTo>
                      <a:pt x="556" y="353"/>
                    </a:lnTo>
                    <a:lnTo>
                      <a:pt x="557" y="352"/>
                    </a:lnTo>
                    <a:lnTo>
                      <a:pt x="554" y="349"/>
                    </a:lnTo>
                    <a:lnTo>
                      <a:pt x="549" y="345"/>
                    </a:lnTo>
                    <a:lnTo>
                      <a:pt x="545" y="346"/>
                    </a:lnTo>
                    <a:lnTo>
                      <a:pt x="545" y="345"/>
                    </a:lnTo>
                    <a:lnTo>
                      <a:pt x="543" y="339"/>
                    </a:lnTo>
                    <a:lnTo>
                      <a:pt x="543" y="342"/>
                    </a:lnTo>
                    <a:lnTo>
                      <a:pt x="537" y="344"/>
                    </a:lnTo>
                    <a:lnTo>
                      <a:pt x="535" y="341"/>
                    </a:lnTo>
                    <a:lnTo>
                      <a:pt x="534" y="341"/>
                    </a:lnTo>
                    <a:lnTo>
                      <a:pt x="531" y="342"/>
                    </a:lnTo>
                    <a:lnTo>
                      <a:pt x="531" y="341"/>
                    </a:lnTo>
                    <a:lnTo>
                      <a:pt x="530" y="342"/>
                    </a:lnTo>
                    <a:lnTo>
                      <a:pt x="529" y="342"/>
                    </a:lnTo>
                    <a:lnTo>
                      <a:pt x="524" y="345"/>
                    </a:lnTo>
                    <a:lnTo>
                      <a:pt x="521" y="341"/>
                    </a:lnTo>
                    <a:lnTo>
                      <a:pt x="520" y="341"/>
                    </a:lnTo>
                    <a:lnTo>
                      <a:pt x="517" y="336"/>
                    </a:lnTo>
                    <a:lnTo>
                      <a:pt x="515" y="334"/>
                    </a:lnTo>
                    <a:lnTo>
                      <a:pt x="515" y="329"/>
                    </a:lnTo>
                    <a:lnTo>
                      <a:pt x="510" y="330"/>
                    </a:lnTo>
                    <a:lnTo>
                      <a:pt x="509" y="332"/>
                    </a:lnTo>
                    <a:lnTo>
                      <a:pt x="509" y="331"/>
                    </a:lnTo>
                    <a:lnTo>
                      <a:pt x="508" y="331"/>
                    </a:lnTo>
                    <a:lnTo>
                      <a:pt x="507" y="331"/>
                    </a:lnTo>
                    <a:lnTo>
                      <a:pt x="506" y="331"/>
                    </a:lnTo>
                    <a:lnTo>
                      <a:pt x="504" y="330"/>
                    </a:lnTo>
                    <a:lnTo>
                      <a:pt x="503" y="329"/>
                    </a:lnTo>
                    <a:lnTo>
                      <a:pt x="504" y="328"/>
                    </a:lnTo>
                    <a:lnTo>
                      <a:pt x="503" y="327"/>
                    </a:lnTo>
                    <a:lnTo>
                      <a:pt x="505" y="325"/>
                    </a:lnTo>
                    <a:lnTo>
                      <a:pt x="505" y="324"/>
                    </a:lnTo>
                    <a:lnTo>
                      <a:pt x="506" y="322"/>
                    </a:lnTo>
                    <a:lnTo>
                      <a:pt x="505" y="321"/>
                    </a:lnTo>
                    <a:lnTo>
                      <a:pt x="506" y="318"/>
                    </a:lnTo>
                    <a:lnTo>
                      <a:pt x="504" y="315"/>
                    </a:lnTo>
                    <a:lnTo>
                      <a:pt x="504" y="317"/>
                    </a:lnTo>
                    <a:lnTo>
                      <a:pt x="501" y="315"/>
                    </a:lnTo>
                    <a:lnTo>
                      <a:pt x="502" y="314"/>
                    </a:lnTo>
                    <a:lnTo>
                      <a:pt x="500" y="312"/>
                    </a:lnTo>
                    <a:lnTo>
                      <a:pt x="497" y="313"/>
                    </a:lnTo>
                    <a:lnTo>
                      <a:pt x="496" y="312"/>
                    </a:lnTo>
                    <a:lnTo>
                      <a:pt x="493" y="312"/>
                    </a:lnTo>
                    <a:lnTo>
                      <a:pt x="492" y="310"/>
                    </a:lnTo>
                    <a:lnTo>
                      <a:pt x="491" y="310"/>
                    </a:lnTo>
                    <a:lnTo>
                      <a:pt x="490" y="310"/>
                    </a:lnTo>
                    <a:lnTo>
                      <a:pt x="488" y="310"/>
                    </a:lnTo>
                    <a:lnTo>
                      <a:pt x="486" y="309"/>
                    </a:lnTo>
                    <a:lnTo>
                      <a:pt x="485" y="310"/>
                    </a:lnTo>
                    <a:lnTo>
                      <a:pt x="483" y="310"/>
                    </a:lnTo>
                    <a:lnTo>
                      <a:pt x="484" y="305"/>
                    </a:lnTo>
                    <a:lnTo>
                      <a:pt x="482" y="304"/>
                    </a:lnTo>
                    <a:lnTo>
                      <a:pt x="482" y="301"/>
                    </a:lnTo>
                    <a:lnTo>
                      <a:pt x="480" y="301"/>
                    </a:lnTo>
                    <a:lnTo>
                      <a:pt x="478" y="302"/>
                    </a:lnTo>
                    <a:lnTo>
                      <a:pt x="478" y="298"/>
                    </a:lnTo>
                    <a:lnTo>
                      <a:pt x="471" y="297"/>
                    </a:lnTo>
                    <a:lnTo>
                      <a:pt x="470" y="299"/>
                    </a:lnTo>
                    <a:lnTo>
                      <a:pt x="469" y="300"/>
                    </a:lnTo>
                    <a:lnTo>
                      <a:pt x="468" y="299"/>
                    </a:lnTo>
                    <a:lnTo>
                      <a:pt x="469" y="297"/>
                    </a:lnTo>
                    <a:lnTo>
                      <a:pt x="470" y="295"/>
                    </a:lnTo>
                    <a:lnTo>
                      <a:pt x="470" y="294"/>
                    </a:lnTo>
                    <a:lnTo>
                      <a:pt x="472" y="291"/>
                    </a:lnTo>
                    <a:lnTo>
                      <a:pt x="473" y="289"/>
                    </a:lnTo>
                    <a:lnTo>
                      <a:pt x="473" y="285"/>
                    </a:lnTo>
                    <a:lnTo>
                      <a:pt x="473" y="284"/>
                    </a:lnTo>
                    <a:lnTo>
                      <a:pt x="473" y="282"/>
                    </a:lnTo>
                    <a:lnTo>
                      <a:pt x="472" y="280"/>
                    </a:lnTo>
                    <a:lnTo>
                      <a:pt x="470" y="280"/>
                    </a:lnTo>
                    <a:lnTo>
                      <a:pt x="470" y="273"/>
                    </a:lnTo>
                    <a:lnTo>
                      <a:pt x="469" y="272"/>
                    </a:lnTo>
                    <a:lnTo>
                      <a:pt x="466" y="272"/>
                    </a:lnTo>
                    <a:lnTo>
                      <a:pt x="461" y="274"/>
                    </a:lnTo>
                    <a:lnTo>
                      <a:pt x="457" y="275"/>
                    </a:lnTo>
                    <a:lnTo>
                      <a:pt x="455" y="276"/>
                    </a:lnTo>
                    <a:lnTo>
                      <a:pt x="454" y="275"/>
                    </a:lnTo>
                    <a:lnTo>
                      <a:pt x="453" y="276"/>
                    </a:lnTo>
                    <a:lnTo>
                      <a:pt x="452" y="276"/>
                    </a:lnTo>
                    <a:lnTo>
                      <a:pt x="450" y="278"/>
                    </a:lnTo>
                    <a:lnTo>
                      <a:pt x="449" y="277"/>
                    </a:lnTo>
                    <a:lnTo>
                      <a:pt x="447" y="278"/>
                    </a:lnTo>
                    <a:lnTo>
                      <a:pt x="441" y="276"/>
                    </a:lnTo>
                    <a:lnTo>
                      <a:pt x="443" y="274"/>
                    </a:lnTo>
                    <a:lnTo>
                      <a:pt x="444" y="272"/>
                    </a:lnTo>
                    <a:lnTo>
                      <a:pt x="443" y="270"/>
                    </a:lnTo>
                    <a:lnTo>
                      <a:pt x="442" y="271"/>
                    </a:lnTo>
                    <a:lnTo>
                      <a:pt x="442" y="263"/>
                    </a:lnTo>
                    <a:lnTo>
                      <a:pt x="447" y="264"/>
                    </a:lnTo>
                    <a:lnTo>
                      <a:pt x="448" y="265"/>
                    </a:lnTo>
                    <a:lnTo>
                      <a:pt x="450" y="264"/>
                    </a:lnTo>
                    <a:lnTo>
                      <a:pt x="450" y="261"/>
                    </a:lnTo>
                    <a:lnTo>
                      <a:pt x="452" y="255"/>
                    </a:lnTo>
                    <a:lnTo>
                      <a:pt x="453" y="251"/>
                    </a:lnTo>
                    <a:lnTo>
                      <a:pt x="455" y="250"/>
                    </a:lnTo>
                    <a:lnTo>
                      <a:pt x="457" y="251"/>
                    </a:lnTo>
                    <a:lnTo>
                      <a:pt x="458" y="251"/>
                    </a:lnTo>
                    <a:lnTo>
                      <a:pt x="459" y="251"/>
                    </a:lnTo>
                    <a:lnTo>
                      <a:pt x="460" y="250"/>
                    </a:lnTo>
                    <a:lnTo>
                      <a:pt x="460" y="249"/>
                    </a:lnTo>
                    <a:lnTo>
                      <a:pt x="461" y="250"/>
                    </a:lnTo>
                    <a:lnTo>
                      <a:pt x="462" y="249"/>
                    </a:lnTo>
                    <a:lnTo>
                      <a:pt x="464" y="250"/>
                    </a:lnTo>
                    <a:lnTo>
                      <a:pt x="466" y="240"/>
                    </a:lnTo>
                    <a:lnTo>
                      <a:pt x="468" y="240"/>
                    </a:lnTo>
                    <a:lnTo>
                      <a:pt x="468" y="238"/>
                    </a:lnTo>
                    <a:lnTo>
                      <a:pt x="468" y="237"/>
                    </a:lnTo>
                    <a:lnTo>
                      <a:pt x="468" y="236"/>
                    </a:lnTo>
                    <a:lnTo>
                      <a:pt x="470" y="231"/>
                    </a:lnTo>
                    <a:lnTo>
                      <a:pt x="469" y="229"/>
                    </a:lnTo>
                    <a:lnTo>
                      <a:pt x="468" y="229"/>
                    </a:lnTo>
                    <a:lnTo>
                      <a:pt x="466" y="233"/>
                    </a:lnTo>
                    <a:lnTo>
                      <a:pt x="464" y="233"/>
                    </a:lnTo>
                    <a:lnTo>
                      <a:pt x="463" y="232"/>
                    </a:lnTo>
                    <a:lnTo>
                      <a:pt x="461" y="232"/>
                    </a:lnTo>
                    <a:lnTo>
                      <a:pt x="461" y="231"/>
                    </a:lnTo>
                    <a:lnTo>
                      <a:pt x="457" y="231"/>
                    </a:lnTo>
                    <a:lnTo>
                      <a:pt x="457" y="233"/>
                    </a:lnTo>
                    <a:lnTo>
                      <a:pt x="455" y="231"/>
                    </a:lnTo>
                    <a:lnTo>
                      <a:pt x="457" y="230"/>
                    </a:lnTo>
                    <a:lnTo>
                      <a:pt x="457" y="227"/>
                    </a:lnTo>
                    <a:lnTo>
                      <a:pt x="458" y="227"/>
                    </a:lnTo>
                    <a:lnTo>
                      <a:pt x="460" y="225"/>
                    </a:lnTo>
                    <a:lnTo>
                      <a:pt x="460" y="223"/>
                    </a:lnTo>
                    <a:lnTo>
                      <a:pt x="459" y="223"/>
                    </a:lnTo>
                    <a:lnTo>
                      <a:pt x="458" y="223"/>
                    </a:lnTo>
                    <a:lnTo>
                      <a:pt x="457" y="222"/>
                    </a:lnTo>
                    <a:lnTo>
                      <a:pt x="457" y="217"/>
                    </a:lnTo>
                    <a:lnTo>
                      <a:pt x="455" y="214"/>
                    </a:lnTo>
                    <a:lnTo>
                      <a:pt x="453" y="212"/>
                    </a:lnTo>
                    <a:lnTo>
                      <a:pt x="457" y="207"/>
                    </a:lnTo>
                    <a:lnTo>
                      <a:pt x="457" y="204"/>
                    </a:lnTo>
                    <a:lnTo>
                      <a:pt x="455" y="202"/>
                    </a:lnTo>
                    <a:lnTo>
                      <a:pt x="455" y="200"/>
                    </a:lnTo>
                    <a:lnTo>
                      <a:pt x="453" y="199"/>
                    </a:lnTo>
                    <a:lnTo>
                      <a:pt x="453" y="196"/>
                    </a:lnTo>
                    <a:lnTo>
                      <a:pt x="456" y="195"/>
                    </a:lnTo>
                    <a:lnTo>
                      <a:pt x="457" y="193"/>
                    </a:lnTo>
                    <a:lnTo>
                      <a:pt x="459" y="192"/>
                    </a:lnTo>
                    <a:lnTo>
                      <a:pt x="460" y="188"/>
                    </a:lnTo>
                    <a:lnTo>
                      <a:pt x="460" y="187"/>
                    </a:lnTo>
                    <a:lnTo>
                      <a:pt x="462" y="185"/>
                    </a:lnTo>
                    <a:lnTo>
                      <a:pt x="463" y="185"/>
                    </a:lnTo>
                    <a:lnTo>
                      <a:pt x="463" y="183"/>
                    </a:lnTo>
                    <a:lnTo>
                      <a:pt x="461" y="183"/>
                    </a:lnTo>
                    <a:lnTo>
                      <a:pt x="462" y="182"/>
                    </a:lnTo>
                    <a:lnTo>
                      <a:pt x="461" y="182"/>
                    </a:lnTo>
                    <a:lnTo>
                      <a:pt x="461" y="178"/>
                    </a:lnTo>
                    <a:lnTo>
                      <a:pt x="461" y="176"/>
                    </a:lnTo>
                    <a:lnTo>
                      <a:pt x="460" y="175"/>
                    </a:lnTo>
                    <a:lnTo>
                      <a:pt x="460" y="176"/>
                    </a:lnTo>
                    <a:lnTo>
                      <a:pt x="459" y="174"/>
                    </a:lnTo>
                    <a:lnTo>
                      <a:pt x="459" y="171"/>
                    </a:lnTo>
                    <a:lnTo>
                      <a:pt x="458" y="168"/>
                    </a:lnTo>
                    <a:lnTo>
                      <a:pt x="457" y="165"/>
                    </a:lnTo>
                    <a:lnTo>
                      <a:pt x="458" y="165"/>
                    </a:lnTo>
                    <a:lnTo>
                      <a:pt x="458" y="164"/>
                    </a:lnTo>
                    <a:lnTo>
                      <a:pt x="459" y="163"/>
                    </a:lnTo>
                    <a:lnTo>
                      <a:pt x="459" y="160"/>
                    </a:lnTo>
                    <a:lnTo>
                      <a:pt x="456" y="161"/>
                    </a:lnTo>
                    <a:lnTo>
                      <a:pt x="454" y="157"/>
                    </a:lnTo>
                    <a:lnTo>
                      <a:pt x="453" y="155"/>
                    </a:lnTo>
                    <a:lnTo>
                      <a:pt x="453" y="154"/>
                    </a:lnTo>
                    <a:lnTo>
                      <a:pt x="452" y="153"/>
                    </a:lnTo>
                    <a:lnTo>
                      <a:pt x="449" y="152"/>
                    </a:lnTo>
                    <a:lnTo>
                      <a:pt x="447" y="152"/>
                    </a:lnTo>
                    <a:lnTo>
                      <a:pt x="444" y="149"/>
                    </a:lnTo>
                    <a:lnTo>
                      <a:pt x="442" y="149"/>
                    </a:lnTo>
                    <a:lnTo>
                      <a:pt x="439" y="148"/>
                    </a:lnTo>
                    <a:lnTo>
                      <a:pt x="438" y="146"/>
                    </a:lnTo>
                    <a:lnTo>
                      <a:pt x="439" y="146"/>
                    </a:lnTo>
                    <a:lnTo>
                      <a:pt x="436" y="143"/>
                    </a:lnTo>
                    <a:lnTo>
                      <a:pt x="435" y="144"/>
                    </a:lnTo>
                    <a:lnTo>
                      <a:pt x="434" y="142"/>
                    </a:lnTo>
                    <a:lnTo>
                      <a:pt x="436" y="141"/>
                    </a:lnTo>
                    <a:lnTo>
                      <a:pt x="436" y="139"/>
                    </a:lnTo>
                    <a:lnTo>
                      <a:pt x="436" y="138"/>
                    </a:lnTo>
                    <a:lnTo>
                      <a:pt x="435" y="137"/>
                    </a:lnTo>
                    <a:lnTo>
                      <a:pt x="437" y="134"/>
                    </a:lnTo>
                    <a:lnTo>
                      <a:pt x="438" y="133"/>
                    </a:lnTo>
                    <a:lnTo>
                      <a:pt x="438" y="131"/>
                    </a:lnTo>
                    <a:lnTo>
                      <a:pt x="438" y="129"/>
                    </a:lnTo>
                    <a:lnTo>
                      <a:pt x="441" y="127"/>
                    </a:lnTo>
                    <a:lnTo>
                      <a:pt x="441" y="125"/>
                    </a:lnTo>
                    <a:lnTo>
                      <a:pt x="439" y="123"/>
                    </a:lnTo>
                    <a:lnTo>
                      <a:pt x="438" y="120"/>
                    </a:lnTo>
                    <a:lnTo>
                      <a:pt x="438" y="118"/>
                    </a:lnTo>
                    <a:lnTo>
                      <a:pt x="437" y="118"/>
                    </a:lnTo>
                    <a:lnTo>
                      <a:pt x="438" y="120"/>
                    </a:lnTo>
                    <a:lnTo>
                      <a:pt x="437" y="122"/>
                    </a:lnTo>
                    <a:lnTo>
                      <a:pt x="437" y="123"/>
                    </a:lnTo>
                    <a:lnTo>
                      <a:pt x="435" y="123"/>
                    </a:lnTo>
                    <a:lnTo>
                      <a:pt x="436" y="123"/>
                    </a:lnTo>
                    <a:lnTo>
                      <a:pt x="436" y="125"/>
                    </a:lnTo>
                    <a:lnTo>
                      <a:pt x="436" y="126"/>
                    </a:lnTo>
                    <a:lnTo>
                      <a:pt x="437" y="126"/>
                    </a:lnTo>
                    <a:lnTo>
                      <a:pt x="436" y="127"/>
                    </a:lnTo>
                    <a:lnTo>
                      <a:pt x="436" y="128"/>
                    </a:lnTo>
                    <a:lnTo>
                      <a:pt x="434" y="127"/>
                    </a:lnTo>
                    <a:lnTo>
                      <a:pt x="433" y="127"/>
                    </a:lnTo>
                    <a:lnTo>
                      <a:pt x="433" y="128"/>
                    </a:lnTo>
                    <a:lnTo>
                      <a:pt x="432" y="128"/>
                    </a:lnTo>
                    <a:lnTo>
                      <a:pt x="432" y="126"/>
                    </a:lnTo>
                    <a:lnTo>
                      <a:pt x="432" y="125"/>
                    </a:lnTo>
                    <a:lnTo>
                      <a:pt x="431" y="125"/>
                    </a:lnTo>
                    <a:lnTo>
                      <a:pt x="430" y="122"/>
                    </a:lnTo>
                    <a:lnTo>
                      <a:pt x="431" y="120"/>
                    </a:lnTo>
                    <a:lnTo>
                      <a:pt x="427" y="120"/>
                    </a:lnTo>
                    <a:lnTo>
                      <a:pt x="427" y="118"/>
                    </a:lnTo>
                    <a:lnTo>
                      <a:pt x="429" y="119"/>
                    </a:lnTo>
                    <a:lnTo>
                      <a:pt x="429" y="117"/>
                    </a:lnTo>
                    <a:lnTo>
                      <a:pt x="428" y="117"/>
                    </a:lnTo>
                    <a:lnTo>
                      <a:pt x="429" y="114"/>
                    </a:lnTo>
                    <a:lnTo>
                      <a:pt x="429" y="113"/>
                    </a:lnTo>
                    <a:lnTo>
                      <a:pt x="427" y="113"/>
                    </a:lnTo>
                    <a:lnTo>
                      <a:pt x="427" y="112"/>
                    </a:lnTo>
                    <a:lnTo>
                      <a:pt x="425" y="112"/>
                    </a:lnTo>
                    <a:lnTo>
                      <a:pt x="424" y="112"/>
                    </a:lnTo>
                    <a:lnTo>
                      <a:pt x="421" y="109"/>
                    </a:lnTo>
                    <a:lnTo>
                      <a:pt x="422" y="108"/>
                    </a:lnTo>
                    <a:lnTo>
                      <a:pt x="423" y="106"/>
                    </a:lnTo>
                    <a:lnTo>
                      <a:pt x="423" y="104"/>
                    </a:lnTo>
                    <a:lnTo>
                      <a:pt x="422" y="99"/>
                    </a:lnTo>
                    <a:lnTo>
                      <a:pt x="422" y="95"/>
                    </a:lnTo>
                    <a:lnTo>
                      <a:pt x="421" y="93"/>
                    </a:lnTo>
                    <a:lnTo>
                      <a:pt x="420" y="94"/>
                    </a:lnTo>
                    <a:lnTo>
                      <a:pt x="419" y="92"/>
                    </a:lnTo>
                    <a:lnTo>
                      <a:pt x="418" y="92"/>
                    </a:lnTo>
                    <a:lnTo>
                      <a:pt x="418" y="91"/>
                    </a:lnTo>
                    <a:lnTo>
                      <a:pt x="420" y="91"/>
                    </a:lnTo>
                    <a:lnTo>
                      <a:pt x="421" y="91"/>
                    </a:lnTo>
                    <a:lnTo>
                      <a:pt x="420" y="89"/>
                    </a:lnTo>
                    <a:lnTo>
                      <a:pt x="416" y="88"/>
                    </a:lnTo>
                    <a:lnTo>
                      <a:pt x="416" y="86"/>
                    </a:lnTo>
                    <a:lnTo>
                      <a:pt x="414" y="86"/>
                    </a:lnTo>
                    <a:lnTo>
                      <a:pt x="414" y="85"/>
                    </a:lnTo>
                    <a:lnTo>
                      <a:pt x="416" y="85"/>
                    </a:lnTo>
                    <a:lnTo>
                      <a:pt x="416" y="81"/>
                    </a:lnTo>
                    <a:lnTo>
                      <a:pt x="414" y="79"/>
                    </a:lnTo>
                    <a:lnTo>
                      <a:pt x="413" y="78"/>
                    </a:lnTo>
                    <a:lnTo>
                      <a:pt x="414" y="77"/>
                    </a:lnTo>
                    <a:lnTo>
                      <a:pt x="413" y="76"/>
                    </a:lnTo>
                    <a:lnTo>
                      <a:pt x="411" y="75"/>
                    </a:lnTo>
                    <a:lnTo>
                      <a:pt x="409" y="78"/>
                    </a:lnTo>
                    <a:lnTo>
                      <a:pt x="406" y="72"/>
                    </a:lnTo>
                    <a:lnTo>
                      <a:pt x="405" y="72"/>
                    </a:lnTo>
                    <a:lnTo>
                      <a:pt x="404" y="73"/>
                    </a:lnTo>
                    <a:lnTo>
                      <a:pt x="403" y="72"/>
                    </a:lnTo>
                    <a:lnTo>
                      <a:pt x="397" y="76"/>
                    </a:lnTo>
                    <a:lnTo>
                      <a:pt x="395" y="76"/>
                    </a:lnTo>
                    <a:lnTo>
                      <a:pt x="393" y="76"/>
                    </a:lnTo>
                    <a:lnTo>
                      <a:pt x="394" y="77"/>
                    </a:lnTo>
                    <a:lnTo>
                      <a:pt x="395" y="77"/>
                    </a:lnTo>
                    <a:lnTo>
                      <a:pt x="395" y="78"/>
                    </a:lnTo>
                    <a:lnTo>
                      <a:pt x="394" y="78"/>
                    </a:lnTo>
                    <a:lnTo>
                      <a:pt x="393" y="79"/>
                    </a:lnTo>
                    <a:lnTo>
                      <a:pt x="392" y="80"/>
                    </a:lnTo>
                    <a:lnTo>
                      <a:pt x="390" y="79"/>
                    </a:lnTo>
                    <a:lnTo>
                      <a:pt x="389" y="80"/>
                    </a:lnTo>
                    <a:lnTo>
                      <a:pt x="391" y="80"/>
                    </a:lnTo>
                    <a:lnTo>
                      <a:pt x="392" y="82"/>
                    </a:lnTo>
                    <a:lnTo>
                      <a:pt x="391" y="85"/>
                    </a:lnTo>
                    <a:lnTo>
                      <a:pt x="392" y="85"/>
                    </a:lnTo>
                    <a:lnTo>
                      <a:pt x="393" y="85"/>
                    </a:lnTo>
                    <a:lnTo>
                      <a:pt x="394" y="85"/>
                    </a:lnTo>
                    <a:lnTo>
                      <a:pt x="395" y="86"/>
                    </a:lnTo>
                    <a:lnTo>
                      <a:pt x="395" y="89"/>
                    </a:lnTo>
                    <a:lnTo>
                      <a:pt x="396" y="89"/>
                    </a:lnTo>
                    <a:lnTo>
                      <a:pt x="396" y="91"/>
                    </a:lnTo>
                    <a:lnTo>
                      <a:pt x="397" y="90"/>
                    </a:lnTo>
                    <a:lnTo>
                      <a:pt x="398" y="90"/>
                    </a:lnTo>
                    <a:lnTo>
                      <a:pt x="398" y="91"/>
                    </a:lnTo>
                    <a:lnTo>
                      <a:pt x="400" y="92"/>
                    </a:lnTo>
                    <a:lnTo>
                      <a:pt x="399" y="93"/>
                    </a:lnTo>
                    <a:lnTo>
                      <a:pt x="399" y="94"/>
                    </a:lnTo>
                    <a:lnTo>
                      <a:pt x="397" y="95"/>
                    </a:lnTo>
                    <a:lnTo>
                      <a:pt x="397" y="96"/>
                    </a:lnTo>
                    <a:lnTo>
                      <a:pt x="397" y="97"/>
                    </a:lnTo>
                    <a:lnTo>
                      <a:pt x="400" y="99"/>
                    </a:lnTo>
                    <a:lnTo>
                      <a:pt x="401" y="99"/>
                    </a:lnTo>
                    <a:lnTo>
                      <a:pt x="400" y="102"/>
                    </a:lnTo>
                    <a:lnTo>
                      <a:pt x="403" y="105"/>
                    </a:lnTo>
                    <a:lnTo>
                      <a:pt x="400" y="107"/>
                    </a:lnTo>
                    <a:lnTo>
                      <a:pt x="399" y="108"/>
                    </a:lnTo>
                    <a:lnTo>
                      <a:pt x="398" y="105"/>
                    </a:lnTo>
                    <a:lnTo>
                      <a:pt x="396" y="110"/>
                    </a:lnTo>
                    <a:lnTo>
                      <a:pt x="395" y="110"/>
                    </a:lnTo>
                    <a:lnTo>
                      <a:pt x="395" y="112"/>
                    </a:lnTo>
                    <a:lnTo>
                      <a:pt x="395" y="113"/>
                    </a:lnTo>
                    <a:lnTo>
                      <a:pt x="395" y="115"/>
                    </a:lnTo>
                    <a:lnTo>
                      <a:pt x="396" y="118"/>
                    </a:lnTo>
                    <a:lnTo>
                      <a:pt x="395" y="117"/>
                    </a:lnTo>
                    <a:lnTo>
                      <a:pt x="393" y="118"/>
                    </a:lnTo>
                    <a:lnTo>
                      <a:pt x="391" y="118"/>
                    </a:lnTo>
                    <a:lnTo>
                      <a:pt x="389" y="119"/>
                    </a:lnTo>
                    <a:lnTo>
                      <a:pt x="386" y="123"/>
                    </a:lnTo>
                    <a:lnTo>
                      <a:pt x="386" y="125"/>
                    </a:lnTo>
                    <a:lnTo>
                      <a:pt x="384" y="125"/>
                    </a:lnTo>
                    <a:lnTo>
                      <a:pt x="383" y="123"/>
                    </a:lnTo>
                    <a:lnTo>
                      <a:pt x="380" y="121"/>
                    </a:lnTo>
                    <a:lnTo>
                      <a:pt x="377" y="117"/>
                    </a:lnTo>
                    <a:lnTo>
                      <a:pt x="371" y="112"/>
                    </a:lnTo>
                    <a:lnTo>
                      <a:pt x="372" y="109"/>
                    </a:lnTo>
                    <a:lnTo>
                      <a:pt x="370" y="109"/>
                    </a:lnTo>
                    <a:lnTo>
                      <a:pt x="370" y="110"/>
                    </a:lnTo>
                    <a:lnTo>
                      <a:pt x="368" y="109"/>
                    </a:lnTo>
                    <a:lnTo>
                      <a:pt x="368" y="107"/>
                    </a:lnTo>
                    <a:lnTo>
                      <a:pt x="370" y="105"/>
                    </a:lnTo>
                    <a:lnTo>
                      <a:pt x="370" y="103"/>
                    </a:lnTo>
                    <a:lnTo>
                      <a:pt x="371" y="101"/>
                    </a:lnTo>
                    <a:lnTo>
                      <a:pt x="373" y="102"/>
                    </a:lnTo>
                    <a:lnTo>
                      <a:pt x="374" y="101"/>
                    </a:lnTo>
                    <a:lnTo>
                      <a:pt x="376" y="101"/>
                    </a:lnTo>
                    <a:lnTo>
                      <a:pt x="377" y="101"/>
                    </a:lnTo>
                    <a:lnTo>
                      <a:pt x="378" y="101"/>
                    </a:lnTo>
                    <a:lnTo>
                      <a:pt x="378" y="99"/>
                    </a:lnTo>
                    <a:lnTo>
                      <a:pt x="378" y="98"/>
                    </a:lnTo>
                    <a:lnTo>
                      <a:pt x="376" y="97"/>
                    </a:lnTo>
                    <a:lnTo>
                      <a:pt x="377" y="96"/>
                    </a:lnTo>
                    <a:lnTo>
                      <a:pt x="376" y="95"/>
                    </a:lnTo>
                    <a:lnTo>
                      <a:pt x="375" y="95"/>
                    </a:lnTo>
                    <a:lnTo>
                      <a:pt x="376" y="91"/>
                    </a:lnTo>
                    <a:lnTo>
                      <a:pt x="373" y="91"/>
                    </a:lnTo>
                    <a:lnTo>
                      <a:pt x="373" y="89"/>
                    </a:lnTo>
                    <a:lnTo>
                      <a:pt x="371" y="89"/>
                    </a:lnTo>
                    <a:lnTo>
                      <a:pt x="372" y="82"/>
                    </a:lnTo>
                    <a:lnTo>
                      <a:pt x="371" y="81"/>
                    </a:lnTo>
                    <a:lnTo>
                      <a:pt x="372" y="81"/>
                    </a:lnTo>
                    <a:lnTo>
                      <a:pt x="372" y="80"/>
                    </a:lnTo>
                    <a:lnTo>
                      <a:pt x="371" y="78"/>
                    </a:lnTo>
                    <a:lnTo>
                      <a:pt x="371" y="76"/>
                    </a:lnTo>
                    <a:lnTo>
                      <a:pt x="370" y="74"/>
                    </a:lnTo>
                    <a:lnTo>
                      <a:pt x="370" y="72"/>
                    </a:lnTo>
                    <a:lnTo>
                      <a:pt x="369" y="70"/>
                    </a:lnTo>
                    <a:lnTo>
                      <a:pt x="371" y="65"/>
                    </a:lnTo>
                    <a:lnTo>
                      <a:pt x="370" y="64"/>
                    </a:lnTo>
                    <a:lnTo>
                      <a:pt x="373" y="62"/>
                    </a:lnTo>
                    <a:lnTo>
                      <a:pt x="374" y="62"/>
                    </a:lnTo>
                    <a:lnTo>
                      <a:pt x="375" y="62"/>
                    </a:lnTo>
                    <a:lnTo>
                      <a:pt x="376" y="61"/>
                    </a:lnTo>
                    <a:lnTo>
                      <a:pt x="376" y="58"/>
                    </a:lnTo>
                    <a:lnTo>
                      <a:pt x="375" y="57"/>
                    </a:lnTo>
                    <a:lnTo>
                      <a:pt x="377" y="54"/>
                    </a:lnTo>
                    <a:lnTo>
                      <a:pt x="379" y="54"/>
                    </a:lnTo>
                    <a:lnTo>
                      <a:pt x="381" y="55"/>
                    </a:lnTo>
                    <a:lnTo>
                      <a:pt x="383" y="55"/>
                    </a:lnTo>
                    <a:lnTo>
                      <a:pt x="384" y="54"/>
                    </a:lnTo>
                    <a:lnTo>
                      <a:pt x="383" y="54"/>
                    </a:lnTo>
                    <a:lnTo>
                      <a:pt x="382" y="54"/>
                    </a:lnTo>
                    <a:lnTo>
                      <a:pt x="380" y="53"/>
                    </a:lnTo>
                    <a:lnTo>
                      <a:pt x="379" y="52"/>
                    </a:lnTo>
                    <a:lnTo>
                      <a:pt x="378" y="54"/>
                    </a:lnTo>
                    <a:lnTo>
                      <a:pt x="378" y="52"/>
                    </a:lnTo>
                    <a:lnTo>
                      <a:pt x="379" y="51"/>
                    </a:lnTo>
                    <a:lnTo>
                      <a:pt x="377" y="53"/>
                    </a:lnTo>
                    <a:lnTo>
                      <a:pt x="374" y="52"/>
                    </a:lnTo>
                    <a:lnTo>
                      <a:pt x="371" y="49"/>
                    </a:lnTo>
                    <a:lnTo>
                      <a:pt x="370" y="48"/>
                    </a:lnTo>
                    <a:lnTo>
                      <a:pt x="368" y="47"/>
                    </a:lnTo>
                    <a:lnTo>
                      <a:pt x="367" y="48"/>
                    </a:lnTo>
                    <a:lnTo>
                      <a:pt x="365" y="47"/>
                    </a:lnTo>
                    <a:lnTo>
                      <a:pt x="364" y="46"/>
                    </a:lnTo>
                    <a:lnTo>
                      <a:pt x="361" y="47"/>
                    </a:lnTo>
                    <a:lnTo>
                      <a:pt x="359" y="46"/>
                    </a:lnTo>
                    <a:lnTo>
                      <a:pt x="360" y="44"/>
                    </a:lnTo>
                    <a:lnTo>
                      <a:pt x="361" y="43"/>
                    </a:lnTo>
                    <a:lnTo>
                      <a:pt x="362" y="40"/>
                    </a:lnTo>
                    <a:lnTo>
                      <a:pt x="364" y="38"/>
                    </a:lnTo>
                    <a:lnTo>
                      <a:pt x="364" y="37"/>
                    </a:lnTo>
                    <a:lnTo>
                      <a:pt x="362" y="37"/>
                    </a:lnTo>
                    <a:lnTo>
                      <a:pt x="362" y="36"/>
                    </a:lnTo>
                    <a:lnTo>
                      <a:pt x="362" y="34"/>
                    </a:lnTo>
                    <a:lnTo>
                      <a:pt x="362" y="31"/>
                    </a:lnTo>
                    <a:lnTo>
                      <a:pt x="363" y="30"/>
                    </a:lnTo>
                    <a:lnTo>
                      <a:pt x="362" y="28"/>
                    </a:lnTo>
                    <a:lnTo>
                      <a:pt x="364" y="28"/>
                    </a:lnTo>
                    <a:lnTo>
                      <a:pt x="362" y="25"/>
                    </a:lnTo>
                    <a:lnTo>
                      <a:pt x="364" y="28"/>
                    </a:lnTo>
                    <a:lnTo>
                      <a:pt x="367" y="29"/>
                    </a:lnTo>
                    <a:lnTo>
                      <a:pt x="367" y="31"/>
                    </a:lnTo>
                    <a:lnTo>
                      <a:pt x="368" y="28"/>
                    </a:lnTo>
                    <a:lnTo>
                      <a:pt x="368" y="31"/>
                    </a:lnTo>
                    <a:lnTo>
                      <a:pt x="370" y="30"/>
                    </a:lnTo>
                    <a:lnTo>
                      <a:pt x="371" y="31"/>
                    </a:lnTo>
                    <a:lnTo>
                      <a:pt x="372" y="33"/>
                    </a:lnTo>
                    <a:lnTo>
                      <a:pt x="372" y="34"/>
                    </a:lnTo>
                    <a:lnTo>
                      <a:pt x="375" y="33"/>
                    </a:lnTo>
                    <a:lnTo>
                      <a:pt x="377" y="32"/>
                    </a:lnTo>
                    <a:lnTo>
                      <a:pt x="378" y="31"/>
                    </a:lnTo>
                    <a:lnTo>
                      <a:pt x="376" y="31"/>
                    </a:lnTo>
                    <a:lnTo>
                      <a:pt x="376" y="28"/>
                    </a:lnTo>
                    <a:lnTo>
                      <a:pt x="374" y="27"/>
                    </a:lnTo>
                    <a:lnTo>
                      <a:pt x="375" y="25"/>
                    </a:lnTo>
                    <a:lnTo>
                      <a:pt x="377" y="25"/>
                    </a:lnTo>
                    <a:lnTo>
                      <a:pt x="377" y="23"/>
                    </a:lnTo>
                    <a:lnTo>
                      <a:pt x="380" y="23"/>
                    </a:lnTo>
                    <a:lnTo>
                      <a:pt x="379" y="22"/>
                    </a:lnTo>
                    <a:lnTo>
                      <a:pt x="373" y="23"/>
                    </a:lnTo>
                    <a:lnTo>
                      <a:pt x="371" y="21"/>
                    </a:lnTo>
                    <a:lnTo>
                      <a:pt x="367" y="17"/>
                    </a:lnTo>
                    <a:lnTo>
                      <a:pt x="365" y="17"/>
                    </a:lnTo>
                    <a:lnTo>
                      <a:pt x="359" y="12"/>
                    </a:lnTo>
                    <a:lnTo>
                      <a:pt x="358" y="12"/>
                    </a:lnTo>
                    <a:lnTo>
                      <a:pt x="357" y="11"/>
                    </a:lnTo>
                    <a:lnTo>
                      <a:pt x="356" y="9"/>
                    </a:lnTo>
                    <a:lnTo>
                      <a:pt x="351" y="7"/>
                    </a:lnTo>
                    <a:lnTo>
                      <a:pt x="352" y="6"/>
                    </a:lnTo>
                    <a:lnTo>
                      <a:pt x="349" y="7"/>
                    </a:lnTo>
                    <a:lnTo>
                      <a:pt x="348" y="6"/>
                    </a:lnTo>
                    <a:lnTo>
                      <a:pt x="348" y="7"/>
                    </a:lnTo>
                    <a:lnTo>
                      <a:pt x="346" y="6"/>
                    </a:lnTo>
                    <a:lnTo>
                      <a:pt x="343" y="4"/>
                    </a:lnTo>
                    <a:lnTo>
                      <a:pt x="344" y="5"/>
                    </a:lnTo>
                    <a:lnTo>
                      <a:pt x="344" y="6"/>
                    </a:lnTo>
                    <a:lnTo>
                      <a:pt x="341" y="5"/>
                    </a:lnTo>
                    <a:lnTo>
                      <a:pt x="339" y="8"/>
                    </a:lnTo>
                    <a:lnTo>
                      <a:pt x="335" y="2"/>
                    </a:lnTo>
                    <a:lnTo>
                      <a:pt x="331" y="0"/>
                    </a:lnTo>
                    <a:lnTo>
                      <a:pt x="330" y="0"/>
                    </a:lnTo>
                    <a:lnTo>
                      <a:pt x="329" y="2"/>
                    </a:lnTo>
                    <a:lnTo>
                      <a:pt x="330" y="4"/>
                    </a:lnTo>
                    <a:lnTo>
                      <a:pt x="329" y="4"/>
                    </a:lnTo>
                    <a:lnTo>
                      <a:pt x="326" y="4"/>
                    </a:lnTo>
                    <a:lnTo>
                      <a:pt x="324" y="4"/>
                    </a:lnTo>
                    <a:lnTo>
                      <a:pt x="323" y="2"/>
                    </a:lnTo>
                    <a:lnTo>
                      <a:pt x="321" y="4"/>
                    </a:lnTo>
                    <a:lnTo>
                      <a:pt x="318" y="2"/>
                    </a:lnTo>
                    <a:lnTo>
                      <a:pt x="318" y="0"/>
                    </a:lnTo>
                    <a:lnTo>
                      <a:pt x="316" y="1"/>
                    </a:lnTo>
                    <a:lnTo>
                      <a:pt x="315" y="0"/>
                    </a:lnTo>
                    <a:lnTo>
                      <a:pt x="313" y="0"/>
                    </a:lnTo>
                    <a:lnTo>
                      <a:pt x="311" y="0"/>
                    </a:lnTo>
                    <a:lnTo>
                      <a:pt x="311" y="2"/>
                    </a:lnTo>
                    <a:lnTo>
                      <a:pt x="310" y="4"/>
                    </a:lnTo>
                    <a:lnTo>
                      <a:pt x="310" y="7"/>
                    </a:lnTo>
                    <a:lnTo>
                      <a:pt x="310" y="9"/>
                    </a:lnTo>
                    <a:lnTo>
                      <a:pt x="309" y="10"/>
                    </a:lnTo>
                    <a:lnTo>
                      <a:pt x="307" y="13"/>
                    </a:lnTo>
                    <a:lnTo>
                      <a:pt x="308" y="15"/>
                    </a:lnTo>
                    <a:lnTo>
                      <a:pt x="308" y="17"/>
                    </a:lnTo>
                    <a:lnTo>
                      <a:pt x="307" y="17"/>
                    </a:lnTo>
                    <a:lnTo>
                      <a:pt x="307" y="16"/>
                    </a:lnTo>
                    <a:lnTo>
                      <a:pt x="305" y="17"/>
                    </a:lnTo>
                    <a:lnTo>
                      <a:pt x="300" y="15"/>
                    </a:lnTo>
                    <a:lnTo>
                      <a:pt x="300" y="17"/>
                    </a:lnTo>
                    <a:lnTo>
                      <a:pt x="299" y="16"/>
                    </a:lnTo>
                    <a:lnTo>
                      <a:pt x="299" y="15"/>
                    </a:lnTo>
                    <a:lnTo>
                      <a:pt x="297" y="16"/>
                    </a:lnTo>
                    <a:lnTo>
                      <a:pt x="297" y="15"/>
                    </a:lnTo>
                    <a:lnTo>
                      <a:pt x="294" y="11"/>
                    </a:lnTo>
                    <a:lnTo>
                      <a:pt x="293" y="11"/>
                    </a:lnTo>
                    <a:lnTo>
                      <a:pt x="289" y="15"/>
                    </a:lnTo>
                    <a:lnTo>
                      <a:pt x="286" y="14"/>
                    </a:lnTo>
                    <a:lnTo>
                      <a:pt x="285" y="15"/>
                    </a:lnTo>
                    <a:lnTo>
                      <a:pt x="284" y="15"/>
                    </a:lnTo>
                    <a:lnTo>
                      <a:pt x="283" y="15"/>
                    </a:lnTo>
                    <a:lnTo>
                      <a:pt x="281" y="15"/>
                    </a:lnTo>
                    <a:lnTo>
                      <a:pt x="283" y="11"/>
                    </a:lnTo>
                    <a:lnTo>
                      <a:pt x="281" y="10"/>
                    </a:lnTo>
                    <a:lnTo>
                      <a:pt x="280" y="10"/>
                    </a:lnTo>
                    <a:lnTo>
                      <a:pt x="279" y="10"/>
                    </a:lnTo>
                    <a:lnTo>
                      <a:pt x="278" y="11"/>
                    </a:lnTo>
                    <a:lnTo>
                      <a:pt x="276" y="12"/>
                    </a:lnTo>
                    <a:lnTo>
                      <a:pt x="274" y="11"/>
                    </a:lnTo>
                    <a:lnTo>
                      <a:pt x="273" y="13"/>
                    </a:lnTo>
                    <a:lnTo>
                      <a:pt x="274" y="16"/>
                    </a:lnTo>
                    <a:lnTo>
                      <a:pt x="270" y="19"/>
                    </a:lnTo>
                    <a:lnTo>
                      <a:pt x="270" y="21"/>
                    </a:lnTo>
                    <a:lnTo>
                      <a:pt x="268" y="20"/>
                    </a:lnTo>
                    <a:lnTo>
                      <a:pt x="267" y="17"/>
                    </a:lnTo>
                    <a:lnTo>
                      <a:pt x="266" y="17"/>
                    </a:lnTo>
                    <a:lnTo>
                      <a:pt x="266" y="18"/>
                    </a:lnTo>
                    <a:lnTo>
                      <a:pt x="266" y="22"/>
                    </a:lnTo>
                    <a:lnTo>
                      <a:pt x="266" y="23"/>
                    </a:lnTo>
                    <a:lnTo>
                      <a:pt x="265" y="23"/>
                    </a:lnTo>
                    <a:lnTo>
                      <a:pt x="265" y="25"/>
                    </a:lnTo>
                    <a:lnTo>
                      <a:pt x="263" y="28"/>
                    </a:lnTo>
                    <a:lnTo>
                      <a:pt x="262" y="29"/>
                    </a:lnTo>
                    <a:lnTo>
                      <a:pt x="260" y="29"/>
                    </a:lnTo>
                    <a:lnTo>
                      <a:pt x="259" y="31"/>
                    </a:lnTo>
                    <a:lnTo>
                      <a:pt x="261" y="31"/>
                    </a:lnTo>
                    <a:lnTo>
                      <a:pt x="261" y="33"/>
                    </a:lnTo>
                    <a:lnTo>
                      <a:pt x="262" y="34"/>
                    </a:lnTo>
                    <a:lnTo>
                      <a:pt x="263" y="36"/>
                    </a:lnTo>
                    <a:lnTo>
                      <a:pt x="265" y="36"/>
                    </a:lnTo>
                    <a:lnTo>
                      <a:pt x="269" y="38"/>
                    </a:lnTo>
                    <a:lnTo>
                      <a:pt x="270" y="41"/>
                    </a:lnTo>
                    <a:lnTo>
                      <a:pt x="270" y="44"/>
                    </a:lnTo>
                    <a:lnTo>
                      <a:pt x="267" y="51"/>
                    </a:lnTo>
                    <a:lnTo>
                      <a:pt x="266" y="51"/>
                    </a:lnTo>
                    <a:lnTo>
                      <a:pt x="264" y="54"/>
                    </a:lnTo>
                    <a:lnTo>
                      <a:pt x="261" y="55"/>
                    </a:lnTo>
                    <a:lnTo>
                      <a:pt x="261" y="57"/>
                    </a:lnTo>
                    <a:lnTo>
                      <a:pt x="260" y="58"/>
                    </a:lnTo>
                    <a:lnTo>
                      <a:pt x="257" y="59"/>
                    </a:lnTo>
                    <a:lnTo>
                      <a:pt x="256" y="55"/>
                    </a:lnTo>
                    <a:lnTo>
                      <a:pt x="255" y="54"/>
                    </a:lnTo>
                    <a:lnTo>
                      <a:pt x="253" y="54"/>
                    </a:lnTo>
                    <a:lnTo>
                      <a:pt x="252" y="54"/>
                    </a:lnTo>
                    <a:lnTo>
                      <a:pt x="254" y="56"/>
                    </a:lnTo>
                    <a:lnTo>
                      <a:pt x="254" y="57"/>
                    </a:lnTo>
                    <a:lnTo>
                      <a:pt x="253" y="58"/>
                    </a:lnTo>
                    <a:lnTo>
                      <a:pt x="254" y="60"/>
                    </a:lnTo>
                    <a:lnTo>
                      <a:pt x="256" y="62"/>
                    </a:lnTo>
                    <a:lnTo>
                      <a:pt x="257" y="62"/>
                    </a:lnTo>
                    <a:lnTo>
                      <a:pt x="258" y="61"/>
                    </a:lnTo>
                    <a:lnTo>
                      <a:pt x="259" y="62"/>
                    </a:lnTo>
                    <a:lnTo>
                      <a:pt x="258" y="63"/>
                    </a:lnTo>
                    <a:lnTo>
                      <a:pt x="258" y="64"/>
                    </a:lnTo>
                    <a:lnTo>
                      <a:pt x="258" y="66"/>
                    </a:lnTo>
                    <a:lnTo>
                      <a:pt x="261" y="66"/>
                    </a:lnTo>
                    <a:lnTo>
                      <a:pt x="260" y="69"/>
                    </a:lnTo>
                    <a:lnTo>
                      <a:pt x="256" y="71"/>
                    </a:lnTo>
                    <a:lnTo>
                      <a:pt x="258" y="74"/>
                    </a:lnTo>
                    <a:lnTo>
                      <a:pt x="256" y="77"/>
                    </a:lnTo>
                    <a:lnTo>
                      <a:pt x="254" y="78"/>
                    </a:lnTo>
                    <a:lnTo>
                      <a:pt x="253" y="80"/>
                    </a:lnTo>
                    <a:lnTo>
                      <a:pt x="252" y="83"/>
                    </a:lnTo>
                    <a:lnTo>
                      <a:pt x="254" y="88"/>
                    </a:lnTo>
                    <a:lnTo>
                      <a:pt x="253" y="89"/>
                    </a:lnTo>
                    <a:lnTo>
                      <a:pt x="253" y="90"/>
                    </a:lnTo>
                    <a:lnTo>
                      <a:pt x="254" y="91"/>
                    </a:lnTo>
                    <a:lnTo>
                      <a:pt x="252" y="92"/>
                    </a:lnTo>
                    <a:lnTo>
                      <a:pt x="253" y="95"/>
                    </a:lnTo>
                    <a:lnTo>
                      <a:pt x="254" y="95"/>
                    </a:lnTo>
                    <a:lnTo>
                      <a:pt x="256" y="94"/>
                    </a:lnTo>
                    <a:lnTo>
                      <a:pt x="256" y="96"/>
                    </a:lnTo>
                    <a:lnTo>
                      <a:pt x="255" y="98"/>
                    </a:lnTo>
                    <a:lnTo>
                      <a:pt x="254" y="99"/>
                    </a:lnTo>
                    <a:lnTo>
                      <a:pt x="254" y="102"/>
                    </a:lnTo>
                    <a:lnTo>
                      <a:pt x="253" y="105"/>
                    </a:lnTo>
                    <a:lnTo>
                      <a:pt x="253" y="107"/>
                    </a:lnTo>
                    <a:lnTo>
                      <a:pt x="252" y="106"/>
                    </a:lnTo>
                    <a:lnTo>
                      <a:pt x="252" y="107"/>
                    </a:lnTo>
                    <a:lnTo>
                      <a:pt x="253" y="112"/>
                    </a:lnTo>
                    <a:lnTo>
                      <a:pt x="254" y="112"/>
                    </a:lnTo>
                    <a:lnTo>
                      <a:pt x="251" y="114"/>
                    </a:lnTo>
                    <a:lnTo>
                      <a:pt x="253" y="118"/>
                    </a:lnTo>
                    <a:lnTo>
                      <a:pt x="254" y="120"/>
                    </a:lnTo>
                    <a:lnTo>
                      <a:pt x="253" y="119"/>
                    </a:lnTo>
                    <a:lnTo>
                      <a:pt x="254" y="120"/>
                    </a:lnTo>
                    <a:lnTo>
                      <a:pt x="254" y="122"/>
                    </a:lnTo>
                    <a:lnTo>
                      <a:pt x="251" y="122"/>
                    </a:lnTo>
                    <a:lnTo>
                      <a:pt x="251" y="123"/>
                    </a:lnTo>
                    <a:lnTo>
                      <a:pt x="248" y="125"/>
                    </a:lnTo>
                    <a:lnTo>
                      <a:pt x="246" y="125"/>
                    </a:lnTo>
                    <a:lnTo>
                      <a:pt x="246" y="126"/>
                    </a:lnTo>
                    <a:lnTo>
                      <a:pt x="244" y="128"/>
                    </a:lnTo>
                    <a:lnTo>
                      <a:pt x="244" y="129"/>
                    </a:lnTo>
                    <a:lnTo>
                      <a:pt x="243" y="128"/>
                    </a:lnTo>
                    <a:lnTo>
                      <a:pt x="243" y="125"/>
                    </a:lnTo>
                    <a:lnTo>
                      <a:pt x="240" y="125"/>
                    </a:lnTo>
                    <a:lnTo>
                      <a:pt x="240" y="126"/>
                    </a:lnTo>
                    <a:lnTo>
                      <a:pt x="240" y="128"/>
                    </a:lnTo>
                    <a:lnTo>
                      <a:pt x="238" y="129"/>
                    </a:lnTo>
                    <a:lnTo>
                      <a:pt x="234" y="133"/>
                    </a:lnTo>
                    <a:lnTo>
                      <a:pt x="232" y="132"/>
                    </a:lnTo>
                    <a:lnTo>
                      <a:pt x="230" y="133"/>
                    </a:lnTo>
                    <a:lnTo>
                      <a:pt x="227" y="133"/>
                    </a:lnTo>
                    <a:lnTo>
                      <a:pt x="227" y="135"/>
                    </a:lnTo>
                    <a:lnTo>
                      <a:pt x="227" y="136"/>
                    </a:lnTo>
                    <a:lnTo>
                      <a:pt x="226" y="136"/>
                    </a:lnTo>
                    <a:lnTo>
                      <a:pt x="227" y="139"/>
                    </a:lnTo>
                    <a:lnTo>
                      <a:pt x="226" y="140"/>
                    </a:lnTo>
                    <a:lnTo>
                      <a:pt x="226" y="142"/>
                    </a:lnTo>
                    <a:lnTo>
                      <a:pt x="225" y="143"/>
                    </a:lnTo>
                    <a:lnTo>
                      <a:pt x="223" y="143"/>
                    </a:lnTo>
                    <a:lnTo>
                      <a:pt x="222" y="144"/>
                    </a:lnTo>
                    <a:lnTo>
                      <a:pt x="223" y="146"/>
                    </a:lnTo>
                    <a:lnTo>
                      <a:pt x="221" y="146"/>
                    </a:lnTo>
                    <a:lnTo>
                      <a:pt x="221" y="147"/>
                    </a:lnTo>
                    <a:lnTo>
                      <a:pt x="218" y="148"/>
                    </a:lnTo>
                    <a:lnTo>
                      <a:pt x="218" y="147"/>
                    </a:lnTo>
                    <a:lnTo>
                      <a:pt x="217" y="148"/>
                    </a:lnTo>
                    <a:lnTo>
                      <a:pt x="215" y="151"/>
                    </a:lnTo>
                    <a:lnTo>
                      <a:pt x="215" y="154"/>
                    </a:lnTo>
                    <a:lnTo>
                      <a:pt x="216" y="156"/>
                    </a:lnTo>
                    <a:lnTo>
                      <a:pt x="220" y="156"/>
                    </a:lnTo>
                    <a:lnTo>
                      <a:pt x="220" y="157"/>
                    </a:lnTo>
                    <a:lnTo>
                      <a:pt x="221" y="157"/>
                    </a:lnTo>
                    <a:lnTo>
                      <a:pt x="221" y="159"/>
                    </a:lnTo>
                    <a:lnTo>
                      <a:pt x="223" y="161"/>
                    </a:lnTo>
                    <a:lnTo>
                      <a:pt x="223" y="165"/>
                    </a:lnTo>
                    <a:lnTo>
                      <a:pt x="222" y="165"/>
                    </a:lnTo>
                    <a:lnTo>
                      <a:pt x="221" y="165"/>
                    </a:lnTo>
                    <a:lnTo>
                      <a:pt x="219" y="166"/>
                    </a:lnTo>
                    <a:lnTo>
                      <a:pt x="218" y="166"/>
                    </a:lnTo>
                    <a:lnTo>
                      <a:pt x="217" y="165"/>
                    </a:lnTo>
                    <a:lnTo>
                      <a:pt x="214" y="165"/>
                    </a:lnTo>
                    <a:lnTo>
                      <a:pt x="212" y="166"/>
                    </a:lnTo>
                    <a:lnTo>
                      <a:pt x="212" y="169"/>
                    </a:lnTo>
                    <a:lnTo>
                      <a:pt x="210" y="170"/>
                    </a:lnTo>
                    <a:lnTo>
                      <a:pt x="208" y="176"/>
                    </a:lnTo>
                    <a:lnTo>
                      <a:pt x="207" y="178"/>
                    </a:lnTo>
                    <a:lnTo>
                      <a:pt x="207" y="180"/>
                    </a:lnTo>
                    <a:lnTo>
                      <a:pt x="206" y="183"/>
                    </a:lnTo>
                    <a:lnTo>
                      <a:pt x="207" y="185"/>
                    </a:lnTo>
                    <a:lnTo>
                      <a:pt x="209" y="185"/>
                    </a:lnTo>
                    <a:lnTo>
                      <a:pt x="211" y="186"/>
                    </a:lnTo>
                    <a:lnTo>
                      <a:pt x="213" y="186"/>
                    </a:lnTo>
                    <a:lnTo>
                      <a:pt x="214" y="188"/>
                    </a:lnTo>
                    <a:lnTo>
                      <a:pt x="216" y="191"/>
                    </a:lnTo>
                    <a:lnTo>
                      <a:pt x="215" y="193"/>
                    </a:lnTo>
                    <a:lnTo>
                      <a:pt x="215" y="192"/>
                    </a:lnTo>
                    <a:lnTo>
                      <a:pt x="214" y="193"/>
                    </a:lnTo>
                    <a:lnTo>
                      <a:pt x="214" y="198"/>
                    </a:lnTo>
                    <a:lnTo>
                      <a:pt x="216" y="199"/>
                    </a:lnTo>
                    <a:lnTo>
                      <a:pt x="214" y="202"/>
                    </a:lnTo>
                    <a:lnTo>
                      <a:pt x="212" y="200"/>
                    </a:lnTo>
                    <a:lnTo>
                      <a:pt x="212" y="201"/>
                    </a:lnTo>
                    <a:lnTo>
                      <a:pt x="210" y="203"/>
                    </a:lnTo>
                    <a:lnTo>
                      <a:pt x="207" y="201"/>
                    </a:lnTo>
                    <a:lnTo>
                      <a:pt x="204" y="201"/>
                    </a:lnTo>
                    <a:lnTo>
                      <a:pt x="202" y="205"/>
                    </a:lnTo>
                    <a:lnTo>
                      <a:pt x="201" y="206"/>
                    </a:lnTo>
                    <a:lnTo>
                      <a:pt x="203" y="207"/>
                    </a:lnTo>
                    <a:lnTo>
                      <a:pt x="202" y="209"/>
                    </a:lnTo>
                    <a:lnTo>
                      <a:pt x="204" y="208"/>
                    </a:lnTo>
                    <a:lnTo>
                      <a:pt x="204" y="210"/>
                    </a:lnTo>
                    <a:lnTo>
                      <a:pt x="204" y="212"/>
                    </a:lnTo>
                    <a:lnTo>
                      <a:pt x="206" y="215"/>
                    </a:lnTo>
                    <a:lnTo>
                      <a:pt x="205" y="216"/>
                    </a:lnTo>
                    <a:lnTo>
                      <a:pt x="204" y="216"/>
                    </a:lnTo>
                    <a:lnTo>
                      <a:pt x="204" y="217"/>
                    </a:lnTo>
                    <a:lnTo>
                      <a:pt x="202" y="220"/>
                    </a:lnTo>
                    <a:lnTo>
                      <a:pt x="203" y="220"/>
                    </a:lnTo>
                    <a:lnTo>
                      <a:pt x="204" y="218"/>
                    </a:lnTo>
                    <a:lnTo>
                      <a:pt x="206" y="219"/>
                    </a:lnTo>
                    <a:lnTo>
                      <a:pt x="209" y="217"/>
                    </a:lnTo>
                    <a:lnTo>
                      <a:pt x="209" y="215"/>
                    </a:lnTo>
                    <a:lnTo>
                      <a:pt x="210" y="216"/>
                    </a:lnTo>
                    <a:lnTo>
                      <a:pt x="210" y="217"/>
                    </a:lnTo>
                    <a:lnTo>
                      <a:pt x="208" y="221"/>
                    </a:lnTo>
                    <a:lnTo>
                      <a:pt x="211" y="221"/>
                    </a:lnTo>
                    <a:lnTo>
                      <a:pt x="211" y="223"/>
                    </a:lnTo>
                    <a:lnTo>
                      <a:pt x="212" y="223"/>
                    </a:lnTo>
                    <a:lnTo>
                      <a:pt x="210" y="230"/>
                    </a:lnTo>
                    <a:lnTo>
                      <a:pt x="210" y="231"/>
                    </a:lnTo>
                    <a:lnTo>
                      <a:pt x="210" y="230"/>
                    </a:lnTo>
                    <a:lnTo>
                      <a:pt x="209" y="232"/>
                    </a:lnTo>
                    <a:lnTo>
                      <a:pt x="207" y="233"/>
                    </a:lnTo>
                    <a:lnTo>
                      <a:pt x="207" y="234"/>
                    </a:lnTo>
                    <a:lnTo>
                      <a:pt x="205" y="235"/>
                    </a:lnTo>
                    <a:lnTo>
                      <a:pt x="204" y="237"/>
                    </a:lnTo>
                    <a:lnTo>
                      <a:pt x="203" y="237"/>
                    </a:lnTo>
                    <a:lnTo>
                      <a:pt x="201" y="237"/>
                    </a:lnTo>
                    <a:lnTo>
                      <a:pt x="199" y="237"/>
                    </a:lnTo>
                    <a:lnTo>
                      <a:pt x="197" y="237"/>
                    </a:lnTo>
                    <a:lnTo>
                      <a:pt x="196" y="238"/>
                    </a:lnTo>
                    <a:lnTo>
                      <a:pt x="198" y="242"/>
                    </a:lnTo>
                    <a:lnTo>
                      <a:pt x="198" y="244"/>
                    </a:lnTo>
                    <a:lnTo>
                      <a:pt x="196" y="244"/>
                    </a:lnTo>
                    <a:lnTo>
                      <a:pt x="194" y="246"/>
                    </a:lnTo>
                    <a:lnTo>
                      <a:pt x="194" y="247"/>
                    </a:lnTo>
                    <a:lnTo>
                      <a:pt x="193" y="249"/>
                    </a:lnTo>
                    <a:lnTo>
                      <a:pt x="190" y="247"/>
                    </a:lnTo>
                    <a:lnTo>
                      <a:pt x="187" y="248"/>
                    </a:lnTo>
                    <a:lnTo>
                      <a:pt x="185" y="247"/>
                    </a:lnTo>
                    <a:lnTo>
                      <a:pt x="184" y="248"/>
                    </a:lnTo>
                    <a:lnTo>
                      <a:pt x="181" y="246"/>
                    </a:lnTo>
                    <a:lnTo>
                      <a:pt x="180" y="246"/>
                    </a:lnTo>
                    <a:lnTo>
                      <a:pt x="178" y="248"/>
                    </a:lnTo>
                    <a:lnTo>
                      <a:pt x="177" y="248"/>
                    </a:lnTo>
                    <a:lnTo>
                      <a:pt x="172" y="250"/>
                    </a:lnTo>
                    <a:lnTo>
                      <a:pt x="172" y="249"/>
                    </a:lnTo>
                    <a:lnTo>
                      <a:pt x="172" y="250"/>
                    </a:lnTo>
                    <a:lnTo>
                      <a:pt x="170" y="252"/>
                    </a:lnTo>
                    <a:lnTo>
                      <a:pt x="173" y="254"/>
                    </a:lnTo>
                    <a:lnTo>
                      <a:pt x="173" y="256"/>
                    </a:lnTo>
                    <a:lnTo>
                      <a:pt x="174" y="257"/>
                    </a:lnTo>
                    <a:lnTo>
                      <a:pt x="174" y="258"/>
                    </a:lnTo>
                    <a:lnTo>
                      <a:pt x="170" y="260"/>
                    </a:lnTo>
                    <a:lnTo>
                      <a:pt x="170" y="257"/>
                    </a:lnTo>
                    <a:lnTo>
                      <a:pt x="168" y="257"/>
                    </a:lnTo>
                    <a:lnTo>
                      <a:pt x="168" y="260"/>
                    </a:lnTo>
                    <a:lnTo>
                      <a:pt x="166" y="260"/>
                    </a:lnTo>
                    <a:lnTo>
                      <a:pt x="168" y="261"/>
                    </a:lnTo>
                    <a:lnTo>
                      <a:pt x="166" y="261"/>
                    </a:lnTo>
                    <a:lnTo>
                      <a:pt x="166" y="262"/>
                    </a:lnTo>
                    <a:lnTo>
                      <a:pt x="162" y="260"/>
                    </a:lnTo>
                    <a:lnTo>
                      <a:pt x="161" y="260"/>
                    </a:lnTo>
                    <a:lnTo>
                      <a:pt x="161" y="261"/>
                    </a:lnTo>
                    <a:lnTo>
                      <a:pt x="159" y="260"/>
                    </a:lnTo>
                    <a:lnTo>
                      <a:pt x="157" y="260"/>
                    </a:lnTo>
                    <a:lnTo>
                      <a:pt x="157" y="261"/>
                    </a:lnTo>
                    <a:lnTo>
                      <a:pt x="157" y="263"/>
                    </a:lnTo>
                    <a:lnTo>
                      <a:pt x="157" y="264"/>
                    </a:lnTo>
                    <a:lnTo>
                      <a:pt x="156" y="263"/>
                    </a:lnTo>
                    <a:lnTo>
                      <a:pt x="155" y="260"/>
                    </a:lnTo>
                    <a:lnTo>
                      <a:pt x="153" y="260"/>
                    </a:lnTo>
                    <a:lnTo>
                      <a:pt x="152" y="261"/>
                    </a:lnTo>
                    <a:lnTo>
                      <a:pt x="151" y="260"/>
                    </a:lnTo>
                    <a:lnTo>
                      <a:pt x="149" y="257"/>
                    </a:lnTo>
                    <a:lnTo>
                      <a:pt x="148" y="257"/>
                    </a:lnTo>
                    <a:lnTo>
                      <a:pt x="146" y="257"/>
                    </a:lnTo>
                    <a:lnTo>
                      <a:pt x="144" y="257"/>
                    </a:lnTo>
                    <a:lnTo>
                      <a:pt x="144" y="255"/>
                    </a:lnTo>
                    <a:lnTo>
                      <a:pt x="144" y="254"/>
                    </a:lnTo>
                    <a:lnTo>
                      <a:pt x="142" y="254"/>
                    </a:lnTo>
                    <a:lnTo>
                      <a:pt x="142" y="255"/>
                    </a:lnTo>
                    <a:lnTo>
                      <a:pt x="143" y="257"/>
                    </a:lnTo>
                    <a:lnTo>
                      <a:pt x="142" y="260"/>
                    </a:lnTo>
                    <a:lnTo>
                      <a:pt x="141" y="260"/>
                    </a:lnTo>
                    <a:lnTo>
                      <a:pt x="139" y="262"/>
                    </a:lnTo>
                    <a:lnTo>
                      <a:pt x="137" y="262"/>
                    </a:lnTo>
                    <a:lnTo>
                      <a:pt x="136" y="263"/>
                    </a:lnTo>
                    <a:lnTo>
                      <a:pt x="133" y="262"/>
                    </a:lnTo>
                    <a:lnTo>
                      <a:pt x="131" y="261"/>
                    </a:lnTo>
                    <a:lnTo>
                      <a:pt x="128" y="259"/>
                    </a:lnTo>
                    <a:lnTo>
                      <a:pt x="128" y="257"/>
                    </a:lnTo>
                    <a:lnTo>
                      <a:pt x="129" y="257"/>
                    </a:lnTo>
                    <a:lnTo>
                      <a:pt x="128" y="256"/>
                    </a:lnTo>
                    <a:lnTo>
                      <a:pt x="128" y="255"/>
                    </a:lnTo>
                    <a:lnTo>
                      <a:pt x="128" y="257"/>
                    </a:lnTo>
                    <a:lnTo>
                      <a:pt x="127" y="257"/>
                    </a:lnTo>
                    <a:lnTo>
                      <a:pt x="126" y="256"/>
                    </a:lnTo>
                    <a:lnTo>
                      <a:pt x="125" y="256"/>
                    </a:lnTo>
                    <a:lnTo>
                      <a:pt x="125" y="255"/>
                    </a:lnTo>
                    <a:lnTo>
                      <a:pt x="126" y="255"/>
                    </a:lnTo>
                    <a:lnTo>
                      <a:pt x="125" y="254"/>
                    </a:lnTo>
                    <a:lnTo>
                      <a:pt x="126" y="254"/>
                    </a:lnTo>
                    <a:lnTo>
                      <a:pt x="126" y="252"/>
                    </a:lnTo>
                    <a:lnTo>
                      <a:pt x="125" y="251"/>
                    </a:lnTo>
                    <a:lnTo>
                      <a:pt x="125" y="250"/>
                    </a:lnTo>
                    <a:lnTo>
                      <a:pt x="125" y="248"/>
                    </a:lnTo>
                    <a:lnTo>
                      <a:pt x="124" y="247"/>
                    </a:lnTo>
                    <a:lnTo>
                      <a:pt x="121" y="249"/>
                    </a:lnTo>
                    <a:lnTo>
                      <a:pt x="119" y="251"/>
                    </a:lnTo>
                    <a:lnTo>
                      <a:pt x="115" y="248"/>
                    </a:lnTo>
                    <a:lnTo>
                      <a:pt x="114" y="254"/>
                    </a:lnTo>
                    <a:lnTo>
                      <a:pt x="116" y="254"/>
                    </a:lnTo>
                    <a:lnTo>
                      <a:pt x="112" y="256"/>
                    </a:lnTo>
                    <a:lnTo>
                      <a:pt x="110" y="259"/>
                    </a:lnTo>
                    <a:lnTo>
                      <a:pt x="109" y="257"/>
                    </a:lnTo>
                    <a:lnTo>
                      <a:pt x="108" y="258"/>
                    </a:lnTo>
                    <a:lnTo>
                      <a:pt x="106" y="257"/>
                    </a:lnTo>
                    <a:lnTo>
                      <a:pt x="108" y="257"/>
                    </a:lnTo>
                    <a:lnTo>
                      <a:pt x="108" y="256"/>
                    </a:lnTo>
                    <a:lnTo>
                      <a:pt x="104" y="253"/>
                    </a:lnTo>
                    <a:lnTo>
                      <a:pt x="103" y="253"/>
                    </a:lnTo>
                    <a:lnTo>
                      <a:pt x="101" y="252"/>
                    </a:lnTo>
                    <a:lnTo>
                      <a:pt x="102" y="255"/>
                    </a:lnTo>
                    <a:lnTo>
                      <a:pt x="101" y="256"/>
                    </a:lnTo>
                    <a:lnTo>
                      <a:pt x="101" y="258"/>
                    </a:lnTo>
                    <a:lnTo>
                      <a:pt x="99" y="261"/>
                    </a:lnTo>
                    <a:lnTo>
                      <a:pt x="100" y="261"/>
                    </a:lnTo>
                    <a:lnTo>
                      <a:pt x="100" y="262"/>
                    </a:lnTo>
                    <a:lnTo>
                      <a:pt x="99" y="262"/>
                    </a:lnTo>
                    <a:lnTo>
                      <a:pt x="100" y="264"/>
                    </a:lnTo>
                    <a:lnTo>
                      <a:pt x="99" y="264"/>
                    </a:lnTo>
                    <a:lnTo>
                      <a:pt x="98" y="264"/>
                    </a:lnTo>
                    <a:lnTo>
                      <a:pt x="96" y="265"/>
                    </a:lnTo>
                    <a:lnTo>
                      <a:pt x="98" y="267"/>
                    </a:lnTo>
                    <a:lnTo>
                      <a:pt x="95" y="267"/>
                    </a:lnTo>
                    <a:lnTo>
                      <a:pt x="95" y="264"/>
                    </a:lnTo>
                    <a:lnTo>
                      <a:pt x="94" y="264"/>
                    </a:lnTo>
                    <a:lnTo>
                      <a:pt x="91" y="263"/>
                    </a:lnTo>
                    <a:lnTo>
                      <a:pt x="90" y="264"/>
                    </a:lnTo>
                    <a:lnTo>
                      <a:pt x="87" y="263"/>
                    </a:lnTo>
                    <a:lnTo>
                      <a:pt x="85" y="265"/>
                    </a:lnTo>
                    <a:lnTo>
                      <a:pt x="82" y="263"/>
                    </a:lnTo>
                    <a:lnTo>
                      <a:pt x="81" y="265"/>
                    </a:lnTo>
                    <a:lnTo>
                      <a:pt x="78" y="267"/>
                    </a:lnTo>
                    <a:lnTo>
                      <a:pt x="77" y="267"/>
                    </a:lnTo>
                    <a:lnTo>
                      <a:pt x="76" y="269"/>
                    </a:lnTo>
                    <a:lnTo>
                      <a:pt x="78" y="270"/>
                    </a:lnTo>
                    <a:lnTo>
                      <a:pt x="78" y="271"/>
                    </a:lnTo>
                    <a:lnTo>
                      <a:pt x="77" y="271"/>
                    </a:lnTo>
                    <a:lnTo>
                      <a:pt x="77" y="272"/>
                    </a:lnTo>
                    <a:lnTo>
                      <a:pt x="75" y="272"/>
                    </a:lnTo>
                    <a:lnTo>
                      <a:pt x="74" y="275"/>
                    </a:lnTo>
                    <a:lnTo>
                      <a:pt x="71" y="277"/>
                    </a:lnTo>
                    <a:lnTo>
                      <a:pt x="66" y="276"/>
                    </a:lnTo>
                    <a:lnTo>
                      <a:pt x="64" y="275"/>
                    </a:lnTo>
                    <a:lnTo>
                      <a:pt x="64" y="276"/>
                    </a:lnTo>
                    <a:lnTo>
                      <a:pt x="64" y="280"/>
                    </a:lnTo>
                    <a:lnTo>
                      <a:pt x="63" y="282"/>
                    </a:lnTo>
                    <a:lnTo>
                      <a:pt x="60" y="280"/>
                    </a:lnTo>
                    <a:lnTo>
                      <a:pt x="59" y="283"/>
                    </a:lnTo>
                    <a:lnTo>
                      <a:pt x="58" y="282"/>
                    </a:lnTo>
                    <a:lnTo>
                      <a:pt x="58" y="283"/>
                    </a:lnTo>
                    <a:lnTo>
                      <a:pt x="58" y="284"/>
                    </a:lnTo>
                    <a:lnTo>
                      <a:pt x="59" y="284"/>
                    </a:lnTo>
                    <a:lnTo>
                      <a:pt x="58" y="286"/>
                    </a:lnTo>
                    <a:lnTo>
                      <a:pt x="58" y="288"/>
                    </a:lnTo>
                    <a:lnTo>
                      <a:pt x="56" y="288"/>
                    </a:lnTo>
                    <a:lnTo>
                      <a:pt x="55" y="289"/>
                    </a:lnTo>
                    <a:lnTo>
                      <a:pt x="54" y="287"/>
                    </a:lnTo>
                    <a:lnTo>
                      <a:pt x="52" y="285"/>
                    </a:lnTo>
                    <a:lnTo>
                      <a:pt x="52" y="283"/>
                    </a:lnTo>
                    <a:lnTo>
                      <a:pt x="49" y="280"/>
                    </a:lnTo>
                    <a:lnTo>
                      <a:pt x="49" y="279"/>
                    </a:lnTo>
                    <a:lnTo>
                      <a:pt x="46" y="279"/>
                    </a:lnTo>
                    <a:lnTo>
                      <a:pt x="43" y="281"/>
                    </a:lnTo>
                    <a:lnTo>
                      <a:pt x="42" y="282"/>
                    </a:lnTo>
                    <a:lnTo>
                      <a:pt x="42" y="280"/>
                    </a:lnTo>
                    <a:lnTo>
                      <a:pt x="40" y="280"/>
                    </a:lnTo>
                    <a:lnTo>
                      <a:pt x="39" y="279"/>
                    </a:lnTo>
                    <a:lnTo>
                      <a:pt x="38" y="279"/>
                    </a:lnTo>
                    <a:lnTo>
                      <a:pt x="36" y="280"/>
                    </a:lnTo>
                    <a:lnTo>
                      <a:pt x="38" y="284"/>
                    </a:lnTo>
                    <a:lnTo>
                      <a:pt x="37" y="284"/>
                    </a:lnTo>
                    <a:lnTo>
                      <a:pt x="35" y="285"/>
                    </a:lnTo>
                    <a:lnTo>
                      <a:pt x="35" y="287"/>
                    </a:lnTo>
                    <a:lnTo>
                      <a:pt x="33" y="287"/>
                    </a:lnTo>
                    <a:lnTo>
                      <a:pt x="33" y="288"/>
                    </a:lnTo>
                    <a:lnTo>
                      <a:pt x="33" y="289"/>
                    </a:lnTo>
                    <a:lnTo>
                      <a:pt x="31" y="291"/>
                    </a:lnTo>
                    <a:lnTo>
                      <a:pt x="30" y="291"/>
                    </a:lnTo>
                    <a:lnTo>
                      <a:pt x="30" y="288"/>
                    </a:lnTo>
                    <a:lnTo>
                      <a:pt x="28" y="289"/>
                    </a:lnTo>
                    <a:lnTo>
                      <a:pt x="27" y="289"/>
                    </a:lnTo>
                    <a:lnTo>
                      <a:pt x="25" y="287"/>
                    </a:lnTo>
                    <a:lnTo>
                      <a:pt x="25" y="286"/>
                    </a:lnTo>
                    <a:lnTo>
                      <a:pt x="26" y="284"/>
                    </a:lnTo>
                    <a:lnTo>
                      <a:pt x="25" y="283"/>
                    </a:lnTo>
                    <a:lnTo>
                      <a:pt x="24" y="281"/>
                    </a:lnTo>
                    <a:lnTo>
                      <a:pt x="23" y="280"/>
                    </a:lnTo>
                    <a:lnTo>
                      <a:pt x="20" y="280"/>
                    </a:lnTo>
                    <a:lnTo>
                      <a:pt x="21" y="284"/>
                    </a:lnTo>
                    <a:lnTo>
                      <a:pt x="17" y="280"/>
                    </a:lnTo>
                    <a:lnTo>
                      <a:pt x="14" y="280"/>
                    </a:lnTo>
                    <a:lnTo>
                      <a:pt x="15" y="281"/>
                    </a:lnTo>
                    <a:lnTo>
                      <a:pt x="17" y="281"/>
                    </a:lnTo>
                    <a:lnTo>
                      <a:pt x="17" y="282"/>
                    </a:lnTo>
                    <a:lnTo>
                      <a:pt x="18" y="282"/>
                    </a:lnTo>
                    <a:lnTo>
                      <a:pt x="15" y="284"/>
                    </a:lnTo>
                    <a:lnTo>
                      <a:pt x="14" y="285"/>
                    </a:lnTo>
                    <a:lnTo>
                      <a:pt x="14" y="286"/>
                    </a:lnTo>
                    <a:lnTo>
                      <a:pt x="13" y="287"/>
                    </a:lnTo>
                    <a:lnTo>
                      <a:pt x="12" y="287"/>
                    </a:lnTo>
                    <a:lnTo>
                      <a:pt x="10" y="286"/>
                    </a:lnTo>
                    <a:lnTo>
                      <a:pt x="10" y="284"/>
                    </a:lnTo>
                    <a:lnTo>
                      <a:pt x="8" y="284"/>
                    </a:lnTo>
                    <a:lnTo>
                      <a:pt x="7" y="286"/>
                    </a:lnTo>
                    <a:lnTo>
                      <a:pt x="8" y="287"/>
                    </a:lnTo>
                    <a:lnTo>
                      <a:pt x="9" y="287"/>
                    </a:lnTo>
                    <a:lnTo>
                      <a:pt x="10" y="288"/>
                    </a:lnTo>
                    <a:lnTo>
                      <a:pt x="11" y="289"/>
                    </a:lnTo>
                    <a:lnTo>
                      <a:pt x="10" y="291"/>
                    </a:lnTo>
                    <a:lnTo>
                      <a:pt x="9" y="290"/>
                    </a:lnTo>
                    <a:lnTo>
                      <a:pt x="7" y="291"/>
                    </a:lnTo>
                    <a:lnTo>
                      <a:pt x="7" y="292"/>
                    </a:lnTo>
                    <a:lnTo>
                      <a:pt x="10" y="293"/>
                    </a:lnTo>
                    <a:lnTo>
                      <a:pt x="8" y="294"/>
                    </a:lnTo>
                    <a:lnTo>
                      <a:pt x="7" y="295"/>
                    </a:lnTo>
                    <a:lnTo>
                      <a:pt x="5" y="294"/>
                    </a:lnTo>
                    <a:lnTo>
                      <a:pt x="4" y="294"/>
                    </a:lnTo>
                    <a:lnTo>
                      <a:pt x="4" y="297"/>
                    </a:lnTo>
                    <a:lnTo>
                      <a:pt x="0" y="301"/>
                    </a:lnTo>
                    <a:lnTo>
                      <a:pt x="5" y="303"/>
                    </a:lnTo>
                    <a:lnTo>
                      <a:pt x="11" y="308"/>
                    </a:lnTo>
                    <a:lnTo>
                      <a:pt x="17" y="308"/>
                    </a:lnTo>
                    <a:lnTo>
                      <a:pt x="19" y="309"/>
                    </a:lnTo>
                    <a:lnTo>
                      <a:pt x="20" y="308"/>
                    </a:lnTo>
                    <a:lnTo>
                      <a:pt x="22" y="310"/>
                    </a:lnTo>
                    <a:lnTo>
                      <a:pt x="25" y="315"/>
                    </a:lnTo>
                    <a:lnTo>
                      <a:pt x="27" y="315"/>
                    </a:lnTo>
                    <a:lnTo>
                      <a:pt x="26" y="314"/>
                    </a:lnTo>
                    <a:lnTo>
                      <a:pt x="31" y="318"/>
                    </a:lnTo>
                    <a:lnTo>
                      <a:pt x="34" y="322"/>
                    </a:lnTo>
                    <a:lnTo>
                      <a:pt x="35" y="325"/>
                    </a:lnTo>
                    <a:lnTo>
                      <a:pt x="38" y="328"/>
                    </a:lnTo>
                    <a:lnTo>
                      <a:pt x="39" y="331"/>
                    </a:lnTo>
                    <a:lnTo>
                      <a:pt x="40" y="331"/>
                    </a:lnTo>
                    <a:lnTo>
                      <a:pt x="42" y="330"/>
                    </a:lnTo>
                    <a:lnTo>
                      <a:pt x="45" y="330"/>
                    </a:lnTo>
                    <a:lnTo>
                      <a:pt x="46" y="330"/>
                    </a:lnTo>
                    <a:lnTo>
                      <a:pt x="46" y="331"/>
                    </a:lnTo>
                    <a:lnTo>
                      <a:pt x="53" y="333"/>
                    </a:lnTo>
                    <a:lnTo>
                      <a:pt x="57" y="335"/>
                    </a:lnTo>
                    <a:lnTo>
                      <a:pt x="62" y="331"/>
                    </a:lnTo>
                    <a:lnTo>
                      <a:pt x="64" y="328"/>
                    </a:lnTo>
                    <a:lnTo>
                      <a:pt x="65" y="325"/>
                    </a:lnTo>
                    <a:lnTo>
                      <a:pt x="69" y="326"/>
                    </a:lnTo>
                    <a:lnTo>
                      <a:pt x="72" y="328"/>
                    </a:lnTo>
                    <a:lnTo>
                      <a:pt x="77" y="328"/>
                    </a:lnTo>
                    <a:lnTo>
                      <a:pt x="78" y="329"/>
                    </a:lnTo>
                    <a:lnTo>
                      <a:pt x="79" y="329"/>
                    </a:lnTo>
                    <a:lnTo>
                      <a:pt x="82" y="326"/>
                    </a:lnTo>
                    <a:lnTo>
                      <a:pt x="82" y="328"/>
                    </a:lnTo>
                    <a:lnTo>
                      <a:pt x="84" y="331"/>
                    </a:lnTo>
                    <a:lnTo>
                      <a:pt x="84" y="332"/>
                    </a:lnTo>
                    <a:lnTo>
                      <a:pt x="82" y="333"/>
                    </a:lnTo>
                    <a:lnTo>
                      <a:pt x="82" y="335"/>
                    </a:lnTo>
                    <a:lnTo>
                      <a:pt x="85" y="337"/>
                    </a:lnTo>
                    <a:lnTo>
                      <a:pt x="87" y="339"/>
                    </a:lnTo>
                    <a:lnTo>
                      <a:pt x="90" y="338"/>
                    </a:lnTo>
                    <a:lnTo>
                      <a:pt x="90" y="337"/>
                    </a:lnTo>
                    <a:lnTo>
                      <a:pt x="90" y="336"/>
                    </a:lnTo>
                    <a:lnTo>
                      <a:pt x="91" y="336"/>
                    </a:lnTo>
                    <a:lnTo>
                      <a:pt x="92" y="337"/>
                    </a:lnTo>
                    <a:lnTo>
                      <a:pt x="92" y="338"/>
                    </a:lnTo>
                    <a:lnTo>
                      <a:pt x="91" y="342"/>
                    </a:lnTo>
                    <a:lnTo>
                      <a:pt x="92" y="345"/>
                    </a:lnTo>
                    <a:lnTo>
                      <a:pt x="93" y="345"/>
                    </a:lnTo>
                    <a:lnTo>
                      <a:pt x="96" y="342"/>
                    </a:lnTo>
                    <a:lnTo>
                      <a:pt x="97" y="345"/>
                    </a:lnTo>
                    <a:lnTo>
                      <a:pt x="97" y="347"/>
                    </a:lnTo>
                    <a:lnTo>
                      <a:pt x="96" y="347"/>
                    </a:lnTo>
                    <a:lnTo>
                      <a:pt x="95" y="346"/>
                    </a:lnTo>
                    <a:lnTo>
                      <a:pt x="95" y="344"/>
                    </a:lnTo>
                    <a:lnTo>
                      <a:pt x="95" y="345"/>
                    </a:lnTo>
                    <a:lnTo>
                      <a:pt x="94" y="346"/>
                    </a:lnTo>
                    <a:lnTo>
                      <a:pt x="95" y="348"/>
                    </a:lnTo>
                    <a:lnTo>
                      <a:pt x="98" y="348"/>
                    </a:lnTo>
                    <a:lnTo>
                      <a:pt x="101" y="347"/>
                    </a:lnTo>
                    <a:lnTo>
                      <a:pt x="102" y="349"/>
                    </a:lnTo>
                    <a:lnTo>
                      <a:pt x="104" y="349"/>
                    </a:lnTo>
                    <a:lnTo>
                      <a:pt x="102" y="354"/>
                    </a:lnTo>
                    <a:lnTo>
                      <a:pt x="103" y="355"/>
                    </a:lnTo>
                    <a:lnTo>
                      <a:pt x="104" y="358"/>
                    </a:lnTo>
                    <a:lnTo>
                      <a:pt x="106" y="358"/>
                    </a:lnTo>
                    <a:lnTo>
                      <a:pt x="107" y="357"/>
                    </a:lnTo>
                    <a:lnTo>
                      <a:pt x="107" y="354"/>
                    </a:lnTo>
                    <a:lnTo>
                      <a:pt x="108" y="354"/>
                    </a:lnTo>
                    <a:lnTo>
                      <a:pt x="109" y="354"/>
                    </a:lnTo>
                    <a:lnTo>
                      <a:pt x="108" y="356"/>
                    </a:lnTo>
                    <a:lnTo>
                      <a:pt x="112" y="356"/>
                    </a:lnTo>
                    <a:lnTo>
                      <a:pt x="112" y="358"/>
                    </a:lnTo>
                    <a:lnTo>
                      <a:pt x="109" y="360"/>
                    </a:lnTo>
                    <a:lnTo>
                      <a:pt x="108" y="365"/>
                    </a:lnTo>
                    <a:lnTo>
                      <a:pt x="112" y="368"/>
                    </a:lnTo>
                    <a:lnTo>
                      <a:pt x="118" y="375"/>
                    </a:lnTo>
                    <a:lnTo>
                      <a:pt x="120" y="378"/>
                    </a:lnTo>
                    <a:lnTo>
                      <a:pt x="134" y="388"/>
                    </a:lnTo>
                    <a:lnTo>
                      <a:pt x="138" y="392"/>
                    </a:lnTo>
                    <a:lnTo>
                      <a:pt x="142" y="395"/>
                    </a:lnTo>
                    <a:lnTo>
                      <a:pt x="146" y="397"/>
                    </a:lnTo>
                    <a:lnTo>
                      <a:pt x="149" y="398"/>
                    </a:lnTo>
                    <a:lnTo>
                      <a:pt x="150" y="398"/>
                    </a:lnTo>
                    <a:lnTo>
                      <a:pt x="150" y="397"/>
                    </a:lnTo>
                    <a:lnTo>
                      <a:pt x="152" y="397"/>
                    </a:lnTo>
                    <a:lnTo>
                      <a:pt x="152" y="398"/>
                    </a:lnTo>
                    <a:lnTo>
                      <a:pt x="157" y="400"/>
                    </a:lnTo>
                    <a:lnTo>
                      <a:pt x="158" y="399"/>
                    </a:lnTo>
                    <a:lnTo>
                      <a:pt x="160" y="399"/>
                    </a:lnTo>
                    <a:lnTo>
                      <a:pt x="160" y="400"/>
                    </a:lnTo>
                    <a:lnTo>
                      <a:pt x="161" y="399"/>
                    </a:lnTo>
                    <a:lnTo>
                      <a:pt x="161" y="398"/>
                    </a:lnTo>
                    <a:lnTo>
                      <a:pt x="173" y="402"/>
                    </a:lnTo>
                    <a:lnTo>
                      <a:pt x="187" y="405"/>
                    </a:lnTo>
                    <a:lnTo>
                      <a:pt x="191" y="407"/>
                    </a:lnTo>
                    <a:lnTo>
                      <a:pt x="193" y="406"/>
                    </a:lnTo>
                    <a:lnTo>
                      <a:pt x="196" y="406"/>
                    </a:lnTo>
                    <a:lnTo>
                      <a:pt x="201" y="408"/>
                    </a:lnTo>
                    <a:lnTo>
                      <a:pt x="202" y="407"/>
                    </a:lnTo>
                    <a:lnTo>
                      <a:pt x="205" y="410"/>
                    </a:lnTo>
                    <a:lnTo>
                      <a:pt x="210" y="412"/>
                    </a:lnTo>
                    <a:lnTo>
                      <a:pt x="212" y="410"/>
                    </a:lnTo>
                    <a:lnTo>
                      <a:pt x="213" y="408"/>
                    </a:lnTo>
                    <a:lnTo>
                      <a:pt x="214" y="407"/>
                    </a:lnTo>
                    <a:lnTo>
                      <a:pt x="214" y="406"/>
                    </a:lnTo>
                    <a:lnTo>
                      <a:pt x="214" y="409"/>
                    </a:lnTo>
                    <a:lnTo>
                      <a:pt x="216" y="408"/>
                    </a:lnTo>
                    <a:lnTo>
                      <a:pt x="217" y="409"/>
                    </a:lnTo>
                    <a:lnTo>
                      <a:pt x="218" y="410"/>
                    </a:lnTo>
                    <a:lnTo>
                      <a:pt x="216" y="412"/>
                    </a:lnTo>
                    <a:lnTo>
                      <a:pt x="218" y="414"/>
                    </a:lnTo>
                    <a:lnTo>
                      <a:pt x="218" y="413"/>
                    </a:lnTo>
                    <a:lnTo>
                      <a:pt x="218" y="414"/>
                    </a:lnTo>
                    <a:lnTo>
                      <a:pt x="222" y="414"/>
                    </a:lnTo>
                    <a:lnTo>
                      <a:pt x="222" y="415"/>
                    </a:lnTo>
                    <a:lnTo>
                      <a:pt x="224" y="415"/>
                    </a:lnTo>
                    <a:lnTo>
                      <a:pt x="225" y="414"/>
                    </a:lnTo>
                    <a:lnTo>
                      <a:pt x="226" y="412"/>
                    </a:lnTo>
                    <a:lnTo>
                      <a:pt x="227" y="410"/>
                    </a:lnTo>
                    <a:lnTo>
                      <a:pt x="228" y="412"/>
                    </a:lnTo>
                    <a:lnTo>
                      <a:pt x="230" y="410"/>
                    </a:lnTo>
                    <a:lnTo>
                      <a:pt x="231" y="410"/>
                    </a:lnTo>
                    <a:lnTo>
                      <a:pt x="232" y="410"/>
                    </a:lnTo>
                    <a:lnTo>
                      <a:pt x="234" y="406"/>
                    </a:lnTo>
                    <a:lnTo>
                      <a:pt x="235" y="404"/>
                    </a:lnTo>
                    <a:lnTo>
                      <a:pt x="237" y="401"/>
                    </a:lnTo>
                    <a:lnTo>
                      <a:pt x="240" y="401"/>
                    </a:lnTo>
                    <a:lnTo>
                      <a:pt x="242" y="399"/>
                    </a:lnTo>
                    <a:lnTo>
                      <a:pt x="242" y="396"/>
                    </a:lnTo>
                    <a:lnTo>
                      <a:pt x="242" y="395"/>
                    </a:lnTo>
                    <a:lnTo>
                      <a:pt x="243" y="392"/>
                    </a:lnTo>
                    <a:lnTo>
                      <a:pt x="245" y="388"/>
                    </a:lnTo>
                    <a:lnTo>
                      <a:pt x="245" y="386"/>
                    </a:lnTo>
                    <a:lnTo>
                      <a:pt x="246" y="384"/>
                    </a:lnTo>
                    <a:lnTo>
                      <a:pt x="250" y="382"/>
                    </a:lnTo>
                    <a:lnTo>
                      <a:pt x="250" y="381"/>
                    </a:lnTo>
                    <a:lnTo>
                      <a:pt x="249" y="380"/>
                    </a:lnTo>
                    <a:lnTo>
                      <a:pt x="250" y="380"/>
                    </a:lnTo>
                    <a:lnTo>
                      <a:pt x="254" y="384"/>
                    </a:lnTo>
                    <a:lnTo>
                      <a:pt x="260" y="386"/>
                    </a:lnTo>
                    <a:lnTo>
                      <a:pt x="264" y="385"/>
                    </a:lnTo>
                    <a:lnTo>
                      <a:pt x="265" y="387"/>
                    </a:lnTo>
                    <a:lnTo>
                      <a:pt x="267" y="386"/>
                    </a:lnTo>
                    <a:lnTo>
                      <a:pt x="269" y="383"/>
                    </a:lnTo>
                    <a:lnTo>
                      <a:pt x="271" y="381"/>
                    </a:lnTo>
                    <a:lnTo>
                      <a:pt x="275" y="386"/>
                    </a:lnTo>
                    <a:lnTo>
                      <a:pt x="275" y="387"/>
                    </a:lnTo>
                    <a:lnTo>
                      <a:pt x="278" y="391"/>
                    </a:lnTo>
                    <a:lnTo>
                      <a:pt x="283" y="392"/>
                    </a:lnTo>
                    <a:lnTo>
                      <a:pt x="286" y="395"/>
                    </a:lnTo>
                    <a:lnTo>
                      <a:pt x="285" y="397"/>
                    </a:lnTo>
                    <a:lnTo>
                      <a:pt x="289" y="399"/>
                    </a:lnTo>
                    <a:lnTo>
                      <a:pt x="291" y="399"/>
                    </a:lnTo>
                    <a:lnTo>
                      <a:pt x="295" y="399"/>
                    </a:lnTo>
                    <a:lnTo>
                      <a:pt x="296" y="397"/>
                    </a:lnTo>
                    <a:lnTo>
                      <a:pt x="299" y="397"/>
                    </a:lnTo>
                    <a:lnTo>
                      <a:pt x="302" y="399"/>
                    </a:lnTo>
                    <a:lnTo>
                      <a:pt x="304" y="400"/>
                    </a:lnTo>
                    <a:lnTo>
                      <a:pt x="305" y="403"/>
                    </a:lnTo>
                    <a:lnTo>
                      <a:pt x="307" y="406"/>
                    </a:lnTo>
                    <a:lnTo>
                      <a:pt x="308" y="412"/>
                    </a:lnTo>
                    <a:lnTo>
                      <a:pt x="308" y="415"/>
                    </a:lnTo>
                    <a:lnTo>
                      <a:pt x="305" y="418"/>
                    </a:lnTo>
                    <a:lnTo>
                      <a:pt x="305" y="420"/>
                    </a:lnTo>
                    <a:lnTo>
                      <a:pt x="307" y="423"/>
                    </a:lnTo>
                    <a:lnTo>
                      <a:pt x="307" y="426"/>
                    </a:lnTo>
                    <a:lnTo>
                      <a:pt x="308" y="426"/>
                    </a:lnTo>
                    <a:lnTo>
                      <a:pt x="313" y="423"/>
                    </a:lnTo>
                    <a:lnTo>
                      <a:pt x="314" y="422"/>
                    </a:lnTo>
                    <a:lnTo>
                      <a:pt x="317" y="422"/>
                    </a:lnTo>
                    <a:lnTo>
                      <a:pt x="319" y="423"/>
                    </a:lnTo>
                    <a:lnTo>
                      <a:pt x="321" y="423"/>
                    </a:lnTo>
                    <a:lnTo>
                      <a:pt x="320" y="424"/>
                    </a:lnTo>
                    <a:lnTo>
                      <a:pt x="320" y="425"/>
                    </a:lnTo>
                    <a:lnTo>
                      <a:pt x="321" y="425"/>
                    </a:lnTo>
                    <a:lnTo>
                      <a:pt x="322" y="426"/>
                    </a:lnTo>
                    <a:lnTo>
                      <a:pt x="322" y="427"/>
                    </a:lnTo>
                    <a:lnTo>
                      <a:pt x="325" y="426"/>
                    </a:lnTo>
                    <a:lnTo>
                      <a:pt x="327" y="429"/>
                    </a:lnTo>
                    <a:lnTo>
                      <a:pt x="327" y="431"/>
                    </a:lnTo>
                    <a:lnTo>
                      <a:pt x="328" y="433"/>
                    </a:lnTo>
                    <a:lnTo>
                      <a:pt x="329" y="433"/>
                    </a:lnTo>
                    <a:lnTo>
                      <a:pt x="332" y="436"/>
                    </a:lnTo>
                    <a:lnTo>
                      <a:pt x="333" y="435"/>
                    </a:lnTo>
                    <a:lnTo>
                      <a:pt x="334" y="436"/>
                    </a:lnTo>
                    <a:lnTo>
                      <a:pt x="336" y="436"/>
                    </a:lnTo>
                    <a:lnTo>
                      <a:pt x="338" y="438"/>
                    </a:lnTo>
                    <a:lnTo>
                      <a:pt x="339" y="440"/>
                    </a:lnTo>
                    <a:lnTo>
                      <a:pt x="341" y="437"/>
                    </a:lnTo>
                    <a:lnTo>
                      <a:pt x="343" y="438"/>
                    </a:lnTo>
                    <a:lnTo>
                      <a:pt x="346" y="439"/>
                    </a:lnTo>
                    <a:lnTo>
                      <a:pt x="349" y="436"/>
                    </a:lnTo>
                    <a:lnTo>
                      <a:pt x="351" y="439"/>
                    </a:lnTo>
                    <a:lnTo>
                      <a:pt x="358" y="439"/>
                    </a:lnTo>
                    <a:lnTo>
                      <a:pt x="361" y="435"/>
                    </a:lnTo>
                    <a:lnTo>
                      <a:pt x="362" y="438"/>
                    </a:lnTo>
                    <a:lnTo>
                      <a:pt x="366" y="439"/>
                    </a:lnTo>
                    <a:lnTo>
                      <a:pt x="367" y="438"/>
                    </a:lnTo>
                    <a:lnTo>
                      <a:pt x="368" y="439"/>
                    </a:lnTo>
                    <a:lnTo>
                      <a:pt x="367" y="439"/>
                    </a:lnTo>
                    <a:lnTo>
                      <a:pt x="368" y="441"/>
                    </a:lnTo>
                    <a:lnTo>
                      <a:pt x="369" y="443"/>
                    </a:lnTo>
                    <a:lnTo>
                      <a:pt x="368" y="444"/>
                    </a:lnTo>
                    <a:lnTo>
                      <a:pt x="370" y="446"/>
                    </a:lnTo>
                    <a:lnTo>
                      <a:pt x="370" y="448"/>
                    </a:lnTo>
                    <a:lnTo>
                      <a:pt x="370" y="450"/>
                    </a:lnTo>
                    <a:lnTo>
                      <a:pt x="370" y="451"/>
                    </a:lnTo>
                    <a:lnTo>
                      <a:pt x="370" y="452"/>
                    </a:lnTo>
                    <a:lnTo>
                      <a:pt x="370" y="454"/>
                    </a:lnTo>
                    <a:lnTo>
                      <a:pt x="369" y="454"/>
                    </a:lnTo>
                    <a:lnTo>
                      <a:pt x="368" y="456"/>
                    </a:lnTo>
                    <a:lnTo>
                      <a:pt x="368" y="458"/>
                    </a:lnTo>
                    <a:lnTo>
                      <a:pt x="370" y="460"/>
                    </a:lnTo>
                    <a:lnTo>
                      <a:pt x="371" y="461"/>
                    </a:lnTo>
                    <a:lnTo>
                      <a:pt x="370" y="462"/>
                    </a:lnTo>
                    <a:lnTo>
                      <a:pt x="371" y="463"/>
                    </a:lnTo>
                    <a:lnTo>
                      <a:pt x="370" y="463"/>
                    </a:lnTo>
                    <a:lnTo>
                      <a:pt x="371" y="465"/>
                    </a:lnTo>
                    <a:lnTo>
                      <a:pt x="370" y="467"/>
                    </a:lnTo>
                    <a:lnTo>
                      <a:pt x="369" y="468"/>
                    </a:lnTo>
                    <a:lnTo>
                      <a:pt x="370" y="471"/>
                    </a:lnTo>
                    <a:lnTo>
                      <a:pt x="369" y="471"/>
                    </a:lnTo>
                    <a:lnTo>
                      <a:pt x="370" y="473"/>
                    </a:lnTo>
                    <a:lnTo>
                      <a:pt x="371" y="473"/>
                    </a:lnTo>
                    <a:lnTo>
                      <a:pt x="371" y="475"/>
                    </a:lnTo>
                    <a:lnTo>
                      <a:pt x="370" y="476"/>
                    </a:lnTo>
                    <a:lnTo>
                      <a:pt x="370" y="478"/>
                    </a:lnTo>
                    <a:lnTo>
                      <a:pt x="368" y="481"/>
                    </a:lnTo>
                    <a:lnTo>
                      <a:pt x="368" y="483"/>
                    </a:lnTo>
                    <a:lnTo>
                      <a:pt x="370" y="484"/>
                    </a:lnTo>
                    <a:lnTo>
                      <a:pt x="373" y="486"/>
                    </a:lnTo>
                    <a:lnTo>
                      <a:pt x="375" y="487"/>
                    </a:lnTo>
                    <a:lnTo>
                      <a:pt x="375" y="485"/>
                    </a:lnTo>
                    <a:lnTo>
                      <a:pt x="376" y="486"/>
                    </a:lnTo>
                    <a:lnTo>
                      <a:pt x="377" y="486"/>
                    </a:lnTo>
                    <a:lnTo>
                      <a:pt x="376" y="485"/>
                    </a:lnTo>
                    <a:lnTo>
                      <a:pt x="376" y="484"/>
                    </a:lnTo>
                    <a:lnTo>
                      <a:pt x="378" y="484"/>
                    </a:lnTo>
                    <a:lnTo>
                      <a:pt x="378" y="481"/>
                    </a:lnTo>
                    <a:lnTo>
                      <a:pt x="379" y="483"/>
                    </a:lnTo>
                    <a:lnTo>
                      <a:pt x="379" y="481"/>
                    </a:lnTo>
                    <a:lnTo>
                      <a:pt x="381" y="483"/>
                    </a:lnTo>
                    <a:lnTo>
                      <a:pt x="382" y="482"/>
                    </a:lnTo>
                    <a:lnTo>
                      <a:pt x="380" y="480"/>
                    </a:lnTo>
                    <a:lnTo>
                      <a:pt x="382" y="480"/>
                    </a:lnTo>
                    <a:lnTo>
                      <a:pt x="380" y="477"/>
                    </a:lnTo>
                    <a:lnTo>
                      <a:pt x="380" y="476"/>
                    </a:lnTo>
                    <a:lnTo>
                      <a:pt x="382" y="478"/>
                    </a:lnTo>
                    <a:lnTo>
                      <a:pt x="382" y="476"/>
                    </a:lnTo>
                    <a:lnTo>
                      <a:pt x="383" y="475"/>
                    </a:lnTo>
                    <a:lnTo>
                      <a:pt x="382" y="473"/>
                    </a:lnTo>
                    <a:lnTo>
                      <a:pt x="384" y="473"/>
                    </a:lnTo>
                    <a:lnTo>
                      <a:pt x="383" y="471"/>
                    </a:lnTo>
                    <a:lnTo>
                      <a:pt x="383" y="464"/>
                    </a:lnTo>
                    <a:lnTo>
                      <a:pt x="385" y="463"/>
                    </a:lnTo>
                    <a:lnTo>
                      <a:pt x="384" y="461"/>
                    </a:lnTo>
                    <a:lnTo>
                      <a:pt x="384" y="460"/>
                    </a:lnTo>
                    <a:lnTo>
                      <a:pt x="385" y="462"/>
                    </a:lnTo>
                    <a:lnTo>
                      <a:pt x="386" y="461"/>
                    </a:lnTo>
                    <a:lnTo>
                      <a:pt x="386" y="459"/>
                    </a:lnTo>
                    <a:lnTo>
                      <a:pt x="387" y="459"/>
                    </a:lnTo>
                    <a:lnTo>
                      <a:pt x="387" y="457"/>
                    </a:lnTo>
                    <a:lnTo>
                      <a:pt x="388" y="456"/>
                    </a:lnTo>
                    <a:lnTo>
                      <a:pt x="388" y="454"/>
                    </a:lnTo>
                    <a:lnTo>
                      <a:pt x="389" y="453"/>
                    </a:lnTo>
                    <a:lnTo>
                      <a:pt x="390" y="454"/>
                    </a:lnTo>
                    <a:lnTo>
                      <a:pt x="391" y="454"/>
                    </a:lnTo>
                    <a:lnTo>
                      <a:pt x="392" y="452"/>
                    </a:lnTo>
                    <a:lnTo>
                      <a:pt x="393" y="454"/>
                    </a:lnTo>
                    <a:lnTo>
                      <a:pt x="394" y="452"/>
                    </a:lnTo>
                    <a:lnTo>
                      <a:pt x="392" y="452"/>
                    </a:lnTo>
                    <a:lnTo>
                      <a:pt x="393" y="451"/>
                    </a:lnTo>
                    <a:lnTo>
                      <a:pt x="392" y="450"/>
                    </a:lnTo>
                    <a:lnTo>
                      <a:pt x="396" y="450"/>
                    </a:lnTo>
                    <a:lnTo>
                      <a:pt x="394" y="448"/>
                    </a:lnTo>
                    <a:lnTo>
                      <a:pt x="395" y="447"/>
                    </a:lnTo>
                    <a:lnTo>
                      <a:pt x="394" y="448"/>
                    </a:lnTo>
                    <a:lnTo>
                      <a:pt x="393" y="447"/>
                    </a:lnTo>
                    <a:lnTo>
                      <a:pt x="394" y="446"/>
                    </a:lnTo>
                    <a:lnTo>
                      <a:pt x="395" y="446"/>
                    </a:lnTo>
                    <a:lnTo>
                      <a:pt x="394" y="446"/>
                    </a:lnTo>
                    <a:lnTo>
                      <a:pt x="395" y="444"/>
                    </a:lnTo>
                    <a:lnTo>
                      <a:pt x="396" y="444"/>
                    </a:lnTo>
                    <a:lnTo>
                      <a:pt x="395" y="443"/>
                    </a:lnTo>
                    <a:lnTo>
                      <a:pt x="395" y="441"/>
                    </a:lnTo>
                    <a:lnTo>
                      <a:pt x="397" y="440"/>
                    </a:lnTo>
                    <a:lnTo>
                      <a:pt x="395" y="440"/>
                    </a:lnTo>
                    <a:lnTo>
                      <a:pt x="395" y="439"/>
                    </a:lnTo>
                    <a:lnTo>
                      <a:pt x="394" y="439"/>
                    </a:lnTo>
                    <a:lnTo>
                      <a:pt x="396" y="437"/>
                    </a:lnTo>
                    <a:lnTo>
                      <a:pt x="397" y="438"/>
                    </a:lnTo>
                    <a:lnTo>
                      <a:pt x="397" y="437"/>
                    </a:lnTo>
                    <a:lnTo>
                      <a:pt x="398" y="437"/>
                    </a:lnTo>
                    <a:lnTo>
                      <a:pt x="399" y="436"/>
                    </a:lnTo>
                    <a:lnTo>
                      <a:pt x="400" y="434"/>
                    </a:lnTo>
                    <a:lnTo>
                      <a:pt x="400" y="435"/>
                    </a:lnTo>
                    <a:lnTo>
                      <a:pt x="400" y="433"/>
                    </a:lnTo>
                    <a:lnTo>
                      <a:pt x="403" y="433"/>
                    </a:lnTo>
                    <a:lnTo>
                      <a:pt x="403" y="430"/>
                    </a:lnTo>
                    <a:lnTo>
                      <a:pt x="404" y="427"/>
                    </a:lnTo>
                    <a:lnTo>
                      <a:pt x="406" y="426"/>
                    </a:lnTo>
                    <a:lnTo>
                      <a:pt x="408" y="424"/>
                    </a:lnTo>
                    <a:lnTo>
                      <a:pt x="409" y="423"/>
                    </a:lnTo>
                    <a:lnTo>
                      <a:pt x="409" y="422"/>
                    </a:lnTo>
                    <a:lnTo>
                      <a:pt x="408" y="423"/>
                    </a:lnTo>
                    <a:lnTo>
                      <a:pt x="409" y="418"/>
                    </a:lnTo>
                    <a:lnTo>
                      <a:pt x="411" y="419"/>
                    </a:lnTo>
                    <a:lnTo>
                      <a:pt x="412" y="418"/>
                    </a:lnTo>
                    <a:lnTo>
                      <a:pt x="413" y="418"/>
                    </a:lnTo>
                    <a:lnTo>
                      <a:pt x="413" y="417"/>
                    </a:lnTo>
                    <a:lnTo>
                      <a:pt x="414" y="418"/>
                    </a:lnTo>
                    <a:lnTo>
                      <a:pt x="416" y="417"/>
                    </a:lnTo>
                    <a:lnTo>
                      <a:pt x="414" y="416"/>
                    </a:lnTo>
                    <a:lnTo>
                      <a:pt x="414" y="415"/>
                    </a:lnTo>
                    <a:lnTo>
                      <a:pt x="414" y="416"/>
                    </a:lnTo>
                    <a:lnTo>
                      <a:pt x="416" y="416"/>
                    </a:lnTo>
                    <a:lnTo>
                      <a:pt x="416" y="414"/>
                    </a:lnTo>
                    <a:lnTo>
                      <a:pt x="417" y="414"/>
                    </a:lnTo>
                    <a:lnTo>
                      <a:pt x="417" y="413"/>
                    </a:lnTo>
                    <a:lnTo>
                      <a:pt x="418" y="413"/>
                    </a:lnTo>
                    <a:lnTo>
                      <a:pt x="420" y="412"/>
                    </a:lnTo>
                    <a:lnTo>
                      <a:pt x="421" y="413"/>
                    </a:lnTo>
                    <a:lnTo>
                      <a:pt x="424" y="410"/>
                    </a:lnTo>
                    <a:lnTo>
                      <a:pt x="422" y="409"/>
                    </a:lnTo>
                    <a:lnTo>
                      <a:pt x="423" y="406"/>
                    </a:lnTo>
                    <a:lnTo>
                      <a:pt x="424" y="405"/>
                    </a:lnTo>
                    <a:lnTo>
                      <a:pt x="425" y="405"/>
                    </a:lnTo>
                    <a:lnTo>
                      <a:pt x="424" y="404"/>
                    </a:lnTo>
                    <a:lnTo>
                      <a:pt x="425" y="404"/>
                    </a:lnTo>
                    <a:lnTo>
                      <a:pt x="425" y="403"/>
                    </a:lnTo>
                    <a:lnTo>
                      <a:pt x="427" y="403"/>
                    </a:lnTo>
                    <a:lnTo>
                      <a:pt x="427" y="401"/>
                    </a:lnTo>
                    <a:lnTo>
                      <a:pt x="428" y="400"/>
                    </a:lnTo>
                    <a:lnTo>
                      <a:pt x="429" y="398"/>
                    </a:lnTo>
                    <a:lnTo>
                      <a:pt x="428" y="395"/>
                    </a:lnTo>
                    <a:lnTo>
                      <a:pt x="429" y="392"/>
                    </a:lnTo>
                    <a:lnTo>
                      <a:pt x="429" y="391"/>
                    </a:lnTo>
                    <a:lnTo>
                      <a:pt x="430" y="389"/>
                    </a:lnTo>
                    <a:lnTo>
                      <a:pt x="430" y="388"/>
                    </a:lnTo>
                    <a:lnTo>
                      <a:pt x="431" y="388"/>
                    </a:lnTo>
                    <a:lnTo>
                      <a:pt x="432" y="386"/>
                    </a:lnTo>
                    <a:lnTo>
                      <a:pt x="437" y="389"/>
                    </a:lnTo>
                    <a:lnTo>
                      <a:pt x="440" y="389"/>
                    </a:lnTo>
                    <a:lnTo>
                      <a:pt x="441" y="389"/>
                    </a:lnTo>
                    <a:lnTo>
                      <a:pt x="442" y="387"/>
                    </a:lnTo>
                    <a:lnTo>
                      <a:pt x="443" y="386"/>
                    </a:lnTo>
                    <a:lnTo>
                      <a:pt x="442" y="386"/>
                    </a:lnTo>
                    <a:lnTo>
                      <a:pt x="442" y="384"/>
                    </a:lnTo>
                    <a:lnTo>
                      <a:pt x="443" y="385"/>
                    </a:lnTo>
                    <a:lnTo>
                      <a:pt x="445" y="384"/>
                    </a:lnTo>
                    <a:lnTo>
                      <a:pt x="444" y="383"/>
                    </a:lnTo>
                    <a:lnTo>
                      <a:pt x="446" y="384"/>
                    </a:lnTo>
                    <a:lnTo>
                      <a:pt x="446" y="383"/>
                    </a:lnTo>
                    <a:lnTo>
                      <a:pt x="445" y="382"/>
                    </a:lnTo>
                    <a:lnTo>
                      <a:pt x="447" y="382"/>
                    </a:lnTo>
                    <a:lnTo>
                      <a:pt x="448" y="381"/>
                    </a:lnTo>
                    <a:lnTo>
                      <a:pt x="447" y="380"/>
                    </a:lnTo>
                    <a:lnTo>
                      <a:pt x="449" y="379"/>
                    </a:lnTo>
                    <a:lnTo>
                      <a:pt x="449" y="381"/>
                    </a:lnTo>
                    <a:lnTo>
                      <a:pt x="450" y="381"/>
                    </a:lnTo>
                    <a:lnTo>
                      <a:pt x="450" y="380"/>
                    </a:lnTo>
                    <a:lnTo>
                      <a:pt x="449" y="378"/>
                    </a:lnTo>
                    <a:lnTo>
                      <a:pt x="449" y="376"/>
                    </a:lnTo>
                    <a:lnTo>
                      <a:pt x="450" y="376"/>
                    </a:lnTo>
                    <a:lnTo>
                      <a:pt x="452" y="377"/>
                    </a:lnTo>
                    <a:lnTo>
                      <a:pt x="452" y="375"/>
                    </a:lnTo>
                    <a:lnTo>
                      <a:pt x="455" y="373"/>
                    </a:lnTo>
                    <a:lnTo>
                      <a:pt x="456" y="373"/>
                    </a:lnTo>
                    <a:lnTo>
                      <a:pt x="457" y="373"/>
                    </a:lnTo>
                    <a:lnTo>
                      <a:pt x="458" y="373"/>
                    </a:lnTo>
                    <a:lnTo>
                      <a:pt x="458" y="374"/>
                    </a:lnTo>
                    <a:lnTo>
                      <a:pt x="458" y="375"/>
                    </a:lnTo>
                    <a:lnTo>
                      <a:pt x="459" y="374"/>
                    </a:lnTo>
                    <a:lnTo>
                      <a:pt x="461" y="375"/>
                    </a:lnTo>
                    <a:lnTo>
                      <a:pt x="463" y="374"/>
                    </a:lnTo>
                    <a:lnTo>
                      <a:pt x="463" y="376"/>
                    </a:lnTo>
                    <a:lnTo>
                      <a:pt x="465" y="376"/>
                    </a:lnTo>
                    <a:lnTo>
                      <a:pt x="466" y="378"/>
                    </a:lnTo>
                    <a:lnTo>
                      <a:pt x="469" y="378"/>
                    </a:lnTo>
                    <a:lnTo>
                      <a:pt x="470" y="380"/>
                    </a:lnTo>
                    <a:lnTo>
                      <a:pt x="473" y="382"/>
                    </a:lnTo>
                    <a:lnTo>
                      <a:pt x="475" y="382"/>
                    </a:lnTo>
                    <a:lnTo>
                      <a:pt x="478" y="382"/>
                    </a:lnTo>
                    <a:lnTo>
                      <a:pt x="478" y="385"/>
                    </a:lnTo>
                    <a:lnTo>
                      <a:pt x="482" y="388"/>
                    </a:lnTo>
                    <a:lnTo>
                      <a:pt x="484" y="391"/>
                    </a:lnTo>
                    <a:lnTo>
                      <a:pt x="486" y="392"/>
                    </a:lnTo>
                    <a:lnTo>
                      <a:pt x="488" y="391"/>
                    </a:lnTo>
                    <a:lnTo>
                      <a:pt x="489" y="392"/>
                    </a:lnTo>
                    <a:lnTo>
                      <a:pt x="490" y="394"/>
                    </a:lnTo>
                    <a:lnTo>
                      <a:pt x="491" y="397"/>
                    </a:lnTo>
                    <a:lnTo>
                      <a:pt x="495" y="401"/>
                    </a:lnTo>
                    <a:lnTo>
                      <a:pt x="496" y="403"/>
                    </a:lnTo>
                    <a:lnTo>
                      <a:pt x="497" y="403"/>
                    </a:lnTo>
                    <a:lnTo>
                      <a:pt x="499" y="407"/>
                    </a:lnTo>
                    <a:lnTo>
                      <a:pt x="504" y="405"/>
                    </a:lnTo>
                    <a:lnTo>
                      <a:pt x="506" y="406"/>
                    </a:lnTo>
                    <a:lnTo>
                      <a:pt x="507" y="406"/>
                    </a:lnTo>
                    <a:lnTo>
                      <a:pt x="508" y="408"/>
                    </a:lnTo>
                    <a:lnTo>
                      <a:pt x="510" y="405"/>
                    </a:lnTo>
                    <a:lnTo>
                      <a:pt x="514" y="403"/>
                    </a:lnTo>
                    <a:lnTo>
                      <a:pt x="515" y="402"/>
                    </a:lnTo>
                    <a:lnTo>
                      <a:pt x="517" y="403"/>
                    </a:lnTo>
                    <a:lnTo>
                      <a:pt x="518" y="401"/>
                    </a:lnTo>
                    <a:lnTo>
                      <a:pt x="520" y="397"/>
                    </a:lnTo>
                    <a:lnTo>
                      <a:pt x="522" y="399"/>
                    </a:lnTo>
                    <a:lnTo>
                      <a:pt x="522" y="397"/>
                    </a:lnTo>
                    <a:lnTo>
                      <a:pt x="525" y="394"/>
                    </a:lnTo>
                    <a:lnTo>
                      <a:pt x="531" y="397"/>
                    </a:lnTo>
                    <a:lnTo>
                      <a:pt x="533" y="399"/>
                    </a:lnTo>
                    <a:lnTo>
                      <a:pt x="536" y="404"/>
                    </a:lnTo>
                    <a:lnTo>
                      <a:pt x="539" y="409"/>
                    </a:lnTo>
                    <a:lnTo>
                      <a:pt x="539" y="410"/>
                    </a:lnTo>
                    <a:lnTo>
                      <a:pt x="542" y="412"/>
                    </a:lnTo>
                    <a:lnTo>
                      <a:pt x="545" y="412"/>
                    </a:lnTo>
                    <a:lnTo>
                      <a:pt x="548" y="410"/>
                    </a:lnTo>
                    <a:lnTo>
                      <a:pt x="551" y="411"/>
                    </a:lnTo>
                    <a:lnTo>
                      <a:pt x="554" y="407"/>
                    </a:lnTo>
                    <a:lnTo>
                      <a:pt x="557" y="409"/>
                    </a:lnTo>
                    <a:lnTo>
                      <a:pt x="559" y="408"/>
                    </a:lnTo>
                    <a:lnTo>
                      <a:pt x="562" y="409"/>
                    </a:lnTo>
                    <a:lnTo>
                      <a:pt x="564" y="407"/>
                    </a:lnTo>
                    <a:lnTo>
                      <a:pt x="565" y="403"/>
                    </a:lnTo>
                    <a:lnTo>
                      <a:pt x="566" y="401"/>
                    </a:lnTo>
                    <a:lnTo>
                      <a:pt x="571" y="401"/>
                    </a:lnTo>
                    <a:lnTo>
                      <a:pt x="572" y="399"/>
                    </a:lnTo>
                    <a:lnTo>
                      <a:pt x="574" y="396"/>
                    </a:lnTo>
                    <a:lnTo>
                      <a:pt x="577" y="396"/>
                    </a:lnTo>
                    <a:lnTo>
                      <a:pt x="579" y="397"/>
                    </a:lnTo>
                    <a:lnTo>
                      <a:pt x="577" y="3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490" name="Freeform 121">
                <a:extLst>
                  <a:ext uri="{FF2B5EF4-FFF2-40B4-BE49-F238E27FC236}">
                    <a16:creationId xmlns:a16="http://schemas.microsoft.com/office/drawing/2014/main" id="{25508EC7-1D7B-4897-8DB7-FEF1DA04B5D3}"/>
                  </a:ext>
                </a:extLst>
              </p:cNvPr>
              <p:cNvSpPr>
                <a:spLocks/>
              </p:cNvSpPr>
              <p:nvPr/>
            </p:nvSpPr>
            <p:spPr bwMode="auto">
              <a:xfrm>
                <a:off x="1308" y="3431"/>
                <a:ext cx="579" cy="487"/>
              </a:xfrm>
              <a:custGeom>
                <a:avLst/>
                <a:gdLst>
                  <a:gd name="T0" fmla="*/ 545 w 579"/>
                  <a:gd name="T1" fmla="*/ 345 h 487"/>
                  <a:gd name="T2" fmla="*/ 506 w 579"/>
                  <a:gd name="T3" fmla="*/ 331 h 487"/>
                  <a:gd name="T4" fmla="*/ 490 w 579"/>
                  <a:gd name="T5" fmla="*/ 310 h 487"/>
                  <a:gd name="T6" fmla="*/ 473 w 579"/>
                  <a:gd name="T7" fmla="*/ 285 h 487"/>
                  <a:gd name="T8" fmla="*/ 442 w 579"/>
                  <a:gd name="T9" fmla="*/ 263 h 487"/>
                  <a:gd name="T10" fmla="*/ 468 w 579"/>
                  <a:gd name="T11" fmla="*/ 236 h 487"/>
                  <a:gd name="T12" fmla="*/ 453 w 579"/>
                  <a:gd name="T13" fmla="*/ 212 h 487"/>
                  <a:gd name="T14" fmla="*/ 460 w 579"/>
                  <a:gd name="T15" fmla="*/ 176 h 487"/>
                  <a:gd name="T16" fmla="*/ 438 w 579"/>
                  <a:gd name="T17" fmla="*/ 146 h 487"/>
                  <a:gd name="T18" fmla="*/ 435 w 579"/>
                  <a:gd name="T19" fmla="*/ 123 h 487"/>
                  <a:gd name="T20" fmla="*/ 428 w 579"/>
                  <a:gd name="T21" fmla="*/ 117 h 487"/>
                  <a:gd name="T22" fmla="*/ 420 w 579"/>
                  <a:gd name="T23" fmla="*/ 91 h 487"/>
                  <a:gd name="T24" fmla="*/ 393 w 579"/>
                  <a:gd name="T25" fmla="*/ 76 h 487"/>
                  <a:gd name="T26" fmla="*/ 398 w 579"/>
                  <a:gd name="T27" fmla="*/ 91 h 487"/>
                  <a:gd name="T28" fmla="*/ 391 w 579"/>
                  <a:gd name="T29" fmla="*/ 118 h 487"/>
                  <a:gd name="T30" fmla="*/ 378 w 579"/>
                  <a:gd name="T31" fmla="*/ 99 h 487"/>
                  <a:gd name="T32" fmla="*/ 373 w 579"/>
                  <a:gd name="T33" fmla="*/ 62 h 487"/>
                  <a:gd name="T34" fmla="*/ 371 w 579"/>
                  <a:gd name="T35" fmla="*/ 49 h 487"/>
                  <a:gd name="T36" fmla="*/ 362 w 579"/>
                  <a:gd name="T37" fmla="*/ 25 h 487"/>
                  <a:gd name="T38" fmla="*/ 373 w 579"/>
                  <a:gd name="T39" fmla="*/ 23 h 487"/>
                  <a:gd name="T40" fmla="*/ 330 w 579"/>
                  <a:gd name="T41" fmla="*/ 0 h 487"/>
                  <a:gd name="T42" fmla="*/ 307 w 579"/>
                  <a:gd name="T43" fmla="*/ 13 h 487"/>
                  <a:gd name="T44" fmla="*/ 280 w 579"/>
                  <a:gd name="T45" fmla="*/ 10 h 487"/>
                  <a:gd name="T46" fmla="*/ 261 w 579"/>
                  <a:gd name="T47" fmla="*/ 33 h 487"/>
                  <a:gd name="T48" fmla="*/ 254 w 579"/>
                  <a:gd name="T49" fmla="*/ 57 h 487"/>
                  <a:gd name="T50" fmla="*/ 252 w 579"/>
                  <a:gd name="T51" fmla="*/ 92 h 487"/>
                  <a:gd name="T52" fmla="*/ 251 w 579"/>
                  <a:gd name="T53" fmla="*/ 123 h 487"/>
                  <a:gd name="T54" fmla="*/ 226 w 579"/>
                  <a:gd name="T55" fmla="*/ 142 h 487"/>
                  <a:gd name="T56" fmla="*/ 219 w 579"/>
                  <a:gd name="T57" fmla="*/ 166 h 487"/>
                  <a:gd name="T58" fmla="*/ 214 w 579"/>
                  <a:gd name="T59" fmla="*/ 198 h 487"/>
                  <a:gd name="T60" fmla="*/ 206 w 579"/>
                  <a:gd name="T61" fmla="*/ 219 h 487"/>
                  <a:gd name="T62" fmla="*/ 198 w 579"/>
                  <a:gd name="T63" fmla="*/ 242 h 487"/>
                  <a:gd name="T64" fmla="*/ 170 w 579"/>
                  <a:gd name="T65" fmla="*/ 260 h 487"/>
                  <a:gd name="T66" fmla="*/ 148 w 579"/>
                  <a:gd name="T67" fmla="*/ 257 h 487"/>
                  <a:gd name="T68" fmla="*/ 127 w 579"/>
                  <a:gd name="T69" fmla="*/ 257 h 487"/>
                  <a:gd name="T70" fmla="*/ 106 w 579"/>
                  <a:gd name="T71" fmla="*/ 257 h 487"/>
                  <a:gd name="T72" fmla="*/ 90 w 579"/>
                  <a:gd name="T73" fmla="*/ 264 h 487"/>
                  <a:gd name="T74" fmla="*/ 59 w 579"/>
                  <a:gd name="T75" fmla="*/ 283 h 487"/>
                  <a:gd name="T76" fmla="*/ 38 w 579"/>
                  <a:gd name="T77" fmla="*/ 284 h 487"/>
                  <a:gd name="T78" fmla="*/ 15 w 579"/>
                  <a:gd name="T79" fmla="*/ 281 h 487"/>
                  <a:gd name="T80" fmla="*/ 7 w 579"/>
                  <a:gd name="T81" fmla="*/ 292 h 487"/>
                  <a:gd name="T82" fmla="*/ 39 w 579"/>
                  <a:gd name="T83" fmla="*/ 331 h 487"/>
                  <a:gd name="T84" fmla="*/ 85 w 579"/>
                  <a:gd name="T85" fmla="*/ 337 h 487"/>
                  <a:gd name="T86" fmla="*/ 102 w 579"/>
                  <a:gd name="T87" fmla="*/ 349 h 487"/>
                  <a:gd name="T88" fmla="*/ 146 w 579"/>
                  <a:gd name="T89" fmla="*/ 397 h 487"/>
                  <a:gd name="T90" fmla="*/ 212 w 579"/>
                  <a:gd name="T91" fmla="*/ 410 h 487"/>
                  <a:gd name="T92" fmla="*/ 231 w 579"/>
                  <a:gd name="T93" fmla="*/ 410 h 487"/>
                  <a:gd name="T94" fmla="*/ 265 w 579"/>
                  <a:gd name="T95" fmla="*/ 387 h 487"/>
                  <a:gd name="T96" fmla="*/ 308 w 579"/>
                  <a:gd name="T97" fmla="*/ 415 h 487"/>
                  <a:gd name="T98" fmla="*/ 328 w 579"/>
                  <a:gd name="T99" fmla="*/ 433 h 487"/>
                  <a:gd name="T100" fmla="*/ 369 w 579"/>
                  <a:gd name="T101" fmla="*/ 443 h 487"/>
                  <a:gd name="T102" fmla="*/ 369 w 579"/>
                  <a:gd name="T103" fmla="*/ 471 h 487"/>
                  <a:gd name="T104" fmla="*/ 381 w 579"/>
                  <a:gd name="T105" fmla="*/ 483 h 487"/>
                  <a:gd name="T106" fmla="*/ 388 w 579"/>
                  <a:gd name="T107" fmla="*/ 454 h 487"/>
                  <a:gd name="T108" fmla="*/ 396 w 579"/>
                  <a:gd name="T109" fmla="*/ 444 h 487"/>
                  <a:gd name="T110" fmla="*/ 409 w 579"/>
                  <a:gd name="T111" fmla="*/ 422 h 487"/>
                  <a:gd name="T112" fmla="*/ 421 w 579"/>
                  <a:gd name="T113" fmla="*/ 413 h 487"/>
                  <a:gd name="T114" fmla="*/ 440 w 579"/>
                  <a:gd name="T115" fmla="*/ 389 h 487"/>
                  <a:gd name="T116" fmla="*/ 450 w 579"/>
                  <a:gd name="T117" fmla="*/ 376 h 487"/>
                  <a:gd name="T118" fmla="*/ 484 w 579"/>
                  <a:gd name="T119" fmla="*/ 391 h 487"/>
                  <a:gd name="T120" fmla="*/ 525 w 579"/>
                  <a:gd name="T121" fmla="*/ 394 h 487"/>
                  <a:gd name="T122" fmla="*/ 579 w 579"/>
                  <a:gd name="T123" fmla="*/ 397 h 4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9"/>
                  <a:gd name="T187" fmla="*/ 0 h 487"/>
                  <a:gd name="T188" fmla="*/ 579 w 579"/>
                  <a:gd name="T189" fmla="*/ 487 h 48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9" h="487">
                    <a:moveTo>
                      <a:pt x="577" y="389"/>
                    </a:moveTo>
                    <a:lnTo>
                      <a:pt x="577" y="387"/>
                    </a:lnTo>
                    <a:lnTo>
                      <a:pt x="577" y="386"/>
                    </a:lnTo>
                    <a:lnTo>
                      <a:pt x="578" y="385"/>
                    </a:lnTo>
                    <a:lnTo>
                      <a:pt x="575" y="386"/>
                    </a:lnTo>
                    <a:lnTo>
                      <a:pt x="574" y="384"/>
                    </a:lnTo>
                    <a:lnTo>
                      <a:pt x="574" y="382"/>
                    </a:lnTo>
                    <a:lnTo>
                      <a:pt x="572" y="378"/>
                    </a:lnTo>
                    <a:lnTo>
                      <a:pt x="569" y="369"/>
                    </a:lnTo>
                    <a:lnTo>
                      <a:pt x="564" y="369"/>
                    </a:lnTo>
                    <a:lnTo>
                      <a:pt x="559" y="362"/>
                    </a:lnTo>
                    <a:lnTo>
                      <a:pt x="557" y="362"/>
                    </a:lnTo>
                    <a:lnTo>
                      <a:pt x="555" y="364"/>
                    </a:lnTo>
                    <a:lnTo>
                      <a:pt x="552" y="361"/>
                    </a:lnTo>
                    <a:lnTo>
                      <a:pt x="556" y="355"/>
                    </a:lnTo>
                    <a:lnTo>
                      <a:pt x="556" y="353"/>
                    </a:lnTo>
                    <a:lnTo>
                      <a:pt x="557" y="352"/>
                    </a:lnTo>
                    <a:lnTo>
                      <a:pt x="554" y="349"/>
                    </a:lnTo>
                    <a:lnTo>
                      <a:pt x="549" y="345"/>
                    </a:lnTo>
                    <a:lnTo>
                      <a:pt x="545" y="346"/>
                    </a:lnTo>
                    <a:lnTo>
                      <a:pt x="545" y="345"/>
                    </a:lnTo>
                    <a:lnTo>
                      <a:pt x="543" y="339"/>
                    </a:lnTo>
                    <a:lnTo>
                      <a:pt x="543" y="342"/>
                    </a:lnTo>
                    <a:lnTo>
                      <a:pt x="537" y="344"/>
                    </a:lnTo>
                    <a:lnTo>
                      <a:pt x="535" y="341"/>
                    </a:lnTo>
                    <a:lnTo>
                      <a:pt x="534" y="341"/>
                    </a:lnTo>
                    <a:lnTo>
                      <a:pt x="531" y="342"/>
                    </a:lnTo>
                    <a:lnTo>
                      <a:pt x="531" y="341"/>
                    </a:lnTo>
                    <a:lnTo>
                      <a:pt x="530" y="342"/>
                    </a:lnTo>
                    <a:lnTo>
                      <a:pt x="529" y="342"/>
                    </a:lnTo>
                    <a:lnTo>
                      <a:pt x="524" y="345"/>
                    </a:lnTo>
                    <a:lnTo>
                      <a:pt x="521" y="341"/>
                    </a:lnTo>
                    <a:lnTo>
                      <a:pt x="520" y="341"/>
                    </a:lnTo>
                    <a:lnTo>
                      <a:pt x="517" y="336"/>
                    </a:lnTo>
                    <a:lnTo>
                      <a:pt x="515" y="334"/>
                    </a:lnTo>
                    <a:lnTo>
                      <a:pt x="515" y="329"/>
                    </a:lnTo>
                    <a:lnTo>
                      <a:pt x="510" y="330"/>
                    </a:lnTo>
                    <a:lnTo>
                      <a:pt x="509" y="332"/>
                    </a:lnTo>
                    <a:lnTo>
                      <a:pt x="509" y="331"/>
                    </a:lnTo>
                    <a:lnTo>
                      <a:pt x="508" y="331"/>
                    </a:lnTo>
                    <a:lnTo>
                      <a:pt x="507" y="331"/>
                    </a:lnTo>
                    <a:lnTo>
                      <a:pt x="506" y="331"/>
                    </a:lnTo>
                    <a:lnTo>
                      <a:pt x="504" y="330"/>
                    </a:lnTo>
                    <a:lnTo>
                      <a:pt x="503" y="329"/>
                    </a:lnTo>
                    <a:lnTo>
                      <a:pt x="504" y="328"/>
                    </a:lnTo>
                    <a:lnTo>
                      <a:pt x="503" y="327"/>
                    </a:lnTo>
                    <a:lnTo>
                      <a:pt x="505" y="325"/>
                    </a:lnTo>
                    <a:lnTo>
                      <a:pt x="505" y="324"/>
                    </a:lnTo>
                    <a:lnTo>
                      <a:pt x="506" y="322"/>
                    </a:lnTo>
                    <a:lnTo>
                      <a:pt x="505" y="321"/>
                    </a:lnTo>
                    <a:lnTo>
                      <a:pt x="506" y="318"/>
                    </a:lnTo>
                    <a:lnTo>
                      <a:pt x="504" y="315"/>
                    </a:lnTo>
                    <a:lnTo>
                      <a:pt x="504" y="317"/>
                    </a:lnTo>
                    <a:lnTo>
                      <a:pt x="501" y="315"/>
                    </a:lnTo>
                    <a:lnTo>
                      <a:pt x="502" y="314"/>
                    </a:lnTo>
                    <a:lnTo>
                      <a:pt x="500" y="312"/>
                    </a:lnTo>
                    <a:lnTo>
                      <a:pt x="497" y="313"/>
                    </a:lnTo>
                    <a:lnTo>
                      <a:pt x="496" y="312"/>
                    </a:lnTo>
                    <a:lnTo>
                      <a:pt x="493" y="312"/>
                    </a:lnTo>
                    <a:lnTo>
                      <a:pt x="492" y="310"/>
                    </a:lnTo>
                    <a:lnTo>
                      <a:pt x="491" y="310"/>
                    </a:lnTo>
                    <a:lnTo>
                      <a:pt x="490" y="310"/>
                    </a:lnTo>
                    <a:lnTo>
                      <a:pt x="488" y="310"/>
                    </a:lnTo>
                    <a:lnTo>
                      <a:pt x="486" y="309"/>
                    </a:lnTo>
                    <a:lnTo>
                      <a:pt x="485" y="310"/>
                    </a:lnTo>
                    <a:lnTo>
                      <a:pt x="483" y="310"/>
                    </a:lnTo>
                    <a:lnTo>
                      <a:pt x="484" y="305"/>
                    </a:lnTo>
                    <a:lnTo>
                      <a:pt x="482" y="304"/>
                    </a:lnTo>
                    <a:lnTo>
                      <a:pt x="482" y="301"/>
                    </a:lnTo>
                    <a:lnTo>
                      <a:pt x="480" y="301"/>
                    </a:lnTo>
                    <a:lnTo>
                      <a:pt x="478" y="302"/>
                    </a:lnTo>
                    <a:lnTo>
                      <a:pt x="478" y="298"/>
                    </a:lnTo>
                    <a:lnTo>
                      <a:pt x="471" y="297"/>
                    </a:lnTo>
                    <a:lnTo>
                      <a:pt x="470" y="299"/>
                    </a:lnTo>
                    <a:lnTo>
                      <a:pt x="469" y="300"/>
                    </a:lnTo>
                    <a:lnTo>
                      <a:pt x="468" y="299"/>
                    </a:lnTo>
                    <a:lnTo>
                      <a:pt x="469" y="297"/>
                    </a:lnTo>
                    <a:lnTo>
                      <a:pt x="470" y="295"/>
                    </a:lnTo>
                    <a:lnTo>
                      <a:pt x="470" y="294"/>
                    </a:lnTo>
                    <a:lnTo>
                      <a:pt x="472" y="291"/>
                    </a:lnTo>
                    <a:lnTo>
                      <a:pt x="473" y="289"/>
                    </a:lnTo>
                    <a:lnTo>
                      <a:pt x="473" y="285"/>
                    </a:lnTo>
                    <a:lnTo>
                      <a:pt x="473" y="284"/>
                    </a:lnTo>
                    <a:lnTo>
                      <a:pt x="473" y="282"/>
                    </a:lnTo>
                    <a:lnTo>
                      <a:pt x="472" y="280"/>
                    </a:lnTo>
                    <a:lnTo>
                      <a:pt x="470" y="280"/>
                    </a:lnTo>
                    <a:lnTo>
                      <a:pt x="470" y="273"/>
                    </a:lnTo>
                    <a:lnTo>
                      <a:pt x="469" y="272"/>
                    </a:lnTo>
                    <a:lnTo>
                      <a:pt x="466" y="272"/>
                    </a:lnTo>
                    <a:lnTo>
                      <a:pt x="461" y="274"/>
                    </a:lnTo>
                    <a:lnTo>
                      <a:pt x="457" y="275"/>
                    </a:lnTo>
                    <a:lnTo>
                      <a:pt x="455" y="276"/>
                    </a:lnTo>
                    <a:lnTo>
                      <a:pt x="454" y="275"/>
                    </a:lnTo>
                    <a:lnTo>
                      <a:pt x="453" y="276"/>
                    </a:lnTo>
                    <a:lnTo>
                      <a:pt x="452" y="276"/>
                    </a:lnTo>
                    <a:lnTo>
                      <a:pt x="450" y="278"/>
                    </a:lnTo>
                    <a:lnTo>
                      <a:pt x="449" y="277"/>
                    </a:lnTo>
                    <a:lnTo>
                      <a:pt x="447" y="278"/>
                    </a:lnTo>
                    <a:lnTo>
                      <a:pt x="441" y="276"/>
                    </a:lnTo>
                    <a:lnTo>
                      <a:pt x="443" y="274"/>
                    </a:lnTo>
                    <a:lnTo>
                      <a:pt x="444" y="272"/>
                    </a:lnTo>
                    <a:lnTo>
                      <a:pt x="443" y="270"/>
                    </a:lnTo>
                    <a:lnTo>
                      <a:pt x="442" y="271"/>
                    </a:lnTo>
                    <a:lnTo>
                      <a:pt x="442" y="263"/>
                    </a:lnTo>
                    <a:lnTo>
                      <a:pt x="447" y="264"/>
                    </a:lnTo>
                    <a:lnTo>
                      <a:pt x="448" y="265"/>
                    </a:lnTo>
                    <a:lnTo>
                      <a:pt x="450" y="264"/>
                    </a:lnTo>
                    <a:lnTo>
                      <a:pt x="450" y="261"/>
                    </a:lnTo>
                    <a:lnTo>
                      <a:pt x="452" y="255"/>
                    </a:lnTo>
                    <a:lnTo>
                      <a:pt x="453" y="251"/>
                    </a:lnTo>
                    <a:lnTo>
                      <a:pt x="455" y="250"/>
                    </a:lnTo>
                    <a:lnTo>
                      <a:pt x="457" y="251"/>
                    </a:lnTo>
                    <a:lnTo>
                      <a:pt x="458" y="251"/>
                    </a:lnTo>
                    <a:lnTo>
                      <a:pt x="459" y="251"/>
                    </a:lnTo>
                    <a:lnTo>
                      <a:pt x="460" y="250"/>
                    </a:lnTo>
                    <a:lnTo>
                      <a:pt x="460" y="249"/>
                    </a:lnTo>
                    <a:lnTo>
                      <a:pt x="461" y="250"/>
                    </a:lnTo>
                    <a:lnTo>
                      <a:pt x="462" y="249"/>
                    </a:lnTo>
                    <a:lnTo>
                      <a:pt x="464" y="250"/>
                    </a:lnTo>
                    <a:lnTo>
                      <a:pt x="466" y="240"/>
                    </a:lnTo>
                    <a:lnTo>
                      <a:pt x="468" y="240"/>
                    </a:lnTo>
                    <a:lnTo>
                      <a:pt x="468" y="238"/>
                    </a:lnTo>
                    <a:lnTo>
                      <a:pt x="468" y="237"/>
                    </a:lnTo>
                    <a:lnTo>
                      <a:pt x="468" y="236"/>
                    </a:lnTo>
                    <a:lnTo>
                      <a:pt x="470" y="231"/>
                    </a:lnTo>
                    <a:lnTo>
                      <a:pt x="469" y="229"/>
                    </a:lnTo>
                    <a:lnTo>
                      <a:pt x="468" y="229"/>
                    </a:lnTo>
                    <a:lnTo>
                      <a:pt x="466" y="233"/>
                    </a:lnTo>
                    <a:lnTo>
                      <a:pt x="464" y="233"/>
                    </a:lnTo>
                    <a:lnTo>
                      <a:pt x="463" y="232"/>
                    </a:lnTo>
                    <a:lnTo>
                      <a:pt x="461" y="232"/>
                    </a:lnTo>
                    <a:lnTo>
                      <a:pt x="461" y="231"/>
                    </a:lnTo>
                    <a:lnTo>
                      <a:pt x="457" y="231"/>
                    </a:lnTo>
                    <a:lnTo>
                      <a:pt x="457" y="233"/>
                    </a:lnTo>
                    <a:lnTo>
                      <a:pt x="455" y="231"/>
                    </a:lnTo>
                    <a:lnTo>
                      <a:pt x="457" y="230"/>
                    </a:lnTo>
                    <a:lnTo>
                      <a:pt x="457" y="227"/>
                    </a:lnTo>
                    <a:lnTo>
                      <a:pt x="458" y="227"/>
                    </a:lnTo>
                    <a:lnTo>
                      <a:pt x="460" y="225"/>
                    </a:lnTo>
                    <a:lnTo>
                      <a:pt x="460" y="223"/>
                    </a:lnTo>
                    <a:lnTo>
                      <a:pt x="459" y="223"/>
                    </a:lnTo>
                    <a:lnTo>
                      <a:pt x="458" y="223"/>
                    </a:lnTo>
                    <a:lnTo>
                      <a:pt x="457" y="222"/>
                    </a:lnTo>
                    <a:lnTo>
                      <a:pt x="457" y="217"/>
                    </a:lnTo>
                    <a:lnTo>
                      <a:pt x="455" y="214"/>
                    </a:lnTo>
                    <a:lnTo>
                      <a:pt x="453" y="212"/>
                    </a:lnTo>
                    <a:lnTo>
                      <a:pt x="457" y="207"/>
                    </a:lnTo>
                    <a:lnTo>
                      <a:pt x="457" y="204"/>
                    </a:lnTo>
                    <a:lnTo>
                      <a:pt x="455" y="202"/>
                    </a:lnTo>
                    <a:lnTo>
                      <a:pt x="455" y="200"/>
                    </a:lnTo>
                    <a:lnTo>
                      <a:pt x="453" y="199"/>
                    </a:lnTo>
                    <a:lnTo>
                      <a:pt x="453" y="196"/>
                    </a:lnTo>
                    <a:lnTo>
                      <a:pt x="456" y="195"/>
                    </a:lnTo>
                    <a:lnTo>
                      <a:pt x="457" y="193"/>
                    </a:lnTo>
                    <a:lnTo>
                      <a:pt x="459" y="192"/>
                    </a:lnTo>
                    <a:lnTo>
                      <a:pt x="460" y="188"/>
                    </a:lnTo>
                    <a:lnTo>
                      <a:pt x="460" y="187"/>
                    </a:lnTo>
                    <a:lnTo>
                      <a:pt x="462" y="185"/>
                    </a:lnTo>
                    <a:lnTo>
                      <a:pt x="463" y="185"/>
                    </a:lnTo>
                    <a:lnTo>
                      <a:pt x="463" y="183"/>
                    </a:lnTo>
                    <a:lnTo>
                      <a:pt x="461" y="183"/>
                    </a:lnTo>
                    <a:lnTo>
                      <a:pt x="462" y="182"/>
                    </a:lnTo>
                    <a:lnTo>
                      <a:pt x="461" y="182"/>
                    </a:lnTo>
                    <a:lnTo>
                      <a:pt x="461" y="178"/>
                    </a:lnTo>
                    <a:lnTo>
                      <a:pt x="461" y="176"/>
                    </a:lnTo>
                    <a:lnTo>
                      <a:pt x="460" y="175"/>
                    </a:lnTo>
                    <a:lnTo>
                      <a:pt x="460" y="176"/>
                    </a:lnTo>
                    <a:lnTo>
                      <a:pt x="459" y="174"/>
                    </a:lnTo>
                    <a:lnTo>
                      <a:pt x="459" y="171"/>
                    </a:lnTo>
                    <a:lnTo>
                      <a:pt x="458" y="168"/>
                    </a:lnTo>
                    <a:lnTo>
                      <a:pt x="457" y="165"/>
                    </a:lnTo>
                    <a:lnTo>
                      <a:pt x="458" y="165"/>
                    </a:lnTo>
                    <a:lnTo>
                      <a:pt x="458" y="164"/>
                    </a:lnTo>
                    <a:lnTo>
                      <a:pt x="459" y="163"/>
                    </a:lnTo>
                    <a:lnTo>
                      <a:pt x="459" y="160"/>
                    </a:lnTo>
                    <a:lnTo>
                      <a:pt x="456" y="161"/>
                    </a:lnTo>
                    <a:lnTo>
                      <a:pt x="454" y="157"/>
                    </a:lnTo>
                    <a:lnTo>
                      <a:pt x="453" y="155"/>
                    </a:lnTo>
                    <a:lnTo>
                      <a:pt x="453" y="154"/>
                    </a:lnTo>
                    <a:lnTo>
                      <a:pt x="452" y="153"/>
                    </a:lnTo>
                    <a:lnTo>
                      <a:pt x="449" y="152"/>
                    </a:lnTo>
                    <a:lnTo>
                      <a:pt x="447" y="152"/>
                    </a:lnTo>
                    <a:lnTo>
                      <a:pt x="444" y="149"/>
                    </a:lnTo>
                    <a:lnTo>
                      <a:pt x="442" y="149"/>
                    </a:lnTo>
                    <a:lnTo>
                      <a:pt x="439" y="148"/>
                    </a:lnTo>
                    <a:lnTo>
                      <a:pt x="438" y="146"/>
                    </a:lnTo>
                    <a:lnTo>
                      <a:pt x="439" y="146"/>
                    </a:lnTo>
                    <a:lnTo>
                      <a:pt x="436" y="143"/>
                    </a:lnTo>
                    <a:lnTo>
                      <a:pt x="435" y="144"/>
                    </a:lnTo>
                    <a:lnTo>
                      <a:pt x="434" y="142"/>
                    </a:lnTo>
                    <a:lnTo>
                      <a:pt x="436" y="141"/>
                    </a:lnTo>
                    <a:lnTo>
                      <a:pt x="436" y="139"/>
                    </a:lnTo>
                    <a:lnTo>
                      <a:pt x="436" y="138"/>
                    </a:lnTo>
                    <a:lnTo>
                      <a:pt x="435" y="137"/>
                    </a:lnTo>
                    <a:lnTo>
                      <a:pt x="437" y="134"/>
                    </a:lnTo>
                    <a:lnTo>
                      <a:pt x="438" y="133"/>
                    </a:lnTo>
                    <a:lnTo>
                      <a:pt x="438" y="131"/>
                    </a:lnTo>
                    <a:lnTo>
                      <a:pt x="438" y="129"/>
                    </a:lnTo>
                    <a:lnTo>
                      <a:pt x="441" y="127"/>
                    </a:lnTo>
                    <a:lnTo>
                      <a:pt x="441" y="125"/>
                    </a:lnTo>
                    <a:lnTo>
                      <a:pt x="439" y="123"/>
                    </a:lnTo>
                    <a:lnTo>
                      <a:pt x="438" y="120"/>
                    </a:lnTo>
                    <a:lnTo>
                      <a:pt x="438" y="118"/>
                    </a:lnTo>
                    <a:lnTo>
                      <a:pt x="437" y="118"/>
                    </a:lnTo>
                    <a:lnTo>
                      <a:pt x="438" y="120"/>
                    </a:lnTo>
                    <a:lnTo>
                      <a:pt x="437" y="122"/>
                    </a:lnTo>
                    <a:lnTo>
                      <a:pt x="437" y="123"/>
                    </a:lnTo>
                    <a:lnTo>
                      <a:pt x="435" y="123"/>
                    </a:lnTo>
                    <a:lnTo>
                      <a:pt x="436" y="123"/>
                    </a:lnTo>
                    <a:lnTo>
                      <a:pt x="436" y="125"/>
                    </a:lnTo>
                    <a:lnTo>
                      <a:pt x="436" y="126"/>
                    </a:lnTo>
                    <a:lnTo>
                      <a:pt x="437" y="126"/>
                    </a:lnTo>
                    <a:lnTo>
                      <a:pt x="436" y="127"/>
                    </a:lnTo>
                    <a:lnTo>
                      <a:pt x="436" y="128"/>
                    </a:lnTo>
                    <a:lnTo>
                      <a:pt x="434" y="127"/>
                    </a:lnTo>
                    <a:lnTo>
                      <a:pt x="433" y="127"/>
                    </a:lnTo>
                    <a:lnTo>
                      <a:pt x="433" y="128"/>
                    </a:lnTo>
                    <a:lnTo>
                      <a:pt x="432" y="128"/>
                    </a:lnTo>
                    <a:lnTo>
                      <a:pt x="432" y="126"/>
                    </a:lnTo>
                    <a:lnTo>
                      <a:pt x="432" y="125"/>
                    </a:lnTo>
                    <a:lnTo>
                      <a:pt x="431" y="125"/>
                    </a:lnTo>
                    <a:lnTo>
                      <a:pt x="430" y="122"/>
                    </a:lnTo>
                    <a:lnTo>
                      <a:pt x="431" y="120"/>
                    </a:lnTo>
                    <a:lnTo>
                      <a:pt x="427" y="120"/>
                    </a:lnTo>
                    <a:lnTo>
                      <a:pt x="427" y="118"/>
                    </a:lnTo>
                    <a:lnTo>
                      <a:pt x="429" y="119"/>
                    </a:lnTo>
                    <a:lnTo>
                      <a:pt x="429" y="117"/>
                    </a:lnTo>
                    <a:lnTo>
                      <a:pt x="428" y="117"/>
                    </a:lnTo>
                    <a:lnTo>
                      <a:pt x="429" y="114"/>
                    </a:lnTo>
                    <a:lnTo>
                      <a:pt x="429" y="113"/>
                    </a:lnTo>
                    <a:lnTo>
                      <a:pt x="427" y="113"/>
                    </a:lnTo>
                    <a:lnTo>
                      <a:pt x="427" y="112"/>
                    </a:lnTo>
                    <a:lnTo>
                      <a:pt x="425" y="112"/>
                    </a:lnTo>
                    <a:lnTo>
                      <a:pt x="424" y="112"/>
                    </a:lnTo>
                    <a:lnTo>
                      <a:pt x="421" y="109"/>
                    </a:lnTo>
                    <a:lnTo>
                      <a:pt x="422" y="108"/>
                    </a:lnTo>
                    <a:lnTo>
                      <a:pt x="423" y="106"/>
                    </a:lnTo>
                    <a:lnTo>
                      <a:pt x="423" y="104"/>
                    </a:lnTo>
                    <a:lnTo>
                      <a:pt x="422" y="99"/>
                    </a:lnTo>
                    <a:lnTo>
                      <a:pt x="422" y="95"/>
                    </a:lnTo>
                    <a:lnTo>
                      <a:pt x="421" y="93"/>
                    </a:lnTo>
                    <a:lnTo>
                      <a:pt x="420" y="94"/>
                    </a:lnTo>
                    <a:lnTo>
                      <a:pt x="419" y="92"/>
                    </a:lnTo>
                    <a:lnTo>
                      <a:pt x="418" y="92"/>
                    </a:lnTo>
                    <a:lnTo>
                      <a:pt x="418" y="91"/>
                    </a:lnTo>
                    <a:lnTo>
                      <a:pt x="420" y="91"/>
                    </a:lnTo>
                    <a:lnTo>
                      <a:pt x="421" y="91"/>
                    </a:lnTo>
                    <a:lnTo>
                      <a:pt x="420" y="89"/>
                    </a:lnTo>
                    <a:lnTo>
                      <a:pt x="416" y="88"/>
                    </a:lnTo>
                    <a:lnTo>
                      <a:pt x="416" y="86"/>
                    </a:lnTo>
                    <a:lnTo>
                      <a:pt x="414" y="86"/>
                    </a:lnTo>
                    <a:lnTo>
                      <a:pt x="414" y="85"/>
                    </a:lnTo>
                    <a:lnTo>
                      <a:pt x="416" y="85"/>
                    </a:lnTo>
                    <a:lnTo>
                      <a:pt x="416" y="81"/>
                    </a:lnTo>
                    <a:lnTo>
                      <a:pt x="414" y="79"/>
                    </a:lnTo>
                    <a:lnTo>
                      <a:pt x="413" y="78"/>
                    </a:lnTo>
                    <a:lnTo>
                      <a:pt x="414" y="77"/>
                    </a:lnTo>
                    <a:lnTo>
                      <a:pt x="413" y="76"/>
                    </a:lnTo>
                    <a:lnTo>
                      <a:pt x="411" y="75"/>
                    </a:lnTo>
                    <a:lnTo>
                      <a:pt x="409" y="78"/>
                    </a:lnTo>
                    <a:lnTo>
                      <a:pt x="406" y="72"/>
                    </a:lnTo>
                    <a:lnTo>
                      <a:pt x="405" y="72"/>
                    </a:lnTo>
                    <a:lnTo>
                      <a:pt x="404" y="73"/>
                    </a:lnTo>
                    <a:lnTo>
                      <a:pt x="403" y="72"/>
                    </a:lnTo>
                    <a:lnTo>
                      <a:pt x="397" y="76"/>
                    </a:lnTo>
                    <a:lnTo>
                      <a:pt x="395" y="76"/>
                    </a:lnTo>
                    <a:lnTo>
                      <a:pt x="393" y="76"/>
                    </a:lnTo>
                    <a:lnTo>
                      <a:pt x="394" y="77"/>
                    </a:lnTo>
                    <a:lnTo>
                      <a:pt x="395" y="77"/>
                    </a:lnTo>
                    <a:lnTo>
                      <a:pt x="395" y="78"/>
                    </a:lnTo>
                    <a:lnTo>
                      <a:pt x="394" y="78"/>
                    </a:lnTo>
                    <a:lnTo>
                      <a:pt x="393" y="79"/>
                    </a:lnTo>
                    <a:lnTo>
                      <a:pt x="392" y="80"/>
                    </a:lnTo>
                    <a:lnTo>
                      <a:pt x="390" y="79"/>
                    </a:lnTo>
                    <a:lnTo>
                      <a:pt x="389" y="80"/>
                    </a:lnTo>
                    <a:lnTo>
                      <a:pt x="391" y="80"/>
                    </a:lnTo>
                    <a:lnTo>
                      <a:pt x="392" y="82"/>
                    </a:lnTo>
                    <a:lnTo>
                      <a:pt x="391" y="85"/>
                    </a:lnTo>
                    <a:lnTo>
                      <a:pt x="392" y="85"/>
                    </a:lnTo>
                    <a:lnTo>
                      <a:pt x="393" y="85"/>
                    </a:lnTo>
                    <a:lnTo>
                      <a:pt x="394" y="85"/>
                    </a:lnTo>
                    <a:lnTo>
                      <a:pt x="395" y="86"/>
                    </a:lnTo>
                    <a:lnTo>
                      <a:pt x="395" y="89"/>
                    </a:lnTo>
                    <a:lnTo>
                      <a:pt x="396" y="89"/>
                    </a:lnTo>
                    <a:lnTo>
                      <a:pt x="396" y="91"/>
                    </a:lnTo>
                    <a:lnTo>
                      <a:pt x="397" y="90"/>
                    </a:lnTo>
                    <a:lnTo>
                      <a:pt x="398" y="90"/>
                    </a:lnTo>
                    <a:lnTo>
                      <a:pt x="398" y="91"/>
                    </a:lnTo>
                    <a:lnTo>
                      <a:pt x="400" y="92"/>
                    </a:lnTo>
                    <a:lnTo>
                      <a:pt x="399" y="93"/>
                    </a:lnTo>
                    <a:lnTo>
                      <a:pt x="399" y="94"/>
                    </a:lnTo>
                    <a:lnTo>
                      <a:pt x="397" y="95"/>
                    </a:lnTo>
                    <a:lnTo>
                      <a:pt x="397" y="96"/>
                    </a:lnTo>
                    <a:lnTo>
                      <a:pt x="397" y="97"/>
                    </a:lnTo>
                    <a:lnTo>
                      <a:pt x="400" y="99"/>
                    </a:lnTo>
                    <a:lnTo>
                      <a:pt x="401" y="99"/>
                    </a:lnTo>
                    <a:lnTo>
                      <a:pt x="400" y="102"/>
                    </a:lnTo>
                    <a:lnTo>
                      <a:pt x="403" y="105"/>
                    </a:lnTo>
                    <a:lnTo>
                      <a:pt x="400" y="107"/>
                    </a:lnTo>
                    <a:lnTo>
                      <a:pt x="399" y="108"/>
                    </a:lnTo>
                    <a:lnTo>
                      <a:pt x="398" y="105"/>
                    </a:lnTo>
                    <a:lnTo>
                      <a:pt x="396" y="110"/>
                    </a:lnTo>
                    <a:lnTo>
                      <a:pt x="395" y="110"/>
                    </a:lnTo>
                    <a:lnTo>
                      <a:pt x="395" y="112"/>
                    </a:lnTo>
                    <a:lnTo>
                      <a:pt x="395" y="113"/>
                    </a:lnTo>
                    <a:lnTo>
                      <a:pt x="395" y="115"/>
                    </a:lnTo>
                    <a:lnTo>
                      <a:pt x="396" y="118"/>
                    </a:lnTo>
                    <a:lnTo>
                      <a:pt x="395" y="117"/>
                    </a:lnTo>
                    <a:lnTo>
                      <a:pt x="393" y="118"/>
                    </a:lnTo>
                    <a:lnTo>
                      <a:pt x="391" y="118"/>
                    </a:lnTo>
                    <a:lnTo>
                      <a:pt x="389" y="119"/>
                    </a:lnTo>
                    <a:lnTo>
                      <a:pt x="386" y="123"/>
                    </a:lnTo>
                    <a:lnTo>
                      <a:pt x="386" y="125"/>
                    </a:lnTo>
                    <a:lnTo>
                      <a:pt x="384" y="125"/>
                    </a:lnTo>
                    <a:lnTo>
                      <a:pt x="383" y="123"/>
                    </a:lnTo>
                    <a:lnTo>
                      <a:pt x="380" y="121"/>
                    </a:lnTo>
                    <a:lnTo>
                      <a:pt x="377" y="117"/>
                    </a:lnTo>
                    <a:lnTo>
                      <a:pt x="371" y="112"/>
                    </a:lnTo>
                    <a:lnTo>
                      <a:pt x="372" y="109"/>
                    </a:lnTo>
                    <a:lnTo>
                      <a:pt x="370" y="109"/>
                    </a:lnTo>
                    <a:lnTo>
                      <a:pt x="370" y="110"/>
                    </a:lnTo>
                    <a:lnTo>
                      <a:pt x="368" y="109"/>
                    </a:lnTo>
                    <a:lnTo>
                      <a:pt x="368" y="107"/>
                    </a:lnTo>
                    <a:lnTo>
                      <a:pt x="370" y="105"/>
                    </a:lnTo>
                    <a:lnTo>
                      <a:pt x="370" y="103"/>
                    </a:lnTo>
                    <a:lnTo>
                      <a:pt x="371" y="101"/>
                    </a:lnTo>
                    <a:lnTo>
                      <a:pt x="373" y="102"/>
                    </a:lnTo>
                    <a:lnTo>
                      <a:pt x="374" y="101"/>
                    </a:lnTo>
                    <a:lnTo>
                      <a:pt x="376" y="101"/>
                    </a:lnTo>
                    <a:lnTo>
                      <a:pt x="377" y="101"/>
                    </a:lnTo>
                    <a:lnTo>
                      <a:pt x="378" y="101"/>
                    </a:lnTo>
                    <a:lnTo>
                      <a:pt x="378" y="99"/>
                    </a:lnTo>
                    <a:lnTo>
                      <a:pt x="378" y="98"/>
                    </a:lnTo>
                    <a:lnTo>
                      <a:pt x="376" y="97"/>
                    </a:lnTo>
                    <a:lnTo>
                      <a:pt x="377" y="96"/>
                    </a:lnTo>
                    <a:lnTo>
                      <a:pt x="376" y="95"/>
                    </a:lnTo>
                    <a:lnTo>
                      <a:pt x="375" y="95"/>
                    </a:lnTo>
                    <a:lnTo>
                      <a:pt x="376" y="91"/>
                    </a:lnTo>
                    <a:lnTo>
                      <a:pt x="373" y="91"/>
                    </a:lnTo>
                    <a:lnTo>
                      <a:pt x="373" y="89"/>
                    </a:lnTo>
                    <a:lnTo>
                      <a:pt x="371" y="89"/>
                    </a:lnTo>
                    <a:lnTo>
                      <a:pt x="372" y="82"/>
                    </a:lnTo>
                    <a:lnTo>
                      <a:pt x="371" y="81"/>
                    </a:lnTo>
                    <a:lnTo>
                      <a:pt x="372" y="81"/>
                    </a:lnTo>
                    <a:lnTo>
                      <a:pt x="372" y="80"/>
                    </a:lnTo>
                    <a:lnTo>
                      <a:pt x="371" y="78"/>
                    </a:lnTo>
                    <a:lnTo>
                      <a:pt x="371" y="76"/>
                    </a:lnTo>
                    <a:lnTo>
                      <a:pt x="370" y="74"/>
                    </a:lnTo>
                    <a:lnTo>
                      <a:pt x="370" y="72"/>
                    </a:lnTo>
                    <a:lnTo>
                      <a:pt x="369" y="70"/>
                    </a:lnTo>
                    <a:lnTo>
                      <a:pt x="371" y="65"/>
                    </a:lnTo>
                    <a:lnTo>
                      <a:pt x="370" y="64"/>
                    </a:lnTo>
                    <a:lnTo>
                      <a:pt x="373" y="62"/>
                    </a:lnTo>
                    <a:lnTo>
                      <a:pt x="374" y="62"/>
                    </a:lnTo>
                    <a:lnTo>
                      <a:pt x="375" y="62"/>
                    </a:lnTo>
                    <a:lnTo>
                      <a:pt x="376" y="61"/>
                    </a:lnTo>
                    <a:lnTo>
                      <a:pt x="376" y="58"/>
                    </a:lnTo>
                    <a:lnTo>
                      <a:pt x="375" y="57"/>
                    </a:lnTo>
                    <a:lnTo>
                      <a:pt x="377" y="54"/>
                    </a:lnTo>
                    <a:lnTo>
                      <a:pt x="379" y="54"/>
                    </a:lnTo>
                    <a:lnTo>
                      <a:pt x="381" y="55"/>
                    </a:lnTo>
                    <a:lnTo>
                      <a:pt x="383" y="55"/>
                    </a:lnTo>
                    <a:lnTo>
                      <a:pt x="384" y="54"/>
                    </a:lnTo>
                    <a:lnTo>
                      <a:pt x="383" y="54"/>
                    </a:lnTo>
                    <a:lnTo>
                      <a:pt x="382" y="54"/>
                    </a:lnTo>
                    <a:lnTo>
                      <a:pt x="380" y="53"/>
                    </a:lnTo>
                    <a:lnTo>
                      <a:pt x="379" y="52"/>
                    </a:lnTo>
                    <a:lnTo>
                      <a:pt x="378" y="54"/>
                    </a:lnTo>
                    <a:lnTo>
                      <a:pt x="378" y="52"/>
                    </a:lnTo>
                    <a:lnTo>
                      <a:pt x="379" y="51"/>
                    </a:lnTo>
                    <a:lnTo>
                      <a:pt x="377" y="53"/>
                    </a:lnTo>
                    <a:lnTo>
                      <a:pt x="374" y="52"/>
                    </a:lnTo>
                    <a:lnTo>
                      <a:pt x="371" y="49"/>
                    </a:lnTo>
                    <a:lnTo>
                      <a:pt x="370" y="48"/>
                    </a:lnTo>
                    <a:lnTo>
                      <a:pt x="368" y="47"/>
                    </a:lnTo>
                    <a:lnTo>
                      <a:pt x="367" y="48"/>
                    </a:lnTo>
                    <a:lnTo>
                      <a:pt x="365" y="47"/>
                    </a:lnTo>
                    <a:lnTo>
                      <a:pt x="364" y="46"/>
                    </a:lnTo>
                    <a:lnTo>
                      <a:pt x="361" y="47"/>
                    </a:lnTo>
                    <a:lnTo>
                      <a:pt x="359" y="46"/>
                    </a:lnTo>
                    <a:lnTo>
                      <a:pt x="360" y="44"/>
                    </a:lnTo>
                    <a:lnTo>
                      <a:pt x="361" y="43"/>
                    </a:lnTo>
                    <a:lnTo>
                      <a:pt x="362" y="40"/>
                    </a:lnTo>
                    <a:lnTo>
                      <a:pt x="364" y="38"/>
                    </a:lnTo>
                    <a:lnTo>
                      <a:pt x="364" y="37"/>
                    </a:lnTo>
                    <a:lnTo>
                      <a:pt x="362" y="37"/>
                    </a:lnTo>
                    <a:lnTo>
                      <a:pt x="362" y="36"/>
                    </a:lnTo>
                    <a:lnTo>
                      <a:pt x="362" y="34"/>
                    </a:lnTo>
                    <a:lnTo>
                      <a:pt x="362" y="31"/>
                    </a:lnTo>
                    <a:lnTo>
                      <a:pt x="363" y="30"/>
                    </a:lnTo>
                    <a:lnTo>
                      <a:pt x="362" y="28"/>
                    </a:lnTo>
                    <a:lnTo>
                      <a:pt x="364" y="28"/>
                    </a:lnTo>
                    <a:lnTo>
                      <a:pt x="362" y="25"/>
                    </a:lnTo>
                    <a:lnTo>
                      <a:pt x="364" y="28"/>
                    </a:lnTo>
                    <a:lnTo>
                      <a:pt x="367" y="29"/>
                    </a:lnTo>
                    <a:lnTo>
                      <a:pt x="367" y="31"/>
                    </a:lnTo>
                    <a:lnTo>
                      <a:pt x="368" y="28"/>
                    </a:lnTo>
                    <a:lnTo>
                      <a:pt x="368" y="31"/>
                    </a:lnTo>
                    <a:lnTo>
                      <a:pt x="370" y="30"/>
                    </a:lnTo>
                    <a:lnTo>
                      <a:pt x="371" y="31"/>
                    </a:lnTo>
                    <a:lnTo>
                      <a:pt x="372" y="33"/>
                    </a:lnTo>
                    <a:lnTo>
                      <a:pt x="372" y="34"/>
                    </a:lnTo>
                    <a:lnTo>
                      <a:pt x="375" y="33"/>
                    </a:lnTo>
                    <a:lnTo>
                      <a:pt x="377" y="32"/>
                    </a:lnTo>
                    <a:lnTo>
                      <a:pt x="378" y="31"/>
                    </a:lnTo>
                    <a:lnTo>
                      <a:pt x="376" y="31"/>
                    </a:lnTo>
                    <a:lnTo>
                      <a:pt x="376" y="28"/>
                    </a:lnTo>
                    <a:lnTo>
                      <a:pt x="374" y="27"/>
                    </a:lnTo>
                    <a:lnTo>
                      <a:pt x="375" y="25"/>
                    </a:lnTo>
                    <a:lnTo>
                      <a:pt x="377" y="25"/>
                    </a:lnTo>
                    <a:lnTo>
                      <a:pt x="377" y="23"/>
                    </a:lnTo>
                    <a:lnTo>
                      <a:pt x="380" y="23"/>
                    </a:lnTo>
                    <a:lnTo>
                      <a:pt x="379" y="22"/>
                    </a:lnTo>
                    <a:lnTo>
                      <a:pt x="373" y="23"/>
                    </a:lnTo>
                    <a:lnTo>
                      <a:pt x="371" y="21"/>
                    </a:lnTo>
                    <a:lnTo>
                      <a:pt x="367" y="17"/>
                    </a:lnTo>
                    <a:lnTo>
                      <a:pt x="365" y="17"/>
                    </a:lnTo>
                    <a:lnTo>
                      <a:pt x="359" y="12"/>
                    </a:lnTo>
                    <a:lnTo>
                      <a:pt x="358" y="12"/>
                    </a:lnTo>
                    <a:lnTo>
                      <a:pt x="357" y="11"/>
                    </a:lnTo>
                    <a:lnTo>
                      <a:pt x="356" y="9"/>
                    </a:lnTo>
                    <a:lnTo>
                      <a:pt x="351" y="7"/>
                    </a:lnTo>
                    <a:lnTo>
                      <a:pt x="352" y="6"/>
                    </a:lnTo>
                    <a:lnTo>
                      <a:pt x="349" y="7"/>
                    </a:lnTo>
                    <a:lnTo>
                      <a:pt x="348" y="6"/>
                    </a:lnTo>
                    <a:lnTo>
                      <a:pt x="348" y="7"/>
                    </a:lnTo>
                    <a:lnTo>
                      <a:pt x="346" y="6"/>
                    </a:lnTo>
                    <a:lnTo>
                      <a:pt x="343" y="4"/>
                    </a:lnTo>
                    <a:lnTo>
                      <a:pt x="344" y="5"/>
                    </a:lnTo>
                    <a:lnTo>
                      <a:pt x="344" y="6"/>
                    </a:lnTo>
                    <a:lnTo>
                      <a:pt x="341" y="5"/>
                    </a:lnTo>
                    <a:lnTo>
                      <a:pt x="339" y="8"/>
                    </a:lnTo>
                    <a:lnTo>
                      <a:pt x="335" y="2"/>
                    </a:lnTo>
                    <a:lnTo>
                      <a:pt x="331" y="0"/>
                    </a:lnTo>
                    <a:lnTo>
                      <a:pt x="330" y="0"/>
                    </a:lnTo>
                    <a:lnTo>
                      <a:pt x="329" y="2"/>
                    </a:lnTo>
                    <a:lnTo>
                      <a:pt x="330" y="4"/>
                    </a:lnTo>
                    <a:lnTo>
                      <a:pt x="329" y="4"/>
                    </a:lnTo>
                    <a:lnTo>
                      <a:pt x="326" y="4"/>
                    </a:lnTo>
                    <a:lnTo>
                      <a:pt x="324" y="4"/>
                    </a:lnTo>
                    <a:lnTo>
                      <a:pt x="323" y="2"/>
                    </a:lnTo>
                    <a:lnTo>
                      <a:pt x="321" y="4"/>
                    </a:lnTo>
                    <a:lnTo>
                      <a:pt x="318" y="2"/>
                    </a:lnTo>
                    <a:lnTo>
                      <a:pt x="318" y="0"/>
                    </a:lnTo>
                    <a:lnTo>
                      <a:pt x="316" y="1"/>
                    </a:lnTo>
                    <a:lnTo>
                      <a:pt x="315" y="0"/>
                    </a:lnTo>
                    <a:lnTo>
                      <a:pt x="313" y="0"/>
                    </a:lnTo>
                    <a:lnTo>
                      <a:pt x="311" y="0"/>
                    </a:lnTo>
                    <a:lnTo>
                      <a:pt x="311" y="2"/>
                    </a:lnTo>
                    <a:lnTo>
                      <a:pt x="310" y="4"/>
                    </a:lnTo>
                    <a:lnTo>
                      <a:pt x="310" y="7"/>
                    </a:lnTo>
                    <a:lnTo>
                      <a:pt x="310" y="9"/>
                    </a:lnTo>
                    <a:lnTo>
                      <a:pt x="309" y="10"/>
                    </a:lnTo>
                    <a:lnTo>
                      <a:pt x="307" y="13"/>
                    </a:lnTo>
                    <a:lnTo>
                      <a:pt x="308" y="15"/>
                    </a:lnTo>
                    <a:lnTo>
                      <a:pt x="308" y="17"/>
                    </a:lnTo>
                    <a:lnTo>
                      <a:pt x="307" y="17"/>
                    </a:lnTo>
                    <a:lnTo>
                      <a:pt x="307" y="16"/>
                    </a:lnTo>
                    <a:lnTo>
                      <a:pt x="305" y="17"/>
                    </a:lnTo>
                    <a:lnTo>
                      <a:pt x="300" y="15"/>
                    </a:lnTo>
                    <a:lnTo>
                      <a:pt x="300" y="17"/>
                    </a:lnTo>
                    <a:lnTo>
                      <a:pt x="299" y="16"/>
                    </a:lnTo>
                    <a:lnTo>
                      <a:pt x="299" y="15"/>
                    </a:lnTo>
                    <a:lnTo>
                      <a:pt x="297" y="16"/>
                    </a:lnTo>
                    <a:lnTo>
                      <a:pt x="297" y="15"/>
                    </a:lnTo>
                    <a:lnTo>
                      <a:pt x="294" y="11"/>
                    </a:lnTo>
                    <a:lnTo>
                      <a:pt x="293" y="11"/>
                    </a:lnTo>
                    <a:lnTo>
                      <a:pt x="289" y="15"/>
                    </a:lnTo>
                    <a:lnTo>
                      <a:pt x="286" y="14"/>
                    </a:lnTo>
                    <a:lnTo>
                      <a:pt x="285" y="15"/>
                    </a:lnTo>
                    <a:lnTo>
                      <a:pt x="284" y="15"/>
                    </a:lnTo>
                    <a:lnTo>
                      <a:pt x="283" y="15"/>
                    </a:lnTo>
                    <a:lnTo>
                      <a:pt x="281" y="15"/>
                    </a:lnTo>
                    <a:lnTo>
                      <a:pt x="283" y="11"/>
                    </a:lnTo>
                    <a:lnTo>
                      <a:pt x="281" y="10"/>
                    </a:lnTo>
                    <a:lnTo>
                      <a:pt x="280" y="10"/>
                    </a:lnTo>
                    <a:lnTo>
                      <a:pt x="279" y="10"/>
                    </a:lnTo>
                    <a:lnTo>
                      <a:pt x="278" y="11"/>
                    </a:lnTo>
                    <a:lnTo>
                      <a:pt x="276" y="12"/>
                    </a:lnTo>
                    <a:lnTo>
                      <a:pt x="274" y="11"/>
                    </a:lnTo>
                    <a:lnTo>
                      <a:pt x="273" y="13"/>
                    </a:lnTo>
                    <a:lnTo>
                      <a:pt x="274" y="16"/>
                    </a:lnTo>
                    <a:lnTo>
                      <a:pt x="270" y="19"/>
                    </a:lnTo>
                    <a:lnTo>
                      <a:pt x="270" y="21"/>
                    </a:lnTo>
                    <a:lnTo>
                      <a:pt x="268" y="20"/>
                    </a:lnTo>
                    <a:lnTo>
                      <a:pt x="267" y="17"/>
                    </a:lnTo>
                    <a:lnTo>
                      <a:pt x="266" y="17"/>
                    </a:lnTo>
                    <a:lnTo>
                      <a:pt x="266" y="18"/>
                    </a:lnTo>
                    <a:lnTo>
                      <a:pt x="266" y="22"/>
                    </a:lnTo>
                    <a:lnTo>
                      <a:pt x="266" y="23"/>
                    </a:lnTo>
                    <a:lnTo>
                      <a:pt x="265" y="23"/>
                    </a:lnTo>
                    <a:lnTo>
                      <a:pt x="265" y="25"/>
                    </a:lnTo>
                    <a:lnTo>
                      <a:pt x="263" y="28"/>
                    </a:lnTo>
                    <a:lnTo>
                      <a:pt x="262" y="29"/>
                    </a:lnTo>
                    <a:lnTo>
                      <a:pt x="260" y="29"/>
                    </a:lnTo>
                    <a:lnTo>
                      <a:pt x="259" y="31"/>
                    </a:lnTo>
                    <a:lnTo>
                      <a:pt x="261" y="31"/>
                    </a:lnTo>
                    <a:lnTo>
                      <a:pt x="261" y="33"/>
                    </a:lnTo>
                    <a:lnTo>
                      <a:pt x="262" y="34"/>
                    </a:lnTo>
                    <a:lnTo>
                      <a:pt x="263" y="36"/>
                    </a:lnTo>
                    <a:lnTo>
                      <a:pt x="265" y="36"/>
                    </a:lnTo>
                    <a:lnTo>
                      <a:pt x="269" y="38"/>
                    </a:lnTo>
                    <a:lnTo>
                      <a:pt x="270" y="41"/>
                    </a:lnTo>
                    <a:lnTo>
                      <a:pt x="270" y="44"/>
                    </a:lnTo>
                    <a:lnTo>
                      <a:pt x="267" y="51"/>
                    </a:lnTo>
                    <a:lnTo>
                      <a:pt x="266" y="51"/>
                    </a:lnTo>
                    <a:lnTo>
                      <a:pt x="264" y="54"/>
                    </a:lnTo>
                    <a:lnTo>
                      <a:pt x="261" y="55"/>
                    </a:lnTo>
                    <a:lnTo>
                      <a:pt x="261" y="57"/>
                    </a:lnTo>
                    <a:lnTo>
                      <a:pt x="260" y="58"/>
                    </a:lnTo>
                    <a:lnTo>
                      <a:pt x="257" y="59"/>
                    </a:lnTo>
                    <a:lnTo>
                      <a:pt x="256" y="55"/>
                    </a:lnTo>
                    <a:lnTo>
                      <a:pt x="255" y="54"/>
                    </a:lnTo>
                    <a:lnTo>
                      <a:pt x="253" y="54"/>
                    </a:lnTo>
                    <a:lnTo>
                      <a:pt x="252" y="54"/>
                    </a:lnTo>
                    <a:lnTo>
                      <a:pt x="254" y="56"/>
                    </a:lnTo>
                    <a:lnTo>
                      <a:pt x="254" y="57"/>
                    </a:lnTo>
                    <a:lnTo>
                      <a:pt x="253" y="58"/>
                    </a:lnTo>
                    <a:lnTo>
                      <a:pt x="254" y="60"/>
                    </a:lnTo>
                    <a:lnTo>
                      <a:pt x="256" y="62"/>
                    </a:lnTo>
                    <a:lnTo>
                      <a:pt x="257" y="62"/>
                    </a:lnTo>
                    <a:lnTo>
                      <a:pt x="258" y="61"/>
                    </a:lnTo>
                    <a:lnTo>
                      <a:pt x="259" y="62"/>
                    </a:lnTo>
                    <a:lnTo>
                      <a:pt x="258" y="63"/>
                    </a:lnTo>
                    <a:lnTo>
                      <a:pt x="258" y="64"/>
                    </a:lnTo>
                    <a:lnTo>
                      <a:pt x="258" y="66"/>
                    </a:lnTo>
                    <a:lnTo>
                      <a:pt x="261" y="66"/>
                    </a:lnTo>
                    <a:lnTo>
                      <a:pt x="260" y="69"/>
                    </a:lnTo>
                    <a:lnTo>
                      <a:pt x="256" y="71"/>
                    </a:lnTo>
                    <a:lnTo>
                      <a:pt x="258" y="74"/>
                    </a:lnTo>
                    <a:lnTo>
                      <a:pt x="256" y="77"/>
                    </a:lnTo>
                    <a:lnTo>
                      <a:pt x="254" y="78"/>
                    </a:lnTo>
                    <a:lnTo>
                      <a:pt x="253" y="80"/>
                    </a:lnTo>
                    <a:lnTo>
                      <a:pt x="252" y="83"/>
                    </a:lnTo>
                    <a:lnTo>
                      <a:pt x="254" y="88"/>
                    </a:lnTo>
                    <a:lnTo>
                      <a:pt x="253" y="89"/>
                    </a:lnTo>
                    <a:lnTo>
                      <a:pt x="253" y="90"/>
                    </a:lnTo>
                    <a:lnTo>
                      <a:pt x="254" y="91"/>
                    </a:lnTo>
                    <a:lnTo>
                      <a:pt x="252" y="92"/>
                    </a:lnTo>
                    <a:lnTo>
                      <a:pt x="253" y="95"/>
                    </a:lnTo>
                    <a:lnTo>
                      <a:pt x="254" y="95"/>
                    </a:lnTo>
                    <a:lnTo>
                      <a:pt x="256" y="94"/>
                    </a:lnTo>
                    <a:lnTo>
                      <a:pt x="256" y="96"/>
                    </a:lnTo>
                    <a:lnTo>
                      <a:pt x="255" y="98"/>
                    </a:lnTo>
                    <a:lnTo>
                      <a:pt x="254" y="99"/>
                    </a:lnTo>
                    <a:lnTo>
                      <a:pt x="254" y="102"/>
                    </a:lnTo>
                    <a:lnTo>
                      <a:pt x="253" y="105"/>
                    </a:lnTo>
                    <a:lnTo>
                      <a:pt x="253" y="107"/>
                    </a:lnTo>
                    <a:lnTo>
                      <a:pt x="252" y="106"/>
                    </a:lnTo>
                    <a:lnTo>
                      <a:pt x="252" y="107"/>
                    </a:lnTo>
                    <a:lnTo>
                      <a:pt x="253" y="112"/>
                    </a:lnTo>
                    <a:lnTo>
                      <a:pt x="254" y="112"/>
                    </a:lnTo>
                    <a:lnTo>
                      <a:pt x="251" y="114"/>
                    </a:lnTo>
                    <a:lnTo>
                      <a:pt x="253" y="118"/>
                    </a:lnTo>
                    <a:lnTo>
                      <a:pt x="254" y="120"/>
                    </a:lnTo>
                    <a:lnTo>
                      <a:pt x="253" y="119"/>
                    </a:lnTo>
                    <a:lnTo>
                      <a:pt x="254" y="120"/>
                    </a:lnTo>
                    <a:lnTo>
                      <a:pt x="254" y="122"/>
                    </a:lnTo>
                    <a:lnTo>
                      <a:pt x="251" y="122"/>
                    </a:lnTo>
                    <a:lnTo>
                      <a:pt x="251" y="123"/>
                    </a:lnTo>
                    <a:lnTo>
                      <a:pt x="248" y="125"/>
                    </a:lnTo>
                    <a:lnTo>
                      <a:pt x="246" y="125"/>
                    </a:lnTo>
                    <a:lnTo>
                      <a:pt x="246" y="126"/>
                    </a:lnTo>
                    <a:lnTo>
                      <a:pt x="244" y="128"/>
                    </a:lnTo>
                    <a:lnTo>
                      <a:pt x="244" y="129"/>
                    </a:lnTo>
                    <a:lnTo>
                      <a:pt x="243" y="128"/>
                    </a:lnTo>
                    <a:lnTo>
                      <a:pt x="243" y="125"/>
                    </a:lnTo>
                    <a:lnTo>
                      <a:pt x="240" y="125"/>
                    </a:lnTo>
                    <a:lnTo>
                      <a:pt x="240" y="126"/>
                    </a:lnTo>
                    <a:lnTo>
                      <a:pt x="240" y="128"/>
                    </a:lnTo>
                    <a:lnTo>
                      <a:pt x="238" y="129"/>
                    </a:lnTo>
                    <a:lnTo>
                      <a:pt x="234" y="133"/>
                    </a:lnTo>
                    <a:lnTo>
                      <a:pt x="232" y="132"/>
                    </a:lnTo>
                    <a:lnTo>
                      <a:pt x="230" y="133"/>
                    </a:lnTo>
                    <a:lnTo>
                      <a:pt x="227" y="133"/>
                    </a:lnTo>
                    <a:lnTo>
                      <a:pt x="227" y="135"/>
                    </a:lnTo>
                    <a:lnTo>
                      <a:pt x="227" y="136"/>
                    </a:lnTo>
                    <a:lnTo>
                      <a:pt x="226" y="136"/>
                    </a:lnTo>
                    <a:lnTo>
                      <a:pt x="227" y="139"/>
                    </a:lnTo>
                    <a:lnTo>
                      <a:pt x="226" y="140"/>
                    </a:lnTo>
                    <a:lnTo>
                      <a:pt x="226" y="142"/>
                    </a:lnTo>
                    <a:lnTo>
                      <a:pt x="225" y="143"/>
                    </a:lnTo>
                    <a:lnTo>
                      <a:pt x="223" y="143"/>
                    </a:lnTo>
                    <a:lnTo>
                      <a:pt x="222" y="144"/>
                    </a:lnTo>
                    <a:lnTo>
                      <a:pt x="223" y="146"/>
                    </a:lnTo>
                    <a:lnTo>
                      <a:pt x="221" y="146"/>
                    </a:lnTo>
                    <a:lnTo>
                      <a:pt x="221" y="147"/>
                    </a:lnTo>
                    <a:lnTo>
                      <a:pt x="218" y="148"/>
                    </a:lnTo>
                    <a:lnTo>
                      <a:pt x="218" y="147"/>
                    </a:lnTo>
                    <a:lnTo>
                      <a:pt x="217" y="148"/>
                    </a:lnTo>
                    <a:lnTo>
                      <a:pt x="215" y="151"/>
                    </a:lnTo>
                    <a:lnTo>
                      <a:pt x="215" y="154"/>
                    </a:lnTo>
                    <a:lnTo>
                      <a:pt x="216" y="156"/>
                    </a:lnTo>
                    <a:lnTo>
                      <a:pt x="220" y="156"/>
                    </a:lnTo>
                    <a:lnTo>
                      <a:pt x="220" y="157"/>
                    </a:lnTo>
                    <a:lnTo>
                      <a:pt x="221" y="157"/>
                    </a:lnTo>
                    <a:lnTo>
                      <a:pt x="221" y="159"/>
                    </a:lnTo>
                    <a:lnTo>
                      <a:pt x="223" y="161"/>
                    </a:lnTo>
                    <a:lnTo>
                      <a:pt x="223" y="165"/>
                    </a:lnTo>
                    <a:lnTo>
                      <a:pt x="222" y="165"/>
                    </a:lnTo>
                    <a:lnTo>
                      <a:pt x="221" y="165"/>
                    </a:lnTo>
                    <a:lnTo>
                      <a:pt x="219" y="166"/>
                    </a:lnTo>
                    <a:lnTo>
                      <a:pt x="218" y="166"/>
                    </a:lnTo>
                    <a:lnTo>
                      <a:pt x="217" y="165"/>
                    </a:lnTo>
                    <a:lnTo>
                      <a:pt x="214" y="165"/>
                    </a:lnTo>
                    <a:lnTo>
                      <a:pt x="212" y="166"/>
                    </a:lnTo>
                    <a:lnTo>
                      <a:pt x="212" y="169"/>
                    </a:lnTo>
                    <a:lnTo>
                      <a:pt x="210" y="170"/>
                    </a:lnTo>
                    <a:lnTo>
                      <a:pt x="208" y="176"/>
                    </a:lnTo>
                    <a:lnTo>
                      <a:pt x="207" y="178"/>
                    </a:lnTo>
                    <a:lnTo>
                      <a:pt x="207" y="180"/>
                    </a:lnTo>
                    <a:lnTo>
                      <a:pt x="206" y="183"/>
                    </a:lnTo>
                    <a:lnTo>
                      <a:pt x="207" y="185"/>
                    </a:lnTo>
                    <a:lnTo>
                      <a:pt x="209" y="185"/>
                    </a:lnTo>
                    <a:lnTo>
                      <a:pt x="211" y="186"/>
                    </a:lnTo>
                    <a:lnTo>
                      <a:pt x="213" y="186"/>
                    </a:lnTo>
                    <a:lnTo>
                      <a:pt x="214" y="188"/>
                    </a:lnTo>
                    <a:lnTo>
                      <a:pt x="216" y="191"/>
                    </a:lnTo>
                    <a:lnTo>
                      <a:pt x="215" y="193"/>
                    </a:lnTo>
                    <a:lnTo>
                      <a:pt x="215" y="192"/>
                    </a:lnTo>
                    <a:lnTo>
                      <a:pt x="214" y="193"/>
                    </a:lnTo>
                    <a:lnTo>
                      <a:pt x="214" y="198"/>
                    </a:lnTo>
                    <a:lnTo>
                      <a:pt x="216" y="199"/>
                    </a:lnTo>
                    <a:lnTo>
                      <a:pt x="214" y="202"/>
                    </a:lnTo>
                    <a:lnTo>
                      <a:pt x="212" y="200"/>
                    </a:lnTo>
                    <a:lnTo>
                      <a:pt x="212" y="201"/>
                    </a:lnTo>
                    <a:lnTo>
                      <a:pt x="210" y="203"/>
                    </a:lnTo>
                    <a:lnTo>
                      <a:pt x="207" y="201"/>
                    </a:lnTo>
                    <a:lnTo>
                      <a:pt x="204" y="201"/>
                    </a:lnTo>
                    <a:lnTo>
                      <a:pt x="202" y="205"/>
                    </a:lnTo>
                    <a:lnTo>
                      <a:pt x="201" y="206"/>
                    </a:lnTo>
                    <a:lnTo>
                      <a:pt x="203" y="207"/>
                    </a:lnTo>
                    <a:lnTo>
                      <a:pt x="202" y="209"/>
                    </a:lnTo>
                    <a:lnTo>
                      <a:pt x="204" y="208"/>
                    </a:lnTo>
                    <a:lnTo>
                      <a:pt x="204" y="210"/>
                    </a:lnTo>
                    <a:lnTo>
                      <a:pt x="204" y="212"/>
                    </a:lnTo>
                    <a:lnTo>
                      <a:pt x="206" y="215"/>
                    </a:lnTo>
                    <a:lnTo>
                      <a:pt x="205" y="216"/>
                    </a:lnTo>
                    <a:lnTo>
                      <a:pt x="204" y="216"/>
                    </a:lnTo>
                    <a:lnTo>
                      <a:pt x="204" y="217"/>
                    </a:lnTo>
                    <a:lnTo>
                      <a:pt x="202" y="220"/>
                    </a:lnTo>
                    <a:lnTo>
                      <a:pt x="203" y="220"/>
                    </a:lnTo>
                    <a:lnTo>
                      <a:pt x="204" y="218"/>
                    </a:lnTo>
                    <a:lnTo>
                      <a:pt x="206" y="219"/>
                    </a:lnTo>
                    <a:lnTo>
                      <a:pt x="209" y="217"/>
                    </a:lnTo>
                    <a:lnTo>
                      <a:pt x="209" y="215"/>
                    </a:lnTo>
                    <a:lnTo>
                      <a:pt x="210" y="216"/>
                    </a:lnTo>
                    <a:lnTo>
                      <a:pt x="210" y="217"/>
                    </a:lnTo>
                    <a:lnTo>
                      <a:pt x="208" y="221"/>
                    </a:lnTo>
                    <a:lnTo>
                      <a:pt x="211" y="221"/>
                    </a:lnTo>
                    <a:lnTo>
                      <a:pt x="211" y="223"/>
                    </a:lnTo>
                    <a:lnTo>
                      <a:pt x="212" y="223"/>
                    </a:lnTo>
                    <a:lnTo>
                      <a:pt x="210" y="230"/>
                    </a:lnTo>
                    <a:lnTo>
                      <a:pt x="210" y="231"/>
                    </a:lnTo>
                    <a:lnTo>
                      <a:pt x="210" y="230"/>
                    </a:lnTo>
                    <a:lnTo>
                      <a:pt x="209" y="232"/>
                    </a:lnTo>
                    <a:lnTo>
                      <a:pt x="207" y="233"/>
                    </a:lnTo>
                    <a:lnTo>
                      <a:pt x="207" y="234"/>
                    </a:lnTo>
                    <a:lnTo>
                      <a:pt x="205" y="235"/>
                    </a:lnTo>
                    <a:lnTo>
                      <a:pt x="204" y="237"/>
                    </a:lnTo>
                    <a:lnTo>
                      <a:pt x="203" y="237"/>
                    </a:lnTo>
                    <a:lnTo>
                      <a:pt x="201" y="237"/>
                    </a:lnTo>
                    <a:lnTo>
                      <a:pt x="199" y="237"/>
                    </a:lnTo>
                    <a:lnTo>
                      <a:pt x="197" y="237"/>
                    </a:lnTo>
                    <a:lnTo>
                      <a:pt x="196" y="238"/>
                    </a:lnTo>
                    <a:lnTo>
                      <a:pt x="198" y="242"/>
                    </a:lnTo>
                    <a:lnTo>
                      <a:pt x="198" y="244"/>
                    </a:lnTo>
                    <a:lnTo>
                      <a:pt x="196" y="244"/>
                    </a:lnTo>
                    <a:lnTo>
                      <a:pt x="194" y="246"/>
                    </a:lnTo>
                    <a:lnTo>
                      <a:pt x="194" y="247"/>
                    </a:lnTo>
                    <a:lnTo>
                      <a:pt x="193" y="249"/>
                    </a:lnTo>
                    <a:lnTo>
                      <a:pt x="190" y="247"/>
                    </a:lnTo>
                    <a:lnTo>
                      <a:pt x="187" y="248"/>
                    </a:lnTo>
                    <a:lnTo>
                      <a:pt x="185" y="247"/>
                    </a:lnTo>
                    <a:lnTo>
                      <a:pt x="184" y="248"/>
                    </a:lnTo>
                    <a:lnTo>
                      <a:pt x="181" y="246"/>
                    </a:lnTo>
                    <a:lnTo>
                      <a:pt x="180" y="246"/>
                    </a:lnTo>
                    <a:lnTo>
                      <a:pt x="178" y="248"/>
                    </a:lnTo>
                    <a:lnTo>
                      <a:pt x="177" y="248"/>
                    </a:lnTo>
                    <a:lnTo>
                      <a:pt x="172" y="250"/>
                    </a:lnTo>
                    <a:lnTo>
                      <a:pt x="172" y="249"/>
                    </a:lnTo>
                    <a:lnTo>
                      <a:pt x="172" y="250"/>
                    </a:lnTo>
                    <a:lnTo>
                      <a:pt x="170" y="252"/>
                    </a:lnTo>
                    <a:lnTo>
                      <a:pt x="173" y="254"/>
                    </a:lnTo>
                    <a:lnTo>
                      <a:pt x="173" y="256"/>
                    </a:lnTo>
                    <a:lnTo>
                      <a:pt x="174" y="257"/>
                    </a:lnTo>
                    <a:lnTo>
                      <a:pt x="174" y="258"/>
                    </a:lnTo>
                    <a:lnTo>
                      <a:pt x="170" y="260"/>
                    </a:lnTo>
                    <a:lnTo>
                      <a:pt x="170" y="257"/>
                    </a:lnTo>
                    <a:lnTo>
                      <a:pt x="168" y="257"/>
                    </a:lnTo>
                    <a:lnTo>
                      <a:pt x="168" y="260"/>
                    </a:lnTo>
                    <a:lnTo>
                      <a:pt x="166" y="260"/>
                    </a:lnTo>
                    <a:lnTo>
                      <a:pt x="168" y="261"/>
                    </a:lnTo>
                    <a:lnTo>
                      <a:pt x="166" y="261"/>
                    </a:lnTo>
                    <a:lnTo>
                      <a:pt x="166" y="262"/>
                    </a:lnTo>
                    <a:lnTo>
                      <a:pt x="162" y="260"/>
                    </a:lnTo>
                    <a:lnTo>
                      <a:pt x="161" y="260"/>
                    </a:lnTo>
                    <a:lnTo>
                      <a:pt x="161" y="261"/>
                    </a:lnTo>
                    <a:lnTo>
                      <a:pt x="159" y="260"/>
                    </a:lnTo>
                    <a:lnTo>
                      <a:pt x="157" y="260"/>
                    </a:lnTo>
                    <a:lnTo>
                      <a:pt x="157" y="261"/>
                    </a:lnTo>
                    <a:lnTo>
                      <a:pt x="157" y="263"/>
                    </a:lnTo>
                    <a:lnTo>
                      <a:pt x="157" y="264"/>
                    </a:lnTo>
                    <a:lnTo>
                      <a:pt x="156" y="263"/>
                    </a:lnTo>
                    <a:lnTo>
                      <a:pt x="155" y="260"/>
                    </a:lnTo>
                    <a:lnTo>
                      <a:pt x="153" y="260"/>
                    </a:lnTo>
                    <a:lnTo>
                      <a:pt x="152" y="261"/>
                    </a:lnTo>
                    <a:lnTo>
                      <a:pt x="151" y="260"/>
                    </a:lnTo>
                    <a:lnTo>
                      <a:pt x="149" y="257"/>
                    </a:lnTo>
                    <a:lnTo>
                      <a:pt x="148" y="257"/>
                    </a:lnTo>
                    <a:lnTo>
                      <a:pt x="146" y="257"/>
                    </a:lnTo>
                    <a:lnTo>
                      <a:pt x="144" y="257"/>
                    </a:lnTo>
                    <a:lnTo>
                      <a:pt x="144" y="255"/>
                    </a:lnTo>
                    <a:lnTo>
                      <a:pt x="144" y="254"/>
                    </a:lnTo>
                    <a:lnTo>
                      <a:pt x="142" y="254"/>
                    </a:lnTo>
                    <a:lnTo>
                      <a:pt x="142" y="255"/>
                    </a:lnTo>
                    <a:lnTo>
                      <a:pt x="143" y="257"/>
                    </a:lnTo>
                    <a:lnTo>
                      <a:pt x="142" y="260"/>
                    </a:lnTo>
                    <a:lnTo>
                      <a:pt x="141" y="260"/>
                    </a:lnTo>
                    <a:lnTo>
                      <a:pt x="139" y="262"/>
                    </a:lnTo>
                    <a:lnTo>
                      <a:pt x="137" y="262"/>
                    </a:lnTo>
                    <a:lnTo>
                      <a:pt x="136" y="263"/>
                    </a:lnTo>
                    <a:lnTo>
                      <a:pt x="133" y="262"/>
                    </a:lnTo>
                    <a:lnTo>
                      <a:pt x="131" y="261"/>
                    </a:lnTo>
                    <a:lnTo>
                      <a:pt x="128" y="259"/>
                    </a:lnTo>
                    <a:lnTo>
                      <a:pt x="128" y="257"/>
                    </a:lnTo>
                    <a:lnTo>
                      <a:pt x="129" y="257"/>
                    </a:lnTo>
                    <a:lnTo>
                      <a:pt x="128" y="256"/>
                    </a:lnTo>
                    <a:lnTo>
                      <a:pt x="128" y="255"/>
                    </a:lnTo>
                    <a:lnTo>
                      <a:pt x="128" y="257"/>
                    </a:lnTo>
                    <a:lnTo>
                      <a:pt x="127" y="257"/>
                    </a:lnTo>
                    <a:lnTo>
                      <a:pt x="126" y="256"/>
                    </a:lnTo>
                    <a:lnTo>
                      <a:pt x="125" y="256"/>
                    </a:lnTo>
                    <a:lnTo>
                      <a:pt x="125" y="255"/>
                    </a:lnTo>
                    <a:lnTo>
                      <a:pt x="126" y="255"/>
                    </a:lnTo>
                    <a:lnTo>
                      <a:pt x="125" y="254"/>
                    </a:lnTo>
                    <a:lnTo>
                      <a:pt x="126" y="254"/>
                    </a:lnTo>
                    <a:lnTo>
                      <a:pt x="126" y="252"/>
                    </a:lnTo>
                    <a:lnTo>
                      <a:pt x="125" y="251"/>
                    </a:lnTo>
                    <a:lnTo>
                      <a:pt x="125" y="250"/>
                    </a:lnTo>
                    <a:lnTo>
                      <a:pt x="125" y="248"/>
                    </a:lnTo>
                    <a:lnTo>
                      <a:pt x="124" y="247"/>
                    </a:lnTo>
                    <a:lnTo>
                      <a:pt x="121" y="249"/>
                    </a:lnTo>
                    <a:lnTo>
                      <a:pt x="119" y="251"/>
                    </a:lnTo>
                    <a:lnTo>
                      <a:pt x="115" y="248"/>
                    </a:lnTo>
                    <a:lnTo>
                      <a:pt x="114" y="254"/>
                    </a:lnTo>
                    <a:lnTo>
                      <a:pt x="116" y="254"/>
                    </a:lnTo>
                    <a:lnTo>
                      <a:pt x="112" y="256"/>
                    </a:lnTo>
                    <a:lnTo>
                      <a:pt x="110" y="259"/>
                    </a:lnTo>
                    <a:lnTo>
                      <a:pt x="109" y="257"/>
                    </a:lnTo>
                    <a:lnTo>
                      <a:pt x="108" y="258"/>
                    </a:lnTo>
                    <a:lnTo>
                      <a:pt x="106" y="257"/>
                    </a:lnTo>
                    <a:lnTo>
                      <a:pt x="108" y="257"/>
                    </a:lnTo>
                    <a:lnTo>
                      <a:pt x="108" y="256"/>
                    </a:lnTo>
                    <a:lnTo>
                      <a:pt x="104" y="253"/>
                    </a:lnTo>
                    <a:lnTo>
                      <a:pt x="103" y="253"/>
                    </a:lnTo>
                    <a:lnTo>
                      <a:pt x="101" y="252"/>
                    </a:lnTo>
                    <a:lnTo>
                      <a:pt x="102" y="255"/>
                    </a:lnTo>
                    <a:lnTo>
                      <a:pt x="101" y="256"/>
                    </a:lnTo>
                    <a:lnTo>
                      <a:pt x="101" y="258"/>
                    </a:lnTo>
                    <a:lnTo>
                      <a:pt x="99" y="261"/>
                    </a:lnTo>
                    <a:lnTo>
                      <a:pt x="100" y="261"/>
                    </a:lnTo>
                    <a:lnTo>
                      <a:pt x="100" y="262"/>
                    </a:lnTo>
                    <a:lnTo>
                      <a:pt x="99" y="262"/>
                    </a:lnTo>
                    <a:lnTo>
                      <a:pt x="100" y="264"/>
                    </a:lnTo>
                    <a:lnTo>
                      <a:pt x="99" y="264"/>
                    </a:lnTo>
                    <a:lnTo>
                      <a:pt x="98" y="264"/>
                    </a:lnTo>
                    <a:lnTo>
                      <a:pt x="96" y="265"/>
                    </a:lnTo>
                    <a:lnTo>
                      <a:pt x="98" y="267"/>
                    </a:lnTo>
                    <a:lnTo>
                      <a:pt x="95" y="267"/>
                    </a:lnTo>
                    <a:lnTo>
                      <a:pt x="95" y="264"/>
                    </a:lnTo>
                    <a:lnTo>
                      <a:pt x="94" y="264"/>
                    </a:lnTo>
                    <a:lnTo>
                      <a:pt x="91" y="263"/>
                    </a:lnTo>
                    <a:lnTo>
                      <a:pt x="90" y="264"/>
                    </a:lnTo>
                    <a:lnTo>
                      <a:pt x="87" y="263"/>
                    </a:lnTo>
                    <a:lnTo>
                      <a:pt x="85" y="265"/>
                    </a:lnTo>
                    <a:lnTo>
                      <a:pt x="82" y="263"/>
                    </a:lnTo>
                    <a:lnTo>
                      <a:pt x="81" y="265"/>
                    </a:lnTo>
                    <a:lnTo>
                      <a:pt x="78" y="267"/>
                    </a:lnTo>
                    <a:lnTo>
                      <a:pt x="77" y="267"/>
                    </a:lnTo>
                    <a:lnTo>
                      <a:pt x="76" y="269"/>
                    </a:lnTo>
                    <a:lnTo>
                      <a:pt x="78" y="270"/>
                    </a:lnTo>
                    <a:lnTo>
                      <a:pt x="78" y="271"/>
                    </a:lnTo>
                    <a:lnTo>
                      <a:pt x="77" y="271"/>
                    </a:lnTo>
                    <a:lnTo>
                      <a:pt x="77" y="272"/>
                    </a:lnTo>
                    <a:lnTo>
                      <a:pt x="75" y="272"/>
                    </a:lnTo>
                    <a:lnTo>
                      <a:pt x="74" y="275"/>
                    </a:lnTo>
                    <a:lnTo>
                      <a:pt x="71" y="277"/>
                    </a:lnTo>
                    <a:lnTo>
                      <a:pt x="66" y="276"/>
                    </a:lnTo>
                    <a:lnTo>
                      <a:pt x="64" y="275"/>
                    </a:lnTo>
                    <a:lnTo>
                      <a:pt x="64" y="276"/>
                    </a:lnTo>
                    <a:lnTo>
                      <a:pt x="64" y="280"/>
                    </a:lnTo>
                    <a:lnTo>
                      <a:pt x="63" y="282"/>
                    </a:lnTo>
                    <a:lnTo>
                      <a:pt x="60" y="280"/>
                    </a:lnTo>
                    <a:lnTo>
                      <a:pt x="59" y="283"/>
                    </a:lnTo>
                    <a:lnTo>
                      <a:pt x="58" y="282"/>
                    </a:lnTo>
                    <a:lnTo>
                      <a:pt x="58" y="283"/>
                    </a:lnTo>
                    <a:lnTo>
                      <a:pt x="58" y="284"/>
                    </a:lnTo>
                    <a:lnTo>
                      <a:pt x="59" y="284"/>
                    </a:lnTo>
                    <a:lnTo>
                      <a:pt x="58" y="286"/>
                    </a:lnTo>
                    <a:lnTo>
                      <a:pt x="58" y="288"/>
                    </a:lnTo>
                    <a:lnTo>
                      <a:pt x="56" y="288"/>
                    </a:lnTo>
                    <a:lnTo>
                      <a:pt x="55" y="289"/>
                    </a:lnTo>
                    <a:lnTo>
                      <a:pt x="54" y="287"/>
                    </a:lnTo>
                    <a:lnTo>
                      <a:pt x="52" y="285"/>
                    </a:lnTo>
                    <a:lnTo>
                      <a:pt x="52" y="283"/>
                    </a:lnTo>
                    <a:lnTo>
                      <a:pt x="49" y="280"/>
                    </a:lnTo>
                    <a:lnTo>
                      <a:pt x="49" y="279"/>
                    </a:lnTo>
                    <a:lnTo>
                      <a:pt x="46" y="279"/>
                    </a:lnTo>
                    <a:lnTo>
                      <a:pt x="43" y="281"/>
                    </a:lnTo>
                    <a:lnTo>
                      <a:pt x="42" y="282"/>
                    </a:lnTo>
                    <a:lnTo>
                      <a:pt x="42" y="280"/>
                    </a:lnTo>
                    <a:lnTo>
                      <a:pt x="40" y="280"/>
                    </a:lnTo>
                    <a:lnTo>
                      <a:pt x="39" y="279"/>
                    </a:lnTo>
                    <a:lnTo>
                      <a:pt x="38" y="279"/>
                    </a:lnTo>
                    <a:lnTo>
                      <a:pt x="36" y="280"/>
                    </a:lnTo>
                    <a:lnTo>
                      <a:pt x="38" y="284"/>
                    </a:lnTo>
                    <a:lnTo>
                      <a:pt x="37" y="284"/>
                    </a:lnTo>
                    <a:lnTo>
                      <a:pt x="35" y="285"/>
                    </a:lnTo>
                    <a:lnTo>
                      <a:pt x="35" y="287"/>
                    </a:lnTo>
                    <a:lnTo>
                      <a:pt x="33" y="287"/>
                    </a:lnTo>
                    <a:lnTo>
                      <a:pt x="33" y="288"/>
                    </a:lnTo>
                    <a:lnTo>
                      <a:pt x="33" y="289"/>
                    </a:lnTo>
                    <a:lnTo>
                      <a:pt x="31" y="291"/>
                    </a:lnTo>
                    <a:lnTo>
                      <a:pt x="30" y="291"/>
                    </a:lnTo>
                    <a:lnTo>
                      <a:pt x="30" y="288"/>
                    </a:lnTo>
                    <a:lnTo>
                      <a:pt x="28" y="289"/>
                    </a:lnTo>
                    <a:lnTo>
                      <a:pt x="27" y="289"/>
                    </a:lnTo>
                    <a:lnTo>
                      <a:pt x="25" y="287"/>
                    </a:lnTo>
                    <a:lnTo>
                      <a:pt x="25" y="286"/>
                    </a:lnTo>
                    <a:lnTo>
                      <a:pt x="26" y="284"/>
                    </a:lnTo>
                    <a:lnTo>
                      <a:pt x="25" y="283"/>
                    </a:lnTo>
                    <a:lnTo>
                      <a:pt x="24" y="281"/>
                    </a:lnTo>
                    <a:lnTo>
                      <a:pt x="23" y="280"/>
                    </a:lnTo>
                    <a:lnTo>
                      <a:pt x="20" y="280"/>
                    </a:lnTo>
                    <a:lnTo>
                      <a:pt x="21" y="284"/>
                    </a:lnTo>
                    <a:lnTo>
                      <a:pt x="17" y="280"/>
                    </a:lnTo>
                    <a:lnTo>
                      <a:pt x="14" y="280"/>
                    </a:lnTo>
                    <a:lnTo>
                      <a:pt x="15" y="281"/>
                    </a:lnTo>
                    <a:lnTo>
                      <a:pt x="17" y="281"/>
                    </a:lnTo>
                    <a:lnTo>
                      <a:pt x="17" y="282"/>
                    </a:lnTo>
                    <a:lnTo>
                      <a:pt x="18" y="282"/>
                    </a:lnTo>
                    <a:lnTo>
                      <a:pt x="15" y="284"/>
                    </a:lnTo>
                    <a:lnTo>
                      <a:pt x="14" y="285"/>
                    </a:lnTo>
                    <a:lnTo>
                      <a:pt x="14" y="286"/>
                    </a:lnTo>
                    <a:lnTo>
                      <a:pt x="13" y="287"/>
                    </a:lnTo>
                    <a:lnTo>
                      <a:pt x="12" y="287"/>
                    </a:lnTo>
                    <a:lnTo>
                      <a:pt x="10" y="286"/>
                    </a:lnTo>
                    <a:lnTo>
                      <a:pt x="10" y="284"/>
                    </a:lnTo>
                    <a:lnTo>
                      <a:pt x="8" y="284"/>
                    </a:lnTo>
                    <a:lnTo>
                      <a:pt x="7" y="286"/>
                    </a:lnTo>
                    <a:lnTo>
                      <a:pt x="8" y="287"/>
                    </a:lnTo>
                    <a:lnTo>
                      <a:pt x="9" y="287"/>
                    </a:lnTo>
                    <a:lnTo>
                      <a:pt x="10" y="288"/>
                    </a:lnTo>
                    <a:lnTo>
                      <a:pt x="11" y="289"/>
                    </a:lnTo>
                    <a:lnTo>
                      <a:pt x="10" y="291"/>
                    </a:lnTo>
                    <a:lnTo>
                      <a:pt x="9" y="290"/>
                    </a:lnTo>
                    <a:lnTo>
                      <a:pt x="7" y="291"/>
                    </a:lnTo>
                    <a:lnTo>
                      <a:pt x="7" y="292"/>
                    </a:lnTo>
                    <a:lnTo>
                      <a:pt x="10" y="293"/>
                    </a:lnTo>
                    <a:lnTo>
                      <a:pt x="8" y="294"/>
                    </a:lnTo>
                    <a:lnTo>
                      <a:pt x="7" y="295"/>
                    </a:lnTo>
                    <a:lnTo>
                      <a:pt x="5" y="294"/>
                    </a:lnTo>
                    <a:lnTo>
                      <a:pt x="4" y="294"/>
                    </a:lnTo>
                    <a:lnTo>
                      <a:pt x="4" y="297"/>
                    </a:lnTo>
                    <a:lnTo>
                      <a:pt x="0" y="301"/>
                    </a:lnTo>
                    <a:lnTo>
                      <a:pt x="5" y="303"/>
                    </a:lnTo>
                    <a:lnTo>
                      <a:pt x="11" y="308"/>
                    </a:lnTo>
                    <a:lnTo>
                      <a:pt x="17" y="308"/>
                    </a:lnTo>
                    <a:lnTo>
                      <a:pt x="19" y="309"/>
                    </a:lnTo>
                    <a:lnTo>
                      <a:pt x="20" y="308"/>
                    </a:lnTo>
                    <a:lnTo>
                      <a:pt x="22" y="310"/>
                    </a:lnTo>
                    <a:lnTo>
                      <a:pt x="25" y="315"/>
                    </a:lnTo>
                    <a:lnTo>
                      <a:pt x="27" y="315"/>
                    </a:lnTo>
                    <a:lnTo>
                      <a:pt x="26" y="314"/>
                    </a:lnTo>
                    <a:lnTo>
                      <a:pt x="31" y="318"/>
                    </a:lnTo>
                    <a:lnTo>
                      <a:pt x="34" y="322"/>
                    </a:lnTo>
                    <a:lnTo>
                      <a:pt x="35" y="325"/>
                    </a:lnTo>
                    <a:lnTo>
                      <a:pt x="38" y="328"/>
                    </a:lnTo>
                    <a:lnTo>
                      <a:pt x="39" y="331"/>
                    </a:lnTo>
                    <a:lnTo>
                      <a:pt x="40" y="331"/>
                    </a:lnTo>
                    <a:lnTo>
                      <a:pt x="42" y="330"/>
                    </a:lnTo>
                    <a:lnTo>
                      <a:pt x="45" y="330"/>
                    </a:lnTo>
                    <a:lnTo>
                      <a:pt x="46" y="330"/>
                    </a:lnTo>
                    <a:lnTo>
                      <a:pt x="46" y="331"/>
                    </a:lnTo>
                    <a:lnTo>
                      <a:pt x="53" y="333"/>
                    </a:lnTo>
                    <a:lnTo>
                      <a:pt x="57" y="335"/>
                    </a:lnTo>
                    <a:lnTo>
                      <a:pt x="62" y="331"/>
                    </a:lnTo>
                    <a:lnTo>
                      <a:pt x="64" y="328"/>
                    </a:lnTo>
                    <a:lnTo>
                      <a:pt x="65" y="325"/>
                    </a:lnTo>
                    <a:lnTo>
                      <a:pt x="69" y="326"/>
                    </a:lnTo>
                    <a:lnTo>
                      <a:pt x="72" y="328"/>
                    </a:lnTo>
                    <a:lnTo>
                      <a:pt x="77" y="328"/>
                    </a:lnTo>
                    <a:lnTo>
                      <a:pt x="78" y="329"/>
                    </a:lnTo>
                    <a:lnTo>
                      <a:pt x="79" y="329"/>
                    </a:lnTo>
                    <a:lnTo>
                      <a:pt x="82" y="326"/>
                    </a:lnTo>
                    <a:lnTo>
                      <a:pt x="82" y="328"/>
                    </a:lnTo>
                    <a:lnTo>
                      <a:pt x="84" y="331"/>
                    </a:lnTo>
                    <a:lnTo>
                      <a:pt x="84" y="332"/>
                    </a:lnTo>
                    <a:lnTo>
                      <a:pt x="82" y="333"/>
                    </a:lnTo>
                    <a:lnTo>
                      <a:pt x="82" y="335"/>
                    </a:lnTo>
                    <a:lnTo>
                      <a:pt x="85" y="337"/>
                    </a:lnTo>
                    <a:lnTo>
                      <a:pt x="87" y="339"/>
                    </a:lnTo>
                    <a:lnTo>
                      <a:pt x="90" y="338"/>
                    </a:lnTo>
                    <a:lnTo>
                      <a:pt x="90" y="337"/>
                    </a:lnTo>
                    <a:lnTo>
                      <a:pt x="90" y="336"/>
                    </a:lnTo>
                    <a:lnTo>
                      <a:pt x="91" y="336"/>
                    </a:lnTo>
                    <a:lnTo>
                      <a:pt x="92" y="337"/>
                    </a:lnTo>
                    <a:lnTo>
                      <a:pt x="92" y="338"/>
                    </a:lnTo>
                    <a:lnTo>
                      <a:pt x="91" y="342"/>
                    </a:lnTo>
                    <a:lnTo>
                      <a:pt x="92" y="345"/>
                    </a:lnTo>
                    <a:lnTo>
                      <a:pt x="93" y="345"/>
                    </a:lnTo>
                    <a:lnTo>
                      <a:pt x="96" y="342"/>
                    </a:lnTo>
                    <a:lnTo>
                      <a:pt x="97" y="345"/>
                    </a:lnTo>
                    <a:lnTo>
                      <a:pt x="97" y="347"/>
                    </a:lnTo>
                    <a:lnTo>
                      <a:pt x="96" y="347"/>
                    </a:lnTo>
                    <a:lnTo>
                      <a:pt x="95" y="346"/>
                    </a:lnTo>
                    <a:lnTo>
                      <a:pt x="95" y="344"/>
                    </a:lnTo>
                    <a:lnTo>
                      <a:pt x="95" y="345"/>
                    </a:lnTo>
                    <a:lnTo>
                      <a:pt x="94" y="346"/>
                    </a:lnTo>
                    <a:lnTo>
                      <a:pt x="95" y="348"/>
                    </a:lnTo>
                    <a:lnTo>
                      <a:pt x="98" y="348"/>
                    </a:lnTo>
                    <a:lnTo>
                      <a:pt x="101" y="347"/>
                    </a:lnTo>
                    <a:lnTo>
                      <a:pt x="102" y="349"/>
                    </a:lnTo>
                    <a:lnTo>
                      <a:pt x="104" y="349"/>
                    </a:lnTo>
                    <a:lnTo>
                      <a:pt x="102" y="354"/>
                    </a:lnTo>
                    <a:lnTo>
                      <a:pt x="103" y="355"/>
                    </a:lnTo>
                    <a:lnTo>
                      <a:pt x="104" y="358"/>
                    </a:lnTo>
                    <a:lnTo>
                      <a:pt x="106" y="358"/>
                    </a:lnTo>
                    <a:lnTo>
                      <a:pt x="107" y="357"/>
                    </a:lnTo>
                    <a:lnTo>
                      <a:pt x="107" y="354"/>
                    </a:lnTo>
                    <a:lnTo>
                      <a:pt x="108" y="354"/>
                    </a:lnTo>
                    <a:lnTo>
                      <a:pt x="109" y="354"/>
                    </a:lnTo>
                    <a:lnTo>
                      <a:pt x="108" y="356"/>
                    </a:lnTo>
                    <a:lnTo>
                      <a:pt x="112" y="356"/>
                    </a:lnTo>
                    <a:lnTo>
                      <a:pt x="112" y="358"/>
                    </a:lnTo>
                    <a:lnTo>
                      <a:pt x="109" y="360"/>
                    </a:lnTo>
                    <a:lnTo>
                      <a:pt x="108" y="365"/>
                    </a:lnTo>
                    <a:lnTo>
                      <a:pt x="112" y="368"/>
                    </a:lnTo>
                    <a:lnTo>
                      <a:pt x="118" y="375"/>
                    </a:lnTo>
                    <a:lnTo>
                      <a:pt x="120" y="378"/>
                    </a:lnTo>
                    <a:lnTo>
                      <a:pt x="134" y="388"/>
                    </a:lnTo>
                    <a:lnTo>
                      <a:pt x="138" y="392"/>
                    </a:lnTo>
                    <a:lnTo>
                      <a:pt x="142" y="395"/>
                    </a:lnTo>
                    <a:lnTo>
                      <a:pt x="146" y="397"/>
                    </a:lnTo>
                    <a:lnTo>
                      <a:pt x="149" y="398"/>
                    </a:lnTo>
                    <a:lnTo>
                      <a:pt x="150" y="398"/>
                    </a:lnTo>
                    <a:lnTo>
                      <a:pt x="150" y="397"/>
                    </a:lnTo>
                    <a:lnTo>
                      <a:pt x="152" y="397"/>
                    </a:lnTo>
                    <a:lnTo>
                      <a:pt x="152" y="398"/>
                    </a:lnTo>
                    <a:lnTo>
                      <a:pt x="157" y="400"/>
                    </a:lnTo>
                    <a:lnTo>
                      <a:pt x="158" y="399"/>
                    </a:lnTo>
                    <a:lnTo>
                      <a:pt x="160" y="399"/>
                    </a:lnTo>
                    <a:lnTo>
                      <a:pt x="160" y="400"/>
                    </a:lnTo>
                    <a:lnTo>
                      <a:pt x="161" y="399"/>
                    </a:lnTo>
                    <a:lnTo>
                      <a:pt x="161" y="398"/>
                    </a:lnTo>
                    <a:lnTo>
                      <a:pt x="173" y="402"/>
                    </a:lnTo>
                    <a:lnTo>
                      <a:pt x="187" y="405"/>
                    </a:lnTo>
                    <a:lnTo>
                      <a:pt x="191" y="407"/>
                    </a:lnTo>
                    <a:lnTo>
                      <a:pt x="193" y="406"/>
                    </a:lnTo>
                    <a:lnTo>
                      <a:pt x="196" y="406"/>
                    </a:lnTo>
                    <a:lnTo>
                      <a:pt x="201" y="408"/>
                    </a:lnTo>
                    <a:lnTo>
                      <a:pt x="202" y="407"/>
                    </a:lnTo>
                    <a:lnTo>
                      <a:pt x="205" y="410"/>
                    </a:lnTo>
                    <a:lnTo>
                      <a:pt x="210" y="412"/>
                    </a:lnTo>
                    <a:lnTo>
                      <a:pt x="212" y="410"/>
                    </a:lnTo>
                    <a:lnTo>
                      <a:pt x="213" y="408"/>
                    </a:lnTo>
                    <a:lnTo>
                      <a:pt x="214" y="407"/>
                    </a:lnTo>
                    <a:lnTo>
                      <a:pt x="214" y="406"/>
                    </a:lnTo>
                    <a:lnTo>
                      <a:pt x="214" y="409"/>
                    </a:lnTo>
                    <a:lnTo>
                      <a:pt x="216" y="408"/>
                    </a:lnTo>
                    <a:lnTo>
                      <a:pt x="217" y="409"/>
                    </a:lnTo>
                    <a:lnTo>
                      <a:pt x="218" y="410"/>
                    </a:lnTo>
                    <a:lnTo>
                      <a:pt x="216" y="412"/>
                    </a:lnTo>
                    <a:lnTo>
                      <a:pt x="218" y="414"/>
                    </a:lnTo>
                    <a:lnTo>
                      <a:pt x="218" y="413"/>
                    </a:lnTo>
                    <a:lnTo>
                      <a:pt x="218" y="414"/>
                    </a:lnTo>
                    <a:lnTo>
                      <a:pt x="222" y="414"/>
                    </a:lnTo>
                    <a:lnTo>
                      <a:pt x="222" y="415"/>
                    </a:lnTo>
                    <a:lnTo>
                      <a:pt x="224" y="415"/>
                    </a:lnTo>
                    <a:lnTo>
                      <a:pt x="225" y="414"/>
                    </a:lnTo>
                    <a:lnTo>
                      <a:pt x="226" y="412"/>
                    </a:lnTo>
                    <a:lnTo>
                      <a:pt x="227" y="410"/>
                    </a:lnTo>
                    <a:lnTo>
                      <a:pt x="228" y="412"/>
                    </a:lnTo>
                    <a:lnTo>
                      <a:pt x="230" y="410"/>
                    </a:lnTo>
                    <a:lnTo>
                      <a:pt x="231" y="410"/>
                    </a:lnTo>
                    <a:lnTo>
                      <a:pt x="232" y="410"/>
                    </a:lnTo>
                    <a:lnTo>
                      <a:pt x="234" y="406"/>
                    </a:lnTo>
                    <a:lnTo>
                      <a:pt x="235" y="404"/>
                    </a:lnTo>
                    <a:lnTo>
                      <a:pt x="237" y="401"/>
                    </a:lnTo>
                    <a:lnTo>
                      <a:pt x="240" y="401"/>
                    </a:lnTo>
                    <a:lnTo>
                      <a:pt x="242" y="399"/>
                    </a:lnTo>
                    <a:lnTo>
                      <a:pt x="242" y="396"/>
                    </a:lnTo>
                    <a:lnTo>
                      <a:pt x="242" y="395"/>
                    </a:lnTo>
                    <a:lnTo>
                      <a:pt x="243" y="392"/>
                    </a:lnTo>
                    <a:lnTo>
                      <a:pt x="245" y="388"/>
                    </a:lnTo>
                    <a:lnTo>
                      <a:pt x="245" y="386"/>
                    </a:lnTo>
                    <a:lnTo>
                      <a:pt x="246" y="384"/>
                    </a:lnTo>
                    <a:lnTo>
                      <a:pt x="250" y="382"/>
                    </a:lnTo>
                    <a:lnTo>
                      <a:pt x="250" y="381"/>
                    </a:lnTo>
                    <a:lnTo>
                      <a:pt x="249" y="380"/>
                    </a:lnTo>
                    <a:lnTo>
                      <a:pt x="250" y="380"/>
                    </a:lnTo>
                    <a:lnTo>
                      <a:pt x="254" y="384"/>
                    </a:lnTo>
                    <a:lnTo>
                      <a:pt x="260" y="386"/>
                    </a:lnTo>
                    <a:lnTo>
                      <a:pt x="264" y="385"/>
                    </a:lnTo>
                    <a:lnTo>
                      <a:pt x="265" y="387"/>
                    </a:lnTo>
                    <a:lnTo>
                      <a:pt x="267" y="386"/>
                    </a:lnTo>
                    <a:lnTo>
                      <a:pt x="269" y="383"/>
                    </a:lnTo>
                    <a:lnTo>
                      <a:pt x="271" y="381"/>
                    </a:lnTo>
                    <a:lnTo>
                      <a:pt x="275" y="386"/>
                    </a:lnTo>
                    <a:lnTo>
                      <a:pt x="275" y="387"/>
                    </a:lnTo>
                    <a:lnTo>
                      <a:pt x="278" y="391"/>
                    </a:lnTo>
                    <a:lnTo>
                      <a:pt x="283" y="392"/>
                    </a:lnTo>
                    <a:lnTo>
                      <a:pt x="286" y="395"/>
                    </a:lnTo>
                    <a:lnTo>
                      <a:pt x="285" y="397"/>
                    </a:lnTo>
                    <a:lnTo>
                      <a:pt x="289" y="399"/>
                    </a:lnTo>
                    <a:lnTo>
                      <a:pt x="291" y="399"/>
                    </a:lnTo>
                    <a:lnTo>
                      <a:pt x="295" y="399"/>
                    </a:lnTo>
                    <a:lnTo>
                      <a:pt x="296" y="397"/>
                    </a:lnTo>
                    <a:lnTo>
                      <a:pt x="299" y="397"/>
                    </a:lnTo>
                    <a:lnTo>
                      <a:pt x="302" y="399"/>
                    </a:lnTo>
                    <a:lnTo>
                      <a:pt x="304" y="400"/>
                    </a:lnTo>
                    <a:lnTo>
                      <a:pt x="305" y="403"/>
                    </a:lnTo>
                    <a:lnTo>
                      <a:pt x="307" y="406"/>
                    </a:lnTo>
                    <a:lnTo>
                      <a:pt x="308" y="412"/>
                    </a:lnTo>
                    <a:lnTo>
                      <a:pt x="308" y="415"/>
                    </a:lnTo>
                    <a:lnTo>
                      <a:pt x="305" y="418"/>
                    </a:lnTo>
                    <a:lnTo>
                      <a:pt x="305" y="420"/>
                    </a:lnTo>
                    <a:lnTo>
                      <a:pt x="307" y="423"/>
                    </a:lnTo>
                    <a:lnTo>
                      <a:pt x="307" y="426"/>
                    </a:lnTo>
                    <a:lnTo>
                      <a:pt x="308" y="426"/>
                    </a:lnTo>
                    <a:lnTo>
                      <a:pt x="313" y="423"/>
                    </a:lnTo>
                    <a:lnTo>
                      <a:pt x="314" y="422"/>
                    </a:lnTo>
                    <a:lnTo>
                      <a:pt x="317" y="422"/>
                    </a:lnTo>
                    <a:lnTo>
                      <a:pt x="319" y="423"/>
                    </a:lnTo>
                    <a:lnTo>
                      <a:pt x="321" y="423"/>
                    </a:lnTo>
                    <a:lnTo>
                      <a:pt x="320" y="424"/>
                    </a:lnTo>
                    <a:lnTo>
                      <a:pt x="320" y="425"/>
                    </a:lnTo>
                    <a:lnTo>
                      <a:pt x="321" y="425"/>
                    </a:lnTo>
                    <a:lnTo>
                      <a:pt x="322" y="426"/>
                    </a:lnTo>
                    <a:lnTo>
                      <a:pt x="322" y="427"/>
                    </a:lnTo>
                    <a:lnTo>
                      <a:pt x="325" y="426"/>
                    </a:lnTo>
                    <a:lnTo>
                      <a:pt x="327" y="429"/>
                    </a:lnTo>
                    <a:lnTo>
                      <a:pt x="327" y="431"/>
                    </a:lnTo>
                    <a:lnTo>
                      <a:pt x="328" y="433"/>
                    </a:lnTo>
                    <a:lnTo>
                      <a:pt x="329" y="433"/>
                    </a:lnTo>
                    <a:lnTo>
                      <a:pt x="332" y="436"/>
                    </a:lnTo>
                    <a:lnTo>
                      <a:pt x="333" y="435"/>
                    </a:lnTo>
                    <a:lnTo>
                      <a:pt x="334" y="436"/>
                    </a:lnTo>
                    <a:lnTo>
                      <a:pt x="336" y="436"/>
                    </a:lnTo>
                    <a:lnTo>
                      <a:pt x="338" y="438"/>
                    </a:lnTo>
                    <a:lnTo>
                      <a:pt x="339" y="440"/>
                    </a:lnTo>
                    <a:lnTo>
                      <a:pt x="341" y="437"/>
                    </a:lnTo>
                    <a:lnTo>
                      <a:pt x="343" y="438"/>
                    </a:lnTo>
                    <a:lnTo>
                      <a:pt x="346" y="439"/>
                    </a:lnTo>
                    <a:lnTo>
                      <a:pt x="349" y="436"/>
                    </a:lnTo>
                    <a:lnTo>
                      <a:pt x="351" y="439"/>
                    </a:lnTo>
                    <a:lnTo>
                      <a:pt x="358" y="439"/>
                    </a:lnTo>
                    <a:lnTo>
                      <a:pt x="361" y="435"/>
                    </a:lnTo>
                    <a:lnTo>
                      <a:pt x="362" y="438"/>
                    </a:lnTo>
                    <a:lnTo>
                      <a:pt x="366" y="439"/>
                    </a:lnTo>
                    <a:lnTo>
                      <a:pt x="367" y="438"/>
                    </a:lnTo>
                    <a:lnTo>
                      <a:pt x="368" y="439"/>
                    </a:lnTo>
                    <a:lnTo>
                      <a:pt x="367" y="439"/>
                    </a:lnTo>
                    <a:lnTo>
                      <a:pt x="368" y="441"/>
                    </a:lnTo>
                    <a:lnTo>
                      <a:pt x="369" y="443"/>
                    </a:lnTo>
                    <a:lnTo>
                      <a:pt x="368" y="444"/>
                    </a:lnTo>
                    <a:lnTo>
                      <a:pt x="370" y="446"/>
                    </a:lnTo>
                    <a:lnTo>
                      <a:pt x="370" y="448"/>
                    </a:lnTo>
                    <a:lnTo>
                      <a:pt x="370" y="450"/>
                    </a:lnTo>
                    <a:lnTo>
                      <a:pt x="370" y="451"/>
                    </a:lnTo>
                    <a:lnTo>
                      <a:pt x="370" y="452"/>
                    </a:lnTo>
                    <a:lnTo>
                      <a:pt x="370" y="454"/>
                    </a:lnTo>
                    <a:lnTo>
                      <a:pt x="369" y="454"/>
                    </a:lnTo>
                    <a:lnTo>
                      <a:pt x="368" y="456"/>
                    </a:lnTo>
                    <a:lnTo>
                      <a:pt x="368" y="458"/>
                    </a:lnTo>
                    <a:lnTo>
                      <a:pt x="370" y="460"/>
                    </a:lnTo>
                    <a:lnTo>
                      <a:pt x="371" y="461"/>
                    </a:lnTo>
                    <a:lnTo>
                      <a:pt x="370" y="462"/>
                    </a:lnTo>
                    <a:lnTo>
                      <a:pt x="371" y="463"/>
                    </a:lnTo>
                    <a:lnTo>
                      <a:pt x="370" y="463"/>
                    </a:lnTo>
                    <a:lnTo>
                      <a:pt x="371" y="465"/>
                    </a:lnTo>
                    <a:lnTo>
                      <a:pt x="370" y="467"/>
                    </a:lnTo>
                    <a:lnTo>
                      <a:pt x="369" y="468"/>
                    </a:lnTo>
                    <a:lnTo>
                      <a:pt x="370" y="471"/>
                    </a:lnTo>
                    <a:lnTo>
                      <a:pt x="369" y="471"/>
                    </a:lnTo>
                    <a:lnTo>
                      <a:pt x="370" y="473"/>
                    </a:lnTo>
                    <a:lnTo>
                      <a:pt x="371" y="473"/>
                    </a:lnTo>
                    <a:lnTo>
                      <a:pt x="371" y="475"/>
                    </a:lnTo>
                    <a:lnTo>
                      <a:pt x="370" y="476"/>
                    </a:lnTo>
                    <a:lnTo>
                      <a:pt x="370" y="478"/>
                    </a:lnTo>
                    <a:lnTo>
                      <a:pt x="368" y="481"/>
                    </a:lnTo>
                    <a:lnTo>
                      <a:pt x="368" y="483"/>
                    </a:lnTo>
                    <a:lnTo>
                      <a:pt x="370" y="484"/>
                    </a:lnTo>
                    <a:lnTo>
                      <a:pt x="373" y="486"/>
                    </a:lnTo>
                    <a:lnTo>
                      <a:pt x="375" y="487"/>
                    </a:lnTo>
                    <a:lnTo>
                      <a:pt x="375" y="485"/>
                    </a:lnTo>
                    <a:lnTo>
                      <a:pt x="376" y="486"/>
                    </a:lnTo>
                    <a:lnTo>
                      <a:pt x="377" y="486"/>
                    </a:lnTo>
                    <a:lnTo>
                      <a:pt x="376" y="485"/>
                    </a:lnTo>
                    <a:lnTo>
                      <a:pt x="376" y="484"/>
                    </a:lnTo>
                    <a:lnTo>
                      <a:pt x="378" y="484"/>
                    </a:lnTo>
                    <a:lnTo>
                      <a:pt x="378" y="481"/>
                    </a:lnTo>
                    <a:lnTo>
                      <a:pt x="379" y="483"/>
                    </a:lnTo>
                    <a:lnTo>
                      <a:pt x="379" y="481"/>
                    </a:lnTo>
                    <a:lnTo>
                      <a:pt x="381" y="483"/>
                    </a:lnTo>
                    <a:lnTo>
                      <a:pt x="382" y="482"/>
                    </a:lnTo>
                    <a:lnTo>
                      <a:pt x="380" y="480"/>
                    </a:lnTo>
                    <a:lnTo>
                      <a:pt x="382" y="480"/>
                    </a:lnTo>
                    <a:lnTo>
                      <a:pt x="380" y="477"/>
                    </a:lnTo>
                    <a:lnTo>
                      <a:pt x="380" y="476"/>
                    </a:lnTo>
                    <a:lnTo>
                      <a:pt x="382" y="478"/>
                    </a:lnTo>
                    <a:lnTo>
                      <a:pt x="382" y="476"/>
                    </a:lnTo>
                    <a:lnTo>
                      <a:pt x="383" y="475"/>
                    </a:lnTo>
                    <a:lnTo>
                      <a:pt x="382" y="473"/>
                    </a:lnTo>
                    <a:lnTo>
                      <a:pt x="384" y="473"/>
                    </a:lnTo>
                    <a:lnTo>
                      <a:pt x="383" y="471"/>
                    </a:lnTo>
                    <a:lnTo>
                      <a:pt x="383" y="464"/>
                    </a:lnTo>
                    <a:lnTo>
                      <a:pt x="385" y="463"/>
                    </a:lnTo>
                    <a:lnTo>
                      <a:pt x="384" y="461"/>
                    </a:lnTo>
                    <a:lnTo>
                      <a:pt x="384" y="460"/>
                    </a:lnTo>
                    <a:lnTo>
                      <a:pt x="385" y="462"/>
                    </a:lnTo>
                    <a:lnTo>
                      <a:pt x="386" y="461"/>
                    </a:lnTo>
                    <a:lnTo>
                      <a:pt x="386" y="459"/>
                    </a:lnTo>
                    <a:lnTo>
                      <a:pt x="387" y="459"/>
                    </a:lnTo>
                    <a:lnTo>
                      <a:pt x="387" y="457"/>
                    </a:lnTo>
                    <a:lnTo>
                      <a:pt x="388" y="456"/>
                    </a:lnTo>
                    <a:lnTo>
                      <a:pt x="388" y="454"/>
                    </a:lnTo>
                    <a:lnTo>
                      <a:pt x="389" y="453"/>
                    </a:lnTo>
                    <a:lnTo>
                      <a:pt x="390" y="454"/>
                    </a:lnTo>
                    <a:lnTo>
                      <a:pt x="391" y="454"/>
                    </a:lnTo>
                    <a:lnTo>
                      <a:pt x="392" y="452"/>
                    </a:lnTo>
                    <a:lnTo>
                      <a:pt x="393" y="454"/>
                    </a:lnTo>
                    <a:lnTo>
                      <a:pt x="394" y="452"/>
                    </a:lnTo>
                    <a:lnTo>
                      <a:pt x="392" y="452"/>
                    </a:lnTo>
                    <a:lnTo>
                      <a:pt x="393" y="451"/>
                    </a:lnTo>
                    <a:lnTo>
                      <a:pt x="392" y="450"/>
                    </a:lnTo>
                    <a:lnTo>
                      <a:pt x="396" y="450"/>
                    </a:lnTo>
                    <a:lnTo>
                      <a:pt x="394" y="448"/>
                    </a:lnTo>
                    <a:lnTo>
                      <a:pt x="395" y="447"/>
                    </a:lnTo>
                    <a:lnTo>
                      <a:pt x="394" y="448"/>
                    </a:lnTo>
                    <a:lnTo>
                      <a:pt x="393" y="447"/>
                    </a:lnTo>
                    <a:lnTo>
                      <a:pt x="394" y="446"/>
                    </a:lnTo>
                    <a:lnTo>
                      <a:pt x="395" y="446"/>
                    </a:lnTo>
                    <a:lnTo>
                      <a:pt x="394" y="446"/>
                    </a:lnTo>
                    <a:lnTo>
                      <a:pt x="395" y="444"/>
                    </a:lnTo>
                    <a:lnTo>
                      <a:pt x="396" y="444"/>
                    </a:lnTo>
                    <a:lnTo>
                      <a:pt x="395" y="443"/>
                    </a:lnTo>
                    <a:lnTo>
                      <a:pt x="395" y="441"/>
                    </a:lnTo>
                    <a:lnTo>
                      <a:pt x="397" y="440"/>
                    </a:lnTo>
                    <a:lnTo>
                      <a:pt x="395" y="440"/>
                    </a:lnTo>
                    <a:lnTo>
                      <a:pt x="395" y="439"/>
                    </a:lnTo>
                    <a:lnTo>
                      <a:pt x="394" y="439"/>
                    </a:lnTo>
                    <a:lnTo>
                      <a:pt x="396" y="437"/>
                    </a:lnTo>
                    <a:lnTo>
                      <a:pt x="397" y="438"/>
                    </a:lnTo>
                    <a:lnTo>
                      <a:pt x="397" y="437"/>
                    </a:lnTo>
                    <a:lnTo>
                      <a:pt x="398" y="437"/>
                    </a:lnTo>
                    <a:lnTo>
                      <a:pt x="399" y="436"/>
                    </a:lnTo>
                    <a:lnTo>
                      <a:pt x="400" y="434"/>
                    </a:lnTo>
                    <a:lnTo>
                      <a:pt x="400" y="435"/>
                    </a:lnTo>
                    <a:lnTo>
                      <a:pt x="400" y="433"/>
                    </a:lnTo>
                    <a:lnTo>
                      <a:pt x="403" y="433"/>
                    </a:lnTo>
                    <a:lnTo>
                      <a:pt x="403" y="430"/>
                    </a:lnTo>
                    <a:lnTo>
                      <a:pt x="404" y="427"/>
                    </a:lnTo>
                    <a:lnTo>
                      <a:pt x="406" y="426"/>
                    </a:lnTo>
                    <a:lnTo>
                      <a:pt x="408" y="424"/>
                    </a:lnTo>
                    <a:lnTo>
                      <a:pt x="409" y="423"/>
                    </a:lnTo>
                    <a:lnTo>
                      <a:pt x="409" y="422"/>
                    </a:lnTo>
                    <a:lnTo>
                      <a:pt x="408" y="423"/>
                    </a:lnTo>
                    <a:lnTo>
                      <a:pt x="409" y="418"/>
                    </a:lnTo>
                    <a:lnTo>
                      <a:pt x="411" y="419"/>
                    </a:lnTo>
                    <a:lnTo>
                      <a:pt x="412" y="418"/>
                    </a:lnTo>
                    <a:lnTo>
                      <a:pt x="413" y="418"/>
                    </a:lnTo>
                    <a:lnTo>
                      <a:pt x="413" y="417"/>
                    </a:lnTo>
                    <a:lnTo>
                      <a:pt x="414" y="418"/>
                    </a:lnTo>
                    <a:lnTo>
                      <a:pt x="416" y="417"/>
                    </a:lnTo>
                    <a:lnTo>
                      <a:pt x="414" y="416"/>
                    </a:lnTo>
                    <a:lnTo>
                      <a:pt x="414" y="415"/>
                    </a:lnTo>
                    <a:lnTo>
                      <a:pt x="414" y="416"/>
                    </a:lnTo>
                    <a:lnTo>
                      <a:pt x="416" y="416"/>
                    </a:lnTo>
                    <a:lnTo>
                      <a:pt x="416" y="414"/>
                    </a:lnTo>
                    <a:lnTo>
                      <a:pt x="417" y="414"/>
                    </a:lnTo>
                    <a:lnTo>
                      <a:pt x="417" y="413"/>
                    </a:lnTo>
                    <a:lnTo>
                      <a:pt x="418" y="413"/>
                    </a:lnTo>
                    <a:lnTo>
                      <a:pt x="420" y="412"/>
                    </a:lnTo>
                    <a:lnTo>
                      <a:pt x="421" y="413"/>
                    </a:lnTo>
                    <a:lnTo>
                      <a:pt x="424" y="410"/>
                    </a:lnTo>
                    <a:lnTo>
                      <a:pt x="422" y="409"/>
                    </a:lnTo>
                    <a:lnTo>
                      <a:pt x="423" y="406"/>
                    </a:lnTo>
                    <a:lnTo>
                      <a:pt x="424" y="405"/>
                    </a:lnTo>
                    <a:lnTo>
                      <a:pt x="425" y="405"/>
                    </a:lnTo>
                    <a:lnTo>
                      <a:pt x="424" y="404"/>
                    </a:lnTo>
                    <a:lnTo>
                      <a:pt x="425" y="404"/>
                    </a:lnTo>
                    <a:lnTo>
                      <a:pt x="425" y="403"/>
                    </a:lnTo>
                    <a:lnTo>
                      <a:pt x="427" y="403"/>
                    </a:lnTo>
                    <a:lnTo>
                      <a:pt x="427" y="401"/>
                    </a:lnTo>
                    <a:lnTo>
                      <a:pt x="428" y="400"/>
                    </a:lnTo>
                    <a:lnTo>
                      <a:pt x="429" y="398"/>
                    </a:lnTo>
                    <a:lnTo>
                      <a:pt x="428" y="395"/>
                    </a:lnTo>
                    <a:lnTo>
                      <a:pt x="429" y="392"/>
                    </a:lnTo>
                    <a:lnTo>
                      <a:pt x="429" y="391"/>
                    </a:lnTo>
                    <a:lnTo>
                      <a:pt x="430" y="389"/>
                    </a:lnTo>
                    <a:lnTo>
                      <a:pt x="430" y="388"/>
                    </a:lnTo>
                    <a:lnTo>
                      <a:pt x="431" y="388"/>
                    </a:lnTo>
                    <a:lnTo>
                      <a:pt x="432" y="386"/>
                    </a:lnTo>
                    <a:lnTo>
                      <a:pt x="437" y="389"/>
                    </a:lnTo>
                    <a:lnTo>
                      <a:pt x="440" y="389"/>
                    </a:lnTo>
                    <a:lnTo>
                      <a:pt x="441" y="389"/>
                    </a:lnTo>
                    <a:lnTo>
                      <a:pt x="442" y="387"/>
                    </a:lnTo>
                    <a:lnTo>
                      <a:pt x="443" y="386"/>
                    </a:lnTo>
                    <a:lnTo>
                      <a:pt x="442" y="386"/>
                    </a:lnTo>
                    <a:lnTo>
                      <a:pt x="442" y="384"/>
                    </a:lnTo>
                    <a:lnTo>
                      <a:pt x="443" y="385"/>
                    </a:lnTo>
                    <a:lnTo>
                      <a:pt x="445" y="384"/>
                    </a:lnTo>
                    <a:lnTo>
                      <a:pt x="444" y="383"/>
                    </a:lnTo>
                    <a:lnTo>
                      <a:pt x="446" y="384"/>
                    </a:lnTo>
                    <a:lnTo>
                      <a:pt x="446" y="383"/>
                    </a:lnTo>
                    <a:lnTo>
                      <a:pt x="445" y="382"/>
                    </a:lnTo>
                    <a:lnTo>
                      <a:pt x="447" y="382"/>
                    </a:lnTo>
                    <a:lnTo>
                      <a:pt x="448" y="381"/>
                    </a:lnTo>
                    <a:lnTo>
                      <a:pt x="447" y="380"/>
                    </a:lnTo>
                    <a:lnTo>
                      <a:pt x="449" y="379"/>
                    </a:lnTo>
                    <a:lnTo>
                      <a:pt x="449" y="381"/>
                    </a:lnTo>
                    <a:lnTo>
                      <a:pt x="450" y="381"/>
                    </a:lnTo>
                    <a:lnTo>
                      <a:pt x="450" y="380"/>
                    </a:lnTo>
                    <a:lnTo>
                      <a:pt x="449" y="378"/>
                    </a:lnTo>
                    <a:lnTo>
                      <a:pt x="449" y="376"/>
                    </a:lnTo>
                    <a:lnTo>
                      <a:pt x="450" y="376"/>
                    </a:lnTo>
                    <a:lnTo>
                      <a:pt x="452" y="377"/>
                    </a:lnTo>
                    <a:lnTo>
                      <a:pt x="452" y="375"/>
                    </a:lnTo>
                    <a:lnTo>
                      <a:pt x="455" y="373"/>
                    </a:lnTo>
                    <a:lnTo>
                      <a:pt x="456" y="373"/>
                    </a:lnTo>
                    <a:lnTo>
                      <a:pt x="457" y="373"/>
                    </a:lnTo>
                    <a:lnTo>
                      <a:pt x="458" y="373"/>
                    </a:lnTo>
                    <a:lnTo>
                      <a:pt x="458" y="374"/>
                    </a:lnTo>
                    <a:lnTo>
                      <a:pt x="458" y="375"/>
                    </a:lnTo>
                    <a:lnTo>
                      <a:pt x="459" y="374"/>
                    </a:lnTo>
                    <a:lnTo>
                      <a:pt x="461" y="375"/>
                    </a:lnTo>
                    <a:lnTo>
                      <a:pt x="463" y="374"/>
                    </a:lnTo>
                    <a:lnTo>
                      <a:pt x="463" y="376"/>
                    </a:lnTo>
                    <a:lnTo>
                      <a:pt x="465" y="376"/>
                    </a:lnTo>
                    <a:lnTo>
                      <a:pt x="466" y="378"/>
                    </a:lnTo>
                    <a:lnTo>
                      <a:pt x="469" y="378"/>
                    </a:lnTo>
                    <a:lnTo>
                      <a:pt x="470" y="380"/>
                    </a:lnTo>
                    <a:lnTo>
                      <a:pt x="473" y="382"/>
                    </a:lnTo>
                    <a:lnTo>
                      <a:pt x="475" y="382"/>
                    </a:lnTo>
                    <a:lnTo>
                      <a:pt x="478" y="382"/>
                    </a:lnTo>
                    <a:lnTo>
                      <a:pt x="478" y="385"/>
                    </a:lnTo>
                    <a:lnTo>
                      <a:pt x="482" y="388"/>
                    </a:lnTo>
                    <a:lnTo>
                      <a:pt x="484" y="391"/>
                    </a:lnTo>
                    <a:lnTo>
                      <a:pt x="486" y="392"/>
                    </a:lnTo>
                    <a:lnTo>
                      <a:pt x="488" y="391"/>
                    </a:lnTo>
                    <a:lnTo>
                      <a:pt x="489" y="392"/>
                    </a:lnTo>
                    <a:lnTo>
                      <a:pt x="490" y="394"/>
                    </a:lnTo>
                    <a:lnTo>
                      <a:pt x="491" y="397"/>
                    </a:lnTo>
                    <a:lnTo>
                      <a:pt x="495" y="401"/>
                    </a:lnTo>
                    <a:lnTo>
                      <a:pt x="496" y="403"/>
                    </a:lnTo>
                    <a:lnTo>
                      <a:pt x="497" y="403"/>
                    </a:lnTo>
                    <a:lnTo>
                      <a:pt x="499" y="407"/>
                    </a:lnTo>
                    <a:lnTo>
                      <a:pt x="504" y="405"/>
                    </a:lnTo>
                    <a:lnTo>
                      <a:pt x="506" y="406"/>
                    </a:lnTo>
                    <a:lnTo>
                      <a:pt x="507" y="406"/>
                    </a:lnTo>
                    <a:lnTo>
                      <a:pt x="508" y="408"/>
                    </a:lnTo>
                    <a:lnTo>
                      <a:pt x="510" y="405"/>
                    </a:lnTo>
                    <a:lnTo>
                      <a:pt x="514" y="403"/>
                    </a:lnTo>
                    <a:lnTo>
                      <a:pt x="515" y="402"/>
                    </a:lnTo>
                    <a:lnTo>
                      <a:pt x="517" y="403"/>
                    </a:lnTo>
                    <a:lnTo>
                      <a:pt x="518" y="401"/>
                    </a:lnTo>
                    <a:lnTo>
                      <a:pt x="520" y="397"/>
                    </a:lnTo>
                    <a:lnTo>
                      <a:pt x="522" y="399"/>
                    </a:lnTo>
                    <a:lnTo>
                      <a:pt x="522" y="397"/>
                    </a:lnTo>
                    <a:lnTo>
                      <a:pt x="525" y="394"/>
                    </a:lnTo>
                    <a:lnTo>
                      <a:pt x="531" y="397"/>
                    </a:lnTo>
                    <a:lnTo>
                      <a:pt x="533" y="399"/>
                    </a:lnTo>
                    <a:lnTo>
                      <a:pt x="536" y="404"/>
                    </a:lnTo>
                    <a:lnTo>
                      <a:pt x="539" y="409"/>
                    </a:lnTo>
                    <a:lnTo>
                      <a:pt x="539" y="410"/>
                    </a:lnTo>
                    <a:lnTo>
                      <a:pt x="542" y="412"/>
                    </a:lnTo>
                    <a:lnTo>
                      <a:pt x="545" y="412"/>
                    </a:lnTo>
                    <a:lnTo>
                      <a:pt x="548" y="410"/>
                    </a:lnTo>
                    <a:lnTo>
                      <a:pt x="551" y="411"/>
                    </a:lnTo>
                    <a:lnTo>
                      <a:pt x="554" y="407"/>
                    </a:lnTo>
                    <a:lnTo>
                      <a:pt x="557" y="409"/>
                    </a:lnTo>
                    <a:lnTo>
                      <a:pt x="559" y="408"/>
                    </a:lnTo>
                    <a:lnTo>
                      <a:pt x="562" y="409"/>
                    </a:lnTo>
                    <a:lnTo>
                      <a:pt x="564" y="407"/>
                    </a:lnTo>
                    <a:lnTo>
                      <a:pt x="565" y="403"/>
                    </a:lnTo>
                    <a:lnTo>
                      <a:pt x="566" y="401"/>
                    </a:lnTo>
                    <a:lnTo>
                      <a:pt x="571" y="401"/>
                    </a:lnTo>
                    <a:lnTo>
                      <a:pt x="572" y="399"/>
                    </a:lnTo>
                    <a:lnTo>
                      <a:pt x="574" y="396"/>
                    </a:lnTo>
                    <a:lnTo>
                      <a:pt x="577" y="396"/>
                    </a:lnTo>
                    <a:lnTo>
                      <a:pt x="579" y="397"/>
                    </a:lnTo>
                    <a:lnTo>
                      <a:pt x="577" y="389"/>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86" name="Group 125">
              <a:extLst>
                <a:ext uri="{FF2B5EF4-FFF2-40B4-BE49-F238E27FC236}">
                  <a16:creationId xmlns:a16="http://schemas.microsoft.com/office/drawing/2014/main" id="{092E236A-1358-4E0D-8853-C10293E96E64}"/>
                </a:ext>
              </a:extLst>
            </p:cNvPr>
            <p:cNvGrpSpPr>
              <a:grpSpLocks/>
            </p:cNvGrpSpPr>
            <p:nvPr/>
          </p:nvGrpSpPr>
          <p:grpSpPr bwMode="auto">
            <a:xfrm>
              <a:off x="1081" y="2725"/>
              <a:ext cx="335" cy="268"/>
              <a:chOff x="1081" y="2725"/>
              <a:chExt cx="335" cy="268"/>
            </a:xfrm>
          </p:grpSpPr>
          <p:sp>
            <p:nvSpPr>
              <p:cNvPr id="487" name="Freeform 123">
                <a:extLst>
                  <a:ext uri="{FF2B5EF4-FFF2-40B4-BE49-F238E27FC236}">
                    <a16:creationId xmlns:a16="http://schemas.microsoft.com/office/drawing/2014/main" id="{8204C1C1-5323-4A71-AC02-B0EB13A0063E}"/>
                  </a:ext>
                </a:extLst>
              </p:cNvPr>
              <p:cNvSpPr>
                <a:spLocks/>
              </p:cNvSpPr>
              <p:nvPr/>
            </p:nvSpPr>
            <p:spPr bwMode="auto">
              <a:xfrm>
                <a:off x="1081" y="2725"/>
                <a:ext cx="335" cy="268"/>
              </a:xfrm>
              <a:custGeom>
                <a:avLst/>
                <a:gdLst>
                  <a:gd name="T0" fmla="*/ 328 w 335"/>
                  <a:gd name="T1" fmla="*/ 238 h 268"/>
                  <a:gd name="T2" fmla="*/ 328 w 335"/>
                  <a:gd name="T3" fmla="*/ 207 h 268"/>
                  <a:gd name="T4" fmla="*/ 325 w 335"/>
                  <a:gd name="T5" fmla="*/ 172 h 268"/>
                  <a:gd name="T6" fmla="*/ 319 w 335"/>
                  <a:gd name="T7" fmla="*/ 134 h 268"/>
                  <a:gd name="T8" fmla="*/ 289 w 335"/>
                  <a:gd name="T9" fmla="*/ 125 h 268"/>
                  <a:gd name="T10" fmla="*/ 278 w 335"/>
                  <a:gd name="T11" fmla="*/ 116 h 268"/>
                  <a:gd name="T12" fmla="*/ 276 w 335"/>
                  <a:gd name="T13" fmla="*/ 91 h 268"/>
                  <a:gd name="T14" fmla="*/ 262 w 335"/>
                  <a:gd name="T15" fmla="*/ 77 h 268"/>
                  <a:gd name="T16" fmla="*/ 266 w 335"/>
                  <a:gd name="T17" fmla="*/ 43 h 268"/>
                  <a:gd name="T18" fmla="*/ 254 w 335"/>
                  <a:gd name="T19" fmla="*/ 21 h 268"/>
                  <a:gd name="T20" fmla="*/ 238 w 335"/>
                  <a:gd name="T21" fmla="*/ 22 h 268"/>
                  <a:gd name="T22" fmla="*/ 229 w 335"/>
                  <a:gd name="T23" fmla="*/ 20 h 268"/>
                  <a:gd name="T24" fmla="*/ 213 w 335"/>
                  <a:gd name="T25" fmla="*/ 7 h 268"/>
                  <a:gd name="T26" fmla="*/ 202 w 335"/>
                  <a:gd name="T27" fmla="*/ 1 h 268"/>
                  <a:gd name="T28" fmla="*/ 188 w 335"/>
                  <a:gd name="T29" fmla="*/ 20 h 268"/>
                  <a:gd name="T30" fmla="*/ 188 w 335"/>
                  <a:gd name="T31" fmla="*/ 43 h 268"/>
                  <a:gd name="T32" fmla="*/ 186 w 335"/>
                  <a:gd name="T33" fmla="*/ 68 h 268"/>
                  <a:gd name="T34" fmla="*/ 150 w 335"/>
                  <a:gd name="T35" fmla="*/ 62 h 268"/>
                  <a:gd name="T36" fmla="*/ 130 w 335"/>
                  <a:gd name="T37" fmla="*/ 84 h 268"/>
                  <a:gd name="T38" fmla="*/ 113 w 335"/>
                  <a:gd name="T39" fmla="*/ 79 h 268"/>
                  <a:gd name="T40" fmla="*/ 87 w 335"/>
                  <a:gd name="T41" fmla="*/ 63 h 268"/>
                  <a:gd name="T42" fmla="*/ 66 w 335"/>
                  <a:gd name="T43" fmla="*/ 79 h 268"/>
                  <a:gd name="T44" fmla="*/ 51 w 335"/>
                  <a:gd name="T45" fmla="*/ 81 h 268"/>
                  <a:gd name="T46" fmla="*/ 39 w 335"/>
                  <a:gd name="T47" fmla="*/ 78 h 268"/>
                  <a:gd name="T48" fmla="*/ 36 w 335"/>
                  <a:gd name="T49" fmla="*/ 82 h 268"/>
                  <a:gd name="T50" fmla="*/ 32 w 335"/>
                  <a:gd name="T51" fmla="*/ 94 h 268"/>
                  <a:gd name="T52" fmla="*/ 23 w 335"/>
                  <a:gd name="T53" fmla="*/ 112 h 268"/>
                  <a:gd name="T54" fmla="*/ 8 w 335"/>
                  <a:gd name="T55" fmla="*/ 126 h 268"/>
                  <a:gd name="T56" fmla="*/ 3 w 335"/>
                  <a:gd name="T57" fmla="*/ 148 h 268"/>
                  <a:gd name="T58" fmla="*/ 8 w 335"/>
                  <a:gd name="T59" fmla="*/ 172 h 268"/>
                  <a:gd name="T60" fmla="*/ 14 w 335"/>
                  <a:gd name="T61" fmla="*/ 188 h 268"/>
                  <a:gd name="T62" fmla="*/ 18 w 335"/>
                  <a:gd name="T63" fmla="*/ 202 h 268"/>
                  <a:gd name="T64" fmla="*/ 23 w 335"/>
                  <a:gd name="T65" fmla="*/ 209 h 268"/>
                  <a:gd name="T66" fmla="*/ 29 w 335"/>
                  <a:gd name="T67" fmla="*/ 224 h 268"/>
                  <a:gd name="T68" fmla="*/ 41 w 335"/>
                  <a:gd name="T69" fmla="*/ 226 h 268"/>
                  <a:gd name="T70" fmla="*/ 54 w 335"/>
                  <a:gd name="T71" fmla="*/ 222 h 268"/>
                  <a:gd name="T72" fmla="*/ 55 w 335"/>
                  <a:gd name="T73" fmla="*/ 238 h 268"/>
                  <a:gd name="T74" fmla="*/ 63 w 335"/>
                  <a:gd name="T75" fmla="*/ 236 h 268"/>
                  <a:gd name="T76" fmla="*/ 78 w 335"/>
                  <a:gd name="T77" fmla="*/ 237 h 268"/>
                  <a:gd name="T78" fmla="*/ 93 w 335"/>
                  <a:gd name="T79" fmla="*/ 224 h 268"/>
                  <a:gd name="T80" fmla="*/ 131 w 335"/>
                  <a:gd name="T81" fmla="*/ 211 h 268"/>
                  <a:gd name="T82" fmla="*/ 140 w 335"/>
                  <a:gd name="T83" fmla="*/ 202 h 268"/>
                  <a:gd name="T84" fmla="*/ 148 w 335"/>
                  <a:gd name="T85" fmla="*/ 190 h 268"/>
                  <a:gd name="T86" fmla="*/ 155 w 335"/>
                  <a:gd name="T87" fmla="*/ 191 h 268"/>
                  <a:gd name="T88" fmla="*/ 165 w 335"/>
                  <a:gd name="T89" fmla="*/ 193 h 268"/>
                  <a:gd name="T90" fmla="*/ 173 w 335"/>
                  <a:gd name="T91" fmla="*/ 198 h 268"/>
                  <a:gd name="T92" fmla="*/ 180 w 335"/>
                  <a:gd name="T93" fmla="*/ 214 h 268"/>
                  <a:gd name="T94" fmla="*/ 192 w 335"/>
                  <a:gd name="T95" fmla="*/ 224 h 268"/>
                  <a:gd name="T96" fmla="*/ 202 w 335"/>
                  <a:gd name="T97" fmla="*/ 234 h 268"/>
                  <a:gd name="T98" fmla="*/ 213 w 335"/>
                  <a:gd name="T99" fmla="*/ 246 h 268"/>
                  <a:gd name="T100" fmla="*/ 231 w 335"/>
                  <a:gd name="T101" fmla="*/ 249 h 268"/>
                  <a:gd name="T102" fmla="*/ 242 w 335"/>
                  <a:gd name="T103" fmla="*/ 243 h 268"/>
                  <a:gd name="T104" fmla="*/ 256 w 335"/>
                  <a:gd name="T105" fmla="*/ 250 h 268"/>
                  <a:gd name="T106" fmla="*/ 268 w 335"/>
                  <a:gd name="T107" fmla="*/ 259 h 268"/>
                  <a:gd name="T108" fmla="*/ 268 w 335"/>
                  <a:gd name="T109" fmla="*/ 267 h 268"/>
                  <a:gd name="T110" fmla="*/ 279 w 335"/>
                  <a:gd name="T111" fmla="*/ 263 h 268"/>
                  <a:gd name="T112" fmla="*/ 282 w 335"/>
                  <a:gd name="T113" fmla="*/ 252 h 268"/>
                  <a:gd name="T114" fmla="*/ 295 w 335"/>
                  <a:gd name="T115" fmla="*/ 241 h 268"/>
                  <a:gd name="T116" fmla="*/ 305 w 335"/>
                  <a:gd name="T117" fmla="*/ 255 h 268"/>
                  <a:gd name="T118" fmla="*/ 319 w 335"/>
                  <a:gd name="T119" fmla="*/ 253 h 268"/>
                  <a:gd name="T120" fmla="*/ 326 w 335"/>
                  <a:gd name="T121" fmla="*/ 256 h 2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5"/>
                  <a:gd name="T184" fmla="*/ 0 h 268"/>
                  <a:gd name="T185" fmla="*/ 335 w 335"/>
                  <a:gd name="T186" fmla="*/ 268 h 26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5" h="268">
                    <a:moveTo>
                      <a:pt x="334" y="252"/>
                    </a:moveTo>
                    <a:lnTo>
                      <a:pt x="334" y="249"/>
                    </a:lnTo>
                    <a:lnTo>
                      <a:pt x="333" y="249"/>
                    </a:lnTo>
                    <a:lnTo>
                      <a:pt x="332" y="246"/>
                    </a:lnTo>
                    <a:lnTo>
                      <a:pt x="331" y="245"/>
                    </a:lnTo>
                    <a:lnTo>
                      <a:pt x="331" y="244"/>
                    </a:lnTo>
                    <a:lnTo>
                      <a:pt x="329" y="242"/>
                    </a:lnTo>
                    <a:lnTo>
                      <a:pt x="328" y="239"/>
                    </a:lnTo>
                    <a:lnTo>
                      <a:pt x="326" y="238"/>
                    </a:lnTo>
                    <a:lnTo>
                      <a:pt x="328" y="238"/>
                    </a:lnTo>
                    <a:lnTo>
                      <a:pt x="324" y="233"/>
                    </a:lnTo>
                    <a:lnTo>
                      <a:pt x="326" y="232"/>
                    </a:lnTo>
                    <a:lnTo>
                      <a:pt x="327" y="231"/>
                    </a:lnTo>
                    <a:lnTo>
                      <a:pt x="323" y="230"/>
                    </a:lnTo>
                    <a:lnTo>
                      <a:pt x="321" y="228"/>
                    </a:lnTo>
                    <a:lnTo>
                      <a:pt x="326" y="220"/>
                    </a:lnTo>
                    <a:lnTo>
                      <a:pt x="325" y="218"/>
                    </a:lnTo>
                    <a:lnTo>
                      <a:pt x="328" y="214"/>
                    </a:lnTo>
                    <a:lnTo>
                      <a:pt x="331" y="212"/>
                    </a:lnTo>
                    <a:lnTo>
                      <a:pt x="328" y="210"/>
                    </a:lnTo>
                    <a:lnTo>
                      <a:pt x="328" y="207"/>
                    </a:lnTo>
                    <a:lnTo>
                      <a:pt x="327" y="204"/>
                    </a:lnTo>
                    <a:lnTo>
                      <a:pt x="323" y="201"/>
                    </a:lnTo>
                    <a:lnTo>
                      <a:pt x="323" y="200"/>
                    </a:lnTo>
                    <a:lnTo>
                      <a:pt x="325" y="196"/>
                    </a:lnTo>
                    <a:lnTo>
                      <a:pt x="328" y="194"/>
                    </a:lnTo>
                    <a:lnTo>
                      <a:pt x="326" y="191"/>
                    </a:lnTo>
                    <a:lnTo>
                      <a:pt x="325" y="180"/>
                    </a:lnTo>
                    <a:lnTo>
                      <a:pt x="324" y="180"/>
                    </a:lnTo>
                    <a:lnTo>
                      <a:pt x="324" y="178"/>
                    </a:lnTo>
                    <a:lnTo>
                      <a:pt x="326" y="174"/>
                    </a:lnTo>
                    <a:lnTo>
                      <a:pt x="325" y="172"/>
                    </a:lnTo>
                    <a:lnTo>
                      <a:pt x="327" y="167"/>
                    </a:lnTo>
                    <a:lnTo>
                      <a:pt x="324" y="165"/>
                    </a:lnTo>
                    <a:lnTo>
                      <a:pt x="325" y="164"/>
                    </a:lnTo>
                    <a:lnTo>
                      <a:pt x="328" y="158"/>
                    </a:lnTo>
                    <a:lnTo>
                      <a:pt x="330" y="155"/>
                    </a:lnTo>
                    <a:lnTo>
                      <a:pt x="328" y="150"/>
                    </a:lnTo>
                    <a:lnTo>
                      <a:pt x="323" y="145"/>
                    </a:lnTo>
                    <a:lnTo>
                      <a:pt x="322" y="142"/>
                    </a:lnTo>
                    <a:lnTo>
                      <a:pt x="322" y="139"/>
                    </a:lnTo>
                    <a:lnTo>
                      <a:pt x="322" y="133"/>
                    </a:lnTo>
                    <a:lnTo>
                      <a:pt x="319" y="134"/>
                    </a:lnTo>
                    <a:lnTo>
                      <a:pt x="316" y="127"/>
                    </a:lnTo>
                    <a:lnTo>
                      <a:pt x="313" y="127"/>
                    </a:lnTo>
                    <a:lnTo>
                      <a:pt x="308" y="125"/>
                    </a:lnTo>
                    <a:lnTo>
                      <a:pt x="306" y="123"/>
                    </a:lnTo>
                    <a:lnTo>
                      <a:pt x="304" y="120"/>
                    </a:lnTo>
                    <a:lnTo>
                      <a:pt x="301" y="119"/>
                    </a:lnTo>
                    <a:lnTo>
                      <a:pt x="300" y="117"/>
                    </a:lnTo>
                    <a:lnTo>
                      <a:pt x="298" y="116"/>
                    </a:lnTo>
                    <a:lnTo>
                      <a:pt x="296" y="116"/>
                    </a:lnTo>
                    <a:lnTo>
                      <a:pt x="294" y="116"/>
                    </a:lnTo>
                    <a:lnTo>
                      <a:pt x="289" y="125"/>
                    </a:lnTo>
                    <a:lnTo>
                      <a:pt x="284" y="129"/>
                    </a:lnTo>
                    <a:lnTo>
                      <a:pt x="282" y="129"/>
                    </a:lnTo>
                    <a:lnTo>
                      <a:pt x="281" y="128"/>
                    </a:lnTo>
                    <a:lnTo>
                      <a:pt x="279" y="128"/>
                    </a:lnTo>
                    <a:lnTo>
                      <a:pt x="278" y="126"/>
                    </a:lnTo>
                    <a:lnTo>
                      <a:pt x="279" y="125"/>
                    </a:lnTo>
                    <a:lnTo>
                      <a:pt x="279" y="124"/>
                    </a:lnTo>
                    <a:lnTo>
                      <a:pt x="280" y="122"/>
                    </a:lnTo>
                    <a:lnTo>
                      <a:pt x="279" y="121"/>
                    </a:lnTo>
                    <a:lnTo>
                      <a:pt x="279" y="120"/>
                    </a:lnTo>
                    <a:lnTo>
                      <a:pt x="278" y="116"/>
                    </a:lnTo>
                    <a:lnTo>
                      <a:pt x="281" y="114"/>
                    </a:lnTo>
                    <a:lnTo>
                      <a:pt x="280" y="113"/>
                    </a:lnTo>
                    <a:lnTo>
                      <a:pt x="281" y="112"/>
                    </a:lnTo>
                    <a:lnTo>
                      <a:pt x="280" y="110"/>
                    </a:lnTo>
                    <a:lnTo>
                      <a:pt x="282" y="107"/>
                    </a:lnTo>
                    <a:lnTo>
                      <a:pt x="281" y="107"/>
                    </a:lnTo>
                    <a:lnTo>
                      <a:pt x="281" y="99"/>
                    </a:lnTo>
                    <a:lnTo>
                      <a:pt x="279" y="96"/>
                    </a:lnTo>
                    <a:lnTo>
                      <a:pt x="278" y="92"/>
                    </a:lnTo>
                    <a:lnTo>
                      <a:pt x="277" y="92"/>
                    </a:lnTo>
                    <a:lnTo>
                      <a:pt x="276" y="91"/>
                    </a:lnTo>
                    <a:lnTo>
                      <a:pt x="275" y="91"/>
                    </a:lnTo>
                    <a:lnTo>
                      <a:pt x="275" y="90"/>
                    </a:lnTo>
                    <a:lnTo>
                      <a:pt x="274" y="91"/>
                    </a:lnTo>
                    <a:lnTo>
                      <a:pt x="274" y="90"/>
                    </a:lnTo>
                    <a:lnTo>
                      <a:pt x="271" y="90"/>
                    </a:lnTo>
                    <a:lnTo>
                      <a:pt x="271" y="88"/>
                    </a:lnTo>
                    <a:lnTo>
                      <a:pt x="268" y="87"/>
                    </a:lnTo>
                    <a:lnTo>
                      <a:pt x="266" y="86"/>
                    </a:lnTo>
                    <a:lnTo>
                      <a:pt x="262" y="79"/>
                    </a:lnTo>
                    <a:lnTo>
                      <a:pt x="262" y="77"/>
                    </a:lnTo>
                    <a:lnTo>
                      <a:pt x="260" y="73"/>
                    </a:lnTo>
                    <a:lnTo>
                      <a:pt x="259" y="71"/>
                    </a:lnTo>
                    <a:lnTo>
                      <a:pt x="259" y="60"/>
                    </a:lnTo>
                    <a:lnTo>
                      <a:pt x="258" y="57"/>
                    </a:lnTo>
                    <a:lnTo>
                      <a:pt x="259" y="54"/>
                    </a:lnTo>
                    <a:lnTo>
                      <a:pt x="259" y="52"/>
                    </a:lnTo>
                    <a:lnTo>
                      <a:pt x="260" y="50"/>
                    </a:lnTo>
                    <a:lnTo>
                      <a:pt x="262" y="49"/>
                    </a:lnTo>
                    <a:lnTo>
                      <a:pt x="262" y="48"/>
                    </a:lnTo>
                    <a:lnTo>
                      <a:pt x="266" y="46"/>
                    </a:lnTo>
                    <a:lnTo>
                      <a:pt x="266" y="43"/>
                    </a:lnTo>
                    <a:lnTo>
                      <a:pt x="265" y="39"/>
                    </a:lnTo>
                    <a:lnTo>
                      <a:pt x="262" y="38"/>
                    </a:lnTo>
                    <a:lnTo>
                      <a:pt x="264" y="33"/>
                    </a:lnTo>
                    <a:lnTo>
                      <a:pt x="264" y="30"/>
                    </a:lnTo>
                    <a:lnTo>
                      <a:pt x="258" y="28"/>
                    </a:lnTo>
                    <a:lnTo>
                      <a:pt x="257" y="28"/>
                    </a:lnTo>
                    <a:lnTo>
                      <a:pt x="256" y="29"/>
                    </a:lnTo>
                    <a:lnTo>
                      <a:pt x="254" y="26"/>
                    </a:lnTo>
                    <a:lnTo>
                      <a:pt x="256" y="25"/>
                    </a:lnTo>
                    <a:lnTo>
                      <a:pt x="255" y="23"/>
                    </a:lnTo>
                    <a:lnTo>
                      <a:pt x="254" y="21"/>
                    </a:lnTo>
                    <a:lnTo>
                      <a:pt x="256" y="20"/>
                    </a:lnTo>
                    <a:lnTo>
                      <a:pt x="255" y="20"/>
                    </a:lnTo>
                    <a:lnTo>
                      <a:pt x="250" y="20"/>
                    </a:lnTo>
                    <a:lnTo>
                      <a:pt x="247" y="22"/>
                    </a:lnTo>
                    <a:lnTo>
                      <a:pt x="245" y="21"/>
                    </a:lnTo>
                    <a:lnTo>
                      <a:pt x="243" y="23"/>
                    </a:lnTo>
                    <a:lnTo>
                      <a:pt x="243" y="26"/>
                    </a:lnTo>
                    <a:lnTo>
                      <a:pt x="241" y="26"/>
                    </a:lnTo>
                    <a:lnTo>
                      <a:pt x="238" y="23"/>
                    </a:lnTo>
                    <a:lnTo>
                      <a:pt x="237" y="23"/>
                    </a:lnTo>
                    <a:lnTo>
                      <a:pt x="238" y="22"/>
                    </a:lnTo>
                    <a:lnTo>
                      <a:pt x="238" y="20"/>
                    </a:lnTo>
                    <a:lnTo>
                      <a:pt x="238" y="18"/>
                    </a:lnTo>
                    <a:lnTo>
                      <a:pt x="239" y="12"/>
                    </a:lnTo>
                    <a:lnTo>
                      <a:pt x="238" y="7"/>
                    </a:lnTo>
                    <a:lnTo>
                      <a:pt x="234" y="9"/>
                    </a:lnTo>
                    <a:lnTo>
                      <a:pt x="230" y="9"/>
                    </a:lnTo>
                    <a:lnTo>
                      <a:pt x="230" y="12"/>
                    </a:lnTo>
                    <a:lnTo>
                      <a:pt x="227" y="15"/>
                    </a:lnTo>
                    <a:lnTo>
                      <a:pt x="227" y="18"/>
                    </a:lnTo>
                    <a:lnTo>
                      <a:pt x="228" y="18"/>
                    </a:lnTo>
                    <a:lnTo>
                      <a:pt x="229" y="20"/>
                    </a:lnTo>
                    <a:lnTo>
                      <a:pt x="227" y="19"/>
                    </a:lnTo>
                    <a:lnTo>
                      <a:pt x="225" y="20"/>
                    </a:lnTo>
                    <a:lnTo>
                      <a:pt x="224" y="18"/>
                    </a:lnTo>
                    <a:lnTo>
                      <a:pt x="221" y="18"/>
                    </a:lnTo>
                    <a:lnTo>
                      <a:pt x="219" y="18"/>
                    </a:lnTo>
                    <a:lnTo>
                      <a:pt x="218" y="14"/>
                    </a:lnTo>
                    <a:lnTo>
                      <a:pt x="218" y="13"/>
                    </a:lnTo>
                    <a:lnTo>
                      <a:pt x="221" y="10"/>
                    </a:lnTo>
                    <a:lnTo>
                      <a:pt x="220" y="8"/>
                    </a:lnTo>
                    <a:lnTo>
                      <a:pt x="215" y="7"/>
                    </a:lnTo>
                    <a:lnTo>
                      <a:pt x="213" y="7"/>
                    </a:lnTo>
                    <a:lnTo>
                      <a:pt x="213" y="5"/>
                    </a:lnTo>
                    <a:lnTo>
                      <a:pt x="211" y="4"/>
                    </a:lnTo>
                    <a:lnTo>
                      <a:pt x="211" y="3"/>
                    </a:lnTo>
                    <a:lnTo>
                      <a:pt x="209" y="1"/>
                    </a:lnTo>
                    <a:lnTo>
                      <a:pt x="208" y="6"/>
                    </a:lnTo>
                    <a:lnTo>
                      <a:pt x="205" y="7"/>
                    </a:lnTo>
                    <a:lnTo>
                      <a:pt x="202" y="5"/>
                    </a:lnTo>
                    <a:lnTo>
                      <a:pt x="202" y="4"/>
                    </a:lnTo>
                    <a:lnTo>
                      <a:pt x="202" y="3"/>
                    </a:lnTo>
                    <a:lnTo>
                      <a:pt x="202" y="1"/>
                    </a:lnTo>
                    <a:lnTo>
                      <a:pt x="199" y="0"/>
                    </a:lnTo>
                    <a:lnTo>
                      <a:pt x="197" y="0"/>
                    </a:lnTo>
                    <a:lnTo>
                      <a:pt x="197" y="3"/>
                    </a:lnTo>
                    <a:lnTo>
                      <a:pt x="196" y="3"/>
                    </a:lnTo>
                    <a:lnTo>
                      <a:pt x="193" y="5"/>
                    </a:lnTo>
                    <a:lnTo>
                      <a:pt x="191" y="5"/>
                    </a:lnTo>
                    <a:lnTo>
                      <a:pt x="189" y="5"/>
                    </a:lnTo>
                    <a:lnTo>
                      <a:pt x="188" y="7"/>
                    </a:lnTo>
                    <a:lnTo>
                      <a:pt x="183" y="13"/>
                    </a:lnTo>
                    <a:lnTo>
                      <a:pt x="185" y="15"/>
                    </a:lnTo>
                    <a:lnTo>
                      <a:pt x="188" y="20"/>
                    </a:lnTo>
                    <a:lnTo>
                      <a:pt x="189" y="18"/>
                    </a:lnTo>
                    <a:lnTo>
                      <a:pt x="193" y="17"/>
                    </a:lnTo>
                    <a:lnTo>
                      <a:pt x="193" y="18"/>
                    </a:lnTo>
                    <a:lnTo>
                      <a:pt x="194" y="23"/>
                    </a:lnTo>
                    <a:lnTo>
                      <a:pt x="196" y="27"/>
                    </a:lnTo>
                    <a:lnTo>
                      <a:pt x="195" y="26"/>
                    </a:lnTo>
                    <a:lnTo>
                      <a:pt x="193" y="28"/>
                    </a:lnTo>
                    <a:lnTo>
                      <a:pt x="193" y="34"/>
                    </a:lnTo>
                    <a:lnTo>
                      <a:pt x="192" y="37"/>
                    </a:lnTo>
                    <a:lnTo>
                      <a:pt x="193" y="38"/>
                    </a:lnTo>
                    <a:lnTo>
                      <a:pt x="188" y="43"/>
                    </a:lnTo>
                    <a:lnTo>
                      <a:pt x="187" y="44"/>
                    </a:lnTo>
                    <a:lnTo>
                      <a:pt x="185" y="46"/>
                    </a:lnTo>
                    <a:lnTo>
                      <a:pt x="186" y="48"/>
                    </a:lnTo>
                    <a:lnTo>
                      <a:pt x="187" y="51"/>
                    </a:lnTo>
                    <a:lnTo>
                      <a:pt x="187" y="54"/>
                    </a:lnTo>
                    <a:lnTo>
                      <a:pt x="189" y="54"/>
                    </a:lnTo>
                    <a:lnTo>
                      <a:pt x="186" y="56"/>
                    </a:lnTo>
                    <a:lnTo>
                      <a:pt x="186" y="59"/>
                    </a:lnTo>
                    <a:lnTo>
                      <a:pt x="185" y="60"/>
                    </a:lnTo>
                    <a:lnTo>
                      <a:pt x="186" y="61"/>
                    </a:lnTo>
                    <a:lnTo>
                      <a:pt x="186" y="68"/>
                    </a:lnTo>
                    <a:lnTo>
                      <a:pt x="186" y="71"/>
                    </a:lnTo>
                    <a:lnTo>
                      <a:pt x="185" y="71"/>
                    </a:lnTo>
                    <a:lnTo>
                      <a:pt x="179" y="71"/>
                    </a:lnTo>
                    <a:lnTo>
                      <a:pt x="177" y="73"/>
                    </a:lnTo>
                    <a:lnTo>
                      <a:pt x="174" y="73"/>
                    </a:lnTo>
                    <a:lnTo>
                      <a:pt x="171" y="71"/>
                    </a:lnTo>
                    <a:lnTo>
                      <a:pt x="169" y="69"/>
                    </a:lnTo>
                    <a:lnTo>
                      <a:pt x="159" y="64"/>
                    </a:lnTo>
                    <a:lnTo>
                      <a:pt x="158" y="68"/>
                    </a:lnTo>
                    <a:lnTo>
                      <a:pt x="152" y="62"/>
                    </a:lnTo>
                    <a:lnTo>
                      <a:pt x="150" y="62"/>
                    </a:lnTo>
                    <a:lnTo>
                      <a:pt x="149" y="65"/>
                    </a:lnTo>
                    <a:lnTo>
                      <a:pt x="147" y="65"/>
                    </a:lnTo>
                    <a:lnTo>
                      <a:pt x="145" y="65"/>
                    </a:lnTo>
                    <a:lnTo>
                      <a:pt x="143" y="65"/>
                    </a:lnTo>
                    <a:lnTo>
                      <a:pt x="140" y="63"/>
                    </a:lnTo>
                    <a:lnTo>
                      <a:pt x="139" y="63"/>
                    </a:lnTo>
                    <a:lnTo>
                      <a:pt x="139" y="65"/>
                    </a:lnTo>
                    <a:lnTo>
                      <a:pt x="137" y="69"/>
                    </a:lnTo>
                    <a:lnTo>
                      <a:pt x="134" y="72"/>
                    </a:lnTo>
                    <a:lnTo>
                      <a:pt x="131" y="78"/>
                    </a:lnTo>
                    <a:lnTo>
                      <a:pt x="130" y="84"/>
                    </a:lnTo>
                    <a:lnTo>
                      <a:pt x="128" y="86"/>
                    </a:lnTo>
                    <a:lnTo>
                      <a:pt x="128" y="84"/>
                    </a:lnTo>
                    <a:lnTo>
                      <a:pt x="124" y="86"/>
                    </a:lnTo>
                    <a:lnTo>
                      <a:pt x="121" y="85"/>
                    </a:lnTo>
                    <a:lnTo>
                      <a:pt x="121" y="84"/>
                    </a:lnTo>
                    <a:lnTo>
                      <a:pt x="120" y="84"/>
                    </a:lnTo>
                    <a:lnTo>
                      <a:pt x="119" y="82"/>
                    </a:lnTo>
                    <a:lnTo>
                      <a:pt x="117" y="82"/>
                    </a:lnTo>
                    <a:lnTo>
                      <a:pt x="115" y="80"/>
                    </a:lnTo>
                    <a:lnTo>
                      <a:pt x="113" y="79"/>
                    </a:lnTo>
                    <a:lnTo>
                      <a:pt x="112" y="81"/>
                    </a:lnTo>
                    <a:lnTo>
                      <a:pt x="109" y="82"/>
                    </a:lnTo>
                    <a:lnTo>
                      <a:pt x="107" y="81"/>
                    </a:lnTo>
                    <a:lnTo>
                      <a:pt x="107" y="80"/>
                    </a:lnTo>
                    <a:lnTo>
                      <a:pt x="109" y="77"/>
                    </a:lnTo>
                    <a:lnTo>
                      <a:pt x="106" y="73"/>
                    </a:lnTo>
                    <a:lnTo>
                      <a:pt x="101" y="73"/>
                    </a:lnTo>
                    <a:lnTo>
                      <a:pt x="99" y="71"/>
                    </a:lnTo>
                    <a:lnTo>
                      <a:pt x="95" y="67"/>
                    </a:lnTo>
                    <a:lnTo>
                      <a:pt x="91" y="67"/>
                    </a:lnTo>
                    <a:lnTo>
                      <a:pt x="87" y="63"/>
                    </a:lnTo>
                    <a:lnTo>
                      <a:pt x="83" y="61"/>
                    </a:lnTo>
                    <a:lnTo>
                      <a:pt x="80" y="68"/>
                    </a:lnTo>
                    <a:lnTo>
                      <a:pt x="79" y="69"/>
                    </a:lnTo>
                    <a:lnTo>
                      <a:pt x="77" y="69"/>
                    </a:lnTo>
                    <a:lnTo>
                      <a:pt x="75" y="70"/>
                    </a:lnTo>
                    <a:lnTo>
                      <a:pt x="69" y="68"/>
                    </a:lnTo>
                    <a:lnTo>
                      <a:pt x="69" y="69"/>
                    </a:lnTo>
                    <a:lnTo>
                      <a:pt x="69" y="73"/>
                    </a:lnTo>
                    <a:lnTo>
                      <a:pt x="67" y="74"/>
                    </a:lnTo>
                    <a:lnTo>
                      <a:pt x="67" y="77"/>
                    </a:lnTo>
                    <a:lnTo>
                      <a:pt x="66" y="79"/>
                    </a:lnTo>
                    <a:lnTo>
                      <a:pt x="66" y="83"/>
                    </a:lnTo>
                    <a:lnTo>
                      <a:pt x="65" y="86"/>
                    </a:lnTo>
                    <a:lnTo>
                      <a:pt x="62" y="87"/>
                    </a:lnTo>
                    <a:lnTo>
                      <a:pt x="60" y="87"/>
                    </a:lnTo>
                    <a:lnTo>
                      <a:pt x="60" y="86"/>
                    </a:lnTo>
                    <a:lnTo>
                      <a:pt x="59" y="88"/>
                    </a:lnTo>
                    <a:lnTo>
                      <a:pt x="58" y="86"/>
                    </a:lnTo>
                    <a:lnTo>
                      <a:pt x="55" y="86"/>
                    </a:lnTo>
                    <a:lnTo>
                      <a:pt x="55" y="85"/>
                    </a:lnTo>
                    <a:lnTo>
                      <a:pt x="52" y="84"/>
                    </a:lnTo>
                    <a:lnTo>
                      <a:pt x="51" y="81"/>
                    </a:lnTo>
                    <a:lnTo>
                      <a:pt x="48" y="78"/>
                    </a:lnTo>
                    <a:lnTo>
                      <a:pt x="47" y="78"/>
                    </a:lnTo>
                    <a:lnTo>
                      <a:pt x="46" y="79"/>
                    </a:lnTo>
                    <a:lnTo>
                      <a:pt x="46" y="78"/>
                    </a:lnTo>
                    <a:lnTo>
                      <a:pt x="44" y="79"/>
                    </a:lnTo>
                    <a:lnTo>
                      <a:pt x="45" y="78"/>
                    </a:lnTo>
                    <a:lnTo>
                      <a:pt x="46" y="76"/>
                    </a:lnTo>
                    <a:lnTo>
                      <a:pt x="44" y="76"/>
                    </a:lnTo>
                    <a:lnTo>
                      <a:pt x="44" y="75"/>
                    </a:lnTo>
                    <a:lnTo>
                      <a:pt x="41" y="76"/>
                    </a:lnTo>
                    <a:lnTo>
                      <a:pt x="39" y="78"/>
                    </a:lnTo>
                    <a:lnTo>
                      <a:pt x="37" y="75"/>
                    </a:lnTo>
                    <a:lnTo>
                      <a:pt x="34" y="76"/>
                    </a:lnTo>
                    <a:lnTo>
                      <a:pt x="36" y="78"/>
                    </a:lnTo>
                    <a:lnTo>
                      <a:pt x="35" y="78"/>
                    </a:lnTo>
                    <a:lnTo>
                      <a:pt x="36" y="79"/>
                    </a:lnTo>
                    <a:lnTo>
                      <a:pt x="37" y="78"/>
                    </a:lnTo>
                    <a:lnTo>
                      <a:pt x="38" y="79"/>
                    </a:lnTo>
                    <a:lnTo>
                      <a:pt x="38" y="80"/>
                    </a:lnTo>
                    <a:lnTo>
                      <a:pt x="37" y="79"/>
                    </a:lnTo>
                    <a:lnTo>
                      <a:pt x="36" y="81"/>
                    </a:lnTo>
                    <a:lnTo>
                      <a:pt x="36" y="82"/>
                    </a:lnTo>
                    <a:lnTo>
                      <a:pt x="36" y="84"/>
                    </a:lnTo>
                    <a:lnTo>
                      <a:pt x="37" y="84"/>
                    </a:lnTo>
                    <a:lnTo>
                      <a:pt x="38" y="85"/>
                    </a:lnTo>
                    <a:lnTo>
                      <a:pt x="38" y="86"/>
                    </a:lnTo>
                    <a:lnTo>
                      <a:pt x="35" y="87"/>
                    </a:lnTo>
                    <a:lnTo>
                      <a:pt x="34" y="89"/>
                    </a:lnTo>
                    <a:lnTo>
                      <a:pt x="36" y="91"/>
                    </a:lnTo>
                    <a:lnTo>
                      <a:pt x="34" y="95"/>
                    </a:lnTo>
                    <a:lnTo>
                      <a:pt x="32" y="94"/>
                    </a:lnTo>
                    <a:lnTo>
                      <a:pt x="30" y="94"/>
                    </a:lnTo>
                    <a:lnTo>
                      <a:pt x="28" y="97"/>
                    </a:lnTo>
                    <a:lnTo>
                      <a:pt x="26" y="102"/>
                    </a:lnTo>
                    <a:lnTo>
                      <a:pt x="26" y="104"/>
                    </a:lnTo>
                    <a:lnTo>
                      <a:pt x="25" y="104"/>
                    </a:lnTo>
                    <a:lnTo>
                      <a:pt x="24" y="107"/>
                    </a:lnTo>
                    <a:lnTo>
                      <a:pt x="27" y="110"/>
                    </a:lnTo>
                    <a:lnTo>
                      <a:pt x="26" y="112"/>
                    </a:lnTo>
                    <a:lnTo>
                      <a:pt x="23" y="112"/>
                    </a:lnTo>
                    <a:lnTo>
                      <a:pt x="23" y="110"/>
                    </a:lnTo>
                    <a:lnTo>
                      <a:pt x="23" y="108"/>
                    </a:lnTo>
                    <a:lnTo>
                      <a:pt x="22" y="110"/>
                    </a:lnTo>
                    <a:lnTo>
                      <a:pt x="20" y="114"/>
                    </a:lnTo>
                    <a:lnTo>
                      <a:pt x="16" y="115"/>
                    </a:lnTo>
                    <a:lnTo>
                      <a:pt x="12" y="116"/>
                    </a:lnTo>
                    <a:lnTo>
                      <a:pt x="10" y="118"/>
                    </a:lnTo>
                    <a:lnTo>
                      <a:pt x="10" y="121"/>
                    </a:lnTo>
                    <a:lnTo>
                      <a:pt x="9" y="123"/>
                    </a:lnTo>
                    <a:lnTo>
                      <a:pt x="8" y="126"/>
                    </a:lnTo>
                    <a:lnTo>
                      <a:pt x="10" y="128"/>
                    </a:lnTo>
                    <a:lnTo>
                      <a:pt x="10" y="130"/>
                    </a:lnTo>
                    <a:lnTo>
                      <a:pt x="4" y="135"/>
                    </a:lnTo>
                    <a:lnTo>
                      <a:pt x="3" y="134"/>
                    </a:lnTo>
                    <a:lnTo>
                      <a:pt x="0" y="139"/>
                    </a:lnTo>
                    <a:lnTo>
                      <a:pt x="0" y="144"/>
                    </a:lnTo>
                    <a:lnTo>
                      <a:pt x="2" y="144"/>
                    </a:lnTo>
                    <a:lnTo>
                      <a:pt x="3" y="144"/>
                    </a:lnTo>
                    <a:lnTo>
                      <a:pt x="4" y="144"/>
                    </a:lnTo>
                    <a:lnTo>
                      <a:pt x="3" y="147"/>
                    </a:lnTo>
                    <a:lnTo>
                      <a:pt x="3" y="148"/>
                    </a:lnTo>
                    <a:lnTo>
                      <a:pt x="3" y="149"/>
                    </a:lnTo>
                    <a:lnTo>
                      <a:pt x="4" y="153"/>
                    </a:lnTo>
                    <a:lnTo>
                      <a:pt x="4" y="154"/>
                    </a:lnTo>
                    <a:lnTo>
                      <a:pt x="2" y="158"/>
                    </a:lnTo>
                    <a:lnTo>
                      <a:pt x="5" y="161"/>
                    </a:lnTo>
                    <a:lnTo>
                      <a:pt x="4" y="161"/>
                    </a:lnTo>
                    <a:lnTo>
                      <a:pt x="4" y="163"/>
                    </a:lnTo>
                    <a:lnTo>
                      <a:pt x="6" y="165"/>
                    </a:lnTo>
                    <a:lnTo>
                      <a:pt x="7" y="170"/>
                    </a:lnTo>
                    <a:lnTo>
                      <a:pt x="6" y="172"/>
                    </a:lnTo>
                    <a:lnTo>
                      <a:pt x="8" y="172"/>
                    </a:lnTo>
                    <a:lnTo>
                      <a:pt x="9" y="175"/>
                    </a:lnTo>
                    <a:lnTo>
                      <a:pt x="9" y="176"/>
                    </a:lnTo>
                    <a:lnTo>
                      <a:pt x="12" y="178"/>
                    </a:lnTo>
                    <a:lnTo>
                      <a:pt x="12" y="181"/>
                    </a:lnTo>
                    <a:lnTo>
                      <a:pt x="12" y="182"/>
                    </a:lnTo>
                    <a:lnTo>
                      <a:pt x="13" y="182"/>
                    </a:lnTo>
                    <a:lnTo>
                      <a:pt x="13" y="185"/>
                    </a:lnTo>
                    <a:lnTo>
                      <a:pt x="14" y="185"/>
                    </a:lnTo>
                    <a:lnTo>
                      <a:pt x="14" y="187"/>
                    </a:lnTo>
                    <a:lnTo>
                      <a:pt x="14" y="188"/>
                    </a:lnTo>
                    <a:lnTo>
                      <a:pt x="14" y="192"/>
                    </a:lnTo>
                    <a:lnTo>
                      <a:pt x="14" y="194"/>
                    </a:lnTo>
                    <a:lnTo>
                      <a:pt x="16" y="195"/>
                    </a:lnTo>
                    <a:lnTo>
                      <a:pt x="17" y="199"/>
                    </a:lnTo>
                    <a:lnTo>
                      <a:pt x="18" y="199"/>
                    </a:lnTo>
                    <a:lnTo>
                      <a:pt x="17" y="201"/>
                    </a:lnTo>
                    <a:lnTo>
                      <a:pt x="18" y="201"/>
                    </a:lnTo>
                    <a:lnTo>
                      <a:pt x="17" y="202"/>
                    </a:lnTo>
                    <a:lnTo>
                      <a:pt x="18" y="202"/>
                    </a:lnTo>
                    <a:lnTo>
                      <a:pt x="18" y="205"/>
                    </a:lnTo>
                    <a:lnTo>
                      <a:pt x="18" y="206"/>
                    </a:lnTo>
                    <a:lnTo>
                      <a:pt x="19" y="205"/>
                    </a:lnTo>
                    <a:lnTo>
                      <a:pt x="18" y="208"/>
                    </a:lnTo>
                    <a:lnTo>
                      <a:pt x="22" y="209"/>
                    </a:lnTo>
                    <a:lnTo>
                      <a:pt x="22" y="208"/>
                    </a:lnTo>
                    <a:lnTo>
                      <a:pt x="22" y="209"/>
                    </a:lnTo>
                    <a:lnTo>
                      <a:pt x="23" y="210"/>
                    </a:lnTo>
                    <a:lnTo>
                      <a:pt x="23" y="209"/>
                    </a:lnTo>
                    <a:lnTo>
                      <a:pt x="25" y="210"/>
                    </a:lnTo>
                    <a:lnTo>
                      <a:pt x="26" y="210"/>
                    </a:lnTo>
                    <a:lnTo>
                      <a:pt x="26" y="211"/>
                    </a:lnTo>
                    <a:lnTo>
                      <a:pt x="25" y="211"/>
                    </a:lnTo>
                    <a:lnTo>
                      <a:pt x="27" y="212"/>
                    </a:lnTo>
                    <a:lnTo>
                      <a:pt x="26" y="215"/>
                    </a:lnTo>
                    <a:lnTo>
                      <a:pt x="28" y="216"/>
                    </a:lnTo>
                    <a:lnTo>
                      <a:pt x="28" y="218"/>
                    </a:lnTo>
                    <a:lnTo>
                      <a:pt x="29" y="221"/>
                    </a:lnTo>
                    <a:lnTo>
                      <a:pt x="30" y="221"/>
                    </a:lnTo>
                    <a:lnTo>
                      <a:pt x="29" y="224"/>
                    </a:lnTo>
                    <a:lnTo>
                      <a:pt x="31" y="224"/>
                    </a:lnTo>
                    <a:lnTo>
                      <a:pt x="31" y="225"/>
                    </a:lnTo>
                    <a:lnTo>
                      <a:pt x="32" y="227"/>
                    </a:lnTo>
                    <a:lnTo>
                      <a:pt x="33" y="224"/>
                    </a:lnTo>
                    <a:lnTo>
                      <a:pt x="35" y="219"/>
                    </a:lnTo>
                    <a:lnTo>
                      <a:pt x="39" y="219"/>
                    </a:lnTo>
                    <a:lnTo>
                      <a:pt x="38" y="220"/>
                    </a:lnTo>
                    <a:lnTo>
                      <a:pt x="39" y="222"/>
                    </a:lnTo>
                    <a:lnTo>
                      <a:pt x="40" y="225"/>
                    </a:lnTo>
                    <a:lnTo>
                      <a:pt x="41" y="226"/>
                    </a:lnTo>
                    <a:lnTo>
                      <a:pt x="44" y="228"/>
                    </a:lnTo>
                    <a:lnTo>
                      <a:pt x="46" y="228"/>
                    </a:lnTo>
                    <a:lnTo>
                      <a:pt x="47" y="226"/>
                    </a:lnTo>
                    <a:lnTo>
                      <a:pt x="45" y="224"/>
                    </a:lnTo>
                    <a:lnTo>
                      <a:pt x="45" y="223"/>
                    </a:lnTo>
                    <a:lnTo>
                      <a:pt x="49" y="224"/>
                    </a:lnTo>
                    <a:lnTo>
                      <a:pt x="49" y="223"/>
                    </a:lnTo>
                    <a:lnTo>
                      <a:pt x="51" y="221"/>
                    </a:lnTo>
                    <a:lnTo>
                      <a:pt x="53" y="221"/>
                    </a:lnTo>
                    <a:lnTo>
                      <a:pt x="54" y="221"/>
                    </a:lnTo>
                    <a:lnTo>
                      <a:pt x="54" y="222"/>
                    </a:lnTo>
                    <a:lnTo>
                      <a:pt x="53" y="223"/>
                    </a:lnTo>
                    <a:lnTo>
                      <a:pt x="53" y="225"/>
                    </a:lnTo>
                    <a:lnTo>
                      <a:pt x="52" y="225"/>
                    </a:lnTo>
                    <a:lnTo>
                      <a:pt x="54" y="228"/>
                    </a:lnTo>
                    <a:lnTo>
                      <a:pt x="52" y="229"/>
                    </a:lnTo>
                    <a:lnTo>
                      <a:pt x="52" y="231"/>
                    </a:lnTo>
                    <a:lnTo>
                      <a:pt x="52" y="236"/>
                    </a:lnTo>
                    <a:lnTo>
                      <a:pt x="54" y="238"/>
                    </a:lnTo>
                    <a:lnTo>
                      <a:pt x="55" y="238"/>
                    </a:lnTo>
                    <a:lnTo>
                      <a:pt x="55" y="236"/>
                    </a:lnTo>
                    <a:lnTo>
                      <a:pt x="56" y="238"/>
                    </a:lnTo>
                    <a:lnTo>
                      <a:pt x="57" y="237"/>
                    </a:lnTo>
                    <a:lnTo>
                      <a:pt x="57" y="238"/>
                    </a:lnTo>
                    <a:lnTo>
                      <a:pt x="58" y="238"/>
                    </a:lnTo>
                    <a:lnTo>
                      <a:pt x="57" y="238"/>
                    </a:lnTo>
                    <a:lnTo>
                      <a:pt x="59" y="240"/>
                    </a:lnTo>
                    <a:lnTo>
                      <a:pt x="60" y="241"/>
                    </a:lnTo>
                    <a:lnTo>
                      <a:pt x="61" y="240"/>
                    </a:lnTo>
                    <a:lnTo>
                      <a:pt x="61" y="238"/>
                    </a:lnTo>
                    <a:lnTo>
                      <a:pt x="63" y="236"/>
                    </a:lnTo>
                    <a:lnTo>
                      <a:pt x="63" y="237"/>
                    </a:lnTo>
                    <a:lnTo>
                      <a:pt x="65" y="238"/>
                    </a:lnTo>
                    <a:lnTo>
                      <a:pt x="66" y="238"/>
                    </a:lnTo>
                    <a:lnTo>
                      <a:pt x="66" y="235"/>
                    </a:lnTo>
                    <a:lnTo>
                      <a:pt x="68" y="236"/>
                    </a:lnTo>
                    <a:lnTo>
                      <a:pt x="69" y="238"/>
                    </a:lnTo>
                    <a:lnTo>
                      <a:pt x="71" y="238"/>
                    </a:lnTo>
                    <a:lnTo>
                      <a:pt x="71" y="236"/>
                    </a:lnTo>
                    <a:lnTo>
                      <a:pt x="75" y="237"/>
                    </a:lnTo>
                    <a:lnTo>
                      <a:pt x="78" y="237"/>
                    </a:lnTo>
                    <a:lnTo>
                      <a:pt x="78" y="236"/>
                    </a:lnTo>
                    <a:lnTo>
                      <a:pt x="82" y="240"/>
                    </a:lnTo>
                    <a:lnTo>
                      <a:pt x="82" y="239"/>
                    </a:lnTo>
                    <a:lnTo>
                      <a:pt x="82" y="235"/>
                    </a:lnTo>
                    <a:lnTo>
                      <a:pt x="84" y="234"/>
                    </a:lnTo>
                    <a:lnTo>
                      <a:pt x="84" y="233"/>
                    </a:lnTo>
                    <a:lnTo>
                      <a:pt x="88" y="234"/>
                    </a:lnTo>
                    <a:lnTo>
                      <a:pt x="89" y="232"/>
                    </a:lnTo>
                    <a:lnTo>
                      <a:pt x="90" y="233"/>
                    </a:lnTo>
                    <a:lnTo>
                      <a:pt x="93" y="225"/>
                    </a:lnTo>
                    <a:lnTo>
                      <a:pt x="93" y="224"/>
                    </a:lnTo>
                    <a:lnTo>
                      <a:pt x="100" y="226"/>
                    </a:lnTo>
                    <a:lnTo>
                      <a:pt x="101" y="225"/>
                    </a:lnTo>
                    <a:lnTo>
                      <a:pt x="102" y="221"/>
                    </a:lnTo>
                    <a:lnTo>
                      <a:pt x="101" y="212"/>
                    </a:lnTo>
                    <a:lnTo>
                      <a:pt x="101" y="207"/>
                    </a:lnTo>
                    <a:lnTo>
                      <a:pt x="115" y="212"/>
                    </a:lnTo>
                    <a:lnTo>
                      <a:pt x="121" y="218"/>
                    </a:lnTo>
                    <a:lnTo>
                      <a:pt x="128" y="213"/>
                    </a:lnTo>
                    <a:lnTo>
                      <a:pt x="129" y="213"/>
                    </a:lnTo>
                    <a:lnTo>
                      <a:pt x="130" y="212"/>
                    </a:lnTo>
                    <a:lnTo>
                      <a:pt x="131" y="211"/>
                    </a:lnTo>
                    <a:lnTo>
                      <a:pt x="130" y="209"/>
                    </a:lnTo>
                    <a:lnTo>
                      <a:pt x="128" y="207"/>
                    </a:lnTo>
                    <a:lnTo>
                      <a:pt x="129" y="205"/>
                    </a:lnTo>
                    <a:lnTo>
                      <a:pt x="128" y="204"/>
                    </a:lnTo>
                    <a:lnTo>
                      <a:pt x="133" y="203"/>
                    </a:lnTo>
                    <a:lnTo>
                      <a:pt x="133" y="202"/>
                    </a:lnTo>
                    <a:lnTo>
                      <a:pt x="136" y="201"/>
                    </a:lnTo>
                    <a:lnTo>
                      <a:pt x="138" y="201"/>
                    </a:lnTo>
                    <a:lnTo>
                      <a:pt x="139" y="201"/>
                    </a:lnTo>
                    <a:lnTo>
                      <a:pt x="140" y="200"/>
                    </a:lnTo>
                    <a:lnTo>
                      <a:pt x="140" y="202"/>
                    </a:lnTo>
                    <a:lnTo>
                      <a:pt x="143" y="200"/>
                    </a:lnTo>
                    <a:lnTo>
                      <a:pt x="145" y="199"/>
                    </a:lnTo>
                    <a:lnTo>
                      <a:pt x="144" y="195"/>
                    </a:lnTo>
                    <a:lnTo>
                      <a:pt x="145" y="195"/>
                    </a:lnTo>
                    <a:lnTo>
                      <a:pt x="144" y="191"/>
                    </a:lnTo>
                    <a:lnTo>
                      <a:pt x="142" y="191"/>
                    </a:lnTo>
                    <a:lnTo>
                      <a:pt x="145" y="191"/>
                    </a:lnTo>
                    <a:lnTo>
                      <a:pt x="145" y="190"/>
                    </a:lnTo>
                    <a:lnTo>
                      <a:pt x="147" y="191"/>
                    </a:lnTo>
                    <a:lnTo>
                      <a:pt x="147" y="190"/>
                    </a:lnTo>
                    <a:lnTo>
                      <a:pt x="148" y="190"/>
                    </a:lnTo>
                    <a:lnTo>
                      <a:pt x="148" y="191"/>
                    </a:lnTo>
                    <a:lnTo>
                      <a:pt x="147" y="185"/>
                    </a:lnTo>
                    <a:lnTo>
                      <a:pt x="148" y="184"/>
                    </a:lnTo>
                    <a:lnTo>
                      <a:pt x="153" y="185"/>
                    </a:lnTo>
                    <a:lnTo>
                      <a:pt x="153" y="186"/>
                    </a:lnTo>
                    <a:lnTo>
                      <a:pt x="153" y="189"/>
                    </a:lnTo>
                    <a:lnTo>
                      <a:pt x="152" y="189"/>
                    </a:lnTo>
                    <a:lnTo>
                      <a:pt x="153" y="191"/>
                    </a:lnTo>
                    <a:lnTo>
                      <a:pt x="154" y="191"/>
                    </a:lnTo>
                    <a:lnTo>
                      <a:pt x="155" y="192"/>
                    </a:lnTo>
                    <a:lnTo>
                      <a:pt x="155" y="191"/>
                    </a:lnTo>
                    <a:lnTo>
                      <a:pt x="157" y="191"/>
                    </a:lnTo>
                    <a:lnTo>
                      <a:pt x="158" y="195"/>
                    </a:lnTo>
                    <a:lnTo>
                      <a:pt x="156" y="195"/>
                    </a:lnTo>
                    <a:lnTo>
                      <a:pt x="158" y="196"/>
                    </a:lnTo>
                    <a:lnTo>
                      <a:pt x="158" y="197"/>
                    </a:lnTo>
                    <a:lnTo>
                      <a:pt x="161" y="197"/>
                    </a:lnTo>
                    <a:lnTo>
                      <a:pt x="162" y="199"/>
                    </a:lnTo>
                    <a:lnTo>
                      <a:pt x="162" y="196"/>
                    </a:lnTo>
                    <a:lnTo>
                      <a:pt x="164" y="196"/>
                    </a:lnTo>
                    <a:lnTo>
                      <a:pt x="164" y="194"/>
                    </a:lnTo>
                    <a:lnTo>
                      <a:pt x="165" y="193"/>
                    </a:lnTo>
                    <a:lnTo>
                      <a:pt x="166" y="194"/>
                    </a:lnTo>
                    <a:lnTo>
                      <a:pt x="165" y="194"/>
                    </a:lnTo>
                    <a:lnTo>
                      <a:pt x="165" y="195"/>
                    </a:lnTo>
                    <a:lnTo>
                      <a:pt x="167" y="195"/>
                    </a:lnTo>
                    <a:lnTo>
                      <a:pt x="167" y="196"/>
                    </a:lnTo>
                    <a:lnTo>
                      <a:pt x="169" y="196"/>
                    </a:lnTo>
                    <a:lnTo>
                      <a:pt x="170" y="196"/>
                    </a:lnTo>
                    <a:lnTo>
                      <a:pt x="173" y="195"/>
                    </a:lnTo>
                    <a:lnTo>
                      <a:pt x="173" y="196"/>
                    </a:lnTo>
                    <a:lnTo>
                      <a:pt x="172" y="197"/>
                    </a:lnTo>
                    <a:lnTo>
                      <a:pt x="173" y="198"/>
                    </a:lnTo>
                    <a:lnTo>
                      <a:pt x="175" y="204"/>
                    </a:lnTo>
                    <a:lnTo>
                      <a:pt x="176" y="204"/>
                    </a:lnTo>
                    <a:lnTo>
                      <a:pt x="178" y="205"/>
                    </a:lnTo>
                    <a:lnTo>
                      <a:pt x="178" y="208"/>
                    </a:lnTo>
                    <a:lnTo>
                      <a:pt x="178" y="207"/>
                    </a:lnTo>
                    <a:lnTo>
                      <a:pt x="180" y="207"/>
                    </a:lnTo>
                    <a:lnTo>
                      <a:pt x="180" y="208"/>
                    </a:lnTo>
                    <a:lnTo>
                      <a:pt x="179" y="210"/>
                    </a:lnTo>
                    <a:lnTo>
                      <a:pt x="180" y="212"/>
                    </a:lnTo>
                    <a:lnTo>
                      <a:pt x="180" y="214"/>
                    </a:lnTo>
                    <a:lnTo>
                      <a:pt x="181" y="212"/>
                    </a:lnTo>
                    <a:lnTo>
                      <a:pt x="182" y="213"/>
                    </a:lnTo>
                    <a:lnTo>
                      <a:pt x="184" y="212"/>
                    </a:lnTo>
                    <a:lnTo>
                      <a:pt x="186" y="212"/>
                    </a:lnTo>
                    <a:lnTo>
                      <a:pt x="187" y="216"/>
                    </a:lnTo>
                    <a:lnTo>
                      <a:pt x="189" y="217"/>
                    </a:lnTo>
                    <a:lnTo>
                      <a:pt x="188" y="218"/>
                    </a:lnTo>
                    <a:lnTo>
                      <a:pt x="190" y="218"/>
                    </a:lnTo>
                    <a:lnTo>
                      <a:pt x="193" y="221"/>
                    </a:lnTo>
                    <a:lnTo>
                      <a:pt x="192" y="223"/>
                    </a:lnTo>
                    <a:lnTo>
                      <a:pt x="192" y="224"/>
                    </a:lnTo>
                    <a:lnTo>
                      <a:pt x="193" y="223"/>
                    </a:lnTo>
                    <a:lnTo>
                      <a:pt x="193" y="225"/>
                    </a:lnTo>
                    <a:lnTo>
                      <a:pt x="193" y="231"/>
                    </a:lnTo>
                    <a:lnTo>
                      <a:pt x="194" y="231"/>
                    </a:lnTo>
                    <a:lnTo>
                      <a:pt x="194" y="232"/>
                    </a:lnTo>
                    <a:lnTo>
                      <a:pt x="197" y="232"/>
                    </a:lnTo>
                    <a:lnTo>
                      <a:pt x="197" y="233"/>
                    </a:lnTo>
                    <a:lnTo>
                      <a:pt x="198" y="233"/>
                    </a:lnTo>
                    <a:lnTo>
                      <a:pt x="198" y="234"/>
                    </a:lnTo>
                    <a:lnTo>
                      <a:pt x="200" y="233"/>
                    </a:lnTo>
                    <a:lnTo>
                      <a:pt x="202" y="234"/>
                    </a:lnTo>
                    <a:lnTo>
                      <a:pt x="204" y="236"/>
                    </a:lnTo>
                    <a:lnTo>
                      <a:pt x="203" y="236"/>
                    </a:lnTo>
                    <a:lnTo>
                      <a:pt x="204" y="236"/>
                    </a:lnTo>
                    <a:lnTo>
                      <a:pt x="204" y="238"/>
                    </a:lnTo>
                    <a:lnTo>
                      <a:pt x="205" y="238"/>
                    </a:lnTo>
                    <a:lnTo>
                      <a:pt x="205" y="239"/>
                    </a:lnTo>
                    <a:lnTo>
                      <a:pt x="205" y="241"/>
                    </a:lnTo>
                    <a:lnTo>
                      <a:pt x="207" y="242"/>
                    </a:lnTo>
                    <a:lnTo>
                      <a:pt x="208" y="241"/>
                    </a:lnTo>
                    <a:lnTo>
                      <a:pt x="212" y="244"/>
                    </a:lnTo>
                    <a:lnTo>
                      <a:pt x="213" y="246"/>
                    </a:lnTo>
                    <a:lnTo>
                      <a:pt x="215" y="248"/>
                    </a:lnTo>
                    <a:lnTo>
                      <a:pt x="218" y="249"/>
                    </a:lnTo>
                    <a:lnTo>
                      <a:pt x="221" y="251"/>
                    </a:lnTo>
                    <a:lnTo>
                      <a:pt x="224" y="255"/>
                    </a:lnTo>
                    <a:lnTo>
                      <a:pt x="226" y="254"/>
                    </a:lnTo>
                    <a:lnTo>
                      <a:pt x="227" y="254"/>
                    </a:lnTo>
                    <a:lnTo>
                      <a:pt x="229" y="254"/>
                    </a:lnTo>
                    <a:lnTo>
                      <a:pt x="229" y="253"/>
                    </a:lnTo>
                    <a:lnTo>
                      <a:pt x="230" y="250"/>
                    </a:lnTo>
                    <a:lnTo>
                      <a:pt x="229" y="249"/>
                    </a:lnTo>
                    <a:lnTo>
                      <a:pt x="231" y="249"/>
                    </a:lnTo>
                    <a:lnTo>
                      <a:pt x="231" y="247"/>
                    </a:lnTo>
                    <a:lnTo>
                      <a:pt x="234" y="246"/>
                    </a:lnTo>
                    <a:lnTo>
                      <a:pt x="235" y="244"/>
                    </a:lnTo>
                    <a:lnTo>
                      <a:pt x="236" y="243"/>
                    </a:lnTo>
                    <a:lnTo>
                      <a:pt x="237" y="243"/>
                    </a:lnTo>
                    <a:lnTo>
                      <a:pt x="238" y="242"/>
                    </a:lnTo>
                    <a:lnTo>
                      <a:pt x="239" y="244"/>
                    </a:lnTo>
                    <a:lnTo>
                      <a:pt x="240" y="243"/>
                    </a:lnTo>
                    <a:lnTo>
                      <a:pt x="242" y="243"/>
                    </a:lnTo>
                    <a:lnTo>
                      <a:pt x="243" y="244"/>
                    </a:lnTo>
                    <a:lnTo>
                      <a:pt x="246" y="246"/>
                    </a:lnTo>
                    <a:lnTo>
                      <a:pt x="246" y="248"/>
                    </a:lnTo>
                    <a:lnTo>
                      <a:pt x="249" y="249"/>
                    </a:lnTo>
                    <a:lnTo>
                      <a:pt x="250" y="250"/>
                    </a:lnTo>
                    <a:lnTo>
                      <a:pt x="251" y="248"/>
                    </a:lnTo>
                    <a:lnTo>
                      <a:pt x="252" y="250"/>
                    </a:lnTo>
                    <a:lnTo>
                      <a:pt x="253" y="250"/>
                    </a:lnTo>
                    <a:lnTo>
                      <a:pt x="253" y="249"/>
                    </a:lnTo>
                    <a:lnTo>
                      <a:pt x="256" y="250"/>
                    </a:lnTo>
                    <a:lnTo>
                      <a:pt x="256" y="252"/>
                    </a:lnTo>
                    <a:lnTo>
                      <a:pt x="257" y="255"/>
                    </a:lnTo>
                    <a:lnTo>
                      <a:pt x="258" y="255"/>
                    </a:lnTo>
                    <a:lnTo>
                      <a:pt x="260" y="256"/>
                    </a:lnTo>
                    <a:lnTo>
                      <a:pt x="261" y="258"/>
                    </a:lnTo>
                    <a:lnTo>
                      <a:pt x="263" y="260"/>
                    </a:lnTo>
                    <a:lnTo>
                      <a:pt x="264" y="255"/>
                    </a:lnTo>
                    <a:lnTo>
                      <a:pt x="266" y="254"/>
                    </a:lnTo>
                    <a:lnTo>
                      <a:pt x="268" y="255"/>
                    </a:lnTo>
                    <a:lnTo>
                      <a:pt x="267" y="256"/>
                    </a:lnTo>
                    <a:lnTo>
                      <a:pt x="268" y="259"/>
                    </a:lnTo>
                    <a:lnTo>
                      <a:pt x="267" y="259"/>
                    </a:lnTo>
                    <a:lnTo>
                      <a:pt x="268" y="261"/>
                    </a:lnTo>
                    <a:lnTo>
                      <a:pt x="269" y="262"/>
                    </a:lnTo>
                    <a:lnTo>
                      <a:pt x="269" y="263"/>
                    </a:lnTo>
                    <a:lnTo>
                      <a:pt x="266" y="262"/>
                    </a:lnTo>
                    <a:lnTo>
                      <a:pt x="266" y="263"/>
                    </a:lnTo>
                    <a:lnTo>
                      <a:pt x="268" y="263"/>
                    </a:lnTo>
                    <a:lnTo>
                      <a:pt x="268" y="265"/>
                    </a:lnTo>
                    <a:lnTo>
                      <a:pt x="267" y="265"/>
                    </a:lnTo>
                    <a:lnTo>
                      <a:pt x="268" y="265"/>
                    </a:lnTo>
                    <a:lnTo>
                      <a:pt x="268" y="267"/>
                    </a:lnTo>
                    <a:lnTo>
                      <a:pt x="271" y="268"/>
                    </a:lnTo>
                    <a:lnTo>
                      <a:pt x="273" y="267"/>
                    </a:lnTo>
                    <a:lnTo>
                      <a:pt x="274" y="268"/>
                    </a:lnTo>
                    <a:lnTo>
                      <a:pt x="275" y="266"/>
                    </a:lnTo>
                    <a:lnTo>
                      <a:pt x="277" y="268"/>
                    </a:lnTo>
                    <a:lnTo>
                      <a:pt x="277" y="267"/>
                    </a:lnTo>
                    <a:lnTo>
                      <a:pt x="278" y="268"/>
                    </a:lnTo>
                    <a:lnTo>
                      <a:pt x="278" y="267"/>
                    </a:lnTo>
                    <a:lnTo>
                      <a:pt x="277" y="265"/>
                    </a:lnTo>
                    <a:lnTo>
                      <a:pt x="278" y="264"/>
                    </a:lnTo>
                    <a:lnTo>
                      <a:pt x="279" y="263"/>
                    </a:lnTo>
                    <a:lnTo>
                      <a:pt x="280" y="266"/>
                    </a:lnTo>
                    <a:lnTo>
                      <a:pt x="282" y="266"/>
                    </a:lnTo>
                    <a:lnTo>
                      <a:pt x="282" y="265"/>
                    </a:lnTo>
                    <a:lnTo>
                      <a:pt x="284" y="263"/>
                    </a:lnTo>
                    <a:lnTo>
                      <a:pt x="283" y="262"/>
                    </a:lnTo>
                    <a:lnTo>
                      <a:pt x="285" y="262"/>
                    </a:lnTo>
                    <a:lnTo>
                      <a:pt x="286" y="260"/>
                    </a:lnTo>
                    <a:lnTo>
                      <a:pt x="283" y="258"/>
                    </a:lnTo>
                    <a:lnTo>
                      <a:pt x="283" y="254"/>
                    </a:lnTo>
                    <a:lnTo>
                      <a:pt x="282" y="252"/>
                    </a:lnTo>
                    <a:lnTo>
                      <a:pt x="283" y="249"/>
                    </a:lnTo>
                    <a:lnTo>
                      <a:pt x="287" y="249"/>
                    </a:lnTo>
                    <a:lnTo>
                      <a:pt x="290" y="249"/>
                    </a:lnTo>
                    <a:lnTo>
                      <a:pt x="291" y="244"/>
                    </a:lnTo>
                    <a:lnTo>
                      <a:pt x="293" y="246"/>
                    </a:lnTo>
                    <a:lnTo>
                      <a:pt x="294" y="246"/>
                    </a:lnTo>
                    <a:lnTo>
                      <a:pt x="295" y="244"/>
                    </a:lnTo>
                    <a:lnTo>
                      <a:pt x="294" y="242"/>
                    </a:lnTo>
                    <a:lnTo>
                      <a:pt x="295" y="241"/>
                    </a:lnTo>
                    <a:lnTo>
                      <a:pt x="294" y="241"/>
                    </a:lnTo>
                    <a:lnTo>
                      <a:pt x="294" y="239"/>
                    </a:lnTo>
                    <a:lnTo>
                      <a:pt x="299" y="242"/>
                    </a:lnTo>
                    <a:lnTo>
                      <a:pt x="300" y="243"/>
                    </a:lnTo>
                    <a:lnTo>
                      <a:pt x="300" y="244"/>
                    </a:lnTo>
                    <a:lnTo>
                      <a:pt x="299" y="244"/>
                    </a:lnTo>
                    <a:lnTo>
                      <a:pt x="298" y="246"/>
                    </a:lnTo>
                    <a:lnTo>
                      <a:pt x="302" y="252"/>
                    </a:lnTo>
                    <a:lnTo>
                      <a:pt x="302" y="254"/>
                    </a:lnTo>
                    <a:lnTo>
                      <a:pt x="305" y="254"/>
                    </a:lnTo>
                    <a:lnTo>
                      <a:pt x="305" y="255"/>
                    </a:lnTo>
                    <a:lnTo>
                      <a:pt x="307" y="255"/>
                    </a:lnTo>
                    <a:lnTo>
                      <a:pt x="308" y="257"/>
                    </a:lnTo>
                    <a:lnTo>
                      <a:pt x="311" y="257"/>
                    </a:lnTo>
                    <a:lnTo>
                      <a:pt x="311" y="253"/>
                    </a:lnTo>
                    <a:lnTo>
                      <a:pt x="312" y="254"/>
                    </a:lnTo>
                    <a:lnTo>
                      <a:pt x="314" y="253"/>
                    </a:lnTo>
                    <a:lnTo>
                      <a:pt x="315" y="253"/>
                    </a:lnTo>
                    <a:lnTo>
                      <a:pt x="317" y="252"/>
                    </a:lnTo>
                    <a:lnTo>
                      <a:pt x="318" y="252"/>
                    </a:lnTo>
                    <a:lnTo>
                      <a:pt x="318" y="253"/>
                    </a:lnTo>
                    <a:lnTo>
                      <a:pt x="319" y="253"/>
                    </a:lnTo>
                    <a:lnTo>
                      <a:pt x="319" y="254"/>
                    </a:lnTo>
                    <a:lnTo>
                      <a:pt x="320" y="255"/>
                    </a:lnTo>
                    <a:lnTo>
                      <a:pt x="320" y="254"/>
                    </a:lnTo>
                    <a:lnTo>
                      <a:pt x="321" y="254"/>
                    </a:lnTo>
                    <a:lnTo>
                      <a:pt x="321" y="258"/>
                    </a:lnTo>
                    <a:lnTo>
                      <a:pt x="322" y="258"/>
                    </a:lnTo>
                    <a:lnTo>
                      <a:pt x="322" y="257"/>
                    </a:lnTo>
                    <a:lnTo>
                      <a:pt x="323" y="255"/>
                    </a:lnTo>
                    <a:lnTo>
                      <a:pt x="323" y="258"/>
                    </a:lnTo>
                    <a:lnTo>
                      <a:pt x="324" y="257"/>
                    </a:lnTo>
                    <a:lnTo>
                      <a:pt x="326" y="256"/>
                    </a:lnTo>
                    <a:lnTo>
                      <a:pt x="335" y="256"/>
                    </a:lnTo>
                    <a:lnTo>
                      <a:pt x="335" y="255"/>
                    </a:lnTo>
                    <a:lnTo>
                      <a:pt x="334" y="2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488" name="Freeform 124">
                <a:extLst>
                  <a:ext uri="{FF2B5EF4-FFF2-40B4-BE49-F238E27FC236}">
                    <a16:creationId xmlns:a16="http://schemas.microsoft.com/office/drawing/2014/main" id="{DBBE7EFB-288D-47F0-9C0C-42A670CD0996}"/>
                  </a:ext>
                </a:extLst>
              </p:cNvPr>
              <p:cNvSpPr>
                <a:spLocks/>
              </p:cNvSpPr>
              <p:nvPr/>
            </p:nvSpPr>
            <p:spPr bwMode="auto">
              <a:xfrm>
                <a:off x="1081" y="2725"/>
                <a:ext cx="335" cy="268"/>
              </a:xfrm>
              <a:custGeom>
                <a:avLst/>
                <a:gdLst>
                  <a:gd name="T0" fmla="*/ 328 w 335"/>
                  <a:gd name="T1" fmla="*/ 238 h 268"/>
                  <a:gd name="T2" fmla="*/ 328 w 335"/>
                  <a:gd name="T3" fmla="*/ 207 h 268"/>
                  <a:gd name="T4" fmla="*/ 325 w 335"/>
                  <a:gd name="T5" fmla="*/ 172 h 268"/>
                  <a:gd name="T6" fmla="*/ 319 w 335"/>
                  <a:gd name="T7" fmla="*/ 134 h 268"/>
                  <a:gd name="T8" fmla="*/ 289 w 335"/>
                  <a:gd name="T9" fmla="*/ 125 h 268"/>
                  <a:gd name="T10" fmla="*/ 278 w 335"/>
                  <a:gd name="T11" fmla="*/ 116 h 268"/>
                  <a:gd name="T12" fmla="*/ 276 w 335"/>
                  <a:gd name="T13" fmla="*/ 91 h 268"/>
                  <a:gd name="T14" fmla="*/ 262 w 335"/>
                  <a:gd name="T15" fmla="*/ 77 h 268"/>
                  <a:gd name="T16" fmla="*/ 266 w 335"/>
                  <a:gd name="T17" fmla="*/ 43 h 268"/>
                  <a:gd name="T18" fmla="*/ 254 w 335"/>
                  <a:gd name="T19" fmla="*/ 21 h 268"/>
                  <a:gd name="T20" fmla="*/ 238 w 335"/>
                  <a:gd name="T21" fmla="*/ 22 h 268"/>
                  <a:gd name="T22" fmla="*/ 229 w 335"/>
                  <a:gd name="T23" fmla="*/ 20 h 268"/>
                  <a:gd name="T24" fmla="*/ 213 w 335"/>
                  <a:gd name="T25" fmla="*/ 7 h 268"/>
                  <a:gd name="T26" fmla="*/ 202 w 335"/>
                  <a:gd name="T27" fmla="*/ 1 h 268"/>
                  <a:gd name="T28" fmla="*/ 188 w 335"/>
                  <a:gd name="T29" fmla="*/ 20 h 268"/>
                  <a:gd name="T30" fmla="*/ 188 w 335"/>
                  <a:gd name="T31" fmla="*/ 43 h 268"/>
                  <a:gd name="T32" fmla="*/ 186 w 335"/>
                  <a:gd name="T33" fmla="*/ 68 h 268"/>
                  <a:gd name="T34" fmla="*/ 150 w 335"/>
                  <a:gd name="T35" fmla="*/ 62 h 268"/>
                  <a:gd name="T36" fmla="*/ 130 w 335"/>
                  <a:gd name="T37" fmla="*/ 84 h 268"/>
                  <a:gd name="T38" fmla="*/ 113 w 335"/>
                  <a:gd name="T39" fmla="*/ 79 h 268"/>
                  <a:gd name="T40" fmla="*/ 87 w 335"/>
                  <a:gd name="T41" fmla="*/ 63 h 268"/>
                  <a:gd name="T42" fmla="*/ 66 w 335"/>
                  <a:gd name="T43" fmla="*/ 79 h 268"/>
                  <a:gd name="T44" fmla="*/ 51 w 335"/>
                  <a:gd name="T45" fmla="*/ 81 h 268"/>
                  <a:gd name="T46" fmla="*/ 39 w 335"/>
                  <a:gd name="T47" fmla="*/ 78 h 268"/>
                  <a:gd name="T48" fmla="*/ 36 w 335"/>
                  <a:gd name="T49" fmla="*/ 82 h 268"/>
                  <a:gd name="T50" fmla="*/ 32 w 335"/>
                  <a:gd name="T51" fmla="*/ 94 h 268"/>
                  <a:gd name="T52" fmla="*/ 23 w 335"/>
                  <a:gd name="T53" fmla="*/ 112 h 268"/>
                  <a:gd name="T54" fmla="*/ 8 w 335"/>
                  <a:gd name="T55" fmla="*/ 126 h 268"/>
                  <a:gd name="T56" fmla="*/ 3 w 335"/>
                  <a:gd name="T57" fmla="*/ 148 h 268"/>
                  <a:gd name="T58" fmla="*/ 8 w 335"/>
                  <a:gd name="T59" fmla="*/ 172 h 268"/>
                  <a:gd name="T60" fmla="*/ 14 w 335"/>
                  <a:gd name="T61" fmla="*/ 188 h 268"/>
                  <a:gd name="T62" fmla="*/ 18 w 335"/>
                  <a:gd name="T63" fmla="*/ 202 h 268"/>
                  <a:gd name="T64" fmla="*/ 23 w 335"/>
                  <a:gd name="T65" fmla="*/ 209 h 268"/>
                  <a:gd name="T66" fmla="*/ 29 w 335"/>
                  <a:gd name="T67" fmla="*/ 224 h 268"/>
                  <a:gd name="T68" fmla="*/ 41 w 335"/>
                  <a:gd name="T69" fmla="*/ 226 h 268"/>
                  <a:gd name="T70" fmla="*/ 54 w 335"/>
                  <a:gd name="T71" fmla="*/ 222 h 268"/>
                  <a:gd name="T72" fmla="*/ 55 w 335"/>
                  <a:gd name="T73" fmla="*/ 238 h 268"/>
                  <a:gd name="T74" fmla="*/ 63 w 335"/>
                  <a:gd name="T75" fmla="*/ 236 h 268"/>
                  <a:gd name="T76" fmla="*/ 78 w 335"/>
                  <a:gd name="T77" fmla="*/ 237 h 268"/>
                  <a:gd name="T78" fmla="*/ 93 w 335"/>
                  <a:gd name="T79" fmla="*/ 224 h 268"/>
                  <a:gd name="T80" fmla="*/ 131 w 335"/>
                  <a:gd name="T81" fmla="*/ 211 h 268"/>
                  <a:gd name="T82" fmla="*/ 140 w 335"/>
                  <a:gd name="T83" fmla="*/ 202 h 268"/>
                  <a:gd name="T84" fmla="*/ 148 w 335"/>
                  <a:gd name="T85" fmla="*/ 190 h 268"/>
                  <a:gd name="T86" fmla="*/ 155 w 335"/>
                  <a:gd name="T87" fmla="*/ 191 h 268"/>
                  <a:gd name="T88" fmla="*/ 165 w 335"/>
                  <a:gd name="T89" fmla="*/ 193 h 268"/>
                  <a:gd name="T90" fmla="*/ 173 w 335"/>
                  <a:gd name="T91" fmla="*/ 198 h 268"/>
                  <a:gd name="T92" fmla="*/ 180 w 335"/>
                  <a:gd name="T93" fmla="*/ 214 h 268"/>
                  <a:gd name="T94" fmla="*/ 192 w 335"/>
                  <a:gd name="T95" fmla="*/ 224 h 268"/>
                  <a:gd name="T96" fmla="*/ 202 w 335"/>
                  <a:gd name="T97" fmla="*/ 234 h 268"/>
                  <a:gd name="T98" fmla="*/ 213 w 335"/>
                  <a:gd name="T99" fmla="*/ 246 h 268"/>
                  <a:gd name="T100" fmla="*/ 231 w 335"/>
                  <a:gd name="T101" fmla="*/ 249 h 268"/>
                  <a:gd name="T102" fmla="*/ 242 w 335"/>
                  <a:gd name="T103" fmla="*/ 243 h 268"/>
                  <a:gd name="T104" fmla="*/ 256 w 335"/>
                  <a:gd name="T105" fmla="*/ 250 h 268"/>
                  <a:gd name="T106" fmla="*/ 268 w 335"/>
                  <a:gd name="T107" fmla="*/ 259 h 268"/>
                  <a:gd name="T108" fmla="*/ 268 w 335"/>
                  <a:gd name="T109" fmla="*/ 267 h 268"/>
                  <a:gd name="T110" fmla="*/ 279 w 335"/>
                  <a:gd name="T111" fmla="*/ 263 h 268"/>
                  <a:gd name="T112" fmla="*/ 282 w 335"/>
                  <a:gd name="T113" fmla="*/ 252 h 268"/>
                  <a:gd name="T114" fmla="*/ 295 w 335"/>
                  <a:gd name="T115" fmla="*/ 241 h 268"/>
                  <a:gd name="T116" fmla="*/ 305 w 335"/>
                  <a:gd name="T117" fmla="*/ 255 h 268"/>
                  <a:gd name="T118" fmla="*/ 319 w 335"/>
                  <a:gd name="T119" fmla="*/ 253 h 268"/>
                  <a:gd name="T120" fmla="*/ 326 w 335"/>
                  <a:gd name="T121" fmla="*/ 256 h 2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5"/>
                  <a:gd name="T184" fmla="*/ 0 h 268"/>
                  <a:gd name="T185" fmla="*/ 335 w 335"/>
                  <a:gd name="T186" fmla="*/ 268 h 26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5" h="268">
                    <a:moveTo>
                      <a:pt x="334" y="252"/>
                    </a:moveTo>
                    <a:lnTo>
                      <a:pt x="334" y="249"/>
                    </a:lnTo>
                    <a:lnTo>
                      <a:pt x="333" y="249"/>
                    </a:lnTo>
                    <a:lnTo>
                      <a:pt x="332" y="246"/>
                    </a:lnTo>
                    <a:lnTo>
                      <a:pt x="331" y="245"/>
                    </a:lnTo>
                    <a:lnTo>
                      <a:pt x="331" y="244"/>
                    </a:lnTo>
                    <a:lnTo>
                      <a:pt x="329" y="242"/>
                    </a:lnTo>
                    <a:lnTo>
                      <a:pt x="328" y="239"/>
                    </a:lnTo>
                    <a:lnTo>
                      <a:pt x="326" y="238"/>
                    </a:lnTo>
                    <a:lnTo>
                      <a:pt x="328" y="238"/>
                    </a:lnTo>
                    <a:lnTo>
                      <a:pt x="324" y="233"/>
                    </a:lnTo>
                    <a:lnTo>
                      <a:pt x="326" y="232"/>
                    </a:lnTo>
                    <a:lnTo>
                      <a:pt x="327" y="231"/>
                    </a:lnTo>
                    <a:lnTo>
                      <a:pt x="323" y="230"/>
                    </a:lnTo>
                    <a:lnTo>
                      <a:pt x="321" y="228"/>
                    </a:lnTo>
                    <a:lnTo>
                      <a:pt x="326" y="220"/>
                    </a:lnTo>
                    <a:lnTo>
                      <a:pt x="325" y="218"/>
                    </a:lnTo>
                    <a:lnTo>
                      <a:pt x="328" y="214"/>
                    </a:lnTo>
                    <a:lnTo>
                      <a:pt x="331" y="212"/>
                    </a:lnTo>
                    <a:lnTo>
                      <a:pt x="328" y="210"/>
                    </a:lnTo>
                    <a:lnTo>
                      <a:pt x="328" y="207"/>
                    </a:lnTo>
                    <a:lnTo>
                      <a:pt x="327" y="204"/>
                    </a:lnTo>
                    <a:lnTo>
                      <a:pt x="323" y="201"/>
                    </a:lnTo>
                    <a:lnTo>
                      <a:pt x="323" y="200"/>
                    </a:lnTo>
                    <a:lnTo>
                      <a:pt x="325" y="196"/>
                    </a:lnTo>
                    <a:lnTo>
                      <a:pt x="328" y="194"/>
                    </a:lnTo>
                    <a:lnTo>
                      <a:pt x="326" y="191"/>
                    </a:lnTo>
                    <a:lnTo>
                      <a:pt x="325" y="180"/>
                    </a:lnTo>
                    <a:lnTo>
                      <a:pt x="324" y="180"/>
                    </a:lnTo>
                    <a:lnTo>
                      <a:pt x="324" y="178"/>
                    </a:lnTo>
                    <a:lnTo>
                      <a:pt x="326" y="174"/>
                    </a:lnTo>
                    <a:lnTo>
                      <a:pt x="325" y="172"/>
                    </a:lnTo>
                    <a:lnTo>
                      <a:pt x="327" y="167"/>
                    </a:lnTo>
                    <a:lnTo>
                      <a:pt x="324" y="165"/>
                    </a:lnTo>
                    <a:lnTo>
                      <a:pt x="325" y="164"/>
                    </a:lnTo>
                    <a:lnTo>
                      <a:pt x="328" y="158"/>
                    </a:lnTo>
                    <a:lnTo>
                      <a:pt x="330" y="155"/>
                    </a:lnTo>
                    <a:lnTo>
                      <a:pt x="328" y="150"/>
                    </a:lnTo>
                    <a:lnTo>
                      <a:pt x="323" y="145"/>
                    </a:lnTo>
                    <a:lnTo>
                      <a:pt x="322" y="142"/>
                    </a:lnTo>
                    <a:lnTo>
                      <a:pt x="322" y="139"/>
                    </a:lnTo>
                    <a:lnTo>
                      <a:pt x="322" y="133"/>
                    </a:lnTo>
                    <a:lnTo>
                      <a:pt x="319" y="134"/>
                    </a:lnTo>
                    <a:lnTo>
                      <a:pt x="316" y="127"/>
                    </a:lnTo>
                    <a:lnTo>
                      <a:pt x="313" y="127"/>
                    </a:lnTo>
                    <a:lnTo>
                      <a:pt x="308" y="125"/>
                    </a:lnTo>
                    <a:lnTo>
                      <a:pt x="306" y="123"/>
                    </a:lnTo>
                    <a:lnTo>
                      <a:pt x="304" y="120"/>
                    </a:lnTo>
                    <a:lnTo>
                      <a:pt x="301" y="119"/>
                    </a:lnTo>
                    <a:lnTo>
                      <a:pt x="300" y="117"/>
                    </a:lnTo>
                    <a:lnTo>
                      <a:pt x="298" y="116"/>
                    </a:lnTo>
                    <a:lnTo>
                      <a:pt x="296" y="116"/>
                    </a:lnTo>
                    <a:lnTo>
                      <a:pt x="294" y="116"/>
                    </a:lnTo>
                    <a:lnTo>
                      <a:pt x="289" y="125"/>
                    </a:lnTo>
                    <a:lnTo>
                      <a:pt x="284" y="129"/>
                    </a:lnTo>
                    <a:lnTo>
                      <a:pt x="282" y="129"/>
                    </a:lnTo>
                    <a:lnTo>
                      <a:pt x="281" y="128"/>
                    </a:lnTo>
                    <a:lnTo>
                      <a:pt x="279" y="128"/>
                    </a:lnTo>
                    <a:lnTo>
                      <a:pt x="278" y="126"/>
                    </a:lnTo>
                    <a:lnTo>
                      <a:pt x="279" y="125"/>
                    </a:lnTo>
                    <a:lnTo>
                      <a:pt x="279" y="124"/>
                    </a:lnTo>
                    <a:lnTo>
                      <a:pt x="280" y="122"/>
                    </a:lnTo>
                    <a:lnTo>
                      <a:pt x="279" y="121"/>
                    </a:lnTo>
                    <a:lnTo>
                      <a:pt x="279" y="120"/>
                    </a:lnTo>
                    <a:lnTo>
                      <a:pt x="278" y="116"/>
                    </a:lnTo>
                    <a:lnTo>
                      <a:pt x="281" y="114"/>
                    </a:lnTo>
                    <a:lnTo>
                      <a:pt x="280" y="113"/>
                    </a:lnTo>
                    <a:lnTo>
                      <a:pt x="281" y="112"/>
                    </a:lnTo>
                    <a:lnTo>
                      <a:pt x="280" y="110"/>
                    </a:lnTo>
                    <a:lnTo>
                      <a:pt x="282" y="107"/>
                    </a:lnTo>
                    <a:lnTo>
                      <a:pt x="281" y="107"/>
                    </a:lnTo>
                    <a:lnTo>
                      <a:pt x="281" y="99"/>
                    </a:lnTo>
                    <a:lnTo>
                      <a:pt x="279" y="96"/>
                    </a:lnTo>
                    <a:lnTo>
                      <a:pt x="278" y="92"/>
                    </a:lnTo>
                    <a:lnTo>
                      <a:pt x="277" y="92"/>
                    </a:lnTo>
                    <a:lnTo>
                      <a:pt x="276" y="91"/>
                    </a:lnTo>
                    <a:lnTo>
                      <a:pt x="275" y="91"/>
                    </a:lnTo>
                    <a:lnTo>
                      <a:pt x="275" y="90"/>
                    </a:lnTo>
                    <a:lnTo>
                      <a:pt x="274" y="91"/>
                    </a:lnTo>
                    <a:lnTo>
                      <a:pt x="274" y="90"/>
                    </a:lnTo>
                    <a:lnTo>
                      <a:pt x="271" y="90"/>
                    </a:lnTo>
                    <a:lnTo>
                      <a:pt x="271" y="88"/>
                    </a:lnTo>
                    <a:lnTo>
                      <a:pt x="268" y="87"/>
                    </a:lnTo>
                    <a:lnTo>
                      <a:pt x="266" y="86"/>
                    </a:lnTo>
                    <a:lnTo>
                      <a:pt x="262" y="79"/>
                    </a:lnTo>
                    <a:lnTo>
                      <a:pt x="262" y="77"/>
                    </a:lnTo>
                    <a:lnTo>
                      <a:pt x="260" y="73"/>
                    </a:lnTo>
                    <a:lnTo>
                      <a:pt x="259" y="71"/>
                    </a:lnTo>
                    <a:lnTo>
                      <a:pt x="259" y="60"/>
                    </a:lnTo>
                    <a:lnTo>
                      <a:pt x="258" y="57"/>
                    </a:lnTo>
                    <a:lnTo>
                      <a:pt x="259" y="54"/>
                    </a:lnTo>
                    <a:lnTo>
                      <a:pt x="259" y="52"/>
                    </a:lnTo>
                    <a:lnTo>
                      <a:pt x="260" y="50"/>
                    </a:lnTo>
                    <a:lnTo>
                      <a:pt x="262" y="49"/>
                    </a:lnTo>
                    <a:lnTo>
                      <a:pt x="262" y="48"/>
                    </a:lnTo>
                    <a:lnTo>
                      <a:pt x="266" y="46"/>
                    </a:lnTo>
                    <a:lnTo>
                      <a:pt x="266" y="43"/>
                    </a:lnTo>
                    <a:lnTo>
                      <a:pt x="265" y="39"/>
                    </a:lnTo>
                    <a:lnTo>
                      <a:pt x="262" y="38"/>
                    </a:lnTo>
                    <a:lnTo>
                      <a:pt x="264" y="33"/>
                    </a:lnTo>
                    <a:lnTo>
                      <a:pt x="264" y="30"/>
                    </a:lnTo>
                    <a:lnTo>
                      <a:pt x="258" y="28"/>
                    </a:lnTo>
                    <a:lnTo>
                      <a:pt x="257" y="28"/>
                    </a:lnTo>
                    <a:lnTo>
                      <a:pt x="256" y="29"/>
                    </a:lnTo>
                    <a:lnTo>
                      <a:pt x="254" y="26"/>
                    </a:lnTo>
                    <a:lnTo>
                      <a:pt x="256" y="25"/>
                    </a:lnTo>
                    <a:lnTo>
                      <a:pt x="255" y="23"/>
                    </a:lnTo>
                    <a:lnTo>
                      <a:pt x="254" y="21"/>
                    </a:lnTo>
                    <a:lnTo>
                      <a:pt x="256" y="20"/>
                    </a:lnTo>
                    <a:lnTo>
                      <a:pt x="255" y="20"/>
                    </a:lnTo>
                    <a:lnTo>
                      <a:pt x="250" y="20"/>
                    </a:lnTo>
                    <a:lnTo>
                      <a:pt x="247" y="22"/>
                    </a:lnTo>
                    <a:lnTo>
                      <a:pt x="245" y="21"/>
                    </a:lnTo>
                    <a:lnTo>
                      <a:pt x="243" y="23"/>
                    </a:lnTo>
                    <a:lnTo>
                      <a:pt x="243" y="26"/>
                    </a:lnTo>
                    <a:lnTo>
                      <a:pt x="241" y="26"/>
                    </a:lnTo>
                    <a:lnTo>
                      <a:pt x="238" y="23"/>
                    </a:lnTo>
                    <a:lnTo>
                      <a:pt x="237" y="23"/>
                    </a:lnTo>
                    <a:lnTo>
                      <a:pt x="238" y="22"/>
                    </a:lnTo>
                    <a:lnTo>
                      <a:pt x="238" y="20"/>
                    </a:lnTo>
                    <a:lnTo>
                      <a:pt x="238" y="18"/>
                    </a:lnTo>
                    <a:lnTo>
                      <a:pt x="239" y="12"/>
                    </a:lnTo>
                    <a:lnTo>
                      <a:pt x="238" y="7"/>
                    </a:lnTo>
                    <a:lnTo>
                      <a:pt x="234" y="9"/>
                    </a:lnTo>
                    <a:lnTo>
                      <a:pt x="230" y="9"/>
                    </a:lnTo>
                    <a:lnTo>
                      <a:pt x="230" y="12"/>
                    </a:lnTo>
                    <a:lnTo>
                      <a:pt x="227" y="15"/>
                    </a:lnTo>
                    <a:lnTo>
                      <a:pt x="227" y="18"/>
                    </a:lnTo>
                    <a:lnTo>
                      <a:pt x="228" y="18"/>
                    </a:lnTo>
                    <a:lnTo>
                      <a:pt x="229" y="20"/>
                    </a:lnTo>
                    <a:lnTo>
                      <a:pt x="227" y="19"/>
                    </a:lnTo>
                    <a:lnTo>
                      <a:pt x="225" y="20"/>
                    </a:lnTo>
                    <a:lnTo>
                      <a:pt x="224" y="18"/>
                    </a:lnTo>
                    <a:lnTo>
                      <a:pt x="221" y="18"/>
                    </a:lnTo>
                    <a:lnTo>
                      <a:pt x="219" y="18"/>
                    </a:lnTo>
                    <a:lnTo>
                      <a:pt x="218" y="14"/>
                    </a:lnTo>
                    <a:lnTo>
                      <a:pt x="218" y="13"/>
                    </a:lnTo>
                    <a:lnTo>
                      <a:pt x="221" y="10"/>
                    </a:lnTo>
                    <a:lnTo>
                      <a:pt x="220" y="8"/>
                    </a:lnTo>
                    <a:lnTo>
                      <a:pt x="215" y="7"/>
                    </a:lnTo>
                    <a:lnTo>
                      <a:pt x="213" y="7"/>
                    </a:lnTo>
                    <a:lnTo>
                      <a:pt x="213" y="5"/>
                    </a:lnTo>
                    <a:lnTo>
                      <a:pt x="211" y="4"/>
                    </a:lnTo>
                    <a:lnTo>
                      <a:pt x="211" y="3"/>
                    </a:lnTo>
                    <a:lnTo>
                      <a:pt x="209" y="1"/>
                    </a:lnTo>
                    <a:lnTo>
                      <a:pt x="208" y="6"/>
                    </a:lnTo>
                    <a:lnTo>
                      <a:pt x="205" y="7"/>
                    </a:lnTo>
                    <a:lnTo>
                      <a:pt x="202" y="5"/>
                    </a:lnTo>
                    <a:lnTo>
                      <a:pt x="202" y="4"/>
                    </a:lnTo>
                    <a:lnTo>
                      <a:pt x="202" y="3"/>
                    </a:lnTo>
                    <a:lnTo>
                      <a:pt x="202" y="1"/>
                    </a:lnTo>
                    <a:lnTo>
                      <a:pt x="199" y="0"/>
                    </a:lnTo>
                    <a:lnTo>
                      <a:pt x="197" y="0"/>
                    </a:lnTo>
                    <a:lnTo>
                      <a:pt x="197" y="3"/>
                    </a:lnTo>
                    <a:lnTo>
                      <a:pt x="196" y="3"/>
                    </a:lnTo>
                    <a:lnTo>
                      <a:pt x="193" y="5"/>
                    </a:lnTo>
                    <a:lnTo>
                      <a:pt x="191" y="5"/>
                    </a:lnTo>
                    <a:lnTo>
                      <a:pt x="189" y="5"/>
                    </a:lnTo>
                    <a:lnTo>
                      <a:pt x="188" y="7"/>
                    </a:lnTo>
                    <a:lnTo>
                      <a:pt x="183" y="13"/>
                    </a:lnTo>
                    <a:lnTo>
                      <a:pt x="185" y="15"/>
                    </a:lnTo>
                    <a:lnTo>
                      <a:pt x="188" y="20"/>
                    </a:lnTo>
                    <a:lnTo>
                      <a:pt x="189" y="18"/>
                    </a:lnTo>
                    <a:lnTo>
                      <a:pt x="193" y="17"/>
                    </a:lnTo>
                    <a:lnTo>
                      <a:pt x="193" y="18"/>
                    </a:lnTo>
                    <a:lnTo>
                      <a:pt x="194" y="23"/>
                    </a:lnTo>
                    <a:lnTo>
                      <a:pt x="196" y="27"/>
                    </a:lnTo>
                    <a:lnTo>
                      <a:pt x="195" y="26"/>
                    </a:lnTo>
                    <a:lnTo>
                      <a:pt x="193" y="28"/>
                    </a:lnTo>
                    <a:lnTo>
                      <a:pt x="193" y="34"/>
                    </a:lnTo>
                    <a:lnTo>
                      <a:pt x="192" y="37"/>
                    </a:lnTo>
                    <a:lnTo>
                      <a:pt x="193" y="38"/>
                    </a:lnTo>
                    <a:lnTo>
                      <a:pt x="188" y="43"/>
                    </a:lnTo>
                    <a:lnTo>
                      <a:pt x="187" y="44"/>
                    </a:lnTo>
                    <a:lnTo>
                      <a:pt x="185" y="46"/>
                    </a:lnTo>
                    <a:lnTo>
                      <a:pt x="186" y="48"/>
                    </a:lnTo>
                    <a:lnTo>
                      <a:pt x="187" y="51"/>
                    </a:lnTo>
                    <a:lnTo>
                      <a:pt x="187" y="54"/>
                    </a:lnTo>
                    <a:lnTo>
                      <a:pt x="189" y="54"/>
                    </a:lnTo>
                    <a:lnTo>
                      <a:pt x="186" y="56"/>
                    </a:lnTo>
                    <a:lnTo>
                      <a:pt x="186" y="59"/>
                    </a:lnTo>
                    <a:lnTo>
                      <a:pt x="185" y="60"/>
                    </a:lnTo>
                    <a:lnTo>
                      <a:pt x="186" y="61"/>
                    </a:lnTo>
                    <a:lnTo>
                      <a:pt x="186" y="68"/>
                    </a:lnTo>
                    <a:lnTo>
                      <a:pt x="186" y="71"/>
                    </a:lnTo>
                    <a:lnTo>
                      <a:pt x="185" y="71"/>
                    </a:lnTo>
                    <a:lnTo>
                      <a:pt x="179" y="71"/>
                    </a:lnTo>
                    <a:lnTo>
                      <a:pt x="177" y="73"/>
                    </a:lnTo>
                    <a:lnTo>
                      <a:pt x="174" y="73"/>
                    </a:lnTo>
                    <a:lnTo>
                      <a:pt x="171" y="71"/>
                    </a:lnTo>
                    <a:lnTo>
                      <a:pt x="169" y="69"/>
                    </a:lnTo>
                    <a:lnTo>
                      <a:pt x="159" y="64"/>
                    </a:lnTo>
                    <a:lnTo>
                      <a:pt x="158" y="68"/>
                    </a:lnTo>
                    <a:lnTo>
                      <a:pt x="152" y="62"/>
                    </a:lnTo>
                    <a:lnTo>
                      <a:pt x="150" y="62"/>
                    </a:lnTo>
                    <a:lnTo>
                      <a:pt x="149" y="65"/>
                    </a:lnTo>
                    <a:lnTo>
                      <a:pt x="147" y="65"/>
                    </a:lnTo>
                    <a:lnTo>
                      <a:pt x="145" y="65"/>
                    </a:lnTo>
                    <a:lnTo>
                      <a:pt x="143" y="65"/>
                    </a:lnTo>
                    <a:lnTo>
                      <a:pt x="140" y="63"/>
                    </a:lnTo>
                    <a:lnTo>
                      <a:pt x="139" y="63"/>
                    </a:lnTo>
                    <a:lnTo>
                      <a:pt x="139" y="65"/>
                    </a:lnTo>
                    <a:lnTo>
                      <a:pt x="137" y="69"/>
                    </a:lnTo>
                    <a:lnTo>
                      <a:pt x="134" y="72"/>
                    </a:lnTo>
                    <a:lnTo>
                      <a:pt x="131" y="78"/>
                    </a:lnTo>
                    <a:lnTo>
                      <a:pt x="130" y="84"/>
                    </a:lnTo>
                    <a:lnTo>
                      <a:pt x="128" y="86"/>
                    </a:lnTo>
                    <a:lnTo>
                      <a:pt x="128" y="84"/>
                    </a:lnTo>
                    <a:lnTo>
                      <a:pt x="124" y="86"/>
                    </a:lnTo>
                    <a:lnTo>
                      <a:pt x="121" y="85"/>
                    </a:lnTo>
                    <a:lnTo>
                      <a:pt x="121" y="84"/>
                    </a:lnTo>
                    <a:lnTo>
                      <a:pt x="120" y="84"/>
                    </a:lnTo>
                    <a:lnTo>
                      <a:pt x="119" y="82"/>
                    </a:lnTo>
                    <a:lnTo>
                      <a:pt x="117" y="82"/>
                    </a:lnTo>
                    <a:lnTo>
                      <a:pt x="115" y="80"/>
                    </a:lnTo>
                    <a:lnTo>
                      <a:pt x="113" y="79"/>
                    </a:lnTo>
                    <a:lnTo>
                      <a:pt x="112" y="81"/>
                    </a:lnTo>
                    <a:lnTo>
                      <a:pt x="109" y="82"/>
                    </a:lnTo>
                    <a:lnTo>
                      <a:pt x="107" y="81"/>
                    </a:lnTo>
                    <a:lnTo>
                      <a:pt x="107" y="80"/>
                    </a:lnTo>
                    <a:lnTo>
                      <a:pt x="109" y="77"/>
                    </a:lnTo>
                    <a:lnTo>
                      <a:pt x="106" y="73"/>
                    </a:lnTo>
                    <a:lnTo>
                      <a:pt x="101" y="73"/>
                    </a:lnTo>
                    <a:lnTo>
                      <a:pt x="99" y="71"/>
                    </a:lnTo>
                    <a:lnTo>
                      <a:pt x="95" y="67"/>
                    </a:lnTo>
                    <a:lnTo>
                      <a:pt x="91" y="67"/>
                    </a:lnTo>
                    <a:lnTo>
                      <a:pt x="87" y="63"/>
                    </a:lnTo>
                    <a:lnTo>
                      <a:pt x="83" y="61"/>
                    </a:lnTo>
                    <a:lnTo>
                      <a:pt x="80" y="68"/>
                    </a:lnTo>
                    <a:lnTo>
                      <a:pt x="79" y="69"/>
                    </a:lnTo>
                    <a:lnTo>
                      <a:pt x="77" y="69"/>
                    </a:lnTo>
                    <a:lnTo>
                      <a:pt x="75" y="70"/>
                    </a:lnTo>
                    <a:lnTo>
                      <a:pt x="69" y="68"/>
                    </a:lnTo>
                    <a:lnTo>
                      <a:pt x="69" y="69"/>
                    </a:lnTo>
                    <a:lnTo>
                      <a:pt x="69" y="73"/>
                    </a:lnTo>
                    <a:lnTo>
                      <a:pt x="67" y="74"/>
                    </a:lnTo>
                    <a:lnTo>
                      <a:pt x="67" y="77"/>
                    </a:lnTo>
                    <a:lnTo>
                      <a:pt x="66" y="79"/>
                    </a:lnTo>
                    <a:lnTo>
                      <a:pt x="66" y="83"/>
                    </a:lnTo>
                    <a:lnTo>
                      <a:pt x="65" y="86"/>
                    </a:lnTo>
                    <a:lnTo>
                      <a:pt x="62" y="87"/>
                    </a:lnTo>
                    <a:lnTo>
                      <a:pt x="60" y="87"/>
                    </a:lnTo>
                    <a:lnTo>
                      <a:pt x="60" y="86"/>
                    </a:lnTo>
                    <a:lnTo>
                      <a:pt x="59" y="88"/>
                    </a:lnTo>
                    <a:lnTo>
                      <a:pt x="58" y="86"/>
                    </a:lnTo>
                    <a:lnTo>
                      <a:pt x="55" y="86"/>
                    </a:lnTo>
                    <a:lnTo>
                      <a:pt x="55" y="85"/>
                    </a:lnTo>
                    <a:lnTo>
                      <a:pt x="52" y="84"/>
                    </a:lnTo>
                    <a:lnTo>
                      <a:pt x="51" y="81"/>
                    </a:lnTo>
                    <a:lnTo>
                      <a:pt x="48" y="78"/>
                    </a:lnTo>
                    <a:lnTo>
                      <a:pt x="47" y="78"/>
                    </a:lnTo>
                    <a:lnTo>
                      <a:pt x="46" y="79"/>
                    </a:lnTo>
                    <a:lnTo>
                      <a:pt x="46" y="78"/>
                    </a:lnTo>
                    <a:lnTo>
                      <a:pt x="44" y="79"/>
                    </a:lnTo>
                    <a:lnTo>
                      <a:pt x="45" y="78"/>
                    </a:lnTo>
                    <a:lnTo>
                      <a:pt x="46" y="76"/>
                    </a:lnTo>
                    <a:lnTo>
                      <a:pt x="44" y="76"/>
                    </a:lnTo>
                    <a:lnTo>
                      <a:pt x="44" y="75"/>
                    </a:lnTo>
                    <a:lnTo>
                      <a:pt x="41" y="76"/>
                    </a:lnTo>
                    <a:lnTo>
                      <a:pt x="39" y="78"/>
                    </a:lnTo>
                    <a:lnTo>
                      <a:pt x="37" y="75"/>
                    </a:lnTo>
                    <a:lnTo>
                      <a:pt x="34" y="76"/>
                    </a:lnTo>
                    <a:lnTo>
                      <a:pt x="36" y="78"/>
                    </a:lnTo>
                    <a:lnTo>
                      <a:pt x="35" y="78"/>
                    </a:lnTo>
                    <a:lnTo>
                      <a:pt x="36" y="79"/>
                    </a:lnTo>
                    <a:lnTo>
                      <a:pt x="37" y="78"/>
                    </a:lnTo>
                    <a:lnTo>
                      <a:pt x="38" y="79"/>
                    </a:lnTo>
                    <a:lnTo>
                      <a:pt x="38" y="80"/>
                    </a:lnTo>
                    <a:lnTo>
                      <a:pt x="37" y="79"/>
                    </a:lnTo>
                    <a:lnTo>
                      <a:pt x="36" y="81"/>
                    </a:lnTo>
                    <a:lnTo>
                      <a:pt x="36" y="82"/>
                    </a:lnTo>
                    <a:lnTo>
                      <a:pt x="36" y="84"/>
                    </a:lnTo>
                    <a:lnTo>
                      <a:pt x="37" y="84"/>
                    </a:lnTo>
                    <a:lnTo>
                      <a:pt x="38" y="85"/>
                    </a:lnTo>
                    <a:lnTo>
                      <a:pt x="38" y="86"/>
                    </a:lnTo>
                    <a:lnTo>
                      <a:pt x="35" y="87"/>
                    </a:lnTo>
                    <a:lnTo>
                      <a:pt x="34" y="89"/>
                    </a:lnTo>
                    <a:lnTo>
                      <a:pt x="36" y="91"/>
                    </a:lnTo>
                    <a:lnTo>
                      <a:pt x="34" y="95"/>
                    </a:lnTo>
                    <a:lnTo>
                      <a:pt x="32" y="94"/>
                    </a:lnTo>
                    <a:lnTo>
                      <a:pt x="30" y="94"/>
                    </a:lnTo>
                    <a:lnTo>
                      <a:pt x="28" y="97"/>
                    </a:lnTo>
                    <a:lnTo>
                      <a:pt x="26" y="102"/>
                    </a:lnTo>
                    <a:lnTo>
                      <a:pt x="26" y="104"/>
                    </a:lnTo>
                    <a:lnTo>
                      <a:pt x="25" y="104"/>
                    </a:lnTo>
                    <a:lnTo>
                      <a:pt x="24" y="107"/>
                    </a:lnTo>
                    <a:lnTo>
                      <a:pt x="27" y="110"/>
                    </a:lnTo>
                    <a:lnTo>
                      <a:pt x="26" y="112"/>
                    </a:lnTo>
                    <a:lnTo>
                      <a:pt x="23" y="112"/>
                    </a:lnTo>
                    <a:lnTo>
                      <a:pt x="23" y="110"/>
                    </a:lnTo>
                    <a:lnTo>
                      <a:pt x="23" y="108"/>
                    </a:lnTo>
                    <a:lnTo>
                      <a:pt x="22" y="110"/>
                    </a:lnTo>
                    <a:lnTo>
                      <a:pt x="20" y="114"/>
                    </a:lnTo>
                    <a:lnTo>
                      <a:pt x="16" y="115"/>
                    </a:lnTo>
                    <a:lnTo>
                      <a:pt x="12" y="116"/>
                    </a:lnTo>
                    <a:lnTo>
                      <a:pt x="10" y="118"/>
                    </a:lnTo>
                    <a:lnTo>
                      <a:pt x="10" y="121"/>
                    </a:lnTo>
                    <a:lnTo>
                      <a:pt x="9" y="123"/>
                    </a:lnTo>
                    <a:lnTo>
                      <a:pt x="8" y="126"/>
                    </a:lnTo>
                    <a:lnTo>
                      <a:pt x="10" y="128"/>
                    </a:lnTo>
                    <a:lnTo>
                      <a:pt x="10" y="130"/>
                    </a:lnTo>
                    <a:lnTo>
                      <a:pt x="4" y="135"/>
                    </a:lnTo>
                    <a:lnTo>
                      <a:pt x="3" y="134"/>
                    </a:lnTo>
                    <a:lnTo>
                      <a:pt x="0" y="139"/>
                    </a:lnTo>
                    <a:lnTo>
                      <a:pt x="0" y="144"/>
                    </a:lnTo>
                    <a:lnTo>
                      <a:pt x="2" y="144"/>
                    </a:lnTo>
                    <a:lnTo>
                      <a:pt x="3" y="144"/>
                    </a:lnTo>
                    <a:lnTo>
                      <a:pt x="4" y="144"/>
                    </a:lnTo>
                    <a:lnTo>
                      <a:pt x="3" y="147"/>
                    </a:lnTo>
                    <a:lnTo>
                      <a:pt x="3" y="148"/>
                    </a:lnTo>
                    <a:lnTo>
                      <a:pt x="3" y="149"/>
                    </a:lnTo>
                    <a:lnTo>
                      <a:pt x="4" y="153"/>
                    </a:lnTo>
                    <a:lnTo>
                      <a:pt x="4" y="154"/>
                    </a:lnTo>
                    <a:lnTo>
                      <a:pt x="2" y="158"/>
                    </a:lnTo>
                    <a:lnTo>
                      <a:pt x="5" y="161"/>
                    </a:lnTo>
                    <a:lnTo>
                      <a:pt x="4" y="161"/>
                    </a:lnTo>
                    <a:lnTo>
                      <a:pt x="4" y="163"/>
                    </a:lnTo>
                    <a:lnTo>
                      <a:pt x="6" y="165"/>
                    </a:lnTo>
                    <a:lnTo>
                      <a:pt x="7" y="170"/>
                    </a:lnTo>
                    <a:lnTo>
                      <a:pt x="6" y="172"/>
                    </a:lnTo>
                    <a:lnTo>
                      <a:pt x="8" y="172"/>
                    </a:lnTo>
                    <a:lnTo>
                      <a:pt x="9" y="175"/>
                    </a:lnTo>
                    <a:lnTo>
                      <a:pt x="9" y="176"/>
                    </a:lnTo>
                    <a:lnTo>
                      <a:pt x="12" y="178"/>
                    </a:lnTo>
                    <a:lnTo>
                      <a:pt x="12" y="181"/>
                    </a:lnTo>
                    <a:lnTo>
                      <a:pt x="12" y="182"/>
                    </a:lnTo>
                    <a:lnTo>
                      <a:pt x="13" y="182"/>
                    </a:lnTo>
                    <a:lnTo>
                      <a:pt x="13" y="185"/>
                    </a:lnTo>
                    <a:lnTo>
                      <a:pt x="14" y="185"/>
                    </a:lnTo>
                    <a:lnTo>
                      <a:pt x="14" y="187"/>
                    </a:lnTo>
                    <a:lnTo>
                      <a:pt x="14" y="188"/>
                    </a:lnTo>
                    <a:lnTo>
                      <a:pt x="14" y="192"/>
                    </a:lnTo>
                    <a:lnTo>
                      <a:pt x="14" y="194"/>
                    </a:lnTo>
                    <a:lnTo>
                      <a:pt x="16" y="195"/>
                    </a:lnTo>
                    <a:lnTo>
                      <a:pt x="17" y="199"/>
                    </a:lnTo>
                    <a:lnTo>
                      <a:pt x="18" y="199"/>
                    </a:lnTo>
                    <a:lnTo>
                      <a:pt x="17" y="201"/>
                    </a:lnTo>
                    <a:lnTo>
                      <a:pt x="18" y="201"/>
                    </a:lnTo>
                    <a:lnTo>
                      <a:pt x="17" y="202"/>
                    </a:lnTo>
                    <a:lnTo>
                      <a:pt x="18" y="202"/>
                    </a:lnTo>
                    <a:lnTo>
                      <a:pt x="18" y="205"/>
                    </a:lnTo>
                    <a:lnTo>
                      <a:pt x="18" y="206"/>
                    </a:lnTo>
                    <a:lnTo>
                      <a:pt x="19" y="205"/>
                    </a:lnTo>
                    <a:lnTo>
                      <a:pt x="18" y="208"/>
                    </a:lnTo>
                    <a:lnTo>
                      <a:pt x="22" y="209"/>
                    </a:lnTo>
                    <a:lnTo>
                      <a:pt x="22" y="208"/>
                    </a:lnTo>
                    <a:lnTo>
                      <a:pt x="22" y="209"/>
                    </a:lnTo>
                    <a:lnTo>
                      <a:pt x="23" y="210"/>
                    </a:lnTo>
                    <a:lnTo>
                      <a:pt x="23" y="209"/>
                    </a:lnTo>
                    <a:lnTo>
                      <a:pt x="25" y="210"/>
                    </a:lnTo>
                    <a:lnTo>
                      <a:pt x="26" y="210"/>
                    </a:lnTo>
                    <a:lnTo>
                      <a:pt x="26" y="211"/>
                    </a:lnTo>
                    <a:lnTo>
                      <a:pt x="25" y="211"/>
                    </a:lnTo>
                    <a:lnTo>
                      <a:pt x="27" y="212"/>
                    </a:lnTo>
                    <a:lnTo>
                      <a:pt x="26" y="215"/>
                    </a:lnTo>
                    <a:lnTo>
                      <a:pt x="28" y="216"/>
                    </a:lnTo>
                    <a:lnTo>
                      <a:pt x="28" y="218"/>
                    </a:lnTo>
                    <a:lnTo>
                      <a:pt x="29" y="221"/>
                    </a:lnTo>
                    <a:lnTo>
                      <a:pt x="30" y="221"/>
                    </a:lnTo>
                    <a:lnTo>
                      <a:pt x="29" y="224"/>
                    </a:lnTo>
                    <a:lnTo>
                      <a:pt x="31" y="224"/>
                    </a:lnTo>
                    <a:lnTo>
                      <a:pt x="31" y="225"/>
                    </a:lnTo>
                    <a:lnTo>
                      <a:pt x="32" y="227"/>
                    </a:lnTo>
                    <a:lnTo>
                      <a:pt x="33" y="224"/>
                    </a:lnTo>
                    <a:lnTo>
                      <a:pt x="35" y="219"/>
                    </a:lnTo>
                    <a:lnTo>
                      <a:pt x="39" y="219"/>
                    </a:lnTo>
                    <a:lnTo>
                      <a:pt x="38" y="220"/>
                    </a:lnTo>
                    <a:lnTo>
                      <a:pt x="39" y="222"/>
                    </a:lnTo>
                    <a:lnTo>
                      <a:pt x="40" y="225"/>
                    </a:lnTo>
                    <a:lnTo>
                      <a:pt x="41" y="226"/>
                    </a:lnTo>
                    <a:lnTo>
                      <a:pt x="44" y="228"/>
                    </a:lnTo>
                    <a:lnTo>
                      <a:pt x="46" y="228"/>
                    </a:lnTo>
                    <a:lnTo>
                      <a:pt x="47" y="226"/>
                    </a:lnTo>
                    <a:lnTo>
                      <a:pt x="45" y="224"/>
                    </a:lnTo>
                    <a:lnTo>
                      <a:pt x="45" y="223"/>
                    </a:lnTo>
                    <a:lnTo>
                      <a:pt x="49" y="224"/>
                    </a:lnTo>
                    <a:lnTo>
                      <a:pt x="49" y="223"/>
                    </a:lnTo>
                    <a:lnTo>
                      <a:pt x="51" y="221"/>
                    </a:lnTo>
                    <a:lnTo>
                      <a:pt x="53" y="221"/>
                    </a:lnTo>
                    <a:lnTo>
                      <a:pt x="54" y="221"/>
                    </a:lnTo>
                    <a:lnTo>
                      <a:pt x="54" y="222"/>
                    </a:lnTo>
                    <a:lnTo>
                      <a:pt x="53" y="223"/>
                    </a:lnTo>
                    <a:lnTo>
                      <a:pt x="53" y="225"/>
                    </a:lnTo>
                    <a:lnTo>
                      <a:pt x="52" y="225"/>
                    </a:lnTo>
                    <a:lnTo>
                      <a:pt x="54" y="228"/>
                    </a:lnTo>
                    <a:lnTo>
                      <a:pt x="52" y="229"/>
                    </a:lnTo>
                    <a:lnTo>
                      <a:pt x="52" y="231"/>
                    </a:lnTo>
                    <a:lnTo>
                      <a:pt x="52" y="236"/>
                    </a:lnTo>
                    <a:lnTo>
                      <a:pt x="54" y="238"/>
                    </a:lnTo>
                    <a:lnTo>
                      <a:pt x="55" y="238"/>
                    </a:lnTo>
                    <a:lnTo>
                      <a:pt x="55" y="236"/>
                    </a:lnTo>
                    <a:lnTo>
                      <a:pt x="56" y="238"/>
                    </a:lnTo>
                    <a:lnTo>
                      <a:pt x="57" y="237"/>
                    </a:lnTo>
                    <a:lnTo>
                      <a:pt x="57" y="238"/>
                    </a:lnTo>
                    <a:lnTo>
                      <a:pt x="58" y="238"/>
                    </a:lnTo>
                    <a:lnTo>
                      <a:pt x="57" y="238"/>
                    </a:lnTo>
                    <a:lnTo>
                      <a:pt x="59" y="240"/>
                    </a:lnTo>
                    <a:lnTo>
                      <a:pt x="60" y="241"/>
                    </a:lnTo>
                    <a:lnTo>
                      <a:pt x="61" y="240"/>
                    </a:lnTo>
                    <a:lnTo>
                      <a:pt x="61" y="238"/>
                    </a:lnTo>
                    <a:lnTo>
                      <a:pt x="63" y="236"/>
                    </a:lnTo>
                    <a:lnTo>
                      <a:pt x="63" y="237"/>
                    </a:lnTo>
                    <a:lnTo>
                      <a:pt x="65" y="238"/>
                    </a:lnTo>
                    <a:lnTo>
                      <a:pt x="66" y="238"/>
                    </a:lnTo>
                    <a:lnTo>
                      <a:pt x="66" y="235"/>
                    </a:lnTo>
                    <a:lnTo>
                      <a:pt x="68" y="236"/>
                    </a:lnTo>
                    <a:lnTo>
                      <a:pt x="69" y="238"/>
                    </a:lnTo>
                    <a:lnTo>
                      <a:pt x="71" y="238"/>
                    </a:lnTo>
                    <a:lnTo>
                      <a:pt x="71" y="236"/>
                    </a:lnTo>
                    <a:lnTo>
                      <a:pt x="75" y="237"/>
                    </a:lnTo>
                    <a:lnTo>
                      <a:pt x="78" y="237"/>
                    </a:lnTo>
                    <a:lnTo>
                      <a:pt x="78" y="236"/>
                    </a:lnTo>
                    <a:lnTo>
                      <a:pt x="82" y="240"/>
                    </a:lnTo>
                    <a:lnTo>
                      <a:pt x="82" y="239"/>
                    </a:lnTo>
                    <a:lnTo>
                      <a:pt x="82" y="235"/>
                    </a:lnTo>
                    <a:lnTo>
                      <a:pt x="84" y="234"/>
                    </a:lnTo>
                    <a:lnTo>
                      <a:pt x="84" y="233"/>
                    </a:lnTo>
                    <a:lnTo>
                      <a:pt x="88" y="234"/>
                    </a:lnTo>
                    <a:lnTo>
                      <a:pt x="89" y="232"/>
                    </a:lnTo>
                    <a:lnTo>
                      <a:pt x="90" y="233"/>
                    </a:lnTo>
                    <a:lnTo>
                      <a:pt x="93" y="225"/>
                    </a:lnTo>
                    <a:lnTo>
                      <a:pt x="93" y="224"/>
                    </a:lnTo>
                    <a:lnTo>
                      <a:pt x="100" y="226"/>
                    </a:lnTo>
                    <a:lnTo>
                      <a:pt x="101" y="225"/>
                    </a:lnTo>
                    <a:lnTo>
                      <a:pt x="102" y="221"/>
                    </a:lnTo>
                    <a:lnTo>
                      <a:pt x="101" y="212"/>
                    </a:lnTo>
                    <a:lnTo>
                      <a:pt x="101" y="207"/>
                    </a:lnTo>
                    <a:lnTo>
                      <a:pt x="115" y="212"/>
                    </a:lnTo>
                    <a:lnTo>
                      <a:pt x="121" y="218"/>
                    </a:lnTo>
                    <a:lnTo>
                      <a:pt x="128" y="213"/>
                    </a:lnTo>
                    <a:lnTo>
                      <a:pt x="129" y="213"/>
                    </a:lnTo>
                    <a:lnTo>
                      <a:pt x="130" y="212"/>
                    </a:lnTo>
                    <a:lnTo>
                      <a:pt x="131" y="211"/>
                    </a:lnTo>
                    <a:lnTo>
                      <a:pt x="130" y="209"/>
                    </a:lnTo>
                    <a:lnTo>
                      <a:pt x="128" y="207"/>
                    </a:lnTo>
                    <a:lnTo>
                      <a:pt x="129" y="205"/>
                    </a:lnTo>
                    <a:lnTo>
                      <a:pt x="128" y="204"/>
                    </a:lnTo>
                    <a:lnTo>
                      <a:pt x="133" y="203"/>
                    </a:lnTo>
                    <a:lnTo>
                      <a:pt x="133" y="202"/>
                    </a:lnTo>
                    <a:lnTo>
                      <a:pt x="136" y="201"/>
                    </a:lnTo>
                    <a:lnTo>
                      <a:pt x="138" y="201"/>
                    </a:lnTo>
                    <a:lnTo>
                      <a:pt x="139" y="201"/>
                    </a:lnTo>
                    <a:lnTo>
                      <a:pt x="140" y="200"/>
                    </a:lnTo>
                    <a:lnTo>
                      <a:pt x="140" y="202"/>
                    </a:lnTo>
                    <a:lnTo>
                      <a:pt x="143" y="200"/>
                    </a:lnTo>
                    <a:lnTo>
                      <a:pt x="145" y="199"/>
                    </a:lnTo>
                    <a:lnTo>
                      <a:pt x="144" y="195"/>
                    </a:lnTo>
                    <a:lnTo>
                      <a:pt x="145" y="195"/>
                    </a:lnTo>
                    <a:lnTo>
                      <a:pt x="144" y="191"/>
                    </a:lnTo>
                    <a:lnTo>
                      <a:pt x="142" y="191"/>
                    </a:lnTo>
                    <a:lnTo>
                      <a:pt x="145" y="191"/>
                    </a:lnTo>
                    <a:lnTo>
                      <a:pt x="145" y="190"/>
                    </a:lnTo>
                    <a:lnTo>
                      <a:pt x="147" y="191"/>
                    </a:lnTo>
                    <a:lnTo>
                      <a:pt x="147" y="190"/>
                    </a:lnTo>
                    <a:lnTo>
                      <a:pt x="148" y="190"/>
                    </a:lnTo>
                    <a:lnTo>
                      <a:pt x="148" y="191"/>
                    </a:lnTo>
                    <a:lnTo>
                      <a:pt x="147" y="185"/>
                    </a:lnTo>
                    <a:lnTo>
                      <a:pt x="148" y="184"/>
                    </a:lnTo>
                    <a:lnTo>
                      <a:pt x="153" y="185"/>
                    </a:lnTo>
                    <a:lnTo>
                      <a:pt x="153" y="186"/>
                    </a:lnTo>
                    <a:lnTo>
                      <a:pt x="153" y="189"/>
                    </a:lnTo>
                    <a:lnTo>
                      <a:pt x="152" y="189"/>
                    </a:lnTo>
                    <a:lnTo>
                      <a:pt x="153" y="191"/>
                    </a:lnTo>
                    <a:lnTo>
                      <a:pt x="154" y="191"/>
                    </a:lnTo>
                    <a:lnTo>
                      <a:pt x="155" y="192"/>
                    </a:lnTo>
                    <a:lnTo>
                      <a:pt x="155" y="191"/>
                    </a:lnTo>
                    <a:lnTo>
                      <a:pt x="157" y="191"/>
                    </a:lnTo>
                    <a:lnTo>
                      <a:pt x="158" y="195"/>
                    </a:lnTo>
                    <a:lnTo>
                      <a:pt x="156" y="195"/>
                    </a:lnTo>
                    <a:lnTo>
                      <a:pt x="158" y="196"/>
                    </a:lnTo>
                    <a:lnTo>
                      <a:pt x="158" y="197"/>
                    </a:lnTo>
                    <a:lnTo>
                      <a:pt x="161" y="197"/>
                    </a:lnTo>
                    <a:lnTo>
                      <a:pt x="162" y="199"/>
                    </a:lnTo>
                    <a:lnTo>
                      <a:pt x="162" y="196"/>
                    </a:lnTo>
                    <a:lnTo>
                      <a:pt x="164" y="196"/>
                    </a:lnTo>
                    <a:lnTo>
                      <a:pt x="164" y="194"/>
                    </a:lnTo>
                    <a:lnTo>
                      <a:pt x="165" y="193"/>
                    </a:lnTo>
                    <a:lnTo>
                      <a:pt x="166" y="194"/>
                    </a:lnTo>
                    <a:lnTo>
                      <a:pt x="165" y="194"/>
                    </a:lnTo>
                    <a:lnTo>
                      <a:pt x="165" y="195"/>
                    </a:lnTo>
                    <a:lnTo>
                      <a:pt x="167" y="195"/>
                    </a:lnTo>
                    <a:lnTo>
                      <a:pt x="167" y="196"/>
                    </a:lnTo>
                    <a:lnTo>
                      <a:pt x="169" y="196"/>
                    </a:lnTo>
                    <a:lnTo>
                      <a:pt x="170" y="196"/>
                    </a:lnTo>
                    <a:lnTo>
                      <a:pt x="173" y="195"/>
                    </a:lnTo>
                    <a:lnTo>
                      <a:pt x="173" y="196"/>
                    </a:lnTo>
                    <a:lnTo>
                      <a:pt x="172" y="197"/>
                    </a:lnTo>
                    <a:lnTo>
                      <a:pt x="173" y="198"/>
                    </a:lnTo>
                    <a:lnTo>
                      <a:pt x="175" y="204"/>
                    </a:lnTo>
                    <a:lnTo>
                      <a:pt x="176" y="204"/>
                    </a:lnTo>
                    <a:lnTo>
                      <a:pt x="178" y="205"/>
                    </a:lnTo>
                    <a:lnTo>
                      <a:pt x="178" y="208"/>
                    </a:lnTo>
                    <a:lnTo>
                      <a:pt x="178" y="207"/>
                    </a:lnTo>
                    <a:lnTo>
                      <a:pt x="180" y="207"/>
                    </a:lnTo>
                    <a:lnTo>
                      <a:pt x="180" y="208"/>
                    </a:lnTo>
                    <a:lnTo>
                      <a:pt x="179" y="210"/>
                    </a:lnTo>
                    <a:lnTo>
                      <a:pt x="180" y="212"/>
                    </a:lnTo>
                    <a:lnTo>
                      <a:pt x="180" y="214"/>
                    </a:lnTo>
                    <a:lnTo>
                      <a:pt x="181" y="212"/>
                    </a:lnTo>
                    <a:lnTo>
                      <a:pt x="182" y="213"/>
                    </a:lnTo>
                    <a:lnTo>
                      <a:pt x="184" y="212"/>
                    </a:lnTo>
                    <a:lnTo>
                      <a:pt x="186" y="212"/>
                    </a:lnTo>
                    <a:lnTo>
                      <a:pt x="187" y="216"/>
                    </a:lnTo>
                    <a:lnTo>
                      <a:pt x="189" y="217"/>
                    </a:lnTo>
                    <a:lnTo>
                      <a:pt x="188" y="218"/>
                    </a:lnTo>
                    <a:lnTo>
                      <a:pt x="190" y="218"/>
                    </a:lnTo>
                    <a:lnTo>
                      <a:pt x="193" y="221"/>
                    </a:lnTo>
                    <a:lnTo>
                      <a:pt x="192" y="223"/>
                    </a:lnTo>
                    <a:lnTo>
                      <a:pt x="192" y="224"/>
                    </a:lnTo>
                    <a:lnTo>
                      <a:pt x="193" y="223"/>
                    </a:lnTo>
                    <a:lnTo>
                      <a:pt x="193" y="225"/>
                    </a:lnTo>
                    <a:lnTo>
                      <a:pt x="193" y="231"/>
                    </a:lnTo>
                    <a:lnTo>
                      <a:pt x="194" y="231"/>
                    </a:lnTo>
                    <a:lnTo>
                      <a:pt x="194" y="232"/>
                    </a:lnTo>
                    <a:lnTo>
                      <a:pt x="197" y="232"/>
                    </a:lnTo>
                    <a:lnTo>
                      <a:pt x="197" y="233"/>
                    </a:lnTo>
                    <a:lnTo>
                      <a:pt x="198" y="233"/>
                    </a:lnTo>
                    <a:lnTo>
                      <a:pt x="198" y="234"/>
                    </a:lnTo>
                    <a:lnTo>
                      <a:pt x="200" y="233"/>
                    </a:lnTo>
                    <a:lnTo>
                      <a:pt x="202" y="234"/>
                    </a:lnTo>
                    <a:lnTo>
                      <a:pt x="204" y="236"/>
                    </a:lnTo>
                    <a:lnTo>
                      <a:pt x="203" y="236"/>
                    </a:lnTo>
                    <a:lnTo>
                      <a:pt x="204" y="236"/>
                    </a:lnTo>
                    <a:lnTo>
                      <a:pt x="204" y="238"/>
                    </a:lnTo>
                    <a:lnTo>
                      <a:pt x="205" y="238"/>
                    </a:lnTo>
                    <a:lnTo>
                      <a:pt x="205" y="239"/>
                    </a:lnTo>
                    <a:lnTo>
                      <a:pt x="205" y="241"/>
                    </a:lnTo>
                    <a:lnTo>
                      <a:pt x="207" y="242"/>
                    </a:lnTo>
                    <a:lnTo>
                      <a:pt x="208" y="241"/>
                    </a:lnTo>
                    <a:lnTo>
                      <a:pt x="212" y="244"/>
                    </a:lnTo>
                    <a:lnTo>
                      <a:pt x="213" y="246"/>
                    </a:lnTo>
                    <a:lnTo>
                      <a:pt x="215" y="248"/>
                    </a:lnTo>
                    <a:lnTo>
                      <a:pt x="218" y="249"/>
                    </a:lnTo>
                    <a:lnTo>
                      <a:pt x="221" y="251"/>
                    </a:lnTo>
                    <a:lnTo>
                      <a:pt x="224" y="255"/>
                    </a:lnTo>
                    <a:lnTo>
                      <a:pt x="226" y="254"/>
                    </a:lnTo>
                    <a:lnTo>
                      <a:pt x="227" y="254"/>
                    </a:lnTo>
                    <a:lnTo>
                      <a:pt x="229" y="254"/>
                    </a:lnTo>
                    <a:lnTo>
                      <a:pt x="229" y="253"/>
                    </a:lnTo>
                    <a:lnTo>
                      <a:pt x="230" y="250"/>
                    </a:lnTo>
                    <a:lnTo>
                      <a:pt x="229" y="249"/>
                    </a:lnTo>
                    <a:lnTo>
                      <a:pt x="231" y="249"/>
                    </a:lnTo>
                    <a:lnTo>
                      <a:pt x="231" y="247"/>
                    </a:lnTo>
                    <a:lnTo>
                      <a:pt x="234" y="246"/>
                    </a:lnTo>
                    <a:lnTo>
                      <a:pt x="235" y="244"/>
                    </a:lnTo>
                    <a:lnTo>
                      <a:pt x="236" y="243"/>
                    </a:lnTo>
                    <a:lnTo>
                      <a:pt x="237" y="243"/>
                    </a:lnTo>
                    <a:lnTo>
                      <a:pt x="238" y="242"/>
                    </a:lnTo>
                    <a:lnTo>
                      <a:pt x="239" y="244"/>
                    </a:lnTo>
                    <a:lnTo>
                      <a:pt x="240" y="243"/>
                    </a:lnTo>
                    <a:lnTo>
                      <a:pt x="242" y="243"/>
                    </a:lnTo>
                    <a:lnTo>
                      <a:pt x="243" y="244"/>
                    </a:lnTo>
                    <a:lnTo>
                      <a:pt x="246" y="246"/>
                    </a:lnTo>
                    <a:lnTo>
                      <a:pt x="246" y="248"/>
                    </a:lnTo>
                    <a:lnTo>
                      <a:pt x="249" y="249"/>
                    </a:lnTo>
                    <a:lnTo>
                      <a:pt x="250" y="250"/>
                    </a:lnTo>
                    <a:lnTo>
                      <a:pt x="251" y="248"/>
                    </a:lnTo>
                    <a:lnTo>
                      <a:pt x="252" y="250"/>
                    </a:lnTo>
                    <a:lnTo>
                      <a:pt x="253" y="250"/>
                    </a:lnTo>
                    <a:lnTo>
                      <a:pt x="253" y="249"/>
                    </a:lnTo>
                    <a:lnTo>
                      <a:pt x="256" y="250"/>
                    </a:lnTo>
                    <a:lnTo>
                      <a:pt x="256" y="252"/>
                    </a:lnTo>
                    <a:lnTo>
                      <a:pt x="257" y="255"/>
                    </a:lnTo>
                    <a:lnTo>
                      <a:pt x="258" y="255"/>
                    </a:lnTo>
                    <a:lnTo>
                      <a:pt x="260" y="256"/>
                    </a:lnTo>
                    <a:lnTo>
                      <a:pt x="261" y="258"/>
                    </a:lnTo>
                    <a:lnTo>
                      <a:pt x="263" y="260"/>
                    </a:lnTo>
                    <a:lnTo>
                      <a:pt x="264" y="255"/>
                    </a:lnTo>
                    <a:lnTo>
                      <a:pt x="266" y="254"/>
                    </a:lnTo>
                    <a:lnTo>
                      <a:pt x="268" y="255"/>
                    </a:lnTo>
                    <a:lnTo>
                      <a:pt x="267" y="256"/>
                    </a:lnTo>
                    <a:lnTo>
                      <a:pt x="268" y="259"/>
                    </a:lnTo>
                    <a:lnTo>
                      <a:pt x="267" y="259"/>
                    </a:lnTo>
                    <a:lnTo>
                      <a:pt x="268" y="261"/>
                    </a:lnTo>
                    <a:lnTo>
                      <a:pt x="269" y="262"/>
                    </a:lnTo>
                    <a:lnTo>
                      <a:pt x="269" y="263"/>
                    </a:lnTo>
                    <a:lnTo>
                      <a:pt x="266" y="262"/>
                    </a:lnTo>
                    <a:lnTo>
                      <a:pt x="266" y="263"/>
                    </a:lnTo>
                    <a:lnTo>
                      <a:pt x="268" y="263"/>
                    </a:lnTo>
                    <a:lnTo>
                      <a:pt x="268" y="265"/>
                    </a:lnTo>
                    <a:lnTo>
                      <a:pt x="267" y="265"/>
                    </a:lnTo>
                    <a:lnTo>
                      <a:pt x="268" y="265"/>
                    </a:lnTo>
                    <a:lnTo>
                      <a:pt x="268" y="267"/>
                    </a:lnTo>
                    <a:lnTo>
                      <a:pt x="271" y="268"/>
                    </a:lnTo>
                    <a:lnTo>
                      <a:pt x="273" y="267"/>
                    </a:lnTo>
                    <a:lnTo>
                      <a:pt x="274" y="268"/>
                    </a:lnTo>
                    <a:lnTo>
                      <a:pt x="275" y="266"/>
                    </a:lnTo>
                    <a:lnTo>
                      <a:pt x="277" y="268"/>
                    </a:lnTo>
                    <a:lnTo>
                      <a:pt x="277" y="267"/>
                    </a:lnTo>
                    <a:lnTo>
                      <a:pt x="278" y="268"/>
                    </a:lnTo>
                    <a:lnTo>
                      <a:pt x="278" y="267"/>
                    </a:lnTo>
                    <a:lnTo>
                      <a:pt x="277" y="265"/>
                    </a:lnTo>
                    <a:lnTo>
                      <a:pt x="278" y="264"/>
                    </a:lnTo>
                    <a:lnTo>
                      <a:pt x="279" y="263"/>
                    </a:lnTo>
                    <a:lnTo>
                      <a:pt x="280" y="266"/>
                    </a:lnTo>
                    <a:lnTo>
                      <a:pt x="282" y="266"/>
                    </a:lnTo>
                    <a:lnTo>
                      <a:pt x="282" y="265"/>
                    </a:lnTo>
                    <a:lnTo>
                      <a:pt x="284" y="263"/>
                    </a:lnTo>
                    <a:lnTo>
                      <a:pt x="283" y="262"/>
                    </a:lnTo>
                    <a:lnTo>
                      <a:pt x="285" y="262"/>
                    </a:lnTo>
                    <a:lnTo>
                      <a:pt x="286" y="260"/>
                    </a:lnTo>
                    <a:lnTo>
                      <a:pt x="283" y="258"/>
                    </a:lnTo>
                    <a:lnTo>
                      <a:pt x="283" y="254"/>
                    </a:lnTo>
                    <a:lnTo>
                      <a:pt x="282" y="252"/>
                    </a:lnTo>
                    <a:lnTo>
                      <a:pt x="283" y="249"/>
                    </a:lnTo>
                    <a:lnTo>
                      <a:pt x="287" y="249"/>
                    </a:lnTo>
                    <a:lnTo>
                      <a:pt x="290" y="249"/>
                    </a:lnTo>
                    <a:lnTo>
                      <a:pt x="291" y="244"/>
                    </a:lnTo>
                    <a:lnTo>
                      <a:pt x="293" y="246"/>
                    </a:lnTo>
                    <a:lnTo>
                      <a:pt x="294" y="246"/>
                    </a:lnTo>
                    <a:lnTo>
                      <a:pt x="295" y="244"/>
                    </a:lnTo>
                    <a:lnTo>
                      <a:pt x="294" y="242"/>
                    </a:lnTo>
                    <a:lnTo>
                      <a:pt x="295" y="241"/>
                    </a:lnTo>
                    <a:lnTo>
                      <a:pt x="294" y="241"/>
                    </a:lnTo>
                    <a:lnTo>
                      <a:pt x="294" y="239"/>
                    </a:lnTo>
                    <a:lnTo>
                      <a:pt x="299" y="242"/>
                    </a:lnTo>
                    <a:lnTo>
                      <a:pt x="300" y="243"/>
                    </a:lnTo>
                    <a:lnTo>
                      <a:pt x="300" y="244"/>
                    </a:lnTo>
                    <a:lnTo>
                      <a:pt x="299" y="244"/>
                    </a:lnTo>
                    <a:lnTo>
                      <a:pt x="298" y="246"/>
                    </a:lnTo>
                    <a:lnTo>
                      <a:pt x="302" y="252"/>
                    </a:lnTo>
                    <a:lnTo>
                      <a:pt x="302" y="254"/>
                    </a:lnTo>
                    <a:lnTo>
                      <a:pt x="305" y="254"/>
                    </a:lnTo>
                    <a:lnTo>
                      <a:pt x="305" y="255"/>
                    </a:lnTo>
                    <a:lnTo>
                      <a:pt x="307" y="255"/>
                    </a:lnTo>
                    <a:lnTo>
                      <a:pt x="308" y="257"/>
                    </a:lnTo>
                    <a:lnTo>
                      <a:pt x="311" y="257"/>
                    </a:lnTo>
                    <a:lnTo>
                      <a:pt x="311" y="253"/>
                    </a:lnTo>
                    <a:lnTo>
                      <a:pt x="312" y="254"/>
                    </a:lnTo>
                    <a:lnTo>
                      <a:pt x="314" y="253"/>
                    </a:lnTo>
                    <a:lnTo>
                      <a:pt x="315" y="253"/>
                    </a:lnTo>
                    <a:lnTo>
                      <a:pt x="317" y="252"/>
                    </a:lnTo>
                    <a:lnTo>
                      <a:pt x="318" y="252"/>
                    </a:lnTo>
                    <a:lnTo>
                      <a:pt x="318" y="253"/>
                    </a:lnTo>
                    <a:lnTo>
                      <a:pt x="319" y="253"/>
                    </a:lnTo>
                    <a:lnTo>
                      <a:pt x="319" y="254"/>
                    </a:lnTo>
                    <a:lnTo>
                      <a:pt x="320" y="255"/>
                    </a:lnTo>
                    <a:lnTo>
                      <a:pt x="320" y="254"/>
                    </a:lnTo>
                    <a:lnTo>
                      <a:pt x="321" y="254"/>
                    </a:lnTo>
                    <a:lnTo>
                      <a:pt x="321" y="258"/>
                    </a:lnTo>
                    <a:lnTo>
                      <a:pt x="322" y="258"/>
                    </a:lnTo>
                    <a:lnTo>
                      <a:pt x="322" y="257"/>
                    </a:lnTo>
                    <a:lnTo>
                      <a:pt x="323" y="255"/>
                    </a:lnTo>
                    <a:lnTo>
                      <a:pt x="323" y="258"/>
                    </a:lnTo>
                    <a:lnTo>
                      <a:pt x="324" y="257"/>
                    </a:lnTo>
                    <a:lnTo>
                      <a:pt x="326" y="256"/>
                    </a:lnTo>
                    <a:lnTo>
                      <a:pt x="335" y="256"/>
                    </a:lnTo>
                    <a:lnTo>
                      <a:pt x="335" y="255"/>
                    </a:lnTo>
                    <a:lnTo>
                      <a:pt x="334" y="252"/>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87" name="Group 128">
              <a:extLst>
                <a:ext uri="{FF2B5EF4-FFF2-40B4-BE49-F238E27FC236}">
                  <a16:creationId xmlns:a16="http://schemas.microsoft.com/office/drawing/2014/main" id="{BFA35163-96AF-47C4-BD6A-F75EA272B527}"/>
                </a:ext>
              </a:extLst>
            </p:cNvPr>
            <p:cNvGrpSpPr>
              <a:grpSpLocks/>
            </p:cNvGrpSpPr>
            <p:nvPr/>
          </p:nvGrpSpPr>
          <p:grpSpPr bwMode="auto">
            <a:xfrm>
              <a:off x="791" y="2910"/>
              <a:ext cx="569" cy="509"/>
              <a:chOff x="791" y="2910"/>
              <a:chExt cx="569" cy="509"/>
            </a:xfrm>
          </p:grpSpPr>
          <p:sp>
            <p:nvSpPr>
              <p:cNvPr id="485" name="Freeform 126">
                <a:extLst>
                  <a:ext uri="{FF2B5EF4-FFF2-40B4-BE49-F238E27FC236}">
                    <a16:creationId xmlns:a16="http://schemas.microsoft.com/office/drawing/2014/main" id="{3D964F6A-22FD-44B6-B939-64023E3F87FC}"/>
                  </a:ext>
                </a:extLst>
              </p:cNvPr>
              <p:cNvSpPr>
                <a:spLocks/>
              </p:cNvSpPr>
              <p:nvPr/>
            </p:nvSpPr>
            <p:spPr bwMode="auto">
              <a:xfrm>
                <a:off x="791" y="2910"/>
                <a:ext cx="569" cy="509"/>
              </a:xfrm>
              <a:custGeom>
                <a:avLst/>
                <a:gdLst>
                  <a:gd name="T0" fmla="*/ 128 w 569"/>
                  <a:gd name="T1" fmla="*/ 470 h 509"/>
                  <a:gd name="T2" fmla="*/ 100 w 569"/>
                  <a:gd name="T3" fmla="*/ 473 h 509"/>
                  <a:gd name="T4" fmla="*/ 79 w 569"/>
                  <a:gd name="T5" fmla="*/ 467 h 509"/>
                  <a:gd name="T6" fmla="*/ 69 w 569"/>
                  <a:gd name="T7" fmla="*/ 420 h 509"/>
                  <a:gd name="T8" fmla="*/ 60 w 569"/>
                  <a:gd name="T9" fmla="*/ 397 h 509"/>
                  <a:gd name="T10" fmla="*/ 56 w 569"/>
                  <a:gd name="T11" fmla="*/ 386 h 509"/>
                  <a:gd name="T12" fmla="*/ 81 w 569"/>
                  <a:gd name="T13" fmla="*/ 368 h 509"/>
                  <a:gd name="T14" fmla="*/ 91 w 569"/>
                  <a:gd name="T15" fmla="*/ 338 h 509"/>
                  <a:gd name="T16" fmla="*/ 106 w 569"/>
                  <a:gd name="T17" fmla="*/ 306 h 509"/>
                  <a:gd name="T18" fmla="*/ 89 w 569"/>
                  <a:gd name="T19" fmla="*/ 267 h 509"/>
                  <a:gd name="T20" fmla="*/ 60 w 569"/>
                  <a:gd name="T21" fmla="*/ 236 h 509"/>
                  <a:gd name="T22" fmla="*/ 33 w 569"/>
                  <a:gd name="T23" fmla="*/ 210 h 509"/>
                  <a:gd name="T24" fmla="*/ 6 w 569"/>
                  <a:gd name="T25" fmla="*/ 198 h 509"/>
                  <a:gd name="T26" fmla="*/ 25 w 569"/>
                  <a:gd name="T27" fmla="*/ 175 h 509"/>
                  <a:gd name="T28" fmla="*/ 41 w 569"/>
                  <a:gd name="T29" fmla="*/ 146 h 509"/>
                  <a:gd name="T30" fmla="*/ 85 w 569"/>
                  <a:gd name="T31" fmla="*/ 126 h 509"/>
                  <a:gd name="T32" fmla="*/ 128 w 569"/>
                  <a:gd name="T33" fmla="*/ 122 h 509"/>
                  <a:gd name="T34" fmla="*/ 164 w 569"/>
                  <a:gd name="T35" fmla="*/ 107 h 509"/>
                  <a:gd name="T36" fmla="*/ 188 w 569"/>
                  <a:gd name="T37" fmla="*/ 92 h 509"/>
                  <a:gd name="T38" fmla="*/ 237 w 569"/>
                  <a:gd name="T39" fmla="*/ 103 h 509"/>
                  <a:gd name="T40" fmla="*/ 273 w 569"/>
                  <a:gd name="T41" fmla="*/ 101 h 509"/>
                  <a:gd name="T42" fmla="*/ 282 w 569"/>
                  <a:gd name="T43" fmla="*/ 78 h 509"/>
                  <a:gd name="T44" fmla="*/ 295 w 569"/>
                  <a:gd name="T45" fmla="*/ 68 h 509"/>
                  <a:gd name="T46" fmla="*/ 321 w 569"/>
                  <a:gd name="T47" fmla="*/ 39 h 509"/>
                  <a:gd name="T48" fmla="*/ 343 w 569"/>
                  <a:gd name="T49" fmla="*/ 44 h 509"/>
                  <a:gd name="T50" fmla="*/ 368 w 569"/>
                  <a:gd name="T51" fmla="*/ 52 h 509"/>
                  <a:gd name="T52" fmla="*/ 423 w 569"/>
                  <a:gd name="T53" fmla="*/ 18 h 509"/>
                  <a:gd name="T54" fmla="*/ 446 w 569"/>
                  <a:gd name="T55" fmla="*/ 7 h 509"/>
                  <a:gd name="T56" fmla="*/ 468 w 569"/>
                  <a:gd name="T57" fmla="*/ 20 h 509"/>
                  <a:gd name="T58" fmla="*/ 488 w 569"/>
                  <a:gd name="T59" fmla="*/ 49 h 509"/>
                  <a:gd name="T60" fmla="*/ 491 w 569"/>
                  <a:gd name="T61" fmla="*/ 77 h 509"/>
                  <a:gd name="T62" fmla="*/ 489 w 569"/>
                  <a:gd name="T63" fmla="*/ 109 h 509"/>
                  <a:gd name="T64" fmla="*/ 483 w 569"/>
                  <a:gd name="T65" fmla="*/ 137 h 509"/>
                  <a:gd name="T66" fmla="*/ 499 w 569"/>
                  <a:gd name="T67" fmla="*/ 161 h 509"/>
                  <a:gd name="T68" fmla="*/ 528 w 569"/>
                  <a:gd name="T69" fmla="*/ 171 h 509"/>
                  <a:gd name="T70" fmla="*/ 541 w 569"/>
                  <a:gd name="T71" fmla="*/ 189 h 509"/>
                  <a:gd name="T72" fmla="*/ 539 w 569"/>
                  <a:gd name="T73" fmla="*/ 225 h 509"/>
                  <a:gd name="T74" fmla="*/ 552 w 569"/>
                  <a:gd name="T75" fmla="*/ 249 h 509"/>
                  <a:gd name="T76" fmla="*/ 542 w 569"/>
                  <a:gd name="T77" fmla="*/ 279 h 509"/>
                  <a:gd name="T78" fmla="*/ 530 w 569"/>
                  <a:gd name="T79" fmla="*/ 288 h 509"/>
                  <a:gd name="T80" fmla="*/ 548 w 569"/>
                  <a:gd name="T81" fmla="*/ 306 h 509"/>
                  <a:gd name="T82" fmla="*/ 567 w 569"/>
                  <a:gd name="T83" fmla="*/ 330 h 509"/>
                  <a:gd name="T84" fmla="*/ 557 w 569"/>
                  <a:gd name="T85" fmla="*/ 360 h 509"/>
                  <a:gd name="T86" fmla="*/ 544 w 569"/>
                  <a:gd name="T87" fmla="*/ 384 h 509"/>
                  <a:gd name="T88" fmla="*/ 524 w 569"/>
                  <a:gd name="T89" fmla="*/ 401 h 509"/>
                  <a:gd name="T90" fmla="*/ 495 w 569"/>
                  <a:gd name="T91" fmla="*/ 412 h 509"/>
                  <a:gd name="T92" fmla="*/ 475 w 569"/>
                  <a:gd name="T93" fmla="*/ 420 h 509"/>
                  <a:gd name="T94" fmla="*/ 469 w 569"/>
                  <a:gd name="T95" fmla="*/ 456 h 509"/>
                  <a:gd name="T96" fmla="*/ 457 w 569"/>
                  <a:gd name="T97" fmla="*/ 480 h 509"/>
                  <a:gd name="T98" fmla="*/ 438 w 569"/>
                  <a:gd name="T99" fmla="*/ 480 h 509"/>
                  <a:gd name="T100" fmla="*/ 411 w 569"/>
                  <a:gd name="T101" fmla="*/ 478 h 509"/>
                  <a:gd name="T102" fmla="*/ 386 w 569"/>
                  <a:gd name="T103" fmla="*/ 495 h 509"/>
                  <a:gd name="T104" fmla="*/ 372 w 569"/>
                  <a:gd name="T105" fmla="*/ 480 h 509"/>
                  <a:gd name="T106" fmla="*/ 340 w 569"/>
                  <a:gd name="T107" fmla="*/ 465 h 509"/>
                  <a:gd name="T108" fmla="*/ 330 w 569"/>
                  <a:gd name="T109" fmla="*/ 486 h 509"/>
                  <a:gd name="T110" fmla="*/ 312 w 569"/>
                  <a:gd name="T111" fmla="*/ 499 h 509"/>
                  <a:gd name="T112" fmla="*/ 291 w 569"/>
                  <a:gd name="T113" fmla="*/ 488 h 509"/>
                  <a:gd name="T114" fmla="*/ 269 w 569"/>
                  <a:gd name="T115" fmla="*/ 484 h 509"/>
                  <a:gd name="T116" fmla="*/ 243 w 569"/>
                  <a:gd name="T117" fmla="*/ 476 h 509"/>
                  <a:gd name="T118" fmla="*/ 233 w 569"/>
                  <a:gd name="T119" fmla="*/ 484 h 509"/>
                  <a:gd name="T120" fmla="*/ 216 w 569"/>
                  <a:gd name="T121" fmla="*/ 473 h 509"/>
                  <a:gd name="T122" fmla="*/ 190 w 569"/>
                  <a:gd name="T123" fmla="*/ 474 h 509"/>
                  <a:gd name="T124" fmla="*/ 158 w 569"/>
                  <a:gd name="T125" fmla="*/ 475 h 5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9"/>
                  <a:gd name="T190" fmla="*/ 0 h 509"/>
                  <a:gd name="T191" fmla="*/ 569 w 569"/>
                  <a:gd name="T192" fmla="*/ 509 h 50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9" h="509">
                    <a:moveTo>
                      <a:pt x="144" y="458"/>
                    </a:moveTo>
                    <a:lnTo>
                      <a:pt x="142" y="460"/>
                    </a:lnTo>
                    <a:lnTo>
                      <a:pt x="142" y="459"/>
                    </a:lnTo>
                    <a:lnTo>
                      <a:pt x="139" y="461"/>
                    </a:lnTo>
                    <a:lnTo>
                      <a:pt x="138" y="461"/>
                    </a:lnTo>
                    <a:lnTo>
                      <a:pt x="136" y="460"/>
                    </a:lnTo>
                    <a:lnTo>
                      <a:pt x="135" y="463"/>
                    </a:lnTo>
                    <a:lnTo>
                      <a:pt x="136" y="465"/>
                    </a:lnTo>
                    <a:lnTo>
                      <a:pt x="135" y="467"/>
                    </a:lnTo>
                    <a:lnTo>
                      <a:pt x="135" y="465"/>
                    </a:lnTo>
                    <a:lnTo>
                      <a:pt x="134" y="468"/>
                    </a:lnTo>
                    <a:lnTo>
                      <a:pt x="134" y="469"/>
                    </a:lnTo>
                    <a:lnTo>
                      <a:pt x="134" y="470"/>
                    </a:lnTo>
                    <a:lnTo>
                      <a:pt x="133" y="470"/>
                    </a:lnTo>
                    <a:lnTo>
                      <a:pt x="133" y="471"/>
                    </a:lnTo>
                    <a:lnTo>
                      <a:pt x="132" y="469"/>
                    </a:lnTo>
                    <a:lnTo>
                      <a:pt x="131" y="469"/>
                    </a:lnTo>
                    <a:lnTo>
                      <a:pt x="131" y="471"/>
                    </a:lnTo>
                    <a:lnTo>
                      <a:pt x="132" y="473"/>
                    </a:lnTo>
                    <a:lnTo>
                      <a:pt x="131" y="473"/>
                    </a:lnTo>
                    <a:lnTo>
                      <a:pt x="131" y="475"/>
                    </a:lnTo>
                    <a:lnTo>
                      <a:pt x="130" y="475"/>
                    </a:lnTo>
                    <a:lnTo>
                      <a:pt x="130" y="472"/>
                    </a:lnTo>
                    <a:lnTo>
                      <a:pt x="128" y="472"/>
                    </a:lnTo>
                    <a:lnTo>
                      <a:pt x="128" y="470"/>
                    </a:lnTo>
                    <a:lnTo>
                      <a:pt x="126" y="472"/>
                    </a:lnTo>
                    <a:lnTo>
                      <a:pt x="126" y="473"/>
                    </a:lnTo>
                    <a:lnTo>
                      <a:pt x="125" y="475"/>
                    </a:lnTo>
                    <a:lnTo>
                      <a:pt x="125" y="476"/>
                    </a:lnTo>
                    <a:lnTo>
                      <a:pt x="125" y="477"/>
                    </a:lnTo>
                    <a:lnTo>
                      <a:pt x="121" y="476"/>
                    </a:lnTo>
                    <a:lnTo>
                      <a:pt x="118" y="475"/>
                    </a:lnTo>
                    <a:lnTo>
                      <a:pt x="118" y="473"/>
                    </a:lnTo>
                    <a:lnTo>
                      <a:pt x="117" y="472"/>
                    </a:lnTo>
                    <a:lnTo>
                      <a:pt x="114" y="475"/>
                    </a:lnTo>
                    <a:lnTo>
                      <a:pt x="114" y="478"/>
                    </a:lnTo>
                    <a:lnTo>
                      <a:pt x="113" y="478"/>
                    </a:lnTo>
                    <a:lnTo>
                      <a:pt x="111" y="480"/>
                    </a:lnTo>
                    <a:lnTo>
                      <a:pt x="111" y="478"/>
                    </a:lnTo>
                    <a:lnTo>
                      <a:pt x="107" y="479"/>
                    </a:lnTo>
                    <a:lnTo>
                      <a:pt x="107" y="478"/>
                    </a:lnTo>
                    <a:lnTo>
                      <a:pt x="105" y="478"/>
                    </a:lnTo>
                    <a:lnTo>
                      <a:pt x="105" y="476"/>
                    </a:lnTo>
                    <a:lnTo>
                      <a:pt x="104" y="475"/>
                    </a:lnTo>
                    <a:lnTo>
                      <a:pt x="103" y="476"/>
                    </a:lnTo>
                    <a:lnTo>
                      <a:pt x="100" y="476"/>
                    </a:lnTo>
                    <a:lnTo>
                      <a:pt x="102" y="475"/>
                    </a:lnTo>
                    <a:lnTo>
                      <a:pt x="102" y="473"/>
                    </a:lnTo>
                    <a:lnTo>
                      <a:pt x="104" y="472"/>
                    </a:lnTo>
                    <a:lnTo>
                      <a:pt x="100" y="472"/>
                    </a:lnTo>
                    <a:lnTo>
                      <a:pt x="100" y="473"/>
                    </a:lnTo>
                    <a:lnTo>
                      <a:pt x="98" y="472"/>
                    </a:lnTo>
                    <a:lnTo>
                      <a:pt x="98" y="470"/>
                    </a:lnTo>
                    <a:lnTo>
                      <a:pt x="98" y="468"/>
                    </a:lnTo>
                    <a:lnTo>
                      <a:pt x="95" y="465"/>
                    </a:lnTo>
                    <a:lnTo>
                      <a:pt x="93" y="466"/>
                    </a:lnTo>
                    <a:lnTo>
                      <a:pt x="93" y="467"/>
                    </a:lnTo>
                    <a:lnTo>
                      <a:pt x="94" y="468"/>
                    </a:lnTo>
                    <a:lnTo>
                      <a:pt x="92" y="468"/>
                    </a:lnTo>
                    <a:lnTo>
                      <a:pt x="90" y="471"/>
                    </a:lnTo>
                    <a:lnTo>
                      <a:pt x="89" y="471"/>
                    </a:lnTo>
                    <a:lnTo>
                      <a:pt x="87" y="472"/>
                    </a:lnTo>
                    <a:lnTo>
                      <a:pt x="87" y="471"/>
                    </a:lnTo>
                    <a:lnTo>
                      <a:pt x="87" y="470"/>
                    </a:lnTo>
                    <a:lnTo>
                      <a:pt x="86" y="471"/>
                    </a:lnTo>
                    <a:lnTo>
                      <a:pt x="85" y="471"/>
                    </a:lnTo>
                    <a:lnTo>
                      <a:pt x="85" y="467"/>
                    </a:lnTo>
                    <a:lnTo>
                      <a:pt x="85" y="468"/>
                    </a:lnTo>
                    <a:lnTo>
                      <a:pt x="84" y="467"/>
                    </a:lnTo>
                    <a:lnTo>
                      <a:pt x="84" y="463"/>
                    </a:lnTo>
                    <a:lnTo>
                      <a:pt x="82" y="463"/>
                    </a:lnTo>
                    <a:lnTo>
                      <a:pt x="83" y="464"/>
                    </a:lnTo>
                    <a:lnTo>
                      <a:pt x="81" y="464"/>
                    </a:lnTo>
                    <a:lnTo>
                      <a:pt x="81" y="467"/>
                    </a:lnTo>
                    <a:lnTo>
                      <a:pt x="79" y="467"/>
                    </a:lnTo>
                    <a:lnTo>
                      <a:pt x="79" y="468"/>
                    </a:lnTo>
                    <a:lnTo>
                      <a:pt x="76" y="466"/>
                    </a:lnTo>
                    <a:lnTo>
                      <a:pt x="74" y="465"/>
                    </a:lnTo>
                    <a:lnTo>
                      <a:pt x="72" y="469"/>
                    </a:lnTo>
                    <a:lnTo>
                      <a:pt x="71" y="469"/>
                    </a:lnTo>
                    <a:lnTo>
                      <a:pt x="68" y="468"/>
                    </a:lnTo>
                    <a:lnTo>
                      <a:pt x="67" y="468"/>
                    </a:lnTo>
                    <a:lnTo>
                      <a:pt x="68" y="465"/>
                    </a:lnTo>
                    <a:lnTo>
                      <a:pt x="68" y="464"/>
                    </a:lnTo>
                    <a:lnTo>
                      <a:pt x="69" y="459"/>
                    </a:lnTo>
                    <a:lnTo>
                      <a:pt x="70" y="456"/>
                    </a:lnTo>
                    <a:lnTo>
                      <a:pt x="68" y="455"/>
                    </a:lnTo>
                    <a:lnTo>
                      <a:pt x="69" y="452"/>
                    </a:lnTo>
                    <a:lnTo>
                      <a:pt x="65" y="448"/>
                    </a:lnTo>
                    <a:lnTo>
                      <a:pt x="64" y="448"/>
                    </a:lnTo>
                    <a:lnTo>
                      <a:pt x="61" y="452"/>
                    </a:lnTo>
                    <a:lnTo>
                      <a:pt x="61" y="451"/>
                    </a:lnTo>
                    <a:lnTo>
                      <a:pt x="63" y="450"/>
                    </a:lnTo>
                    <a:lnTo>
                      <a:pt x="64" y="445"/>
                    </a:lnTo>
                    <a:lnTo>
                      <a:pt x="63" y="444"/>
                    </a:lnTo>
                    <a:lnTo>
                      <a:pt x="63" y="443"/>
                    </a:lnTo>
                    <a:lnTo>
                      <a:pt x="65" y="437"/>
                    </a:lnTo>
                    <a:lnTo>
                      <a:pt x="64" y="433"/>
                    </a:lnTo>
                    <a:lnTo>
                      <a:pt x="66" y="431"/>
                    </a:lnTo>
                    <a:lnTo>
                      <a:pt x="68" y="428"/>
                    </a:lnTo>
                    <a:lnTo>
                      <a:pt x="68" y="421"/>
                    </a:lnTo>
                    <a:lnTo>
                      <a:pt x="69" y="420"/>
                    </a:lnTo>
                    <a:lnTo>
                      <a:pt x="70" y="417"/>
                    </a:lnTo>
                    <a:lnTo>
                      <a:pt x="69" y="415"/>
                    </a:lnTo>
                    <a:lnTo>
                      <a:pt x="67" y="416"/>
                    </a:lnTo>
                    <a:lnTo>
                      <a:pt x="65" y="414"/>
                    </a:lnTo>
                    <a:lnTo>
                      <a:pt x="65" y="412"/>
                    </a:lnTo>
                    <a:lnTo>
                      <a:pt x="63" y="411"/>
                    </a:lnTo>
                    <a:lnTo>
                      <a:pt x="61" y="412"/>
                    </a:lnTo>
                    <a:lnTo>
                      <a:pt x="58" y="411"/>
                    </a:lnTo>
                    <a:lnTo>
                      <a:pt x="58" y="409"/>
                    </a:lnTo>
                    <a:lnTo>
                      <a:pt x="60" y="409"/>
                    </a:lnTo>
                    <a:lnTo>
                      <a:pt x="60" y="408"/>
                    </a:lnTo>
                    <a:lnTo>
                      <a:pt x="57" y="407"/>
                    </a:lnTo>
                    <a:lnTo>
                      <a:pt x="57" y="406"/>
                    </a:lnTo>
                    <a:lnTo>
                      <a:pt x="55" y="406"/>
                    </a:lnTo>
                    <a:lnTo>
                      <a:pt x="53" y="405"/>
                    </a:lnTo>
                    <a:lnTo>
                      <a:pt x="52" y="405"/>
                    </a:lnTo>
                    <a:lnTo>
                      <a:pt x="52" y="402"/>
                    </a:lnTo>
                    <a:lnTo>
                      <a:pt x="50" y="401"/>
                    </a:lnTo>
                    <a:lnTo>
                      <a:pt x="53" y="402"/>
                    </a:lnTo>
                    <a:lnTo>
                      <a:pt x="56" y="405"/>
                    </a:lnTo>
                    <a:lnTo>
                      <a:pt x="59" y="405"/>
                    </a:lnTo>
                    <a:lnTo>
                      <a:pt x="60" y="404"/>
                    </a:lnTo>
                    <a:lnTo>
                      <a:pt x="61" y="404"/>
                    </a:lnTo>
                    <a:lnTo>
                      <a:pt x="63" y="403"/>
                    </a:lnTo>
                    <a:lnTo>
                      <a:pt x="61" y="403"/>
                    </a:lnTo>
                    <a:lnTo>
                      <a:pt x="60" y="397"/>
                    </a:lnTo>
                    <a:lnTo>
                      <a:pt x="56" y="396"/>
                    </a:lnTo>
                    <a:lnTo>
                      <a:pt x="55" y="394"/>
                    </a:lnTo>
                    <a:lnTo>
                      <a:pt x="56" y="392"/>
                    </a:lnTo>
                    <a:lnTo>
                      <a:pt x="55" y="391"/>
                    </a:lnTo>
                    <a:lnTo>
                      <a:pt x="56" y="390"/>
                    </a:lnTo>
                    <a:lnTo>
                      <a:pt x="57" y="391"/>
                    </a:lnTo>
                    <a:lnTo>
                      <a:pt x="57" y="392"/>
                    </a:lnTo>
                    <a:lnTo>
                      <a:pt x="58" y="391"/>
                    </a:lnTo>
                    <a:lnTo>
                      <a:pt x="59" y="391"/>
                    </a:lnTo>
                    <a:lnTo>
                      <a:pt x="60" y="391"/>
                    </a:lnTo>
                    <a:lnTo>
                      <a:pt x="63" y="390"/>
                    </a:lnTo>
                    <a:lnTo>
                      <a:pt x="64" y="391"/>
                    </a:lnTo>
                    <a:lnTo>
                      <a:pt x="67" y="388"/>
                    </a:lnTo>
                    <a:lnTo>
                      <a:pt x="65" y="388"/>
                    </a:lnTo>
                    <a:lnTo>
                      <a:pt x="65" y="386"/>
                    </a:lnTo>
                    <a:lnTo>
                      <a:pt x="63" y="386"/>
                    </a:lnTo>
                    <a:lnTo>
                      <a:pt x="62" y="385"/>
                    </a:lnTo>
                    <a:lnTo>
                      <a:pt x="60" y="386"/>
                    </a:lnTo>
                    <a:lnTo>
                      <a:pt x="61" y="384"/>
                    </a:lnTo>
                    <a:lnTo>
                      <a:pt x="60" y="384"/>
                    </a:lnTo>
                    <a:lnTo>
                      <a:pt x="58" y="385"/>
                    </a:lnTo>
                    <a:lnTo>
                      <a:pt x="58" y="384"/>
                    </a:lnTo>
                    <a:lnTo>
                      <a:pt x="57" y="384"/>
                    </a:lnTo>
                    <a:lnTo>
                      <a:pt x="56" y="386"/>
                    </a:lnTo>
                    <a:lnTo>
                      <a:pt x="55" y="386"/>
                    </a:lnTo>
                    <a:lnTo>
                      <a:pt x="55" y="388"/>
                    </a:lnTo>
                    <a:lnTo>
                      <a:pt x="53" y="387"/>
                    </a:lnTo>
                    <a:lnTo>
                      <a:pt x="52" y="383"/>
                    </a:lnTo>
                    <a:lnTo>
                      <a:pt x="53" y="384"/>
                    </a:lnTo>
                    <a:lnTo>
                      <a:pt x="53" y="383"/>
                    </a:lnTo>
                    <a:lnTo>
                      <a:pt x="52" y="382"/>
                    </a:lnTo>
                    <a:lnTo>
                      <a:pt x="54" y="380"/>
                    </a:lnTo>
                    <a:lnTo>
                      <a:pt x="53" y="378"/>
                    </a:lnTo>
                    <a:lnTo>
                      <a:pt x="54" y="376"/>
                    </a:lnTo>
                    <a:lnTo>
                      <a:pt x="58" y="374"/>
                    </a:lnTo>
                    <a:lnTo>
                      <a:pt x="61" y="368"/>
                    </a:lnTo>
                    <a:lnTo>
                      <a:pt x="71" y="365"/>
                    </a:lnTo>
                    <a:lnTo>
                      <a:pt x="73" y="364"/>
                    </a:lnTo>
                    <a:lnTo>
                      <a:pt x="75" y="364"/>
                    </a:lnTo>
                    <a:lnTo>
                      <a:pt x="74" y="364"/>
                    </a:lnTo>
                    <a:lnTo>
                      <a:pt x="74" y="367"/>
                    </a:lnTo>
                    <a:lnTo>
                      <a:pt x="76" y="368"/>
                    </a:lnTo>
                    <a:lnTo>
                      <a:pt x="77" y="370"/>
                    </a:lnTo>
                    <a:lnTo>
                      <a:pt x="77" y="371"/>
                    </a:lnTo>
                    <a:lnTo>
                      <a:pt x="79" y="371"/>
                    </a:lnTo>
                    <a:lnTo>
                      <a:pt x="80" y="371"/>
                    </a:lnTo>
                    <a:lnTo>
                      <a:pt x="81" y="369"/>
                    </a:lnTo>
                    <a:lnTo>
                      <a:pt x="81" y="368"/>
                    </a:lnTo>
                    <a:lnTo>
                      <a:pt x="82" y="367"/>
                    </a:lnTo>
                    <a:lnTo>
                      <a:pt x="82" y="365"/>
                    </a:lnTo>
                    <a:lnTo>
                      <a:pt x="84" y="364"/>
                    </a:lnTo>
                    <a:lnTo>
                      <a:pt x="85" y="361"/>
                    </a:lnTo>
                    <a:lnTo>
                      <a:pt x="86" y="361"/>
                    </a:lnTo>
                    <a:lnTo>
                      <a:pt x="89" y="361"/>
                    </a:lnTo>
                    <a:lnTo>
                      <a:pt x="89" y="360"/>
                    </a:lnTo>
                    <a:lnTo>
                      <a:pt x="90" y="360"/>
                    </a:lnTo>
                    <a:lnTo>
                      <a:pt x="91" y="360"/>
                    </a:lnTo>
                    <a:lnTo>
                      <a:pt x="93" y="358"/>
                    </a:lnTo>
                    <a:lnTo>
                      <a:pt x="93" y="359"/>
                    </a:lnTo>
                    <a:lnTo>
                      <a:pt x="95" y="356"/>
                    </a:lnTo>
                    <a:lnTo>
                      <a:pt x="95" y="354"/>
                    </a:lnTo>
                    <a:lnTo>
                      <a:pt x="93" y="353"/>
                    </a:lnTo>
                    <a:lnTo>
                      <a:pt x="92" y="352"/>
                    </a:lnTo>
                    <a:lnTo>
                      <a:pt x="91" y="351"/>
                    </a:lnTo>
                    <a:lnTo>
                      <a:pt x="90" y="352"/>
                    </a:lnTo>
                    <a:lnTo>
                      <a:pt x="89" y="352"/>
                    </a:lnTo>
                    <a:lnTo>
                      <a:pt x="87" y="354"/>
                    </a:lnTo>
                    <a:lnTo>
                      <a:pt x="86" y="353"/>
                    </a:lnTo>
                    <a:lnTo>
                      <a:pt x="87" y="350"/>
                    </a:lnTo>
                    <a:lnTo>
                      <a:pt x="90" y="349"/>
                    </a:lnTo>
                    <a:lnTo>
                      <a:pt x="92" y="344"/>
                    </a:lnTo>
                    <a:lnTo>
                      <a:pt x="92" y="341"/>
                    </a:lnTo>
                    <a:lnTo>
                      <a:pt x="91" y="339"/>
                    </a:lnTo>
                    <a:lnTo>
                      <a:pt x="91" y="338"/>
                    </a:lnTo>
                    <a:lnTo>
                      <a:pt x="90" y="335"/>
                    </a:lnTo>
                    <a:lnTo>
                      <a:pt x="91" y="333"/>
                    </a:lnTo>
                    <a:lnTo>
                      <a:pt x="95" y="333"/>
                    </a:lnTo>
                    <a:lnTo>
                      <a:pt x="95" y="331"/>
                    </a:lnTo>
                    <a:lnTo>
                      <a:pt x="97" y="330"/>
                    </a:lnTo>
                    <a:lnTo>
                      <a:pt x="96" y="330"/>
                    </a:lnTo>
                    <a:lnTo>
                      <a:pt x="97" y="326"/>
                    </a:lnTo>
                    <a:lnTo>
                      <a:pt x="95" y="324"/>
                    </a:lnTo>
                    <a:lnTo>
                      <a:pt x="95" y="321"/>
                    </a:lnTo>
                    <a:lnTo>
                      <a:pt x="98" y="318"/>
                    </a:lnTo>
                    <a:lnTo>
                      <a:pt x="97" y="316"/>
                    </a:lnTo>
                    <a:lnTo>
                      <a:pt x="96" y="314"/>
                    </a:lnTo>
                    <a:lnTo>
                      <a:pt x="97" y="313"/>
                    </a:lnTo>
                    <a:lnTo>
                      <a:pt x="98" y="314"/>
                    </a:lnTo>
                    <a:lnTo>
                      <a:pt x="100" y="310"/>
                    </a:lnTo>
                    <a:lnTo>
                      <a:pt x="99" y="308"/>
                    </a:lnTo>
                    <a:lnTo>
                      <a:pt x="100" y="308"/>
                    </a:lnTo>
                    <a:lnTo>
                      <a:pt x="100" y="304"/>
                    </a:lnTo>
                    <a:lnTo>
                      <a:pt x="101" y="304"/>
                    </a:lnTo>
                    <a:lnTo>
                      <a:pt x="102" y="304"/>
                    </a:lnTo>
                    <a:lnTo>
                      <a:pt x="103" y="304"/>
                    </a:lnTo>
                    <a:lnTo>
                      <a:pt x="104" y="304"/>
                    </a:lnTo>
                    <a:lnTo>
                      <a:pt x="105" y="304"/>
                    </a:lnTo>
                    <a:lnTo>
                      <a:pt x="106" y="304"/>
                    </a:lnTo>
                    <a:lnTo>
                      <a:pt x="106" y="306"/>
                    </a:lnTo>
                    <a:lnTo>
                      <a:pt x="107" y="305"/>
                    </a:lnTo>
                    <a:lnTo>
                      <a:pt x="107" y="299"/>
                    </a:lnTo>
                    <a:lnTo>
                      <a:pt x="107" y="293"/>
                    </a:lnTo>
                    <a:lnTo>
                      <a:pt x="106" y="291"/>
                    </a:lnTo>
                    <a:lnTo>
                      <a:pt x="107" y="289"/>
                    </a:lnTo>
                    <a:lnTo>
                      <a:pt x="107" y="287"/>
                    </a:lnTo>
                    <a:lnTo>
                      <a:pt x="106" y="287"/>
                    </a:lnTo>
                    <a:lnTo>
                      <a:pt x="105" y="286"/>
                    </a:lnTo>
                    <a:lnTo>
                      <a:pt x="106" y="284"/>
                    </a:lnTo>
                    <a:lnTo>
                      <a:pt x="107" y="283"/>
                    </a:lnTo>
                    <a:lnTo>
                      <a:pt x="107" y="280"/>
                    </a:lnTo>
                    <a:lnTo>
                      <a:pt x="106" y="280"/>
                    </a:lnTo>
                    <a:lnTo>
                      <a:pt x="107" y="278"/>
                    </a:lnTo>
                    <a:lnTo>
                      <a:pt x="110" y="277"/>
                    </a:lnTo>
                    <a:lnTo>
                      <a:pt x="106" y="277"/>
                    </a:lnTo>
                    <a:lnTo>
                      <a:pt x="104" y="276"/>
                    </a:lnTo>
                    <a:lnTo>
                      <a:pt x="100" y="272"/>
                    </a:lnTo>
                    <a:lnTo>
                      <a:pt x="98" y="269"/>
                    </a:lnTo>
                    <a:lnTo>
                      <a:pt x="93" y="268"/>
                    </a:lnTo>
                    <a:lnTo>
                      <a:pt x="92" y="267"/>
                    </a:lnTo>
                    <a:lnTo>
                      <a:pt x="89" y="268"/>
                    </a:lnTo>
                    <a:lnTo>
                      <a:pt x="87" y="267"/>
                    </a:lnTo>
                    <a:lnTo>
                      <a:pt x="87" y="266"/>
                    </a:lnTo>
                    <a:lnTo>
                      <a:pt x="89" y="267"/>
                    </a:lnTo>
                    <a:lnTo>
                      <a:pt x="90" y="262"/>
                    </a:lnTo>
                    <a:lnTo>
                      <a:pt x="90" y="260"/>
                    </a:lnTo>
                    <a:lnTo>
                      <a:pt x="90" y="259"/>
                    </a:lnTo>
                    <a:lnTo>
                      <a:pt x="90" y="256"/>
                    </a:lnTo>
                    <a:lnTo>
                      <a:pt x="87" y="256"/>
                    </a:lnTo>
                    <a:lnTo>
                      <a:pt x="85" y="255"/>
                    </a:lnTo>
                    <a:lnTo>
                      <a:pt x="83" y="254"/>
                    </a:lnTo>
                    <a:lnTo>
                      <a:pt x="79" y="254"/>
                    </a:lnTo>
                    <a:lnTo>
                      <a:pt x="77" y="255"/>
                    </a:lnTo>
                    <a:lnTo>
                      <a:pt x="77" y="252"/>
                    </a:lnTo>
                    <a:lnTo>
                      <a:pt x="76" y="248"/>
                    </a:lnTo>
                    <a:lnTo>
                      <a:pt x="74" y="247"/>
                    </a:lnTo>
                    <a:lnTo>
                      <a:pt x="73" y="248"/>
                    </a:lnTo>
                    <a:lnTo>
                      <a:pt x="73" y="247"/>
                    </a:lnTo>
                    <a:lnTo>
                      <a:pt x="71" y="244"/>
                    </a:lnTo>
                    <a:lnTo>
                      <a:pt x="70" y="244"/>
                    </a:lnTo>
                    <a:lnTo>
                      <a:pt x="70" y="238"/>
                    </a:lnTo>
                    <a:lnTo>
                      <a:pt x="68" y="237"/>
                    </a:lnTo>
                    <a:lnTo>
                      <a:pt x="67" y="235"/>
                    </a:lnTo>
                    <a:lnTo>
                      <a:pt x="66" y="235"/>
                    </a:lnTo>
                    <a:lnTo>
                      <a:pt x="65" y="234"/>
                    </a:lnTo>
                    <a:lnTo>
                      <a:pt x="63" y="236"/>
                    </a:lnTo>
                    <a:lnTo>
                      <a:pt x="62" y="236"/>
                    </a:lnTo>
                    <a:lnTo>
                      <a:pt x="61" y="235"/>
                    </a:lnTo>
                    <a:lnTo>
                      <a:pt x="60" y="236"/>
                    </a:lnTo>
                    <a:lnTo>
                      <a:pt x="61" y="237"/>
                    </a:lnTo>
                    <a:lnTo>
                      <a:pt x="53" y="237"/>
                    </a:lnTo>
                    <a:lnTo>
                      <a:pt x="52" y="236"/>
                    </a:lnTo>
                    <a:lnTo>
                      <a:pt x="43" y="234"/>
                    </a:lnTo>
                    <a:lnTo>
                      <a:pt x="43" y="233"/>
                    </a:lnTo>
                    <a:lnTo>
                      <a:pt x="42" y="232"/>
                    </a:lnTo>
                    <a:lnTo>
                      <a:pt x="42" y="231"/>
                    </a:lnTo>
                    <a:lnTo>
                      <a:pt x="40" y="229"/>
                    </a:lnTo>
                    <a:lnTo>
                      <a:pt x="41" y="228"/>
                    </a:lnTo>
                    <a:lnTo>
                      <a:pt x="40" y="227"/>
                    </a:lnTo>
                    <a:lnTo>
                      <a:pt x="38" y="226"/>
                    </a:lnTo>
                    <a:lnTo>
                      <a:pt x="37" y="224"/>
                    </a:lnTo>
                    <a:lnTo>
                      <a:pt x="36" y="224"/>
                    </a:lnTo>
                    <a:lnTo>
                      <a:pt x="35" y="223"/>
                    </a:lnTo>
                    <a:lnTo>
                      <a:pt x="32" y="223"/>
                    </a:lnTo>
                    <a:lnTo>
                      <a:pt x="31" y="220"/>
                    </a:lnTo>
                    <a:lnTo>
                      <a:pt x="29" y="220"/>
                    </a:lnTo>
                    <a:lnTo>
                      <a:pt x="27" y="219"/>
                    </a:lnTo>
                    <a:lnTo>
                      <a:pt x="28" y="215"/>
                    </a:lnTo>
                    <a:lnTo>
                      <a:pt x="29" y="216"/>
                    </a:lnTo>
                    <a:lnTo>
                      <a:pt x="30" y="215"/>
                    </a:lnTo>
                    <a:lnTo>
                      <a:pt x="34" y="215"/>
                    </a:lnTo>
                    <a:lnTo>
                      <a:pt x="37" y="217"/>
                    </a:lnTo>
                    <a:lnTo>
                      <a:pt x="37" y="216"/>
                    </a:lnTo>
                    <a:lnTo>
                      <a:pt x="35" y="215"/>
                    </a:lnTo>
                    <a:lnTo>
                      <a:pt x="34" y="215"/>
                    </a:lnTo>
                    <a:lnTo>
                      <a:pt x="33" y="210"/>
                    </a:lnTo>
                    <a:lnTo>
                      <a:pt x="32" y="210"/>
                    </a:lnTo>
                    <a:lnTo>
                      <a:pt x="27" y="210"/>
                    </a:lnTo>
                    <a:lnTo>
                      <a:pt x="25" y="212"/>
                    </a:lnTo>
                    <a:lnTo>
                      <a:pt x="23" y="212"/>
                    </a:lnTo>
                    <a:lnTo>
                      <a:pt x="22" y="211"/>
                    </a:lnTo>
                    <a:lnTo>
                      <a:pt x="22" y="210"/>
                    </a:lnTo>
                    <a:lnTo>
                      <a:pt x="22" y="209"/>
                    </a:lnTo>
                    <a:lnTo>
                      <a:pt x="21" y="209"/>
                    </a:lnTo>
                    <a:lnTo>
                      <a:pt x="20" y="207"/>
                    </a:lnTo>
                    <a:lnTo>
                      <a:pt x="19" y="209"/>
                    </a:lnTo>
                    <a:lnTo>
                      <a:pt x="13" y="207"/>
                    </a:lnTo>
                    <a:lnTo>
                      <a:pt x="12" y="210"/>
                    </a:lnTo>
                    <a:lnTo>
                      <a:pt x="11" y="210"/>
                    </a:lnTo>
                    <a:lnTo>
                      <a:pt x="9" y="212"/>
                    </a:lnTo>
                    <a:lnTo>
                      <a:pt x="7" y="212"/>
                    </a:lnTo>
                    <a:lnTo>
                      <a:pt x="7" y="209"/>
                    </a:lnTo>
                    <a:lnTo>
                      <a:pt x="3" y="209"/>
                    </a:lnTo>
                    <a:lnTo>
                      <a:pt x="1" y="209"/>
                    </a:lnTo>
                    <a:lnTo>
                      <a:pt x="0" y="209"/>
                    </a:lnTo>
                    <a:lnTo>
                      <a:pt x="0" y="207"/>
                    </a:lnTo>
                    <a:lnTo>
                      <a:pt x="2" y="205"/>
                    </a:lnTo>
                    <a:lnTo>
                      <a:pt x="2" y="203"/>
                    </a:lnTo>
                    <a:lnTo>
                      <a:pt x="4" y="202"/>
                    </a:lnTo>
                    <a:lnTo>
                      <a:pt x="5" y="202"/>
                    </a:lnTo>
                    <a:lnTo>
                      <a:pt x="4" y="200"/>
                    </a:lnTo>
                    <a:lnTo>
                      <a:pt x="6" y="198"/>
                    </a:lnTo>
                    <a:lnTo>
                      <a:pt x="6" y="196"/>
                    </a:lnTo>
                    <a:lnTo>
                      <a:pt x="8" y="197"/>
                    </a:lnTo>
                    <a:lnTo>
                      <a:pt x="11" y="197"/>
                    </a:lnTo>
                    <a:lnTo>
                      <a:pt x="11" y="193"/>
                    </a:lnTo>
                    <a:lnTo>
                      <a:pt x="11" y="190"/>
                    </a:lnTo>
                    <a:lnTo>
                      <a:pt x="9" y="189"/>
                    </a:lnTo>
                    <a:lnTo>
                      <a:pt x="8" y="186"/>
                    </a:lnTo>
                    <a:lnTo>
                      <a:pt x="6" y="188"/>
                    </a:lnTo>
                    <a:lnTo>
                      <a:pt x="6" y="186"/>
                    </a:lnTo>
                    <a:lnTo>
                      <a:pt x="6" y="183"/>
                    </a:lnTo>
                    <a:lnTo>
                      <a:pt x="7" y="180"/>
                    </a:lnTo>
                    <a:lnTo>
                      <a:pt x="6" y="179"/>
                    </a:lnTo>
                    <a:lnTo>
                      <a:pt x="8" y="178"/>
                    </a:lnTo>
                    <a:lnTo>
                      <a:pt x="9" y="179"/>
                    </a:lnTo>
                    <a:lnTo>
                      <a:pt x="11" y="177"/>
                    </a:lnTo>
                    <a:lnTo>
                      <a:pt x="12" y="177"/>
                    </a:lnTo>
                    <a:lnTo>
                      <a:pt x="12" y="175"/>
                    </a:lnTo>
                    <a:lnTo>
                      <a:pt x="16" y="175"/>
                    </a:lnTo>
                    <a:lnTo>
                      <a:pt x="16" y="176"/>
                    </a:lnTo>
                    <a:lnTo>
                      <a:pt x="20" y="178"/>
                    </a:lnTo>
                    <a:lnTo>
                      <a:pt x="22" y="178"/>
                    </a:lnTo>
                    <a:lnTo>
                      <a:pt x="22" y="176"/>
                    </a:lnTo>
                    <a:lnTo>
                      <a:pt x="22" y="175"/>
                    </a:lnTo>
                    <a:lnTo>
                      <a:pt x="22" y="174"/>
                    </a:lnTo>
                    <a:lnTo>
                      <a:pt x="23" y="175"/>
                    </a:lnTo>
                    <a:lnTo>
                      <a:pt x="25" y="175"/>
                    </a:lnTo>
                    <a:lnTo>
                      <a:pt x="25" y="171"/>
                    </a:lnTo>
                    <a:lnTo>
                      <a:pt x="25" y="170"/>
                    </a:lnTo>
                    <a:lnTo>
                      <a:pt x="25" y="166"/>
                    </a:lnTo>
                    <a:lnTo>
                      <a:pt x="25" y="167"/>
                    </a:lnTo>
                    <a:lnTo>
                      <a:pt x="26" y="167"/>
                    </a:lnTo>
                    <a:lnTo>
                      <a:pt x="27" y="169"/>
                    </a:lnTo>
                    <a:lnTo>
                      <a:pt x="28" y="169"/>
                    </a:lnTo>
                    <a:lnTo>
                      <a:pt x="30" y="170"/>
                    </a:lnTo>
                    <a:lnTo>
                      <a:pt x="31" y="168"/>
                    </a:lnTo>
                    <a:lnTo>
                      <a:pt x="31" y="165"/>
                    </a:lnTo>
                    <a:lnTo>
                      <a:pt x="31" y="163"/>
                    </a:lnTo>
                    <a:lnTo>
                      <a:pt x="29" y="162"/>
                    </a:lnTo>
                    <a:lnTo>
                      <a:pt x="33" y="162"/>
                    </a:lnTo>
                    <a:lnTo>
                      <a:pt x="33" y="159"/>
                    </a:lnTo>
                    <a:lnTo>
                      <a:pt x="32" y="155"/>
                    </a:lnTo>
                    <a:lnTo>
                      <a:pt x="33" y="154"/>
                    </a:lnTo>
                    <a:lnTo>
                      <a:pt x="33" y="150"/>
                    </a:lnTo>
                    <a:lnTo>
                      <a:pt x="34" y="152"/>
                    </a:lnTo>
                    <a:lnTo>
                      <a:pt x="37" y="152"/>
                    </a:lnTo>
                    <a:lnTo>
                      <a:pt x="38" y="151"/>
                    </a:lnTo>
                    <a:lnTo>
                      <a:pt x="38" y="150"/>
                    </a:lnTo>
                    <a:lnTo>
                      <a:pt x="40" y="150"/>
                    </a:lnTo>
                    <a:lnTo>
                      <a:pt x="40" y="149"/>
                    </a:lnTo>
                    <a:lnTo>
                      <a:pt x="41" y="149"/>
                    </a:lnTo>
                    <a:lnTo>
                      <a:pt x="41" y="148"/>
                    </a:lnTo>
                    <a:lnTo>
                      <a:pt x="41" y="146"/>
                    </a:lnTo>
                    <a:lnTo>
                      <a:pt x="43" y="146"/>
                    </a:lnTo>
                    <a:lnTo>
                      <a:pt x="43" y="145"/>
                    </a:lnTo>
                    <a:lnTo>
                      <a:pt x="46" y="145"/>
                    </a:lnTo>
                    <a:lnTo>
                      <a:pt x="47" y="142"/>
                    </a:lnTo>
                    <a:lnTo>
                      <a:pt x="50" y="142"/>
                    </a:lnTo>
                    <a:lnTo>
                      <a:pt x="52" y="142"/>
                    </a:lnTo>
                    <a:lnTo>
                      <a:pt x="52" y="141"/>
                    </a:lnTo>
                    <a:lnTo>
                      <a:pt x="53" y="141"/>
                    </a:lnTo>
                    <a:lnTo>
                      <a:pt x="55" y="145"/>
                    </a:lnTo>
                    <a:lnTo>
                      <a:pt x="57" y="146"/>
                    </a:lnTo>
                    <a:lnTo>
                      <a:pt x="58" y="145"/>
                    </a:lnTo>
                    <a:lnTo>
                      <a:pt x="61" y="145"/>
                    </a:lnTo>
                    <a:lnTo>
                      <a:pt x="64" y="142"/>
                    </a:lnTo>
                    <a:lnTo>
                      <a:pt x="66" y="144"/>
                    </a:lnTo>
                    <a:lnTo>
                      <a:pt x="66" y="142"/>
                    </a:lnTo>
                    <a:lnTo>
                      <a:pt x="71" y="140"/>
                    </a:lnTo>
                    <a:lnTo>
                      <a:pt x="70" y="137"/>
                    </a:lnTo>
                    <a:lnTo>
                      <a:pt x="73" y="138"/>
                    </a:lnTo>
                    <a:lnTo>
                      <a:pt x="74" y="137"/>
                    </a:lnTo>
                    <a:lnTo>
                      <a:pt x="76" y="134"/>
                    </a:lnTo>
                    <a:lnTo>
                      <a:pt x="76" y="133"/>
                    </a:lnTo>
                    <a:lnTo>
                      <a:pt x="78" y="133"/>
                    </a:lnTo>
                    <a:lnTo>
                      <a:pt x="80" y="132"/>
                    </a:lnTo>
                    <a:lnTo>
                      <a:pt x="85" y="126"/>
                    </a:lnTo>
                    <a:lnTo>
                      <a:pt x="86" y="127"/>
                    </a:lnTo>
                    <a:lnTo>
                      <a:pt x="85" y="128"/>
                    </a:lnTo>
                    <a:lnTo>
                      <a:pt x="85" y="133"/>
                    </a:lnTo>
                    <a:lnTo>
                      <a:pt x="89" y="132"/>
                    </a:lnTo>
                    <a:lnTo>
                      <a:pt x="90" y="133"/>
                    </a:lnTo>
                    <a:lnTo>
                      <a:pt x="92" y="135"/>
                    </a:lnTo>
                    <a:lnTo>
                      <a:pt x="93" y="135"/>
                    </a:lnTo>
                    <a:lnTo>
                      <a:pt x="97" y="133"/>
                    </a:lnTo>
                    <a:lnTo>
                      <a:pt x="104" y="135"/>
                    </a:lnTo>
                    <a:lnTo>
                      <a:pt x="106" y="136"/>
                    </a:lnTo>
                    <a:lnTo>
                      <a:pt x="107" y="133"/>
                    </a:lnTo>
                    <a:lnTo>
                      <a:pt x="108" y="131"/>
                    </a:lnTo>
                    <a:lnTo>
                      <a:pt x="109" y="132"/>
                    </a:lnTo>
                    <a:lnTo>
                      <a:pt x="110" y="129"/>
                    </a:lnTo>
                    <a:lnTo>
                      <a:pt x="111" y="130"/>
                    </a:lnTo>
                    <a:lnTo>
                      <a:pt x="110" y="133"/>
                    </a:lnTo>
                    <a:lnTo>
                      <a:pt x="112" y="133"/>
                    </a:lnTo>
                    <a:lnTo>
                      <a:pt x="113" y="131"/>
                    </a:lnTo>
                    <a:lnTo>
                      <a:pt x="114" y="131"/>
                    </a:lnTo>
                    <a:lnTo>
                      <a:pt x="118" y="127"/>
                    </a:lnTo>
                    <a:lnTo>
                      <a:pt x="120" y="124"/>
                    </a:lnTo>
                    <a:lnTo>
                      <a:pt x="122" y="122"/>
                    </a:lnTo>
                    <a:lnTo>
                      <a:pt x="123" y="122"/>
                    </a:lnTo>
                    <a:lnTo>
                      <a:pt x="125" y="120"/>
                    </a:lnTo>
                    <a:lnTo>
                      <a:pt x="126" y="120"/>
                    </a:lnTo>
                    <a:lnTo>
                      <a:pt x="128" y="123"/>
                    </a:lnTo>
                    <a:lnTo>
                      <a:pt x="128" y="122"/>
                    </a:lnTo>
                    <a:lnTo>
                      <a:pt x="129" y="122"/>
                    </a:lnTo>
                    <a:lnTo>
                      <a:pt x="131" y="128"/>
                    </a:lnTo>
                    <a:lnTo>
                      <a:pt x="130" y="131"/>
                    </a:lnTo>
                    <a:lnTo>
                      <a:pt x="131" y="132"/>
                    </a:lnTo>
                    <a:lnTo>
                      <a:pt x="138" y="132"/>
                    </a:lnTo>
                    <a:lnTo>
                      <a:pt x="138" y="128"/>
                    </a:lnTo>
                    <a:lnTo>
                      <a:pt x="139" y="127"/>
                    </a:lnTo>
                    <a:lnTo>
                      <a:pt x="139" y="124"/>
                    </a:lnTo>
                    <a:lnTo>
                      <a:pt x="141" y="122"/>
                    </a:lnTo>
                    <a:lnTo>
                      <a:pt x="143" y="120"/>
                    </a:lnTo>
                    <a:lnTo>
                      <a:pt x="146" y="120"/>
                    </a:lnTo>
                    <a:lnTo>
                      <a:pt x="152" y="119"/>
                    </a:lnTo>
                    <a:lnTo>
                      <a:pt x="153" y="119"/>
                    </a:lnTo>
                    <a:lnTo>
                      <a:pt x="152" y="120"/>
                    </a:lnTo>
                    <a:lnTo>
                      <a:pt x="156" y="119"/>
                    </a:lnTo>
                    <a:lnTo>
                      <a:pt x="157" y="118"/>
                    </a:lnTo>
                    <a:lnTo>
                      <a:pt x="158" y="118"/>
                    </a:lnTo>
                    <a:lnTo>
                      <a:pt x="161" y="117"/>
                    </a:lnTo>
                    <a:lnTo>
                      <a:pt x="161" y="115"/>
                    </a:lnTo>
                    <a:lnTo>
                      <a:pt x="162" y="115"/>
                    </a:lnTo>
                    <a:lnTo>
                      <a:pt x="162" y="114"/>
                    </a:lnTo>
                    <a:lnTo>
                      <a:pt x="164" y="115"/>
                    </a:lnTo>
                    <a:lnTo>
                      <a:pt x="165" y="113"/>
                    </a:lnTo>
                    <a:lnTo>
                      <a:pt x="166" y="112"/>
                    </a:lnTo>
                    <a:lnTo>
                      <a:pt x="166" y="108"/>
                    </a:lnTo>
                    <a:lnTo>
                      <a:pt x="166" y="107"/>
                    </a:lnTo>
                    <a:lnTo>
                      <a:pt x="164" y="107"/>
                    </a:lnTo>
                    <a:lnTo>
                      <a:pt x="165" y="107"/>
                    </a:lnTo>
                    <a:lnTo>
                      <a:pt x="165" y="106"/>
                    </a:lnTo>
                    <a:lnTo>
                      <a:pt x="167" y="107"/>
                    </a:lnTo>
                    <a:lnTo>
                      <a:pt x="170" y="107"/>
                    </a:lnTo>
                    <a:lnTo>
                      <a:pt x="170" y="109"/>
                    </a:lnTo>
                    <a:lnTo>
                      <a:pt x="175" y="109"/>
                    </a:lnTo>
                    <a:lnTo>
                      <a:pt x="176" y="109"/>
                    </a:lnTo>
                    <a:lnTo>
                      <a:pt x="175" y="107"/>
                    </a:lnTo>
                    <a:lnTo>
                      <a:pt x="176" y="107"/>
                    </a:lnTo>
                    <a:lnTo>
                      <a:pt x="175" y="106"/>
                    </a:lnTo>
                    <a:lnTo>
                      <a:pt x="177" y="103"/>
                    </a:lnTo>
                    <a:lnTo>
                      <a:pt x="175" y="101"/>
                    </a:lnTo>
                    <a:lnTo>
                      <a:pt x="174" y="101"/>
                    </a:lnTo>
                    <a:lnTo>
                      <a:pt x="174" y="95"/>
                    </a:lnTo>
                    <a:lnTo>
                      <a:pt x="177" y="94"/>
                    </a:lnTo>
                    <a:lnTo>
                      <a:pt x="178" y="94"/>
                    </a:lnTo>
                    <a:lnTo>
                      <a:pt x="180" y="92"/>
                    </a:lnTo>
                    <a:lnTo>
                      <a:pt x="181" y="92"/>
                    </a:lnTo>
                    <a:lnTo>
                      <a:pt x="182" y="90"/>
                    </a:lnTo>
                    <a:lnTo>
                      <a:pt x="185" y="90"/>
                    </a:lnTo>
                    <a:lnTo>
                      <a:pt x="187" y="93"/>
                    </a:lnTo>
                    <a:lnTo>
                      <a:pt x="188" y="94"/>
                    </a:lnTo>
                    <a:lnTo>
                      <a:pt x="188" y="92"/>
                    </a:lnTo>
                    <a:lnTo>
                      <a:pt x="190" y="92"/>
                    </a:lnTo>
                    <a:lnTo>
                      <a:pt x="190" y="91"/>
                    </a:lnTo>
                    <a:lnTo>
                      <a:pt x="194" y="94"/>
                    </a:lnTo>
                    <a:lnTo>
                      <a:pt x="198" y="95"/>
                    </a:lnTo>
                    <a:lnTo>
                      <a:pt x="198" y="97"/>
                    </a:lnTo>
                    <a:lnTo>
                      <a:pt x="199" y="97"/>
                    </a:lnTo>
                    <a:lnTo>
                      <a:pt x="199" y="98"/>
                    </a:lnTo>
                    <a:lnTo>
                      <a:pt x="200" y="98"/>
                    </a:lnTo>
                    <a:lnTo>
                      <a:pt x="205" y="99"/>
                    </a:lnTo>
                    <a:lnTo>
                      <a:pt x="211" y="99"/>
                    </a:lnTo>
                    <a:lnTo>
                      <a:pt x="211" y="101"/>
                    </a:lnTo>
                    <a:lnTo>
                      <a:pt x="213" y="101"/>
                    </a:lnTo>
                    <a:lnTo>
                      <a:pt x="217" y="102"/>
                    </a:lnTo>
                    <a:lnTo>
                      <a:pt x="218" y="103"/>
                    </a:lnTo>
                    <a:lnTo>
                      <a:pt x="218" y="102"/>
                    </a:lnTo>
                    <a:lnTo>
                      <a:pt x="224" y="102"/>
                    </a:lnTo>
                    <a:lnTo>
                      <a:pt x="225" y="101"/>
                    </a:lnTo>
                    <a:lnTo>
                      <a:pt x="228" y="103"/>
                    </a:lnTo>
                    <a:lnTo>
                      <a:pt x="229" y="100"/>
                    </a:lnTo>
                    <a:lnTo>
                      <a:pt x="229" y="98"/>
                    </a:lnTo>
                    <a:lnTo>
                      <a:pt x="232" y="100"/>
                    </a:lnTo>
                    <a:lnTo>
                      <a:pt x="232" y="101"/>
                    </a:lnTo>
                    <a:lnTo>
                      <a:pt x="233" y="103"/>
                    </a:lnTo>
                    <a:lnTo>
                      <a:pt x="234" y="102"/>
                    </a:lnTo>
                    <a:lnTo>
                      <a:pt x="236" y="104"/>
                    </a:lnTo>
                    <a:lnTo>
                      <a:pt x="236" y="103"/>
                    </a:lnTo>
                    <a:lnTo>
                      <a:pt x="237" y="103"/>
                    </a:lnTo>
                    <a:lnTo>
                      <a:pt x="238" y="101"/>
                    </a:lnTo>
                    <a:lnTo>
                      <a:pt x="243" y="106"/>
                    </a:lnTo>
                    <a:lnTo>
                      <a:pt x="245" y="107"/>
                    </a:lnTo>
                    <a:lnTo>
                      <a:pt x="245" y="108"/>
                    </a:lnTo>
                    <a:lnTo>
                      <a:pt x="246" y="109"/>
                    </a:lnTo>
                    <a:lnTo>
                      <a:pt x="248" y="105"/>
                    </a:lnTo>
                    <a:lnTo>
                      <a:pt x="250" y="103"/>
                    </a:lnTo>
                    <a:lnTo>
                      <a:pt x="250" y="102"/>
                    </a:lnTo>
                    <a:lnTo>
                      <a:pt x="252" y="99"/>
                    </a:lnTo>
                    <a:lnTo>
                      <a:pt x="253" y="99"/>
                    </a:lnTo>
                    <a:lnTo>
                      <a:pt x="255" y="98"/>
                    </a:lnTo>
                    <a:lnTo>
                      <a:pt x="257" y="100"/>
                    </a:lnTo>
                    <a:lnTo>
                      <a:pt x="259" y="101"/>
                    </a:lnTo>
                    <a:lnTo>
                      <a:pt x="260" y="100"/>
                    </a:lnTo>
                    <a:lnTo>
                      <a:pt x="260" y="99"/>
                    </a:lnTo>
                    <a:lnTo>
                      <a:pt x="261" y="101"/>
                    </a:lnTo>
                    <a:lnTo>
                      <a:pt x="263" y="101"/>
                    </a:lnTo>
                    <a:lnTo>
                      <a:pt x="263" y="99"/>
                    </a:lnTo>
                    <a:lnTo>
                      <a:pt x="267" y="100"/>
                    </a:lnTo>
                    <a:lnTo>
                      <a:pt x="267" y="98"/>
                    </a:lnTo>
                    <a:lnTo>
                      <a:pt x="268" y="99"/>
                    </a:lnTo>
                    <a:lnTo>
                      <a:pt x="269" y="98"/>
                    </a:lnTo>
                    <a:lnTo>
                      <a:pt x="272" y="99"/>
                    </a:lnTo>
                    <a:lnTo>
                      <a:pt x="273" y="100"/>
                    </a:lnTo>
                    <a:lnTo>
                      <a:pt x="273" y="101"/>
                    </a:lnTo>
                    <a:lnTo>
                      <a:pt x="274" y="101"/>
                    </a:lnTo>
                    <a:lnTo>
                      <a:pt x="274" y="103"/>
                    </a:lnTo>
                    <a:lnTo>
                      <a:pt x="275" y="102"/>
                    </a:lnTo>
                    <a:lnTo>
                      <a:pt x="276" y="103"/>
                    </a:lnTo>
                    <a:lnTo>
                      <a:pt x="275" y="101"/>
                    </a:lnTo>
                    <a:lnTo>
                      <a:pt x="276" y="101"/>
                    </a:lnTo>
                    <a:lnTo>
                      <a:pt x="276" y="102"/>
                    </a:lnTo>
                    <a:lnTo>
                      <a:pt x="276" y="103"/>
                    </a:lnTo>
                    <a:lnTo>
                      <a:pt x="278" y="102"/>
                    </a:lnTo>
                    <a:lnTo>
                      <a:pt x="281" y="98"/>
                    </a:lnTo>
                    <a:lnTo>
                      <a:pt x="280" y="98"/>
                    </a:lnTo>
                    <a:lnTo>
                      <a:pt x="281" y="96"/>
                    </a:lnTo>
                    <a:lnTo>
                      <a:pt x="280" y="96"/>
                    </a:lnTo>
                    <a:lnTo>
                      <a:pt x="281" y="95"/>
                    </a:lnTo>
                    <a:lnTo>
                      <a:pt x="280" y="95"/>
                    </a:lnTo>
                    <a:lnTo>
                      <a:pt x="280" y="94"/>
                    </a:lnTo>
                    <a:lnTo>
                      <a:pt x="280" y="90"/>
                    </a:lnTo>
                    <a:lnTo>
                      <a:pt x="283" y="92"/>
                    </a:lnTo>
                    <a:lnTo>
                      <a:pt x="283" y="86"/>
                    </a:lnTo>
                    <a:lnTo>
                      <a:pt x="283" y="84"/>
                    </a:lnTo>
                    <a:lnTo>
                      <a:pt x="284" y="84"/>
                    </a:lnTo>
                    <a:lnTo>
                      <a:pt x="284" y="82"/>
                    </a:lnTo>
                    <a:lnTo>
                      <a:pt x="283" y="81"/>
                    </a:lnTo>
                    <a:lnTo>
                      <a:pt x="282" y="81"/>
                    </a:lnTo>
                    <a:lnTo>
                      <a:pt x="282" y="78"/>
                    </a:lnTo>
                    <a:lnTo>
                      <a:pt x="281" y="77"/>
                    </a:lnTo>
                    <a:lnTo>
                      <a:pt x="281" y="76"/>
                    </a:lnTo>
                    <a:lnTo>
                      <a:pt x="283" y="75"/>
                    </a:lnTo>
                    <a:lnTo>
                      <a:pt x="283" y="76"/>
                    </a:lnTo>
                    <a:lnTo>
                      <a:pt x="284" y="75"/>
                    </a:lnTo>
                    <a:lnTo>
                      <a:pt x="283" y="74"/>
                    </a:lnTo>
                    <a:lnTo>
                      <a:pt x="283" y="73"/>
                    </a:lnTo>
                    <a:lnTo>
                      <a:pt x="282" y="71"/>
                    </a:lnTo>
                    <a:lnTo>
                      <a:pt x="283" y="70"/>
                    </a:lnTo>
                    <a:lnTo>
                      <a:pt x="283" y="71"/>
                    </a:lnTo>
                    <a:lnTo>
                      <a:pt x="283" y="69"/>
                    </a:lnTo>
                    <a:lnTo>
                      <a:pt x="283" y="68"/>
                    </a:lnTo>
                    <a:lnTo>
                      <a:pt x="281" y="67"/>
                    </a:lnTo>
                    <a:lnTo>
                      <a:pt x="281" y="66"/>
                    </a:lnTo>
                    <a:lnTo>
                      <a:pt x="283" y="65"/>
                    </a:lnTo>
                    <a:lnTo>
                      <a:pt x="284" y="65"/>
                    </a:lnTo>
                    <a:lnTo>
                      <a:pt x="284" y="64"/>
                    </a:lnTo>
                    <a:lnTo>
                      <a:pt x="286" y="64"/>
                    </a:lnTo>
                    <a:lnTo>
                      <a:pt x="290" y="69"/>
                    </a:lnTo>
                    <a:lnTo>
                      <a:pt x="296" y="72"/>
                    </a:lnTo>
                    <a:lnTo>
                      <a:pt x="296" y="71"/>
                    </a:lnTo>
                    <a:lnTo>
                      <a:pt x="297" y="71"/>
                    </a:lnTo>
                    <a:lnTo>
                      <a:pt x="296" y="70"/>
                    </a:lnTo>
                    <a:lnTo>
                      <a:pt x="297" y="69"/>
                    </a:lnTo>
                    <a:lnTo>
                      <a:pt x="297" y="68"/>
                    </a:lnTo>
                    <a:lnTo>
                      <a:pt x="295" y="68"/>
                    </a:lnTo>
                    <a:lnTo>
                      <a:pt x="294" y="67"/>
                    </a:lnTo>
                    <a:lnTo>
                      <a:pt x="296" y="65"/>
                    </a:lnTo>
                    <a:lnTo>
                      <a:pt x="297" y="67"/>
                    </a:lnTo>
                    <a:lnTo>
                      <a:pt x="298" y="65"/>
                    </a:lnTo>
                    <a:lnTo>
                      <a:pt x="297" y="65"/>
                    </a:lnTo>
                    <a:lnTo>
                      <a:pt x="299" y="64"/>
                    </a:lnTo>
                    <a:lnTo>
                      <a:pt x="299" y="58"/>
                    </a:lnTo>
                    <a:lnTo>
                      <a:pt x="303" y="61"/>
                    </a:lnTo>
                    <a:lnTo>
                      <a:pt x="306" y="61"/>
                    </a:lnTo>
                    <a:lnTo>
                      <a:pt x="306" y="58"/>
                    </a:lnTo>
                    <a:lnTo>
                      <a:pt x="309" y="61"/>
                    </a:lnTo>
                    <a:lnTo>
                      <a:pt x="312" y="61"/>
                    </a:lnTo>
                    <a:lnTo>
                      <a:pt x="312" y="57"/>
                    </a:lnTo>
                    <a:lnTo>
                      <a:pt x="313" y="56"/>
                    </a:lnTo>
                    <a:lnTo>
                      <a:pt x="313" y="54"/>
                    </a:lnTo>
                    <a:lnTo>
                      <a:pt x="313" y="52"/>
                    </a:lnTo>
                    <a:lnTo>
                      <a:pt x="312" y="52"/>
                    </a:lnTo>
                    <a:lnTo>
                      <a:pt x="313" y="52"/>
                    </a:lnTo>
                    <a:lnTo>
                      <a:pt x="313" y="48"/>
                    </a:lnTo>
                    <a:lnTo>
                      <a:pt x="310" y="39"/>
                    </a:lnTo>
                    <a:lnTo>
                      <a:pt x="315" y="38"/>
                    </a:lnTo>
                    <a:lnTo>
                      <a:pt x="315" y="34"/>
                    </a:lnTo>
                    <a:lnTo>
                      <a:pt x="319" y="36"/>
                    </a:lnTo>
                    <a:lnTo>
                      <a:pt x="320" y="36"/>
                    </a:lnTo>
                    <a:lnTo>
                      <a:pt x="319" y="39"/>
                    </a:lnTo>
                    <a:lnTo>
                      <a:pt x="321" y="39"/>
                    </a:lnTo>
                    <a:lnTo>
                      <a:pt x="321" y="40"/>
                    </a:lnTo>
                    <a:lnTo>
                      <a:pt x="322" y="42"/>
                    </a:lnTo>
                    <a:lnTo>
                      <a:pt x="323" y="39"/>
                    </a:lnTo>
                    <a:lnTo>
                      <a:pt x="325" y="35"/>
                    </a:lnTo>
                    <a:lnTo>
                      <a:pt x="330" y="35"/>
                    </a:lnTo>
                    <a:lnTo>
                      <a:pt x="329" y="35"/>
                    </a:lnTo>
                    <a:lnTo>
                      <a:pt x="330" y="37"/>
                    </a:lnTo>
                    <a:lnTo>
                      <a:pt x="330" y="41"/>
                    </a:lnTo>
                    <a:lnTo>
                      <a:pt x="331" y="41"/>
                    </a:lnTo>
                    <a:lnTo>
                      <a:pt x="334" y="43"/>
                    </a:lnTo>
                    <a:lnTo>
                      <a:pt x="336" y="43"/>
                    </a:lnTo>
                    <a:lnTo>
                      <a:pt x="337" y="41"/>
                    </a:lnTo>
                    <a:lnTo>
                      <a:pt x="335" y="39"/>
                    </a:lnTo>
                    <a:lnTo>
                      <a:pt x="335" y="38"/>
                    </a:lnTo>
                    <a:lnTo>
                      <a:pt x="339" y="39"/>
                    </a:lnTo>
                    <a:lnTo>
                      <a:pt x="340" y="38"/>
                    </a:lnTo>
                    <a:lnTo>
                      <a:pt x="341" y="36"/>
                    </a:lnTo>
                    <a:lnTo>
                      <a:pt x="343" y="37"/>
                    </a:lnTo>
                    <a:lnTo>
                      <a:pt x="344" y="37"/>
                    </a:lnTo>
                    <a:lnTo>
                      <a:pt x="343" y="38"/>
                    </a:lnTo>
                    <a:lnTo>
                      <a:pt x="343" y="40"/>
                    </a:lnTo>
                    <a:lnTo>
                      <a:pt x="343" y="41"/>
                    </a:lnTo>
                    <a:lnTo>
                      <a:pt x="345" y="43"/>
                    </a:lnTo>
                    <a:lnTo>
                      <a:pt x="344" y="43"/>
                    </a:lnTo>
                    <a:lnTo>
                      <a:pt x="343" y="44"/>
                    </a:lnTo>
                    <a:lnTo>
                      <a:pt x="342" y="46"/>
                    </a:lnTo>
                    <a:lnTo>
                      <a:pt x="343" y="47"/>
                    </a:lnTo>
                    <a:lnTo>
                      <a:pt x="343" y="51"/>
                    </a:lnTo>
                    <a:lnTo>
                      <a:pt x="345" y="54"/>
                    </a:lnTo>
                    <a:lnTo>
                      <a:pt x="346" y="52"/>
                    </a:lnTo>
                    <a:lnTo>
                      <a:pt x="346" y="53"/>
                    </a:lnTo>
                    <a:lnTo>
                      <a:pt x="347" y="52"/>
                    </a:lnTo>
                    <a:lnTo>
                      <a:pt x="347" y="53"/>
                    </a:lnTo>
                    <a:lnTo>
                      <a:pt x="348" y="53"/>
                    </a:lnTo>
                    <a:lnTo>
                      <a:pt x="348" y="54"/>
                    </a:lnTo>
                    <a:lnTo>
                      <a:pt x="349" y="55"/>
                    </a:lnTo>
                    <a:lnTo>
                      <a:pt x="350" y="56"/>
                    </a:lnTo>
                    <a:lnTo>
                      <a:pt x="351" y="55"/>
                    </a:lnTo>
                    <a:lnTo>
                      <a:pt x="351" y="53"/>
                    </a:lnTo>
                    <a:lnTo>
                      <a:pt x="353" y="51"/>
                    </a:lnTo>
                    <a:lnTo>
                      <a:pt x="353" y="52"/>
                    </a:lnTo>
                    <a:lnTo>
                      <a:pt x="355" y="53"/>
                    </a:lnTo>
                    <a:lnTo>
                      <a:pt x="356" y="53"/>
                    </a:lnTo>
                    <a:lnTo>
                      <a:pt x="356" y="51"/>
                    </a:lnTo>
                    <a:lnTo>
                      <a:pt x="358" y="51"/>
                    </a:lnTo>
                    <a:lnTo>
                      <a:pt x="359" y="53"/>
                    </a:lnTo>
                    <a:lnTo>
                      <a:pt x="361" y="54"/>
                    </a:lnTo>
                    <a:lnTo>
                      <a:pt x="361" y="52"/>
                    </a:lnTo>
                    <a:lnTo>
                      <a:pt x="361" y="51"/>
                    </a:lnTo>
                    <a:lnTo>
                      <a:pt x="365" y="52"/>
                    </a:lnTo>
                    <a:lnTo>
                      <a:pt x="368" y="52"/>
                    </a:lnTo>
                    <a:lnTo>
                      <a:pt x="372" y="55"/>
                    </a:lnTo>
                    <a:lnTo>
                      <a:pt x="372" y="54"/>
                    </a:lnTo>
                    <a:lnTo>
                      <a:pt x="372" y="50"/>
                    </a:lnTo>
                    <a:lnTo>
                      <a:pt x="374" y="49"/>
                    </a:lnTo>
                    <a:lnTo>
                      <a:pt x="374" y="48"/>
                    </a:lnTo>
                    <a:lnTo>
                      <a:pt x="378" y="49"/>
                    </a:lnTo>
                    <a:lnTo>
                      <a:pt x="379" y="48"/>
                    </a:lnTo>
                    <a:lnTo>
                      <a:pt x="381" y="48"/>
                    </a:lnTo>
                    <a:lnTo>
                      <a:pt x="383" y="40"/>
                    </a:lnTo>
                    <a:lnTo>
                      <a:pt x="383" y="39"/>
                    </a:lnTo>
                    <a:lnTo>
                      <a:pt x="390" y="41"/>
                    </a:lnTo>
                    <a:lnTo>
                      <a:pt x="391" y="40"/>
                    </a:lnTo>
                    <a:lnTo>
                      <a:pt x="392" y="36"/>
                    </a:lnTo>
                    <a:lnTo>
                      <a:pt x="391" y="27"/>
                    </a:lnTo>
                    <a:lnTo>
                      <a:pt x="392" y="22"/>
                    </a:lnTo>
                    <a:lnTo>
                      <a:pt x="405" y="27"/>
                    </a:lnTo>
                    <a:lnTo>
                      <a:pt x="411" y="34"/>
                    </a:lnTo>
                    <a:lnTo>
                      <a:pt x="418" y="28"/>
                    </a:lnTo>
                    <a:lnTo>
                      <a:pt x="419" y="28"/>
                    </a:lnTo>
                    <a:lnTo>
                      <a:pt x="420" y="27"/>
                    </a:lnTo>
                    <a:lnTo>
                      <a:pt x="421" y="26"/>
                    </a:lnTo>
                    <a:lnTo>
                      <a:pt x="420" y="24"/>
                    </a:lnTo>
                    <a:lnTo>
                      <a:pt x="418" y="22"/>
                    </a:lnTo>
                    <a:lnTo>
                      <a:pt x="419" y="20"/>
                    </a:lnTo>
                    <a:lnTo>
                      <a:pt x="418" y="19"/>
                    </a:lnTo>
                    <a:lnTo>
                      <a:pt x="423" y="18"/>
                    </a:lnTo>
                    <a:lnTo>
                      <a:pt x="426" y="17"/>
                    </a:lnTo>
                    <a:lnTo>
                      <a:pt x="428" y="17"/>
                    </a:lnTo>
                    <a:lnTo>
                      <a:pt x="429" y="17"/>
                    </a:lnTo>
                    <a:lnTo>
                      <a:pt x="430" y="15"/>
                    </a:lnTo>
                    <a:lnTo>
                      <a:pt x="430" y="17"/>
                    </a:lnTo>
                    <a:lnTo>
                      <a:pt x="433" y="15"/>
                    </a:lnTo>
                    <a:lnTo>
                      <a:pt x="435" y="14"/>
                    </a:lnTo>
                    <a:lnTo>
                      <a:pt x="434" y="11"/>
                    </a:lnTo>
                    <a:lnTo>
                      <a:pt x="435" y="11"/>
                    </a:lnTo>
                    <a:lnTo>
                      <a:pt x="434" y="7"/>
                    </a:lnTo>
                    <a:lnTo>
                      <a:pt x="432" y="7"/>
                    </a:lnTo>
                    <a:lnTo>
                      <a:pt x="435" y="6"/>
                    </a:lnTo>
                    <a:lnTo>
                      <a:pt x="435" y="5"/>
                    </a:lnTo>
                    <a:lnTo>
                      <a:pt x="437" y="6"/>
                    </a:lnTo>
                    <a:lnTo>
                      <a:pt x="437" y="5"/>
                    </a:lnTo>
                    <a:lnTo>
                      <a:pt x="438" y="5"/>
                    </a:lnTo>
                    <a:lnTo>
                      <a:pt x="439" y="6"/>
                    </a:lnTo>
                    <a:lnTo>
                      <a:pt x="437" y="0"/>
                    </a:lnTo>
                    <a:lnTo>
                      <a:pt x="439" y="0"/>
                    </a:lnTo>
                    <a:lnTo>
                      <a:pt x="444" y="1"/>
                    </a:lnTo>
                    <a:lnTo>
                      <a:pt x="443" y="1"/>
                    </a:lnTo>
                    <a:lnTo>
                      <a:pt x="444" y="4"/>
                    </a:lnTo>
                    <a:lnTo>
                      <a:pt x="442" y="5"/>
                    </a:lnTo>
                    <a:lnTo>
                      <a:pt x="443" y="6"/>
                    </a:lnTo>
                    <a:lnTo>
                      <a:pt x="444" y="6"/>
                    </a:lnTo>
                    <a:lnTo>
                      <a:pt x="446" y="7"/>
                    </a:lnTo>
                    <a:lnTo>
                      <a:pt x="446" y="6"/>
                    </a:lnTo>
                    <a:lnTo>
                      <a:pt x="447" y="7"/>
                    </a:lnTo>
                    <a:lnTo>
                      <a:pt x="449" y="11"/>
                    </a:lnTo>
                    <a:lnTo>
                      <a:pt x="447" y="11"/>
                    </a:lnTo>
                    <a:lnTo>
                      <a:pt x="448" y="11"/>
                    </a:lnTo>
                    <a:lnTo>
                      <a:pt x="449" y="13"/>
                    </a:lnTo>
                    <a:lnTo>
                      <a:pt x="451" y="13"/>
                    </a:lnTo>
                    <a:lnTo>
                      <a:pt x="452" y="14"/>
                    </a:lnTo>
                    <a:lnTo>
                      <a:pt x="452" y="11"/>
                    </a:lnTo>
                    <a:lnTo>
                      <a:pt x="454" y="11"/>
                    </a:lnTo>
                    <a:lnTo>
                      <a:pt x="454" y="9"/>
                    </a:lnTo>
                    <a:lnTo>
                      <a:pt x="455" y="8"/>
                    </a:lnTo>
                    <a:lnTo>
                      <a:pt x="456" y="9"/>
                    </a:lnTo>
                    <a:lnTo>
                      <a:pt x="455" y="9"/>
                    </a:lnTo>
                    <a:lnTo>
                      <a:pt x="455" y="10"/>
                    </a:lnTo>
                    <a:lnTo>
                      <a:pt x="457" y="10"/>
                    </a:lnTo>
                    <a:lnTo>
                      <a:pt x="457" y="11"/>
                    </a:lnTo>
                    <a:lnTo>
                      <a:pt x="459" y="11"/>
                    </a:lnTo>
                    <a:lnTo>
                      <a:pt x="460" y="11"/>
                    </a:lnTo>
                    <a:lnTo>
                      <a:pt x="463" y="10"/>
                    </a:lnTo>
                    <a:lnTo>
                      <a:pt x="463" y="11"/>
                    </a:lnTo>
                    <a:lnTo>
                      <a:pt x="462" y="13"/>
                    </a:lnTo>
                    <a:lnTo>
                      <a:pt x="463" y="13"/>
                    </a:lnTo>
                    <a:lnTo>
                      <a:pt x="465" y="19"/>
                    </a:lnTo>
                    <a:lnTo>
                      <a:pt x="466" y="19"/>
                    </a:lnTo>
                    <a:lnTo>
                      <a:pt x="468" y="20"/>
                    </a:lnTo>
                    <a:lnTo>
                      <a:pt x="468" y="23"/>
                    </a:lnTo>
                    <a:lnTo>
                      <a:pt x="468" y="22"/>
                    </a:lnTo>
                    <a:lnTo>
                      <a:pt x="470" y="22"/>
                    </a:lnTo>
                    <a:lnTo>
                      <a:pt x="470" y="23"/>
                    </a:lnTo>
                    <a:lnTo>
                      <a:pt x="469" y="25"/>
                    </a:lnTo>
                    <a:lnTo>
                      <a:pt x="470" y="27"/>
                    </a:lnTo>
                    <a:lnTo>
                      <a:pt x="470" y="29"/>
                    </a:lnTo>
                    <a:lnTo>
                      <a:pt x="471" y="28"/>
                    </a:lnTo>
                    <a:lnTo>
                      <a:pt x="472" y="28"/>
                    </a:lnTo>
                    <a:lnTo>
                      <a:pt x="474" y="28"/>
                    </a:lnTo>
                    <a:lnTo>
                      <a:pt x="476" y="28"/>
                    </a:lnTo>
                    <a:lnTo>
                      <a:pt x="477" y="31"/>
                    </a:lnTo>
                    <a:lnTo>
                      <a:pt x="479" y="32"/>
                    </a:lnTo>
                    <a:lnTo>
                      <a:pt x="478" y="34"/>
                    </a:lnTo>
                    <a:lnTo>
                      <a:pt x="480" y="34"/>
                    </a:lnTo>
                    <a:lnTo>
                      <a:pt x="483" y="37"/>
                    </a:lnTo>
                    <a:lnTo>
                      <a:pt x="482" y="38"/>
                    </a:lnTo>
                    <a:lnTo>
                      <a:pt x="482" y="39"/>
                    </a:lnTo>
                    <a:lnTo>
                      <a:pt x="483" y="38"/>
                    </a:lnTo>
                    <a:lnTo>
                      <a:pt x="483" y="40"/>
                    </a:lnTo>
                    <a:lnTo>
                      <a:pt x="483" y="46"/>
                    </a:lnTo>
                    <a:lnTo>
                      <a:pt x="484" y="47"/>
                    </a:lnTo>
                    <a:lnTo>
                      <a:pt x="484" y="48"/>
                    </a:lnTo>
                    <a:lnTo>
                      <a:pt x="487" y="47"/>
                    </a:lnTo>
                    <a:lnTo>
                      <a:pt x="487" y="48"/>
                    </a:lnTo>
                    <a:lnTo>
                      <a:pt x="488" y="48"/>
                    </a:lnTo>
                    <a:lnTo>
                      <a:pt x="488" y="49"/>
                    </a:lnTo>
                    <a:lnTo>
                      <a:pt x="490" y="48"/>
                    </a:lnTo>
                    <a:lnTo>
                      <a:pt x="492" y="49"/>
                    </a:lnTo>
                    <a:lnTo>
                      <a:pt x="494" y="51"/>
                    </a:lnTo>
                    <a:lnTo>
                      <a:pt x="493" y="52"/>
                    </a:lnTo>
                    <a:lnTo>
                      <a:pt x="494" y="52"/>
                    </a:lnTo>
                    <a:lnTo>
                      <a:pt x="494" y="53"/>
                    </a:lnTo>
                    <a:lnTo>
                      <a:pt x="495" y="53"/>
                    </a:lnTo>
                    <a:lnTo>
                      <a:pt x="495" y="54"/>
                    </a:lnTo>
                    <a:lnTo>
                      <a:pt x="494" y="54"/>
                    </a:lnTo>
                    <a:lnTo>
                      <a:pt x="494" y="56"/>
                    </a:lnTo>
                    <a:lnTo>
                      <a:pt x="493" y="56"/>
                    </a:lnTo>
                    <a:lnTo>
                      <a:pt x="493" y="58"/>
                    </a:lnTo>
                    <a:lnTo>
                      <a:pt x="491" y="57"/>
                    </a:lnTo>
                    <a:lnTo>
                      <a:pt x="491" y="58"/>
                    </a:lnTo>
                    <a:lnTo>
                      <a:pt x="487" y="58"/>
                    </a:lnTo>
                    <a:lnTo>
                      <a:pt x="486" y="60"/>
                    </a:lnTo>
                    <a:lnTo>
                      <a:pt x="486" y="63"/>
                    </a:lnTo>
                    <a:lnTo>
                      <a:pt x="486" y="64"/>
                    </a:lnTo>
                    <a:lnTo>
                      <a:pt x="487" y="65"/>
                    </a:lnTo>
                    <a:lnTo>
                      <a:pt x="490" y="69"/>
                    </a:lnTo>
                    <a:lnTo>
                      <a:pt x="490" y="71"/>
                    </a:lnTo>
                    <a:lnTo>
                      <a:pt x="489" y="72"/>
                    </a:lnTo>
                    <a:lnTo>
                      <a:pt x="489" y="73"/>
                    </a:lnTo>
                    <a:lnTo>
                      <a:pt x="490" y="73"/>
                    </a:lnTo>
                    <a:lnTo>
                      <a:pt x="492" y="75"/>
                    </a:lnTo>
                    <a:lnTo>
                      <a:pt x="491" y="76"/>
                    </a:lnTo>
                    <a:lnTo>
                      <a:pt x="491" y="77"/>
                    </a:lnTo>
                    <a:lnTo>
                      <a:pt x="490" y="77"/>
                    </a:lnTo>
                    <a:lnTo>
                      <a:pt x="489" y="77"/>
                    </a:lnTo>
                    <a:lnTo>
                      <a:pt x="490" y="77"/>
                    </a:lnTo>
                    <a:lnTo>
                      <a:pt x="490" y="78"/>
                    </a:lnTo>
                    <a:lnTo>
                      <a:pt x="489" y="80"/>
                    </a:lnTo>
                    <a:lnTo>
                      <a:pt x="490" y="80"/>
                    </a:lnTo>
                    <a:lnTo>
                      <a:pt x="489" y="82"/>
                    </a:lnTo>
                    <a:lnTo>
                      <a:pt x="489" y="84"/>
                    </a:lnTo>
                    <a:lnTo>
                      <a:pt x="487" y="86"/>
                    </a:lnTo>
                    <a:lnTo>
                      <a:pt x="487" y="88"/>
                    </a:lnTo>
                    <a:lnTo>
                      <a:pt x="489" y="88"/>
                    </a:lnTo>
                    <a:lnTo>
                      <a:pt x="489" y="89"/>
                    </a:lnTo>
                    <a:lnTo>
                      <a:pt x="491" y="88"/>
                    </a:lnTo>
                    <a:lnTo>
                      <a:pt x="491" y="89"/>
                    </a:lnTo>
                    <a:lnTo>
                      <a:pt x="493" y="93"/>
                    </a:lnTo>
                    <a:lnTo>
                      <a:pt x="493" y="94"/>
                    </a:lnTo>
                    <a:lnTo>
                      <a:pt x="491" y="94"/>
                    </a:lnTo>
                    <a:lnTo>
                      <a:pt x="491" y="96"/>
                    </a:lnTo>
                    <a:lnTo>
                      <a:pt x="492" y="97"/>
                    </a:lnTo>
                    <a:lnTo>
                      <a:pt x="492" y="98"/>
                    </a:lnTo>
                    <a:lnTo>
                      <a:pt x="495" y="99"/>
                    </a:lnTo>
                    <a:lnTo>
                      <a:pt x="491" y="108"/>
                    </a:lnTo>
                    <a:lnTo>
                      <a:pt x="491" y="107"/>
                    </a:lnTo>
                    <a:lnTo>
                      <a:pt x="490" y="109"/>
                    </a:lnTo>
                    <a:lnTo>
                      <a:pt x="489" y="107"/>
                    </a:lnTo>
                    <a:lnTo>
                      <a:pt x="489" y="109"/>
                    </a:lnTo>
                    <a:lnTo>
                      <a:pt x="486" y="109"/>
                    </a:lnTo>
                    <a:lnTo>
                      <a:pt x="486" y="111"/>
                    </a:lnTo>
                    <a:lnTo>
                      <a:pt x="487" y="111"/>
                    </a:lnTo>
                    <a:lnTo>
                      <a:pt x="487" y="112"/>
                    </a:lnTo>
                    <a:lnTo>
                      <a:pt x="486" y="113"/>
                    </a:lnTo>
                    <a:lnTo>
                      <a:pt x="487" y="115"/>
                    </a:lnTo>
                    <a:lnTo>
                      <a:pt x="487" y="116"/>
                    </a:lnTo>
                    <a:lnTo>
                      <a:pt x="486" y="116"/>
                    </a:lnTo>
                    <a:lnTo>
                      <a:pt x="485" y="117"/>
                    </a:lnTo>
                    <a:lnTo>
                      <a:pt x="484" y="117"/>
                    </a:lnTo>
                    <a:lnTo>
                      <a:pt x="485" y="116"/>
                    </a:lnTo>
                    <a:lnTo>
                      <a:pt x="484" y="116"/>
                    </a:lnTo>
                    <a:lnTo>
                      <a:pt x="483" y="116"/>
                    </a:lnTo>
                    <a:lnTo>
                      <a:pt x="482" y="116"/>
                    </a:lnTo>
                    <a:lnTo>
                      <a:pt x="481" y="115"/>
                    </a:lnTo>
                    <a:lnTo>
                      <a:pt x="479" y="117"/>
                    </a:lnTo>
                    <a:lnTo>
                      <a:pt x="476" y="120"/>
                    </a:lnTo>
                    <a:lnTo>
                      <a:pt x="478" y="123"/>
                    </a:lnTo>
                    <a:lnTo>
                      <a:pt x="479" y="126"/>
                    </a:lnTo>
                    <a:lnTo>
                      <a:pt x="481" y="126"/>
                    </a:lnTo>
                    <a:lnTo>
                      <a:pt x="483" y="128"/>
                    </a:lnTo>
                    <a:lnTo>
                      <a:pt x="482" y="128"/>
                    </a:lnTo>
                    <a:lnTo>
                      <a:pt x="480" y="129"/>
                    </a:lnTo>
                    <a:lnTo>
                      <a:pt x="481" y="133"/>
                    </a:lnTo>
                    <a:lnTo>
                      <a:pt x="481" y="135"/>
                    </a:lnTo>
                    <a:lnTo>
                      <a:pt x="483" y="137"/>
                    </a:lnTo>
                    <a:lnTo>
                      <a:pt x="485" y="139"/>
                    </a:lnTo>
                    <a:lnTo>
                      <a:pt x="487" y="140"/>
                    </a:lnTo>
                    <a:lnTo>
                      <a:pt x="489" y="139"/>
                    </a:lnTo>
                    <a:lnTo>
                      <a:pt x="491" y="136"/>
                    </a:lnTo>
                    <a:lnTo>
                      <a:pt x="492" y="139"/>
                    </a:lnTo>
                    <a:lnTo>
                      <a:pt x="496" y="141"/>
                    </a:lnTo>
                    <a:lnTo>
                      <a:pt x="497" y="141"/>
                    </a:lnTo>
                    <a:lnTo>
                      <a:pt x="496" y="142"/>
                    </a:lnTo>
                    <a:lnTo>
                      <a:pt x="495" y="142"/>
                    </a:lnTo>
                    <a:lnTo>
                      <a:pt x="495" y="146"/>
                    </a:lnTo>
                    <a:lnTo>
                      <a:pt x="496" y="146"/>
                    </a:lnTo>
                    <a:lnTo>
                      <a:pt x="498" y="145"/>
                    </a:lnTo>
                    <a:lnTo>
                      <a:pt x="498" y="146"/>
                    </a:lnTo>
                    <a:lnTo>
                      <a:pt x="499" y="148"/>
                    </a:lnTo>
                    <a:lnTo>
                      <a:pt x="500" y="148"/>
                    </a:lnTo>
                    <a:lnTo>
                      <a:pt x="501" y="150"/>
                    </a:lnTo>
                    <a:lnTo>
                      <a:pt x="502" y="150"/>
                    </a:lnTo>
                    <a:lnTo>
                      <a:pt x="503" y="152"/>
                    </a:lnTo>
                    <a:lnTo>
                      <a:pt x="503" y="154"/>
                    </a:lnTo>
                    <a:lnTo>
                      <a:pt x="502" y="153"/>
                    </a:lnTo>
                    <a:lnTo>
                      <a:pt x="499" y="155"/>
                    </a:lnTo>
                    <a:lnTo>
                      <a:pt x="499" y="156"/>
                    </a:lnTo>
                    <a:lnTo>
                      <a:pt x="501" y="157"/>
                    </a:lnTo>
                    <a:lnTo>
                      <a:pt x="501" y="159"/>
                    </a:lnTo>
                    <a:lnTo>
                      <a:pt x="499" y="161"/>
                    </a:lnTo>
                    <a:lnTo>
                      <a:pt x="501" y="162"/>
                    </a:lnTo>
                    <a:lnTo>
                      <a:pt x="504" y="165"/>
                    </a:lnTo>
                    <a:lnTo>
                      <a:pt x="504" y="166"/>
                    </a:lnTo>
                    <a:lnTo>
                      <a:pt x="505" y="167"/>
                    </a:lnTo>
                    <a:lnTo>
                      <a:pt x="506" y="165"/>
                    </a:lnTo>
                    <a:lnTo>
                      <a:pt x="506" y="167"/>
                    </a:lnTo>
                    <a:lnTo>
                      <a:pt x="507" y="167"/>
                    </a:lnTo>
                    <a:lnTo>
                      <a:pt x="508" y="167"/>
                    </a:lnTo>
                    <a:lnTo>
                      <a:pt x="508" y="165"/>
                    </a:lnTo>
                    <a:lnTo>
                      <a:pt x="512" y="166"/>
                    </a:lnTo>
                    <a:lnTo>
                      <a:pt x="514" y="164"/>
                    </a:lnTo>
                    <a:lnTo>
                      <a:pt x="515" y="164"/>
                    </a:lnTo>
                    <a:lnTo>
                      <a:pt x="515" y="165"/>
                    </a:lnTo>
                    <a:lnTo>
                      <a:pt x="517" y="167"/>
                    </a:lnTo>
                    <a:lnTo>
                      <a:pt x="518" y="167"/>
                    </a:lnTo>
                    <a:lnTo>
                      <a:pt x="519" y="168"/>
                    </a:lnTo>
                    <a:lnTo>
                      <a:pt x="520" y="167"/>
                    </a:lnTo>
                    <a:lnTo>
                      <a:pt x="522" y="169"/>
                    </a:lnTo>
                    <a:lnTo>
                      <a:pt x="525" y="171"/>
                    </a:lnTo>
                    <a:lnTo>
                      <a:pt x="524" y="171"/>
                    </a:lnTo>
                    <a:lnTo>
                      <a:pt x="525" y="173"/>
                    </a:lnTo>
                    <a:lnTo>
                      <a:pt x="526" y="172"/>
                    </a:lnTo>
                    <a:lnTo>
                      <a:pt x="528" y="171"/>
                    </a:lnTo>
                    <a:lnTo>
                      <a:pt x="529" y="168"/>
                    </a:lnTo>
                    <a:lnTo>
                      <a:pt x="532" y="169"/>
                    </a:lnTo>
                    <a:lnTo>
                      <a:pt x="533" y="167"/>
                    </a:lnTo>
                    <a:lnTo>
                      <a:pt x="535" y="167"/>
                    </a:lnTo>
                    <a:lnTo>
                      <a:pt x="536" y="167"/>
                    </a:lnTo>
                    <a:lnTo>
                      <a:pt x="538" y="167"/>
                    </a:lnTo>
                    <a:lnTo>
                      <a:pt x="538" y="165"/>
                    </a:lnTo>
                    <a:lnTo>
                      <a:pt x="538" y="167"/>
                    </a:lnTo>
                    <a:lnTo>
                      <a:pt x="539" y="167"/>
                    </a:lnTo>
                    <a:lnTo>
                      <a:pt x="539" y="170"/>
                    </a:lnTo>
                    <a:lnTo>
                      <a:pt x="540" y="170"/>
                    </a:lnTo>
                    <a:lnTo>
                      <a:pt x="540" y="171"/>
                    </a:lnTo>
                    <a:lnTo>
                      <a:pt x="541" y="171"/>
                    </a:lnTo>
                    <a:lnTo>
                      <a:pt x="543" y="172"/>
                    </a:lnTo>
                    <a:lnTo>
                      <a:pt x="543" y="173"/>
                    </a:lnTo>
                    <a:lnTo>
                      <a:pt x="544" y="173"/>
                    </a:lnTo>
                    <a:lnTo>
                      <a:pt x="545" y="175"/>
                    </a:lnTo>
                    <a:lnTo>
                      <a:pt x="543" y="176"/>
                    </a:lnTo>
                    <a:lnTo>
                      <a:pt x="544" y="178"/>
                    </a:lnTo>
                    <a:lnTo>
                      <a:pt x="544" y="179"/>
                    </a:lnTo>
                    <a:lnTo>
                      <a:pt x="543" y="179"/>
                    </a:lnTo>
                    <a:lnTo>
                      <a:pt x="544" y="182"/>
                    </a:lnTo>
                    <a:lnTo>
                      <a:pt x="543" y="185"/>
                    </a:lnTo>
                    <a:lnTo>
                      <a:pt x="544" y="185"/>
                    </a:lnTo>
                    <a:lnTo>
                      <a:pt x="545" y="188"/>
                    </a:lnTo>
                    <a:lnTo>
                      <a:pt x="543" y="189"/>
                    </a:lnTo>
                    <a:lnTo>
                      <a:pt x="541" y="189"/>
                    </a:lnTo>
                    <a:lnTo>
                      <a:pt x="540" y="190"/>
                    </a:lnTo>
                    <a:lnTo>
                      <a:pt x="541" y="191"/>
                    </a:lnTo>
                    <a:lnTo>
                      <a:pt x="541" y="197"/>
                    </a:lnTo>
                    <a:lnTo>
                      <a:pt x="540" y="200"/>
                    </a:lnTo>
                    <a:lnTo>
                      <a:pt x="542" y="201"/>
                    </a:lnTo>
                    <a:lnTo>
                      <a:pt x="542" y="203"/>
                    </a:lnTo>
                    <a:lnTo>
                      <a:pt x="543" y="203"/>
                    </a:lnTo>
                    <a:lnTo>
                      <a:pt x="545" y="205"/>
                    </a:lnTo>
                    <a:lnTo>
                      <a:pt x="544" y="209"/>
                    </a:lnTo>
                    <a:lnTo>
                      <a:pt x="545" y="207"/>
                    </a:lnTo>
                    <a:lnTo>
                      <a:pt x="545" y="209"/>
                    </a:lnTo>
                    <a:lnTo>
                      <a:pt x="546" y="209"/>
                    </a:lnTo>
                    <a:lnTo>
                      <a:pt x="544" y="211"/>
                    </a:lnTo>
                    <a:lnTo>
                      <a:pt x="547" y="210"/>
                    </a:lnTo>
                    <a:lnTo>
                      <a:pt x="545" y="212"/>
                    </a:lnTo>
                    <a:lnTo>
                      <a:pt x="545" y="215"/>
                    </a:lnTo>
                    <a:lnTo>
                      <a:pt x="544" y="217"/>
                    </a:lnTo>
                    <a:lnTo>
                      <a:pt x="543" y="216"/>
                    </a:lnTo>
                    <a:lnTo>
                      <a:pt x="542" y="218"/>
                    </a:lnTo>
                    <a:lnTo>
                      <a:pt x="543" y="219"/>
                    </a:lnTo>
                    <a:lnTo>
                      <a:pt x="543" y="220"/>
                    </a:lnTo>
                    <a:lnTo>
                      <a:pt x="542" y="222"/>
                    </a:lnTo>
                    <a:lnTo>
                      <a:pt x="541" y="221"/>
                    </a:lnTo>
                    <a:lnTo>
                      <a:pt x="541" y="222"/>
                    </a:lnTo>
                    <a:lnTo>
                      <a:pt x="540" y="223"/>
                    </a:lnTo>
                    <a:lnTo>
                      <a:pt x="539" y="225"/>
                    </a:lnTo>
                    <a:lnTo>
                      <a:pt x="537" y="224"/>
                    </a:lnTo>
                    <a:lnTo>
                      <a:pt x="536" y="227"/>
                    </a:lnTo>
                    <a:lnTo>
                      <a:pt x="536" y="226"/>
                    </a:lnTo>
                    <a:lnTo>
                      <a:pt x="535" y="226"/>
                    </a:lnTo>
                    <a:lnTo>
                      <a:pt x="535" y="228"/>
                    </a:lnTo>
                    <a:lnTo>
                      <a:pt x="534" y="228"/>
                    </a:lnTo>
                    <a:lnTo>
                      <a:pt x="533" y="227"/>
                    </a:lnTo>
                    <a:lnTo>
                      <a:pt x="532" y="229"/>
                    </a:lnTo>
                    <a:lnTo>
                      <a:pt x="534" y="229"/>
                    </a:lnTo>
                    <a:lnTo>
                      <a:pt x="537" y="232"/>
                    </a:lnTo>
                    <a:lnTo>
                      <a:pt x="537" y="233"/>
                    </a:lnTo>
                    <a:lnTo>
                      <a:pt x="533" y="236"/>
                    </a:lnTo>
                    <a:lnTo>
                      <a:pt x="530" y="237"/>
                    </a:lnTo>
                    <a:lnTo>
                      <a:pt x="534" y="239"/>
                    </a:lnTo>
                    <a:lnTo>
                      <a:pt x="538" y="238"/>
                    </a:lnTo>
                    <a:lnTo>
                      <a:pt x="540" y="241"/>
                    </a:lnTo>
                    <a:lnTo>
                      <a:pt x="541" y="243"/>
                    </a:lnTo>
                    <a:lnTo>
                      <a:pt x="543" y="244"/>
                    </a:lnTo>
                    <a:lnTo>
                      <a:pt x="544" y="243"/>
                    </a:lnTo>
                    <a:lnTo>
                      <a:pt x="544" y="241"/>
                    </a:lnTo>
                    <a:lnTo>
                      <a:pt x="545" y="243"/>
                    </a:lnTo>
                    <a:lnTo>
                      <a:pt x="546" y="243"/>
                    </a:lnTo>
                    <a:lnTo>
                      <a:pt x="546" y="244"/>
                    </a:lnTo>
                    <a:lnTo>
                      <a:pt x="550" y="248"/>
                    </a:lnTo>
                    <a:lnTo>
                      <a:pt x="552" y="249"/>
                    </a:lnTo>
                    <a:lnTo>
                      <a:pt x="553" y="249"/>
                    </a:lnTo>
                    <a:lnTo>
                      <a:pt x="555" y="250"/>
                    </a:lnTo>
                    <a:lnTo>
                      <a:pt x="552" y="254"/>
                    </a:lnTo>
                    <a:lnTo>
                      <a:pt x="552" y="257"/>
                    </a:lnTo>
                    <a:lnTo>
                      <a:pt x="551" y="256"/>
                    </a:lnTo>
                    <a:lnTo>
                      <a:pt x="550" y="256"/>
                    </a:lnTo>
                    <a:lnTo>
                      <a:pt x="551" y="260"/>
                    </a:lnTo>
                    <a:lnTo>
                      <a:pt x="548" y="262"/>
                    </a:lnTo>
                    <a:lnTo>
                      <a:pt x="546" y="260"/>
                    </a:lnTo>
                    <a:lnTo>
                      <a:pt x="546" y="258"/>
                    </a:lnTo>
                    <a:lnTo>
                      <a:pt x="545" y="257"/>
                    </a:lnTo>
                    <a:lnTo>
                      <a:pt x="543" y="258"/>
                    </a:lnTo>
                    <a:lnTo>
                      <a:pt x="541" y="262"/>
                    </a:lnTo>
                    <a:lnTo>
                      <a:pt x="543" y="265"/>
                    </a:lnTo>
                    <a:lnTo>
                      <a:pt x="545" y="263"/>
                    </a:lnTo>
                    <a:lnTo>
                      <a:pt x="546" y="267"/>
                    </a:lnTo>
                    <a:lnTo>
                      <a:pt x="548" y="267"/>
                    </a:lnTo>
                    <a:lnTo>
                      <a:pt x="546" y="267"/>
                    </a:lnTo>
                    <a:lnTo>
                      <a:pt x="544" y="266"/>
                    </a:lnTo>
                    <a:lnTo>
                      <a:pt x="543" y="267"/>
                    </a:lnTo>
                    <a:lnTo>
                      <a:pt x="542" y="267"/>
                    </a:lnTo>
                    <a:lnTo>
                      <a:pt x="541" y="267"/>
                    </a:lnTo>
                    <a:lnTo>
                      <a:pt x="542" y="271"/>
                    </a:lnTo>
                    <a:lnTo>
                      <a:pt x="543" y="273"/>
                    </a:lnTo>
                    <a:lnTo>
                      <a:pt x="542" y="279"/>
                    </a:lnTo>
                    <a:lnTo>
                      <a:pt x="540" y="278"/>
                    </a:lnTo>
                    <a:lnTo>
                      <a:pt x="538" y="279"/>
                    </a:lnTo>
                    <a:lnTo>
                      <a:pt x="537" y="278"/>
                    </a:lnTo>
                    <a:lnTo>
                      <a:pt x="537" y="279"/>
                    </a:lnTo>
                    <a:lnTo>
                      <a:pt x="536" y="279"/>
                    </a:lnTo>
                    <a:lnTo>
                      <a:pt x="535" y="279"/>
                    </a:lnTo>
                    <a:lnTo>
                      <a:pt x="534" y="278"/>
                    </a:lnTo>
                    <a:lnTo>
                      <a:pt x="533" y="279"/>
                    </a:lnTo>
                    <a:lnTo>
                      <a:pt x="532" y="280"/>
                    </a:lnTo>
                    <a:lnTo>
                      <a:pt x="533" y="282"/>
                    </a:lnTo>
                    <a:lnTo>
                      <a:pt x="538" y="283"/>
                    </a:lnTo>
                    <a:lnTo>
                      <a:pt x="537" y="284"/>
                    </a:lnTo>
                    <a:lnTo>
                      <a:pt x="539" y="283"/>
                    </a:lnTo>
                    <a:lnTo>
                      <a:pt x="539" y="285"/>
                    </a:lnTo>
                    <a:lnTo>
                      <a:pt x="538" y="286"/>
                    </a:lnTo>
                    <a:lnTo>
                      <a:pt x="538" y="285"/>
                    </a:lnTo>
                    <a:lnTo>
                      <a:pt x="537" y="286"/>
                    </a:lnTo>
                    <a:lnTo>
                      <a:pt x="535" y="284"/>
                    </a:lnTo>
                    <a:lnTo>
                      <a:pt x="535" y="285"/>
                    </a:lnTo>
                    <a:lnTo>
                      <a:pt x="536" y="286"/>
                    </a:lnTo>
                    <a:lnTo>
                      <a:pt x="534" y="284"/>
                    </a:lnTo>
                    <a:lnTo>
                      <a:pt x="533" y="284"/>
                    </a:lnTo>
                    <a:lnTo>
                      <a:pt x="530" y="286"/>
                    </a:lnTo>
                    <a:lnTo>
                      <a:pt x="528" y="286"/>
                    </a:lnTo>
                    <a:lnTo>
                      <a:pt x="530" y="288"/>
                    </a:lnTo>
                    <a:lnTo>
                      <a:pt x="530" y="290"/>
                    </a:lnTo>
                    <a:lnTo>
                      <a:pt x="530" y="292"/>
                    </a:lnTo>
                    <a:lnTo>
                      <a:pt x="532" y="293"/>
                    </a:lnTo>
                    <a:lnTo>
                      <a:pt x="532" y="294"/>
                    </a:lnTo>
                    <a:lnTo>
                      <a:pt x="533" y="294"/>
                    </a:lnTo>
                    <a:lnTo>
                      <a:pt x="533" y="296"/>
                    </a:lnTo>
                    <a:lnTo>
                      <a:pt x="535" y="297"/>
                    </a:lnTo>
                    <a:lnTo>
                      <a:pt x="536" y="298"/>
                    </a:lnTo>
                    <a:lnTo>
                      <a:pt x="537" y="299"/>
                    </a:lnTo>
                    <a:lnTo>
                      <a:pt x="539" y="297"/>
                    </a:lnTo>
                    <a:lnTo>
                      <a:pt x="542" y="298"/>
                    </a:lnTo>
                    <a:lnTo>
                      <a:pt x="541" y="299"/>
                    </a:lnTo>
                    <a:lnTo>
                      <a:pt x="541" y="298"/>
                    </a:lnTo>
                    <a:lnTo>
                      <a:pt x="542" y="300"/>
                    </a:lnTo>
                    <a:lnTo>
                      <a:pt x="543" y="300"/>
                    </a:lnTo>
                    <a:lnTo>
                      <a:pt x="545" y="301"/>
                    </a:lnTo>
                    <a:lnTo>
                      <a:pt x="543" y="302"/>
                    </a:lnTo>
                    <a:lnTo>
                      <a:pt x="542" y="302"/>
                    </a:lnTo>
                    <a:lnTo>
                      <a:pt x="543" y="303"/>
                    </a:lnTo>
                    <a:lnTo>
                      <a:pt x="544" y="304"/>
                    </a:lnTo>
                    <a:lnTo>
                      <a:pt x="545" y="304"/>
                    </a:lnTo>
                    <a:lnTo>
                      <a:pt x="546" y="304"/>
                    </a:lnTo>
                    <a:lnTo>
                      <a:pt x="548" y="306"/>
                    </a:lnTo>
                    <a:lnTo>
                      <a:pt x="552" y="304"/>
                    </a:lnTo>
                    <a:lnTo>
                      <a:pt x="552" y="306"/>
                    </a:lnTo>
                    <a:lnTo>
                      <a:pt x="553" y="307"/>
                    </a:lnTo>
                    <a:lnTo>
                      <a:pt x="552" y="307"/>
                    </a:lnTo>
                    <a:lnTo>
                      <a:pt x="552" y="310"/>
                    </a:lnTo>
                    <a:lnTo>
                      <a:pt x="553" y="310"/>
                    </a:lnTo>
                    <a:lnTo>
                      <a:pt x="555" y="306"/>
                    </a:lnTo>
                    <a:lnTo>
                      <a:pt x="555" y="307"/>
                    </a:lnTo>
                    <a:lnTo>
                      <a:pt x="555" y="309"/>
                    </a:lnTo>
                    <a:lnTo>
                      <a:pt x="556" y="309"/>
                    </a:lnTo>
                    <a:lnTo>
                      <a:pt x="555" y="310"/>
                    </a:lnTo>
                    <a:lnTo>
                      <a:pt x="555" y="313"/>
                    </a:lnTo>
                    <a:lnTo>
                      <a:pt x="552" y="314"/>
                    </a:lnTo>
                    <a:lnTo>
                      <a:pt x="552" y="315"/>
                    </a:lnTo>
                    <a:lnTo>
                      <a:pt x="552" y="316"/>
                    </a:lnTo>
                    <a:lnTo>
                      <a:pt x="555" y="319"/>
                    </a:lnTo>
                    <a:lnTo>
                      <a:pt x="562" y="326"/>
                    </a:lnTo>
                    <a:lnTo>
                      <a:pt x="563" y="325"/>
                    </a:lnTo>
                    <a:lnTo>
                      <a:pt x="564" y="325"/>
                    </a:lnTo>
                    <a:lnTo>
                      <a:pt x="564" y="327"/>
                    </a:lnTo>
                    <a:lnTo>
                      <a:pt x="565" y="326"/>
                    </a:lnTo>
                    <a:lnTo>
                      <a:pt x="566" y="327"/>
                    </a:lnTo>
                    <a:lnTo>
                      <a:pt x="566" y="329"/>
                    </a:lnTo>
                    <a:lnTo>
                      <a:pt x="567" y="330"/>
                    </a:lnTo>
                    <a:lnTo>
                      <a:pt x="568" y="328"/>
                    </a:lnTo>
                    <a:lnTo>
                      <a:pt x="569" y="331"/>
                    </a:lnTo>
                    <a:lnTo>
                      <a:pt x="568" y="333"/>
                    </a:lnTo>
                    <a:lnTo>
                      <a:pt x="569" y="333"/>
                    </a:lnTo>
                    <a:lnTo>
                      <a:pt x="568" y="335"/>
                    </a:lnTo>
                    <a:lnTo>
                      <a:pt x="569" y="337"/>
                    </a:lnTo>
                    <a:lnTo>
                      <a:pt x="568" y="336"/>
                    </a:lnTo>
                    <a:lnTo>
                      <a:pt x="566" y="337"/>
                    </a:lnTo>
                    <a:lnTo>
                      <a:pt x="564" y="339"/>
                    </a:lnTo>
                    <a:lnTo>
                      <a:pt x="567" y="344"/>
                    </a:lnTo>
                    <a:lnTo>
                      <a:pt x="568" y="344"/>
                    </a:lnTo>
                    <a:lnTo>
                      <a:pt x="568" y="345"/>
                    </a:lnTo>
                    <a:lnTo>
                      <a:pt x="568" y="347"/>
                    </a:lnTo>
                    <a:lnTo>
                      <a:pt x="568" y="348"/>
                    </a:lnTo>
                    <a:lnTo>
                      <a:pt x="567" y="348"/>
                    </a:lnTo>
                    <a:lnTo>
                      <a:pt x="566" y="347"/>
                    </a:lnTo>
                    <a:lnTo>
                      <a:pt x="566" y="350"/>
                    </a:lnTo>
                    <a:lnTo>
                      <a:pt x="565" y="350"/>
                    </a:lnTo>
                    <a:lnTo>
                      <a:pt x="564" y="352"/>
                    </a:lnTo>
                    <a:lnTo>
                      <a:pt x="564" y="353"/>
                    </a:lnTo>
                    <a:lnTo>
                      <a:pt x="561" y="356"/>
                    </a:lnTo>
                    <a:lnTo>
                      <a:pt x="563" y="357"/>
                    </a:lnTo>
                    <a:lnTo>
                      <a:pt x="561" y="358"/>
                    </a:lnTo>
                    <a:lnTo>
                      <a:pt x="558" y="359"/>
                    </a:lnTo>
                    <a:lnTo>
                      <a:pt x="557" y="359"/>
                    </a:lnTo>
                    <a:lnTo>
                      <a:pt x="557" y="360"/>
                    </a:lnTo>
                    <a:lnTo>
                      <a:pt x="556" y="361"/>
                    </a:lnTo>
                    <a:lnTo>
                      <a:pt x="558" y="363"/>
                    </a:lnTo>
                    <a:lnTo>
                      <a:pt x="558" y="365"/>
                    </a:lnTo>
                    <a:lnTo>
                      <a:pt x="557" y="367"/>
                    </a:lnTo>
                    <a:lnTo>
                      <a:pt x="558" y="368"/>
                    </a:lnTo>
                    <a:lnTo>
                      <a:pt x="557" y="371"/>
                    </a:lnTo>
                    <a:lnTo>
                      <a:pt x="556" y="371"/>
                    </a:lnTo>
                    <a:lnTo>
                      <a:pt x="556" y="369"/>
                    </a:lnTo>
                    <a:lnTo>
                      <a:pt x="555" y="371"/>
                    </a:lnTo>
                    <a:lnTo>
                      <a:pt x="556" y="373"/>
                    </a:lnTo>
                    <a:lnTo>
                      <a:pt x="556" y="375"/>
                    </a:lnTo>
                    <a:lnTo>
                      <a:pt x="555" y="375"/>
                    </a:lnTo>
                    <a:lnTo>
                      <a:pt x="554" y="376"/>
                    </a:lnTo>
                    <a:lnTo>
                      <a:pt x="554" y="378"/>
                    </a:lnTo>
                    <a:lnTo>
                      <a:pt x="552" y="380"/>
                    </a:lnTo>
                    <a:lnTo>
                      <a:pt x="551" y="378"/>
                    </a:lnTo>
                    <a:lnTo>
                      <a:pt x="548" y="379"/>
                    </a:lnTo>
                    <a:lnTo>
                      <a:pt x="548" y="380"/>
                    </a:lnTo>
                    <a:lnTo>
                      <a:pt x="548" y="382"/>
                    </a:lnTo>
                    <a:lnTo>
                      <a:pt x="546" y="383"/>
                    </a:lnTo>
                    <a:lnTo>
                      <a:pt x="544" y="383"/>
                    </a:lnTo>
                    <a:lnTo>
                      <a:pt x="544" y="384"/>
                    </a:lnTo>
                    <a:lnTo>
                      <a:pt x="543" y="382"/>
                    </a:lnTo>
                    <a:lnTo>
                      <a:pt x="541" y="380"/>
                    </a:lnTo>
                    <a:lnTo>
                      <a:pt x="540" y="381"/>
                    </a:lnTo>
                    <a:lnTo>
                      <a:pt x="535" y="385"/>
                    </a:lnTo>
                    <a:lnTo>
                      <a:pt x="535" y="386"/>
                    </a:lnTo>
                    <a:lnTo>
                      <a:pt x="533" y="386"/>
                    </a:lnTo>
                    <a:lnTo>
                      <a:pt x="532" y="388"/>
                    </a:lnTo>
                    <a:lnTo>
                      <a:pt x="530" y="390"/>
                    </a:lnTo>
                    <a:lnTo>
                      <a:pt x="530" y="392"/>
                    </a:lnTo>
                    <a:lnTo>
                      <a:pt x="531" y="394"/>
                    </a:lnTo>
                    <a:lnTo>
                      <a:pt x="533" y="394"/>
                    </a:lnTo>
                    <a:lnTo>
                      <a:pt x="534" y="394"/>
                    </a:lnTo>
                    <a:lnTo>
                      <a:pt x="533" y="395"/>
                    </a:lnTo>
                    <a:lnTo>
                      <a:pt x="535" y="397"/>
                    </a:lnTo>
                    <a:lnTo>
                      <a:pt x="534" y="399"/>
                    </a:lnTo>
                    <a:lnTo>
                      <a:pt x="536" y="400"/>
                    </a:lnTo>
                    <a:lnTo>
                      <a:pt x="535" y="401"/>
                    </a:lnTo>
                    <a:lnTo>
                      <a:pt x="535" y="402"/>
                    </a:lnTo>
                    <a:lnTo>
                      <a:pt x="533" y="403"/>
                    </a:lnTo>
                    <a:lnTo>
                      <a:pt x="532" y="403"/>
                    </a:lnTo>
                    <a:lnTo>
                      <a:pt x="531" y="405"/>
                    </a:lnTo>
                    <a:lnTo>
                      <a:pt x="530" y="404"/>
                    </a:lnTo>
                    <a:lnTo>
                      <a:pt x="529" y="404"/>
                    </a:lnTo>
                    <a:lnTo>
                      <a:pt x="528" y="403"/>
                    </a:lnTo>
                    <a:lnTo>
                      <a:pt x="527" y="404"/>
                    </a:lnTo>
                    <a:lnTo>
                      <a:pt x="524" y="401"/>
                    </a:lnTo>
                    <a:lnTo>
                      <a:pt x="524" y="403"/>
                    </a:lnTo>
                    <a:lnTo>
                      <a:pt x="523" y="403"/>
                    </a:lnTo>
                    <a:lnTo>
                      <a:pt x="522" y="402"/>
                    </a:lnTo>
                    <a:lnTo>
                      <a:pt x="522" y="399"/>
                    </a:lnTo>
                    <a:lnTo>
                      <a:pt x="521" y="400"/>
                    </a:lnTo>
                    <a:lnTo>
                      <a:pt x="520" y="399"/>
                    </a:lnTo>
                    <a:lnTo>
                      <a:pt x="519" y="402"/>
                    </a:lnTo>
                    <a:lnTo>
                      <a:pt x="517" y="404"/>
                    </a:lnTo>
                    <a:lnTo>
                      <a:pt x="516" y="407"/>
                    </a:lnTo>
                    <a:lnTo>
                      <a:pt x="517" y="407"/>
                    </a:lnTo>
                    <a:lnTo>
                      <a:pt x="515" y="408"/>
                    </a:lnTo>
                    <a:lnTo>
                      <a:pt x="515" y="411"/>
                    </a:lnTo>
                    <a:lnTo>
                      <a:pt x="515" y="409"/>
                    </a:lnTo>
                    <a:lnTo>
                      <a:pt x="513" y="408"/>
                    </a:lnTo>
                    <a:lnTo>
                      <a:pt x="510" y="412"/>
                    </a:lnTo>
                    <a:lnTo>
                      <a:pt x="507" y="409"/>
                    </a:lnTo>
                    <a:lnTo>
                      <a:pt x="504" y="411"/>
                    </a:lnTo>
                    <a:lnTo>
                      <a:pt x="501" y="413"/>
                    </a:lnTo>
                    <a:lnTo>
                      <a:pt x="500" y="412"/>
                    </a:lnTo>
                    <a:lnTo>
                      <a:pt x="499" y="413"/>
                    </a:lnTo>
                    <a:lnTo>
                      <a:pt x="498" y="412"/>
                    </a:lnTo>
                    <a:lnTo>
                      <a:pt x="496" y="412"/>
                    </a:lnTo>
                    <a:lnTo>
                      <a:pt x="496" y="411"/>
                    </a:lnTo>
                    <a:lnTo>
                      <a:pt x="496" y="413"/>
                    </a:lnTo>
                    <a:lnTo>
                      <a:pt x="496" y="412"/>
                    </a:lnTo>
                    <a:lnTo>
                      <a:pt x="495" y="412"/>
                    </a:lnTo>
                    <a:lnTo>
                      <a:pt x="492" y="412"/>
                    </a:lnTo>
                    <a:lnTo>
                      <a:pt x="492" y="415"/>
                    </a:lnTo>
                    <a:lnTo>
                      <a:pt x="491" y="414"/>
                    </a:lnTo>
                    <a:lnTo>
                      <a:pt x="490" y="414"/>
                    </a:lnTo>
                    <a:lnTo>
                      <a:pt x="491" y="416"/>
                    </a:lnTo>
                    <a:lnTo>
                      <a:pt x="487" y="417"/>
                    </a:lnTo>
                    <a:lnTo>
                      <a:pt x="487" y="416"/>
                    </a:lnTo>
                    <a:lnTo>
                      <a:pt x="486" y="418"/>
                    </a:lnTo>
                    <a:lnTo>
                      <a:pt x="486" y="416"/>
                    </a:lnTo>
                    <a:lnTo>
                      <a:pt x="484" y="417"/>
                    </a:lnTo>
                    <a:lnTo>
                      <a:pt x="484" y="416"/>
                    </a:lnTo>
                    <a:lnTo>
                      <a:pt x="482" y="416"/>
                    </a:lnTo>
                    <a:lnTo>
                      <a:pt x="484" y="413"/>
                    </a:lnTo>
                    <a:lnTo>
                      <a:pt x="484" y="412"/>
                    </a:lnTo>
                    <a:lnTo>
                      <a:pt x="483" y="412"/>
                    </a:lnTo>
                    <a:lnTo>
                      <a:pt x="481" y="413"/>
                    </a:lnTo>
                    <a:lnTo>
                      <a:pt x="480" y="412"/>
                    </a:lnTo>
                    <a:lnTo>
                      <a:pt x="479" y="414"/>
                    </a:lnTo>
                    <a:lnTo>
                      <a:pt x="477" y="414"/>
                    </a:lnTo>
                    <a:lnTo>
                      <a:pt x="476" y="414"/>
                    </a:lnTo>
                    <a:lnTo>
                      <a:pt x="475" y="416"/>
                    </a:lnTo>
                    <a:lnTo>
                      <a:pt x="474" y="416"/>
                    </a:lnTo>
                    <a:lnTo>
                      <a:pt x="474" y="418"/>
                    </a:lnTo>
                    <a:lnTo>
                      <a:pt x="475" y="418"/>
                    </a:lnTo>
                    <a:lnTo>
                      <a:pt x="475" y="419"/>
                    </a:lnTo>
                    <a:lnTo>
                      <a:pt x="475" y="420"/>
                    </a:lnTo>
                    <a:lnTo>
                      <a:pt x="472" y="421"/>
                    </a:lnTo>
                    <a:lnTo>
                      <a:pt x="472" y="425"/>
                    </a:lnTo>
                    <a:lnTo>
                      <a:pt x="472" y="428"/>
                    </a:lnTo>
                    <a:lnTo>
                      <a:pt x="467" y="429"/>
                    </a:lnTo>
                    <a:lnTo>
                      <a:pt x="467" y="431"/>
                    </a:lnTo>
                    <a:lnTo>
                      <a:pt x="465" y="434"/>
                    </a:lnTo>
                    <a:lnTo>
                      <a:pt x="464" y="434"/>
                    </a:lnTo>
                    <a:lnTo>
                      <a:pt x="464" y="433"/>
                    </a:lnTo>
                    <a:lnTo>
                      <a:pt x="463" y="433"/>
                    </a:lnTo>
                    <a:lnTo>
                      <a:pt x="462" y="433"/>
                    </a:lnTo>
                    <a:lnTo>
                      <a:pt x="463" y="434"/>
                    </a:lnTo>
                    <a:lnTo>
                      <a:pt x="462" y="434"/>
                    </a:lnTo>
                    <a:lnTo>
                      <a:pt x="462" y="435"/>
                    </a:lnTo>
                    <a:lnTo>
                      <a:pt x="461" y="437"/>
                    </a:lnTo>
                    <a:lnTo>
                      <a:pt x="460" y="438"/>
                    </a:lnTo>
                    <a:lnTo>
                      <a:pt x="460" y="440"/>
                    </a:lnTo>
                    <a:lnTo>
                      <a:pt x="460" y="442"/>
                    </a:lnTo>
                    <a:lnTo>
                      <a:pt x="459" y="446"/>
                    </a:lnTo>
                    <a:lnTo>
                      <a:pt x="460" y="448"/>
                    </a:lnTo>
                    <a:lnTo>
                      <a:pt x="459" y="450"/>
                    </a:lnTo>
                    <a:lnTo>
                      <a:pt x="460" y="451"/>
                    </a:lnTo>
                    <a:lnTo>
                      <a:pt x="460" y="454"/>
                    </a:lnTo>
                    <a:lnTo>
                      <a:pt x="462" y="454"/>
                    </a:lnTo>
                    <a:lnTo>
                      <a:pt x="463" y="452"/>
                    </a:lnTo>
                    <a:lnTo>
                      <a:pt x="466" y="457"/>
                    </a:lnTo>
                    <a:lnTo>
                      <a:pt x="469" y="456"/>
                    </a:lnTo>
                    <a:lnTo>
                      <a:pt x="473" y="457"/>
                    </a:lnTo>
                    <a:lnTo>
                      <a:pt x="473" y="459"/>
                    </a:lnTo>
                    <a:lnTo>
                      <a:pt x="474" y="463"/>
                    </a:lnTo>
                    <a:lnTo>
                      <a:pt x="476" y="468"/>
                    </a:lnTo>
                    <a:lnTo>
                      <a:pt x="476" y="469"/>
                    </a:lnTo>
                    <a:lnTo>
                      <a:pt x="475" y="470"/>
                    </a:lnTo>
                    <a:lnTo>
                      <a:pt x="475" y="471"/>
                    </a:lnTo>
                    <a:lnTo>
                      <a:pt x="476" y="473"/>
                    </a:lnTo>
                    <a:lnTo>
                      <a:pt x="474" y="476"/>
                    </a:lnTo>
                    <a:lnTo>
                      <a:pt x="473" y="475"/>
                    </a:lnTo>
                    <a:lnTo>
                      <a:pt x="473" y="477"/>
                    </a:lnTo>
                    <a:lnTo>
                      <a:pt x="472" y="476"/>
                    </a:lnTo>
                    <a:lnTo>
                      <a:pt x="472" y="477"/>
                    </a:lnTo>
                    <a:lnTo>
                      <a:pt x="471" y="477"/>
                    </a:lnTo>
                    <a:lnTo>
                      <a:pt x="470" y="478"/>
                    </a:lnTo>
                    <a:lnTo>
                      <a:pt x="470" y="480"/>
                    </a:lnTo>
                    <a:lnTo>
                      <a:pt x="467" y="481"/>
                    </a:lnTo>
                    <a:lnTo>
                      <a:pt x="467" y="480"/>
                    </a:lnTo>
                    <a:lnTo>
                      <a:pt x="466" y="480"/>
                    </a:lnTo>
                    <a:lnTo>
                      <a:pt x="464" y="481"/>
                    </a:lnTo>
                    <a:lnTo>
                      <a:pt x="463" y="480"/>
                    </a:lnTo>
                    <a:lnTo>
                      <a:pt x="462" y="481"/>
                    </a:lnTo>
                    <a:lnTo>
                      <a:pt x="462" y="478"/>
                    </a:lnTo>
                    <a:lnTo>
                      <a:pt x="459" y="476"/>
                    </a:lnTo>
                    <a:lnTo>
                      <a:pt x="459" y="478"/>
                    </a:lnTo>
                    <a:lnTo>
                      <a:pt x="457" y="477"/>
                    </a:lnTo>
                    <a:lnTo>
                      <a:pt x="457" y="480"/>
                    </a:lnTo>
                    <a:lnTo>
                      <a:pt x="455" y="481"/>
                    </a:lnTo>
                    <a:lnTo>
                      <a:pt x="454" y="480"/>
                    </a:lnTo>
                    <a:lnTo>
                      <a:pt x="455" y="478"/>
                    </a:lnTo>
                    <a:lnTo>
                      <a:pt x="453" y="478"/>
                    </a:lnTo>
                    <a:lnTo>
                      <a:pt x="453" y="480"/>
                    </a:lnTo>
                    <a:lnTo>
                      <a:pt x="454" y="481"/>
                    </a:lnTo>
                    <a:lnTo>
                      <a:pt x="454" y="483"/>
                    </a:lnTo>
                    <a:lnTo>
                      <a:pt x="452" y="483"/>
                    </a:lnTo>
                    <a:lnTo>
                      <a:pt x="452" y="484"/>
                    </a:lnTo>
                    <a:lnTo>
                      <a:pt x="451" y="485"/>
                    </a:lnTo>
                    <a:lnTo>
                      <a:pt x="451" y="486"/>
                    </a:lnTo>
                    <a:lnTo>
                      <a:pt x="451" y="488"/>
                    </a:lnTo>
                    <a:lnTo>
                      <a:pt x="451" y="489"/>
                    </a:lnTo>
                    <a:lnTo>
                      <a:pt x="447" y="488"/>
                    </a:lnTo>
                    <a:lnTo>
                      <a:pt x="447" y="486"/>
                    </a:lnTo>
                    <a:lnTo>
                      <a:pt x="447" y="484"/>
                    </a:lnTo>
                    <a:lnTo>
                      <a:pt x="444" y="482"/>
                    </a:lnTo>
                    <a:lnTo>
                      <a:pt x="444" y="483"/>
                    </a:lnTo>
                    <a:lnTo>
                      <a:pt x="444" y="482"/>
                    </a:lnTo>
                    <a:lnTo>
                      <a:pt x="444" y="483"/>
                    </a:lnTo>
                    <a:lnTo>
                      <a:pt x="442" y="483"/>
                    </a:lnTo>
                    <a:lnTo>
                      <a:pt x="441" y="483"/>
                    </a:lnTo>
                    <a:lnTo>
                      <a:pt x="440" y="482"/>
                    </a:lnTo>
                    <a:lnTo>
                      <a:pt x="439" y="481"/>
                    </a:lnTo>
                    <a:lnTo>
                      <a:pt x="439" y="480"/>
                    </a:lnTo>
                    <a:lnTo>
                      <a:pt x="438" y="480"/>
                    </a:lnTo>
                    <a:lnTo>
                      <a:pt x="438" y="478"/>
                    </a:lnTo>
                    <a:lnTo>
                      <a:pt x="439" y="478"/>
                    </a:lnTo>
                    <a:lnTo>
                      <a:pt x="438" y="478"/>
                    </a:lnTo>
                    <a:lnTo>
                      <a:pt x="437" y="479"/>
                    </a:lnTo>
                    <a:lnTo>
                      <a:pt x="436" y="478"/>
                    </a:lnTo>
                    <a:lnTo>
                      <a:pt x="435" y="478"/>
                    </a:lnTo>
                    <a:lnTo>
                      <a:pt x="435" y="482"/>
                    </a:lnTo>
                    <a:lnTo>
                      <a:pt x="433" y="480"/>
                    </a:lnTo>
                    <a:lnTo>
                      <a:pt x="430" y="481"/>
                    </a:lnTo>
                    <a:lnTo>
                      <a:pt x="429" y="481"/>
                    </a:lnTo>
                    <a:lnTo>
                      <a:pt x="429" y="482"/>
                    </a:lnTo>
                    <a:lnTo>
                      <a:pt x="428" y="482"/>
                    </a:lnTo>
                    <a:lnTo>
                      <a:pt x="427" y="481"/>
                    </a:lnTo>
                    <a:lnTo>
                      <a:pt x="426" y="482"/>
                    </a:lnTo>
                    <a:lnTo>
                      <a:pt x="425" y="482"/>
                    </a:lnTo>
                    <a:lnTo>
                      <a:pt x="424" y="482"/>
                    </a:lnTo>
                    <a:lnTo>
                      <a:pt x="421" y="483"/>
                    </a:lnTo>
                    <a:lnTo>
                      <a:pt x="419" y="480"/>
                    </a:lnTo>
                    <a:lnTo>
                      <a:pt x="417" y="480"/>
                    </a:lnTo>
                    <a:lnTo>
                      <a:pt x="416" y="478"/>
                    </a:lnTo>
                    <a:lnTo>
                      <a:pt x="414" y="479"/>
                    </a:lnTo>
                    <a:lnTo>
                      <a:pt x="413" y="480"/>
                    </a:lnTo>
                    <a:lnTo>
                      <a:pt x="412" y="480"/>
                    </a:lnTo>
                    <a:lnTo>
                      <a:pt x="411" y="478"/>
                    </a:lnTo>
                    <a:lnTo>
                      <a:pt x="411" y="479"/>
                    </a:lnTo>
                    <a:lnTo>
                      <a:pt x="409" y="478"/>
                    </a:lnTo>
                    <a:lnTo>
                      <a:pt x="410" y="477"/>
                    </a:lnTo>
                    <a:lnTo>
                      <a:pt x="408" y="475"/>
                    </a:lnTo>
                    <a:lnTo>
                      <a:pt x="403" y="475"/>
                    </a:lnTo>
                    <a:lnTo>
                      <a:pt x="400" y="475"/>
                    </a:lnTo>
                    <a:lnTo>
                      <a:pt x="398" y="479"/>
                    </a:lnTo>
                    <a:lnTo>
                      <a:pt x="399" y="480"/>
                    </a:lnTo>
                    <a:lnTo>
                      <a:pt x="401" y="481"/>
                    </a:lnTo>
                    <a:lnTo>
                      <a:pt x="402" y="484"/>
                    </a:lnTo>
                    <a:lnTo>
                      <a:pt x="402" y="486"/>
                    </a:lnTo>
                    <a:lnTo>
                      <a:pt x="402" y="487"/>
                    </a:lnTo>
                    <a:lnTo>
                      <a:pt x="399" y="488"/>
                    </a:lnTo>
                    <a:lnTo>
                      <a:pt x="395" y="486"/>
                    </a:lnTo>
                    <a:lnTo>
                      <a:pt x="394" y="488"/>
                    </a:lnTo>
                    <a:lnTo>
                      <a:pt x="391" y="486"/>
                    </a:lnTo>
                    <a:lnTo>
                      <a:pt x="389" y="486"/>
                    </a:lnTo>
                    <a:lnTo>
                      <a:pt x="388" y="487"/>
                    </a:lnTo>
                    <a:lnTo>
                      <a:pt x="388" y="489"/>
                    </a:lnTo>
                    <a:lnTo>
                      <a:pt x="387" y="490"/>
                    </a:lnTo>
                    <a:lnTo>
                      <a:pt x="387" y="491"/>
                    </a:lnTo>
                    <a:lnTo>
                      <a:pt x="388" y="492"/>
                    </a:lnTo>
                    <a:lnTo>
                      <a:pt x="389" y="495"/>
                    </a:lnTo>
                    <a:lnTo>
                      <a:pt x="388" y="495"/>
                    </a:lnTo>
                    <a:lnTo>
                      <a:pt x="386" y="495"/>
                    </a:lnTo>
                    <a:lnTo>
                      <a:pt x="386" y="496"/>
                    </a:lnTo>
                    <a:lnTo>
                      <a:pt x="386" y="499"/>
                    </a:lnTo>
                    <a:lnTo>
                      <a:pt x="384" y="499"/>
                    </a:lnTo>
                    <a:lnTo>
                      <a:pt x="383" y="501"/>
                    </a:lnTo>
                    <a:lnTo>
                      <a:pt x="382" y="501"/>
                    </a:lnTo>
                    <a:lnTo>
                      <a:pt x="381" y="499"/>
                    </a:lnTo>
                    <a:lnTo>
                      <a:pt x="379" y="501"/>
                    </a:lnTo>
                    <a:lnTo>
                      <a:pt x="377" y="501"/>
                    </a:lnTo>
                    <a:lnTo>
                      <a:pt x="377" y="498"/>
                    </a:lnTo>
                    <a:lnTo>
                      <a:pt x="374" y="495"/>
                    </a:lnTo>
                    <a:lnTo>
                      <a:pt x="376" y="494"/>
                    </a:lnTo>
                    <a:lnTo>
                      <a:pt x="374" y="493"/>
                    </a:lnTo>
                    <a:lnTo>
                      <a:pt x="373" y="492"/>
                    </a:lnTo>
                    <a:lnTo>
                      <a:pt x="374" y="491"/>
                    </a:lnTo>
                    <a:lnTo>
                      <a:pt x="373" y="490"/>
                    </a:lnTo>
                    <a:lnTo>
                      <a:pt x="373" y="489"/>
                    </a:lnTo>
                    <a:lnTo>
                      <a:pt x="373" y="485"/>
                    </a:lnTo>
                    <a:lnTo>
                      <a:pt x="371" y="486"/>
                    </a:lnTo>
                    <a:lnTo>
                      <a:pt x="372" y="485"/>
                    </a:lnTo>
                    <a:lnTo>
                      <a:pt x="372" y="484"/>
                    </a:lnTo>
                    <a:lnTo>
                      <a:pt x="371" y="484"/>
                    </a:lnTo>
                    <a:lnTo>
                      <a:pt x="372" y="483"/>
                    </a:lnTo>
                    <a:lnTo>
                      <a:pt x="372" y="481"/>
                    </a:lnTo>
                    <a:lnTo>
                      <a:pt x="370" y="480"/>
                    </a:lnTo>
                    <a:lnTo>
                      <a:pt x="371" y="480"/>
                    </a:lnTo>
                    <a:lnTo>
                      <a:pt x="372" y="480"/>
                    </a:lnTo>
                    <a:lnTo>
                      <a:pt x="370" y="478"/>
                    </a:lnTo>
                    <a:lnTo>
                      <a:pt x="370" y="477"/>
                    </a:lnTo>
                    <a:lnTo>
                      <a:pt x="369" y="479"/>
                    </a:lnTo>
                    <a:lnTo>
                      <a:pt x="368" y="479"/>
                    </a:lnTo>
                    <a:lnTo>
                      <a:pt x="367" y="478"/>
                    </a:lnTo>
                    <a:lnTo>
                      <a:pt x="366" y="478"/>
                    </a:lnTo>
                    <a:lnTo>
                      <a:pt x="364" y="482"/>
                    </a:lnTo>
                    <a:lnTo>
                      <a:pt x="365" y="483"/>
                    </a:lnTo>
                    <a:lnTo>
                      <a:pt x="364" y="484"/>
                    </a:lnTo>
                    <a:lnTo>
                      <a:pt x="363" y="483"/>
                    </a:lnTo>
                    <a:lnTo>
                      <a:pt x="363" y="481"/>
                    </a:lnTo>
                    <a:lnTo>
                      <a:pt x="362" y="479"/>
                    </a:lnTo>
                    <a:lnTo>
                      <a:pt x="361" y="479"/>
                    </a:lnTo>
                    <a:lnTo>
                      <a:pt x="359" y="478"/>
                    </a:lnTo>
                    <a:lnTo>
                      <a:pt x="357" y="475"/>
                    </a:lnTo>
                    <a:lnTo>
                      <a:pt x="356" y="470"/>
                    </a:lnTo>
                    <a:lnTo>
                      <a:pt x="355" y="470"/>
                    </a:lnTo>
                    <a:lnTo>
                      <a:pt x="354" y="470"/>
                    </a:lnTo>
                    <a:lnTo>
                      <a:pt x="348" y="468"/>
                    </a:lnTo>
                    <a:lnTo>
                      <a:pt x="347" y="465"/>
                    </a:lnTo>
                    <a:lnTo>
                      <a:pt x="344" y="460"/>
                    </a:lnTo>
                    <a:lnTo>
                      <a:pt x="345" y="459"/>
                    </a:lnTo>
                    <a:lnTo>
                      <a:pt x="344" y="459"/>
                    </a:lnTo>
                    <a:lnTo>
                      <a:pt x="343" y="461"/>
                    </a:lnTo>
                    <a:lnTo>
                      <a:pt x="343" y="464"/>
                    </a:lnTo>
                    <a:lnTo>
                      <a:pt x="340" y="464"/>
                    </a:lnTo>
                    <a:lnTo>
                      <a:pt x="340" y="465"/>
                    </a:lnTo>
                    <a:lnTo>
                      <a:pt x="338" y="465"/>
                    </a:lnTo>
                    <a:lnTo>
                      <a:pt x="338" y="466"/>
                    </a:lnTo>
                    <a:lnTo>
                      <a:pt x="338" y="465"/>
                    </a:lnTo>
                    <a:lnTo>
                      <a:pt x="337" y="467"/>
                    </a:lnTo>
                    <a:lnTo>
                      <a:pt x="337" y="468"/>
                    </a:lnTo>
                    <a:lnTo>
                      <a:pt x="338" y="468"/>
                    </a:lnTo>
                    <a:lnTo>
                      <a:pt x="337" y="471"/>
                    </a:lnTo>
                    <a:lnTo>
                      <a:pt x="333" y="469"/>
                    </a:lnTo>
                    <a:lnTo>
                      <a:pt x="333" y="470"/>
                    </a:lnTo>
                    <a:lnTo>
                      <a:pt x="333" y="471"/>
                    </a:lnTo>
                    <a:lnTo>
                      <a:pt x="332" y="471"/>
                    </a:lnTo>
                    <a:lnTo>
                      <a:pt x="333" y="472"/>
                    </a:lnTo>
                    <a:lnTo>
                      <a:pt x="332" y="472"/>
                    </a:lnTo>
                    <a:lnTo>
                      <a:pt x="333" y="473"/>
                    </a:lnTo>
                    <a:lnTo>
                      <a:pt x="332" y="475"/>
                    </a:lnTo>
                    <a:lnTo>
                      <a:pt x="333" y="476"/>
                    </a:lnTo>
                    <a:lnTo>
                      <a:pt x="332" y="476"/>
                    </a:lnTo>
                    <a:lnTo>
                      <a:pt x="331" y="477"/>
                    </a:lnTo>
                    <a:lnTo>
                      <a:pt x="330" y="477"/>
                    </a:lnTo>
                    <a:lnTo>
                      <a:pt x="330" y="480"/>
                    </a:lnTo>
                    <a:lnTo>
                      <a:pt x="329" y="480"/>
                    </a:lnTo>
                    <a:lnTo>
                      <a:pt x="329" y="481"/>
                    </a:lnTo>
                    <a:lnTo>
                      <a:pt x="329" y="482"/>
                    </a:lnTo>
                    <a:lnTo>
                      <a:pt x="331" y="483"/>
                    </a:lnTo>
                    <a:lnTo>
                      <a:pt x="330" y="486"/>
                    </a:lnTo>
                    <a:lnTo>
                      <a:pt x="330" y="487"/>
                    </a:lnTo>
                    <a:lnTo>
                      <a:pt x="332" y="486"/>
                    </a:lnTo>
                    <a:lnTo>
                      <a:pt x="332" y="488"/>
                    </a:lnTo>
                    <a:lnTo>
                      <a:pt x="331" y="488"/>
                    </a:lnTo>
                    <a:lnTo>
                      <a:pt x="333" y="489"/>
                    </a:lnTo>
                    <a:lnTo>
                      <a:pt x="333" y="490"/>
                    </a:lnTo>
                    <a:lnTo>
                      <a:pt x="331" y="491"/>
                    </a:lnTo>
                    <a:lnTo>
                      <a:pt x="333" y="491"/>
                    </a:lnTo>
                    <a:lnTo>
                      <a:pt x="332" y="492"/>
                    </a:lnTo>
                    <a:lnTo>
                      <a:pt x="330" y="492"/>
                    </a:lnTo>
                    <a:lnTo>
                      <a:pt x="329" y="492"/>
                    </a:lnTo>
                    <a:lnTo>
                      <a:pt x="329" y="493"/>
                    </a:lnTo>
                    <a:lnTo>
                      <a:pt x="325" y="493"/>
                    </a:lnTo>
                    <a:lnTo>
                      <a:pt x="325" y="494"/>
                    </a:lnTo>
                    <a:lnTo>
                      <a:pt x="324" y="494"/>
                    </a:lnTo>
                    <a:lnTo>
                      <a:pt x="324" y="493"/>
                    </a:lnTo>
                    <a:lnTo>
                      <a:pt x="321" y="493"/>
                    </a:lnTo>
                    <a:lnTo>
                      <a:pt x="320" y="492"/>
                    </a:lnTo>
                    <a:lnTo>
                      <a:pt x="320" y="493"/>
                    </a:lnTo>
                    <a:lnTo>
                      <a:pt x="320" y="494"/>
                    </a:lnTo>
                    <a:lnTo>
                      <a:pt x="318" y="494"/>
                    </a:lnTo>
                    <a:lnTo>
                      <a:pt x="317" y="494"/>
                    </a:lnTo>
                    <a:lnTo>
                      <a:pt x="316" y="496"/>
                    </a:lnTo>
                    <a:lnTo>
                      <a:pt x="313" y="499"/>
                    </a:lnTo>
                    <a:lnTo>
                      <a:pt x="312" y="498"/>
                    </a:lnTo>
                    <a:lnTo>
                      <a:pt x="312" y="499"/>
                    </a:lnTo>
                    <a:lnTo>
                      <a:pt x="310" y="499"/>
                    </a:lnTo>
                    <a:lnTo>
                      <a:pt x="308" y="500"/>
                    </a:lnTo>
                    <a:lnTo>
                      <a:pt x="308" y="501"/>
                    </a:lnTo>
                    <a:lnTo>
                      <a:pt x="307" y="501"/>
                    </a:lnTo>
                    <a:lnTo>
                      <a:pt x="308" y="505"/>
                    </a:lnTo>
                    <a:lnTo>
                      <a:pt x="307" y="506"/>
                    </a:lnTo>
                    <a:lnTo>
                      <a:pt x="307" y="509"/>
                    </a:lnTo>
                    <a:lnTo>
                      <a:pt x="306" y="509"/>
                    </a:lnTo>
                    <a:lnTo>
                      <a:pt x="304" y="509"/>
                    </a:lnTo>
                    <a:lnTo>
                      <a:pt x="303" y="507"/>
                    </a:lnTo>
                    <a:lnTo>
                      <a:pt x="304" y="506"/>
                    </a:lnTo>
                    <a:lnTo>
                      <a:pt x="303" y="502"/>
                    </a:lnTo>
                    <a:lnTo>
                      <a:pt x="301" y="501"/>
                    </a:lnTo>
                    <a:lnTo>
                      <a:pt x="296" y="498"/>
                    </a:lnTo>
                    <a:lnTo>
                      <a:pt x="291" y="499"/>
                    </a:lnTo>
                    <a:lnTo>
                      <a:pt x="289" y="499"/>
                    </a:lnTo>
                    <a:lnTo>
                      <a:pt x="289" y="498"/>
                    </a:lnTo>
                    <a:lnTo>
                      <a:pt x="287" y="498"/>
                    </a:lnTo>
                    <a:lnTo>
                      <a:pt x="287" y="496"/>
                    </a:lnTo>
                    <a:lnTo>
                      <a:pt x="288" y="495"/>
                    </a:lnTo>
                    <a:lnTo>
                      <a:pt x="289" y="495"/>
                    </a:lnTo>
                    <a:lnTo>
                      <a:pt x="290" y="493"/>
                    </a:lnTo>
                    <a:lnTo>
                      <a:pt x="291" y="492"/>
                    </a:lnTo>
                    <a:lnTo>
                      <a:pt x="292" y="489"/>
                    </a:lnTo>
                    <a:lnTo>
                      <a:pt x="292" y="488"/>
                    </a:lnTo>
                    <a:lnTo>
                      <a:pt x="291" y="488"/>
                    </a:lnTo>
                    <a:lnTo>
                      <a:pt x="290" y="490"/>
                    </a:lnTo>
                    <a:lnTo>
                      <a:pt x="289" y="491"/>
                    </a:lnTo>
                    <a:lnTo>
                      <a:pt x="287" y="490"/>
                    </a:lnTo>
                    <a:lnTo>
                      <a:pt x="287" y="492"/>
                    </a:lnTo>
                    <a:lnTo>
                      <a:pt x="286" y="492"/>
                    </a:lnTo>
                    <a:lnTo>
                      <a:pt x="286" y="489"/>
                    </a:lnTo>
                    <a:lnTo>
                      <a:pt x="284" y="493"/>
                    </a:lnTo>
                    <a:lnTo>
                      <a:pt x="282" y="492"/>
                    </a:lnTo>
                    <a:lnTo>
                      <a:pt x="283" y="492"/>
                    </a:lnTo>
                    <a:lnTo>
                      <a:pt x="282" y="492"/>
                    </a:lnTo>
                    <a:lnTo>
                      <a:pt x="281" y="492"/>
                    </a:lnTo>
                    <a:lnTo>
                      <a:pt x="281" y="491"/>
                    </a:lnTo>
                    <a:lnTo>
                      <a:pt x="280" y="492"/>
                    </a:lnTo>
                    <a:lnTo>
                      <a:pt x="280" y="491"/>
                    </a:lnTo>
                    <a:lnTo>
                      <a:pt x="278" y="490"/>
                    </a:lnTo>
                    <a:lnTo>
                      <a:pt x="277" y="489"/>
                    </a:lnTo>
                    <a:lnTo>
                      <a:pt x="276" y="489"/>
                    </a:lnTo>
                    <a:lnTo>
                      <a:pt x="275" y="491"/>
                    </a:lnTo>
                    <a:lnTo>
                      <a:pt x="274" y="489"/>
                    </a:lnTo>
                    <a:lnTo>
                      <a:pt x="273" y="489"/>
                    </a:lnTo>
                    <a:lnTo>
                      <a:pt x="273" y="488"/>
                    </a:lnTo>
                    <a:lnTo>
                      <a:pt x="272" y="489"/>
                    </a:lnTo>
                    <a:lnTo>
                      <a:pt x="272" y="488"/>
                    </a:lnTo>
                    <a:lnTo>
                      <a:pt x="270" y="488"/>
                    </a:lnTo>
                    <a:lnTo>
                      <a:pt x="272" y="485"/>
                    </a:lnTo>
                    <a:lnTo>
                      <a:pt x="271" y="484"/>
                    </a:lnTo>
                    <a:lnTo>
                      <a:pt x="269" y="484"/>
                    </a:lnTo>
                    <a:lnTo>
                      <a:pt x="268" y="486"/>
                    </a:lnTo>
                    <a:lnTo>
                      <a:pt x="266" y="485"/>
                    </a:lnTo>
                    <a:lnTo>
                      <a:pt x="263" y="482"/>
                    </a:lnTo>
                    <a:lnTo>
                      <a:pt x="261" y="482"/>
                    </a:lnTo>
                    <a:lnTo>
                      <a:pt x="261" y="483"/>
                    </a:lnTo>
                    <a:lnTo>
                      <a:pt x="260" y="486"/>
                    </a:lnTo>
                    <a:lnTo>
                      <a:pt x="258" y="486"/>
                    </a:lnTo>
                    <a:lnTo>
                      <a:pt x="258" y="488"/>
                    </a:lnTo>
                    <a:lnTo>
                      <a:pt x="260" y="488"/>
                    </a:lnTo>
                    <a:lnTo>
                      <a:pt x="259" y="488"/>
                    </a:lnTo>
                    <a:lnTo>
                      <a:pt x="258" y="488"/>
                    </a:lnTo>
                    <a:lnTo>
                      <a:pt x="257" y="486"/>
                    </a:lnTo>
                    <a:lnTo>
                      <a:pt x="256" y="488"/>
                    </a:lnTo>
                    <a:lnTo>
                      <a:pt x="255" y="486"/>
                    </a:lnTo>
                    <a:lnTo>
                      <a:pt x="255" y="485"/>
                    </a:lnTo>
                    <a:lnTo>
                      <a:pt x="254" y="483"/>
                    </a:lnTo>
                    <a:lnTo>
                      <a:pt x="252" y="483"/>
                    </a:lnTo>
                    <a:lnTo>
                      <a:pt x="252" y="480"/>
                    </a:lnTo>
                    <a:lnTo>
                      <a:pt x="250" y="480"/>
                    </a:lnTo>
                    <a:lnTo>
                      <a:pt x="249" y="481"/>
                    </a:lnTo>
                    <a:lnTo>
                      <a:pt x="248" y="481"/>
                    </a:lnTo>
                    <a:lnTo>
                      <a:pt x="245" y="475"/>
                    </a:lnTo>
                    <a:lnTo>
                      <a:pt x="244" y="475"/>
                    </a:lnTo>
                    <a:lnTo>
                      <a:pt x="243" y="473"/>
                    </a:lnTo>
                    <a:lnTo>
                      <a:pt x="243" y="476"/>
                    </a:lnTo>
                    <a:lnTo>
                      <a:pt x="242" y="475"/>
                    </a:lnTo>
                    <a:lnTo>
                      <a:pt x="241" y="475"/>
                    </a:lnTo>
                    <a:lnTo>
                      <a:pt x="242" y="475"/>
                    </a:lnTo>
                    <a:lnTo>
                      <a:pt x="243" y="479"/>
                    </a:lnTo>
                    <a:lnTo>
                      <a:pt x="242" y="480"/>
                    </a:lnTo>
                    <a:lnTo>
                      <a:pt x="243" y="480"/>
                    </a:lnTo>
                    <a:lnTo>
                      <a:pt x="242" y="482"/>
                    </a:lnTo>
                    <a:lnTo>
                      <a:pt x="242" y="483"/>
                    </a:lnTo>
                    <a:lnTo>
                      <a:pt x="244" y="483"/>
                    </a:lnTo>
                    <a:lnTo>
                      <a:pt x="243" y="484"/>
                    </a:lnTo>
                    <a:lnTo>
                      <a:pt x="242" y="483"/>
                    </a:lnTo>
                    <a:lnTo>
                      <a:pt x="242" y="484"/>
                    </a:lnTo>
                    <a:lnTo>
                      <a:pt x="241" y="481"/>
                    </a:lnTo>
                    <a:lnTo>
                      <a:pt x="240" y="481"/>
                    </a:lnTo>
                    <a:lnTo>
                      <a:pt x="239" y="480"/>
                    </a:lnTo>
                    <a:lnTo>
                      <a:pt x="237" y="480"/>
                    </a:lnTo>
                    <a:lnTo>
                      <a:pt x="236" y="481"/>
                    </a:lnTo>
                    <a:lnTo>
                      <a:pt x="235" y="480"/>
                    </a:lnTo>
                    <a:lnTo>
                      <a:pt x="235" y="481"/>
                    </a:lnTo>
                    <a:lnTo>
                      <a:pt x="234" y="481"/>
                    </a:lnTo>
                    <a:lnTo>
                      <a:pt x="235" y="482"/>
                    </a:lnTo>
                    <a:lnTo>
                      <a:pt x="234" y="482"/>
                    </a:lnTo>
                    <a:lnTo>
                      <a:pt x="234" y="483"/>
                    </a:lnTo>
                    <a:lnTo>
                      <a:pt x="234" y="482"/>
                    </a:lnTo>
                    <a:lnTo>
                      <a:pt x="234" y="483"/>
                    </a:lnTo>
                    <a:lnTo>
                      <a:pt x="233" y="484"/>
                    </a:lnTo>
                    <a:lnTo>
                      <a:pt x="232" y="482"/>
                    </a:lnTo>
                    <a:lnTo>
                      <a:pt x="232" y="483"/>
                    </a:lnTo>
                    <a:lnTo>
                      <a:pt x="231" y="486"/>
                    </a:lnTo>
                    <a:lnTo>
                      <a:pt x="230" y="486"/>
                    </a:lnTo>
                    <a:lnTo>
                      <a:pt x="231" y="484"/>
                    </a:lnTo>
                    <a:lnTo>
                      <a:pt x="229" y="484"/>
                    </a:lnTo>
                    <a:lnTo>
                      <a:pt x="228" y="485"/>
                    </a:lnTo>
                    <a:lnTo>
                      <a:pt x="227" y="487"/>
                    </a:lnTo>
                    <a:lnTo>
                      <a:pt x="227" y="485"/>
                    </a:lnTo>
                    <a:lnTo>
                      <a:pt x="226" y="485"/>
                    </a:lnTo>
                    <a:lnTo>
                      <a:pt x="226" y="484"/>
                    </a:lnTo>
                    <a:lnTo>
                      <a:pt x="224" y="483"/>
                    </a:lnTo>
                    <a:lnTo>
                      <a:pt x="221" y="485"/>
                    </a:lnTo>
                    <a:lnTo>
                      <a:pt x="220" y="484"/>
                    </a:lnTo>
                    <a:lnTo>
                      <a:pt x="219" y="484"/>
                    </a:lnTo>
                    <a:lnTo>
                      <a:pt x="221" y="484"/>
                    </a:lnTo>
                    <a:lnTo>
                      <a:pt x="221" y="483"/>
                    </a:lnTo>
                    <a:lnTo>
                      <a:pt x="221" y="481"/>
                    </a:lnTo>
                    <a:lnTo>
                      <a:pt x="222" y="480"/>
                    </a:lnTo>
                    <a:lnTo>
                      <a:pt x="222" y="478"/>
                    </a:lnTo>
                    <a:lnTo>
                      <a:pt x="221" y="478"/>
                    </a:lnTo>
                    <a:lnTo>
                      <a:pt x="220" y="478"/>
                    </a:lnTo>
                    <a:lnTo>
                      <a:pt x="219" y="477"/>
                    </a:lnTo>
                    <a:lnTo>
                      <a:pt x="219" y="475"/>
                    </a:lnTo>
                    <a:lnTo>
                      <a:pt x="218" y="476"/>
                    </a:lnTo>
                    <a:lnTo>
                      <a:pt x="216" y="473"/>
                    </a:lnTo>
                    <a:lnTo>
                      <a:pt x="213" y="475"/>
                    </a:lnTo>
                    <a:lnTo>
                      <a:pt x="212" y="473"/>
                    </a:lnTo>
                    <a:lnTo>
                      <a:pt x="212" y="474"/>
                    </a:lnTo>
                    <a:lnTo>
                      <a:pt x="212" y="473"/>
                    </a:lnTo>
                    <a:lnTo>
                      <a:pt x="211" y="472"/>
                    </a:lnTo>
                    <a:lnTo>
                      <a:pt x="212" y="469"/>
                    </a:lnTo>
                    <a:lnTo>
                      <a:pt x="211" y="467"/>
                    </a:lnTo>
                    <a:lnTo>
                      <a:pt x="208" y="466"/>
                    </a:lnTo>
                    <a:lnTo>
                      <a:pt x="208" y="465"/>
                    </a:lnTo>
                    <a:lnTo>
                      <a:pt x="206" y="465"/>
                    </a:lnTo>
                    <a:lnTo>
                      <a:pt x="206" y="463"/>
                    </a:lnTo>
                    <a:lnTo>
                      <a:pt x="203" y="465"/>
                    </a:lnTo>
                    <a:lnTo>
                      <a:pt x="202" y="465"/>
                    </a:lnTo>
                    <a:lnTo>
                      <a:pt x="198" y="465"/>
                    </a:lnTo>
                    <a:lnTo>
                      <a:pt x="197" y="463"/>
                    </a:lnTo>
                    <a:lnTo>
                      <a:pt x="196" y="465"/>
                    </a:lnTo>
                    <a:lnTo>
                      <a:pt x="195" y="465"/>
                    </a:lnTo>
                    <a:lnTo>
                      <a:pt x="194" y="465"/>
                    </a:lnTo>
                    <a:lnTo>
                      <a:pt x="194" y="467"/>
                    </a:lnTo>
                    <a:lnTo>
                      <a:pt x="194" y="470"/>
                    </a:lnTo>
                    <a:lnTo>
                      <a:pt x="192" y="471"/>
                    </a:lnTo>
                    <a:lnTo>
                      <a:pt x="192" y="472"/>
                    </a:lnTo>
                    <a:lnTo>
                      <a:pt x="190" y="473"/>
                    </a:lnTo>
                    <a:lnTo>
                      <a:pt x="189" y="473"/>
                    </a:lnTo>
                    <a:lnTo>
                      <a:pt x="189" y="475"/>
                    </a:lnTo>
                    <a:lnTo>
                      <a:pt x="190" y="474"/>
                    </a:lnTo>
                    <a:lnTo>
                      <a:pt x="188" y="476"/>
                    </a:lnTo>
                    <a:lnTo>
                      <a:pt x="188" y="478"/>
                    </a:lnTo>
                    <a:lnTo>
                      <a:pt x="186" y="477"/>
                    </a:lnTo>
                    <a:lnTo>
                      <a:pt x="186" y="476"/>
                    </a:lnTo>
                    <a:lnTo>
                      <a:pt x="187" y="475"/>
                    </a:lnTo>
                    <a:lnTo>
                      <a:pt x="184" y="475"/>
                    </a:lnTo>
                    <a:lnTo>
                      <a:pt x="181" y="475"/>
                    </a:lnTo>
                    <a:lnTo>
                      <a:pt x="180" y="476"/>
                    </a:lnTo>
                    <a:lnTo>
                      <a:pt x="178" y="475"/>
                    </a:lnTo>
                    <a:lnTo>
                      <a:pt x="177" y="475"/>
                    </a:lnTo>
                    <a:lnTo>
                      <a:pt x="174" y="475"/>
                    </a:lnTo>
                    <a:lnTo>
                      <a:pt x="173" y="475"/>
                    </a:lnTo>
                    <a:lnTo>
                      <a:pt x="172" y="476"/>
                    </a:lnTo>
                    <a:lnTo>
                      <a:pt x="170" y="473"/>
                    </a:lnTo>
                    <a:lnTo>
                      <a:pt x="168" y="473"/>
                    </a:lnTo>
                    <a:lnTo>
                      <a:pt x="165" y="472"/>
                    </a:lnTo>
                    <a:lnTo>
                      <a:pt x="165" y="476"/>
                    </a:lnTo>
                    <a:lnTo>
                      <a:pt x="163" y="475"/>
                    </a:lnTo>
                    <a:lnTo>
                      <a:pt x="161" y="475"/>
                    </a:lnTo>
                    <a:lnTo>
                      <a:pt x="161" y="473"/>
                    </a:lnTo>
                    <a:lnTo>
                      <a:pt x="161" y="472"/>
                    </a:lnTo>
                    <a:lnTo>
                      <a:pt x="161" y="471"/>
                    </a:lnTo>
                    <a:lnTo>
                      <a:pt x="159" y="471"/>
                    </a:lnTo>
                    <a:lnTo>
                      <a:pt x="159" y="473"/>
                    </a:lnTo>
                    <a:lnTo>
                      <a:pt x="158" y="475"/>
                    </a:lnTo>
                    <a:lnTo>
                      <a:pt x="156" y="474"/>
                    </a:lnTo>
                    <a:lnTo>
                      <a:pt x="155" y="475"/>
                    </a:lnTo>
                    <a:lnTo>
                      <a:pt x="155" y="473"/>
                    </a:lnTo>
                    <a:lnTo>
                      <a:pt x="152" y="473"/>
                    </a:lnTo>
                    <a:lnTo>
                      <a:pt x="152" y="472"/>
                    </a:lnTo>
                    <a:lnTo>
                      <a:pt x="151" y="473"/>
                    </a:lnTo>
                    <a:lnTo>
                      <a:pt x="150" y="472"/>
                    </a:lnTo>
                    <a:lnTo>
                      <a:pt x="149" y="469"/>
                    </a:lnTo>
                    <a:lnTo>
                      <a:pt x="150" y="468"/>
                    </a:lnTo>
                    <a:lnTo>
                      <a:pt x="150" y="467"/>
                    </a:lnTo>
                    <a:lnTo>
                      <a:pt x="150" y="464"/>
                    </a:lnTo>
                    <a:lnTo>
                      <a:pt x="150" y="463"/>
                    </a:lnTo>
                    <a:lnTo>
                      <a:pt x="151" y="462"/>
                    </a:lnTo>
                    <a:lnTo>
                      <a:pt x="151" y="461"/>
                    </a:lnTo>
                    <a:lnTo>
                      <a:pt x="153" y="461"/>
                    </a:lnTo>
                    <a:lnTo>
                      <a:pt x="151" y="460"/>
                    </a:lnTo>
                    <a:lnTo>
                      <a:pt x="149" y="458"/>
                    </a:lnTo>
                    <a:lnTo>
                      <a:pt x="145" y="458"/>
                    </a:lnTo>
                    <a:lnTo>
                      <a:pt x="144" y="4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486" name="Freeform 127">
                <a:extLst>
                  <a:ext uri="{FF2B5EF4-FFF2-40B4-BE49-F238E27FC236}">
                    <a16:creationId xmlns:a16="http://schemas.microsoft.com/office/drawing/2014/main" id="{51524378-DCE4-4528-93FD-72B69CB12159}"/>
                  </a:ext>
                </a:extLst>
              </p:cNvPr>
              <p:cNvSpPr>
                <a:spLocks/>
              </p:cNvSpPr>
              <p:nvPr/>
            </p:nvSpPr>
            <p:spPr bwMode="auto">
              <a:xfrm>
                <a:off x="791" y="2910"/>
                <a:ext cx="569" cy="509"/>
              </a:xfrm>
              <a:custGeom>
                <a:avLst/>
                <a:gdLst>
                  <a:gd name="T0" fmla="*/ 128 w 569"/>
                  <a:gd name="T1" fmla="*/ 470 h 509"/>
                  <a:gd name="T2" fmla="*/ 100 w 569"/>
                  <a:gd name="T3" fmla="*/ 473 h 509"/>
                  <a:gd name="T4" fmla="*/ 79 w 569"/>
                  <a:gd name="T5" fmla="*/ 467 h 509"/>
                  <a:gd name="T6" fmla="*/ 69 w 569"/>
                  <a:gd name="T7" fmla="*/ 420 h 509"/>
                  <a:gd name="T8" fmla="*/ 60 w 569"/>
                  <a:gd name="T9" fmla="*/ 397 h 509"/>
                  <a:gd name="T10" fmla="*/ 56 w 569"/>
                  <a:gd name="T11" fmla="*/ 386 h 509"/>
                  <a:gd name="T12" fmla="*/ 81 w 569"/>
                  <a:gd name="T13" fmla="*/ 368 h 509"/>
                  <a:gd name="T14" fmla="*/ 91 w 569"/>
                  <a:gd name="T15" fmla="*/ 338 h 509"/>
                  <a:gd name="T16" fmla="*/ 106 w 569"/>
                  <a:gd name="T17" fmla="*/ 306 h 509"/>
                  <a:gd name="T18" fmla="*/ 89 w 569"/>
                  <a:gd name="T19" fmla="*/ 267 h 509"/>
                  <a:gd name="T20" fmla="*/ 60 w 569"/>
                  <a:gd name="T21" fmla="*/ 236 h 509"/>
                  <a:gd name="T22" fmla="*/ 33 w 569"/>
                  <a:gd name="T23" fmla="*/ 210 h 509"/>
                  <a:gd name="T24" fmla="*/ 6 w 569"/>
                  <a:gd name="T25" fmla="*/ 198 h 509"/>
                  <a:gd name="T26" fmla="*/ 25 w 569"/>
                  <a:gd name="T27" fmla="*/ 175 h 509"/>
                  <a:gd name="T28" fmla="*/ 41 w 569"/>
                  <a:gd name="T29" fmla="*/ 146 h 509"/>
                  <a:gd name="T30" fmla="*/ 85 w 569"/>
                  <a:gd name="T31" fmla="*/ 126 h 509"/>
                  <a:gd name="T32" fmla="*/ 128 w 569"/>
                  <a:gd name="T33" fmla="*/ 122 h 509"/>
                  <a:gd name="T34" fmla="*/ 164 w 569"/>
                  <a:gd name="T35" fmla="*/ 107 h 509"/>
                  <a:gd name="T36" fmla="*/ 188 w 569"/>
                  <a:gd name="T37" fmla="*/ 92 h 509"/>
                  <a:gd name="T38" fmla="*/ 237 w 569"/>
                  <a:gd name="T39" fmla="*/ 103 h 509"/>
                  <a:gd name="T40" fmla="*/ 273 w 569"/>
                  <a:gd name="T41" fmla="*/ 101 h 509"/>
                  <a:gd name="T42" fmla="*/ 282 w 569"/>
                  <a:gd name="T43" fmla="*/ 78 h 509"/>
                  <a:gd name="T44" fmla="*/ 295 w 569"/>
                  <a:gd name="T45" fmla="*/ 68 h 509"/>
                  <a:gd name="T46" fmla="*/ 321 w 569"/>
                  <a:gd name="T47" fmla="*/ 39 h 509"/>
                  <a:gd name="T48" fmla="*/ 343 w 569"/>
                  <a:gd name="T49" fmla="*/ 44 h 509"/>
                  <a:gd name="T50" fmla="*/ 368 w 569"/>
                  <a:gd name="T51" fmla="*/ 52 h 509"/>
                  <a:gd name="T52" fmla="*/ 423 w 569"/>
                  <a:gd name="T53" fmla="*/ 18 h 509"/>
                  <a:gd name="T54" fmla="*/ 446 w 569"/>
                  <a:gd name="T55" fmla="*/ 7 h 509"/>
                  <a:gd name="T56" fmla="*/ 468 w 569"/>
                  <a:gd name="T57" fmla="*/ 20 h 509"/>
                  <a:gd name="T58" fmla="*/ 488 w 569"/>
                  <a:gd name="T59" fmla="*/ 49 h 509"/>
                  <a:gd name="T60" fmla="*/ 491 w 569"/>
                  <a:gd name="T61" fmla="*/ 77 h 509"/>
                  <a:gd name="T62" fmla="*/ 489 w 569"/>
                  <a:gd name="T63" fmla="*/ 109 h 509"/>
                  <a:gd name="T64" fmla="*/ 483 w 569"/>
                  <a:gd name="T65" fmla="*/ 137 h 509"/>
                  <a:gd name="T66" fmla="*/ 499 w 569"/>
                  <a:gd name="T67" fmla="*/ 161 h 509"/>
                  <a:gd name="T68" fmla="*/ 528 w 569"/>
                  <a:gd name="T69" fmla="*/ 171 h 509"/>
                  <a:gd name="T70" fmla="*/ 541 w 569"/>
                  <a:gd name="T71" fmla="*/ 189 h 509"/>
                  <a:gd name="T72" fmla="*/ 539 w 569"/>
                  <a:gd name="T73" fmla="*/ 225 h 509"/>
                  <a:gd name="T74" fmla="*/ 552 w 569"/>
                  <a:gd name="T75" fmla="*/ 249 h 509"/>
                  <a:gd name="T76" fmla="*/ 542 w 569"/>
                  <a:gd name="T77" fmla="*/ 279 h 509"/>
                  <a:gd name="T78" fmla="*/ 530 w 569"/>
                  <a:gd name="T79" fmla="*/ 288 h 509"/>
                  <a:gd name="T80" fmla="*/ 548 w 569"/>
                  <a:gd name="T81" fmla="*/ 306 h 509"/>
                  <a:gd name="T82" fmla="*/ 567 w 569"/>
                  <a:gd name="T83" fmla="*/ 330 h 509"/>
                  <a:gd name="T84" fmla="*/ 557 w 569"/>
                  <a:gd name="T85" fmla="*/ 360 h 509"/>
                  <a:gd name="T86" fmla="*/ 544 w 569"/>
                  <a:gd name="T87" fmla="*/ 384 h 509"/>
                  <a:gd name="T88" fmla="*/ 524 w 569"/>
                  <a:gd name="T89" fmla="*/ 401 h 509"/>
                  <a:gd name="T90" fmla="*/ 495 w 569"/>
                  <a:gd name="T91" fmla="*/ 412 h 509"/>
                  <a:gd name="T92" fmla="*/ 475 w 569"/>
                  <a:gd name="T93" fmla="*/ 420 h 509"/>
                  <a:gd name="T94" fmla="*/ 469 w 569"/>
                  <a:gd name="T95" fmla="*/ 456 h 509"/>
                  <a:gd name="T96" fmla="*/ 457 w 569"/>
                  <a:gd name="T97" fmla="*/ 480 h 509"/>
                  <a:gd name="T98" fmla="*/ 438 w 569"/>
                  <a:gd name="T99" fmla="*/ 480 h 509"/>
                  <a:gd name="T100" fmla="*/ 411 w 569"/>
                  <a:gd name="T101" fmla="*/ 478 h 509"/>
                  <a:gd name="T102" fmla="*/ 386 w 569"/>
                  <a:gd name="T103" fmla="*/ 495 h 509"/>
                  <a:gd name="T104" fmla="*/ 372 w 569"/>
                  <a:gd name="T105" fmla="*/ 480 h 509"/>
                  <a:gd name="T106" fmla="*/ 340 w 569"/>
                  <a:gd name="T107" fmla="*/ 465 h 509"/>
                  <a:gd name="T108" fmla="*/ 330 w 569"/>
                  <a:gd name="T109" fmla="*/ 486 h 509"/>
                  <a:gd name="T110" fmla="*/ 312 w 569"/>
                  <a:gd name="T111" fmla="*/ 499 h 509"/>
                  <a:gd name="T112" fmla="*/ 291 w 569"/>
                  <a:gd name="T113" fmla="*/ 488 h 509"/>
                  <a:gd name="T114" fmla="*/ 269 w 569"/>
                  <a:gd name="T115" fmla="*/ 484 h 509"/>
                  <a:gd name="T116" fmla="*/ 243 w 569"/>
                  <a:gd name="T117" fmla="*/ 476 h 509"/>
                  <a:gd name="T118" fmla="*/ 233 w 569"/>
                  <a:gd name="T119" fmla="*/ 484 h 509"/>
                  <a:gd name="T120" fmla="*/ 216 w 569"/>
                  <a:gd name="T121" fmla="*/ 473 h 509"/>
                  <a:gd name="T122" fmla="*/ 190 w 569"/>
                  <a:gd name="T123" fmla="*/ 474 h 509"/>
                  <a:gd name="T124" fmla="*/ 158 w 569"/>
                  <a:gd name="T125" fmla="*/ 475 h 5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9"/>
                  <a:gd name="T190" fmla="*/ 0 h 509"/>
                  <a:gd name="T191" fmla="*/ 569 w 569"/>
                  <a:gd name="T192" fmla="*/ 509 h 50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9" h="509">
                    <a:moveTo>
                      <a:pt x="144" y="458"/>
                    </a:moveTo>
                    <a:lnTo>
                      <a:pt x="142" y="460"/>
                    </a:lnTo>
                    <a:lnTo>
                      <a:pt x="142" y="459"/>
                    </a:lnTo>
                    <a:lnTo>
                      <a:pt x="139" y="461"/>
                    </a:lnTo>
                    <a:lnTo>
                      <a:pt x="138" y="461"/>
                    </a:lnTo>
                    <a:lnTo>
                      <a:pt x="136" y="460"/>
                    </a:lnTo>
                    <a:lnTo>
                      <a:pt x="135" y="463"/>
                    </a:lnTo>
                    <a:lnTo>
                      <a:pt x="136" y="465"/>
                    </a:lnTo>
                    <a:lnTo>
                      <a:pt x="135" y="467"/>
                    </a:lnTo>
                    <a:lnTo>
                      <a:pt x="135" y="465"/>
                    </a:lnTo>
                    <a:lnTo>
                      <a:pt x="134" y="468"/>
                    </a:lnTo>
                    <a:lnTo>
                      <a:pt x="134" y="469"/>
                    </a:lnTo>
                    <a:lnTo>
                      <a:pt x="134" y="470"/>
                    </a:lnTo>
                    <a:lnTo>
                      <a:pt x="133" y="470"/>
                    </a:lnTo>
                    <a:lnTo>
                      <a:pt x="133" y="471"/>
                    </a:lnTo>
                    <a:lnTo>
                      <a:pt x="132" y="469"/>
                    </a:lnTo>
                    <a:lnTo>
                      <a:pt x="131" y="469"/>
                    </a:lnTo>
                    <a:lnTo>
                      <a:pt x="131" y="471"/>
                    </a:lnTo>
                    <a:lnTo>
                      <a:pt x="132" y="473"/>
                    </a:lnTo>
                    <a:lnTo>
                      <a:pt x="131" y="473"/>
                    </a:lnTo>
                    <a:lnTo>
                      <a:pt x="131" y="475"/>
                    </a:lnTo>
                    <a:lnTo>
                      <a:pt x="130" y="475"/>
                    </a:lnTo>
                    <a:lnTo>
                      <a:pt x="130" y="472"/>
                    </a:lnTo>
                    <a:lnTo>
                      <a:pt x="128" y="472"/>
                    </a:lnTo>
                    <a:lnTo>
                      <a:pt x="128" y="470"/>
                    </a:lnTo>
                    <a:lnTo>
                      <a:pt x="126" y="472"/>
                    </a:lnTo>
                    <a:lnTo>
                      <a:pt x="126" y="473"/>
                    </a:lnTo>
                    <a:lnTo>
                      <a:pt x="125" y="475"/>
                    </a:lnTo>
                    <a:lnTo>
                      <a:pt x="125" y="476"/>
                    </a:lnTo>
                    <a:lnTo>
                      <a:pt x="125" y="477"/>
                    </a:lnTo>
                    <a:lnTo>
                      <a:pt x="121" y="476"/>
                    </a:lnTo>
                    <a:lnTo>
                      <a:pt x="118" y="475"/>
                    </a:lnTo>
                    <a:lnTo>
                      <a:pt x="118" y="473"/>
                    </a:lnTo>
                    <a:lnTo>
                      <a:pt x="117" y="472"/>
                    </a:lnTo>
                    <a:lnTo>
                      <a:pt x="114" y="475"/>
                    </a:lnTo>
                    <a:lnTo>
                      <a:pt x="114" y="478"/>
                    </a:lnTo>
                    <a:lnTo>
                      <a:pt x="113" y="478"/>
                    </a:lnTo>
                    <a:lnTo>
                      <a:pt x="111" y="480"/>
                    </a:lnTo>
                    <a:lnTo>
                      <a:pt x="111" y="478"/>
                    </a:lnTo>
                    <a:lnTo>
                      <a:pt x="107" y="479"/>
                    </a:lnTo>
                    <a:lnTo>
                      <a:pt x="107" y="478"/>
                    </a:lnTo>
                    <a:lnTo>
                      <a:pt x="105" y="478"/>
                    </a:lnTo>
                    <a:lnTo>
                      <a:pt x="105" y="476"/>
                    </a:lnTo>
                    <a:lnTo>
                      <a:pt x="104" y="475"/>
                    </a:lnTo>
                    <a:lnTo>
                      <a:pt x="103" y="476"/>
                    </a:lnTo>
                    <a:lnTo>
                      <a:pt x="100" y="476"/>
                    </a:lnTo>
                    <a:lnTo>
                      <a:pt x="102" y="475"/>
                    </a:lnTo>
                    <a:lnTo>
                      <a:pt x="102" y="473"/>
                    </a:lnTo>
                    <a:lnTo>
                      <a:pt x="104" y="472"/>
                    </a:lnTo>
                    <a:lnTo>
                      <a:pt x="100" y="472"/>
                    </a:lnTo>
                    <a:lnTo>
                      <a:pt x="100" y="473"/>
                    </a:lnTo>
                    <a:lnTo>
                      <a:pt x="98" y="472"/>
                    </a:lnTo>
                    <a:lnTo>
                      <a:pt x="98" y="470"/>
                    </a:lnTo>
                    <a:lnTo>
                      <a:pt x="98" y="468"/>
                    </a:lnTo>
                    <a:lnTo>
                      <a:pt x="95" y="465"/>
                    </a:lnTo>
                    <a:lnTo>
                      <a:pt x="93" y="466"/>
                    </a:lnTo>
                    <a:lnTo>
                      <a:pt x="93" y="467"/>
                    </a:lnTo>
                    <a:lnTo>
                      <a:pt x="94" y="468"/>
                    </a:lnTo>
                    <a:lnTo>
                      <a:pt x="92" y="468"/>
                    </a:lnTo>
                    <a:lnTo>
                      <a:pt x="90" y="471"/>
                    </a:lnTo>
                    <a:lnTo>
                      <a:pt x="89" y="471"/>
                    </a:lnTo>
                    <a:lnTo>
                      <a:pt x="87" y="472"/>
                    </a:lnTo>
                    <a:lnTo>
                      <a:pt x="87" y="471"/>
                    </a:lnTo>
                    <a:lnTo>
                      <a:pt x="87" y="470"/>
                    </a:lnTo>
                    <a:lnTo>
                      <a:pt x="86" y="471"/>
                    </a:lnTo>
                    <a:lnTo>
                      <a:pt x="85" y="471"/>
                    </a:lnTo>
                    <a:lnTo>
                      <a:pt x="85" y="467"/>
                    </a:lnTo>
                    <a:lnTo>
                      <a:pt x="85" y="468"/>
                    </a:lnTo>
                    <a:lnTo>
                      <a:pt x="84" y="467"/>
                    </a:lnTo>
                    <a:lnTo>
                      <a:pt x="84" y="463"/>
                    </a:lnTo>
                    <a:lnTo>
                      <a:pt x="82" y="463"/>
                    </a:lnTo>
                    <a:lnTo>
                      <a:pt x="83" y="464"/>
                    </a:lnTo>
                    <a:lnTo>
                      <a:pt x="81" y="464"/>
                    </a:lnTo>
                    <a:lnTo>
                      <a:pt x="81" y="467"/>
                    </a:lnTo>
                    <a:lnTo>
                      <a:pt x="79" y="467"/>
                    </a:lnTo>
                    <a:lnTo>
                      <a:pt x="79" y="468"/>
                    </a:lnTo>
                    <a:lnTo>
                      <a:pt x="76" y="466"/>
                    </a:lnTo>
                    <a:lnTo>
                      <a:pt x="74" y="465"/>
                    </a:lnTo>
                    <a:lnTo>
                      <a:pt x="72" y="469"/>
                    </a:lnTo>
                    <a:lnTo>
                      <a:pt x="71" y="469"/>
                    </a:lnTo>
                    <a:lnTo>
                      <a:pt x="68" y="468"/>
                    </a:lnTo>
                    <a:lnTo>
                      <a:pt x="67" y="468"/>
                    </a:lnTo>
                    <a:lnTo>
                      <a:pt x="68" y="465"/>
                    </a:lnTo>
                    <a:lnTo>
                      <a:pt x="68" y="464"/>
                    </a:lnTo>
                    <a:lnTo>
                      <a:pt x="69" y="459"/>
                    </a:lnTo>
                    <a:lnTo>
                      <a:pt x="70" y="456"/>
                    </a:lnTo>
                    <a:lnTo>
                      <a:pt x="68" y="455"/>
                    </a:lnTo>
                    <a:lnTo>
                      <a:pt x="69" y="452"/>
                    </a:lnTo>
                    <a:lnTo>
                      <a:pt x="65" y="448"/>
                    </a:lnTo>
                    <a:lnTo>
                      <a:pt x="64" y="448"/>
                    </a:lnTo>
                    <a:lnTo>
                      <a:pt x="61" y="452"/>
                    </a:lnTo>
                    <a:lnTo>
                      <a:pt x="61" y="451"/>
                    </a:lnTo>
                    <a:lnTo>
                      <a:pt x="63" y="450"/>
                    </a:lnTo>
                    <a:lnTo>
                      <a:pt x="64" y="445"/>
                    </a:lnTo>
                    <a:lnTo>
                      <a:pt x="63" y="444"/>
                    </a:lnTo>
                    <a:lnTo>
                      <a:pt x="63" y="443"/>
                    </a:lnTo>
                    <a:lnTo>
                      <a:pt x="65" y="437"/>
                    </a:lnTo>
                    <a:lnTo>
                      <a:pt x="64" y="433"/>
                    </a:lnTo>
                    <a:lnTo>
                      <a:pt x="66" y="431"/>
                    </a:lnTo>
                    <a:lnTo>
                      <a:pt x="68" y="428"/>
                    </a:lnTo>
                    <a:lnTo>
                      <a:pt x="68" y="421"/>
                    </a:lnTo>
                    <a:lnTo>
                      <a:pt x="69" y="420"/>
                    </a:lnTo>
                    <a:lnTo>
                      <a:pt x="70" y="417"/>
                    </a:lnTo>
                    <a:lnTo>
                      <a:pt x="69" y="415"/>
                    </a:lnTo>
                    <a:lnTo>
                      <a:pt x="67" y="416"/>
                    </a:lnTo>
                    <a:lnTo>
                      <a:pt x="65" y="414"/>
                    </a:lnTo>
                    <a:lnTo>
                      <a:pt x="65" y="412"/>
                    </a:lnTo>
                    <a:lnTo>
                      <a:pt x="63" y="411"/>
                    </a:lnTo>
                    <a:lnTo>
                      <a:pt x="61" y="412"/>
                    </a:lnTo>
                    <a:lnTo>
                      <a:pt x="58" y="411"/>
                    </a:lnTo>
                    <a:lnTo>
                      <a:pt x="58" y="409"/>
                    </a:lnTo>
                    <a:lnTo>
                      <a:pt x="60" y="409"/>
                    </a:lnTo>
                    <a:lnTo>
                      <a:pt x="60" y="408"/>
                    </a:lnTo>
                    <a:lnTo>
                      <a:pt x="57" y="407"/>
                    </a:lnTo>
                    <a:lnTo>
                      <a:pt x="57" y="406"/>
                    </a:lnTo>
                    <a:lnTo>
                      <a:pt x="55" y="406"/>
                    </a:lnTo>
                    <a:lnTo>
                      <a:pt x="53" y="405"/>
                    </a:lnTo>
                    <a:lnTo>
                      <a:pt x="52" y="405"/>
                    </a:lnTo>
                    <a:lnTo>
                      <a:pt x="52" y="402"/>
                    </a:lnTo>
                    <a:lnTo>
                      <a:pt x="50" y="401"/>
                    </a:lnTo>
                    <a:lnTo>
                      <a:pt x="53" y="402"/>
                    </a:lnTo>
                    <a:lnTo>
                      <a:pt x="56" y="405"/>
                    </a:lnTo>
                    <a:lnTo>
                      <a:pt x="59" y="405"/>
                    </a:lnTo>
                    <a:lnTo>
                      <a:pt x="60" y="404"/>
                    </a:lnTo>
                    <a:lnTo>
                      <a:pt x="61" y="404"/>
                    </a:lnTo>
                    <a:lnTo>
                      <a:pt x="63" y="403"/>
                    </a:lnTo>
                    <a:lnTo>
                      <a:pt x="61" y="403"/>
                    </a:lnTo>
                    <a:lnTo>
                      <a:pt x="60" y="397"/>
                    </a:lnTo>
                    <a:lnTo>
                      <a:pt x="56" y="396"/>
                    </a:lnTo>
                    <a:lnTo>
                      <a:pt x="55" y="394"/>
                    </a:lnTo>
                    <a:lnTo>
                      <a:pt x="56" y="392"/>
                    </a:lnTo>
                    <a:lnTo>
                      <a:pt x="55" y="391"/>
                    </a:lnTo>
                    <a:lnTo>
                      <a:pt x="56" y="390"/>
                    </a:lnTo>
                    <a:lnTo>
                      <a:pt x="57" y="391"/>
                    </a:lnTo>
                    <a:lnTo>
                      <a:pt x="57" y="392"/>
                    </a:lnTo>
                    <a:lnTo>
                      <a:pt x="58" y="391"/>
                    </a:lnTo>
                    <a:lnTo>
                      <a:pt x="59" y="391"/>
                    </a:lnTo>
                    <a:lnTo>
                      <a:pt x="60" y="391"/>
                    </a:lnTo>
                    <a:lnTo>
                      <a:pt x="63" y="390"/>
                    </a:lnTo>
                    <a:lnTo>
                      <a:pt x="64" y="391"/>
                    </a:lnTo>
                    <a:lnTo>
                      <a:pt x="67" y="388"/>
                    </a:lnTo>
                    <a:lnTo>
                      <a:pt x="65" y="388"/>
                    </a:lnTo>
                    <a:lnTo>
                      <a:pt x="65" y="386"/>
                    </a:lnTo>
                    <a:lnTo>
                      <a:pt x="63" y="386"/>
                    </a:lnTo>
                    <a:lnTo>
                      <a:pt x="62" y="385"/>
                    </a:lnTo>
                    <a:lnTo>
                      <a:pt x="60" y="386"/>
                    </a:lnTo>
                    <a:lnTo>
                      <a:pt x="61" y="384"/>
                    </a:lnTo>
                    <a:lnTo>
                      <a:pt x="60" y="384"/>
                    </a:lnTo>
                    <a:lnTo>
                      <a:pt x="58" y="385"/>
                    </a:lnTo>
                    <a:lnTo>
                      <a:pt x="58" y="384"/>
                    </a:lnTo>
                    <a:lnTo>
                      <a:pt x="57" y="384"/>
                    </a:lnTo>
                    <a:lnTo>
                      <a:pt x="56" y="386"/>
                    </a:lnTo>
                    <a:lnTo>
                      <a:pt x="55" y="386"/>
                    </a:lnTo>
                    <a:lnTo>
                      <a:pt x="55" y="388"/>
                    </a:lnTo>
                    <a:lnTo>
                      <a:pt x="53" y="387"/>
                    </a:lnTo>
                    <a:lnTo>
                      <a:pt x="52" y="383"/>
                    </a:lnTo>
                    <a:lnTo>
                      <a:pt x="53" y="384"/>
                    </a:lnTo>
                    <a:lnTo>
                      <a:pt x="53" y="383"/>
                    </a:lnTo>
                    <a:lnTo>
                      <a:pt x="52" y="382"/>
                    </a:lnTo>
                    <a:lnTo>
                      <a:pt x="54" y="380"/>
                    </a:lnTo>
                    <a:lnTo>
                      <a:pt x="53" y="378"/>
                    </a:lnTo>
                    <a:lnTo>
                      <a:pt x="54" y="376"/>
                    </a:lnTo>
                    <a:lnTo>
                      <a:pt x="58" y="374"/>
                    </a:lnTo>
                    <a:lnTo>
                      <a:pt x="61" y="368"/>
                    </a:lnTo>
                    <a:lnTo>
                      <a:pt x="71" y="365"/>
                    </a:lnTo>
                    <a:lnTo>
                      <a:pt x="73" y="364"/>
                    </a:lnTo>
                    <a:lnTo>
                      <a:pt x="75" y="364"/>
                    </a:lnTo>
                    <a:lnTo>
                      <a:pt x="74" y="364"/>
                    </a:lnTo>
                    <a:lnTo>
                      <a:pt x="74" y="367"/>
                    </a:lnTo>
                    <a:lnTo>
                      <a:pt x="76" y="368"/>
                    </a:lnTo>
                    <a:lnTo>
                      <a:pt x="77" y="370"/>
                    </a:lnTo>
                    <a:lnTo>
                      <a:pt x="77" y="371"/>
                    </a:lnTo>
                    <a:lnTo>
                      <a:pt x="79" y="371"/>
                    </a:lnTo>
                    <a:lnTo>
                      <a:pt x="80" y="371"/>
                    </a:lnTo>
                    <a:lnTo>
                      <a:pt x="81" y="369"/>
                    </a:lnTo>
                    <a:lnTo>
                      <a:pt x="81" y="368"/>
                    </a:lnTo>
                    <a:lnTo>
                      <a:pt x="82" y="367"/>
                    </a:lnTo>
                    <a:lnTo>
                      <a:pt x="82" y="365"/>
                    </a:lnTo>
                    <a:lnTo>
                      <a:pt x="84" y="364"/>
                    </a:lnTo>
                    <a:lnTo>
                      <a:pt x="85" y="361"/>
                    </a:lnTo>
                    <a:lnTo>
                      <a:pt x="86" y="361"/>
                    </a:lnTo>
                    <a:lnTo>
                      <a:pt x="89" y="361"/>
                    </a:lnTo>
                    <a:lnTo>
                      <a:pt x="89" y="360"/>
                    </a:lnTo>
                    <a:lnTo>
                      <a:pt x="90" y="360"/>
                    </a:lnTo>
                    <a:lnTo>
                      <a:pt x="91" y="360"/>
                    </a:lnTo>
                    <a:lnTo>
                      <a:pt x="93" y="358"/>
                    </a:lnTo>
                    <a:lnTo>
                      <a:pt x="93" y="359"/>
                    </a:lnTo>
                    <a:lnTo>
                      <a:pt x="95" y="356"/>
                    </a:lnTo>
                    <a:lnTo>
                      <a:pt x="95" y="354"/>
                    </a:lnTo>
                    <a:lnTo>
                      <a:pt x="93" y="353"/>
                    </a:lnTo>
                    <a:lnTo>
                      <a:pt x="92" y="352"/>
                    </a:lnTo>
                    <a:lnTo>
                      <a:pt x="91" y="351"/>
                    </a:lnTo>
                    <a:lnTo>
                      <a:pt x="90" y="352"/>
                    </a:lnTo>
                    <a:lnTo>
                      <a:pt x="89" y="352"/>
                    </a:lnTo>
                    <a:lnTo>
                      <a:pt x="87" y="354"/>
                    </a:lnTo>
                    <a:lnTo>
                      <a:pt x="86" y="353"/>
                    </a:lnTo>
                    <a:lnTo>
                      <a:pt x="87" y="350"/>
                    </a:lnTo>
                    <a:lnTo>
                      <a:pt x="90" y="349"/>
                    </a:lnTo>
                    <a:lnTo>
                      <a:pt x="92" y="344"/>
                    </a:lnTo>
                    <a:lnTo>
                      <a:pt x="92" y="341"/>
                    </a:lnTo>
                    <a:lnTo>
                      <a:pt x="91" y="339"/>
                    </a:lnTo>
                    <a:lnTo>
                      <a:pt x="91" y="338"/>
                    </a:lnTo>
                    <a:lnTo>
                      <a:pt x="90" y="335"/>
                    </a:lnTo>
                    <a:lnTo>
                      <a:pt x="91" y="333"/>
                    </a:lnTo>
                    <a:lnTo>
                      <a:pt x="95" y="333"/>
                    </a:lnTo>
                    <a:lnTo>
                      <a:pt x="95" y="331"/>
                    </a:lnTo>
                    <a:lnTo>
                      <a:pt x="97" y="330"/>
                    </a:lnTo>
                    <a:lnTo>
                      <a:pt x="96" y="330"/>
                    </a:lnTo>
                    <a:lnTo>
                      <a:pt x="97" y="326"/>
                    </a:lnTo>
                    <a:lnTo>
                      <a:pt x="95" y="324"/>
                    </a:lnTo>
                    <a:lnTo>
                      <a:pt x="95" y="321"/>
                    </a:lnTo>
                    <a:lnTo>
                      <a:pt x="98" y="318"/>
                    </a:lnTo>
                    <a:lnTo>
                      <a:pt x="97" y="316"/>
                    </a:lnTo>
                    <a:lnTo>
                      <a:pt x="96" y="314"/>
                    </a:lnTo>
                    <a:lnTo>
                      <a:pt x="97" y="313"/>
                    </a:lnTo>
                    <a:lnTo>
                      <a:pt x="98" y="314"/>
                    </a:lnTo>
                    <a:lnTo>
                      <a:pt x="100" y="310"/>
                    </a:lnTo>
                    <a:lnTo>
                      <a:pt x="99" y="308"/>
                    </a:lnTo>
                    <a:lnTo>
                      <a:pt x="100" y="308"/>
                    </a:lnTo>
                    <a:lnTo>
                      <a:pt x="100" y="304"/>
                    </a:lnTo>
                    <a:lnTo>
                      <a:pt x="101" y="304"/>
                    </a:lnTo>
                    <a:lnTo>
                      <a:pt x="102" y="304"/>
                    </a:lnTo>
                    <a:lnTo>
                      <a:pt x="103" y="304"/>
                    </a:lnTo>
                    <a:lnTo>
                      <a:pt x="104" y="304"/>
                    </a:lnTo>
                    <a:lnTo>
                      <a:pt x="105" y="304"/>
                    </a:lnTo>
                    <a:lnTo>
                      <a:pt x="106" y="304"/>
                    </a:lnTo>
                    <a:lnTo>
                      <a:pt x="106" y="306"/>
                    </a:lnTo>
                    <a:lnTo>
                      <a:pt x="107" y="305"/>
                    </a:lnTo>
                    <a:lnTo>
                      <a:pt x="107" y="299"/>
                    </a:lnTo>
                    <a:lnTo>
                      <a:pt x="107" y="293"/>
                    </a:lnTo>
                    <a:lnTo>
                      <a:pt x="106" y="291"/>
                    </a:lnTo>
                    <a:lnTo>
                      <a:pt x="107" y="289"/>
                    </a:lnTo>
                    <a:lnTo>
                      <a:pt x="107" y="287"/>
                    </a:lnTo>
                    <a:lnTo>
                      <a:pt x="106" y="287"/>
                    </a:lnTo>
                    <a:lnTo>
                      <a:pt x="105" y="286"/>
                    </a:lnTo>
                    <a:lnTo>
                      <a:pt x="106" y="284"/>
                    </a:lnTo>
                    <a:lnTo>
                      <a:pt x="107" y="283"/>
                    </a:lnTo>
                    <a:lnTo>
                      <a:pt x="107" y="280"/>
                    </a:lnTo>
                    <a:lnTo>
                      <a:pt x="106" y="280"/>
                    </a:lnTo>
                    <a:lnTo>
                      <a:pt x="107" y="278"/>
                    </a:lnTo>
                    <a:lnTo>
                      <a:pt x="110" y="277"/>
                    </a:lnTo>
                    <a:lnTo>
                      <a:pt x="106" y="277"/>
                    </a:lnTo>
                    <a:lnTo>
                      <a:pt x="104" y="276"/>
                    </a:lnTo>
                    <a:lnTo>
                      <a:pt x="100" y="272"/>
                    </a:lnTo>
                    <a:lnTo>
                      <a:pt x="98" y="269"/>
                    </a:lnTo>
                    <a:lnTo>
                      <a:pt x="93" y="268"/>
                    </a:lnTo>
                    <a:lnTo>
                      <a:pt x="92" y="267"/>
                    </a:lnTo>
                    <a:lnTo>
                      <a:pt x="89" y="268"/>
                    </a:lnTo>
                    <a:lnTo>
                      <a:pt x="87" y="267"/>
                    </a:lnTo>
                    <a:lnTo>
                      <a:pt x="87" y="266"/>
                    </a:lnTo>
                    <a:lnTo>
                      <a:pt x="89" y="267"/>
                    </a:lnTo>
                    <a:lnTo>
                      <a:pt x="90" y="262"/>
                    </a:lnTo>
                    <a:lnTo>
                      <a:pt x="90" y="260"/>
                    </a:lnTo>
                    <a:lnTo>
                      <a:pt x="90" y="259"/>
                    </a:lnTo>
                    <a:lnTo>
                      <a:pt x="90" y="256"/>
                    </a:lnTo>
                    <a:lnTo>
                      <a:pt x="87" y="256"/>
                    </a:lnTo>
                    <a:lnTo>
                      <a:pt x="85" y="255"/>
                    </a:lnTo>
                    <a:lnTo>
                      <a:pt x="83" y="254"/>
                    </a:lnTo>
                    <a:lnTo>
                      <a:pt x="79" y="254"/>
                    </a:lnTo>
                    <a:lnTo>
                      <a:pt x="77" y="255"/>
                    </a:lnTo>
                    <a:lnTo>
                      <a:pt x="77" y="252"/>
                    </a:lnTo>
                    <a:lnTo>
                      <a:pt x="76" y="248"/>
                    </a:lnTo>
                    <a:lnTo>
                      <a:pt x="74" y="247"/>
                    </a:lnTo>
                    <a:lnTo>
                      <a:pt x="73" y="248"/>
                    </a:lnTo>
                    <a:lnTo>
                      <a:pt x="73" y="247"/>
                    </a:lnTo>
                    <a:lnTo>
                      <a:pt x="71" y="244"/>
                    </a:lnTo>
                    <a:lnTo>
                      <a:pt x="70" y="244"/>
                    </a:lnTo>
                    <a:lnTo>
                      <a:pt x="70" y="238"/>
                    </a:lnTo>
                    <a:lnTo>
                      <a:pt x="68" y="237"/>
                    </a:lnTo>
                    <a:lnTo>
                      <a:pt x="67" y="235"/>
                    </a:lnTo>
                    <a:lnTo>
                      <a:pt x="66" y="235"/>
                    </a:lnTo>
                    <a:lnTo>
                      <a:pt x="65" y="234"/>
                    </a:lnTo>
                    <a:lnTo>
                      <a:pt x="63" y="236"/>
                    </a:lnTo>
                    <a:lnTo>
                      <a:pt x="62" y="236"/>
                    </a:lnTo>
                    <a:lnTo>
                      <a:pt x="61" y="235"/>
                    </a:lnTo>
                    <a:lnTo>
                      <a:pt x="60" y="236"/>
                    </a:lnTo>
                    <a:lnTo>
                      <a:pt x="61" y="237"/>
                    </a:lnTo>
                    <a:lnTo>
                      <a:pt x="53" y="237"/>
                    </a:lnTo>
                    <a:lnTo>
                      <a:pt x="52" y="236"/>
                    </a:lnTo>
                    <a:lnTo>
                      <a:pt x="43" y="234"/>
                    </a:lnTo>
                    <a:lnTo>
                      <a:pt x="43" y="233"/>
                    </a:lnTo>
                    <a:lnTo>
                      <a:pt x="42" y="232"/>
                    </a:lnTo>
                    <a:lnTo>
                      <a:pt x="42" y="231"/>
                    </a:lnTo>
                    <a:lnTo>
                      <a:pt x="40" y="229"/>
                    </a:lnTo>
                    <a:lnTo>
                      <a:pt x="41" y="228"/>
                    </a:lnTo>
                    <a:lnTo>
                      <a:pt x="40" y="227"/>
                    </a:lnTo>
                    <a:lnTo>
                      <a:pt x="38" y="226"/>
                    </a:lnTo>
                    <a:lnTo>
                      <a:pt x="37" y="224"/>
                    </a:lnTo>
                    <a:lnTo>
                      <a:pt x="36" y="224"/>
                    </a:lnTo>
                    <a:lnTo>
                      <a:pt x="35" y="223"/>
                    </a:lnTo>
                    <a:lnTo>
                      <a:pt x="32" y="223"/>
                    </a:lnTo>
                    <a:lnTo>
                      <a:pt x="31" y="220"/>
                    </a:lnTo>
                    <a:lnTo>
                      <a:pt x="29" y="220"/>
                    </a:lnTo>
                    <a:lnTo>
                      <a:pt x="27" y="219"/>
                    </a:lnTo>
                    <a:lnTo>
                      <a:pt x="28" y="215"/>
                    </a:lnTo>
                    <a:lnTo>
                      <a:pt x="29" y="216"/>
                    </a:lnTo>
                    <a:lnTo>
                      <a:pt x="30" y="215"/>
                    </a:lnTo>
                    <a:lnTo>
                      <a:pt x="34" y="215"/>
                    </a:lnTo>
                    <a:lnTo>
                      <a:pt x="37" y="217"/>
                    </a:lnTo>
                    <a:lnTo>
                      <a:pt x="37" y="216"/>
                    </a:lnTo>
                    <a:lnTo>
                      <a:pt x="35" y="215"/>
                    </a:lnTo>
                    <a:lnTo>
                      <a:pt x="34" y="215"/>
                    </a:lnTo>
                    <a:lnTo>
                      <a:pt x="33" y="210"/>
                    </a:lnTo>
                    <a:lnTo>
                      <a:pt x="32" y="210"/>
                    </a:lnTo>
                    <a:lnTo>
                      <a:pt x="27" y="210"/>
                    </a:lnTo>
                    <a:lnTo>
                      <a:pt x="25" y="212"/>
                    </a:lnTo>
                    <a:lnTo>
                      <a:pt x="23" y="212"/>
                    </a:lnTo>
                    <a:lnTo>
                      <a:pt x="22" y="211"/>
                    </a:lnTo>
                    <a:lnTo>
                      <a:pt x="22" y="210"/>
                    </a:lnTo>
                    <a:lnTo>
                      <a:pt x="22" y="209"/>
                    </a:lnTo>
                    <a:lnTo>
                      <a:pt x="21" y="209"/>
                    </a:lnTo>
                    <a:lnTo>
                      <a:pt x="20" y="207"/>
                    </a:lnTo>
                    <a:lnTo>
                      <a:pt x="19" y="209"/>
                    </a:lnTo>
                    <a:lnTo>
                      <a:pt x="13" y="207"/>
                    </a:lnTo>
                    <a:lnTo>
                      <a:pt x="12" y="210"/>
                    </a:lnTo>
                    <a:lnTo>
                      <a:pt x="11" y="210"/>
                    </a:lnTo>
                    <a:lnTo>
                      <a:pt x="9" y="212"/>
                    </a:lnTo>
                    <a:lnTo>
                      <a:pt x="7" y="212"/>
                    </a:lnTo>
                    <a:lnTo>
                      <a:pt x="7" y="209"/>
                    </a:lnTo>
                    <a:lnTo>
                      <a:pt x="3" y="209"/>
                    </a:lnTo>
                    <a:lnTo>
                      <a:pt x="1" y="209"/>
                    </a:lnTo>
                    <a:lnTo>
                      <a:pt x="0" y="209"/>
                    </a:lnTo>
                    <a:lnTo>
                      <a:pt x="0" y="207"/>
                    </a:lnTo>
                    <a:lnTo>
                      <a:pt x="2" y="205"/>
                    </a:lnTo>
                    <a:lnTo>
                      <a:pt x="2" y="203"/>
                    </a:lnTo>
                    <a:lnTo>
                      <a:pt x="4" y="202"/>
                    </a:lnTo>
                    <a:lnTo>
                      <a:pt x="5" y="202"/>
                    </a:lnTo>
                    <a:lnTo>
                      <a:pt x="4" y="200"/>
                    </a:lnTo>
                    <a:lnTo>
                      <a:pt x="6" y="198"/>
                    </a:lnTo>
                    <a:lnTo>
                      <a:pt x="6" y="196"/>
                    </a:lnTo>
                    <a:lnTo>
                      <a:pt x="8" y="197"/>
                    </a:lnTo>
                    <a:lnTo>
                      <a:pt x="11" y="197"/>
                    </a:lnTo>
                    <a:lnTo>
                      <a:pt x="11" y="193"/>
                    </a:lnTo>
                    <a:lnTo>
                      <a:pt x="11" y="190"/>
                    </a:lnTo>
                    <a:lnTo>
                      <a:pt x="9" y="189"/>
                    </a:lnTo>
                    <a:lnTo>
                      <a:pt x="8" y="186"/>
                    </a:lnTo>
                    <a:lnTo>
                      <a:pt x="6" y="188"/>
                    </a:lnTo>
                    <a:lnTo>
                      <a:pt x="6" y="186"/>
                    </a:lnTo>
                    <a:lnTo>
                      <a:pt x="6" y="183"/>
                    </a:lnTo>
                    <a:lnTo>
                      <a:pt x="7" y="180"/>
                    </a:lnTo>
                    <a:lnTo>
                      <a:pt x="6" y="179"/>
                    </a:lnTo>
                    <a:lnTo>
                      <a:pt x="8" y="178"/>
                    </a:lnTo>
                    <a:lnTo>
                      <a:pt x="9" y="179"/>
                    </a:lnTo>
                    <a:lnTo>
                      <a:pt x="11" y="177"/>
                    </a:lnTo>
                    <a:lnTo>
                      <a:pt x="12" y="177"/>
                    </a:lnTo>
                    <a:lnTo>
                      <a:pt x="12" y="175"/>
                    </a:lnTo>
                    <a:lnTo>
                      <a:pt x="16" y="175"/>
                    </a:lnTo>
                    <a:lnTo>
                      <a:pt x="16" y="176"/>
                    </a:lnTo>
                    <a:lnTo>
                      <a:pt x="20" y="178"/>
                    </a:lnTo>
                    <a:lnTo>
                      <a:pt x="22" y="178"/>
                    </a:lnTo>
                    <a:lnTo>
                      <a:pt x="22" y="176"/>
                    </a:lnTo>
                    <a:lnTo>
                      <a:pt x="22" y="175"/>
                    </a:lnTo>
                    <a:lnTo>
                      <a:pt x="22" y="174"/>
                    </a:lnTo>
                    <a:lnTo>
                      <a:pt x="23" y="175"/>
                    </a:lnTo>
                    <a:lnTo>
                      <a:pt x="25" y="175"/>
                    </a:lnTo>
                    <a:lnTo>
                      <a:pt x="25" y="171"/>
                    </a:lnTo>
                    <a:lnTo>
                      <a:pt x="25" y="170"/>
                    </a:lnTo>
                    <a:lnTo>
                      <a:pt x="25" y="166"/>
                    </a:lnTo>
                    <a:lnTo>
                      <a:pt x="25" y="167"/>
                    </a:lnTo>
                    <a:lnTo>
                      <a:pt x="26" y="167"/>
                    </a:lnTo>
                    <a:lnTo>
                      <a:pt x="27" y="169"/>
                    </a:lnTo>
                    <a:lnTo>
                      <a:pt x="28" y="169"/>
                    </a:lnTo>
                    <a:lnTo>
                      <a:pt x="30" y="170"/>
                    </a:lnTo>
                    <a:lnTo>
                      <a:pt x="31" y="168"/>
                    </a:lnTo>
                    <a:lnTo>
                      <a:pt x="31" y="165"/>
                    </a:lnTo>
                    <a:lnTo>
                      <a:pt x="31" y="163"/>
                    </a:lnTo>
                    <a:lnTo>
                      <a:pt x="29" y="162"/>
                    </a:lnTo>
                    <a:lnTo>
                      <a:pt x="33" y="162"/>
                    </a:lnTo>
                    <a:lnTo>
                      <a:pt x="33" y="159"/>
                    </a:lnTo>
                    <a:lnTo>
                      <a:pt x="32" y="155"/>
                    </a:lnTo>
                    <a:lnTo>
                      <a:pt x="33" y="154"/>
                    </a:lnTo>
                    <a:lnTo>
                      <a:pt x="33" y="150"/>
                    </a:lnTo>
                    <a:lnTo>
                      <a:pt x="34" y="152"/>
                    </a:lnTo>
                    <a:lnTo>
                      <a:pt x="37" y="152"/>
                    </a:lnTo>
                    <a:lnTo>
                      <a:pt x="38" y="151"/>
                    </a:lnTo>
                    <a:lnTo>
                      <a:pt x="38" y="150"/>
                    </a:lnTo>
                    <a:lnTo>
                      <a:pt x="40" y="150"/>
                    </a:lnTo>
                    <a:lnTo>
                      <a:pt x="40" y="149"/>
                    </a:lnTo>
                    <a:lnTo>
                      <a:pt x="41" y="149"/>
                    </a:lnTo>
                    <a:lnTo>
                      <a:pt x="41" y="148"/>
                    </a:lnTo>
                    <a:lnTo>
                      <a:pt x="41" y="146"/>
                    </a:lnTo>
                    <a:lnTo>
                      <a:pt x="43" y="146"/>
                    </a:lnTo>
                    <a:lnTo>
                      <a:pt x="43" y="145"/>
                    </a:lnTo>
                    <a:lnTo>
                      <a:pt x="46" y="145"/>
                    </a:lnTo>
                    <a:lnTo>
                      <a:pt x="47" y="142"/>
                    </a:lnTo>
                    <a:lnTo>
                      <a:pt x="50" y="142"/>
                    </a:lnTo>
                    <a:lnTo>
                      <a:pt x="52" y="142"/>
                    </a:lnTo>
                    <a:lnTo>
                      <a:pt x="52" y="141"/>
                    </a:lnTo>
                    <a:lnTo>
                      <a:pt x="53" y="141"/>
                    </a:lnTo>
                    <a:lnTo>
                      <a:pt x="55" y="145"/>
                    </a:lnTo>
                    <a:lnTo>
                      <a:pt x="57" y="146"/>
                    </a:lnTo>
                    <a:lnTo>
                      <a:pt x="58" y="145"/>
                    </a:lnTo>
                    <a:lnTo>
                      <a:pt x="61" y="145"/>
                    </a:lnTo>
                    <a:lnTo>
                      <a:pt x="64" y="142"/>
                    </a:lnTo>
                    <a:lnTo>
                      <a:pt x="66" y="144"/>
                    </a:lnTo>
                    <a:lnTo>
                      <a:pt x="66" y="142"/>
                    </a:lnTo>
                    <a:lnTo>
                      <a:pt x="71" y="140"/>
                    </a:lnTo>
                    <a:lnTo>
                      <a:pt x="70" y="137"/>
                    </a:lnTo>
                    <a:lnTo>
                      <a:pt x="73" y="138"/>
                    </a:lnTo>
                    <a:lnTo>
                      <a:pt x="74" y="137"/>
                    </a:lnTo>
                    <a:lnTo>
                      <a:pt x="76" y="134"/>
                    </a:lnTo>
                    <a:lnTo>
                      <a:pt x="76" y="133"/>
                    </a:lnTo>
                    <a:lnTo>
                      <a:pt x="78" y="133"/>
                    </a:lnTo>
                    <a:lnTo>
                      <a:pt x="80" y="132"/>
                    </a:lnTo>
                    <a:lnTo>
                      <a:pt x="85" y="126"/>
                    </a:lnTo>
                    <a:lnTo>
                      <a:pt x="86" y="127"/>
                    </a:lnTo>
                    <a:lnTo>
                      <a:pt x="85" y="128"/>
                    </a:lnTo>
                    <a:lnTo>
                      <a:pt x="85" y="133"/>
                    </a:lnTo>
                    <a:lnTo>
                      <a:pt x="89" y="132"/>
                    </a:lnTo>
                    <a:lnTo>
                      <a:pt x="90" y="133"/>
                    </a:lnTo>
                    <a:lnTo>
                      <a:pt x="92" y="135"/>
                    </a:lnTo>
                    <a:lnTo>
                      <a:pt x="93" y="135"/>
                    </a:lnTo>
                    <a:lnTo>
                      <a:pt x="97" y="133"/>
                    </a:lnTo>
                    <a:lnTo>
                      <a:pt x="104" y="135"/>
                    </a:lnTo>
                    <a:lnTo>
                      <a:pt x="106" y="136"/>
                    </a:lnTo>
                    <a:lnTo>
                      <a:pt x="107" y="133"/>
                    </a:lnTo>
                    <a:lnTo>
                      <a:pt x="108" y="131"/>
                    </a:lnTo>
                    <a:lnTo>
                      <a:pt x="109" y="132"/>
                    </a:lnTo>
                    <a:lnTo>
                      <a:pt x="110" y="129"/>
                    </a:lnTo>
                    <a:lnTo>
                      <a:pt x="111" y="130"/>
                    </a:lnTo>
                    <a:lnTo>
                      <a:pt x="110" y="133"/>
                    </a:lnTo>
                    <a:lnTo>
                      <a:pt x="112" y="133"/>
                    </a:lnTo>
                    <a:lnTo>
                      <a:pt x="113" y="131"/>
                    </a:lnTo>
                    <a:lnTo>
                      <a:pt x="114" y="131"/>
                    </a:lnTo>
                    <a:lnTo>
                      <a:pt x="118" y="127"/>
                    </a:lnTo>
                    <a:lnTo>
                      <a:pt x="120" y="124"/>
                    </a:lnTo>
                    <a:lnTo>
                      <a:pt x="122" y="122"/>
                    </a:lnTo>
                    <a:lnTo>
                      <a:pt x="123" y="122"/>
                    </a:lnTo>
                    <a:lnTo>
                      <a:pt x="125" y="120"/>
                    </a:lnTo>
                    <a:lnTo>
                      <a:pt x="126" y="120"/>
                    </a:lnTo>
                    <a:lnTo>
                      <a:pt x="128" y="123"/>
                    </a:lnTo>
                    <a:lnTo>
                      <a:pt x="128" y="122"/>
                    </a:lnTo>
                    <a:lnTo>
                      <a:pt x="129" y="122"/>
                    </a:lnTo>
                    <a:lnTo>
                      <a:pt x="131" y="128"/>
                    </a:lnTo>
                    <a:lnTo>
                      <a:pt x="130" y="131"/>
                    </a:lnTo>
                    <a:lnTo>
                      <a:pt x="131" y="132"/>
                    </a:lnTo>
                    <a:lnTo>
                      <a:pt x="138" y="132"/>
                    </a:lnTo>
                    <a:lnTo>
                      <a:pt x="138" y="128"/>
                    </a:lnTo>
                    <a:lnTo>
                      <a:pt x="139" y="127"/>
                    </a:lnTo>
                    <a:lnTo>
                      <a:pt x="139" y="124"/>
                    </a:lnTo>
                    <a:lnTo>
                      <a:pt x="141" y="122"/>
                    </a:lnTo>
                    <a:lnTo>
                      <a:pt x="143" y="120"/>
                    </a:lnTo>
                    <a:lnTo>
                      <a:pt x="146" y="120"/>
                    </a:lnTo>
                    <a:lnTo>
                      <a:pt x="152" y="119"/>
                    </a:lnTo>
                    <a:lnTo>
                      <a:pt x="153" y="119"/>
                    </a:lnTo>
                    <a:lnTo>
                      <a:pt x="152" y="120"/>
                    </a:lnTo>
                    <a:lnTo>
                      <a:pt x="156" y="119"/>
                    </a:lnTo>
                    <a:lnTo>
                      <a:pt x="157" y="118"/>
                    </a:lnTo>
                    <a:lnTo>
                      <a:pt x="158" y="118"/>
                    </a:lnTo>
                    <a:lnTo>
                      <a:pt x="161" y="117"/>
                    </a:lnTo>
                    <a:lnTo>
                      <a:pt x="161" y="115"/>
                    </a:lnTo>
                    <a:lnTo>
                      <a:pt x="162" y="115"/>
                    </a:lnTo>
                    <a:lnTo>
                      <a:pt x="162" y="114"/>
                    </a:lnTo>
                    <a:lnTo>
                      <a:pt x="164" y="115"/>
                    </a:lnTo>
                    <a:lnTo>
                      <a:pt x="165" y="113"/>
                    </a:lnTo>
                    <a:lnTo>
                      <a:pt x="166" y="112"/>
                    </a:lnTo>
                    <a:lnTo>
                      <a:pt x="166" y="108"/>
                    </a:lnTo>
                    <a:lnTo>
                      <a:pt x="166" y="107"/>
                    </a:lnTo>
                    <a:lnTo>
                      <a:pt x="164" y="107"/>
                    </a:lnTo>
                    <a:lnTo>
                      <a:pt x="165" y="107"/>
                    </a:lnTo>
                    <a:lnTo>
                      <a:pt x="165" y="106"/>
                    </a:lnTo>
                    <a:lnTo>
                      <a:pt x="167" y="107"/>
                    </a:lnTo>
                    <a:lnTo>
                      <a:pt x="170" y="107"/>
                    </a:lnTo>
                    <a:lnTo>
                      <a:pt x="170" y="109"/>
                    </a:lnTo>
                    <a:lnTo>
                      <a:pt x="175" y="109"/>
                    </a:lnTo>
                    <a:lnTo>
                      <a:pt x="176" y="109"/>
                    </a:lnTo>
                    <a:lnTo>
                      <a:pt x="175" y="107"/>
                    </a:lnTo>
                    <a:lnTo>
                      <a:pt x="176" y="107"/>
                    </a:lnTo>
                    <a:lnTo>
                      <a:pt x="175" y="106"/>
                    </a:lnTo>
                    <a:lnTo>
                      <a:pt x="177" y="103"/>
                    </a:lnTo>
                    <a:lnTo>
                      <a:pt x="175" y="101"/>
                    </a:lnTo>
                    <a:lnTo>
                      <a:pt x="174" y="101"/>
                    </a:lnTo>
                    <a:lnTo>
                      <a:pt x="174" y="95"/>
                    </a:lnTo>
                    <a:lnTo>
                      <a:pt x="177" y="94"/>
                    </a:lnTo>
                    <a:lnTo>
                      <a:pt x="178" y="94"/>
                    </a:lnTo>
                    <a:lnTo>
                      <a:pt x="180" y="92"/>
                    </a:lnTo>
                    <a:lnTo>
                      <a:pt x="181" y="92"/>
                    </a:lnTo>
                    <a:lnTo>
                      <a:pt x="182" y="90"/>
                    </a:lnTo>
                    <a:lnTo>
                      <a:pt x="185" y="90"/>
                    </a:lnTo>
                    <a:lnTo>
                      <a:pt x="187" y="93"/>
                    </a:lnTo>
                    <a:lnTo>
                      <a:pt x="188" y="94"/>
                    </a:lnTo>
                    <a:lnTo>
                      <a:pt x="188" y="92"/>
                    </a:lnTo>
                    <a:lnTo>
                      <a:pt x="190" y="92"/>
                    </a:lnTo>
                    <a:lnTo>
                      <a:pt x="190" y="91"/>
                    </a:lnTo>
                    <a:lnTo>
                      <a:pt x="194" y="94"/>
                    </a:lnTo>
                    <a:lnTo>
                      <a:pt x="198" y="95"/>
                    </a:lnTo>
                    <a:lnTo>
                      <a:pt x="198" y="97"/>
                    </a:lnTo>
                    <a:lnTo>
                      <a:pt x="199" y="97"/>
                    </a:lnTo>
                    <a:lnTo>
                      <a:pt x="199" y="98"/>
                    </a:lnTo>
                    <a:lnTo>
                      <a:pt x="200" y="98"/>
                    </a:lnTo>
                    <a:lnTo>
                      <a:pt x="205" y="99"/>
                    </a:lnTo>
                    <a:lnTo>
                      <a:pt x="211" y="99"/>
                    </a:lnTo>
                    <a:lnTo>
                      <a:pt x="211" y="101"/>
                    </a:lnTo>
                    <a:lnTo>
                      <a:pt x="213" y="101"/>
                    </a:lnTo>
                    <a:lnTo>
                      <a:pt x="217" y="102"/>
                    </a:lnTo>
                    <a:lnTo>
                      <a:pt x="218" y="103"/>
                    </a:lnTo>
                    <a:lnTo>
                      <a:pt x="218" y="102"/>
                    </a:lnTo>
                    <a:lnTo>
                      <a:pt x="224" y="102"/>
                    </a:lnTo>
                    <a:lnTo>
                      <a:pt x="225" y="101"/>
                    </a:lnTo>
                    <a:lnTo>
                      <a:pt x="228" y="103"/>
                    </a:lnTo>
                    <a:lnTo>
                      <a:pt x="229" y="100"/>
                    </a:lnTo>
                    <a:lnTo>
                      <a:pt x="229" y="98"/>
                    </a:lnTo>
                    <a:lnTo>
                      <a:pt x="232" y="100"/>
                    </a:lnTo>
                    <a:lnTo>
                      <a:pt x="232" y="101"/>
                    </a:lnTo>
                    <a:lnTo>
                      <a:pt x="233" y="103"/>
                    </a:lnTo>
                    <a:lnTo>
                      <a:pt x="234" y="102"/>
                    </a:lnTo>
                    <a:lnTo>
                      <a:pt x="236" y="104"/>
                    </a:lnTo>
                    <a:lnTo>
                      <a:pt x="236" y="103"/>
                    </a:lnTo>
                    <a:lnTo>
                      <a:pt x="237" y="103"/>
                    </a:lnTo>
                    <a:lnTo>
                      <a:pt x="238" y="101"/>
                    </a:lnTo>
                    <a:lnTo>
                      <a:pt x="243" y="106"/>
                    </a:lnTo>
                    <a:lnTo>
                      <a:pt x="245" y="107"/>
                    </a:lnTo>
                    <a:lnTo>
                      <a:pt x="245" y="108"/>
                    </a:lnTo>
                    <a:lnTo>
                      <a:pt x="246" y="109"/>
                    </a:lnTo>
                    <a:lnTo>
                      <a:pt x="248" y="105"/>
                    </a:lnTo>
                    <a:lnTo>
                      <a:pt x="250" y="103"/>
                    </a:lnTo>
                    <a:lnTo>
                      <a:pt x="250" y="102"/>
                    </a:lnTo>
                    <a:lnTo>
                      <a:pt x="252" y="99"/>
                    </a:lnTo>
                    <a:lnTo>
                      <a:pt x="253" y="99"/>
                    </a:lnTo>
                    <a:lnTo>
                      <a:pt x="255" y="98"/>
                    </a:lnTo>
                    <a:lnTo>
                      <a:pt x="257" y="100"/>
                    </a:lnTo>
                    <a:lnTo>
                      <a:pt x="259" y="101"/>
                    </a:lnTo>
                    <a:lnTo>
                      <a:pt x="260" y="100"/>
                    </a:lnTo>
                    <a:lnTo>
                      <a:pt x="260" y="99"/>
                    </a:lnTo>
                    <a:lnTo>
                      <a:pt x="261" y="101"/>
                    </a:lnTo>
                    <a:lnTo>
                      <a:pt x="263" y="101"/>
                    </a:lnTo>
                    <a:lnTo>
                      <a:pt x="263" y="99"/>
                    </a:lnTo>
                    <a:lnTo>
                      <a:pt x="267" y="100"/>
                    </a:lnTo>
                    <a:lnTo>
                      <a:pt x="267" y="98"/>
                    </a:lnTo>
                    <a:lnTo>
                      <a:pt x="268" y="99"/>
                    </a:lnTo>
                    <a:lnTo>
                      <a:pt x="269" y="98"/>
                    </a:lnTo>
                    <a:lnTo>
                      <a:pt x="272" y="99"/>
                    </a:lnTo>
                    <a:lnTo>
                      <a:pt x="273" y="100"/>
                    </a:lnTo>
                    <a:lnTo>
                      <a:pt x="273" y="101"/>
                    </a:lnTo>
                    <a:lnTo>
                      <a:pt x="274" y="101"/>
                    </a:lnTo>
                    <a:lnTo>
                      <a:pt x="274" y="103"/>
                    </a:lnTo>
                    <a:lnTo>
                      <a:pt x="275" y="102"/>
                    </a:lnTo>
                    <a:lnTo>
                      <a:pt x="276" y="103"/>
                    </a:lnTo>
                    <a:lnTo>
                      <a:pt x="275" y="101"/>
                    </a:lnTo>
                    <a:lnTo>
                      <a:pt x="276" y="101"/>
                    </a:lnTo>
                    <a:lnTo>
                      <a:pt x="276" y="102"/>
                    </a:lnTo>
                    <a:lnTo>
                      <a:pt x="276" y="103"/>
                    </a:lnTo>
                    <a:lnTo>
                      <a:pt x="278" y="102"/>
                    </a:lnTo>
                    <a:lnTo>
                      <a:pt x="281" y="98"/>
                    </a:lnTo>
                    <a:lnTo>
                      <a:pt x="280" y="98"/>
                    </a:lnTo>
                    <a:lnTo>
                      <a:pt x="281" y="96"/>
                    </a:lnTo>
                    <a:lnTo>
                      <a:pt x="280" y="96"/>
                    </a:lnTo>
                    <a:lnTo>
                      <a:pt x="281" y="95"/>
                    </a:lnTo>
                    <a:lnTo>
                      <a:pt x="280" y="95"/>
                    </a:lnTo>
                    <a:lnTo>
                      <a:pt x="280" y="94"/>
                    </a:lnTo>
                    <a:lnTo>
                      <a:pt x="280" y="90"/>
                    </a:lnTo>
                    <a:lnTo>
                      <a:pt x="283" y="92"/>
                    </a:lnTo>
                    <a:lnTo>
                      <a:pt x="283" y="86"/>
                    </a:lnTo>
                    <a:lnTo>
                      <a:pt x="283" y="84"/>
                    </a:lnTo>
                    <a:lnTo>
                      <a:pt x="284" y="84"/>
                    </a:lnTo>
                    <a:lnTo>
                      <a:pt x="284" y="82"/>
                    </a:lnTo>
                    <a:lnTo>
                      <a:pt x="283" y="81"/>
                    </a:lnTo>
                    <a:lnTo>
                      <a:pt x="282" y="81"/>
                    </a:lnTo>
                    <a:lnTo>
                      <a:pt x="282" y="78"/>
                    </a:lnTo>
                    <a:lnTo>
                      <a:pt x="281" y="77"/>
                    </a:lnTo>
                    <a:lnTo>
                      <a:pt x="281" y="76"/>
                    </a:lnTo>
                    <a:lnTo>
                      <a:pt x="283" y="75"/>
                    </a:lnTo>
                    <a:lnTo>
                      <a:pt x="283" y="76"/>
                    </a:lnTo>
                    <a:lnTo>
                      <a:pt x="284" y="75"/>
                    </a:lnTo>
                    <a:lnTo>
                      <a:pt x="283" y="74"/>
                    </a:lnTo>
                    <a:lnTo>
                      <a:pt x="283" y="73"/>
                    </a:lnTo>
                    <a:lnTo>
                      <a:pt x="282" y="71"/>
                    </a:lnTo>
                    <a:lnTo>
                      <a:pt x="283" y="70"/>
                    </a:lnTo>
                    <a:lnTo>
                      <a:pt x="283" y="71"/>
                    </a:lnTo>
                    <a:lnTo>
                      <a:pt x="283" y="69"/>
                    </a:lnTo>
                    <a:lnTo>
                      <a:pt x="283" y="68"/>
                    </a:lnTo>
                    <a:lnTo>
                      <a:pt x="281" y="67"/>
                    </a:lnTo>
                    <a:lnTo>
                      <a:pt x="281" y="66"/>
                    </a:lnTo>
                    <a:lnTo>
                      <a:pt x="283" y="65"/>
                    </a:lnTo>
                    <a:lnTo>
                      <a:pt x="284" y="65"/>
                    </a:lnTo>
                    <a:lnTo>
                      <a:pt x="284" y="64"/>
                    </a:lnTo>
                    <a:lnTo>
                      <a:pt x="286" y="64"/>
                    </a:lnTo>
                    <a:lnTo>
                      <a:pt x="290" y="69"/>
                    </a:lnTo>
                    <a:lnTo>
                      <a:pt x="296" y="72"/>
                    </a:lnTo>
                    <a:lnTo>
                      <a:pt x="296" y="71"/>
                    </a:lnTo>
                    <a:lnTo>
                      <a:pt x="297" y="71"/>
                    </a:lnTo>
                    <a:lnTo>
                      <a:pt x="296" y="70"/>
                    </a:lnTo>
                    <a:lnTo>
                      <a:pt x="297" y="69"/>
                    </a:lnTo>
                    <a:lnTo>
                      <a:pt x="297" y="68"/>
                    </a:lnTo>
                    <a:lnTo>
                      <a:pt x="295" y="68"/>
                    </a:lnTo>
                    <a:lnTo>
                      <a:pt x="294" y="67"/>
                    </a:lnTo>
                    <a:lnTo>
                      <a:pt x="296" y="65"/>
                    </a:lnTo>
                    <a:lnTo>
                      <a:pt x="297" y="67"/>
                    </a:lnTo>
                    <a:lnTo>
                      <a:pt x="298" y="65"/>
                    </a:lnTo>
                    <a:lnTo>
                      <a:pt x="297" y="65"/>
                    </a:lnTo>
                    <a:lnTo>
                      <a:pt x="299" y="64"/>
                    </a:lnTo>
                    <a:lnTo>
                      <a:pt x="299" y="58"/>
                    </a:lnTo>
                    <a:lnTo>
                      <a:pt x="303" y="61"/>
                    </a:lnTo>
                    <a:lnTo>
                      <a:pt x="306" y="61"/>
                    </a:lnTo>
                    <a:lnTo>
                      <a:pt x="306" y="58"/>
                    </a:lnTo>
                    <a:lnTo>
                      <a:pt x="309" y="61"/>
                    </a:lnTo>
                    <a:lnTo>
                      <a:pt x="312" y="61"/>
                    </a:lnTo>
                    <a:lnTo>
                      <a:pt x="312" y="57"/>
                    </a:lnTo>
                    <a:lnTo>
                      <a:pt x="313" y="56"/>
                    </a:lnTo>
                    <a:lnTo>
                      <a:pt x="313" y="54"/>
                    </a:lnTo>
                    <a:lnTo>
                      <a:pt x="313" y="52"/>
                    </a:lnTo>
                    <a:lnTo>
                      <a:pt x="312" y="52"/>
                    </a:lnTo>
                    <a:lnTo>
                      <a:pt x="313" y="52"/>
                    </a:lnTo>
                    <a:lnTo>
                      <a:pt x="313" y="48"/>
                    </a:lnTo>
                    <a:lnTo>
                      <a:pt x="310" y="39"/>
                    </a:lnTo>
                    <a:lnTo>
                      <a:pt x="315" y="38"/>
                    </a:lnTo>
                    <a:lnTo>
                      <a:pt x="315" y="34"/>
                    </a:lnTo>
                    <a:lnTo>
                      <a:pt x="319" y="36"/>
                    </a:lnTo>
                    <a:lnTo>
                      <a:pt x="320" y="36"/>
                    </a:lnTo>
                    <a:lnTo>
                      <a:pt x="319" y="39"/>
                    </a:lnTo>
                    <a:lnTo>
                      <a:pt x="321" y="39"/>
                    </a:lnTo>
                    <a:lnTo>
                      <a:pt x="321" y="40"/>
                    </a:lnTo>
                    <a:lnTo>
                      <a:pt x="322" y="42"/>
                    </a:lnTo>
                    <a:lnTo>
                      <a:pt x="323" y="39"/>
                    </a:lnTo>
                    <a:lnTo>
                      <a:pt x="325" y="35"/>
                    </a:lnTo>
                    <a:lnTo>
                      <a:pt x="330" y="35"/>
                    </a:lnTo>
                    <a:lnTo>
                      <a:pt x="329" y="35"/>
                    </a:lnTo>
                    <a:lnTo>
                      <a:pt x="330" y="37"/>
                    </a:lnTo>
                    <a:lnTo>
                      <a:pt x="330" y="41"/>
                    </a:lnTo>
                    <a:lnTo>
                      <a:pt x="331" y="41"/>
                    </a:lnTo>
                    <a:lnTo>
                      <a:pt x="334" y="43"/>
                    </a:lnTo>
                    <a:lnTo>
                      <a:pt x="336" y="43"/>
                    </a:lnTo>
                    <a:lnTo>
                      <a:pt x="337" y="41"/>
                    </a:lnTo>
                    <a:lnTo>
                      <a:pt x="335" y="39"/>
                    </a:lnTo>
                    <a:lnTo>
                      <a:pt x="335" y="38"/>
                    </a:lnTo>
                    <a:lnTo>
                      <a:pt x="339" y="39"/>
                    </a:lnTo>
                    <a:lnTo>
                      <a:pt x="340" y="38"/>
                    </a:lnTo>
                    <a:lnTo>
                      <a:pt x="341" y="36"/>
                    </a:lnTo>
                    <a:lnTo>
                      <a:pt x="343" y="37"/>
                    </a:lnTo>
                    <a:lnTo>
                      <a:pt x="344" y="37"/>
                    </a:lnTo>
                    <a:lnTo>
                      <a:pt x="343" y="38"/>
                    </a:lnTo>
                    <a:lnTo>
                      <a:pt x="343" y="40"/>
                    </a:lnTo>
                    <a:lnTo>
                      <a:pt x="343" y="41"/>
                    </a:lnTo>
                    <a:lnTo>
                      <a:pt x="345" y="43"/>
                    </a:lnTo>
                    <a:lnTo>
                      <a:pt x="344" y="43"/>
                    </a:lnTo>
                    <a:lnTo>
                      <a:pt x="343" y="44"/>
                    </a:lnTo>
                    <a:lnTo>
                      <a:pt x="342" y="46"/>
                    </a:lnTo>
                    <a:lnTo>
                      <a:pt x="343" y="47"/>
                    </a:lnTo>
                    <a:lnTo>
                      <a:pt x="343" y="51"/>
                    </a:lnTo>
                    <a:lnTo>
                      <a:pt x="345" y="54"/>
                    </a:lnTo>
                    <a:lnTo>
                      <a:pt x="346" y="52"/>
                    </a:lnTo>
                    <a:lnTo>
                      <a:pt x="346" y="53"/>
                    </a:lnTo>
                    <a:lnTo>
                      <a:pt x="347" y="52"/>
                    </a:lnTo>
                    <a:lnTo>
                      <a:pt x="347" y="53"/>
                    </a:lnTo>
                    <a:lnTo>
                      <a:pt x="348" y="53"/>
                    </a:lnTo>
                    <a:lnTo>
                      <a:pt x="348" y="54"/>
                    </a:lnTo>
                    <a:lnTo>
                      <a:pt x="349" y="55"/>
                    </a:lnTo>
                    <a:lnTo>
                      <a:pt x="350" y="56"/>
                    </a:lnTo>
                    <a:lnTo>
                      <a:pt x="351" y="55"/>
                    </a:lnTo>
                    <a:lnTo>
                      <a:pt x="351" y="53"/>
                    </a:lnTo>
                    <a:lnTo>
                      <a:pt x="353" y="51"/>
                    </a:lnTo>
                    <a:lnTo>
                      <a:pt x="353" y="52"/>
                    </a:lnTo>
                    <a:lnTo>
                      <a:pt x="355" y="53"/>
                    </a:lnTo>
                    <a:lnTo>
                      <a:pt x="356" y="53"/>
                    </a:lnTo>
                    <a:lnTo>
                      <a:pt x="356" y="51"/>
                    </a:lnTo>
                    <a:lnTo>
                      <a:pt x="358" y="51"/>
                    </a:lnTo>
                    <a:lnTo>
                      <a:pt x="359" y="53"/>
                    </a:lnTo>
                    <a:lnTo>
                      <a:pt x="361" y="54"/>
                    </a:lnTo>
                    <a:lnTo>
                      <a:pt x="361" y="52"/>
                    </a:lnTo>
                    <a:lnTo>
                      <a:pt x="361" y="51"/>
                    </a:lnTo>
                    <a:lnTo>
                      <a:pt x="365" y="52"/>
                    </a:lnTo>
                    <a:lnTo>
                      <a:pt x="368" y="52"/>
                    </a:lnTo>
                    <a:lnTo>
                      <a:pt x="372" y="55"/>
                    </a:lnTo>
                    <a:lnTo>
                      <a:pt x="372" y="54"/>
                    </a:lnTo>
                    <a:lnTo>
                      <a:pt x="372" y="50"/>
                    </a:lnTo>
                    <a:lnTo>
                      <a:pt x="374" y="49"/>
                    </a:lnTo>
                    <a:lnTo>
                      <a:pt x="374" y="48"/>
                    </a:lnTo>
                    <a:lnTo>
                      <a:pt x="378" y="49"/>
                    </a:lnTo>
                    <a:lnTo>
                      <a:pt x="379" y="48"/>
                    </a:lnTo>
                    <a:lnTo>
                      <a:pt x="381" y="48"/>
                    </a:lnTo>
                    <a:lnTo>
                      <a:pt x="383" y="40"/>
                    </a:lnTo>
                    <a:lnTo>
                      <a:pt x="383" y="39"/>
                    </a:lnTo>
                    <a:lnTo>
                      <a:pt x="390" y="41"/>
                    </a:lnTo>
                    <a:lnTo>
                      <a:pt x="391" y="40"/>
                    </a:lnTo>
                    <a:lnTo>
                      <a:pt x="392" y="36"/>
                    </a:lnTo>
                    <a:lnTo>
                      <a:pt x="391" y="27"/>
                    </a:lnTo>
                    <a:lnTo>
                      <a:pt x="392" y="22"/>
                    </a:lnTo>
                    <a:lnTo>
                      <a:pt x="405" y="27"/>
                    </a:lnTo>
                    <a:lnTo>
                      <a:pt x="411" y="34"/>
                    </a:lnTo>
                    <a:lnTo>
                      <a:pt x="418" y="28"/>
                    </a:lnTo>
                    <a:lnTo>
                      <a:pt x="419" y="28"/>
                    </a:lnTo>
                    <a:lnTo>
                      <a:pt x="420" y="27"/>
                    </a:lnTo>
                    <a:lnTo>
                      <a:pt x="421" y="26"/>
                    </a:lnTo>
                    <a:lnTo>
                      <a:pt x="420" y="24"/>
                    </a:lnTo>
                    <a:lnTo>
                      <a:pt x="418" y="22"/>
                    </a:lnTo>
                    <a:lnTo>
                      <a:pt x="419" y="20"/>
                    </a:lnTo>
                    <a:lnTo>
                      <a:pt x="418" y="19"/>
                    </a:lnTo>
                    <a:lnTo>
                      <a:pt x="423" y="18"/>
                    </a:lnTo>
                    <a:lnTo>
                      <a:pt x="426" y="17"/>
                    </a:lnTo>
                    <a:lnTo>
                      <a:pt x="428" y="17"/>
                    </a:lnTo>
                    <a:lnTo>
                      <a:pt x="429" y="17"/>
                    </a:lnTo>
                    <a:lnTo>
                      <a:pt x="430" y="15"/>
                    </a:lnTo>
                    <a:lnTo>
                      <a:pt x="430" y="17"/>
                    </a:lnTo>
                    <a:lnTo>
                      <a:pt x="433" y="15"/>
                    </a:lnTo>
                    <a:lnTo>
                      <a:pt x="435" y="14"/>
                    </a:lnTo>
                    <a:lnTo>
                      <a:pt x="434" y="11"/>
                    </a:lnTo>
                    <a:lnTo>
                      <a:pt x="435" y="11"/>
                    </a:lnTo>
                    <a:lnTo>
                      <a:pt x="434" y="7"/>
                    </a:lnTo>
                    <a:lnTo>
                      <a:pt x="432" y="7"/>
                    </a:lnTo>
                    <a:lnTo>
                      <a:pt x="435" y="6"/>
                    </a:lnTo>
                    <a:lnTo>
                      <a:pt x="435" y="5"/>
                    </a:lnTo>
                    <a:lnTo>
                      <a:pt x="437" y="6"/>
                    </a:lnTo>
                    <a:lnTo>
                      <a:pt x="437" y="5"/>
                    </a:lnTo>
                    <a:lnTo>
                      <a:pt x="438" y="5"/>
                    </a:lnTo>
                    <a:lnTo>
                      <a:pt x="439" y="6"/>
                    </a:lnTo>
                    <a:lnTo>
                      <a:pt x="437" y="0"/>
                    </a:lnTo>
                    <a:lnTo>
                      <a:pt x="439" y="0"/>
                    </a:lnTo>
                    <a:lnTo>
                      <a:pt x="444" y="1"/>
                    </a:lnTo>
                    <a:lnTo>
                      <a:pt x="443" y="1"/>
                    </a:lnTo>
                    <a:lnTo>
                      <a:pt x="444" y="4"/>
                    </a:lnTo>
                    <a:lnTo>
                      <a:pt x="442" y="5"/>
                    </a:lnTo>
                    <a:lnTo>
                      <a:pt x="443" y="6"/>
                    </a:lnTo>
                    <a:lnTo>
                      <a:pt x="444" y="6"/>
                    </a:lnTo>
                    <a:lnTo>
                      <a:pt x="446" y="7"/>
                    </a:lnTo>
                    <a:lnTo>
                      <a:pt x="446" y="6"/>
                    </a:lnTo>
                    <a:lnTo>
                      <a:pt x="447" y="7"/>
                    </a:lnTo>
                    <a:lnTo>
                      <a:pt x="449" y="11"/>
                    </a:lnTo>
                    <a:lnTo>
                      <a:pt x="447" y="11"/>
                    </a:lnTo>
                    <a:lnTo>
                      <a:pt x="448" y="11"/>
                    </a:lnTo>
                    <a:lnTo>
                      <a:pt x="449" y="13"/>
                    </a:lnTo>
                    <a:lnTo>
                      <a:pt x="451" y="13"/>
                    </a:lnTo>
                    <a:lnTo>
                      <a:pt x="452" y="14"/>
                    </a:lnTo>
                    <a:lnTo>
                      <a:pt x="452" y="11"/>
                    </a:lnTo>
                    <a:lnTo>
                      <a:pt x="454" y="11"/>
                    </a:lnTo>
                    <a:lnTo>
                      <a:pt x="454" y="9"/>
                    </a:lnTo>
                    <a:lnTo>
                      <a:pt x="455" y="8"/>
                    </a:lnTo>
                    <a:lnTo>
                      <a:pt x="456" y="9"/>
                    </a:lnTo>
                    <a:lnTo>
                      <a:pt x="455" y="9"/>
                    </a:lnTo>
                    <a:lnTo>
                      <a:pt x="455" y="10"/>
                    </a:lnTo>
                    <a:lnTo>
                      <a:pt x="457" y="10"/>
                    </a:lnTo>
                    <a:lnTo>
                      <a:pt x="457" y="11"/>
                    </a:lnTo>
                    <a:lnTo>
                      <a:pt x="459" y="11"/>
                    </a:lnTo>
                    <a:lnTo>
                      <a:pt x="460" y="11"/>
                    </a:lnTo>
                    <a:lnTo>
                      <a:pt x="463" y="10"/>
                    </a:lnTo>
                    <a:lnTo>
                      <a:pt x="463" y="11"/>
                    </a:lnTo>
                    <a:lnTo>
                      <a:pt x="462" y="13"/>
                    </a:lnTo>
                    <a:lnTo>
                      <a:pt x="463" y="13"/>
                    </a:lnTo>
                    <a:lnTo>
                      <a:pt x="465" y="19"/>
                    </a:lnTo>
                    <a:lnTo>
                      <a:pt x="466" y="19"/>
                    </a:lnTo>
                    <a:lnTo>
                      <a:pt x="468" y="20"/>
                    </a:lnTo>
                    <a:lnTo>
                      <a:pt x="468" y="23"/>
                    </a:lnTo>
                    <a:lnTo>
                      <a:pt x="468" y="22"/>
                    </a:lnTo>
                    <a:lnTo>
                      <a:pt x="470" y="22"/>
                    </a:lnTo>
                    <a:lnTo>
                      <a:pt x="470" y="23"/>
                    </a:lnTo>
                    <a:lnTo>
                      <a:pt x="469" y="25"/>
                    </a:lnTo>
                    <a:lnTo>
                      <a:pt x="470" y="27"/>
                    </a:lnTo>
                    <a:lnTo>
                      <a:pt x="470" y="29"/>
                    </a:lnTo>
                    <a:lnTo>
                      <a:pt x="471" y="28"/>
                    </a:lnTo>
                    <a:lnTo>
                      <a:pt x="472" y="28"/>
                    </a:lnTo>
                    <a:lnTo>
                      <a:pt x="474" y="28"/>
                    </a:lnTo>
                    <a:lnTo>
                      <a:pt x="476" y="28"/>
                    </a:lnTo>
                    <a:lnTo>
                      <a:pt x="477" y="31"/>
                    </a:lnTo>
                    <a:lnTo>
                      <a:pt x="479" y="32"/>
                    </a:lnTo>
                    <a:lnTo>
                      <a:pt x="478" y="34"/>
                    </a:lnTo>
                    <a:lnTo>
                      <a:pt x="480" y="34"/>
                    </a:lnTo>
                    <a:lnTo>
                      <a:pt x="483" y="37"/>
                    </a:lnTo>
                    <a:lnTo>
                      <a:pt x="482" y="38"/>
                    </a:lnTo>
                    <a:lnTo>
                      <a:pt x="482" y="39"/>
                    </a:lnTo>
                    <a:lnTo>
                      <a:pt x="483" y="38"/>
                    </a:lnTo>
                    <a:lnTo>
                      <a:pt x="483" y="40"/>
                    </a:lnTo>
                    <a:lnTo>
                      <a:pt x="483" y="46"/>
                    </a:lnTo>
                    <a:lnTo>
                      <a:pt x="484" y="47"/>
                    </a:lnTo>
                    <a:lnTo>
                      <a:pt x="484" y="48"/>
                    </a:lnTo>
                    <a:lnTo>
                      <a:pt x="487" y="47"/>
                    </a:lnTo>
                    <a:lnTo>
                      <a:pt x="487" y="48"/>
                    </a:lnTo>
                    <a:lnTo>
                      <a:pt x="488" y="48"/>
                    </a:lnTo>
                    <a:lnTo>
                      <a:pt x="488" y="49"/>
                    </a:lnTo>
                    <a:lnTo>
                      <a:pt x="490" y="48"/>
                    </a:lnTo>
                    <a:lnTo>
                      <a:pt x="492" y="49"/>
                    </a:lnTo>
                    <a:lnTo>
                      <a:pt x="494" y="51"/>
                    </a:lnTo>
                    <a:lnTo>
                      <a:pt x="493" y="52"/>
                    </a:lnTo>
                    <a:lnTo>
                      <a:pt x="494" y="52"/>
                    </a:lnTo>
                    <a:lnTo>
                      <a:pt x="494" y="53"/>
                    </a:lnTo>
                    <a:lnTo>
                      <a:pt x="495" y="53"/>
                    </a:lnTo>
                    <a:lnTo>
                      <a:pt x="495" y="54"/>
                    </a:lnTo>
                    <a:lnTo>
                      <a:pt x="494" y="54"/>
                    </a:lnTo>
                    <a:lnTo>
                      <a:pt x="494" y="56"/>
                    </a:lnTo>
                    <a:lnTo>
                      <a:pt x="493" y="56"/>
                    </a:lnTo>
                    <a:lnTo>
                      <a:pt x="493" y="58"/>
                    </a:lnTo>
                    <a:lnTo>
                      <a:pt x="491" y="57"/>
                    </a:lnTo>
                    <a:lnTo>
                      <a:pt x="491" y="58"/>
                    </a:lnTo>
                    <a:lnTo>
                      <a:pt x="487" y="58"/>
                    </a:lnTo>
                    <a:lnTo>
                      <a:pt x="486" y="60"/>
                    </a:lnTo>
                    <a:lnTo>
                      <a:pt x="486" y="63"/>
                    </a:lnTo>
                    <a:lnTo>
                      <a:pt x="486" y="64"/>
                    </a:lnTo>
                    <a:lnTo>
                      <a:pt x="487" y="65"/>
                    </a:lnTo>
                    <a:lnTo>
                      <a:pt x="490" y="69"/>
                    </a:lnTo>
                    <a:lnTo>
                      <a:pt x="490" y="71"/>
                    </a:lnTo>
                    <a:lnTo>
                      <a:pt x="489" y="72"/>
                    </a:lnTo>
                    <a:lnTo>
                      <a:pt x="489" y="73"/>
                    </a:lnTo>
                    <a:lnTo>
                      <a:pt x="490" y="73"/>
                    </a:lnTo>
                    <a:lnTo>
                      <a:pt x="492" y="75"/>
                    </a:lnTo>
                    <a:lnTo>
                      <a:pt x="491" y="76"/>
                    </a:lnTo>
                    <a:lnTo>
                      <a:pt x="491" y="77"/>
                    </a:lnTo>
                    <a:lnTo>
                      <a:pt x="490" y="77"/>
                    </a:lnTo>
                    <a:lnTo>
                      <a:pt x="489" y="77"/>
                    </a:lnTo>
                    <a:lnTo>
                      <a:pt x="490" y="77"/>
                    </a:lnTo>
                    <a:lnTo>
                      <a:pt x="490" y="78"/>
                    </a:lnTo>
                    <a:lnTo>
                      <a:pt x="489" y="80"/>
                    </a:lnTo>
                    <a:lnTo>
                      <a:pt x="490" y="80"/>
                    </a:lnTo>
                    <a:lnTo>
                      <a:pt x="489" y="82"/>
                    </a:lnTo>
                    <a:lnTo>
                      <a:pt x="489" y="84"/>
                    </a:lnTo>
                    <a:lnTo>
                      <a:pt x="487" y="86"/>
                    </a:lnTo>
                    <a:lnTo>
                      <a:pt x="487" y="88"/>
                    </a:lnTo>
                    <a:lnTo>
                      <a:pt x="489" y="88"/>
                    </a:lnTo>
                    <a:lnTo>
                      <a:pt x="489" y="89"/>
                    </a:lnTo>
                    <a:lnTo>
                      <a:pt x="491" y="88"/>
                    </a:lnTo>
                    <a:lnTo>
                      <a:pt x="491" y="89"/>
                    </a:lnTo>
                    <a:lnTo>
                      <a:pt x="493" y="93"/>
                    </a:lnTo>
                    <a:lnTo>
                      <a:pt x="493" y="94"/>
                    </a:lnTo>
                    <a:lnTo>
                      <a:pt x="491" y="94"/>
                    </a:lnTo>
                    <a:lnTo>
                      <a:pt x="491" y="96"/>
                    </a:lnTo>
                    <a:lnTo>
                      <a:pt x="492" y="97"/>
                    </a:lnTo>
                    <a:lnTo>
                      <a:pt x="492" y="98"/>
                    </a:lnTo>
                    <a:lnTo>
                      <a:pt x="495" y="99"/>
                    </a:lnTo>
                    <a:lnTo>
                      <a:pt x="491" y="108"/>
                    </a:lnTo>
                    <a:lnTo>
                      <a:pt x="491" y="107"/>
                    </a:lnTo>
                    <a:lnTo>
                      <a:pt x="490" y="109"/>
                    </a:lnTo>
                    <a:lnTo>
                      <a:pt x="489" y="107"/>
                    </a:lnTo>
                    <a:lnTo>
                      <a:pt x="489" y="109"/>
                    </a:lnTo>
                    <a:lnTo>
                      <a:pt x="486" y="109"/>
                    </a:lnTo>
                    <a:lnTo>
                      <a:pt x="486" y="111"/>
                    </a:lnTo>
                    <a:lnTo>
                      <a:pt x="487" y="111"/>
                    </a:lnTo>
                    <a:lnTo>
                      <a:pt x="487" y="112"/>
                    </a:lnTo>
                    <a:lnTo>
                      <a:pt x="486" y="113"/>
                    </a:lnTo>
                    <a:lnTo>
                      <a:pt x="487" y="115"/>
                    </a:lnTo>
                    <a:lnTo>
                      <a:pt x="487" y="116"/>
                    </a:lnTo>
                    <a:lnTo>
                      <a:pt x="486" y="116"/>
                    </a:lnTo>
                    <a:lnTo>
                      <a:pt x="485" y="117"/>
                    </a:lnTo>
                    <a:lnTo>
                      <a:pt x="484" y="117"/>
                    </a:lnTo>
                    <a:lnTo>
                      <a:pt x="485" y="116"/>
                    </a:lnTo>
                    <a:lnTo>
                      <a:pt x="484" y="116"/>
                    </a:lnTo>
                    <a:lnTo>
                      <a:pt x="483" y="116"/>
                    </a:lnTo>
                    <a:lnTo>
                      <a:pt x="482" y="116"/>
                    </a:lnTo>
                    <a:lnTo>
                      <a:pt x="481" y="115"/>
                    </a:lnTo>
                    <a:lnTo>
                      <a:pt x="479" y="117"/>
                    </a:lnTo>
                    <a:lnTo>
                      <a:pt x="476" y="120"/>
                    </a:lnTo>
                    <a:lnTo>
                      <a:pt x="478" y="123"/>
                    </a:lnTo>
                    <a:lnTo>
                      <a:pt x="479" y="126"/>
                    </a:lnTo>
                    <a:lnTo>
                      <a:pt x="481" y="126"/>
                    </a:lnTo>
                    <a:lnTo>
                      <a:pt x="483" y="128"/>
                    </a:lnTo>
                    <a:lnTo>
                      <a:pt x="482" y="128"/>
                    </a:lnTo>
                    <a:lnTo>
                      <a:pt x="480" y="129"/>
                    </a:lnTo>
                    <a:lnTo>
                      <a:pt x="481" y="133"/>
                    </a:lnTo>
                    <a:lnTo>
                      <a:pt x="481" y="135"/>
                    </a:lnTo>
                    <a:lnTo>
                      <a:pt x="483" y="137"/>
                    </a:lnTo>
                    <a:lnTo>
                      <a:pt x="485" y="139"/>
                    </a:lnTo>
                    <a:lnTo>
                      <a:pt x="487" y="140"/>
                    </a:lnTo>
                    <a:lnTo>
                      <a:pt x="489" y="139"/>
                    </a:lnTo>
                    <a:lnTo>
                      <a:pt x="491" y="136"/>
                    </a:lnTo>
                    <a:lnTo>
                      <a:pt x="492" y="139"/>
                    </a:lnTo>
                    <a:lnTo>
                      <a:pt x="496" y="141"/>
                    </a:lnTo>
                    <a:lnTo>
                      <a:pt x="497" y="141"/>
                    </a:lnTo>
                    <a:lnTo>
                      <a:pt x="496" y="142"/>
                    </a:lnTo>
                    <a:lnTo>
                      <a:pt x="495" y="142"/>
                    </a:lnTo>
                    <a:lnTo>
                      <a:pt x="495" y="146"/>
                    </a:lnTo>
                    <a:lnTo>
                      <a:pt x="496" y="146"/>
                    </a:lnTo>
                    <a:lnTo>
                      <a:pt x="498" y="145"/>
                    </a:lnTo>
                    <a:lnTo>
                      <a:pt x="498" y="146"/>
                    </a:lnTo>
                    <a:lnTo>
                      <a:pt x="499" y="148"/>
                    </a:lnTo>
                    <a:lnTo>
                      <a:pt x="500" y="148"/>
                    </a:lnTo>
                    <a:lnTo>
                      <a:pt x="501" y="150"/>
                    </a:lnTo>
                    <a:lnTo>
                      <a:pt x="502" y="150"/>
                    </a:lnTo>
                    <a:lnTo>
                      <a:pt x="503" y="152"/>
                    </a:lnTo>
                    <a:lnTo>
                      <a:pt x="503" y="154"/>
                    </a:lnTo>
                    <a:lnTo>
                      <a:pt x="502" y="153"/>
                    </a:lnTo>
                    <a:lnTo>
                      <a:pt x="499" y="155"/>
                    </a:lnTo>
                    <a:lnTo>
                      <a:pt x="499" y="156"/>
                    </a:lnTo>
                    <a:lnTo>
                      <a:pt x="501" y="157"/>
                    </a:lnTo>
                    <a:lnTo>
                      <a:pt x="501" y="159"/>
                    </a:lnTo>
                    <a:lnTo>
                      <a:pt x="499" y="161"/>
                    </a:lnTo>
                    <a:lnTo>
                      <a:pt x="501" y="162"/>
                    </a:lnTo>
                    <a:lnTo>
                      <a:pt x="504" y="165"/>
                    </a:lnTo>
                    <a:lnTo>
                      <a:pt x="504" y="166"/>
                    </a:lnTo>
                    <a:lnTo>
                      <a:pt x="505" y="167"/>
                    </a:lnTo>
                    <a:lnTo>
                      <a:pt x="506" y="165"/>
                    </a:lnTo>
                    <a:lnTo>
                      <a:pt x="506" y="167"/>
                    </a:lnTo>
                    <a:lnTo>
                      <a:pt x="507" y="167"/>
                    </a:lnTo>
                    <a:lnTo>
                      <a:pt x="508" y="167"/>
                    </a:lnTo>
                    <a:lnTo>
                      <a:pt x="508" y="165"/>
                    </a:lnTo>
                    <a:lnTo>
                      <a:pt x="512" y="166"/>
                    </a:lnTo>
                    <a:lnTo>
                      <a:pt x="514" y="164"/>
                    </a:lnTo>
                    <a:lnTo>
                      <a:pt x="515" y="164"/>
                    </a:lnTo>
                    <a:lnTo>
                      <a:pt x="515" y="165"/>
                    </a:lnTo>
                    <a:lnTo>
                      <a:pt x="517" y="167"/>
                    </a:lnTo>
                    <a:lnTo>
                      <a:pt x="518" y="167"/>
                    </a:lnTo>
                    <a:lnTo>
                      <a:pt x="519" y="168"/>
                    </a:lnTo>
                    <a:lnTo>
                      <a:pt x="520" y="167"/>
                    </a:lnTo>
                    <a:lnTo>
                      <a:pt x="522" y="169"/>
                    </a:lnTo>
                    <a:lnTo>
                      <a:pt x="525" y="171"/>
                    </a:lnTo>
                    <a:lnTo>
                      <a:pt x="524" y="171"/>
                    </a:lnTo>
                    <a:lnTo>
                      <a:pt x="525" y="173"/>
                    </a:lnTo>
                    <a:lnTo>
                      <a:pt x="526" y="172"/>
                    </a:lnTo>
                    <a:lnTo>
                      <a:pt x="528" y="171"/>
                    </a:lnTo>
                    <a:lnTo>
                      <a:pt x="529" y="168"/>
                    </a:lnTo>
                    <a:lnTo>
                      <a:pt x="532" y="169"/>
                    </a:lnTo>
                    <a:lnTo>
                      <a:pt x="533" y="167"/>
                    </a:lnTo>
                    <a:lnTo>
                      <a:pt x="535" y="167"/>
                    </a:lnTo>
                    <a:lnTo>
                      <a:pt x="536" y="167"/>
                    </a:lnTo>
                    <a:lnTo>
                      <a:pt x="538" y="167"/>
                    </a:lnTo>
                    <a:lnTo>
                      <a:pt x="538" y="165"/>
                    </a:lnTo>
                    <a:lnTo>
                      <a:pt x="538" y="167"/>
                    </a:lnTo>
                    <a:lnTo>
                      <a:pt x="539" y="167"/>
                    </a:lnTo>
                    <a:lnTo>
                      <a:pt x="539" y="170"/>
                    </a:lnTo>
                    <a:lnTo>
                      <a:pt x="540" y="170"/>
                    </a:lnTo>
                    <a:lnTo>
                      <a:pt x="540" y="171"/>
                    </a:lnTo>
                    <a:lnTo>
                      <a:pt x="541" y="171"/>
                    </a:lnTo>
                    <a:lnTo>
                      <a:pt x="543" y="172"/>
                    </a:lnTo>
                    <a:lnTo>
                      <a:pt x="543" y="173"/>
                    </a:lnTo>
                    <a:lnTo>
                      <a:pt x="544" y="173"/>
                    </a:lnTo>
                    <a:lnTo>
                      <a:pt x="545" y="175"/>
                    </a:lnTo>
                    <a:lnTo>
                      <a:pt x="543" y="176"/>
                    </a:lnTo>
                    <a:lnTo>
                      <a:pt x="544" y="178"/>
                    </a:lnTo>
                    <a:lnTo>
                      <a:pt x="544" y="179"/>
                    </a:lnTo>
                    <a:lnTo>
                      <a:pt x="543" y="179"/>
                    </a:lnTo>
                    <a:lnTo>
                      <a:pt x="544" y="182"/>
                    </a:lnTo>
                    <a:lnTo>
                      <a:pt x="543" y="185"/>
                    </a:lnTo>
                    <a:lnTo>
                      <a:pt x="544" y="185"/>
                    </a:lnTo>
                    <a:lnTo>
                      <a:pt x="545" y="188"/>
                    </a:lnTo>
                    <a:lnTo>
                      <a:pt x="543" y="189"/>
                    </a:lnTo>
                    <a:lnTo>
                      <a:pt x="541" y="189"/>
                    </a:lnTo>
                    <a:lnTo>
                      <a:pt x="540" y="190"/>
                    </a:lnTo>
                    <a:lnTo>
                      <a:pt x="541" y="191"/>
                    </a:lnTo>
                    <a:lnTo>
                      <a:pt x="541" y="197"/>
                    </a:lnTo>
                    <a:lnTo>
                      <a:pt x="540" y="200"/>
                    </a:lnTo>
                    <a:lnTo>
                      <a:pt x="542" y="201"/>
                    </a:lnTo>
                    <a:lnTo>
                      <a:pt x="542" y="203"/>
                    </a:lnTo>
                    <a:lnTo>
                      <a:pt x="543" y="203"/>
                    </a:lnTo>
                    <a:lnTo>
                      <a:pt x="545" y="205"/>
                    </a:lnTo>
                    <a:lnTo>
                      <a:pt x="544" y="209"/>
                    </a:lnTo>
                    <a:lnTo>
                      <a:pt x="545" y="207"/>
                    </a:lnTo>
                    <a:lnTo>
                      <a:pt x="545" y="209"/>
                    </a:lnTo>
                    <a:lnTo>
                      <a:pt x="546" y="209"/>
                    </a:lnTo>
                    <a:lnTo>
                      <a:pt x="544" y="211"/>
                    </a:lnTo>
                    <a:lnTo>
                      <a:pt x="547" y="210"/>
                    </a:lnTo>
                    <a:lnTo>
                      <a:pt x="545" y="212"/>
                    </a:lnTo>
                    <a:lnTo>
                      <a:pt x="545" y="215"/>
                    </a:lnTo>
                    <a:lnTo>
                      <a:pt x="544" y="217"/>
                    </a:lnTo>
                    <a:lnTo>
                      <a:pt x="543" y="216"/>
                    </a:lnTo>
                    <a:lnTo>
                      <a:pt x="542" y="218"/>
                    </a:lnTo>
                    <a:lnTo>
                      <a:pt x="543" y="219"/>
                    </a:lnTo>
                    <a:lnTo>
                      <a:pt x="543" y="220"/>
                    </a:lnTo>
                    <a:lnTo>
                      <a:pt x="542" y="222"/>
                    </a:lnTo>
                    <a:lnTo>
                      <a:pt x="541" y="221"/>
                    </a:lnTo>
                    <a:lnTo>
                      <a:pt x="541" y="222"/>
                    </a:lnTo>
                    <a:lnTo>
                      <a:pt x="540" y="223"/>
                    </a:lnTo>
                    <a:lnTo>
                      <a:pt x="539" y="225"/>
                    </a:lnTo>
                    <a:lnTo>
                      <a:pt x="537" y="224"/>
                    </a:lnTo>
                    <a:lnTo>
                      <a:pt x="536" y="227"/>
                    </a:lnTo>
                    <a:lnTo>
                      <a:pt x="536" y="226"/>
                    </a:lnTo>
                    <a:lnTo>
                      <a:pt x="535" y="226"/>
                    </a:lnTo>
                    <a:lnTo>
                      <a:pt x="535" y="228"/>
                    </a:lnTo>
                    <a:lnTo>
                      <a:pt x="534" y="228"/>
                    </a:lnTo>
                    <a:lnTo>
                      <a:pt x="533" y="227"/>
                    </a:lnTo>
                    <a:lnTo>
                      <a:pt x="532" y="229"/>
                    </a:lnTo>
                    <a:lnTo>
                      <a:pt x="534" y="229"/>
                    </a:lnTo>
                    <a:lnTo>
                      <a:pt x="537" y="232"/>
                    </a:lnTo>
                    <a:lnTo>
                      <a:pt x="537" y="233"/>
                    </a:lnTo>
                    <a:lnTo>
                      <a:pt x="533" y="236"/>
                    </a:lnTo>
                    <a:lnTo>
                      <a:pt x="530" y="237"/>
                    </a:lnTo>
                    <a:lnTo>
                      <a:pt x="534" y="239"/>
                    </a:lnTo>
                    <a:lnTo>
                      <a:pt x="538" y="238"/>
                    </a:lnTo>
                    <a:lnTo>
                      <a:pt x="540" y="241"/>
                    </a:lnTo>
                    <a:lnTo>
                      <a:pt x="541" y="243"/>
                    </a:lnTo>
                    <a:lnTo>
                      <a:pt x="543" y="244"/>
                    </a:lnTo>
                    <a:lnTo>
                      <a:pt x="544" y="243"/>
                    </a:lnTo>
                    <a:lnTo>
                      <a:pt x="544" y="241"/>
                    </a:lnTo>
                    <a:lnTo>
                      <a:pt x="545" y="243"/>
                    </a:lnTo>
                    <a:lnTo>
                      <a:pt x="546" y="243"/>
                    </a:lnTo>
                    <a:lnTo>
                      <a:pt x="546" y="244"/>
                    </a:lnTo>
                    <a:lnTo>
                      <a:pt x="550" y="248"/>
                    </a:lnTo>
                    <a:lnTo>
                      <a:pt x="552" y="249"/>
                    </a:lnTo>
                    <a:lnTo>
                      <a:pt x="553" y="249"/>
                    </a:lnTo>
                    <a:lnTo>
                      <a:pt x="555" y="250"/>
                    </a:lnTo>
                    <a:lnTo>
                      <a:pt x="552" y="254"/>
                    </a:lnTo>
                    <a:lnTo>
                      <a:pt x="552" y="257"/>
                    </a:lnTo>
                    <a:lnTo>
                      <a:pt x="551" y="256"/>
                    </a:lnTo>
                    <a:lnTo>
                      <a:pt x="550" y="256"/>
                    </a:lnTo>
                    <a:lnTo>
                      <a:pt x="551" y="260"/>
                    </a:lnTo>
                    <a:lnTo>
                      <a:pt x="548" y="262"/>
                    </a:lnTo>
                    <a:lnTo>
                      <a:pt x="546" y="260"/>
                    </a:lnTo>
                    <a:lnTo>
                      <a:pt x="546" y="258"/>
                    </a:lnTo>
                    <a:lnTo>
                      <a:pt x="545" y="257"/>
                    </a:lnTo>
                    <a:lnTo>
                      <a:pt x="543" y="258"/>
                    </a:lnTo>
                    <a:lnTo>
                      <a:pt x="541" y="262"/>
                    </a:lnTo>
                    <a:lnTo>
                      <a:pt x="543" y="265"/>
                    </a:lnTo>
                    <a:lnTo>
                      <a:pt x="545" y="263"/>
                    </a:lnTo>
                    <a:lnTo>
                      <a:pt x="546" y="267"/>
                    </a:lnTo>
                    <a:lnTo>
                      <a:pt x="548" y="267"/>
                    </a:lnTo>
                    <a:lnTo>
                      <a:pt x="546" y="267"/>
                    </a:lnTo>
                    <a:lnTo>
                      <a:pt x="544" y="266"/>
                    </a:lnTo>
                    <a:lnTo>
                      <a:pt x="543" y="267"/>
                    </a:lnTo>
                    <a:lnTo>
                      <a:pt x="542" y="267"/>
                    </a:lnTo>
                    <a:lnTo>
                      <a:pt x="541" y="267"/>
                    </a:lnTo>
                    <a:lnTo>
                      <a:pt x="542" y="271"/>
                    </a:lnTo>
                    <a:lnTo>
                      <a:pt x="543" y="273"/>
                    </a:lnTo>
                    <a:lnTo>
                      <a:pt x="542" y="279"/>
                    </a:lnTo>
                    <a:lnTo>
                      <a:pt x="540" y="278"/>
                    </a:lnTo>
                    <a:lnTo>
                      <a:pt x="538" y="279"/>
                    </a:lnTo>
                    <a:lnTo>
                      <a:pt x="537" y="278"/>
                    </a:lnTo>
                    <a:lnTo>
                      <a:pt x="537" y="279"/>
                    </a:lnTo>
                    <a:lnTo>
                      <a:pt x="536" y="279"/>
                    </a:lnTo>
                    <a:lnTo>
                      <a:pt x="535" y="279"/>
                    </a:lnTo>
                    <a:lnTo>
                      <a:pt x="534" y="278"/>
                    </a:lnTo>
                    <a:lnTo>
                      <a:pt x="533" y="279"/>
                    </a:lnTo>
                    <a:lnTo>
                      <a:pt x="532" y="280"/>
                    </a:lnTo>
                    <a:lnTo>
                      <a:pt x="533" y="282"/>
                    </a:lnTo>
                    <a:lnTo>
                      <a:pt x="538" y="283"/>
                    </a:lnTo>
                    <a:lnTo>
                      <a:pt x="537" y="284"/>
                    </a:lnTo>
                    <a:lnTo>
                      <a:pt x="539" y="283"/>
                    </a:lnTo>
                    <a:lnTo>
                      <a:pt x="539" y="285"/>
                    </a:lnTo>
                    <a:lnTo>
                      <a:pt x="538" y="286"/>
                    </a:lnTo>
                    <a:lnTo>
                      <a:pt x="538" y="285"/>
                    </a:lnTo>
                    <a:lnTo>
                      <a:pt x="537" y="286"/>
                    </a:lnTo>
                    <a:lnTo>
                      <a:pt x="535" y="284"/>
                    </a:lnTo>
                    <a:lnTo>
                      <a:pt x="535" y="285"/>
                    </a:lnTo>
                    <a:lnTo>
                      <a:pt x="536" y="286"/>
                    </a:lnTo>
                    <a:lnTo>
                      <a:pt x="534" y="284"/>
                    </a:lnTo>
                    <a:lnTo>
                      <a:pt x="533" y="284"/>
                    </a:lnTo>
                    <a:lnTo>
                      <a:pt x="530" y="286"/>
                    </a:lnTo>
                    <a:lnTo>
                      <a:pt x="528" y="286"/>
                    </a:lnTo>
                    <a:lnTo>
                      <a:pt x="530" y="288"/>
                    </a:lnTo>
                    <a:lnTo>
                      <a:pt x="530" y="290"/>
                    </a:lnTo>
                    <a:lnTo>
                      <a:pt x="530" y="292"/>
                    </a:lnTo>
                    <a:lnTo>
                      <a:pt x="532" y="293"/>
                    </a:lnTo>
                    <a:lnTo>
                      <a:pt x="532" y="294"/>
                    </a:lnTo>
                    <a:lnTo>
                      <a:pt x="533" y="294"/>
                    </a:lnTo>
                    <a:lnTo>
                      <a:pt x="533" y="296"/>
                    </a:lnTo>
                    <a:lnTo>
                      <a:pt x="535" y="297"/>
                    </a:lnTo>
                    <a:lnTo>
                      <a:pt x="536" y="298"/>
                    </a:lnTo>
                    <a:lnTo>
                      <a:pt x="537" y="299"/>
                    </a:lnTo>
                    <a:lnTo>
                      <a:pt x="539" y="297"/>
                    </a:lnTo>
                    <a:lnTo>
                      <a:pt x="542" y="298"/>
                    </a:lnTo>
                    <a:lnTo>
                      <a:pt x="541" y="299"/>
                    </a:lnTo>
                    <a:lnTo>
                      <a:pt x="541" y="298"/>
                    </a:lnTo>
                    <a:lnTo>
                      <a:pt x="542" y="300"/>
                    </a:lnTo>
                    <a:lnTo>
                      <a:pt x="543" y="300"/>
                    </a:lnTo>
                    <a:lnTo>
                      <a:pt x="545" y="301"/>
                    </a:lnTo>
                    <a:lnTo>
                      <a:pt x="543" y="302"/>
                    </a:lnTo>
                    <a:lnTo>
                      <a:pt x="542" y="302"/>
                    </a:lnTo>
                    <a:lnTo>
                      <a:pt x="543" y="303"/>
                    </a:lnTo>
                    <a:lnTo>
                      <a:pt x="544" y="304"/>
                    </a:lnTo>
                    <a:lnTo>
                      <a:pt x="545" y="304"/>
                    </a:lnTo>
                    <a:lnTo>
                      <a:pt x="546" y="304"/>
                    </a:lnTo>
                    <a:lnTo>
                      <a:pt x="548" y="306"/>
                    </a:lnTo>
                    <a:lnTo>
                      <a:pt x="552" y="304"/>
                    </a:lnTo>
                    <a:lnTo>
                      <a:pt x="552" y="306"/>
                    </a:lnTo>
                    <a:lnTo>
                      <a:pt x="553" y="307"/>
                    </a:lnTo>
                    <a:lnTo>
                      <a:pt x="552" y="307"/>
                    </a:lnTo>
                    <a:lnTo>
                      <a:pt x="552" y="310"/>
                    </a:lnTo>
                    <a:lnTo>
                      <a:pt x="553" y="310"/>
                    </a:lnTo>
                    <a:lnTo>
                      <a:pt x="555" y="306"/>
                    </a:lnTo>
                    <a:lnTo>
                      <a:pt x="555" y="307"/>
                    </a:lnTo>
                    <a:lnTo>
                      <a:pt x="555" y="309"/>
                    </a:lnTo>
                    <a:lnTo>
                      <a:pt x="556" y="309"/>
                    </a:lnTo>
                    <a:lnTo>
                      <a:pt x="555" y="310"/>
                    </a:lnTo>
                    <a:lnTo>
                      <a:pt x="555" y="313"/>
                    </a:lnTo>
                    <a:lnTo>
                      <a:pt x="552" y="314"/>
                    </a:lnTo>
                    <a:lnTo>
                      <a:pt x="552" y="315"/>
                    </a:lnTo>
                    <a:lnTo>
                      <a:pt x="552" y="316"/>
                    </a:lnTo>
                    <a:lnTo>
                      <a:pt x="555" y="319"/>
                    </a:lnTo>
                    <a:lnTo>
                      <a:pt x="562" y="326"/>
                    </a:lnTo>
                    <a:lnTo>
                      <a:pt x="563" y="325"/>
                    </a:lnTo>
                    <a:lnTo>
                      <a:pt x="564" y="325"/>
                    </a:lnTo>
                    <a:lnTo>
                      <a:pt x="564" y="327"/>
                    </a:lnTo>
                    <a:lnTo>
                      <a:pt x="565" y="326"/>
                    </a:lnTo>
                    <a:lnTo>
                      <a:pt x="566" y="327"/>
                    </a:lnTo>
                    <a:lnTo>
                      <a:pt x="566" y="329"/>
                    </a:lnTo>
                    <a:lnTo>
                      <a:pt x="567" y="330"/>
                    </a:lnTo>
                    <a:lnTo>
                      <a:pt x="568" y="328"/>
                    </a:lnTo>
                    <a:lnTo>
                      <a:pt x="569" y="331"/>
                    </a:lnTo>
                    <a:lnTo>
                      <a:pt x="568" y="333"/>
                    </a:lnTo>
                    <a:lnTo>
                      <a:pt x="569" y="333"/>
                    </a:lnTo>
                    <a:lnTo>
                      <a:pt x="568" y="335"/>
                    </a:lnTo>
                    <a:lnTo>
                      <a:pt x="569" y="337"/>
                    </a:lnTo>
                    <a:lnTo>
                      <a:pt x="568" y="336"/>
                    </a:lnTo>
                    <a:lnTo>
                      <a:pt x="566" y="337"/>
                    </a:lnTo>
                    <a:lnTo>
                      <a:pt x="564" y="339"/>
                    </a:lnTo>
                    <a:lnTo>
                      <a:pt x="567" y="344"/>
                    </a:lnTo>
                    <a:lnTo>
                      <a:pt x="568" y="344"/>
                    </a:lnTo>
                    <a:lnTo>
                      <a:pt x="568" y="345"/>
                    </a:lnTo>
                    <a:lnTo>
                      <a:pt x="568" y="347"/>
                    </a:lnTo>
                    <a:lnTo>
                      <a:pt x="568" y="348"/>
                    </a:lnTo>
                    <a:lnTo>
                      <a:pt x="567" y="348"/>
                    </a:lnTo>
                    <a:lnTo>
                      <a:pt x="566" y="347"/>
                    </a:lnTo>
                    <a:lnTo>
                      <a:pt x="566" y="350"/>
                    </a:lnTo>
                    <a:lnTo>
                      <a:pt x="565" y="350"/>
                    </a:lnTo>
                    <a:lnTo>
                      <a:pt x="564" y="352"/>
                    </a:lnTo>
                    <a:lnTo>
                      <a:pt x="564" y="353"/>
                    </a:lnTo>
                    <a:lnTo>
                      <a:pt x="561" y="356"/>
                    </a:lnTo>
                    <a:lnTo>
                      <a:pt x="563" y="357"/>
                    </a:lnTo>
                    <a:lnTo>
                      <a:pt x="561" y="358"/>
                    </a:lnTo>
                    <a:lnTo>
                      <a:pt x="558" y="359"/>
                    </a:lnTo>
                    <a:lnTo>
                      <a:pt x="557" y="359"/>
                    </a:lnTo>
                    <a:lnTo>
                      <a:pt x="557" y="360"/>
                    </a:lnTo>
                    <a:lnTo>
                      <a:pt x="556" y="361"/>
                    </a:lnTo>
                    <a:lnTo>
                      <a:pt x="558" y="363"/>
                    </a:lnTo>
                    <a:lnTo>
                      <a:pt x="558" y="365"/>
                    </a:lnTo>
                    <a:lnTo>
                      <a:pt x="557" y="367"/>
                    </a:lnTo>
                    <a:lnTo>
                      <a:pt x="558" y="368"/>
                    </a:lnTo>
                    <a:lnTo>
                      <a:pt x="557" y="371"/>
                    </a:lnTo>
                    <a:lnTo>
                      <a:pt x="556" y="371"/>
                    </a:lnTo>
                    <a:lnTo>
                      <a:pt x="556" y="369"/>
                    </a:lnTo>
                    <a:lnTo>
                      <a:pt x="555" y="371"/>
                    </a:lnTo>
                    <a:lnTo>
                      <a:pt x="556" y="373"/>
                    </a:lnTo>
                    <a:lnTo>
                      <a:pt x="556" y="375"/>
                    </a:lnTo>
                    <a:lnTo>
                      <a:pt x="555" y="375"/>
                    </a:lnTo>
                    <a:lnTo>
                      <a:pt x="554" y="376"/>
                    </a:lnTo>
                    <a:lnTo>
                      <a:pt x="554" y="378"/>
                    </a:lnTo>
                    <a:lnTo>
                      <a:pt x="552" y="380"/>
                    </a:lnTo>
                    <a:lnTo>
                      <a:pt x="551" y="378"/>
                    </a:lnTo>
                    <a:lnTo>
                      <a:pt x="548" y="379"/>
                    </a:lnTo>
                    <a:lnTo>
                      <a:pt x="548" y="380"/>
                    </a:lnTo>
                    <a:lnTo>
                      <a:pt x="548" y="382"/>
                    </a:lnTo>
                    <a:lnTo>
                      <a:pt x="546" y="383"/>
                    </a:lnTo>
                    <a:lnTo>
                      <a:pt x="544" y="383"/>
                    </a:lnTo>
                    <a:lnTo>
                      <a:pt x="544" y="384"/>
                    </a:lnTo>
                    <a:lnTo>
                      <a:pt x="543" y="382"/>
                    </a:lnTo>
                    <a:lnTo>
                      <a:pt x="541" y="380"/>
                    </a:lnTo>
                    <a:lnTo>
                      <a:pt x="540" y="381"/>
                    </a:lnTo>
                    <a:lnTo>
                      <a:pt x="535" y="385"/>
                    </a:lnTo>
                    <a:lnTo>
                      <a:pt x="535" y="386"/>
                    </a:lnTo>
                    <a:lnTo>
                      <a:pt x="533" y="386"/>
                    </a:lnTo>
                    <a:lnTo>
                      <a:pt x="532" y="388"/>
                    </a:lnTo>
                    <a:lnTo>
                      <a:pt x="530" y="390"/>
                    </a:lnTo>
                    <a:lnTo>
                      <a:pt x="530" y="392"/>
                    </a:lnTo>
                    <a:lnTo>
                      <a:pt x="531" y="394"/>
                    </a:lnTo>
                    <a:lnTo>
                      <a:pt x="533" y="394"/>
                    </a:lnTo>
                    <a:lnTo>
                      <a:pt x="534" y="394"/>
                    </a:lnTo>
                    <a:lnTo>
                      <a:pt x="533" y="395"/>
                    </a:lnTo>
                    <a:lnTo>
                      <a:pt x="535" y="397"/>
                    </a:lnTo>
                    <a:lnTo>
                      <a:pt x="534" y="399"/>
                    </a:lnTo>
                    <a:lnTo>
                      <a:pt x="536" y="400"/>
                    </a:lnTo>
                    <a:lnTo>
                      <a:pt x="535" y="401"/>
                    </a:lnTo>
                    <a:lnTo>
                      <a:pt x="535" y="402"/>
                    </a:lnTo>
                    <a:lnTo>
                      <a:pt x="533" y="403"/>
                    </a:lnTo>
                    <a:lnTo>
                      <a:pt x="532" y="403"/>
                    </a:lnTo>
                    <a:lnTo>
                      <a:pt x="531" y="405"/>
                    </a:lnTo>
                    <a:lnTo>
                      <a:pt x="530" y="404"/>
                    </a:lnTo>
                    <a:lnTo>
                      <a:pt x="529" y="404"/>
                    </a:lnTo>
                    <a:lnTo>
                      <a:pt x="528" y="403"/>
                    </a:lnTo>
                    <a:lnTo>
                      <a:pt x="527" y="404"/>
                    </a:lnTo>
                    <a:lnTo>
                      <a:pt x="524" y="401"/>
                    </a:lnTo>
                    <a:lnTo>
                      <a:pt x="524" y="403"/>
                    </a:lnTo>
                    <a:lnTo>
                      <a:pt x="523" y="403"/>
                    </a:lnTo>
                    <a:lnTo>
                      <a:pt x="522" y="402"/>
                    </a:lnTo>
                    <a:lnTo>
                      <a:pt x="522" y="399"/>
                    </a:lnTo>
                    <a:lnTo>
                      <a:pt x="521" y="400"/>
                    </a:lnTo>
                    <a:lnTo>
                      <a:pt x="520" y="399"/>
                    </a:lnTo>
                    <a:lnTo>
                      <a:pt x="519" y="402"/>
                    </a:lnTo>
                    <a:lnTo>
                      <a:pt x="517" y="404"/>
                    </a:lnTo>
                    <a:lnTo>
                      <a:pt x="516" y="407"/>
                    </a:lnTo>
                    <a:lnTo>
                      <a:pt x="517" y="407"/>
                    </a:lnTo>
                    <a:lnTo>
                      <a:pt x="515" y="408"/>
                    </a:lnTo>
                    <a:lnTo>
                      <a:pt x="515" y="411"/>
                    </a:lnTo>
                    <a:lnTo>
                      <a:pt x="515" y="409"/>
                    </a:lnTo>
                    <a:lnTo>
                      <a:pt x="513" y="408"/>
                    </a:lnTo>
                    <a:lnTo>
                      <a:pt x="510" y="412"/>
                    </a:lnTo>
                    <a:lnTo>
                      <a:pt x="507" y="409"/>
                    </a:lnTo>
                    <a:lnTo>
                      <a:pt x="504" y="411"/>
                    </a:lnTo>
                    <a:lnTo>
                      <a:pt x="501" y="413"/>
                    </a:lnTo>
                    <a:lnTo>
                      <a:pt x="500" y="412"/>
                    </a:lnTo>
                    <a:lnTo>
                      <a:pt x="499" y="413"/>
                    </a:lnTo>
                    <a:lnTo>
                      <a:pt x="498" y="412"/>
                    </a:lnTo>
                    <a:lnTo>
                      <a:pt x="496" y="412"/>
                    </a:lnTo>
                    <a:lnTo>
                      <a:pt x="496" y="411"/>
                    </a:lnTo>
                    <a:lnTo>
                      <a:pt x="496" y="413"/>
                    </a:lnTo>
                    <a:lnTo>
                      <a:pt x="496" y="412"/>
                    </a:lnTo>
                    <a:lnTo>
                      <a:pt x="495" y="412"/>
                    </a:lnTo>
                    <a:lnTo>
                      <a:pt x="492" y="412"/>
                    </a:lnTo>
                    <a:lnTo>
                      <a:pt x="492" y="415"/>
                    </a:lnTo>
                    <a:lnTo>
                      <a:pt x="491" y="414"/>
                    </a:lnTo>
                    <a:lnTo>
                      <a:pt x="490" y="414"/>
                    </a:lnTo>
                    <a:lnTo>
                      <a:pt x="491" y="416"/>
                    </a:lnTo>
                    <a:lnTo>
                      <a:pt x="487" y="417"/>
                    </a:lnTo>
                    <a:lnTo>
                      <a:pt x="487" y="416"/>
                    </a:lnTo>
                    <a:lnTo>
                      <a:pt x="486" y="418"/>
                    </a:lnTo>
                    <a:lnTo>
                      <a:pt x="486" y="416"/>
                    </a:lnTo>
                    <a:lnTo>
                      <a:pt x="484" y="417"/>
                    </a:lnTo>
                    <a:lnTo>
                      <a:pt x="484" y="416"/>
                    </a:lnTo>
                    <a:lnTo>
                      <a:pt x="482" y="416"/>
                    </a:lnTo>
                    <a:lnTo>
                      <a:pt x="484" y="413"/>
                    </a:lnTo>
                    <a:lnTo>
                      <a:pt x="484" y="412"/>
                    </a:lnTo>
                    <a:lnTo>
                      <a:pt x="483" y="412"/>
                    </a:lnTo>
                    <a:lnTo>
                      <a:pt x="481" y="413"/>
                    </a:lnTo>
                    <a:lnTo>
                      <a:pt x="480" y="412"/>
                    </a:lnTo>
                    <a:lnTo>
                      <a:pt x="479" y="414"/>
                    </a:lnTo>
                    <a:lnTo>
                      <a:pt x="477" y="414"/>
                    </a:lnTo>
                    <a:lnTo>
                      <a:pt x="476" y="414"/>
                    </a:lnTo>
                    <a:lnTo>
                      <a:pt x="475" y="416"/>
                    </a:lnTo>
                    <a:lnTo>
                      <a:pt x="474" y="416"/>
                    </a:lnTo>
                    <a:lnTo>
                      <a:pt x="474" y="418"/>
                    </a:lnTo>
                    <a:lnTo>
                      <a:pt x="475" y="418"/>
                    </a:lnTo>
                    <a:lnTo>
                      <a:pt x="475" y="419"/>
                    </a:lnTo>
                    <a:lnTo>
                      <a:pt x="475" y="420"/>
                    </a:lnTo>
                    <a:lnTo>
                      <a:pt x="472" y="421"/>
                    </a:lnTo>
                    <a:lnTo>
                      <a:pt x="472" y="425"/>
                    </a:lnTo>
                    <a:lnTo>
                      <a:pt x="472" y="428"/>
                    </a:lnTo>
                    <a:lnTo>
                      <a:pt x="467" y="429"/>
                    </a:lnTo>
                    <a:lnTo>
                      <a:pt x="467" y="431"/>
                    </a:lnTo>
                    <a:lnTo>
                      <a:pt x="465" y="434"/>
                    </a:lnTo>
                    <a:lnTo>
                      <a:pt x="464" y="434"/>
                    </a:lnTo>
                    <a:lnTo>
                      <a:pt x="464" y="433"/>
                    </a:lnTo>
                    <a:lnTo>
                      <a:pt x="463" y="433"/>
                    </a:lnTo>
                    <a:lnTo>
                      <a:pt x="462" y="433"/>
                    </a:lnTo>
                    <a:lnTo>
                      <a:pt x="463" y="434"/>
                    </a:lnTo>
                    <a:lnTo>
                      <a:pt x="462" y="434"/>
                    </a:lnTo>
                    <a:lnTo>
                      <a:pt x="462" y="435"/>
                    </a:lnTo>
                    <a:lnTo>
                      <a:pt x="461" y="437"/>
                    </a:lnTo>
                    <a:lnTo>
                      <a:pt x="460" y="438"/>
                    </a:lnTo>
                    <a:lnTo>
                      <a:pt x="460" y="440"/>
                    </a:lnTo>
                    <a:lnTo>
                      <a:pt x="460" y="442"/>
                    </a:lnTo>
                    <a:lnTo>
                      <a:pt x="459" y="446"/>
                    </a:lnTo>
                    <a:lnTo>
                      <a:pt x="460" y="448"/>
                    </a:lnTo>
                    <a:lnTo>
                      <a:pt x="459" y="450"/>
                    </a:lnTo>
                    <a:lnTo>
                      <a:pt x="460" y="451"/>
                    </a:lnTo>
                    <a:lnTo>
                      <a:pt x="460" y="454"/>
                    </a:lnTo>
                    <a:lnTo>
                      <a:pt x="462" y="454"/>
                    </a:lnTo>
                    <a:lnTo>
                      <a:pt x="463" y="452"/>
                    </a:lnTo>
                    <a:lnTo>
                      <a:pt x="466" y="457"/>
                    </a:lnTo>
                    <a:lnTo>
                      <a:pt x="469" y="456"/>
                    </a:lnTo>
                    <a:lnTo>
                      <a:pt x="473" y="457"/>
                    </a:lnTo>
                    <a:lnTo>
                      <a:pt x="473" y="459"/>
                    </a:lnTo>
                    <a:lnTo>
                      <a:pt x="474" y="463"/>
                    </a:lnTo>
                    <a:lnTo>
                      <a:pt x="476" y="468"/>
                    </a:lnTo>
                    <a:lnTo>
                      <a:pt x="476" y="469"/>
                    </a:lnTo>
                    <a:lnTo>
                      <a:pt x="475" y="470"/>
                    </a:lnTo>
                    <a:lnTo>
                      <a:pt x="475" y="471"/>
                    </a:lnTo>
                    <a:lnTo>
                      <a:pt x="476" y="473"/>
                    </a:lnTo>
                    <a:lnTo>
                      <a:pt x="474" y="476"/>
                    </a:lnTo>
                    <a:lnTo>
                      <a:pt x="473" y="475"/>
                    </a:lnTo>
                    <a:lnTo>
                      <a:pt x="473" y="477"/>
                    </a:lnTo>
                    <a:lnTo>
                      <a:pt x="472" y="476"/>
                    </a:lnTo>
                    <a:lnTo>
                      <a:pt x="472" y="477"/>
                    </a:lnTo>
                    <a:lnTo>
                      <a:pt x="471" y="477"/>
                    </a:lnTo>
                    <a:lnTo>
                      <a:pt x="470" y="478"/>
                    </a:lnTo>
                    <a:lnTo>
                      <a:pt x="470" y="480"/>
                    </a:lnTo>
                    <a:lnTo>
                      <a:pt x="467" y="481"/>
                    </a:lnTo>
                    <a:lnTo>
                      <a:pt x="467" y="480"/>
                    </a:lnTo>
                    <a:lnTo>
                      <a:pt x="466" y="480"/>
                    </a:lnTo>
                    <a:lnTo>
                      <a:pt x="464" y="481"/>
                    </a:lnTo>
                    <a:lnTo>
                      <a:pt x="463" y="480"/>
                    </a:lnTo>
                    <a:lnTo>
                      <a:pt x="462" y="481"/>
                    </a:lnTo>
                    <a:lnTo>
                      <a:pt x="462" y="478"/>
                    </a:lnTo>
                    <a:lnTo>
                      <a:pt x="459" y="476"/>
                    </a:lnTo>
                    <a:lnTo>
                      <a:pt x="459" y="478"/>
                    </a:lnTo>
                    <a:lnTo>
                      <a:pt x="457" y="477"/>
                    </a:lnTo>
                    <a:lnTo>
                      <a:pt x="457" y="480"/>
                    </a:lnTo>
                    <a:lnTo>
                      <a:pt x="455" y="481"/>
                    </a:lnTo>
                    <a:lnTo>
                      <a:pt x="454" y="480"/>
                    </a:lnTo>
                    <a:lnTo>
                      <a:pt x="455" y="478"/>
                    </a:lnTo>
                    <a:lnTo>
                      <a:pt x="453" y="478"/>
                    </a:lnTo>
                    <a:lnTo>
                      <a:pt x="453" y="480"/>
                    </a:lnTo>
                    <a:lnTo>
                      <a:pt x="454" y="481"/>
                    </a:lnTo>
                    <a:lnTo>
                      <a:pt x="454" y="483"/>
                    </a:lnTo>
                    <a:lnTo>
                      <a:pt x="452" y="483"/>
                    </a:lnTo>
                    <a:lnTo>
                      <a:pt x="452" y="484"/>
                    </a:lnTo>
                    <a:lnTo>
                      <a:pt x="451" y="485"/>
                    </a:lnTo>
                    <a:lnTo>
                      <a:pt x="451" y="486"/>
                    </a:lnTo>
                    <a:lnTo>
                      <a:pt x="451" y="488"/>
                    </a:lnTo>
                    <a:lnTo>
                      <a:pt x="451" y="489"/>
                    </a:lnTo>
                    <a:lnTo>
                      <a:pt x="447" y="488"/>
                    </a:lnTo>
                    <a:lnTo>
                      <a:pt x="447" y="486"/>
                    </a:lnTo>
                    <a:lnTo>
                      <a:pt x="447" y="484"/>
                    </a:lnTo>
                    <a:lnTo>
                      <a:pt x="444" y="482"/>
                    </a:lnTo>
                    <a:lnTo>
                      <a:pt x="444" y="483"/>
                    </a:lnTo>
                    <a:lnTo>
                      <a:pt x="444" y="482"/>
                    </a:lnTo>
                    <a:lnTo>
                      <a:pt x="444" y="483"/>
                    </a:lnTo>
                    <a:lnTo>
                      <a:pt x="442" y="483"/>
                    </a:lnTo>
                    <a:lnTo>
                      <a:pt x="441" y="483"/>
                    </a:lnTo>
                    <a:lnTo>
                      <a:pt x="440" y="482"/>
                    </a:lnTo>
                    <a:lnTo>
                      <a:pt x="439" y="481"/>
                    </a:lnTo>
                    <a:lnTo>
                      <a:pt x="439" y="480"/>
                    </a:lnTo>
                    <a:lnTo>
                      <a:pt x="438" y="480"/>
                    </a:lnTo>
                    <a:lnTo>
                      <a:pt x="438" y="478"/>
                    </a:lnTo>
                    <a:lnTo>
                      <a:pt x="439" y="478"/>
                    </a:lnTo>
                    <a:lnTo>
                      <a:pt x="438" y="478"/>
                    </a:lnTo>
                    <a:lnTo>
                      <a:pt x="437" y="479"/>
                    </a:lnTo>
                    <a:lnTo>
                      <a:pt x="436" y="478"/>
                    </a:lnTo>
                    <a:lnTo>
                      <a:pt x="435" y="478"/>
                    </a:lnTo>
                    <a:lnTo>
                      <a:pt x="435" y="482"/>
                    </a:lnTo>
                    <a:lnTo>
                      <a:pt x="433" y="480"/>
                    </a:lnTo>
                    <a:lnTo>
                      <a:pt x="430" y="481"/>
                    </a:lnTo>
                    <a:lnTo>
                      <a:pt x="429" y="481"/>
                    </a:lnTo>
                    <a:lnTo>
                      <a:pt x="429" y="482"/>
                    </a:lnTo>
                    <a:lnTo>
                      <a:pt x="428" y="482"/>
                    </a:lnTo>
                    <a:lnTo>
                      <a:pt x="427" y="481"/>
                    </a:lnTo>
                    <a:lnTo>
                      <a:pt x="426" y="482"/>
                    </a:lnTo>
                    <a:lnTo>
                      <a:pt x="425" y="482"/>
                    </a:lnTo>
                    <a:lnTo>
                      <a:pt x="424" y="482"/>
                    </a:lnTo>
                    <a:lnTo>
                      <a:pt x="421" y="483"/>
                    </a:lnTo>
                    <a:lnTo>
                      <a:pt x="419" y="480"/>
                    </a:lnTo>
                    <a:lnTo>
                      <a:pt x="417" y="480"/>
                    </a:lnTo>
                    <a:lnTo>
                      <a:pt x="416" y="478"/>
                    </a:lnTo>
                    <a:lnTo>
                      <a:pt x="414" y="479"/>
                    </a:lnTo>
                    <a:lnTo>
                      <a:pt x="413" y="480"/>
                    </a:lnTo>
                    <a:lnTo>
                      <a:pt x="412" y="480"/>
                    </a:lnTo>
                    <a:lnTo>
                      <a:pt x="411" y="478"/>
                    </a:lnTo>
                    <a:lnTo>
                      <a:pt x="411" y="479"/>
                    </a:lnTo>
                    <a:lnTo>
                      <a:pt x="409" y="478"/>
                    </a:lnTo>
                    <a:lnTo>
                      <a:pt x="410" y="477"/>
                    </a:lnTo>
                    <a:lnTo>
                      <a:pt x="408" y="475"/>
                    </a:lnTo>
                    <a:lnTo>
                      <a:pt x="403" y="475"/>
                    </a:lnTo>
                    <a:lnTo>
                      <a:pt x="400" y="475"/>
                    </a:lnTo>
                    <a:lnTo>
                      <a:pt x="398" y="479"/>
                    </a:lnTo>
                    <a:lnTo>
                      <a:pt x="399" y="480"/>
                    </a:lnTo>
                    <a:lnTo>
                      <a:pt x="401" y="481"/>
                    </a:lnTo>
                    <a:lnTo>
                      <a:pt x="402" y="484"/>
                    </a:lnTo>
                    <a:lnTo>
                      <a:pt x="402" y="486"/>
                    </a:lnTo>
                    <a:lnTo>
                      <a:pt x="402" y="487"/>
                    </a:lnTo>
                    <a:lnTo>
                      <a:pt x="399" y="488"/>
                    </a:lnTo>
                    <a:lnTo>
                      <a:pt x="395" y="486"/>
                    </a:lnTo>
                    <a:lnTo>
                      <a:pt x="394" y="488"/>
                    </a:lnTo>
                    <a:lnTo>
                      <a:pt x="391" y="486"/>
                    </a:lnTo>
                    <a:lnTo>
                      <a:pt x="389" y="486"/>
                    </a:lnTo>
                    <a:lnTo>
                      <a:pt x="388" y="487"/>
                    </a:lnTo>
                    <a:lnTo>
                      <a:pt x="388" y="489"/>
                    </a:lnTo>
                    <a:lnTo>
                      <a:pt x="387" y="490"/>
                    </a:lnTo>
                    <a:lnTo>
                      <a:pt x="387" y="491"/>
                    </a:lnTo>
                    <a:lnTo>
                      <a:pt x="388" y="492"/>
                    </a:lnTo>
                    <a:lnTo>
                      <a:pt x="389" y="495"/>
                    </a:lnTo>
                    <a:lnTo>
                      <a:pt x="388" y="495"/>
                    </a:lnTo>
                    <a:lnTo>
                      <a:pt x="386" y="495"/>
                    </a:lnTo>
                    <a:lnTo>
                      <a:pt x="386" y="496"/>
                    </a:lnTo>
                    <a:lnTo>
                      <a:pt x="386" y="499"/>
                    </a:lnTo>
                    <a:lnTo>
                      <a:pt x="384" y="499"/>
                    </a:lnTo>
                    <a:lnTo>
                      <a:pt x="383" y="501"/>
                    </a:lnTo>
                    <a:lnTo>
                      <a:pt x="382" y="501"/>
                    </a:lnTo>
                    <a:lnTo>
                      <a:pt x="381" y="499"/>
                    </a:lnTo>
                    <a:lnTo>
                      <a:pt x="379" y="501"/>
                    </a:lnTo>
                    <a:lnTo>
                      <a:pt x="377" y="501"/>
                    </a:lnTo>
                    <a:lnTo>
                      <a:pt x="377" y="498"/>
                    </a:lnTo>
                    <a:lnTo>
                      <a:pt x="374" y="495"/>
                    </a:lnTo>
                    <a:lnTo>
                      <a:pt x="376" y="494"/>
                    </a:lnTo>
                    <a:lnTo>
                      <a:pt x="374" y="493"/>
                    </a:lnTo>
                    <a:lnTo>
                      <a:pt x="373" y="492"/>
                    </a:lnTo>
                    <a:lnTo>
                      <a:pt x="374" y="491"/>
                    </a:lnTo>
                    <a:lnTo>
                      <a:pt x="373" y="490"/>
                    </a:lnTo>
                    <a:lnTo>
                      <a:pt x="373" y="489"/>
                    </a:lnTo>
                    <a:lnTo>
                      <a:pt x="373" y="485"/>
                    </a:lnTo>
                    <a:lnTo>
                      <a:pt x="371" y="486"/>
                    </a:lnTo>
                    <a:lnTo>
                      <a:pt x="372" y="485"/>
                    </a:lnTo>
                    <a:lnTo>
                      <a:pt x="372" y="484"/>
                    </a:lnTo>
                    <a:lnTo>
                      <a:pt x="371" y="484"/>
                    </a:lnTo>
                    <a:lnTo>
                      <a:pt x="372" y="483"/>
                    </a:lnTo>
                    <a:lnTo>
                      <a:pt x="372" y="481"/>
                    </a:lnTo>
                    <a:lnTo>
                      <a:pt x="370" y="480"/>
                    </a:lnTo>
                    <a:lnTo>
                      <a:pt x="371" y="480"/>
                    </a:lnTo>
                    <a:lnTo>
                      <a:pt x="372" y="480"/>
                    </a:lnTo>
                    <a:lnTo>
                      <a:pt x="370" y="478"/>
                    </a:lnTo>
                    <a:lnTo>
                      <a:pt x="370" y="477"/>
                    </a:lnTo>
                    <a:lnTo>
                      <a:pt x="369" y="479"/>
                    </a:lnTo>
                    <a:lnTo>
                      <a:pt x="368" y="479"/>
                    </a:lnTo>
                    <a:lnTo>
                      <a:pt x="367" y="478"/>
                    </a:lnTo>
                    <a:lnTo>
                      <a:pt x="366" y="478"/>
                    </a:lnTo>
                    <a:lnTo>
                      <a:pt x="364" y="482"/>
                    </a:lnTo>
                    <a:lnTo>
                      <a:pt x="365" y="483"/>
                    </a:lnTo>
                    <a:lnTo>
                      <a:pt x="364" y="484"/>
                    </a:lnTo>
                    <a:lnTo>
                      <a:pt x="363" y="483"/>
                    </a:lnTo>
                    <a:lnTo>
                      <a:pt x="363" y="481"/>
                    </a:lnTo>
                    <a:lnTo>
                      <a:pt x="362" y="479"/>
                    </a:lnTo>
                    <a:lnTo>
                      <a:pt x="361" y="479"/>
                    </a:lnTo>
                    <a:lnTo>
                      <a:pt x="359" y="478"/>
                    </a:lnTo>
                    <a:lnTo>
                      <a:pt x="357" y="475"/>
                    </a:lnTo>
                    <a:lnTo>
                      <a:pt x="356" y="470"/>
                    </a:lnTo>
                    <a:lnTo>
                      <a:pt x="355" y="470"/>
                    </a:lnTo>
                    <a:lnTo>
                      <a:pt x="354" y="470"/>
                    </a:lnTo>
                    <a:lnTo>
                      <a:pt x="348" y="468"/>
                    </a:lnTo>
                    <a:lnTo>
                      <a:pt x="347" y="465"/>
                    </a:lnTo>
                    <a:lnTo>
                      <a:pt x="344" y="460"/>
                    </a:lnTo>
                    <a:lnTo>
                      <a:pt x="345" y="459"/>
                    </a:lnTo>
                    <a:lnTo>
                      <a:pt x="344" y="459"/>
                    </a:lnTo>
                    <a:lnTo>
                      <a:pt x="343" y="461"/>
                    </a:lnTo>
                    <a:lnTo>
                      <a:pt x="343" y="464"/>
                    </a:lnTo>
                    <a:lnTo>
                      <a:pt x="340" y="464"/>
                    </a:lnTo>
                    <a:lnTo>
                      <a:pt x="340" y="465"/>
                    </a:lnTo>
                    <a:lnTo>
                      <a:pt x="338" y="465"/>
                    </a:lnTo>
                    <a:lnTo>
                      <a:pt x="338" y="466"/>
                    </a:lnTo>
                    <a:lnTo>
                      <a:pt x="338" y="465"/>
                    </a:lnTo>
                    <a:lnTo>
                      <a:pt x="337" y="467"/>
                    </a:lnTo>
                    <a:lnTo>
                      <a:pt x="337" y="468"/>
                    </a:lnTo>
                    <a:lnTo>
                      <a:pt x="338" y="468"/>
                    </a:lnTo>
                    <a:lnTo>
                      <a:pt x="337" y="471"/>
                    </a:lnTo>
                    <a:lnTo>
                      <a:pt x="333" y="469"/>
                    </a:lnTo>
                    <a:lnTo>
                      <a:pt x="333" y="470"/>
                    </a:lnTo>
                    <a:lnTo>
                      <a:pt x="333" y="471"/>
                    </a:lnTo>
                    <a:lnTo>
                      <a:pt x="332" y="471"/>
                    </a:lnTo>
                    <a:lnTo>
                      <a:pt x="333" y="472"/>
                    </a:lnTo>
                    <a:lnTo>
                      <a:pt x="332" y="472"/>
                    </a:lnTo>
                    <a:lnTo>
                      <a:pt x="333" y="473"/>
                    </a:lnTo>
                    <a:lnTo>
                      <a:pt x="332" y="475"/>
                    </a:lnTo>
                    <a:lnTo>
                      <a:pt x="333" y="476"/>
                    </a:lnTo>
                    <a:lnTo>
                      <a:pt x="332" y="476"/>
                    </a:lnTo>
                    <a:lnTo>
                      <a:pt x="331" y="477"/>
                    </a:lnTo>
                    <a:lnTo>
                      <a:pt x="330" y="477"/>
                    </a:lnTo>
                    <a:lnTo>
                      <a:pt x="330" y="480"/>
                    </a:lnTo>
                    <a:lnTo>
                      <a:pt x="329" y="480"/>
                    </a:lnTo>
                    <a:lnTo>
                      <a:pt x="329" y="481"/>
                    </a:lnTo>
                    <a:lnTo>
                      <a:pt x="329" y="482"/>
                    </a:lnTo>
                    <a:lnTo>
                      <a:pt x="331" y="483"/>
                    </a:lnTo>
                    <a:lnTo>
                      <a:pt x="330" y="486"/>
                    </a:lnTo>
                    <a:lnTo>
                      <a:pt x="330" y="487"/>
                    </a:lnTo>
                    <a:lnTo>
                      <a:pt x="332" y="486"/>
                    </a:lnTo>
                    <a:lnTo>
                      <a:pt x="332" y="488"/>
                    </a:lnTo>
                    <a:lnTo>
                      <a:pt x="331" y="488"/>
                    </a:lnTo>
                    <a:lnTo>
                      <a:pt x="333" y="489"/>
                    </a:lnTo>
                    <a:lnTo>
                      <a:pt x="333" y="490"/>
                    </a:lnTo>
                    <a:lnTo>
                      <a:pt x="331" y="491"/>
                    </a:lnTo>
                    <a:lnTo>
                      <a:pt x="333" y="491"/>
                    </a:lnTo>
                    <a:lnTo>
                      <a:pt x="332" y="492"/>
                    </a:lnTo>
                    <a:lnTo>
                      <a:pt x="330" y="492"/>
                    </a:lnTo>
                    <a:lnTo>
                      <a:pt x="329" y="492"/>
                    </a:lnTo>
                    <a:lnTo>
                      <a:pt x="329" y="493"/>
                    </a:lnTo>
                    <a:lnTo>
                      <a:pt x="325" y="493"/>
                    </a:lnTo>
                    <a:lnTo>
                      <a:pt x="325" y="494"/>
                    </a:lnTo>
                    <a:lnTo>
                      <a:pt x="324" y="494"/>
                    </a:lnTo>
                    <a:lnTo>
                      <a:pt x="324" y="493"/>
                    </a:lnTo>
                    <a:lnTo>
                      <a:pt x="321" y="493"/>
                    </a:lnTo>
                    <a:lnTo>
                      <a:pt x="320" y="492"/>
                    </a:lnTo>
                    <a:lnTo>
                      <a:pt x="320" y="493"/>
                    </a:lnTo>
                    <a:lnTo>
                      <a:pt x="320" y="494"/>
                    </a:lnTo>
                    <a:lnTo>
                      <a:pt x="318" y="494"/>
                    </a:lnTo>
                    <a:lnTo>
                      <a:pt x="317" y="494"/>
                    </a:lnTo>
                    <a:lnTo>
                      <a:pt x="316" y="496"/>
                    </a:lnTo>
                    <a:lnTo>
                      <a:pt x="313" y="499"/>
                    </a:lnTo>
                    <a:lnTo>
                      <a:pt x="312" y="498"/>
                    </a:lnTo>
                    <a:lnTo>
                      <a:pt x="312" y="499"/>
                    </a:lnTo>
                    <a:lnTo>
                      <a:pt x="310" y="499"/>
                    </a:lnTo>
                    <a:lnTo>
                      <a:pt x="308" y="500"/>
                    </a:lnTo>
                    <a:lnTo>
                      <a:pt x="308" y="501"/>
                    </a:lnTo>
                    <a:lnTo>
                      <a:pt x="307" y="501"/>
                    </a:lnTo>
                    <a:lnTo>
                      <a:pt x="308" y="505"/>
                    </a:lnTo>
                    <a:lnTo>
                      <a:pt x="307" y="506"/>
                    </a:lnTo>
                    <a:lnTo>
                      <a:pt x="307" y="509"/>
                    </a:lnTo>
                    <a:lnTo>
                      <a:pt x="306" y="509"/>
                    </a:lnTo>
                    <a:lnTo>
                      <a:pt x="304" y="509"/>
                    </a:lnTo>
                    <a:lnTo>
                      <a:pt x="303" y="507"/>
                    </a:lnTo>
                    <a:lnTo>
                      <a:pt x="304" y="506"/>
                    </a:lnTo>
                    <a:lnTo>
                      <a:pt x="303" y="502"/>
                    </a:lnTo>
                    <a:lnTo>
                      <a:pt x="301" y="501"/>
                    </a:lnTo>
                    <a:lnTo>
                      <a:pt x="296" y="498"/>
                    </a:lnTo>
                    <a:lnTo>
                      <a:pt x="291" y="499"/>
                    </a:lnTo>
                    <a:lnTo>
                      <a:pt x="289" y="499"/>
                    </a:lnTo>
                    <a:lnTo>
                      <a:pt x="289" y="498"/>
                    </a:lnTo>
                    <a:lnTo>
                      <a:pt x="287" y="498"/>
                    </a:lnTo>
                    <a:lnTo>
                      <a:pt x="287" y="496"/>
                    </a:lnTo>
                    <a:lnTo>
                      <a:pt x="288" y="495"/>
                    </a:lnTo>
                    <a:lnTo>
                      <a:pt x="289" y="495"/>
                    </a:lnTo>
                    <a:lnTo>
                      <a:pt x="290" y="493"/>
                    </a:lnTo>
                    <a:lnTo>
                      <a:pt x="291" y="492"/>
                    </a:lnTo>
                    <a:lnTo>
                      <a:pt x="292" y="489"/>
                    </a:lnTo>
                    <a:lnTo>
                      <a:pt x="292" y="488"/>
                    </a:lnTo>
                    <a:lnTo>
                      <a:pt x="291" y="488"/>
                    </a:lnTo>
                    <a:lnTo>
                      <a:pt x="290" y="490"/>
                    </a:lnTo>
                    <a:lnTo>
                      <a:pt x="289" y="491"/>
                    </a:lnTo>
                    <a:lnTo>
                      <a:pt x="287" y="490"/>
                    </a:lnTo>
                    <a:lnTo>
                      <a:pt x="287" y="492"/>
                    </a:lnTo>
                    <a:lnTo>
                      <a:pt x="286" y="492"/>
                    </a:lnTo>
                    <a:lnTo>
                      <a:pt x="286" y="489"/>
                    </a:lnTo>
                    <a:lnTo>
                      <a:pt x="284" y="493"/>
                    </a:lnTo>
                    <a:lnTo>
                      <a:pt x="282" y="492"/>
                    </a:lnTo>
                    <a:lnTo>
                      <a:pt x="283" y="492"/>
                    </a:lnTo>
                    <a:lnTo>
                      <a:pt x="282" y="492"/>
                    </a:lnTo>
                    <a:lnTo>
                      <a:pt x="281" y="492"/>
                    </a:lnTo>
                    <a:lnTo>
                      <a:pt x="281" y="491"/>
                    </a:lnTo>
                    <a:lnTo>
                      <a:pt x="280" y="492"/>
                    </a:lnTo>
                    <a:lnTo>
                      <a:pt x="280" y="491"/>
                    </a:lnTo>
                    <a:lnTo>
                      <a:pt x="278" y="490"/>
                    </a:lnTo>
                    <a:lnTo>
                      <a:pt x="277" y="489"/>
                    </a:lnTo>
                    <a:lnTo>
                      <a:pt x="276" y="489"/>
                    </a:lnTo>
                    <a:lnTo>
                      <a:pt x="275" y="491"/>
                    </a:lnTo>
                    <a:lnTo>
                      <a:pt x="274" y="489"/>
                    </a:lnTo>
                    <a:lnTo>
                      <a:pt x="273" y="489"/>
                    </a:lnTo>
                    <a:lnTo>
                      <a:pt x="273" y="488"/>
                    </a:lnTo>
                    <a:lnTo>
                      <a:pt x="272" y="489"/>
                    </a:lnTo>
                    <a:lnTo>
                      <a:pt x="272" y="488"/>
                    </a:lnTo>
                    <a:lnTo>
                      <a:pt x="270" y="488"/>
                    </a:lnTo>
                    <a:lnTo>
                      <a:pt x="272" y="485"/>
                    </a:lnTo>
                    <a:lnTo>
                      <a:pt x="271" y="484"/>
                    </a:lnTo>
                    <a:lnTo>
                      <a:pt x="269" y="484"/>
                    </a:lnTo>
                    <a:lnTo>
                      <a:pt x="268" y="486"/>
                    </a:lnTo>
                    <a:lnTo>
                      <a:pt x="266" y="485"/>
                    </a:lnTo>
                    <a:lnTo>
                      <a:pt x="263" y="482"/>
                    </a:lnTo>
                    <a:lnTo>
                      <a:pt x="261" y="482"/>
                    </a:lnTo>
                    <a:lnTo>
                      <a:pt x="261" y="483"/>
                    </a:lnTo>
                    <a:lnTo>
                      <a:pt x="260" y="486"/>
                    </a:lnTo>
                    <a:lnTo>
                      <a:pt x="258" y="486"/>
                    </a:lnTo>
                    <a:lnTo>
                      <a:pt x="258" y="488"/>
                    </a:lnTo>
                    <a:lnTo>
                      <a:pt x="260" y="488"/>
                    </a:lnTo>
                    <a:lnTo>
                      <a:pt x="259" y="488"/>
                    </a:lnTo>
                    <a:lnTo>
                      <a:pt x="258" y="488"/>
                    </a:lnTo>
                    <a:lnTo>
                      <a:pt x="257" y="486"/>
                    </a:lnTo>
                    <a:lnTo>
                      <a:pt x="256" y="488"/>
                    </a:lnTo>
                    <a:lnTo>
                      <a:pt x="255" y="486"/>
                    </a:lnTo>
                    <a:lnTo>
                      <a:pt x="255" y="485"/>
                    </a:lnTo>
                    <a:lnTo>
                      <a:pt x="254" y="483"/>
                    </a:lnTo>
                    <a:lnTo>
                      <a:pt x="252" y="483"/>
                    </a:lnTo>
                    <a:lnTo>
                      <a:pt x="252" y="480"/>
                    </a:lnTo>
                    <a:lnTo>
                      <a:pt x="250" y="480"/>
                    </a:lnTo>
                    <a:lnTo>
                      <a:pt x="249" y="481"/>
                    </a:lnTo>
                    <a:lnTo>
                      <a:pt x="248" y="481"/>
                    </a:lnTo>
                    <a:lnTo>
                      <a:pt x="245" y="475"/>
                    </a:lnTo>
                    <a:lnTo>
                      <a:pt x="244" y="475"/>
                    </a:lnTo>
                    <a:lnTo>
                      <a:pt x="243" y="473"/>
                    </a:lnTo>
                    <a:lnTo>
                      <a:pt x="243" y="476"/>
                    </a:lnTo>
                    <a:lnTo>
                      <a:pt x="242" y="475"/>
                    </a:lnTo>
                    <a:lnTo>
                      <a:pt x="241" y="475"/>
                    </a:lnTo>
                    <a:lnTo>
                      <a:pt x="242" y="475"/>
                    </a:lnTo>
                    <a:lnTo>
                      <a:pt x="243" y="479"/>
                    </a:lnTo>
                    <a:lnTo>
                      <a:pt x="242" y="480"/>
                    </a:lnTo>
                    <a:lnTo>
                      <a:pt x="243" y="480"/>
                    </a:lnTo>
                    <a:lnTo>
                      <a:pt x="242" y="482"/>
                    </a:lnTo>
                    <a:lnTo>
                      <a:pt x="242" y="483"/>
                    </a:lnTo>
                    <a:lnTo>
                      <a:pt x="244" y="483"/>
                    </a:lnTo>
                    <a:lnTo>
                      <a:pt x="243" y="484"/>
                    </a:lnTo>
                    <a:lnTo>
                      <a:pt x="242" y="483"/>
                    </a:lnTo>
                    <a:lnTo>
                      <a:pt x="242" y="484"/>
                    </a:lnTo>
                    <a:lnTo>
                      <a:pt x="241" y="481"/>
                    </a:lnTo>
                    <a:lnTo>
                      <a:pt x="240" y="481"/>
                    </a:lnTo>
                    <a:lnTo>
                      <a:pt x="239" y="480"/>
                    </a:lnTo>
                    <a:lnTo>
                      <a:pt x="237" y="480"/>
                    </a:lnTo>
                    <a:lnTo>
                      <a:pt x="236" y="481"/>
                    </a:lnTo>
                    <a:lnTo>
                      <a:pt x="235" y="480"/>
                    </a:lnTo>
                    <a:lnTo>
                      <a:pt x="235" y="481"/>
                    </a:lnTo>
                    <a:lnTo>
                      <a:pt x="234" y="481"/>
                    </a:lnTo>
                    <a:lnTo>
                      <a:pt x="235" y="482"/>
                    </a:lnTo>
                    <a:lnTo>
                      <a:pt x="234" y="482"/>
                    </a:lnTo>
                    <a:lnTo>
                      <a:pt x="234" y="483"/>
                    </a:lnTo>
                    <a:lnTo>
                      <a:pt x="234" y="482"/>
                    </a:lnTo>
                    <a:lnTo>
                      <a:pt x="234" y="483"/>
                    </a:lnTo>
                    <a:lnTo>
                      <a:pt x="233" y="484"/>
                    </a:lnTo>
                    <a:lnTo>
                      <a:pt x="232" y="482"/>
                    </a:lnTo>
                    <a:lnTo>
                      <a:pt x="232" y="483"/>
                    </a:lnTo>
                    <a:lnTo>
                      <a:pt x="231" y="486"/>
                    </a:lnTo>
                    <a:lnTo>
                      <a:pt x="230" y="486"/>
                    </a:lnTo>
                    <a:lnTo>
                      <a:pt x="231" y="484"/>
                    </a:lnTo>
                    <a:lnTo>
                      <a:pt x="229" y="484"/>
                    </a:lnTo>
                    <a:lnTo>
                      <a:pt x="228" y="485"/>
                    </a:lnTo>
                    <a:lnTo>
                      <a:pt x="227" y="487"/>
                    </a:lnTo>
                    <a:lnTo>
                      <a:pt x="227" y="485"/>
                    </a:lnTo>
                    <a:lnTo>
                      <a:pt x="226" y="485"/>
                    </a:lnTo>
                    <a:lnTo>
                      <a:pt x="226" y="484"/>
                    </a:lnTo>
                    <a:lnTo>
                      <a:pt x="224" y="483"/>
                    </a:lnTo>
                    <a:lnTo>
                      <a:pt x="221" y="485"/>
                    </a:lnTo>
                    <a:lnTo>
                      <a:pt x="220" y="484"/>
                    </a:lnTo>
                    <a:lnTo>
                      <a:pt x="219" y="484"/>
                    </a:lnTo>
                    <a:lnTo>
                      <a:pt x="221" y="484"/>
                    </a:lnTo>
                    <a:lnTo>
                      <a:pt x="221" y="483"/>
                    </a:lnTo>
                    <a:lnTo>
                      <a:pt x="221" y="481"/>
                    </a:lnTo>
                    <a:lnTo>
                      <a:pt x="222" y="480"/>
                    </a:lnTo>
                    <a:lnTo>
                      <a:pt x="222" y="478"/>
                    </a:lnTo>
                    <a:lnTo>
                      <a:pt x="221" y="478"/>
                    </a:lnTo>
                    <a:lnTo>
                      <a:pt x="220" y="478"/>
                    </a:lnTo>
                    <a:lnTo>
                      <a:pt x="219" y="477"/>
                    </a:lnTo>
                    <a:lnTo>
                      <a:pt x="219" y="475"/>
                    </a:lnTo>
                    <a:lnTo>
                      <a:pt x="218" y="476"/>
                    </a:lnTo>
                    <a:lnTo>
                      <a:pt x="216" y="473"/>
                    </a:lnTo>
                    <a:lnTo>
                      <a:pt x="213" y="475"/>
                    </a:lnTo>
                    <a:lnTo>
                      <a:pt x="212" y="473"/>
                    </a:lnTo>
                    <a:lnTo>
                      <a:pt x="212" y="474"/>
                    </a:lnTo>
                    <a:lnTo>
                      <a:pt x="212" y="473"/>
                    </a:lnTo>
                    <a:lnTo>
                      <a:pt x="211" y="472"/>
                    </a:lnTo>
                    <a:lnTo>
                      <a:pt x="212" y="469"/>
                    </a:lnTo>
                    <a:lnTo>
                      <a:pt x="211" y="467"/>
                    </a:lnTo>
                    <a:lnTo>
                      <a:pt x="208" y="466"/>
                    </a:lnTo>
                    <a:lnTo>
                      <a:pt x="208" y="465"/>
                    </a:lnTo>
                    <a:lnTo>
                      <a:pt x="206" y="465"/>
                    </a:lnTo>
                    <a:lnTo>
                      <a:pt x="206" y="463"/>
                    </a:lnTo>
                    <a:lnTo>
                      <a:pt x="203" y="465"/>
                    </a:lnTo>
                    <a:lnTo>
                      <a:pt x="202" y="465"/>
                    </a:lnTo>
                    <a:lnTo>
                      <a:pt x="198" y="465"/>
                    </a:lnTo>
                    <a:lnTo>
                      <a:pt x="197" y="463"/>
                    </a:lnTo>
                    <a:lnTo>
                      <a:pt x="196" y="465"/>
                    </a:lnTo>
                    <a:lnTo>
                      <a:pt x="195" y="465"/>
                    </a:lnTo>
                    <a:lnTo>
                      <a:pt x="194" y="465"/>
                    </a:lnTo>
                    <a:lnTo>
                      <a:pt x="194" y="467"/>
                    </a:lnTo>
                    <a:lnTo>
                      <a:pt x="194" y="470"/>
                    </a:lnTo>
                    <a:lnTo>
                      <a:pt x="192" y="471"/>
                    </a:lnTo>
                    <a:lnTo>
                      <a:pt x="192" y="472"/>
                    </a:lnTo>
                    <a:lnTo>
                      <a:pt x="190" y="473"/>
                    </a:lnTo>
                    <a:lnTo>
                      <a:pt x="189" y="473"/>
                    </a:lnTo>
                    <a:lnTo>
                      <a:pt x="189" y="475"/>
                    </a:lnTo>
                    <a:lnTo>
                      <a:pt x="190" y="474"/>
                    </a:lnTo>
                    <a:lnTo>
                      <a:pt x="188" y="476"/>
                    </a:lnTo>
                    <a:lnTo>
                      <a:pt x="188" y="478"/>
                    </a:lnTo>
                    <a:lnTo>
                      <a:pt x="186" y="477"/>
                    </a:lnTo>
                    <a:lnTo>
                      <a:pt x="186" y="476"/>
                    </a:lnTo>
                    <a:lnTo>
                      <a:pt x="187" y="475"/>
                    </a:lnTo>
                    <a:lnTo>
                      <a:pt x="184" y="475"/>
                    </a:lnTo>
                    <a:lnTo>
                      <a:pt x="181" y="475"/>
                    </a:lnTo>
                    <a:lnTo>
                      <a:pt x="180" y="476"/>
                    </a:lnTo>
                    <a:lnTo>
                      <a:pt x="178" y="475"/>
                    </a:lnTo>
                    <a:lnTo>
                      <a:pt x="177" y="475"/>
                    </a:lnTo>
                    <a:lnTo>
                      <a:pt x="174" y="475"/>
                    </a:lnTo>
                    <a:lnTo>
                      <a:pt x="173" y="475"/>
                    </a:lnTo>
                    <a:lnTo>
                      <a:pt x="172" y="476"/>
                    </a:lnTo>
                    <a:lnTo>
                      <a:pt x="170" y="473"/>
                    </a:lnTo>
                    <a:lnTo>
                      <a:pt x="168" y="473"/>
                    </a:lnTo>
                    <a:lnTo>
                      <a:pt x="165" y="472"/>
                    </a:lnTo>
                    <a:lnTo>
                      <a:pt x="165" y="476"/>
                    </a:lnTo>
                    <a:lnTo>
                      <a:pt x="163" y="475"/>
                    </a:lnTo>
                    <a:lnTo>
                      <a:pt x="161" y="475"/>
                    </a:lnTo>
                    <a:lnTo>
                      <a:pt x="161" y="473"/>
                    </a:lnTo>
                    <a:lnTo>
                      <a:pt x="161" y="472"/>
                    </a:lnTo>
                    <a:lnTo>
                      <a:pt x="161" y="471"/>
                    </a:lnTo>
                    <a:lnTo>
                      <a:pt x="159" y="471"/>
                    </a:lnTo>
                    <a:lnTo>
                      <a:pt x="159" y="473"/>
                    </a:lnTo>
                    <a:lnTo>
                      <a:pt x="158" y="475"/>
                    </a:lnTo>
                    <a:lnTo>
                      <a:pt x="156" y="474"/>
                    </a:lnTo>
                    <a:lnTo>
                      <a:pt x="155" y="475"/>
                    </a:lnTo>
                    <a:lnTo>
                      <a:pt x="155" y="473"/>
                    </a:lnTo>
                    <a:lnTo>
                      <a:pt x="152" y="473"/>
                    </a:lnTo>
                    <a:lnTo>
                      <a:pt x="152" y="472"/>
                    </a:lnTo>
                    <a:lnTo>
                      <a:pt x="151" y="473"/>
                    </a:lnTo>
                    <a:lnTo>
                      <a:pt x="150" y="472"/>
                    </a:lnTo>
                    <a:lnTo>
                      <a:pt x="149" y="469"/>
                    </a:lnTo>
                    <a:lnTo>
                      <a:pt x="150" y="468"/>
                    </a:lnTo>
                    <a:lnTo>
                      <a:pt x="150" y="467"/>
                    </a:lnTo>
                    <a:lnTo>
                      <a:pt x="150" y="464"/>
                    </a:lnTo>
                    <a:lnTo>
                      <a:pt x="150" y="463"/>
                    </a:lnTo>
                    <a:lnTo>
                      <a:pt x="151" y="462"/>
                    </a:lnTo>
                    <a:lnTo>
                      <a:pt x="151" y="461"/>
                    </a:lnTo>
                    <a:lnTo>
                      <a:pt x="153" y="461"/>
                    </a:lnTo>
                    <a:lnTo>
                      <a:pt x="151" y="460"/>
                    </a:lnTo>
                    <a:lnTo>
                      <a:pt x="149" y="458"/>
                    </a:lnTo>
                    <a:lnTo>
                      <a:pt x="145" y="458"/>
                    </a:lnTo>
                    <a:lnTo>
                      <a:pt x="144" y="458"/>
                    </a:lnTo>
                    <a:close/>
                  </a:path>
                </a:pathLst>
              </a:custGeom>
              <a:noFill/>
              <a:ln w="3175"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88" name="Group 131">
              <a:extLst>
                <a:ext uri="{FF2B5EF4-FFF2-40B4-BE49-F238E27FC236}">
                  <a16:creationId xmlns:a16="http://schemas.microsoft.com/office/drawing/2014/main" id="{9FB01D2B-1694-4FE2-95E0-6FC619E6AEC1}"/>
                </a:ext>
              </a:extLst>
            </p:cNvPr>
            <p:cNvGrpSpPr>
              <a:grpSpLocks/>
            </p:cNvGrpSpPr>
            <p:nvPr/>
          </p:nvGrpSpPr>
          <p:grpSpPr bwMode="auto">
            <a:xfrm>
              <a:off x="791" y="2910"/>
              <a:ext cx="569" cy="509"/>
              <a:chOff x="791" y="2910"/>
              <a:chExt cx="569" cy="509"/>
            </a:xfrm>
          </p:grpSpPr>
          <p:sp>
            <p:nvSpPr>
              <p:cNvPr id="483" name="Freeform 129">
                <a:extLst>
                  <a:ext uri="{FF2B5EF4-FFF2-40B4-BE49-F238E27FC236}">
                    <a16:creationId xmlns:a16="http://schemas.microsoft.com/office/drawing/2014/main" id="{E65A3F96-430E-446E-9607-011BE28E2BAA}"/>
                  </a:ext>
                </a:extLst>
              </p:cNvPr>
              <p:cNvSpPr>
                <a:spLocks/>
              </p:cNvSpPr>
              <p:nvPr/>
            </p:nvSpPr>
            <p:spPr bwMode="auto">
              <a:xfrm>
                <a:off x="791" y="2910"/>
                <a:ext cx="569" cy="509"/>
              </a:xfrm>
              <a:custGeom>
                <a:avLst/>
                <a:gdLst>
                  <a:gd name="T0" fmla="*/ 128 w 569"/>
                  <a:gd name="T1" fmla="*/ 470 h 509"/>
                  <a:gd name="T2" fmla="*/ 100 w 569"/>
                  <a:gd name="T3" fmla="*/ 473 h 509"/>
                  <a:gd name="T4" fmla="*/ 79 w 569"/>
                  <a:gd name="T5" fmla="*/ 467 h 509"/>
                  <a:gd name="T6" fmla="*/ 69 w 569"/>
                  <a:gd name="T7" fmla="*/ 420 h 509"/>
                  <a:gd name="T8" fmla="*/ 60 w 569"/>
                  <a:gd name="T9" fmla="*/ 397 h 509"/>
                  <a:gd name="T10" fmla="*/ 56 w 569"/>
                  <a:gd name="T11" fmla="*/ 386 h 509"/>
                  <a:gd name="T12" fmla="*/ 81 w 569"/>
                  <a:gd name="T13" fmla="*/ 368 h 509"/>
                  <a:gd name="T14" fmla="*/ 91 w 569"/>
                  <a:gd name="T15" fmla="*/ 338 h 509"/>
                  <a:gd name="T16" fmla="*/ 106 w 569"/>
                  <a:gd name="T17" fmla="*/ 306 h 509"/>
                  <a:gd name="T18" fmla="*/ 89 w 569"/>
                  <a:gd name="T19" fmla="*/ 267 h 509"/>
                  <a:gd name="T20" fmla="*/ 60 w 569"/>
                  <a:gd name="T21" fmla="*/ 236 h 509"/>
                  <a:gd name="T22" fmla="*/ 33 w 569"/>
                  <a:gd name="T23" fmla="*/ 210 h 509"/>
                  <a:gd name="T24" fmla="*/ 6 w 569"/>
                  <a:gd name="T25" fmla="*/ 198 h 509"/>
                  <a:gd name="T26" fmla="*/ 25 w 569"/>
                  <a:gd name="T27" fmla="*/ 175 h 509"/>
                  <a:gd name="T28" fmla="*/ 41 w 569"/>
                  <a:gd name="T29" fmla="*/ 146 h 509"/>
                  <a:gd name="T30" fmla="*/ 85 w 569"/>
                  <a:gd name="T31" fmla="*/ 126 h 509"/>
                  <a:gd name="T32" fmla="*/ 128 w 569"/>
                  <a:gd name="T33" fmla="*/ 122 h 509"/>
                  <a:gd name="T34" fmla="*/ 164 w 569"/>
                  <a:gd name="T35" fmla="*/ 107 h 509"/>
                  <a:gd name="T36" fmla="*/ 188 w 569"/>
                  <a:gd name="T37" fmla="*/ 92 h 509"/>
                  <a:gd name="T38" fmla="*/ 237 w 569"/>
                  <a:gd name="T39" fmla="*/ 103 h 509"/>
                  <a:gd name="T40" fmla="*/ 273 w 569"/>
                  <a:gd name="T41" fmla="*/ 101 h 509"/>
                  <a:gd name="T42" fmla="*/ 282 w 569"/>
                  <a:gd name="T43" fmla="*/ 78 h 509"/>
                  <a:gd name="T44" fmla="*/ 295 w 569"/>
                  <a:gd name="T45" fmla="*/ 68 h 509"/>
                  <a:gd name="T46" fmla="*/ 321 w 569"/>
                  <a:gd name="T47" fmla="*/ 39 h 509"/>
                  <a:gd name="T48" fmla="*/ 343 w 569"/>
                  <a:gd name="T49" fmla="*/ 44 h 509"/>
                  <a:gd name="T50" fmla="*/ 368 w 569"/>
                  <a:gd name="T51" fmla="*/ 52 h 509"/>
                  <a:gd name="T52" fmla="*/ 423 w 569"/>
                  <a:gd name="T53" fmla="*/ 18 h 509"/>
                  <a:gd name="T54" fmla="*/ 446 w 569"/>
                  <a:gd name="T55" fmla="*/ 7 h 509"/>
                  <a:gd name="T56" fmla="*/ 468 w 569"/>
                  <a:gd name="T57" fmla="*/ 20 h 509"/>
                  <a:gd name="T58" fmla="*/ 488 w 569"/>
                  <a:gd name="T59" fmla="*/ 49 h 509"/>
                  <a:gd name="T60" fmla="*/ 491 w 569"/>
                  <a:gd name="T61" fmla="*/ 77 h 509"/>
                  <a:gd name="T62" fmla="*/ 489 w 569"/>
                  <a:gd name="T63" fmla="*/ 109 h 509"/>
                  <a:gd name="T64" fmla="*/ 483 w 569"/>
                  <a:gd name="T65" fmla="*/ 137 h 509"/>
                  <a:gd name="T66" fmla="*/ 499 w 569"/>
                  <a:gd name="T67" fmla="*/ 161 h 509"/>
                  <a:gd name="T68" fmla="*/ 528 w 569"/>
                  <a:gd name="T69" fmla="*/ 171 h 509"/>
                  <a:gd name="T70" fmla="*/ 541 w 569"/>
                  <a:gd name="T71" fmla="*/ 189 h 509"/>
                  <a:gd name="T72" fmla="*/ 539 w 569"/>
                  <a:gd name="T73" fmla="*/ 225 h 509"/>
                  <a:gd name="T74" fmla="*/ 552 w 569"/>
                  <a:gd name="T75" fmla="*/ 249 h 509"/>
                  <a:gd name="T76" fmla="*/ 542 w 569"/>
                  <a:gd name="T77" fmla="*/ 279 h 509"/>
                  <a:gd name="T78" fmla="*/ 530 w 569"/>
                  <a:gd name="T79" fmla="*/ 288 h 509"/>
                  <a:gd name="T80" fmla="*/ 548 w 569"/>
                  <a:gd name="T81" fmla="*/ 306 h 509"/>
                  <a:gd name="T82" fmla="*/ 567 w 569"/>
                  <a:gd name="T83" fmla="*/ 330 h 509"/>
                  <a:gd name="T84" fmla="*/ 557 w 569"/>
                  <a:gd name="T85" fmla="*/ 360 h 509"/>
                  <a:gd name="T86" fmla="*/ 544 w 569"/>
                  <a:gd name="T87" fmla="*/ 384 h 509"/>
                  <a:gd name="T88" fmla="*/ 524 w 569"/>
                  <a:gd name="T89" fmla="*/ 401 h 509"/>
                  <a:gd name="T90" fmla="*/ 495 w 569"/>
                  <a:gd name="T91" fmla="*/ 412 h 509"/>
                  <a:gd name="T92" fmla="*/ 475 w 569"/>
                  <a:gd name="T93" fmla="*/ 420 h 509"/>
                  <a:gd name="T94" fmla="*/ 469 w 569"/>
                  <a:gd name="T95" fmla="*/ 456 h 509"/>
                  <a:gd name="T96" fmla="*/ 457 w 569"/>
                  <a:gd name="T97" fmla="*/ 480 h 509"/>
                  <a:gd name="T98" fmla="*/ 438 w 569"/>
                  <a:gd name="T99" fmla="*/ 480 h 509"/>
                  <a:gd name="T100" fmla="*/ 411 w 569"/>
                  <a:gd name="T101" fmla="*/ 478 h 509"/>
                  <a:gd name="T102" fmla="*/ 386 w 569"/>
                  <a:gd name="T103" fmla="*/ 495 h 509"/>
                  <a:gd name="T104" fmla="*/ 372 w 569"/>
                  <a:gd name="T105" fmla="*/ 480 h 509"/>
                  <a:gd name="T106" fmla="*/ 340 w 569"/>
                  <a:gd name="T107" fmla="*/ 465 h 509"/>
                  <a:gd name="T108" fmla="*/ 330 w 569"/>
                  <a:gd name="T109" fmla="*/ 486 h 509"/>
                  <a:gd name="T110" fmla="*/ 312 w 569"/>
                  <a:gd name="T111" fmla="*/ 499 h 509"/>
                  <a:gd name="T112" fmla="*/ 291 w 569"/>
                  <a:gd name="T113" fmla="*/ 488 h 509"/>
                  <a:gd name="T114" fmla="*/ 269 w 569"/>
                  <a:gd name="T115" fmla="*/ 484 h 509"/>
                  <a:gd name="T116" fmla="*/ 243 w 569"/>
                  <a:gd name="T117" fmla="*/ 476 h 509"/>
                  <a:gd name="T118" fmla="*/ 233 w 569"/>
                  <a:gd name="T119" fmla="*/ 484 h 509"/>
                  <a:gd name="T120" fmla="*/ 216 w 569"/>
                  <a:gd name="T121" fmla="*/ 473 h 509"/>
                  <a:gd name="T122" fmla="*/ 190 w 569"/>
                  <a:gd name="T123" fmla="*/ 474 h 509"/>
                  <a:gd name="T124" fmla="*/ 158 w 569"/>
                  <a:gd name="T125" fmla="*/ 475 h 5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9"/>
                  <a:gd name="T190" fmla="*/ 0 h 509"/>
                  <a:gd name="T191" fmla="*/ 569 w 569"/>
                  <a:gd name="T192" fmla="*/ 509 h 50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9" h="509">
                    <a:moveTo>
                      <a:pt x="144" y="458"/>
                    </a:moveTo>
                    <a:lnTo>
                      <a:pt x="142" y="460"/>
                    </a:lnTo>
                    <a:lnTo>
                      <a:pt x="142" y="459"/>
                    </a:lnTo>
                    <a:lnTo>
                      <a:pt x="139" y="461"/>
                    </a:lnTo>
                    <a:lnTo>
                      <a:pt x="138" y="461"/>
                    </a:lnTo>
                    <a:lnTo>
                      <a:pt x="136" y="460"/>
                    </a:lnTo>
                    <a:lnTo>
                      <a:pt x="135" y="463"/>
                    </a:lnTo>
                    <a:lnTo>
                      <a:pt x="136" y="465"/>
                    </a:lnTo>
                    <a:lnTo>
                      <a:pt x="135" y="467"/>
                    </a:lnTo>
                    <a:lnTo>
                      <a:pt x="135" y="465"/>
                    </a:lnTo>
                    <a:lnTo>
                      <a:pt x="134" y="468"/>
                    </a:lnTo>
                    <a:lnTo>
                      <a:pt x="134" y="469"/>
                    </a:lnTo>
                    <a:lnTo>
                      <a:pt x="134" y="470"/>
                    </a:lnTo>
                    <a:lnTo>
                      <a:pt x="133" y="470"/>
                    </a:lnTo>
                    <a:lnTo>
                      <a:pt x="133" y="471"/>
                    </a:lnTo>
                    <a:lnTo>
                      <a:pt x="132" y="469"/>
                    </a:lnTo>
                    <a:lnTo>
                      <a:pt x="131" y="469"/>
                    </a:lnTo>
                    <a:lnTo>
                      <a:pt x="131" y="471"/>
                    </a:lnTo>
                    <a:lnTo>
                      <a:pt x="132" y="473"/>
                    </a:lnTo>
                    <a:lnTo>
                      <a:pt x="131" y="473"/>
                    </a:lnTo>
                    <a:lnTo>
                      <a:pt x="131" y="475"/>
                    </a:lnTo>
                    <a:lnTo>
                      <a:pt x="130" y="475"/>
                    </a:lnTo>
                    <a:lnTo>
                      <a:pt x="130" y="472"/>
                    </a:lnTo>
                    <a:lnTo>
                      <a:pt x="128" y="472"/>
                    </a:lnTo>
                    <a:lnTo>
                      <a:pt x="128" y="470"/>
                    </a:lnTo>
                    <a:lnTo>
                      <a:pt x="126" y="472"/>
                    </a:lnTo>
                    <a:lnTo>
                      <a:pt x="126" y="473"/>
                    </a:lnTo>
                    <a:lnTo>
                      <a:pt x="125" y="475"/>
                    </a:lnTo>
                    <a:lnTo>
                      <a:pt x="125" y="476"/>
                    </a:lnTo>
                    <a:lnTo>
                      <a:pt x="125" y="477"/>
                    </a:lnTo>
                    <a:lnTo>
                      <a:pt x="121" y="476"/>
                    </a:lnTo>
                    <a:lnTo>
                      <a:pt x="118" y="475"/>
                    </a:lnTo>
                    <a:lnTo>
                      <a:pt x="118" y="473"/>
                    </a:lnTo>
                    <a:lnTo>
                      <a:pt x="117" y="472"/>
                    </a:lnTo>
                    <a:lnTo>
                      <a:pt x="114" y="475"/>
                    </a:lnTo>
                    <a:lnTo>
                      <a:pt x="114" y="478"/>
                    </a:lnTo>
                    <a:lnTo>
                      <a:pt x="113" y="478"/>
                    </a:lnTo>
                    <a:lnTo>
                      <a:pt x="111" y="480"/>
                    </a:lnTo>
                    <a:lnTo>
                      <a:pt x="111" y="478"/>
                    </a:lnTo>
                    <a:lnTo>
                      <a:pt x="107" y="479"/>
                    </a:lnTo>
                    <a:lnTo>
                      <a:pt x="107" y="478"/>
                    </a:lnTo>
                    <a:lnTo>
                      <a:pt x="105" y="478"/>
                    </a:lnTo>
                    <a:lnTo>
                      <a:pt x="105" y="476"/>
                    </a:lnTo>
                    <a:lnTo>
                      <a:pt x="104" y="475"/>
                    </a:lnTo>
                    <a:lnTo>
                      <a:pt x="103" y="476"/>
                    </a:lnTo>
                    <a:lnTo>
                      <a:pt x="100" y="476"/>
                    </a:lnTo>
                    <a:lnTo>
                      <a:pt x="102" y="475"/>
                    </a:lnTo>
                    <a:lnTo>
                      <a:pt x="102" y="473"/>
                    </a:lnTo>
                    <a:lnTo>
                      <a:pt x="104" y="472"/>
                    </a:lnTo>
                    <a:lnTo>
                      <a:pt x="100" y="472"/>
                    </a:lnTo>
                    <a:lnTo>
                      <a:pt x="100" y="473"/>
                    </a:lnTo>
                    <a:lnTo>
                      <a:pt x="98" y="472"/>
                    </a:lnTo>
                    <a:lnTo>
                      <a:pt x="98" y="470"/>
                    </a:lnTo>
                    <a:lnTo>
                      <a:pt x="98" y="468"/>
                    </a:lnTo>
                    <a:lnTo>
                      <a:pt x="95" y="465"/>
                    </a:lnTo>
                    <a:lnTo>
                      <a:pt x="93" y="466"/>
                    </a:lnTo>
                    <a:lnTo>
                      <a:pt x="93" y="467"/>
                    </a:lnTo>
                    <a:lnTo>
                      <a:pt x="94" y="468"/>
                    </a:lnTo>
                    <a:lnTo>
                      <a:pt x="92" y="468"/>
                    </a:lnTo>
                    <a:lnTo>
                      <a:pt x="90" y="471"/>
                    </a:lnTo>
                    <a:lnTo>
                      <a:pt x="89" y="471"/>
                    </a:lnTo>
                    <a:lnTo>
                      <a:pt x="87" y="472"/>
                    </a:lnTo>
                    <a:lnTo>
                      <a:pt x="87" y="471"/>
                    </a:lnTo>
                    <a:lnTo>
                      <a:pt x="87" y="470"/>
                    </a:lnTo>
                    <a:lnTo>
                      <a:pt x="86" y="471"/>
                    </a:lnTo>
                    <a:lnTo>
                      <a:pt x="85" y="471"/>
                    </a:lnTo>
                    <a:lnTo>
                      <a:pt x="85" y="467"/>
                    </a:lnTo>
                    <a:lnTo>
                      <a:pt x="85" y="468"/>
                    </a:lnTo>
                    <a:lnTo>
                      <a:pt x="84" y="467"/>
                    </a:lnTo>
                    <a:lnTo>
                      <a:pt x="84" y="463"/>
                    </a:lnTo>
                    <a:lnTo>
                      <a:pt x="82" y="463"/>
                    </a:lnTo>
                    <a:lnTo>
                      <a:pt x="83" y="464"/>
                    </a:lnTo>
                    <a:lnTo>
                      <a:pt x="81" y="464"/>
                    </a:lnTo>
                    <a:lnTo>
                      <a:pt x="81" y="467"/>
                    </a:lnTo>
                    <a:lnTo>
                      <a:pt x="79" y="467"/>
                    </a:lnTo>
                    <a:lnTo>
                      <a:pt x="79" y="468"/>
                    </a:lnTo>
                    <a:lnTo>
                      <a:pt x="76" y="466"/>
                    </a:lnTo>
                    <a:lnTo>
                      <a:pt x="74" y="465"/>
                    </a:lnTo>
                    <a:lnTo>
                      <a:pt x="72" y="469"/>
                    </a:lnTo>
                    <a:lnTo>
                      <a:pt x="71" y="469"/>
                    </a:lnTo>
                    <a:lnTo>
                      <a:pt x="68" y="468"/>
                    </a:lnTo>
                    <a:lnTo>
                      <a:pt x="67" y="468"/>
                    </a:lnTo>
                    <a:lnTo>
                      <a:pt x="68" y="465"/>
                    </a:lnTo>
                    <a:lnTo>
                      <a:pt x="68" y="464"/>
                    </a:lnTo>
                    <a:lnTo>
                      <a:pt x="69" y="459"/>
                    </a:lnTo>
                    <a:lnTo>
                      <a:pt x="70" y="456"/>
                    </a:lnTo>
                    <a:lnTo>
                      <a:pt x="68" y="455"/>
                    </a:lnTo>
                    <a:lnTo>
                      <a:pt x="69" y="452"/>
                    </a:lnTo>
                    <a:lnTo>
                      <a:pt x="65" y="448"/>
                    </a:lnTo>
                    <a:lnTo>
                      <a:pt x="64" y="448"/>
                    </a:lnTo>
                    <a:lnTo>
                      <a:pt x="61" y="452"/>
                    </a:lnTo>
                    <a:lnTo>
                      <a:pt x="61" y="451"/>
                    </a:lnTo>
                    <a:lnTo>
                      <a:pt x="63" y="450"/>
                    </a:lnTo>
                    <a:lnTo>
                      <a:pt x="64" y="445"/>
                    </a:lnTo>
                    <a:lnTo>
                      <a:pt x="63" y="444"/>
                    </a:lnTo>
                    <a:lnTo>
                      <a:pt x="63" y="443"/>
                    </a:lnTo>
                    <a:lnTo>
                      <a:pt x="65" y="437"/>
                    </a:lnTo>
                    <a:lnTo>
                      <a:pt x="64" y="433"/>
                    </a:lnTo>
                    <a:lnTo>
                      <a:pt x="66" y="431"/>
                    </a:lnTo>
                    <a:lnTo>
                      <a:pt x="68" y="428"/>
                    </a:lnTo>
                    <a:lnTo>
                      <a:pt x="68" y="421"/>
                    </a:lnTo>
                    <a:lnTo>
                      <a:pt x="69" y="420"/>
                    </a:lnTo>
                    <a:lnTo>
                      <a:pt x="70" y="417"/>
                    </a:lnTo>
                    <a:lnTo>
                      <a:pt x="69" y="415"/>
                    </a:lnTo>
                    <a:lnTo>
                      <a:pt x="67" y="416"/>
                    </a:lnTo>
                    <a:lnTo>
                      <a:pt x="65" y="414"/>
                    </a:lnTo>
                    <a:lnTo>
                      <a:pt x="65" y="412"/>
                    </a:lnTo>
                    <a:lnTo>
                      <a:pt x="63" y="411"/>
                    </a:lnTo>
                    <a:lnTo>
                      <a:pt x="61" y="412"/>
                    </a:lnTo>
                    <a:lnTo>
                      <a:pt x="58" y="411"/>
                    </a:lnTo>
                    <a:lnTo>
                      <a:pt x="58" y="409"/>
                    </a:lnTo>
                    <a:lnTo>
                      <a:pt x="60" y="409"/>
                    </a:lnTo>
                    <a:lnTo>
                      <a:pt x="60" y="408"/>
                    </a:lnTo>
                    <a:lnTo>
                      <a:pt x="57" y="407"/>
                    </a:lnTo>
                    <a:lnTo>
                      <a:pt x="57" y="406"/>
                    </a:lnTo>
                    <a:lnTo>
                      <a:pt x="55" y="406"/>
                    </a:lnTo>
                    <a:lnTo>
                      <a:pt x="53" y="405"/>
                    </a:lnTo>
                    <a:lnTo>
                      <a:pt x="52" y="405"/>
                    </a:lnTo>
                    <a:lnTo>
                      <a:pt x="52" y="402"/>
                    </a:lnTo>
                    <a:lnTo>
                      <a:pt x="50" y="401"/>
                    </a:lnTo>
                    <a:lnTo>
                      <a:pt x="53" y="402"/>
                    </a:lnTo>
                    <a:lnTo>
                      <a:pt x="56" y="405"/>
                    </a:lnTo>
                    <a:lnTo>
                      <a:pt x="59" y="405"/>
                    </a:lnTo>
                    <a:lnTo>
                      <a:pt x="60" y="404"/>
                    </a:lnTo>
                    <a:lnTo>
                      <a:pt x="61" y="404"/>
                    </a:lnTo>
                    <a:lnTo>
                      <a:pt x="63" y="403"/>
                    </a:lnTo>
                    <a:lnTo>
                      <a:pt x="61" y="403"/>
                    </a:lnTo>
                    <a:lnTo>
                      <a:pt x="60" y="397"/>
                    </a:lnTo>
                    <a:lnTo>
                      <a:pt x="56" y="396"/>
                    </a:lnTo>
                    <a:lnTo>
                      <a:pt x="55" y="394"/>
                    </a:lnTo>
                    <a:lnTo>
                      <a:pt x="56" y="392"/>
                    </a:lnTo>
                    <a:lnTo>
                      <a:pt x="55" y="391"/>
                    </a:lnTo>
                    <a:lnTo>
                      <a:pt x="56" y="390"/>
                    </a:lnTo>
                    <a:lnTo>
                      <a:pt x="57" y="391"/>
                    </a:lnTo>
                    <a:lnTo>
                      <a:pt x="57" y="392"/>
                    </a:lnTo>
                    <a:lnTo>
                      <a:pt x="58" y="391"/>
                    </a:lnTo>
                    <a:lnTo>
                      <a:pt x="59" y="391"/>
                    </a:lnTo>
                    <a:lnTo>
                      <a:pt x="60" y="391"/>
                    </a:lnTo>
                    <a:lnTo>
                      <a:pt x="63" y="390"/>
                    </a:lnTo>
                    <a:lnTo>
                      <a:pt x="64" y="391"/>
                    </a:lnTo>
                    <a:lnTo>
                      <a:pt x="67" y="388"/>
                    </a:lnTo>
                    <a:lnTo>
                      <a:pt x="65" y="388"/>
                    </a:lnTo>
                    <a:lnTo>
                      <a:pt x="65" y="386"/>
                    </a:lnTo>
                    <a:lnTo>
                      <a:pt x="63" y="386"/>
                    </a:lnTo>
                    <a:lnTo>
                      <a:pt x="62" y="385"/>
                    </a:lnTo>
                    <a:lnTo>
                      <a:pt x="60" y="386"/>
                    </a:lnTo>
                    <a:lnTo>
                      <a:pt x="61" y="384"/>
                    </a:lnTo>
                    <a:lnTo>
                      <a:pt x="60" y="384"/>
                    </a:lnTo>
                    <a:lnTo>
                      <a:pt x="58" y="385"/>
                    </a:lnTo>
                    <a:lnTo>
                      <a:pt x="58" y="384"/>
                    </a:lnTo>
                    <a:lnTo>
                      <a:pt x="57" y="384"/>
                    </a:lnTo>
                    <a:lnTo>
                      <a:pt x="56" y="386"/>
                    </a:lnTo>
                    <a:lnTo>
                      <a:pt x="55" y="386"/>
                    </a:lnTo>
                    <a:lnTo>
                      <a:pt x="55" y="388"/>
                    </a:lnTo>
                    <a:lnTo>
                      <a:pt x="53" y="387"/>
                    </a:lnTo>
                    <a:lnTo>
                      <a:pt x="52" y="383"/>
                    </a:lnTo>
                    <a:lnTo>
                      <a:pt x="53" y="384"/>
                    </a:lnTo>
                    <a:lnTo>
                      <a:pt x="53" y="383"/>
                    </a:lnTo>
                    <a:lnTo>
                      <a:pt x="52" y="382"/>
                    </a:lnTo>
                    <a:lnTo>
                      <a:pt x="54" y="380"/>
                    </a:lnTo>
                    <a:lnTo>
                      <a:pt x="53" y="378"/>
                    </a:lnTo>
                    <a:lnTo>
                      <a:pt x="54" y="376"/>
                    </a:lnTo>
                    <a:lnTo>
                      <a:pt x="58" y="374"/>
                    </a:lnTo>
                    <a:lnTo>
                      <a:pt x="61" y="368"/>
                    </a:lnTo>
                    <a:lnTo>
                      <a:pt x="71" y="365"/>
                    </a:lnTo>
                    <a:lnTo>
                      <a:pt x="73" y="364"/>
                    </a:lnTo>
                    <a:lnTo>
                      <a:pt x="75" y="364"/>
                    </a:lnTo>
                    <a:lnTo>
                      <a:pt x="74" y="364"/>
                    </a:lnTo>
                    <a:lnTo>
                      <a:pt x="74" y="367"/>
                    </a:lnTo>
                    <a:lnTo>
                      <a:pt x="76" y="368"/>
                    </a:lnTo>
                    <a:lnTo>
                      <a:pt x="77" y="370"/>
                    </a:lnTo>
                    <a:lnTo>
                      <a:pt x="77" y="371"/>
                    </a:lnTo>
                    <a:lnTo>
                      <a:pt x="79" y="371"/>
                    </a:lnTo>
                    <a:lnTo>
                      <a:pt x="80" y="371"/>
                    </a:lnTo>
                    <a:lnTo>
                      <a:pt x="81" y="369"/>
                    </a:lnTo>
                    <a:lnTo>
                      <a:pt x="81" y="368"/>
                    </a:lnTo>
                    <a:lnTo>
                      <a:pt x="82" y="367"/>
                    </a:lnTo>
                    <a:lnTo>
                      <a:pt x="82" y="365"/>
                    </a:lnTo>
                    <a:lnTo>
                      <a:pt x="84" y="364"/>
                    </a:lnTo>
                    <a:lnTo>
                      <a:pt x="85" y="361"/>
                    </a:lnTo>
                    <a:lnTo>
                      <a:pt x="86" y="361"/>
                    </a:lnTo>
                    <a:lnTo>
                      <a:pt x="89" y="361"/>
                    </a:lnTo>
                    <a:lnTo>
                      <a:pt x="89" y="360"/>
                    </a:lnTo>
                    <a:lnTo>
                      <a:pt x="90" y="360"/>
                    </a:lnTo>
                    <a:lnTo>
                      <a:pt x="91" y="360"/>
                    </a:lnTo>
                    <a:lnTo>
                      <a:pt x="93" y="358"/>
                    </a:lnTo>
                    <a:lnTo>
                      <a:pt x="93" y="359"/>
                    </a:lnTo>
                    <a:lnTo>
                      <a:pt x="95" y="356"/>
                    </a:lnTo>
                    <a:lnTo>
                      <a:pt x="95" y="354"/>
                    </a:lnTo>
                    <a:lnTo>
                      <a:pt x="93" y="353"/>
                    </a:lnTo>
                    <a:lnTo>
                      <a:pt x="92" y="352"/>
                    </a:lnTo>
                    <a:lnTo>
                      <a:pt x="91" y="351"/>
                    </a:lnTo>
                    <a:lnTo>
                      <a:pt x="90" y="352"/>
                    </a:lnTo>
                    <a:lnTo>
                      <a:pt x="89" y="352"/>
                    </a:lnTo>
                    <a:lnTo>
                      <a:pt x="87" y="354"/>
                    </a:lnTo>
                    <a:lnTo>
                      <a:pt x="86" y="353"/>
                    </a:lnTo>
                    <a:lnTo>
                      <a:pt x="87" y="350"/>
                    </a:lnTo>
                    <a:lnTo>
                      <a:pt x="90" y="349"/>
                    </a:lnTo>
                    <a:lnTo>
                      <a:pt x="92" y="344"/>
                    </a:lnTo>
                    <a:lnTo>
                      <a:pt x="92" y="341"/>
                    </a:lnTo>
                    <a:lnTo>
                      <a:pt x="91" y="339"/>
                    </a:lnTo>
                    <a:lnTo>
                      <a:pt x="91" y="338"/>
                    </a:lnTo>
                    <a:lnTo>
                      <a:pt x="90" y="335"/>
                    </a:lnTo>
                    <a:lnTo>
                      <a:pt x="91" y="333"/>
                    </a:lnTo>
                    <a:lnTo>
                      <a:pt x="95" y="333"/>
                    </a:lnTo>
                    <a:lnTo>
                      <a:pt x="95" y="331"/>
                    </a:lnTo>
                    <a:lnTo>
                      <a:pt x="97" y="330"/>
                    </a:lnTo>
                    <a:lnTo>
                      <a:pt x="96" y="330"/>
                    </a:lnTo>
                    <a:lnTo>
                      <a:pt x="97" y="326"/>
                    </a:lnTo>
                    <a:lnTo>
                      <a:pt x="95" y="324"/>
                    </a:lnTo>
                    <a:lnTo>
                      <a:pt x="95" y="321"/>
                    </a:lnTo>
                    <a:lnTo>
                      <a:pt x="98" y="318"/>
                    </a:lnTo>
                    <a:lnTo>
                      <a:pt x="97" y="316"/>
                    </a:lnTo>
                    <a:lnTo>
                      <a:pt x="96" y="314"/>
                    </a:lnTo>
                    <a:lnTo>
                      <a:pt x="97" y="313"/>
                    </a:lnTo>
                    <a:lnTo>
                      <a:pt x="98" y="314"/>
                    </a:lnTo>
                    <a:lnTo>
                      <a:pt x="100" y="310"/>
                    </a:lnTo>
                    <a:lnTo>
                      <a:pt x="99" y="308"/>
                    </a:lnTo>
                    <a:lnTo>
                      <a:pt x="100" y="308"/>
                    </a:lnTo>
                    <a:lnTo>
                      <a:pt x="100" y="304"/>
                    </a:lnTo>
                    <a:lnTo>
                      <a:pt x="101" y="304"/>
                    </a:lnTo>
                    <a:lnTo>
                      <a:pt x="102" y="304"/>
                    </a:lnTo>
                    <a:lnTo>
                      <a:pt x="103" y="304"/>
                    </a:lnTo>
                    <a:lnTo>
                      <a:pt x="104" y="304"/>
                    </a:lnTo>
                    <a:lnTo>
                      <a:pt x="105" y="304"/>
                    </a:lnTo>
                    <a:lnTo>
                      <a:pt x="106" y="304"/>
                    </a:lnTo>
                    <a:lnTo>
                      <a:pt x="106" y="306"/>
                    </a:lnTo>
                    <a:lnTo>
                      <a:pt x="107" y="305"/>
                    </a:lnTo>
                    <a:lnTo>
                      <a:pt x="107" y="299"/>
                    </a:lnTo>
                    <a:lnTo>
                      <a:pt x="107" y="293"/>
                    </a:lnTo>
                    <a:lnTo>
                      <a:pt x="106" y="291"/>
                    </a:lnTo>
                    <a:lnTo>
                      <a:pt x="107" y="289"/>
                    </a:lnTo>
                    <a:lnTo>
                      <a:pt x="107" y="287"/>
                    </a:lnTo>
                    <a:lnTo>
                      <a:pt x="106" y="287"/>
                    </a:lnTo>
                    <a:lnTo>
                      <a:pt x="105" y="286"/>
                    </a:lnTo>
                    <a:lnTo>
                      <a:pt x="106" y="284"/>
                    </a:lnTo>
                    <a:lnTo>
                      <a:pt x="107" y="283"/>
                    </a:lnTo>
                    <a:lnTo>
                      <a:pt x="107" y="280"/>
                    </a:lnTo>
                    <a:lnTo>
                      <a:pt x="106" y="280"/>
                    </a:lnTo>
                    <a:lnTo>
                      <a:pt x="107" y="278"/>
                    </a:lnTo>
                    <a:lnTo>
                      <a:pt x="110" y="277"/>
                    </a:lnTo>
                    <a:lnTo>
                      <a:pt x="106" y="277"/>
                    </a:lnTo>
                    <a:lnTo>
                      <a:pt x="104" y="276"/>
                    </a:lnTo>
                    <a:lnTo>
                      <a:pt x="100" y="272"/>
                    </a:lnTo>
                    <a:lnTo>
                      <a:pt x="98" y="269"/>
                    </a:lnTo>
                    <a:lnTo>
                      <a:pt x="93" y="268"/>
                    </a:lnTo>
                    <a:lnTo>
                      <a:pt x="92" y="267"/>
                    </a:lnTo>
                    <a:lnTo>
                      <a:pt x="89" y="268"/>
                    </a:lnTo>
                    <a:lnTo>
                      <a:pt x="87" y="267"/>
                    </a:lnTo>
                    <a:lnTo>
                      <a:pt x="87" y="266"/>
                    </a:lnTo>
                    <a:lnTo>
                      <a:pt x="89" y="267"/>
                    </a:lnTo>
                    <a:lnTo>
                      <a:pt x="90" y="262"/>
                    </a:lnTo>
                    <a:lnTo>
                      <a:pt x="90" y="260"/>
                    </a:lnTo>
                    <a:lnTo>
                      <a:pt x="90" y="259"/>
                    </a:lnTo>
                    <a:lnTo>
                      <a:pt x="90" y="256"/>
                    </a:lnTo>
                    <a:lnTo>
                      <a:pt x="87" y="256"/>
                    </a:lnTo>
                    <a:lnTo>
                      <a:pt x="85" y="255"/>
                    </a:lnTo>
                    <a:lnTo>
                      <a:pt x="83" y="254"/>
                    </a:lnTo>
                    <a:lnTo>
                      <a:pt x="79" y="254"/>
                    </a:lnTo>
                    <a:lnTo>
                      <a:pt x="77" y="255"/>
                    </a:lnTo>
                    <a:lnTo>
                      <a:pt x="77" y="252"/>
                    </a:lnTo>
                    <a:lnTo>
                      <a:pt x="76" y="248"/>
                    </a:lnTo>
                    <a:lnTo>
                      <a:pt x="74" y="247"/>
                    </a:lnTo>
                    <a:lnTo>
                      <a:pt x="73" y="248"/>
                    </a:lnTo>
                    <a:lnTo>
                      <a:pt x="73" y="247"/>
                    </a:lnTo>
                    <a:lnTo>
                      <a:pt x="71" y="244"/>
                    </a:lnTo>
                    <a:lnTo>
                      <a:pt x="70" y="244"/>
                    </a:lnTo>
                    <a:lnTo>
                      <a:pt x="70" y="238"/>
                    </a:lnTo>
                    <a:lnTo>
                      <a:pt x="68" y="237"/>
                    </a:lnTo>
                    <a:lnTo>
                      <a:pt x="67" y="235"/>
                    </a:lnTo>
                    <a:lnTo>
                      <a:pt x="66" y="235"/>
                    </a:lnTo>
                    <a:lnTo>
                      <a:pt x="65" y="234"/>
                    </a:lnTo>
                    <a:lnTo>
                      <a:pt x="63" y="236"/>
                    </a:lnTo>
                    <a:lnTo>
                      <a:pt x="62" y="236"/>
                    </a:lnTo>
                    <a:lnTo>
                      <a:pt x="61" y="235"/>
                    </a:lnTo>
                    <a:lnTo>
                      <a:pt x="60" y="236"/>
                    </a:lnTo>
                    <a:lnTo>
                      <a:pt x="61" y="237"/>
                    </a:lnTo>
                    <a:lnTo>
                      <a:pt x="53" y="237"/>
                    </a:lnTo>
                    <a:lnTo>
                      <a:pt x="52" y="236"/>
                    </a:lnTo>
                    <a:lnTo>
                      <a:pt x="43" y="234"/>
                    </a:lnTo>
                    <a:lnTo>
                      <a:pt x="43" y="233"/>
                    </a:lnTo>
                    <a:lnTo>
                      <a:pt x="42" y="232"/>
                    </a:lnTo>
                    <a:lnTo>
                      <a:pt x="42" y="231"/>
                    </a:lnTo>
                    <a:lnTo>
                      <a:pt x="40" y="229"/>
                    </a:lnTo>
                    <a:lnTo>
                      <a:pt x="41" y="228"/>
                    </a:lnTo>
                    <a:lnTo>
                      <a:pt x="40" y="227"/>
                    </a:lnTo>
                    <a:lnTo>
                      <a:pt x="38" y="226"/>
                    </a:lnTo>
                    <a:lnTo>
                      <a:pt x="37" y="224"/>
                    </a:lnTo>
                    <a:lnTo>
                      <a:pt x="36" y="224"/>
                    </a:lnTo>
                    <a:lnTo>
                      <a:pt x="35" y="223"/>
                    </a:lnTo>
                    <a:lnTo>
                      <a:pt x="32" y="223"/>
                    </a:lnTo>
                    <a:lnTo>
                      <a:pt x="31" y="220"/>
                    </a:lnTo>
                    <a:lnTo>
                      <a:pt x="29" y="220"/>
                    </a:lnTo>
                    <a:lnTo>
                      <a:pt x="27" y="219"/>
                    </a:lnTo>
                    <a:lnTo>
                      <a:pt x="28" y="215"/>
                    </a:lnTo>
                    <a:lnTo>
                      <a:pt x="29" y="216"/>
                    </a:lnTo>
                    <a:lnTo>
                      <a:pt x="30" y="215"/>
                    </a:lnTo>
                    <a:lnTo>
                      <a:pt x="34" y="215"/>
                    </a:lnTo>
                    <a:lnTo>
                      <a:pt x="37" y="217"/>
                    </a:lnTo>
                    <a:lnTo>
                      <a:pt x="37" y="216"/>
                    </a:lnTo>
                    <a:lnTo>
                      <a:pt x="35" y="215"/>
                    </a:lnTo>
                    <a:lnTo>
                      <a:pt x="34" y="215"/>
                    </a:lnTo>
                    <a:lnTo>
                      <a:pt x="33" y="210"/>
                    </a:lnTo>
                    <a:lnTo>
                      <a:pt x="32" y="210"/>
                    </a:lnTo>
                    <a:lnTo>
                      <a:pt x="27" y="210"/>
                    </a:lnTo>
                    <a:lnTo>
                      <a:pt x="25" y="212"/>
                    </a:lnTo>
                    <a:lnTo>
                      <a:pt x="23" y="212"/>
                    </a:lnTo>
                    <a:lnTo>
                      <a:pt x="22" y="211"/>
                    </a:lnTo>
                    <a:lnTo>
                      <a:pt x="22" y="210"/>
                    </a:lnTo>
                    <a:lnTo>
                      <a:pt x="22" y="209"/>
                    </a:lnTo>
                    <a:lnTo>
                      <a:pt x="21" y="209"/>
                    </a:lnTo>
                    <a:lnTo>
                      <a:pt x="20" y="207"/>
                    </a:lnTo>
                    <a:lnTo>
                      <a:pt x="19" y="209"/>
                    </a:lnTo>
                    <a:lnTo>
                      <a:pt x="13" y="207"/>
                    </a:lnTo>
                    <a:lnTo>
                      <a:pt x="12" y="210"/>
                    </a:lnTo>
                    <a:lnTo>
                      <a:pt x="11" y="210"/>
                    </a:lnTo>
                    <a:lnTo>
                      <a:pt x="9" y="212"/>
                    </a:lnTo>
                    <a:lnTo>
                      <a:pt x="7" y="212"/>
                    </a:lnTo>
                    <a:lnTo>
                      <a:pt x="7" y="209"/>
                    </a:lnTo>
                    <a:lnTo>
                      <a:pt x="3" y="209"/>
                    </a:lnTo>
                    <a:lnTo>
                      <a:pt x="1" y="209"/>
                    </a:lnTo>
                    <a:lnTo>
                      <a:pt x="0" y="209"/>
                    </a:lnTo>
                    <a:lnTo>
                      <a:pt x="0" y="207"/>
                    </a:lnTo>
                    <a:lnTo>
                      <a:pt x="2" y="205"/>
                    </a:lnTo>
                    <a:lnTo>
                      <a:pt x="2" y="203"/>
                    </a:lnTo>
                    <a:lnTo>
                      <a:pt x="4" y="202"/>
                    </a:lnTo>
                    <a:lnTo>
                      <a:pt x="5" y="202"/>
                    </a:lnTo>
                    <a:lnTo>
                      <a:pt x="4" y="200"/>
                    </a:lnTo>
                    <a:lnTo>
                      <a:pt x="6" y="198"/>
                    </a:lnTo>
                    <a:lnTo>
                      <a:pt x="6" y="196"/>
                    </a:lnTo>
                    <a:lnTo>
                      <a:pt x="8" y="197"/>
                    </a:lnTo>
                    <a:lnTo>
                      <a:pt x="11" y="197"/>
                    </a:lnTo>
                    <a:lnTo>
                      <a:pt x="11" y="193"/>
                    </a:lnTo>
                    <a:lnTo>
                      <a:pt x="11" y="190"/>
                    </a:lnTo>
                    <a:lnTo>
                      <a:pt x="9" y="189"/>
                    </a:lnTo>
                    <a:lnTo>
                      <a:pt x="8" y="186"/>
                    </a:lnTo>
                    <a:lnTo>
                      <a:pt x="6" y="188"/>
                    </a:lnTo>
                    <a:lnTo>
                      <a:pt x="6" y="186"/>
                    </a:lnTo>
                    <a:lnTo>
                      <a:pt x="6" y="183"/>
                    </a:lnTo>
                    <a:lnTo>
                      <a:pt x="7" y="180"/>
                    </a:lnTo>
                    <a:lnTo>
                      <a:pt x="6" y="179"/>
                    </a:lnTo>
                    <a:lnTo>
                      <a:pt x="8" y="178"/>
                    </a:lnTo>
                    <a:lnTo>
                      <a:pt x="9" y="179"/>
                    </a:lnTo>
                    <a:lnTo>
                      <a:pt x="11" y="177"/>
                    </a:lnTo>
                    <a:lnTo>
                      <a:pt x="12" y="177"/>
                    </a:lnTo>
                    <a:lnTo>
                      <a:pt x="12" y="175"/>
                    </a:lnTo>
                    <a:lnTo>
                      <a:pt x="16" y="175"/>
                    </a:lnTo>
                    <a:lnTo>
                      <a:pt x="16" y="176"/>
                    </a:lnTo>
                    <a:lnTo>
                      <a:pt x="20" y="178"/>
                    </a:lnTo>
                    <a:lnTo>
                      <a:pt x="22" y="178"/>
                    </a:lnTo>
                    <a:lnTo>
                      <a:pt x="22" y="176"/>
                    </a:lnTo>
                    <a:lnTo>
                      <a:pt x="22" y="175"/>
                    </a:lnTo>
                    <a:lnTo>
                      <a:pt x="22" y="174"/>
                    </a:lnTo>
                    <a:lnTo>
                      <a:pt x="23" y="175"/>
                    </a:lnTo>
                    <a:lnTo>
                      <a:pt x="25" y="175"/>
                    </a:lnTo>
                    <a:lnTo>
                      <a:pt x="25" y="171"/>
                    </a:lnTo>
                    <a:lnTo>
                      <a:pt x="25" y="170"/>
                    </a:lnTo>
                    <a:lnTo>
                      <a:pt x="25" y="166"/>
                    </a:lnTo>
                    <a:lnTo>
                      <a:pt x="25" y="167"/>
                    </a:lnTo>
                    <a:lnTo>
                      <a:pt x="26" y="167"/>
                    </a:lnTo>
                    <a:lnTo>
                      <a:pt x="27" y="169"/>
                    </a:lnTo>
                    <a:lnTo>
                      <a:pt x="28" y="169"/>
                    </a:lnTo>
                    <a:lnTo>
                      <a:pt x="30" y="170"/>
                    </a:lnTo>
                    <a:lnTo>
                      <a:pt x="31" y="168"/>
                    </a:lnTo>
                    <a:lnTo>
                      <a:pt x="31" y="165"/>
                    </a:lnTo>
                    <a:lnTo>
                      <a:pt x="31" y="163"/>
                    </a:lnTo>
                    <a:lnTo>
                      <a:pt x="29" y="162"/>
                    </a:lnTo>
                    <a:lnTo>
                      <a:pt x="33" y="162"/>
                    </a:lnTo>
                    <a:lnTo>
                      <a:pt x="33" y="159"/>
                    </a:lnTo>
                    <a:lnTo>
                      <a:pt x="32" y="155"/>
                    </a:lnTo>
                    <a:lnTo>
                      <a:pt x="33" y="154"/>
                    </a:lnTo>
                    <a:lnTo>
                      <a:pt x="33" y="150"/>
                    </a:lnTo>
                    <a:lnTo>
                      <a:pt x="34" y="152"/>
                    </a:lnTo>
                    <a:lnTo>
                      <a:pt x="37" y="152"/>
                    </a:lnTo>
                    <a:lnTo>
                      <a:pt x="38" y="151"/>
                    </a:lnTo>
                    <a:lnTo>
                      <a:pt x="38" y="150"/>
                    </a:lnTo>
                    <a:lnTo>
                      <a:pt x="40" y="150"/>
                    </a:lnTo>
                    <a:lnTo>
                      <a:pt x="40" y="149"/>
                    </a:lnTo>
                    <a:lnTo>
                      <a:pt x="41" y="149"/>
                    </a:lnTo>
                    <a:lnTo>
                      <a:pt x="41" y="148"/>
                    </a:lnTo>
                    <a:lnTo>
                      <a:pt x="41" y="146"/>
                    </a:lnTo>
                    <a:lnTo>
                      <a:pt x="43" y="146"/>
                    </a:lnTo>
                    <a:lnTo>
                      <a:pt x="43" y="145"/>
                    </a:lnTo>
                    <a:lnTo>
                      <a:pt x="46" y="145"/>
                    </a:lnTo>
                    <a:lnTo>
                      <a:pt x="47" y="142"/>
                    </a:lnTo>
                    <a:lnTo>
                      <a:pt x="50" y="142"/>
                    </a:lnTo>
                    <a:lnTo>
                      <a:pt x="52" y="142"/>
                    </a:lnTo>
                    <a:lnTo>
                      <a:pt x="52" y="141"/>
                    </a:lnTo>
                    <a:lnTo>
                      <a:pt x="53" y="141"/>
                    </a:lnTo>
                    <a:lnTo>
                      <a:pt x="55" y="145"/>
                    </a:lnTo>
                    <a:lnTo>
                      <a:pt x="57" y="146"/>
                    </a:lnTo>
                    <a:lnTo>
                      <a:pt x="58" y="145"/>
                    </a:lnTo>
                    <a:lnTo>
                      <a:pt x="61" y="145"/>
                    </a:lnTo>
                    <a:lnTo>
                      <a:pt x="64" y="142"/>
                    </a:lnTo>
                    <a:lnTo>
                      <a:pt x="66" y="144"/>
                    </a:lnTo>
                    <a:lnTo>
                      <a:pt x="66" y="142"/>
                    </a:lnTo>
                    <a:lnTo>
                      <a:pt x="71" y="140"/>
                    </a:lnTo>
                    <a:lnTo>
                      <a:pt x="70" y="137"/>
                    </a:lnTo>
                    <a:lnTo>
                      <a:pt x="73" y="138"/>
                    </a:lnTo>
                    <a:lnTo>
                      <a:pt x="74" y="137"/>
                    </a:lnTo>
                    <a:lnTo>
                      <a:pt x="76" y="134"/>
                    </a:lnTo>
                    <a:lnTo>
                      <a:pt x="76" y="133"/>
                    </a:lnTo>
                    <a:lnTo>
                      <a:pt x="78" y="133"/>
                    </a:lnTo>
                    <a:lnTo>
                      <a:pt x="80" y="132"/>
                    </a:lnTo>
                    <a:lnTo>
                      <a:pt x="85" y="126"/>
                    </a:lnTo>
                    <a:lnTo>
                      <a:pt x="86" y="127"/>
                    </a:lnTo>
                    <a:lnTo>
                      <a:pt x="85" y="128"/>
                    </a:lnTo>
                    <a:lnTo>
                      <a:pt x="85" y="133"/>
                    </a:lnTo>
                    <a:lnTo>
                      <a:pt x="89" y="132"/>
                    </a:lnTo>
                    <a:lnTo>
                      <a:pt x="90" y="133"/>
                    </a:lnTo>
                    <a:lnTo>
                      <a:pt x="92" y="135"/>
                    </a:lnTo>
                    <a:lnTo>
                      <a:pt x="93" y="135"/>
                    </a:lnTo>
                    <a:lnTo>
                      <a:pt x="97" y="133"/>
                    </a:lnTo>
                    <a:lnTo>
                      <a:pt x="104" y="135"/>
                    </a:lnTo>
                    <a:lnTo>
                      <a:pt x="106" y="136"/>
                    </a:lnTo>
                    <a:lnTo>
                      <a:pt x="107" y="133"/>
                    </a:lnTo>
                    <a:lnTo>
                      <a:pt x="108" y="131"/>
                    </a:lnTo>
                    <a:lnTo>
                      <a:pt x="109" y="132"/>
                    </a:lnTo>
                    <a:lnTo>
                      <a:pt x="110" y="129"/>
                    </a:lnTo>
                    <a:lnTo>
                      <a:pt x="111" y="130"/>
                    </a:lnTo>
                    <a:lnTo>
                      <a:pt x="110" y="133"/>
                    </a:lnTo>
                    <a:lnTo>
                      <a:pt x="112" y="133"/>
                    </a:lnTo>
                    <a:lnTo>
                      <a:pt x="113" y="131"/>
                    </a:lnTo>
                    <a:lnTo>
                      <a:pt x="114" y="131"/>
                    </a:lnTo>
                    <a:lnTo>
                      <a:pt x="118" y="127"/>
                    </a:lnTo>
                    <a:lnTo>
                      <a:pt x="120" y="124"/>
                    </a:lnTo>
                    <a:lnTo>
                      <a:pt x="122" y="122"/>
                    </a:lnTo>
                    <a:lnTo>
                      <a:pt x="123" y="122"/>
                    </a:lnTo>
                    <a:lnTo>
                      <a:pt x="125" y="120"/>
                    </a:lnTo>
                    <a:lnTo>
                      <a:pt x="126" y="120"/>
                    </a:lnTo>
                    <a:lnTo>
                      <a:pt x="128" y="123"/>
                    </a:lnTo>
                    <a:lnTo>
                      <a:pt x="128" y="122"/>
                    </a:lnTo>
                    <a:lnTo>
                      <a:pt x="129" y="122"/>
                    </a:lnTo>
                    <a:lnTo>
                      <a:pt x="131" y="128"/>
                    </a:lnTo>
                    <a:lnTo>
                      <a:pt x="130" y="131"/>
                    </a:lnTo>
                    <a:lnTo>
                      <a:pt x="131" y="132"/>
                    </a:lnTo>
                    <a:lnTo>
                      <a:pt x="138" y="132"/>
                    </a:lnTo>
                    <a:lnTo>
                      <a:pt x="138" y="128"/>
                    </a:lnTo>
                    <a:lnTo>
                      <a:pt x="139" y="127"/>
                    </a:lnTo>
                    <a:lnTo>
                      <a:pt x="139" y="124"/>
                    </a:lnTo>
                    <a:lnTo>
                      <a:pt x="141" y="122"/>
                    </a:lnTo>
                    <a:lnTo>
                      <a:pt x="143" y="120"/>
                    </a:lnTo>
                    <a:lnTo>
                      <a:pt x="146" y="120"/>
                    </a:lnTo>
                    <a:lnTo>
                      <a:pt x="152" y="119"/>
                    </a:lnTo>
                    <a:lnTo>
                      <a:pt x="153" y="119"/>
                    </a:lnTo>
                    <a:lnTo>
                      <a:pt x="152" y="120"/>
                    </a:lnTo>
                    <a:lnTo>
                      <a:pt x="156" y="119"/>
                    </a:lnTo>
                    <a:lnTo>
                      <a:pt x="157" y="118"/>
                    </a:lnTo>
                    <a:lnTo>
                      <a:pt x="158" y="118"/>
                    </a:lnTo>
                    <a:lnTo>
                      <a:pt x="161" y="117"/>
                    </a:lnTo>
                    <a:lnTo>
                      <a:pt x="161" y="115"/>
                    </a:lnTo>
                    <a:lnTo>
                      <a:pt x="162" y="115"/>
                    </a:lnTo>
                    <a:lnTo>
                      <a:pt x="162" y="114"/>
                    </a:lnTo>
                    <a:lnTo>
                      <a:pt x="164" y="115"/>
                    </a:lnTo>
                    <a:lnTo>
                      <a:pt x="165" y="113"/>
                    </a:lnTo>
                    <a:lnTo>
                      <a:pt x="166" y="112"/>
                    </a:lnTo>
                    <a:lnTo>
                      <a:pt x="166" y="108"/>
                    </a:lnTo>
                    <a:lnTo>
                      <a:pt x="166" y="107"/>
                    </a:lnTo>
                    <a:lnTo>
                      <a:pt x="164" y="107"/>
                    </a:lnTo>
                    <a:lnTo>
                      <a:pt x="165" y="107"/>
                    </a:lnTo>
                    <a:lnTo>
                      <a:pt x="165" y="106"/>
                    </a:lnTo>
                    <a:lnTo>
                      <a:pt x="167" y="107"/>
                    </a:lnTo>
                    <a:lnTo>
                      <a:pt x="170" y="107"/>
                    </a:lnTo>
                    <a:lnTo>
                      <a:pt x="170" y="109"/>
                    </a:lnTo>
                    <a:lnTo>
                      <a:pt x="175" y="109"/>
                    </a:lnTo>
                    <a:lnTo>
                      <a:pt x="176" y="109"/>
                    </a:lnTo>
                    <a:lnTo>
                      <a:pt x="175" y="107"/>
                    </a:lnTo>
                    <a:lnTo>
                      <a:pt x="176" y="107"/>
                    </a:lnTo>
                    <a:lnTo>
                      <a:pt x="175" y="106"/>
                    </a:lnTo>
                    <a:lnTo>
                      <a:pt x="177" y="103"/>
                    </a:lnTo>
                    <a:lnTo>
                      <a:pt x="175" y="101"/>
                    </a:lnTo>
                    <a:lnTo>
                      <a:pt x="174" y="101"/>
                    </a:lnTo>
                    <a:lnTo>
                      <a:pt x="174" y="95"/>
                    </a:lnTo>
                    <a:lnTo>
                      <a:pt x="177" y="94"/>
                    </a:lnTo>
                    <a:lnTo>
                      <a:pt x="178" y="94"/>
                    </a:lnTo>
                    <a:lnTo>
                      <a:pt x="180" y="92"/>
                    </a:lnTo>
                    <a:lnTo>
                      <a:pt x="181" y="92"/>
                    </a:lnTo>
                    <a:lnTo>
                      <a:pt x="182" y="90"/>
                    </a:lnTo>
                    <a:lnTo>
                      <a:pt x="185" y="90"/>
                    </a:lnTo>
                    <a:lnTo>
                      <a:pt x="187" y="93"/>
                    </a:lnTo>
                    <a:lnTo>
                      <a:pt x="188" y="94"/>
                    </a:lnTo>
                    <a:lnTo>
                      <a:pt x="188" y="92"/>
                    </a:lnTo>
                    <a:lnTo>
                      <a:pt x="190" y="92"/>
                    </a:lnTo>
                    <a:lnTo>
                      <a:pt x="190" y="91"/>
                    </a:lnTo>
                    <a:lnTo>
                      <a:pt x="194" y="94"/>
                    </a:lnTo>
                    <a:lnTo>
                      <a:pt x="198" y="95"/>
                    </a:lnTo>
                    <a:lnTo>
                      <a:pt x="198" y="97"/>
                    </a:lnTo>
                    <a:lnTo>
                      <a:pt x="199" y="97"/>
                    </a:lnTo>
                    <a:lnTo>
                      <a:pt x="199" y="98"/>
                    </a:lnTo>
                    <a:lnTo>
                      <a:pt x="200" y="98"/>
                    </a:lnTo>
                    <a:lnTo>
                      <a:pt x="205" y="99"/>
                    </a:lnTo>
                    <a:lnTo>
                      <a:pt x="211" y="99"/>
                    </a:lnTo>
                    <a:lnTo>
                      <a:pt x="211" y="101"/>
                    </a:lnTo>
                    <a:lnTo>
                      <a:pt x="213" y="101"/>
                    </a:lnTo>
                    <a:lnTo>
                      <a:pt x="217" y="102"/>
                    </a:lnTo>
                    <a:lnTo>
                      <a:pt x="218" y="103"/>
                    </a:lnTo>
                    <a:lnTo>
                      <a:pt x="218" y="102"/>
                    </a:lnTo>
                    <a:lnTo>
                      <a:pt x="224" y="102"/>
                    </a:lnTo>
                    <a:lnTo>
                      <a:pt x="225" y="101"/>
                    </a:lnTo>
                    <a:lnTo>
                      <a:pt x="228" y="103"/>
                    </a:lnTo>
                    <a:lnTo>
                      <a:pt x="229" y="100"/>
                    </a:lnTo>
                    <a:lnTo>
                      <a:pt x="229" y="98"/>
                    </a:lnTo>
                    <a:lnTo>
                      <a:pt x="232" y="100"/>
                    </a:lnTo>
                    <a:lnTo>
                      <a:pt x="232" y="101"/>
                    </a:lnTo>
                    <a:lnTo>
                      <a:pt x="233" y="103"/>
                    </a:lnTo>
                    <a:lnTo>
                      <a:pt x="234" y="102"/>
                    </a:lnTo>
                    <a:lnTo>
                      <a:pt x="236" y="104"/>
                    </a:lnTo>
                    <a:lnTo>
                      <a:pt x="236" y="103"/>
                    </a:lnTo>
                    <a:lnTo>
                      <a:pt x="237" y="103"/>
                    </a:lnTo>
                    <a:lnTo>
                      <a:pt x="238" y="101"/>
                    </a:lnTo>
                    <a:lnTo>
                      <a:pt x="243" y="106"/>
                    </a:lnTo>
                    <a:lnTo>
                      <a:pt x="245" y="107"/>
                    </a:lnTo>
                    <a:lnTo>
                      <a:pt x="245" y="108"/>
                    </a:lnTo>
                    <a:lnTo>
                      <a:pt x="246" y="109"/>
                    </a:lnTo>
                    <a:lnTo>
                      <a:pt x="248" y="105"/>
                    </a:lnTo>
                    <a:lnTo>
                      <a:pt x="250" y="103"/>
                    </a:lnTo>
                    <a:lnTo>
                      <a:pt x="250" y="102"/>
                    </a:lnTo>
                    <a:lnTo>
                      <a:pt x="252" y="99"/>
                    </a:lnTo>
                    <a:lnTo>
                      <a:pt x="253" y="99"/>
                    </a:lnTo>
                    <a:lnTo>
                      <a:pt x="255" y="98"/>
                    </a:lnTo>
                    <a:lnTo>
                      <a:pt x="257" y="100"/>
                    </a:lnTo>
                    <a:lnTo>
                      <a:pt x="259" y="101"/>
                    </a:lnTo>
                    <a:lnTo>
                      <a:pt x="260" y="100"/>
                    </a:lnTo>
                    <a:lnTo>
                      <a:pt x="260" y="99"/>
                    </a:lnTo>
                    <a:lnTo>
                      <a:pt x="261" y="101"/>
                    </a:lnTo>
                    <a:lnTo>
                      <a:pt x="263" y="101"/>
                    </a:lnTo>
                    <a:lnTo>
                      <a:pt x="263" y="99"/>
                    </a:lnTo>
                    <a:lnTo>
                      <a:pt x="267" y="100"/>
                    </a:lnTo>
                    <a:lnTo>
                      <a:pt x="267" y="98"/>
                    </a:lnTo>
                    <a:lnTo>
                      <a:pt x="268" y="99"/>
                    </a:lnTo>
                    <a:lnTo>
                      <a:pt x="269" y="98"/>
                    </a:lnTo>
                    <a:lnTo>
                      <a:pt x="272" y="99"/>
                    </a:lnTo>
                    <a:lnTo>
                      <a:pt x="273" y="100"/>
                    </a:lnTo>
                    <a:lnTo>
                      <a:pt x="273" y="101"/>
                    </a:lnTo>
                    <a:lnTo>
                      <a:pt x="274" y="101"/>
                    </a:lnTo>
                    <a:lnTo>
                      <a:pt x="274" y="103"/>
                    </a:lnTo>
                    <a:lnTo>
                      <a:pt x="275" y="102"/>
                    </a:lnTo>
                    <a:lnTo>
                      <a:pt x="276" y="103"/>
                    </a:lnTo>
                    <a:lnTo>
                      <a:pt x="275" y="101"/>
                    </a:lnTo>
                    <a:lnTo>
                      <a:pt x="276" y="101"/>
                    </a:lnTo>
                    <a:lnTo>
                      <a:pt x="276" y="102"/>
                    </a:lnTo>
                    <a:lnTo>
                      <a:pt x="276" y="103"/>
                    </a:lnTo>
                    <a:lnTo>
                      <a:pt x="278" y="102"/>
                    </a:lnTo>
                    <a:lnTo>
                      <a:pt x="281" y="98"/>
                    </a:lnTo>
                    <a:lnTo>
                      <a:pt x="280" y="98"/>
                    </a:lnTo>
                    <a:lnTo>
                      <a:pt x="281" y="96"/>
                    </a:lnTo>
                    <a:lnTo>
                      <a:pt x="280" y="96"/>
                    </a:lnTo>
                    <a:lnTo>
                      <a:pt x="281" y="95"/>
                    </a:lnTo>
                    <a:lnTo>
                      <a:pt x="280" y="95"/>
                    </a:lnTo>
                    <a:lnTo>
                      <a:pt x="280" y="94"/>
                    </a:lnTo>
                    <a:lnTo>
                      <a:pt x="280" y="90"/>
                    </a:lnTo>
                    <a:lnTo>
                      <a:pt x="283" y="92"/>
                    </a:lnTo>
                    <a:lnTo>
                      <a:pt x="283" y="86"/>
                    </a:lnTo>
                    <a:lnTo>
                      <a:pt x="283" y="84"/>
                    </a:lnTo>
                    <a:lnTo>
                      <a:pt x="284" y="84"/>
                    </a:lnTo>
                    <a:lnTo>
                      <a:pt x="284" y="82"/>
                    </a:lnTo>
                    <a:lnTo>
                      <a:pt x="283" y="81"/>
                    </a:lnTo>
                    <a:lnTo>
                      <a:pt x="282" y="81"/>
                    </a:lnTo>
                    <a:lnTo>
                      <a:pt x="282" y="78"/>
                    </a:lnTo>
                    <a:lnTo>
                      <a:pt x="281" y="77"/>
                    </a:lnTo>
                    <a:lnTo>
                      <a:pt x="281" y="76"/>
                    </a:lnTo>
                    <a:lnTo>
                      <a:pt x="283" y="75"/>
                    </a:lnTo>
                    <a:lnTo>
                      <a:pt x="283" y="76"/>
                    </a:lnTo>
                    <a:lnTo>
                      <a:pt x="284" y="75"/>
                    </a:lnTo>
                    <a:lnTo>
                      <a:pt x="283" y="74"/>
                    </a:lnTo>
                    <a:lnTo>
                      <a:pt x="283" y="73"/>
                    </a:lnTo>
                    <a:lnTo>
                      <a:pt x="282" y="71"/>
                    </a:lnTo>
                    <a:lnTo>
                      <a:pt x="283" y="70"/>
                    </a:lnTo>
                    <a:lnTo>
                      <a:pt x="283" y="71"/>
                    </a:lnTo>
                    <a:lnTo>
                      <a:pt x="283" y="69"/>
                    </a:lnTo>
                    <a:lnTo>
                      <a:pt x="283" y="68"/>
                    </a:lnTo>
                    <a:lnTo>
                      <a:pt x="281" y="67"/>
                    </a:lnTo>
                    <a:lnTo>
                      <a:pt x="281" y="66"/>
                    </a:lnTo>
                    <a:lnTo>
                      <a:pt x="283" y="65"/>
                    </a:lnTo>
                    <a:lnTo>
                      <a:pt x="284" y="65"/>
                    </a:lnTo>
                    <a:lnTo>
                      <a:pt x="284" y="64"/>
                    </a:lnTo>
                    <a:lnTo>
                      <a:pt x="286" y="64"/>
                    </a:lnTo>
                    <a:lnTo>
                      <a:pt x="290" y="69"/>
                    </a:lnTo>
                    <a:lnTo>
                      <a:pt x="296" y="72"/>
                    </a:lnTo>
                    <a:lnTo>
                      <a:pt x="296" y="71"/>
                    </a:lnTo>
                    <a:lnTo>
                      <a:pt x="297" y="71"/>
                    </a:lnTo>
                    <a:lnTo>
                      <a:pt x="296" y="70"/>
                    </a:lnTo>
                    <a:lnTo>
                      <a:pt x="297" y="69"/>
                    </a:lnTo>
                    <a:lnTo>
                      <a:pt x="297" y="68"/>
                    </a:lnTo>
                    <a:lnTo>
                      <a:pt x="295" y="68"/>
                    </a:lnTo>
                    <a:lnTo>
                      <a:pt x="294" y="67"/>
                    </a:lnTo>
                    <a:lnTo>
                      <a:pt x="296" y="65"/>
                    </a:lnTo>
                    <a:lnTo>
                      <a:pt x="297" y="67"/>
                    </a:lnTo>
                    <a:lnTo>
                      <a:pt x="298" y="65"/>
                    </a:lnTo>
                    <a:lnTo>
                      <a:pt x="297" y="65"/>
                    </a:lnTo>
                    <a:lnTo>
                      <a:pt x="299" y="64"/>
                    </a:lnTo>
                    <a:lnTo>
                      <a:pt x="299" y="58"/>
                    </a:lnTo>
                    <a:lnTo>
                      <a:pt x="303" y="61"/>
                    </a:lnTo>
                    <a:lnTo>
                      <a:pt x="306" y="61"/>
                    </a:lnTo>
                    <a:lnTo>
                      <a:pt x="306" y="58"/>
                    </a:lnTo>
                    <a:lnTo>
                      <a:pt x="309" y="61"/>
                    </a:lnTo>
                    <a:lnTo>
                      <a:pt x="312" y="61"/>
                    </a:lnTo>
                    <a:lnTo>
                      <a:pt x="312" y="57"/>
                    </a:lnTo>
                    <a:lnTo>
                      <a:pt x="313" y="56"/>
                    </a:lnTo>
                    <a:lnTo>
                      <a:pt x="313" y="54"/>
                    </a:lnTo>
                    <a:lnTo>
                      <a:pt x="313" y="52"/>
                    </a:lnTo>
                    <a:lnTo>
                      <a:pt x="312" y="52"/>
                    </a:lnTo>
                    <a:lnTo>
                      <a:pt x="313" y="52"/>
                    </a:lnTo>
                    <a:lnTo>
                      <a:pt x="313" y="48"/>
                    </a:lnTo>
                    <a:lnTo>
                      <a:pt x="310" y="39"/>
                    </a:lnTo>
                    <a:lnTo>
                      <a:pt x="315" y="38"/>
                    </a:lnTo>
                    <a:lnTo>
                      <a:pt x="315" y="34"/>
                    </a:lnTo>
                    <a:lnTo>
                      <a:pt x="319" y="36"/>
                    </a:lnTo>
                    <a:lnTo>
                      <a:pt x="320" y="36"/>
                    </a:lnTo>
                    <a:lnTo>
                      <a:pt x="319" y="39"/>
                    </a:lnTo>
                    <a:lnTo>
                      <a:pt x="321" y="39"/>
                    </a:lnTo>
                    <a:lnTo>
                      <a:pt x="321" y="40"/>
                    </a:lnTo>
                    <a:lnTo>
                      <a:pt x="322" y="42"/>
                    </a:lnTo>
                    <a:lnTo>
                      <a:pt x="323" y="39"/>
                    </a:lnTo>
                    <a:lnTo>
                      <a:pt x="325" y="35"/>
                    </a:lnTo>
                    <a:lnTo>
                      <a:pt x="330" y="35"/>
                    </a:lnTo>
                    <a:lnTo>
                      <a:pt x="329" y="35"/>
                    </a:lnTo>
                    <a:lnTo>
                      <a:pt x="330" y="37"/>
                    </a:lnTo>
                    <a:lnTo>
                      <a:pt x="330" y="41"/>
                    </a:lnTo>
                    <a:lnTo>
                      <a:pt x="331" y="41"/>
                    </a:lnTo>
                    <a:lnTo>
                      <a:pt x="334" y="43"/>
                    </a:lnTo>
                    <a:lnTo>
                      <a:pt x="336" y="43"/>
                    </a:lnTo>
                    <a:lnTo>
                      <a:pt x="337" y="41"/>
                    </a:lnTo>
                    <a:lnTo>
                      <a:pt x="335" y="39"/>
                    </a:lnTo>
                    <a:lnTo>
                      <a:pt x="335" y="38"/>
                    </a:lnTo>
                    <a:lnTo>
                      <a:pt x="339" y="39"/>
                    </a:lnTo>
                    <a:lnTo>
                      <a:pt x="340" y="38"/>
                    </a:lnTo>
                    <a:lnTo>
                      <a:pt x="341" y="36"/>
                    </a:lnTo>
                    <a:lnTo>
                      <a:pt x="343" y="37"/>
                    </a:lnTo>
                    <a:lnTo>
                      <a:pt x="344" y="37"/>
                    </a:lnTo>
                    <a:lnTo>
                      <a:pt x="343" y="38"/>
                    </a:lnTo>
                    <a:lnTo>
                      <a:pt x="343" y="40"/>
                    </a:lnTo>
                    <a:lnTo>
                      <a:pt x="343" y="41"/>
                    </a:lnTo>
                    <a:lnTo>
                      <a:pt x="345" y="43"/>
                    </a:lnTo>
                    <a:lnTo>
                      <a:pt x="344" y="43"/>
                    </a:lnTo>
                    <a:lnTo>
                      <a:pt x="343" y="44"/>
                    </a:lnTo>
                    <a:lnTo>
                      <a:pt x="342" y="46"/>
                    </a:lnTo>
                    <a:lnTo>
                      <a:pt x="343" y="47"/>
                    </a:lnTo>
                    <a:lnTo>
                      <a:pt x="343" y="51"/>
                    </a:lnTo>
                    <a:lnTo>
                      <a:pt x="345" y="54"/>
                    </a:lnTo>
                    <a:lnTo>
                      <a:pt x="346" y="52"/>
                    </a:lnTo>
                    <a:lnTo>
                      <a:pt x="346" y="53"/>
                    </a:lnTo>
                    <a:lnTo>
                      <a:pt x="347" y="52"/>
                    </a:lnTo>
                    <a:lnTo>
                      <a:pt x="347" y="53"/>
                    </a:lnTo>
                    <a:lnTo>
                      <a:pt x="348" y="53"/>
                    </a:lnTo>
                    <a:lnTo>
                      <a:pt x="348" y="54"/>
                    </a:lnTo>
                    <a:lnTo>
                      <a:pt x="349" y="55"/>
                    </a:lnTo>
                    <a:lnTo>
                      <a:pt x="350" y="56"/>
                    </a:lnTo>
                    <a:lnTo>
                      <a:pt x="351" y="55"/>
                    </a:lnTo>
                    <a:lnTo>
                      <a:pt x="351" y="53"/>
                    </a:lnTo>
                    <a:lnTo>
                      <a:pt x="353" y="51"/>
                    </a:lnTo>
                    <a:lnTo>
                      <a:pt x="353" y="52"/>
                    </a:lnTo>
                    <a:lnTo>
                      <a:pt x="355" y="53"/>
                    </a:lnTo>
                    <a:lnTo>
                      <a:pt x="356" y="53"/>
                    </a:lnTo>
                    <a:lnTo>
                      <a:pt x="356" y="51"/>
                    </a:lnTo>
                    <a:lnTo>
                      <a:pt x="358" y="51"/>
                    </a:lnTo>
                    <a:lnTo>
                      <a:pt x="359" y="53"/>
                    </a:lnTo>
                    <a:lnTo>
                      <a:pt x="361" y="54"/>
                    </a:lnTo>
                    <a:lnTo>
                      <a:pt x="361" y="52"/>
                    </a:lnTo>
                    <a:lnTo>
                      <a:pt x="361" y="51"/>
                    </a:lnTo>
                    <a:lnTo>
                      <a:pt x="365" y="52"/>
                    </a:lnTo>
                    <a:lnTo>
                      <a:pt x="368" y="52"/>
                    </a:lnTo>
                    <a:lnTo>
                      <a:pt x="372" y="55"/>
                    </a:lnTo>
                    <a:lnTo>
                      <a:pt x="372" y="54"/>
                    </a:lnTo>
                    <a:lnTo>
                      <a:pt x="372" y="50"/>
                    </a:lnTo>
                    <a:lnTo>
                      <a:pt x="374" y="49"/>
                    </a:lnTo>
                    <a:lnTo>
                      <a:pt x="374" y="48"/>
                    </a:lnTo>
                    <a:lnTo>
                      <a:pt x="378" y="49"/>
                    </a:lnTo>
                    <a:lnTo>
                      <a:pt x="379" y="48"/>
                    </a:lnTo>
                    <a:lnTo>
                      <a:pt x="381" y="48"/>
                    </a:lnTo>
                    <a:lnTo>
                      <a:pt x="383" y="40"/>
                    </a:lnTo>
                    <a:lnTo>
                      <a:pt x="383" y="39"/>
                    </a:lnTo>
                    <a:lnTo>
                      <a:pt x="390" y="41"/>
                    </a:lnTo>
                    <a:lnTo>
                      <a:pt x="391" y="40"/>
                    </a:lnTo>
                    <a:lnTo>
                      <a:pt x="392" y="36"/>
                    </a:lnTo>
                    <a:lnTo>
                      <a:pt x="391" y="27"/>
                    </a:lnTo>
                    <a:lnTo>
                      <a:pt x="392" y="22"/>
                    </a:lnTo>
                    <a:lnTo>
                      <a:pt x="405" y="27"/>
                    </a:lnTo>
                    <a:lnTo>
                      <a:pt x="411" y="34"/>
                    </a:lnTo>
                    <a:lnTo>
                      <a:pt x="418" y="28"/>
                    </a:lnTo>
                    <a:lnTo>
                      <a:pt x="419" y="28"/>
                    </a:lnTo>
                    <a:lnTo>
                      <a:pt x="420" y="27"/>
                    </a:lnTo>
                    <a:lnTo>
                      <a:pt x="421" y="26"/>
                    </a:lnTo>
                    <a:lnTo>
                      <a:pt x="420" y="24"/>
                    </a:lnTo>
                    <a:lnTo>
                      <a:pt x="418" y="22"/>
                    </a:lnTo>
                    <a:lnTo>
                      <a:pt x="419" y="20"/>
                    </a:lnTo>
                    <a:lnTo>
                      <a:pt x="418" y="19"/>
                    </a:lnTo>
                    <a:lnTo>
                      <a:pt x="423" y="18"/>
                    </a:lnTo>
                    <a:lnTo>
                      <a:pt x="426" y="17"/>
                    </a:lnTo>
                    <a:lnTo>
                      <a:pt x="428" y="17"/>
                    </a:lnTo>
                    <a:lnTo>
                      <a:pt x="429" y="17"/>
                    </a:lnTo>
                    <a:lnTo>
                      <a:pt x="430" y="15"/>
                    </a:lnTo>
                    <a:lnTo>
                      <a:pt x="430" y="17"/>
                    </a:lnTo>
                    <a:lnTo>
                      <a:pt x="433" y="15"/>
                    </a:lnTo>
                    <a:lnTo>
                      <a:pt x="435" y="14"/>
                    </a:lnTo>
                    <a:lnTo>
                      <a:pt x="434" y="11"/>
                    </a:lnTo>
                    <a:lnTo>
                      <a:pt x="435" y="11"/>
                    </a:lnTo>
                    <a:lnTo>
                      <a:pt x="434" y="7"/>
                    </a:lnTo>
                    <a:lnTo>
                      <a:pt x="432" y="7"/>
                    </a:lnTo>
                    <a:lnTo>
                      <a:pt x="435" y="6"/>
                    </a:lnTo>
                    <a:lnTo>
                      <a:pt x="435" y="5"/>
                    </a:lnTo>
                    <a:lnTo>
                      <a:pt x="437" y="6"/>
                    </a:lnTo>
                    <a:lnTo>
                      <a:pt x="437" y="5"/>
                    </a:lnTo>
                    <a:lnTo>
                      <a:pt x="438" y="5"/>
                    </a:lnTo>
                    <a:lnTo>
                      <a:pt x="439" y="6"/>
                    </a:lnTo>
                    <a:lnTo>
                      <a:pt x="437" y="0"/>
                    </a:lnTo>
                    <a:lnTo>
                      <a:pt x="439" y="0"/>
                    </a:lnTo>
                    <a:lnTo>
                      <a:pt x="444" y="1"/>
                    </a:lnTo>
                    <a:lnTo>
                      <a:pt x="443" y="1"/>
                    </a:lnTo>
                    <a:lnTo>
                      <a:pt x="444" y="4"/>
                    </a:lnTo>
                    <a:lnTo>
                      <a:pt x="442" y="5"/>
                    </a:lnTo>
                    <a:lnTo>
                      <a:pt x="443" y="6"/>
                    </a:lnTo>
                    <a:lnTo>
                      <a:pt x="444" y="6"/>
                    </a:lnTo>
                    <a:lnTo>
                      <a:pt x="446" y="7"/>
                    </a:lnTo>
                    <a:lnTo>
                      <a:pt x="446" y="6"/>
                    </a:lnTo>
                    <a:lnTo>
                      <a:pt x="447" y="7"/>
                    </a:lnTo>
                    <a:lnTo>
                      <a:pt x="449" y="11"/>
                    </a:lnTo>
                    <a:lnTo>
                      <a:pt x="447" y="11"/>
                    </a:lnTo>
                    <a:lnTo>
                      <a:pt x="448" y="11"/>
                    </a:lnTo>
                    <a:lnTo>
                      <a:pt x="449" y="13"/>
                    </a:lnTo>
                    <a:lnTo>
                      <a:pt x="451" y="13"/>
                    </a:lnTo>
                    <a:lnTo>
                      <a:pt x="452" y="14"/>
                    </a:lnTo>
                    <a:lnTo>
                      <a:pt x="452" y="11"/>
                    </a:lnTo>
                    <a:lnTo>
                      <a:pt x="454" y="11"/>
                    </a:lnTo>
                    <a:lnTo>
                      <a:pt x="454" y="9"/>
                    </a:lnTo>
                    <a:lnTo>
                      <a:pt x="455" y="8"/>
                    </a:lnTo>
                    <a:lnTo>
                      <a:pt x="456" y="9"/>
                    </a:lnTo>
                    <a:lnTo>
                      <a:pt x="455" y="9"/>
                    </a:lnTo>
                    <a:lnTo>
                      <a:pt x="455" y="10"/>
                    </a:lnTo>
                    <a:lnTo>
                      <a:pt x="457" y="10"/>
                    </a:lnTo>
                    <a:lnTo>
                      <a:pt x="457" y="11"/>
                    </a:lnTo>
                    <a:lnTo>
                      <a:pt x="459" y="11"/>
                    </a:lnTo>
                    <a:lnTo>
                      <a:pt x="460" y="11"/>
                    </a:lnTo>
                    <a:lnTo>
                      <a:pt x="463" y="10"/>
                    </a:lnTo>
                    <a:lnTo>
                      <a:pt x="463" y="11"/>
                    </a:lnTo>
                    <a:lnTo>
                      <a:pt x="462" y="13"/>
                    </a:lnTo>
                    <a:lnTo>
                      <a:pt x="463" y="13"/>
                    </a:lnTo>
                    <a:lnTo>
                      <a:pt x="465" y="19"/>
                    </a:lnTo>
                    <a:lnTo>
                      <a:pt x="466" y="19"/>
                    </a:lnTo>
                    <a:lnTo>
                      <a:pt x="468" y="20"/>
                    </a:lnTo>
                    <a:lnTo>
                      <a:pt x="468" y="23"/>
                    </a:lnTo>
                    <a:lnTo>
                      <a:pt x="468" y="22"/>
                    </a:lnTo>
                    <a:lnTo>
                      <a:pt x="470" y="22"/>
                    </a:lnTo>
                    <a:lnTo>
                      <a:pt x="470" y="23"/>
                    </a:lnTo>
                    <a:lnTo>
                      <a:pt x="469" y="25"/>
                    </a:lnTo>
                    <a:lnTo>
                      <a:pt x="470" y="27"/>
                    </a:lnTo>
                    <a:lnTo>
                      <a:pt x="470" y="29"/>
                    </a:lnTo>
                    <a:lnTo>
                      <a:pt x="471" y="28"/>
                    </a:lnTo>
                    <a:lnTo>
                      <a:pt x="472" y="28"/>
                    </a:lnTo>
                    <a:lnTo>
                      <a:pt x="474" y="28"/>
                    </a:lnTo>
                    <a:lnTo>
                      <a:pt x="476" y="28"/>
                    </a:lnTo>
                    <a:lnTo>
                      <a:pt x="477" y="31"/>
                    </a:lnTo>
                    <a:lnTo>
                      <a:pt x="479" y="32"/>
                    </a:lnTo>
                    <a:lnTo>
                      <a:pt x="478" y="34"/>
                    </a:lnTo>
                    <a:lnTo>
                      <a:pt x="480" y="34"/>
                    </a:lnTo>
                    <a:lnTo>
                      <a:pt x="483" y="37"/>
                    </a:lnTo>
                    <a:lnTo>
                      <a:pt x="482" y="38"/>
                    </a:lnTo>
                    <a:lnTo>
                      <a:pt x="482" y="39"/>
                    </a:lnTo>
                    <a:lnTo>
                      <a:pt x="483" y="38"/>
                    </a:lnTo>
                    <a:lnTo>
                      <a:pt x="483" y="40"/>
                    </a:lnTo>
                    <a:lnTo>
                      <a:pt x="483" y="46"/>
                    </a:lnTo>
                    <a:lnTo>
                      <a:pt x="484" y="47"/>
                    </a:lnTo>
                    <a:lnTo>
                      <a:pt x="484" y="48"/>
                    </a:lnTo>
                    <a:lnTo>
                      <a:pt x="487" y="47"/>
                    </a:lnTo>
                    <a:lnTo>
                      <a:pt x="487" y="48"/>
                    </a:lnTo>
                    <a:lnTo>
                      <a:pt x="488" y="48"/>
                    </a:lnTo>
                    <a:lnTo>
                      <a:pt x="488" y="49"/>
                    </a:lnTo>
                    <a:lnTo>
                      <a:pt x="490" y="48"/>
                    </a:lnTo>
                    <a:lnTo>
                      <a:pt x="492" y="49"/>
                    </a:lnTo>
                    <a:lnTo>
                      <a:pt x="494" y="51"/>
                    </a:lnTo>
                    <a:lnTo>
                      <a:pt x="493" y="52"/>
                    </a:lnTo>
                    <a:lnTo>
                      <a:pt x="494" y="52"/>
                    </a:lnTo>
                    <a:lnTo>
                      <a:pt x="494" y="53"/>
                    </a:lnTo>
                    <a:lnTo>
                      <a:pt x="495" y="53"/>
                    </a:lnTo>
                    <a:lnTo>
                      <a:pt x="495" y="54"/>
                    </a:lnTo>
                    <a:lnTo>
                      <a:pt x="494" y="54"/>
                    </a:lnTo>
                    <a:lnTo>
                      <a:pt x="494" y="56"/>
                    </a:lnTo>
                    <a:lnTo>
                      <a:pt x="493" y="56"/>
                    </a:lnTo>
                    <a:lnTo>
                      <a:pt x="493" y="58"/>
                    </a:lnTo>
                    <a:lnTo>
                      <a:pt x="491" y="57"/>
                    </a:lnTo>
                    <a:lnTo>
                      <a:pt x="491" y="58"/>
                    </a:lnTo>
                    <a:lnTo>
                      <a:pt x="487" y="58"/>
                    </a:lnTo>
                    <a:lnTo>
                      <a:pt x="486" y="60"/>
                    </a:lnTo>
                    <a:lnTo>
                      <a:pt x="486" y="63"/>
                    </a:lnTo>
                    <a:lnTo>
                      <a:pt x="486" y="64"/>
                    </a:lnTo>
                    <a:lnTo>
                      <a:pt x="487" y="65"/>
                    </a:lnTo>
                    <a:lnTo>
                      <a:pt x="490" y="69"/>
                    </a:lnTo>
                    <a:lnTo>
                      <a:pt x="490" y="71"/>
                    </a:lnTo>
                    <a:lnTo>
                      <a:pt x="489" y="72"/>
                    </a:lnTo>
                    <a:lnTo>
                      <a:pt x="489" y="73"/>
                    </a:lnTo>
                    <a:lnTo>
                      <a:pt x="490" y="73"/>
                    </a:lnTo>
                    <a:lnTo>
                      <a:pt x="492" y="75"/>
                    </a:lnTo>
                    <a:lnTo>
                      <a:pt x="491" y="76"/>
                    </a:lnTo>
                    <a:lnTo>
                      <a:pt x="491" y="77"/>
                    </a:lnTo>
                    <a:lnTo>
                      <a:pt x="490" y="77"/>
                    </a:lnTo>
                    <a:lnTo>
                      <a:pt x="489" y="77"/>
                    </a:lnTo>
                    <a:lnTo>
                      <a:pt x="490" y="77"/>
                    </a:lnTo>
                    <a:lnTo>
                      <a:pt x="490" y="78"/>
                    </a:lnTo>
                    <a:lnTo>
                      <a:pt x="489" y="80"/>
                    </a:lnTo>
                    <a:lnTo>
                      <a:pt x="490" y="80"/>
                    </a:lnTo>
                    <a:lnTo>
                      <a:pt x="489" y="82"/>
                    </a:lnTo>
                    <a:lnTo>
                      <a:pt x="489" y="84"/>
                    </a:lnTo>
                    <a:lnTo>
                      <a:pt x="487" y="86"/>
                    </a:lnTo>
                    <a:lnTo>
                      <a:pt x="487" y="88"/>
                    </a:lnTo>
                    <a:lnTo>
                      <a:pt x="489" y="88"/>
                    </a:lnTo>
                    <a:lnTo>
                      <a:pt x="489" y="89"/>
                    </a:lnTo>
                    <a:lnTo>
                      <a:pt x="491" y="88"/>
                    </a:lnTo>
                    <a:lnTo>
                      <a:pt x="491" y="89"/>
                    </a:lnTo>
                    <a:lnTo>
                      <a:pt x="493" y="93"/>
                    </a:lnTo>
                    <a:lnTo>
                      <a:pt x="493" y="94"/>
                    </a:lnTo>
                    <a:lnTo>
                      <a:pt x="491" y="94"/>
                    </a:lnTo>
                    <a:lnTo>
                      <a:pt x="491" y="96"/>
                    </a:lnTo>
                    <a:lnTo>
                      <a:pt x="492" y="97"/>
                    </a:lnTo>
                    <a:lnTo>
                      <a:pt x="492" y="98"/>
                    </a:lnTo>
                    <a:lnTo>
                      <a:pt x="495" y="99"/>
                    </a:lnTo>
                    <a:lnTo>
                      <a:pt x="491" y="108"/>
                    </a:lnTo>
                    <a:lnTo>
                      <a:pt x="491" y="107"/>
                    </a:lnTo>
                    <a:lnTo>
                      <a:pt x="490" y="109"/>
                    </a:lnTo>
                    <a:lnTo>
                      <a:pt x="489" y="107"/>
                    </a:lnTo>
                    <a:lnTo>
                      <a:pt x="489" y="109"/>
                    </a:lnTo>
                    <a:lnTo>
                      <a:pt x="486" y="109"/>
                    </a:lnTo>
                    <a:lnTo>
                      <a:pt x="486" y="111"/>
                    </a:lnTo>
                    <a:lnTo>
                      <a:pt x="487" y="111"/>
                    </a:lnTo>
                    <a:lnTo>
                      <a:pt x="487" y="112"/>
                    </a:lnTo>
                    <a:lnTo>
                      <a:pt x="486" y="113"/>
                    </a:lnTo>
                    <a:lnTo>
                      <a:pt x="487" y="115"/>
                    </a:lnTo>
                    <a:lnTo>
                      <a:pt x="487" y="116"/>
                    </a:lnTo>
                    <a:lnTo>
                      <a:pt x="486" y="116"/>
                    </a:lnTo>
                    <a:lnTo>
                      <a:pt x="485" y="117"/>
                    </a:lnTo>
                    <a:lnTo>
                      <a:pt x="484" y="117"/>
                    </a:lnTo>
                    <a:lnTo>
                      <a:pt x="485" y="116"/>
                    </a:lnTo>
                    <a:lnTo>
                      <a:pt x="484" y="116"/>
                    </a:lnTo>
                    <a:lnTo>
                      <a:pt x="483" y="116"/>
                    </a:lnTo>
                    <a:lnTo>
                      <a:pt x="482" y="116"/>
                    </a:lnTo>
                    <a:lnTo>
                      <a:pt x="481" y="115"/>
                    </a:lnTo>
                    <a:lnTo>
                      <a:pt x="479" y="117"/>
                    </a:lnTo>
                    <a:lnTo>
                      <a:pt x="476" y="120"/>
                    </a:lnTo>
                    <a:lnTo>
                      <a:pt x="478" y="123"/>
                    </a:lnTo>
                    <a:lnTo>
                      <a:pt x="479" y="126"/>
                    </a:lnTo>
                    <a:lnTo>
                      <a:pt x="481" y="126"/>
                    </a:lnTo>
                    <a:lnTo>
                      <a:pt x="483" y="128"/>
                    </a:lnTo>
                    <a:lnTo>
                      <a:pt x="482" y="128"/>
                    </a:lnTo>
                    <a:lnTo>
                      <a:pt x="480" y="129"/>
                    </a:lnTo>
                    <a:lnTo>
                      <a:pt x="481" y="133"/>
                    </a:lnTo>
                    <a:lnTo>
                      <a:pt x="481" y="135"/>
                    </a:lnTo>
                    <a:lnTo>
                      <a:pt x="483" y="137"/>
                    </a:lnTo>
                    <a:lnTo>
                      <a:pt x="485" y="139"/>
                    </a:lnTo>
                    <a:lnTo>
                      <a:pt x="487" y="140"/>
                    </a:lnTo>
                    <a:lnTo>
                      <a:pt x="489" y="139"/>
                    </a:lnTo>
                    <a:lnTo>
                      <a:pt x="491" y="136"/>
                    </a:lnTo>
                    <a:lnTo>
                      <a:pt x="492" y="139"/>
                    </a:lnTo>
                    <a:lnTo>
                      <a:pt x="496" y="141"/>
                    </a:lnTo>
                    <a:lnTo>
                      <a:pt x="497" y="141"/>
                    </a:lnTo>
                    <a:lnTo>
                      <a:pt x="496" y="142"/>
                    </a:lnTo>
                    <a:lnTo>
                      <a:pt x="495" y="142"/>
                    </a:lnTo>
                    <a:lnTo>
                      <a:pt x="495" y="146"/>
                    </a:lnTo>
                    <a:lnTo>
                      <a:pt x="496" y="146"/>
                    </a:lnTo>
                    <a:lnTo>
                      <a:pt x="498" y="145"/>
                    </a:lnTo>
                    <a:lnTo>
                      <a:pt x="498" y="146"/>
                    </a:lnTo>
                    <a:lnTo>
                      <a:pt x="499" y="148"/>
                    </a:lnTo>
                    <a:lnTo>
                      <a:pt x="500" y="148"/>
                    </a:lnTo>
                    <a:lnTo>
                      <a:pt x="501" y="150"/>
                    </a:lnTo>
                    <a:lnTo>
                      <a:pt x="502" y="150"/>
                    </a:lnTo>
                    <a:lnTo>
                      <a:pt x="503" y="152"/>
                    </a:lnTo>
                    <a:lnTo>
                      <a:pt x="503" y="154"/>
                    </a:lnTo>
                    <a:lnTo>
                      <a:pt x="502" y="153"/>
                    </a:lnTo>
                    <a:lnTo>
                      <a:pt x="499" y="155"/>
                    </a:lnTo>
                    <a:lnTo>
                      <a:pt x="499" y="156"/>
                    </a:lnTo>
                    <a:lnTo>
                      <a:pt x="501" y="157"/>
                    </a:lnTo>
                    <a:lnTo>
                      <a:pt x="501" y="159"/>
                    </a:lnTo>
                    <a:lnTo>
                      <a:pt x="499" y="161"/>
                    </a:lnTo>
                    <a:lnTo>
                      <a:pt x="501" y="162"/>
                    </a:lnTo>
                    <a:lnTo>
                      <a:pt x="504" y="165"/>
                    </a:lnTo>
                    <a:lnTo>
                      <a:pt x="504" y="166"/>
                    </a:lnTo>
                    <a:lnTo>
                      <a:pt x="505" y="167"/>
                    </a:lnTo>
                    <a:lnTo>
                      <a:pt x="506" y="165"/>
                    </a:lnTo>
                    <a:lnTo>
                      <a:pt x="506" y="167"/>
                    </a:lnTo>
                    <a:lnTo>
                      <a:pt x="507" y="167"/>
                    </a:lnTo>
                    <a:lnTo>
                      <a:pt x="508" y="167"/>
                    </a:lnTo>
                    <a:lnTo>
                      <a:pt x="508" y="165"/>
                    </a:lnTo>
                    <a:lnTo>
                      <a:pt x="512" y="166"/>
                    </a:lnTo>
                    <a:lnTo>
                      <a:pt x="514" y="164"/>
                    </a:lnTo>
                    <a:lnTo>
                      <a:pt x="515" y="164"/>
                    </a:lnTo>
                    <a:lnTo>
                      <a:pt x="515" y="165"/>
                    </a:lnTo>
                    <a:lnTo>
                      <a:pt x="517" y="167"/>
                    </a:lnTo>
                    <a:lnTo>
                      <a:pt x="518" y="167"/>
                    </a:lnTo>
                    <a:lnTo>
                      <a:pt x="519" y="168"/>
                    </a:lnTo>
                    <a:lnTo>
                      <a:pt x="520" y="167"/>
                    </a:lnTo>
                    <a:lnTo>
                      <a:pt x="522" y="169"/>
                    </a:lnTo>
                    <a:lnTo>
                      <a:pt x="525" y="171"/>
                    </a:lnTo>
                    <a:lnTo>
                      <a:pt x="524" y="171"/>
                    </a:lnTo>
                    <a:lnTo>
                      <a:pt x="525" y="173"/>
                    </a:lnTo>
                    <a:lnTo>
                      <a:pt x="526" y="172"/>
                    </a:lnTo>
                    <a:lnTo>
                      <a:pt x="528" y="171"/>
                    </a:lnTo>
                    <a:lnTo>
                      <a:pt x="529" y="168"/>
                    </a:lnTo>
                    <a:lnTo>
                      <a:pt x="532" y="169"/>
                    </a:lnTo>
                    <a:lnTo>
                      <a:pt x="533" y="167"/>
                    </a:lnTo>
                    <a:lnTo>
                      <a:pt x="535" y="167"/>
                    </a:lnTo>
                    <a:lnTo>
                      <a:pt x="536" y="167"/>
                    </a:lnTo>
                    <a:lnTo>
                      <a:pt x="538" y="167"/>
                    </a:lnTo>
                    <a:lnTo>
                      <a:pt x="538" y="165"/>
                    </a:lnTo>
                    <a:lnTo>
                      <a:pt x="538" y="167"/>
                    </a:lnTo>
                    <a:lnTo>
                      <a:pt x="539" y="167"/>
                    </a:lnTo>
                    <a:lnTo>
                      <a:pt x="539" y="170"/>
                    </a:lnTo>
                    <a:lnTo>
                      <a:pt x="540" y="170"/>
                    </a:lnTo>
                    <a:lnTo>
                      <a:pt x="540" y="171"/>
                    </a:lnTo>
                    <a:lnTo>
                      <a:pt x="541" y="171"/>
                    </a:lnTo>
                    <a:lnTo>
                      <a:pt x="543" y="172"/>
                    </a:lnTo>
                    <a:lnTo>
                      <a:pt x="543" y="173"/>
                    </a:lnTo>
                    <a:lnTo>
                      <a:pt x="544" y="173"/>
                    </a:lnTo>
                    <a:lnTo>
                      <a:pt x="545" y="175"/>
                    </a:lnTo>
                    <a:lnTo>
                      <a:pt x="543" y="176"/>
                    </a:lnTo>
                    <a:lnTo>
                      <a:pt x="544" y="178"/>
                    </a:lnTo>
                    <a:lnTo>
                      <a:pt x="544" y="179"/>
                    </a:lnTo>
                    <a:lnTo>
                      <a:pt x="543" y="179"/>
                    </a:lnTo>
                    <a:lnTo>
                      <a:pt x="544" y="182"/>
                    </a:lnTo>
                    <a:lnTo>
                      <a:pt x="543" y="185"/>
                    </a:lnTo>
                    <a:lnTo>
                      <a:pt x="544" y="185"/>
                    </a:lnTo>
                    <a:lnTo>
                      <a:pt x="545" y="188"/>
                    </a:lnTo>
                    <a:lnTo>
                      <a:pt x="543" y="189"/>
                    </a:lnTo>
                    <a:lnTo>
                      <a:pt x="541" y="189"/>
                    </a:lnTo>
                    <a:lnTo>
                      <a:pt x="540" y="190"/>
                    </a:lnTo>
                    <a:lnTo>
                      <a:pt x="541" y="191"/>
                    </a:lnTo>
                    <a:lnTo>
                      <a:pt x="541" y="197"/>
                    </a:lnTo>
                    <a:lnTo>
                      <a:pt x="540" y="200"/>
                    </a:lnTo>
                    <a:lnTo>
                      <a:pt x="542" y="201"/>
                    </a:lnTo>
                    <a:lnTo>
                      <a:pt x="542" y="203"/>
                    </a:lnTo>
                    <a:lnTo>
                      <a:pt x="543" y="203"/>
                    </a:lnTo>
                    <a:lnTo>
                      <a:pt x="545" y="205"/>
                    </a:lnTo>
                    <a:lnTo>
                      <a:pt x="544" y="209"/>
                    </a:lnTo>
                    <a:lnTo>
                      <a:pt x="545" y="207"/>
                    </a:lnTo>
                    <a:lnTo>
                      <a:pt x="545" y="209"/>
                    </a:lnTo>
                    <a:lnTo>
                      <a:pt x="546" y="209"/>
                    </a:lnTo>
                    <a:lnTo>
                      <a:pt x="544" y="211"/>
                    </a:lnTo>
                    <a:lnTo>
                      <a:pt x="547" y="210"/>
                    </a:lnTo>
                    <a:lnTo>
                      <a:pt x="545" y="212"/>
                    </a:lnTo>
                    <a:lnTo>
                      <a:pt x="545" y="215"/>
                    </a:lnTo>
                    <a:lnTo>
                      <a:pt x="544" y="217"/>
                    </a:lnTo>
                    <a:lnTo>
                      <a:pt x="543" y="216"/>
                    </a:lnTo>
                    <a:lnTo>
                      <a:pt x="542" y="218"/>
                    </a:lnTo>
                    <a:lnTo>
                      <a:pt x="543" y="219"/>
                    </a:lnTo>
                    <a:lnTo>
                      <a:pt x="543" y="220"/>
                    </a:lnTo>
                    <a:lnTo>
                      <a:pt x="542" y="222"/>
                    </a:lnTo>
                    <a:lnTo>
                      <a:pt x="541" y="221"/>
                    </a:lnTo>
                    <a:lnTo>
                      <a:pt x="541" y="222"/>
                    </a:lnTo>
                    <a:lnTo>
                      <a:pt x="540" y="223"/>
                    </a:lnTo>
                    <a:lnTo>
                      <a:pt x="539" y="225"/>
                    </a:lnTo>
                    <a:lnTo>
                      <a:pt x="537" y="224"/>
                    </a:lnTo>
                    <a:lnTo>
                      <a:pt x="536" y="227"/>
                    </a:lnTo>
                    <a:lnTo>
                      <a:pt x="536" y="226"/>
                    </a:lnTo>
                    <a:lnTo>
                      <a:pt x="535" y="226"/>
                    </a:lnTo>
                    <a:lnTo>
                      <a:pt x="535" y="228"/>
                    </a:lnTo>
                    <a:lnTo>
                      <a:pt x="534" y="228"/>
                    </a:lnTo>
                    <a:lnTo>
                      <a:pt x="533" y="227"/>
                    </a:lnTo>
                    <a:lnTo>
                      <a:pt x="532" y="229"/>
                    </a:lnTo>
                    <a:lnTo>
                      <a:pt x="534" y="229"/>
                    </a:lnTo>
                    <a:lnTo>
                      <a:pt x="537" y="232"/>
                    </a:lnTo>
                    <a:lnTo>
                      <a:pt x="537" y="233"/>
                    </a:lnTo>
                    <a:lnTo>
                      <a:pt x="533" y="236"/>
                    </a:lnTo>
                    <a:lnTo>
                      <a:pt x="530" y="237"/>
                    </a:lnTo>
                    <a:lnTo>
                      <a:pt x="534" y="239"/>
                    </a:lnTo>
                    <a:lnTo>
                      <a:pt x="538" y="238"/>
                    </a:lnTo>
                    <a:lnTo>
                      <a:pt x="540" y="241"/>
                    </a:lnTo>
                    <a:lnTo>
                      <a:pt x="541" y="243"/>
                    </a:lnTo>
                    <a:lnTo>
                      <a:pt x="543" y="244"/>
                    </a:lnTo>
                    <a:lnTo>
                      <a:pt x="544" y="243"/>
                    </a:lnTo>
                    <a:lnTo>
                      <a:pt x="544" y="241"/>
                    </a:lnTo>
                    <a:lnTo>
                      <a:pt x="545" y="243"/>
                    </a:lnTo>
                    <a:lnTo>
                      <a:pt x="546" y="243"/>
                    </a:lnTo>
                    <a:lnTo>
                      <a:pt x="546" y="244"/>
                    </a:lnTo>
                    <a:lnTo>
                      <a:pt x="550" y="248"/>
                    </a:lnTo>
                    <a:lnTo>
                      <a:pt x="552" y="249"/>
                    </a:lnTo>
                    <a:lnTo>
                      <a:pt x="553" y="249"/>
                    </a:lnTo>
                    <a:lnTo>
                      <a:pt x="555" y="250"/>
                    </a:lnTo>
                    <a:lnTo>
                      <a:pt x="552" y="254"/>
                    </a:lnTo>
                    <a:lnTo>
                      <a:pt x="552" y="257"/>
                    </a:lnTo>
                    <a:lnTo>
                      <a:pt x="551" y="256"/>
                    </a:lnTo>
                    <a:lnTo>
                      <a:pt x="550" y="256"/>
                    </a:lnTo>
                    <a:lnTo>
                      <a:pt x="551" y="260"/>
                    </a:lnTo>
                    <a:lnTo>
                      <a:pt x="548" y="262"/>
                    </a:lnTo>
                    <a:lnTo>
                      <a:pt x="546" y="260"/>
                    </a:lnTo>
                    <a:lnTo>
                      <a:pt x="546" y="258"/>
                    </a:lnTo>
                    <a:lnTo>
                      <a:pt x="545" y="257"/>
                    </a:lnTo>
                    <a:lnTo>
                      <a:pt x="543" y="258"/>
                    </a:lnTo>
                    <a:lnTo>
                      <a:pt x="541" y="262"/>
                    </a:lnTo>
                    <a:lnTo>
                      <a:pt x="543" y="265"/>
                    </a:lnTo>
                    <a:lnTo>
                      <a:pt x="545" y="263"/>
                    </a:lnTo>
                    <a:lnTo>
                      <a:pt x="546" y="267"/>
                    </a:lnTo>
                    <a:lnTo>
                      <a:pt x="548" y="267"/>
                    </a:lnTo>
                    <a:lnTo>
                      <a:pt x="546" y="267"/>
                    </a:lnTo>
                    <a:lnTo>
                      <a:pt x="544" y="266"/>
                    </a:lnTo>
                    <a:lnTo>
                      <a:pt x="543" y="267"/>
                    </a:lnTo>
                    <a:lnTo>
                      <a:pt x="542" y="267"/>
                    </a:lnTo>
                    <a:lnTo>
                      <a:pt x="541" y="267"/>
                    </a:lnTo>
                    <a:lnTo>
                      <a:pt x="542" y="271"/>
                    </a:lnTo>
                    <a:lnTo>
                      <a:pt x="543" y="273"/>
                    </a:lnTo>
                    <a:lnTo>
                      <a:pt x="542" y="279"/>
                    </a:lnTo>
                    <a:lnTo>
                      <a:pt x="540" y="278"/>
                    </a:lnTo>
                    <a:lnTo>
                      <a:pt x="538" y="279"/>
                    </a:lnTo>
                    <a:lnTo>
                      <a:pt x="537" y="278"/>
                    </a:lnTo>
                    <a:lnTo>
                      <a:pt x="537" y="279"/>
                    </a:lnTo>
                    <a:lnTo>
                      <a:pt x="536" y="279"/>
                    </a:lnTo>
                    <a:lnTo>
                      <a:pt x="535" y="279"/>
                    </a:lnTo>
                    <a:lnTo>
                      <a:pt x="534" y="278"/>
                    </a:lnTo>
                    <a:lnTo>
                      <a:pt x="533" y="279"/>
                    </a:lnTo>
                    <a:lnTo>
                      <a:pt x="532" y="280"/>
                    </a:lnTo>
                    <a:lnTo>
                      <a:pt x="533" y="282"/>
                    </a:lnTo>
                    <a:lnTo>
                      <a:pt x="538" y="283"/>
                    </a:lnTo>
                    <a:lnTo>
                      <a:pt x="537" y="284"/>
                    </a:lnTo>
                    <a:lnTo>
                      <a:pt x="539" y="283"/>
                    </a:lnTo>
                    <a:lnTo>
                      <a:pt x="539" y="285"/>
                    </a:lnTo>
                    <a:lnTo>
                      <a:pt x="538" y="286"/>
                    </a:lnTo>
                    <a:lnTo>
                      <a:pt x="538" y="285"/>
                    </a:lnTo>
                    <a:lnTo>
                      <a:pt x="537" y="286"/>
                    </a:lnTo>
                    <a:lnTo>
                      <a:pt x="535" y="284"/>
                    </a:lnTo>
                    <a:lnTo>
                      <a:pt x="535" y="285"/>
                    </a:lnTo>
                    <a:lnTo>
                      <a:pt x="536" y="286"/>
                    </a:lnTo>
                    <a:lnTo>
                      <a:pt x="534" y="284"/>
                    </a:lnTo>
                    <a:lnTo>
                      <a:pt x="533" y="284"/>
                    </a:lnTo>
                    <a:lnTo>
                      <a:pt x="530" y="286"/>
                    </a:lnTo>
                    <a:lnTo>
                      <a:pt x="528" y="286"/>
                    </a:lnTo>
                    <a:lnTo>
                      <a:pt x="530" y="288"/>
                    </a:lnTo>
                    <a:lnTo>
                      <a:pt x="530" y="290"/>
                    </a:lnTo>
                    <a:lnTo>
                      <a:pt x="530" y="292"/>
                    </a:lnTo>
                    <a:lnTo>
                      <a:pt x="532" y="293"/>
                    </a:lnTo>
                    <a:lnTo>
                      <a:pt x="532" y="294"/>
                    </a:lnTo>
                    <a:lnTo>
                      <a:pt x="533" y="294"/>
                    </a:lnTo>
                    <a:lnTo>
                      <a:pt x="533" y="296"/>
                    </a:lnTo>
                    <a:lnTo>
                      <a:pt x="535" y="297"/>
                    </a:lnTo>
                    <a:lnTo>
                      <a:pt x="536" y="298"/>
                    </a:lnTo>
                    <a:lnTo>
                      <a:pt x="537" y="299"/>
                    </a:lnTo>
                    <a:lnTo>
                      <a:pt x="539" y="297"/>
                    </a:lnTo>
                    <a:lnTo>
                      <a:pt x="542" y="298"/>
                    </a:lnTo>
                    <a:lnTo>
                      <a:pt x="541" y="299"/>
                    </a:lnTo>
                    <a:lnTo>
                      <a:pt x="541" y="298"/>
                    </a:lnTo>
                    <a:lnTo>
                      <a:pt x="542" y="300"/>
                    </a:lnTo>
                    <a:lnTo>
                      <a:pt x="543" y="300"/>
                    </a:lnTo>
                    <a:lnTo>
                      <a:pt x="545" y="301"/>
                    </a:lnTo>
                    <a:lnTo>
                      <a:pt x="543" y="302"/>
                    </a:lnTo>
                    <a:lnTo>
                      <a:pt x="542" y="302"/>
                    </a:lnTo>
                    <a:lnTo>
                      <a:pt x="543" y="303"/>
                    </a:lnTo>
                    <a:lnTo>
                      <a:pt x="544" y="304"/>
                    </a:lnTo>
                    <a:lnTo>
                      <a:pt x="545" y="304"/>
                    </a:lnTo>
                    <a:lnTo>
                      <a:pt x="546" y="304"/>
                    </a:lnTo>
                    <a:lnTo>
                      <a:pt x="548" y="306"/>
                    </a:lnTo>
                    <a:lnTo>
                      <a:pt x="552" y="304"/>
                    </a:lnTo>
                    <a:lnTo>
                      <a:pt x="552" y="306"/>
                    </a:lnTo>
                    <a:lnTo>
                      <a:pt x="553" y="307"/>
                    </a:lnTo>
                    <a:lnTo>
                      <a:pt x="552" y="307"/>
                    </a:lnTo>
                    <a:lnTo>
                      <a:pt x="552" y="310"/>
                    </a:lnTo>
                    <a:lnTo>
                      <a:pt x="553" y="310"/>
                    </a:lnTo>
                    <a:lnTo>
                      <a:pt x="555" y="306"/>
                    </a:lnTo>
                    <a:lnTo>
                      <a:pt x="555" y="307"/>
                    </a:lnTo>
                    <a:lnTo>
                      <a:pt x="555" y="309"/>
                    </a:lnTo>
                    <a:lnTo>
                      <a:pt x="556" y="309"/>
                    </a:lnTo>
                    <a:lnTo>
                      <a:pt x="555" y="310"/>
                    </a:lnTo>
                    <a:lnTo>
                      <a:pt x="555" y="313"/>
                    </a:lnTo>
                    <a:lnTo>
                      <a:pt x="552" y="314"/>
                    </a:lnTo>
                    <a:lnTo>
                      <a:pt x="552" y="315"/>
                    </a:lnTo>
                    <a:lnTo>
                      <a:pt x="552" y="316"/>
                    </a:lnTo>
                    <a:lnTo>
                      <a:pt x="555" y="319"/>
                    </a:lnTo>
                    <a:lnTo>
                      <a:pt x="562" y="326"/>
                    </a:lnTo>
                    <a:lnTo>
                      <a:pt x="563" y="325"/>
                    </a:lnTo>
                    <a:lnTo>
                      <a:pt x="564" y="325"/>
                    </a:lnTo>
                    <a:lnTo>
                      <a:pt x="564" y="327"/>
                    </a:lnTo>
                    <a:lnTo>
                      <a:pt x="565" y="326"/>
                    </a:lnTo>
                    <a:lnTo>
                      <a:pt x="566" y="327"/>
                    </a:lnTo>
                    <a:lnTo>
                      <a:pt x="566" y="329"/>
                    </a:lnTo>
                    <a:lnTo>
                      <a:pt x="567" y="330"/>
                    </a:lnTo>
                    <a:lnTo>
                      <a:pt x="568" y="328"/>
                    </a:lnTo>
                    <a:lnTo>
                      <a:pt x="569" y="331"/>
                    </a:lnTo>
                    <a:lnTo>
                      <a:pt x="568" y="333"/>
                    </a:lnTo>
                    <a:lnTo>
                      <a:pt x="569" y="333"/>
                    </a:lnTo>
                    <a:lnTo>
                      <a:pt x="568" y="335"/>
                    </a:lnTo>
                    <a:lnTo>
                      <a:pt x="569" y="337"/>
                    </a:lnTo>
                    <a:lnTo>
                      <a:pt x="568" y="336"/>
                    </a:lnTo>
                    <a:lnTo>
                      <a:pt x="566" y="337"/>
                    </a:lnTo>
                    <a:lnTo>
                      <a:pt x="564" y="339"/>
                    </a:lnTo>
                    <a:lnTo>
                      <a:pt x="567" y="344"/>
                    </a:lnTo>
                    <a:lnTo>
                      <a:pt x="568" y="344"/>
                    </a:lnTo>
                    <a:lnTo>
                      <a:pt x="568" y="345"/>
                    </a:lnTo>
                    <a:lnTo>
                      <a:pt x="568" y="347"/>
                    </a:lnTo>
                    <a:lnTo>
                      <a:pt x="568" y="348"/>
                    </a:lnTo>
                    <a:lnTo>
                      <a:pt x="567" y="348"/>
                    </a:lnTo>
                    <a:lnTo>
                      <a:pt x="566" y="347"/>
                    </a:lnTo>
                    <a:lnTo>
                      <a:pt x="566" y="350"/>
                    </a:lnTo>
                    <a:lnTo>
                      <a:pt x="565" y="350"/>
                    </a:lnTo>
                    <a:lnTo>
                      <a:pt x="564" y="352"/>
                    </a:lnTo>
                    <a:lnTo>
                      <a:pt x="564" y="353"/>
                    </a:lnTo>
                    <a:lnTo>
                      <a:pt x="561" y="356"/>
                    </a:lnTo>
                    <a:lnTo>
                      <a:pt x="563" y="357"/>
                    </a:lnTo>
                    <a:lnTo>
                      <a:pt x="561" y="358"/>
                    </a:lnTo>
                    <a:lnTo>
                      <a:pt x="558" y="359"/>
                    </a:lnTo>
                    <a:lnTo>
                      <a:pt x="557" y="359"/>
                    </a:lnTo>
                    <a:lnTo>
                      <a:pt x="557" y="360"/>
                    </a:lnTo>
                    <a:lnTo>
                      <a:pt x="556" y="361"/>
                    </a:lnTo>
                    <a:lnTo>
                      <a:pt x="558" y="363"/>
                    </a:lnTo>
                    <a:lnTo>
                      <a:pt x="558" y="365"/>
                    </a:lnTo>
                    <a:lnTo>
                      <a:pt x="557" y="367"/>
                    </a:lnTo>
                    <a:lnTo>
                      <a:pt x="558" y="368"/>
                    </a:lnTo>
                    <a:lnTo>
                      <a:pt x="557" y="371"/>
                    </a:lnTo>
                    <a:lnTo>
                      <a:pt x="556" y="371"/>
                    </a:lnTo>
                    <a:lnTo>
                      <a:pt x="556" y="369"/>
                    </a:lnTo>
                    <a:lnTo>
                      <a:pt x="555" y="371"/>
                    </a:lnTo>
                    <a:lnTo>
                      <a:pt x="556" y="373"/>
                    </a:lnTo>
                    <a:lnTo>
                      <a:pt x="556" y="375"/>
                    </a:lnTo>
                    <a:lnTo>
                      <a:pt x="555" y="375"/>
                    </a:lnTo>
                    <a:lnTo>
                      <a:pt x="554" y="376"/>
                    </a:lnTo>
                    <a:lnTo>
                      <a:pt x="554" y="378"/>
                    </a:lnTo>
                    <a:lnTo>
                      <a:pt x="552" y="380"/>
                    </a:lnTo>
                    <a:lnTo>
                      <a:pt x="551" y="378"/>
                    </a:lnTo>
                    <a:lnTo>
                      <a:pt x="548" y="379"/>
                    </a:lnTo>
                    <a:lnTo>
                      <a:pt x="548" y="380"/>
                    </a:lnTo>
                    <a:lnTo>
                      <a:pt x="548" y="382"/>
                    </a:lnTo>
                    <a:lnTo>
                      <a:pt x="546" y="383"/>
                    </a:lnTo>
                    <a:lnTo>
                      <a:pt x="544" y="383"/>
                    </a:lnTo>
                    <a:lnTo>
                      <a:pt x="544" y="384"/>
                    </a:lnTo>
                    <a:lnTo>
                      <a:pt x="543" y="382"/>
                    </a:lnTo>
                    <a:lnTo>
                      <a:pt x="541" y="380"/>
                    </a:lnTo>
                    <a:lnTo>
                      <a:pt x="540" y="381"/>
                    </a:lnTo>
                    <a:lnTo>
                      <a:pt x="535" y="385"/>
                    </a:lnTo>
                    <a:lnTo>
                      <a:pt x="535" y="386"/>
                    </a:lnTo>
                    <a:lnTo>
                      <a:pt x="533" y="386"/>
                    </a:lnTo>
                    <a:lnTo>
                      <a:pt x="532" y="388"/>
                    </a:lnTo>
                    <a:lnTo>
                      <a:pt x="530" y="390"/>
                    </a:lnTo>
                    <a:lnTo>
                      <a:pt x="530" y="392"/>
                    </a:lnTo>
                    <a:lnTo>
                      <a:pt x="531" y="394"/>
                    </a:lnTo>
                    <a:lnTo>
                      <a:pt x="533" y="394"/>
                    </a:lnTo>
                    <a:lnTo>
                      <a:pt x="534" y="394"/>
                    </a:lnTo>
                    <a:lnTo>
                      <a:pt x="533" y="395"/>
                    </a:lnTo>
                    <a:lnTo>
                      <a:pt x="535" y="397"/>
                    </a:lnTo>
                    <a:lnTo>
                      <a:pt x="534" y="399"/>
                    </a:lnTo>
                    <a:lnTo>
                      <a:pt x="536" y="400"/>
                    </a:lnTo>
                    <a:lnTo>
                      <a:pt x="535" y="401"/>
                    </a:lnTo>
                    <a:lnTo>
                      <a:pt x="535" y="402"/>
                    </a:lnTo>
                    <a:lnTo>
                      <a:pt x="533" y="403"/>
                    </a:lnTo>
                    <a:lnTo>
                      <a:pt x="532" y="403"/>
                    </a:lnTo>
                    <a:lnTo>
                      <a:pt x="531" y="405"/>
                    </a:lnTo>
                    <a:lnTo>
                      <a:pt x="530" y="404"/>
                    </a:lnTo>
                    <a:lnTo>
                      <a:pt x="529" y="404"/>
                    </a:lnTo>
                    <a:lnTo>
                      <a:pt x="528" y="403"/>
                    </a:lnTo>
                    <a:lnTo>
                      <a:pt x="527" y="404"/>
                    </a:lnTo>
                    <a:lnTo>
                      <a:pt x="524" y="401"/>
                    </a:lnTo>
                    <a:lnTo>
                      <a:pt x="524" y="403"/>
                    </a:lnTo>
                    <a:lnTo>
                      <a:pt x="523" y="403"/>
                    </a:lnTo>
                    <a:lnTo>
                      <a:pt x="522" y="402"/>
                    </a:lnTo>
                    <a:lnTo>
                      <a:pt x="522" y="399"/>
                    </a:lnTo>
                    <a:lnTo>
                      <a:pt x="521" y="400"/>
                    </a:lnTo>
                    <a:lnTo>
                      <a:pt x="520" y="399"/>
                    </a:lnTo>
                    <a:lnTo>
                      <a:pt x="519" y="402"/>
                    </a:lnTo>
                    <a:lnTo>
                      <a:pt x="517" y="404"/>
                    </a:lnTo>
                    <a:lnTo>
                      <a:pt x="516" y="407"/>
                    </a:lnTo>
                    <a:lnTo>
                      <a:pt x="517" y="407"/>
                    </a:lnTo>
                    <a:lnTo>
                      <a:pt x="515" y="408"/>
                    </a:lnTo>
                    <a:lnTo>
                      <a:pt x="515" y="411"/>
                    </a:lnTo>
                    <a:lnTo>
                      <a:pt x="515" y="409"/>
                    </a:lnTo>
                    <a:lnTo>
                      <a:pt x="513" y="408"/>
                    </a:lnTo>
                    <a:lnTo>
                      <a:pt x="510" y="412"/>
                    </a:lnTo>
                    <a:lnTo>
                      <a:pt x="507" y="409"/>
                    </a:lnTo>
                    <a:lnTo>
                      <a:pt x="504" y="411"/>
                    </a:lnTo>
                    <a:lnTo>
                      <a:pt x="501" y="413"/>
                    </a:lnTo>
                    <a:lnTo>
                      <a:pt x="500" y="412"/>
                    </a:lnTo>
                    <a:lnTo>
                      <a:pt x="499" y="413"/>
                    </a:lnTo>
                    <a:lnTo>
                      <a:pt x="498" y="412"/>
                    </a:lnTo>
                    <a:lnTo>
                      <a:pt x="496" y="412"/>
                    </a:lnTo>
                    <a:lnTo>
                      <a:pt x="496" y="411"/>
                    </a:lnTo>
                    <a:lnTo>
                      <a:pt x="496" y="413"/>
                    </a:lnTo>
                    <a:lnTo>
                      <a:pt x="496" y="412"/>
                    </a:lnTo>
                    <a:lnTo>
                      <a:pt x="495" y="412"/>
                    </a:lnTo>
                    <a:lnTo>
                      <a:pt x="492" y="412"/>
                    </a:lnTo>
                    <a:lnTo>
                      <a:pt x="492" y="415"/>
                    </a:lnTo>
                    <a:lnTo>
                      <a:pt x="491" y="414"/>
                    </a:lnTo>
                    <a:lnTo>
                      <a:pt x="490" y="414"/>
                    </a:lnTo>
                    <a:lnTo>
                      <a:pt x="491" y="416"/>
                    </a:lnTo>
                    <a:lnTo>
                      <a:pt x="487" y="417"/>
                    </a:lnTo>
                    <a:lnTo>
                      <a:pt x="487" y="416"/>
                    </a:lnTo>
                    <a:lnTo>
                      <a:pt x="486" y="418"/>
                    </a:lnTo>
                    <a:lnTo>
                      <a:pt x="486" y="416"/>
                    </a:lnTo>
                    <a:lnTo>
                      <a:pt x="484" y="417"/>
                    </a:lnTo>
                    <a:lnTo>
                      <a:pt x="484" y="416"/>
                    </a:lnTo>
                    <a:lnTo>
                      <a:pt x="482" y="416"/>
                    </a:lnTo>
                    <a:lnTo>
                      <a:pt x="484" y="413"/>
                    </a:lnTo>
                    <a:lnTo>
                      <a:pt x="484" y="412"/>
                    </a:lnTo>
                    <a:lnTo>
                      <a:pt x="483" y="412"/>
                    </a:lnTo>
                    <a:lnTo>
                      <a:pt x="481" y="413"/>
                    </a:lnTo>
                    <a:lnTo>
                      <a:pt x="480" y="412"/>
                    </a:lnTo>
                    <a:lnTo>
                      <a:pt x="479" y="414"/>
                    </a:lnTo>
                    <a:lnTo>
                      <a:pt x="477" y="414"/>
                    </a:lnTo>
                    <a:lnTo>
                      <a:pt x="476" y="414"/>
                    </a:lnTo>
                    <a:lnTo>
                      <a:pt x="475" y="416"/>
                    </a:lnTo>
                    <a:lnTo>
                      <a:pt x="474" y="416"/>
                    </a:lnTo>
                    <a:lnTo>
                      <a:pt x="474" y="418"/>
                    </a:lnTo>
                    <a:lnTo>
                      <a:pt x="475" y="418"/>
                    </a:lnTo>
                    <a:lnTo>
                      <a:pt x="475" y="419"/>
                    </a:lnTo>
                    <a:lnTo>
                      <a:pt x="475" y="420"/>
                    </a:lnTo>
                    <a:lnTo>
                      <a:pt x="472" y="421"/>
                    </a:lnTo>
                    <a:lnTo>
                      <a:pt x="472" y="425"/>
                    </a:lnTo>
                    <a:lnTo>
                      <a:pt x="472" y="428"/>
                    </a:lnTo>
                    <a:lnTo>
                      <a:pt x="467" y="429"/>
                    </a:lnTo>
                    <a:lnTo>
                      <a:pt x="467" y="431"/>
                    </a:lnTo>
                    <a:lnTo>
                      <a:pt x="465" y="434"/>
                    </a:lnTo>
                    <a:lnTo>
                      <a:pt x="464" y="434"/>
                    </a:lnTo>
                    <a:lnTo>
                      <a:pt x="464" y="433"/>
                    </a:lnTo>
                    <a:lnTo>
                      <a:pt x="463" y="433"/>
                    </a:lnTo>
                    <a:lnTo>
                      <a:pt x="462" y="433"/>
                    </a:lnTo>
                    <a:lnTo>
                      <a:pt x="463" y="434"/>
                    </a:lnTo>
                    <a:lnTo>
                      <a:pt x="462" y="434"/>
                    </a:lnTo>
                    <a:lnTo>
                      <a:pt x="462" y="435"/>
                    </a:lnTo>
                    <a:lnTo>
                      <a:pt x="461" y="437"/>
                    </a:lnTo>
                    <a:lnTo>
                      <a:pt x="460" y="438"/>
                    </a:lnTo>
                    <a:lnTo>
                      <a:pt x="460" y="440"/>
                    </a:lnTo>
                    <a:lnTo>
                      <a:pt x="460" y="442"/>
                    </a:lnTo>
                    <a:lnTo>
                      <a:pt x="459" y="446"/>
                    </a:lnTo>
                    <a:lnTo>
                      <a:pt x="460" y="448"/>
                    </a:lnTo>
                    <a:lnTo>
                      <a:pt x="459" y="450"/>
                    </a:lnTo>
                    <a:lnTo>
                      <a:pt x="460" y="451"/>
                    </a:lnTo>
                    <a:lnTo>
                      <a:pt x="460" y="454"/>
                    </a:lnTo>
                    <a:lnTo>
                      <a:pt x="462" y="454"/>
                    </a:lnTo>
                    <a:lnTo>
                      <a:pt x="463" y="452"/>
                    </a:lnTo>
                    <a:lnTo>
                      <a:pt x="466" y="457"/>
                    </a:lnTo>
                    <a:lnTo>
                      <a:pt x="469" y="456"/>
                    </a:lnTo>
                    <a:lnTo>
                      <a:pt x="473" y="457"/>
                    </a:lnTo>
                    <a:lnTo>
                      <a:pt x="473" y="459"/>
                    </a:lnTo>
                    <a:lnTo>
                      <a:pt x="474" y="463"/>
                    </a:lnTo>
                    <a:lnTo>
                      <a:pt x="476" y="468"/>
                    </a:lnTo>
                    <a:lnTo>
                      <a:pt x="476" y="469"/>
                    </a:lnTo>
                    <a:lnTo>
                      <a:pt x="475" y="470"/>
                    </a:lnTo>
                    <a:lnTo>
                      <a:pt x="475" y="471"/>
                    </a:lnTo>
                    <a:lnTo>
                      <a:pt x="476" y="473"/>
                    </a:lnTo>
                    <a:lnTo>
                      <a:pt x="474" y="476"/>
                    </a:lnTo>
                    <a:lnTo>
                      <a:pt x="473" y="475"/>
                    </a:lnTo>
                    <a:lnTo>
                      <a:pt x="473" y="477"/>
                    </a:lnTo>
                    <a:lnTo>
                      <a:pt x="472" y="476"/>
                    </a:lnTo>
                    <a:lnTo>
                      <a:pt x="472" y="477"/>
                    </a:lnTo>
                    <a:lnTo>
                      <a:pt x="471" y="477"/>
                    </a:lnTo>
                    <a:lnTo>
                      <a:pt x="470" y="478"/>
                    </a:lnTo>
                    <a:lnTo>
                      <a:pt x="470" y="480"/>
                    </a:lnTo>
                    <a:lnTo>
                      <a:pt x="467" y="481"/>
                    </a:lnTo>
                    <a:lnTo>
                      <a:pt x="467" y="480"/>
                    </a:lnTo>
                    <a:lnTo>
                      <a:pt x="466" y="480"/>
                    </a:lnTo>
                    <a:lnTo>
                      <a:pt x="464" y="481"/>
                    </a:lnTo>
                    <a:lnTo>
                      <a:pt x="463" y="480"/>
                    </a:lnTo>
                    <a:lnTo>
                      <a:pt x="462" y="481"/>
                    </a:lnTo>
                    <a:lnTo>
                      <a:pt x="462" y="478"/>
                    </a:lnTo>
                    <a:lnTo>
                      <a:pt x="459" y="476"/>
                    </a:lnTo>
                    <a:lnTo>
                      <a:pt x="459" y="478"/>
                    </a:lnTo>
                    <a:lnTo>
                      <a:pt x="457" y="477"/>
                    </a:lnTo>
                    <a:lnTo>
                      <a:pt x="457" y="480"/>
                    </a:lnTo>
                    <a:lnTo>
                      <a:pt x="455" y="481"/>
                    </a:lnTo>
                    <a:lnTo>
                      <a:pt x="454" y="480"/>
                    </a:lnTo>
                    <a:lnTo>
                      <a:pt x="455" y="478"/>
                    </a:lnTo>
                    <a:lnTo>
                      <a:pt x="453" y="478"/>
                    </a:lnTo>
                    <a:lnTo>
                      <a:pt x="453" y="480"/>
                    </a:lnTo>
                    <a:lnTo>
                      <a:pt x="454" y="481"/>
                    </a:lnTo>
                    <a:lnTo>
                      <a:pt x="454" y="483"/>
                    </a:lnTo>
                    <a:lnTo>
                      <a:pt x="452" y="483"/>
                    </a:lnTo>
                    <a:lnTo>
                      <a:pt x="452" y="484"/>
                    </a:lnTo>
                    <a:lnTo>
                      <a:pt x="451" y="485"/>
                    </a:lnTo>
                    <a:lnTo>
                      <a:pt x="451" y="486"/>
                    </a:lnTo>
                    <a:lnTo>
                      <a:pt x="451" y="488"/>
                    </a:lnTo>
                    <a:lnTo>
                      <a:pt x="451" y="489"/>
                    </a:lnTo>
                    <a:lnTo>
                      <a:pt x="447" y="488"/>
                    </a:lnTo>
                    <a:lnTo>
                      <a:pt x="447" y="486"/>
                    </a:lnTo>
                    <a:lnTo>
                      <a:pt x="447" y="484"/>
                    </a:lnTo>
                    <a:lnTo>
                      <a:pt x="444" y="482"/>
                    </a:lnTo>
                    <a:lnTo>
                      <a:pt x="444" y="483"/>
                    </a:lnTo>
                    <a:lnTo>
                      <a:pt x="444" y="482"/>
                    </a:lnTo>
                    <a:lnTo>
                      <a:pt x="444" y="483"/>
                    </a:lnTo>
                    <a:lnTo>
                      <a:pt x="442" y="483"/>
                    </a:lnTo>
                    <a:lnTo>
                      <a:pt x="441" y="483"/>
                    </a:lnTo>
                    <a:lnTo>
                      <a:pt x="440" y="482"/>
                    </a:lnTo>
                    <a:lnTo>
                      <a:pt x="439" y="481"/>
                    </a:lnTo>
                    <a:lnTo>
                      <a:pt x="439" y="480"/>
                    </a:lnTo>
                    <a:lnTo>
                      <a:pt x="438" y="480"/>
                    </a:lnTo>
                    <a:lnTo>
                      <a:pt x="438" y="478"/>
                    </a:lnTo>
                    <a:lnTo>
                      <a:pt x="439" y="478"/>
                    </a:lnTo>
                    <a:lnTo>
                      <a:pt x="438" y="478"/>
                    </a:lnTo>
                    <a:lnTo>
                      <a:pt x="437" y="479"/>
                    </a:lnTo>
                    <a:lnTo>
                      <a:pt x="436" y="478"/>
                    </a:lnTo>
                    <a:lnTo>
                      <a:pt x="435" y="478"/>
                    </a:lnTo>
                    <a:lnTo>
                      <a:pt x="435" y="482"/>
                    </a:lnTo>
                    <a:lnTo>
                      <a:pt x="433" y="480"/>
                    </a:lnTo>
                    <a:lnTo>
                      <a:pt x="430" y="481"/>
                    </a:lnTo>
                    <a:lnTo>
                      <a:pt x="429" y="481"/>
                    </a:lnTo>
                    <a:lnTo>
                      <a:pt x="429" y="482"/>
                    </a:lnTo>
                    <a:lnTo>
                      <a:pt x="428" y="482"/>
                    </a:lnTo>
                    <a:lnTo>
                      <a:pt x="427" y="481"/>
                    </a:lnTo>
                    <a:lnTo>
                      <a:pt x="426" y="482"/>
                    </a:lnTo>
                    <a:lnTo>
                      <a:pt x="425" y="482"/>
                    </a:lnTo>
                    <a:lnTo>
                      <a:pt x="424" y="482"/>
                    </a:lnTo>
                    <a:lnTo>
                      <a:pt x="421" y="483"/>
                    </a:lnTo>
                    <a:lnTo>
                      <a:pt x="419" y="480"/>
                    </a:lnTo>
                    <a:lnTo>
                      <a:pt x="417" y="480"/>
                    </a:lnTo>
                    <a:lnTo>
                      <a:pt x="416" y="478"/>
                    </a:lnTo>
                    <a:lnTo>
                      <a:pt x="414" y="479"/>
                    </a:lnTo>
                    <a:lnTo>
                      <a:pt x="413" y="480"/>
                    </a:lnTo>
                    <a:lnTo>
                      <a:pt x="412" y="480"/>
                    </a:lnTo>
                    <a:lnTo>
                      <a:pt x="411" y="478"/>
                    </a:lnTo>
                    <a:lnTo>
                      <a:pt x="411" y="479"/>
                    </a:lnTo>
                    <a:lnTo>
                      <a:pt x="409" y="478"/>
                    </a:lnTo>
                    <a:lnTo>
                      <a:pt x="410" y="477"/>
                    </a:lnTo>
                    <a:lnTo>
                      <a:pt x="408" y="475"/>
                    </a:lnTo>
                    <a:lnTo>
                      <a:pt x="403" y="475"/>
                    </a:lnTo>
                    <a:lnTo>
                      <a:pt x="400" y="475"/>
                    </a:lnTo>
                    <a:lnTo>
                      <a:pt x="398" y="479"/>
                    </a:lnTo>
                    <a:lnTo>
                      <a:pt x="399" y="480"/>
                    </a:lnTo>
                    <a:lnTo>
                      <a:pt x="401" y="481"/>
                    </a:lnTo>
                    <a:lnTo>
                      <a:pt x="402" y="484"/>
                    </a:lnTo>
                    <a:lnTo>
                      <a:pt x="402" y="486"/>
                    </a:lnTo>
                    <a:lnTo>
                      <a:pt x="402" y="487"/>
                    </a:lnTo>
                    <a:lnTo>
                      <a:pt x="399" y="488"/>
                    </a:lnTo>
                    <a:lnTo>
                      <a:pt x="395" y="486"/>
                    </a:lnTo>
                    <a:lnTo>
                      <a:pt x="394" y="488"/>
                    </a:lnTo>
                    <a:lnTo>
                      <a:pt x="391" y="486"/>
                    </a:lnTo>
                    <a:lnTo>
                      <a:pt x="389" y="486"/>
                    </a:lnTo>
                    <a:lnTo>
                      <a:pt x="388" y="487"/>
                    </a:lnTo>
                    <a:lnTo>
                      <a:pt x="388" y="489"/>
                    </a:lnTo>
                    <a:lnTo>
                      <a:pt x="387" y="490"/>
                    </a:lnTo>
                    <a:lnTo>
                      <a:pt x="387" y="491"/>
                    </a:lnTo>
                    <a:lnTo>
                      <a:pt x="388" y="492"/>
                    </a:lnTo>
                    <a:lnTo>
                      <a:pt x="389" y="495"/>
                    </a:lnTo>
                    <a:lnTo>
                      <a:pt x="388" y="495"/>
                    </a:lnTo>
                    <a:lnTo>
                      <a:pt x="386" y="495"/>
                    </a:lnTo>
                    <a:lnTo>
                      <a:pt x="386" y="496"/>
                    </a:lnTo>
                    <a:lnTo>
                      <a:pt x="386" y="499"/>
                    </a:lnTo>
                    <a:lnTo>
                      <a:pt x="384" y="499"/>
                    </a:lnTo>
                    <a:lnTo>
                      <a:pt x="383" y="501"/>
                    </a:lnTo>
                    <a:lnTo>
                      <a:pt x="382" y="501"/>
                    </a:lnTo>
                    <a:lnTo>
                      <a:pt x="381" y="499"/>
                    </a:lnTo>
                    <a:lnTo>
                      <a:pt x="379" y="501"/>
                    </a:lnTo>
                    <a:lnTo>
                      <a:pt x="377" y="501"/>
                    </a:lnTo>
                    <a:lnTo>
                      <a:pt x="377" y="498"/>
                    </a:lnTo>
                    <a:lnTo>
                      <a:pt x="374" y="495"/>
                    </a:lnTo>
                    <a:lnTo>
                      <a:pt x="376" y="494"/>
                    </a:lnTo>
                    <a:lnTo>
                      <a:pt x="374" y="493"/>
                    </a:lnTo>
                    <a:lnTo>
                      <a:pt x="373" y="492"/>
                    </a:lnTo>
                    <a:lnTo>
                      <a:pt x="374" y="491"/>
                    </a:lnTo>
                    <a:lnTo>
                      <a:pt x="373" y="490"/>
                    </a:lnTo>
                    <a:lnTo>
                      <a:pt x="373" y="489"/>
                    </a:lnTo>
                    <a:lnTo>
                      <a:pt x="373" y="485"/>
                    </a:lnTo>
                    <a:lnTo>
                      <a:pt x="371" y="486"/>
                    </a:lnTo>
                    <a:lnTo>
                      <a:pt x="372" y="485"/>
                    </a:lnTo>
                    <a:lnTo>
                      <a:pt x="372" y="484"/>
                    </a:lnTo>
                    <a:lnTo>
                      <a:pt x="371" y="484"/>
                    </a:lnTo>
                    <a:lnTo>
                      <a:pt x="372" y="483"/>
                    </a:lnTo>
                    <a:lnTo>
                      <a:pt x="372" y="481"/>
                    </a:lnTo>
                    <a:lnTo>
                      <a:pt x="370" y="480"/>
                    </a:lnTo>
                    <a:lnTo>
                      <a:pt x="371" y="480"/>
                    </a:lnTo>
                    <a:lnTo>
                      <a:pt x="372" y="480"/>
                    </a:lnTo>
                    <a:lnTo>
                      <a:pt x="370" y="478"/>
                    </a:lnTo>
                    <a:lnTo>
                      <a:pt x="370" y="477"/>
                    </a:lnTo>
                    <a:lnTo>
                      <a:pt x="369" y="479"/>
                    </a:lnTo>
                    <a:lnTo>
                      <a:pt x="368" y="479"/>
                    </a:lnTo>
                    <a:lnTo>
                      <a:pt x="367" y="478"/>
                    </a:lnTo>
                    <a:lnTo>
                      <a:pt x="366" y="478"/>
                    </a:lnTo>
                    <a:lnTo>
                      <a:pt x="364" y="482"/>
                    </a:lnTo>
                    <a:lnTo>
                      <a:pt x="365" y="483"/>
                    </a:lnTo>
                    <a:lnTo>
                      <a:pt x="364" y="484"/>
                    </a:lnTo>
                    <a:lnTo>
                      <a:pt x="363" y="483"/>
                    </a:lnTo>
                    <a:lnTo>
                      <a:pt x="363" y="481"/>
                    </a:lnTo>
                    <a:lnTo>
                      <a:pt x="362" y="479"/>
                    </a:lnTo>
                    <a:lnTo>
                      <a:pt x="361" y="479"/>
                    </a:lnTo>
                    <a:lnTo>
                      <a:pt x="359" y="478"/>
                    </a:lnTo>
                    <a:lnTo>
                      <a:pt x="357" y="475"/>
                    </a:lnTo>
                    <a:lnTo>
                      <a:pt x="356" y="470"/>
                    </a:lnTo>
                    <a:lnTo>
                      <a:pt x="355" y="470"/>
                    </a:lnTo>
                    <a:lnTo>
                      <a:pt x="354" y="470"/>
                    </a:lnTo>
                    <a:lnTo>
                      <a:pt x="348" y="468"/>
                    </a:lnTo>
                    <a:lnTo>
                      <a:pt x="347" y="465"/>
                    </a:lnTo>
                    <a:lnTo>
                      <a:pt x="344" y="460"/>
                    </a:lnTo>
                    <a:lnTo>
                      <a:pt x="345" y="459"/>
                    </a:lnTo>
                    <a:lnTo>
                      <a:pt x="344" y="459"/>
                    </a:lnTo>
                    <a:lnTo>
                      <a:pt x="343" y="461"/>
                    </a:lnTo>
                    <a:lnTo>
                      <a:pt x="343" y="464"/>
                    </a:lnTo>
                    <a:lnTo>
                      <a:pt x="340" y="464"/>
                    </a:lnTo>
                    <a:lnTo>
                      <a:pt x="340" y="465"/>
                    </a:lnTo>
                    <a:lnTo>
                      <a:pt x="338" y="465"/>
                    </a:lnTo>
                    <a:lnTo>
                      <a:pt x="338" y="466"/>
                    </a:lnTo>
                    <a:lnTo>
                      <a:pt x="338" y="465"/>
                    </a:lnTo>
                    <a:lnTo>
                      <a:pt x="337" y="467"/>
                    </a:lnTo>
                    <a:lnTo>
                      <a:pt x="337" y="468"/>
                    </a:lnTo>
                    <a:lnTo>
                      <a:pt x="338" y="468"/>
                    </a:lnTo>
                    <a:lnTo>
                      <a:pt x="337" y="471"/>
                    </a:lnTo>
                    <a:lnTo>
                      <a:pt x="333" y="469"/>
                    </a:lnTo>
                    <a:lnTo>
                      <a:pt x="333" y="470"/>
                    </a:lnTo>
                    <a:lnTo>
                      <a:pt x="333" y="471"/>
                    </a:lnTo>
                    <a:lnTo>
                      <a:pt x="332" y="471"/>
                    </a:lnTo>
                    <a:lnTo>
                      <a:pt x="333" y="472"/>
                    </a:lnTo>
                    <a:lnTo>
                      <a:pt x="332" y="472"/>
                    </a:lnTo>
                    <a:lnTo>
                      <a:pt x="333" y="473"/>
                    </a:lnTo>
                    <a:lnTo>
                      <a:pt x="332" y="475"/>
                    </a:lnTo>
                    <a:lnTo>
                      <a:pt x="333" y="476"/>
                    </a:lnTo>
                    <a:lnTo>
                      <a:pt x="332" y="476"/>
                    </a:lnTo>
                    <a:lnTo>
                      <a:pt x="331" y="477"/>
                    </a:lnTo>
                    <a:lnTo>
                      <a:pt x="330" y="477"/>
                    </a:lnTo>
                    <a:lnTo>
                      <a:pt x="330" y="480"/>
                    </a:lnTo>
                    <a:lnTo>
                      <a:pt x="329" y="480"/>
                    </a:lnTo>
                    <a:lnTo>
                      <a:pt x="329" y="481"/>
                    </a:lnTo>
                    <a:lnTo>
                      <a:pt x="329" y="482"/>
                    </a:lnTo>
                    <a:lnTo>
                      <a:pt x="331" y="483"/>
                    </a:lnTo>
                    <a:lnTo>
                      <a:pt x="330" y="486"/>
                    </a:lnTo>
                    <a:lnTo>
                      <a:pt x="330" y="487"/>
                    </a:lnTo>
                    <a:lnTo>
                      <a:pt x="332" y="486"/>
                    </a:lnTo>
                    <a:lnTo>
                      <a:pt x="332" y="488"/>
                    </a:lnTo>
                    <a:lnTo>
                      <a:pt x="331" y="488"/>
                    </a:lnTo>
                    <a:lnTo>
                      <a:pt x="333" y="489"/>
                    </a:lnTo>
                    <a:lnTo>
                      <a:pt x="333" y="490"/>
                    </a:lnTo>
                    <a:lnTo>
                      <a:pt x="331" y="491"/>
                    </a:lnTo>
                    <a:lnTo>
                      <a:pt x="333" y="491"/>
                    </a:lnTo>
                    <a:lnTo>
                      <a:pt x="332" y="492"/>
                    </a:lnTo>
                    <a:lnTo>
                      <a:pt x="330" y="492"/>
                    </a:lnTo>
                    <a:lnTo>
                      <a:pt x="329" y="492"/>
                    </a:lnTo>
                    <a:lnTo>
                      <a:pt x="329" y="493"/>
                    </a:lnTo>
                    <a:lnTo>
                      <a:pt x="325" y="493"/>
                    </a:lnTo>
                    <a:lnTo>
                      <a:pt x="325" y="494"/>
                    </a:lnTo>
                    <a:lnTo>
                      <a:pt x="324" y="494"/>
                    </a:lnTo>
                    <a:lnTo>
                      <a:pt x="324" y="493"/>
                    </a:lnTo>
                    <a:lnTo>
                      <a:pt x="321" y="493"/>
                    </a:lnTo>
                    <a:lnTo>
                      <a:pt x="320" y="492"/>
                    </a:lnTo>
                    <a:lnTo>
                      <a:pt x="320" y="493"/>
                    </a:lnTo>
                    <a:lnTo>
                      <a:pt x="320" y="494"/>
                    </a:lnTo>
                    <a:lnTo>
                      <a:pt x="318" y="494"/>
                    </a:lnTo>
                    <a:lnTo>
                      <a:pt x="317" y="494"/>
                    </a:lnTo>
                    <a:lnTo>
                      <a:pt x="316" y="496"/>
                    </a:lnTo>
                    <a:lnTo>
                      <a:pt x="313" y="499"/>
                    </a:lnTo>
                    <a:lnTo>
                      <a:pt x="312" y="498"/>
                    </a:lnTo>
                    <a:lnTo>
                      <a:pt x="312" y="499"/>
                    </a:lnTo>
                    <a:lnTo>
                      <a:pt x="310" y="499"/>
                    </a:lnTo>
                    <a:lnTo>
                      <a:pt x="308" y="500"/>
                    </a:lnTo>
                    <a:lnTo>
                      <a:pt x="308" y="501"/>
                    </a:lnTo>
                    <a:lnTo>
                      <a:pt x="307" y="501"/>
                    </a:lnTo>
                    <a:lnTo>
                      <a:pt x="308" y="505"/>
                    </a:lnTo>
                    <a:lnTo>
                      <a:pt x="307" y="506"/>
                    </a:lnTo>
                    <a:lnTo>
                      <a:pt x="307" y="509"/>
                    </a:lnTo>
                    <a:lnTo>
                      <a:pt x="306" y="509"/>
                    </a:lnTo>
                    <a:lnTo>
                      <a:pt x="304" y="509"/>
                    </a:lnTo>
                    <a:lnTo>
                      <a:pt x="303" y="507"/>
                    </a:lnTo>
                    <a:lnTo>
                      <a:pt x="304" y="506"/>
                    </a:lnTo>
                    <a:lnTo>
                      <a:pt x="303" y="502"/>
                    </a:lnTo>
                    <a:lnTo>
                      <a:pt x="301" y="501"/>
                    </a:lnTo>
                    <a:lnTo>
                      <a:pt x="296" y="498"/>
                    </a:lnTo>
                    <a:lnTo>
                      <a:pt x="291" y="499"/>
                    </a:lnTo>
                    <a:lnTo>
                      <a:pt x="289" y="499"/>
                    </a:lnTo>
                    <a:lnTo>
                      <a:pt x="289" y="498"/>
                    </a:lnTo>
                    <a:lnTo>
                      <a:pt x="287" y="498"/>
                    </a:lnTo>
                    <a:lnTo>
                      <a:pt x="287" y="496"/>
                    </a:lnTo>
                    <a:lnTo>
                      <a:pt x="288" y="495"/>
                    </a:lnTo>
                    <a:lnTo>
                      <a:pt x="289" y="495"/>
                    </a:lnTo>
                    <a:lnTo>
                      <a:pt x="290" y="493"/>
                    </a:lnTo>
                    <a:lnTo>
                      <a:pt x="291" y="492"/>
                    </a:lnTo>
                    <a:lnTo>
                      <a:pt x="292" y="489"/>
                    </a:lnTo>
                    <a:lnTo>
                      <a:pt x="292" y="488"/>
                    </a:lnTo>
                    <a:lnTo>
                      <a:pt x="291" y="488"/>
                    </a:lnTo>
                    <a:lnTo>
                      <a:pt x="290" y="490"/>
                    </a:lnTo>
                    <a:lnTo>
                      <a:pt x="289" y="491"/>
                    </a:lnTo>
                    <a:lnTo>
                      <a:pt x="287" y="490"/>
                    </a:lnTo>
                    <a:lnTo>
                      <a:pt x="287" y="492"/>
                    </a:lnTo>
                    <a:lnTo>
                      <a:pt x="286" y="492"/>
                    </a:lnTo>
                    <a:lnTo>
                      <a:pt x="286" y="489"/>
                    </a:lnTo>
                    <a:lnTo>
                      <a:pt x="284" y="493"/>
                    </a:lnTo>
                    <a:lnTo>
                      <a:pt x="282" y="492"/>
                    </a:lnTo>
                    <a:lnTo>
                      <a:pt x="283" y="492"/>
                    </a:lnTo>
                    <a:lnTo>
                      <a:pt x="282" y="492"/>
                    </a:lnTo>
                    <a:lnTo>
                      <a:pt x="281" y="492"/>
                    </a:lnTo>
                    <a:lnTo>
                      <a:pt x="281" y="491"/>
                    </a:lnTo>
                    <a:lnTo>
                      <a:pt x="280" y="492"/>
                    </a:lnTo>
                    <a:lnTo>
                      <a:pt x="280" y="491"/>
                    </a:lnTo>
                    <a:lnTo>
                      <a:pt x="278" y="490"/>
                    </a:lnTo>
                    <a:lnTo>
                      <a:pt x="277" y="489"/>
                    </a:lnTo>
                    <a:lnTo>
                      <a:pt x="276" y="489"/>
                    </a:lnTo>
                    <a:lnTo>
                      <a:pt x="275" y="491"/>
                    </a:lnTo>
                    <a:lnTo>
                      <a:pt x="274" y="489"/>
                    </a:lnTo>
                    <a:lnTo>
                      <a:pt x="273" y="489"/>
                    </a:lnTo>
                    <a:lnTo>
                      <a:pt x="273" y="488"/>
                    </a:lnTo>
                    <a:lnTo>
                      <a:pt x="272" y="489"/>
                    </a:lnTo>
                    <a:lnTo>
                      <a:pt x="272" y="488"/>
                    </a:lnTo>
                    <a:lnTo>
                      <a:pt x="270" y="488"/>
                    </a:lnTo>
                    <a:lnTo>
                      <a:pt x="272" y="485"/>
                    </a:lnTo>
                    <a:lnTo>
                      <a:pt x="271" y="484"/>
                    </a:lnTo>
                    <a:lnTo>
                      <a:pt x="269" y="484"/>
                    </a:lnTo>
                    <a:lnTo>
                      <a:pt x="268" y="486"/>
                    </a:lnTo>
                    <a:lnTo>
                      <a:pt x="266" y="485"/>
                    </a:lnTo>
                    <a:lnTo>
                      <a:pt x="263" y="482"/>
                    </a:lnTo>
                    <a:lnTo>
                      <a:pt x="261" y="482"/>
                    </a:lnTo>
                    <a:lnTo>
                      <a:pt x="261" y="483"/>
                    </a:lnTo>
                    <a:lnTo>
                      <a:pt x="260" y="486"/>
                    </a:lnTo>
                    <a:lnTo>
                      <a:pt x="258" y="486"/>
                    </a:lnTo>
                    <a:lnTo>
                      <a:pt x="258" y="488"/>
                    </a:lnTo>
                    <a:lnTo>
                      <a:pt x="260" y="488"/>
                    </a:lnTo>
                    <a:lnTo>
                      <a:pt x="259" y="488"/>
                    </a:lnTo>
                    <a:lnTo>
                      <a:pt x="258" y="488"/>
                    </a:lnTo>
                    <a:lnTo>
                      <a:pt x="257" y="486"/>
                    </a:lnTo>
                    <a:lnTo>
                      <a:pt x="256" y="488"/>
                    </a:lnTo>
                    <a:lnTo>
                      <a:pt x="255" y="486"/>
                    </a:lnTo>
                    <a:lnTo>
                      <a:pt x="255" y="485"/>
                    </a:lnTo>
                    <a:lnTo>
                      <a:pt x="254" y="483"/>
                    </a:lnTo>
                    <a:lnTo>
                      <a:pt x="252" y="483"/>
                    </a:lnTo>
                    <a:lnTo>
                      <a:pt x="252" y="480"/>
                    </a:lnTo>
                    <a:lnTo>
                      <a:pt x="250" y="480"/>
                    </a:lnTo>
                    <a:lnTo>
                      <a:pt x="249" y="481"/>
                    </a:lnTo>
                    <a:lnTo>
                      <a:pt x="248" y="481"/>
                    </a:lnTo>
                    <a:lnTo>
                      <a:pt x="245" y="475"/>
                    </a:lnTo>
                    <a:lnTo>
                      <a:pt x="244" y="475"/>
                    </a:lnTo>
                    <a:lnTo>
                      <a:pt x="243" y="473"/>
                    </a:lnTo>
                    <a:lnTo>
                      <a:pt x="243" y="476"/>
                    </a:lnTo>
                    <a:lnTo>
                      <a:pt x="242" y="475"/>
                    </a:lnTo>
                    <a:lnTo>
                      <a:pt x="241" y="475"/>
                    </a:lnTo>
                    <a:lnTo>
                      <a:pt x="242" y="475"/>
                    </a:lnTo>
                    <a:lnTo>
                      <a:pt x="243" y="479"/>
                    </a:lnTo>
                    <a:lnTo>
                      <a:pt x="242" y="480"/>
                    </a:lnTo>
                    <a:lnTo>
                      <a:pt x="243" y="480"/>
                    </a:lnTo>
                    <a:lnTo>
                      <a:pt x="242" y="482"/>
                    </a:lnTo>
                    <a:lnTo>
                      <a:pt x="242" y="483"/>
                    </a:lnTo>
                    <a:lnTo>
                      <a:pt x="244" y="483"/>
                    </a:lnTo>
                    <a:lnTo>
                      <a:pt x="243" y="484"/>
                    </a:lnTo>
                    <a:lnTo>
                      <a:pt x="242" y="483"/>
                    </a:lnTo>
                    <a:lnTo>
                      <a:pt x="242" y="484"/>
                    </a:lnTo>
                    <a:lnTo>
                      <a:pt x="241" y="481"/>
                    </a:lnTo>
                    <a:lnTo>
                      <a:pt x="240" y="481"/>
                    </a:lnTo>
                    <a:lnTo>
                      <a:pt x="239" y="480"/>
                    </a:lnTo>
                    <a:lnTo>
                      <a:pt x="237" y="480"/>
                    </a:lnTo>
                    <a:lnTo>
                      <a:pt x="236" y="481"/>
                    </a:lnTo>
                    <a:lnTo>
                      <a:pt x="235" y="480"/>
                    </a:lnTo>
                    <a:lnTo>
                      <a:pt x="235" y="481"/>
                    </a:lnTo>
                    <a:lnTo>
                      <a:pt x="234" y="481"/>
                    </a:lnTo>
                    <a:lnTo>
                      <a:pt x="235" y="482"/>
                    </a:lnTo>
                    <a:lnTo>
                      <a:pt x="234" y="482"/>
                    </a:lnTo>
                    <a:lnTo>
                      <a:pt x="234" y="483"/>
                    </a:lnTo>
                    <a:lnTo>
                      <a:pt x="234" y="482"/>
                    </a:lnTo>
                    <a:lnTo>
                      <a:pt x="234" y="483"/>
                    </a:lnTo>
                    <a:lnTo>
                      <a:pt x="233" y="484"/>
                    </a:lnTo>
                    <a:lnTo>
                      <a:pt x="232" y="482"/>
                    </a:lnTo>
                    <a:lnTo>
                      <a:pt x="232" y="483"/>
                    </a:lnTo>
                    <a:lnTo>
                      <a:pt x="231" y="486"/>
                    </a:lnTo>
                    <a:lnTo>
                      <a:pt x="230" y="486"/>
                    </a:lnTo>
                    <a:lnTo>
                      <a:pt x="231" y="484"/>
                    </a:lnTo>
                    <a:lnTo>
                      <a:pt x="229" y="484"/>
                    </a:lnTo>
                    <a:lnTo>
                      <a:pt x="228" y="485"/>
                    </a:lnTo>
                    <a:lnTo>
                      <a:pt x="227" y="487"/>
                    </a:lnTo>
                    <a:lnTo>
                      <a:pt x="227" y="485"/>
                    </a:lnTo>
                    <a:lnTo>
                      <a:pt x="226" y="485"/>
                    </a:lnTo>
                    <a:lnTo>
                      <a:pt x="226" y="484"/>
                    </a:lnTo>
                    <a:lnTo>
                      <a:pt x="224" y="483"/>
                    </a:lnTo>
                    <a:lnTo>
                      <a:pt x="221" y="485"/>
                    </a:lnTo>
                    <a:lnTo>
                      <a:pt x="220" y="484"/>
                    </a:lnTo>
                    <a:lnTo>
                      <a:pt x="219" y="484"/>
                    </a:lnTo>
                    <a:lnTo>
                      <a:pt x="221" y="484"/>
                    </a:lnTo>
                    <a:lnTo>
                      <a:pt x="221" y="483"/>
                    </a:lnTo>
                    <a:lnTo>
                      <a:pt x="221" y="481"/>
                    </a:lnTo>
                    <a:lnTo>
                      <a:pt x="222" y="480"/>
                    </a:lnTo>
                    <a:lnTo>
                      <a:pt x="222" y="478"/>
                    </a:lnTo>
                    <a:lnTo>
                      <a:pt x="221" y="478"/>
                    </a:lnTo>
                    <a:lnTo>
                      <a:pt x="220" y="478"/>
                    </a:lnTo>
                    <a:lnTo>
                      <a:pt x="219" y="477"/>
                    </a:lnTo>
                    <a:lnTo>
                      <a:pt x="219" y="475"/>
                    </a:lnTo>
                    <a:lnTo>
                      <a:pt x="218" y="476"/>
                    </a:lnTo>
                    <a:lnTo>
                      <a:pt x="216" y="473"/>
                    </a:lnTo>
                    <a:lnTo>
                      <a:pt x="213" y="475"/>
                    </a:lnTo>
                    <a:lnTo>
                      <a:pt x="212" y="473"/>
                    </a:lnTo>
                    <a:lnTo>
                      <a:pt x="212" y="474"/>
                    </a:lnTo>
                    <a:lnTo>
                      <a:pt x="212" y="473"/>
                    </a:lnTo>
                    <a:lnTo>
                      <a:pt x="211" y="472"/>
                    </a:lnTo>
                    <a:lnTo>
                      <a:pt x="212" y="469"/>
                    </a:lnTo>
                    <a:lnTo>
                      <a:pt x="211" y="467"/>
                    </a:lnTo>
                    <a:lnTo>
                      <a:pt x="208" y="466"/>
                    </a:lnTo>
                    <a:lnTo>
                      <a:pt x="208" y="465"/>
                    </a:lnTo>
                    <a:lnTo>
                      <a:pt x="206" y="465"/>
                    </a:lnTo>
                    <a:lnTo>
                      <a:pt x="206" y="463"/>
                    </a:lnTo>
                    <a:lnTo>
                      <a:pt x="203" y="465"/>
                    </a:lnTo>
                    <a:lnTo>
                      <a:pt x="202" y="465"/>
                    </a:lnTo>
                    <a:lnTo>
                      <a:pt x="198" y="465"/>
                    </a:lnTo>
                    <a:lnTo>
                      <a:pt x="197" y="463"/>
                    </a:lnTo>
                    <a:lnTo>
                      <a:pt x="196" y="465"/>
                    </a:lnTo>
                    <a:lnTo>
                      <a:pt x="195" y="465"/>
                    </a:lnTo>
                    <a:lnTo>
                      <a:pt x="194" y="465"/>
                    </a:lnTo>
                    <a:lnTo>
                      <a:pt x="194" y="467"/>
                    </a:lnTo>
                    <a:lnTo>
                      <a:pt x="194" y="470"/>
                    </a:lnTo>
                    <a:lnTo>
                      <a:pt x="192" y="471"/>
                    </a:lnTo>
                    <a:lnTo>
                      <a:pt x="192" y="472"/>
                    </a:lnTo>
                    <a:lnTo>
                      <a:pt x="190" y="473"/>
                    </a:lnTo>
                    <a:lnTo>
                      <a:pt x="189" y="473"/>
                    </a:lnTo>
                    <a:lnTo>
                      <a:pt x="189" y="475"/>
                    </a:lnTo>
                    <a:lnTo>
                      <a:pt x="190" y="474"/>
                    </a:lnTo>
                    <a:lnTo>
                      <a:pt x="188" y="476"/>
                    </a:lnTo>
                    <a:lnTo>
                      <a:pt x="188" y="478"/>
                    </a:lnTo>
                    <a:lnTo>
                      <a:pt x="186" y="477"/>
                    </a:lnTo>
                    <a:lnTo>
                      <a:pt x="186" y="476"/>
                    </a:lnTo>
                    <a:lnTo>
                      <a:pt x="187" y="475"/>
                    </a:lnTo>
                    <a:lnTo>
                      <a:pt x="184" y="475"/>
                    </a:lnTo>
                    <a:lnTo>
                      <a:pt x="181" y="475"/>
                    </a:lnTo>
                    <a:lnTo>
                      <a:pt x="180" y="476"/>
                    </a:lnTo>
                    <a:lnTo>
                      <a:pt x="178" y="475"/>
                    </a:lnTo>
                    <a:lnTo>
                      <a:pt x="177" y="475"/>
                    </a:lnTo>
                    <a:lnTo>
                      <a:pt x="174" y="475"/>
                    </a:lnTo>
                    <a:lnTo>
                      <a:pt x="173" y="475"/>
                    </a:lnTo>
                    <a:lnTo>
                      <a:pt x="172" y="476"/>
                    </a:lnTo>
                    <a:lnTo>
                      <a:pt x="170" y="473"/>
                    </a:lnTo>
                    <a:lnTo>
                      <a:pt x="168" y="473"/>
                    </a:lnTo>
                    <a:lnTo>
                      <a:pt x="165" y="472"/>
                    </a:lnTo>
                    <a:lnTo>
                      <a:pt x="165" y="476"/>
                    </a:lnTo>
                    <a:lnTo>
                      <a:pt x="163" y="475"/>
                    </a:lnTo>
                    <a:lnTo>
                      <a:pt x="161" y="475"/>
                    </a:lnTo>
                    <a:lnTo>
                      <a:pt x="161" y="473"/>
                    </a:lnTo>
                    <a:lnTo>
                      <a:pt x="161" y="472"/>
                    </a:lnTo>
                    <a:lnTo>
                      <a:pt x="161" y="471"/>
                    </a:lnTo>
                    <a:lnTo>
                      <a:pt x="159" y="471"/>
                    </a:lnTo>
                    <a:lnTo>
                      <a:pt x="159" y="473"/>
                    </a:lnTo>
                    <a:lnTo>
                      <a:pt x="158" y="475"/>
                    </a:lnTo>
                    <a:lnTo>
                      <a:pt x="156" y="474"/>
                    </a:lnTo>
                    <a:lnTo>
                      <a:pt x="155" y="475"/>
                    </a:lnTo>
                    <a:lnTo>
                      <a:pt x="155" y="473"/>
                    </a:lnTo>
                    <a:lnTo>
                      <a:pt x="152" y="473"/>
                    </a:lnTo>
                    <a:lnTo>
                      <a:pt x="152" y="472"/>
                    </a:lnTo>
                    <a:lnTo>
                      <a:pt x="151" y="473"/>
                    </a:lnTo>
                    <a:lnTo>
                      <a:pt x="150" y="472"/>
                    </a:lnTo>
                    <a:lnTo>
                      <a:pt x="149" y="469"/>
                    </a:lnTo>
                    <a:lnTo>
                      <a:pt x="150" y="468"/>
                    </a:lnTo>
                    <a:lnTo>
                      <a:pt x="150" y="467"/>
                    </a:lnTo>
                    <a:lnTo>
                      <a:pt x="150" y="464"/>
                    </a:lnTo>
                    <a:lnTo>
                      <a:pt x="150" y="463"/>
                    </a:lnTo>
                    <a:lnTo>
                      <a:pt x="151" y="462"/>
                    </a:lnTo>
                    <a:lnTo>
                      <a:pt x="151" y="461"/>
                    </a:lnTo>
                    <a:lnTo>
                      <a:pt x="153" y="461"/>
                    </a:lnTo>
                    <a:lnTo>
                      <a:pt x="151" y="460"/>
                    </a:lnTo>
                    <a:lnTo>
                      <a:pt x="149" y="458"/>
                    </a:lnTo>
                    <a:lnTo>
                      <a:pt x="145" y="458"/>
                    </a:lnTo>
                    <a:lnTo>
                      <a:pt x="144" y="4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484" name="Freeform 130">
                <a:extLst>
                  <a:ext uri="{FF2B5EF4-FFF2-40B4-BE49-F238E27FC236}">
                    <a16:creationId xmlns:a16="http://schemas.microsoft.com/office/drawing/2014/main" id="{D69B7916-68FB-455C-8015-7545FCD81B23}"/>
                  </a:ext>
                </a:extLst>
              </p:cNvPr>
              <p:cNvSpPr>
                <a:spLocks/>
              </p:cNvSpPr>
              <p:nvPr/>
            </p:nvSpPr>
            <p:spPr bwMode="auto">
              <a:xfrm>
                <a:off x="791" y="2910"/>
                <a:ext cx="569" cy="509"/>
              </a:xfrm>
              <a:custGeom>
                <a:avLst/>
                <a:gdLst>
                  <a:gd name="T0" fmla="*/ 128 w 569"/>
                  <a:gd name="T1" fmla="*/ 470 h 509"/>
                  <a:gd name="T2" fmla="*/ 100 w 569"/>
                  <a:gd name="T3" fmla="*/ 473 h 509"/>
                  <a:gd name="T4" fmla="*/ 79 w 569"/>
                  <a:gd name="T5" fmla="*/ 467 h 509"/>
                  <a:gd name="T6" fmla="*/ 69 w 569"/>
                  <a:gd name="T7" fmla="*/ 420 h 509"/>
                  <a:gd name="T8" fmla="*/ 60 w 569"/>
                  <a:gd name="T9" fmla="*/ 397 h 509"/>
                  <a:gd name="T10" fmla="*/ 56 w 569"/>
                  <a:gd name="T11" fmla="*/ 386 h 509"/>
                  <a:gd name="T12" fmla="*/ 81 w 569"/>
                  <a:gd name="T13" fmla="*/ 368 h 509"/>
                  <a:gd name="T14" fmla="*/ 91 w 569"/>
                  <a:gd name="T15" fmla="*/ 338 h 509"/>
                  <a:gd name="T16" fmla="*/ 106 w 569"/>
                  <a:gd name="T17" fmla="*/ 306 h 509"/>
                  <a:gd name="T18" fmla="*/ 89 w 569"/>
                  <a:gd name="T19" fmla="*/ 267 h 509"/>
                  <a:gd name="T20" fmla="*/ 60 w 569"/>
                  <a:gd name="T21" fmla="*/ 236 h 509"/>
                  <a:gd name="T22" fmla="*/ 33 w 569"/>
                  <a:gd name="T23" fmla="*/ 210 h 509"/>
                  <a:gd name="T24" fmla="*/ 6 w 569"/>
                  <a:gd name="T25" fmla="*/ 198 h 509"/>
                  <a:gd name="T26" fmla="*/ 25 w 569"/>
                  <a:gd name="T27" fmla="*/ 175 h 509"/>
                  <a:gd name="T28" fmla="*/ 41 w 569"/>
                  <a:gd name="T29" fmla="*/ 146 h 509"/>
                  <a:gd name="T30" fmla="*/ 85 w 569"/>
                  <a:gd name="T31" fmla="*/ 126 h 509"/>
                  <a:gd name="T32" fmla="*/ 128 w 569"/>
                  <a:gd name="T33" fmla="*/ 122 h 509"/>
                  <a:gd name="T34" fmla="*/ 164 w 569"/>
                  <a:gd name="T35" fmla="*/ 107 h 509"/>
                  <a:gd name="T36" fmla="*/ 188 w 569"/>
                  <a:gd name="T37" fmla="*/ 92 h 509"/>
                  <a:gd name="T38" fmla="*/ 237 w 569"/>
                  <a:gd name="T39" fmla="*/ 103 h 509"/>
                  <a:gd name="T40" fmla="*/ 273 w 569"/>
                  <a:gd name="T41" fmla="*/ 101 h 509"/>
                  <a:gd name="T42" fmla="*/ 282 w 569"/>
                  <a:gd name="T43" fmla="*/ 78 h 509"/>
                  <a:gd name="T44" fmla="*/ 295 w 569"/>
                  <a:gd name="T45" fmla="*/ 68 h 509"/>
                  <a:gd name="T46" fmla="*/ 321 w 569"/>
                  <a:gd name="T47" fmla="*/ 39 h 509"/>
                  <a:gd name="T48" fmla="*/ 343 w 569"/>
                  <a:gd name="T49" fmla="*/ 44 h 509"/>
                  <a:gd name="T50" fmla="*/ 368 w 569"/>
                  <a:gd name="T51" fmla="*/ 52 h 509"/>
                  <a:gd name="T52" fmla="*/ 423 w 569"/>
                  <a:gd name="T53" fmla="*/ 18 h 509"/>
                  <a:gd name="T54" fmla="*/ 446 w 569"/>
                  <a:gd name="T55" fmla="*/ 7 h 509"/>
                  <a:gd name="T56" fmla="*/ 468 w 569"/>
                  <a:gd name="T57" fmla="*/ 20 h 509"/>
                  <a:gd name="T58" fmla="*/ 488 w 569"/>
                  <a:gd name="T59" fmla="*/ 49 h 509"/>
                  <a:gd name="T60" fmla="*/ 491 w 569"/>
                  <a:gd name="T61" fmla="*/ 77 h 509"/>
                  <a:gd name="T62" fmla="*/ 489 w 569"/>
                  <a:gd name="T63" fmla="*/ 109 h 509"/>
                  <a:gd name="T64" fmla="*/ 483 w 569"/>
                  <a:gd name="T65" fmla="*/ 137 h 509"/>
                  <a:gd name="T66" fmla="*/ 499 w 569"/>
                  <a:gd name="T67" fmla="*/ 161 h 509"/>
                  <a:gd name="T68" fmla="*/ 528 w 569"/>
                  <a:gd name="T69" fmla="*/ 171 h 509"/>
                  <a:gd name="T70" fmla="*/ 541 w 569"/>
                  <a:gd name="T71" fmla="*/ 189 h 509"/>
                  <a:gd name="T72" fmla="*/ 539 w 569"/>
                  <a:gd name="T73" fmla="*/ 225 h 509"/>
                  <a:gd name="T74" fmla="*/ 552 w 569"/>
                  <a:gd name="T75" fmla="*/ 249 h 509"/>
                  <a:gd name="T76" fmla="*/ 542 w 569"/>
                  <a:gd name="T77" fmla="*/ 279 h 509"/>
                  <a:gd name="T78" fmla="*/ 530 w 569"/>
                  <a:gd name="T79" fmla="*/ 288 h 509"/>
                  <a:gd name="T80" fmla="*/ 548 w 569"/>
                  <a:gd name="T81" fmla="*/ 306 h 509"/>
                  <a:gd name="T82" fmla="*/ 567 w 569"/>
                  <a:gd name="T83" fmla="*/ 330 h 509"/>
                  <a:gd name="T84" fmla="*/ 557 w 569"/>
                  <a:gd name="T85" fmla="*/ 360 h 509"/>
                  <a:gd name="T86" fmla="*/ 544 w 569"/>
                  <a:gd name="T87" fmla="*/ 384 h 509"/>
                  <a:gd name="T88" fmla="*/ 524 w 569"/>
                  <a:gd name="T89" fmla="*/ 401 h 509"/>
                  <a:gd name="T90" fmla="*/ 495 w 569"/>
                  <a:gd name="T91" fmla="*/ 412 h 509"/>
                  <a:gd name="T92" fmla="*/ 475 w 569"/>
                  <a:gd name="T93" fmla="*/ 420 h 509"/>
                  <a:gd name="T94" fmla="*/ 469 w 569"/>
                  <a:gd name="T95" fmla="*/ 456 h 509"/>
                  <a:gd name="T96" fmla="*/ 457 w 569"/>
                  <a:gd name="T97" fmla="*/ 480 h 509"/>
                  <a:gd name="T98" fmla="*/ 438 w 569"/>
                  <a:gd name="T99" fmla="*/ 480 h 509"/>
                  <a:gd name="T100" fmla="*/ 411 w 569"/>
                  <a:gd name="T101" fmla="*/ 478 h 509"/>
                  <a:gd name="T102" fmla="*/ 386 w 569"/>
                  <a:gd name="T103" fmla="*/ 495 h 509"/>
                  <a:gd name="T104" fmla="*/ 372 w 569"/>
                  <a:gd name="T105" fmla="*/ 480 h 509"/>
                  <a:gd name="T106" fmla="*/ 340 w 569"/>
                  <a:gd name="T107" fmla="*/ 465 h 509"/>
                  <a:gd name="T108" fmla="*/ 330 w 569"/>
                  <a:gd name="T109" fmla="*/ 486 h 509"/>
                  <a:gd name="T110" fmla="*/ 312 w 569"/>
                  <a:gd name="T111" fmla="*/ 499 h 509"/>
                  <a:gd name="T112" fmla="*/ 291 w 569"/>
                  <a:gd name="T113" fmla="*/ 488 h 509"/>
                  <a:gd name="T114" fmla="*/ 269 w 569"/>
                  <a:gd name="T115" fmla="*/ 484 h 509"/>
                  <a:gd name="T116" fmla="*/ 243 w 569"/>
                  <a:gd name="T117" fmla="*/ 476 h 509"/>
                  <a:gd name="T118" fmla="*/ 233 w 569"/>
                  <a:gd name="T119" fmla="*/ 484 h 509"/>
                  <a:gd name="T120" fmla="*/ 216 w 569"/>
                  <a:gd name="T121" fmla="*/ 473 h 509"/>
                  <a:gd name="T122" fmla="*/ 190 w 569"/>
                  <a:gd name="T123" fmla="*/ 474 h 509"/>
                  <a:gd name="T124" fmla="*/ 158 w 569"/>
                  <a:gd name="T125" fmla="*/ 475 h 5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9"/>
                  <a:gd name="T190" fmla="*/ 0 h 509"/>
                  <a:gd name="T191" fmla="*/ 569 w 569"/>
                  <a:gd name="T192" fmla="*/ 509 h 50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9" h="509">
                    <a:moveTo>
                      <a:pt x="144" y="458"/>
                    </a:moveTo>
                    <a:lnTo>
                      <a:pt x="142" y="460"/>
                    </a:lnTo>
                    <a:lnTo>
                      <a:pt x="142" y="459"/>
                    </a:lnTo>
                    <a:lnTo>
                      <a:pt x="139" y="461"/>
                    </a:lnTo>
                    <a:lnTo>
                      <a:pt x="138" y="461"/>
                    </a:lnTo>
                    <a:lnTo>
                      <a:pt x="136" y="460"/>
                    </a:lnTo>
                    <a:lnTo>
                      <a:pt x="135" y="463"/>
                    </a:lnTo>
                    <a:lnTo>
                      <a:pt x="136" y="465"/>
                    </a:lnTo>
                    <a:lnTo>
                      <a:pt x="135" y="467"/>
                    </a:lnTo>
                    <a:lnTo>
                      <a:pt x="135" y="465"/>
                    </a:lnTo>
                    <a:lnTo>
                      <a:pt x="134" y="468"/>
                    </a:lnTo>
                    <a:lnTo>
                      <a:pt x="134" y="469"/>
                    </a:lnTo>
                    <a:lnTo>
                      <a:pt x="134" y="470"/>
                    </a:lnTo>
                    <a:lnTo>
                      <a:pt x="133" y="470"/>
                    </a:lnTo>
                    <a:lnTo>
                      <a:pt x="133" y="471"/>
                    </a:lnTo>
                    <a:lnTo>
                      <a:pt x="132" y="469"/>
                    </a:lnTo>
                    <a:lnTo>
                      <a:pt x="131" y="469"/>
                    </a:lnTo>
                    <a:lnTo>
                      <a:pt x="131" y="471"/>
                    </a:lnTo>
                    <a:lnTo>
                      <a:pt x="132" y="473"/>
                    </a:lnTo>
                    <a:lnTo>
                      <a:pt x="131" y="473"/>
                    </a:lnTo>
                    <a:lnTo>
                      <a:pt x="131" y="475"/>
                    </a:lnTo>
                    <a:lnTo>
                      <a:pt x="130" y="475"/>
                    </a:lnTo>
                    <a:lnTo>
                      <a:pt x="130" y="472"/>
                    </a:lnTo>
                    <a:lnTo>
                      <a:pt x="128" y="472"/>
                    </a:lnTo>
                    <a:lnTo>
                      <a:pt x="128" y="470"/>
                    </a:lnTo>
                    <a:lnTo>
                      <a:pt x="126" y="472"/>
                    </a:lnTo>
                    <a:lnTo>
                      <a:pt x="126" y="473"/>
                    </a:lnTo>
                    <a:lnTo>
                      <a:pt x="125" y="475"/>
                    </a:lnTo>
                    <a:lnTo>
                      <a:pt x="125" y="476"/>
                    </a:lnTo>
                    <a:lnTo>
                      <a:pt x="125" y="477"/>
                    </a:lnTo>
                    <a:lnTo>
                      <a:pt x="121" y="476"/>
                    </a:lnTo>
                    <a:lnTo>
                      <a:pt x="118" y="475"/>
                    </a:lnTo>
                    <a:lnTo>
                      <a:pt x="118" y="473"/>
                    </a:lnTo>
                    <a:lnTo>
                      <a:pt x="117" y="472"/>
                    </a:lnTo>
                    <a:lnTo>
                      <a:pt x="114" y="475"/>
                    </a:lnTo>
                    <a:lnTo>
                      <a:pt x="114" y="478"/>
                    </a:lnTo>
                    <a:lnTo>
                      <a:pt x="113" y="478"/>
                    </a:lnTo>
                    <a:lnTo>
                      <a:pt x="111" y="480"/>
                    </a:lnTo>
                    <a:lnTo>
                      <a:pt x="111" y="478"/>
                    </a:lnTo>
                    <a:lnTo>
                      <a:pt x="107" y="479"/>
                    </a:lnTo>
                    <a:lnTo>
                      <a:pt x="107" y="478"/>
                    </a:lnTo>
                    <a:lnTo>
                      <a:pt x="105" y="478"/>
                    </a:lnTo>
                    <a:lnTo>
                      <a:pt x="105" y="476"/>
                    </a:lnTo>
                    <a:lnTo>
                      <a:pt x="104" y="475"/>
                    </a:lnTo>
                    <a:lnTo>
                      <a:pt x="103" y="476"/>
                    </a:lnTo>
                    <a:lnTo>
                      <a:pt x="100" y="476"/>
                    </a:lnTo>
                    <a:lnTo>
                      <a:pt x="102" y="475"/>
                    </a:lnTo>
                    <a:lnTo>
                      <a:pt x="102" y="473"/>
                    </a:lnTo>
                    <a:lnTo>
                      <a:pt x="104" y="472"/>
                    </a:lnTo>
                    <a:lnTo>
                      <a:pt x="100" y="472"/>
                    </a:lnTo>
                    <a:lnTo>
                      <a:pt x="100" y="473"/>
                    </a:lnTo>
                    <a:lnTo>
                      <a:pt x="98" y="472"/>
                    </a:lnTo>
                    <a:lnTo>
                      <a:pt x="98" y="470"/>
                    </a:lnTo>
                    <a:lnTo>
                      <a:pt x="98" y="468"/>
                    </a:lnTo>
                    <a:lnTo>
                      <a:pt x="95" y="465"/>
                    </a:lnTo>
                    <a:lnTo>
                      <a:pt x="93" y="466"/>
                    </a:lnTo>
                    <a:lnTo>
                      <a:pt x="93" y="467"/>
                    </a:lnTo>
                    <a:lnTo>
                      <a:pt x="94" y="468"/>
                    </a:lnTo>
                    <a:lnTo>
                      <a:pt x="92" y="468"/>
                    </a:lnTo>
                    <a:lnTo>
                      <a:pt x="90" y="471"/>
                    </a:lnTo>
                    <a:lnTo>
                      <a:pt x="89" y="471"/>
                    </a:lnTo>
                    <a:lnTo>
                      <a:pt x="87" y="472"/>
                    </a:lnTo>
                    <a:lnTo>
                      <a:pt x="87" y="471"/>
                    </a:lnTo>
                    <a:lnTo>
                      <a:pt x="87" y="470"/>
                    </a:lnTo>
                    <a:lnTo>
                      <a:pt x="86" y="471"/>
                    </a:lnTo>
                    <a:lnTo>
                      <a:pt x="85" y="471"/>
                    </a:lnTo>
                    <a:lnTo>
                      <a:pt x="85" y="467"/>
                    </a:lnTo>
                    <a:lnTo>
                      <a:pt x="85" y="468"/>
                    </a:lnTo>
                    <a:lnTo>
                      <a:pt x="84" y="467"/>
                    </a:lnTo>
                    <a:lnTo>
                      <a:pt x="84" y="463"/>
                    </a:lnTo>
                    <a:lnTo>
                      <a:pt x="82" y="463"/>
                    </a:lnTo>
                    <a:lnTo>
                      <a:pt x="83" y="464"/>
                    </a:lnTo>
                    <a:lnTo>
                      <a:pt x="81" y="464"/>
                    </a:lnTo>
                    <a:lnTo>
                      <a:pt x="81" y="467"/>
                    </a:lnTo>
                    <a:lnTo>
                      <a:pt x="79" y="467"/>
                    </a:lnTo>
                    <a:lnTo>
                      <a:pt x="79" y="468"/>
                    </a:lnTo>
                    <a:lnTo>
                      <a:pt x="76" y="466"/>
                    </a:lnTo>
                    <a:lnTo>
                      <a:pt x="74" y="465"/>
                    </a:lnTo>
                    <a:lnTo>
                      <a:pt x="72" y="469"/>
                    </a:lnTo>
                    <a:lnTo>
                      <a:pt x="71" y="469"/>
                    </a:lnTo>
                    <a:lnTo>
                      <a:pt x="68" y="468"/>
                    </a:lnTo>
                    <a:lnTo>
                      <a:pt x="67" y="468"/>
                    </a:lnTo>
                    <a:lnTo>
                      <a:pt x="68" y="465"/>
                    </a:lnTo>
                    <a:lnTo>
                      <a:pt x="68" y="464"/>
                    </a:lnTo>
                    <a:lnTo>
                      <a:pt x="69" y="459"/>
                    </a:lnTo>
                    <a:lnTo>
                      <a:pt x="70" y="456"/>
                    </a:lnTo>
                    <a:lnTo>
                      <a:pt x="68" y="455"/>
                    </a:lnTo>
                    <a:lnTo>
                      <a:pt x="69" y="452"/>
                    </a:lnTo>
                    <a:lnTo>
                      <a:pt x="65" y="448"/>
                    </a:lnTo>
                    <a:lnTo>
                      <a:pt x="64" y="448"/>
                    </a:lnTo>
                    <a:lnTo>
                      <a:pt x="61" y="452"/>
                    </a:lnTo>
                    <a:lnTo>
                      <a:pt x="61" y="451"/>
                    </a:lnTo>
                    <a:lnTo>
                      <a:pt x="63" y="450"/>
                    </a:lnTo>
                    <a:lnTo>
                      <a:pt x="64" y="445"/>
                    </a:lnTo>
                    <a:lnTo>
                      <a:pt x="63" y="444"/>
                    </a:lnTo>
                    <a:lnTo>
                      <a:pt x="63" y="443"/>
                    </a:lnTo>
                    <a:lnTo>
                      <a:pt x="65" y="437"/>
                    </a:lnTo>
                    <a:lnTo>
                      <a:pt x="64" y="433"/>
                    </a:lnTo>
                    <a:lnTo>
                      <a:pt x="66" y="431"/>
                    </a:lnTo>
                    <a:lnTo>
                      <a:pt x="68" y="428"/>
                    </a:lnTo>
                    <a:lnTo>
                      <a:pt x="68" y="421"/>
                    </a:lnTo>
                    <a:lnTo>
                      <a:pt x="69" y="420"/>
                    </a:lnTo>
                    <a:lnTo>
                      <a:pt x="70" y="417"/>
                    </a:lnTo>
                    <a:lnTo>
                      <a:pt x="69" y="415"/>
                    </a:lnTo>
                    <a:lnTo>
                      <a:pt x="67" y="416"/>
                    </a:lnTo>
                    <a:lnTo>
                      <a:pt x="65" y="414"/>
                    </a:lnTo>
                    <a:lnTo>
                      <a:pt x="65" y="412"/>
                    </a:lnTo>
                    <a:lnTo>
                      <a:pt x="63" y="411"/>
                    </a:lnTo>
                    <a:lnTo>
                      <a:pt x="61" y="412"/>
                    </a:lnTo>
                    <a:lnTo>
                      <a:pt x="58" y="411"/>
                    </a:lnTo>
                    <a:lnTo>
                      <a:pt x="58" y="409"/>
                    </a:lnTo>
                    <a:lnTo>
                      <a:pt x="60" y="409"/>
                    </a:lnTo>
                    <a:lnTo>
                      <a:pt x="60" y="408"/>
                    </a:lnTo>
                    <a:lnTo>
                      <a:pt x="57" y="407"/>
                    </a:lnTo>
                    <a:lnTo>
                      <a:pt x="57" y="406"/>
                    </a:lnTo>
                    <a:lnTo>
                      <a:pt x="55" y="406"/>
                    </a:lnTo>
                    <a:lnTo>
                      <a:pt x="53" y="405"/>
                    </a:lnTo>
                    <a:lnTo>
                      <a:pt x="52" y="405"/>
                    </a:lnTo>
                    <a:lnTo>
                      <a:pt x="52" y="402"/>
                    </a:lnTo>
                    <a:lnTo>
                      <a:pt x="50" y="401"/>
                    </a:lnTo>
                    <a:lnTo>
                      <a:pt x="53" y="402"/>
                    </a:lnTo>
                    <a:lnTo>
                      <a:pt x="56" y="405"/>
                    </a:lnTo>
                    <a:lnTo>
                      <a:pt x="59" y="405"/>
                    </a:lnTo>
                    <a:lnTo>
                      <a:pt x="60" y="404"/>
                    </a:lnTo>
                    <a:lnTo>
                      <a:pt x="61" y="404"/>
                    </a:lnTo>
                    <a:lnTo>
                      <a:pt x="63" y="403"/>
                    </a:lnTo>
                    <a:lnTo>
                      <a:pt x="61" y="403"/>
                    </a:lnTo>
                    <a:lnTo>
                      <a:pt x="60" y="397"/>
                    </a:lnTo>
                    <a:lnTo>
                      <a:pt x="56" y="396"/>
                    </a:lnTo>
                    <a:lnTo>
                      <a:pt x="55" y="394"/>
                    </a:lnTo>
                    <a:lnTo>
                      <a:pt x="56" y="392"/>
                    </a:lnTo>
                    <a:lnTo>
                      <a:pt x="55" y="391"/>
                    </a:lnTo>
                    <a:lnTo>
                      <a:pt x="56" y="390"/>
                    </a:lnTo>
                    <a:lnTo>
                      <a:pt x="57" y="391"/>
                    </a:lnTo>
                    <a:lnTo>
                      <a:pt x="57" y="392"/>
                    </a:lnTo>
                    <a:lnTo>
                      <a:pt x="58" y="391"/>
                    </a:lnTo>
                    <a:lnTo>
                      <a:pt x="59" y="391"/>
                    </a:lnTo>
                    <a:lnTo>
                      <a:pt x="60" y="391"/>
                    </a:lnTo>
                    <a:lnTo>
                      <a:pt x="63" y="390"/>
                    </a:lnTo>
                    <a:lnTo>
                      <a:pt x="64" y="391"/>
                    </a:lnTo>
                    <a:lnTo>
                      <a:pt x="67" y="388"/>
                    </a:lnTo>
                    <a:lnTo>
                      <a:pt x="65" y="388"/>
                    </a:lnTo>
                    <a:lnTo>
                      <a:pt x="65" y="386"/>
                    </a:lnTo>
                    <a:lnTo>
                      <a:pt x="63" y="386"/>
                    </a:lnTo>
                    <a:lnTo>
                      <a:pt x="62" y="385"/>
                    </a:lnTo>
                    <a:lnTo>
                      <a:pt x="60" y="386"/>
                    </a:lnTo>
                    <a:lnTo>
                      <a:pt x="61" y="384"/>
                    </a:lnTo>
                    <a:lnTo>
                      <a:pt x="60" y="384"/>
                    </a:lnTo>
                    <a:lnTo>
                      <a:pt x="58" y="385"/>
                    </a:lnTo>
                    <a:lnTo>
                      <a:pt x="58" y="384"/>
                    </a:lnTo>
                    <a:lnTo>
                      <a:pt x="57" y="384"/>
                    </a:lnTo>
                    <a:lnTo>
                      <a:pt x="56" y="386"/>
                    </a:lnTo>
                    <a:lnTo>
                      <a:pt x="55" y="386"/>
                    </a:lnTo>
                    <a:lnTo>
                      <a:pt x="55" y="388"/>
                    </a:lnTo>
                    <a:lnTo>
                      <a:pt x="53" y="387"/>
                    </a:lnTo>
                    <a:lnTo>
                      <a:pt x="52" y="383"/>
                    </a:lnTo>
                    <a:lnTo>
                      <a:pt x="53" y="384"/>
                    </a:lnTo>
                    <a:lnTo>
                      <a:pt x="53" y="383"/>
                    </a:lnTo>
                    <a:lnTo>
                      <a:pt x="52" y="382"/>
                    </a:lnTo>
                    <a:lnTo>
                      <a:pt x="54" y="380"/>
                    </a:lnTo>
                    <a:lnTo>
                      <a:pt x="53" y="378"/>
                    </a:lnTo>
                    <a:lnTo>
                      <a:pt x="54" y="376"/>
                    </a:lnTo>
                    <a:lnTo>
                      <a:pt x="58" y="374"/>
                    </a:lnTo>
                    <a:lnTo>
                      <a:pt x="61" y="368"/>
                    </a:lnTo>
                    <a:lnTo>
                      <a:pt x="71" y="365"/>
                    </a:lnTo>
                    <a:lnTo>
                      <a:pt x="73" y="364"/>
                    </a:lnTo>
                    <a:lnTo>
                      <a:pt x="75" y="364"/>
                    </a:lnTo>
                    <a:lnTo>
                      <a:pt x="74" y="364"/>
                    </a:lnTo>
                    <a:lnTo>
                      <a:pt x="74" y="367"/>
                    </a:lnTo>
                    <a:lnTo>
                      <a:pt x="76" y="368"/>
                    </a:lnTo>
                    <a:lnTo>
                      <a:pt x="77" y="370"/>
                    </a:lnTo>
                    <a:lnTo>
                      <a:pt x="77" y="371"/>
                    </a:lnTo>
                    <a:lnTo>
                      <a:pt x="79" y="371"/>
                    </a:lnTo>
                    <a:lnTo>
                      <a:pt x="80" y="371"/>
                    </a:lnTo>
                    <a:lnTo>
                      <a:pt x="81" y="369"/>
                    </a:lnTo>
                    <a:lnTo>
                      <a:pt x="81" y="368"/>
                    </a:lnTo>
                    <a:lnTo>
                      <a:pt x="82" y="367"/>
                    </a:lnTo>
                    <a:lnTo>
                      <a:pt x="82" y="365"/>
                    </a:lnTo>
                    <a:lnTo>
                      <a:pt x="84" y="364"/>
                    </a:lnTo>
                    <a:lnTo>
                      <a:pt x="85" y="361"/>
                    </a:lnTo>
                    <a:lnTo>
                      <a:pt x="86" y="361"/>
                    </a:lnTo>
                    <a:lnTo>
                      <a:pt x="89" y="361"/>
                    </a:lnTo>
                    <a:lnTo>
                      <a:pt x="89" y="360"/>
                    </a:lnTo>
                    <a:lnTo>
                      <a:pt x="90" y="360"/>
                    </a:lnTo>
                    <a:lnTo>
                      <a:pt x="91" y="360"/>
                    </a:lnTo>
                    <a:lnTo>
                      <a:pt x="93" y="358"/>
                    </a:lnTo>
                    <a:lnTo>
                      <a:pt x="93" y="359"/>
                    </a:lnTo>
                    <a:lnTo>
                      <a:pt x="95" y="356"/>
                    </a:lnTo>
                    <a:lnTo>
                      <a:pt x="95" y="354"/>
                    </a:lnTo>
                    <a:lnTo>
                      <a:pt x="93" y="353"/>
                    </a:lnTo>
                    <a:lnTo>
                      <a:pt x="92" y="352"/>
                    </a:lnTo>
                    <a:lnTo>
                      <a:pt x="91" y="351"/>
                    </a:lnTo>
                    <a:lnTo>
                      <a:pt x="90" y="352"/>
                    </a:lnTo>
                    <a:lnTo>
                      <a:pt x="89" y="352"/>
                    </a:lnTo>
                    <a:lnTo>
                      <a:pt x="87" y="354"/>
                    </a:lnTo>
                    <a:lnTo>
                      <a:pt x="86" y="353"/>
                    </a:lnTo>
                    <a:lnTo>
                      <a:pt x="87" y="350"/>
                    </a:lnTo>
                    <a:lnTo>
                      <a:pt x="90" y="349"/>
                    </a:lnTo>
                    <a:lnTo>
                      <a:pt x="92" y="344"/>
                    </a:lnTo>
                    <a:lnTo>
                      <a:pt x="92" y="341"/>
                    </a:lnTo>
                    <a:lnTo>
                      <a:pt x="91" y="339"/>
                    </a:lnTo>
                    <a:lnTo>
                      <a:pt x="91" y="338"/>
                    </a:lnTo>
                    <a:lnTo>
                      <a:pt x="90" y="335"/>
                    </a:lnTo>
                    <a:lnTo>
                      <a:pt x="91" y="333"/>
                    </a:lnTo>
                    <a:lnTo>
                      <a:pt x="95" y="333"/>
                    </a:lnTo>
                    <a:lnTo>
                      <a:pt x="95" y="331"/>
                    </a:lnTo>
                    <a:lnTo>
                      <a:pt x="97" y="330"/>
                    </a:lnTo>
                    <a:lnTo>
                      <a:pt x="96" y="330"/>
                    </a:lnTo>
                    <a:lnTo>
                      <a:pt x="97" y="326"/>
                    </a:lnTo>
                    <a:lnTo>
                      <a:pt x="95" y="324"/>
                    </a:lnTo>
                    <a:lnTo>
                      <a:pt x="95" y="321"/>
                    </a:lnTo>
                    <a:lnTo>
                      <a:pt x="98" y="318"/>
                    </a:lnTo>
                    <a:lnTo>
                      <a:pt x="97" y="316"/>
                    </a:lnTo>
                    <a:lnTo>
                      <a:pt x="96" y="314"/>
                    </a:lnTo>
                    <a:lnTo>
                      <a:pt x="97" y="313"/>
                    </a:lnTo>
                    <a:lnTo>
                      <a:pt x="98" y="314"/>
                    </a:lnTo>
                    <a:lnTo>
                      <a:pt x="100" y="310"/>
                    </a:lnTo>
                    <a:lnTo>
                      <a:pt x="99" y="308"/>
                    </a:lnTo>
                    <a:lnTo>
                      <a:pt x="100" y="308"/>
                    </a:lnTo>
                    <a:lnTo>
                      <a:pt x="100" y="304"/>
                    </a:lnTo>
                    <a:lnTo>
                      <a:pt x="101" y="304"/>
                    </a:lnTo>
                    <a:lnTo>
                      <a:pt x="102" y="304"/>
                    </a:lnTo>
                    <a:lnTo>
                      <a:pt x="103" y="304"/>
                    </a:lnTo>
                    <a:lnTo>
                      <a:pt x="104" y="304"/>
                    </a:lnTo>
                    <a:lnTo>
                      <a:pt x="105" y="304"/>
                    </a:lnTo>
                    <a:lnTo>
                      <a:pt x="106" y="304"/>
                    </a:lnTo>
                    <a:lnTo>
                      <a:pt x="106" y="306"/>
                    </a:lnTo>
                    <a:lnTo>
                      <a:pt x="107" y="305"/>
                    </a:lnTo>
                    <a:lnTo>
                      <a:pt x="107" y="299"/>
                    </a:lnTo>
                    <a:lnTo>
                      <a:pt x="107" y="293"/>
                    </a:lnTo>
                    <a:lnTo>
                      <a:pt x="106" y="291"/>
                    </a:lnTo>
                    <a:lnTo>
                      <a:pt x="107" y="289"/>
                    </a:lnTo>
                    <a:lnTo>
                      <a:pt x="107" y="287"/>
                    </a:lnTo>
                    <a:lnTo>
                      <a:pt x="106" y="287"/>
                    </a:lnTo>
                    <a:lnTo>
                      <a:pt x="105" y="286"/>
                    </a:lnTo>
                    <a:lnTo>
                      <a:pt x="106" y="284"/>
                    </a:lnTo>
                    <a:lnTo>
                      <a:pt x="107" y="283"/>
                    </a:lnTo>
                    <a:lnTo>
                      <a:pt x="107" y="280"/>
                    </a:lnTo>
                    <a:lnTo>
                      <a:pt x="106" y="280"/>
                    </a:lnTo>
                    <a:lnTo>
                      <a:pt x="107" y="278"/>
                    </a:lnTo>
                    <a:lnTo>
                      <a:pt x="110" y="277"/>
                    </a:lnTo>
                    <a:lnTo>
                      <a:pt x="106" y="277"/>
                    </a:lnTo>
                    <a:lnTo>
                      <a:pt x="104" y="276"/>
                    </a:lnTo>
                    <a:lnTo>
                      <a:pt x="100" y="272"/>
                    </a:lnTo>
                    <a:lnTo>
                      <a:pt x="98" y="269"/>
                    </a:lnTo>
                    <a:lnTo>
                      <a:pt x="93" y="268"/>
                    </a:lnTo>
                    <a:lnTo>
                      <a:pt x="92" y="267"/>
                    </a:lnTo>
                    <a:lnTo>
                      <a:pt x="89" y="268"/>
                    </a:lnTo>
                    <a:lnTo>
                      <a:pt x="87" y="267"/>
                    </a:lnTo>
                    <a:lnTo>
                      <a:pt x="87" y="266"/>
                    </a:lnTo>
                    <a:lnTo>
                      <a:pt x="89" y="267"/>
                    </a:lnTo>
                    <a:lnTo>
                      <a:pt x="90" y="262"/>
                    </a:lnTo>
                    <a:lnTo>
                      <a:pt x="90" y="260"/>
                    </a:lnTo>
                    <a:lnTo>
                      <a:pt x="90" y="259"/>
                    </a:lnTo>
                    <a:lnTo>
                      <a:pt x="90" y="256"/>
                    </a:lnTo>
                    <a:lnTo>
                      <a:pt x="87" y="256"/>
                    </a:lnTo>
                    <a:lnTo>
                      <a:pt x="85" y="255"/>
                    </a:lnTo>
                    <a:lnTo>
                      <a:pt x="83" y="254"/>
                    </a:lnTo>
                    <a:lnTo>
                      <a:pt x="79" y="254"/>
                    </a:lnTo>
                    <a:lnTo>
                      <a:pt x="77" y="255"/>
                    </a:lnTo>
                    <a:lnTo>
                      <a:pt x="77" y="252"/>
                    </a:lnTo>
                    <a:lnTo>
                      <a:pt x="76" y="248"/>
                    </a:lnTo>
                    <a:lnTo>
                      <a:pt x="74" y="247"/>
                    </a:lnTo>
                    <a:lnTo>
                      <a:pt x="73" y="248"/>
                    </a:lnTo>
                    <a:lnTo>
                      <a:pt x="73" y="247"/>
                    </a:lnTo>
                    <a:lnTo>
                      <a:pt x="71" y="244"/>
                    </a:lnTo>
                    <a:lnTo>
                      <a:pt x="70" y="244"/>
                    </a:lnTo>
                    <a:lnTo>
                      <a:pt x="70" y="238"/>
                    </a:lnTo>
                    <a:lnTo>
                      <a:pt x="68" y="237"/>
                    </a:lnTo>
                    <a:lnTo>
                      <a:pt x="67" y="235"/>
                    </a:lnTo>
                    <a:lnTo>
                      <a:pt x="66" y="235"/>
                    </a:lnTo>
                    <a:lnTo>
                      <a:pt x="65" y="234"/>
                    </a:lnTo>
                    <a:lnTo>
                      <a:pt x="63" y="236"/>
                    </a:lnTo>
                    <a:lnTo>
                      <a:pt x="62" y="236"/>
                    </a:lnTo>
                    <a:lnTo>
                      <a:pt x="61" y="235"/>
                    </a:lnTo>
                    <a:lnTo>
                      <a:pt x="60" y="236"/>
                    </a:lnTo>
                    <a:lnTo>
                      <a:pt x="61" y="237"/>
                    </a:lnTo>
                    <a:lnTo>
                      <a:pt x="53" y="237"/>
                    </a:lnTo>
                    <a:lnTo>
                      <a:pt x="52" y="236"/>
                    </a:lnTo>
                    <a:lnTo>
                      <a:pt x="43" y="234"/>
                    </a:lnTo>
                    <a:lnTo>
                      <a:pt x="43" y="233"/>
                    </a:lnTo>
                    <a:lnTo>
                      <a:pt x="42" y="232"/>
                    </a:lnTo>
                    <a:lnTo>
                      <a:pt x="42" y="231"/>
                    </a:lnTo>
                    <a:lnTo>
                      <a:pt x="40" y="229"/>
                    </a:lnTo>
                    <a:lnTo>
                      <a:pt x="41" y="228"/>
                    </a:lnTo>
                    <a:lnTo>
                      <a:pt x="40" y="227"/>
                    </a:lnTo>
                    <a:lnTo>
                      <a:pt x="38" y="226"/>
                    </a:lnTo>
                    <a:lnTo>
                      <a:pt x="37" y="224"/>
                    </a:lnTo>
                    <a:lnTo>
                      <a:pt x="36" y="224"/>
                    </a:lnTo>
                    <a:lnTo>
                      <a:pt x="35" y="223"/>
                    </a:lnTo>
                    <a:lnTo>
                      <a:pt x="32" y="223"/>
                    </a:lnTo>
                    <a:lnTo>
                      <a:pt x="31" y="220"/>
                    </a:lnTo>
                    <a:lnTo>
                      <a:pt x="29" y="220"/>
                    </a:lnTo>
                    <a:lnTo>
                      <a:pt x="27" y="219"/>
                    </a:lnTo>
                    <a:lnTo>
                      <a:pt x="28" y="215"/>
                    </a:lnTo>
                    <a:lnTo>
                      <a:pt x="29" y="216"/>
                    </a:lnTo>
                    <a:lnTo>
                      <a:pt x="30" y="215"/>
                    </a:lnTo>
                    <a:lnTo>
                      <a:pt x="34" y="215"/>
                    </a:lnTo>
                    <a:lnTo>
                      <a:pt x="37" y="217"/>
                    </a:lnTo>
                    <a:lnTo>
                      <a:pt x="37" y="216"/>
                    </a:lnTo>
                    <a:lnTo>
                      <a:pt x="35" y="215"/>
                    </a:lnTo>
                    <a:lnTo>
                      <a:pt x="34" y="215"/>
                    </a:lnTo>
                    <a:lnTo>
                      <a:pt x="33" y="210"/>
                    </a:lnTo>
                    <a:lnTo>
                      <a:pt x="32" y="210"/>
                    </a:lnTo>
                    <a:lnTo>
                      <a:pt x="27" y="210"/>
                    </a:lnTo>
                    <a:lnTo>
                      <a:pt x="25" y="212"/>
                    </a:lnTo>
                    <a:lnTo>
                      <a:pt x="23" y="212"/>
                    </a:lnTo>
                    <a:lnTo>
                      <a:pt x="22" y="211"/>
                    </a:lnTo>
                    <a:lnTo>
                      <a:pt x="22" y="210"/>
                    </a:lnTo>
                    <a:lnTo>
                      <a:pt x="22" y="209"/>
                    </a:lnTo>
                    <a:lnTo>
                      <a:pt x="21" y="209"/>
                    </a:lnTo>
                    <a:lnTo>
                      <a:pt x="20" y="207"/>
                    </a:lnTo>
                    <a:lnTo>
                      <a:pt x="19" y="209"/>
                    </a:lnTo>
                    <a:lnTo>
                      <a:pt x="13" y="207"/>
                    </a:lnTo>
                    <a:lnTo>
                      <a:pt x="12" y="210"/>
                    </a:lnTo>
                    <a:lnTo>
                      <a:pt x="11" y="210"/>
                    </a:lnTo>
                    <a:lnTo>
                      <a:pt x="9" y="212"/>
                    </a:lnTo>
                    <a:lnTo>
                      <a:pt x="7" y="212"/>
                    </a:lnTo>
                    <a:lnTo>
                      <a:pt x="7" y="209"/>
                    </a:lnTo>
                    <a:lnTo>
                      <a:pt x="3" y="209"/>
                    </a:lnTo>
                    <a:lnTo>
                      <a:pt x="1" y="209"/>
                    </a:lnTo>
                    <a:lnTo>
                      <a:pt x="0" y="209"/>
                    </a:lnTo>
                    <a:lnTo>
                      <a:pt x="0" y="207"/>
                    </a:lnTo>
                    <a:lnTo>
                      <a:pt x="2" y="205"/>
                    </a:lnTo>
                    <a:lnTo>
                      <a:pt x="2" y="203"/>
                    </a:lnTo>
                    <a:lnTo>
                      <a:pt x="4" y="202"/>
                    </a:lnTo>
                    <a:lnTo>
                      <a:pt x="5" y="202"/>
                    </a:lnTo>
                    <a:lnTo>
                      <a:pt x="4" y="200"/>
                    </a:lnTo>
                    <a:lnTo>
                      <a:pt x="6" y="198"/>
                    </a:lnTo>
                    <a:lnTo>
                      <a:pt x="6" y="196"/>
                    </a:lnTo>
                    <a:lnTo>
                      <a:pt x="8" y="197"/>
                    </a:lnTo>
                    <a:lnTo>
                      <a:pt x="11" y="197"/>
                    </a:lnTo>
                    <a:lnTo>
                      <a:pt x="11" y="193"/>
                    </a:lnTo>
                    <a:lnTo>
                      <a:pt x="11" y="190"/>
                    </a:lnTo>
                    <a:lnTo>
                      <a:pt x="9" y="189"/>
                    </a:lnTo>
                    <a:lnTo>
                      <a:pt x="8" y="186"/>
                    </a:lnTo>
                    <a:lnTo>
                      <a:pt x="6" y="188"/>
                    </a:lnTo>
                    <a:lnTo>
                      <a:pt x="6" y="186"/>
                    </a:lnTo>
                    <a:lnTo>
                      <a:pt x="6" y="183"/>
                    </a:lnTo>
                    <a:lnTo>
                      <a:pt x="7" y="180"/>
                    </a:lnTo>
                    <a:lnTo>
                      <a:pt x="6" y="179"/>
                    </a:lnTo>
                    <a:lnTo>
                      <a:pt x="8" y="178"/>
                    </a:lnTo>
                    <a:lnTo>
                      <a:pt x="9" y="179"/>
                    </a:lnTo>
                    <a:lnTo>
                      <a:pt x="11" y="177"/>
                    </a:lnTo>
                    <a:lnTo>
                      <a:pt x="12" y="177"/>
                    </a:lnTo>
                    <a:lnTo>
                      <a:pt x="12" y="175"/>
                    </a:lnTo>
                    <a:lnTo>
                      <a:pt x="16" y="175"/>
                    </a:lnTo>
                    <a:lnTo>
                      <a:pt x="16" y="176"/>
                    </a:lnTo>
                    <a:lnTo>
                      <a:pt x="20" y="178"/>
                    </a:lnTo>
                    <a:lnTo>
                      <a:pt x="22" y="178"/>
                    </a:lnTo>
                    <a:lnTo>
                      <a:pt x="22" y="176"/>
                    </a:lnTo>
                    <a:lnTo>
                      <a:pt x="22" y="175"/>
                    </a:lnTo>
                    <a:lnTo>
                      <a:pt x="22" y="174"/>
                    </a:lnTo>
                    <a:lnTo>
                      <a:pt x="23" y="175"/>
                    </a:lnTo>
                    <a:lnTo>
                      <a:pt x="25" y="175"/>
                    </a:lnTo>
                    <a:lnTo>
                      <a:pt x="25" y="171"/>
                    </a:lnTo>
                    <a:lnTo>
                      <a:pt x="25" y="170"/>
                    </a:lnTo>
                    <a:lnTo>
                      <a:pt x="25" y="166"/>
                    </a:lnTo>
                    <a:lnTo>
                      <a:pt x="25" y="167"/>
                    </a:lnTo>
                    <a:lnTo>
                      <a:pt x="26" y="167"/>
                    </a:lnTo>
                    <a:lnTo>
                      <a:pt x="27" y="169"/>
                    </a:lnTo>
                    <a:lnTo>
                      <a:pt x="28" y="169"/>
                    </a:lnTo>
                    <a:lnTo>
                      <a:pt x="30" y="170"/>
                    </a:lnTo>
                    <a:lnTo>
                      <a:pt x="31" y="168"/>
                    </a:lnTo>
                    <a:lnTo>
                      <a:pt x="31" y="165"/>
                    </a:lnTo>
                    <a:lnTo>
                      <a:pt x="31" y="163"/>
                    </a:lnTo>
                    <a:lnTo>
                      <a:pt x="29" y="162"/>
                    </a:lnTo>
                    <a:lnTo>
                      <a:pt x="33" y="162"/>
                    </a:lnTo>
                    <a:lnTo>
                      <a:pt x="33" y="159"/>
                    </a:lnTo>
                    <a:lnTo>
                      <a:pt x="32" y="155"/>
                    </a:lnTo>
                    <a:lnTo>
                      <a:pt x="33" y="154"/>
                    </a:lnTo>
                    <a:lnTo>
                      <a:pt x="33" y="150"/>
                    </a:lnTo>
                    <a:lnTo>
                      <a:pt x="34" y="152"/>
                    </a:lnTo>
                    <a:lnTo>
                      <a:pt x="37" y="152"/>
                    </a:lnTo>
                    <a:lnTo>
                      <a:pt x="38" y="151"/>
                    </a:lnTo>
                    <a:lnTo>
                      <a:pt x="38" y="150"/>
                    </a:lnTo>
                    <a:lnTo>
                      <a:pt x="40" y="150"/>
                    </a:lnTo>
                    <a:lnTo>
                      <a:pt x="40" y="149"/>
                    </a:lnTo>
                    <a:lnTo>
                      <a:pt x="41" y="149"/>
                    </a:lnTo>
                    <a:lnTo>
                      <a:pt x="41" y="148"/>
                    </a:lnTo>
                    <a:lnTo>
                      <a:pt x="41" y="146"/>
                    </a:lnTo>
                    <a:lnTo>
                      <a:pt x="43" y="146"/>
                    </a:lnTo>
                    <a:lnTo>
                      <a:pt x="43" y="145"/>
                    </a:lnTo>
                    <a:lnTo>
                      <a:pt x="46" y="145"/>
                    </a:lnTo>
                    <a:lnTo>
                      <a:pt x="47" y="142"/>
                    </a:lnTo>
                    <a:lnTo>
                      <a:pt x="50" y="142"/>
                    </a:lnTo>
                    <a:lnTo>
                      <a:pt x="52" y="142"/>
                    </a:lnTo>
                    <a:lnTo>
                      <a:pt x="52" y="141"/>
                    </a:lnTo>
                    <a:lnTo>
                      <a:pt x="53" y="141"/>
                    </a:lnTo>
                    <a:lnTo>
                      <a:pt x="55" y="145"/>
                    </a:lnTo>
                    <a:lnTo>
                      <a:pt x="57" y="146"/>
                    </a:lnTo>
                    <a:lnTo>
                      <a:pt x="58" y="145"/>
                    </a:lnTo>
                    <a:lnTo>
                      <a:pt x="61" y="145"/>
                    </a:lnTo>
                    <a:lnTo>
                      <a:pt x="64" y="142"/>
                    </a:lnTo>
                    <a:lnTo>
                      <a:pt x="66" y="144"/>
                    </a:lnTo>
                    <a:lnTo>
                      <a:pt x="66" y="142"/>
                    </a:lnTo>
                    <a:lnTo>
                      <a:pt x="71" y="140"/>
                    </a:lnTo>
                    <a:lnTo>
                      <a:pt x="70" y="137"/>
                    </a:lnTo>
                    <a:lnTo>
                      <a:pt x="73" y="138"/>
                    </a:lnTo>
                    <a:lnTo>
                      <a:pt x="74" y="137"/>
                    </a:lnTo>
                    <a:lnTo>
                      <a:pt x="76" y="134"/>
                    </a:lnTo>
                    <a:lnTo>
                      <a:pt x="76" y="133"/>
                    </a:lnTo>
                    <a:lnTo>
                      <a:pt x="78" y="133"/>
                    </a:lnTo>
                    <a:lnTo>
                      <a:pt x="80" y="132"/>
                    </a:lnTo>
                    <a:lnTo>
                      <a:pt x="85" y="126"/>
                    </a:lnTo>
                    <a:lnTo>
                      <a:pt x="86" y="127"/>
                    </a:lnTo>
                    <a:lnTo>
                      <a:pt x="85" y="128"/>
                    </a:lnTo>
                    <a:lnTo>
                      <a:pt x="85" y="133"/>
                    </a:lnTo>
                    <a:lnTo>
                      <a:pt x="89" y="132"/>
                    </a:lnTo>
                    <a:lnTo>
                      <a:pt x="90" y="133"/>
                    </a:lnTo>
                    <a:lnTo>
                      <a:pt x="92" y="135"/>
                    </a:lnTo>
                    <a:lnTo>
                      <a:pt x="93" y="135"/>
                    </a:lnTo>
                    <a:lnTo>
                      <a:pt x="97" y="133"/>
                    </a:lnTo>
                    <a:lnTo>
                      <a:pt x="104" y="135"/>
                    </a:lnTo>
                    <a:lnTo>
                      <a:pt x="106" y="136"/>
                    </a:lnTo>
                    <a:lnTo>
                      <a:pt x="107" y="133"/>
                    </a:lnTo>
                    <a:lnTo>
                      <a:pt x="108" y="131"/>
                    </a:lnTo>
                    <a:lnTo>
                      <a:pt x="109" y="132"/>
                    </a:lnTo>
                    <a:lnTo>
                      <a:pt x="110" y="129"/>
                    </a:lnTo>
                    <a:lnTo>
                      <a:pt x="111" y="130"/>
                    </a:lnTo>
                    <a:lnTo>
                      <a:pt x="110" y="133"/>
                    </a:lnTo>
                    <a:lnTo>
                      <a:pt x="112" y="133"/>
                    </a:lnTo>
                    <a:lnTo>
                      <a:pt x="113" y="131"/>
                    </a:lnTo>
                    <a:lnTo>
                      <a:pt x="114" y="131"/>
                    </a:lnTo>
                    <a:lnTo>
                      <a:pt x="118" y="127"/>
                    </a:lnTo>
                    <a:lnTo>
                      <a:pt x="120" y="124"/>
                    </a:lnTo>
                    <a:lnTo>
                      <a:pt x="122" y="122"/>
                    </a:lnTo>
                    <a:lnTo>
                      <a:pt x="123" y="122"/>
                    </a:lnTo>
                    <a:lnTo>
                      <a:pt x="125" y="120"/>
                    </a:lnTo>
                    <a:lnTo>
                      <a:pt x="126" y="120"/>
                    </a:lnTo>
                    <a:lnTo>
                      <a:pt x="128" y="123"/>
                    </a:lnTo>
                    <a:lnTo>
                      <a:pt x="128" y="122"/>
                    </a:lnTo>
                    <a:lnTo>
                      <a:pt x="129" y="122"/>
                    </a:lnTo>
                    <a:lnTo>
                      <a:pt x="131" y="128"/>
                    </a:lnTo>
                    <a:lnTo>
                      <a:pt x="130" y="131"/>
                    </a:lnTo>
                    <a:lnTo>
                      <a:pt x="131" y="132"/>
                    </a:lnTo>
                    <a:lnTo>
                      <a:pt x="138" y="132"/>
                    </a:lnTo>
                    <a:lnTo>
                      <a:pt x="138" y="128"/>
                    </a:lnTo>
                    <a:lnTo>
                      <a:pt x="139" y="127"/>
                    </a:lnTo>
                    <a:lnTo>
                      <a:pt x="139" y="124"/>
                    </a:lnTo>
                    <a:lnTo>
                      <a:pt x="141" y="122"/>
                    </a:lnTo>
                    <a:lnTo>
                      <a:pt x="143" y="120"/>
                    </a:lnTo>
                    <a:lnTo>
                      <a:pt x="146" y="120"/>
                    </a:lnTo>
                    <a:lnTo>
                      <a:pt x="152" y="119"/>
                    </a:lnTo>
                    <a:lnTo>
                      <a:pt x="153" y="119"/>
                    </a:lnTo>
                    <a:lnTo>
                      <a:pt x="152" y="120"/>
                    </a:lnTo>
                    <a:lnTo>
                      <a:pt x="156" y="119"/>
                    </a:lnTo>
                    <a:lnTo>
                      <a:pt x="157" y="118"/>
                    </a:lnTo>
                    <a:lnTo>
                      <a:pt x="158" y="118"/>
                    </a:lnTo>
                    <a:lnTo>
                      <a:pt x="161" y="117"/>
                    </a:lnTo>
                    <a:lnTo>
                      <a:pt x="161" y="115"/>
                    </a:lnTo>
                    <a:lnTo>
                      <a:pt x="162" y="115"/>
                    </a:lnTo>
                    <a:lnTo>
                      <a:pt x="162" y="114"/>
                    </a:lnTo>
                    <a:lnTo>
                      <a:pt x="164" y="115"/>
                    </a:lnTo>
                    <a:lnTo>
                      <a:pt x="165" y="113"/>
                    </a:lnTo>
                    <a:lnTo>
                      <a:pt x="166" y="112"/>
                    </a:lnTo>
                    <a:lnTo>
                      <a:pt x="166" y="108"/>
                    </a:lnTo>
                    <a:lnTo>
                      <a:pt x="166" y="107"/>
                    </a:lnTo>
                    <a:lnTo>
                      <a:pt x="164" y="107"/>
                    </a:lnTo>
                    <a:lnTo>
                      <a:pt x="165" y="107"/>
                    </a:lnTo>
                    <a:lnTo>
                      <a:pt x="165" y="106"/>
                    </a:lnTo>
                    <a:lnTo>
                      <a:pt x="167" y="107"/>
                    </a:lnTo>
                    <a:lnTo>
                      <a:pt x="170" y="107"/>
                    </a:lnTo>
                    <a:lnTo>
                      <a:pt x="170" y="109"/>
                    </a:lnTo>
                    <a:lnTo>
                      <a:pt x="175" y="109"/>
                    </a:lnTo>
                    <a:lnTo>
                      <a:pt x="176" y="109"/>
                    </a:lnTo>
                    <a:lnTo>
                      <a:pt x="175" y="107"/>
                    </a:lnTo>
                    <a:lnTo>
                      <a:pt x="176" y="107"/>
                    </a:lnTo>
                    <a:lnTo>
                      <a:pt x="175" y="106"/>
                    </a:lnTo>
                    <a:lnTo>
                      <a:pt x="177" y="103"/>
                    </a:lnTo>
                    <a:lnTo>
                      <a:pt x="175" y="101"/>
                    </a:lnTo>
                    <a:lnTo>
                      <a:pt x="174" y="101"/>
                    </a:lnTo>
                    <a:lnTo>
                      <a:pt x="174" y="95"/>
                    </a:lnTo>
                    <a:lnTo>
                      <a:pt x="177" y="94"/>
                    </a:lnTo>
                    <a:lnTo>
                      <a:pt x="178" y="94"/>
                    </a:lnTo>
                    <a:lnTo>
                      <a:pt x="180" y="92"/>
                    </a:lnTo>
                    <a:lnTo>
                      <a:pt x="181" y="92"/>
                    </a:lnTo>
                    <a:lnTo>
                      <a:pt x="182" y="90"/>
                    </a:lnTo>
                    <a:lnTo>
                      <a:pt x="185" y="90"/>
                    </a:lnTo>
                    <a:lnTo>
                      <a:pt x="187" y="93"/>
                    </a:lnTo>
                    <a:lnTo>
                      <a:pt x="188" y="94"/>
                    </a:lnTo>
                    <a:lnTo>
                      <a:pt x="188" y="92"/>
                    </a:lnTo>
                    <a:lnTo>
                      <a:pt x="190" y="92"/>
                    </a:lnTo>
                    <a:lnTo>
                      <a:pt x="190" y="91"/>
                    </a:lnTo>
                    <a:lnTo>
                      <a:pt x="194" y="94"/>
                    </a:lnTo>
                    <a:lnTo>
                      <a:pt x="198" y="95"/>
                    </a:lnTo>
                    <a:lnTo>
                      <a:pt x="198" y="97"/>
                    </a:lnTo>
                    <a:lnTo>
                      <a:pt x="199" y="97"/>
                    </a:lnTo>
                    <a:lnTo>
                      <a:pt x="199" y="98"/>
                    </a:lnTo>
                    <a:lnTo>
                      <a:pt x="200" y="98"/>
                    </a:lnTo>
                    <a:lnTo>
                      <a:pt x="205" y="99"/>
                    </a:lnTo>
                    <a:lnTo>
                      <a:pt x="211" y="99"/>
                    </a:lnTo>
                    <a:lnTo>
                      <a:pt x="211" y="101"/>
                    </a:lnTo>
                    <a:lnTo>
                      <a:pt x="213" y="101"/>
                    </a:lnTo>
                    <a:lnTo>
                      <a:pt x="217" y="102"/>
                    </a:lnTo>
                    <a:lnTo>
                      <a:pt x="218" y="103"/>
                    </a:lnTo>
                    <a:lnTo>
                      <a:pt x="218" y="102"/>
                    </a:lnTo>
                    <a:lnTo>
                      <a:pt x="224" y="102"/>
                    </a:lnTo>
                    <a:lnTo>
                      <a:pt x="225" y="101"/>
                    </a:lnTo>
                    <a:lnTo>
                      <a:pt x="228" y="103"/>
                    </a:lnTo>
                    <a:lnTo>
                      <a:pt x="229" y="100"/>
                    </a:lnTo>
                    <a:lnTo>
                      <a:pt x="229" y="98"/>
                    </a:lnTo>
                    <a:lnTo>
                      <a:pt x="232" y="100"/>
                    </a:lnTo>
                    <a:lnTo>
                      <a:pt x="232" y="101"/>
                    </a:lnTo>
                    <a:lnTo>
                      <a:pt x="233" y="103"/>
                    </a:lnTo>
                    <a:lnTo>
                      <a:pt x="234" y="102"/>
                    </a:lnTo>
                    <a:lnTo>
                      <a:pt x="236" y="104"/>
                    </a:lnTo>
                    <a:lnTo>
                      <a:pt x="236" y="103"/>
                    </a:lnTo>
                    <a:lnTo>
                      <a:pt x="237" y="103"/>
                    </a:lnTo>
                    <a:lnTo>
                      <a:pt x="238" y="101"/>
                    </a:lnTo>
                    <a:lnTo>
                      <a:pt x="243" y="106"/>
                    </a:lnTo>
                    <a:lnTo>
                      <a:pt x="245" y="107"/>
                    </a:lnTo>
                    <a:lnTo>
                      <a:pt x="245" y="108"/>
                    </a:lnTo>
                    <a:lnTo>
                      <a:pt x="246" y="109"/>
                    </a:lnTo>
                    <a:lnTo>
                      <a:pt x="248" y="105"/>
                    </a:lnTo>
                    <a:lnTo>
                      <a:pt x="250" y="103"/>
                    </a:lnTo>
                    <a:lnTo>
                      <a:pt x="250" y="102"/>
                    </a:lnTo>
                    <a:lnTo>
                      <a:pt x="252" y="99"/>
                    </a:lnTo>
                    <a:lnTo>
                      <a:pt x="253" y="99"/>
                    </a:lnTo>
                    <a:lnTo>
                      <a:pt x="255" y="98"/>
                    </a:lnTo>
                    <a:lnTo>
                      <a:pt x="257" y="100"/>
                    </a:lnTo>
                    <a:lnTo>
                      <a:pt x="259" y="101"/>
                    </a:lnTo>
                    <a:lnTo>
                      <a:pt x="260" y="100"/>
                    </a:lnTo>
                    <a:lnTo>
                      <a:pt x="260" y="99"/>
                    </a:lnTo>
                    <a:lnTo>
                      <a:pt x="261" y="101"/>
                    </a:lnTo>
                    <a:lnTo>
                      <a:pt x="263" y="101"/>
                    </a:lnTo>
                    <a:lnTo>
                      <a:pt x="263" y="99"/>
                    </a:lnTo>
                    <a:lnTo>
                      <a:pt x="267" y="100"/>
                    </a:lnTo>
                    <a:lnTo>
                      <a:pt x="267" y="98"/>
                    </a:lnTo>
                    <a:lnTo>
                      <a:pt x="268" y="99"/>
                    </a:lnTo>
                    <a:lnTo>
                      <a:pt x="269" y="98"/>
                    </a:lnTo>
                    <a:lnTo>
                      <a:pt x="272" y="99"/>
                    </a:lnTo>
                    <a:lnTo>
                      <a:pt x="273" y="100"/>
                    </a:lnTo>
                    <a:lnTo>
                      <a:pt x="273" y="101"/>
                    </a:lnTo>
                    <a:lnTo>
                      <a:pt x="274" y="101"/>
                    </a:lnTo>
                    <a:lnTo>
                      <a:pt x="274" y="103"/>
                    </a:lnTo>
                    <a:lnTo>
                      <a:pt x="275" y="102"/>
                    </a:lnTo>
                    <a:lnTo>
                      <a:pt x="276" y="103"/>
                    </a:lnTo>
                    <a:lnTo>
                      <a:pt x="275" y="101"/>
                    </a:lnTo>
                    <a:lnTo>
                      <a:pt x="276" y="101"/>
                    </a:lnTo>
                    <a:lnTo>
                      <a:pt x="276" y="102"/>
                    </a:lnTo>
                    <a:lnTo>
                      <a:pt x="276" y="103"/>
                    </a:lnTo>
                    <a:lnTo>
                      <a:pt x="278" y="102"/>
                    </a:lnTo>
                    <a:lnTo>
                      <a:pt x="281" y="98"/>
                    </a:lnTo>
                    <a:lnTo>
                      <a:pt x="280" y="98"/>
                    </a:lnTo>
                    <a:lnTo>
                      <a:pt x="281" y="96"/>
                    </a:lnTo>
                    <a:lnTo>
                      <a:pt x="280" y="96"/>
                    </a:lnTo>
                    <a:lnTo>
                      <a:pt x="281" y="95"/>
                    </a:lnTo>
                    <a:lnTo>
                      <a:pt x="280" y="95"/>
                    </a:lnTo>
                    <a:lnTo>
                      <a:pt x="280" y="94"/>
                    </a:lnTo>
                    <a:lnTo>
                      <a:pt x="280" y="90"/>
                    </a:lnTo>
                    <a:lnTo>
                      <a:pt x="283" y="92"/>
                    </a:lnTo>
                    <a:lnTo>
                      <a:pt x="283" y="86"/>
                    </a:lnTo>
                    <a:lnTo>
                      <a:pt x="283" y="84"/>
                    </a:lnTo>
                    <a:lnTo>
                      <a:pt x="284" y="84"/>
                    </a:lnTo>
                    <a:lnTo>
                      <a:pt x="284" y="82"/>
                    </a:lnTo>
                    <a:lnTo>
                      <a:pt x="283" y="81"/>
                    </a:lnTo>
                    <a:lnTo>
                      <a:pt x="282" y="81"/>
                    </a:lnTo>
                    <a:lnTo>
                      <a:pt x="282" y="78"/>
                    </a:lnTo>
                    <a:lnTo>
                      <a:pt x="281" y="77"/>
                    </a:lnTo>
                    <a:lnTo>
                      <a:pt x="281" y="76"/>
                    </a:lnTo>
                    <a:lnTo>
                      <a:pt x="283" y="75"/>
                    </a:lnTo>
                    <a:lnTo>
                      <a:pt x="283" y="76"/>
                    </a:lnTo>
                    <a:lnTo>
                      <a:pt x="284" y="75"/>
                    </a:lnTo>
                    <a:lnTo>
                      <a:pt x="283" y="74"/>
                    </a:lnTo>
                    <a:lnTo>
                      <a:pt x="283" y="73"/>
                    </a:lnTo>
                    <a:lnTo>
                      <a:pt x="282" y="71"/>
                    </a:lnTo>
                    <a:lnTo>
                      <a:pt x="283" y="70"/>
                    </a:lnTo>
                    <a:lnTo>
                      <a:pt x="283" y="71"/>
                    </a:lnTo>
                    <a:lnTo>
                      <a:pt x="283" y="69"/>
                    </a:lnTo>
                    <a:lnTo>
                      <a:pt x="283" y="68"/>
                    </a:lnTo>
                    <a:lnTo>
                      <a:pt x="281" y="67"/>
                    </a:lnTo>
                    <a:lnTo>
                      <a:pt x="281" y="66"/>
                    </a:lnTo>
                    <a:lnTo>
                      <a:pt x="283" y="65"/>
                    </a:lnTo>
                    <a:lnTo>
                      <a:pt x="284" y="65"/>
                    </a:lnTo>
                    <a:lnTo>
                      <a:pt x="284" y="64"/>
                    </a:lnTo>
                    <a:lnTo>
                      <a:pt x="286" y="64"/>
                    </a:lnTo>
                    <a:lnTo>
                      <a:pt x="290" y="69"/>
                    </a:lnTo>
                    <a:lnTo>
                      <a:pt x="296" y="72"/>
                    </a:lnTo>
                    <a:lnTo>
                      <a:pt x="296" y="71"/>
                    </a:lnTo>
                    <a:lnTo>
                      <a:pt x="297" y="71"/>
                    </a:lnTo>
                    <a:lnTo>
                      <a:pt x="296" y="70"/>
                    </a:lnTo>
                    <a:lnTo>
                      <a:pt x="297" y="69"/>
                    </a:lnTo>
                    <a:lnTo>
                      <a:pt x="297" y="68"/>
                    </a:lnTo>
                    <a:lnTo>
                      <a:pt x="295" y="68"/>
                    </a:lnTo>
                    <a:lnTo>
                      <a:pt x="294" y="67"/>
                    </a:lnTo>
                    <a:lnTo>
                      <a:pt x="296" y="65"/>
                    </a:lnTo>
                    <a:lnTo>
                      <a:pt x="297" y="67"/>
                    </a:lnTo>
                    <a:lnTo>
                      <a:pt x="298" y="65"/>
                    </a:lnTo>
                    <a:lnTo>
                      <a:pt x="297" y="65"/>
                    </a:lnTo>
                    <a:lnTo>
                      <a:pt x="299" y="64"/>
                    </a:lnTo>
                    <a:lnTo>
                      <a:pt x="299" y="58"/>
                    </a:lnTo>
                    <a:lnTo>
                      <a:pt x="303" y="61"/>
                    </a:lnTo>
                    <a:lnTo>
                      <a:pt x="306" y="61"/>
                    </a:lnTo>
                    <a:lnTo>
                      <a:pt x="306" y="58"/>
                    </a:lnTo>
                    <a:lnTo>
                      <a:pt x="309" y="61"/>
                    </a:lnTo>
                    <a:lnTo>
                      <a:pt x="312" y="61"/>
                    </a:lnTo>
                    <a:lnTo>
                      <a:pt x="312" y="57"/>
                    </a:lnTo>
                    <a:lnTo>
                      <a:pt x="313" y="56"/>
                    </a:lnTo>
                    <a:lnTo>
                      <a:pt x="313" y="54"/>
                    </a:lnTo>
                    <a:lnTo>
                      <a:pt x="313" y="52"/>
                    </a:lnTo>
                    <a:lnTo>
                      <a:pt x="312" y="52"/>
                    </a:lnTo>
                    <a:lnTo>
                      <a:pt x="313" y="52"/>
                    </a:lnTo>
                    <a:lnTo>
                      <a:pt x="313" y="48"/>
                    </a:lnTo>
                    <a:lnTo>
                      <a:pt x="310" y="39"/>
                    </a:lnTo>
                    <a:lnTo>
                      <a:pt x="315" y="38"/>
                    </a:lnTo>
                    <a:lnTo>
                      <a:pt x="315" y="34"/>
                    </a:lnTo>
                    <a:lnTo>
                      <a:pt x="319" y="36"/>
                    </a:lnTo>
                    <a:lnTo>
                      <a:pt x="320" y="36"/>
                    </a:lnTo>
                    <a:lnTo>
                      <a:pt x="319" y="39"/>
                    </a:lnTo>
                    <a:lnTo>
                      <a:pt x="321" y="39"/>
                    </a:lnTo>
                    <a:lnTo>
                      <a:pt x="321" y="40"/>
                    </a:lnTo>
                    <a:lnTo>
                      <a:pt x="322" y="42"/>
                    </a:lnTo>
                    <a:lnTo>
                      <a:pt x="323" y="39"/>
                    </a:lnTo>
                    <a:lnTo>
                      <a:pt x="325" y="35"/>
                    </a:lnTo>
                    <a:lnTo>
                      <a:pt x="330" y="35"/>
                    </a:lnTo>
                    <a:lnTo>
                      <a:pt x="329" y="35"/>
                    </a:lnTo>
                    <a:lnTo>
                      <a:pt x="330" y="37"/>
                    </a:lnTo>
                    <a:lnTo>
                      <a:pt x="330" y="41"/>
                    </a:lnTo>
                    <a:lnTo>
                      <a:pt x="331" y="41"/>
                    </a:lnTo>
                    <a:lnTo>
                      <a:pt x="334" y="43"/>
                    </a:lnTo>
                    <a:lnTo>
                      <a:pt x="336" y="43"/>
                    </a:lnTo>
                    <a:lnTo>
                      <a:pt x="337" y="41"/>
                    </a:lnTo>
                    <a:lnTo>
                      <a:pt x="335" y="39"/>
                    </a:lnTo>
                    <a:lnTo>
                      <a:pt x="335" y="38"/>
                    </a:lnTo>
                    <a:lnTo>
                      <a:pt x="339" y="39"/>
                    </a:lnTo>
                    <a:lnTo>
                      <a:pt x="340" y="38"/>
                    </a:lnTo>
                    <a:lnTo>
                      <a:pt x="341" y="36"/>
                    </a:lnTo>
                    <a:lnTo>
                      <a:pt x="343" y="37"/>
                    </a:lnTo>
                    <a:lnTo>
                      <a:pt x="344" y="37"/>
                    </a:lnTo>
                    <a:lnTo>
                      <a:pt x="343" y="38"/>
                    </a:lnTo>
                    <a:lnTo>
                      <a:pt x="343" y="40"/>
                    </a:lnTo>
                    <a:lnTo>
                      <a:pt x="343" y="41"/>
                    </a:lnTo>
                    <a:lnTo>
                      <a:pt x="345" y="43"/>
                    </a:lnTo>
                    <a:lnTo>
                      <a:pt x="344" y="43"/>
                    </a:lnTo>
                    <a:lnTo>
                      <a:pt x="343" y="44"/>
                    </a:lnTo>
                    <a:lnTo>
                      <a:pt x="342" y="46"/>
                    </a:lnTo>
                    <a:lnTo>
                      <a:pt x="343" y="47"/>
                    </a:lnTo>
                    <a:lnTo>
                      <a:pt x="343" y="51"/>
                    </a:lnTo>
                    <a:lnTo>
                      <a:pt x="345" y="54"/>
                    </a:lnTo>
                    <a:lnTo>
                      <a:pt x="346" y="52"/>
                    </a:lnTo>
                    <a:lnTo>
                      <a:pt x="346" y="53"/>
                    </a:lnTo>
                    <a:lnTo>
                      <a:pt x="347" y="52"/>
                    </a:lnTo>
                    <a:lnTo>
                      <a:pt x="347" y="53"/>
                    </a:lnTo>
                    <a:lnTo>
                      <a:pt x="348" y="53"/>
                    </a:lnTo>
                    <a:lnTo>
                      <a:pt x="348" y="54"/>
                    </a:lnTo>
                    <a:lnTo>
                      <a:pt x="349" y="55"/>
                    </a:lnTo>
                    <a:lnTo>
                      <a:pt x="350" y="56"/>
                    </a:lnTo>
                    <a:lnTo>
                      <a:pt x="351" y="55"/>
                    </a:lnTo>
                    <a:lnTo>
                      <a:pt x="351" y="53"/>
                    </a:lnTo>
                    <a:lnTo>
                      <a:pt x="353" y="51"/>
                    </a:lnTo>
                    <a:lnTo>
                      <a:pt x="353" y="52"/>
                    </a:lnTo>
                    <a:lnTo>
                      <a:pt x="355" y="53"/>
                    </a:lnTo>
                    <a:lnTo>
                      <a:pt x="356" y="53"/>
                    </a:lnTo>
                    <a:lnTo>
                      <a:pt x="356" y="51"/>
                    </a:lnTo>
                    <a:lnTo>
                      <a:pt x="358" y="51"/>
                    </a:lnTo>
                    <a:lnTo>
                      <a:pt x="359" y="53"/>
                    </a:lnTo>
                    <a:lnTo>
                      <a:pt x="361" y="54"/>
                    </a:lnTo>
                    <a:lnTo>
                      <a:pt x="361" y="52"/>
                    </a:lnTo>
                    <a:lnTo>
                      <a:pt x="361" y="51"/>
                    </a:lnTo>
                    <a:lnTo>
                      <a:pt x="365" y="52"/>
                    </a:lnTo>
                    <a:lnTo>
                      <a:pt x="368" y="52"/>
                    </a:lnTo>
                    <a:lnTo>
                      <a:pt x="372" y="55"/>
                    </a:lnTo>
                    <a:lnTo>
                      <a:pt x="372" y="54"/>
                    </a:lnTo>
                    <a:lnTo>
                      <a:pt x="372" y="50"/>
                    </a:lnTo>
                    <a:lnTo>
                      <a:pt x="374" y="49"/>
                    </a:lnTo>
                    <a:lnTo>
                      <a:pt x="374" y="48"/>
                    </a:lnTo>
                    <a:lnTo>
                      <a:pt x="378" y="49"/>
                    </a:lnTo>
                    <a:lnTo>
                      <a:pt x="379" y="48"/>
                    </a:lnTo>
                    <a:lnTo>
                      <a:pt x="381" y="48"/>
                    </a:lnTo>
                    <a:lnTo>
                      <a:pt x="383" y="40"/>
                    </a:lnTo>
                    <a:lnTo>
                      <a:pt x="383" y="39"/>
                    </a:lnTo>
                    <a:lnTo>
                      <a:pt x="390" y="41"/>
                    </a:lnTo>
                    <a:lnTo>
                      <a:pt x="391" y="40"/>
                    </a:lnTo>
                    <a:lnTo>
                      <a:pt x="392" y="36"/>
                    </a:lnTo>
                    <a:lnTo>
                      <a:pt x="391" y="27"/>
                    </a:lnTo>
                    <a:lnTo>
                      <a:pt x="392" y="22"/>
                    </a:lnTo>
                    <a:lnTo>
                      <a:pt x="405" y="27"/>
                    </a:lnTo>
                    <a:lnTo>
                      <a:pt x="411" y="34"/>
                    </a:lnTo>
                    <a:lnTo>
                      <a:pt x="418" y="28"/>
                    </a:lnTo>
                    <a:lnTo>
                      <a:pt x="419" y="28"/>
                    </a:lnTo>
                    <a:lnTo>
                      <a:pt x="420" y="27"/>
                    </a:lnTo>
                    <a:lnTo>
                      <a:pt x="421" y="26"/>
                    </a:lnTo>
                    <a:lnTo>
                      <a:pt x="420" y="24"/>
                    </a:lnTo>
                    <a:lnTo>
                      <a:pt x="418" y="22"/>
                    </a:lnTo>
                    <a:lnTo>
                      <a:pt x="419" y="20"/>
                    </a:lnTo>
                    <a:lnTo>
                      <a:pt x="418" y="19"/>
                    </a:lnTo>
                    <a:lnTo>
                      <a:pt x="423" y="18"/>
                    </a:lnTo>
                    <a:lnTo>
                      <a:pt x="426" y="17"/>
                    </a:lnTo>
                    <a:lnTo>
                      <a:pt x="428" y="17"/>
                    </a:lnTo>
                    <a:lnTo>
                      <a:pt x="429" y="17"/>
                    </a:lnTo>
                    <a:lnTo>
                      <a:pt x="430" y="15"/>
                    </a:lnTo>
                    <a:lnTo>
                      <a:pt x="430" y="17"/>
                    </a:lnTo>
                    <a:lnTo>
                      <a:pt x="433" y="15"/>
                    </a:lnTo>
                    <a:lnTo>
                      <a:pt x="435" y="14"/>
                    </a:lnTo>
                    <a:lnTo>
                      <a:pt x="434" y="11"/>
                    </a:lnTo>
                    <a:lnTo>
                      <a:pt x="435" y="11"/>
                    </a:lnTo>
                    <a:lnTo>
                      <a:pt x="434" y="7"/>
                    </a:lnTo>
                    <a:lnTo>
                      <a:pt x="432" y="7"/>
                    </a:lnTo>
                    <a:lnTo>
                      <a:pt x="435" y="6"/>
                    </a:lnTo>
                    <a:lnTo>
                      <a:pt x="435" y="5"/>
                    </a:lnTo>
                    <a:lnTo>
                      <a:pt x="437" y="6"/>
                    </a:lnTo>
                    <a:lnTo>
                      <a:pt x="437" y="5"/>
                    </a:lnTo>
                    <a:lnTo>
                      <a:pt x="438" y="5"/>
                    </a:lnTo>
                    <a:lnTo>
                      <a:pt x="439" y="6"/>
                    </a:lnTo>
                    <a:lnTo>
                      <a:pt x="437" y="0"/>
                    </a:lnTo>
                    <a:lnTo>
                      <a:pt x="439" y="0"/>
                    </a:lnTo>
                    <a:lnTo>
                      <a:pt x="444" y="1"/>
                    </a:lnTo>
                    <a:lnTo>
                      <a:pt x="443" y="1"/>
                    </a:lnTo>
                    <a:lnTo>
                      <a:pt x="444" y="4"/>
                    </a:lnTo>
                    <a:lnTo>
                      <a:pt x="442" y="5"/>
                    </a:lnTo>
                    <a:lnTo>
                      <a:pt x="443" y="6"/>
                    </a:lnTo>
                    <a:lnTo>
                      <a:pt x="444" y="6"/>
                    </a:lnTo>
                    <a:lnTo>
                      <a:pt x="446" y="7"/>
                    </a:lnTo>
                    <a:lnTo>
                      <a:pt x="446" y="6"/>
                    </a:lnTo>
                    <a:lnTo>
                      <a:pt x="447" y="7"/>
                    </a:lnTo>
                    <a:lnTo>
                      <a:pt x="449" y="11"/>
                    </a:lnTo>
                    <a:lnTo>
                      <a:pt x="447" y="11"/>
                    </a:lnTo>
                    <a:lnTo>
                      <a:pt x="448" y="11"/>
                    </a:lnTo>
                    <a:lnTo>
                      <a:pt x="449" y="13"/>
                    </a:lnTo>
                    <a:lnTo>
                      <a:pt x="451" y="13"/>
                    </a:lnTo>
                    <a:lnTo>
                      <a:pt x="452" y="14"/>
                    </a:lnTo>
                    <a:lnTo>
                      <a:pt x="452" y="11"/>
                    </a:lnTo>
                    <a:lnTo>
                      <a:pt x="454" y="11"/>
                    </a:lnTo>
                    <a:lnTo>
                      <a:pt x="454" y="9"/>
                    </a:lnTo>
                    <a:lnTo>
                      <a:pt x="455" y="8"/>
                    </a:lnTo>
                    <a:lnTo>
                      <a:pt x="456" y="9"/>
                    </a:lnTo>
                    <a:lnTo>
                      <a:pt x="455" y="9"/>
                    </a:lnTo>
                    <a:lnTo>
                      <a:pt x="455" y="10"/>
                    </a:lnTo>
                    <a:lnTo>
                      <a:pt x="457" y="10"/>
                    </a:lnTo>
                    <a:lnTo>
                      <a:pt x="457" y="11"/>
                    </a:lnTo>
                    <a:lnTo>
                      <a:pt x="459" y="11"/>
                    </a:lnTo>
                    <a:lnTo>
                      <a:pt x="460" y="11"/>
                    </a:lnTo>
                    <a:lnTo>
                      <a:pt x="463" y="10"/>
                    </a:lnTo>
                    <a:lnTo>
                      <a:pt x="463" y="11"/>
                    </a:lnTo>
                    <a:lnTo>
                      <a:pt x="462" y="13"/>
                    </a:lnTo>
                    <a:lnTo>
                      <a:pt x="463" y="13"/>
                    </a:lnTo>
                    <a:lnTo>
                      <a:pt x="465" y="19"/>
                    </a:lnTo>
                    <a:lnTo>
                      <a:pt x="466" y="19"/>
                    </a:lnTo>
                    <a:lnTo>
                      <a:pt x="468" y="20"/>
                    </a:lnTo>
                    <a:lnTo>
                      <a:pt x="468" y="23"/>
                    </a:lnTo>
                    <a:lnTo>
                      <a:pt x="468" y="22"/>
                    </a:lnTo>
                    <a:lnTo>
                      <a:pt x="470" y="22"/>
                    </a:lnTo>
                    <a:lnTo>
                      <a:pt x="470" y="23"/>
                    </a:lnTo>
                    <a:lnTo>
                      <a:pt x="469" y="25"/>
                    </a:lnTo>
                    <a:lnTo>
                      <a:pt x="470" y="27"/>
                    </a:lnTo>
                    <a:lnTo>
                      <a:pt x="470" y="29"/>
                    </a:lnTo>
                    <a:lnTo>
                      <a:pt x="471" y="28"/>
                    </a:lnTo>
                    <a:lnTo>
                      <a:pt x="472" y="28"/>
                    </a:lnTo>
                    <a:lnTo>
                      <a:pt x="474" y="28"/>
                    </a:lnTo>
                    <a:lnTo>
                      <a:pt x="476" y="28"/>
                    </a:lnTo>
                    <a:lnTo>
                      <a:pt x="477" y="31"/>
                    </a:lnTo>
                    <a:lnTo>
                      <a:pt x="479" y="32"/>
                    </a:lnTo>
                    <a:lnTo>
                      <a:pt x="478" y="34"/>
                    </a:lnTo>
                    <a:lnTo>
                      <a:pt x="480" y="34"/>
                    </a:lnTo>
                    <a:lnTo>
                      <a:pt x="483" y="37"/>
                    </a:lnTo>
                    <a:lnTo>
                      <a:pt x="482" y="38"/>
                    </a:lnTo>
                    <a:lnTo>
                      <a:pt x="482" y="39"/>
                    </a:lnTo>
                    <a:lnTo>
                      <a:pt x="483" y="38"/>
                    </a:lnTo>
                    <a:lnTo>
                      <a:pt x="483" y="40"/>
                    </a:lnTo>
                    <a:lnTo>
                      <a:pt x="483" y="46"/>
                    </a:lnTo>
                    <a:lnTo>
                      <a:pt x="484" y="47"/>
                    </a:lnTo>
                    <a:lnTo>
                      <a:pt x="484" y="48"/>
                    </a:lnTo>
                    <a:lnTo>
                      <a:pt x="487" y="47"/>
                    </a:lnTo>
                    <a:lnTo>
                      <a:pt x="487" y="48"/>
                    </a:lnTo>
                    <a:lnTo>
                      <a:pt x="488" y="48"/>
                    </a:lnTo>
                    <a:lnTo>
                      <a:pt x="488" y="49"/>
                    </a:lnTo>
                    <a:lnTo>
                      <a:pt x="490" y="48"/>
                    </a:lnTo>
                    <a:lnTo>
                      <a:pt x="492" y="49"/>
                    </a:lnTo>
                    <a:lnTo>
                      <a:pt x="494" y="51"/>
                    </a:lnTo>
                    <a:lnTo>
                      <a:pt x="493" y="52"/>
                    </a:lnTo>
                    <a:lnTo>
                      <a:pt x="494" y="52"/>
                    </a:lnTo>
                    <a:lnTo>
                      <a:pt x="494" y="53"/>
                    </a:lnTo>
                    <a:lnTo>
                      <a:pt x="495" y="53"/>
                    </a:lnTo>
                    <a:lnTo>
                      <a:pt x="495" y="54"/>
                    </a:lnTo>
                    <a:lnTo>
                      <a:pt x="494" y="54"/>
                    </a:lnTo>
                    <a:lnTo>
                      <a:pt x="494" y="56"/>
                    </a:lnTo>
                    <a:lnTo>
                      <a:pt x="493" y="56"/>
                    </a:lnTo>
                    <a:lnTo>
                      <a:pt x="493" y="58"/>
                    </a:lnTo>
                    <a:lnTo>
                      <a:pt x="491" y="57"/>
                    </a:lnTo>
                    <a:lnTo>
                      <a:pt x="491" y="58"/>
                    </a:lnTo>
                    <a:lnTo>
                      <a:pt x="487" y="58"/>
                    </a:lnTo>
                    <a:lnTo>
                      <a:pt x="486" y="60"/>
                    </a:lnTo>
                    <a:lnTo>
                      <a:pt x="486" y="63"/>
                    </a:lnTo>
                    <a:lnTo>
                      <a:pt x="486" y="64"/>
                    </a:lnTo>
                    <a:lnTo>
                      <a:pt x="487" y="65"/>
                    </a:lnTo>
                    <a:lnTo>
                      <a:pt x="490" y="69"/>
                    </a:lnTo>
                    <a:lnTo>
                      <a:pt x="490" y="71"/>
                    </a:lnTo>
                    <a:lnTo>
                      <a:pt x="489" y="72"/>
                    </a:lnTo>
                    <a:lnTo>
                      <a:pt x="489" y="73"/>
                    </a:lnTo>
                    <a:lnTo>
                      <a:pt x="490" y="73"/>
                    </a:lnTo>
                    <a:lnTo>
                      <a:pt x="492" y="75"/>
                    </a:lnTo>
                    <a:lnTo>
                      <a:pt x="491" y="76"/>
                    </a:lnTo>
                    <a:lnTo>
                      <a:pt x="491" y="77"/>
                    </a:lnTo>
                    <a:lnTo>
                      <a:pt x="490" y="77"/>
                    </a:lnTo>
                    <a:lnTo>
                      <a:pt x="489" y="77"/>
                    </a:lnTo>
                    <a:lnTo>
                      <a:pt x="490" y="77"/>
                    </a:lnTo>
                    <a:lnTo>
                      <a:pt x="490" y="78"/>
                    </a:lnTo>
                    <a:lnTo>
                      <a:pt x="489" y="80"/>
                    </a:lnTo>
                    <a:lnTo>
                      <a:pt x="490" y="80"/>
                    </a:lnTo>
                    <a:lnTo>
                      <a:pt x="489" y="82"/>
                    </a:lnTo>
                    <a:lnTo>
                      <a:pt x="489" y="84"/>
                    </a:lnTo>
                    <a:lnTo>
                      <a:pt x="487" y="86"/>
                    </a:lnTo>
                    <a:lnTo>
                      <a:pt x="487" y="88"/>
                    </a:lnTo>
                    <a:lnTo>
                      <a:pt x="489" y="88"/>
                    </a:lnTo>
                    <a:lnTo>
                      <a:pt x="489" y="89"/>
                    </a:lnTo>
                    <a:lnTo>
                      <a:pt x="491" y="88"/>
                    </a:lnTo>
                    <a:lnTo>
                      <a:pt x="491" y="89"/>
                    </a:lnTo>
                    <a:lnTo>
                      <a:pt x="493" y="93"/>
                    </a:lnTo>
                    <a:lnTo>
                      <a:pt x="493" y="94"/>
                    </a:lnTo>
                    <a:lnTo>
                      <a:pt x="491" y="94"/>
                    </a:lnTo>
                    <a:lnTo>
                      <a:pt x="491" y="96"/>
                    </a:lnTo>
                    <a:lnTo>
                      <a:pt x="492" y="97"/>
                    </a:lnTo>
                    <a:lnTo>
                      <a:pt x="492" y="98"/>
                    </a:lnTo>
                    <a:lnTo>
                      <a:pt x="495" y="99"/>
                    </a:lnTo>
                    <a:lnTo>
                      <a:pt x="491" y="108"/>
                    </a:lnTo>
                    <a:lnTo>
                      <a:pt x="491" y="107"/>
                    </a:lnTo>
                    <a:lnTo>
                      <a:pt x="490" y="109"/>
                    </a:lnTo>
                    <a:lnTo>
                      <a:pt x="489" y="107"/>
                    </a:lnTo>
                    <a:lnTo>
                      <a:pt x="489" y="109"/>
                    </a:lnTo>
                    <a:lnTo>
                      <a:pt x="486" y="109"/>
                    </a:lnTo>
                    <a:lnTo>
                      <a:pt x="486" y="111"/>
                    </a:lnTo>
                    <a:lnTo>
                      <a:pt x="487" y="111"/>
                    </a:lnTo>
                    <a:lnTo>
                      <a:pt x="487" y="112"/>
                    </a:lnTo>
                    <a:lnTo>
                      <a:pt x="486" y="113"/>
                    </a:lnTo>
                    <a:lnTo>
                      <a:pt x="487" y="115"/>
                    </a:lnTo>
                    <a:lnTo>
                      <a:pt x="487" y="116"/>
                    </a:lnTo>
                    <a:lnTo>
                      <a:pt x="486" y="116"/>
                    </a:lnTo>
                    <a:lnTo>
                      <a:pt x="485" y="117"/>
                    </a:lnTo>
                    <a:lnTo>
                      <a:pt x="484" y="117"/>
                    </a:lnTo>
                    <a:lnTo>
                      <a:pt x="485" y="116"/>
                    </a:lnTo>
                    <a:lnTo>
                      <a:pt x="484" y="116"/>
                    </a:lnTo>
                    <a:lnTo>
                      <a:pt x="483" y="116"/>
                    </a:lnTo>
                    <a:lnTo>
                      <a:pt x="482" y="116"/>
                    </a:lnTo>
                    <a:lnTo>
                      <a:pt x="481" y="115"/>
                    </a:lnTo>
                    <a:lnTo>
                      <a:pt x="479" y="117"/>
                    </a:lnTo>
                    <a:lnTo>
                      <a:pt x="476" y="120"/>
                    </a:lnTo>
                    <a:lnTo>
                      <a:pt x="478" y="123"/>
                    </a:lnTo>
                    <a:lnTo>
                      <a:pt x="479" y="126"/>
                    </a:lnTo>
                    <a:lnTo>
                      <a:pt x="481" y="126"/>
                    </a:lnTo>
                    <a:lnTo>
                      <a:pt x="483" y="128"/>
                    </a:lnTo>
                    <a:lnTo>
                      <a:pt x="482" y="128"/>
                    </a:lnTo>
                    <a:lnTo>
                      <a:pt x="480" y="129"/>
                    </a:lnTo>
                    <a:lnTo>
                      <a:pt x="481" y="133"/>
                    </a:lnTo>
                    <a:lnTo>
                      <a:pt x="481" y="135"/>
                    </a:lnTo>
                    <a:lnTo>
                      <a:pt x="483" y="137"/>
                    </a:lnTo>
                    <a:lnTo>
                      <a:pt x="485" y="139"/>
                    </a:lnTo>
                    <a:lnTo>
                      <a:pt x="487" y="140"/>
                    </a:lnTo>
                    <a:lnTo>
                      <a:pt x="489" y="139"/>
                    </a:lnTo>
                    <a:lnTo>
                      <a:pt x="491" y="136"/>
                    </a:lnTo>
                    <a:lnTo>
                      <a:pt x="492" y="139"/>
                    </a:lnTo>
                    <a:lnTo>
                      <a:pt x="496" y="141"/>
                    </a:lnTo>
                    <a:lnTo>
                      <a:pt x="497" y="141"/>
                    </a:lnTo>
                    <a:lnTo>
                      <a:pt x="496" y="142"/>
                    </a:lnTo>
                    <a:lnTo>
                      <a:pt x="495" y="142"/>
                    </a:lnTo>
                    <a:lnTo>
                      <a:pt x="495" y="146"/>
                    </a:lnTo>
                    <a:lnTo>
                      <a:pt x="496" y="146"/>
                    </a:lnTo>
                    <a:lnTo>
                      <a:pt x="498" y="145"/>
                    </a:lnTo>
                    <a:lnTo>
                      <a:pt x="498" y="146"/>
                    </a:lnTo>
                    <a:lnTo>
                      <a:pt x="499" y="148"/>
                    </a:lnTo>
                    <a:lnTo>
                      <a:pt x="500" y="148"/>
                    </a:lnTo>
                    <a:lnTo>
                      <a:pt x="501" y="150"/>
                    </a:lnTo>
                    <a:lnTo>
                      <a:pt x="502" y="150"/>
                    </a:lnTo>
                    <a:lnTo>
                      <a:pt x="503" y="152"/>
                    </a:lnTo>
                    <a:lnTo>
                      <a:pt x="503" y="154"/>
                    </a:lnTo>
                    <a:lnTo>
                      <a:pt x="502" y="153"/>
                    </a:lnTo>
                    <a:lnTo>
                      <a:pt x="499" y="155"/>
                    </a:lnTo>
                    <a:lnTo>
                      <a:pt x="499" y="156"/>
                    </a:lnTo>
                    <a:lnTo>
                      <a:pt x="501" y="157"/>
                    </a:lnTo>
                    <a:lnTo>
                      <a:pt x="501" y="159"/>
                    </a:lnTo>
                    <a:lnTo>
                      <a:pt x="499" y="161"/>
                    </a:lnTo>
                    <a:lnTo>
                      <a:pt x="501" y="162"/>
                    </a:lnTo>
                    <a:lnTo>
                      <a:pt x="504" y="165"/>
                    </a:lnTo>
                    <a:lnTo>
                      <a:pt x="504" y="166"/>
                    </a:lnTo>
                    <a:lnTo>
                      <a:pt x="505" y="167"/>
                    </a:lnTo>
                    <a:lnTo>
                      <a:pt x="506" y="165"/>
                    </a:lnTo>
                    <a:lnTo>
                      <a:pt x="506" y="167"/>
                    </a:lnTo>
                    <a:lnTo>
                      <a:pt x="507" y="167"/>
                    </a:lnTo>
                    <a:lnTo>
                      <a:pt x="508" y="167"/>
                    </a:lnTo>
                    <a:lnTo>
                      <a:pt x="508" y="165"/>
                    </a:lnTo>
                    <a:lnTo>
                      <a:pt x="512" y="166"/>
                    </a:lnTo>
                    <a:lnTo>
                      <a:pt x="514" y="164"/>
                    </a:lnTo>
                    <a:lnTo>
                      <a:pt x="515" y="164"/>
                    </a:lnTo>
                    <a:lnTo>
                      <a:pt x="515" y="165"/>
                    </a:lnTo>
                    <a:lnTo>
                      <a:pt x="517" y="167"/>
                    </a:lnTo>
                    <a:lnTo>
                      <a:pt x="518" y="167"/>
                    </a:lnTo>
                    <a:lnTo>
                      <a:pt x="519" y="168"/>
                    </a:lnTo>
                    <a:lnTo>
                      <a:pt x="520" y="167"/>
                    </a:lnTo>
                    <a:lnTo>
                      <a:pt x="522" y="169"/>
                    </a:lnTo>
                    <a:lnTo>
                      <a:pt x="525" y="171"/>
                    </a:lnTo>
                    <a:lnTo>
                      <a:pt x="524" y="171"/>
                    </a:lnTo>
                    <a:lnTo>
                      <a:pt x="525" y="173"/>
                    </a:lnTo>
                    <a:lnTo>
                      <a:pt x="526" y="172"/>
                    </a:lnTo>
                    <a:lnTo>
                      <a:pt x="528" y="171"/>
                    </a:lnTo>
                    <a:lnTo>
                      <a:pt x="529" y="168"/>
                    </a:lnTo>
                    <a:lnTo>
                      <a:pt x="532" y="169"/>
                    </a:lnTo>
                    <a:lnTo>
                      <a:pt x="533" y="167"/>
                    </a:lnTo>
                    <a:lnTo>
                      <a:pt x="535" y="167"/>
                    </a:lnTo>
                    <a:lnTo>
                      <a:pt x="536" y="167"/>
                    </a:lnTo>
                    <a:lnTo>
                      <a:pt x="538" y="167"/>
                    </a:lnTo>
                    <a:lnTo>
                      <a:pt x="538" y="165"/>
                    </a:lnTo>
                    <a:lnTo>
                      <a:pt x="538" y="167"/>
                    </a:lnTo>
                    <a:lnTo>
                      <a:pt x="539" y="167"/>
                    </a:lnTo>
                    <a:lnTo>
                      <a:pt x="539" y="170"/>
                    </a:lnTo>
                    <a:lnTo>
                      <a:pt x="540" y="170"/>
                    </a:lnTo>
                    <a:lnTo>
                      <a:pt x="540" y="171"/>
                    </a:lnTo>
                    <a:lnTo>
                      <a:pt x="541" y="171"/>
                    </a:lnTo>
                    <a:lnTo>
                      <a:pt x="543" y="172"/>
                    </a:lnTo>
                    <a:lnTo>
                      <a:pt x="543" y="173"/>
                    </a:lnTo>
                    <a:lnTo>
                      <a:pt x="544" y="173"/>
                    </a:lnTo>
                    <a:lnTo>
                      <a:pt x="545" y="175"/>
                    </a:lnTo>
                    <a:lnTo>
                      <a:pt x="543" y="176"/>
                    </a:lnTo>
                    <a:lnTo>
                      <a:pt x="544" y="178"/>
                    </a:lnTo>
                    <a:lnTo>
                      <a:pt x="544" y="179"/>
                    </a:lnTo>
                    <a:lnTo>
                      <a:pt x="543" y="179"/>
                    </a:lnTo>
                    <a:lnTo>
                      <a:pt x="544" y="182"/>
                    </a:lnTo>
                    <a:lnTo>
                      <a:pt x="543" y="185"/>
                    </a:lnTo>
                    <a:lnTo>
                      <a:pt x="544" y="185"/>
                    </a:lnTo>
                    <a:lnTo>
                      <a:pt x="545" y="188"/>
                    </a:lnTo>
                    <a:lnTo>
                      <a:pt x="543" y="189"/>
                    </a:lnTo>
                    <a:lnTo>
                      <a:pt x="541" y="189"/>
                    </a:lnTo>
                    <a:lnTo>
                      <a:pt x="540" y="190"/>
                    </a:lnTo>
                    <a:lnTo>
                      <a:pt x="541" y="191"/>
                    </a:lnTo>
                    <a:lnTo>
                      <a:pt x="541" y="197"/>
                    </a:lnTo>
                    <a:lnTo>
                      <a:pt x="540" y="200"/>
                    </a:lnTo>
                    <a:lnTo>
                      <a:pt x="542" y="201"/>
                    </a:lnTo>
                    <a:lnTo>
                      <a:pt x="542" y="203"/>
                    </a:lnTo>
                    <a:lnTo>
                      <a:pt x="543" y="203"/>
                    </a:lnTo>
                    <a:lnTo>
                      <a:pt x="545" y="205"/>
                    </a:lnTo>
                    <a:lnTo>
                      <a:pt x="544" y="209"/>
                    </a:lnTo>
                    <a:lnTo>
                      <a:pt x="545" y="207"/>
                    </a:lnTo>
                    <a:lnTo>
                      <a:pt x="545" y="209"/>
                    </a:lnTo>
                    <a:lnTo>
                      <a:pt x="546" y="209"/>
                    </a:lnTo>
                    <a:lnTo>
                      <a:pt x="544" y="211"/>
                    </a:lnTo>
                    <a:lnTo>
                      <a:pt x="547" y="210"/>
                    </a:lnTo>
                    <a:lnTo>
                      <a:pt x="545" y="212"/>
                    </a:lnTo>
                    <a:lnTo>
                      <a:pt x="545" y="215"/>
                    </a:lnTo>
                    <a:lnTo>
                      <a:pt x="544" y="217"/>
                    </a:lnTo>
                    <a:lnTo>
                      <a:pt x="543" y="216"/>
                    </a:lnTo>
                    <a:lnTo>
                      <a:pt x="542" y="218"/>
                    </a:lnTo>
                    <a:lnTo>
                      <a:pt x="543" y="219"/>
                    </a:lnTo>
                    <a:lnTo>
                      <a:pt x="543" y="220"/>
                    </a:lnTo>
                    <a:lnTo>
                      <a:pt x="542" y="222"/>
                    </a:lnTo>
                    <a:lnTo>
                      <a:pt x="541" y="221"/>
                    </a:lnTo>
                    <a:lnTo>
                      <a:pt x="541" y="222"/>
                    </a:lnTo>
                    <a:lnTo>
                      <a:pt x="540" y="223"/>
                    </a:lnTo>
                    <a:lnTo>
                      <a:pt x="539" y="225"/>
                    </a:lnTo>
                    <a:lnTo>
                      <a:pt x="537" y="224"/>
                    </a:lnTo>
                    <a:lnTo>
                      <a:pt x="536" y="227"/>
                    </a:lnTo>
                    <a:lnTo>
                      <a:pt x="536" y="226"/>
                    </a:lnTo>
                    <a:lnTo>
                      <a:pt x="535" y="226"/>
                    </a:lnTo>
                    <a:lnTo>
                      <a:pt x="535" y="228"/>
                    </a:lnTo>
                    <a:lnTo>
                      <a:pt x="534" y="228"/>
                    </a:lnTo>
                    <a:lnTo>
                      <a:pt x="533" y="227"/>
                    </a:lnTo>
                    <a:lnTo>
                      <a:pt x="532" y="229"/>
                    </a:lnTo>
                    <a:lnTo>
                      <a:pt x="534" y="229"/>
                    </a:lnTo>
                    <a:lnTo>
                      <a:pt x="537" y="232"/>
                    </a:lnTo>
                    <a:lnTo>
                      <a:pt x="537" y="233"/>
                    </a:lnTo>
                    <a:lnTo>
                      <a:pt x="533" y="236"/>
                    </a:lnTo>
                    <a:lnTo>
                      <a:pt x="530" y="237"/>
                    </a:lnTo>
                    <a:lnTo>
                      <a:pt x="534" y="239"/>
                    </a:lnTo>
                    <a:lnTo>
                      <a:pt x="538" y="238"/>
                    </a:lnTo>
                    <a:lnTo>
                      <a:pt x="540" y="241"/>
                    </a:lnTo>
                    <a:lnTo>
                      <a:pt x="541" y="243"/>
                    </a:lnTo>
                    <a:lnTo>
                      <a:pt x="543" y="244"/>
                    </a:lnTo>
                    <a:lnTo>
                      <a:pt x="544" y="243"/>
                    </a:lnTo>
                    <a:lnTo>
                      <a:pt x="544" y="241"/>
                    </a:lnTo>
                    <a:lnTo>
                      <a:pt x="545" y="243"/>
                    </a:lnTo>
                    <a:lnTo>
                      <a:pt x="546" y="243"/>
                    </a:lnTo>
                    <a:lnTo>
                      <a:pt x="546" y="244"/>
                    </a:lnTo>
                    <a:lnTo>
                      <a:pt x="550" y="248"/>
                    </a:lnTo>
                    <a:lnTo>
                      <a:pt x="552" y="249"/>
                    </a:lnTo>
                    <a:lnTo>
                      <a:pt x="553" y="249"/>
                    </a:lnTo>
                    <a:lnTo>
                      <a:pt x="555" y="250"/>
                    </a:lnTo>
                    <a:lnTo>
                      <a:pt x="552" y="254"/>
                    </a:lnTo>
                    <a:lnTo>
                      <a:pt x="552" y="257"/>
                    </a:lnTo>
                    <a:lnTo>
                      <a:pt x="551" y="256"/>
                    </a:lnTo>
                    <a:lnTo>
                      <a:pt x="550" y="256"/>
                    </a:lnTo>
                    <a:lnTo>
                      <a:pt x="551" y="260"/>
                    </a:lnTo>
                    <a:lnTo>
                      <a:pt x="548" y="262"/>
                    </a:lnTo>
                    <a:lnTo>
                      <a:pt x="546" y="260"/>
                    </a:lnTo>
                    <a:lnTo>
                      <a:pt x="546" y="258"/>
                    </a:lnTo>
                    <a:lnTo>
                      <a:pt x="545" y="257"/>
                    </a:lnTo>
                    <a:lnTo>
                      <a:pt x="543" y="258"/>
                    </a:lnTo>
                    <a:lnTo>
                      <a:pt x="541" y="262"/>
                    </a:lnTo>
                    <a:lnTo>
                      <a:pt x="543" y="265"/>
                    </a:lnTo>
                    <a:lnTo>
                      <a:pt x="545" y="263"/>
                    </a:lnTo>
                    <a:lnTo>
                      <a:pt x="546" y="267"/>
                    </a:lnTo>
                    <a:lnTo>
                      <a:pt x="548" y="267"/>
                    </a:lnTo>
                    <a:lnTo>
                      <a:pt x="546" y="267"/>
                    </a:lnTo>
                    <a:lnTo>
                      <a:pt x="544" y="266"/>
                    </a:lnTo>
                    <a:lnTo>
                      <a:pt x="543" y="267"/>
                    </a:lnTo>
                    <a:lnTo>
                      <a:pt x="542" y="267"/>
                    </a:lnTo>
                    <a:lnTo>
                      <a:pt x="541" y="267"/>
                    </a:lnTo>
                    <a:lnTo>
                      <a:pt x="542" y="271"/>
                    </a:lnTo>
                    <a:lnTo>
                      <a:pt x="543" y="273"/>
                    </a:lnTo>
                    <a:lnTo>
                      <a:pt x="542" y="279"/>
                    </a:lnTo>
                    <a:lnTo>
                      <a:pt x="540" y="278"/>
                    </a:lnTo>
                    <a:lnTo>
                      <a:pt x="538" y="279"/>
                    </a:lnTo>
                    <a:lnTo>
                      <a:pt x="537" y="278"/>
                    </a:lnTo>
                    <a:lnTo>
                      <a:pt x="537" y="279"/>
                    </a:lnTo>
                    <a:lnTo>
                      <a:pt x="536" y="279"/>
                    </a:lnTo>
                    <a:lnTo>
                      <a:pt x="535" y="279"/>
                    </a:lnTo>
                    <a:lnTo>
                      <a:pt x="534" y="278"/>
                    </a:lnTo>
                    <a:lnTo>
                      <a:pt x="533" y="279"/>
                    </a:lnTo>
                    <a:lnTo>
                      <a:pt x="532" y="280"/>
                    </a:lnTo>
                    <a:lnTo>
                      <a:pt x="533" y="282"/>
                    </a:lnTo>
                    <a:lnTo>
                      <a:pt x="538" y="283"/>
                    </a:lnTo>
                    <a:lnTo>
                      <a:pt x="537" y="284"/>
                    </a:lnTo>
                    <a:lnTo>
                      <a:pt x="539" y="283"/>
                    </a:lnTo>
                    <a:lnTo>
                      <a:pt x="539" y="285"/>
                    </a:lnTo>
                    <a:lnTo>
                      <a:pt x="538" y="286"/>
                    </a:lnTo>
                    <a:lnTo>
                      <a:pt x="538" y="285"/>
                    </a:lnTo>
                    <a:lnTo>
                      <a:pt x="537" y="286"/>
                    </a:lnTo>
                    <a:lnTo>
                      <a:pt x="535" y="284"/>
                    </a:lnTo>
                    <a:lnTo>
                      <a:pt x="535" y="285"/>
                    </a:lnTo>
                    <a:lnTo>
                      <a:pt x="536" y="286"/>
                    </a:lnTo>
                    <a:lnTo>
                      <a:pt x="534" y="284"/>
                    </a:lnTo>
                    <a:lnTo>
                      <a:pt x="533" y="284"/>
                    </a:lnTo>
                    <a:lnTo>
                      <a:pt x="530" y="286"/>
                    </a:lnTo>
                    <a:lnTo>
                      <a:pt x="528" y="286"/>
                    </a:lnTo>
                    <a:lnTo>
                      <a:pt x="530" y="288"/>
                    </a:lnTo>
                    <a:lnTo>
                      <a:pt x="530" y="290"/>
                    </a:lnTo>
                    <a:lnTo>
                      <a:pt x="530" y="292"/>
                    </a:lnTo>
                    <a:lnTo>
                      <a:pt x="532" y="293"/>
                    </a:lnTo>
                    <a:lnTo>
                      <a:pt x="532" y="294"/>
                    </a:lnTo>
                    <a:lnTo>
                      <a:pt x="533" y="294"/>
                    </a:lnTo>
                    <a:lnTo>
                      <a:pt x="533" y="296"/>
                    </a:lnTo>
                    <a:lnTo>
                      <a:pt x="535" y="297"/>
                    </a:lnTo>
                    <a:lnTo>
                      <a:pt x="536" y="298"/>
                    </a:lnTo>
                    <a:lnTo>
                      <a:pt x="537" y="299"/>
                    </a:lnTo>
                    <a:lnTo>
                      <a:pt x="539" y="297"/>
                    </a:lnTo>
                    <a:lnTo>
                      <a:pt x="542" y="298"/>
                    </a:lnTo>
                    <a:lnTo>
                      <a:pt x="541" y="299"/>
                    </a:lnTo>
                    <a:lnTo>
                      <a:pt x="541" y="298"/>
                    </a:lnTo>
                    <a:lnTo>
                      <a:pt x="542" y="300"/>
                    </a:lnTo>
                    <a:lnTo>
                      <a:pt x="543" y="300"/>
                    </a:lnTo>
                    <a:lnTo>
                      <a:pt x="545" y="301"/>
                    </a:lnTo>
                    <a:lnTo>
                      <a:pt x="543" y="302"/>
                    </a:lnTo>
                    <a:lnTo>
                      <a:pt x="542" y="302"/>
                    </a:lnTo>
                    <a:lnTo>
                      <a:pt x="543" y="303"/>
                    </a:lnTo>
                    <a:lnTo>
                      <a:pt x="544" y="304"/>
                    </a:lnTo>
                    <a:lnTo>
                      <a:pt x="545" y="304"/>
                    </a:lnTo>
                    <a:lnTo>
                      <a:pt x="546" y="304"/>
                    </a:lnTo>
                    <a:lnTo>
                      <a:pt x="548" y="306"/>
                    </a:lnTo>
                    <a:lnTo>
                      <a:pt x="552" y="304"/>
                    </a:lnTo>
                    <a:lnTo>
                      <a:pt x="552" y="306"/>
                    </a:lnTo>
                    <a:lnTo>
                      <a:pt x="553" y="307"/>
                    </a:lnTo>
                    <a:lnTo>
                      <a:pt x="552" y="307"/>
                    </a:lnTo>
                    <a:lnTo>
                      <a:pt x="552" y="310"/>
                    </a:lnTo>
                    <a:lnTo>
                      <a:pt x="553" y="310"/>
                    </a:lnTo>
                    <a:lnTo>
                      <a:pt x="555" y="306"/>
                    </a:lnTo>
                    <a:lnTo>
                      <a:pt x="555" y="307"/>
                    </a:lnTo>
                    <a:lnTo>
                      <a:pt x="555" y="309"/>
                    </a:lnTo>
                    <a:lnTo>
                      <a:pt x="556" y="309"/>
                    </a:lnTo>
                    <a:lnTo>
                      <a:pt x="555" y="310"/>
                    </a:lnTo>
                    <a:lnTo>
                      <a:pt x="555" y="313"/>
                    </a:lnTo>
                    <a:lnTo>
                      <a:pt x="552" y="314"/>
                    </a:lnTo>
                    <a:lnTo>
                      <a:pt x="552" y="315"/>
                    </a:lnTo>
                    <a:lnTo>
                      <a:pt x="552" y="316"/>
                    </a:lnTo>
                    <a:lnTo>
                      <a:pt x="555" y="319"/>
                    </a:lnTo>
                    <a:lnTo>
                      <a:pt x="562" y="326"/>
                    </a:lnTo>
                    <a:lnTo>
                      <a:pt x="563" y="325"/>
                    </a:lnTo>
                    <a:lnTo>
                      <a:pt x="564" y="325"/>
                    </a:lnTo>
                    <a:lnTo>
                      <a:pt x="564" y="327"/>
                    </a:lnTo>
                    <a:lnTo>
                      <a:pt x="565" y="326"/>
                    </a:lnTo>
                    <a:lnTo>
                      <a:pt x="566" y="327"/>
                    </a:lnTo>
                    <a:lnTo>
                      <a:pt x="566" y="329"/>
                    </a:lnTo>
                    <a:lnTo>
                      <a:pt x="567" y="330"/>
                    </a:lnTo>
                    <a:lnTo>
                      <a:pt x="568" y="328"/>
                    </a:lnTo>
                    <a:lnTo>
                      <a:pt x="569" y="331"/>
                    </a:lnTo>
                    <a:lnTo>
                      <a:pt x="568" y="333"/>
                    </a:lnTo>
                    <a:lnTo>
                      <a:pt x="569" y="333"/>
                    </a:lnTo>
                    <a:lnTo>
                      <a:pt x="568" y="335"/>
                    </a:lnTo>
                    <a:lnTo>
                      <a:pt x="569" y="337"/>
                    </a:lnTo>
                    <a:lnTo>
                      <a:pt x="568" y="336"/>
                    </a:lnTo>
                    <a:lnTo>
                      <a:pt x="566" y="337"/>
                    </a:lnTo>
                    <a:lnTo>
                      <a:pt x="564" y="339"/>
                    </a:lnTo>
                    <a:lnTo>
                      <a:pt x="567" y="344"/>
                    </a:lnTo>
                    <a:lnTo>
                      <a:pt x="568" y="344"/>
                    </a:lnTo>
                    <a:lnTo>
                      <a:pt x="568" y="345"/>
                    </a:lnTo>
                    <a:lnTo>
                      <a:pt x="568" y="347"/>
                    </a:lnTo>
                    <a:lnTo>
                      <a:pt x="568" y="348"/>
                    </a:lnTo>
                    <a:lnTo>
                      <a:pt x="567" y="348"/>
                    </a:lnTo>
                    <a:lnTo>
                      <a:pt x="566" y="347"/>
                    </a:lnTo>
                    <a:lnTo>
                      <a:pt x="566" y="350"/>
                    </a:lnTo>
                    <a:lnTo>
                      <a:pt x="565" y="350"/>
                    </a:lnTo>
                    <a:lnTo>
                      <a:pt x="564" y="352"/>
                    </a:lnTo>
                    <a:lnTo>
                      <a:pt x="564" y="353"/>
                    </a:lnTo>
                    <a:lnTo>
                      <a:pt x="561" y="356"/>
                    </a:lnTo>
                    <a:lnTo>
                      <a:pt x="563" y="357"/>
                    </a:lnTo>
                    <a:lnTo>
                      <a:pt x="561" y="358"/>
                    </a:lnTo>
                    <a:lnTo>
                      <a:pt x="558" y="359"/>
                    </a:lnTo>
                    <a:lnTo>
                      <a:pt x="557" y="359"/>
                    </a:lnTo>
                    <a:lnTo>
                      <a:pt x="557" y="360"/>
                    </a:lnTo>
                    <a:lnTo>
                      <a:pt x="556" y="361"/>
                    </a:lnTo>
                    <a:lnTo>
                      <a:pt x="558" y="363"/>
                    </a:lnTo>
                    <a:lnTo>
                      <a:pt x="558" y="365"/>
                    </a:lnTo>
                    <a:lnTo>
                      <a:pt x="557" y="367"/>
                    </a:lnTo>
                    <a:lnTo>
                      <a:pt x="558" y="368"/>
                    </a:lnTo>
                    <a:lnTo>
                      <a:pt x="557" y="371"/>
                    </a:lnTo>
                    <a:lnTo>
                      <a:pt x="556" y="371"/>
                    </a:lnTo>
                    <a:lnTo>
                      <a:pt x="556" y="369"/>
                    </a:lnTo>
                    <a:lnTo>
                      <a:pt x="555" y="371"/>
                    </a:lnTo>
                    <a:lnTo>
                      <a:pt x="556" y="373"/>
                    </a:lnTo>
                    <a:lnTo>
                      <a:pt x="556" y="375"/>
                    </a:lnTo>
                    <a:lnTo>
                      <a:pt x="555" y="375"/>
                    </a:lnTo>
                    <a:lnTo>
                      <a:pt x="554" y="376"/>
                    </a:lnTo>
                    <a:lnTo>
                      <a:pt x="554" y="378"/>
                    </a:lnTo>
                    <a:lnTo>
                      <a:pt x="552" y="380"/>
                    </a:lnTo>
                    <a:lnTo>
                      <a:pt x="551" y="378"/>
                    </a:lnTo>
                    <a:lnTo>
                      <a:pt x="548" y="379"/>
                    </a:lnTo>
                    <a:lnTo>
                      <a:pt x="548" y="380"/>
                    </a:lnTo>
                    <a:lnTo>
                      <a:pt x="548" y="382"/>
                    </a:lnTo>
                    <a:lnTo>
                      <a:pt x="546" y="383"/>
                    </a:lnTo>
                    <a:lnTo>
                      <a:pt x="544" y="383"/>
                    </a:lnTo>
                    <a:lnTo>
                      <a:pt x="544" y="384"/>
                    </a:lnTo>
                    <a:lnTo>
                      <a:pt x="543" y="382"/>
                    </a:lnTo>
                    <a:lnTo>
                      <a:pt x="541" y="380"/>
                    </a:lnTo>
                    <a:lnTo>
                      <a:pt x="540" y="381"/>
                    </a:lnTo>
                    <a:lnTo>
                      <a:pt x="535" y="385"/>
                    </a:lnTo>
                    <a:lnTo>
                      <a:pt x="535" y="386"/>
                    </a:lnTo>
                    <a:lnTo>
                      <a:pt x="533" y="386"/>
                    </a:lnTo>
                    <a:lnTo>
                      <a:pt x="532" y="388"/>
                    </a:lnTo>
                    <a:lnTo>
                      <a:pt x="530" y="390"/>
                    </a:lnTo>
                    <a:lnTo>
                      <a:pt x="530" y="392"/>
                    </a:lnTo>
                    <a:lnTo>
                      <a:pt x="531" y="394"/>
                    </a:lnTo>
                    <a:lnTo>
                      <a:pt x="533" y="394"/>
                    </a:lnTo>
                    <a:lnTo>
                      <a:pt x="534" y="394"/>
                    </a:lnTo>
                    <a:lnTo>
                      <a:pt x="533" y="395"/>
                    </a:lnTo>
                    <a:lnTo>
                      <a:pt x="535" y="397"/>
                    </a:lnTo>
                    <a:lnTo>
                      <a:pt x="534" y="399"/>
                    </a:lnTo>
                    <a:lnTo>
                      <a:pt x="536" y="400"/>
                    </a:lnTo>
                    <a:lnTo>
                      <a:pt x="535" y="401"/>
                    </a:lnTo>
                    <a:lnTo>
                      <a:pt x="535" y="402"/>
                    </a:lnTo>
                    <a:lnTo>
                      <a:pt x="533" y="403"/>
                    </a:lnTo>
                    <a:lnTo>
                      <a:pt x="532" y="403"/>
                    </a:lnTo>
                    <a:lnTo>
                      <a:pt x="531" y="405"/>
                    </a:lnTo>
                    <a:lnTo>
                      <a:pt x="530" y="404"/>
                    </a:lnTo>
                    <a:lnTo>
                      <a:pt x="529" y="404"/>
                    </a:lnTo>
                    <a:lnTo>
                      <a:pt x="528" y="403"/>
                    </a:lnTo>
                    <a:lnTo>
                      <a:pt x="527" y="404"/>
                    </a:lnTo>
                    <a:lnTo>
                      <a:pt x="524" y="401"/>
                    </a:lnTo>
                    <a:lnTo>
                      <a:pt x="524" y="403"/>
                    </a:lnTo>
                    <a:lnTo>
                      <a:pt x="523" y="403"/>
                    </a:lnTo>
                    <a:lnTo>
                      <a:pt x="522" y="402"/>
                    </a:lnTo>
                    <a:lnTo>
                      <a:pt x="522" y="399"/>
                    </a:lnTo>
                    <a:lnTo>
                      <a:pt x="521" y="400"/>
                    </a:lnTo>
                    <a:lnTo>
                      <a:pt x="520" y="399"/>
                    </a:lnTo>
                    <a:lnTo>
                      <a:pt x="519" y="402"/>
                    </a:lnTo>
                    <a:lnTo>
                      <a:pt x="517" y="404"/>
                    </a:lnTo>
                    <a:lnTo>
                      <a:pt x="516" y="407"/>
                    </a:lnTo>
                    <a:lnTo>
                      <a:pt x="517" y="407"/>
                    </a:lnTo>
                    <a:lnTo>
                      <a:pt x="515" y="408"/>
                    </a:lnTo>
                    <a:lnTo>
                      <a:pt x="515" y="411"/>
                    </a:lnTo>
                    <a:lnTo>
                      <a:pt x="515" y="409"/>
                    </a:lnTo>
                    <a:lnTo>
                      <a:pt x="513" y="408"/>
                    </a:lnTo>
                    <a:lnTo>
                      <a:pt x="510" y="412"/>
                    </a:lnTo>
                    <a:lnTo>
                      <a:pt x="507" y="409"/>
                    </a:lnTo>
                    <a:lnTo>
                      <a:pt x="504" y="411"/>
                    </a:lnTo>
                    <a:lnTo>
                      <a:pt x="501" y="413"/>
                    </a:lnTo>
                    <a:lnTo>
                      <a:pt x="500" y="412"/>
                    </a:lnTo>
                    <a:lnTo>
                      <a:pt x="499" y="413"/>
                    </a:lnTo>
                    <a:lnTo>
                      <a:pt x="498" y="412"/>
                    </a:lnTo>
                    <a:lnTo>
                      <a:pt x="496" y="412"/>
                    </a:lnTo>
                    <a:lnTo>
                      <a:pt x="496" y="411"/>
                    </a:lnTo>
                    <a:lnTo>
                      <a:pt x="496" y="413"/>
                    </a:lnTo>
                    <a:lnTo>
                      <a:pt x="496" y="412"/>
                    </a:lnTo>
                    <a:lnTo>
                      <a:pt x="495" y="412"/>
                    </a:lnTo>
                    <a:lnTo>
                      <a:pt x="492" y="412"/>
                    </a:lnTo>
                    <a:lnTo>
                      <a:pt x="492" y="415"/>
                    </a:lnTo>
                    <a:lnTo>
                      <a:pt x="491" y="414"/>
                    </a:lnTo>
                    <a:lnTo>
                      <a:pt x="490" y="414"/>
                    </a:lnTo>
                    <a:lnTo>
                      <a:pt x="491" y="416"/>
                    </a:lnTo>
                    <a:lnTo>
                      <a:pt x="487" y="417"/>
                    </a:lnTo>
                    <a:lnTo>
                      <a:pt x="487" y="416"/>
                    </a:lnTo>
                    <a:lnTo>
                      <a:pt x="486" y="418"/>
                    </a:lnTo>
                    <a:lnTo>
                      <a:pt x="486" y="416"/>
                    </a:lnTo>
                    <a:lnTo>
                      <a:pt x="484" y="417"/>
                    </a:lnTo>
                    <a:lnTo>
                      <a:pt x="484" y="416"/>
                    </a:lnTo>
                    <a:lnTo>
                      <a:pt x="482" y="416"/>
                    </a:lnTo>
                    <a:lnTo>
                      <a:pt x="484" y="413"/>
                    </a:lnTo>
                    <a:lnTo>
                      <a:pt x="484" y="412"/>
                    </a:lnTo>
                    <a:lnTo>
                      <a:pt x="483" y="412"/>
                    </a:lnTo>
                    <a:lnTo>
                      <a:pt x="481" y="413"/>
                    </a:lnTo>
                    <a:lnTo>
                      <a:pt x="480" y="412"/>
                    </a:lnTo>
                    <a:lnTo>
                      <a:pt x="479" y="414"/>
                    </a:lnTo>
                    <a:lnTo>
                      <a:pt x="477" y="414"/>
                    </a:lnTo>
                    <a:lnTo>
                      <a:pt x="476" y="414"/>
                    </a:lnTo>
                    <a:lnTo>
                      <a:pt x="475" y="416"/>
                    </a:lnTo>
                    <a:lnTo>
                      <a:pt x="474" y="416"/>
                    </a:lnTo>
                    <a:lnTo>
                      <a:pt x="474" y="418"/>
                    </a:lnTo>
                    <a:lnTo>
                      <a:pt x="475" y="418"/>
                    </a:lnTo>
                    <a:lnTo>
                      <a:pt x="475" y="419"/>
                    </a:lnTo>
                    <a:lnTo>
                      <a:pt x="475" y="420"/>
                    </a:lnTo>
                    <a:lnTo>
                      <a:pt x="472" y="421"/>
                    </a:lnTo>
                    <a:lnTo>
                      <a:pt x="472" y="425"/>
                    </a:lnTo>
                    <a:lnTo>
                      <a:pt x="472" y="428"/>
                    </a:lnTo>
                    <a:lnTo>
                      <a:pt x="467" y="429"/>
                    </a:lnTo>
                    <a:lnTo>
                      <a:pt x="467" y="431"/>
                    </a:lnTo>
                    <a:lnTo>
                      <a:pt x="465" y="434"/>
                    </a:lnTo>
                    <a:lnTo>
                      <a:pt x="464" y="434"/>
                    </a:lnTo>
                    <a:lnTo>
                      <a:pt x="464" y="433"/>
                    </a:lnTo>
                    <a:lnTo>
                      <a:pt x="463" y="433"/>
                    </a:lnTo>
                    <a:lnTo>
                      <a:pt x="462" y="433"/>
                    </a:lnTo>
                    <a:lnTo>
                      <a:pt x="463" y="434"/>
                    </a:lnTo>
                    <a:lnTo>
                      <a:pt x="462" y="434"/>
                    </a:lnTo>
                    <a:lnTo>
                      <a:pt x="462" y="435"/>
                    </a:lnTo>
                    <a:lnTo>
                      <a:pt x="461" y="437"/>
                    </a:lnTo>
                    <a:lnTo>
                      <a:pt x="460" y="438"/>
                    </a:lnTo>
                    <a:lnTo>
                      <a:pt x="460" y="440"/>
                    </a:lnTo>
                    <a:lnTo>
                      <a:pt x="460" y="442"/>
                    </a:lnTo>
                    <a:lnTo>
                      <a:pt x="459" y="446"/>
                    </a:lnTo>
                    <a:lnTo>
                      <a:pt x="460" y="448"/>
                    </a:lnTo>
                    <a:lnTo>
                      <a:pt x="459" y="450"/>
                    </a:lnTo>
                    <a:lnTo>
                      <a:pt x="460" y="451"/>
                    </a:lnTo>
                    <a:lnTo>
                      <a:pt x="460" y="454"/>
                    </a:lnTo>
                    <a:lnTo>
                      <a:pt x="462" y="454"/>
                    </a:lnTo>
                    <a:lnTo>
                      <a:pt x="463" y="452"/>
                    </a:lnTo>
                    <a:lnTo>
                      <a:pt x="466" y="457"/>
                    </a:lnTo>
                    <a:lnTo>
                      <a:pt x="469" y="456"/>
                    </a:lnTo>
                    <a:lnTo>
                      <a:pt x="473" y="457"/>
                    </a:lnTo>
                    <a:lnTo>
                      <a:pt x="473" y="459"/>
                    </a:lnTo>
                    <a:lnTo>
                      <a:pt x="474" y="463"/>
                    </a:lnTo>
                    <a:lnTo>
                      <a:pt x="476" y="468"/>
                    </a:lnTo>
                    <a:lnTo>
                      <a:pt x="476" y="469"/>
                    </a:lnTo>
                    <a:lnTo>
                      <a:pt x="475" y="470"/>
                    </a:lnTo>
                    <a:lnTo>
                      <a:pt x="475" y="471"/>
                    </a:lnTo>
                    <a:lnTo>
                      <a:pt x="476" y="473"/>
                    </a:lnTo>
                    <a:lnTo>
                      <a:pt x="474" y="476"/>
                    </a:lnTo>
                    <a:lnTo>
                      <a:pt x="473" y="475"/>
                    </a:lnTo>
                    <a:lnTo>
                      <a:pt x="473" y="477"/>
                    </a:lnTo>
                    <a:lnTo>
                      <a:pt x="472" y="476"/>
                    </a:lnTo>
                    <a:lnTo>
                      <a:pt x="472" y="477"/>
                    </a:lnTo>
                    <a:lnTo>
                      <a:pt x="471" y="477"/>
                    </a:lnTo>
                    <a:lnTo>
                      <a:pt x="470" y="478"/>
                    </a:lnTo>
                    <a:lnTo>
                      <a:pt x="470" y="480"/>
                    </a:lnTo>
                    <a:lnTo>
                      <a:pt x="467" y="481"/>
                    </a:lnTo>
                    <a:lnTo>
                      <a:pt x="467" y="480"/>
                    </a:lnTo>
                    <a:lnTo>
                      <a:pt x="466" y="480"/>
                    </a:lnTo>
                    <a:lnTo>
                      <a:pt x="464" y="481"/>
                    </a:lnTo>
                    <a:lnTo>
                      <a:pt x="463" y="480"/>
                    </a:lnTo>
                    <a:lnTo>
                      <a:pt x="462" y="481"/>
                    </a:lnTo>
                    <a:lnTo>
                      <a:pt x="462" y="478"/>
                    </a:lnTo>
                    <a:lnTo>
                      <a:pt x="459" y="476"/>
                    </a:lnTo>
                    <a:lnTo>
                      <a:pt x="459" y="478"/>
                    </a:lnTo>
                    <a:lnTo>
                      <a:pt x="457" y="477"/>
                    </a:lnTo>
                    <a:lnTo>
                      <a:pt x="457" y="480"/>
                    </a:lnTo>
                    <a:lnTo>
                      <a:pt x="455" y="481"/>
                    </a:lnTo>
                    <a:lnTo>
                      <a:pt x="454" y="480"/>
                    </a:lnTo>
                    <a:lnTo>
                      <a:pt x="455" y="478"/>
                    </a:lnTo>
                    <a:lnTo>
                      <a:pt x="453" y="478"/>
                    </a:lnTo>
                    <a:lnTo>
                      <a:pt x="453" y="480"/>
                    </a:lnTo>
                    <a:lnTo>
                      <a:pt x="454" y="481"/>
                    </a:lnTo>
                    <a:lnTo>
                      <a:pt x="454" y="483"/>
                    </a:lnTo>
                    <a:lnTo>
                      <a:pt x="452" y="483"/>
                    </a:lnTo>
                    <a:lnTo>
                      <a:pt x="452" y="484"/>
                    </a:lnTo>
                    <a:lnTo>
                      <a:pt x="451" y="485"/>
                    </a:lnTo>
                    <a:lnTo>
                      <a:pt x="451" y="486"/>
                    </a:lnTo>
                    <a:lnTo>
                      <a:pt x="451" y="488"/>
                    </a:lnTo>
                    <a:lnTo>
                      <a:pt x="451" y="489"/>
                    </a:lnTo>
                    <a:lnTo>
                      <a:pt x="447" y="488"/>
                    </a:lnTo>
                    <a:lnTo>
                      <a:pt x="447" y="486"/>
                    </a:lnTo>
                    <a:lnTo>
                      <a:pt x="447" y="484"/>
                    </a:lnTo>
                    <a:lnTo>
                      <a:pt x="444" y="482"/>
                    </a:lnTo>
                    <a:lnTo>
                      <a:pt x="444" y="483"/>
                    </a:lnTo>
                    <a:lnTo>
                      <a:pt x="444" y="482"/>
                    </a:lnTo>
                    <a:lnTo>
                      <a:pt x="444" y="483"/>
                    </a:lnTo>
                    <a:lnTo>
                      <a:pt x="442" y="483"/>
                    </a:lnTo>
                    <a:lnTo>
                      <a:pt x="441" y="483"/>
                    </a:lnTo>
                    <a:lnTo>
                      <a:pt x="440" y="482"/>
                    </a:lnTo>
                    <a:lnTo>
                      <a:pt x="439" y="481"/>
                    </a:lnTo>
                    <a:lnTo>
                      <a:pt x="439" y="480"/>
                    </a:lnTo>
                    <a:lnTo>
                      <a:pt x="438" y="480"/>
                    </a:lnTo>
                    <a:lnTo>
                      <a:pt x="438" y="478"/>
                    </a:lnTo>
                    <a:lnTo>
                      <a:pt x="439" y="478"/>
                    </a:lnTo>
                    <a:lnTo>
                      <a:pt x="438" y="478"/>
                    </a:lnTo>
                    <a:lnTo>
                      <a:pt x="437" y="479"/>
                    </a:lnTo>
                    <a:lnTo>
                      <a:pt x="436" y="478"/>
                    </a:lnTo>
                    <a:lnTo>
                      <a:pt x="435" y="478"/>
                    </a:lnTo>
                    <a:lnTo>
                      <a:pt x="435" y="482"/>
                    </a:lnTo>
                    <a:lnTo>
                      <a:pt x="433" y="480"/>
                    </a:lnTo>
                    <a:lnTo>
                      <a:pt x="430" y="481"/>
                    </a:lnTo>
                    <a:lnTo>
                      <a:pt x="429" y="481"/>
                    </a:lnTo>
                    <a:lnTo>
                      <a:pt x="429" y="482"/>
                    </a:lnTo>
                    <a:lnTo>
                      <a:pt x="428" y="482"/>
                    </a:lnTo>
                    <a:lnTo>
                      <a:pt x="427" y="481"/>
                    </a:lnTo>
                    <a:lnTo>
                      <a:pt x="426" y="482"/>
                    </a:lnTo>
                    <a:lnTo>
                      <a:pt x="425" y="482"/>
                    </a:lnTo>
                    <a:lnTo>
                      <a:pt x="424" y="482"/>
                    </a:lnTo>
                    <a:lnTo>
                      <a:pt x="421" y="483"/>
                    </a:lnTo>
                    <a:lnTo>
                      <a:pt x="419" y="480"/>
                    </a:lnTo>
                    <a:lnTo>
                      <a:pt x="417" y="480"/>
                    </a:lnTo>
                    <a:lnTo>
                      <a:pt x="416" y="478"/>
                    </a:lnTo>
                    <a:lnTo>
                      <a:pt x="414" y="479"/>
                    </a:lnTo>
                    <a:lnTo>
                      <a:pt x="413" y="480"/>
                    </a:lnTo>
                    <a:lnTo>
                      <a:pt x="412" y="480"/>
                    </a:lnTo>
                    <a:lnTo>
                      <a:pt x="411" y="478"/>
                    </a:lnTo>
                    <a:lnTo>
                      <a:pt x="411" y="479"/>
                    </a:lnTo>
                    <a:lnTo>
                      <a:pt x="409" y="478"/>
                    </a:lnTo>
                    <a:lnTo>
                      <a:pt x="410" y="477"/>
                    </a:lnTo>
                    <a:lnTo>
                      <a:pt x="408" y="475"/>
                    </a:lnTo>
                    <a:lnTo>
                      <a:pt x="403" y="475"/>
                    </a:lnTo>
                    <a:lnTo>
                      <a:pt x="400" y="475"/>
                    </a:lnTo>
                    <a:lnTo>
                      <a:pt x="398" y="479"/>
                    </a:lnTo>
                    <a:lnTo>
                      <a:pt x="399" y="480"/>
                    </a:lnTo>
                    <a:lnTo>
                      <a:pt x="401" y="481"/>
                    </a:lnTo>
                    <a:lnTo>
                      <a:pt x="402" y="484"/>
                    </a:lnTo>
                    <a:lnTo>
                      <a:pt x="402" y="486"/>
                    </a:lnTo>
                    <a:lnTo>
                      <a:pt x="402" y="487"/>
                    </a:lnTo>
                    <a:lnTo>
                      <a:pt x="399" y="488"/>
                    </a:lnTo>
                    <a:lnTo>
                      <a:pt x="395" y="486"/>
                    </a:lnTo>
                    <a:lnTo>
                      <a:pt x="394" y="488"/>
                    </a:lnTo>
                    <a:lnTo>
                      <a:pt x="391" y="486"/>
                    </a:lnTo>
                    <a:lnTo>
                      <a:pt x="389" y="486"/>
                    </a:lnTo>
                    <a:lnTo>
                      <a:pt x="388" y="487"/>
                    </a:lnTo>
                    <a:lnTo>
                      <a:pt x="388" y="489"/>
                    </a:lnTo>
                    <a:lnTo>
                      <a:pt x="387" y="490"/>
                    </a:lnTo>
                    <a:lnTo>
                      <a:pt x="387" y="491"/>
                    </a:lnTo>
                    <a:lnTo>
                      <a:pt x="388" y="492"/>
                    </a:lnTo>
                    <a:lnTo>
                      <a:pt x="389" y="495"/>
                    </a:lnTo>
                    <a:lnTo>
                      <a:pt x="388" y="495"/>
                    </a:lnTo>
                    <a:lnTo>
                      <a:pt x="386" y="495"/>
                    </a:lnTo>
                    <a:lnTo>
                      <a:pt x="386" y="496"/>
                    </a:lnTo>
                    <a:lnTo>
                      <a:pt x="386" y="499"/>
                    </a:lnTo>
                    <a:lnTo>
                      <a:pt x="384" y="499"/>
                    </a:lnTo>
                    <a:lnTo>
                      <a:pt x="383" y="501"/>
                    </a:lnTo>
                    <a:lnTo>
                      <a:pt x="382" y="501"/>
                    </a:lnTo>
                    <a:lnTo>
                      <a:pt x="381" y="499"/>
                    </a:lnTo>
                    <a:lnTo>
                      <a:pt x="379" y="501"/>
                    </a:lnTo>
                    <a:lnTo>
                      <a:pt x="377" y="501"/>
                    </a:lnTo>
                    <a:lnTo>
                      <a:pt x="377" y="498"/>
                    </a:lnTo>
                    <a:lnTo>
                      <a:pt x="374" y="495"/>
                    </a:lnTo>
                    <a:lnTo>
                      <a:pt x="376" y="494"/>
                    </a:lnTo>
                    <a:lnTo>
                      <a:pt x="374" y="493"/>
                    </a:lnTo>
                    <a:lnTo>
                      <a:pt x="373" y="492"/>
                    </a:lnTo>
                    <a:lnTo>
                      <a:pt x="374" y="491"/>
                    </a:lnTo>
                    <a:lnTo>
                      <a:pt x="373" y="490"/>
                    </a:lnTo>
                    <a:lnTo>
                      <a:pt x="373" y="489"/>
                    </a:lnTo>
                    <a:lnTo>
                      <a:pt x="373" y="485"/>
                    </a:lnTo>
                    <a:lnTo>
                      <a:pt x="371" y="486"/>
                    </a:lnTo>
                    <a:lnTo>
                      <a:pt x="372" y="485"/>
                    </a:lnTo>
                    <a:lnTo>
                      <a:pt x="372" y="484"/>
                    </a:lnTo>
                    <a:lnTo>
                      <a:pt x="371" y="484"/>
                    </a:lnTo>
                    <a:lnTo>
                      <a:pt x="372" y="483"/>
                    </a:lnTo>
                    <a:lnTo>
                      <a:pt x="372" y="481"/>
                    </a:lnTo>
                    <a:lnTo>
                      <a:pt x="370" y="480"/>
                    </a:lnTo>
                    <a:lnTo>
                      <a:pt x="371" y="480"/>
                    </a:lnTo>
                    <a:lnTo>
                      <a:pt x="372" y="480"/>
                    </a:lnTo>
                    <a:lnTo>
                      <a:pt x="370" y="478"/>
                    </a:lnTo>
                    <a:lnTo>
                      <a:pt x="370" y="477"/>
                    </a:lnTo>
                    <a:lnTo>
                      <a:pt x="369" y="479"/>
                    </a:lnTo>
                    <a:lnTo>
                      <a:pt x="368" y="479"/>
                    </a:lnTo>
                    <a:lnTo>
                      <a:pt x="367" y="478"/>
                    </a:lnTo>
                    <a:lnTo>
                      <a:pt x="366" y="478"/>
                    </a:lnTo>
                    <a:lnTo>
                      <a:pt x="364" y="482"/>
                    </a:lnTo>
                    <a:lnTo>
                      <a:pt x="365" y="483"/>
                    </a:lnTo>
                    <a:lnTo>
                      <a:pt x="364" y="484"/>
                    </a:lnTo>
                    <a:lnTo>
                      <a:pt x="363" y="483"/>
                    </a:lnTo>
                    <a:lnTo>
                      <a:pt x="363" y="481"/>
                    </a:lnTo>
                    <a:lnTo>
                      <a:pt x="362" y="479"/>
                    </a:lnTo>
                    <a:lnTo>
                      <a:pt x="361" y="479"/>
                    </a:lnTo>
                    <a:lnTo>
                      <a:pt x="359" y="478"/>
                    </a:lnTo>
                    <a:lnTo>
                      <a:pt x="357" y="475"/>
                    </a:lnTo>
                    <a:lnTo>
                      <a:pt x="356" y="470"/>
                    </a:lnTo>
                    <a:lnTo>
                      <a:pt x="355" y="470"/>
                    </a:lnTo>
                    <a:lnTo>
                      <a:pt x="354" y="470"/>
                    </a:lnTo>
                    <a:lnTo>
                      <a:pt x="348" y="468"/>
                    </a:lnTo>
                    <a:lnTo>
                      <a:pt x="347" y="465"/>
                    </a:lnTo>
                    <a:lnTo>
                      <a:pt x="344" y="460"/>
                    </a:lnTo>
                    <a:lnTo>
                      <a:pt x="345" y="459"/>
                    </a:lnTo>
                    <a:lnTo>
                      <a:pt x="344" y="459"/>
                    </a:lnTo>
                    <a:lnTo>
                      <a:pt x="343" y="461"/>
                    </a:lnTo>
                    <a:lnTo>
                      <a:pt x="343" y="464"/>
                    </a:lnTo>
                    <a:lnTo>
                      <a:pt x="340" y="464"/>
                    </a:lnTo>
                    <a:lnTo>
                      <a:pt x="340" y="465"/>
                    </a:lnTo>
                    <a:lnTo>
                      <a:pt x="338" y="465"/>
                    </a:lnTo>
                    <a:lnTo>
                      <a:pt x="338" y="466"/>
                    </a:lnTo>
                    <a:lnTo>
                      <a:pt x="338" y="465"/>
                    </a:lnTo>
                    <a:lnTo>
                      <a:pt x="337" y="467"/>
                    </a:lnTo>
                    <a:lnTo>
                      <a:pt x="337" y="468"/>
                    </a:lnTo>
                    <a:lnTo>
                      <a:pt x="338" y="468"/>
                    </a:lnTo>
                    <a:lnTo>
                      <a:pt x="337" y="471"/>
                    </a:lnTo>
                    <a:lnTo>
                      <a:pt x="333" y="469"/>
                    </a:lnTo>
                    <a:lnTo>
                      <a:pt x="333" y="470"/>
                    </a:lnTo>
                    <a:lnTo>
                      <a:pt x="333" y="471"/>
                    </a:lnTo>
                    <a:lnTo>
                      <a:pt x="332" y="471"/>
                    </a:lnTo>
                    <a:lnTo>
                      <a:pt x="333" y="472"/>
                    </a:lnTo>
                    <a:lnTo>
                      <a:pt x="332" y="472"/>
                    </a:lnTo>
                    <a:lnTo>
                      <a:pt x="333" y="473"/>
                    </a:lnTo>
                    <a:lnTo>
                      <a:pt x="332" y="475"/>
                    </a:lnTo>
                    <a:lnTo>
                      <a:pt x="333" y="476"/>
                    </a:lnTo>
                    <a:lnTo>
                      <a:pt x="332" y="476"/>
                    </a:lnTo>
                    <a:lnTo>
                      <a:pt x="331" y="477"/>
                    </a:lnTo>
                    <a:lnTo>
                      <a:pt x="330" y="477"/>
                    </a:lnTo>
                    <a:lnTo>
                      <a:pt x="330" y="480"/>
                    </a:lnTo>
                    <a:lnTo>
                      <a:pt x="329" y="480"/>
                    </a:lnTo>
                    <a:lnTo>
                      <a:pt x="329" y="481"/>
                    </a:lnTo>
                    <a:lnTo>
                      <a:pt x="329" y="482"/>
                    </a:lnTo>
                    <a:lnTo>
                      <a:pt x="331" y="483"/>
                    </a:lnTo>
                    <a:lnTo>
                      <a:pt x="330" y="486"/>
                    </a:lnTo>
                    <a:lnTo>
                      <a:pt x="330" y="487"/>
                    </a:lnTo>
                    <a:lnTo>
                      <a:pt x="332" y="486"/>
                    </a:lnTo>
                    <a:lnTo>
                      <a:pt x="332" y="488"/>
                    </a:lnTo>
                    <a:lnTo>
                      <a:pt x="331" y="488"/>
                    </a:lnTo>
                    <a:lnTo>
                      <a:pt x="333" y="489"/>
                    </a:lnTo>
                    <a:lnTo>
                      <a:pt x="333" y="490"/>
                    </a:lnTo>
                    <a:lnTo>
                      <a:pt x="331" y="491"/>
                    </a:lnTo>
                    <a:lnTo>
                      <a:pt x="333" y="491"/>
                    </a:lnTo>
                    <a:lnTo>
                      <a:pt x="332" y="492"/>
                    </a:lnTo>
                    <a:lnTo>
                      <a:pt x="330" y="492"/>
                    </a:lnTo>
                    <a:lnTo>
                      <a:pt x="329" y="492"/>
                    </a:lnTo>
                    <a:lnTo>
                      <a:pt x="329" y="493"/>
                    </a:lnTo>
                    <a:lnTo>
                      <a:pt x="325" y="493"/>
                    </a:lnTo>
                    <a:lnTo>
                      <a:pt x="325" y="494"/>
                    </a:lnTo>
                    <a:lnTo>
                      <a:pt x="324" y="494"/>
                    </a:lnTo>
                    <a:lnTo>
                      <a:pt x="324" y="493"/>
                    </a:lnTo>
                    <a:lnTo>
                      <a:pt x="321" y="493"/>
                    </a:lnTo>
                    <a:lnTo>
                      <a:pt x="320" y="492"/>
                    </a:lnTo>
                    <a:lnTo>
                      <a:pt x="320" y="493"/>
                    </a:lnTo>
                    <a:lnTo>
                      <a:pt x="320" y="494"/>
                    </a:lnTo>
                    <a:lnTo>
                      <a:pt x="318" y="494"/>
                    </a:lnTo>
                    <a:lnTo>
                      <a:pt x="317" y="494"/>
                    </a:lnTo>
                    <a:lnTo>
                      <a:pt x="316" y="496"/>
                    </a:lnTo>
                    <a:lnTo>
                      <a:pt x="313" y="499"/>
                    </a:lnTo>
                    <a:lnTo>
                      <a:pt x="312" y="498"/>
                    </a:lnTo>
                    <a:lnTo>
                      <a:pt x="312" y="499"/>
                    </a:lnTo>
                    <a:lnTo>
                      <a:pt x="310" y="499"/>
                    </a:lnTo>
                    <a:lnTo>
                      <a:pt x="308" y="500"/>
                    </a:lnTo>
                    <a:lnTo>
                      <a:pt x="308" y="501"/>
                    </a:lnTo>
                    <a:lnTo>
                      <a:pt x="307" y="501"/>
                    </a:lnTo>
                    <a:lnTo>
                      <a:pt x="308" y="505"/>
                    </a:lnTo>
                    <a:lnTo>
                      <a:pt x="307" y="506"/>
                    </a:lnTo>
                    <a:lnTo>
                      <a:pt x="307" y="509"/>
                    </a:lnTo>
                    <a:lnTo>
                      <a:pt x="306" y="509"/>
                    </a:lnTo>
                    <a:lnTo>
                      <a:pt x="304" y="509"/>
                    </a:lnTo>
                    <a:lnTo>
                      <a:pt x="303" y="507"/>
                    </a:lnTo>
                    <a:lnTo>
                      <a:pt x="304" y="506"/>
                    </a:lnTo>
                    <a:lnTo>
                      <a:pt x="303" y="502"/>
                    </a:lnTo>
                    <a:lnTo>
                      <a:pt x="301" y="501"/>
                    </a:lnTo>
                    <a:lnTo>
                      <a:pt x="296" y="498"/>
                    </a:lnTo>
                    <a:lnTo>
                      <a:pt x="291" y="499"/>
                    </a:lnTo>
                    <a:lnTo>
                      <a:pt x="289" y="499"/>
                    </a:lnTo>
                    <a:lnTo>
                      <a:pt x="289" y="498"/>
                    </a:lnTo>
                    <a:lnTo>
                      <a:pt x="287" y="498"/>
                    </a:lnTo>
                    <a:lnTo>
                      <a:pt x="287" y="496"/>
                    </a:lnTo>
                    <a:lnTo>
                      <a:pt x="288" y="495"/>
                    </a:lnTo>
                    <a:lnTo>
                      <a:pt x="289" y="495"/>
                    </a:lnTo>
                    <a:lnTo>
                      <a:pt x="290" y="493"/>
                    </a:lnTo>
                    <a:lnTo>
                      <a:pt x="291" y="492"/>
                    </a:lnTo>
                    <a:lnTo>
                      <a:pt x="292" y="489"/>
                    </a:lnTo>
                    <a:lnTo>
                      <a:pt x="292" y="488"/>
                    </a:lnTo>
                    <a:lnTo>
                      <a:pt x="291" y="488"/>
                    </a:lnTo>
                    <a:lnTo>
                      <a:pt x="290" y="490"/>
                    </a:lnTo>
                    <a:lnTo>
                      <a:pt x="289" y="491"/>
                    </a:lnTo>
                    <a:lnTo>
                      <a:pt x="287" y="490"/>
                    </a:lnTo>
                    <a:lnTo>
                      <a:pt x="287" y="492"/>
                    </a:lnTo>
                    <a:lnTo>
                      <a:pt x="286" y="492"/>
                    </a:lnTo>
                    <a:lnTo>
                      <a:pt x="286" y="489"/>
                    </a:lnTo>
                    <a:lnTo>
                      <a:pt x="284" y="493"/>
                    </a:lnTo>
                    <a:lnTo>
                      <a:pt x="282" y="492"/>
                    </a:lnTo>
                    <a:lnTo>
                      <a:pt x="283" y="492"/>
                    </a:lnTo>
                    <a:lnTo>
                      <a:pt x="282" y="492"/>
                    </a:lnTo>
                    <a:lnTo>
                      <a:pt x="281" y="492"/>
                    </a:lnTo>
                    <a:lnTo>
                      <a:pt x="281" y="491"/>
                    </a:lnTo>
                    <a:lnTo>
                      <a:pt x="280" y="492"/>
                    </a:lnTo>
                    <a:lnTo>
                      <a:pt x="280" y="491"/>
                    </a:lnTo>
                    <a:lnTo>
                      <a:pt x="278" y="490"/>
                    </a:lnTo>
                    <a:lnTo>
                      <a:pt x="277" y="489"/>
                    </a:lnTo>
                    <a:lnTo>
                      <a:pt x="276" y="489"/>
                    </a:lnTo>
                    <a:lnTo>
                      <a:pt x="275" y="491"/>
                    </a:lnTo>
                    <a:lnTo>
                      <a:pt x="274" y="489"/>
                    </a:lnTo>
                    <a:lnTo>
                      <a:pt x="273" y="489"/>
                    </a:lnTo>
                    <a:lnTo>
                      <a:pt x="273" y="488"/>
                    </a:lnTo>
                    <a:lnTo>
                      <a:pt x="272" y="489"/>
                    </a:lnTo>
                    <a:lnTo>
                      <a:pt x="272" y="488"/>
                    </a:lnTo>
                    <a:lnTo>
                      <a:pt x="270" y="488"/>
                    </a:lnTo>
                    <a:lnTo>
                      <a:pt x="272" y="485"/>
                    </a:lnTo>
                    <a:lnTo>
                      <a:pt x="271" y="484"/>
                    </a:lnTo>
                    <a:lnTo>
                      <a:pt x="269" y="484"/>
                    </a:lnTo>
                    <a:lnTo>
                      <a:pt x="268" y="486"/>
                    </a:lnTo>
                    <a:lnTo>
                      <a:pt x="266" y="485"/>
                    </a:lnTo>
                    <a:lnTo>
                      <a:pt x="263" y="482"/>
                    </a:lnTo>
                    <a:lnTo>
                      <a:pt x="261" y="482"/>
                    </a:lnTo>
                    <a:lnTo>
                      <a:pt x="261" y="483"/>
                    </a:lnTo>
                    <a:lnTo>
                      <a:pt x="260" y="486"/>
                    </a:lnTo>
                    <a:lnTo>
                      <a:pt x="258" y="486"/>
                    </a:lnTo>
                    <a:lnTo>
                      <a:pt x="258" y="488"/>
                    </a:lnTo>
                    <a:lnTo>
                      <a:pt x="260" y="488"/>
                    </a:lnTo>
                    <a:lnTo>
                      <a:pt x="259" y="488"/>
                    </a:lnTo>
                    <a:lnTo>
                      <a:pt x="258" y="488"/>
                    </a:lnTo>
                    <a:lnTo>
                      <a:pt x="257" y="486"/>
                    </a:lnTo>
                    <a:lnTo>
                      <a:pt x="256" y="488"/>
                    </a:lnTo>
                    <a:lnTo>
                      <a:pt x="255" y="486"/>
                    </a:lnTo>
                    <a:lnTo>
                      <a:pt x="255" y="485"/>
                    </a:lnTo>
                    <a:lnTo>
                      <a:pt x="254" y="483"/>
                    </a:lnTo>
                    <a:lnTo>
                      <a:pt x="252" y="483"/>
                    </a:lnTo>
                    <a:lnTo>
                      <a:pt x="252" y="480"/>
                    </a:lnTo>
                    <a:lnTo>
                      <a:pt x="250" y="480"/>
                    </a:lnTo>
                    <a:lnTo>
                      <a:pt x="249" y="481"/>
                    </a:lnTo>
                    <a:lnTo>
                      <a:pt x="248" y="481"/>
                    </a:lnTo>
                    <a:lnTo>
                      <a:pt x="245" y="475"/>
                    </a:lnTo>
                    <a:lnTo>
                      <a:pt x="244" y="475"/>
                    </a:lnTo>
                    <a:lnTo>
                      <a:pt x="243" y="473"/>
                    </a:lnTo>
                    <a:lnTo>
                      <a:pt x="243" y="476"/>
                    </a:lnTo>
                    <a:lnTo>
                      <a:pt x="242" y="475"/>
                    </a:lnTo>
                    <a:lnTo>
                      <a:pt x="241" y="475"/>
                    </a:lnTo>
                    <a:lnTo>
                      <a:pt x="242" y="475"/>
                    </a:lnTo>
                    <a:lnTo>
                      <a:pt x="243" y="479"/>
                    </a:lnTo>
                    <a:lnTo>
                      <a:pt x="242" y="480"/>
                    </a:lnTo>
                    <a:lnTo>
                      <a:pt x="243" y="480"/>
                    </a:lnTo>
                    <a:lnTo>
                      <a:pt x="242" y="482"/>
                    </a:lnTo>
                    <a:lnTo>
                      <a:pt x="242" y="483"/>
                    </a:lnTo>
                    <a:lnTo>
                      <a:pt x="244" y="483"/>
                    </a:lnTo>
                    <a:lnTo>
                      <a:pt x="243" y="484"/>
                    </a:lnTo>
                    <a:lnTo>
                      <a:pt x="242" y="483"/>
                    </a:lnTo>
                    <a:lnTo>
                      <a:pt x="242" y="484"/>
                    </a:lnTo>
                    <a:lnTo>
                      <a:pt x="241" y="481"/>
                    </a:lnTo>
                    <a:lnTo>
                      <a:pt x="240" y="481"/>
                    </a:lnTo>
                    <a:lnTo>
                      <a:pt x="239" y="480"/>
                    </a:lnTo>
                    <a:lnTo>
                      <a:pt x="237" y="480"/>
                    </a:lnTo>
                    <a:lnTo>
                      <a:pt x="236" y="481"/>
                    </a:lnTo>
                    <a:lnTo>
                      <a:pt x="235" y="480"/>
                    </a:lnTo>
                    <a:lnTo>
                      <a:pt x="235" y="481"/>
                    </a:lnTo>
                    <a:lnTo>
                      <a:pt x="234" y="481"/>
                    </a:lnTo>
                    <a:lnTo>
                      <a:pt x="235" y="482"/>
                    </a:lnTo>
                    <a:lnTo>
                      <a:pt x="234" y="482"/>
                    </a:lnTo>
                    <a:lnTo>
                      <a:pt x="234" y="483"/>
                    </a:lnTo>
                    <a:lnTo>
                      <a:pt x="234" y="482"/>
                    </a:lnTo>
                    <a:lnTo>
                      <a:pt x="234" y="483"/>
                    </a:lnTo>
                    <a:lnTo>
                      <a:pt x="233" y="484"/>
                    </a:lnTo>
                    <a:lnTo>
                      <a:pt x="232" y="482"/>
                    </a:lnTo>
                    <a:lnTo>
                      <a:pt x="232" y="483"/>
                    </a:lnTo>
                    <a:lnTo>
                      <a:pt x="231" y="486"/>
                    </a:lnTo>
                    <a:lnTo>
                      <a:pt x="230" y="486"/>
                    </a:lnTo>
                    <a:lnTo>
                      <a:pt x="231" y="484"/>
                    </a:lnTo>
                    <a:lnTo>
                      <a:pt x="229" y="484"/>
                    </a:lnTo>
                    <a:lnTo>
                      <a:pt x="228" y="485"/>
                    </a:lnTo>
                    <a:lnTo>
                      <a:pt x="227" y="487"/>
                    </a:lnTo>
                    <a:lnTo>
                      <a:pt x="227" y="485"/>
                    </a:lnTo>
                    <a:lnTo>
                      <a:pt x="226" y="485"/>
                    </a:lnTo>
                    <a:lnTo>
                      <a:pt x="226" y="484"/>
                    </a:lnTo>
                    <a:lnTo>
                      <a:pt x="224" y="483"/>
                    </a:lnTo>
                    <a:lnTo>
                      <a:pt x="221" y="485"/>
                    </a:lnTo>
                    <a:lnTo>
                      <a:pt x="220" y="484"/>
                    </a:lnTo>
                    <a:lnTo>
                      <a:pt x="219" y="484"/>
                    </a:lnTo>
                    <a:lnTo>
                      <a:pt x="221" y="484"/>
                    </a:lnTo>
                    <a:lnTo>
                      <a:pt x="221" y="483"/>
                    </a:lnTo>
                    <a:lnTo>
                      <a:pt x="221" y="481"/>
                    </a:lnTo>
                    <a:lnTo>
                      <a:pt x="222" y="480"/>
                    </a:lnTo>
                    <a:lnTo>
                      <a:pt x="222" y="478"/>
                    </a:lnTo>
                    <a:lnTo>
                      <a:pt x="221" y="478"/>
                    </a:lnTo>
                    <a:lnTo>
                      <a:pt x="220" y="478"/>
                    </a:lnTo>
                    <a:lnTo>
                      <a:pt x="219" y="477"/>
                    </a:lnTo>
                    <a:lnTo>
                      <a:pt x="219" y="475"/>
                    </a:lnTo>
                    <a:lnTo>
                      <a:pt x="218" y="476"/>
                    </a:lnTo>
                    <a:lnTo>
                      <a:pt x="216" y="473"/>
                    </a:lnTo>
                    <a:lnTo>
                      <a:pt x="213" y="475"/>
                    </a:lnTo>
                    <a:lnTo>
                      <a:pt x="212" y="473"/>
                    </a:lnTo>
                    <a:lnTo>
                      <a:pt x="212" y="474"/>
                    </a:lnTo>
                    <a:lnTo>
                      <a:pt x="212" y="473"/>
                    </a:lnTo>
                    <a:lnTo>
                      <a:pt x="211" y="472"/>
                    </a:lnTo>
                    <a:lnTo>
                      <a:pt x="212" y="469"/>
                    </a:lnTo>
                    <a:lnTo>
                      <a:pt x="211" y="467"/>
                    </a:lnTo>
                    <a:lnTo>
                      <a:pt x="208" y="466"/>
                    </a:lnTo>
                    <a:lnTo>
                      <a:pt x="208" y="465"/>
                    </a:lnTo>
                    <a:lnTo>
                      <a:pt x="206" y="465"/>
                    </a:lnTo>
                    <a:lnTo>
                      <a:pt x="206" y="463"/>
                    </a:lnTo>
                    <a:lnTo>
                      <a:pt x="203" y="465"/>
                    </a:lnTo>
                    <a:lnTo>
                      <a:pt x="202" y="465"/>
                    </a:lnTo>
                    <a:lnTo>
                      <a:pt x="198" y="465"/>
                    </a:lnTo>
                    <a:lnTo>
                      <a:pt x="197" y="463"/>
                    </a:lnTo>
                    <a:lnTo>
                      <a:pt x="196" y="465"/>
                    </a:lnTo>
                    <a:lnTo>
                      <a:pt x="195" y="465"/>
                    </a:lnTo>
                    <a:lnTo>
                      <a:pt x="194" y="465"/>
                    </a:lnTo>
                    <a:lnTo>
                      <a:pt x="194" y="467"/>
                    </a:lnTo>
                    <a:lnTo>
                      <a:pt x="194" y="470"/>
                    </a:lnTo>
                    <a:lnTo>
                      <a:pt x="192" y="471"/>
                    </a:lnTo>
                    <a:lnTo>
                      <a:pt x="192" y="472"/>
                    </a:lnTo>
                    <a:lnTo>
                      <a:pt x="190" y="473"/>
                    </a:lnTo>
                    <a:lnTo>
                      <a:pt x="189" y="473"/>
                    </a:lnTo>
                    <a:lnTo>
                      <a:pt x="189" y="475"/>
                    </a:lnTo>
                    <a:lnTo>
                      <a:pt x="190" y="474"/>
                    </a:lnTo>
                    <a:lnTo>
                      <a:pt x="188" y="476"/>
                    </a:lnTo>
                    <a:lnTo>
                      <a:pt x="188" y="478"/>
                    </a:lnTo>
                    <a:lnTo>
                      <a:pt x="186" y="477"/>
                    </a:lnTo>
                    <a:lnTo>
                      <a:pt x="186" y="476"/>
                    </a:lnTo>
                    <a:lnTo>
                      <a:pt x="187" y="475"/>
                    </a:lnTo>
                    <a:lnTo>
                      <a:pt x="184" y="475"/>
                    </a:lnTo>
                    <a:lnTo>
                      <a:pt x="181" y="475"/>
                    </a:lnTo>
                    <a:lnTo>
                      <a:pt x="180" y="476"/>
                    </a:lnTo>
                    <a:lnTo>
                      <a:pt x="178" y="475"/>
                    </a:lnTo>
                    <a:lnTo>
                      <a:pt x="177" y="475"/>
                    </a:lnTo>
                    <a:lnTo>
                      <a:pt x="174" y="475"/>
                    </a:lnTo>
                    <a:lnTo>
                      <a:pt x="173" y="475"/>
                    </a:lnTo>
                    <a:lnTo>
                      <a:pt x="172" y="476"/>
                    </a:lnTo>
                    <a:lnTo>
                      <a:pt x="170" y="473"/>
                    </a:lnTo>
                    <a:lnTo>
                      <a:pt x="168" y="473"/>
                    </a:lnTo>
                    <a:lnTo>
                      <a:pt x="165" y="472"/>
                    </a:lnTo>
                    <a:lnTo>
                      <a:pt x="165" y="476"/>
                    </a:lnTo>
                    <a:lnTo>
                      <a:pt x="163" y="475"/>
                    </a:lnTo>
                    <a:lnTo>
                      <a:pt x="161" y="475"/>
                    </a:lnTo>
                    <a:lnTo>
                      <a:pt x="161" y="473"/>
                    </a:lnTo>
                    <a:lnTo>
                      <a:pt x="161" y="472"/>
                    </a:lnTo>
                    <a:lnTo>
                      <a:pt x="161" y="471"/>
                    </a:lnTo>
                    <a:lnTo>
                      <a:pt x="159" y="471"/>
                    </a:lnTo>
                    <a:lnTo>
                      <a:pt x="159" y="473"/>
                    </a:lnTo>
                    <a:lnTo>
                      <a:pt x="158" y="475"/>
                    </a:lnTo>
                    <a:lnTo>
                      <a:pt x="156" y="474"/>
                    </a:lnTo>
                    <a:lnTo>
                      <a:pt x="155" y="475"/>
                    </a:lnTo>
                    <a:lnTo>
                      <a:pt x="155" y="473"/>
                    </a:lnTo>
                    <a:lnTo>
                      <a:pt x="152" y="473"/>
                    </a:lnTo>
                    <a:lnTo>
                      <a:pt x="152" y="472"/>
                    </a:lnTo>
                    <a:lnTo>
                      <a:pt x="151" y="473"/>
                    </a:lnTo>
                    <a:lnTo>
                      <a:pt x="150" y="472"/>
                    </a:lnTo>
                    <a:lnTo>
                      <a:pt x="149" y="469"/>
                    </a:lnTo>
                    <a:lnTo>
                      <a:pt x="150" y="468"/>
                    </a:lnTo>
                    <a:lnTo>
                      <a:pt x="150" y="467"/>
                    </a:lnTo>
                    <a:lnTo>
                      <a:pt x="150" y="464"/>
                    </a:lnTo>
                    <a:lnTo>
                      <a:pt x="150" y="463"/>
                    </a:lnTo>
                    <a:lnTo>
                      <a:pt x="151" y="462"/>
                    </a:lnTo>
                    <a:lnTo>
                      <a:pt x="151" y="461"/>
                    </a:lnTo>
                    <a:lnTo>
                      <a:pt x="153" y="461"/>
                    </a:lnTo>
                    <a:lnTo>
                      <a:pt x="151" y="460"/>
                    </a:lnTo>
                    <a:lnTo>
                      <a:pt x="149" y="458"/>
                    </a:lnTo>
                    <a:lnTo>
                      <a:pt x="145" y="458"/>
                    </a:lnTo>
                    <a:lnTo>
                      <a:pt x="144" y="458"/>
                    </a:lnTo>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89" name="Group 134">
              <a:extLst>
                <a:ext uri="{FF2B5EF4-FFF2-40B4-BE49-F238E27FC236}">
                  <a16:creationId xmlns:a16="http://schemas.microsoft.com/office/drawing/2014/main" id="{240B47DB-A998-4662-B21D-83F5AFF1A06E}"/>
                </a:ext>
              </a:extLst>
            </p:cNvPr>
            <p:cNvGrpSpPr>
              <a:grpSpLocks/>
            </p:cNvGrpSpPr>
            <p:nvPr/>
          </p:nvGrpSpPr>
          <p:grpSpPr bwMode="auto">
            <a:xfrm>
              <a:off x="1667" y="3058"/>
              <a:ext cx="321" cy="562"/>
              <a:chOff x="1667" y="3058"/>
              <a:chExt cx="321" cy="562"/>
            </a:xfrm>
          </p:grpSpPr>
          <p:sp>
            <p:nvSpPr>
              <p:cNvPr id="481" name="Freeform 132">
                <a:extLst>
                  <a:ext uri="{FF2B5EF4-FFF2-40B4-BE49-F238E27FC236}">
                    <a16:creationId xmlns:a16="http://schemas.microsoft.com/office/drawing/2014/main" id="{D69654DE-68D8-4611-8DA2-01DA92455CFA}"/>
                  </a:ext>
                </a:extLst>
              </p:cNvPr>
              <p:cNvSpPr>
                <a:spLocks/>
              </p:cNvSpPr>
              <p:nvPr/>
            </p:nvSpPr>
            <p:spPr bwMode="auto">
              <a:xfrm>
                <a:off x="1667" y="3058"/>
                <a:ext cx="321" cy="562"/>
              </a:xfrm>
              <a:custGeom>
                <a:avLst/>
                <a:gdLst>
                  <a:gd name="T0" fmla="*/ 307 w 321"/>
                  <a:gd name="T1" fmla="*/ 452 h 562"/>
                  <a:gd name="T2" fmla="*/ 304 w 321"/>
                  <a:gd name="T3" fmla="*/ 431 h 562"/>
                  <a:gd name="T4" fmla="*/ 286 w 321"/>
                  <a:gd name="T5" fmla="*/ 405 h 562"/>
                  <a:gd name="T6" fmla="*/ 263 w 321"/>
                  <a:gd name="T7" fmla="*/ 372 h 562"/>
                  <a:gd name="T8" fmla="*/ 259 w 321"/>
                  <a:gd name="T9" fmla="*/ 355 h 562"/>
                  <a:gd name="T10" fmla="*/ 224 w 321"/>
                  <a:gd name="T11" fmla="*/ 345 h 562"/>
                  <a:gd name="T12" fmla="*/ 194 w 321"/>
                  <a:gd name="T13" fmla="*/ 336 h 562"/>
                  <a:gd name="T14" fmla="*/ 170 w 321"/>
                  <a:gd name="T15" fmla="*/ 316 h 562"/>
                  <a:gd name="T16" fmla="*/ 149 w 321"/>
                  <a:gd name="T17" fmla="*/ 302 h 562"/>
                  <a:gd name="T18" fmla="*/ 145 w 321"/>
                  <a:gd name="T19" fmla="*/ 286 h 562"/>
                  <a:gd name="T20" fmla="*/ 125 w 321"/>
                  <a:gd name="T21" fmla="*/ 275 h 562"/>
                  <a:gd name="T22" fmla="*/ 134 w 321"/>
                  <a:gd name="T23" fmla="*/ 254 h 562"/>
                  <a:gd name="T24" fmla="*/ 137 w 321"/>
                  <a:gd name="T25" fmla="*/ 221 h 562"/>
                  <a:gd name="T26" fmla="*/ 162 w 321"/>
                  <a:gd name="T27" fmla="*/ 157 h 562"/>
                  <a:gd name="T28" fmla="*/ 202 w 321"/>
                  <a:gd name="T29" fmla="*/ 121 h 562"/>
                  <a:gd name="T30" fmla="*/ 212 w 321"/>
                  <a:gd name="T31" fmla="*/ 98 h 562"/>
                  <a:gd name="T32" fmla="*/ 196 w 321"/>
                  <a:gd name="T33" fmla="*/ 73 h 562"/>
                  <a:gd name="T34" fmla="*/ 162 w 321"/>
                  <a:gd name="T35" fmla="*/ 40 h 562"/>
                  <a:gd name="T36" fmla="*/ 116 w 321"/>
                  <a:gd name="T37" fmla="*/ 17 h 562"/>
                  <a:gd name="T38" fmla="*/ 76 w 321"/>
                  <a:gd name="T39" fmla="*/ 7 h 562"/>
                  <a:gd name="T40" fmla="*/ 86 w 321"/>
                  <a:gd name="T41" fmla="*/ 48 h 562"/>
                  <a:gd name="T42" fmla="*/ 105 w 321"/>
                  <a:gd name="T43" fmla="*/ 92 h 562"/>
                  <a:gd name="T44" fmla="*/ 90 w 321"/>
                  <a:gd name="T45" fmla="*/ 106 h 562"/>
                  <a:gd name="T46" fmla="*/ 62 w 321"/>
                  <a:gd name="T47" fmla="*/ 123 h 562"/>
                  <a:gd name="T48" fmla="*/ 43 w 321"/>
                  <a:gd name="T49" fmla="*/ 157 h 562"/>
                  <a:gd name="T50" fmla="*/ 33 w 321"/>
                  <a:gd name="T51" fmla="*/ 196 h 562"/>
                  <a:gd name="T52" fmla="*/ 18 w 321"/>
                  <a:gd name="T53" fmla="*/ 221 h 562"/>
                  <a:gd name="T54" fmla="*/ 23 w 321"/>
                  <a:gd name="T55" fmla="*/ 265 h 562"/>
                  <a:gd name="T56" fmla="*/ 17 w 321"/>
                  <a:gd name="T57" fmla="*/ 293 h 562"/>
                  <a:gd name="T58" fmla="*/ 25 w 321"/>
                  <a:gd name="T59" fmla="*/ 332 h 562"/>
                  <a:gd name="T60" fmla="*/ 37 w 321"/>
                  <a:gd name="T61" fmla="*/ 347 h 562"/>
                  <a:gd name="T62" fmla="*/ 24 w 321"/>
                  <a:gd name="T63" fmla="*/ 381 h 562"/>
                  <a:gd name="T64" fmla="*/ 18 w 321"/>
                  <a:gd name="T65" fmla="*/ 398 h 562"/>
                  <a:gd name="T66" fmla="*/ 5 w 321"/>
                  <a:gd name="T67" fmla="*/ 401 h 562"/>
                  <a:gd name="T68" fmla="*/ 2 w 321"/>
                  <a:gd name="T69" fmla="*/ 420 h 562"/>
                  <a:gd name="T70" fmla="*/ 25 w 321"/>
                  <a:gd name="T71" fmla="*/ 427 h 562"/>
                  <a:gd name="T72" fmla="*/ 12 w 321"/>
                  <a:gd name="T73" fmla="*/ 449 h 562"/>
                  <a:gd name="T74" fmla="*/ 19 w 321"/>
                  <a:gd name="T75" fmla="*/ 474 h 562"/>
                  <a:gd name="T76" fmla="*/ 26 w 321"/>
                  <a:gd name="T77" fmla="*/ 499 h 562"/>
                  <a:gd name="T78" fmla="*/ 41 w 321"/>
                  <a:gd name="T79" fmla="*/ 475 h 562"/>
                  <a:gd name="T80" fmla="*/ 35 w 321"/>
                  <a:gd name="T81" fmla="*/ 458 h 562"/>
                  <a:gd name="T82" fmla="*/ 44 w 321"/>
                  <a:gd name="T83" fmla="*/ 446 h 562"/>
                  <a:gd name="T84" fmla="*/ 61 w 321"/>
                  <a:gd name="T85" fmla="*/ 463 h 562"/>
                  <a:gd name="T86" fmla="*/ 62 w 321"/>
                  <a:gd name="T87" fmla="*/ 482 h 562"/>
                  <a:gd name="T88" fmla="*/ 73 w 321"/>
                  <a:gd name="T89" fmla="*/ 500 h 562"/>
                  <a:gd name="T90" fmla="*/ 79 w 321"/>
                  <a:gd name="T91" fmla="*/ 491 h 562"/>
                  <a:gd name="T92" fmla="*/ 80 w 321"/>
                  <a:gd name="T93" fmla="*/ 520 h 562"/>
                  <a:gd name="T94" fmla="*/ 99 w 321"/>
                  <a:gd name="T95" fmla="*/ 538 h 562"/>
                  <a:gd name="T96" fmla="*/ 105 w 321"/>
                  <a:gd name="T97" fmla="*/ 560 h 562"/>
                  <a:gd name="T98" fmla="*/ 118 w 321"/>
                  <a:gd name="T99" fmla="*/ 554 h 562"/>
                  <a:gd name="T100" fmla="*/ 140 w 321"/>
                  <a:gd name="T101" fmla="*/ 549 h 562"/>
                  <a:gd name="T102" fmla="*/ 160 w 321"/>
                  <a:gd name="T103" fmla="*/ 533 h 562"/>
                  <a:gd name="T104" fmla="*/ 160 w 321"/>
                  <a:gd name="T105" fmla="*/ 507 h 562"/>
                  <a:gd name="T106" fmla="*/ 171 w 321"/>
                  <a:gd name="T107" fmla="*/ 516 h 562"/>
                  <a:gd name="T108" fmla="*/ 192 w 321"/>
                  <a:gd name="T109" fmla="*/ 525 h 562"/>
                  <a:gd name="T110" fmla="*/ 208 w 321"/>
                  <a:gd name="T111" fmla="*/ 512 h 562"/>
                  <a:gd name="T112" fmla="*/ 230 w 321"/>
                  <a:gd name="T113" fmla="*/ 514 h 562"/>
                  <a:gd name="T114" fmla="*/ 238 w 321"/>
                  <a:gd name="T115" fmla="*/ 493 h 562"/>
                  <a:gd name="T116" fmla="*/ 255 w 321"/>
                  <a:gd name="T117" fmla="*/ 487 h 562"/>
                  <a:gd name="T118" fmla="*/ 277 w 321"/>
                  <a:gd name="T119" fmla="*/ 500 h 562"/>
                  <a:gd name="T120" fmla="*/ 284 w 321"/>
                  <a:gd name="T121" fmla="*/ 477 h 562"/>
                  <a:gd name="T122" fmla="*/ 302 w 321"/>
                  <a:gd name="T123" fmla="*/ 465 h 5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1"/>
                  <a:gd name="T187" fmla="*/ 0 h 562"/>
                  <a:gd name="T188" fmla="*/ 321 w 321"/>
                  <a:gd name="T189" fmla="*/ 562 h 5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1" h="562">
                    <a:moveTo>
                      <a:pt x="319" y="456"/>
                    </a:moveTo>
                    <a:lnTo>
                      <a:pt x="320" y="453"/>
                    </a:lnTo>
                    <a:lnTo>
                      <a:pt x="319" y="452"/>
                    </a:lnTo>
                    <a:lnTo>
                      <a:pt x="319" y="451"/>
                    </a:lnTo>
                    <a:lnTo>
                      <a:pt x="318" y="451"/>
                    </a:lnTo>
                    <a:lnTo>
                      <a:pt x="320" y="448"/>
                    </a:lnTo>
                    <a:lnTo>
                      <a:pt x="317" y="446"/>
                    </a:lnTo>
                    <a:lnTo>
                      <a:pt x="318" y="444"/>
                    </a:lnTo>
                    <a:lnTo>
                      <a:pt x="318" y="443"/>
                    </a:lnTo>
                    <a:lnTo>
                      <a:pt x="317" y="443"/>
                    </a:lnTo>
                    <a:lnTo>
                      <a:pt x="317" y="445"/>
                    </a:lnTo>
                    <a:lnTo>
                      <a:pt x="313" y="443"/>
                    </a:lnTo>
                    <a:lnTo>
                      <a:pt x="312" y="444"/>
                    </a:lnTo>
                    <a:lnTo>
                      <a:pt x="312" y="446"/>
                    </a:lnTo>
                    <a:lnTo>
                      <a:pt x="310" y="446"/>
                    </a:lnTo>
                    <a:lnTo>
                      <a:pt x="309" y="446"/>
                    </a:lnTo>
                    <a:lnTo>
                      <a:pt x="307" y="452"/>
                    </a:lnTo>
                    <a:lnTo>
                      <a:pt x="304" y="449"/>
                    </a:lnTo>
                    <a:lnTo>
                      <a:pt x="304" y="446"/>
                    </a:lnTo>
                    <a:lnTo>
                      <a:pt x="303" y="444"/>
                    </a:lnTo>
                    <a:lnTo>
                      <a:pt x="302" y="444"/>
                    </a:lnTo>
                    <a:lnTo>
                      <a:pt x="302" y="443"/>
                    </a:lnTo>
                    <a:lnTo>
                      <a:pt x="305" y="440"/>
                    </a:lnTo>
                    <a:lnTo>
                      <a:pt x="307" y="440"/>
                    </a:lnTo>
                    <a:lnTo>
                      <a:pt x="309" y="438"/>
                    </a:lnTo>
                    <a:lnTo>
                      <a:pt x="307" y="437"/>
                    </a:lnTo>
                    <a:lnTo>
                      <a:pt x="308" y="436"/>
                    </a:lnTo>
                    <a:lnTo>
                      <a:pt x="307" y="436"/>
                    </a:lnTo>
                    <a:lnTo>
                      <a:pt x="309" y="435"/>
                    </a:lnTo>
                    <a:lnTo>
                      <a:pt x="307" y="435"/>
                    </a:lnTo>
                    <a:lnTo>
                      <a:pt x="306" y="434"/>
                    </a:lnTo>
                    <a:lnTo>
                      <a:pt x="306" y="431"/>
                    </a:lnTo>
                    <a:lnTo>
                      <a:pt x="304" y="431"/>
                    </a:lnTo>
                    <a:lnTo>
                      <a:pt x="304" y="429"/>
                    </a:lnTo>
                    <a:lnTo>
                      <a:pt x="304" y="427"/>
                    </a:lnTo>
                    <a:lnTo>
                      <a:pt x="302" y="427"/>
                    </a:lnTo>
                    <a:lnTo>
                      <a:pt x="302" y="424"/>
                    </a:lnTo>
                    <a:lnTo>
                      <a:pt x="301" y="423"/>
                    </a:lnTo>
                    <a:lnTo>
                      <a:pt x="300" y="422"/>
                    </a:lnTo>
                    <a:lnTo>
                      <a:pt x="298" y="419"/>
                    </a:lnTo>
                    <a:lnTo>
                      <a:pt x="297" y="414"/>
                    </a:lnTo>
                    <a:lnTo>
                      <a:pt x="294" y="414"/>
                    </a:lnTo>
                    <a:lnTo>
                      <a:pt x="291" y="411"/>
                    </a:lnTo>
                    <a:lnTo>
                      <a:pt x="289" y="408"/>
                    </a:lnTo>
                    <a:lnTo>
                      <a:pt x="288" y="408"/>
                    </a:lnTo>
                    <a:lnTo>
                      <a:pt x="287" y="409"/>
                    </a:lnTo>
                    <a:lnTo>
                      <a:pt x="286" y="409"/>
                    </a:lnTo>
                    <a:lnTo>
                      <a:pt x="286" y="405"/>
                    </a:lnTo>
                    <a:lnTo>
                      <a:pt x="285" y="403"/>
                    </a:lnTo>
                    <a:lnTo>
                      <a:pt x="286" y="399"/>
                    </a:lnTo>
                    <a:lnTo>
                      <a:pt x="282" y="395"/>
                    </a:lnTo>
                    <a:lnTo>
                      <a:pt x="280" y="388"/>
                    </a:lnTo>
                    <a:lnTo>
                      <a:pt x="277" y="385"/>
                    </a:lnTo>
                    <a:lnTo>
                      <a:pt x="276" y="388"/>
                    </a:lnTo>
                    <a:lnTo>
                      <a:pt x="276" y="392"/>
                    </a:lnTo>
                    <a:lnTo>
                      <a:pt x="275" y="392"/>
                    </a:lnTo>
                    <a:lnTo>
                      <a:pt x="274" y="392"/>
                    </a:lnTo>
                    <a:lnTo>
                      <a:pt x="273" y="393"/>
                    </a:lnTo>
                    <a:lnTo>
                      <a:pt x="272" y="393"/>
                    </a:lnTo>
                    <a:lnTo>
                      <a:pt x="272" y="392"/>
                    </a:lnTo>
                    <a:lnTo>
                      <a:pt x="265" y="385"/>
                    </a:lnTo>
                    <a:lnTo>
                      <a:pt x="264" y="383"/>
                    </a:lnTo>
                    <a:lnTo>
                      <a:pt x="264" y="378"/>
                    </a:lnTo>
                    <a:lnTo>
                      <a:pt x="263" y="372"/>
                    </a:lnTo>
                    <a:lnTo>
                      <a:pt x="264" y="371"/>
                    </a:lnTo>
                    <a:lnTo>
                      <a:pt x="267" y="365"/>
                    </a:lnTo>
                    <a:lnTo>
                      <a:pt x="268" y="365"/>
                    </a:lnTo>
                    <a:lnTo>
                      <a:pt x="268" y="363"/>
                    </a:lnTo>
                    <a:lnTo>
                      <a:pt x="269" y="363"/>
                    </a:lnTo>
                    <a:lnTo>
                      <a:pt x="268" y="362"/>
                    </a:lnTo>
                    <a:lnTo>
                      <a:pt x="269" y="359"/>
                    </a:lnTo>
                    <a:lnTo>
                      <a:pt x="268" y="359"/>
                    </a:lnTo>
                    <a:lnTo>
                      <a:pt x="267" y="361"/>
                    </a:lnTo>
                    <a:lnTo>
                      <a:pt x="266" y="361"/>
                    </a:lnTo>
                    <a:lnTo>
                      <a:pt x="265" y="360"/>
                    </a:lnTo>
                    <a:lnTo>
                      <a:pt x="264" y="359"/>
                    </a:lnTo>
                    <a:lnTo>
                      <a:pt x="263" y="359"/>
                    </a:lnTo>
                    <a:lnTo>
                      <a:pt x="264" y="357"/>
                    </a:lnTo>
                    <a:lnTo>
                      <a:pt x="263" y="355"/>
                    </a:lnTo>
                    <a:lnTo>
                      <a:pt x="261" y="355"/>
                    </a:lnTo>
                    <a:lnTo>
                      <a:pt x="259" y="355"/>
                    </a:lnTo>
                    <a:lnTo>
                      <a:pt x="257" y="352"/>
                    </a:lnTo>
                    <a:lnTo>
                      <a:pt x="255" y="352"/>
                    </a:lnTo>
                    <a:lnTo>
                      <a:pt x="252" y="349"/>
                    </a:lnTo>
                    <a:lnTo>
                      <a:pt x="251" y="352"/>
                    </a:lnTo>
                    <a:lnTo>
                      <a:pt x="250" y="351"/>
                    </a:lnTo>
                    <a:lnTo>
                      <a:pt x="248" y="353"/>
                    </a:lnTo>
                    <a:lnTo>
                      <a:pt x="245" y="354"/>
                    </a:lnTo>
                    <a:lnTo>
                      <a:pt x="245" y="356"/>
                    </a:lnTo>
                    <a:lnTo>
                      <a:pt x="240" y="356"/>
                    </a:lnTo>
                    <a:lnTo>
                      <a:pt x="237" y="355"/>
                    </a:lnTo>
                    <a:lnTo>
                      <a:pt x="233" y="347"/>
                    </a:lnTo>
                    <a:lnTo>
                      <a:pt x="230" y="345"/>
                    </a:lnTo>
                    <a:lnTo>
                      <a:pt x="227" y="344"/>
                    </a:lnTo>
                    <a:lnTo>
                      <a:pt x="227" y="342"/>
                    </a:lnTo>
                    <a:lnTo>
                      <a:pt x="225" y="342"/>
                    </a:lnTo>
                    <a:lnTo>
                      <a:pt x="224" y="344"/>
                    </a:lnTo>
                    <a:lnTo>
                      <a:pt x="224" y="345"/>
                    </a:lnTo>
                    <a:lnTo>
                      <a:pt x="224" y="346"/>
                    </a:lnTo>
                    <a:lnTo>
                      <a:pt x="221" y="351"/>
                    </a:lnTo>
                    <a:lnTo>
                      <a:pt x="216" y="349"/>
                    </a:lnTo>
                    <a:lnTo>
                      <a:pt x="214" y="348"/>
                    </a:lnTo>
                    <a:lnTo>
                      <a:pt x="212" y="342"/>
                    </a:lnTo>
                    <a:lnTo>
                      <a:pt x="211" y="341"/>
                    </a:lnTo>
                    <a:lnTo>
                      <a:pt x="209" y="342"/>
                    </a:lnTo>
                    <a:lnTo>
                      <a:pt x="208" y="341"/>
                    </a:lnTo>
                    <a:lnTo>
                      <a:pt x="202" y="338"/>
                    </a:lnTo>
                    <a:lnTo>
                      <a:pt x="199" y="340"/>
                    </a:lnTo>
                    <a:lnTo>
                      <a:pt x="197" y="341"/>
                    </a:lnTo>
                    <a:lnTo>
                      <a:pt x="195" y="341"/>
                    </a:lnTo>
                    <a:lnTo>
                      <a:pt x="195" y="342"/>
                    </a:lnTo>
                    <a:lnTo>
                      <a:pt x="194" y="341"/>
                    </a:lnTo>
                    <a:lnTo>
                      <a:pt x="192" y="338"/>
                    </a:lnTo>
                    <a:lnTo>
                      <a:pt x="194" y="337"/>
                    </a:lnTo>
                    <a:lnTo>
                      <a:pt x="194" y="336"/>
                    </a:lnTo>
                    <a:lnTo>
                      <a:pt x="191" y="333"/>
                    </a:lnTo>
                    <a:lnTo>
                      <a:pt x="191" y="332"/>
                    </a:lnTo>
                    <a:lnTo>
                      <a:pt x="192" y="331"/>
                    </a:lnTo>
                    <a:lnTo>
                      <a:pt x="192" y="329"/>
                    </a:lnTo>
                    <a:lnTo>
                      <a:pt x="189" y="327"/>
                    </a:lnTo>
                    <a:lnTo>
                      <a:pt x="189" y="325"/>
                    </a:lnTo>
                    <a:lnTo>
                      <a:pt x="188" y="325"/>
                    </a:lnTo>
                    <a:lnTo>
                      <a:pt x="187" y="324"/>
                    </a:lnTo>
                    <a:lnTo>
                      <a:pt x="183" y="317"/>
                    </a:lnTo>
                    <a:lnTo>
                      <a:pt x="183" y="315"/>
                    </a:lnTo>
                    <a:lnTo>
                      <a:pt x="182" y="316"/>
                    </a:lnTo>
                    <a:lnTo>
                      <a:pt x="180" y="312"/>
                    </a:lnTo>
                    <a:lnTo>
                      <a:pt x="176" y="314"/>
                    </a:lnTo>
                    <a:lnTo>
                      <a:pt x="173" y="314"/>
                    </a:lnTo>
                    <a:lnTo>
                      <a:pt x="172" y="315"/>
                    </a:lnTo>
                    <a:lnTo>
                      <a:pt x="170" y="318"/>
                    </a:lnTo>
                    <a:lnTo>
                      <a:pt x="170" y="316"/>
                    </a:lnTo>
                    <a:lnTo>
                      <a:pt x="170" y="314"/>
                    </a:lnTo>
                    <a:lnTo>
                      <a:pt x="166" y="312"/>
                    </a:lnTo>
                    <a:lnTo>
                      <a:pt x="164" y="313"/>
                    </a:lnTo>
                    <a:lnTo>
                      <a:pt x="162" y="312"/>
                    </a:lnTo>
                    <a:lnTo>
                      <a:pt x="162" y="311"/>
                    </a:lnTo>
                    <a:lnTo>
                      <a:pt x="160" y="309"/>
                    </a:lnTo>
                    <a:lnTo>
                      <a:pt x="159" y="309"/>
                    </a:lnTo>
                    <a:lnTo>
                      <a:pt x="159" y="310"/>
                    </a:lnTo>
                    <a:lnTo>
                      <a:pt x="159" y="308"/>
                    </a:lnTo>
                    <a:lnTo>
                      <a:pt x="158" y="307"/>
                    </a:lnTo>
                    <a:lnTo>
                      <a:pt x="156" y="308"/>
                    </a:lnTo>
                    <a:lnTo>
                      <a:pt x="155" y="307"/>
                    </a:lnTo>
                    <a:lnTo>
                      <a:pt x="152" y="306"/>
                    </a:lnTo>
                    <a:lnTo>
                      <a:pt x="151" y="303"/>
                    </a:lnTo>
                    <a:lnTo>
                      <a:pt x="151" y="304"/>
                    </a:lnTo>
                    <a:lnTo>
                      <a:pt x="149" y="302"/>
                    </a:lnTo>
                    <a:lnTo>
                      <a:pt x="147" y="303"/>
                    </a:lnTo>
                    <a:lnTo>
                      <a:pt x="147" y="302"/>
                    </a:lnTo>
                    <a:lnTo>
                      <a:pt x="146" y="303"/>
                    </a:lnTo>
                    <a:lnTo>
                      <a:pt x="145" y="303"/>
                    </a:lnTo>
                    <a:lnTo>
                      <a:pt x="145" y="305"/>
                    </a:lnTo>
                    <a:lnTo>
                      <a:pt x="144" y="305"/>
                    </a:lnTo>
                    <a:lnTo>
                      <a:pt x="143" y="304"/>
                    </a:lnTo>
                    <a:lnTo>
                      <a:pt x="142" y="305"/>
                    </a:lnTo>
                    <a:lnTo>
                      <a:pt x="142" y="304"/>
                    </a:lnTo>
                    <a:lnTo>
                      <a:pt x="141" y="303"/>
                    </a:lnTo>
                    <a:lnTo>
                      <a:pt x="141" y="302"/>
                    </a:lnTo>
                    <a:lnTo>
                      <a:pt x="140" y="302"/>
                    </a:lnTo>
                    <a:lnTo>
                      <a:pt x="141" y="299"/>
                    </a:lnTo>
                    <a:lnTo>
                      <a:pt x="144" y="293"/>
                    </a:lnTo>
                    <a:lnTo>
                      <a:pt x="146" y="286"/>
                    </a:lnTo>
                    <a:lnTo>
                      <a:pt x="145" y="286"/>
                    </a:lnTo>
                    <a:lnTo>
                      <a:pt x="143" y="290"/>
                    </a:lnTo>
                    <a:lnTo>
                      <a:pt x="141" y="288"/>
                    </a:lnTo>
                    <a:lnTo>
                      <a:pt x="140" y="289"/>
                    </a:lnTo>
                    <a:lnTo>
                      <a:pt x="140" y="291"/>
                    </a:lnTo>
                    <a:lnTo>
                      <a:pt x="139" y="290"/>
                    </a:lnTo>
                    <a:lnTo>
                      <a:pt x="137" y="290"/>
                    </a:lnTo>
                    <a:lnTo>
                      <a:pt x="134" y="293"/>
                    </a:lnTo>
                    <a:lnTo>
                      <a:pt x="134" y="291"/>
                    </a:lnTo>
                    <a:lnTo>
                      <a:pt x="132" y="290"/>
                    </a:lnTo>
                    <a:lnTo>
                      <a:pt x="131" y="285"/>
                    </a:lnTo>
                    <a:lnTo>
                      <a:pt x="131" y="283"/>
                    </a:lnTo>
                    <a:lnTo>
                      <a:pt x="131" y="282"/>
                    </a:lnTo>
                    <a:lnTo>
                      <a:pt x="129" y="281"/>
                    </a:lnTo>
                    <a:lnTo>
                      <a:pt x="128" y="283"/>
                    </a:lnTo>
                    <a:lnTo>
                      <a:pt x="129" y="280"/>
                    </a:lnTo>
                    <a:lnTo>
                      <a:pt x="128" y="277"/>
                    </a:lnTo>
                    <a:lnTo>
                      <a:pt x="125" y="275"/>
                    </a:lnTo>
                    <a:lnTo>
                      <a:pt x="126" y="273"/>
                    </a:lnTo>
                    <a:lnTo>
                      <a:pt x="127" y="273"/>
                    </a:lnTo>
                    <a:lnTo>
                      <a:pt x="126" y="270"/>
                    </a:lnTo>
                    <a:lnTo>
                      <a:pt x="128" y="270"/>
                    </a:lnTo>
                    <a:lnTo>
                      <a:pt x="129" y="269"/>
                    </a:lnTo>
                    <a:lnTo>
                      <a:pt x="131" y="267"/>
                    </a:lnTo>
                    <a:lnTo>
                      <a:pt x="132" y="264"/>
                    </a:lnTo>
                    <a:lnTo>
                      <a:pt x="132" y="265"/>
                    </a:lnTo>
                    <a:lnTo>
                      <a:pt x="133" y="264"/>
                    </a:lnTo>
                    <a:lnTo>
                      <a:pt x="133" y="263"/>
                    </a:lnTo>
                    <a:lnTo>
                      <a:pt x="134" y="261"/>
                    </a:lnTo>
                    <a:lnTo>
                      <a:pt x="131" y="260"/>
                    </a:lnTo>
                    <a:lnTo>
                      <a:pt x="132" y="258"/>
                    </a:lnTo>
                    <a:lnTo>
                      <a:pt x="131" y="255"/>
                    </a:lnTo>
                    <a:lnTo>
                      <a:pt x="134" y="255"/>
                    </a:lnTo>
                    <a:lnTo>
                      <a:pt x="134" y="254"/>
                    </a:lnTo>
                    <a:lnTo>
                      <a:pt x="136" y="253"/>
                    </a:lnTo>
                    <a:lnTo>
                      <a:pt x="137" y="251"/>
                    </a:lnTo>
                    <a:lnTo>
                      <a:pt x="139" y="251"/>
                    </a:lnTo>
                    <a:lnTo>
                      <a:pt x="140" y="247"/>
                    </a:lnTo>
                    <a:lnTo>
                      <a:pt x="141" y="248"/>
                    </a:lnTo>
                    <a:lnTo>
                      <a:pt x="142" y="246"/>
                    </a:lnTo>
                    <a:lnTo>
                      <a:pt x="142" y="245"/>
                    </a:lnTo>
                    <a:lnTo>
                      <a:pt x="143" y="244"/>
                    </a:lnTo>
                    <a:lnTo>
                      <a:pt x="142" y="241"/>
                    </a:lnTo>
                    <a:lnTo>
                      <a:pt x="142" y="240"/>
                    </a:lnTo>
                    <a:lnTo>
                      <a:pt x="141" y="237"/>
                    </a:lnTo>
                    <a:lnTo>
                      <a:pt x="136" y="231"/>
                    </a:lnTo>
                    <a:lnTo>
                      <a:pt x="133" y="229"/>
                    </a:lnTo>
                    <a:lnTo>
                      <a:pt x="132" y="226"/>
                    </a:lnTo>
                    <a:lnTo>
                      <a:pt x="133" y="226"/>
                    </a:lnTo>
                    <a:lnTo>
                      <a:pt x="137" y="224"/>
                    </a:lnTo>
                    <a:lnTo>
                      <a:pt x="137" y="221"/>
                    </a:lnTo>
                    <a:lnTo>
                      <a:pt x="137" y="219"/>
                    </a:lnTo>
                    <a:lnTo>
                      <a:pt x="137" y="213"/>
                    </a:lnTo>
                    <a:lnTo>
                      <a:pt x="140" y="210"/>
                    </a:lnTo>
                    <a:lnTo>
                      <a:pt x="143" y="204"/>
                    </a:lnTo>
                    <a:lnTo>
                      <a:pt x="146" y="204"/>
                    </a:lnTo>
                    <a:lnTo>
                      <a:pt x="149" y="201"/>
                    </a:lnTo>
                    <a:lnTo>
                      <a:pt x="150" y="199"/>
                    </a:lnTo>
                    <a:lnTo>
                      <a:pt x="153" y="199"/>
                    </a:lnTo>
                    <a:lnTo>
                      <a:pt x="157" y="191"/>
                    </a:lnTo>
                    <a:lnTo>
                      <a:pt x="157" y="188"/>
                    </a:lnTo>
                    <a:lnTo>
                      <a:pt x="156" y="186"/>
                    </a:lnTo>
                    <a:lnTo>
                      <a:pt x="157" y="182"/>
                    </a:lnTo>
                    <a:lnTo>
                      <a:pt x="155" y="172"/>
                    </a:lnTo>
                    <a:lnTo>
                      <a:pt x="162" y="167"/>
                    </a:lnTo>
                    <a:lnTo>
                      <a:pt x="164" y="165"/>
                    </a:lnTo>
                    <a:lnTo>
                      <a:pt x="162" y="162"/>
                    </a:lnTo>
                    <a:lnTo>
                      <a:pt x="162" y="157"/>
                    </a:lnTo>
                    <a:lnTo>
                      <a:pt x="162" y="154"/>
                    </a:lnTo>
                    <a:lnTo>
                      <a:pt x="166" y="152"/>
                    </a:lnTo>
                    <a:lnTo>
                      <a:pt x="167" y="152"/>
                    </a:lnTo>
                    <a:lnTo>
                      <a:pt x="171" y="147"/>
                    </a:lnTo>
                    <a:lnTo>
                      <a:pt x="173" y="145"/>
                    </a:lnTo>
                    <a:lnTo>
                      <a:pt x="175" y="141"/>
                    </a:lnTo>
                    <a:lnTo>
                      <a:pt x="177" y="143"/>
                    </a:lnTo>
                    <a:lnTo>
                      <a:pt x="178" y="142"/>
                    </a:lnTo>
                    <a:lnTo>
                      <a:pt x="180" y="141"/>
                    </a:lnTo>
                    <a:lnTo>
                      <a:pt x="180" y="138"/>
                    </a:lnTo>
                    <a:lnTo>
                      <a:pt x="182" y="136"/>
                    </a:lnTo>
                    <a:lnTo>
                      <a:pt x="184" y="135"/>
                    </a:lnTo>
                    <a:lnTo>
                      <a:pt x="189" y="138"/>
                    </a:lnTo>
                    <a:lnTo>
                      <a:pt x="192" y="136"/>
                    </a:lnTo>
                    <a:lnTo>
                      <a:pt x="196" y="129"/>
                    </a:lnTo>
                    <a:lnTo>
                      <a:pt x="200" y="125"/>
                    </a:lnTo>
                    <a:lnTo>
                      <a:pt x="202" y="121"/>
                    </a:lnTo>
                    <a:lnTo>
                      <a:pt x="203" y="121"/>
                    </a:lnTo>
                    <a:lnTo>
                      <a:pt x="205" y="126"/>
                    </a:lnTo>
                    <a:lnTo>
                      <a:pt x="207" y="128"/>
                    </a:lnTo>
                    <a:lnTo>
                      <a:pt x="208" y="127"/>
                    </a:lnTo>
                    <a:lnTo>
                      <a:pt x="211" y="129"/>
                    </a:lnTo>
                    <a:lnTo>
                      <a:pt x="214" y="127"/>
                    </a:lnTo>
                    <a:lnTo>
                      <a:pt x="214" y="125"/>
                    </a:lnTo>
                    <a:lnTo>
                      <a:pt x="215" y="124"/>
                    </a:lnTo>
                    <a:lnTo>
                      <a:pt x="215" y="121"/>
                    </a:lnTo>
                    <a:lnTo>
                      <a:pt x="216" y="119"/>
                    </a:lnTo>
                    <a:lnTo>
                      <a:pt x="215" y="115"/>
                    </a:lnTo>
                    <a:lnTo>
                      <a:pt x="216" y="112"/>
                    </a:lnTo>
                    <a:lnTo>
                      <a:pt x="217" y="107"/>
                    </a:lnTo>
                    <a:lnTo>
                      <a:pt x="217" y="105"/>
                    </a:lnTo>
                    <a:lnTo>
                      <a:pt x="218" y="104"/>
                    </a:lnTo>
                    <a:lnTo>
                      <a:pt x="216" y="96"/>
                    </a:lnTo>
                    <a:lnTo>
                      <a:pt x="212" y="98"/>
                    </a:lnTo>
                    <a:lnTo>
                      <a:pt x="211" y="95"/>
                    </a:lnTo>
                    <a:lnTo>
                      <a:pt x="208" y="92"/>
                    </a:lnTo>
                    <a:lnTo>
                      <a:pt x="202" y="92"/>
                    </a:lnTo>
                    <a:lnTo>
                      <a:pt x="201" y="93"/>
                    </a:lnTo>
                    <a:lnTo>
                      <a:pt x="200" y="101"/>
                    </a:lnTo>
                    <a:lnTo>
                      <a:pt x="197" y="101"/>
                    </a:lnTo>
                    <a:lnTo>
                      <a:pt x="196" y="99"/>
                    </a:lnTo>
                    <a:lnTo>
                      <a:pt x="195" y="93"/>
                    </a:lnTo>
                    <a:lnTo>
                      <a:pt x="194" y="91"/>
                    </a:lnTo>
                    <a:lnTo>
                      <a:pt x="197" y="90"/>
                    </a:lnTo>
                    <a:lnTo>
                      <a:pt x="196" y="88"/>
                    </a:lnTo>
                    <a:lnTo>
                      <a:pt x="197" y="85"/>
                    </a:lnTo>
                    <a:lnTo>
                      <a:pt x="200" y="80"/>
                    </a:lnTo>
                    <a:lnTo>
                      <a:pt x="198" y="78"/>
                    </a:lnTo>
                    <a:lnTo>
                      <a:pt x="196" y="78"/>
                    </a:lnTo>
                    <a:lnTo>
                      <a:pt x="195" y="77"/>
                    </a:lnTo>
                    <a:lnTo>
                      <a:pt x="196" y="73"/>
                    </a:lnTo>
                    <a:lnTo>
                      <a:pt x="198" y="74"/>
                    </a:lnTo>
                    <a:lnTo>
                      <a:pt x="200" y="72"/>
                    </a:lnTo>
                    <a:lnTo>
                      <a:pt x="199" y="70"/>
                    </a:lnTo>
                    <a:lnTo>
                      <a:pt x="192" y="70"/>
                    </a:lnTo>
                    <a:lnTo>
                      <a:pt x="189" y="73"/>
                    </a:lnTo>
                    <a:lnTo>
                      <a:pt x="186" y="73"/>
                    </a:lnTo>
                    <a:lnTo>
                      <a:pt x="182" y="74"/>
                    </a:lnTo>
                    <a:lnTo>
                      <a:pt x="178" y="71"/>
                    </a:lnTo>
                    <a:lnTo>
                      <a:pt x="176" y="68"/>
                    </a:lnTo>
                    <a:lnTo>
                      <a:pt x="172" y="66"/>
                    </a:lnTo>
                    <a:lnTo>
                      <a:pt x="171" y="63"/>
                    </a:lnTo>
                    <a:lnTo>
                      <a:pt x="168" y="61"/>
                    </a:lnTo>
                    <a:lnTo>
                      <a:pt x="166" y="58"/>
                    </a:lnTo>
                    <a:lnTo>
                      <a:pt x="164" y="54"/>
                    </a:lnTo>
                    <a:lnTo>
                      <a:pt x="160" y="49"/>
                    </a:lnTo>
                    <a:lnTo>
                      <a:pt x="160" y="44"/>
                    </a:lnTo>
                    <a:lnTo>
                      <a:pt x="162" y="40"/>
                    </a:lnTo>
                    <a:lnTo>
                      <a:pt x="160" y="38"/>
                    </a:lnTo>
                    <a:lnTo>
                      <a:pt x="157" y="37"/>
                    </a:lnTo>
                    <a:lnTo>
                      <a:pt x="156" y="38"/>
                    </a:lnTo>
                    <a:lnTo>
                      <a:pt x="151" y="39"/>
                    </a:lnTo>
                    <a:lnTo>
                      <a:pt x="149" y="40"/>
                    </a:lnTo>
                    <a:lnTo>
                      <a:pt x="145" y="40"/>
                    </a:lnTo>
                    <a:lnTo>
                      <a:pt x="141" y="32"/>
                    </a:lnTo>
                    <a:lnTo>
                      <a:pt x="138" y="32"/>
                    </a:lnTo>
                    <a:lnTo>
                      <a:pt x="138" y="27"/>
                    </a:lnTo>
                    <a:lnTo>
                      <a:pt x="136" y="27"/>
                    </a:lnTo>
                    <a:lnTo>
                      <a:pt x="131" y="27"/>
                    </a:lnTo>
                    <a:lnTo>
                      <a:pt x="131" y="28"/>
                    </a:lnTo>
                    <a:lnTo>
                      <a:pt x="123" y="24"/>
                    </a:lnTo>
                    <a:lnTo>
                      <a:pt x="119" y="20"/>
                    </a:lnTo>
                    <a:lnTo>
                      <a:pt x="117" y="20"/>
                    </a:lnTo>
                    <a:lnTo>
                      <a:pt x="116" y="17"/>
                    </a:lnTo>
                    <a:lnTo>
                      <a:pt x="115" y="17"/>
                    </a:lnTo>
                    <a:lnTo>
                      <a:pt x="113" y="18"/>
                    </a:lnTo>
                    <a:lnTo>
                      <a:pt x="111" y="15"/>
                    </a:lnTo>
                    <a:lnTo>
                      <a:pt x="109" y="14"/>
                    </a:lnTo>
                    <a:lnTo>
                      <a:pt x="105" y="17"/>
                    </a:lnTo>
                    <a:lnTo>
                      <a:pt x="102" y="17"/>
                    </a:lnTo>
                    <a:lnTo>
                      <a:pt x="101" y="15"/>
                    </a:lnTo>
                    <a:lnTo>
                      <a:pt x="96" y="10"/>
                    </a:lnTo>
                    <a:lnTo>
                      <a:pt x="90" y="6"/>
                    </a:lnTo>
                    <a:lnTo>
                      <a:pt x="85" y="0"/>
                    </a:lnTo>
                    <a:lnTo>
                      <a:pt x="85" y="1"/>
                    </a:lnTo>
                    <a:lnTo>
                      <a:pt x="83" y="0"/>
                    </a:lnTo>
                    <a:lnTo>
                      <a:pt x="82" y="3"/>
                    </a:lnTo>
                    <a:lnTo>
                      <a:pt x="80" y="2"/>
                    </a:lnTo>
                    <a:lnTo>
                      <a:pt x="78" y="3"/>
                    </a:lnTo>
                    <a:lnTo>
                      <a:pt x="78" y="6"/>
                    </a:lnTo>
                    <a:lnTo>
                      <a:pt x="76" y="7"/>
                    </a:lnTo>
                    <a:lnTo>
                      <a:pt x="76" y="10"/>
                    </a:lnTo>
                    <a:lnTo>
                      <a:pt x="74" y="12"/>
                    </a:lnTo>
                    <a:lnTo>
                      <a:pt x="74" y="15"/>
                    </a:lnTo>
                    <a:lnTo>
                      <a:pt x="72" y="17"/>
                    </a:lnTo>
                    <a:lnTo>
                      <a:pt x="71" y="19"/>
                    </a:lnTo>
                    <a:lnTo>
                      <a:pt x="72" y="19"/>
                    </a:lnTo>
                    <a:lnTo>
                      <a:pt x="75" y="22"/>
                    </a:lnTo>
                    <a:lnTo>
                      <a:pt x="77" y="24"/>
                    </a:lnTo>
                    <a:lnTo>
                      <a:pt x="79" y="25"/>
                    </a:lnTo>
                    <a:lnTo>
                      <a:pt x="80" y="28"/>
                    </a:lnTo>
                    <a:lnTo>
                      <a:pt x="83" y="28"/>
                    </a:lnTo>
                    <a:lnTo>
                      <a:pt x="83" y="29"/>
                    </a:lnTo>
                    <a:lnTo>
                      <a:pt x="83" y="31"/>
                    </a:lnTo>
                    <a:lnTo>
                      <a:pt x="84" y="32"/>
                    </a:lnTo>
                    <a:lnTo>
                      <a:pt x="85" y="38"/>
                    </a:lnTo>
                    <a:lnTo>
                      <a:pt x="83" y="41"/>
                    </a:lnTo>
                    <a:lnTo>
                      <a:pt x="86" y="48"/>
                    </a:lnTo>
                    <a:lnTo>
                      <a:pt x="88" y="51"/>
                    </a:lnTo>
                    <a:lnTo>
                      <a:pt x="88" y="56"/>
                    </a:lnTo>
                    <a:lnTo>
                      <a:pt x="87" y="57"/>
                    </a:lnTo>
                    <a:lnTo>
                      <a:pt x="88" y="62"/>
                    </a:lnTo>
                    <a:lnTo>
                      <a:pt x="91" y="66"/>
                    </a:lnTo>
                    <a:lnTo>
                      <a:pt x="93" y="67"/>
                    </a:lnTo>
                    <a:lnTo>
                      <a:pt x="94" y="66"/>
                    </a:lnTo>
                    <a:lnTo>
                      <a:pt x="96" y="66"/>
                    </a:lnTo>
                    <a:lnTo>
                      <a:pt x="96" y="68"/>
                    </a:lnTo>
                    <a:lnTo>
                      <a:pt x="102" y="72"/>
                    </a:lnTo>
                    <a:lnTo>
                      <a:pt x="104" y="72"/>
                    </a:lnTo>
                    <a:lnTo>
                      <a:pt x="104" y="75"/>
                    </a:lnTo>
                    <a:lnTo>
                      <a:pt x="106" y="76"/>
                    </a:lnTo>
                    <a:lnTo>
                      <a:pt x="108" y="84"/>
                    </a:lnTo>
                    <a:lnTo>
                      <a:pt x="107" y="89"/>
                    </a:lnTo>
                    <a:lnTo>
                      <a:pt x="105" y="92"/>
                    </a:lnTo>
                    <a:lnTo>
                      <a:pt x="102" y="93"/>
                    </a:lnTo>
                    <a:lnTo>
                      <a:pt x="102" y="95"/>
                    </a:lnTo>
                    <a:lnTo>
                      <a:pt x="104" y="98"/>
                    </a:lnTo>
                    <a:lnTo>
                      <a:pt x="104" y="101"/>
                    </a:lnTo>
                    <a:lnTo>
                      <a:pt x="108" y="107"/>
                    </a:lnTo>
                    <a:lnTo>
                      <a:pt x="106" y="108"/>
                    </a:lnTo>
                    <a:lnTo>
                      <a:pt x="104" y="112"/>
                    </a:lnTo>
                    <a:lnTo>
                      <a:pt x="100" y="112"/>
                    </a:lnTo>
                    <a:lnTo>
                      <a:pt x="99" y="112"/>
                    </a:lnTo>
                    <a:lnTo>
                      <a:pt x="98" y="107"/>
                    </a:lnTo>
                    <a:lnTo>
                      <a:pt x="96" y="104"/>
                    </a:lnTo>
                    <a:lnTo>
                      <a:pt x="96" y="100"/>
                    </a:lnTo>
                    <a:lnTo>
                      <a:pt x="94" y="98"/>
                    </a:lnTo>
                    <a:lnTo>
                      <a:pt x="91" y="101"/>
                    </a:lnTo>
                    <a:lnTo>
                      <a:pt x="91" y="103"/>
                    </a:lnTo>
                    <a:lnTo>
                      <a:pt x="91" y="104"/>
                    </a:lnTo>
                    <a:lnTo>
                      <a:pt x="90" y="106"/>
                    </a:lnTo>
                    <a:lnTo>
                      <a:pt x="89" y="108"/>
                    </a:lnTo>
                    <a:lnTo>
                      <a:pt x="87" y="108"/>
                    </a:lnTo>
                    <a:lnTo>
                      <a:pt x="86" y="107"/>
                    </a:lnTo>
                    <a:lnTo>
                      <a:pt x="81" y="107"/>
                    </a:lnTo>
                    <a:lnTo>
                      <a:pt x="80" y="106"/>
                    </a:lnTo>
                    <a:lnTo>
                      <a:pt x="78" y="105"/>
                    </a:lnTo>
                    <a:lnTo>
                      <a:pt x="74" y="106"/>
                    </a:lnTo>
                    <a:lnTo>
                      <a:pt x="73" y="108"/>
                    </a:lnTo>
                    <a:lnTo>
                      <a:pt x="70" y="109"/>
                    </a:lnTo>
                    <a:lnTo>
                      <a:pt x="69" y="111"/>
                    </a:lnTo>
                    <a:lnTo>
                      <a:pt x="69" y="115"/>
                    </a:lnTo>
                    <a:lnTo>
                      <a:pt x="68" y="117"/>
                    </a:lnTo>
                    <a:lnTo>
                      <a:pt x="66" y="118"/>
                    </a:lnTo>
                    <a:lnTo>
                      <a:pt x="63" y="117"/>
                    </a:lnTo>
                    <a:lnTo>
                      <a:pt x="62" y="119"/>
                    </a:lnTo>
                    <a:lnTo>
                      <a:pt x="63" y="121"/>
                    </a:lnTo>
                    <a:lnTo>
                      <a:pt x="62" y="123"/>
                    </a:lnTo>
                    <a:lnTo>
                      <a:pt x="62" y="126"/>
                    </a:lnTo>
                    <a:lnTo>
                      <a:pt x="61" y="129"/>
                    </a:lnTo>
                    <a:lnTo>
                      <a:pt x="58" y="131"/>
                    </a:lnTo>
                    <a:lnTo>
                      <a:pt x="57" y="133"/>
                    </a:lnTo>
                    <a:lnTo>
                      <a:pt x="55" y="136"/>
                    </a:lnTo>
                    <a:lnTo>
                      <a:pt x="55" y="139"/>
                    </a:lnTo>
                    <a:lnTo>
                      <a:pt x="54" y="141"/>
                    </a:lnTo>
                    <a:lnTo>
                      <a:pt x="52" y="145"/>
                    </a:lnTo>
                    <a:lnTo>
                      <a:pt x="52" y="148"/>
                    </a:lnTo>
                    <a:lnTo>
                      <a:pt x="51" y="150"/>
                    </a:lnTo>
                    <a:lnTo>
                      <a:pt x="50" y="150"/>
                    </a:lnTo>
                    <a:lnTo>
                      <a:pt x="50" y="148"/>
                    </a:lnTo>
                    <a:lnTo>
                      <a:pt x="49" y="148"/>
                    </a:lnTo>
                    <a:lnTo>
                      <a:pt x="49" y="154"/>
                    </a:lnTo>
                    <a:lnTo>
                      <a:pt x="47" y="156"/>
                    </a:lnTo>
                    <a:lnTo>
                      <a:pt x="44" y="156"/>
                    </a:lnTo>
                    <a:lnTo>
                      <a:pt x="43" y="157"/>
                    </a:lnTo>
                    <a:lnTo>
                      <a:pt x="44" y="158"/>
                    </a:lnTo>
                    <a:lnTo>
                      <a:pt x="46" y="164"/>
                    </a:lnTo>
                    <a:lnTo>
                      <a:pt x="46" y="166"/>
                    </a:lnTo>
                    <a:lnTo>
                      <a:pt x="47" y="169"/>
                    </a:lnTo>
                    <a:lnTo>
                      <a:pt x="44" y="170"/>
                    </a:lnTo>
                    <a:lnTo>
                      <a:pt x="41" y="174"/>
                    </a:lnTo>
                    <a:lnTo>
                      <a:pt x="39" y="176"/>
                    </a:lnTo>
                    <a:lnTo>
                      <a:pt x="43" y="180"/>
                    </a:lnTo>
                    <a:lnTo>
                      <a:pt x="41" y="183"/>
                    </a:lnTo>
                    <a:lnTo>
                      <a:pt x="44" y="187"/>
                    </a:lnTo>
                    <a:lnTo>
                      <a:pt x="41" y="189"/>
                    </a:lnTo>
                    <a:lnTo>
                      <a:pt x="41" y="191"/>
                    </a:lnTo>
                    <a:lnTo>
                      <a:pt x="41" y="192"/>
                    </a:lnTo>
                    <a:lnTo>
                      <a:pt x="40" y="193"/>
                    </a:lnTo>
                    <a:lnTo>
                      <a:pt x="37" y="193"/>
                    </a:lnTo>
                    <a:lnTo>
                      <a:pt x="36" y="195"/>
                    </a:lnTo>
                    <a:lnTo>
                      <a:pt x="33" y="196"/>
                    </a:lnTo>
                    <a:lnTo>
                      <a:pt x="31" y="199"/>
                    </a:lnTo>
                    <a:lnTo>
                      <a:pt x="30" y="198"/>
                    </a:lnTo>
                    <a:lnTo>
                      <a:pt x="29" y="199"/>
                    </a:lnTo>
                    <a:lnTo>
                      <a:pt x="29" y="202"/>
                    </a:lnTo>
                    <a:lnTo>
                      <a:pt x="28" y="203"/>
                    </a:lnTo>
                    <a:lnTo>
                      <a:pt x="26" y="204"/>
                    </a:lnTo>
                    <a:lnTo>
                      <a:pt x="25" y="207"/>
                    </a:lnTo>
                    <a:lnTo>
                      <a:pt x="25" y="208"/>
                    </a:lnTo>
                    <a:lnTo>
                      <a:pt x="23" y="208"/>
                    </a:lnTo>
                    <a:lnTo>
                      <a:pt x="21" y="205"/>
                    </a:lnTo>
                    <a:lnTo>
                      <a:pt x="16" y="204"/>
                    </a:lnTo>
                    <a:lnTo>
                      <a:pt x="13" y="204"/>
                    </a:lnTo>
                    <a:lnTo>
                      <a:pt x="14" y="212"/>
                    </a:lnTo>
                    <a:lnTo>
                      <a:pt x="16" y="213"/>
                    </a:lnTo>
                    <a:lnTo>
                      <a:pt x="17" y="216"/>
                    </a:lnTo>
                    <a:lnTo>
                      <a:pt x="17" y="218"/>
                    </a:lnTo>
                    <a:lnTo>
                      <a:pt x="18" y="221"/>
                    </a:lnTo>
                    <a:lnTo>
                      <a:pt x="17" y="224"/>
                    </a:lnTo>
                    <a:lnTo>
                      <a:pt x="17" y="228"/>
                    </a:lnTo>
                    <a:lnTo>
                      <a:pt x="17" y="230"/>
                    </a:lnTo>
                    <a:lnTo>
                      <a:pt x="18" y="231"/>
                    </a:lnTo>
                    <a:lnTo>
                      <a:pt x="18" y="236"/>
                    </a:lnTo>
                    <a:lnTo>
                      <a:pt x="21" y="238"/>
                    </a:lnTo>
                    <a:lnTo>
                      <a:pt x="19" y="241"/>
                    </a:lnTo>
                    <a:lnTo>
                      <a:pt x="22" y="243"/>
                    </a:lnTo>
                    <a:lnTo>
                      <a:pt x="21" y="245"/>
                    </a:lnTo>
                    <a:lnTo>
                      <a:pt x="21" y="247"/>
                    </a:lnTo>
                    <a:lnTo>
                      <a:pt x="20" y="249"/>
                    </a:lnTo>
                    <a:lnTo>
                      <a:pt x="20" y="251"/>
                    </a:lnTo>
                    <a:lnTo>
                      <a:pt x="21" y="253"/>
                    </a:lnTo>
                    <a:lnTo>
                      <a:pt x="19" y="255"/>
                    </a:lnTo>
                    <a:lnTo>
                      <a:pt x="21" y="261"/>
                    </a:lnTo>
                    <a:lnTo>
                      <a:pt x="21" y="264"/>
                    </a:lnTo>
                    <a:lnTo>
                      <a:pt x="23" y="265"/>
                    </a:lnTo>
                    <a:lnTo>
                      <a:pt x="22" y="266"/>
                    </a:lnTo>
                    <a:lnTo>
                      <a:pt x="23" y="267"/>
                    </a:lnTo>
                    <a:lnTo>
                      <a:pt x="19" y="268"/>
                    </a:lnTo>
                    <a:lnTo>
                      <a:pt x="17" y="268"/>
                    </a:lnTo>
                    <a:lnTo>
                      <a:pt x="15" y="270"/>
                    </a:lnTo>
                    <a:lnTo>
                      <a:pt x="14" y="271"/>
                    </a:lnTo>
                    <a:lnTo>
                      <a:pt x="13" y="277"/>
                    </a:lnTo>
                    <a:lnTo>
                      <a:pt x="13" y="279"/>
                    </a:lnTo>
                    <a:lnTo>
                      <a:pt x="14" y="280"/>
                    </a:lnTo>
                    <a:lnTo>
                      <a:pt x="12" y="283"/>
                    </a:lnTo>
                    <a:lnTo>
                      <a:pt x="13" y="286"/>
                    </a:lnTo>
                    <a:lnTo>
                      <a:pt x="15" y="287"/>
                    </a:lnTo>
                    <a:lnTo>
                      <a:pt x="16" y="289"/>
                    </a:lnTo>
                    <a:lnTo>
                      <a:pt x="17" y="290"/>
                    </a:lnTo>
                    <a:lnTo>
                      <a:pt x="18" y="291"/>
                    </a:lnTo>
                    <a:lnTo>
                      <a:pt x="17" y="293"/>
                    </a:lnTo>
                    <a:lnTo>
                      <a:pt x="17" y="295"/>
                    </a:lnTo>
                    <a:lnTo>
                      <a:pt x="17" y="298"/>
                    </a:lnTo>
                    <a:lnTo>
                      <a:pt x="19" y="304"/>
                    </a:lnTo>
                    <a:lnTo>
                      <a:pt x="23" y="311"/>
                    </a:lnTo>
                    <a:lnTo>
                      <a:pt x="25" y="313"/>
                    </a:lnTo>
                    <a:lnTo>
                      <a:pt x="26" y="314"/>
                    </a:lnTo>
                    <a:lnTo>
                      <a:pt x="28" y="316"/>
                    </a:lnTo>
                    <a:lnTo>
                      <a:pt x="26" y="317"/>
                    </a:lnTo>
                    <a:lnTo>
                      <a:pt x="26" y="318"/>
                    </a:lnTo>
                    <a:lnTo>
                      <a:pt x="26" y="319"/>
                    </a:lnTo>
                    <a:lnTo>
                      <a:pt x="25" y="320"/>
                    </a:lnTo>
                    <a:lnTo>
                      <a:pt x="28" y="325"/>
                    </a:lnTo>
                    <a:lnTo>
                      <a:pt x="30" y="326"/>
                    </a:lnTo>
                    <a:lnTo>
                      <a:pt x="28" y="329"/>
                    </a:lnTo>
                    <a:lnTo>
                      <a:pt x="26" y="329"/>
                    </a:lnTo>
                    <a:lnTo>
                      <a:pt x="25" y="332"/>
                    </a:lnTo>
                    <a:lnTo>
                      <a:pt x="23" y="333"/>
                    </a:lnTo>
                    <a:lnTo>
                      <a:pt x="23" y="335"/>
                    </a:lnTo>
                    <a:lnTo>
                      <a:pt x="25" y="335"/>
                    </a:lnTo>
                    <a:lnTo>
                      <a:pt x="26" y="335"/>
                    </a:lnTo>
                    <a:lnTo>
                      <a:pt x="27" y="333"/>
                    </a:lnTo>
                    <a:lnTo>
                      <a:pt x="29" y="333"/>
                    </a:lnTo>
                    <a:lnTo>
                      <a:pt x="29" y="335"/>
                    </a:lnTo>
                    <a:lnTo>
                      <a:pt x="30" y="336"/>
                    </a:lnTo>
                    <a:lnTo>
                      <a:pt x="31" y="335"/>
                    </a:lnTo>
                    <a:lnTo>
                      <a:pt x="34" y="335"/>
                    </a:lnTo>
                    <a:lnTo>
                      <a:pt x="35" y="338"/>
                    </a:lnTo>
                    <a:lnTo>
                      <a:pt x="38" y="340"/>
                    </a:lnTo>
                    <a:lnTo>
                      <a:pt x="37" y="342"/>
                    </a:lnTo>
                    <a:lnTo>
                      <a:pt x="35" y="346"/>
                    </a:lnTo>
                    <a:lnTo>
                      <a:pt x="36" y="346"/>
                    </a:lnTo>
                    <a:lnTo>
                      <a:pt x="36" y="348"/>
                    </a:lnTo>
                    <a:lnTo>
                      <a:pt x="37" y="347"/>
                    </a:lnTo>
                    <a:lnTo>
                      <a:pt x="37" y="349"/>
                    </a:lnTo>
                    <a:lnTo>
                      <a:pt x="35" y="356"/>
                    </a:lnTo>
                    <a:lnTo>
                      <a:pt x="36" y="359"/>
                    </a:lnTo>
                    <a:lnTo>
                      <a:pt x="33" y="361"/>
                    </a:lnTo>
                    <a:lnTo>
                      <a:pt x="32" y="361"/>
                    </a:lnTo>
                    <a:lnTo>
                      <a:pt x="30" y="362"/>
                    </a:lnTo>
                    <a:lnTo>
                      <a:pt x="30" y="364"/>
                    </a:lnTo>
                    <a:lnTo>
                      <a:pt x="30" y="365"/>
                    </a:lnTo>
                    <a:lnTo>
                      <a:pt x="29" y="365"/>
                    </a:lnTo>
                    <a:lnTo>
                      <a:pt x="26" y="365"/>
                    </a:lnTo>
                    <a:lnTo>
                      <a:pt x="25" y="367"/>
                    </a:lnTo>
                    <a:lnTo>
                      <a:pt x="25" y="369"/>
                    </a:lnTo>
                    <a:lnTo>
                      <a:pt x="23" y="369"/>
                    </a:lnTo>
                    <a:lnTo>
                      <a:pt x="23" y="374"/>
                    </a:lnTo>
                    <a:lnTo>
                      <a:pt x="22" y="375"/>
                    </a:lnTo>
                    <a:lnTo>
                      <a:pt x="22" y="377"/>
                    </a:lnTo>
                    <a:lnTo>
                      <a:pt x="24" y="381"/>
                    </a:lnTo>
                    <a:lnTo>
                      <a:pt x="26" y="384"/>
                    </a:lnTo>
                    <a:lnTo>
                      <a:pt x="26" y="385"/>
                    </a:lnTo>
                    <a:lnTo>
                      <a:pt x="25" y="384"/>
                    </a:lnTo>
                    <a:lnTo>
                      <a:pt x="25" y="382"/>
                    </a:lnTo>
                    <a:lnTo>
                      <a:pt x="24" y="382"/>
                    </a:lnTo>
                    <a:lnTo>
                      <a:pt x="24" y="383"/>
                    </a:lnTo>
                    <a:lnTo>
                      <a:pt x="23" y="384"/>
                    </a:lnTo>
                    <a:lnTo>
                      <a:pt x="22" y="388"/>
                    </a:lnTo>
                    <a:lnTo>
                      <a:pt x="20" y="389"/>
                    </a:lnTo>
                    <a:lnTo>
                      <a:pt x="21" y="391"/>
                    </a:lnTo>
                    <a:lnTo>
                      <a:pt x="21" y="392"/>
                    </a:lnTo>
                    <a:lnTo>
                      <a:pt x="19" y="393"/>
                    </a:lnTo>
                    <a:lnTo>
                      <a:pt x="20" y="395"/>
                    </a:lnTo>
                    <a:lnTo>
                      <a:pt x="21" y="396"/>
                    </a:lnTo>
                    <a:lnTo>
                      <a:pt x="18" y="397"/>
                    </a:lnTo>
                    <a:lnTo>
                      <a:pt x="18" y="398"/>
                    </a:lnTo>
                    <a:lnTo>
                      <a:pt x="17" y="399"/>
                    </a:lnTo>
                    <a:lnTo>
                      <a:pt x="16" y="398"/>
                    </a:lnTo>
                    <a:lnTo>
                      <a:pt x="15" y="401"/>
                    </a:lnTo>
                    <a:lnTo>
                      <a:pt x="17" y="401"/>
                    </a:lnTo>
                    <a:lnTo>
                      <a:pt x="17" y="404"/>
                    </a:lnTo>
                    <a:lnTo>
                      <a:pt x="19" y="405"/>
                    </a:lnTo>
                    <a:lnTo>
                      <a:pt x="18" y="406"/>
                    </a:lnTo>
                    <a:lnTo>
                      <a:pt x="17" y="406"/>
                    </a:lnTo>
                    <a:lnTo>
                      <a:pt x="13" y="407"/>
                    </a:lnTo>
                    <a:lnTo>
                      <a:pt x="13" y="406"/>
                    </a:lnTo>
                    <a:lnTo>
                      <a:pt x="12" y="405"/>
                    </a:lnTo>
                    <a:lnTo>
                      <a:pt x="11" y="403"/>
                    </a:lnTo>
                    <a:lnTo>
                      <a:pt x="9" y="404"/>
                    </a:lnTo>
                    <a:lnTo>
                      <a:pt x="9" y="402"/>
                    </a:lnTo>
                    <a:lnTo>
                      <a:pt x="8" y="404"/>
                    </a:lnTo>
                    <a:lnTo>
                      <a:pt x="8" y="403"/>
                    </a:lnTo>
                    <a:lnTo>
                      <a:pt x="5" y="401"/>
                    </a:lnTo>
                    <a:lnTo>
                      <a:pt x="3" y="399"/>
                    </a:lnTo>
                    <a:lnTo>
                      <a:pt x="5" y="401"/>
                    </a:lnTo>
                    <a:lnTo>
                      <a:pt x="3" y="401"/>
                    </a:lnTo>
                    <a:lnTo>
                      <a:pt x="4" y="403"/>
                    </a:lnTo>
                    <a:lnTo>
                      <a:pt x="3" y="404"/>
                    </a:lnTo>
                    <a:lnTo>
                      <a:pt x="3" y="405"/>
                    </a:lnTo>
                    <a:lnTo>
                      <a:pt x="3" y="407"/>
                    </a:lnTo>
                    <a:lnTo>
                      <a:pt x="3" y="410"/>
                    </a:lnTo>
                    <a:lnTo>
                      <a:pt x="5" y="410"/>
                    </a:lnTo>
                    <a:lnTo>
                      <a:pt x="5" y="411"/>
                    </a:lnTo>
                    <a:lnTo>
                      <a:pt x="5" y="412"/>
                    </a:lnTo>
                    <a:lnTo>
                      <a:pt x="3" y="413"/>
                    </a:lnTo>
                    <a:lnTo>
                      <a:pt x="2" y="416"/>
                    </a:lnTo>
                    <a:lnTo>
                      <a:pt x="1" y="417"/>
                    </a:lnTo>
                    <a:lnTo>
                      <a:pt x="0" y="420"/>
                    </a:lnTo>
                    <a:lnTo>
                      <a:pt x="2" y="420"/>
                    </a:lnTo>
                    <a:lnTo>
                      <a:pt x="5" y="420"/>
                    </a:lnTo>
                    <a:lnTo>
                      <a:pt x="6" y="420"/>
                    </a:lnTo>
                    <a:lnTo>
                      <a:pt x="8" y="421"/>
                    </a:lnTo>
                    <a:lnTo>
                      <a:pt x="9" y="420"/>
                    </a:lnTo>
                    <a:lnTo>
                      <a:pt x="11" y="422"/>
                    </a:lnTo>
                    <a:lnTo>
                      <a:pt x="12" y="423"/>
                    </a:lnTo>
                    <a:lnTo>
                      <a:pt x="15" y="426"/>
                    </a:lnTo>
                    <a:lnTo>
                      <a:pt x="18" y="426"/>
                    </a:lnTo>
                    <a:lnTo>
                      <a:pt x="20" y="425"/>
                    </a:lnTo>
                    <a:lnTo>
                      <a:pt x="19" y="426"/>
                    </a:lnTo>
                    <a:lnTo>
                      <a:pt x="19" y="427"/>
                    </a:lnTo>
                    <a:lnTo>
                      <a:pt x="20" y="426"/>
                    </a:lnTo>
                    <a:lnTo>
                      <a:pt x="21" y="426"/>
                    </a:lnTo>
                    <a:lnTo>
                      <a:pt x="23" y="427"/>
                    </a:lnTo>
                    <a:lnTo>
                      <a:pt x="24" y="427"/>
                    </a:lnTo>
                    <a:lnTo>
                      <a:pt x="25" y="427"/>
                    </a:lnTo>
                    <a:lnTo>
                      <a:pt x="25" y="428"/>
                    </a:lnTo>
                    <a:lnTo>
                      <a:pt x="22" y="428"/>
                    </a:lnTo>
                    <a:lnTo>
                      <a:pt x="20" y="427"/>
                    </a:lnTo>
                    <a:lnTo>
                      <a:pt x="18" y="427"/>
                    </a:lnTo>
                    <a:lnTo>
                      <a:pt x="17" y="430"/>
                    </a:lnTo>
                    <a:lnTo>
                      <a:pt x="17" y="431"/>
                    </a:lnTo>
                    <a:lnTo>
                      <a:pt x="17" y="435"/>
                    </a:lnTo>
                    <a:lnTo>
                      <a:pt x="15" y="436"/>
                    </a:lnTo>
                    <a:lnTo>
                      <a:pt x="14" y="435"/>
                    </a:lnTo>
                    <a:lnTo>
                      <a:pt x="11" y="437"/>
                    </a:lnTo>
                    <a:lnTo>
                      <a:pt x="12" y="439"/>
                    </a:lnTo>
                    <a:lnTo>
                      <a:pt x="10" y="443"/>
                    </a:lnTo>
                    <a:lnTo>
                      <a:pt x="11" y="445"/>
                    </a:lnTo>
                    <a:lnTo>
                      <a:pt x="11" y="448"/>
                    </a:lnTo>
                    <a:lnTo>
                      <a:pt x="12" y="449"/>
                    </a:lnTo>
                    <a:lnTo>
                      <a:pt x="12" y="451"/>
                    </a:lnTo>
                    <a:lnTo>
                      <a:pt x="13" y="454"/>
                    </a:lnTo>
                    <a:lnTo>
                      <a:pt x="12" y="454"/>
                    </a:lnTo>
                    <a:lnTo>
                      <a:pt x="13" y="455"/>
                    </a:lnTo>
                    <a:lnTo>
                      <a:pt x="12" y="462"/>
                    </a:lnTo>
                    <a:lnTo>
                      <a:pt x="14" y="463"/>
                    </a:lnTo>
                    <a:lnTo>
                      <a:pt x="15" y="464"/>
                    </a:lnTo>
                    <a:lnTo>
                      <a:pt x="17" y="464"/>
                    </a:lnTo>
                    <a:lnTo>
                      <a:pt x="17" y="465"/>
                    </a:lnTo>
                    <a:lnTo>
                      <a:pt x="17" y="468"/>
                    </a:lnTo>
                    <a:lnTo>
                      <a:pt x="18" y="470"/>
                    </a:lnTo>
                    <a:lnTo>
                      <a:pt x="17" y="471"/>
                    </a:lnTo>
                    <a:lnTo>
                      <a:pt x="19" y="471"/>
                    </a:lnTo>
                    <a:lnTo>
                      <a:pt x="19" y="473"/>
                    </a:lnTo>
                    <a:lnTo>
                      <a:pt x="19" y="474"/>
                    </a:lnTo>
                    <a:lnTo>
                      <a:pt x="18" y="474"/>
                    </a:lnTo>
                    <a:lnTo>
                      <a:pt x="17" y="474"/>
                    </a:lnTo>
                    <a:lnTo>
                      <a:pt x="15" y="474"/>
                    </a:lnTo>
                    <a:lnTo>
                      <a:pt x="15" y="475"/>
                    </a:lnTo>
                    <a:lnTo>
                      <a:pt x="12" y="474"/>
                    </a:lnTo>
                    <a:lnTo>
                      <a:pt x="11" y="477"/>
                    </a:lnTo>
                    <a:lnTo>
                      <a:pt x="11" y="478"/>
                    </a:lnTo>
                    <a:lnTo>
                      <a:pt x="9" y="480"/>
                    </a:lnTo>
                    <a:lnTo>
                      <a:pt x="9" y="483"/>
                    </a:lnTo>
                    <a:lnTo>
                      <a:pt x="11" y="484"/>
                    </a:lnTo>
                    <a:lnTo>
                      <a:pt x="11" y="482"/>
                    </a:lnTo>
                    <a:lnTo>
                      <a:pt x="13" y="483"/>
                    </a:lnTo>
                    <a:lnTo>
                      <a:pt x="12" y="486"/>
                    </a:lnTo>
                    <a:lnTo>
                      <a:pt x="18" y="490"/>
                    </a:lnTo>
                    <a:lnTo>
                      <a:pt x="21" y="494"/>
                    </a:lnTo>
                    <a:lnTo>
                      <a:pt x="25" y="496"/>
                    </a:lnTo>
                    <a:lnTo>
                      <a:pt x="26" y="499"/>
                    </a:lnTo>
                    <a:lnTo>
                      <a:pt x="27" y="498"/>
                    </a:lnTo>
                    <a:lnTo>
                      <a:pt x="27" y="497"/>
                    </a:lnTo>
                    <a:lnTo>
                      <a:pt x="30" y="493"/>
                    </a:lnTo>
                    <a:lnTo>
                      <a:pt x="32" y="491"/>
                    </a:lnTo>
                    <a:lnTo>
                      <a:pt x="34" y="491"/>
                    </a:lnTo>
                    <a:lnTo>
                      <a:pt x="36" y="490"/>
                    </a:lnTo>
                    <a:lnTo>
                      <a:pt x="37" y="491"/>
                    </a:lnTo>
                    <a:lnTo>
                      <a:pt x="36" y="489"/>
                    </a:lnTo>
                    <a:lnTo>
                      <a:pt x="36" y="486"/>
                    </a:lnTo>
                    <a:lnTo>
                      <a:pt x="36" y="484"/>
                    </a:lnTo>
                    <a:lnTo>
                      <a:pt x="37" y="484"/>
                    </a:lnTo>
                    <a:lnTo>
                      <a:pt x="39" y="478"/>
                    </a:lnTo>
                    <a:lnTo>
                      <a:pt x="40" y="481"/>
                    </a:lnTo>
                    <a:lnTo>
                      <a:pt x="41" y="480"/>
                    </a:lnTo>
                    <a:lnTo>
                      <a:pt x="44" y="478"/>
                    </a:lnTo>
                    <a:lnTo>
                      <a:pt x="41" y="475"/>
                    </a:lnTo>
                    <a:lnTo>
                      <a:pt x="42" y="473"/>
                    </a:lnTo>
                    <a:lnTo>
                      <a:pt x="41" y="472"/>
                    </a:lnTo>
                    <a:lnTo>
                      <a:pt x="38" y="471"/>
                    </a:lnTo>
                    <a:lnTo>
                      <a:pt x="38" y="469"/>
                    </a:lnTo>
                    <a:lnTo>
                      <a:pt x="38" y="468"/>
                    </a:lnTo>
                    <a:lnTo>
                      <a:pt x="40" y="467"/>
                    </a:lnTo>
                    <a:lnTo>
                      <a:pt x="41" y="466"/>
                    </a:lnTo>
                    <a:lnTo>
                      <a:pt x="39" y="465"/>
                    </a:lnTo>
                    <a:lnTo>
                      <a:pt x="39" y="463"/>
                    </a:lnTo>
                    <a:lnTo>
                      <a:pt x="38" y="463"/>
                    </a:lnTo>
                    <a:lnTo>
                      <a:pt x="37" y="464"/>
                    </a:lnTo>
                    <a:lnTo>
                      <a:pt x="37" y="462"/>
                    </a:lnTo>
                    <a:lnTo>
                      <a:pt x="36" y="462"/>
                    </a:lnTo>
                    <a:lnTo>
                      <a:pt x="36" y="459"/>
                    </a:lnTo>
                    <a:lnTo>
                      <a:pt x="35" y="459"/>
                    </a:lnTo>
                    <a:lnTo>
                      <a:pt x="35" y="458"/>
                    </a:lnTo>
                    <a:lnTo>
                      <a:pt x="34" y="459"/>
                    </a:lnTo>
                    <a:lnTo>
                      <a:pt x="33" y="458"/>
                    </a:lnTo>
                    <a:lnTo>
                      <a:pt x="32" y="458"/>
                    </a:lnTo>
                    <a:lnTo>
                      <a:pt x="33" y="456"/>
                    </a:lnTo>
                    <a:lnTo>
                      <a:pt x="32" y="454"/>
                    </a:lnTo>
                    <a:lnTo>
                      <a:pt x="30" y="454"/>
                    </a:lnTo>
                    <a:lnTo>
                      <a:pt x="31" y="452"/>
                    </a:lnTo>
                    <a:lnTo>
                      <a:pt x="33" y="454"/>
                    </a:lnTo>
                    <a:lnTo>
                      <a:pt x="34" y="453"/>
                    </a:lnTo>
                    <a:lnTo>
                      <a:pt x="35" y="451"/>
                    </a:lnTo>
                    <a:lnTo>
                      <a:pt x="36" y="451"/>
                    </a:lnTo>
                    <a:lnTo>
                      <a:pt x="36" y="450"/>
                    </a:lnTo>
                    <a:lnTo>
                      <a:pt x="35" y="450"/>
                    </a:lnTo>
                    <a:lnTo>
                      <a:pt x="34" y="450"/>
                    </a:lnTo>
                    <a:lnTo>
                      <a:pt x="36" y="449"/>
                    </a:lnTo>
                    <a:lnTo>
                      <a:pt x="38" y="449"/>
                    </a:lnTo>
                    <a:lnTo>
                      <a:pt x="44" y="446"/>
                    </a:lnTo>
                    <a:lnTo>
                      <a:pt x="45" y="446"/>
                    </a:lnTo>
                    <a:lnTo>
                      <a:pt x="46" y="445"/>
                    </a:lnTo>
                    <a:lnTo>
                      <a:pt x="47" y="446"/>
                    </a:lnTo>
                    <a:lnTo>
                      <a:pt x="50" y="451"/>
                    </a:lnTo>
                    <a:lnTo>
                      <a:pt x="52" y="448"/>
                    </a:lnTo>
                    <a:lnTo>
                      <a:pt x="54" y="449"/>
                    </a:lnTo>
                    <a:lnTo>
                      <a:pt x="54" y="450"/>
                    </a:lnTo>
                    <a:lnTo>
                      <a:pt x="55" y="450"/>
                    </a:lnTo>
                    <a:lnTo>
                      <a:pt x="54" y="451"/>
                    </a:lnTo>
                    <a:lnTo>
                      <a:pt x="55" y="452"/>
                    </a:lnTo>
                    <a:lnTo>
                      <a:pt x="57" y="454"/>
                    </a:lnTo>
                    <a:lnTo>
                      <a:pt x="57" y="458"/>
                    </a:lnTo>
                    <a:lnTo>
                      <a:pt x="55" y="458"/>
                    </a:lnTo>
                    <a:lnTo>
                      <a:pt x="55" y="459"/>
                    </a:lnTo>
                    <a:lnTo>
                      <a:pt x="57" y="459"/>
                    </a:lnTo>
                    <a:lnTo>
                      <a:pt x="57" y="461"/>
                    </a:lnTo>
                    <a:lnTo>
                      <a:pt x="61" y="463"/>
                    </a:lnTo>
                    <a:lnTo>
                      <a:pt x="62" y="464"/>
                    </a:lnTo>
                    <a:lnTo>
                      <a:pt x="61" y="465"/>
                    </a:lnTo>
                    <a:lnTo>
                      <a:pt x="59" y="465"/>
                    </a:lnTo>
                    <a:lnTo>
                      <a:pt x="59" y="466"/>
                    </a:lnTo>
                    <a:lnTo>
                      <a:pt x="60" y="466"/>
                    </a:lnTo>
                    <a:lnTo>
                      <a:pt x="61" y="467"/>
                    </a:lnTo>
                    <a:lnTo>
                      <a:pt x="62" y="467"/>
                    </a:lnTo>
                    <a:lnTo>
                      <a:pt x="63" y="468"/>
                    </a:lnTo>
                    <a:lnTo>
                      <a:pt x="64" y="469"/>
                    </a:lnTo>
                    <a:lnTo>
                      <a:pt x="64" y="472"/>
                    </a:lnTo>
                    <a:lnTo>
                      <a:pt x="63" y="472"/>
                    </a:lnTo>
                    <a:lnTo>
                      <a:pt x="63" y="473"/>
                    </a:lnTo>
                    <a:lnTo>
                      <a:pt x="64" y="477"/>
                    </a:lnTo>
                    <a:lnTo>
                      <a:pt x="64" y="479"/>
                    </a:lnTo>
                    <a:lnTo>
                      <a:pt x="64" y="482"/>
                    </a:lnTo>
                    <a:lnTo>
                      <a:pt x="63" y="481"/>
                    </a:lnTo>
                    <a:lnTo>
                      <a:pt x="62" y="482"/>
                    </a:lnTo>
                    <a:lnTo>
                      <a:pt x="65" y="485"/>
                    </a:lnTo>
                    <a:lnTo>
                      <a:pt x="66" y="486"/>
                    </a:lnTo>
                    <a:lnTo>
                      <a:pt x="69" y="485"/>
                    </a:lnTo>
                    <a:lnTo>
                      <a:pt x="69" y="486"/>
                    </a:lnTo>
                    <a:lnTo>
                      <a:pt x="70" y="486"/>
                    </a:lnTo>
                    <a:lnTo>
                      <a:pt x="70" y="487"/>
                    </a:lnTo>
                    <a:lnTo>
                      <a:pt x="69" y="490"/>
                    </a:lnTo>
                    <a:lnTo>
                      <a:pt x="70" y="490"/>
                    </a:lnTo>
                    <a:lnTo>
                      <a:pt x="70" y="492"/>
                    </a:lnTo>
                    <a:lnTo>
                      <a:pt x="69" y="491"/>
                    </a:lnTo>
                    <a:lnTo>
                      <a:pt x="69" y="494"/>
                    </a:lnTo>
                    <a:lnTo>
                      <a:pt x="72" y="494"/>
                    </a:lnTo>
                    <a:lnTo>
                      <a:pt x="71" y="496"/>
                    </a:lnTo>
                    <a:lnTo>
                      <a:pt x="72" y="496"/>
                    </a:lnTo>
                    <a:lnTo>
                      <a:pt x="72" y="498"/>
                    </a:lnTo>
                    <a:lnTo>
                      <a:pt x="74" y="498"/>
                    </a:lnTo>
                    <a:lnTo>
                      <a:pt x="73" y="500"/>
                    </a:lnTo>
                    <a:lnTo>
                      <a:pt x="73" y="501"/>
                    </a:lnTo>
                    <a:lnTo>
                      <a:pt x="74" y="501"/>
                    </a:lnTo>
                    <a:lnTo>
                      <a:pt x="75" y="501"/>
                    </a:lnTo>
                    <a:lnTo>
                      <a:pt x="77" y="501"/>
                    </a:lnTo>
                    <a:lnTo>
                      <a:pt x="78" y="500"/>
                    </a:lnTo>
                    <a:lnTo>
                      <a:pt x="77" y="500"/>
                    </a:lnTo>
                    <a:lnTo>
                      <a:pt x="77" y="499"/>
                    </a:lnTo>
                    <a:lnTo>
                      <a:pt x="77" y="497"/>
                    </a:lnTo>
                    <a:lnTo>
                      <a:pt x="76" y="496"/>
                    </a:lnTo>
                    <a:lnTo>
                      <a:pt x="78" y="496"/>
                    </a:lnTo>
                    <a:lnTo>
                      <a:pt x="78" y="495"/>
                    </a:lnTo>
                    <a:lnTo>
                      <a:pt x="79" y="494"/>
                    </a:lnTo>
                    <a:lnTo>
                      <a:pt x="78" y="491"/>
                    </a:lnTo>
                    <a:lnTo>
                      <a:pt x="79" y="491"/>
                    </a:lnTo>
                    <a:lnTo>
                      <a:pt x="80" y="494"/>
                    </a:lnTo>
                    <a:lnTo>
                      <a:pt x="80" y="496"/>
                    </a:lnTo>
                    <a:lnTo>
                      <a:pt x="82" y="498"/>
                    </a:lnTo>
                    <a:lnTo>
                      <a:pt x="82" y="501"/>
                    </a:lnTo>
                    <a:lnTo>
                      <a:pt x="80" y="503"/>
                    </a:lnTo>
                    <a:lnTo>
                      <a:pt x="79" y="504"/>
                    </a:lnTo>
                    <a:lnTo>
                      <a:pt x="80" y="506"/>
                    </a:lnTo>
                    <a:lnTo>
                      <a:pt x="78" y="507"/>
                    </a:lnTo>
                    <a:lnTo>
                      <a:pt x="76" y="510"/>
                    </a:lnTo>
                    <a:lnTo>
                      <a:pt x="77" y="512"/>
                    </a:lnTo>
                    <a:lnTo>
                      <a:pt x="77" y="513"/>
                    </a:lnTo>
                    <a:lnTo>
                      <a:pt x="77" y="514"/>
                    </a:lnTo>
                    <a:lnTo>
                      <a:pt x="75" y="515"/>
                    </a:lnTo>
                    <a:lnTo>
                      <a:pt x="76" y="518"/>
                    </a:lnTo>
                    <a:lnTo>
                      <a:pt x="77" y="517"/>
                    </a:lnTo>
                    <a:lnTo>
                      <a:pt x="80" y="519"/>
                    </a:lnTo>
                    <a:lnTo>
                      <a:pt x="80" y="520"/>
                    </a:lnTo>
                    <a:lnTo>
                      <a:pt x="80" y="521"/>
                    </a:lnTo>
                    <a:lnTo>
                      <a:pt x="83" y="522"/>
                    </a:lnTo>
                    <a:lnTo>
                      <a:pt x="83" y="523"/>
                    </a:lnTo>
                    <a:lnTo>
                      <a:pt x="85" y="523"/>
                    </a:lnTo>
                    <a:lnTo>
                      <a:pt x="88" y="525"/>
                    </a:lnTo>
                    <a:lnTo>
                      <a:pt x="90" y="525"/>
                    </a:lnTo>
                    <a:lnTo>
                      <a:pt x="93" y="527"/>
                    </a:lnTo>
                    <a:lnTo>
                      <a:pt x="94" y="527"/>
                    </a:lnTo>
                    <a:lnTo>
                      <a:pt x="94" y="528"/>
                    </a:lnTo>
                    <a:lnTo>
                      <a:pt x="95" y="530"/>
                    </a:lnTo>
                    <a:lnTo>
                      <a:pt x="97" y="534"/>
                    </a:lnTo>
                    <a:lnTo>
                      <a:pt x="100" y="533"/>
                    </a:lnTo>
                    <a:lnTo>
                      <a:pt x="100" y="536"/>
                    </a:lnTo>
                    <a:lnTo>
                      <a:pt x="99" y="537"/>
                    </a:lnTo>
                    <a:lnTo>
                      <a:pt x="99" y="538"/>
                    </a:lnTo>
                    <a:lnTo>
                      <a:pt x="98" y="538"/>
                    </a:lnTo>
                    <a:lnTo>
                      <a:pt x="99" y="541"/>
                    </a:lnTo>
                    <a:lnTo>
                      <a:pt x="100" y="544"/>
                    </a:lnTo>
                    <a:lnTo>
                      <a:pt x="100" y="547"/>
                    </a:lnTo>
                    <a:lnTo>
                      <a:pt x="101" y="549"/>
                    </a:lnTo>
                    <a:lnTo>
                      <a:pt x="101" y="548"/>
                    </a:lnTo>
                    <a:lnTo>
                      <a:pt x="102" y="549"/>
                    </a:lnTo>
                    <a:lnTo>
                      <a:pt x="102" y="551"/>
                    </a:lnTo>
                    <a:lnTo>
                      <a:pt x="102" y="555"/>
                    </a:lnTo>
                    <a:lnTo>
                      <a:pt x="103" y="555"/>
                    </a:lnTo>
                    <a:lnTo>
                      <a:pt x="102" y="557"/>
                    </a:lnTo>
                    <a:lnTo>
                      <a:pt x="104" y="556"/>
                    </a:lnTo>
                    <a:lnTo>
                      <a:pt x="104" y="557"/>
                    </a:lnTo>
                    <a:lnTo>
                      <a:pt x="104" y="558"/>
                    </a:lnTo>
                    <a:lnTo>
                      <a:pt x="103" y="558"/>
                    </a:lnTo>
                    <a:lnTo>
                      <a:pt x="104" y="559"/>
                    </a:lnTo>
                    <a:lnTo>
                      <a:pt x="105" y="560"/>
                    </a:lnTo>
                    <a:lnTo>
                      <a:pt x="106" y="561"/>
                    </a:lnTo>
                    <a:lnTo>
                      <a:pt x="107" y="562"/>
                    </a:lnTo>
                    <a:lnTo>
                      <a:pt x="107" y="561"/>
                    </a:lnTo>
                    <a:lnTo>
                      <a:pt x="108" y="561"/>
                    </a:lnTo>
                    <a:lnTo>
                      <a:pt x="108" y="562"/>
                    </a:lnTo>
                    <a:lnTo>
                      <a:pt x="109" y="560"/>
                    </a:lnTo>
                    <a:lnTo>
                      <a:pt x="110" y="557"/>
                    </a:lnTo>
                    <a:lnTo>
                      <a:pt x="109" y="557"/>
                    </a:lnTo>
                    <a:lnTo>
                      <a:pt x="109" y="554"/>
                    </a:lnTo>
                    <a:lnTo>
                      <a:pt x="111" y="553"/>
                    </a:lnTo>
                    <a:lnTo>
                      <a:pt x="113" y="553"/>
                    </a:lnTo>
                    <a:lnTo>
                      <a:pt x="115" y="552"/>
                    </a:lnTo>
                    <a:lnTo>
                      <a:pt x="113" y="550"/>
                    </a:lnTo>
                    <a:lnTo>
                      <a:pt x="114" y="549"/>
                    </a:lnTo>
                    <a:lnTo>
                      <a:pt x="115" y="549"/>
                    </a:lnTo>
                    <a:lnTo>
                      <a:pt x="116" y="552"/>
                    </a:lnTo>
                    <a:lnTo>
                      <a:pt x="118" y="554"/>
                    </a:lnTo>
                    <a:lnTo>
                      <a:pt x="119" y="553"/>
                    </a:lnTo>
                    <a:lnTo>
                      <a:pt x="119" y="551"/>
                    </a:lnTo>
                    <a:lnTo>
                      <a:pt x="121" y="551"/>
                    </a:lnTo>
                    <a:lnTo>
                      <a:pt x="123" y="551"/>
                    </a:lnTo>
                    <a:lnTo>
                      <a:pt x="124" y="550"/>
                    </a:lnTo>
                    <a:lnTo>
                      <a:pt x="127" y="552"/>
                    </a:lnTo>
                    <a:lnTo>
                      <a:pt x="128" y="551"/>
                    </a:lnTo>
                    <a:lnTo>
                      <a:pt x="130" y="551"/>
                    </a:lnTo>
                    <a:lnTo>
                      <a:pt x="131" y="548"/>
                    </a:lnTo>
                    <a:lnTo>
                      <a:pt x="131" y="551"/>
                    </a:lnTo>
                    <a:lnTo>
                      <a:pt x="132" y="550"/>
                    </a:lnTo>
                    <a:lnTo>
                      <a:pt x="135" y="553"/>
                    </a:lnTo>
                    <a:lnTo>
                      <a:pt x="135" y="552"/>
                    </a:lnTo>
                    <a:lnTo>
                      <a:pt x="137" y="552"/>
                    </a:lnTo>
                    <a:lnTo>
                      <a:pt x="140" y="551"/>
                    </a:lnTo>
                    <a:lnTo>
                      <a:pt x="141" y="550"/>
                    </a:lnTo>
                    <a:lnTo>
                      <a:pt x="140" y="549"/>
                    </a:lnTo>
                    <a:lnTo>
                      <a:pt x="141" y="548"/>
                    </a:lnTo>
                    <a:lnTo>
                      <a:pt x="143" y="547"/>
                    </a:lnTo>
                    <a:lnTo>
                      <a:pt x="143" y="545"/>
                    </a:lnTo>
                    <a:lnTo>
                      <a:pt x="145" y="545"/>
                    </a:lnTo>
                    <a:lnTo>
                      <a:pt x="144" y="544"/>
                    </a:lnTo>
                    <a:lnTo>
                      <a:pt x="145" y="544"/>
                    </a:lnTo>
                    <a:lnTo>
                      <a:pt x="146" y="543"/>
                    </a:lnTo>
                    <a:lnTo>
                      <a:pt x="147" y="543"/>
                    </a:lnTo>
                    <a:lnTo>
                      <a:pt x="149" y="536"/>
                    </a:lnTo>
                    <a:lnTo>
                      <a:pt x="149" y="537"/>
                    </a:lnTo>
                    <a:lnTo>
                      <a:pt x="151" y="537"/>
                    </a:lnTo>
                    <a:lnTo>
                      <a:pt x="151" y="535"/>
                    </a:lnTo>
                    <a:lnTo>
                      <a:pt x="153" y="536"/>
                    </a:lnTo>
                    <a:lnTo>
                      <a:pt x="156" y="533"/>
                    </a:lnTo>
                    <a:lnTo>
                      <a:pt x="157" y="533"/>
                    </a:lnTo>
                    <a:lnTo>
                      <a:pt x="160" y="533"/>
                    </a:lnTo>
                    <a:lnTo>
                      <a:pt x="159" y="530"/>
                    </a:lnTo>
                    <a:lnTo>
                      <a:pt x="160" y="530"/>
                    </a:lnTo>
                    <a:lnTo>
                      <a:pt x="159" y="526"/>
                    </a:lnTo>
                    <a:lnTo>
                      <a:pt x="159" y="525"/>
                    </a:lnTo>
                    <a:lnTo>
                      <a:pt x="157" y="524"/>
                    </a:lnTo>
                    <a:lnTo>
                      <a:pt x="157" y="522"/>
                    </a:lnTo>
                    <a:lnTo>
                      <a:pt x="156" y="520"/>
                    </a:lnTo>
                    <a:lnTo>
                      <a:pt x="156" y="517"/>
                    </a:lnTo>
                    <a:lnTo>
                      <a:pt x="156" y="514"/>
                    </a:lnTo>
                    <a:lnTo>
                      <a:pt x="156" y="513"/>
                    </a:lnTo>
                    <a:lnTo>
                      <a:pt x="156" y="510"/>
                    </a:lnTo>
                    <a:lnTo>
                      <a:pt x="158" y="510"/>
                    </a:lnTo>
                    <a:lnTo>
                      <a:pt x="159" y="508"/>
                    </a:lnTo>
                    <a:lnTo>
                      <a:pt x="160" y="507"/>
                    </a:lnTo>
                    <a:lnTo>
                      <a:pt x="161" y="506"/>
                    </a:lnTo>
                    <a:lnTo>
                      <a:pt x="160" y="506"/>
                    </a:lnTo>
                    <a:lnTo>
                      <a:pt x="162" y="505"/>
                    </a:lnTo>
                    <a:lnTo>
                      <a:pt x="162" y="502"/>
                    </a:lnTo>
                    <a:lnTo>
                      <a:pt x="165" y="502"/>
                    </a:lnTo>
                    <a:lnTo>
                      <a:pt x="165" y="501"/>
                    </a:lnTo>
                    <a:lnTo>
                      <a:pt x="167" y="501"/>
                    </a:lnTo>
                    <a:lnTo>
                      <a:pt x="167" y="500"/>
                    </a:lnTo>
                    <a:lnTo>
                      <a:pt x="169" y="504"/>
                    </a:lnTo>
                    <a:lnTo>
                      <a:pt x="170" y="504"/>
                    </a:lnTo>
                    <a:lnTo>
                      <a:pt x="168" y="507"/>
                    </a:lnTo>
                    <a:lnTo>
                      <a:pt x="167" y="511"/>
                    </a:lnTo>
                    <a:lnTo>
                      <a:pt x="167" y="514"/>
                    </a:lnTo>
                    <a:lnTo>
                      <a:pt x="167" y="515"/>
                    </a:lnTo>
                    <a:lnTo>
                      <a:pt x="170" y="515"/>
                    </a:lnTo>
                    <a:lnTo>
                      <a:pt x="171" y="516"/>
                    </a:lnTo>
                    <a:lnTo>
                      <a:pt x="171" y="512"/>
                    </a:lnTo>
                    <a:lnTo>
                      <a:pt x="175" y="514"/>
                    </a:lnTo>
                    <a:lnTo>
                      <a:pt x="176" y="514"/>
                    </a:lnTo>
                    <a:lnTo>
                      <a:pt x="178" y="516"/>
                    </a:lnTo>
                    <a:lnTo>
                      <a:pt x="177" y="518"/>
                    </a:lnTo>
                    <a:lnTo>
                      <a:pt x="181" y="518"/>
                    </a:lnTo>
                    <a:lnTo>
                      <a:pt x="181" y="520"/>
                    </a:lnTo>
                    <a:lnTo>
                      <a:pt x="182" y="519"/>
                    </a:lnTo>
                    <a:lnTo>
                      <a:pt x="181" y="517"/>
                    </a:lnTo>
                    <a:lnTo>
                      <a:pt x="183" y="518"/>
                    </a:lnTo>
                    <a:lnTo>
                      <a:pt x="183" y="517"/>
                    </a:lnTo>
                    <a:lnTo>
                      <a:pt x="184" y="518"/>
                    </a:lnTo>
                    <a:lnTo>
                      <a:pt x="187" y="518"/>
                    </a:lnTo>
                    <a:lnTo>
                      <a:pt x="186" y="519"/>
                    </a:lnTo>
                    <a:lnTo>
                      <a:pt x="189" y="520"/>
                    </a:lnTo>
                    <a:lnTo>
                      <a:pt x="191" y="523"/>
                    </a:lnTo>
                    <a:lnTo>
                      <a:pt x="192" y="525"/>
                    </a:lnTo>
                    <a:lnTo>
                      <a:pt x="192" y="530"/>
                    </a:lnTo>
                    <a:lnTo>
                      <a:pt x="200" y="524"/>
                    </a:lnTo>
                    <a:lnTo>
                      <a:pt x="202" y="520"/>
                    </a:lnTo>
                    <a:lnTo>
                      <a:pt x="203" y="520"/>
                    </a:lnTo>
                    <a:lnTo>
                      <a:pt x="204" y="520"/>
                    </a:lnTo>
                    <a:lnTo>
                      <a:pt x="205" y="519"/>
                    </a:lnTo>
                    <a:lnTo>
                      <a:pt x="206" y="514"/>
                    </a:lnTo>
                    <a:lnTo>
                      <a:pt x="205" y="513"/>
                    </a:lnTo>
                    <a:lnTo>
                      <a:pt x="204" y="513"/>
                    </a:lnTo>
                    <a:lnTo>
                      <a:pt x="206" y="511"/>
                    </a:lnTo>
                    <a:lnTo>
                      <a:pt x="203" y="509"/>
                    </a:lnTo>
                    <a:lnTo>
                      <a:pt x="206" y="510"/>
                    </a:lnTo>
                    <a:lnTo>
                      <a:pt x="208" y="509"/>
                    </a:lnTo>
                    <a:lnTo>
                      <a:pt x="208" y="511"/>
                    </a:lnTo>
                    <a:lnTo>
                      <a:pt x="208" y="512"/>
                    </a:lnTo>
                    <a:lnTo>
                      <a:pt x="209" y="513"/>
                    </a:lnTo>
                    <a:lnTo>
                      <a:pt x="211" y="510"/>
                    </a:lnTo>
                    <a:lnTo>
                      <a:pt x="212" y="510"/>
                    </a:lnTo>
                    <a:lnTo>
                      <a:pt x="214" y="508"/>
                    </a:lnTo>
                    <a:lnTo>
                      <a:pt x="215" y="510"/>
                    </a:lnTo>
                    <a:lnTo>
                      <a:pt x="221" y="508"/>
                    </a:lnTo>
                    <a:lnTo>
                      <a:pt x="221" y="509"/>
                    </a:lnTo>
                    <a:lnTo>
                      <a:pt x="223" y="509"/>
                    </a:lnTo>
                    <a:lnTo>
                      <a:pt x="224" y="508"/>
                    </a:lnTo>
                    <a:lnTo>
                      <a:pt x="225" y="509"/>
                    </a:lnTo>
                    <a:lnTo>
                      <a:pt x="227" y="511"/>
                    </a:lnTo>
                    <a:lnTo>
                      <a:pt x="227" y="513"/>
                    </a:lnTo>
                    <a:lnTo>
                      <a:pt x="227" y="514"/>
                    </a:lnTo>
                    <a:lnTo>
                      <a:pt x="229" y="513"/>
                    </a:lnTo>
                    <a:lnTo>
                      <a:pt x="229" y="514"/>
                    </a:lnTo>
                    <a:lnTo>
                      <a:pt x="230" y="514"/>
                    </a:lnTo>
                    <a:lnTo>
                      <a:pt x="232" y="514"/>
                    </a:lnTo>
                    <a:lnTo>
                      <a:pt x="232" y="513"/>
                    </a:lnTo>
                    <a:lnTo>
                      <a:pt x="232" y="514"/>
                    </a:lnTo>
                    <a:lnTo>
                      <a:pt x="233" y="514"/>
                    </a:lnTo>
                    <a:lnTo>
                      <a:pt x="235" y="514"/>
                    </a:lnTo>
                    <a:lnTo>
                      <a:pt x="238" y="513"/>
                    </a:lnTo>
                    <a:lnTo>
                      <a:pt x="238" y="510"/>
                    </a:lnTo>
                    <a:lnTo>
                      <a:pt x="240" y="510"/>
                    </a:lnTo>
                    <a:lnTo>
                      <a:pt x="244" y="507"/>
                    </a:lnTo>
                    <a:lnTo>
                      <a:pt x="242" y="504"/>
                    </a:lnTo>
                    <a:lnTo>
                      <a:pt x="244" y="504"/>
                    </a:lnTo>
                    <a:lnTo>
                      <a:pt x="241" y="502"/>
                    </a:lnTo>
                    <a:lnTo>
                      <a:pt x="240" y="500"/>
                    </a:lnTo>
                    <a:lnTo>
                      <a:pt x="240" y="497"/>
                    </a:lnTo>
                    <a:lnTo>
                      <a:pt x="237" y="494"/>
                    </a:lnTo>
                    <a:lnTo>
                      <a:pt x="238" y="493"/>
                    </a:lnTo>
                    <a:lnTo>
                      <a:pt x="237" y="491"/>
                    </a:lnTo>
                    <a:lnTo>
                      <a:pt x="238" y="490"/>
                    </a:lnTo>
                    <a:lnTo>
                      <a:pt x="239" y="492"/>
                    </a:lnTo>
                    <a:lnTo>
                      <a:pt x="240" y="491"/>
                    </a:lnTo>
                    <a:lnTo>
                      <a:pt x="241" y="491"/>
                    </a:lnTo>
                    <a:lnTo>
                      <a:pt x="245" y="490"/>
                    </a:lnTo>
                    <a:lnTo>
                      <a:pt x="247" y="496"/>
                    </a:lnTo>
                    <a:lnTo>
                      <a:pt x="249" y="496"/>
                    </a:lnTo>
                    <a:lnTo>
                      <a:pt x="250" y="495"/>
                    </a:lnTo>
                    <a:lnTo>
                      <a:pt x="250" y="491"/>
                    </a:lnTo>
                    <a:lnTo>
                      <a:pt x="250" y="489"/>
                    </a:lnTo>
                    <a:lnTo>
                      <a:pt x="252" y="488"/>
                    </a:lnTo>
                    <a:lnTo>
                      <a:pt x="252" y="486"/>
                    </a:lnTo>
                    <a:lnTo>
                      <a:pt x="253" y="486"/>
                    </a:lnTo>
                    <a:lnTo>
                      <a:pt x="255" y="487"/>
                    </a:lnTo>
                    <a:lnTo>
                      <a:pt x="257" y="486"/>
                    </a:lnTo>
                    <a:lnTo>
                      <a:pt x="258" y="489"/>
                    </a:lnTo>
                    <a:lnTo>
                      <a:pt x="260" y="491"/>
                    </a:lnTo>
                    <a:lnTo>
                      <a:pt x="261" y="493"/>
                    </a:lnTo>
                    <a:lnTo>
                      <a:pt x="262" y="493"/>
                    </a:lnTo>
                    <a:lnTo>
                      <a:pt x="261" y="495"/>
                    </a:lnTo>
                    <a:lnTo>
                      <a:pt x="261" y="496"/>
                    </a:lnTo>
                    <a:lnTo>
                      <a:pt x="263" y="497"/>
                    </a:lnTo>
                    <a:lnTo>
                      <a:pt x="263" y="498"/>
                    </a:lnTo>
                    <a:lnTo>
                      <a:pt x="265" y="498"/>
                    </a:lnTo>
                    <a:lnTo>
                      <a:pt x="267" y="501"/>
                    </a:lnTo>
                    <a:lnTo>
                      <a:pt x="268" y="501"/>
                    </a:lnTo>
                    <a:lnTo>
                      <a:pt x="269" y="500"/>
                    </a:lnTo>
                    <a:lnTo>
                      <a:pt x="274" y="499"/>
                    </a:lnTo>
                    <a:lnTo>
                      <a:pt x="276" y="499"/>
                    </a:lnTo>
                    <a:lnTo>
                      <a:pt x="276" y="500"/>
                    </a:lnTo>
                    <a:lnTo>
                      <a:pt x="277" y="500"/>
                    </a:lnTo>
                    <a:lnTo>
                      <a:pt x="279" y="500"/>
                    </a:lnTo>
                    <a:lnTo>
                      <a:pt x="279" y="499"/>
                    </a:lnTo>
                    <a:lnTo>
                      <a:pt x="279" y="497"/>
                    </a:lnTo>
                    <a:lnTo>
                      <a:pt x="279" y="496"/>
                    </a:lnTo>
                    <a:lnTo>
                      <a:pt x="281" y="493"/>
                    </a:lnTo>
                    <a:lnTo>
                      <a:pt x="280" y="491"/>
                    </a:lnTo>
                    <a:lnTo>
                      <a:pt x="280" y="490"/>
                    </a:lnTo>
                    <a:lnTo>
                      <a:pt x="283" y="489"/>
                    </a:lnTo>
                    <a:lnTo>
                      <a:pt x="284" y="487"/>
                    </a:lnTo>
                    <a:lnTo>
                      <a:pt x="285" y="487"/>
                    </a:lnTo>
                    <a:lnTo>
                      <a:pt x="285" y="486"/>
                    </a:lnTo>
                    <a:lnTo>
                      <a:pt x="286" y="485"/>
                    </a:lnTo>
                    <a:lnTo>
                      <a:pt x="286" y="482"/>
                    </a:lnTo>
                    <a:lnTo>
                      <a:pt x="284" y="478"/>
                    </a:lnTo>
                    <a:lnTo>
                      <a:pt x="284" y="477"/>
                    </a:lnTo>
                    <a:lnTo>
                      <a:pt x="285" y="478"/>
                    </a:lnTo>
                    <a:lnTo>
                      <a:pt x="286" y="477"/>
                    </a:lnTo>
                    <a:lnTo>
                      <a:pt x="290" y="476"/>
                    </a:lnTo>
                    <a:lnTo>
                      <a:pt x="291" y="474"/>
                    </a:lnTo>
                    <a:lnTo>
                      <a:pt x="291" y="473"/>
                    </a:lnTo>
                    <a:lnTo>
                      <a:pt x="292" y="471"/>
                    </a:lnTo>
                    <a:lnTo>
                      <a:pt x="293" y="472"/>
                    </a:lnTo>
                    <a:lnTo>
                      <a:pt x="299" y="471"/>
                    </a:lnTo>
                    <a:lnTo>
                      <a:pt x="299" y="468"/>
                    </a:lnTo>
                    <a:lnTo>
                      <a:pt x="299" y="467"/>
                    </a:lnTo>
                    <a:lnTo>
                      <a:pt x="300" y="465"/>
                    </a:lnTo>
                    <a:lnTo>
                      <a:pt x="300" y="463"/>
                    </a:lnTo>
                    <a:lnTo>
                      <a:pt x="299" y="462"/>
                    </a:lnTo>
                    <a:lnTo>
                      <a:pt x="301" y="462"/>
                    </a:lnTo>
                    <a:lnTo>
                      <a:pt x="302" y="463"/>
                    </a:lnTo>
                    <a:lnTo>
                      <a:pt x="302" y="465"/>
                    </a:lnTo>
                    <a:lnTo>
                      <a:pt x="306" y="465"/>
                    </a:lnTo>
                    <a:lnTo>
                      <a:pt x="306" y="467"/>
                    </a:lnTo>
                    <a:lnTo>
                      <a:pt x="307" y="467"/>
                    </a:lnTo>
                    <a:lnTo>
                      <a:pt x="308" y="468"/>
                    </a:lnTo>
                    <a:lnTo>
                      <a:pt x="310" y="467"/>
                    </a:lnTo>
                    <a:lnTo>
                      <a:pt x="312" y="470"/>
                    </a:lnTo>
                    <a:lnTo>
                      <a:pt x="315" y="469"/>
                    </a:lnTo>
                    <a:lnTo>
                      <a:pt x="315" y="468"/>
                    </a:lnTo>
                    <a:lnTo>
                      <a:pt x="315" y="467"/>
                    </a:lnTo>
                    <a:lnTo>
                      <a:pt x="319" y="463"/>
                    </a:lnTo>
                    <a:lnTo>
                      <a:pt x="321" y="457"/>
                    </a:lnTo>
                    <a:lnTo>
                      <a:pt x="321" y="456"/>
                    </a:lnTo>
                    <a:lnTo>
                      <a:pt x="319" y="4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482" name="Freeform 133">
                <a:extLst>
                  <a:ext uri="{FF2B5EF4-FFF2-40B4-BE49-F238E27FC236}">
                    <a16:creationId xmlns:a16="http://schemas.microsoft.com/office/drawing/2014/main" id="{5BAFD45F-CFD4-4D38-865D-109614966F4D}"/>
                  </a:ext>
                </a:extLst>
              </p:cNvPr>
              <p:cNvSpPr>
                <a:spLocks/>
              </p:cNvSpPr>
              <p:nvPr/>
            </p:nvSpPr>
            <p:spPr bwMode="auto">
              <a:xfrm>
                <a:off x="1667" y="3058"/>
                <a:ext cx="321" cy="562"/>
              </a:xfrm>
              <a:custGeom>
                <a:avLst/>
                <a:gdLst>
                  <a:gd name="T0" fmla="*/ 307 w 321"/>
                  <a:gd name="T1" fmla="*/ 452 h 562"/>
                  <a:gd name="T2" fmla="*/ 304 w 321"/>
                  <a:gd name="T3" fmla="*/ 431 h 562"/>
                  <a:gd name="T4" fmla="*/ 286 w 321"/>
                  <a:gd name="T5" fmla="*/ 405 h 562"/>
                  <a:gd name="T6" fmla="*/ 263 w 321"/>
                  <a:gd name="T7" fmla="*/ 372 h 562"/>
                  <a:gd name="T8" fmla="*/ 259 w 321"/>
                  <a:gd name="T9" fmla="*/ 355 h 562"/>
                  <a:gd name="T10" fmla="*/ 224 w 321"/>
                  <a:gd name="T11" fmla="*/ 345 h 562"/>
                  <a:gd name="T12" fmla="*/ 194 w 321"/>
                  <a:gd name="T13" fmla="*/ 336 h 562"/>
                  <a:gd name="T14" fmla="*/ 170 w 321"/>
                  <a:gd name="T15" fmla="*/ 316 h 562"/>
                  <a:gd name="T16" fmla="*/ 149 w 321"/>
                  <a:gd name="T17" fmla="*/ 302 h 562"/>
                  <a:gd name="T18" fmla="*/ 145 w 321"/>
                  <a:gd name="T19" fmla="*/ 286 h 562"/>
                  <a:gd name="T20" fmla="*/ 125 w 321"/>
                  <a:gd name="T21" fmla="*/ 275 h 562"/>
                  <a:gd name="T22" fmla="*/ 134 w 321"/>
                  <a:gd name="T23" fmla="*/ 254 h 562"/>
                  <a:gd name="T24" fmla="*/ 137 w 321"/>
                  <a:gd name="T25" fmla="*/ 221 h 562"/>
                  <a:gd name="T26" fmla="*/ 162 w 321"/>
                  <a:gd name="T27" fmla="*/ 157 h 562"/>
                  <a:gd name="T28" fmla="*/ 202 w 321"/>
                  <a:gd name="T29" fmla="*/ 121 h 562"/>
                  <a:gd name="T30" fmla="*/ 212 w 321"/>
                  <a:gd name="T31" fmla="*/ 98 h 562"/>
                  <a:gd name="T32" fmla="*/ 196 w 321"/>
                  <a:gd name="T33" fmla="*/ 73 h 562"/>
                  <a:gd name="T34" fmla="*/ 162 w 321"/>
                  <a:gd name="T35" fmla="*/ 40 h 562"/>
                  <a:gd name="T36" fmla="*/ 116 w 321"/>
                  <a:gd name="T37" fmla="*/ 17 h 562"/>
                  <a:gd name="T38" fmla="*/ 76 w 321"/>
                  <a:gd name="T39" fmla="*/ 7 h 562"/>
                  <a:gd name="T40" fmla="*/ 86 w 321"/>
                  <a:gd name="T41" fmla="*/ 48 h 562"/>
                  <a:gd name="T42" fmla="*/ 105 w 321"/>
                  <a:gd name="T43" fmla="*/ 92 h 562"/>
                  <a:gd name="T44" fmla="*/ 90 w 321"/>
                  <a:gd name="T45" fmla="*/ 106 h 562"/>
                  <a:gd name="T46" fmla="*/ 62 w 321"/>
                  <a:gd name="T47" fmla="*/ 123 h 562"/>
                  <a:gd name="T48" fmla="*/ 43 w 321"/>
                  <a:gd name="T49" fmla="*/ 157 h 562"/>
                  <a:gd name="T50" fmla="*/ 33 w 321"/>
                  <a:gd name="T51" fmla="*/ 196 h 562"/>
                  <a:gd name="T52" fmla="*/ 18 w 321"/>
                  <a:gd name="T53" fmla="*/ 221 h 562"/>
                  <a:gd name="T54" fmla="*/ 23 w 321"/>
                  <a:gd name="T55" fmla="*/ 265 h 562"/>
                  <a:gd name="T56" fmla="*/ 17 w 321"/>
                  <a:gd name="T57" fmla="*/ 293 h 562"/>
                  <a:gd name="T58" fmla="*/ 25 w 321"/>
                  <a:gd name="T59" fmla="*/ 332 h 562"/>
                  <a:gd name="T60" fmla="*/ 37 w 321"/>
                  <a:gd name="T61" fmla="*/ 347 h 562"/>
                  <a:gd name="T62" fmla="*/ 24 w 321"/>
                  <a:gd name="T63" fmla="*/ 381 h 562"/>
                  <a:gd name="T64" fmla="*/ 18 w 321"/>
                  <a:gd name="T65" fmla="*/ 398 h 562"/>
                  <a:gd name="T66" fmla="*/ 5 w 321"/>
                  <a:gd name="T67" fmla="*/ 401 h 562"/>
                  <a:gd name="T68" fmla="*/ 2 w 321"/>
                  <a:gd name="T69" fmla="*/ 420 h 562"/>
                  <a:gd name="T70" fmla="*/ 25 w 321"/>
                  <a:gd name="T71" fmla="*/ 427 h 562"/>
                  <a:gd name="T72" fmla="*/ 12 w 321"/>
                  <a:gd name="T73" fmla="*/ 449 h 562"/>
                  <a:gd name="T74" fmla="*/ 19 w 321"/>
                  <a:gd name="T75" fmla="*/ 474 h 562"/>
                  <a:gd name="T76" fmla="*/ 26 w 321"/>
                  <a:gd name="T77" fmla="*/ 499 h 562"/>
                  <a:gd name="T78" fmla="*/ 41 w 321"/>
                  <a:gd name="T79" fmla="*/ 475 h 562"/>
                  <a:gd name="T80" fmla="*/ 35 w 321"/>
                  <a:gd name="T81" fmla="*/ 458 h 562"/>
                  <a:gd name="T82" fmla="*/ 44 w 321"/>
                  <a:gd name="T83" fmla="*/ 446 h 562"/>
                  <a:gd name="T84" fmla="*/ 61 w 321"/>
                  <a:gd name="T85" fmla="*/ 463 h 562"/>
                  <a:gd name="T86" fmla="*/ 62 w 321"/>
                  <a:gd name="T87" fmla="*/ 482 h 562"/>
                  <a:gd name="T88" fmla="*/ 73 w 321"/>
                  <a:gd name="T89" fmla="*/ 500 h 562"/>
                  <a:gd name="T90" fmla="*/ 79 w 321"/>
                  <a:gd name="T91" fmla="*/ 491 h 562"/>
                  <a:gd name="T92" fmla="*/ 80 w 321"/>
                  <a:gd name="T93" fmla="*/ 520 h 562"/>
                  <a:gd name="T94" fmla="*/ 99 w 321"/>
                  <a:gd name="T95" fmla="*/ 538 h 562"/>
                  <a:gd name="T96" fmla="*/ 105 w 321"/>
                  <a:gd name="T97" fmla="*/ 560 h 562"/>
                  <a:gd name="T98" fmla="*/ 118 w 321"/>
                  <a:gd name="T99" fmla="*/ 554 h 562"/>
                  <a:gd name="T100" fmla="*/ 140 w 321"/>
                  <a:gd name="T101" fmla="*/ 549 h 562"/>
                  <a:gd name="T102" fmla="*/ 160 w 321"/>
                  <a:gd name="T103" fmla="*/ 533 h 562"/>
                  <a:gd name="T104" fmla="*/ 160 w 321"/>
                  <a:gd name="T105" fmla="*/ 507 h 562"/>
                  <a:gd name="T106" fmla="*/ 171 w 321"/>
                  <a:gd name="T107" fmla="*/ 516 h 562"/>
                  <a:gd name="T108" fmla="*/ 192 w 321"/>
                  <a:gd name="T109" fmla="*/ 525 h 562"/>
                  <a:gd name="T110" fmla="*/ 208 w 321"/>
                  <a:gd name="T111" fmla="*/ 512 h 562"/>
                  <a:gd name="T112" fmla="*/ 230 w 321"/>
                  <a:gd name="T113" fmla="*/ 514 h 562"/>
                  <a:gd name="T114" fmla="*/ 238 w 321"/>
                  <a:gd name="T115" fmla="*/ 493 h 562"/>
                  <a:gd name="T116" fmla="*/ 255 w 321"/>
                  <a:gd name="T117" fmla="*/ 487 h 562"/>
                  <a:gd name="T118" fmla="*/ 277 w 321"/>
                  <a:gd name="T119" fmla="*/ 500 h 562"/>
                  <a:gd name="T120" fmla="*/ 284 w 321"/>
                  <a:gd name="T121" fmla="*/ 477 h 562"/>
                  <a:gd name="T122" fmla="*/ 302 w 321"/>
                  <a:gd name="T123" fmla="*/ 465 h 5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1"/>
                  <a:gd name="T187" fmla="*/ 0 h 562"/>
                  <a:gd name="T188" fmla="*/ 321 w 321"/>
                  <a:gd name="T189" fmla="*/ 562 h 5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1" h="562">
                    <a:moveTo>
                      <a:pt x="319" y="456"/>
                    </a:moveTo>
                    <a:lnTo>
                      <a:pt x="320" y="453"/>
                    </a:lnTo>
                    <a:lnTo>
                      <a:pt x="319" y="452"/>
                    </a:lnTo>
                    <a:lnTo>
                      <a:pt x="319" y="451"/>
                    </a:lnTo>
                    <a:lnTo>
                      <a:pt x="318" y="451"/>
                    </a:lnTo>
                    <a:lnTo>
                      <a:pt x="320" y="448"/>
                    </a:lnTo>
                    <a:lnTo>
                      <a:pt x="317" y="446"/>
                    </a:lnTo>
                    <a:lnTo>
                      <a:pt x="318" y="444"/>
                    </a:lnTo>
                    <a:lnTo>
                      <a:pt x="318" y="443"/>
                    </a:lnTo>
                    <a:lnTo>
                      <a:pt x="317" y="443"/>
                    </a:lnTo>
                    <a:lnTo>
                      <a:pt x="317" y="445"/>
                    </a:lnTo>
                    <a:lnTo>
                      <a:pt x="313" y="443"/>
                    </a:lnTo>
                    <a:lnTo>
                      <a:pt x="312" y="444"/>
                    </a:lnTo>
                    <a:lnTo>
                      <a:pt x="312" y="446"/>
                    </a:lnTo>
                    <a:lnTo>
                      <a:pt x="310" y="446"/>
                    </a:lnTo>
                    <a:lnTo>
                      <a:pt x="309" y="446"/>
                    </a:lnTo>
                    <a:lnTo>
                      <a:pt x="307" y="452"/>
                    </a:lnTo>
                    <a:lnTo>
                      <a:pt x="304" y="449"/>
                    </a:lnTo>
                    <a:lnTo>
                      <a:pt x="304" y="446"/>
                    </a:lnTo>
                    <a:lnTo>
                      <a:pt x="303" y="444"/>
                    </a:lnTo>
                    <a:lnTo>
                      <a:pt x="302" y="444"/>
                    </a:lnTo>
                    <a:lnTo>
                      <a:pt x="302" y="443"/>
                    </a:lnTo>
                    <a:lnTo>
                      <a:pt x="305" y="440"/>
                    </a:lnTo>
                    <a:lnTo>
                      <a:pt x="307" y="440"/>
                    </a:lnTo>
                    <a:lnTo>
                      <a:pt x="309" y="438"/>
                    </a:lnTo>
                    <a:lnTo>
                      <a:pt x="307" y="437"/>
                    </a:lnTo>
                    <a:lnTo>
                      <a:pt x="308" y="436"/>
                    </a:lnTo>
                    <a:lnTo>
                      <a:pt x="307" y="436"/>
                    </a:lnTo>
                    <a:lnTo>
                      <a:pt x="309" y="435"/>
                    </a:lnTo>
                    <a:lnTo>
                      <a:pt x="307" y="435"/>
                    </a:lnTo>
                    <a:lnTo>
                      <a:pt x="306" y="434"/>
                    </a:lnTo>
                    <a:lnTo>
                      <a:pt x="306" y="431"/>
                    </a:lnTo>
                    <a:lnTo>
                      <a:pt x="304" y="431"/>
                    </a:lnTo>
                    <a:lnTo>
                      <a:pt x="304" y="429"/>
                    </a:lnTo>
                    <a:lnTo>
                      <a:pt x="304" y="427"/>
                    </a:lnTo>
                    <a:lnTo>
                      <a:pt x="302" y="427"/>
                    </a:lnTo>
                    <a:lnTo>
                      <a:pt x="302" y="424"/>
                    </a:lnTo>
                    <a:lnTo>
                      <a:pt x="301" y="423"/>
                    </a:lnTo>
                    <a:lnTo>
                      <a:pt x="300" y="422"/>
                    </a:lnTo>
                    <a:lnTo>
                      <a:pt x="298" y="419"/>
                    </a:lnTo>
                    <a:lnTo>
                      <a:pt x="297" y="414"/>
                    </a:lnTo>
                    <a:lnTo>
                      <a:pt x="294" y="414"/>
                    </a:lnTo>
                    <a:lnTo>
                      <a:pt x="291" y="411"/>
                    </a:lnTo>
                    <a:lnTo>
                      <a:pt x="289" y="408"/>
                    </a:lnTo>
                    <a:lnTo>
                      <a:pt x="288" y="408"/>
                    </a:lnTo>
                    <a:lnTo>
                      <a:pt x="287" y="409"/>
                    </a:lnTo>
                    <a:lnTo>
                      <a:pt x="286" y="409"/>
                    </a:lnTo>
                    <a:lnTo>
                      <a:pt x="286" y="405"/>
                    </a:lnTo>
                    <a:lnTo>
                      <a:pt x="285" y="403"/>
                    </a:lnTo>
                    <a:lnTo>
                      <a:pt x="286" y="399"/>
                    </a:lnTo>
                    <a:lnTo>
                      <a:pt x="282" y="395"/>
                    </a:lnTo>
                    <a:lnTo>
                      <a:pt x="280" y="388"/>
                    </a:lnTo>
                    <a:lnTo>
                      <a:pt x="277" y="385"/>
                    </a:lnTo>
                    <a:lnTo>
                      <a:pt x="276" y="388"/>
                    </a:lnTo>
                    <a:lnTo>
                      <a:pt x="276" y="392"/>
                    </a:lnTo>
                    <a:lnTo>
                      <a:pt x="275" y="392"/>
                    </a:lnTo>
                    <a:lnTo>
                      <a:pt x="274" y="392"/>
                    </a:lnTo>
                    <a:lnTo>
                      <a:pt x="273" y="393"/>
                    </a:lnTo>
                    <a:lnTo>
                      <a:pt x="272" y="393"/>
                    </a:lnTo>
                    <a:lnTo>
                      <a:pt x="272" y="392"/>
                    </a:lnTo>
                    <a:lnTo>
                      <a:pt x="265" y="385"/>
                    </a:lnTo>
                    <a:lnTo>
                      <a:pt x="264" y="383"/>
                    </a:lnTo>
                    <a:lnTo>
                      <a:pt x="264" y="378"/>
                    </a:lnTo>
                    <a:lnTo>
                      <a:pt x="263" y="372"/>
                    </a:lnTo>
                    <a:lnTo>
                      <a:pt x="264" y="371"/>
                    </a:lnTo>
                    <a:lnTo>
                      <a:pt x="267" y="365"/>
                    </a:lnTo>
                    <a:lnTo>
                      <a:pt x="268" y="365"/>
                    </a:lnTo>
                    <a:lnTo>
                      <a:pt x="268" y="363"/>
                    </a:lnTo>
                    <a:lnTo>
                      <a:pt x="269" y="363"/>
                    </a:lnTo>
                    <a:lnTo>
                      <a:pt x="268" y="362"/>
                    </a:lnTo>
                    <a:lnTo>
                      <a:pt x="269" y="359"/>
                    </a:lnTo>
                    <a:lnTo>
                      <a:pt x="268" y="359"/>
                    </a:lnTo>
                    <a:lnTo>
                      <a:pt x="267" y="361"/>
                    </a:lnTo>
                    <a:lnTo>
                      <a:pt x="266" y="361"/>
                    </a:lnTo>
                    <a:lnTo>
                      <a:pt x="265" y="360"/>
                    </a:lnTo>
                    <a:lnTo>
                      <a:pt x="264" y="359"/>
                    </a:lnTo>
                    <a:lnTo>
                      <a:pt x="263" y="359"/>
                    </a:lnTo>
                    <a:lnTo>
                      <a:pt x="264" y="357"/>
                    </a:lnTo>
                    <a:lnTo>
                      <a:pt x="263" y="355"/>
                    </a:lnTo>
                    <a:lnTo>
                      <a:pt x="261" y="355"/>
                    </a:lnTo>
                    <a:lnTo>
                      <a:pt x="259" y="355"/>
                    </a:lnTo>
                    <a:lnTo>
                      <a:pt x="257" y="352"/>
                    </a:lnTo>
                    <a:lnTo>
                      <a:pt x="255" y="352"/>
                    </a:lnTo>
                    <a:lnTo>
                      <a:pt x="252" y="349"/>
                    </a:lnTo>
                    <a:lnTo>
                      <a:pt x="251" y="352"/>
                    </a:lnTo>
                    <a:lnTo>
                      <a:pt x="250" y="351"/>
                    </a:lnTo>
                    <a:lnTo>
                      <a:pt x="248" y="353"/>
                    </a:lnTo>
                    <a:lnTo>
                      <a:pt x="245" y="354"/>
                    </a:lnTo>
                    <a:lnTo>
                      <a:pt x="245" y="356"/>
                    </a:lnTo>
                    <a:lnTo>
                      <a:pt x="240" y="356"/>
                    </a:lnTo>
                    <a:lnTo>
                      <a:pt x="237" y="355"/>
                    </a:lnTo>
                    <a:lnTo>
                      <a:pt x="233" y="347"/>
                    </a:lnTo>
                    <a:lnTo>
                      <a:pt x="230" y="345"/>
                    </a:lnTo>
                    <a:lnTo>
                      <a:pt x="227" y="344"/>
                    </a:lnTo>
                    <a:lnTo>
                      <a:pt x="227" y="342"/>
                    </a:lnTo>
                    <a:lnTo>
                      <a:pt x="225" y="342"/>
                    </a:lnTo>
                    <a:lnTo>
                      <a:pt x="224" y="344"/>
                    </a:lnTo>
                    <a:lnTo>
                      <a:pt x="224" y="345"/>
                    </a:lnTo>
                    <a:lnTo>
                      <a:pt x="224" y="346"/>
                    </a:lnTo>
                    <a:lnTo>
                      <a:pt x="221" y="351"/>
                    </a:lnTo>
                    <a:lnTo>
                      <a:pt x="216" y="349"/>
                    </a:lnTo>
                    <a:lnTo>
                      <a:pt x="214" y="348"/>
                    </a:lnTo>
                    <a:lnTo>
                      <a:pt x="212" y="342"/>
                    </a:lnTo>
                    <a:lnTo>
                      <a:pt x="211" y="341"/>
                    </a:lnTo>
                    <a:lnTo>
                      <a:pt x="209" y="342"/>
                    </a:lnTo>
                    <a:lnTo>
                      <a:pt x="208" y="341"/>
                    </a:lnTo>
                    <a:lnTo>
                      <a:pt x="202" y="338"/>
                    </a:lnTo>
                    <a:lnTo>
                      <a:pt x="199" y="340"/>
                    </a:lnTo>
                    <a:lnTo>
                      <a:pt x="197" y="341"/>
                    </a:lnTo>
                    <a:lnTo>
                      <a:pt x="195" y="341"/>
                    </a:lnTo>
                    <a:lnTo>
                      <a:pt x="195" y="342"/>
                    </a:lnTo>
                    <a:lnTo>
                      <a:pt x="194" y="341"/>
                    </a:lnTo>
                    <a:lnTo>
                      <a:pt x="192" y="338"/>
                    </a:lnTo>
                    <a:lnTo>
                      <a:pt x="194" y="337"/>
                    </a:lnTo>
                    <a:lnTo>
                      <a:pt x="194" y="336"/>
                    </a:lnTo>
                    <a:lnTo>
                      <a:pt x="191" y="333"/>
                    </a:lnTo>
                    <a:lnTo>
                      <a:pt x="191" y="332"/>
                    </a:lnTo>
                    <a:lnTo>
                      <a:pt x="192" y="331"/>
                    </a:lnTo>
                    <a:lnTo>
                      <a:pt x="192" y="329"/>
                    </a:lnTo>
                    <a:lnTo>
                      <a:pt x="189" y="327"/>
                    </a:lnTo>
                    <a:lnTo>
                      <a:pt x="189" y="325"/>
                    </a:lnTo>
                    <a:lnTo>
                      <a:pt x="188" y="325"/>
                    </a:lnTo>
                    <a:lnTo>
                      <a:pt x="187" y="324"/>
                    </a:lnTo>
                    <a:lnTo>
                      <a:pt x="183" y="317"/>
                    </a:lnTo>
                    <a:lnTo>
                      <a:pt x="183" y="315"/>
                    </a:lnTo>
                    <a:lnTo>
                      <a:pt x="182" y="316"/>
                    </a:lnTo>
                    <a:lnTo>
                      <a:pt x="180" y="312"/>
                    </a:lnTo>
                    <a:lnTo>
                      <a:pt x="176" y="314"/>
                    </a:lnTo>
                    <a:lnTo>
                      <a:pt x="173" y="314"/>
                    </a:lnTo>
                    <a:lnTo>
                      <a:pt x="172" y="315"/>
                    </a:lnTo>
                    <a:lnTo>
                      <a:pt x="170" y="318"/>
                    </a:lnTo>
                    <a:lnTo>
                      <a:pt x="170" y="316"/>
                    </a:lnTo>
                    <a:lnTo>
                      <a:pt x="170" y="314"/>
                    </a:lnTo>
                    <a:lnTo>
                      <a:pt x="166" y="312"/>
                    </a:lnTo>
                    <a:lnTo>
                      <a:pt x="164" y="313"/>
                    </a:lnTo>
                    <a:lnTo>
                      <a:pt x="162" y="312"/>
                    </a:lnTo>
                    <a:lnTo>
                      <a:pt x="162" y="311"/>
                    </a:lnTo>
                    <a:lnTo>
                      <a:pt x="160" y="309"/>
                    </a:lnTo>
                    <a:lnTo>
                      <a:pt x="159" y="309"/>
                    </a:lnTo>
                    <a:lnTo>
                      <a:pt x="159" y="310"/>
                    </a:lnTo>
                    <a:lnTo>
                      <a:pt x="159" y="308"/>
                    </a:lnTo>
                    <a:lnTo>
                      <a:pt x="158" y="307"/>
                    </a:lnTo>
                    <a:lnTo>
                      <a:pt x="156" y="308"/>
                    </a:lnTo>
                    <a:lnTo>
                      <a:pt x="155" y="307"/>
                    </a:lnTo>
                    <a:lnTo>
                      <a:pt x="152" y="306"/>
                    </a:lnTo>
                    <a:lnTo>
                      <a:pt x="151" y="303"/>
                    </a:lnTo>
                    <a:lnTo>
                      <a:pt x="151" y="304"/>
                    </a:lnTo>
                    <a:lnTo>
                      <a:pt x="149" y="302"/>
                    </a:lnTo>
                    <a:lnTo>
                      <a:pt x="147" y="303"/>
                    </a:lnTo>
                    <a:lnTo>
                      <a:pt x="147" y="302"/>
                    </a:lnTo>
                    <a:lnTo>
                      <a:pt x="146" y="303"/>
                    </a:lnTo>
                    <a:lnTo>
                      <a:pt x="145" y="303"/>
                    </a:lnTo>
                    <a:lnTo>
                      <a:pt x="145" y="305"/>
                    </a:lnTo>
                    <a:lnTo>
                      <a:pt x="144" y="305"/>
                    </a:lnTo>
                    <a:lnTo>
                      <a:pt x="143" y="304"/>
                    </a:lnTo>
                    <a:lnTo>
                      <a:pt x="142" y="305"/>
                    </a:lnTo>
                    <a:lnTo>
                      <a:pt x="142" y="304"/>
                    </a:lnTo>
                    <a:lnTo>
                      <a:pt x="141" y="303"/>
                    </a:lnTo>
                    <a:lnTo>
                      <a:pt x="141" y="302"/>
                    </a:lnTo>
                    <a:lnTo>
                      <a:pt x="140" y="302"/>
                    </a:lnTo>
                    <a:lnTo>
                      <a:pt x="141" y="299"/>
                    </a:lnTo>
                    <a:lnTo>
                      <a:pt x="144" y="293"/>
                    </a:lnTo>
                    <a:lnTo>
                      <a:pt x="146" y="286"/>
                    </a:lnTo>
                    <a:lnTo>
                      <a:pt x="145" y="286"/>
                    </a:lnTo>
                    <a:lnTo>
                      <a:pt x="143" y="290"/>
                    </a:lnTo>
                    <a:lnTo>
                      <a:pt x="141" y="288"/>
                    </a:lnTo>
                    <a:lnTo>
                      <a:pt x="140" y="289"/>
                    </a:lnTo>
                    <a:lnTo>
                      <a:pt x="140" y="291"/>
                    </a:lnTo>
                    <a:lnTo>
                      <a:pt x="139" y="290"/>
                    </a:lnTo>
                    <a:lnTo>
                      <a:pt x="137" y="290"/>
                    </a:lnTo>
                    <a:lnTo>
                      <a:pt x="134" y="293"/>
                    </a:lnTo>
                    <a:lnTo>
                      <a:pt x="134" y="291"/>
                    </a:lnTo>
                    <a:lnTo>
                      <a:pt x="132" y="290"/>
                    </a:lnTo>
                    <a:lnTo>
                      <a:pt x="131" y="285"/>
                    </a:lnTo>
                    <a:lnTo>
                      <a:pt x="131" y="283"/>
                    </a:lnTo>
                    <a:lnTo>
                      <a:pt x="131" y="282"/>
                    </a:lnTo>
                    <a:lnTo>
                      <a:pt x="129" y="281"/>
                    </a:lnTo>
                    <a:lnTo>
                      <a:pt x="128" y="283"/>
                    </a:lnTo>
                    <a:lnTo>
                      <a:pt x="129" y="280"/>
                    </a:lnTo>
                    <a:lnTo>
                      <a:pt x="128" y="277"/>
                    </a:lnTo>
                    <a:lnTo>
                      <a:pt x="125" y="275"/>
                    </a:lnTo>
                    <a:lnTo>
                      <a:pt x="126" y="273"/>
                    </a:lnTo>
                    <a:lnTo>
                      <a:pt x="127" y="273"/>
                    </a:lnTo>
                    <a:lnTo>
                      <a:pt x="126" y="270"/>
                    </a:lnTo>
                    <a:lnTo>
                      <a:pt x="128" y="270"/>
                    </a:lnTo>
                    <a:lnTo>
                      <a:pt x="129" y="269"/>
                    </a:lnTo>
                    <a:lnTo>
                      <a:pt x="131" y="267"/>
                    </a:lnTo>
                    <a:lnTo>
                      <a:pt x="132" y="264"/>
                    </a:lnTo>
                    <a:lnTo>
                      <a:pt x="132" y="265"/>
                    </a:lnTo>
                    <a:lnTo>
                      <a:pt x="133" y="264"/>
                    </a:lnTo>
                    <a:lnTo>
                      <a:pt x="133" y="263"/>
                    </a:lnTo>
                    <a:lnTo>
                      <a:pt x="134" y="261"/>
                    </a:lnTo>
                    <a:lnTo>
                      <a:pt x="131" y="260"/>
                    </a:lnTo>
                    <a:lnTo>
                      <a:pt x="132" y="258"/>
                    </a:lnTo>
                    <a:lnTo>
                      <a:pt x="131" y="255"/>
                    </a:lnTo>
                    <a:lnTo>
                      <a:pt x="134" y="255"/>
                    </a:lnTo>
                    <a:lnTo>
                      <a:pt x="134" y="254"/>
                    </a:lnTo>
                    <a:lnTo>
                      <a:pt x="136" y="253"/>
                    </a:lnTo>
                    <a:lnTo>
                      <a:pt x="137" y="251"/>
                    </a:lnTo>
                    <a:lnTo>
                      <a:pt x="139" y="251"/>
                    </a:lnTo>
                    <a:lnTo>
                      <a:pt x="140" y="247"/>
                    </a:lnTo>
                    <a:lnTo>
                      <a:pt x="141" y="248"/>
                    </a:lnTo>
                    <a:lnTo>
                      <a:pt x="142" y="246"/>
                    </a:lnTo>
                    <a:lnTo>
                      <a:pt x="142" y="245"/>
                    </a:lnTo>
                    <a:lnTo>
                      <a:pt x="143" y="244"/>
                    </a:lnTo>
                    <a:lnTo>
                      <a:pt x="142" y="241"/>
                    </a:lnTo>
                    <a:lnTo>
                      <a:pt x="142" y="240"/>
                    </a:lnTo>
                    <a:lnTo>
                      <a:pt x="141" y="237"/>
                    </a:lnTo>
                    <a:lnTo>
                      <a:pt x="136" y="231"/>
                    </a:lnTo>
                    <a:lnTo>
                      <a:pt x="133" y="229"/>
                    </a:lnTo>
                    <a:lnTo>
                      <a:pt x="132" y="226"/>
                    </a:lnTo>
                    <a:lnTo>
                      <a:pt x="133" y="226"/>
                    </a:lnTo>
                    <a:lnTo>
                      <a:pt x="137" y="224"/>
                    </a:lnTo>
                    <a:lnTo>
                      <a:pt x="137" y="221"/>
                    </a:lnTo>
                    <a:lnTo>
                      <a:pt x="137" y="219"/>
                    </a:lnTo>
                    <a:lnTo>
                      <a:pt x="137" y="213"/>
                    </a:lnTo>
                    <a:lnTo>
                      <a:pt x="140" y="210"/>
                    </a:lnTo>
                    <a:lnTo>
                      <a:pt x="143" y="204"/>
                    </a:lnTo>
                    <a:lnTo>
                      <a:pt x="146" y="204"/>
                    </a:lnTo>
                    <a:lnTo>
                      <a:pt x="149" y="201"/>
                    </a:lnTo>
                    <a:lnTo>
                      <a:pt x="150" y="199"/>
                    </a:lnTo>
                    <a:lnTo>
                      <a:pt x="153" y="199"/>
                    </a:lnTo>
                    <a:lnTo>
                      <a:pt x="157" y="191"/>
                    </a:lnTo>
                    <a:lnTo>
                      <a:pt x="157" y="188"/>
                    </a:lnTo>
                    <a:lnTo>
                      <a:pt x="156" y="186"/>
                    </a:lnTo>
                    <a:lnTo>
                      <a:pt x="157" y="182"/>
                    </a:lnTo>
                    <a:lnTo>
                      <a:pt x="155" y="172"/>
                    </a:lnTo>
                    <a:lnTo>
                      <a:pt x="162" y="167"/>
                    </a:lnTo>
                    <a:lnTo>
                      <a:pt x="164" y="165"/>
                    </a:lnTo>
                    <a:lnTo>
                      <a:pt x="162" y="162"/>
                    </a:lnTo>
                    <a:lnTo>
                      <a:pt x="162" y="157"/>
                    </a:lnTo>
                    <a:lnTo>
                      <a:pt x="162" y="154"/>
                    </a:lnTo>
                    <a:lnTo>
                      <a:pt x="166" y="152"/>
                    </a:lnTo>
                    <a:lnTo>
                      <a:pt x="167" y="152"/>
                    </a:lnTo>
                    <a:lnTo>
                      <a:pt x="171" y="147"/>
                    </a:lnTo>
                    <a:lnTo>
                      <a:pt x="173" y="145"/>
                    </a:lnTo>
                    <a:lnTo>
                      <a:pt x="175" y="141"/>
                    </a:lnTo>
                    <a:lnTo>
                      <a:pt x="177" y="143"/>
                    </a:lnTo>
                    <a:lnTo>
                      <a:pt x="178" y="142"/>
                    </a:lnTo>
                    <a:lnTo>
                      <a:pt x="180" y="141"/>
                    </a:lnTo>
                    <a:lnTo>
                      <a:pt x="180" y="138"/>
                    </a:lnTo>
                    <a:lnTo>
                      <a:pt x="182" y="136"/>
                    </a:lnTo>
                    <a:lnTo>
                      <a:pt x="184" y="135"/>
                    </a:lnTo>
                    <a:lnTo>
                      <a:pt x="189" y="138"/>
                    </a:lnTo>
                    <a:lnTo>
                      <a:pt x="192" y="136"/>
                    </a:lnTo>
                    <a:lnTo>
                      <a:pt x="196" y="129"/>
                    </a:lnTo>
                    <a:lnTo>
                      <a:pt x="200" y="125"/>
                    </a:lnTo>
                    <a:lnTo>
                      <a:pt x="202" y="121"/>
                    </a:lnTo>
                    <a:lnTo>
                      <a:pt x="203" y="121"/>
                    </a:lnTo>
                    <a:lnTo>
                      <a:pt x="205" y="126"/>
                    </a:lnTo>
                    <a:lnTo>
                      <a:pt x="207" y="128"/>
                    </a:lnTo>
                    <a:lnTo>
                      <a:pt x="208" y="127"/>
                    </a:lnTo>
                    <a:lnTo>
                      <a:pt x="211" y="129"/>
                    </a:lnTo>
                    <a:lnTo>
                      <a:pt x="214" y="127"/>
                    </a:lnTo>
                    <a:lnTo>
                      <a:pt x="214" y="125"/>
                    </a:lnTo>
                    <a:lnTo>
                      <a:pt x="215" y="124"/>
                    </a:lnTo>
                    <a:lnTo>
                      <a:pt x="215" y="121"/>
                    </a:lnTo>
                    <a:lnTo>
                      <a:pt x="216" y="119"/>
                    </a:lnTo>
                    <a:lnTo>
                      <a:pt x="215" y="115"/>
                    </a:lnTo>
                    <a:lnTo>
                      <a:pt x="216" y="112"/>
                    </a:lnTo>
                    <a:lnTo>
                      <a:pt x="217" y="107"/>
                    </a:lnTo>
                    <a:lnTo>
                      <a:pt x="217" y="105"/>
                    </a:lnTo>
                    <a:lnTo>
                      <a:pt x="218" y="104"/>
                    </a:lnTo>
                    <a:lnTo>
                      <a:pt x="216" y="96"/>
                    </a:lnTo>
                    <a:lnTo>
                      <a:pt x="212" y="98"/>
                    </a:lnTo>
                    <a:lnTo>
                      <a:pt x="211" y="95"/>
                    </a:lnTo>
                    <a:lnTo>
                      <a:pt x="208" y="92"/>
                    </a:lnTo>
                    <a:lnTo>
                      <a:pt x="202" y="92"/>
                    </a:lnTo>
                    <a:lnTo>
                      <a:pt x="201" y="93"/>
                    </a:lnTo>
                    <a:lnTo>
                      <a:pt x="200" y="101"/>
                    </a:lnTo>
                    <a:lnTo>
                      <a:pt x="197" y="101"/>
                    </a:lnTo>
                    <a:lnTo>
                      <a:pt x="196" y="99"/>
                    </a:lnTo>
                    <a:lnTo>
                      <a:pt x="195" y="93"/>
                    </a:lnTo>
                    <a:lnTo>
                      <a:pt x="194" y="91"/>
                    </a:lnTo>
                    <a:lnTo>
                      <a:pt x="197" y="90"/>
                    </a:lnTo>
                    <a:lnTo>
                      <a:pt x="196" y="88"/>
                    </a:lnTo>
                    <a:lnTo>
                      <a:pt x="197" y="85"/>
                    </a:lnTo>
                    <a:lnTo>
                      <a:pt x="200" y="80"/>
                    </a:lnTo>
                    <a:lnTo>
                      <a:pt x="198" y="78"/>
                    </a:lnTo>
                    <a:lnTo>
                      <a:pt x="196" y="78"/>
                    </a:lnTo>
                    <a:lnTo>
                      <a:pt x="195" y="77"/>
                    </a:lnTo>
                    <a:lnTo>
                      <a:pt x="196" y="73"/>
                    </a:lnTo>
                    <a:lnTo>
                      <a:pt x="198" y="74"/>
                    </a:lnTo>
                    <a:lnTo>
                      <a:pt x="200" y="72"/>
                    </a:lnTo>
                    <a:lnTo>
                      <a:pt x="199" y="70"/>
                    </a:lnTo>
                    <a:lnTo>
                      <a:pt x="192" y="70"/>
                    </a:lnTo>
                    <a:lnTo>
                      <a:pt x="189" y="73"/>
                    </a:lnTo>
                    <a:lnTo>
                      <a:pt x="186" y="73"/>
                    </a:lnTo>
                    <a:lnTo>
                      <a:pt x="182" y="74"/>
                    </a:lnTo>
                    <a:lnTo>
                      <a:pt x="178" y="71"/>
                    </a:lnTo>
                    <a:lnTo>
                      <a:pt x="176" y="68"/>
                    </a:lnTo>
                    <a:lnTo>
                      <a:pt x="172" y="66"/>
                    </a:lnTo>
                    <a:lnTo>
                      <a:pt x="171" y="63"/>
                    </a:lnTo>
                    <a:lnTo>
                      <a:pt x="168" y="61"/>
                    </a:lnTo>
                    <a:lnTo>
                      <a:pt x="166" y="58"/>
                    </a:lnTo>
                    <a:lnTo>
                      <a:pt x="164" y="54"/>
                    </a:lnTo>
                    <a:lnTo>
                      <a:pt x="160" y="49"/>
                    </a:lnTo>
                    <a:lnTo>
                      <a:pt x="160" y="44"/>
                    </a:lnTo>
                    <a:lnTo>
                      <a:pt x="162" y="40"/>
                    </a:lnTo>
                    <a:lnTo>
                      <a:pt x="160" y="38"/>
                    </a:lnTo>
                    <a:lnTo>
                      <a:pt x="157" y="37"/>
                    </a:lnTo>
                    <a:lnTo>
                      <a:pt x="156" y="38"/>
                    </a:lnTo>
                    <a:lnTo>
                      <a:pt x="151" y="39"/>
                    </a:lnTo>
                    <a:lnTo>
                      <a:pt x="149" y="40"/>
                    </a:lnTo>
                    <a:lnTo>
                      <a:pt x="145" y="40"/>
                    </a:lnTo>
                    <a:lnTo>
                      <a:pt x="141" y="32"/>
                    </a:lnTo>
                    <a:lnTo>
                      <a:pt x="138" y="32"/>
                    </a:lnTo>
                    <a:lnTo>
                      <a:pt x="138" y="27"/>
                    </a:lnTo>
                    <a:lnTo>
                      <a:pt x="136" y="27"/>
                    </a:lnTo>
                    <a:lnTo>
                      <a:pt x="131" y="27"/>
                    </a:lnTo>
                    <a:lnTo>
                      <a:pt x="131" y="28"/>
                    </a:lnTo>
                    <a:lnTo>
                      <a:pt x="123" y="24"/>
                    </a:lnTo>
                    <a:lnTo>
                      <a:pt x="119" y="20"/>
                    </a:lnTo>
                    <a:lnTo>
                      <a:pt x="117" y="20"/>
                    </a:lnTo>
                    <a:lnTo>
                      <a:pt x="116" y="17"/>
                    </a:lnTo>
                    <a:lnTo>
                      <a:pt x="115" y="17"/>
                    </a:lnTo>
                    <a:lnTo>
                      <a:pt x="113" y="18"/>
                    </a:lnTo>
                    <a:lnTo>
                      <a:pt x="111" y="15"/>
                    </a:lnTo>
                    <a:lnTo>
                      <a:pt x="109" y="14"/>
                    </a:lnTo>
                    <a:lnTo>
                      <a:pt x="105" y="17"/>
                    </a:lnTo>
                    <a:lnTo>
                      <a:pt x="102" y="17"/>
                    </a:lnTo>
                    <a:lnTo>
                      <a:pt x="101" y="15"/>
                    </a:lnTo>
                    <a:lnTo>
                      <a:pt x="96" y="10"/>
                    </a:lnTo>
                    <a:lnTo>
                      <a:pt x="90" y="6"/>
                    </a:lnTo>
                    <a:lnTo>
                      <a:pt x="85" y="0"/>
                    </a:lnTo>
                    <a:lnTo>
                      <a:pt x="85" y="1"/>
                    </a:lnTo>
                    <a:lnTo>
                      <a:pt x="83" y="0"/>
                    </a:lnTo>
                    <a:lnTo>
                      <a:pt x="82" y="3"/>
                    </a:lnTo>
                    <a:lnTo>
                      <a:pt x="80" y="2"/>
                    </a:lnTo>
                    <a:lnTo>
                      <a:pt x="78" y="3"/>
                    </a:lnTo>
                    <a:lnTo>
                      <a:pt x="78" y="6"/>
                    </a:lnTo>
                    <a:lnTo>
                      <a:pt x="76" y="7"/>
                    </a:lnTo>
                    <a:lnTo>
                      <a:pt x="76" y="10"/>
                    </a:lnTo>
                    <a:lnTo>
                      <a:pt x="74" y="12"/>
                    </a:lnTo>
                    <a:lnTo>
                      <a:pt x="74" y="15"/>
                    </a:lnTo>
                    <a:lnTo>
                      <a:pt x="72" y="17"/>
                    </a:lnTo>
                    <a:lnTo>
                      <a:pt x="71" y="19"/>
                    </a:lnTo>
                    <a:lnTo>
                      <a:pt x="72" y="19"/>
                    </a:lnTo>
                    <a:lnTo>
                      <a:pt x="75" y="22"/>
                    </a:lnTo>
                    <a:lnTo>
                      <a:pt x="77" y="24"/>
                    </a:lnTo>
                    <a:lnTo>
                      <a:pt x="79" y="25"/>
                    </a:lnTo>
                    <a:lnTo>
                      <a:pt x="80" y="28"/>
                    </a:lnTo>
                    <a:lnTo>
                      <a:pt x="83" y="28"/>
                    </a:lnTo>
                    <a:lnTo>
                      <a:pt x="83" y="29"/>
                    </a:lnTo>
                    <a:lnTo>
                      <a:pt x="83" y="31"/>
                    </a:lnTo>
                    <a:lnTo>
                      <a:pt x="84" y="32"/>
                    </a:lnTo>
                    <a:lnTo>
                      <a:pt x="85" y="38"/>
                    </a:lnTo>
                    <a:lnTo>
                      <a:pt x="83" y="41"/>
                    </a:lnTo>
                    <a:lnTo>
                      <a:pt x="86" y="48"/>
                    </a:lnTo>
                    <a:lnTo>
                      <a:pt x="88" y="51"/>
                    </a:lnTo>
                    <a:lnTo>
                      <a:pt x="88" y="56"/>
                    </a:lnTo>
                    <a:lnTo>
                      <a:pt x="87" y="57"/>
                    </a:lnTo>
                    <a:lnTo>
                      <a:pt x="88" y="62"/>
                    </a:lnTo>
                    <a:lnTo>
                      <a:pt x="91" y="66"/>
                    </a:lnTo>
                    <a:lnTo>
                      <a:pt x="93" y="67"/>
                    </a:lnTo>
                    <a:lnTo>
                      <a:pt x="94" y="66"/>
                    </a:lnTo>
                    <a:lnTo>
                      <a:pt x="96" y="66"/>
                    </a:lnTo>
                    <a:lnTo>
                      <a:pt x="96" y="68"/>
                    </a:lnTo>
                    <a:lnTo>
                      <a:pt x="102" y="72"/>
                    </a:lnTo>
                    <a:lnTo>
                      <a:pt x="104" y="72"/>
                    </a:lnTo>
                    <a:lnTo>
                      <a:pt x="104" y="75"/>
                    </a:lnTo>
                    <a:lnTo>
                      <a:pt x="106" y="76"/>
                    </a:lnTo>
                    <a:lnTo>
                      <a:pt x="108" y="84"/>
                    </a:lnTo>
                    <a:lnTo>
                      <a:pt x="107" y="89"/>
                    </a:lnTo>
                    <a:lnTo>
                      <a:pt x="105" y="92"/>
                    </a:lnTo>
                    <a:lnTo>
                      <a:pt x="102" y="93"/>
                    </a:lnTo>
                    <a:lnTo>
                      <a:pt x="102" y="95"/>
                    </a:lnTo>
                    <a:lnTo>
                      <a:pt x="104" y="98"/>
                    </a:lnTo>
                    <a:lnTo>
                      <a:pt x="104" y="101"/>
                    </a:lnTo>
                    <a:lnTo>
                      <a:pt x="108" y="107"/>
                    </a:lnTo>
                    <a:lnTo>
                      <a:pt x="106" y="108"/>
                    </a:lnTo>
                    <a:lnTo>
                      <a:pt x="104" y="112"/>
                    </a:lnTo>
                    <a:lnTo>
                      <a:pt x="100" y="112"/>
                    </a:lnTo>
                    <a:lnTo>
                      <a:pt x="99" y="112"/>
                    </a:lnTo>
                    <a:lnTo>
                      <a:pt x="98" y="107"/>
                    </a:lnTo>
                    <a:lnTo>
                      <a:pt x="96" y="104"/>
                    </a:lnTo>
                    <a:lnTo>
                      <a:pt x="96" y="100"/>
                    </a:lnTo>
                    <a:lnTo>
                      <a:pt x="94" y="98"/>
                    </a:lnTo>
                    <a:lnTo>
                      <a:pt x="91" y="101"/>
                    </a:lnTo>
                    <a:lnTo>
                      <a:pt x="91" y="103"/>
                    </a:lnTo>
                    <a:lnTo>
                      <a:pt x="91" y="104"/>
                    </a:lnTo>
                    <a:lnTo>
                      <a:pt x="90" y="106"/>
                    </a:lnTo>
                    <a:lnTo>
                      <a:pt x="89" y="108"/>
                    </a:lnTo>
                    <a:lnTo>
                      <a:pt x="87" y="108"/>
                    </a:lnTo>
                    <a:lnTo>
                      <a:pt x="86" y="107"/>
                    </a:lnTo>
                    <a:lnTo>
                      <a:pt x="81" y="107"/>
                    </a:lnTo>
                    <a:lnTo>
                      <a:pt x="80" y="106"/>
                    </a:lnTo>
                    <a:lnTo>
                      <a:pt x="78" y="105"/>
                    </a:lnTo>
                    <a:lnTo>
                      <a:pt x="74" y="106"/>
                    </a:lnTo>
                    <a:lnTo>
                      <a:pt x="73" y="108"/>
                    </a:lnTo>
                    <a:lnTo>
                      <a:pt x="70" y="109"/>
                    </a:lnTo>
                    <a:lnTo>
                      <a:pt x="69" y="111"/>
                    </a:lnTo>
                    <a:lnTo>
                      <a:pt x="69" y="115"/>
                    </a:lnTo>
                    <a:lnTo>
                      <a:pt x="68" y="117"/>
                    </a:lnTo>
                    <a:lnTo>
                      <a:pt x="66" y="118"/>
                    </a:lnTo>
                    <a:lnTo>
                      <a:pt x="63" y="117"/>
                    </a:lnTo>
                    <a:lnTo>
                      <a:pt x="62" y="119"/>
                    </a:lnTo>
                    <a:lnTo>
                      <a:pt x="63" y="121"/>
                    </a:lnTo>
                    <a:lnTo>
                      <a:pt x="62" y="123"/>
                    </a:lnTo>
                    <a:lnTo>
                      <a:pt x="62" y="126"/>
                    </a:lnTo>
                    <a:lnTo>
                      <a:pt x="61" y="129"/>
                    </a:lnTo>
                    <a:lnTo>
                      <a:pt x="58" y="131"/>
                    </a:lnTo>
                    <a:lnTo>
                      <a:pt x="57" y="133"/>
                    </a:lnTo>
                    <a:lnTo>
                      <a:pt x="55" y="136"/>
                    </a:lnTo>
                    <a:lnTo>
                      <a:pt x="55" y="139"/>
                    </a:lnTo>
                    <a:lnTo>
                      <a:pt x="54" y="141"/>
                    </a:lnTo>
                    <a:lnTo>
                      <a:pt x="52" y="145"/>
                    </a:lnTo>
                    <a:lnTo>
                      <a:pt x="52" y="148"/>
                    </a:lnTo>
                    <a:lnTo>
                      <a:pt x="51" y="150"/>
                    </a:lnTo>
                    <a:lnTo>
                      <a:pt x="50" y="150"/>
                    </a:lnTo>
                    <a:lnTo>
                      <a:pt x="50" y="148"/>
                    </a:lnTo>
                    <a:lnTo>
                      <a:pt x="49" y="148"/>
                    </a:lnTo>
                    <a:lnTo>
                      <a:pt x="49" y="154"/>
                    </a:lnTo>
                    <a:lnTo>
                      <a:pt x="47" y="156"/>
                    </a:lnTo>
                    <a:lnTo>
                      <a:pt x="44" y="156"/>
                    </a:lnTo>
                    <a:lnTo>
                      <a:pt x="43" y="157"/>
                    </a:lnTo>
                    <a:lnTo>
                      <a:pt x="44" y="158"/>
                    </a:lnTo>
                    <a:lnTo>
                      <a:pt x="46" y="164"/>
                    </a:lnTo>
                    <a:lnTo>
                      <a:pt x="46" y="166"/>
                    </a:lnTo>
                    <a:lnTo>
                      <a:pt x="47" y="169"/>
                    </a:lnTo>
                    <a:lnTo>
                      <a:pt x="44" y="170"/>
                    </a:lnTo>
                    <a:lnTo>
                      <a:pt x="41" y="174"/>
                    </a:lnTo>
                    <a:lnTo>
                      <a:pt x="39" y="176"/>
                    </a:lnTo>
                    <a:lnTo>
                      <a:pt x="43" y="180"/>
                    </a:lnTo>
                    <a:lnTo>
                      <a:pt x="41" y="183"/>
                    </a:lnTo>
                    <a:lnTo>
                      <a:pt x="44" y="187"/>
                    </a:lnTo>
                    <a:lnTo>
                      <a:pt x="41" y="189"/>
                    </a:lnTo>
                    <a:lnTo>
                      <a:pt x="41" y="191"/>
                    </a:lnTo>
                    <a:lnTo>
                      <a:pt x="41" y="192"/>
                    </a:lnTo>
                    <a:lnTo>
                      <a:pt x="40" y="193"/>
                    </a:lnTo>
                    <a:lnTo>
                      <a:pt x="37" y="193"/>
                    </a:lnTo>
                    <a:lnTo>
                      <a:pt x="36" y="195"/>
                    </a:lnTo>
                    <a:lnTo>
                      <a:pt x="33" y="196"/>
                    </a:lnTo>
                    <a:lnTo>
                      <a:pt x="31" y="199"/>
                    </a:lnTo>
                    <a:lnTo>
                      <a:pt x="30" y="198"/>
                    </a:lnTo>
                    <a:lnTo>
                      <a:pt x="29" y="199"/>
                    </a:lnTo>
                    <a:lnTo>
                      <a:pt x="29" y="202"/>
                    </a:lnTo>
                    <a:lnTo>
                      <a:pt x="28" y="203"/>
                    </a:lnTo>
                    <a:lnTo>
                      <a:pt x="26" y="204"/>
                    </a:lnTo>
                    <a:lnTo>
                      <a:pt x="25" y="207"/>
                    </a:lnTo>
                    <a:lnTo>
                      <a:pt x="25" y="208"/>
                    </a:lnTo>
                    <a:lnTo>
                      <a:pt x="23" y="208"/>
                    </a:lnTo>
                    <a:lnTo>
                      <a:pt x="21" y="205"/>
                    </a:lnTo>
                    <a:lnTo>
                      <a:pt x="16" y="204"/>
                    </a:lnTo>
                    <a:lnTo>
                      <a:pt x="13" y="204"/>
                    </a:lnTo>
                    <a:lnTo>
                      <a:pt x="14" y="212"/>
                    </a:lnTo>
                    <a:lnTo>
                      <a:pt x="16" y="213"/>
                    </a:lnTo>
                    <a:lnTo>
                      <a:pt x="17" y="216"/>
                    </a:lnTo>
                    <a:lnTo>
                      <a:pt x="17" y="218"/>
                    </a:lnTo>
                    <a:lnTo>
                      <a:pt x="18" y="221"/>
                    </a:lnTo>
                    <a:lnTo>
                      <a:pt x="17" y="224"/>
                    </a:lnTo>
                    <a:lnTo>
                      <a:pt x="17" y="228"/>
                    </a:lnTo>
                    <a:lnTo>
                      <a:pt x="17" y="230"/>
                    </a:lnTo>
                    <a:lnTo>
                      <a:pt x="18" y="231"/>
                    </a:lnTo>
                    <a:lnTo>
                      <a:pt x="18" y="236"/>
                    </a:lnTo>
                    <a:lnTo>
                      <a:pt x="21" y="238"/>
                    </a:lnTo>
                    <a:lnTo>
                      <a:pt x="19" y="241"/>
                    </a:lnTo>
                    <a:lnTo>
                      <a:pt x="22" y="243"/>
                    </a:lnTo>
                    <a:lnTo>
                      <a:pt x="21" y="245"/>
                    </a:lnTo>
                    <a:lnTo>
                      <a:pt x="21" y="247"/>
                    </a:lnTo>
                    <a:lnTo>
                      <a:pt x="20" y="249"/>
                    </a:lnTo>
                    <a:lnTo>
                      <a:pt x="20" y="251"/>
                    </a:lnTo>
                    <a:lnTo>
                      <a:pt x="21" y="253"/>
                    </a:lnTo>
                    <a:lnTo>
                      <a:pt x="19" y="255"/>
                    </a:lnTo>
                    <a:lnTo>
                      <a:pt x="21" y="261"/>
                    </a:lnTo>
                    <a:lnTo>
                      <a:pt x="21" y="264"/>
                    </a:lnTo>
                    <a:lnTo>
                      <a:pt x="23" y="265"/>
                    </a:lnTo>
                    <a:lnTo>
                      <a:pt x="22" y="266"/>
                    </a:lnTo>
                    <a:lnTo>
                      <a:pt x="23" y="267"/>
                    </a:lnTo>
                    <a:lnTo>
                      <a:pt x="19" y="268"/>
                    </a:lnTo>
                    <a:lnTo>
                      <a:pt x="17" y="268"/>
                    </a:lnTo>
                    <a:lnTo>
                      <a:pt x="15" y="270"/>
                    </a:lnTo>
                    <a:lnTo>
                      <a:pt x="14" y="271"/>
                    </a:lnTo>
                    <a:lnTo>
                      <a:pt x="13" y="277"/>
                    </a:lnTo>
                    <a:lnTo>
                      <a:pt x="13" y="279"/>
                    </a:lnTo>
                    <a:lnTo>
                      <a:pt x="14" y="280"/>
                    </a:lnTo>
                    <a:lnTo>
                      <a:pt x="12" y="283"/>
                    </a:lnTo>
                    <a:lnTo>
                      <a:pt x="13" y="286"/>
                    </a:lnTo>
                    <a:lnTo>
                      <a:pt x="15" y="287"/>
                    </a:lnTo>
                    <a:lnTo>
                      <a:pt x="16" y="289"/>
                    </a:lnTo>
                    <a:lnTo>
                      <a:pt x="17" y="290"/>
                    </a:lnTo>
                    <a:lnTo>
                      <a:pt x="18" y="291"/>
                    </a:lnTo>
                    <a:lnTo>
                      <a:pt x="17" y="293"/>
                    </a:lnTo>
                    <a:lnTo>
                      <a:pt x="17" y="295"/>
                    </a:lnTo>
                    <a:lnTo>
                      <a:pt x="17" y="298"/>
                    </a:lnTo>
                    <a:lnTo>
                      <a:pt x="19" y="304"/>
                    </a:lnTo>
                    <a:lnTo>
                      <a:pt x="23" y="311"/>
                    </a:lnTo>
                    <a:lnTo>
                      <a:pt x="25" y="313"/>
                    </a:lnTo>
                    <a:lnTo>
                      <a:pt x="26" y="314"/>
                    </a:lnTo>
                    <a:lnTo>
                      <a:pt x="28" y="316"/>
                    </a:lnTo>
                    <a:lnTo>
                      <a:pt x="26" y="317"/>
                    </a:lnTo>
                    <a:lnTo>
                      <a:pt x="26" y="318"/>
                    </a:lnTo>
                    <a:lnTo>
                      <a:pt x="26" y="319"/>
                    </a:lnTo>
                    <a:lnTo>
                      <a:pt x="25" y="320"/>
                    </a:lnTo>
                    <a:lnTo>
                      <a:pt x="28" y="325"/>
                    </a:lnTo>
                    <a:lnTo>
                      <a:pt x="30" y="326"/>
                    </a:lnTo>
                    <a:lnTo>
                      <a:pt x="28" y="329"/>
                    </a:lnTo>
                    <a:lnTo>
                      <a:pt x="26" y="329"/>
                    </a:lnTo>
                    <a:lnTo>
                      <a:pt x="25" y="332"/>
                    </a:lnTo>
                    <a:lnTo>
                      <a:pt x="23" y="333"/>
                    </a:lnTo>
                    <a:lnTo>
                      <a:pt x="23" y="335"/>
                    </a:lnTo>
                    <a:lnTo>
                      <a:pt x="25" y="335"/>
                    </a:lnTo>
                    <a:lnTo>
                      <a:pt x="26" y="335"/>
                    </a:lnTo>
                    <a:lnTo>
                      <a:pt x="27" y="333"/>
                    </a:lnTo>
                    <a:lnTo>
                      <a:pt x="29" y="333"/>
                    </a:lnTo>
                    <a:lnTo>
                      <a:pt x="29" y="335"/>
                    </a:lnTo>
                    <a:lnTo>
                      <a:pt x="30" y="336"/>
                    </a:lnTo>
                    <a:lnTo>
                      <a:pt x="31" y="335"/>
                    </a:lnTo>
                    <a:lnTo>
                      <a:pt x="34" y="335"/>
                    </a:lnTo>
                    <a:lnTo>
                      <a:pt x="35" y="338"/>
                    </a:lnTo>
                    <a:lnTo>
                      <a:pt x="38" y="340"/>
                    </a:lnTo>
                    <a:lnTo>
                      <a:pt x="37" y="342"/>
                    </a:lnTo>
                    <a:lnTo>
                      <a:pt x="35" y="346"/>
                    </a:lnTo>
                    <a:lnTo>
                      <a:pt x="36" y="346"/>
                    </a:lnTo>
                    <a:lnTo>
                      <a:pt x="36" y="348"/>
                    </a:lnTo>
                    <a:lnTo>
                      <a:pt x="37" y="347"/>
                    </a:lnTo>
                    <a:lnTo>
                      <a:pt x="37" y="349"/>
                    </a:lnTo>
                    <a:lnTo>
                      <a:pt x="35" y="356"/>
                    </a:lnTo>
                    <a:lnTo>
                      <a:pt x="36" y="359"/>
                    </a:lnTo>
                    <a:lnTo>
                      <a:pt x="33" y="361"/>
                    </a:lnTo>
                    <a:lnTo>
                      <a:pt x="32" y="361"/>
                    </a:lnTo>
                    <a:lnTo>
                      <a:pt x="30" y="362"/>
                    </a:lnTo>
                    <a:lnTo>
                      <a:pt x="30" y="364"/>
                    </a:lnTo>
                    <a:lnTo>
                      <a:pt x="30" y="365"/>
                    </a:lnTo>
                    <a:lnTo>
                      <a:pt x="29" y="365"/>
                    </a:lnTo>
                    <a:lnTo>
                      <a:pt x="26" y="365"/>
                    </a:lnTo>
                    <a:lnTo>
                      <a:pt x="25" y="367"/>
                    </a:lnTo>
                    <a:lnTo>
                      <a:pt x="25" y="369"/>
                    </a:lnTo>
                    <a:lnTo>
                      <a:pt x="23" y="369"/>
                    </a:lnTo>
                    <a:lnTo>
                      <a:pt x="23" y="374"/>
                    </a:lnTo>
                    <a:lnTo>
                      <a:pt x="22" y="375"/>
                    </a:lnTo>
                    <a:lnTo>
                      <a:pt x="22" y="377"/>
                    </a:lnTo>
                    <a:lnTo>
                      <a:pt x="24" y="381"/>
                    </a:lnTo>
                    <a:lnTo>
                      <a:pt x="26" y="384"/>
                    </a:lnTo>
                    <a:lnTo>
                      <a:pt x="26" y="385"/>
                    </a:lnTo>
                    <a:lnTo>
                      <a:pt x="25" y="384"/>
                    </a:lnTo>
                    <a:lnTo>
                      <a:pt x="25" y="382"/>
                    </a:lnTo>
                    <a:lnTo>
                      <a:pt x="24" y="382"/>
                    </a:lnTo>
                    <a:lnTo>
                      <a:pt x="24" y="383"/>
                    </a:lnTo>
                    <a:lnTo>
                      <a:pt x="23" y="384"/>
                    </a:lnTo>
                    <a:lnTo>
                      <a:pt x="22" y="388"/>
                    </a:lnTo>
                    <a:lnTo>
                      <a:pt x="20" y="389"/>
                    </a:lnTo>
                    <a:lnTo>
                      <a:pt x="21" y="391"/>
                    </a:lnTo>
                    <a:lnTo>
                      <a:pt x="21" y="392"/>
                    </a:lnTo>
                    <a:lnTo>
                      <a:pt x="19" y="393"/>
                    </a:lnTo>
                    <a:lnTo>
                      <a:pt x="20" y="395"/>
                    </a:lnTo>
                    <a:lnTo>
                      <a:pt x="21" y="396"/>
                    </a:lnTo>
                    <a:lnTo>
                      <a:pt x="18" y="397"/>
                    </a:lnTo>
                    <a:lnTo>
                      <a:pt x="18" y="398"/>
                    </a:lnTo>
                    <a:lnTo>
                      <a:pt x="17" y="399"/>
                    </a:lnTo>
                    <a:lnTo>
                      <a:pt x="16" y="398"/>
                    </a:lnTo>
                    <a:lnTo>
                      <a:pt x="15" y="401"/>
                    </a:lnTo>
                    <a:lnTo>
                      <a:pt x="17" y="401"/>
                    </a:lnTo>
                    <a:lnTo>
                      <a:pt x="17" y="404"/>
                    </a:lnTo>
                    <a:lnTo>
                      <a:pt x="19" y="405"/>
                    </a:lnTo>
                    <a:lnTo>
                      <a:pt x="18" y="406"/>
                    </a:lnTo>
                    <a:lnTo>
                      <a:pt x="17" y="406"/>
                    </a:lnTo>
                    <a:lnTo>
                      <a:pt x="13" y="407"/>
                    </a:lnTo>
                    <a:lnTo>
                      <a:pt x="13" y="406"/>
                    </a:lnTo>
                    <a:lnTo>
                      <a:pt x="12" y="405"/>
                    </a:lnTo>
                    <a:lnTo>
                      <a:pt x="11" y="403"/>
                    </a:lnTo>
                    <a:lnTo>
                      <a:pt x="9" y="404"/>
                    </a:lnTo>
                    <a:lnTo>
                      <a:pt x="9" y="402"/>
                    </a:lnTo>
                    <a:lnTo>
                      <a:pt x="8" y="404"/>
                    </a:lnTo>
                    <a:lnTo>
                      <a:pt x="8" y="403"/>
                    </a:lnTo>
                    <a:lnTo>
                      <a:pt x="5" y="401"/>
                    </a:lnTo>
                    <a:lnTo>
                      <a:pt x="3" y="399"/>
                    </a:lnTo>
                    <a:lnTo>
                      <a:pt x="5" y="401"/>
                    </a:lnTo>
                    <a:lnTo>
                      <a:pt x="3" y="401"/>
                    </a:lnTo>
                    <a:lnTo>
                      <a:pt x="4" y="403"/>
                    </a:lnTo>
                    <a:lnTo>
                      <a:pt x="3" y="404"/>
                    </a:lnTo>
                    <a:lnTo>
                      <a:pt x="3" y="405"/>
                    </a:lnTo>
                    <a:lnTo>
                      <a:pt x="3" y="407"/>
                    </a:lnTo>
                    <a:lnTo>
                      <a:pt x="3" y="410"/>
                    </a:lnTo>
                    <a:lnTo>
                      <a:pt x="5" y="410"/>
                    </a:lnTo>
                    <a:lnTo>
                      <a:pt x="5" y="411"/>
                    </a:lnTo>
                    <a:lnTo>
                      <a:pt x="5" y="412"/>
                    </a:lnTo>
                    <a:lnTo>
                      <a:pt x="3" y="413"/>
                    </a:lnTo>
                    <a:lnTo>
                      <a:pt x="2" y="416"/>
                    </a:lnTo>
                    <a:lnTo>
                      <a:pt x="1" y="417"/>
                    </a:lnTo>
                    <a:lnTo>
                      <a:pt x="0" y="420"/>
                    </a:lnTo>
                    <a:lnTo>
                      <a:pt x="2" y="420"/>
                    </a:lnTo>
                    <a:lnTo>
                      <a:pt x="5" y="420"/>
                    </a:lnTo>
                    <a:lnTo>
                      <a:pt x="6" y="420"/>
                    </a:lnTo>
                    <a:lnTo>
                      <a:pt x="8" y="421"/>
                    </a:lnTo>
                    <a:lnTo>
                      <a:pt x="9" y="420"/>
                    </a:lnTo>
                    <a:lnTo>
                      <a:pt x="11" y="422"/>
                    </a:lnTo>
                    <a:lnTo>
                      <a:pt x="12" y="423"/>
                    </a:lnTo>
                    <a:lnTo>
                      <a:pt x="15" y="426"/>
                    </a:lnTo>
                    <a:lnTo>
                      <a:pt x="18" y="426"/>
                    </a:lnTo>
                    <a:lnTo>
                      <a:pt x="20" y="425"/>
                    </a:lnTo>
                    <a:lnTo>
                      <a:pt x="19" y="426"/>
                    </a:lnTo>
                    <a:lnTo>
                      <a:pt x="19" y="427"/>
                    </a:lnTo>
                    <a:lnTo>
                      <a:pt x="20" y="426"/>
                    </a:lnTo>
                    <a:lnTo>
                      <a:pt x="21" y="426"/>
                    </a:lnTo>
                    <a:lnTo>
                      <a:pt x="23" y="427"/>
                    </a:lnTo>
                    <a:lnTo>
                      <a:pt x="24" y="427"/>
                    </a:lnTo>
                    <a:lnTo>
                      <a:pt x="25" y="427"/>
                    </a:lnTo>
                    <a:lnTo>
                      <a:pt x="25" y="428"/>
                    </a:lnTo>
                    <a:lnTo>
                      <a:pt x="22" y="428"/>
                    </a:lnTo>
                    <a:lnTo>
                      <a:pt x="20" y="427"/>
                    </a:lnTo>
                    <a:lnTo>
                      <a:pt x="18" y="427"/>
                    </a:lnTo>
                    <a:lnTo>
                      <a:pt x="17" y="430"/>
                    </a:lnTo>
                    <a:lnTo>
                      <a:pt x="17" y="431"/>
                    </a:lnTo>
                    <a:lnTo>
                      <a:pt x="17" y="435"/>
                    </a:lnTo>
                    <a:lnTo>
                      <a:pt x="15" y="436"/>
                    </a:lnTo>
                    <a:lnTo>
                      <a:pt x="14" y="435"/>
                    </a:lnTo>
                    <a:lnTo>
                      <a:pt x="11" y="437"/>
                    </a:lnTo>
                    <a:lnTo>
                      <a:pt x="12" y="439"/>
                    </a:lnTo>
                    <a:lnTo>
                      <a:pt x="10" y="443"/>
                    </a:lnTo>
                    <a:lnTo>
                      <a:pt x="11" y="445"/>
                    </a:lnTo>
                    <a:lnTo>
                      <a:pt x="11" y="448"/>
                    </a:lnTo>
                    <a:lnTo>
                      <a:pt x="12" y="449"/>
                    </a:lnTo>
                    <a:lnTo>
                      <a:pt x="12" y="451"/>
                    </a:lnTo>
                    <a:lnTo>
                      <a:pt x="13" y="454"/>
                    </a:lnTo>
                    <a:lnTo>
                      <a:pt x="12" y="454"/>
                    </a:lnTo>
                    <a:lnTo>
                      <a:pt x="13" y="455"/>
                    </a:lnTo>
                    <a:lnTo>
                      <a:pt x="12" y="462"/>
                    </a:lnTo>
                    <a:lnTo>
                      <a:pt x="14" y="463"/>
                    </a:lnTo>
                    <a:lnTo>
                      <a:pt x="15" y="464"/>
                    </a:lnTo>
                    <a:lnTo>
                      <a:pt x="17" y="464"/>
                    </a:lnTo>
                    <a:lnTo>
                      <a:pt x="17" y="465"/>
                    </a:lnTo>
                    <a:lnTo>
                      <a:pt x="17" y="468"/>
                    </a:lnTo>
                    <a:lnTo>
                      <a:pt x="18" y="470"/>
                    </a:lnTo>
                    <a:lnTo>
                      <a:pt x="17" y="471"/>
                    </a:lnTo>
                    <a:lnTo>
                      <a:pt x="19" y="471"/>
                    </a:lnTo>
                    <a:lnTo>
                      <a:pt x="19" y="473"/>
                    </a:lnTo>
                    <a:lnTo>
                      <a:pt x="19" y="474"/>
                    </a:lnTo>
                    <a:lnTo>
                      <a:pt x="18" y="474"/>
                    </a:lnTo>
                    <a:lnTo>
                      <a:pt x="17" y="474"/>
                    </a:lnTo>
                    <a:lnTo>
                      <a:pt x="15" y="474"/>
                    </a:lnTo>
                    <a:lnTo>
                      <a:pt x="15" y="475"/>
                    </a:lnTo>
                    <a:lnTo>
                      <a:pt x="12" y="474"/>
                    </a:lnTo>
                    <a:lnTo>
                      <a:pt x="11" y="477"/>
                    </a:lnTo>
                    <a:lnTo>
                      <a:pt x="11" y="478"/>
                    </a:lnTo>
                    <a:lnTo>
                      <a:pt x="9" y="480"/>
                    </a:lnTo>
                    <a:lnTo>
                      <a:pt x="9" y="483"/>
                    </a:lnTo>
                    <a:lnTo>
                      <a:pt x="11" y="484"/>
                    </a:lnTo>
                    <a:lnTo>
                      <a:pt x="11" y="482"/>
                    </a:lnTo>
                    <a:lnTo>
                      <a:pt x="13" y="483"/>
                    </a:lnTo>
                    <a:lnTo>
                      <a:pt x="12" y="486"/>
                    </a:lnTo>
                    <a:lnTo>
                      <a:pt x="18" y="490"/>
                    </a:lnTo>
                    <a:lnTo>
                      <a:pt x="21" y="494"/>
                    </a:lnTo>
                    <a:lnTo>
                      <a:pt x="25" y="496"/>
                    </a:lnTo>
                    <a:lnTo>
                      <a:pt x="26" y="499"/>
                    </a:lnTo>
                    <a:lnTo>
                      <a:pt x="27" y="498"/>
                    </a:lnTo>
                    <a:lnTo>
                      <a:pt x="27" y="497"/>
                    </a:lnTo>
                    <a:lnTo>
                      <a:pt x="30" y="493"/>
                    </a:lnTo>
                    <a:lnTo>
                      <a:pt x="32" y="491"/>
                    </a:lnTo>
                    <a:lnTo>
                      <a:pt x="34" y="491"/>
                    </a:lnTo>
                    <a:lnTo>
                      <a:pt x="36" y="490"/>
                    </a:lnTo>
                    <a:lnTo>
                      <a:pt x="37" y="491"/>
                    </a:lnTo>
                    <a:lnTo>
                      <a:pt x="36" y="489"/>
                    </a:lnTo>
                    <a:lnTo>
                      <a:pt x="36" y="486"/>
                    </a:lnTo>
                    <a:lnTo>
                      <a:pt x="36" y="484"/>
                    </a:lnTo>
                    <a:lnTo>
                      <a:pt x="37" y="484"/>
                    </a:lnTo>
                    <a:lnTo>
                      <a:pt x="39" y="478"/>
                    </a:lnTo>
                    <a:lnTo>
                      <a:pt x="40" y="481"/>
                    </a:lnTo>
                    <a:lnTo>
                      <a:pt x="41" y="480"/>
                    </a:lnTo>
                    <a:lnTo>
                      <a:pt x="44" y="478"/>
                    </a:lnTo>
                    <a:lnTo>
                      <a:pt x="41" y="475"/>
                    </a:lnTo>
                    <a:lnTo>
                      <a:pt x="42" y="473"/>
                    </a:lnTo>
                    <a:lnTo>
                      <a:pt x="41" y="472"/>
                    </a:lnTo>
                    <a:lnTo>
                      <a:pt x="38" y="471"/>
                    </a:lnTo>
                    <a:lnTo>
                      <a:pt x="38" y="469"/>
                    </a:lnTo>
                    <a:lnTo>
                      <a:pt x="38" y="468"/>
                    </a:lnTo>
                    <a:lnTo>
                      <a:pt x="40" y="467"/>
                    </a:lnTo>
                    <a:lnTo>
                      <a:pt x="41" y="466"/>
                    </a:lnTo>
                    <a:lnTo>
                      <a:pt x="39" y="465"/>
                    </a:lnTo>
                    <a:lnTo>
                      <a:pt x="39" y="463"/>
                    </a:lnTo>
                    <a:lnTo>
                      <a:pt x="38" y="463"/>
                    </a:lnTo>
                    <a:lnTo>
                      <a:pt x="37" y="464"/>
                    </a:lnTo>
                    <a:lnTo>
                      <a:pt x="37" y="462"/>
                    </a:lnTo>
                    <a:lnTo>
                      <a:pt x="36" y="462"/>
                    </a:lnTo>
                    <a:lnTo>
                      <a:pt x="36" y="459"/>
                    </a:lnTo>
                    <a:lnTo>
                      <a:pt x="35" y="459"/>
                    </a:lnTo>
                    <a:lnTo>
                      <a:pt x="35" y="458"/>
                    </a:lnTo>
                    <a:lnTo>
                      <a:pt x="34" y="459"/>
                    </a:lnTo>
                    <a:lnTo>
                      <a:pt x="33" y="458"/>
                    </a:lnTo>
                    <a:lnTo>
                      <a:pt x="32" y="458"/>
                    </a:lnTo>
                    <a:lnTo>
                      <a:pt x="33" y="456"/>
                    </a:lnTo>
                    <a:lnTo>
                      <a:pt x="32" y="454"/>
                    </a:lnTo>
                    <a:lnTo>
                      <a:pt x="30" y="454"/>
                    </a:lnTo>
                    <a:lnTo>
                      <a:pt x="31" y="452"/>
                    </a:lnTo>
                    <a:lnTo>
                      <a:pt x="33" y="454"/>
                    </a:lnTo>
                    <a:lnTo>
                      <a:pt x="34" y="453"/>
                    </a:lnTo>
                    <a:lnTo>
                      <a:pt x="35" y="451"/>
                    </a:lnTo>
                    <a:lnTo>
                      <a:pt x="36" y="451"/>
                    </a:lnTo>
                    <a:lnTo>
                      <a:pt x="36" y="450"/>
                    </a:lnTo>
                    <a:lnTo>
                      <a:pt x="35" y="450"/>
                    </a:lnTo>
                    <a:lnTo>
                      <a:pt x="34" y="450"/>
                    </a:lnTo>
                    <a:lnTo>
                      <a:pt x="36" y="449"/>
                    </a:lnTo>
                    <a:lnTo>
                      <a:pt x="38" y="449"/>
                    </a:lnTo>
                    <a:lnTo>
                      <a:pt x="44" y="446"/>
                    </a:lnTo>
                    <a:lnTo>
                      <a:pt x="45" y="446"/>
                    </a:lnTo>
                    <a:lnTo>
                      <a:pt x="46" y="445"/>
                    </a:lnTo>
                    <a:lnTo>
                      <a:pt x="47" y="446"/>
                    </a:lnTo>
                    <a:lnTo>
                      <a:pt x="50" y="451"/>
                    </a:lnTo>
                    <a:lnTo>
                      <a:pt x="52" y="448"/>
                    </a:lnTo>
                    <a:lnTo>
                      <a:pt x="54" y="449"/>
                    </a:lnTo>
                    <a:lnTo>
                      <a:pt x="54" y="450"/>
                    </a:lnTo>
                    <a:lnTo>
                      <a:pt x="55" y="450"/>
                    </a:lnTo>
                    <a:lnTo>
                      <a:pt x="54" y="451"/>
                    </a:lnTo>
                    <a:lnTo>
                      <a:pt x="55" y="452"/>
                    </a:lnTo>
                    <a:lnTo>
                      <a:pt x="57" y="454"/>
                    </a:lnTo>
                    <a:lnTo>
                      <a:pt x="57" y="458"/>
                    </a:lnTo>
                    <a:lnTo>
                      <a:pt x="55" y="458"/>
                    </a:lnTo>
                    <a:lnTo>
                      <a:pt x="55" y="459"/>
                    </a:lnTo>
                    <a:lnTo>
                      <a:pt x="57" y="459"/>
                    </a:lnTo>
                    <a:lnTo>
                      <a:pt x="57" y="461"/>
                    </a:lnTo>
                    <a:lnTo>
                      <a:pt x="61" y="463"/>
                    </a:lnTo>
                    <a:lnTo>
                      <a:pt x="62" y="464"/>
                    </a:lnTo>
                    <a:lnTo>
                      <a:pt x="61" y="465"/>
                    </a:lnTo>
                    <a:lnTo>
                      <a:pt x="59" y="465"/>
                    </a:lnTo>
                    <a:lnTo>
                      <a:pt x="59" y="466"/>
                    </a:lnTo>
                    <a:lnTo>
                      <a:pt x="60" y="466"/>
                    </a:lnTo>
                    <a:lnTo>
                      <a:pt x="61" y="467"/>
                    </a:lnTo>
                    <a:lnTo>
                      <a:pt x="62" y="467"/>
                    </a:lnTo>
                    <a:lnTo>
                      <a:pt x="63" y="468"/>
                    </a:lnTo>
                    <a:lnTo>
                      <a:pt x="64" y="469"/>
                    </a:lnTo>
                    <a:lnTo>
                      <a:pt x="64" y="472"/>
                    </a:lnTo>
                    <a:lnTo>
                      <a:pt x="63" y="472"/>
                    </a:lnTo>
                    <a:lnTo>
                      <a:pt x="63" y="473"/>
                    </a:lnTo>
                    <a:lnTo>
                      <a:pt x="64" y="477"/>
                    </a:lnTo>
                    <a:lnTo>
                      <a:pt x="64" y="479"/>
                    </a:lnTo>
                    <a:lnTo>
                      <a:pt x="64" y="482"/>
                    </a:lnTo>
                    <a:lnTo>
                      <a:pt x="63" y="481"/>
                    </a:lnTo>
                    <a:lnTo>
                      <a:pt x="62" y="482"/>
                    </a:lnTo>
                    <a:lnTo>
                      <a:pt x="65" y="485"/>
                    </a:lnTo>
                    <a:lnTo>
                      <a:pt x="66" y="486"/>
                    </a:lnTo>
                    <a:lnTo>
                      <a:pt x="69" y="485"/>
                    </a:lnTo>
                    <a:lnTo>
                      <a:pt x="69" y="486"/>
                    </a:lnTo>
                    <a:lnTo>
                      <a:pt x="70" y="486"/>
                    </a:lnTo>
                    <a:lnTo>
                      <a:pt x="70" y="487"/>
                    </a:lnTo>
                    <a:lnTo>
                      <a:pt x="69" y="490"/>
                    </a:lnTo>
                    <a:lnTo>
                      <a:pt x="70" y="490"/>
                    </a:lnTo>
                    <a:lnTo>
                      <a:pt x="70" y="492"/>
                    </a:lnTo>
                    <a:lnTo>
                      <a:pt x="69" y="491"/>
                    </a:lnTo>
                    <a:lnTo>
                      <a:pt x="69" y="494"/>
                    </a:lnTo>
                    <a:lnTo>
                      <a:pt x="72" y="494"/>
                    </a:lnTo>
                    <a:lnTo>
                      <a:pt x="71" y="496"/>
                    </a:lnTo>
                    <a:lnTo>
                      <a:pt x="72" y="496"/>
                    </a:lnTo>
                    <a:lnTo>
                      <a:pt x="72" y="498"/>
                    </a:lnTo>
                    <a:lnTo>
                      <a:pt x="74" y="498"/>
                    </a:lnTo>
                    <a:lnTo>
                      <a:pt x="73" y="500"/>
                    </a:lnTo>
                    <a:lnTo>
                      <a:pt x="73" y="501"/>
                    </a:lnTo>
                    <a:lnTo>
                      <a:pt x="74" y="501"/>
                    </a:lnTo>
                    <a:lnTo>
                      <a:pt x="75" y="501"/>
                    </a:lnTo>
                    <a:lnTo>
                      <a:pt x="77" y="501"/>
                    </a:lnTo>
                    <a:lnTo>
                      <a:pt x="78" y="500"/>
                    </a:lnTo>
                    <a:lnTo>
                      <a:pt x="77" y="500"/>
                    </a:lnTo>
                    <a:lnTo>
                      <a:pt x="77" y="499"/>
                    </a:lnTo>
                    <a:lnTo>
                      <a:pt x="77" y="497"/>
                    </a:lnTo>
                    <a:lnTo>
                      <a:pt x="76" y="496"/>
                    </a:lnTo>
                    <a:lnTo>
                      <a:pt x="78" y="496"/>
                    </a:lnTo>
                    <a:lnTo>
                      <a:pt x="78" y="495"/>
                    </a:lnTo>
                    <a:lnTo>
                      <a:pt x="79" y="494"/>
                    </a:lnTo>
                    <a:lnTo>
                      <a:pt x="78" y="491"/>
                    </a:lnTo>
                    <a:lnTo>
                      <a:pt x="79" y="491"/>
                    </a:lnTo>
                    <a:lnTo>
                      <a:pt x="80" y="494"/>
                    </a:lnTo>
                    <a:lnTo>
                      <a:pt x="80" y="496"/>
                    </a:lnTo>
                    <a:lnTo>
                      <a:pt x="82" y="498"/>
                    </a:lnTo>
                    <a:lnTo>
                      <a:pt x="82" y="501"/>
                    </a:lnTo>
                    <a:lnTo>
                      <a:pt x="80" y="503"/>
                    </a:lnTo>
                    <a:lnTo>
                      <a:pt x="79" y="504"/>
                    </a:lnTo>
                    <a:lnTo>
                      <a:pt x="80" y="506"/>
                    </a:lnTo>
                    <a:lnTo>
                      <a:pt x="78" y="507"/>
                    </a:lnTo>
                    <a:lnTo>
                      <a:pt x="76" y="510"/>
                    </a:lnTo>
                    <a:lnTo>
                      <a:pt x="77" y="512"/>
                    </a:lnTo>
                    <a:lnTo>
                      <a:pt x="77" y="513"/>
                    </a:lnTo>
                    <a:lnTo>
                      <a:pt x="77" y="514"/>
                    </a:lnTo>
                    <a:lnTo>
                      <a:pt x="75" y="515"/>
                    </a:lnTo>
                    <a:lnTo>
                      <a:pt x="76" y="518"/>
                    </a:lnTo>
                    <a:lnTo>
                      <a:pt x="77" y="517"/>
                    </a:lnTo>
                    <a:lnTo>
                      <a:pt x="80" y="519"/>
                    </a:lnTo>
                    <a:lnTo>
                      <a:pt x="80" y="520"/>
                    </a:lnTo>
                    <a:lnTo>
                      <a:pt x="80" y="521"/>
                    </a:lnTo>
                    <a:lnTo>
                      <a:pt x="83" y="522"/>
                    </a:lnTo>
                    <a:lnTo>
                      <a:pt x="83" y="523"/>
                    </a:lnTo>
                    <a:lnTo>
                      <a:pt x="85" y="523"/>
                    </a:lnTo>
                    <a:lnTo>
                      <a:pt x="88" y="525"/>
                    </a:lnTo>
                    <a:lnTo>
                      <a:pt x="90" y="525"/>
                    </a:lnTo>
                    <a:lnTo>
                      <a:pt x="93" y="527"/>
                    </a:lnTo>
                    <a:lnTo>
                      <a:pt x="94" y="527"/>
                    </a:lnTo>
                    <a:lnTo>
                      <a:pt x="94" y="528"/>
                    </a:lnTo>
                    <a:lnTo>
                      <a:pt x="95" y="530"/>
                    </a:lnTo>
                    <a:lnTo>
                      <a:pt x="97" y="534"/>
                    </a:lnTo>
                    <a:lnTo>
                      <a:pt x="100" y="533"/>
                    </a:lnTo>
                    <a:lnTo>
                      <a:pt x="100" y="536"/>
                    </a:lnTo>
                    <a:lnTo>
                      <a:pt x="99" y="537"/>
                    </a:lnTo>
                    <a:lnTo>
                      <a:pt x="99" y="538"/>
                    </a:lnTo>
                    <a:lnTo>
                      <a:pt x="98" y="538"/>
                    </a:lnTo>
                    <a:lnTo>
                      <a:pt x="99" y="541"/>
                    </a:lnTo>
                    <a:lnTo>
                      <a:pt x="100" y="544"/>
                    </a:lnTo>
                    <a:lnTo>
                      <a:pt x="100" y="547"/>
                    </a:lnTo>
                    <a:lnTo>
                      <a:pt x="101" y="549"/>
                    </a:lnTo>
                    <a:lnTo>
                      <a:pt x="101" y="548"/>
                    </a:lnTo>
                    <a:lnTo>
                      <a:pt x="102" y="549"/>
                    </a:lnTo>
                    <a:lnTo>
                      <a:pt x="102" y="551"/>
                    </a:lnTo>
                    <a:lnTo>
                      <a:pt x="102" y="555"/>
                    </a:lnTo>
                    <a:lnTo>
                      <a:pt x="103" y="555"/>
                    </a:lnTo>
                    <a:lnTo>
                      <a:pt x="102" y="557"/>
                    </a:lnTo>
                    <a:lnTo>
                      <a:pt x="104" y="556"/>
                    </a:lnTo>
                    <a:lnTo>
                      <a:pt x="104" y="557"/>
                    </a:lnTo>
                    <a:lnTo>
                      <a:pt x="104" y="558"/>
                    </a:lnTo>
                    <a:lnTo>
                      <a:pt x="103" y="558"/>
                    </a:lnTo>
                    <a:lnTo>
                      <a:pt x="104" y="559"/>
                    </a:lnTo>
                    <a:lnTo>
                      <a:pt x="105" y="560"/>
                    </a:lnTo>
                    <a:lnTo>
                      <a:pt x="106" y="561"/>
                    </a:lnTo>
                    <a:lnTo>
                      <a:pt x="107" y="562"/>
                    </a:lnTo>
                    <a:lnTo>
                      <a:pt x="107" y="561"/>
                    </a:lnTo>
                    <a:lnTo>
                      <a:pt x="108" y="561"/>
                    </a:lnTo>
                    <a:lnTo>
                      <a:pt x="108" y="562"/>
                    </a:lnTo>
                    <a:lnTo>
                      <a:pt x="109" y="560"/>
                    </a:lnTo>
                    <a:lnTo>
                      <a:pt x="110" y="557"/>
                    </a:lnTo>
                    <a:lnTo>
                      <a:pt x="109" y="557"/>
                    </a:lnTo>
                    <a:lnTo>
                      <a:pt x="109" y="554"/>
                    </a:lnTo>
                    <a:lnTo>
                      <a:pt x="111" y="553"/>
                    </a:lnTo>
                    <a:lnTo>
                      <a:pt x="113" y="553"/>
                    </a:lnTo>
                    <a:lnTo>
                      <a:pt x="115" y="552"/>
                    </a:lnTo>
                    <a:lnTo>
                      <a:pt x="113" y="550"/>
                    </a:lnTo>
                    <a:lnTo>
                      <a:pt x="114" y="549"/>
                    </a:lnTo>
                    <a:lnTo>
                      <a:pt x="115" y="549"/>
                    </a:lnTo>
                    <a:lnTo>
                      <a:pt x="116" y="552"/>
                    </a:lnTo>
                    <a:lnTo>
                      <a:pt x="118" y="554"/>
                    </a:lnTo>
                    <a:lnTo>
                      <a:pt x="119" y="553"/>
                    </a:lnTo>
                    <a:lnTo>
                      <a:pt x="119" y="551"/>
                    </a:lnTo>
                    <a:lnTo>
                      <a:pt x="121" y="551"/>
                    </a:lnTo>
                    <a:lnTo>
                      <a:pt x="123" y="551"/>
                    </a:lnTo>
                    <a:lnTo>
                      <a:pt x="124" y="550"/>
                    </a:lnTo>
                    <a:lnTo>
                      <a:pt x="127" y="552"/>
                    </a:lnTo>
                    <a:lnTo>
                      <a:pt x="128" y="551"/>
                    </a:lnTo>
                    <a:lnTo>
                      <a:pt x="130" y="551"/>
                    </a:lnTo>
                    <a:lnTo>
                      <a:pt x="131" y="548"/>
                    </a:lnTo>
                    <a:lnTo>
                      <a:pt x="131" y="551"/>
                    </a:lnTo>
                    <a:lnTo>
                      <a:pt x="132" y="550"/>
                    </a:lnTo>
                    <a:lnTo>
                      <a:pt x="135" y="553"/>
                    </a:lnTo>
                    <a:lnTo>
                      <a:pt x="135" y="552"/>
                    </a:lnTo>
                    <a:lnTo>
                      <a:pt x="137" y="552"/>
                    </a:lnTo>
                    <a:lnTo>
                      <a:pt x="140" y="551"/>
                    </a:lnTo>
                    <a:lnTo>
                      <a:pt x="141" y="550"/>
                    </a:lnTo>
                    <a:lnTo>
                      <a:pt x="140" y="549"/>
                    </a:lnTo>
                    <a:lnTo>
                      <a:pt x="141" y="548"/>
                    </a:lnTo>
                    <a:lnTo>
                      <a:pt x="143" y="547"/>
                    </a:lnTo>
                    <a:lnTo>
                      <a:pt x="143" y="545"/>
                    </a:lnTo>
                    <a:lnTo>
                      <a:pt x="145" y="545"/>
                    </a:lnTo>
                    <a:lnTo>
                      <a:pt x="144" y="544"/>
                    </a:lnTo>
                    <a:lnTo>
                      <a:pt x="145" y="544"/>
                    </a:lnTo>
                    <a:lnTo>
                      <a:pt x="146" y="543"/>
                    </a:lnTo>
                    <a:lnTo>
                      <a:pt x="147" y="543"/>
                    </a:lnTo>
                    <a:lnTo>
                      <a:pt x="149" y="536"/>
                    </a:lnTo>
                    <a:lnTo>
                      <a:pt x="149" y="537"/>
                    </a:lnTo>
                    <a:lnTo>
                      <a:pt x="151" y="537"/>
                    </a:lnTo>
                    <a:lnTo>
                      <a:pt x="151" y="535"/>
                    </a:lnTo>
                    <a:lnTo>
                      <a:pt x="153" y="536"/>
                    </a:lnTo>
                    <a:lnTo>
                      <a:pt x="156" y="533"/>
                    </a:lnTo>
                    <a:lnTo>
                      <a:pt x="157" y="533"/>
                    </a:lnTo>
                    <a:lnTo>
                      <a:pt x="160" y="533"/>
                    </a:lnTo>
                    <a:lnTo>
                      <a:pt x="159" y="530"/>
                    </a:lnTo>
                    <a:lnTo>
                      <a:pt x="160" y="530"/>
                    </a:lnTo>
                    <a:lnTo>
                      <a:pt x="159" y="526"/>
                    </a:lnTo>
                    <a:lnTo>
                      <a:pt x="159" y="525"/>
                    </a:lnTo>
                    <a:lnTo>
                      <a:pt x="157" y="524"/>
                    </a:lnTo>
                    <a:lnTo>
                      <a:pt x="157" y="522"/>
                    </a:lnTo>
                    <a:lnTo>
                      <a:pt x="156" y="520"/>
                    </a:lnTo>
                    <a:lnTo>
                      <a:pt x="156" y="517"/>
                    </a:lnTo>
                    <a:lnTo>
                      <a:pt x="156" y="514"/>
                    </a:lnTo>
                    <a:lnTo>
                      <a:pt x="156" y="513"/>
                    </a:lnTo>
                    <a:lnTo>
                      <a:pt x="156" y="510"/>
                    </a:lnTo>
                    <a:lnTo>
                      <a:pt x="158" y="510"/>
                    </a:lnTo>
                    <a:lnTo>
                      <a:pt x="159" y="508"/>
                    </a:lnTo>
                    <a:lnTo>
                      <a:pt x="160" y="507"/>
                    </a:lnTo>
                    <a:lnTo>
                      <a:pt x="161" y="506"/>
                    </a:lnTo>
                    <a:lnTo>
                      <a:pt x="160" y="506"/>
                    </a:lnTo>
                    <a:lnTo>
                      <a:pt x="162" y="505"/>
                    </a:lnTo>
                    <a:lnTo>
                      <a:pt x="162" y="502"/>
                    </a:lnTo>
                    <a:lnTo>
                      <a:pt x="165" y="502"/>
                    </a:lnTo>
                    <a:lnTo>
                      <a:pt x="165" y="501"/>
                    </a:lnTo>
                    <a:lnTo>
                      <a:pt x="167" y="501"/>
                    </a:lnTo>
                    <a:lnTo>
                      <a:pt x="167" y="500"/>
                    </a:lnTo>
                    <a:lnTo>
                      <a:pt x="169" y="504"/>
                    </a:lnTo>
                    <a:lnTo>
                      <a:pt x="170" y="504"/>
                    </a:lnTo>
                    <a:lnTo>
                      <a:pt x="168" y="507"/>
                    </a:lnTo>
                    <a:lnTo>
                      <a:pt x="167" y="511"/>
                    </a:lnTo>
                    <a:lnTo>
                      <a:pt x="167" y="514"/>
                    </a:lnTo>
                    <a:lnTo>
                      <a:pt x="167" y="515"/>
                    </a:lnTo>
                    <a:lnTo>
                      <a:pt x="170" y="515"/>
                    </a:lnTo>
                    <a:lnTo>
                      <a:pt x="171" y="516"/>
                    </a:lnTo>
                    <a:lnTo>
                      <a:pt x="171" y="512"/>
                    </a:lnTo>
                    <a:lnTo>
                      <a:pt x="175" y="514"/>
                    </a:lnTo>
                    <a:lnTo>
                      <a:pt x="176" y="514"/>
                    </a:lnTo>
                    <a:lnTo>
                      <a:pt x="178" y="516"/>
                    </a:lnTo>
                    <a:lnTo>
                      <a:pt x="177" y="518"/>
                    </a:lnTo>
                    <a:lnTo>
                      <a:pt x="181" y="518"/>
                    </a:lnTo>
                    <a:lnTo>
                      <a:pt x="181" y="520"/>
                    </a:lnTo>
                    <a:lnTo>
                      <a:pt x="182" y="519"/>
                    </a:lnTo>
                    <a:lnTo>
                      <a:pt x="181" y="517"/>
                    </a:lnTo>
                    <a:lnTo>
                      <a:pt x="183" y="518"/>
                    </a:lnTo>
                    <a:lnTo>
                      <a:pt x="183" y="517"/>
                    </a:lnTo>
                    <a:lnTo>
                      <a:pt x="184" y="518"/>
                    </a:lnTo>
                    <a:lnTo>
                      <a:pt x="187" y="518"/>
                    </a:lnTo>
                    <a:lnTo>
                      <a:pt x="186" y="519"/>
                    </a:lnTo>
                    <a:lnTo>
                      <a:pt x="189" y="520"/>
                    </a:lnTo>
                    <a:lnTo>
                      <a:pt x="191" y="523"/>
                    </a:lnTo>
                    <a:lnTo>
                      <a:pt x="192" y="525"/>
                    </a:lnTo>
                    <a:lnTo>
                      <a:pt x="192" y="530"/>
                    </a:lnTo>
                    <a:lnTo>
                      <a:pt x="200" y="524"/>
                    </a:lnTo>
                    <a:lnTo>
                      <a:pt x="202" y="520"/>
                    </a:lnTo>
                    <a:lnTo>
                      <a:pt x="203" y="520"/>
                    </a:lnTo>
                    <a:lnTo>
                      <a:pt x="204" y="520"/>
                    </a:lnTo>
                    <a:lnTo>
                      <a:pt x="205" y="519"/>
                    </a:lnTo>
                    <a:lnTo>
                      <a:pt x="206" y="514"/>
                    </a:lnTo>
                    <a:lnTo>
                      <a:pt x="205" y="513"/>
                    </a:lnTo>
                    <a:lnTo>
                      <a:pt x="204" y="513"/>
                    </a:lnTo>
                    <a:lnTo>
                      <a:pt x="206" y="511"/>
                    </a:lnTo>
                    <a:lnTo>
                      <a:pt x="203" y="509"/>
                    </a:lnTo>
                    <a:lnTo>
                      <a:pt x="206" y="510"/>
                    </a:lnTo>
                    <a:lnTo>
                      <a:pt x="208" y="509"/>
                    </a:lnTo>
                    <a:lnTo>
                      <a:pt x="208" y="511"/>
                    </a:lnTo>
                    <a:lnTo>
                      <a:pt x="208" y="512"/>
                    </a:lnTo>
                    <a:lnTo>
                      <a:pt x="209" y="513"/>
                    </a:lnTo>
                    <a:lnTo>
                      <a:pt x="211" y="510"/>
                    </a:lnTo>
                    <a:lnTo>
                      <a:pt x="212" y="510"/>
                    </a:lnTo>
                    <a:lnTo>
                      <a:pt x="214" y="508"/>
                    </a:lnTo>
                    <a:lnTo>
                      <a:pt x="215" y="510"/>
                    </a:lnTo>
                    <a:lnTo>
                      <a:pt x="221" y="508"/>
                    </a:lnTo>
                    <a:lnTo>
                      <a:pt x="221" y="509"/>
                    </a:lnTo>
                    <a:lnTo>
                      <a:pt x="223" y="509"/>
                    </a:lnTo>
                    <a:lnTo>
                      <a:pt x="224" y="508"/>
                    </a:lnTo>
                    <a:lnTo>
                      <a:pt x="225" y="509"/>
                    </a:lnTo>
                    <a:lnTo>
                      <a:pt x="227" y="511"/>
                    </a:lnTo>
                    <a:lnTo>
                      <a:pt x="227" y="513"/>
                    </a:lnTo>
                    <a:lnTo>
                      <a:pt x="227" y="514"/>
                    </a:lnTo>
                    <a:lnTo>
                      <a:pt x="229" y="513"/>
                    </a:lnTo>
                    <a:lnTo>
                      <a:pt x="229" y="514"/>
                    </a:lnTo>
                    <a:lnTo>
                      <a:pt x="230" y="514"/>
                    </a:lnTo>
                    <a:lnTo>
                      <a:pt x="232" y="514"/>
                    </a:lnTo>
                    <a:lnTo>
                      <a:pt x="232" y="513"/>
                    </a:lnTo>
                    <a:lnTo>
                      <a:pt x="232" y="514"/>
                    </a:lnTo>
                    <a:lnTo>
                      <a:pt x="233" y="514"/>
                    </a:lnTo>
                    <a:lnTo>
                      <a:pt x="235" y="514"/>
                    </a:lnTo>
                    <a:lnTo>
                      <a:pt x="238" y="513"/>
                    </a:lnTo>
                    <a:lnTo>
                      <a:pt x="238" y="510"/>
                    </a:lnTo>
                    <a:lnTo>
                      <a:pt x="240" y="510"/>
                    </a:lnTo>
                    <a:lnTo>
                      <a:pt x="244" y="507"/>
                    </a:lnTo>
                    <a:lnTo>
                      <a:pt x="242" y="504"/>
                    </a:lnTo>
                    <a:lnTo>
                      <a:pt x="244" y="504"/>
                    </a:lnTo>
                    <a:lnTo>
                      <a:pt x="241" y="502"/>
                    </a:lnTo>
                    <a:lnTo>
                      <a:pt x="240" y="500"/>
                    </a:lnTo>
                    <a:lnTo>
                      <a:pt x="240" y="497"/>
                    </a:lnTo>
                    <a:lnTo>
                      <a:pt x="237" y="494"/>
                    </a:lnTo>
                    <a:lnTo>
                      <a:pt x="238" y="493"/>
                    </a:lnTo>
                    <a:lnTo>
                      <a:pt x="237" y="491"/>
                    </a:lnTo>
                    <a:lnTo>
                      <a:pt x="238" y="490"/>
                    </a:lnTo>
                    <a:lnTo>
                      <a:pt x="239" y="492"/>
                    </a:lnTo>
                    <a:lnTo>
                      <a:pt x="240" y="491"/>
                    </a:lnTo>
                    <a:lnTo>
                      <a:pt x="241" y="491"/>
                    </a:lnTo>
                    <a:lnTo>
                      <a:pt x="245" y="490"/>
                    </a:lnTo>
                    <a:lnTo>
                      <a:pt x="247" y="496"/>
                    </a:lnTo>
                    <a:lnTo>
                      <a:pt x="249" y="496"/>
                    </a:lnTo>
                    <a:lnTo>
                      <a:pt x="250" y="495"/>
                    </a:lnTo>
                    <a:lnTo>
                      <a:pt x="250" y="491"/>
                    </a:lnTo>
                    <a:lnTo>
                      <a:pt x="250" y="489"/>
                    </a:lnTo>
                    <a:lnTo>
                      <a:pt x="252" y="488"/>
                    </a:lnTo>
                    <a:lnTo>
                      <a:pt x="252" y="486"/>
                    </a:lnTo>
                    <a:lnTo>
                      <a:pt x="253" y="486"/>
                    </a:lnTo>
                    <a:lnTo>
                      <a:pt x="255" y="487"/>
                    </a:lnTo>
                    <a:lnTo>
                      <a:pt x="257" y="486"/>
                    </a:lnTo>
                    <a:lnTo>
                      <a:pt x="258" y="489"/>
                    </a:lnTo>
                    <a:lnTo>
                      <a:pt x="260" y="491"/>
                    </a:lnTo>
                    <a:lnTo>
                      <a:pt x="261" y="493"/>
                    </a:lnTo>
                    <a:lnTo>
                      <a:pt x="262" y="493"/>
                    </a:lnTo>
                    <a:lnTo>
                      <a:pt x="261" y="495"/>
                    </a:lnTo>
                    <a:lnTo>
                      <a:pt x="261" y="496"/>
                    </a:lnTo>
                    <a:lnTo>
                      <a:pt x="263" y="497"/>
                    </a:lnTo>
                    <a:lnTo>
                      <a:pt x="263" y="498"/>
                    </a:lnTo>
                    <a:lnTo>
                      <a:pt x="265" y="498"/>
                    </a:lnTo>
                    <a:lnTo>
                      <a:pt x="267" y="501"/>
                    </a:lnTo>
                    <a:lnTo>
                      <a:pt x="268" y="501"/>
                    </a:lnTo>
                    <a:lnTo>
                      <a:pt x="269" y="500"/>
                    </a:lnTo>
                    <a:lnTo>
                      <a:pt x="274" y="499"/>
                    </a:lnTo>
                    <a:lnTo>
                      <a:pt x="276" y="499"/>
                    </a:lnTo>
                    <a:lnTo>
                      <a:pt x="276" y="500"/>
                    </a:lnTo>
                    <a:lnTo>
                      <a:pt x="277" y="500"/>
                    </a:lnTo>
                    <a:lnTo>
                      <a:pt x="279" y="500"/>
                    </a:lnTo>
                    <a:lnTo>
                      <a:pt x="279" y="499"/>
                    </a:lnTo>
                    <a:lnTo>
                      <a:pt x="279" y="497"/>
                    </a:lnTo>
                    <a:lnTo>
                      <a:pt x="279" y="496"/>
                    </a:lnTo>
                    <a:lnTo>
                      <a:pt x="281" y="493"/>
                    </a:lnTo>
                    <a:lnTo>
                      <a:pt x="280" y="491"/>
                    </a:lnTo>
                    <a:lnTo>
                      <a:pt x="280" y="490"/>
                    </a:lnTo>
                    <a:lnTo>
                      <a:pt x="283" y="489"/>
                    </a:lnTo>
                    <a:lnTo>
                      <a:pt x="284" y="487"/>
                    </a:lnTo>
                    <a:lnTo>
                      <a:pt x="285" y="487"/>
                    </a:lnTo>
                    <a:lnTo>
                      <a:pt x="285" y="486"/>
                    </a:lnTo>
                    <a:lnTo>
                      <a:pt x="286" y="485"/>
                    </a:lnTo>
                    <a:lnTo>
                      <a:pt x="286" y="482"/>
                    </a:lnTo>
                    <a:lnTo>
                      <a:pt x="284" y="478"/>
                    </a:lnTo>
                    <a:lnTo>
                      <a:pt x="284" y="477"/>
                    </a:lnTo>
                    <a:lnTo>
                      <a:pt x="285" y="478"/>
                    </a:lnTo>
                    <a:lnTo>
                      <a:pt x="286" y="477"/>
                    </a:lnTo>
                    <a:lnTo>
                      <a:pt x="290" y="476"/>
                    </a:lnTo>
                    <a:lnTo>
                      <a:pt x="291" y="474"/>
                    </a:lnTo>
                    <a:lnTo>
                      <a:pt x="291" y="473"/>
                    </a:lnTo>
                    <a:lnTo>
                      <a:pt x="292" y="471"/>
                    </a:lnTo>
                    <a:lnTo>
                      <a:pt x="293" y="472"/>
                    </a:lnTo>
                    <a:lnTo>
                      <a:pt x="299" y="471"/>
                    </a:lnTo>
                    <a:lnTo>
                      <a:pt x="299" y="468"/>
                    </a:lnTo>
                    <a:lnTo>
                      <a:pt x="299" y="467"/>
                    </a:lnTo>
                    <a:lnTo>
                      <a:pt x="300" y="465"/>
                    </a:lnTo>
                    <a:lnTo>
                      <a:pt x="300" y="463"/>
                    </a:lnTo>
                    <a:lnTo>
                      <a:pt x="299" y="462"/>
                    </a:lnTo>
                    <a:lnTo>
                      <a:pt x="301" y="462"/>
                    </a:lnTo>
                    <a:lnTo>
                      <a:pt x="302" y="463"/>
                    </a:lnTo>
                    <a:lnTo>
                      <a:pt x="302" y="465"/>
                    </a:lnTo>
                    <a:lnTo>
                      <a:pt x="306" y="465"/>
                    </a:lnTo>
                    <a:lnTo>
                      <a:pt x="306" y="467"/>
                    </a:lnTo>
                    <a:lnTo>
                      <a:pt x="307" y="467"/>
                    </a:lnTo>
                    <a:lnTo>
                      <a:pt x="308" y="468"/>
                    </a:lnTo>
                    <a:lnTo>
                      <a:pt x="310" y="467"/>
                    </a:lnTo>
                    <a:lnTo>
                      <a:pt x="312" y="470"/>
                    </a:lnTo>
                    <a:lnTo>
                      <a:pt x="315" y="469"/>
                    </a:lnTo>
                    <a:lnTo>
                      <a:pt x="315" y="468"/>
                    </a:lnTo>
                    <a:lnTo>
                      <a:pt x="315" y="467"/>
                    </a:lnTo>
                    <a:lnTo>
                      <a:pt x="319" y="463"/>
                    </a:lnTo>
                    <a:lnTo>
                      <a:pt x="321" y="457"/>
                    </a:lnTo>
                    <a:lnTo>
                      <a:pt x="321" y="456"/>
                    </a:lnTo>
                    <a:lnTo>
                      <a:pt x="319" y="456"/>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90" name="Group 137">
              <a:extLst>
                <a:ext uri="{FF2B5EF4-FFF2-40B4-BE49-F238E27FC236}">
                  <a16:creationId xmlns:a16="http://schemas.microsoft.com/office/drawing/2014/main" id="{452D7C06-7C08-4373-99AB-DDF07F3E5780}"/>
                </a:ext>
              </a:extLst>
            </p:cNvPr>
            <p:cNvGrpSpPr>
              <a:grpSpLocks/>
            </p:cNvGrpSpPr>
            <p:nvPr/>
          </p:nvGrpSpPr>
          <p:grpSpPr bwMode="auto">
            <a:xfrm>
              <a:off x="457" y="2893"/>
              <a:ext cx="313" cy="258"/>
              <a:chOff x="457" y="2893"/>
              <a:chExt cx="313" cy="258"/>
            </a:xfrm>
          </p:grpSpPr>
          <p:sp>
            <p:nvSpPr>
              <p:cNvPr id="479" name="Freeform 135">
                <a:extLst>
                  <a:ext uri="{FF2B5EF4-FFF2-40B4-BE49-F238E27FC236}">
                    <a16:creationId xmlns:a16="http://schemas.microsoft.com/office/drawing/2014/main" id="{051771D4-B2B0-426D-8310-7FCB9A7A7D96}"/>
                  </a:ext>
                </a:extLst>
              </p:cNvPr>
              <p:cNvSpPr>
                <a:spLocks/>
              </p:cNvSpPr>
              <p:nvPr/>
            </p:nvSpPr>
            <p:spPr bwMode="auto">
              <a:xfrm>
                <a:off x="457" y="2893"/>
                <a:ext cx="313" cy="258"/>
              </a:xfrm>
              <a:custGeom>
                <a:avLst/>
                <a:gdLst>
                  <a:gd name="T0" fmla="*/ 302 w 313"/>
                  <a:gd name="T1" fmla="*/ 176 h 258"/>
                  <a:gd name="T2" fmla="*/ 301 w 313"/>
                  <a:gd name="T3" fmla="*/ 168 h 258"/>
                  <a:gd name="T4" fmla="*/ 311 w 313"/>
                  <a:gd name="T5" fmla="*/ 169 h 258"/>
                  <a:gd name="T6" fmla="*/ 311 w 313"/>
                  <a:gd name="T7" fmla="*/ 156 h 258"/>
                  <a:gd name="T8" fmla="*/ 306 w 313"/>
                  <a:gd name="T9" fmla="*/ 139 h 258"/>
                  <a:gd name="T10" fmla="*/ 306 w 313"/>
                  <a:gd name="T11" fmla="*/ 125 h 258"/>
                  <a:gd name="T12" fmla="*/ 305 w 313"/>
                  <a:gd name="T13" fmla="*/ 111 h 258"/>
                  <a:gd name="T14" fmla="*/ 305 w 313"/>
                  <a:gd name="T15" fmla="*/ 98 h 258"/>
                  <a:gd name="T16" fmla="*/ 305 w 313"/>
                  <a:gd name="T17" fmla="*/ 86 h 258"/>
                  <a:gd name="T18" fmla="*/ 305 w 313"/>
                  <a:gd name="T19" fmla="*/ 65 h 258"/>
                  <a:gd name="T20" fmla="*/ 289 w 313"/>
                  <a:gd name="T21" fmla="*/ 65 h 258"/>
                  <a:gd name="T22" fmla="*/ 277 w 313"/>
                  <a:gd name="T23" fmla="*/ 63 h 258"/>
                  <a:gd name="T24" fmla="*/ 274 w 313"/>
                  <a:gd name="T25" fmla="*/ 50 h 258"/>
                  <a:gd name="T26" fmla="*/ 250 w 313"/>
                  <a:gd name="T27" fmla="*/ 40 h 258"/>
                  <a:gd name="T28" fmla="*/ 228 w 313"/>
                  <a:gd name="T29" fmla="*/ 21 h 258"/>
                  <a:gd name="T30" fmla="*/ 200 w 313"/>
                  <a:gd name="T31" fmla="*/ 4 h 258"/>
                  <a:gd name="T32" fmla="*/ 166 w 313"/>
                  <a:gd name="T33" fmla="*/ 13 h 258"/>
                  <a:gd name="T34" fmla="*/ 140 w 313"/>
                  <a:gd name="T35" fmla="*/ 13 h 258"/>
                  <a:gd name="T36" fmla="*/ 118 w 313"/>
                  <a:gd name="T37" fmla="*/ 19 h 258"/>
                  <a:gd name="T38" fmla="*/ 99 w 313"/>
                  <a:gd name="T39" fmla="*/ 37 h 258"/>
                  <a:gd name="T40" fmla="*/ 85 w 313"/>
                  <a:gd name="T41" fmla="*/ 50 h 258"/>
                  <a:gd name="T42" fmla="*/ 69 w 313"/>
                  <a:gd name="T43" fmla="*/ 74 h 258"/>
                  <a:gd name="T44" fmla="*/ 62 w 313"/>
                  <a:gd name="T45" fmla="*/ 82 h 258"/>
                  <a:gd name="T46" fmla="*/ 61 w 313"/>
                  <a:gd name="T47" fmla="*/ 101 h 258"/>
                  <a:gd name="T48" fmla="*/ 49 w 313"/>
                  <a:gd name="T49" fmla="*/ 107 h 258"/>
                  <a:gd name="T50" fmla="*/ 49 w 313"/>
                  <a:gd name="T51" fmla="*/ 93 h 258"/>
                  <a:gd name="T52" fmla="*/ 47 w 313"/>
                  <a:gd name="T53" fmla="*/ 79 h 258"/>
                  <a:gd name="T54" fmla="*/ 44 w 313"/>
                  <a:gd name="T55" fmla="*/ 70 h 258"/>
                  <a:gd name="T56" fmla="*/ 31 w 313"/>
                  <a:gd name="T57" fmla="*/ 56 h 258"/>
                  <a:gd name="T58" fmla="*/ 15 w 313"/>
                  <a:gd name="T59" fmla="*/ 32 h 258"/>
                  <a:gd name="T60" fmla="*/ 11 w 313"/>
                  <a:gd name="T61" fmla="*/ 40 h 258"/>
                  <a:gd name="T62" fmla="*/ 2 w 313"/>
                  <a:gd name="T63" fmla="*/ 57 h 258"/>
                  <a:gd name="T64" fmla="*/ 12 w 313"/>
                  <a:gd name="T65" fmla="*/ 73 h 258"/>
                  <a:gd name="T66" fmla="*/ 15 w 313"/>
                  <a:gd name="T67" fmla="*/ 84 h 258"/>
                  <a:gd name="T68" fmla="*/ 24 w 313"/>
                  <a:gd name="T69" fmla="*/ 91 h 258"/>
                  <a:gd name="T70" fmla="*/ 22 w 313"/>
                  <a:gd name="T71" fmla="*/ 114 h 258"/>
                  <a:gd name="T72" fmla="*/ 26 w 313"/>
                  <a:gd name="T73" fmla="*/ 138 h 258"/>
                  <a:gd name="T74" fmla="*/ 36 w 313"/>
                  <a:gd name="T75" fmla="*/ 152 h 258"/>
                  <a:gd name="T76" fmla="*/ 47 w 313"/>
                  <a:gd name="T77" fmla="*/ 172 h 258"/>
                  <a:gd name="T78" fmla="*/ 62 w 313"/>
                  <a:gd name="T79" fmla="*/ 187 h 258"/>
                  <a:gd name="T80" fmla="*/ 71 w 313"/>
                  <a:gd name="T81" fmla="*/ 199 h 258"/>
                  <a:gd name="T82" fmla="*/ 87 w 313"/>
                  <a:gd name="T83" fmla="*/ 207 h 258"/>
                  <a:gd name="T84" fmla="*/ 86 w 313"/>
                  <a:gd name="T85" fmla="*/ 229 h 258"/>
                  <a:gd name="T86" fmla="*/ 110 w 313"/>
                  <a:gd name="T87" fmla="*/ 253 h 258"/>
                  <a:gd name="T88" fmla="*/ 130 w 313"/>
                  <a:gd name="T89" fmla="*/ 249 h 258"/>
                  <a:gd name="T90" fmla="*/ 142 w 313"/>
                  <a:gd name="T91" fmla="*/ 246 h 258"/>
                  <a:gd name="T92" fmla="*/ 158 w 313"/>
                  <a:gd name="T93" fmla="*/ 241 h 258"/>
                  <a:gd name="T94" fmla="*/ 172 w 313"/>
                  <a:gd name="T95" fmla="*/ 244 h 258"/>
                  <a:gd name="T96" fmla="*/ 187 w 313"/>
                  <a:gd name="T97" fmla="*/ 252 h 258"/>
                  <a:gd name="T98" fmla="*/ 203 w 313"/>
                  <a:gd name="T99" fmla="*/ 254 h 258"/>
                  <a:gd name="T100" fmla="*/ 212 w 313"/>
                  <a:gd name="T101" fmla="*/ 243 h 258"/>
                  <a:gd name="T102" fmla="*/ 224 w 313"/>
                  <a:gd name="T103" fmla="*/ 232 h 258"/>
                  <a:gd name="T104" fmla="*/ 235 w 313"/>
                  <a:gd name="T105" fmla="*/ 225 h 258"/>
                  <a:gd name="T106" fmla="*/ 245 w 313"/>
                  <a:gd name="T107" fmla="*/ 216 h 258"/>
                  <a:gd name="T108" fmla="*/ 254 w 313"/>
                  <a:gd name="T109" fmla="*/ 215 h 258"/>
                  <a:gd name="T110" fmla="*/ 269 w 313"/>
                  <a:gd name="T111" fmla="*/ 219 h 258"/>
                  <a:gd name="T112" fmla="*/ 274 w 313"/>
                  <a:gd name="T113" fmla="*/ 226 h 258"/>
                  <a:gd name="T114" fmla="*/ 287 w 313"/>
                  <a:gd name="T115" fmla="*/ 231 h 258"/>
                  <a:gd name="T116" fmla="*/ 290 w 313"/>
                  <a:gd name="T117" fmla="*/ 210 h 258"/>
                  <a:gd name="T118" fmla="*/ 303 w 313"/>
                  <a:gd name="T119" fmla="*/ 211 h 258"/>
                  <a:gd name="T120" fmla="*/ 309 w 313"/>
                  <a:gd name="T121" fmla="*/ 200 h 258"/>
                  <a:gd name="T122" fmla="*/ 312 w 313"/>
                  <a:gd name="T123" fmla="*/ 190 h 2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13"/>
                  <a:gd name="T187" fmla="*/ 0 h 258"/>
                  <a:gd name="T188" fmla="*/ 313 w 313"/>
                  <a:gd name="T189" fmla="*/ 258 h 2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13" h="258">
                    <a:moveTo>
                      <a:pt x="311" y="188"/>
                    </a:moveTo>
                    <a:lnTo>
                      <a:pt x="311" y="183"/>
                    </a:lnTo>
                    <a:lnTo>
                      <a:pt x="311" y="182"/>
                    </a:lnTo>
                    <a:lnTo>
                      <a:pt x="308" y="182"/>
                    </a:lnTo>
                    <a:lnTo>
                      <a:pt x="310" y="181"/>
                    </a:lnTo>
                    <a:lnTo>
                      <a:pt x="308" y="179"/>
                    </a:lnTo>
                    <a:lnTo>
                      <a:pt x="307" y="176"/>
                    </a:lnTo>
                    <a:lnTo>
                      <a:pt x="305" y="175"/>
                    </a:lnTo>
                    <a:lnTo>
                      <a:pt x="302" y="176"/>
                    </a:lnTo>
                    <a:lnTo>
                      <a:pt x="300" y="174"/>
                    </a:lnTo>
                    <a:lnTo>
                      <a:pt x="299" y="176"/>
                    </a:lnTo>
                    <a:lnTo>
                      <a:pt x="297" y="173"/>
                    </a:lnTo>
                    <a:lnTo>
                      <a:pt x="296" y="173"/>
                    </a:lnTo>
                    <a:lnTo>
                      <a:pt x="295" y="171"/>
                    </a:lnTo>
                    <a:lnTo>
                      <a:pt x="298" y="171"/>
                    </a:lnTo>
                    <a:lnTo>
                      <a:pt x="298" y="170"/>
                    </a:lnTo>
                    <a:lnTo>
                      <a:pt x="297" y="169"/>
                    </a:lnTo>
                    <a:lnTo>
                      <a:pt x="298" y="168"/>
                    </a:lnTo>
                    <a:lnTo>
                      <a:pt x="301" y="167"/>
                    </a:lnTo>
                    <a:lnTo>
                      <a:pt x="301" y="168"/>
                    </a:lnTo>
                    <a:lnTo>
                      <a:pt x="301" y="167"/>
                    </a:lnTo>
                    <a:lnTo>
                      <a:pt x="305" y="169"/>
                    </a:lnTo>
                    <a:lnTo>
                      <a:pt x="305" y="168"/>
                    </a:lnTo>
                    <a:lnTo>
                      <a:pt x="305" y="169"/>
                    </a:lnTo>
                    <a:lnTo>
                      <a:pt x="306" y="168"/>
                    </a:lnTo>
                    <a:lnTo>
                      <a:pt x="307" y="169"/>
                    </a:lnTo>
                    <a:lnTo>
                      <a:pt x="306" y="169"/>
                    </a:lnTo>
                    <a:lnTo>
                      <a:pt x="309" y="172"/>
                    </a:lnTo>
                    <a:lnTo>
                      <a:pt x="310" y="172"/>
                    </a:lnTo>
                    <a:lnTo>
                      <a:pt x="309" y="169"/>
                    </a:lnTo>
                    <a:lnTo>
                      <a:pt x="311" y="169"/>
                    </a:lnTo>
                    <a:lnTo>
                      <a:pt x="309" y="167"/>
                    </a:lnTo>
                    <a:lnTo>
                      <a:pt x="309" y="166"/>
                    </a:lnTo>
                    <a:lnTo>
                      <a:pt x="306" y="164"/>
                    </a:lnTo>
                    <a:lnTo>
                      <a:pt x="307" y="162"/>
                    </a:lnTo>
                    <a:lnTo>
                      <a:pt x="306" y="162"/>
                    </a:lnTo>
                    <a:lnTo>
                      <a:pt x="308" y="162"/>
                    </a:lnTo>
                    <a:lnTo>
                      <a:pt x="311" y="163"/>
                    </a:lnTo>
                    <a:lnTo>
                      <a:pt x="313" y="158"/>
                    </a:lnTo>
                    <a:lnTo>
                      <a:pt x="309" y="157"/>
                    </a:lnTo>
                    <a:lnTo>
                      <a:pt x="311" y="156"/>
                    </a:lnTo>
                    <a:lnTo>
                      <a:pt x="311" y="153"/>
                    </a:lnTo>
                    <a:lnTo>
                      <a:pt x="311" y="152"/>
                    </a:lnTo>
                    <a:lnTo>
                      <a:pt x="311" y="149"/>
                    </a:lnTo>
                    <a:lnTo>
                      <a:pt x="309" y="146"/>
                    </a:lnTo>
                    <a:lnTo>
                      <a:pt x="310" y="145"/>
                    </a:lnTo>
                    <a:lnTo>
                      <a:pt x="308" y="142"/>
                    </a:lnTo>
                    <a:lnTo>
                      <a:pt x="307" y="142"/>
                    </a:lnTo>
                    <a:lnTo>
                      <a:pt x="306" y="141"/>
                    </a:lnTo>
                    <a:lnTo>
                      <a:pt x="308" y="139"/>
                    </a:lnTo>
                    <a:lnTo>
                      <a:pt x="306" y="139"/>
                    </a:lnTo>
                    <a:lnTo>
                      <a:pt x="303" y="137"/>
                    </a:lnTo>
                    <a:lnTo>
                      <a:pt x="303" y="135"/>
                    </a:lnTo>
                    <a:lnTo>
                      <a:pt x="306" y="135"/>
                    </a:lnTo>
                    <a:lnTo>
                      <a:pt x="306" y="132"/>
                    </a:lnTo>
                    <a:lnTo>
                      <a:pt x="306" y="131"/>
                    </a:lnTo>
                    <a:lnTo>
                      <a:pt x="307" y="131"/>
                    </a:lnTo>
                    <a:lnTo>
                      <a:pt x="306" y="129"/>
                    </a:lnTo>
                    <a:lnTo>
                      <a:pt x="308" y="129"/>
                    </a:lnTo>
                    <a:lnTo>
                      <a:pt x="308" y="128"/>
                    </a:lnTo>
                    <a:lnTo>
                      <a:pt x="306" y="127"/>
                    </a:lnTo>
                    <a:lnTo>
                      <a:pt x="306" y="125"/>
                    </a:lnTo>
                    <a:lnTo>
                      <a:pt x="305" y="125"/>
                    </a:lnTo>
                    <a:lnTo>
                      <a:pt x="303" y="126"/>
                    </a:lnTo>
                    <a:lnTo>
                      <a:pt x="301" y="125"/>
                    </a:lnTo>
                    <a:lnTo>
                      <a:pt x="300" y="122"/>
                    </a:lnTo>
                    <a:lnTo>
                      <a:pt x="301" y="121"/>
                    </a:lnTo>
                    <a:lnTo>
                      <a:pt x="300" y="120"/>
                    </a:lnTo>
                    <a:lnTo>
                      <a:pt x="301" y="119"/>
                    </a:lnTo>
                    <a:lnTo>
                      <a:pt x="303" y="119"/>
                    </a:lnTo>
                    <a:lnTo>
                      <a:pt x="305" y="118"/>
                    </a:lnTo>
                    <a:lnTo>
                      <a:pt x="305" y="115"/>
                    </a:lnTo>
                    <a:lnTo>
                      <a:pt x="305" y="111"/>
                    </a:lnTo>
                    <a:lnTo>
                      <a:pt x="303" y="111"/>
                    </a:lnTo>
                    <a:lnTo>
                      <a:pt x="304" y="108"/>
                    </a:lnTo>
                    <a:lnTo>
                      <a:pt x="305" y="107"/>
                    </a:lnTo>
                    <a:lnTo>
                      <a:pt x="301" y="105"/>
                    </a:lnTo>
                    <a:lnTo>
                      <a:pt x="300" y="105"/>
                    </a:lnTo>
                    <a:lnTo>
                      <a:pt x="301" y="105"/>
                    </a:lnTo>
                    <a:lnTo>
                      <a:pt x="303" y="101"/>
                    </a:lnTo>
                    <a:lnTo>
                      <a:pt x="302" y="100"/>
                    </a:lnTo>
                    <a:lnTo>
                      <a:pt x="303" y="100"/>
                    </a:lnTo>
                    <a:lnTo>
                      <a:pt x="305" y="98"/>
                    </a:lnTo>
                    <a:lnTo>
                      <a:pt x="304" y="98"/>
                    </a:lnTo>
                    <a:lnTo>
                      <a:pt x="304" y="96"/>
                    </a:lnTo>
                    <a:lnTo>
                      <a:pt x="306" y="95"/>
                    </a:lnTo>
                    <a:lnTo>
                      <a:pt x="307" y="93"/>
                    </a:lnTo>
                    <a:lnTo>
                      <a:pt x="305" y="92"/>
                    </a:lnTo>
                    <a:lnTo>
                      <a:pt x="306" y="90"/>
                    </a:lnTo>
                    <a:lnTo>
                      <a:pt x="305" y="90"/>
                    </a:lnTo>
                    <a:lnTo>
                      <a:pt x="305" y="89"/>
                    </a:lnTo>
                    <a:lnTo>
                      <a:pt x="305" y="88"/>
                    </a:lnTo>
                    <a:lnTo>
                      <a:pt x="305" y="86"/>
                    </a:lnTo>
                    <a:lnTo>
                      <a:pt x="306" y="85"/>
                    </a:lnTo>
                    <a:lnTo>
                      <a:pt x="307" y="84"/>
                    </a:lnTo>
                    <a:lnTo>
                      <a:pt x="309" y="84"/>
                    </a:lnTo>
                    <a:lnTo>
                      <a:pt x="309" y="82"/>
                    </a:lnTo>
                    <a:lnTo>
                      <a:pt x="309" y="78"/>
                    </a:lnTo>
                    <a:lnTo>
                      <a:pt x="310" y="77"/>
                    </a:lnTo>
                    <a:lnTo>
                      <a:pt x="308" y="75"/>
                    </a:lnTo>
                    <a:lnTo>
                      <a:pt x="307" y="70"/>
                    </a:lnTo>
                    <a:lnTo>
                      <a:pt x="303" y="67"/>
                    </a:lnTo>
                    <a:lnTo>
                      <a:pt x="305" y="65"/>
                    </a:lnTo>
                    <a:lnTo>
                      <a:pt x="302" y="65"/>
                    </a:lnTo>
                    <a:lnTo>
                      <a:pt x="300" y="67"/>
                    </a:lnTo>
                    <a:lnTo>
                      <a:pt x="298" y="67"/>
                    </a:lnTo>
                    <a:lnTo>
                      <a:pt x="297" y="68"/>
                    </a:lnTo>
                    <a:lnTo>
                      <a:pt x="297" y="67"/>
                    </a:lnTo>
                    <a:lnTo>
                      <a:pt x="293" y="67"/>
                    </a:lnTo>
                    <a:lnTo>
                      <a:pt x="292" y="66"/>
                    </a:lnTo>
                    <a:lnTo>
                      <a:pt x="290" y="66"/>
                    </a:lnTo>
                    <a:lnTo>
                      <a:pt x="290" y="65"/>
                    </a:lnTo>
                    <a:lnTo>
                      <a:pt x="289" y="65"/>
                    </a:lnTo>
                    <a:lnTo>
                      <a:pt x="289" y="63"/>
                    </a:lnTo>
                    <a:lnTo>
                      <a:pt x="285" y="63"/>
                    </a:lnTo>
                    <a:lnTo>
                      <a:pt x="284" y="62"/>
                    </a:lnTo>
                    <a:lnTo>
                      <a:pt x="281" y="63"/>
                    </a:lnTo>
                    <a:lnTo>
                      <a:pt x="281" y="65"/>
                    </a:lnTo>
                    <a:lnTo>
                      <a:pt x="280" y="65"/>
                    </a:lnTo>
                    <a:lnTo>
                      <a:pt x="279" y="66"/>
                    </a:lnTo>
                    <a:lnTo>
                      <a:pt x="277" y="65"/>
                    </a:lnTo>
                    <a:lnTo>
                      <a:pt x="278" y="64"/>
                    </a:lnTo>
                    <a:lnTo>
                      <a:pt x="277" y="63"/>
                    </a:lnTo>
                    <a:lnTo>
                      <a:pt x="276" y="63"/>
                    </a:lnTo>
                    <a:lnTo>
                      <a:pt x="274" y="61"/>
                    </a:lnTo>
                    <a:lnTo>
                      <a:pt x="273" y="62"/>
                    </a:lnTo>
                    <a:lnTo>
                      <a:pt x="273" y="60"/>
                    </a:lnTo>
                    <a:lnTo>
                      <a:pt x="275" y="60"/>
                    </a:lnTo>
                    <a:lnTo>
                      <a:pt x="276" y="56"/>
                    </a:lnTo>
                    <a:lnTo>
                      <a:pt x="279" y="56"/>
                    </a:lnTo>
                    <a:lnTo>
                      <a:pt x="279" y="55"/>
                    </a:lnTo>
                    <a:lnTo>
                      <a:pt x="276" y="50"/>
                    </a:lnTo>
                    <a:lnTo>
                      <a:pt x="276" y="49"/>
                    </a:lnTo>
                    <a:lnTo>
                      <a:pt x="274" y="50"/>
                    </a:lnTo>
                    <a:lnTo>
                      <a:pt x="272" y="49"/>
                    </a:lnTo>
                    <a:lnTo>
                      <a:pt x="269" y="44"/>
                    </a:lnTo>
                    <a:lnTo>
                      <a:pt x="269" y="46"/>
                    </a:lnTo>
                    <a:lnTo>
                      <a:pt x="263" y="44"/>
                    </a:lnTo>
                    <a:lnTo>
                      <a:pt x="262" y="46"/>
                    </a:lnTo>
                    <a:lnTo>
                      <a:pt x="257" y="43"/>
                    </a:lnTo>
                    <a:lnTo>
                      <a:pt x="257" y="39"/>
                    </a:lnTo>
                    <a:lnTo>
                      <a:pt x="254" y="40"/>
                    </a:lnTo>
                    <a:lnTo>
                      <a:pt x="250" y="42"/>
                    </a:lnTo>
                    <a:lnTo>
                      <a:pt x="249" y="41"/>
                    </a:lnTo>
                    <a:lnTo>
                      <a:pt x="250" y="40"/>
                    </a:lnTo>
                    <a:lnTo>
                      <a:pt x="249" y="40"/>
                    </a:lnTo>
                    <a:lnTo>
                      <a:pt x="248" y="39"/>
                    </a:lnTo>
                    <a:lnTo>
                      <a:pt x="244" y="40"/>
                    </a:lnTo>
                    <a:lnTo>
                      <a:pt x="243" y="37"/>
                    </a:lnTo>
                    <a:lnTo>
                      <a:pt x="242" y="34"/>
                    </a:lnTo>
                    <a:lnTo>
                      <a:pt x="238" y="32"/>
                    </a:lnTo>
                    <a:lnTo>
                      <a:pt x="235" y="31"/>
                    </a:lnTo>
                    <a:lnTo>
                      <a:pt x="235" y="28"/>
                    </a:lnTo>
                    <a:lnTo>
                      <a:pt x="230" y="22"/>
                    </a:lnTo>
                    <a:lnTo>
                      <a:pt x="229" y="21"/>
                    </a:lnTo>
                    <a:lnTo>
                      <a:pt x="228" y="21"/>
                    </a:lnTo>
                    <a:lnTo>
                      <a:pt x="225" y="18"/>
                    </a:lnTo>
                    <a:lnTo>
                      <a:pt x="215" y="8"/>
                    </a:lnTo>
                    <a:lnTo>
                      <a:pt x="212" y="4"/>
                    </a:lnTo>
                    <a:lnTo>
                      <a:pt x="207" y="0"/>
                    </a:lnTo>
                    <a:lnTo>
                      <a:pt x="206" y="4"/>
                    </a:lnTo>
                    <a:lnTo>
                      <a:pt x="203" y="7"/>
                    </a:lnTo>
                    <a:lnTo>
                      <a:pt x="203" y="9"/>
                    </a:lnTo>
                    <a:lnTo>
                      <a:pt x="203" y="11"/>
                    </a:lnTo>
                    <a:lnTo>
                      <a:pt x="203" y="13"/>
                    </a:lnTo>
                    <a:lnTo>
                      <a:pt x="202" y="9"/>
                    </a:lnTo>
                    <a:lnTo>
                      <a:pt x="200" y="4"/>
                    </a:lnTo>
                    <a:lnTo>
                      <a:pt x="183" y="9"/>
                    </a:lnTo>
                    <a:lnTo>
                      <a:pt x="181" y="14"/>
                    </a:lnTo>
                    <a:lnTo>
                      <a:pt x="178" y="15"/>
                    </a:lnTo>
                    <a:lnTo>
                      <a:pt x="175" y="19"/>
                    </a:lnTo>
                    <a:lnTo>
                      <a:pt x="173" y="21"/>
                    </a:lnTo>
                    <a:lnTo>
                      <a:pt x="174" y="22"/>
                    </a:lnTo>
                    <a:lnTo>
                      <a:pt x="173" y="24"/>
                    </a:lnTo>
                    <a:lnTo>
                      <a:pt x="171" y="21"/>
                    </a:lnTo>
                    <a:lnTo>
                      <a:pt x="170" y="20"/>
                    </a:lnTo>
                    <a:lnTo>
                      <a:pt x="168" y="17"/>
                    </a:lnTo>
                    <a:lnTo>
                      <a:pt x="166" y="13"/>
                    </a:lnTo>
                    <a:lnTo>
                      <a:pt x="161" y="15"/>
                    </a:lnTo>
                    <a:lnTo>
                      <a:pt x="158" y="15"/>
                    </a:lnTo>
                    <a:lnTo>
                      <a:pt x="157" y="14"/>
                    </a:lnTo>
                    <a:lnTo>
                      <a:pt x="153" y="11"/>
                    </a:lnTo>
                    <a:lnTo>
                      <a:pt x="150" y="11"/>
                    </a:lnTo>
                    <a:lnTo>
                      <a:pt x="150" y="12"/>
                    </a:lnTo>
                    <a:lnTo>
                      <a:pt x="146" y="15"/>
                    </a:lnTo>
                    <a:lnTo>
                      <a:pt x="145" y="15"/>
                    </a:lnTo>
                    <a:lnTo>
                      <a:pt x="144" y="14"/>
                    </a:lnTo>
                    <a:lnTo>
                      <a:pt x="142" y="14"/>
                    </a:lnTo>
                    <a:lnTo>
                      <a:pt x="140" y="13"/>
                    </a:lnTo>
                    <a:lnTo>
                      <a:pt x="139" y="15"/>
                    </a:lnTo>
                    <a:lnTo>
                      <a:pt x="134" y="16"/>
                    </a:lnTo>
                    <a:lnTo>
                      <a:pt x="132" y="16"/>
                    </a:lnTo>
                    <a:lnTo>
                      <a:pt x="131" y="15"/>
                    </a:lnTo>
                    <a:lnTo>
                      <a:pt x="130" y="16"/>
                    </a:lnTo>
                    <a:lnTo>
                      <a:pt x="127" y="14"/>
                    </a:lnTo>
                    <a:lnTo>
                      <a:pt x="126" y="16"/>
                    </a:lnTo>
                    <a:lnTo>
                      <a:pt x="122" y="15"/>
                    </a:lnTo>
                    <a:lnTo>
                      <a:pt x="121" y="14"/>
                    </a:lnTo>
                    <a:lnTo>
                      <a:pt x="121" y="17"/>
                    </a:lnTo>
                    <a:lnTo>
                      <a:pt x="118" y="19"/>
                    </a:lnTo>
                    <a:lnTo>
                      <a:pt x="116" y="22"/>
                    </a:lnTo>
                    <a:lnTo>
                      <a:pt x="114" y="24"/>
                    </a:lnTo>
                    <a:lnTo>
                      <a:pt x="113" y="26"/>
                    </a:lnTo>
                    <a:lnTo>
                      <a:pt x="114" y="33"/>
                    </a:lnTo>
                    <a:lnTo>
                      <a:pt x="113" y="35"/>
                    </a:lnTo>
                    <a:lnTo>
                      <a:pt x="111" y="37"/>
                    </a:lnTo>
                    <a:lnTo>
                      <a:pt x="107" y="32"/>
                    </a:lnTo>
                    <a:lnTo>
                      <a:pt x="104" y="33"/>
                    </a:lnTo>
                    <a:lnTo>
                      <a:pt x="104" y="34"/>
                    </a:lnTo>
                    <a:lnTo>
                      <a:pt x="101" y="36"/>
                    </a:lnTo>
                    <a:lnTo>
                      <a:pt x="99" y="37"/>
                    </a:lnTo>
                    <a:lnTo>
                      <a:pt x="98" y="39"/>
                    </a:lnTo>
                    <a:lnTo>
                      <a:pt x="96" y="40"/>
                    </a:lnTo>
                    <a:lnTo>
                      <a:pt x="97" y="43"/>
                    </a:lnTo>
                    <a:lnTo>
                      <a:pt x="95" y="45"/>
                    </a:lnTo>
                    <a:lnTo>
                      <a:pt x="94" y="44"/>
                    </a:lnTo>
                    <a:lnTo>
                      <a:pt x="93" y="45"/>
                    </a:lnTo>
                    <a:lnTo>
                      <a:pt x="91" y="44"/>
                    </a:lnTo>
                    <a:lnTo>
                      <a:pt x="88" y="44"/>
                    </a:lnTo>
                    <a:lnTo>
                      <a:pt x="86" y="44"/>
                    </a:lnTo>
                    <a:lnTo>
                      <a:pt x="86" y="46"/>
                    </a:lnTo>
                    <a:lnTo>
                      <a:pt x="85" y="50"/>
                    </a:lnTo>
                    <a:lnTo>
                      <a:pt x="86" y="53"/>
                    </a:lnTo>
                    <a:lnTo>
                      <a:pt x="85" y="57"/>
                    </a:lnTo>
                    <a:lnTo>
                      <a:pt x="83" y="59"/>
                    </a:lnTo>
                    <a:lnTo>
                      <a:pt x="80" y="59"/>
                    </a:lnTo>
                    <a:lnTo>
                      <a:pt x="76" y="60"/>
                    </a:lnTo>
                    <a:lnTo>
                      <a:pt x="76" y="61"/>
                    </a:lnTo>
                    <a:lnTo>
                      <a:pt x="75" y="62"/>
                    </a:lnTo>
                    <a:lnTo>
                      <a:pt x="73" y="63"/>
                    </a:lnTo>
                    <a:lnTo>
                      <a:pt x="73" y="67"/>
                    </a:lnTo>
                    <a:lnTo>
                      <a:pt x="70" y="69"/>
                    </a:lnTo>
                    <a:lnTo>
                      <a:pt x="69" y="74"/>
                    </a:lnTo>
                    <a:lnTo>
                      <a:pt x="70" y="77"/>
                    </a:lnTo>
                    <a:lnTo>
                      <a:pt x="70" y="79"/>
                    </a:lnTo>
                    <a:lnTo>
                      <a:pt x="68" y="80"/>
                    </a:lnTo>
                    <a:lnTo>
                      <a:pt x="69" y="81"/>
                    </a:lnTo>
                    <a:lnTo>
                      <a:pt x="67" y="81"/>
                    </a:lnTo>
                    <a:lnTo>
                      <a:pt x="67" y="82"/>
                    </a:lnTo>
                    <a:lnTo>
                      <a:pt x="66" y="78"/>
                    </a:lnTo>
                    <a:lnTo>
                      <a:pt x="63" y="77"/>
                    </a:lnTo>
                    <a:lnTo>
                      <a:pt x="63" y="79"/>
                    </a:lnTo>
                    <a:lnTo>
                      <a:pt x="62" y="81"/>
                    </a:lnTo>
                    <a:lnTo>
                      <a:pt x="62" y="82"/>
                    </a:lnTo>
                    <a:lnTo>
                      <a:pt x="62" y="85"/>
                    </a:lnTo>
                    <a:lnTo>
                      <a:pt x="62" y="88"/>
                    </a:lnTo>
                    <a:lnTo>
                      <a:pt x="62" y="90"/>
                    </a:lnTo>
                    <a:lnTo>
                      <a:pt x="60" y="88"/>
                    </a:lnTo>
                    <a:lnTo>
                      <a:pt x="60" y="92"/>
                    </a:lnTo>
                    <a:lnTo>
                      <a:pt x="59" y="94"/>
                    </a:lnTo>
                    <a:lnTo>
                      <a:pt x="59" y="97"/>
                    </a:lnTo>
                    <a:lnTo>
                      <a:pt x="61" y="97"/>
                    </a:lnTo>
                    <a:lnTo>
                      <a:pt x="60" y="99"/>
                    </a:lnTo>
                    <a:lnTo>
                      <a:pt x="61" y="101"/>
                    </a:lnTo>
                    <a:lnTo>
                      <a:pt x="61" y="103"/>
                    </a:lnTo>
                    <a:lnTo>
                      <a:pt x="59" y="103"/>
                    </a:lnTo>
                    <a:lnTo>
                      <a:pt x="58" y="105"/>
                    </a:lnTo>
                    <a:lnTo>
                      <a:pt x="57" y="105"/>
                    </a:lnTo>
                    <a:lnTo>
                      <a:pt x="58" y="107"/>
                    </a:lnTo>
                    <a:lnTo>
                      <a:pt x="58" y="108"/>
                    </a:lnTo>
                    <a:lnTo>
                      <a:pt x="60" y="110"/>
                    </a:lnTo>
                    <a:lnTo>
                      <a:pt x="59" y="111"/>
                    </a:lnTo>
                    <a:lnTo>
                      <a:pt x="54" y="109"/>
                    </a:lnTo>
                    <a:lnTo>
                      <a:pt x="50" y="107"/>
                    </a:lnTo>
                    <a:lnTo>
                      <a:pt x="49" y="107"/>
                    </a:lnTo>
                    <a:lnTo>
                      <a:pt x="47" y="106"/>
                    </a:lnTo>
                    <a:lnTo>
                      <a:pt x="49" y="103"/>
                    </a:lnTo>
                    <a:lnTo>
                      <a:pt x="48" y="101"/>
                    </a:lnTo>
                    <a:lnTo>
                      <a:pt x="47" y="102"/>
                    </a:lnTo>
                    <a:lnTo>
                      <a:pt x="47" y="99"/>
                    </a:lnTo>
                    <a:lnTo>
                      <a:pt x="45" y="100"/>
                    </a:lnTo>
                    <a:lnTo>
                      <a:pt x="45" y="98"/>
                    </a:lnTo>
                    <a:lnTo>
                      <a:pt x="45" y="96"/>
                    </a:lnTo>
                    <a:lnTo>
                      <a:pt x="45" y="95"/>
                    </a:lnTo>
                    <a:lnTo>
                      <a:pt x="49" y="94"/>
                    </a:lnTo>
                    <a:lnTo>
                      <a:pt x="49" y="93"/>
                    </a:lnTo>
                    <a:lnTo>
                      <a:pt x="48" y="92"/>
                    </a:lnTo>
                    <a:lnTo>
                      <a:pt x="49" y="91"/>
                    </a:lnTo>
                    <a:lnTo>
                      <a:pt x="47" y="91"/>
                    </a:lnTo>
                    <a:lnTo>
                      <a:pt x="48" y="89"/>
                    </a:lnTo>
                    <a:lnTo>
                      <a:pt x="51" y="86"/>
                    </a:lnTo>
                    <a:lnTo>
                      <a:pt x="49" y="84"/>
                    </a:lnTo>
                    <a:lnTo>
                      <a:pt x="47" y="84"/>
                    </a:lnTo>
                    <a:lnTo>
                      <a:pt x="49" y="84"/>
                    </a:lnTo>
                    <a:lnTo>
                      <a:pt x="48" y="84"/>
                    </a:lnTo>
                    <a:lnTo>
                      <a:pt x="50" y="84"/>
                    </a:lnTo>
                    <a:lnTo>
                      <a:pt x="47" y="79"/>
                    </a:lnTo>
                    <a:lnTo>
                      <a:pt x="45" y="80"/>
                    </a:lnTo>
                    <a:lnTo>
                      <a:pt x="44" y="78"/>
                    </a:lnTo>
                    <a:lnTo>
                      <a:pt x="42" y="76"/>
                    </a:lnTo>
                    <a:lnTo>
                      <a:pt x="42" y="74"/>
                    </a:lnTo>
                    <a:lnTo>
                      <a:pt x="39" y="71"/>
                    </a:lnTo>
                    <a:lnTo>
                      <a:pt x="40" y="70"/>
                    </a:lnTo>
                    <a:lnTo>
                      <a:pt x="42" y="68"/>
                    </a:lnTo>
                    <a:lnTo>
                      <a:pt x="41" y="66"/>
                    </a:lnTo>
                    <a:lnTo>
                      <a:pt x="42" y="68"/>
                    </a:lnTo>
                    <a:lnTo>
                      <a:pt x="44" y="70"/>
                    </a:lnTo>
                    <a:lnTo>
                      <a:pt x="46" y="71"/>
                    </a:lnTo>
                    <a:lnTo>
                      <a:pt x="45" y="69"/>
                    </a:lnTo>
                    <a:lnTo>
                      <a:pt x="46" y="67"/>
                    </a:lnTo>
                    <a:lnTo>
                      <a:pt x="45" y="65"/>
                    </a:lnTo>
                    <a:lnTo>
                      <a:pt x="44" y="61"/>
                    </a:lnTo>
                    <a:lnTo>
                      <a:pt x="42" y="61"/>
                    </a:lnTo>
                    <a:lnTo>
                      <a:pt x="39" y="61"/>
                    </a:lnTo>
                    <a:lnTo>
                      <a:pt x="38" y="60"/>
                    </a:lnTo>
                    <a:lnTo>
                      <a:pt x="34" y="60"/>
                    </a:lnTo>
                    <a:lnTo>
                      <a:pt x="31" y="57"/>
                    </a:lnTo>
                    <a:lnTo>
                      <a:pt x="31" y="56"/>
                    </a:lnTo>
                    <a:lnTo>
                      <a:pt x="32" y="50"/>
                    </a:lnTo>
                    <a:lnTo>
                      <a:pt x="31" y="48"/>
                    </a:lnTo>
                    <a:lnTo>
                      <a:pt x="33" y="40"/>
                    </a:lnTo>
                    <a:lnTo>
                      <a:pt x="32" y="41"/>
                    </a:lnTo>
                    <a:lnTo>
                      <a:pt x="31" y="39"/>
                    </a:lnTo>
                    <a:lnTo>
                      <a:pt x="29" y="38"/>
                    </a:lnTo>
                    <a:lnTo>
                      <a:pt x="29" y="36"/>
                    </a:lnTo>
                    <a:lnTo>
                      <a:pt x="29" y="33"/>
                    </a:lnTo>
                    <a:lnTo>
                      <a:pt x="24" y="33"/>
                    </a:lnTo>
                    <a:lnTo>
                      <a:pt x="20" y="31"/>
                    </a:lnTo>
                    <a:lnTo>
                      <a:pt x="15" y="32"/>
                    </a:lnTo>
                    <a:lnTo>
                      <a:pt x="13" y="33"/>
                    </a:lnTo>
                    <a:lnTo>
                      <a:pt x="10" y="33"/>
                    </a:lnTo>
                    <a:lnTo>
                      <a:pt x="11" y="31"/>
                    </a:lnTo>
                    <a:lnTo>
                      <a:pt x="10" y="31"/>
                    </a:lnTo>
                    <a:lnTo>
                      <a:pt x="9" y="29"/>
                    </a:lnTo>
                    <a:lnTo>
                      <a:pt x="7" y="31"/>
                    </a:lnTo>
                    <a:lnTo>
                      <a:pt x="8" y="33"/>
                    </a:lnTo>
                    <a:lnTo>
                      <a:pt x="10" y="34"/>
                    </a:lnTo>
                    <a:lnTo>
                      <a:pt x="13" y="37"/>
                    </a:lnTo>
                    <a:lnTo>
                      <a:pt x="13" y="38"/>
                    </a:lnTo>
                    <a:lnTo>
                      <a:pt x="11" y="40"/>
                    </a:lnTo>
                    <a:lnTo>
                      <a:pt x="11" y="44"/>
                    </a:lnTo>
                    <a:lnTo>
                      <a:pt x="14" y="49"/>
                    </a:lnTo>
                    <a:lnTo>
                      <a:pt x="14" y="50"/>
                    </a:lnTo>
                    <a:lnTo>
                      <a:pt x="15" y="51"/>
                    </a:lnTo>
                    <a:lnTo>
                      <a:pt x="14" y="53"/>
                    </a:lnTo>
                    <a:lnTo>
                      <a:pt x="10" y="55"/>
                    </a:lnTo>
                    <a:lnTo>
                      <a:pt x="9" y="55"/>
                    </a:lnTo>
                    <a:lnTo>
                      <a:pt x="9" y="56"/>
                    </a:lnTo>
                    <a:lnTo>
                      <a:pt x="7" y="55"/>
                    </a:lnTo>
                    <a:lnTo>
                      <a:pt x="5" y="56"/>
                    </a:lnTo>
                    <a:lnTo>
                      <a:pt x="2" y="57"/>
                    </a:lnTo>
                    <a:lnTo>
                      <a:pt x="4" y="59"/>
                    </a:lnTo>
                    <a:lnTo>
                      <a:pt x="3" y="60"/>
                    </a:lnTo>
                    <a:lnTo>
                      <a:pt x="2" y="61"/>
                    </a:lnTo>
                    <a:lnTo>
                      <a:pt x="0" y="61"/>
                    </a:lnTo>
                    <a:lnTo>
                      <a:pt x="0" y="62"/>
                    </a:lnTo>
                    <a:lnTo>
                      <a:pt x="2" y="65"/>
                    </a:lnTo>
                    <a:lnTo>
                      <a:pt x="4" y="65"/>
                    </a:lnTo>
                    <a:lnTo>
                      <a:pt x="4" y="68"/>
                    </a:lnTo>
                    <a:lnTo>
                      <a:pt x="8" y="72"/>
                    </a:lnTo>
                    <a:lnTo>
                      <a:pt x="12" y="74"/>
                    </a:lnTo>
                    <a:lnTo>
                      <a:pt x="12" y="73"/>
                    </a:lnTo>
                    <a:lnTo>
                      <a:pt x="15" y="72"/>
                    </a:lnTo>
                    <a:lnTo>
                      <a:pt x="15" y="73"/>
                    </a:lnTo>
                    <a:lnTo>
                      <a:pt x="12" y="74"/>
                    </a:lnTo>
                    <a:lnTo>
                      <a:pt x="15" y="75"/>
                    </a:lnTo>
                    <a:lnTo>
                      <a:pt x="16" y="77"/>
                    </a:lnTo>
                    <a:lnTo>
                      <a:pt x="15" y="78"/>
                    </a:lnTo>
                    <a:lnTo>
                      <a:pt x="17" y="78"/>
                    </a:lnTo>
                    <a:lnTo>
                      <a:pt x="16" y="80"/>
                    </a:lnTo>
                    <a:lnTo>
                      <a:pt x="17" y="80"/>
                    </a:lnTo>
                    <a:lnTo>
                      <a:pt x="15" y="82"/>
                    </a:lnTo>
                    <a:lnTo>
                      <a:pt x="15" y="84"/>
                    </a:lnTo>
                    <a:lnTo>
                      <a:pt x="17" y="83"/>
                    </a:lnTo>
                    <a:lnTo>
                      <a:pt x="20" y="84"/>
                    </a:lnTo>
                    <a:lnTo>
                      <a:pt x="20" y="88"/>
                    </a:lnTo>
                    <a:lnTo>
                      <a:pt x="21" y="88"/>
                    </a:lnTo>
                    <a:lnTo>
                      <a:pt x="21" y="89"/>
                    </a:lnTo>
                    <a:lnTo>
                      <a:pt x="20" y="90"/>
                    </a:lnTo>
                    <a:lnTo>
                      <a:pt x="22" y="90"/>
                    </a:lnTo>
                    <a:lnTo>
                      <a:pt x="23" y="91"/>
                    </a:lnTo>
                    <a:lnTo>
                      <a:pt x="24" y="91"/>
                    </a:lnTo>
                    <a:lnTo>
                      <a:pt x="22" y="91"/>
                    </a:lnTo>
                    <a:lnTo>
                      <a:pt x="21" y="93"/>
                    </a:lnTo>
                    <a:lnTo>
                      <a:pt x="25" y="97"/>
                    </a:lnTo>
                    <a:lnTo>
                      <a:pt x="25" y="101"/>
                    </a:lnTo>
                    <a:lnTo>
                      <a:pt x="25" y="103"/>
                    </a:lnTo>
                    <a:lnTo>
                      <a:pt x="25" y="105"/>
                    </a:lnTo>
                    <a:lnTo>
                      <a:pt x="27" y="107"/>
                    </a:lnTo>
                    <a:lnTo>
                      <a:pt x="25" y="110"/>
                    </a:lnTo>
                    <a:lnTo>
                      <a:pt x="21" y="113"/>
                    </a:lnTo>
                    <a:lnTo>
                      <a:pt x="22" y="114"/>
                    </a:lnTo>
                    <a:lnTo>
                      <a:pt x="22" y="116"/>
                    </a:lnTo>
                    <a:lnTo>
                      <a:pt x="20" y="116"/>
                    </a:lnTo>
                    <a:lnTo>
                      <a:pt x="19" y="118"/>
                    </a:lnTo>
                    <a:lnTo>
                      <a:pt x="20" y="120"/>
                    </a:lnTo>
                    <a:lnTo>
                      <a:pt x="19" y="127"/>
                    </a:lnTo>
                    <a:lnTo>
                      <a:pt x="20" y="130"/>
                    </a:lnTo>
                    <a:lnTo>
                      <a:pt x="19" y="132"/>
                    </a:lnTo>
                    <a:lnTo>
                      <a:pt x="20" y="135"/>
                    </a:lnTo>
                    <a:lnTo>
                      <a:pt x="21" y="137"/>
                    </a:lnTo>
                    <a:lnTo>
                      <a:pt x="24" y="137"/>
                    </a:lnTo>
                    <a:lnTo>
                      <a:pt x="26" y="138"/>
                    </a:lnTo>
                    <a:lnTo>
                      <a:pt x="25" y="140"/>
                    </a:lnTo>
                    <a:lnTo>
                      <a:pt x="26" y="142"/>
                    </a:lnTo>
                    <a:lnTo>
                      <a:pt x="28" y="141"/>
                    </a:lnTo>
                    <a:lnTo>
                      <a:pt x="29" y="141"/>
                    </a:lnTo>
                    <a:lnTo>
                      <a:pt x="29" y="142"/>
                    </a:lnTo>
                    <a:lnTo>
                      <a:pt x="29" y="144"/>
                    </a:lnTo>
                    <a:lnTo>
                      <a:pt x="31" y="145"/>
                    </a:lnTo>
                    <a:lnTo>
                      <a:pt x="31" y="146"/>
                    </a:lnTo>
                    <a:lnTo>
                      <a:pt x="33" y="148"/>
                    </a:lnTo>
                    <a:lnTo>
                      <a:pt x="34" y="150"/>
                    </a:lnTo>
                    <a:lnTo>
                      <a:pt x="36" y="152"/>
                    </a:lnTo>
                    <a:lnTo>
                      <a:pt x="31" y="158"/>
                    </a:lnTo>
                    <a:lnTo>
                      <a:pt x="31" y="160"/>
                    </a:lnTo>
                    <a:lnTo>
                      <a:pt x="34" y="159"/>
                    </a:lnTo>
                    <a:lnTo>
                      <a:pt x="36" y="162"/>
                    </a:lnTo>
                    <a:lnTo>
                      <a:pt x="41" y="162"/>
                    </a:lnTo>
                    <a:lnTo>
                      <a:pt x="45" y="163"/>
                    </a:lnTo>
                    <a:lnTo>
                      <a:pt x="45" y="165"/>
                    </a:lnTo>
                    <a:lnTo>
                      <a:pt x="46" y="165"/>
                    </a:lnTo>
                    <a:lnTo>
                      <a:pt x="46" y="167"/>
                    </a:lnTo>
                    <a:lnTo>
                      <a:pt x="45" y="168"/>
                    </a:lnTo>
                    <a:lnTo>
                      <a:pt x="47" y="172"/>
                    </a:lnTo>
                    <a:lnTo>
                      <a:pt x="47" y="175"/>
                    </a:lnTo>
                    <a:lnTo>
                      <a:pt x="48" y="175"/>
                    </a:lnTo>
                    <a:lnTo>
                      <a:pt x="50" y="173"/>
                    </a:lnTo>
                    <a:lnTo>
                      <a:pt x="53" y="173"/>
                    </a:lnTo>
                    <a:lnTo>
                      <a:pt x="53" y="175"/>
                    </a:lnTo>
                    <a:lnTo>
                      <a:pt x="53" y="176"/>
                    </a:lnTo>
                    <a:lnTo>
                      <a:pt x="57" y="182"/>
                    </a:lnTo>
                    <a:lnTo>
                      <a:pt x="58" y="184"/>
                    </a:lnTo>
                    <a:lnTo>
                      <a:pt x="60" y="184"/>
                    </a:lnTo>
                    <a:lnTo>
                      <a:pt x="60" y="186"/>
                    </a:lnTo>
                    <a:lnTo>
                      <a:pt x="62" y="187"/>
                    </a:lnTo>
                    <a:lnTo>
                      <a:pt x="66" y="187"/>
                    </a:lnTo>
                    <a:lnTo>
                      <a:pt x="66" y="188"/>
                    </a:lnTo>
                    <a:lnTo>
                      <a:pt x="64" y="190"/>
                    </a:lnTo>
                    <a:lnTo>
                      <a:pt x="66" y="190"/>
                    </a:lnTo>
                    <a:lnTo>
                      <a:pt x="66" y="192"/>
                    </a:lnTo>
                    <a:lnTo>
                      <a:pt x="70" y="192"/>
                    </a:lnTo>
                    <a:lnTo>
                      <a:pt x="71" y="194"/>
                    </a:lnTo>
                    <a:lnTo>
                      <a:pt x="73" y="194"/>
                    </a:lnTo>
                    <a:lnTo>
                      <a:pt x="74" y="196"/>
                    </a:lnTo>
                    <a:lnTo>
                      <a:pt x="74" y="198"/>
                    </a:lnTo>
                    <a:lnTo>
                      <a:pt x="71" y="199"/>
                    </a:lnTo>
                    <a:lnTo>
                      <a:pt x="72" y="201"/>
                    </a:lnTo>
                    <a:lnTo>
                      <a:pt x="72" y="203"/>
                    </a:lnTo>
                    <a:lnTo>
                      <a:pt x="75" y="202"/>
                    </a:lnTo>
                    <a:lnTo>
                      <a:pt x="76" y="201"/>
                    </a:lnTo>
                    <a:lnTo>
                      <a:pt x="78" y="200"/>
                    </a:lnTo>
                    <a:lnTo>
                      <a:pt x="79" y="199"/>
                    </a:lnTo>
                    <a:lnTo>
                      <a:pt x="80" y="199"/>
                    </a:lnTo>
                    <a:lnTo>
                      <a:pt x="83" y="202"/>
                    </a:lnTo>
                    <a:lnTo>
                      <a:pt x="82" y="203"/>
                    </a:lnTo>
                    <a:lnTo>
                      <a:pt x="84" y="206"/>
                    </a:lnTo>
                    <a:lnTo>
                      <a:pt x="87" y="207"/>
                    </a:lnTo>
                    <a:lnTo>
                      <a:pt x="89" y="211"/>
                    </a:lnTo>
                    <a:lnTo>
                      <a:pt x="88" y="213"/>
                    </a:lnTo>
                    <a:lnTo>
                      <a:pt x="86" y="217"/>
                    </a:lnTo>
                    <a:lnTo>
                      <a:pt x="83" y="217"/>
                    </a:lnTo>
                    <a:lnTo>
                      <a:pt x="83" y="218"/>
                    </a:lnTo>
                    <a:lnTo>
                      <a:pt x="80" y="221"/>
                    </a:lnTo>
                    <a:lnTo>
                      <a:pt x="80" y="223"/>
                    </a:lnTo>
                    <a:lnTo>
                      <a:pt x="81" y="227"/>
                    </a:lnTo>
                    <a:lnTo>
                      <a:pt x="85" y="228"/>
                    </a:lnTo>
                    <a:lnTo>
                      <a:pt x="85" y="229"/>
                    </a:lnTo>
                    <a:lnTo>
                      <a:pt x="86" y="229"/>
                    </a:lnTo>
                    <a:lnTo>
                      <a:pt x="87" y="232"/>
                    </a:lnTo>
                    <a:lnTo>
                      <a:pt x="90" y="233"/>
                    </a:lnTo>
                    <a:lnTo>
                      <a:pt x="93" y="233"/>
                    </a:lnTo>
                    <a:lnTo>
                      <a:pt x="95" y="236"/>
                    </a:lnTo>
                    <a:lnTo>
                      <a:pt x="98" y="237"/>
                    </a:lnTo>
                    <a:lnTo>
                      <a:pt x="98" y="238"/>
                    </a:lnTo>
                    <a:lnTo>
                      <a:pt x="98" y="245"/>
                    </a:lnTo>
                    <a:lnTo>
                      <a:pt x="102" y="247"/>
                    </a:lnTo>
                    <a:lnTo>
                      <a:pt x="106" y="247"/>
                    </a:lnTo>
                    <a:lnTo>
                      <a:pt x="109" y="250"/>
                    </a:lnTo>
                    <a:lnTo>
                      <a:pt x="110" y="253"/>
                    </a:lnTo>
                    <a:lnTo>
                      <a:pt x="111" y="250"/>
                    </a:lnTo>
                    <a:lnTo>
                      <a:pt x="114" y="252"/>
                    </a:lnTo>
                    <a:lnTo>
                      <a:pt x="114" y="247"/>
                    </a:lnTo>
                    <a:lnTo>
                      <a:pt x="116" y="247"/>
                    </a:lnTo>
                    <a:lnTo>
                      <a:pt x="118" y="247"/>
                    </a:lnTo>
                    <a:lnTo>
                      <a:pt x="118" y="245"/>
                    </a:lnTo>
                    <a:lnTo>
                      <a:pt x="119" y="246"/>
                    </a:lnTo>
                    <a:lnTo>
                      <a:pt x="119" y="244"/>
                    </a:lnTo>
                    <a:lnTo>
                      <a:pt x="124" y="244"/>
                    </a:lnTo>
                    <a:lnTo>
                      <a:pt x="128" y="247"/>
                    </a:lnTo>
                    <a:lnTo>
                      <a:pt x="130" y="249"/>
                    </a:lnTo>
                    <a:lnTo>
                      <a:pt x="130" y="255"/>
                    </a:lnTo>
                    <a:lnTo>
                      <a:pt x="130" y="256"/>
                    </a:lnTo>
                    <a:lnTo>
                      <a:pt x="130" y="257"/>
                    </a:lnTo>
                    <a:lnTo>
                      <a:pt x="133" y="258"/>
                    </a:lnTo>
                    <a:lnTo>
                      <a:pt x="133" y="256"/>
                    </a:lnTo>
                    <a:lnTo>
                      <a:pt x="133" y="252"/>
                    </a:lnTo>
                    <a:lnTo>
                      <a:pt x="132" y="250"/>
                    </a:lnTo>
                    <a:lnTo>
                      <a:pt x="137" y="249"/>
                    </a:lnTo>
                    <a:lnTo>
                      <a:pt x="142" y="250"/>
                    </a:lnTo>
                    <a:lnTo>
                      <a:pt x="142" y="246"/>
                    </a:lnTo>
                    <a:lnTo>
                      <a:pt x="140" y="243"/>
                    </a:lnTo>
                    <a:lnTo>
                      <a:pt x="141" y="243"/>
                    </a:lnTo>
                    <a:lnTo>
                      <a:pt x="143" y="244"/>
                    </a:lnTo>
                    <a:lnTo>
                      <a:pt x="146" y="246"/>
                    </a:lnTo>
                    <a:lnTo>
                      <a:pt x="148" y="246"/>
                    </a:lnTo>
                    <a:lnTo>
                      <a:pt x="151" y="243"/>
                    </a:lnTo>
                    <a:lnTo>
                      <a:pt x="152" y="241"/>
                    </a:lnTo>
                    <a:lnTo>
                      <a:pt x="154" y="243"/>
                    </a:lnTo>
                    <a:lnTo>
                      <a:pt x="157" y="243"/>
                    </a:lnTo>
                    <a:lnTo>
                      <a:pt x="157" y="242"/>
                    </a:lnTo>
                    <a:lnTo>
                      <a:pt x="158" y="241"/>
                    </a:lnTo>
                    <a:lnTo>
                      <a:pt x="158" y="243"/>
                    </a:lnTo>
                    <a:lnTo>
                      <a:pt x="160" y="244"/>
                    </a:lnTo>
                    <a:lnTo>
                      <a:pt x="162" y="243"/>
                    </a:lnTo>
                    <a:lnTo>
                      <a:pt x="164" y="242"/>
                    </a:lnTo>
                    <a:lnTo>
                      <a:pt x="165" y="240"/>
                    </a:lnTo>
                    <a:lnTo>
                      <a:pt x="167" y="240"/>
                    </a:lnTo>
                    <a:lnTo>
                      <a:pt x="168" y="242"/>
                    </a:lnTo>
                    <a:lnTo>
                      <a:pt x="170" y="242"/>
                    </a:lnTo>
                    <a:lnTo>
                      <a:pt x="171" y="243"/>
                    </a:lnTo>
                    <a:lnTo>
                      <a:pt x="171" y="244"/>
                    </a:lnTo>
                    <a:lnTo>
                      <a:pt x="172" y="244"/>
                    </a:lnTo>
                    <a:lnTo>
                      <a:pt x="171" y="245"/>
                    </a:lnTo>
                    <a:lnTo>
                      <a:pt x="172" y="247"/>
                    </a:lnTo>
                    <a:lnTo>
                      <a:pt x="173" y="247"/>
                    </a:lnTo>
                    <a:lnTo>
                      <a:pt x="173" y="245"/>
                    </a:lnTo>
                    <a:lnTo>
                      <a:pt x="175" y="247"/>
                    </a:lnTo>
                    <a:lnTo>
                      <a:pt x="178" y="245"/>
                    </a:lnTo>
                    <a:lnTo>
                      <a:pt x="180" y="248"/>
                    </a:lnTo>
                    <a:lnTo>
                      <a:pt x="180" y="251"/>
                    </a:lnTo>
                    <a:lnTo>
                      <a:pt x="181" y="250"/>
                    </a:lnTo>
                    <a:lnTo>
                      <a:pt x="184" y="250"/>
                    </a:lnTo>
                    <a:lnTo>
                      <a:pt x="187" y="252"/>
                    </a:lnTo>
                    <a:lnTo>
                      <a:pt x="191" y="248"/>
                    </a:lnTo>
                    <a:lnTo>
                      <a:pt x="193" y="249"/>
                    </a:lnTo>
                    <a:lnTo>
                      <a:pt x="195" y="250"/>
                    </a:lnTo>
                    <a:lnTo>
                      <a:pt x="195" y="251"/>
                    </a:lnTo>
                    <a:lnTo>
                      <a:pt x="196" y="253"/>
                    </a:lnTo>
                    <a:lnTo>
                      <a:pt x="199" y="256"/>
                    </a:lnTo>
                    <a:lnTo>
                      <a:pt x="200" y="256"/>
                    </a:lnTo>
                    <a:lnTo>
                      <a:pt x="200" y="253"/>
                    </a:lnTo>
                    <a:lnTo>
                      <a:pt x="203" y="254"/>
                    </a:lnTo>
                    <a:lnTo>
                      <a:pt x="203" y="253"/>
                    </a:lnTo>
                    <a:lnTo>
                      <a:pt x="204" y="253"/>
                    </a:lnTo>
                    <a:lnTo>
                      <a:pt x="206" y="251"/>
                    </a:lnTo>
                    <a:lnTo>
                      <a:pt x="207" y="250"/>
                    </a:lnTo>
                    <a:lnTo>
                      <a:pt x="208" y="249"/>
                    </a:lnTo>
                    <a:lnTo>
                      <a:pt x="210" y="250"/>
                    </a:lnTo>
                    <a:lnTo>
                      <a:pt x="211" y="249"/>
                    </a:lnTo>
                    <a:lnTo>
                      <a:pt x="212" y="247"/>
                    </a:lnTo>
                    <a:lnTo>
                      <a:pt x="212" y="245"/>
                    </a:lnTo>
                    <a:lnTo>
                      <a:pt x="211" y="244"/>
                    </a:lnTo>
                    <a:lnTo>
                      <a:pt x="212" y="243"/>
                    </a:lnTo>
                    <a:lnTo>
                      <a:pt x="211" y="243"/>
                    </a:lnTo>
                    <a:lnTo>
                      <a:pt x="212" y="242"/>
                    </a:lnTo>
                    <a:lnTo>
                      <a:pt x="214" y="243"/>
                    </a:lnTo>
                    <a:lnTo>
                      <a:pt x="214" y="241"/>
                    </a:lnTo>
                    <a:lnTo>
                      <a:pt x="211" y="236"/>
                    </a:lnTo>
                    <a:lnTo>
                      <a:pt x="212" y="233"/>
                    </a:lnTo>
                    <a:lnTo>
                      <a:pt x="214" y="232"/>
                    </a:lnTo>
                    <a:lnTo>
                      <a:pt x="217" y="232"/>
                    </a:lnTo>
                    <a:lnTo>
                      <a:pt x="220" y="233"/>
                    </a:lnTo>
                    <a:lnTo>
                      <a:pt x="222" y="231"/>
                    </a:lnTo>
                    <a:lnTo>
                      <a:pt x="224" y="232"/>
                    </a:lnTo>
                    <a:lnTo>
                      <a:pt x="223" y="233"/>
                    </a:lnTo>
                    <a:lnTo>
                      <a:pt x="224" y="233"/>
                    </a:lnTo>
                    <a:lnTo>
                      <a:pt x="224" y="227"/>
                    </a:lnTo>
                    <a:lnTo>
                      <a:pt x="228" y="227"/>
                    </a:lnTo>
                    <a:lnTo>
                      <a:pt x="229" y="229"/>
                    </a:lnTo>
                    <a:lnTo>
                      <a:pt x="230" y="228"/>
                    </a:lnTo>
                    <a:lnTo>
                      <a:pt x="230" y="227"/>
                    </a:lnTo>
                    <a:lnTo>
                      <a:pt x="232" y="226"/>
                    </a:lnTo>
                    <a:lnTo>
                      <a:pt x="234" y="226"/>
                    </a:lnTo>
                    <a:lnTo>
                      <a:pt x="235" y="225"/>
                    </a:lnTo>
                    <a:lnTo>
                      <a:pt x="235" y="223"/>
                    </a:lnTo>
                    <a:lnTo>
                      <a:pt x="238" y="223"/>
                    </a:lnTo>
                    <a:lnTo>
                      <a:pt x="239" y="223"/>
                    </a:lnTo>
                    <a:lnTo>
                      <a:pt x="240" y="221"/>
                    </a:lnTo>
                    <a:lnTo>
                      <a:pt x="241" y="220"/>
                    </a:lnTo>
                    <a:lnTo>
                      <a:pt x="244" y="222"/>
                    </a:lnTo>
                    <a:lnTo>
                      <a:pt x="246" y="220"/>
                    </a:lnTo>
                    <a:lnTo>
                      <a:pt x="246" y="219"/>
                    </a:lnTo>
                    <a:lnTo>
                      <a:pt x="244" y="219"/>
                    </a:lnTo>
                    <a:lnTo>
                      <a:pt x="245" y="216"/>
                    </a:lnTo>
                    <a:lnTo>
                      <a:pt x="247" y="218"/>
                    </a:lnTo>
                    <a:lnTo>
                      <a:pt x="249" y="218"/>
                    </a:lnTo>
                    <a:lnTo>
                      <a:pt x="249" y="214"/>
                    </a:lnTo>
                    <a:lnTo>
                      <a:pt x="249" y="213"/>
                    </a:lnTo>
                    <a:lnTo>
                      <a:pt x="249" y="214"/>
                    </a:lnTo>
                    <a:lnTo>
                      <a:pt x="251" y="213"/>
                    </a:lnTo>
                    <a:lnTo>
                      <a:pt x="254" y="210"/>
                    </a:lnTo>
                    <a:lnTo>
                      <a:pt x="254" y="213"/>
                    </a:lnTo>
                    <a:lnTo>
                      <a:pt x="254" y="215"/>
                    </a:lnTo>
                    <a:lnTo>
                      <a:pt x="256" y="216"/>
                    </a:lnTo>
                    <a:lnTo>
                      <a:pt x="257" y="215"/>
                    </a:lnTo>
                    <a:lnTo>
                      <a:pt x="259" y="218"/>
                    </a:lnTo>
                    <a:lnTo>
                      <a:pt x="260" y="216"/>
                    </a:lnTo>
                    <a:lnTo>
                      <a:pt x="262" y="218"/>
                    </a:lnTo>
                    <a:lnTo>
                      <a:pt x="262" y="217"/>
                    </a:lnTo>
                    <a:lnTo>
                      <a:pt x="264" y="218"/>
                    </a:lnTo>
                    <a:lnTo>
                      <a:pt x="267" y="216"/>
                    </a:lnTo>
                    <a:lnTo>
                      <a:pt x="267" y="218"/>
                    </a:lnTo>
                    <a:lnTo>
                      <a:pt x="266" y="218"/>
                    </a:lnTo>
                    <a:lnTo>
                      <a:pt x="269" y="219"/>
                    </a:lnTo>
                    <a:lnTo>
                      <a:pt x="270" y="219"/>
                    </a:lnTo>
                    <a:lnTo>
                      <a:pt x="270" y="221"/>
                    </a:lnTo>
                    <a:lnTo>
                      <a:pt x="271" y="221"/>
                    </a:lnTo>
                    <a:lnTo>
                      <a:pt x="271" y="220"/>
                    </a:lnTo>
                    <a:lnTo>
                      <a:pt x="272" y="222"/>
                    </a:lnTo>
                    <a:lnTo>
                      <a:pt x="273" y="222"/>
                    </a:lnTo>
                    <a:lnTo>
                      <a:pt x="273" y="223"/>
                    </a:lnTo>
                    <a:lnTo>
                      <a:pt x="274" y="223"/>
                    </a:lnTo>
                    <a:lnTo>
                      <a:pt x="274" y="226"/>
                    </a:lnTo>
                    <a:lnTo>
                      <a:pt x="275" y="227"/>
                    </a:lnTo>
                    <a:lnTo>
                      <a:pt x="276" y="223"/>
                    </a:lnTo>
                    <a:lnTo>
                      <a:pt x="276" y="225"/>
                    </a:lnTo>
                    <a:lnTo>
                      <a:pt x="276" y="226"/>
                    </a:lnTo>
                    <a:lnTo>
                      <a:pt x="278" y="228"/>
                    </a:lnTo>
                    <a:lnTo>
                      <a:pt x="281" y="233"/>
                    </a:lnTo>
                    <a:lnTo>
                      <a:pt x="285" y="236"/>
                    </a:lnTo>
                    <a:lnTo>
                      <a:pt x="287" y="235"/>
                    </a:lnTo>
                    <a:lnTo>
                      <a:pt x="289" y="234"/>
                    </a:lnTo>
                    <a:lnTo>
                      <a:pt x="287" y="231"/>
                    </a:lnTo>
                    <a:lnTo>
                      <a:pt x="287" y="227"/>
                    </a:lnTo>
                    <a:lnTo>
                      <a:pt x="290" y="223"/>
                    </a:lnTo>
                    <a:lnTo>
                      <a:pt x="292" y="223"/>
                    </a:lnTo>
                    <a:lnTo>
                      <a:pt x="292" y="222"/>
                    </a:lnTo>
                    <a:lnTo>
                      <a:pt x="290" y="216"/>
                    </a:lnTo>
                    <a:lnTo>
                      <a:pt x="292" y="216"/>
                    </a:lnTo>
                    <a:lnTo>
                      <a:pt x="290" y="214"/>
                    </a:lnTo>
                    <a:lnTo>
                      <a:pt x="289" y="214"/>
                    </a:lnTo>
                    <a:lnTo>
                      <a:pt x="290" y="213"/>
                    </a:lnTo>
                    <a:lnTo>
                      <a:pt x="291" y="212"/>
                    </a:lnTo>
                    <a:lnTo>
                      <a:pt x="290" y="210"/>
                    </a:lnTo>
                    <a:lnTo>
                      <a:pt x="292" y="210"/>
                    </a:lnTo>
                    <a:lnTo>
                      <a:pt x="293" y="212"/>
                    </a:lnTo>
                    <a:lnTo>
                      <a:pt x="294" y="213"/>
                    </a:lnTo>
                    <a:lnTo>
                      <a:pt x="295" y="210"/>
                    </a:lnTo>
                    <a:lnTo>
                      <a:pt x="295" y="213"/>
                    </a:lnTo>
                    <a:lnTo>
                      <a:pt x="297" y="213"/>
                    </a:lnTo>
                    <a:lnTo>
                      <a:pt x="297" y="210"/>
                    </a:lnTo>
                    <a:lnTo>
                      <a:pt x="300" y="211"/>
                    </a:lnTo>
                    <a:lnTo>
                      <a:pt x="301" y="210"/>
                    </a:lnTo>
                    <a:lnTo>
                      <a:pt x="303" y="211"/>
                    </a:lnTo>
                    <a:lnTo>
                      <a:pt x="304" y="210"/>
                    </a:lnTo>
                    <a:lnTo>
                      <a:pt x="303" y="206"/>
                    </a:lnTo>
                    <a:lnTo>
                      <a:pt x="303" y="207"/>
                    </a:lnTo>
                    <a:lnTo>
                      <a:pt x="305" y="209"/>
                    </a:lnTo>
                    <a:lnTo>
                      <a:pt x="308" y="208"/>
                    </a:lnTo>
                    <a:lnTo>
                      <a:pt x="308" y="205"/>
                    </a:lnTo>
                    <a:lnTo>
                      <a:pt x="309" y="204"/>
                    </a:lnTo>
                    <a:lnTo>
                      <a:pt x="309" y="202"/>
                    </a:lnTo>
                    <a:lnTo>
                      <a:pt x="309" y="200"/>
                    </a:lnTo>
                    <a:lnTo>
                      <a:pt x="306" y="201"/>
                    </a:lnTo>
                    <a:lnTo>
                      <a:pt x="305" y="199"/>
                    </a:lnTo>
                    <a:lnTo>
                      <a:pt x="309" y="192"/>
                    </a:lnTo>
                    <a:lnTo>
                      <a:pt x="308" y="191"/>
                    </a:lnTo>
                    <a:lnTo>
                      <a:pt x="307" y="190"/>
                    </a:lnTo>
                    <a:lnTo>
                      <a:pt x="309" y="190"/>
                    </a:lnTo>
                    <a:lnTo>
                      <a:pt x="309" y="191"/>
                    </a:lnTo>
                    <a:lnTo>
                      <a:pt x="311" y="192"/>
                    </a:lnTo>
                    <a:lnTo>
                      <a:pt x="312" y="191"/>
                    </a:lnTo>
                    <a:lnTo>
                      <a:pt x="312" y="190"/>
                    </a:lnTo>
                    <a:lnTo>
                      <a:pt x="311" y="190"/>
                    </a:lnTo>
                    <a:lnTo>
                      <a:pt x="311"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480" name="Freeform 136">
                <a:extLst>
                  <a:ext uri="{FF2B5EF4-FFF2-40B4-BE49-F238E27FC236}">
                    <a16:creationId xmlns:a16="http://schemas.microsoft.com/office/drawing/2014/main" id="{107A0566-0D14-4508-846B-D57D699BA690}"/>
                  </a:ext>
                </a:extLst>
              </p:cNvPr>
              <p:cNvSpPr>
                <a:spLocks/>
              </p:cNvSpPr>
              <p:nvPr/>
            </p:nvSpPr>
            <p:spPr bwMode="auto">
              <a:xfrm>
                <a:off x="457" y="2893"/>
                <a:ext cx="313" cy="258"/>
              </a:xfrm>
              <a:custGeom>
                <a:avLst/>
                <a:gdLst>
                  <a:gd name="T0" fmla="*/ 302 w 313"/>
                  <a:gd name="T1" fmla="*/ 176 h 258"/>
                  <a:gd name="T2" fmla="*/ 301 w 313"/>
                  <a:gd name="T3" fmla="*/ 168 h 258"/>
                  <a:gd name="T4" fmla="*/ 311 w 313"/>
                  <a:gd name="T5" fmla="*/ 169 h 258"/>
                  <a:gd name="T6" fmla="*/ 311 w 313"/>
                  <a:gd name="T7" fmla="*/ 156 h 258"/>
                  <a:gd name="T8" fmla="*/ 306 w 313"/>
                  <a:gd name="T9" fmla="*/ 139 h 258"/>
                  <a:gd name="T10" fmla="*/ 306 w 313"/>
                  <a:gd name="T11" fmla="*/ 125 h 258"/>
                  <a:gd name="T12" fmla="*/ 305 w 313"/>
                  <a:gd name="T13" fmla="*/ 111 h 258"/>
                  <a:gd name="T14" fmla="*/ 305 w 313"/>
                  <a:gd name="T15" fmla="*/ 98 h 258"/>
                  <a:gd name="T16" fmla="*/ 305 w 313"/>
                  <a:gd name="T17" fmla="*/ 86 h 258"/>
                  <a:gd name="T18" fmla="*/ 305 w 313"/>
                  <a:gd name="T19" fmla="*/ 65 h 258"/>
                  <a:gd name="T20" fmla="*/ 289 w 313"/>
                  <a:gd name="T21" fmla="*/ 65 h 258"/>
                  <a:gd name="T22" fmla="*/ 277 w 313"/>
                  <a:gd name="T23" fmla="*/ 63 h 258"/>
                  <a:gd name="T24" fmla="*/ 274 w 313"/>
                  <a:gd name="T25" fmla="*/ 50 h 258"/>
                  <a:gd name="T26" fmla="*/ 250 w 313"/>
                  <a:gd name="T27" fmla="*/ 40 h 258"/>
                  <a:gd name="T28" fmla="*/ 228 w 313"/>
                  <a:gd name="T29" fmla="*/ 21 h 258"/>
                  <a:gd name="T30" fmla="*/ 200 w 313"/>
                  <a:gd name="T31" fmla="*/ 4 h 258"/>
                  <a:gd name="T32" fmla="*/ 166 w 313"/>
                  <a:gd name="T33" fmla="*/ 13 h 258"/>
                  <a:gd name="T34" fmla="*/ 140 w 313"/>
                  <a:gd name="T35" fmla="*/ 13 h 258"/>
                  <a:gd name="T36" fmla="*/ 118 w 313"/>
                  <a:gd name="T37" fmla="*/ 19 h 258"/>
                  <a:gd name="T38" fmla="*/ 99 w 313"/>
                  <a:gd name="T39" fmla="*/ 37 h 258"/>
                  <a:gd name="T40" fmla="*/ 85 w 313"/>
                  <a:gd name="T41" fmla="*/ 50 h 258"/>
                  <a:gd name="T42" fmla="*/ 69 w 313"/>
                  <a:gd name="T43" fmla="*/ 74 h 258"/>
                  <a:gd name="T44" fmla="*/ 62 w 313"/>
                  <a:gd name="T45" fmla="*/ 82 h 258"/>
                  <a:gd name="T46" fmla="*/ 61 w 313"/>
                  <a:gd name="T47" fmla="*/ 101 h 258"/>
                  <a:gd name="T48" fmla="*/ 49 w 313"/>
                  <a:gd name="T49" fmla="*/ 107 h 258"/>
                  <a:gd name="T50" fmla="*/ 49 w 313"/>
                  <a:gd name="T51" fmla="*/ 93 h 258"/>
                  <a:gd name="T52" fmla="*/ 47 w 313"/>
                  <a:gd name="T53" fmla="*/ 79 h 258"/>
                  <a:gd name="T54" fmla="*/ 44 w 313"/>
                  <a:gd name="T55" fmla="*/ 70 h 258"/>
                  <a:gd name="T56" fmla="*/ 31 w 313"/>
                  <a:gd name="T57" fmla="*/ 56 h 258"/>
                  <a:gd name="T58" fmla="*/ 15 w 313"/>
                  <a:gd name="T59" fmla="*/ 32 h 258"/>
                  <a:gd name="T60" fmla="*/ 11 w 313"/>
                  <a:gd name="T61" fmla="*/ 40 h 258"/>
                  <a:gd name="T62" fmla="*/ 2 w 313"/>
                  <a:gd name="T63" fmla="*/ 57 h 258"/>
                  <a:gd name="T64" fmla="*/ 12 w 313"/>
                  <a:gd name="T65" fmla="*/ 73 h 258"/>
                  <a:gd name="T66" fmla="*/ 15 w 313"/>
                  <a:gd name="T67" fmla="*/ 84 h 258"/>
                  <a:gd name="T68" fmla="*/ 24 w 313"/>
                  <a:gd name="T69" fmla="*/ 91 h 258"/>
                  <a:gd name="T70" fmla="*/ 22 w 313"/>
                  <a:gd name="T71" fmla="*/ 114 h 258"/>
                  <a:gd name="T72" fmla="*/ 26 w 313"/>
                  <a:gd name="T73" fmla="*/ 138 h 258"/>
                  <a:gd name="T74" fmla="*/ 36 w 313"/>
                  <a:gd name="T75" fmla="*/ 152 h 258"/>
                  <a:gd name="T76" fmla="*/ 47 w 313"/>
                  <a:gd name="T77" fmla="*/ 172 h 258"/>
                  <a:gd name="T78" fmla="*/ 62 w 313"/>
                  <a:gd name="T79" fmla="*/ 187 h 258"/>
                  <a:gd name="T80" fmla="*/ 71 w 313"/>
                  <a:gd name="T81" fmla="*/ 199 h 258"/>
                  <a:gd name="T82" fmla="*/ 87 w 313"/>
                  <a:gd name="T83" fmla="*/ 207 h 258"/>
                  <a:gd name="T84" fmla="*/ 86 w 313"/>
                  <a:gd name="T85" fmla="*/ 229 h 258"/>
                  <a:gd name="T86" fmla="*/ 110 w 313"/>
                  <a:gd name="T87" fmla="*/ 253 h 258"/>
                  <a:gd name="T88" fmla="*/ 130 w 313"/>
                  <a:gd name="T89" fmla="*/ 249 h 258"/>
                  <a:gd name="T90" fmla="*/ 142 w 313"/>
                  <a:gd name="T91" fmla="*/ 246 h 258"/>
                  <a:gd name="T92" fmla="*/ 158 w 313"/>
                  <a:gd name="T93" fmla="*/ 241 h 258"/>
                  <a:gd name="T94" fmla="*/ 172 w 313"/>
                  <a:gd name="T95" fmla="*/ 244 h 258"/>
                  <a:gd name="T96" fmla="*/ 187 w 313"/>
                  <a:gd name="T97" fmla="*/ 252 h 258"/>
                  <a:gd name="T98" fmla="*/ 203 w 313"/>
                  <a:gd name="T99" fmla="*/ 254 h 258"/>
                  <a:gd name="T100" fmla="*/ 212 w 313"/>
                  <a:gd name="T101" fmla="*/ 243 h 258"/>
                  <a:gd name="T102" fmla="*/ 224 w 313"/>
                  <a:gd name="T103" fmla="*/ 232 h 258"/>
                  <a:gd name="T104" fmla="*/ 235 w 313"/>
                  <a:gd name="T105" fmla="*/ 225 h 258"/>
                  <a:gd name="T106" fmla="*/ 245 w 313"/>
                  <a:gd name="T107" fmla="*/ 216 h 258"/>
                  <a:gd name="T108" fmla="*/ 254 w 313"/>
                  <a:gd name="T109" fmla="*/ 215 h 258"/>
                  <a:gd name="T110" fmla="*/ 269 w 313"/>
                  <a:gd name="T111" fmla="*/ 219 h 258"/>
                  <a:gd name="T112" fmla="*/ 274 w 313"/>
                  <a:gd name="T113" fmla="*/ 226 h 258"/>
                  <a:gd name="T114" fmla="*/ 287 w 313"/>
                  <a:gd name="T115" fmla="*/ 231 h 258"/>
                  <a:gd name="T116" fmla="*/ 290 w 313"/>
                  <a:gd name="T117" fmla="*/ 210 h 258"/>
                  <a:gd name="T118" fmla="*/ 303 w 313"/>
                  <a:gd name="T119" fmla="*/ 211 h 258"/>
                  <a:gd name="T120" fmla="*/ 309 w 313"/>
                  <a:gd name="T121" fmla="*/ 200 h 258"/>
                  <a:gd name="T122" fmla="*/ 312 w 313"/>
                  <a:gd name="T123" fmla="*/ 190 h 2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13"/>
                  <a:gd name="T187" fmla="*/ 0 h 258"/>
                  <a:gd name="T188" fmla="*/ 313 w 313"/>
                  <a:gd name="T189" fmla="*/ 258 h 2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13" h="258">
                    <a:moveTo>
                      <a:pt x="311" y="188"/>
                    </a:moveTo>
                    <a:lnTo>
                      <a:pt x="311" y="183"/>
                    </a:lnTo>
                    <a:lnTo>
                      <a:pt x="311" y="182"/>
                    </a:lnTo>
                    <a:lnTo>
                      <a:pt x="308" y="182"/>
                    </a:lnTo>
                    <a:lnTo>
                      <a:pt x="310" y="181"/>
                    </a:lnTo>
                    <a:lnTo>
                      <a:pt x="308" y="179"/>
                    </a:lnTo>
                    <a:lnTo>
                      <a:pt x="307" y="176"/>
                    </a:lnTo>
                    <a:lnTo>
                      <a:pt x="305" y="175"/>
                    </a:lnTo>
                    <a:lnTo>
                      <a:pt x="302" y="176"/>
                    </a:lnTo>
                    <a:lnTo>
                      <a:pt x="300" y="174"/>
                    </a:lnTo>
                    <a:lnTo>
                      <a:pt x="299" y="176"/>
                    </a:lnTo>
                    <a:lnTo>
                      <a:pt x="297" y="173"/>
                    </a:lnTo>
                    <a:lnTo>
                      <a:pt x="296" y="173"/>
                    </a:lnTo>
                    <a:lnTo>
                      <a:pt x="295" y="171"/>
                    </a:lnTo>
                    <a:lnTo>
                      <a:pt x="298" y="171"/>
                    </a:lnTo>
                    <a:lnTo>
                      <a:pt x="298" y="170"/>
                    </a:lnTo>
                    <a:lnTo>
                      <a:pt x="297" y="169"/>
                    </a:lnTo>
                    <a:lnTo>
                      <a:pt x="298" y="168"/>
                    </a:lnTo>
                    <a:lnTo>
                      <a:pt x="301" y="167"/>
                    </a:lnTo>
                    <a:lnTo>
                      <a:pt x="301" y="168"/>
                    </a:lnTo>
                    <a:lnTo>
                      <a:pt x="301" y="167"/>
                    </a:lnTo>
                    <a:lnTo>
                      <a:pt x="305" y="169"/>
                    </a:lnTo>
                    <a:lnTo>
                      <a:pt x="305" y="168"/>
                    </a:lnTo>
                    <a:lnTo>
                      <a:pt x="305" y="169"/>
                    </a:lnTo>
                    <a:lnTo>
                      <a:pt x="306" y="168"/>
                    </a:lnTo>
                    <a:lnTo>
                      <a:pt x="307" y="169"/>
                    </a:lnTo>
                    <a:lnTo>
                      <a:pt x="306" y="169"/>
                    </a:lnTo>
                    <a:lnTo>
                      <a:pt x="309" y="172"/>
                    </a:lnTo>
                    <a:lnTo>
                      <a:pt x="310" y="172"/>
                    </a:lnTo>
                    <a:lnTo>
                      <a:pt x="309" y="169"/>
                    </a:lnTo>
                    <a:lnTo>
                      <a:pt x="311" y="169"/>
                    </a:lnTo>
                    <a:lnTo>
                      <a:pt x="309" y="167"/>
                    </a:lnTo>
                    <a:lnTo>
                      <a:pt x="309" y="166"/>
                    </a:lnTo>
                    <a:lnTo>
                      <a:pt x="306" y="164"/>
                    </a:lnTo>
                    <a:lnTo>
                      <a:pt x="307" y="162"/>
                    </a:lnTo>
                    <a:lnTo>
                      <a:pt x="306" y="162"/>
                    </a:lnTo>
                    <a:lnTo>
                      <a:pt x="308" y="162"/>
                    </a:lnTo>
                    <a:lnTo>
                      <a:pt x="311" y="163"/>
                    </a:lnTo>
                    <a:lnTo>
                      <a:pt x="313" y="158"/>
                    </a:lnTo>
                    <a:lnTo>
                      <a:pt x="309" y="157"/>
                    </a:lnTo>
                    <a:lnTo>
                      <a:pt x="311" y="156"/>
                    </a:lnTo>
                    <a:lnTo>
                      <a:pt x="311" y="153"/>
                    </a:lnTo>
                    <a:lnTo>
                      <a:pt x="311" y="152"/>
                    </a:lnTo>
                    <a:lnTo>
                      <a:pt x="311" y="149"/>
                    </a:lnTo>
                    <a:lnTo>
                      <a:pt x="309" y="146"/>
                    </a:lnTo>
                    <a:lnTo>
                      <a:pt x="310" y="145"/>
                    </a:lnTo>
                    <a:lnTo>
                      <a:pt x="308" y="142"/>
                    </a:lnTo>
                    <a:lnTo>
                      <a:pt x="307" y="142"/>
                    </a:lnTo>
                    <a:lnTo>
                      <a:pt x="306" y="141"/>
                    </a:lnTo>
                    <a:lnTo>
                      <a:pt x="308" y="139"/>
                    </a:lnTo>
                    <a:lnTo>
                      <a:pt x="306" y="139"/>
                    </a:lnTo>
                    <a:lnTo>
                      <a:pt x="303" y="137"/>
                    </a:lnTo>
                    <a:lnTo>
                      <a:pt x="303" y="135"/>
                    </a:lnTo>
                    <a:lnTo>
                      <a:pt x="306" y="135"/>
                    </a:lnTo>
                    <a:lnTo>
                      <a:pt x="306" y="132"/>
                    </a:lnTo>
                    <a:lnTo>
                      <a:pt x="306" y="131"/>
                    </a:lnTo>
                    <a:lnTo>
                      <a:pt x="307" y="131"/>
                    </a:lnTo>
                    <a:lnTo>
                      <a:pt x="306" y="129"/>
                    </a:lnTo>
                    <a:lnTo>
                      <a:pt x="308" y="129"/>
                    </a:lnTo>
                    <a:lnTo>
                      <a:pt x="308" y="128"/>
                    </a:lnTo>
                    <a:lnTo>
                      <a:pt x="306" y="127"/>
                    </a:lnTo>
                    <a:lnTo>
                      <a:pt x="306" y="125"/>
                    </a:lnTo>
                    <a:lnTo>
                      <a:pt x="305" y="125"/>
                    </a:lnTo>
                    <a:lnTo>
                      <a:pt x="303" y="126"/>
                    </a:lnTo>
                    <a:lnTo>
                      <a:pt x="301" y="125"/>
                    </a:lnTo>
                    <a:lnTo>
                      <a:pt x="300" y="122"/>
                    </a:lnTo>
                    <a:lnTo>
                      <a:pt x="301" y="121"/>
                    </a:lnTo>
                    <a:lnTo>
                      <a:pt x="300" y="120"/>
                    </a:lnTo>
                    <a:lnTo>
                      <a:pt x="301" y="119"/>
                    </a:lnTo>
                    <a:lnTo>
                      <a:pt x="303" y="119"/>
                    </a:lnTo>
                    <a:lnTo>
                      <a:pt x="305" y="118"/>
                    </a:lnTo>
                    <a:lnTo>
                      <a:pt x="305" y="115"/>
                    </a:lnTo>
                    <a:lnTo>
                      <a:pt x="305" y="111"/>
                    </a:lnTo>
                    <a:lnTo>
                      <a:pt x="303" y="111"/>
                    </a:lnTo>
                    <a:lnTo>
                      <a:pt x="304" y="108"/>
                    </a:lnTo>
                    <a:lnTo>
                      <a:pt x="305" y="107"/>
                    </a:lnTo>
                    <a:lnTo>
                      <a:pt x="301" y="105"/>
                    </a:lnTo>
                    <a:lnTo>
                      <a:pt x="300" y="105"/>
                    </a:lnTo>
                    <a:lnTo>
                      <a:pt x="301" y="105"/>
                    </a:lnTo>
                    <a:lnTo>
                      <a:pt x="303" y="101"/>
                    </a:lnTo>
                    <a:lnTo>
                      <a:pt x="302" y="100"/>
                    </a:lnTo>
                    <a:lnTo>
                      <a:pt x="303" y="100"/>
                    </a:lnTo>
                    <a:lnTo>
                      <a:pt x="305" y="98"/>
                    </a:lnTo>
                    <a:lnTo>
                      <a:pt x="304" y="98"/>
                    </a:lnTo>
                    <a:lnTo>
                      <a:pt x="304" y="96"/>
                    </a:lnTo>
                    <a:lnTo>
                      <a:pt x="306" y="95"/>
                    </a:lnTo>
                    <a:lnTo>
                      <a:pt x="307" y="93"/>
                    </a:lnTo>
                    <a:lnTo>
                      <a:pt x="305" y="92"/>
                    </a:lnTo>
                    <a:lnTo>
                      <a:pt x="306" y="90"/>
                    </a:lnTo>
                    <a:lnTo>
                      <a:pt x="305" y="90"/>
                    </a:lnTo>
                    <a:lnTo>
                      <a:pt x="305" y="89"/>
                    </a:lnTo>
                    <a:lnTo>
                      <a:pt x="305" y="88"/>
                    </a:lnTo>
                    <a:lnTo>
                      <a:pt x="305" y="86"/>
                    </a:lnTo>
                    <a:lnTo>
                      <a:pt x="306" y="85"/>
                    </a:lnTo>
                    <a:lnTo>
                      <a:pt x="307" y="84"/>
                    </a:lnTo>
                    <a:lnTo>
                      <a:pt x="309" y="84"/>
                    </a:lnTo>
                    <a:lnTo>
                      <a:pt x="309" y="82"/>
                    </a:lnTo>
                    <a:lnTo>
                      <a:pt x="309" y="78"/>
                    </a:lnTo>
                    <a:lnTo>
                      <a:pt x="310" y="77"/>
                    </a:lnTo>
                    <a:lnTo>
                      <a:pt x="308" y="75"/>
                    </a:lnTo>
                    <a:lnTo>
                      <a:pt x="307" y="70"/>
                    </a:lnTo>
                    <a:lnTo>
                      <a:pt x="303" y="67"/>
                    </a:lnTo>
                    <a:lnTo>
                      <a:pt x="305" y="65"/>
                    </a:lnTo>
                    <a:lnTo>
                      <a:pt x="302" y="65"/>
                    </a:lnTo>
                    <a:lnTo>
                      <a:pt x="300" y="67"/>
                    </a:lnTo>
                    <a:lnTo>
                      <a:pt x="298" y="67"/>
                    </a:lnTo>
                    <a:lnTo>
                      <a:pt x="297" y="68"/>
                    </a:lnTo>
                    <a:lnTo>
                      <a:pt x="297" y="67"/>
                    </a:lnTo>
                    <a:lnTo>
                      <a:pt x="293" y="67"/>
                    </a:lnTo>
                    <a:lnTo>
                      <a:pt x="292" y="66"/>
                    </a:lnTo>
                    <a:lnTo>
                      <a:pt x="290" y="66"/>
                    </a:lnTo>
                    <a:lnTo>
                      <a:pt x="290" y="65"/>
                    </a:lnTo>
                    <a:lnTo>
                      <a:pt x="289" y="65"/>
                    </a:lnTo>
                    <a:lnTo>
                      <a:pt x="289" y="63"/>
                    </a:lnTo>
                    <a:lnTo>
                      <a:pt x="285" y="63"/>
                    </a:lnTo>
                    <a:lnTo>
                      <a:pt x="284" y="62"/>
                    </a:lnTo>
                    <a:lnTo>
                      <a:pt x="281" y="63"/>
                    </a:lnTo>
                    <a:lnTo>
                      <a:pt x="281" y="65"/>
                    </a:lnTo>
                    <a:lnTo>
                      <a:pt x="280" y="65"/>
                    </a:lnTo>
                    <a:lnTo>
                      <a:pt x="279" y="66"/>
                    </a:lnTo>
                    <a:lnTo>
                      <a:pt x="277" y="65"/>
                    </a:lnTo>
                    <a:lnTo>
                      <a:pt x="278" y="64"/>
                    </a:lnTo>
                    <a:lnTo>
                      <a:pt x="277" y="63"/>
                    </a:lnTo>
                    <a:lnTo>
                      <a:pt x="276" y="63"/>
                    </a:lnTo>
                    <a:lnTo>
                      <a:pt x="274" y="61"/>
                    </a:lnTo>
                    <a:lnTo>
                      <a:pt x="273" y="62"/>
                    </a:lnTo>
                    <a:lnTo>
                      <a:pt x="273" y="60"/>
                    </a:lnTo>
                    <a:lnTo>
                      <a:pt x="275" y="60"/>
                    </a:lnTo>
                    <a:lnTo>
                      <a:pt x="276" y="56"/>
                    </a:lnTo>
                    <a:lnTo>
                      <a:pt x="279" y="56"/>
                    </a:lnTo>
                    <a:lnTo>
                      <a:pt x="279" y="55"/>
                    </a:lnTo>
                    <a:lnTo>
                      <a:pt x="276" y="50"/>
                    </a:lnTo>
                    <a:lnTo>
                      <a:pt x="276" y="49"/>
                    </a:lnTo>
                    <a:lnTo>
                      <a:pt x="274" y="50"/>
                    </a:lnTo>
                    <a:lnTo>
                      <a:pt x="272" y="49"/>
                    </a:lnTo>
                    <a:lnTo>
                      <a:pt x="269" y="44"/>
                    </a:lnTo>
                    <a:lnTo>
                      <a:pt x="269" y="46"/>
                    </a:lnTo>
                    <a:lnTo>
                      <a:pt x="263" y="44"/>
                    </a:lnTo>
                    <a:lnTo>
                      <a:pt x="262" y="46"/>
                    </a:lnTo>
                    <a:lnTo>
                      <a:pt x="257" y="43"/>
                    </a:lnTo>
                    <a:lnTo>
                      <a:pt x="257" y="39"/>
                    </a:lnTo>
                    <a:lnTo>
                      <a:pt x="254" y="40"/>
                    </a:lnTo>
                    <a:lnTo>
                      <a:pt x="250" y="42"/>
                    </a:lnTo>
                    <a:lnTo>
                      <a:pt x="249" y="41"/>
                    </a:lnTo>
                    <a:lnTo>
                      <a:pt x="250" y="40"/>
                    </a:lnTo>
                    <a:lnTo>
                      <a:pt x="249" y="40"/>
                    </a:lnTo>
                    <a:lnTo>
                      <a:pt x="248" y="39"/>
                    </a:lnTo>
                    <a:lnTo>
                      <a:pt x="244" y="40"/>
                    </a:lnTo>
                    <a:lnTo>
                      <a:pt x="243" y="37"/>
                    </a:lnTo>
                    <a:lnTo>
                      <a:pt x="242" y="34"/>
                    </a:lnTo>
                    <a:lnTo>
                      <a:pt x="238" y="32"/>
                    </a:lnTo>
                    <a:lnTo>
                      <a:pt x="235" y="31"/>
                    </a:lnTo>
                    <a:lnTo>
                      <a:pt x="235" y="28"/>
                    </a:lnTo>
                    <a:lnTo>
                      <a:pt x="230" y="22"/>
                    </a:lnTo>
                    <a:lnTo>
                      <a:pt x="229" y="21"/>
                    </a:lnTo>
                    <a:lnTo>
                      <a:pt x="228" y="21"/>
                    </a:lnTo>
                    <a:lnTo>
                      <a:pt x="225" y="18"/>
                    </a:lnTo>
                    <a:lnTo>
                      <a:pt x="215" y="8"/>
                    </a:lnTo>
                    <a:lnTo>
                      <a:pt x="212" y="4"/>
                    </a:lnTo>
                    <a:lnTo>
                      <a:pt x="207" y="0"/>
                    </a:lnTo>
                    <a:lnTo>
                      <a:pt x="206" y="4"/>
                    </a:lnTo>
                    <a:lnTo>
                      <a:pt x="203" y="7"/>
                    </a:lnTo>
                    <a:lnTo>
                      <a:pt x="203" y="9"/>
                    </a:lnTo>
                    <a:lnTo>
                      <a:pt x="203" y="11"/>
                    </a:lnTo>
                    <a:lnTo>
                      <a:pt x="203" y="13"/>
                    </a:lnTo>
                    <a:lnTo>
                      <a:pt x="202" y="9"/>
                    </a:lnTo>
                    <a:lnTo>
                      <a:pt x="200" y="4"/>
                    </a:lnTo>
                    <a:lnTo>
                      <a:pt x="183" y="9"/>
                    </a:lnTo>
                    <a:lnTo>
                      <a:pt x="181" y="14"/>
                    </a:lnTo>
                    <a:lnTo>
                      <a:pt x="178" y="15"/>
                    </a:lnTo>
                    <a:lnTo>
                      <a:pt x="175" y="19"/>
                    </a:lnTo>
                    <a:lnTo>
                      <a:pt x="173" y="21"/>
                    </a:lnTo>
                    <a:lnTo>
                      <a:pt x="174" y="22"/>
                    </a:lnTo>
                    <a:lnTo>
                      <a:pt x="173" y="24"/>
                    </a:lnTo>
                    <a:lnTo>
                      <a:pt x="171" y="21"/>
                    </a:lnTo>
                    <a:lnTo>
                      <a:pt x="170" y="20"/>
                    </a:lnTo>
                    <a:lnTo>
                      <a:pt x="168" y="17"/>
                    </a:lnTo>
                    <a:lnTo>
                      <a:pt x="166" y="13"/>
                    </a:lnTo>
                    <a:lnTo>
                      <a:pt x="161" y="15"/>
                    </a:lnTo>
                    <a:lnTo>
                      <a:pt x="158" y="15"/>
                    </a:lnTo>
                    <a:lnTo>
                      <a:pt x="157" y="14"/>
                    </a:lnTo>
                    <a:lnTo>
                      <a:pt x="153" y="11"/>
                    </a:lnTo>
                    <a:lnTo>
                      <a:pt x="150" y="11"/>
                    </a:lnTo>
                    <a:lnTo>
                      <a:pt x="150" y="12"/>
                    </a:lnTo>
                    <a:lnTo>
                      <a:pt x="146" y="15"/>
                    </a:lnTo>
                    <a:lnTo>
                      <a:pt x="145" y="15"/>
                    </a:lnTo>
                    <a:lnTo>
                      <a:pt x="144" y="14"/>
                    </a:lnTo>
                    <a:lnTo>
                      <a:pt x="142" y="14"/>
                    </a:lnTo>
                    <a:lnTo>
                      <a:pt x="140" y="13"/>
                    </a:lnTo>
                    <a:lnTo>
                      <a:pt x="139" y="15"/>
                    </a:lnTo>
                    <a:lnTo>
                      <a:pt x="134" y="16"/>
                    </a:lnTo>
                    <a:lnTo>
                      <a:pt x="132" y="16"/>
                    </a:lnTo>
                    <a:lnTo>
                      <a:pt x="131" y="15"/>
                    </a:lnTo>
                    <a:lnTo>
                      <a:pt x="130" y="16"/>
                    </a:lnTo>
                    <a:lnTo>
                      <a:pt x="127" y="14"/>
                    </a:lnTo>
                    <a:lnTo>
                      <a:pt x="126" y="16"/>
                    </a:lnTo>
                    <a:lnTo>
                      <a:pt x="122" y="15"/>
                    </a:lnTo>
                    <a:lnTo>
                      <a:pt x="121" y="14"/>
                    </a:lnTo>
                    <a:lnTo>
                      <a:pt x="121" y="17"/>
                    </a:lnTo>
                    <a:lnTo>
                      <a:pt x="118" y="19"/>
                    </a:lnTo>
                    <a:lnTo>
                      <a:pt x="116" y="22"/>
                    </a:lnTo>
                    <a:lnTo>
                      <a:pt x="114" y="24"/>
                    </a:lnTo>
                    <a:lnTo>
                      <a:pt x="113" y="26"/>
                    </a:lnTo>
                    <a:lnTo>
                      <a:pt x="114" y="33"/>
                    </a:lnTo>
                    <a:lnTo>
                      <a:pt x="113" y="35"/>
                    </a:lnTo>
                    <a:lnTo>
                      <a:pt x="111" y="37"/>
                    </a:lnTo>
                    <a:lnTo>
                      <a:pt x="107" y="32"/>
                    </a:lnTo>
                    <a:lnTo>
                      <a:pt x="104" y="33"/>
                    </a:lnTo>
                    <a:lnTo>
                      <a:pt x="104" y="34"/>
                    </a:lnTo>
                    <a:lnTo>
                      <a:pt x="101" y="36"/>
                    </a:lnTo>
                    <a:lnTo>
                      <a:pt x="99" y="37"/>
                    </a:lnTo>
                    <a:lnTo>
                      <a:pt x="98" y="39"/>
                    </a:lnTo>
                    <a:lnTo>
                      <a:pt x="96" y="40"/>
                    </a:lnTo>
                    <a:lnTo>
                      <a:pt x="97" y="43"/>
                    </a:lnTo>
                    <a:lnTo>
                      <a:pt x="95" y="45"/>
                    </a:lnTo>
                    <a:lnTo>
                      <a:pt x="94" y="44"/>
                    </a:lnTo>
                    <a:lnTo>
                      <a:pt x="93" y="45"/>
                    </a:lnTo>
                    <a:lnTo>
                      <a:pt x="91" y="44"/>
                    </a:lnTo>
                    <a:lnTo>
                      <a:pt x="88" y="44"/>
                    </a:lnTo>
                    <a:lnTo>
                      <a:pt x="86" y="44"/>
                    </a:lnTo>
                    <a:lnTo>
                      <a:pt x="86" y="46"/>
                    </a:lnTo>
                    <a:lnTo>
                      <a:pt x="85" y="50"/>
                    </a:lnTo>
                    <a:lnTo>
                      <a:pt x="86" y="53"/>
                    </a:lnTo>
                    <a:lnTo>
                      <a:pt x="85" y="57"/>
                    </a:lnTo>
                    <a:lnTo>
                      <a:pt x="83" y="59"/>
                    </a:lnTo>
                    <a:lnTo>
                      <a:pt x="80" y="59"/>
                    </a:lnTo>
                    <a:lnTo>
                      <a:pt x="76" y="60"/>
                    </a:lnTo>
                    <a:lnTo>
                      <a:pt x="76" y="61"/>
                    </a:lnTo>
                    <a:lnTo>
                      <a:pt x="75" y="62"/>
                    </a:lnTo>
                    <a:lnTo>
                      <a:pt x="73" y="63"/>
                    </a:lnTo>
                    <a:lnTo>
                      <a:pt x="73" y="67"/>
                    </a:lnTo>
                    <a:lnTo>
                      <a:pt x="70" y="69"/>
                    </a:lnTo>
                    <a:lnTo>
                      <a:pt x="69" y="74"/>
                    </a:lnTo>
                    <a:lnTo>
                      <a:pt x="70" y="77"/>
                    </a:lnTo>
                    <a:lnTo>
                      <a:pt x="70" y="79"/>
                    </a:lnTo>
                    <a:lnTo>
                      <a:pt x="68" y="80"/>
                    </a:lnTo>
                    <a:lnTo>
                      <a:pt x="69" y="81"/>
                    </a:lnTo>
                    <a:lnTo>
                      <a:pt x="67" y="81"/>
                    </a:lnTo>
                    <a:lnTo>
                      <a:pt x="67" y="82"/>
                    </a:lnTo>
                    <a:lnTo>
                      <a:pt x="66" y="78"/>
                    </a:lnTo>
                    <a:lnTo>
                      <a:pt x="63" y="77"/>
                    </a:lnTo>
                    <a:lnTo>
                      <a:pt x="63" y="79"/>
                    </a:lnTo>
                    <a:lnTo>
                      <a:pt x="62" y="81"/>
                    </a:lnTo>
                    <a:lnTo>
                      <a:pt x="62" y="82"/>
                    </a:lnTo>
                    <a:lnTo>
                      <a:pt x="62" y="85"/>
                    </a:lnTo>
                    <a:lnTo>
                      <a:pt x="62" y="88"/>
                    </a:lnTo>
                    <a:lnTo>
                      <a:pt x="62" y="90"/>
                    </a:lnTo>
                    <a:lnTo>
                      <a:pt x="60" y="88"/>
                    </a:lnTo>
                    <a:lnTo>
                      <a:pt x="60" y="92"/>
                    </a:lnTo>
                    <a:lnTo>
                      <a:pt x="59" y="94"/>
                    </a:lnTo>
                    <a:lnTo>
                      <a:pt x="59" y="97"/>
                    </a:lnTo>
                    <a:lnTo>
                      <a:pt x="61" y="97"/>
                    </a:lnTo>
                    <a:lnTo>
                      <a:pt x="60" y="99"/>
                    </a:lnTo>
                    <a:lnTo>
                      <a:pt x="61" y="101"/>
                    </a:lnTo>
                    <a:lnTo>
                      <a:pt x="61" y="103"/>
                    </a:lnTo>
                    <a:lnTo>
                      <a:pt x="59" y="103"/>
                    </a:lnTo>
                    <a:lnTo>
                      <a:pt x="58" y="105"/>
                    </a:lnTo>
                    <a:lnTo>
                      <a:pt x="57" y="105"/>
                    </a:lnTo>
                    <a:lnTo>
                      <a:pt x="58" y="107"/>
                    </a:lnTo>
                    <a:lnTo>
                      <a:pt x="58" y="108"/>
                    </a:lnTo>
                    <a:lnTo>
                      <a:pt x="60" y="110"/>
                    </a:lnTo>
                    <a:lnTo>
                      <a:pt x="59" y="111"/>
                    </a:lnTo>
                    <a:lnTo>
                      <a:pt x="54" y="109"/>
                    </a:lnTo>
                    <a:lnTo>
                      <a:pt x="50" y="107"/>
                    </a:lnTo>
                    <a:lnTo>
                      <a:pt x="49" y="107"/>
                    </a:lnTo>
                    <a:lnTo>
                      <a:pt x="47" y="106"/>
                    </a:lnTo>
                    <a:lnTo>
                      <a:pt x="49" y="103"/>
                    </a:lnTo>
                    <a:lnTo>
                      <a:pt x="48" y="101"/>
                    </a:lnTo>
                    <a:lnTo>
                      <a:pt x="47" y="102"/>
                    </a:lnTo>
                    <a:lnTo>
                      <a:pt x="47" y="99"/>
                    </a:lnTo>
                    <a:lnTo>
                      <a:pt x="45" y="100"/>
                    </a:lnTo>
                    <a:lnTo>
                      <a:pt x="45" y="98"/>
                    </a:lnTo>
                    <a:lnTo>
                      <a:pt x="45" y="96"/>
                    </a:lnTo>
                    <a:lnTo>
                      <a:pt x="45" y="95"/>
                    </a:lnTo>
                    <a:lnTo>
                      <a:pt x="49" y="94"/>
                    </a:lnTo>
                    <a:lnTo>
                      <a:pt x="49" y="93"/>
                    </a:lnTo>
                    <a:lnTo>
                      <a:pt x="48" y="92"/>
                    </a:lnTo>
                    <a:lnTo>
                      <a:pt x="49" y="91"/>
                    </a:lnTo>
                    <a:lnTo>
                      <a:pt x="47" y="91"/>
                    </a:lnTo>
                    <a:lnTo>
                      <a:pt x="48" y="89"/>
                    </a:lnTo>
                    <a:lnTo>
                      <a:pt x="51" y="86"/>
                    </a:lnTo>
                    <a:lnTo>
                      <a:pt x="49" y="84"/>
                    </a:lnTo>
                    <a:lnTo>
                      <a:pt x="47" y="84"/>
                    </a:lnTo>
                    <a:lnTo>
                      <a:pt x="49" y="84"/>
                    </a:lnTo>
                    <a:lnTo>
                      <a:pt x="48" y="84"/>
                    </a:lnTo>
                    <a:lnTo>
                      <a:pt x="50" y="84"/>
                    </a:lnTo>
                    <a:lnTo>
                      <a:pt x="47" y="79"/>
                    </a:lnTo>
                    <a:lnTo>
                      <a:pt x="45" y="80"/>
                    </a:lnTo>
                    <a:lnTo>
                      <a:pt x="44" y="78"/>
                    </a:lnTo>
                    <a:lnTo>
                      <a:pt x="42" y="76"/>
                    </a:lnTo>
                    <a:lnTo>
                      <a:pt x="42" y="74"/>
                    </a:lnTo>
                    <a:lnTo>
                      <a:pt x="39" y="71"/>
                    </a:lnTo>
                    <a:lnTo>
                      <a:pt x="40" y="70"/>
                    </a:lnTo>
                    <a:lnTo>
                      <a:pt x="42" y="68"/>
                    </a:lnTo>
                    <a:lnTo>
                      <a:pt x="41" y="66"/>
                    </a:lnTo>
                    <a:lnTo>
                      <a:pt x="42" y="68"/>
                    </a:lnTo>
                    <a:lnTo>
                      <a:pt x="44" y="70"/>
                    </a:lnTo>
                    <a:lnTo>
                      <a:pt x="46" y="71"/>
                    </a:lnTo>
                    <a:lnTo>
                      <a:pt x="45" y="69"/>
                    </a:lnTo>
                    <a:lnTo>
                      <a:pt x="46" y="67"/>
                    </a:lnTo>
                    <a:lnTo>
                      <a:pt x="45" y="65"/>
                    </a:lnTo>
                    <a:lnTo>
                      <a:pt x="44" y="61"/>
                    </a:lnTo>
                    <a:lnTo>
                      <a:pt x="42" y="61"/>
                    </a:lnTo>
                    <a:lnTo>
                      <a:pt x="39" y="61"/>
                    </a:lnTo>
                    <a:lnTo>
                      <a:pt x="38" y="60"/>
                    </a:lnTo>
                    <a:lnTo>
                      <a:pt x="34" y="60"/>
                    </a:lnTo>
                    <a:lnTo>
                      <a:pt x="31" y="57"/>
                    </a:lnTo>
                    <a:lnTo>
                      <a:pt x="31" y="56"/>
                    </a:lnTo>
                    <a:lnTo>
                      <a:pt x="32" y="50"/>
                    </a:lnTo>
                    <a:lnTo>
                      <a:pt x="31" y="48"/>
                    </a:lnTo>
                    <a:lnTo>
                      <a:pt x="33" y="40"/>
                    </a:lnTo>
                    <a:lnTo>
                      <a:pt x="32" y="41"/>
                    </a:lnTo>
                    <a:lnTo>
                      <a:pt x="31" y="39"/>
                    </a:lnTo>
                    <a:lnTo>
                      <a:pt x="29" y="38"/>
                    </a:lnTo>
                    <a:lnTo>
                      <a:pt x="29" y="36"/>
                    </a:lnTo>
                    <a:lnTo>
                      <a:pt x="29" y="33"/>
                    </a:lnTo>
                    <a:lnTo>
                      <a:pt x="24" y="33"/>
                    </a:lnTo>
                    <a:lnTo>
                      <a:pt x="20" y="31"/>
                    </a:lnTo>
                    <a:lnTo>
                      <a:pt x="15" y="32"/>
                    </a:lnTo>
                    <a:lnTo>
                      <a:pt x="13" y="33"/>
                    </a:lnTo>
                    <a:lnTo>
                      <a:pt x="10" y="33"/>
                    </a:lnTo>
                    <a:lnTo>
                      <a:pt x="11" y="31"/>
                    </a:lnTo>
                    <a:lnTo>
                      <a:pt x="10" y="31"/>
                    </a:lnTo>
                    <a:lnTo>
                      <a:pt x="9" y="29"/>
                    </a:lnTo>
                    <a:lnTo>
                      <a:pt x="7" y="31"/>
                    </a:lnTo>
                    <a:lnTo>
                      <a:pt x="8" y="33"/>
                    </a:lnTo>
                    <a:lnTo>
                      <a:pt x="10" y="34"/>
                    </a:lnTo>
                    <a:lnTo>
                      <a:pt x="13" y="37"/>
                    </a:lnTo>
                    <a:lnTo>
                      <a:pt x="13" y="38"/>
                    </a:lnTo>
                    <a:lnTo>
                      <a:pt x="11" y="40"/>
                    </a:lnTo>
                    <a:lnTo>
                      <a:pt x="11" y="44"/>
                    </a:lnTo>
                    <a:lnTo>
                      <a:pt x="14" y="49"/>
                    </a:lnTo>
                    <a:lnTo>
                      <a:pt x="14" y="50"/>
                    </a:lnTo>
                    <a:lnTo>
                      <a:pt x="15" y="51"/>
                    </a:lnTo>
                    <a:lnTo>
                      <a:pt x="14" y="53"/>
                    </a:lnTo>
                    <a:lnTo>
                      <a:pt x="10" y="55"/>
                    </a:lnTo>
                    <a:lnTo>
                      <a:pt x="9" y="55"/>
                    </a:lnTo>
                    <a:lnTo>
                      <a:pt x="9" y="56"/>
                    </a:lnTo>
                    <a:lnTo>
                      <a:pt x="7" y="55"/>
                    </a:lnTo>
                    <a:lnTo>
                      <a:pt x="5" y="56"/>
                    </a:lnTo>
                    <a:lnTo>
                      <a:pt x="2" y="57"/>
                    </a:lnTo>
                    <a:lnTo>
                      <a:pt x="4" y="59"/>
                    </a:lnTo>
                    <a:lnTo>
                      <a:pt x="3" y="60"/>
                    </a:lnTo>
                    <a:lnTo>
                      <a:pt x="2" y="61"/>
                    </a:lnTo>
                    <a:lnTo>
                      <a:pt x="0" y="61"/>
                    </a:lnTo>
                    <a:lnTo>
                      <a:pt x="0" y="62"/>
                    </a:lnTo>
                    <a:lnTo>
                      <a:pt x="2" y="65"/>
                    </a:lnTo>
                    <a:lnTo>
                      <a:pt x="4" y="65"/>
                    </a:lnTo>
                    <a:lnTo>
                      <a:pt x="4" y="68"/>
                    </a:lnTo>
                    <a:lnTo>
                      <a:pt x="8" y="72"/>
                    </a:lnTo>
                    <a:lnTo>
                      <a:pt x="12" y="74"/>
                    </a:lnTo>
                    <a:lnTo>
                      <a:pt x="12" y="73"/>
                    </a:lnTo>
                    <a:lnTo>
                      <a:pt x="15" y="72"/>
                    </a:lnTo>
                    <a:lnTo>
                      <a:pt x="15" y="73"/>
                    </a:lnTo>
                    <a:lnTo>
                      <a:pt x="12" y="74"/>
                    </a:lnTo>
                    <a:lnTo>
                      <a:pt x="15" y="75"/>
                    </a:lnTo>
                    <a:lnTo>
                      <a:pt x="16" y="77"/>
                    </a:lnTo>
                    <a:lnTo>
                      <a:pt x="15" y="78"/>
                    </a:lnTo>
                    <a:lnTo>
                      <a:pt x="17" y="78"/>
                    </a:lnTo>
                    <a:lnTo>
                      <a:pt x="16" y="80"/>
                    </a:lnTo>
                    <a:lnTo>
                      <a:pt x="17" y="80"/>
                    </a:lnTo>
                    <a:lnTo>
                      <a:pt x="15" y="82"/>
                    </a:lnTo>
                    <a:lnTo>
                      <a:pt x="15" y="84"/>
                    </a:lnTo>
                    <a:lnTo>
                      <a:pt x="17" y="83"/>
                    </a:lnTo>
                    <a:lnTo>
                      <a:pt x="20" y="84"/>
                    </a:lnTo>
                    <a:lnTo>
                      <a:pt x="20" y="88"/>
                    </a:lnTo>
                    <a:lnTo>
                      <a:pt x="21" y="88"/>
                    </a:lnTo>
                    <a:lnTo>
                      <a:pt x="21" y="89"/>
                    </a:lnTo>
                    <a:lnTo>
                      <a:pt x="20" y="90"/>
                    </a:lnTo>
                    <a:lnTo>
                      <a:pt x="22" y="90"/>
                    </a:lnTo>
                    <a:lnTo>
                      <a:pt x="23" y="91"/>
                    </a:lnTo>
                    <a:lnTo>
                      <a:pt x="24" y="91"/>
                    </a:lnTo>
                    <a:lnTo>
                      <a:pt x="22" y="91"/>
                    </a:lnTo>
                    <a:lnTo>
                      <a:pt x="21" y="93"/>
                    </a:lnTo>
                    <a:lnTo>
                      <a:pt x="25" y="97"/>
                    </a:lnTo>
                    <a:lnTo>
                      <a:pt x="25" y="101"/>
                    </a:lnTo>
                    <a:lnTo>
                      <a:pt x="25" y="103"/>
                    </a:lnTo>
                    <a:lnTo>
                      <a:pt x="25" y="105"/>
                    </a:lnTo>
                    <a:lnTo>
                      <a:pt x="27" y="107"/>
                    </a:lnTo>
                    <a:lnTo>
                      <a:pt x="25" y="110"/>
                    </a:lnTo>
                    <a:lnTo>
                      <a:pt x="21" y="113"/>
                    </a:lnTo>
                    <a:lnTo>
                      <a:pt x="22" y="114"/>
                    </a:lnTo>
                    <a:lnTo>
                      <a:pt x="22" y="116"/>
                    </a:lnTo>
                    <a:lnTo>
                      <a:pt x="20" y="116"/>
                    </a:lnTo>
                    <a:lnTo>
                      <a:pt x="19" y="118"/>
                    </a:lnTo>
                    <a:lnTo>
                      <a:pt x="20" y="120"/>
                    </a:lnTo>
                    <a:lnTo>
                      <a:pt x="19" y="127"/>
                    </a:lnTo>
                    <a:lnTo>
                      <a:pt x="20" y="130"/>
                    </a:lnTo>
                    <a:lnTo>
                      <a:pt x="19" y="132"/>
                    </a:lnTo>
                    <a:lnTo>
                      <a:pt x="20" y="135"/>
                    </a:lnTo>
                    <a:lnTo>
                      <a:pt x="21" y="137"/>
                    </a:lnTo>
                    <a:lnTo>
                      <a:pt x="24" y="137"/>
                    </a:lnTo>
                    <a:lnTo>
                      <a:pt x="26" y="138"/>
                    </a:lnTo>
                    <a:lnTo>
                      <a:pt x="25" y="140"/>
                    </a:lnTo>
                    <a:lnTo>
                      <a:pt x="26" y="142"/>
                    </a:lnTo>
                    <a:lnTo>
                      <a:pt x="28" y="141"/>
                    </a:lnTo>
                    <a:lnTo>
                      <a:pt x="29" y="141"/>
                    </a:lnTo>
                    <a:lnTo>
                      <a:pt x="29" y="142"/>
                    </a:lnTo>
                    <a:lnTo>
                      <a:pt x="29" y="144"/>
                    </a:lnTo>
                    <a:lnTo>
                      <a:pt x="31" y="145"/>
                    </a:lnTo>
                    <a:lnTo>
                      <a:pt x="31" y="146"/>
                    </a:lnTo>
                    <a:lnTo>
                      <a:pt x="33" y="148"/>
                    </a:lnTo>
                    <a:lnTo>
                      <a:pt x="34" y="150"/>
                    </a:lnTo>
                    <a:lnTo>
                      <a:pt x="36" y="152"/>
                    </a:lnTo>
                    <a:lnTo>
                      <a:pt x="31" y="158"/>
                    </a:lnTo>
                    <a:lnTo>
                      <a:pt x="31" y="160"/>
                    </a:lnTo>
                    <a:lnTo>
                      <a:pt x="34" y="159"/>
                    </a:lnTo>
                    <a:lnTo>
                      <a:pt x="36" y="162"/>
                    </a:lnTo>
                    <a:lnTo>
                      <a:pt x="41" y="162"/>
                    </a:lnTo>
                    <a:lnTo>
                      <a:pt x="45" y="163"/>
                    </a:lnTo>
                    <a:lnTo>
                      <a:pt x="45" y="165"/>
                    </a:lnTo>
                    <a:lnTo>
                      <a:pt x="46" y="165"/>
                    </a:lnTo>
                    <a:lnTo>
                      <a:pt x="46" y="167"/>
                    </a:lnTo>
                    <a:lnTo>
                      <a:pt x="45" y="168"/>
                    </a:lnTo>
                    <a:lnTo>
                      <a:pt x="47" y="172"/>
                    </a:lnTo>
                    <a:lnTo>
                      <a:pt x="47" y="175"/>
                    </a:lnTo>
                    <a:lnTo>
                      <a:pt x="48" y="175"/>
                    </a:lnTo>
                    <a:lnTo>
                      <a:pt x="50" y="173"/>
                    </a:lnTo>
                    <a:lnTo>
                      <a:pt x="53" y="173"/>
                    </a:lnTo>
                    <a:lnTo>
                      <a:pt x="53" y="175"/>
                    </a:lnTo>
                    <a:lnTo>
                      <a:pt x="53" y="176"/>
                    </a:lnTo>
                    <a:lnTo>
                      <a:pt x="57" y="182"/>
                    </a:lnTo>
                    <a:lnTo>
                      <a:pt x="58" y="184"/>
                    </a:lnTo>
                    <a:lnTo>
                      <a:pt x="60" y="184"/>
                    </a:lnTo>
                    <a:lnTo>
                      <a:pt x="60" y="186"/>
                    </a:lnTo>
                    <a:lnTo>
                      <a:pt x="62" y="187"/>
                    </a:lnTo>
                    <a:lnTo>
                      <a:pt x="66" y="187"/>
                    </a:lnTo>
                    <a:lnTo>
                      <a:pt x="66" y="188"/>
                    </a:lnTo>
                    <a:lnTo>
                      <a:pt x="64" y="190"/>
                    </a:lnTo>
                    <a:lnTo>
                      <a:pt x="66" y="190"/>
                    </a:lnTo>
                    <a:lnTo>
                      <a:pt x="66" y="192"/>
                    </a:lnTo>
                    <a:lnTo>
                      <a:pt x="70" y="192"/>
                    </a:lnTo>
                    <a:lnTo>
                      <a:pt x="71" y="194"/>
                    </a:lnTo>
                    <a:lnTo>
                      <a:pt x="73" y="194"/>
                    </a:lnTo>
                    <a:lnTo>
                      <a:pt x="74" y="196"/>
                    </a:lnTo>
                    <a:lnTo>
                      <a:pt x="74" y="198"/>
                    </a:lnTo>
                    <a:lnTo>
                      <a:pt x="71" y="199"/>
                    </a:lnTo>
                    <a:lnTo>
                      <a:pt x="72" y="201"/>
                    </a:lnTo>
                    <a:lnTo>
                      <a:pt x="72" y="203"/>
                    </a:lnTo>
                    <a:lnTo>
                      <a:pt x="75" y="202"/>
                    </a:lnTo>
                    <a:lnTo>
                      <a:pt x="76" y="201"/>
                    </a:lnTo>
                    <a:lnTo>
                      <a:pt x="78" y="200"/>
                    </a:lnTo>
                    <a:lnTo>
                      <a:pt x="79" y="199"/>
                    </a:lnTo>
                    <a:lnTo>
                      <a:pt x="80" y="199"/>
                    </a:lnTo>
                    <a:lnTo>
                      <a:pt x="83" y="202"/>
                    </a:lnTo>
                    <a:lnTo>
                      <a:pt x="82" y="203"/>
                    </a:lnTo>
                    <a:lnTo>
                      <a:pt x="84" y="206"/>
                    </a:lnTo>
                    <a:lnTo>
                      <a:pt x="87" y="207"/>
                    </a:lnTo>
                    <a:lnTo>
                      <a:pt x="89" y="211"/>
                    </a:lnTo>
                    <a:lnTo>
                      <a:pt x="88" y="213"/>
                    </a:lnTo>
                    <a:lnTo>
                      <a:pt x="86" y="217"/>
                    </a:lnTo>
                    <a:lnTo>
                      <a:pt x="83" y="217"/>
                    </a:lnTo>
                    <a:lnTo>
                      <a:pt x="83" y="218"/>
                    </a:lnTo>
                    <a:lnTo>
                      <a:pt x="80" y="221"/>
                    </a:lnTo>
                    <a:lnTo>
                      <a:pt x="80" y="223"/>
                    </a:lnTo>
                    <a:lnTo>
                      <a:pt x="81" y="227"/>
                    </a:lnTo>
                    <a:lnTo>
                      <a:pt x="85" y="228"/>
                    </a:lnTo>
                    <a:lnTo>
                      <a:pt x="85" y="229"/>
                    </a:lnTo>
                    <a:lnTo>
                      <a:pt x="86" y="229"/>
                    </a:lnTo>
                    <a:lnTo>
                      <a:pt x="87" y="232"/>
                    </a:lnTo>
                    <a:lnTo>
                      <a:pt x="90" y="233"/>
                    </a:lnTo>
                    <a:lnTo>
                      <a:pt x="93" y="233"/>
                    </a:lnTo>
                    <a:lnTo>
                      <a:pt x="95" y="236"/>
                    </a:lnTo>
                    <a:lnTo>
                      <a:pt x="98" y="237"/>
                    </a:lnTo>
                    <a:lnTo>
                      <a:pt x="98" y="238"/>
                    </a:lnTo>
                    <a:lnTo>
                      <a:pt x="98" y="245"/>
                    </a:lnTo>
                    <a:lnTo>
                      <a:pt x="102" y="247"/>
                    </a:lnTo>
                    <a:lnTo>
                      <a:pt x="106" y="247"/>
                    </a:lnTo>
                    <a:lnTo>
                      <a:pt x="109" y="250"/>
                    </a:lnTo>
                    <a:lnTo>
                      <a:pt x="110" y="253"/>
                    </a:lnTo>
                    <a:lnTo>
                      <a:pt x="111" y="250"/>
                    </a:lnTo>
                    <a:lnTo>
                      <a:pt x="114" y="252"/>
                    </a:lnTo>
                    <a:lnTo>
                      <a:pt x="114" y="247"/>
                    </a:lnTo>
                    <a:lnTo>
                      <a:pt x="116" y="247"/>
                    </a:lnTo>
                    <a:lnTo>
                      <a:pt x="118" y="247"/>
                    </a:lnTo>
                    <a:lnTo>
                      <a:pt x="118" y="245"/>
                    </a:lnTo>
                    <a:lnTo>
                      <a:pt x="119" y="246"/>
                    </a:lnTo>
                    <a:lnTo>
                      <a:pt x="119" y="244"/>
                    </a:lnTo>
                    <a:lnTo>
                      <a:pt x="124" y="244"/>
                    </a:lnTo>
                    <a:lnTo>
                      <a:pt x="128" y="247"/>
                    </a:lnTo>
                    <a:lnTo>
                      <a:pt x="130" y="249"/>
                    </a:lnTo>
                    <a:lnTo>
                      <a:pt x="130" y="255"/>
                    </a:lnTo>
                    <a:lnTo>
                      <a:pt x="130" y="256"/>
                    </a:lnTo>
                    <a:lnTo>
                      <a:pt x="130" y="257"/>
                    </a:lnTo>
                    <a:lnTo>
                      <a:pt x="133" y="258"/>
                    </a:lnTo>
                    <a:lnTo>
                      <a:pt x="133" y="256"/>
                    </a:lnTo>
                    <a:lnTo>
                      <a:pt x="133" y="252"/>
                    </a:lnTo>
                    <a:lnTo>
                      <a:pt x="132" y="250"/>
                    </a:lnTo>
                    <a:lnTo>
                      <a:pt x="137" y="249"/>
                    </a:lnTo>
                    <a:lnTo>
                      <a:pt x="142" y="250"/>
                    </a:lnTo>
                    <a:lnTo>
                      <a:pt x="142" y="246"/>
                    </a:lnTo>
                    <a:lnTo>
                      <a:pt x="140" y="243"/>
                    </a:lnTo>
                    <a:lnTo>
                      <a:pt x="141" y="243"/>
                    </a:lnTo>
                    <a:lnTo>
                      <a:pt x="143" y="244"/>
                    </a:lnTo>
                    <a:lnTo>
                      <a:pt x="146" y="246"/>
                    </a:lnTo>
                    <a:lnTo>
                      <a:pt x="148" y="246"/>
                    </a:lnTo>
                    <a:lnTo>
                      <a:pt x="151" y="243"/>
                    </a:lnTo>
                    <a:lnTo>
                      <a:pt x="152" y="241"/>
                    </a:lnTo>
                    <a:lnTo>
                      <a:pt x="154" y="243"/>
                    </a:lnTo>
                    <a:lnTo>
                      <a:pt x="157" y="243"/>
                    </a:lnTo>
                    <a:lnTo>
                      <a:pt x="157" y="242"/>
                    </a:lnTo>
                    <a:lnTo>
                      <a:pt x="158" y="241"/>
                    </a:lnTo>
                    <a:lnTo>
                      <a:pt x="158" y="243"/>
                    </a:lnTo>
                    <a:lnTo>
                      <a:pt x="160" y="244"/>
                    </a:lnTo>
                    <a:lnTo>
                      <a:pt x="162" y="243"/>
                    </a:lnTo>
                    <a:lnTo>
                      <a:pt x="164" y="242"/>
                    </a:lnTo>
                    <a:lnTo>
                      <a:pt x="165" y="240"/>
                    </a:lnTo>
                    <a:lnTo>
                      <a:pt x="167" y="240"/>
                    </a:lnTo>
                    <a:lnTo>
                      <a:pt x="168" y="242"/>
                    </a:lnTo>
                    <a:lnTo>
                      <a:pt x="170" y="242"/>
                    </a:lnTo>
                    <a:lnTo>
                      <a:pt x="171" y="243"/>
                    </a:lnTo>
                    <a:lnTo>
                      <a:pt x="171" y="244"/>
                    </a:lnTo>
                    <a:lnTo>
                      <a:pt x="172" y="244"/>
                    </a:lnTo>
                    <a:lnTo>
                      <a:pt x="171" y="245"/>
                    </a:lnTo>
                    <a:lnTo>
                      <a:pt x="172" y="247"/>
                    </a:lnTo>
                    <a:lnTo>
                      <a:pt x="173" y="247"/>
                    </a:lnTo>
                    <a:lnTo>
                      <a:pt x="173" y="245"/>
                    </a:lnTo>
                    <a:lnTo>
                      <a:pt x="175" y="247"/>
                    </a:lnTo>
                    <a:lnTo>
                      <a:pt x="178" y="245"/>
                    </a:lnTo>
                    <a:lnTo>
                      <a:pt x="180" y="248"/>
                    </a:lnTo>
                    <a:lnTo>
                      <a:pt x="180" y="251"/>
                    </a:lnTo>
                    <a:lnTo>
                      <a:pt x="181" y="250"/>
                    </a:lnTo>
                    <a:lnTo>
                      <a:pt x="184" y="250"/>
                    </a:lnTo>
                    <a:lnTo>
                      <a:pt x="187" y="252"/>
                    </a:lnTo>
                    <a:lnTo>
                      <a:pt x="191" y="248"/>
                    </a:lnTo>
                    <a:lnTo>
                      <a:pt x="193" y="249"/>
                    </a:lnTo>
                    <a:lnTo>
                      <a:pt x="195" y="250"/>
                    </a:lnTo>
                    <a:lnTo>
                      <a:pt x="195" y="251"/>
                    </a:lnTo>
                    <a:lnTo>
                      <a:pt x="196" y="253"/>
                    </a:lnTo>
                    <a:lnTo>
                      <a:pt x="199" y="256"/>
                    </a:lnTo>
                    <a:lnTo>
                      <a:pt x="200" y="256"/>
                    </a:lnTo>
                    <a:lnTo>
                      <a:pt x="200" y="253"/>
                    </a:lnTo>
                    <a:lnTo>
                      <a:pt x="203" y="254"/>
                    </a:lnTo>
                    <a:lnTo>
                      <a:pt x="203" y="253"/>
                    </a:lnTo>
                    <a:lnTo>
                      <a:pt x="204" y="253"/>
                    </a:lnTo>
                    <a:lnTo>
                      <a:pt x="206" y="251"/>
                    </a:lnTo>
                    <a:lnTo>
                      <a:pt x="207" y="250"/>
                    </a:lnTo>
                    <a:lnTo>
                      <a:pt x="208" y="249"/>
                    </a:lnTo>
                    <a:lnTo>
                      <a:pt x="210" y="250"/>
                    </a:lnTo>
                    <a:lnTo>
                      <a:pt x="211" y="249"/>
                    </a:lnTo>
                    <a:lnTo>
                      <a:pt x="212" y="247"/>
                    </a:lnTo>
                    <a:lnTo>
                      <a:pt x="212" y="245"/>
                    </a:lnTo>
                    <a:lnTo>
                      <a:pt x="211" y="244"/>
                    </a:lnTo>
                    <a:lnTo>
                      <a:pt x="212" y="243"/>
                    </a:lnTo>
                    <a:lnTo>
                      <a:pt x="211" y="243"/>
                    </a:lnTo>
                    <a:lnTo>
                      <a:pt x="212" y="242"/>
                    </a:lnTo>
                    <a:lnTo>
                      <a:pt x="214" y="243"/>
                    </a:lnTo>
                    <a:lnTo>
                      <a:pt x="214" y="241"/>
                    </a:lnTo>
                    <a:lnTo>
                      <a:pt x="211" y="236"/>
                    </a:lnTo>
                    <a:lnTo>
                      <a:pt x="212" y="233"/>
                    </a:lnTo>
                    <a:lnTo>
                      <a:pt x="214" y="232"/>
                    </a:lnTo>
                    <a:lnTo>
                      <a:pt x="217" y="232"/>
                    </a:lnTo>
                    <a:lnTo>
                      <a:pt x="220" y="233"/>
                    </a:lnTo>
                    <a:lnTo>
                      <a:pt x="222" y="231"/>
                    </a:lnTo>
                    <a:lnTo>
                      <a:pt x="224" y="232"/>
                    </a:lnTo>
                    <a:lnTo>
                      <a:pt x="223" y="233"/>
                    </a:lnTo>
                    <a:lnTo>
                      <a:pt x="224" y="233"/>
                    </a:lnTo>
                    <a:lnTo>
                      <a:pt x="224" y="227"/>
                    </a:lnTo>
                    <a:lnTo>
                      <a:pt x="228" y="227"/>
                    </a:lnTo>
                    <a:lnTo>
                      <a:pt x="229" y="229"/>
                    </a:lnTo>
                    <a:lnTo>
                      <a:pt x="230" y="228"/>
                    </a:lnTo>
                    <a:lnTo>
                      <a:pt x="230" y="227"/>
                    </a:lnTo>
                    <a:lnTo>
                      <a:pt x="232" y="226"/>
                    </a:lnTo>
                    <a:lnTo>
                      <a:pt x="234" y="226"/>
                    </a:lnTo>
                    <a:lnTo>
                      <a:pt x="235" y="225"/>
                    </a:lnTo>
                    <a:lnTo>
                      <a:pt x="235" y="223"/>
                    </a:lnTo>
                    <a:lnTo>
                      <a:pt x="238" y="223"/>
                    </a:lnTo>
                    <a:lnTo>
                      <a:pt x="239" y="223"/>
                    </a:lnTo>
                    <a:lnTo>
                      <a:pt x="240" y="221"/>
                    </a:lnTo>
                    <a:lnTo>
                      <a:pt x="241" y="220"/>
                    </a:lnTo>
                    <a:lnTo>
                      <a:pt x="244" y="222"/>
                    </a:lnTo>
                    <a:lnTo>
                      <a:pt x="246" y="220"/>
                    </a:lnTo>
                    <a:lnTo>
                      <a:pt x="246" y="219"/>
                    </a:lnTo>
                    <a:lnTo>
                      <a:pt x="244" y="219"/>
                    </a:lnTo>
                    <a:lnTo>
                      <a:pt x="245" y="216"/>
                    </a:lnTo>
                    <a:lnTo>
                      <a:pt x="247" y="218"/>
                    </a:lnTo>
                    <a:lnTo>
                      <a:pt x="249" y="218"/>
                    </a:lnTo>
                    <a:lnTo>
                      <a:pt x="249" y="214"/>
                    </a:lnTo>
                    <a:lnTo>
                      <a:pt x="249" y="213"/>
                    </a:lnTo>
                    <a:lnTo>
                      <a:pt x="249" y="214"/>
                    </a:lnTo>
                    <a:lnTo>
                      <a:pt x="251" y="213"/>
                    </a:lnTo>
                    <a:lnTo>
                      <a:pt x="254" y="210"/>
                    </a:lnTo>
                    <a:lnTo>
                      <a:pt x="254" y="213"/>
                    </a:lnTo>
                    <a:lnTo>
                      <a:pt x="254" y="215"/>
                    </a:lnTo>
                    <a:lnTo>
                      <a:pt x="256" y="216"/>
                    </a:lnTo>
                    <a:lnTo>
                      <a:pt x="257" y="215"/>
                    </a:lnTo>
                    <a:lnTo>
                      <a:pt x="259" y="218"/>
                    </a:lnTo>
                    <a:lnTo>
                      <a:pt x="260" y="216"/>
                    </a:lnTo>
                    <a:lnTo>
                      <a:pt x="262" y="218"/>
                    </a:lnTo>
                    <a:lnTo>
                      <a:pt x="262" y="217"/>
                    </a:lnTo>
                    <a:lnTo>
                      <a:pt x="264" y="218"/>
                    </a:lnTo>
                    <a:lnTo>
                      <a:pt x="267" y="216"/>
                    </a:lnTo>
                    <a:lnTo>
                      <a:pt x="267" y="218"/>
                    </a:lnTo>
                    <a:lnTo>
                      <a:pt x="266" y="218"/>
                    </a:lnTo>
                    <a:lnTo>
                      <a:pt x="269" y="219"/>
                    </a:lnTo>
                    <a:lnTo>
                      <a:pt x="270" y="219"/>
                    </a:lnTo>
                    <a:lnTo>
                      <a:pt x="270" y="221"/>
                    </a:lnTo>
                    <a:lnTo>
                      <a:pt x="271" y="221"/>
                    </a:lnTo>
                    <a:lnTo>
                      <a:pt x="271" y="220"/>
                    </a:lnTo>
                    <a:lnTo>
                      <a:pt x="272" y="222"/>
                    </a:lnTo>
                    <a:lnTo>
                      <a:pt x="273" y="222"/>
                    </a:lnTo>
                    <a:lnTo>
                      <a:pt x="273" y="223"/>
                    </a:lnTo>
                    <a:lnTo>
                      <a:pt x="274" y="223"/>
                    </a:lnTo>
                    <a:lnTo>
                      <a:pt x="274" y="226"/>
                    </a:lnTo>
                    <a:lnTo>
                      <a:pt x="275" y="227"/>
                    </a:lnTo>
                    <a:lnTo>
                      <a:pt x="276" y="223"/>
                    </a:lnTo>
                    <a:lnTo>
                      <a:pt x="276" y="225"/>
                    </a:lnTo>
                    <a:lnTo>
                      <a:pt x="276" y="226"/>
                    </a:lnTo>
                    <a:lnTo>
                      <a:pt x="278" y="228"/>
                    </a:lnTo>
                    <a:lnTo>
                      <a:pt x="281" y="233"/>
                    </a:lnTo>
                    <a:lnTo>
                      <a:pt x="285" y="236"/>
                    </a:lnTo>
                    <a:lnTo>
                      <a:pt x="287" y="235"/>
                    </a:lnTo>
                    <a:lnTo>
                      <a:pt x="289" y="234"/>
                    </a:lnTo>
                    <a:lnTo>
                      <a:pt x="287" y="231"/>
                    </a:lnTo>
                    <a:lnTo>
                      <a:pt x="287" y="227"/>
                    </a:lnTo>
                    <a:lnTo>
                      <a:pt x="290" y="223"/>
                    </a:lnTo>
                    <a:lnTo>
                      <a:pt x="292" y="223"/>
                    </a:lnTo>
                    <a:lnTo>
                      <a:pt x="292" y="222"/>
                    </a:lnTo>
                    <a:lnTo>
                      <a:pt x="290" y="216"/>
                    </a:lnTo>
                    <a:lnTo>
                      <a:pt x="292" y="216"/>
                    </a:lnTo>
                    <a:lnTo>
                      <a:pt x="290" y="214"/>
                    </a:lnTo>
                    <a:lnTo>
                      <a:pt x="289" y="214"/>
                    </a:lnTo>
                    <a:lnTo>
                      <a:pt x="290" y="213"/>
                    </a:lnTo>
                    <a:lnTo>
                      <a:pt x="291" y="212"/>
                    </a:lnTo>
                    <a:lnTo>
                      <a:pt x="290" y="210"/>
                    </a:lnTo>
                    <a:lnTo>
                      <a:pt x="292" y="210"/>
                    </a:lnTo>
                    <a:lnTo>
                      <a:pt x="293" y="212"/>
                    </a:lnTo>
                    <a:lnTo>
                      <a:pt x="294" y="213"/>
                    </a:lnTo>
                    <a:lnTo>
                      <a:pt x="295" y="210"/>
                    </a:lnTo>
                    <a:lnTo>
                      <a:pt x="295" y="213"/>
                    </a:lnTo>
                    <a:lnTo>
                      <a:pt x="297" y="213"/>
                    </a:lnTo>
                    <a:lnTo>
                      <a:pt x="297" y="210"/>
                    </a:lnTo>
                    <a:lnTo>
                      <a:pt x="300" y="211"/>
                    </a:lnTo>
                    <a:lnTo>
                      <a:pt x="301" y="210"/>
                    </a:lnTo>
                    <a:lnTo>
                      <a:pt x="303" y="211"/>
                    </a:lnTo>
                    <a:lnTo>
                      <a:pt x="304" y="210"/>
                    </a:lnTo>
                    <a:lnTo>
                      <a:pt x="303" y="206"/>
                    </a:lnTo>
                    <a:lnTo>
                      <a:pt x="303" y="207"/>
                    </a:lnTo>
                    <a:lnTo>
                      <a:pt x="305" y="209"/>
                    </a:lnTo>
                    <a:lnTo>
                      <a:pt x="308" y="208"/>
                    </a:lnTo>
                    <a:lnTo>
                      <a:pt x="308" y="205"/>
                    </a:lnTo>
                    <a:lnTo>
                      <a:pt x="309" y="204"/>
                    </a:lnTo>
                    <a:lnTo>
                      <a:pt x="309" y="202"/>
                    </a:lnTo>
                    <a:lnTo>
                      <a:pt x="309" y="200"/>
                    </a:lnTo>
                    <a:lnTo>
                      <a:pt x="306" y="201"/>
                    </a:lnTo>
                    <a:lnTo>
                      <a:pt x="305" y="199"/>
                    </a:lnTo>
                    <a:lnTo>
                      <a:pt x="309" y="192"/>
                    </a:lnTo>
                    <a:lnTo>
                      <a:pt x="308" y="191"/>
                    </a:lnTo>
                    <a:lnTo>
                      <a:pt x="307" y="190"/>
                    </a:lnTo>
                    <a:lnTo>
                      <a:pt x="309" y="190"/>
                    </a:lnTo>
                    <a:lnTo>
                      <a:pt x="309" y="191"/>
                    </a:lnTo>
                    <a:lnTo>
                      <a:pt x="311" y="192"/>
                    </a:lnTo>
                    <a:lnTo>
                      <a:pt x="312" y="191"/>
                    </a:lnTo>
                    <a:lnTo>
                      <a:pt x="312" y="190"/>
                    </a:lnTo>
                    <a:lnTo>
                      <a:pt x="311" y="190"/>
                    </a:lnTo>
                    <a:lnTo>
                      <a:pt x="311" y="188"/>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91" name="Group 140">
              <a:extLst>
                <a:ext uri="{FF2B5EF4-FFF2-40B4-BE49-F238E27FC236}">
                  <a16:creationId xmlns:a16="http://schemas.microsoft.com/office/drawing/2014/main" id="{350D2296-1639-4F72-B276-FED0E29BC4E2}"/>
                </a:ext>
              </a:extLst>
            </p:cNvPr>
            <p:cNvGrpSpPr>
              <a:grpSpLocks/>
            </p:cNvGrpSpPr>
            <p:nvPr/>
          </p:nvGrpSpPr>
          <p:grpSpPr bwMode="auto">
            <a:xfrm>
              <a:off x="1017" y="3100"/>
              <a:ext cx="129" cy="104"/>
              <a:chOff x="1017" y="3100"/>
              <a:chExt cx="129" cy="104"/>
            </a:xfrm>
          </p:grpSpPr>
          <p:sp>
            <p:nvSpPr>
              <p:cNvPr id="477" name="Freeform 138">
                <a:extLst>
                  <a:ext uri="{FF2B5EF4-FFF2-40B4-BE49-F238E27FC236}">
                    <a16:creationId xmlns:a16="http://schemas.microsoft.com/office/drawing/2014/main" id="{D35D2AB3-9F50-43CD-8778-D93EB927DF5A}"/>
                  </a:ext>
                </a:extLst>
              </p:cNvPr>
              <p:cNvSpPr>
                <a:spLocks/>
              </p:cNvSpPr>
              <p:nvPr/>
            </p:nvSpPr>
            <p:spPr bwMode="auto">
              <a:xfrm>
                <a:off x="1017" y="3100"/>
                <a:ext cx="129" cy="104"/>
              </a:xfrm>
              <a:custGeom>
                <a:avLst/>
                <a:gdLst>
                  <a:gd name="T0" fmla="*/ 111 w 129"/>
                  <a:gd name="T1" fmla="*/ 86 h 104"/>
                  <a:gd name="T2" fmla="*/ 107 w 129"/>
                  <a:gd name="T3" fmla="*/ 84 h 104"/>
                  <a:gd name="T4" fmla="*/ 100 w 129"/>
                  <a:gd name="T5" fmla="*/ 87 h 104"/>
                  <a:gd name="T6" fmla="*/ 98 w 129"/>
                  <a:gd name="T7" fmla="*/ 87 h 104"/>
                  <a:gd name="T8" fmla="*/ 94 w 129"/>
                  <a:gd name="T9" fmla="*/ 82 h 104"/>
                  <a:gd name="T10" fmla="*/ 92 w 129"/>
                  <a:gd name="T11" fmla="*/ 79 h 104"/>
                  <a:gd name="T12" fmla="*/ 88 w 129"/>
                  <a:gd name="T13" fmla="*/ 80 h 104"/>
                  <a:gd name="T14" fmla="*/ 85 w 129"/>
                  <a:gd name="T15" fmla="*/ 79 h 104"/>
                  <a:gd name="T16" fmla="*/ 78 w 129"/>
                  <a:gd name="T17" fmla="*/ 77 h 104"/>
                  <a:gd name="T18" fmla="*/ 73 w 129"/>
                  <a:gd name="T19" fmla="*/ 85 h 104"/>
                  <a:gd name="T20" fmla="*/ 70 w 129"/>
                  <a:gd name="T21" fmla="*/ 83 h 104"/>
                  <a:gd name="T22" fmla="*/ 60 w 129"/>
                  <a:gd name="T23" fmla="*/ 88 h 104"/>
                  <a:gd name="T24" fmla="*/ 54 w 129"/>
                  <a:gd name="T25" fmla="*/ 93 h 104"/>
                  <a:gd name="T26" fmla="*/ 44 w 129"/>
                  <a:gd name="T27" fmla="*/ 95 h 104"/>
                  <a:gd name="T28" fmla="*/ 37 w 129"/>
                  <a:gd name="T29" fmla="*/ 103 h 104"/>
                  <a:gd name="T30" fmla="*/ 31 w 129"/>
                  <a:gd name="T31" fmla="*/ 102 h 104"/>
                  <a:gd name="T32" fmla="*/ 27 w 129"/>
                  <a:gd name="T33" fmla="*/ 99 h 104"/>
                  <a:gd name="T34" fmla="*/ 20 w 129"/>
                  <a:gd name="T35" fmla="*/ 90 h 104"/>
                  <a:gd name="T36" fmla="*/ 25 w 129"/>
                  <a:gd name="T37" fmla="*/ 87 h 104"/>
                  <a:gd name="T38" fmla="*/ 24 w 129"/>
                  <a:gd name="T39" fmla="*/ 82 h 104"/>
                  <a:gd name="T40" fmla="*/ 18 w 129"/>
                  <a:gd name="T41" fmla="*/ 79 h 104"/>
                  <a:gd name="T42" fmla="*/ 14 w 129"/>
                  <a:gd name="T43" fmla="*/ 74 h 104"/>
                  <a:gd name="T44" fmla="*/ 20 w 129"/>
                  <a:gd name="T45" fmla="*/ 63 h 104"/>
                  <a:gd name="T46" fmla="*/ 8 w 129"/>
                  <a:gd name="T47" fmla="*/ 53 h 104"/>
                  <a:gd name="T48" fmla="*/ 9 w 129"/>
                  <a:gd name="T49" fmla="*/ 47 h 104"/>
                  <a:gd name="T50" fmla="*/ 4 w 129"/>
                  <a:gd name="T51" fmla="*/ 44 h 104"/>
                  <a:gd name="T52" fmla="*/ 12 w 129"/>
                  <a:gd name="T53" fmla="*/ 38 h 104"/>
                  <a:gd name="T54" fmla="*/ 16 w 129"/>
                  <a:gd name="T55" fmla="*/ 37 h 104"/>
                  <a:gd name="T56" fmla="*/ 12 w 129"/>
                  <a:gd name="T57" fmla="*/ 31 h 104"/>
                  <a:gd name="T58" fmla="*/ 9 w 129"/>
                  <a:gd name="T59" fmla="*/ 25 h 104"/>
                  <a:gd name="T60" fmla="*/ 0 w 129"/>
                  <a:gd name="T61" fmla="*/ 24 h 104"/>
                  <a:gd name="T62" fmla="*/ 5 w 129"/>
                  <a:gd name="T63" fmla="*/ 18 h 104"/>
                  <a:gd name="T64" fmla="*/ 9 w 129"/>
                  <a:gd name="T65" fmla="*/ 18 h 104"/>
                  <a:gd name="T66" fmla="*/ 18 w 129"/>
                  <a:gd name="T67" fmla="*/ 18 h 104"/>
                  <a:gd name="T68" fmla="*/ 24 w 129"/>
                  <a:gd name="T69" fmla="*/ 13 h 104"/>
                  <a:gd name="T70" fmla="*/ 26 w 129"/>
                  <a:gd name="T71" fmla="*/ 20 h 104"/>
                  <a:gd name="T72" fmla="*/ 38 w 129"/>
                  <a:gd name="T73" fmla="*/ 15 h 104"/>
                  <a:gd name="T74" fmla="*/ 38 w 129"/>
                  <a:gd name="T75" fmla="*/ 10 h 104"/>
                  <a:gd name="T76" fmla="*/ 47 w 129"/>
                  <a:gd name="T77" fmla="*/ 11 h 104"/>
                  <a:gd name="T78" fmla="*/ 55 w 129"/>
                  <a:gd name="T79" fmla="*/ 7 h 104"/>
                  <a:gd name="T80" fmla="*/ 68 w 129"/>
                  <a:gd name="T81" fmla="*/ 6 h 104"/>
                  <a:gd name="T82" fmla="*/ 72 w 129"/>
                  <a:gd name="T83" fmla="*/ 0 h 104"/>
                  <a:gd name="T84" fmla="*/ 85 w 129"/>
                  <a:gd name="T85" fmla="*/ 0 h 104"/>
                  <a:gd name="T86" fmla="*/ 88 w 129"/>
                  <a:gd name="T87" fmla="*/ 7 h 104"/>
                  <a:gd name="T88" fmla="*/ 93 w 129"/>
                  <a:gd name="T89" fmla="*/ 8 h 104"/>
                  <a:gd name="T90" fmla="*/ 95 w 129"/>
                  <a:gd name="T91" fmla="*/ 14 h 104"/>
                  <a:gd name="T92" fmla="*/ 101 w 129"/>
                  <a:gd name="T93" fmla="*/ 16 h 104"/>
                  <a:gd name="T94" fmla="*/ 103 w 129"/>
                  <a:gd name="T95" fmla="*/ 25 h 104"/>
                  <a:gd name="T96" fmla="*/ 111 w 129"/>
                  <a:gd name="T97" fmla="*/ 26 h 104"/>
                  <a:gd name="T98" fmla="*/ 119 w 129"/>
                  <a:gd name="T99" fmla="*/ 39 h 104"/>
                  <a:gd name="T100" fmla="*/ 128 w 129"/>
                  <a:gd name="T101" fmla="*/ 46 h 104"/>
                  <a:gd name="T102" fmla="*/ 118 w 129"/>
                  <a:gd name="T103" fmla="*/ 58 h 104"/>
                  <a:gd name="T104" fmla="*/ 110 w 129"/>
                  <a:gd name="T105" fmla="*/ 59 h 104"/>
                  <a:gd name="T106" fmla="*/ 109 w 129"/>
                  <a:gd name="T107" fmla="*/ 68 h 104"/>
                  <a:gd name="T108" fmla="*/ 113 w 129"/>
                  <a:gd name="T109" fmla="*/ 70 h 1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9"/>
                  <a:gd name="T166" fmla="*/ 0 h 104"/>
                  <a:gd name="T167" fmla="*/ 129 w 129"/>
                  <a:gd name="T168" fmla="*/ 104 h 1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9" h="104">
                    <a:moveTo>
                      <a:pt x="114" y="80"/>
                    </a:moveTo>
                    <a:lnTo>
                      <a:pt x="114" y="82"/>
                    </a:lnTo>
                    <a:lnTo>
                      <a:pt x="112" y="82"/>
                    </a:lnTo>
                    <a:lnTo>
                      <a:pt x="112" y="84"/>
                    </a:lnTo>
                    <a:lnTo>
                      <a:pt x="111" y="86"/>
                    </a:lnTo>
                    <a:lnTo>
                      <a:pt x="109" y="83"/>
                    </a:lnTo>
                    <a:lnTo>
                      <a:pt x="108" y="84"/>
                    </a:lnTo>
                    <a:lnTo>
                      <a:pt x="108" y="86"/>
                    </a:lnTo>
                    <a:lnTo>
                      <a:pt x="107" y="84"/>
                    </a:lnTo>
                    <a:lnTo>
                      <a:pt x="108" y="88"/>
                    </a:lnTo>
                    <a:lnTo>
                      <a:pt x="106" y="90"/>
                    </a:lnTo>
                    <a:lnTo>
                      <a:pt x="104" y="88"/>
                    </a:lnTo>
                    <a:lnTo>
                      <a:pt x="102" y="88"/>
                    </a:lnTo>
                    <a:lnTo>
                      <a:pt x="100" y="87"/>
                    </a:lnTo>
                    <a:lnTo>
                      <a:pt x="100" y="88"/>
                    </a:lnTo>
                    <a:lnTo>
                      <a:pt x="99" y="87"/>
                    </a:lnTo>
                    <a:lnTo>
                      <a:pt x="99" y="88"/>
                    </a:lnTo>
                    <a:lnTo>
                      <a:pt x="98" y="86"/>
                    </a:lnTo>
                    <a:lnTo>
                      <a:pt x="98" y="87"/>
                    </a:lnTo>
                    <a:lnTo>
                      <a:pt x="97" y="86"/>
                    </a:lnTo>
                    <a:lnTo>
                      <a:pt x="97" y="84"/>
                    </a:lnTo>
                    <a:lnTo>
                      <a:pt x="96" y="85"/>
                    </a:lnTo>
                    <a:lnTo>
                      <a:pt x="96" y="81"/>
                    </a:lnTo>
                    <a:lnTo>
                      <a:pt x="94" y="82"/>
                    </a:lnTo>
                    <a:lnTo>
                      <a:pt x="94" y="81"/>
                    </a:lnTo>
                    <a:lnTo>
                      <a:pt x="93" y="80"/>
                    </a:lnTo>
                    <a:lnTo>
                      <a:pt x="92" y="81"/>
                    </a:lnTo>
                    <a:lnTo>
                      <a:pt x="92" y="80"/>
                    </a:lnTo>
                    <a:lnTo>
                      <a:pt x="92" y="79"/>
                    </a:lnTo>
                    <a:lnTo>
                      <a:pt x="91" y="80"/>
                    </a:lnTo>
                    <a:lnTo>
                      <a:pt x="91" y="77"/>
                    </a:lnTo>
                    <a:lnTo>
                      <a:pt x="90" y="78"/>
                    </a:lnTo>
                    <a:lnTo>
                      <a:pt x="89" y="79"/>
                    </a:lnTo>
                    <a:lnTo>
                      <a:pt x="88" y="80"/>
                    </a:lnTo>
                    <a:lnTo>
                      <a:pt x="87" y="80"/>
                    </a:lnTo>
                    <a:lnTo>
                      <a:pt x="86" y="80"/>
                    </a:lnTo>
                    <a:lnTo>
                      <a:pt x="86" y="79"/>
                    </a:lnTo>
                    <a:lnTo>
                      <a:pt x="85" y="79"/>
                    </a:lnTo>
                    <a:lnTo>
                      <a:pt x="83" y="78"/>
                    </a:lnTo>
                    <a:lnTo>
                      <a:pt x="83" y="79"/>
                    </a:lnTo>
                    <a:lnTo>
                      <a:pt x="82" y="80"/>
                    </a:lnTo>
                    <a:lnTo>
                      <a:pt x="80" y="80"/>
                    </a:lnTo>
                    <a:lnTo>
                      <a:pt x="78" y="77"/>
                    </a:lnTo>
                    <a:lnTo>
                      <a:pt x="77" y="78"/>
                    </a:lnTo>
                    <a:lnTo>
                      <a:pt x="74" y="79"/>
                    </a:lnTo>
                    <a:lnTo>
                      <a:pt x="76" y="82"/>
                    </a:lnTo>
                    <a:lnTo>
                      <a:pt x="73" y="84"/>
                    </a:lnTo>
                    <a:lnTo>
                      <a:pt x="73" y="85"/>
                    </a:lnTo>
                    <a:lnTo>
                      <a:pt x="72" y="84"/>
                    </a:lnTo>
                    <a:lnTo>
                      <a:pt x="72" y="85"/>
                    </a:lnTo>
                    <a:lnTo>
                      <a:pt x="71" y="86"/>
                    </a:lnTo>
                    <a:lnTo>
                      <a:pt x="70" y="86"/>
                    </a:lnTo>
                    <a:lnTo>
                      <a:pt x="70" y="83"/>
                    </a:lnTo>
                    <a:lnTo>
                      <a:pt x="64" y="84"/>
                    </a:lnTo>
                    <a:lnTo>
                      <a:pt x="64" y="87"/>
                    </a:lnTo>
                    <a:lnTo>
                      <a:pt x="64" y="88"/>
                    </a:lnTo>
                    <a:lnTo>
                      <a:pt x="60" y="88"/>
                    </a:lnTo>
                    <a:lnTo>
                      <a:pt x="60" y="90"/>
                    </a:lnTo>
                    <a:lnTo>
                      <a:pt x="58" y="88"/>
                    </a:lnTo>
                    <a:lnTo>
                      <a:pt x="57" y="92"/>
                    </a:lnTo>
                    <a:lnTo>
                      <a:pt x="56" y="93"/>
                    </a:lnTo>
                    <a:lnTo>
                      <a:pt x="54" y="93"/>
                    </a:lnTo>
                    <a:lnTo>
                      <a:pt x="53" y="92"/>
                    </a:lnTo>
                    <a:lnTo>
                      <a:pt x="52" y="92"/>
                    </a:lnTo>
                    <a:lnTo>
                      <a:pt x="50" y="93"/>
                    </a:lnTo>
                    <a:lnTo>
                      <a:pt x="46" y="95"/>
                    </a:lnTo>
                    <a:lnTo>
                      <a:pt x="44" y="95"/>
                    </a:lnTo>
                    <a:lnTo>
                      <a:pt x="40" y="90"/>
                    </a:lnTo>
                    <a:lnTo>
                      <a:pt x="39" y="91"/>
                    </a:lnTo>
                    <a:lnTo>
                      <a:pt x="37" y="99"/>
                    </a:lnTo>
                    <a:lnTo>
                      <a:pt x="37" y="102"/>
                    </a:lnTo>
                    <a:lnTo>
                      <a:pt x="37" y="103"/>
                    </a:lnTo>
                    <a:lnTo>
                      <a:pt x="37" y="104"/>
                    </a:lnTo>
                    <a:lnTo>
                      <a:pt x="36" y="103"/>
                    </a:lnTo>
                    <a:lnTo>
                      <a:pt x="35" y="101"/>
                    </a:lnTo>
                    <a:lnTo>
                      <a:pt x="33" y="100"/>
                    </a:lnTo>
                    <a:lnTo>
                      <a:pt x="31" y="102"/>
                    </a:lnTo>
                    <a:lnTo>
                      <a:pt x="31" y="101"/>
                    </a:lnTo>
                    <a:lnTo>
                      <a:pt x="31" y="99"/>
                    </a:lnTo>
                    <a:lnTo>
                      <a:pt x="30" y="99"/>
                    </a:lnTo>
                    <a:lnTo>
                      <a:pt x="27" y="100"/>
                    </a:lnTo>
                    <a:lnTo>
                      <a:pt x="27" y="99"/>
                    </a:lnTo>
                    <a:lnTo>
                      <a:pt x="22" y="99"/>
                    </a:lnTo>
                    <a:lnTo>
                      <a:pt x="21" y="97"/>
                    </a:lnTo>
                    <a:lnTo>
                      <a:pt x="19" y="95"/>
                    </a:lnTo>
                    <a:lnTo>
                      <a:pt x="18" y="93"/>
                    </a:lnTo>
                    <a:lnTo>
                      <a:pt x="20" y="90"/>
                    </a:lnTo>
                    <a:lnTo>
                      <a:pt x="22" y="90"/>
                    </a:lnTo>
                    <a:lnTo>
                      <a:pt x="23" y="91"/>
                    </a:lnTo>
                    <a:lnTo>
                      <a:pt x="25" y="88"/>
                    </a:lnTo>
                    <a:lnTo>
                      <a:pt x="25" y="87"/>
                    </a:lnTo>
                    <a:lnTo>
                      <a:pt x="21" y="88"/>
                    </a:lnTo>
                    <a:lnTo>
                      <a:pt x="20" y="88"/>
                    </a:lnTo>
                    <a:lnTo>
                      <a:pt x="20" y="87"/>
                    </a:lnTo>
                    <a:lnTo>
                      <a:pt x="24" y="84"/>
                    </a:lnTo>
                    <a:lnTo>
                      <a:pt x="24" y="82"/>
                    </a:lnTo>
                    <a:lnTo>
                      <a:pt x="23" y="80"/>
                    </a:lnTo>
                    <a:lnTo>
                      <a:pt x="25" y="80"/>
                    </a:lnTo>
                    <a:lnTo>
                      <a:pt x="23" y="78"/>
                    </a:lnTo>
                    <a:lnTo>
                      <a:pt x="18" y="79"/>
                    </a:lnTo>
                    <a:lnTo>
                      <a:pt x="18" y="76"/>
                    </a:lnTo>
                    <a:lnTo>
                      <a:pt x="17" y="76"/>
                    </a:lnTo>
                    <a:lnTo>
                      <a:pt x="16" y="75"/>
                    </a:lnTo>
                    <a:lnTo>
                      <a:pt x="14" y="75"/>
                    </a:lnTo>
                    <a:lnTo>
                      <a:pt x="14" y="74"/>
                    </a:lnTo>
                    <a:lnTo>
                      <a:pt x="14" y="72"/>
                    </a:lnTo>
                    <a:lnTo>
                      <a:pt x="14" y="71"/>
                    </a:lnTo>
                    <a:lnTo>
                      <a:pt x="15" y="67"/>
                    </a:lnTo>
                    <a:lnTo>
                      <a:pt x="18" y="70"/>
                    </a:lnTo>
                    <a:lnTo>
                      <a:pt x="20" y="63"/>
                    </a:lnTo>
                    <a:lnTo>
                      <a:pt x="15" y="62"/>
                    </a:lnTo>
                    <a:lnTo>
                      <a:pt x="13" y="59"/>
                    </a:lnTo>
                    <a:lnTo>
                      <a:pt x="12" y="58"/>
                    </a:lnTo>
                    <a:lnTo>
                      <a:pt x="8" y="53"/>
                    </a:lnTo>
                    <a:lnTo>
                      <a:pt x="8" y="52"/>
                    </a:lnTo>
                    <a:lnTo>
                      <a:pt x="9" y="50"/>
                    </a:lnTo>
                    <a:lnTo>
                      <a:pt x="8" y="50"/>
                    </a:lnTo>
                    <a:lnTo>
                      <a:pt x="9" y="48"/>
                    </a:lnTo>
                    <a:lnTo>
                      <a:pt x="9" y="47"/>
                    </a:lnTo>
                    <a:lnTo>
                      <a:pt x="8" y="47"/>
                    </a:lnTo>
                    <a:lnTo>
                      <a:pt x="8" y="46"/>
                    </a:lnTo>
                    <a:lnTo>
                      <a:pt x="6" y="46"/>
                    </a:lnTo>
                    <a:lnTo>
                      <a:pt x="6" y="44"/>
                    </a:lnTo>
                    <a:lnTo>
                      <a:pt x="4" y="44"/>
                    </a:lnTo>
                    <a:lnTo>
                      <a:pt x="4" y="42"/>
                    </a:lnTo>
                    <a:lnTo>
                      <a:pt x="5" y="42"/>
                    </a:lnTo>
                    <a:lnTo>
                      <a:pt x="7" y="41"/>
                    </a:lnTo>
                    <a:lnTo>
                      <a:pt x="7" y="38"/>
                    </a:lnTo>
                    <a:lnTo>
                      <a:pt x="12" y="38"/>
                    </a:lnTo>
                    <a:lnTo>
                      <a:pt x="13" y="39"/>
                    </a:lnTo>
                    <a:lnTo>
                      <a:pt x="14" y="38"/>
                    </a:lnTo>
                    <a:lnTo>
                      <a:pt x="16" y="38"/>
                    </a:lnTo>
                    <a:lnTo>
                      <a:pt x="16" y="37"/>
                    </a:lnTo>
                    <a:lnTo>
                      <a:pt x="14" y="36"/>
                    </a:lnTo>
                    <a:lnTo>
                      <a:pt x="15" y="35"/>
                    </a:lnTo>
                    <a:lnTo>
                      <a:pt x="12" y="35"/>
                    </a:lnTo>
                    <a:lnTo>
                      <a:pt x="12" y="31"/>
                    </a:lnTo>
                    <a:lnTo>
                      <a:pt x="11" y="32"/>
                    </a:lnTo>
                    <a:lnTo>
                      <a:pt x="9" y="31"/>
                    </a:lnTo>
                    <a:lnTo>
                      <a:pt x="9" y="27"/>
                    </a:lnTo>
                    <a:lnTo>
                      <a:pt x="8" y="25"/>
                    </a:lnTo>
                    <a:lnTo>
                      <a:pt x="9" y="25"/>
                    </a:lnTo>
                    <a:lnTo>
                      <a:pt x="8" y="22"/>
                    </a:lnTo>
                    <a:lnTo>
                      <a:pt x="5" y="23"/>
                    </a:lnTo>
                    <a:lnTo>
                      <a:pt x="3" y="24"/>
                    </a:lnTo>
                    <a:lnTo>
                      <a:pt x="2" y="22"/>
                    </a:lnTo>
                    <a:lnTo>
                      <a:pt x="0" y="24"/>
                    </a:lnTo>
                    <a:lnTo>
                      <a:pt x="0" y="22"/>
                    </a:lnTo>
                    <a:lnTo>
                      <a:pt x="0" y="21"/>
                    </a:lnTo>
                    <a:lnTo>
                      <a:pt x="4" y="21"/>
                    </a:lnTo>
                    <a:lnTo>
                      <a:pt x="4" y="19"/>
                    </a:lnTo>
                    <a:lnTo>
                      <a:pt x="5" y="18"/>
                    </a:lnTo>
                    <a:lnTo>
                      <a:pt x="5" y="19"/>
                    </a:lnTo>
                    <a:lnTo>
                      <a:pt x="6" y="20"/>
                    </a:lnTo>
                    <a:lnTo>
                      <a:pt x="9" y="19"/>
                    </a:lnTo>
                    <a:lnTo>
                      <a:pt x="9" y="18"/>
                    </a:lnTo>
                    <a:lnTo>
                      <a:pt x="14" y="17"/>
                    </a:lnTo>
                    <a:lnTo>
                      <a:pt x="16" y="16"/>
                    </a:lnTo>
                    <a:lnTo>
                      <a:pt x="17" y="19"/>
                    </a:lnTo>
                    <a:lnTo>
                      <a:pt x="18" y="18"/>
                    </a:lnTo>
                    <a:lnTo>
                      <a:pt x="21" y="16"/>
                    </a:lnTo>
                    <a:lnTo>
                      <a:pt x="20" y="14"/>
                    </a:lnTo>
                    <a:lnTo>
                      <a:pt x="22" y="14"/>
                    </a:lnTo>
                    <a:lnTo>
                      <a:pt x="22" y="12"/>
                    </a:lnTo>
                    <a:lnTo>
                      <a:pt x="24" y="13"/>
                    </a:lnTo>
                    <a:lnTo>
                      <a:pt x="25" y="14"/>
                    </a:lnTo>
                    <a:lnTo>
                      <a:pt x="26" y="14"/>
                    </a:lnTo>
                    <a:lnTo>
                      <a:pt x="26" y="15"/>
                    </a:lnTo>
                    <a:lnTo>
                      <a:pt x="26" y="18"/>
                    </a:lnTo>
                    <a:lnTo>
                      <a:pt x="26" y="20"/>
                    </a:lnTo>
                    <a:lnTo>
                      <a:pt x="29" y="20"/>
                    </a:lnTo>
                    <a:lnTo>
                      <a:pt x="36" y="21"/>
                    </a:lnTo>
                    <a:lnTo>
                      <a:pt x="38" y="21"/>
                    </a:lnTo>
                    <a:lnTo>
                      <a:pt x="36" y="18"/>
                    </a:lnTo>
                    <a:lnTo>
                      <a:pt x="38" y="15"/>
                    </a:lnTo>
                    <a:lnTo>
                      <a:pt x="37" y="15"/>
                    </a:lnTo>
                    <a:lnTo>
                      <a:pt x="37" y="14"/>
                    </a:lnTo>
                    <a:lnTo>
                      <a:pt x="37" y="11"/>
                    </a:lnTo>
                    <a:lnTo>
                      <a:pt x="38" y="11"/>
                    </a:lnTo>
                    <a:lnTo>
                      <a:pt x="38" y="10"/>
                    </a:lnTo>
                    <a:lnTo>
                      <a:pt x="40" y="7"/>
                    </a:lnTo>
                    <a:lnTo>
                      <a:pt x="42" y="7"/>
                    </a:lnTo>
                    <a:lnTo>
                      <a:pt x="44" y="8"/>
                    </a:lnTo>
                    <a:lnTo>
                      <a:pt x="46" y="8"/>
                    </a:lnTo>
                    <a:lnTo>
                      <a:pt x="47" y="11"/>
                    </a:lnTo>
                    <a:lnTo>
                      <a:pt x="49" y="10"/>
                    </a:lnTo>
                    <a:lnTo>
                      <a:pt x="50" y="8"/>
                    </a:lnTo>
                    <a:lnTo>
                      <a:pt x="51" y="9"/>
                    </a:lnTo>
                    <a:lnTo>
                      <a:pt x="55" y="8"/>
                    </a:lnTo>
                    <a:lnTo>
                      <a:pt x="55" y="7"/>
                    </a:lnTo>
                    <a:lnTo>
                      <a:pt x="57" y="7"/>
                    </a:lnTo>
                    <a:lnTo>
                      <a:pt x="57" y="4"/>
                    </a:lnTo>
                    <a:lnTo>
                      <a:pt x="61" y="6"/>
                    </a:lnTo>
                    <a:lnTo>
                      <a:pt x="66" y="6"/>
                    </a:lnTo>
                    <a:lnTo>
                      <a:pt x="68" y="6"/>
                    </a:lnTo>
                    <a:lnTo>
                      <a:pt x="68" y="3"/>
                    </a:lnTo>
                    <a:lnTo>
                      <a:pt x="69" y="3"/>
                    </a:lnTo>
                    <a:lnTo>
                      <a:pt x="69" y="1"/>
                    </a:lnTo>
                    <a:lnTo>
                      <a:pt x="72" y="1"/>
                    </a:lnTo>
                    <a:lnTo>
                      <a:pt x="72" y="0"/>
                    </a:lnTo>
                    <a:lnTo>
                      <a:pt x="77" y="1"/>
                    </a:lnTo>
                    <a:lnTo>
                      <a:pt x="80" y="2"/>
                    </a:lnTo>
                    <a:lnTo>
                      <a:pt x="80" y="0"/>
                    </a:lnTo>
                    <a:lnTo>
                      <a:pt x="83" y="1"/>
                    </a:lnTo>
                    <a:lnTo>
                      <a:pt x="85" y="0"/>
                    </a:lnTo>
                    <a:lnTo>
                      <a:pt x="87" y="0"/>
                    </a:lnTo>
                    <a:lnTo>
                      <a:pt x="87" y="5"/>
                    </a:lnTo>
                    <a:lnTo>
                      <a:pt x="86" y="5"/>
                    </a:lnTo>
                    <a:lnTo>
                      <a:pt x="86" y="8"/>
                    </a:lnTo>
                    <a:lnTo>
                      <a:pt x="88" y="7"/>
                    </a:lnTo>
                    <a:lnTo>
                      <a:pt x="88" y="8"/>
                    </a:lnTo>
                    <a:lnTo>
                      <a:pt x="90" y="7"/>
                    </a:lnTo>
                    <a:lnTo>
                      <a:pt x="90" y="6"/>
                    </a:lnTo>
                    <a:lnTo>
                      <a:pt x="91" y="8"/>
                    </a:lnTo>
                    <a:lnTo>
                      <a:pt x="93" y="8"/>
                    </a:lnTo>
                    <a:lnTo>
                      <a:pt x="94" y="11"/>
                    </a:lnTo>
                    <a:lnTo>
                      <a:pt x="93" y="11"/>
                    </a:lnTo>
                    <a:lnTo>
                      <a:pt x="93" y="14"/>
                    </a:lnTo>
                    <a:lnTo>
                      <a:pt x="95" y="14"/>
                    </a:lnTo>
                    <a:lnTo>
                      <a:pt x="98" y="15"/>
                    </a:lnTo>
                    <a:lnTo>
                      <a:pt x="99" y="13"/>
                    </a:lnTo>
                    <a:lnTo>
                      <a:pt x="101" y="13"/>
                    </a:lnTo>
                    <a:lnTo>
                      <a:pt x="103" y="14"/>
                    </a:lnTo>
                    <a:lnTo>
                      <a:pt x="101" y="16"/>
                    </a:lnTo>
                    <a:lnTo>
                      <a:pt x="99" y="17"/>
                    </a:lnTo>
                    <a:lnTo>
                      <a:pt x="100" y="19"/>
                    </a:lnTo>
                    <a:lnTo>
                      <a:pt x="100" y="20"/>
                    </a:lnTo>
                    <a:lnTo>
                      <a:pt x="101" y="22"/>
                    </a:lnTo>
                    <a:lnTo>
                      <a:pt x="103" y="25"/>
                    </a:lnTo>
                    <a:lnTo>
                      <a:pt x="103" y="26"/>
                    </a:lnTo>
                    <a:lnTo>
                      <a:pt x="104" y="27"/>
                    </a:lnTo>
                    <a:lnTo>
                      <a:pt x="108" y="26"/>
                    </a:lnTo>
                    <a:lnTo>
                      <a:pt x="108" y="27"/>
                    </a:lnTo>
                    <a:lnTo>
                      <a:pt x="111" y="26"/>
                    </a:lnTo>
                    <a:lnTo>
                      <a:pt x="111" y="29"/>
                    </a:lnTo>
                    <a:lnTo>
                      <a:pt x="118" y="31"/>
                    </a:lnTo>
                    <a:lnTo>
                      <a:pt x="116" y="38"/>
                    </a:lnTo>
                    <a:lnTo>
                      <a:pt x="118" y="40"/>
                    </a:lnTo>
                    <a:lnTo>
                      <a:pt x="119" y="39"/>
                    </a:lnTo>
                    <a:lnTo>
                      <a:pt x="121" y="41"/>
                    </a:lnTo>
                    <a:lnTo>
                      <a:pt x="125" y="42"/>
                    </a:lnTo>
                    <a:lnTo>
                      <a:pt x="124" y="43"/>
                    </a:lnTo>
                    <a:lnTo>
                      <a:pt x="124" y="44"/>
                    </a:lnTo>
                    <a:lnTo>
                      <a:pt x="128" y="46"/>
                    </a:lnTo>
                    <a:lnTo>
                      <a:pt x="129" y="49"/>
                    </a:lnTo>
                    <a:lnTo>
                      <a:pt x="126" y="55"/>
                    </a:lnTo>
                    <a:lnTo>
                      <a:pt x="123" y="55"/>
                    </a:lnTo>
                    <a:lnTo>
                      <a:pt x="123" y="56"/>
                    </a:lnTo>
                    <a:lnTo>
                      <a:pt x="118" y="58"/>
                    </a:lnTo>
                    <a:lnTo>
                      <a:pt x="115" y="58"/>
                    </a:lnTo>
                    <a:lnTo>
                      <a:pt x="114" y="59"/>
                    </a:lnTo>
                    <a:lnTo>
                      <a:pt x="112" y="59"/>
                    </a:lnTo>
                    <a:lnTo>
                      <a:pt x="110" y="59"/>
                    </a:lnTo>
                    <a:lnTo>
                      <a:pt x="111" y="60"/>
                    </a:lnTo>
                    <a:lnTo>
                      <a:pt x="110" y="61"/>
                    </a:lnTo>
                    <a:lnTo>
                      <a:pt x="109" y="61"/>
                    </a:lnTo>
                    <a:lnTo>
                      <a:pt x="108" y="64"/>
                    </a:lnTo>
                    <a:lnTo>
                      <a:pt x="109" y="68"/>
                    </a:lnTo>
                    <a:lnTo>
                      <a:pt x="111" y="67"/>
                    </a:lnTo>
                    <a:lnTo>
                      <a:pt x="112" y="65"/>
                    </a:lnTo>
                    <a:lnTo>
                      <a:pt x="114" y="67"/>
                    </a:lnTo>
                    <a:lnTo>
                      <a:pt x="115" y="70"/>
                    </a:lnTo>
                    <a:lnTo>
                      <a:pt x="113" y="70"/>
                    </a:lnTo>
                    <a:lnTo>
                      <a:pt x="112" y="73"/>
                    </a:lnTo>
                    <a:lnTo>
                      <a:pt x="113" y="76"/>
                    </a:lnTo>
                    <a:lnTo>
                      <a:pt x="115" y="79"/>
                    </a:lnTo>
                    <a:lnTo>
                      <a:pt x="114"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sp>
            <p:nvSpPr>
              <p:cNvPr id="478" name="Freeform 139">
                <a:extLst>
                  <a:ext uri="{FF2B5EF4-FFF2-40B4-BE49-F238E27FC236}">
                    <a16:creationId xmlns:a16="http://schemas.microsoft.com/office/drawing/2014/main" id="{8D6BC56B-A552-4988-A8AA-606C50147BA0}"/>
                  </a:ext>
                </a:extLst>
              </p:cNvPr>
              <p:cNvSpPr>
                <a:spLocks/>
              </p:cNvSpPr>
              <p:nvPr/>
            </p:nvSpPr>
            <p:spPr bwMode="auto">
              <a:xfrm>
                <a:off x="1017" y="3100"/>
                <a:ext cx="129" cy="104"/>
              </a:xfrm>
              <a:custGeom>
                <a:avLst/>
                <a:gdLst>
                  <a:gd name="T0" fmla="*/ 111 w 129"/>
                  <a:gd name="T1" fmla="*/ 86 h 104"/>
                  <a:gd name="T2" fmla="*/ 107 w 129"/>
                  <a:gd name="T3" fmla="*/ 84 h 104"/>
                  <a:gd name="T4" fmla="*/ 100 w 129"/>
                  <a:gd name="T5" fmla="*/ 87 h 104"/>
                  <a:gd name="T6" fmla="*/ 98 w 129"/>
                  <a:gd name="T7" fmla="*/ 87 h 104"/>
                  <a:gd name="T8" fmla="*/ 94 w 129"/>
                  <a:gd name="T9" fmla="*/ 82 h 104"/>
                  <a:gd name="T10" fmla="*/ 92 w 129"/>
                  <a:gd name="T11" fmla="*/ 79 h 104"/>
                  <a:gd name="T12" fmla="*/ 88 w 129"/>
                  <a:gd name="T13" fmla="*/ 80 h 104"/>
                  <a:gd name="T14" fmla="*/ 85 w 129"/>
                  <a:gd name="T15" fmla="*/ 79 h 104"/>
                  <a:gd name="T16" fmla="*/ 78 w 129"/>
                  <a:gd name="T17" fmla="*/ 77 h 104"/>
                  <a:gd name="T18" fmla="*/ 73 w 129"/>
                  <a:gd name="T19" fmla="*/ 85 h 104"/>
                  <a:gd name="T20" fmla="*/ 70 w 129"/>
                  <a:gd name="T21" fmla="*/ 83 h 104"/>
                  <a:gd name="T22" fmla="*/ 60 w 129"/>
                  <a:gd name="T23" fmla="*/ 88 h 104"/>
                  <a:gd name="T24" fmla="*/ 54 w 129"/>
                  <a:gd name="T25" fmla="*/ 93 h 104"/>
                  <a:gd name="T26" fmla="*/ 44 w 129"/>
                  <a:gd name="T27" fmla="*/ 95 h 104"/>
                  <a:gd name="T28" fmla="*/ 37 w 129"/>
                  <a:gd name="T29" fmla="*/ 103 h 104"/>
                  <a:gd name="T30" fmla="*/ 31 w 129"/>
                  <a:gd name="T31" fmla="*/ 102 h 104"/>
                  <a:gd name="T32" fmla="*/ 27 w 129"/>
                  <a:gd name="T33" fmla="*/ 99 h 104"/>
                  <a:gd name="T34" fmla="*/ 20 w 129"/>
                  <a:gd name="T35" fmla="*/ 90 h 104"/>
                  <a:gd name="T36" fmla="*/ 25 w 129"/>
                  <a:gd name="T37" fmla="*/ 87 h 104"/>
                  <a:gd name="T38" fmla="*/ 24 w 129"/>
                  <a:gd name="T39" fmla="*/ 82 h 104"/>
                  <a:gd name="T40" fmla="*/ 18 w 129"/>
                  <a:gd name="T41" fmla="*/ 79 h 104"/>
                  <a:gd name="T42" fmla="*/ 14 w 129"/>
                  <a:gd name="T43" fmla="*/ 74 h 104"/>
                  <a:gd name="T44" fmla="*/ 20 w 129"/>
                  <a:gd name="T45" fmla="*/ 63 h 104"/>
                  <a:gd name="T46" fmla="*/ 8 w 129"/>
                  <a:gd name="T47" fmla="*/ 53 h 104"/>
                  <a:gd name="T48" fmla="*/ 9 w 129"/>
                  <a:gd name="T49" fmla="*/ 47 h 104"/>
                  <a:gd name="T50" fmla="*/ 4 w 129"/>
                  <a:gd name="T51" fmla="*/ 44 h 104"/>
                  <a:gd name="T52" fmla="*/ 12 w 129"/>
                  <a:gd name="T53" fmla="*/ 38 h 104"/>
                  <a:gd name="T54" fmla="*/ 16 w 129"/>
                  <a:gd name="T55" fmla="*/ 37 h 104"/>
                  <a:gd name="T56" fmla="*/ 12 w 129"/>
                  <a:gd name="T57" fmla="*/ 31 h 104"/>
                  <a:gd name="T58" fmla="*/ 9 w 129"/>
                  <a:gd name="T59" fmla="*/ 25 h 104"/>
                  <a:gd name="T60" fmla="*/ 0 w 129"/>
                  <a:gd name="T61" fmla="*/ 24 h 104"/>
                  <a:gd name="T62" fmla="*/ 5 w 129"/>
                  <a:gd name="T63" fmla="*/ 18 h 104"/>
                  <a:gd name="T64" fmla="*/ 9 w 129"/>
                  <a:gd name="T65" fmla="*/ 18 h 104"/>
                  <a:gd name="T66" fmla="*/ 18 w 129"/>
                  <a:gd name="T67" fmla="*/ 18 h 104"/>
                  <a:gd name="T68" fmla="*/ 24 w 129"/>
                  <a:gd name="T69" fmla="*/ 13 h 104"/>
                  <a:gd name="T70" fmla="*/ 26 w 129"/>
                  <a:gd name="T71" fmla="*/ 20 h 104"/>
                  <a:gd name="T72" fmla="*/ 38 w 129"/>
                  <a:gd name="T73" fmla="*/ 15 h 104"/>
                  <a:gd name="T74" fmla="*/ 38 w 129"/>
                  <a:gd name="T75" fmla="*/ 10 h 104"/>
                  <a:gd name="T76" fmla="*/ 47 w 129"/>
                  <a:gd name="T77" fmla="*/ 11 h 104"/>
                  <a:gd name="T78" fmla="*/ 55 w 129"/>
                  <a:gd name="T79" fmla="*/ 7 h 104"/>
                  <a:gd name="T80" fmla="*/ 68 w 129"/>
                  <a:gd name="T81" fmla="*/ 6 h 104"/>
                  <a:gd name="T82" fmla="*/ 72 w 129"/>
                  <a:gd name="T83" fmla="*/ 0 h 104"/>
                  <a:gd name="T84" fmla="*/ 85 w 129"/>
                  <a:gd name="T85" fmla="*/ 0 h 104"/>
                  <a:gd name="T86" fmla="*/ 88 w 129"/>
                  <a:gd name="T87" fmla="*/ 7 h 104"/>
                  <a:gd name="T88" fmla="*/ 93 w 129"/>
                  <a:gd name="T89" fmla="*/ 8 h 104"/>
                  <a:gd name="T90" fmla="*/ 95 w 129"/>
                  <a:gd name="T91" fmla="*/ 14 h 104"/>
                  <a:gd name="T92" fmla="*/ 101 w 129"/>
                  <a:gd name="T93" fmla="*/ 16 h 104"/>
                  <a:gd name="T94" fmla="*/ 103 w 129"/>
                  <a:gd name="T95" fmla="*/ 25 h 104"/>
                  <a:gd name="T96" fmla="*/ 111 w 129"/>
                  <a:gd name="T97" fmla="*/ 26 h 104"/>
                  <a:gd name="T98" fmla="*/ 119 w 129"/>
                  <a:gd name="T99" fmla="*/ 39 h 104"/>
                  <a:gd name="T100" fmla="*/ 128 w 129"/>
                  <a:gd name="T101" fmla="*/ 46 h 104"/>
                  <a:gd name="T102" fmla="*/ 118 w 129"/>
                  <a:gd name="T103" fmla="*/ 58 h 104"/>
                  <a:gd name="T104" fmla="*/ 110 w 129"/>
                  <a:gd name="T105" fmla="*/ 59 h 104"/>
                  <a:gd name="T106" fmla="*/ 109 w 129"/>
                  <a:gd name="T107" fmla="*/ 68 h 104"/>
                  <a:gd name="T108" fmla="*/ 113 w 129"/>
                  <a:gd name="T109" fmla="*/ 70 h 1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9"/>
                  <a:gd name="T166" fmla="*/ 0 h 104"/>
                  <a:gd name="T167" fmla="*/ 129 w 129"/>
                  <a:gd name="T168" fmla="*/ 104 h 1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9" h="104">
                    <a:moveTo>
                      <a:pt x="114" y="80"/>
                    </a:moveTo>
                    <a:lnTo>
                      <a:pt x="114" y="82"/>
                    </a:lnTo>
                    <a:lnTo>
                      <a:pt x="112" y="82"/>
                    </a:lnTo>
                    <a:lnTo>
                      <a:pt x="112" y="84"/>
                    </a:lnTo>
                    <a:lnTo>
                      <a:pt x="111" y="86"/>
                    </a:lnTo>
                    <a:lnTo>
                      <a:pt x="109" y="83"/>
                    </a:lnTo>
                    <a:lnTo>
                      <a:pt x="108" y="84"/>
                    </a:lnTo>
                    <a:lnTo>
                      <a:pt x="108" y="86"/>
                    </a:lnTo>
                    <a:lnTo>
                      <a:pt x="107" y="84"/>
                    </a:lnTo>
                    <a:lnTo>
                      <a:pt x="108" y="88"/>
                    </a:lnTo>
                    <a:lnTo>
                      <a:pt x="106" y="90"/>
                    </a:lnTo>
                    <a:lnTo>
                      <a:pt x="104" y="88"/>
                    </a:lnTo>
                    <a:lnTo>
                      <a:pt x="102" y="88"/>
                    </a:lnTo>
                    <a:lnTo>
                      <a:pt x="100" y="87"/>
                    </a:lnTo>
                    <a:lnTo>
                      <a:pt x="100" y="88"/>
                    </a:lnTo>
                    <a:lnTo>
                      <a:pt x="99" y="87"/>
                    </a:lnTo>
                    <a:lnTo>
                      <a:pt x="99" y="88"/>
                    </a:lnTo>
                    <a:lnTo>
                      <a:pt x="98" y="86"/>
                    </a:lnTo>
                    <a:lnTo>
                      <a:pt x="98" y="87"/>
                    </a:lnTo>
                    <a:lnTo>
                      <a:pt x="97" y="86"/>
                    </a:lnTo>
                    <a:lnTo>
                      <a:pt x="97" y="84"/>
                    </a:lnTo>
                    <a:lnTo>
                      <a:pt x="96" y="85"/>
                    </a:lnTo>
                    <a:lnTo>
                      <a:pt x="96" y="81"/>
                    </a:lnTo>
                    <a:lnTo>
                      <a:pt x="94" y="82"/>
                    </a:lnTo>
                    <a:lnTo>
                      <a:pt x="94" y="81"/>
                    </a:lnTo>
                    <a:lnTo>
                      <a:pt x="93" y="80"/>
                    </a:lnTo>
                    <a:lnTo>
                      <a:pt x="92" y="81"/>
                    </a:lnTo>
                    <a:lnTo>
                      <a:pt x="92" y="80"/>
                    </a:lnTo>
                    <a:lnTo>
                      <a:pt x="92" y="79"/>
                    </a:lnTo>
                    <a:lnTo>
                      <a:pt x="91" y="80"/>
                    </a:lnTo>
                    <a:lnTo>
                      <a:pt x="91" y="77"/>
                    </a:lnTo>
                    <a:lnTo>
                      <a:pt x="90" y="78"/>
                    </a:lnTo>
                    <a:lnTo>
                      <a:pt x="89" y="79"/>
                    </a:lnTo>
                    <a:lnTo>
                      <a:pt x="88" y="80"/>
                    </a:lnTo>
                    <a:lnTo>
                      <a:pt x="87" y="80"/>
                    </a:lnTo>
                    <a:lnTo>
                      <a:pt x="86" y="80"/>
                    </a:lnTo>
                    <a:lnTo>
                      <a:pt x="86" y="79"/>
                    </a:lnTo>
                    <a:lnTo>
                      <a:pt x="85" y="79"/>
                    </a:lnTo>
                    <a:lnTo>
                      <a:pt x="83" y="78"/>
                    </a:lnTo>
                    <a:lnTo>
                      <a:pt x="83" y="79"/>
                    </a:lnTo>
                    <a:lnTo>
                      <a:pt x="82" y="80"/>
                    </a:lnTo>
                    <a:lnTo>
                      <a:pt x="80" y="80"/>
                    </a:lnTo>
                    <a:lnTo>
                      <a:pt x="78" y="77"/>
                    </a:lnTo>
                    <a:lnTo>
                      <a:pt x="77" y="78"/>
                    </a:lnTo>
                    <a:lnTo>
                      <a:pt x="74" y="79"/>
                    </a:lnTo>
                    <a:lnTo>
                      <a:pt x="76" y="82"/>
                    </a:lnTo>
                    <a:lnTo>
                      <a:pt x="73" y="84"/>
                    </a:lnTo>
                    <a:lnTo>
                      <a:pt x="73" y="85"/>
                    </a:lnTo>
                    <a:lnTo>
                      <a:pt x="72" y="84"/>
                    </a:lnTo>
                    <a:lnTo>
                      <a:pt x="72" y="85"/>
                    </a:lnTo>
                    <a:lnTo>
                      <a:pt x="71" y="86"/>
                    </a:lnTo>
                    <a:lnTo>
                      <a:pt x="70" y="86"/>
                    </a:lnTo>
                    <a:lnTo>
                      <a:pt x="70" y="83"/>
                    </a:lnTo>
                    <a:lnTo>
                      <a:pt x="64" y="84"/>
                    </a:lnTo>
                    <a:lnTo>
                      <a:pt x="64" y="87"/>
                    </a:lnTo>
                    <a:lnTo>
                      <a:pt x="64" y="88"/>
                    </a:lnTo>
                    <a:lnTo>
                      <a:pt x="60" y="88"/>
                    </a:lnTo>
                    <a:lnTo>
                      <a:pt x="60" y="90"/>
                    </a:lnTo>
                    <a:lnTo>
                      <a:pt x="58" y="88"/>
                    </a:lnTo>
                    <a:lnTo>
                      <a:pt x="57" y="92"/>
                    </a:lnTo>
                    <a:lnTo>
                      <a:pt x="56" y="93"/>
                    </a:lnTo>
                    <a:lnTo>
                      <a:pt x="54" y="93"/>
                    </a:lnTo>
                    <a:lnTo>
                      <a:pt x="53" y="92"/>
                    </a:lnTo>
                    <a:lnTo>
                      <a:pt x="52" y="92"/>
                    </a:lnTo>
                    <a:lnTo>
                      <a:pt x="50" y="93"/>
                    </a:lnTo>
                    <a:lnTo>
                      <a:pt x="46" y="95"/>
                    </a:lnTo>
                    <a:lnTo>
                      <a:pt x="44" y="95"/>
                    </a:lnTo>
                    <a:lnTo>
                      <a:pt x="40" y="90"/>
                    </a:lnTo>
                    <a:lnTo>
                      <a:pt x="39" y="91"/>
                    </a:lnTo>
                    <a:lnTo>
                      <a:pt x="37" y="99"/>
                    </a:lnTo>
                    <a:lnTo>
                      <a:pt x="37" y="102"/>
                    </a:lnTo>
                    <a:lnTo>
                      <a:pt x="37" y="103"/>
                    </a:lnTo>
                    <a:lnTo>
                      <a:pt x="37" y="104"/>
                    </a:lnTo>
                    <a:lnTo>
                      <a:pt x="36" y="103"/>
                    </a:lnTo>
                    <a:lnTo>
                      <a:pt x="35" y="101"/>
                    </a:lnTo>
                    <a:lnTo>
                      <a:pt x="33" y="100"/>
                    </a:lnTo>
                    <a:lnTo>
                      <a:pt x="31" y="102"/>
                    </a:lnTo>
                    <a:lnTo>
                      <a:pt x="31" y="101"/>
                    </a:lnTo>
                    <a:lnTo>
                      <a:pt x="31" y="99"/>
                    </a:lnTo>
                    <a:lnTo>
                      <a:pt x="30" y="99"/>
                    </a:lnTo>
                    <a:lnTo>
                      <a:pt x="27" y="100"/>
                    </a:lnTo>
                    <a:lnTo>
                      <a:pt x="27" y="99"/>
                    </a:lnTo>
                    <a:lnTo>
                      <a:pt x="22" y="99"/>
                    </a:lnTo>
                    <a:lnTo>
                      <a:pt x="21" y="97"/>
                    </a:lnTo>
                    <a:lnTo>
                      <a:pt x="19" y="95"/>
                    </a:lnTo>
                    <a:lnTo>
                      <a:pt x="18" y="93"/>
                    </a:lnTo>
                    <a:lnTo>
                      <a:pt x="20" y="90"/>
                    </a:lnTo>
                    <a:lnTo>
                      <a:pt x="22" y="90"/>
                    </a:lnTo>
                    <a:lnTo>
                      <a:pt x="23" y="91"/>
                    </a:lnTo>
                    <a:lnTo>
                      <a:pt x="25" y="88"/>
                    </a:lnTo>
                    <a:lnTo>
                      <a:pt x="25" y="87"/>
                    </a:lnTo>
                    <a:lnTo>
                      <a:pt x="21" y="88"/>
                    </a:lnTo>
                    <a:lnTo>
                      <a:pt x="20" y="88"/>
                    </a:lnTo>
                    <a:lnTo>
                      <a:pt x="20" y="87"/>
                    </a:lnTo>
                    <a:lnTo>
                      <a:pt x="24" y="84"/>
                    </a:lnTo>
                    <a:lnTo>
                      <a:pt x="24" y="82"/>
                    </a:lnTo>
                    <a:lnTo>
                      <a:pt x="23" y="80"/>
                    </a:lnTo>
                    <a:lnTo>
                      <a:pt x="25" y="80"/>
                    </a:lnTo>
                    <a:lnTo>
                      <a:pt x="23" y="78"/>
                    </a:lnTo>
                    <a:lnTo>
                      <a:pt x="18" y="79"/>
                    </a:lnTo>
                    <a:lnTo>
                      <a:pt x="18" y="76"/>
                    </a:lnTo>
                    <a:lnTo>
                      <a:pt x="17" y="76"/>
                    </a:lnTo>
                    <a:lnTo>
                      <a:pt x="16" y="75"/>
                    </a:lnTo>
                    <a:lnTo>
                      <a:pt x="14" y="75"/>
                    </a:lnTo>
                    <a:lnTo>
                      <a:pt x="14" y="74"/>
                    </a:lnTo>
                    <a:lnTo>
                      <a:pt x="14" y="72"/>
                    </a:lnTo>
                    <a:lnTo>
                      <a:pt x="14" y="71"/>
                    </a:lnTo>
                    <a:lnTo>
                      <a:pt x="15" y="67"/>
                    </a:lnTo>
                    <a:lnTo>
                      <a:pt x="18" y="70"/>
                    </a:lnTo>
                    <a:lnTo>
                      <a:pt x="20" y="63"/>
                    </a:lnTo>
                    <a:lnTo>
                      <a:pt x="15" y="62"/>
                    </a:lnTo>
                    <a:lnTo>
                      <a:pt x="13" y="59"/>
                    </a:lnTo>
                    <a:lnTo>
                      <a:pt x="12" y="58"/>
                    </a:lnTo>
                    <a:lnTo>
                      <a:pt x="8" y="53"/>
                    </a:lnTo>
                    <a:lnTo>
                      <a:pt x="8" y="52"/>
                    </a:lnTo>
                    <a:lnTo>
                      <a:pt x="9" y="50"/>
                    </a:lnTo>
                    <a:lnTo>
                      <a:pt x="8" y="50"/>
                    </a:lnTo>
                    <a:lnTo>
                      <a:pt x="9" y="48"/>
                    </a:lnTo>
                    <a:lnTo>
                      <a:pt x="9" y="47"/>
                    </a:lnTo>
                    <a:lnTo>
                      <a:pt x="8" y="47"/>
                    </a:lnTo>
                    <a:lnTo>
                      <a:pt x="8" y="46"/>
                    </a:lnTo>
                    <a:lnTo>
                      <a:pt x="6" y="46"/>
                    </a:lnTo>
                    <a:lnTo>
                      <a:pt x="6" y="44"/>
                    </a:lnTo>
                    <a:lnTo>
                      <a:pt x="4" y="44"/>
                    </a:lnTo>
                    <a:lnTo>
                      <a:pt x="4" y="42"/>
                    </a:lnTo>
                    <a:lnTo>
                      <a:pt x="5" y="42"/>
                    </a:lnTo>
                    <a:lnTo>
                      <a:pt x="7" y="41"/>
                    </a:lnTo>
                    <a:lnTo>
                      <a:pt x="7" y="38"/>
                    </a:lnTo>
                    <a:lnTo>
                      <a:pt x="12" y="38"/>
                    </a:lnTo>
                    <a:lnTo>
                      <a:pt x="13" y="39"/>
                    </a:lnTo>
                    <a:lnTo>
                      <a:pt x="14" y="38"/>
                    </a:lnTo>
                    <a:lnTo>
                      <a:pt x="16" y="38"/>
                    </a:lnTo>
                    <a:lnTo>
                      <a:pt x="16" y="37"/>
                    </a:lnTo>
                    <a:lnTo>
                      <a:pt x="14" y="36"/>
                    </a:lnTo>
                    <a:lnTo>
                      <a:pt x="15" y="35"/>
                    </a:lnTo>
                    <a:lnTo>
                      <a:pt x="12" y="35"/>
                    </a:lnTo>
                    <a:lnTo>
                      <a:pt x="12" y="31"/>
                    </a:lnTo>
                    <a:lnTo>
                      <a:pt x="11" y="32"/>
                    </a:lnTo>
                    <a:lnTo>
                      <a:pt x="9" y="31"/>
                    </a:lnTo>
                    <a:lnTo>
                      <a:pt x="9" y="27"/>
                    </a:lnTo>
                    <a:lnTo>
                      <a:pt x="8" y="25"/>
                    </a:lnTo>
                    <a:lnTo>
                      <a:pt x="9" y="25"/>
                    </a:lnTo>
                    <a:lnTo>
                      <a:pt x="8" y="22"/>
                    </a:lnTo>
                    <a:lnTo>
                      <a:pt x="5" y="23"/>
                    </a:lnTo>
                    <a:lnTo>
                      <a:pt x="3" y="24"/>
                    </a:lnTo>
                    <a:lnTo>
                      <a:pt x="2" y="22"/>
                    </a:lnTo>
                    <a:lnTo>
                      <a:pt x="0" y="24"/>
                    </a:lnTo>
                    <a:lnTo>
                      <a:pt x="0" y="22"/>
                    </a:lnTo>
                    <a:lnTo>
                      <a:pt x="0" y="21"/>
                    </a:lnTo>
                    <a:lnTo>
                      <a:pt x="4" y="21"/>
                    </a:lnTo>
                    <a:lnTo>
                      <a:pt x="4" y="19"/>
                    </a:lnTo>
                    <a:lnTo>
                      <a:pt x="5" y="18"/>
                    </a:lnTo>
                    <a:lnTo>
                      <a:pt x="5" y="19"/>
                    </a:lnTo>
                    <a:lnTo>
                      <a:pt x="6" y="20"/>
                    </a:lnTo>
                    <a:lnTo>
                      <a:pt x="9" y="19"/>
                    </a:lnTo>
                    <a:lnTo>
                      <a:pt x="9" y="18"/>
                    </a:lnTo>
                    <a:lnTo>
                      <a:pt x="14" y="17"/>
                    </a:lnTo>
                    <a:lnTo>
                      <a:pt x="16" y="16"/>
                    </a:lnTo>
                    <a:lnTo>
                      <a:pt x="17" y="19"/>
                    </a:lnTo>
                    <a:lnTo>
                      <a:pt x="18" y="18"/>
                    </a:lnTo>
                    <a:lnTo>
                      <a:pt x="21" y="16"/>
                    </a:lnTo>
                    <a:lnTo>
                      <a:pt x="20" y="14"/>
                    </a:lnTo>
                    <a:lnTo>
                      <a:pt x="22" y="14"/>
                    </a:lnTo>
                    <a:lnTo>
                      <a:pt x="22" y="12"/>
                    </a:lnTo>
                    <a:lnTo>
                      <a:pt x="24" y="13"/>
                    </a:lnTo>
                    <a:lnTo>
                      <a:pt x="25" y="14"/>
                    </a:lnTo>
                    <a:lnTo>
                      <a:pt x="26" y="14"/>
                    </a:lnTo>
                    <a:lnTo>
                      <a:pt x="26" y="15"/>
                    </a:lnTo>
                    <a:lnTo>
                      <a:pt x="26" y="18"/>
                    </a:lnTo>
                    <a:lnTo>
                      <a:pt x="26" y="20"/>
                    </a:lnTo>
                    <a:lnTo>
                      <a:pt x="29" y="20"/>
                    </a:lnTo>
                    <a:lnTo>
                      <a:pt x="36" y="21"/>
                    </a:lnTo>
                    <a:lnTo>
                      <a:pt x="38" y="21"/>
                    </a:lnTo>
                    <a:lnTo>
                      <a:pt x="36" y="18"/>
                    </a:lnTo>
                    <a:lnTo>
                      <a:pt x="38" y="15"/>
                    </a:lnTo>
                    <a:lnTo>
                      <a:pt x="37" y="15"/>
                    </a:lnTo>
                    <a:lnTo>
                      <a:pt x="37" y="14"/>
                    </a:lnTo>
                    <a:lnTo>
                      <a:pt x="37" y="11"/>
                    </a:lnTo>
                    <a:lnTo>
                      <a:pt x="38" y="11"/>
                    </a:lnTo>
                    <a:lnTo>
                      <a:pt x="38" y="10"/>
                    </a:lnTo>
                    <a:lnTo>
                      <a:pt x="40" y="7"/>
                    </a:lnTo>
                    <a:lnTo>
                      <a:pt x="42" y="7"/>
                    </a:lnTo>
                    <a:lnTo>
                      <a:pt x="44" y="8"/>
                    </a:lnTo>
                    <a:lnTo>
                      <a:pt x="46" y="8"/>
                    </a:lnTo>
                    <a:lnTo>
                      <a:pt x="47" y="11"/>
                    </a:lnTo>
                    <a:lnTo>
                      <a:pt x="49" y="10"/>
                    </a:lnTo>
                    <a:lnTo>
                      <a:pt x="50" y="8"/>
                    </a:lnTo>
                    <a:lnTo>
                      <a:pt x="51" y="9"/>
                    </a:lnTo>
                    <a:lnTo>
                      <a:pt x="55" y="8"/>
                    </a:lnTo>
                    <a:lnTo>
                      <a:pt x="55" y="7"/>
                    </a:lnTo>
                    <a:lnTo>
                      <a:pt x="57" y="7"/>
                    </a:lnTo>
                    <a:lnTo>
                      <a:pt x="57" y="4"/>
                    </a:lnTo>
                    <a:lnTo>
                      <a:pt x="61" y="6"/>
                    </a:lnTo>
                    <a:lnTo>
                      <a:pt x="66" y="6"/>
                    </a:lnTo>
                    <a:lnTo>
                      <a:pt x="68" y="6"/>
                    </a:lnTo>
                    <a:lnTo>
                      <a:pt x="68" y="3"/>
                    </a:lnTo>
                    <a:lnTo>
                      <a:pt x="69" y="3"/>
                    </a:lnTo>
                    <a:lnTo>
                      <a:pt x="69" y="1"/>
                    </a:lnTo>
                    <a:lnTo>
                      <a:pt x="72" y="1"/>
                    </a:lnTo>
                    <a:lnTo>
                      <a:pt x="72" y="0"/>
                    </a:lnTo>
                    <a:lnTo>
                      <a:pt x="77" y="1"/>
                    </a:lnTo>
                    <a:lnTo>
                      <a:pt x="80" y="2"/>
                    </a:lnTo>
                    <a:lnTo>
                      <a:pt x="80" y="0"/>
                    </a:lnTo>
                    <a:lnTo>
                      <a:pt x="83" y="1"/>
                    </a:lnTo>
                    <a:lnTo>
                      <a:pt x="85" y="0"/>
                    </a:lnTo>
                    <a:lnTo>
                      <a:pt x="87" y="0"/>
                    </a:lnTo>
                    <a:lnTo>
                      <a:pt x="87" y="5"/>
                    </a:lnTo>
                    <a:lnTo>
                      <a:pt x="86" y="5"/>
                    </a:lnTo>
                    <a:lnTo>
                      <a:pt x="86" y="8"/>
                    </a:lnTo>
                    <a:lnTo>
                      <a:pt x="88" y="7"/>
                    </a:lnTo>
                    <a:lnTo>
                      <a:pt x="88" y="8"/>
                    </a:lnTo>
                    <a:lnTo>
                      <a:pt x="90" y="7"/>
                    </a:lnTo>
                    <a:lnTo>
                      <a:pt x="90" y="6"/>
                    </a:lnTo>
                    <a:lnTo>
                      <a:pt x="91" y="8"/>
                    </a:lnTo>
                    <a:lnTo>
                      <a:pt x="93" y="8"/>
                    </a:lnTo>
                    <a:lnTo>
                      <a:pt x="94" y="11"/>
                    </a:lnTo>
                    <a:lnTo>
                      <a:pt x="93" y="11"/>
                    </a:lnTo>
                    <a:lnTo>
                      <a:pt x="93" y="14"/>
                    </a:lnTo>
                    <a:lnTo>
                      <a:pt x="95" y="14"/>
                    </a:lnTo>
                    <a:lnTo>
                      <a:pt x="98" y="15"/>
                    </a:lnTo>
                    <a:lnTo>
                      <a:pt x="99" y="13"/>
                    </a:lnTo>
                    <a:lnTo>
                      <a:pt x="101" y="13"/>
                    </a:lnTo>
                    <a:lnTo>
                      <a:pt x="103" y="14"/>
                    </a:lnTo>
                    <a:lnTo>
                      <a:pt x="101" y="16"/>
                    </a:lnTo>
                    <a:lnTo>
                      <a:pt x="99" y="17"/>
                    </a:lnTo>
                    <a:lnTo>
                      <a:pt x="100" y="19"/>
                    </a:lnTo>
                    <a:lnTo>
                      <a:pt x="100" y="20"/>
                    </a:lnTo>
                    <a:lnTo>
                      <a:pt x="101" y="22"/>
                    </a:lnTo>
                    <a:lnTo>
                      <a:pt x="103" y="25"/>
                    </a:lnTo>
                    <a:lnTo>
                      <a:pt x="103" y="26"/>
                    </a:lnTo>
                    <a:lnTo>
                      <a:pt x="104" y="27"/>
                    </a:lnTo>
                    <a:lnTo>
                      <a:pt x="108" y="26"/>
                    </a:lnTo>
                    <a:lnTo>
                      <a:pt x="108" y="27"/>
                    </a:lnTo>
                    <a:lnTo>
                      <a:pt x="111" y="26"/>
                    </a:lnTo>
                    <a:lnTo>
                      <a:pt x="111" y="29"/>
                    </a:lnTo>
                    <a:lnTo>
                      <a:pt x="118" y="31"/>
                    </a:lnTo>
                    <a:lnTo>
                      <a:pt x="116" y="38"/>
                    </a:lnTo>
                    <a:lnTo>
                      <a:pt x="118" y="40"/>
                    </a:lnTo>
                    <a:lnTo>
                      <a:pt x="119" y="39"/>
                    </a:lnTo>
                    <a:lnTo>
                      <a:pt x="121" y="41"/>
                    </a:lnTo>
                    <a:lnTo>
                      <a:pt x="125" y="42"/>
                    </a:lnTo>
                    <a:lnTo>
                      <a:pt x="124" y="43"/>
                    </a:lnTo>
                    <a:lnTo>
                      <a:pt x="124" y="44"/>
                    </a:lnTo>
                    <a:lnTo>
                      <a:pt x="128" y="46"/>
                    </a:lnTo>
                    <a:lnTo>
                      <a:pt x="129" y="49"/>
                    </a:lnTo>
                    <a:lnTo>
                      <a:pt x="126" y="55"/>
                    </a:lnTo>
                    <a:lnTo>
                      <a:pt x="123" y="55"/>
                    </a:lnTo>
                    <a:lnTo>
                      <a:pt x="123" y="56"/>
                    </a:lnTo>
                    <a:lnTo>
                      <a:pt x="118" y="58"/>
                    </a:lnTo>
                    <a:lnTo>
                      <a:pt x="115" y="58"/>
                    </a:lnTo>
                    <a:lnTo>
                      <a:pt x="114" y="59"/>
                    </a:lnTo>
                    <a:lnTo>
                      <a:pt x="112" y="59"/>
                    </a:lnTo>
                    <a:lnTo>
                      <a:pt x="110" y="59"/>
                    </a:lnTo>
                    <a:lnTo>
                      <a:pt x="111" y="60"/>
                    </a:lnTo>
                    <a:lnTo>
                      <a:pt x="110" y="61"/>
                    </a:lnTo>
                    <a:lnTo>
                      <a:pt x="109" y="61"/>
                    </a:lnTo>
                    <a:lnTo>
                      <a:pt x="108" y="64"/>
                    </a:lnTo>
                    <a:lnTo>
                      <a:pt x="109" y="68"/>
                    </a:lnTo>
                    <a:lnTo>
                      <a:pt x="111" y="67"/>
                    </a:lnTo>
                    <a:lnTo>
                      <a:pt x="112" y="65"/>
                    </a:lnTo>
                    <a:lnTo>
                      <a:pt x="114" y="67"/>
                    </a:lnTo>
                    <a:lnTo>
                      <a:pt x="115" y="70"/>
                    </a:lnTo>
                    <a:lnTo>
                      <a:pt x="113" y="70"/>
                    </a:lnTo>
                    <a:lnTo>
                      <a:pt x="112" y="73"/>
                    </a:lnTo>
                    <a:lnTo>
                      <a:pt x="113" y="76"/>
                    </a:lnTo>
                    <a:lnTo>
                      <a:pt x="115" y="79"/>
                    </a:lnTo>
                    <a:lnTo>
                      <a:pt x="114" y="80"/>
                    </a:lnTo>
                    <a:close/>
                  </a:path>
                </a:pathLst>
              </a:custGeom>
              <a:noFill/>
              <a:ln w="4763" cap="rnd">
                <a:solidFill>
                  <a:srgbClr val="EAEAEA"/>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srgbClr val="292929"/>
                  </a:solidFill>
                  <a:effectLst/>
                  <a:uLnTx/>
                  <a:uFillTx/>
                </a:endParaRPr>
              </a:p>
            </p:txBody>
          </p:sp>
        </p:grpSp>
        <p:grpSp>
          <p:nvGrpSpPr>
            <p:cNvPr id="392" name="Group 143">
              <a:extLst>
                <a:ext uri="{FF2B5EF4-FFF2-40B4-BE49-F238E27FC236}">
                  <a16:creationId xmlns:a16="http://schemas.microsoft.com/office/drawing/2014/main" id="{765EA842-8FBB-4E93-9F41-C6F5D3983A70}"/>
                </a:ext>
              </a:extLst>
            </p:cNvPr>
            <p:cNvGrpSpPr>
              <a:grpSpLocks/>
            </p:cNvGrpSpPr>
            <p:nvPr/>
          </p:nvGrpSpPr>
          <p:grpSpPr bwMode="auto">
            <a:xfrm>
              <a:off x="696" y="3246"/>
              <a:ext cx="26" cy="26"/>
              <a:chOff x="696" y="3246"/>
              <a:chExt cx="26" cy="26"/>
            </a:xfrm>
          </p:grpSpPr>
          <p:sp>
            <p:nvSpPr>
              <p:cNvPr id="475" name="Rectangle 141">
                <a:extLst>
                  <a:ext uri="{FF2B5EF4-FFF2-40B4-BE49-F238E27FC236}">
                    <a16:creationId xmlns:a16="http://schemas.microsoft.com/office/drawing/2014/main" id="{9477520A-FFAE-4557-80EA-AD1D432D2501}"/>
                  </a:ext>
                </a:extLst>
              </p:cNvPr>
              <p:cNvSpPr>
                <a:spLocks noChangeArrowheads="1"/>
              </p:cNvSpPr>
              <p:nvPr/>
            </p:nvSpPr>
            <p:spPr bwMode="auto">
              <a:xfrm>
                <a:off x="696" y="3246"/>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76" name="Rectangle 142">
                <a:extLst>
                  <a:ext uri="{FF2B5EF4-FFF2-40B4-BE49-F238E27FC236}">
                    <a16:creationId xmlns:a16="http://schemas.microsoft.com/office/drawing/2014/main" id="{C95C70E0-65F1-48B8-977D-DCC20BC2F07A}"/>
                  </a:ext>
                </a:extLst>
              </p:cNvPr>
              <p:cNvSpPr>
                <a:spLocks noChangeArrowheads="1"/>
              </p:cNvSpPr>
              <p:nvPr/>
            </p:nvSpPr>
            <p:spPr bwMode="auto">
              <a:xfrm>
                <a:off x="696" y="3246"/>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393" name="Rectangle 144">
              <a:extLst>
                <a:ext uri="{FF2B5EF4-FFF2-40B4-BE49-F238E27FC236}">
                  <a16:creationId xmlns:a16="http://schemas.microsoft.com/office/drawing/2014/main" id="{BDFEFB3F-C12B-49D1-A00D-90F81A47DBE5}"/>
                </a:ext>
              </a:extLst>
            </p:cNvPr>
            <p:cNvSpPr>
              <a:spLocks noChangeArrowheads="1"/>
            </p:cNvSpPr>
            <p:nvPr/>
          </p:nvSpPr>
          <p:spPr bwMode="auto">
            <a:xfrm>
              <a:off x="620" y="3279"/>
              <a:ext cx="15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FN Plzeň</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394" name="Group 147">
              <a:extLst>
                <a:ext uri="{FF2B5EF4-FFF2-40B4-BE49-F238E27FC236}">
                  <a16:creationId xmlns:a16="http://schemas.microsoft.com/office/drawing/2014/main" id="{DE59DA4B-1DDD-4B0F-AB80-DEBC4276C035}"/>
                </a:ext>
              </a:extLst>
            </p:cNvPr>
            <p:cNvGrpSpPr>
              <a:grpSpLocks/>
            </p:cNvGrpSpPr>
            <p:nvPr/>
          </p:nvGrpSpPr>
          <p:grpSpPr bwMode="auto">
            <a:xfrm>
              <a:off x="820" y="2889"/>
              <a:ext cx="26" cy="26"/>
              <a:chOff x="820" y="2889"/>
              <a:chExt cx="26" cy="26"/>
            </a:xfrm>
          </p:grpSpPr>
          <p:sp>
            <p:nvSpPr>
              <p:cNvPr id="473" name="Rectangle 145">
                <a:extLst>
                  <a:ext uri="{FF2B5EF4-FFF2-40B4-BE49-F238E27FC236}">
                    <a16:creationId xmlns:a16="http://schemas.microsoft.com/office/drawing/2014/main" id="{2023FB1E-58A6-499F-9002-C36CC10FE755}"/>
                  </a:ext>
                </a:extLst>
              </p:cNvPr>
              <p:cNvSpPr>
                <a:spLocks noChangeArrowheads="1"/>
              </p:cNvSpPr>
              <p:nvPr/>
            </p:nvSpPr>
            <p:spPr bwMode="auto">
              <a:xfrm>
                <a:off x="820" y="2889"/>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74" name="Rectangle 146">
                <a:extLst>
                  <a:ext uri="{FF2B5EF4-FFF2-40B4-BE49-F238E27FC236}">
                    <a16:creationId xmlns:a16="http://schemas.microsoft.com/office/drawing/2014/main" id="{9FB0ECD4-4CFB-4763-9651-29FF0046C200}"/>
                  </a:ext>
                </a:extLst>
              </p:cNvPr>
              <p:cNvSpPr>
                <a:spLocks noChangeArrowheads="1"/>
              </p:cNvSpPr>
              <p:nvPr/>
            </p:nvSpPr>
            <p:spPr bwMode="auto">
              <a:xfrm>
                <a:off x="820" y="2889"/>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395" name="Rectangle 148">
              <a:extLst>
                <a:ext uri="{FF2B5EF4-FFF2-40B4-BE49-F238E27FC236}">
                  <a16:creationId xmlns:a16="http://schemas.microsoft.com/office/drawing/2014/main" id="{0775477B-45F1-4211-A83C-F70EF8C1E21A}"/>
                </a:ext>
              </a:extLst>
            </p:cNvPr>
            <p:cNvSpPr>
              <a:spLocks noChangeArrowheads="1"/>
            </p:cNvSpPr>
            <p:nvPr/>
          </p:nvSpPr>
          <p:spPr bwMode="auto">
            <a:xfrm>
              <a:off x="771" y="2919"/>
              <a:ext cx="195"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Nemocnice </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396" name="Rectangle 149">
              <a:extLst>
                <a:ext uri="{FF2B5EF4-FFF2-40B4-BE49-F238E27FC236}">
                  <a16:creationId xmlns:a16="http://schemas.microsoft.com/office/drawing/2014/main" id="{6796A862-0C79-4FE4-BCC9-5265CC168474}"/>
                </a:ext>
              </a:extLst>
            </p:cNvPr>
            <p:cNvSpPr>
              <a:spLocks noChangeArrowheads="1"/>
            </p:cNvSpPr>
            <p:nvPr/>
          </p:nvSpPr>
          <p:spPr bwMode="auto">
            <a:xfrm>
              <a:off x="771" y="2956"/>
              <a:ext cx="17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Chomutov</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397" name="Group 152">
              <a:extLst>
                <a:ext uri="{FF2B5EF4-FFF2-40B4-BE49-F238E27FC236}">
                  <a16:creationId xmlns:a16="http://schemas.microsoft.com/office/drawing/2014/main" id="{F4548D2D-9B51-43D2-A382-5C978F56AB65}"/>
                </a:ext>
              </a:extLst>
            </p:cNvPr>
            <p:cNvGrpSpPr>
              <a:grpSpLocks/>
            </p:cNvGrpSpPr>
            <p:nvPr/>
          </p:nvGrpSpPr>
          <p:grpSpPr bwMode="auto">
            <a:xfrm>
              <a:off x="1012" y="2820"/>
              <a:ext cx="26" cy="26"/>
              <a:chOff x="1012" y="2820"/>
              <a:chExt cx="26" cy="26"/>
            </a:xfrm>
          </p:grpSpPr>
          <p:sp>
            <p:nvSpPr>
              <p:cNvPr id="471" name="Rectangle 150">
                <a:extLst>
                  <a:ext uri="{FF2B5EF4-FFF2-40B4-BE49-F238E27FC236}">
                    <a16:creationId xmlns:a16="http://schemas.microsoft.com/office/drawing/2014/main" id="{3F3F7BF1-02C6-49F9-8107-9AA913E1473F}"/>
                  </a:ext>
                </a:extLst>
              </p:cNvPr>
              <p:cNvSpPr>
                <a:spLocks noChangeArrowheads="1"/>
              </p:cNvSpPr>
              <p:nvPr/>
            </p:nvSpPr>
            <p:spPr bwMode="auto">
              <a:xfrm>
                <a:off x="1012" y="2820"/>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72" name="Rectangle 151">
                <a:extLst>
                  <a:ext uri="{FF2B5EF4-FFF2-40B4-BE49-F238E27FC236}">
                    <a16:creationId xmlns:a16="http://schemas.microsoft.com/office/drawing/2014/main" id="{DB0F7E3B-8342-4BC7-87E6-5AB19C024F22}"/>
                  </a:ext>
                </a:extLst>
              </p:cNvPr>
              <p:cNvSpPr>
                <a:spLocks noChangeArrowheads="1"/>
              </p:cNvSpPr>
              <p:nvPr/>
            </p:nvSpPr>
            <p:spPr bwMode="auto">
              <a:xfrm>
                <a:off x="1012" y="2820"/>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398" name="Rectangle 153">
              <a:extLst>
                <a:ext uri="{FF2B5EF4-FFF2-40B4-BE49-F238E27FC236}">
                  <a16:creationId xmlns:a16="http://schemas.microsoft.com/office/drawing/2014/main" id="{39B4A8DF-ECE7-44C5-9F68-E7422AA2CD88}"/>
                </a:ext>
              </a:extLst>
            </p:cNvPr>
            <p:cNvSpPr>
              <a:spLocks noChangeArrowheads="1"/>
            </p:cNvSpPr>
            <p:nvPr/>
          </p:nvSpPr>
          <p:spPr bwMode="auto">
            <a:xfrm>
              <a:off x="980" y="2849"/>
              <a:ext cx="207"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dirty="0">
                  <a:ln>
                    <a:noFill/>
                  </a:ln>
                  <a:solidFill>
                    <a:srgbClr val="000000"/>
                  </a:solidFill>
                  <a:effectLst/>
                  <a:uLnTx/>
                  <a:uFillTx/>
                  <a:latin typeface="Arial" charset="0"/>
                  <a:cs typeface="Arial" charset="0"/>
                </a:rPr>
                <a:t>Masarykova </a:t>
              </a:r>
              <a:endParaRPr kumimoji="1" lang="cs-CZ" altLang="cs-CZ" sz="1600" b="0" i="0" u="none" strike="noStrike" kern="0" cap="none" spc="0" normalizeH="0" baseline="0" noProof="0" dirty="0">
                <a:ln>
                  <a:noFill/>
                </a:ln>
                <a:solidFill>
                  <a:srgbClr val="292929"/>
                </a:solidFill>
                <a:effectLst/>
                <a:uLnTx/>
                <a:uFillTx/>
                <a:latin typeface="Arial" charset="0"/>
                <a:cs typeface="Arial" charset="0"/>
              </a:endParaRPr>
            </a:p>
          </p:txBody>
        </p:sp>
        <p:sp>
          <p:nvSpPr>
            <p:cNvPr id="399" name="Rectangle 154">
              <a:extLst>
                <a:ext uri="{FF2B5EF4-FFF2-40B4-BE49-F238E27FC236}">
                  <a16:creationId xmlns:a16="http://schemas.microsoft.com/office/drawing/2014/main" id="{AD2F11ED-FD4D-4FDB-9D69-12AFC9A6D754}"/>
                </a:ext>
              </a:extLst>
            </p:cNvPr>
            <p:cNvSpPr>
              <a:spLocks noChangeArrowheads="1"/>
            </p:cNvSpPr>
            <p:nvPr/>
          </p:nvSpPr>
          <p:spPr bwMode="auto">
            <a:xfrm>
              <a:off x="980" y="2886"/>
              <a:ext cx="318"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nemocnice               </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00" name="Rectangle 155">
              <a:extLst>
                <a:ext uri="{FF2B5EF4-FFF2-40B4-BE49-F238E27FC236}">
                  <a16:creationId xmlns:a16="http://schemas.microsoft.com/office/drawing/2014/main" id="{DB655DA4-AB03-4253-85AC-07B1A85D2CD9}"/>
                </a:ext>
              </a:extLst>
            </p:cNvPr>
            <p:cNvSpPr>
              <a:spLocks noChangeArrowheads="1"/>
            </p:cNvSpPr>
            <p:nvPr/>
          </p:nvSpPr>
          <p:spPr bwMode="auto">
            <a:xfrm>
              <a:off x="980" y="2922"/>
              <a:ext cx="25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Ústí nad Labem</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401" name="Group 158">
              <a:extLst>
                <a:ext uri="{FF2B5EF4-FFF2-40B4-BE49-F238E27FC236}">
                  <a16:creationId xmlns:a16="http://schemas.microsoft.com/office/drawing/2014/main" id="{B8E9EA13-E736-4E74-94E9-BC09983EF35F}"/>
                </a:ext>
              </a:extLst>
            </p:cNvPr>
            <p:cNvGrpSpPr>
              <a:grpSpLocks/>
            </p:cNvGrpSpPr>
            <p:nvPr/>
          </p:nvGrpSpPr>
          <p:grpSpPr bwMode="auto">
            <a:xfrm>
              <a:off x="1275" y="2816"/>
              <a:ext cx="26" cy="26"/>
              <a:chOff x="1275" y="2816"/>
              <a:chExt cx="26" cy="26"/>
            </a:xfrm>
          </p:grpSpPr>
          <p:sp>
            <p:nvSpPr>
              <p:cNvPr id="469" name="Rectangle 156">
                <a:extLst>
                  <a:ext uri="{FF2B5EF4-FFF2-40B4-BE49-F238E27FC236}">
                    <a16:creationId xmlns:a16="http://schemas.microsoft.com/office/drawing/2014/main" id="{5E08D507-332D-47AD-84C0-2EFEB9089DE3}"/>
                  </a:ext>
                </a:extLst>
              </p:cNvPr>
              <p:cNvSpPr>
                <a:spLocks noChangeArrowheads="1"/>
              </p:cNvSpPr>
              <p:nvPr/>
            </p:nvSpPr>
            <p:spPr bwMode="auto">
              <a:xfrm>
                <a:off x="1275" y="2816"/>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70" name="Rectangle 157">
                <a:extLst>
                  <a:ext uri="{FF2B5EF4-FFF2-40B4-BE49-F238E27FC236}">
                    <a16:creationId xmlns:a16="http://schemas.microsoft.com/office/drawing/2014/main" id="{7F6CC2BD-62FD-4A86-9808-8EBDE6DCAA40}"/>
                  </a:ext>
                </a:extLst>
              </p:cNvPr>
              <p:cNvSpPr>
                <a:spLocks noChangeArrowheads="1"/>
              </p:cNvSpPr>
              <p:nvPr/>
            </p:nvSpPr>
            <p:spPr bwMode="auto">
              <a:xfrm>
                <a:off x="1275" y="2816"/>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402" name="Rectangle 159">
              <a:extLst>
                <a:ext uri="{FF2B5EF4-FFF2-40B4-BE49-F238E27FC236}">
                  <a16:creationId xmlns:a16="http://schemas.microsoft.com/office/drawing/2014/main" id="{4EBA21E5-8741-4E8B-B239-FF94AAB69D22}"/>
                </a:ext>
              </a:extLst>
            </p:cNvPr>
            <p:cNvSpPr>
              <a:spLocks noChangeArrowheads="1"/>
            </p:cNvSpPr>
            <p:nvPr/>
          </p:nvSpPr>
          <p:spPr bwMode="auto">
            <a:xfrm>
              <a:off x="1258" y="2866"/>
              <a:ext cx="195"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Nemocnice </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03" name="Rectangle 160">
              <a:extLst>
                <a:ext uri="{FF2B5EF4-FFF2-40B4-BE49-F238E27FC236}">
                  <a16:creationId xmlns:a16="http://schemas.microsoft.com/office/drawing/2014/main" id="{C370936F-F032-4B3A-9ABB-8D8AE00BABCA}"/>
                </a:ext>
              </a:extLst>
            </p:cNvPr>
            <p:cNvSpPr>
              <a:spLocks noChangeArrowheads="1"/>
            </p:cNvSpPr>
            <p:nvPr/>
          </p:nvSpPr>
          <p:spPr bwMode="auto">
            <a:xfrm>
              <a:off x="1258" y="2903"/>
              <a:ext cx="131"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Liberec</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404" name="Group 163">
              <a:extLst>
                <a:ext uri="{FF2B5EF4-FFF2-40B4-BE49-F238E27FC236}">
                  <a16:creationId xmlns:a16="http://schemas.microsoft.com/office/drawing/2014/main" id="{82875B01-663F-4717-A7BE-BA8EF65AF9FD}"/>
                </a:ext>
              </a:extLst>
            </p:cNvPr>
            <p:cNvGrpSpPr>
              <a:grpSpLocks/>
            </p:cNvGrpSpPr>
            <p:nvPr/>
          </p:nvGrpSpPr>
          <p:grpSpPr bwMode="auto">
            <a:xfrm>
              <a:off x="1471" y="3111"/>
              <a:ext cx="26" cy="26"/>
              <a:chOff x="1471" y="3111"/>
              <a:chExt cx="26" cy="26"/>
            </a:xfrm>
          </p:grpSpPr>
          <p:sp>
            <p:nvSpPr>
              <p:cNvPr id="467" name="Rectangle 161">
                <a:extLst>
                  <a:ext uri="{FF2B5EF4-FFF2-40B4-BE49-F238E27FC236}">
                    <a16:creationId xmlns:a16="http://schemas.microsoft.com/office/drawing/2014/main" id="{A4E48B01-D606-4EC7-A6DE-A3885C5D191C}"/>
                  </a:ext>
                </a:extLst>
              </p:cNvPr>
              <p:cNvSpPr>
                <a:spLocks noChangeArrowheads="1"/>
              </p:cNvSpPr>
              <p:nvPr/>
            </p:nvSpPr>
            <p:spPr bwMode="auto">
              <a:xfrm>
                <a:off x="1471" y="3111"/>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68" name="Rectangle 162">
                <a:extLst>
                  <a:ext uri="{FF2B5EF4-FFF2-40B4-BE49-F238E27FC236}">
                    <a16:creationId xmlns:a16="http://schemas.microsoft.com/office/drawing/2014/main" id="{F1B0E348-39B9-45BF-9CC5-5777C16F43EC}"/>
                  </a:ext>
                </a:extLst>
              </p:cNvPr>
              <p:cNvSpPr>
                <a:spLocks noChangeArrowheads="1"/>
              </p:cNvSpPr>
              <p:nvPr/>
            </p:nvSpPr>
            <p:spPr bwMode="auto">
              <a:xfrm>
                <a:off x="1471" y="3111"/>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grpSp>
          <p:nvGrpSpPr>
            <p:cNvPr id="405" name="Group 166">
              <a:extLst>
                <a:ext uri="{FF2B5EF4-FFF2-40B4-BE49-F238E27FC236}">
                  <a16:creationId xmlns:a16="http://schemas.microsoft.com/office/drawing/2014/main" id="{F3581CEC-3F27-448F-ADBF-B08AC43A153C}"/>
                </a:ext>
              </a:extLst>
            </p:cNvPr>
            <p:cNvGrpSpPr>
              <a:grpSpLocks/>
            </p:cNvGrpSpPr>
            <p:nvPr/>
          </p:nvGrpSpPr>
          <p:grpSpPr bwMode="auto">
            <a:xfrm>
              <a:off x="1449" y="3184"/>
              <a:ext cx="26" cy="26"/>
              <a:chOff x="1449" y="3184"/>
              <a:chExt cx="26" cy="26"/>
            </a:xfrm>
          </p:grpSpPr>
          <p:sp>
            <p:nvSpPr>
              <p:cNvPr id="465" name="Rectangle 164">
                <a:extLst>
                  <a:ext uri="{FF2B5EF4-FFF2-40B4-BE49-F238E27FC236}">
                    <a16:creationId xmlns:a16="http://schemas.microsoft.com/office/drawing/2014/main" id="{94DF310D-3679-4526-B385-960DB9611284}"/>
                  </a:ext>
                </a:extLst>
              </p:cNvPr>
              <p:cNvSpPr>
                <a:spLocks noChangeArrowheads="1"/>
              </p:cNvSpPr>
              <p:nvPr/>
            </p:nvSpPr>
            <p:spPr bwMode="auto">
              <a:xfrm>
                <a:off x="1449" y="3184"/>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66" name="Rectangle 165">
                <a:extLst>
                  <a:ext uri="{FF2B5EF4-FFF2-40B4-BE49-F238E27FC236}">
                    <a16:creationId xmlns:a16="http://schemas.microsoft.com/office/drawing/2014/main" id="{2651A85C-88EF-4E72-B610-AFADF198516E}"/>
                  </a:ext>
                </a:extLst>
              </p:cNvPr>
              <p:cNvSpPr>
                <a:spLocks noChangeArrowheads="1"/>
              </p:cNvSpPr>
              <p:nvPr/>
            </p:nvSpPr>
            <p:spPr bwMode="auto">
              <a:xfrm>
                <a:off x="1449" y="3184"/>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406" name="Rectangle 167">
              <a:extLst>
                <a:ext uri="{FF2B5EF4-FFF2-40B4-BE49-F238E27FC236}">
                  <a16:creationId xmlns:a16="http://schemas.microsoft.com/office/drawing/2014/main" id="{08011440-B9D3-4C75-A5C7-87D50DA31F07}"/>
                </a:ext>
              </a:extLst>
            </p:cNvPr>
            <p:cNvSpPr>
              <a:spLocks noChangeArrowheads="1"/>
            </p:cNvSpPr>
            <p:nvPr/>
          </p:nvSpPr>
          <p:spPr bwMode="auto">
            <a:xfrm>
              <a:off x="1360" y="3078"/>
              <a:ext cx="18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FN Hradec </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07" name="Rectangle 168">
              <a:extLst>
                <a:ext uri="{FF2B5EF4-FFF2-40B4-BE49-F238E27FC236}">
                  <a16:creationId xmlns:a16="http://schemas.microsoft.com/office/drawing/2014/main" id="{E959E9C9-1615-4AAA-A980-43D0174F1701}"/>
                </a:ext>
              </a:extLst>
            </p:cNvPr>
            <p:cNvSpPr>
              <a:spLocks noChangeArrowheads="1"/>
            </p:cNvSpPr>
            <p:nvPr/>
          </p:nvSpPr>
          <p:spPr bwMode="auto">
            <a:xfrm>
              <a:off x="1360" y="3115"/>
              <a:ext cx="1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Králové</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08" name="Rectangle 169">
              <a:extLst>
                <a:ext uri="{FF2B5EF4-FFF2-40B4-BE49-F238E27FC236}">
                  <a16:creationId xmlns:a16="http://schemas.microsoft.com/office/drawing/2014/main" id="{CFC457B6-4308-44D5-A426-EEC412A7915E}"/>
                </a:ext>
              </a:extLst>
            </p:cNvPr>
            <p:cNvSpPr>
              <a:spLocks noChangeArrowheads="1"/>
            </p:cNvSpPr>
            <p:nvPr/>
          </p:nvSpPr>
          <p:spPr bwMode="auto">
            <a:xfrm>
              <a:off x="1346" y="3225"/>
              <a:ext cx="195"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Nemocnice </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09" name="Rectangle 170">
              <a:extLst>
                <a:ext uri="{FF2B5EF4-FFF2-40B4-BE49-F238E27FC236}">
                  <a16:creationId xmlns:a16="http://schemas.microsoft.com/office/drawing/2014/main" id="{72FEAF87-A3CA-4CA0-BD43-B4B88E99256F}"/>
                </a:ext>
              </a:extLst>
            </p:cNvPr>
            <p:cNvSpPr>
              <a:spLocks noChangeArrowheads="1"/>
            </p:cNvSpPr>
            <p:nvPr/>
          </p:nvSpPr>
          <p:spPr bwMode="auto">
            <a:xfrm>
              <a:off x="1346" y="3262"/>
              <a:ext cx="16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dirty="0">
                  <a:ln>
                    <a:noFill/>
                  </a:ln>
                  <a:solidFill>
                    <a:srgbClr val="000000"/>
                  </a:solidFill>
                  <a:effectLst/>
                  <a:uLnTx/>
                  <a:uFillTx/>
                  <a:latin typeface="Arial" charset="0"/>
                  <a:cs typeface="Arial" charset="0"/>
                </a:rPr>
                <a:t>Pardubice</a:t>
              </a:r>
              <a:endParaRPr kumimoji="1" lang="cs-CZ" altLang="cs-CZ" sz="1600" b="0" i="0" u="none" strike="noStrike" kern="0" cap="none" spc="0" normalizeH="0" baseline="0" noProof="0" dirty="0">
                <a:ln>
                  <a:noFill/>
                </a:ln>
                <a:solidFill>
                  <a:srgbClr val="292929"/>
                </a:solidFill>
                <a:effectLst/>
                <a:uLnTx/>
                <a:uFillTx/>
                <a:latin typeface="Arial" charset="0"/>
                <a:cs typeface="Arial" charset="0"/>
              </a:endParaRPr>
            </a:p>
          </p:txBody>
        </p:sp>
        <p:grpSp>
          <p:nvGrpSpPr>
            <p:cNvPr id="410" name="Group 173">
              <a:extLst>
                <a:ext uri="{FF2B5EF4-FFF2-40B4-BE49-F238E27FC236}">
                  <a16:creationId xmlns:a16="http://schemas.microsoft.com/office/drawing/2014/main" id="{5CEAB567-D43A-4A72-8A48-985D341736F6}"/>
                </a:ext>
              </a:extLst>
            </p:cNvPr>
            <p:cNvGrpSpPr>
              <a:grpSpLocks/>
            </p:cNvGrpSpPr>
            <p:nvPr/>
          </p:nvGrpSpPr>
          <p:grpSpPr bwMode="auto">
            <a:xfrm>
              <a:off x="989" y="3675"/>
              <a:ext cx="26" cy="26"/>
              <a:chOff x="989" y="3675"/>
              <a:chExt cx="26" cy="26"/>
            </a:xfrm>
          </p:grpSpPr>
          <p:sp>
            <p:nvSpPr>
              <p:cNvPr id="463" name="Rectangle 171">
                <a:extLst>
                  <a:ext uri="{FF2B5EF4-FFF2-40B4-BE49-F238E27FC236}">
                    <a16:creationId xmlns:a16="http://schemas.microsoft.com/office/drawing/2014/main" id="{D0DC3D5F-4693-49B3-8077-E739FBD87F1C}"/>
                  </a:ext>
                </a:extLst>
              </p:cNvPr>
              <p:cNvSpPr>
                <a:spLocks noChangeArrowheads="1"/>
              </p:cNvSpPr>
              <p:nvPr/>
            </p:nvSpPr>
            <p:spPr bwMode="auto">
              <a:xfrm>
                <a:off x="989" y="3675"/>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64" name="Rectangle 172">
                <a:extLst>
                  <a:ext uri="{FF2B5EF4-FFF2-40B4-BE49-F238E27FC236}">
                    <a16:creationId xmlns:a16="http://schemas.microsoft.com/office/drawing/2014/main" id="{768D21A9-12FC-4794-AB14-DD87DA677FD3}"/>
                  </a:ext>
                </a:extLst>
              </p:cNvPr>
              <p:cNvSpPr>
                <a:spLocks noChangeArrowheads="1"/>
              </p:cNvSpPr>
              <p:nvPr/>
            </p:nvSpPr>
            <p:spPr bwMode="auto">
              <a:xfrm>
                <a:off x="989" y="3675"/>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411" name="Rectangle 174">
              <a:extLst>
                <a:ext uri="{FF2B5EF4-FFF2-40B4-BE49-F238E27FC236}">
                  <a16:creationId xmlns:a16="http://schemas.microsoft.com/office/drawing/2014/main" id="{3E847AD0-FF84-4815-A72F-4E1B13408EF2}"/>
                </a:ext>
              </a:extLst>
            </p:cNvPr>
            <p:cNvSpPr>
              <a:spLocks noChangeArrowheads="1"/>
            </p:cNvSpPr>
            <p:nvPr/>
          </p:nvSpPr>
          <p:spPr bwMode="auto">
            <a:xfrm>
              <a:off x="910" y="3701"/>
              <a:ext cx="266"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Nemocnice         </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12" name="Rectangle 175">
              <a:extLst>
                <a:ext uri="{FF2B5EF4-FFF2-40B4-BE49-F238E27FC236}">
                  <a16:creationId xmlns:a16="http://schemas.microsoft.com/office/drawing/2014/main" id="{ED6BABEE-3C4B-4DEB-8C89-3D0B7FF0DD65}"/>
                </a:ext>
              </a:extLst>
            </p:cNvPr>
            <p:cNvSpPr>
              <a:spLocks noChangeArrowheads="1"/>
            </p:cNvSpPr>
            <p:nvPr/>
          </p:nvSpPr>
          <p:spPr bwMode="auto">
            <a:xfrm>
              <a:off x="910" y="3738"/>
              <a:ext cx="11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České </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13" name="Rectangle 176">
              <a:extLst>
                <a:ext uri="{FF2B5EF4-FFF2-40B4-BE49-F238E27FC236}">
                  <a16:creationId xmlns:a16="http://schemas.microsoft.com/office/drawing/2014/main" id="{3A05F4F5-496A-45D3-9906-FA5560C8354E}"/>
                </a:ext>
              </a:extLst>
            </p:cNvPr>
            <p:cNvSpPr>
              <a:spLocks noChangeArrowheads="1"/>
            </p:cNvSpPr>
            <p:nvPr/>
          </p:nvSpPr>
          <p:spPr bwMode="auto">
            <a:xfrm>
              <a:off x="910" y="3775"/>
              <a:ext cx="186"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Budějovice</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414" name="Group 179">
              <a:extLst>
                <a:ext uri="{FF2B5EF4-FFF2-40B4-BE49-F238E27FC236}">
                  <a16:creationId xmlns:a16="http://schemas.microsoft.com/office/drawing/2014/main" id="{9924B781-D809-4423-A956-75099B85B201}"/>
                </a:ext>
              </a:extLst>
            </p:cNvPr>
            <p:cNvGrpSpPr>
              <a:grpSpLocks/>
            </p:cNvGrpSpPr>
            <p:nvPr/>
          </p:nvGrpSpPr>
          <p:grpSpPr bwMode="auto">
            <a:xfrm>
              <a:off x="1336" y="3534"/>
              <a:ext cx="26" cy="26"/>
              <a:chOff x="1336" y="3534"/>
              <a:chExt cx="26" cy="26"/>
            </a:xfrm>
          </p:grpSpPr>
          <p:sp>
            <p:nvSpPr>
              <p:cNvPr id="461" name="Rectangle 177">
                <a:extLst>
                  <a:ext uri="{FF2B5EF4-FFF2-40B4-BE49-F238E27FC236}">
                    <a16:creationId xmlns:a16="http://schemas.microsoft.com/office/drawing/2014/main" id="{9EF3AB08-4C8A-4AEB-8DBD-3FE52EB22088}"/>
                  </a:ext>
                </a:extLst>
              </p:cNvPr>
              <p:cNvSpPr>
                <a:spLocks noChangeArrowheads="1"/>
              </p:cNvSpPr>
              <p:nvPr/>
            </p:nvSpPr>
            <p:spPr bwMode="auto">
              <a:xfrm>
                <a:off x="1336" y="3534"/>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62" name="Rectangle 178">
                <a:extLst>
                  <a:ext uri="{FF2B5EF4-FFF2-40B4-BE49-F238E27FC236}">
                    <a16:creationId xmlns:a16="http://schemas.microsoft.com/office/drawing/2014/main" id="{43C5AF96-7FB4-49C0-9948-6A5E17EADB75}"/>
                  </a:ext>
                </a:extLst>
              </p:cNvPr>
              <p:cNvSpPr>
                <a:spLocks noChangeArrowheads="1"/>
              </p:cNvSpPr>
              <p:nvPr/>
            </p:nvSpPr>
            <p:spPr bwMode="auto">
              <a:xfrm>
                <a:off x="1336" y="3534"/>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415" name="Rectangle 180">
              <a:extLst>
                <a:ext uri="{FF2B5EF4-FFF2-40B4-BE49-F238E27FC236}">
                  <a16:creationId xmlns:a16="http://schemas.microsoft.com/office/drawing/2014/main" id="{2E6569A0-D2BC-4B15-B514-DE1D6177EFE8}"/>
                </a:ext>
              </a:extLst>
            </p:cNvPr>
            <p:cNvSpPr>
              <a:spLocks noChangeArrowheads="1"/>
            </p:cNvSpPr>
            <p:nvPr/>
          </p:nvSpPr>
          <p:spPr bwMode="auto">
            <a:xfrm>
              <a:off x="1219" y="3567"/>
              <a:ext cx="266"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Nemocnice         </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16" name="Rectangle 181">
              <a:extLst>
                <a:ext uri="{FF2B5EF4-FFF2-40B4-BE49-F238E27FC236}">
                  <a16:creationId xmlns:a16="http://schemas.microsoft.com/office/drawing/2014/main" id="{A10945DC-B41C-4D7C-9C53-747A5371C730}"/>
                </a:ext>
              </a:extLst>
            </p:cNvPr>
            <p:cNvSpPr>
              <a:spLocks noChangeArrowheads="1"/>
            </p:cNvSpPr>
            <p:nvPr/>
          </p:nvSpPr>
          <p:spPr bwMode="auto">
            <a:xfrm>
              <a:off x="1219" y="3603"/>
              <a:ext cx="125"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Jihlava</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17" name="Rectangle 182">
              <a:extLst>
                <a:ext uri="{FF2B5EF4-FFF2-40B4-BE49-F238E27FC236}">
                  <a16:creationId xmlns:a16="http://schemas.microsoft.com/office/drawing/2014/main" id="{A4DFFFC1-D929-4ECD-9BB1-B703ED5AE165}"/>
                </a:ext>
              </a:extLst>
            </p:cNvPr>
            <p:cNvSpPr>
              <a:spLocks noChangeArrowheads="1"/>
            </p:cNvSpPr>
            <p:nvPr/>
          </p:nvSpPr>
          <p:spPr bwMode="auto">
            <a:xfrm>
              <a:off x="1691" y="3487"/>
              <a:ext cx="20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FN Olomouc</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418" name="Group 185">
              <a:extLst>
                <a:ext uri="{FF2B5EF4-FFF2-40B4-BE49-F238E27FC236}">
                  <a16:creationId xmlns:a16="http://schemas.microsoft.com/office/drawing/2014/main" id="{4C0A651B-FE8A-4166-85FC-BB487AB73B2F}"/>
                </a:ext>
              </a:extLst>
            </p:cNvPr>
            <p:cNvGrpSpPr>
              <a:grpSpLocks/>
            </p:cNvGrpSpPr>
            <p:nvPr/>
          </p:nvGrpSpPr>
          <p:grpSpPr bwMode="auto">
            <a:xfrm>
              <a:off x="1802" y="3524"/>
              <a:ext cx="26" cy="26"/>
              <a:chOff x="1802" y="3524"/>
              <a:chExt cx="26" cy="26"/>
            </a:xfrm>
          </p:grpSpPr>
          <p:sp>
            <p:nvSpPr>
              <p:cNvPr id="459" name="Rectangle 183">
                <a:extLst>
                  <a:ext uri="{FF2B5EF4-FFF2-40B4-BE49-F238E27FC236}">
                    <a16:creationId xmlns:a16="http://schemas.microsoft.com/office/drawing/2014/main" id="{A6BEB8EF-AB40-41D5-94A9-830733D86EC0}"/>
                  </a:ext>
                </a:extLst>
              </p:cNvPr>
              <p:cNvSpPr>
                <a:spLocks noChangeArrowheads="1"/>
              </p:cNvSpPr>
              <p:nvPr/>
            </p:nvSpPr>
            <p:spPr bwMode="auto">
              <a:xfrm>
                <a:off x="1802" y="3524"/>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60" name="Rectangle 184">
                <a:extLst>
                  <a:ext uri="{FF2B5EF4-FFF2-40B4-BE49-F238E27FC236}">
                    <a16:creationId xmlns:a16="http://schemas.microsoft.com/office/drawing/2014/main" id="{D9094F6C-F52C-4799-BE3C-32ABEA5FCB6C}"/>
                  </a:ext>
                </a:extLst>
              </p:cNvPr>
              <p:cNvSpPr>
                <a:spLocks noChangeArrowheads="1"/>
              </p:cNvSpPr>
              <p:nvPr/>
            </p:nvSpPr>
            <p:spPr bwMode="auto">
              <a:xfrm>
                <a:off x="1802" y="3524"/>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grpSp>
          <p:nvGrpSpPr>
            <p:cNvPr id="419" name="Group 188">
              <a:extLst>
                <a:ext uri="{FF2B5EF4-FFF2-40B4-BE49-F238E27FC236}">
                  <a16:creationId xmlns:a16="http://schemas.microsoft.com/office/drawing/2014/main" id="{E361162F-E777-4187-9142-283785E3EFD4}"/>
                </a:ext>
              </a:extLst>
            </p:cNvPr>
            <p:cNvGrpSpPr>
              <a:grpSpLocks/>
            </p:cNvGrpSpPr>
            <p:nvPr/>
          </p:nvGrpSpPr>
          <p:grpSpPr bwMode="auto">
            <a:xfrm>
              <a:off x="1861" y="3607"/>
              <a:ext cx="26" cy="26"/>
              <a:chOff x="1861" y="3607"/>
              <a:chExt cx="26" cy="26"/>
            </a:xfrm>
          </p:grpSpPr>
          <p:sp>
            <p:nvSpPr>
              <p:cNvPr id="457" name="Rectangle 186">
                <a:extLst>
                  <a:ext uri="{FF2B5EF4-FFF2-40B4-BE49-F238E27FC236}">
                    <a16:creationId xmlns:a16="http://schemas.microsoft.com/office/drawing/2014/main" id="{CDC5F392-AE52-4FC4-A257-2A2D2A9935C8}"/>
                  </a:ext>
                </a:extLst>
              </p:cNvPr>
              <p:cNvSpPr>
                <a:spLocks noChangeArrowheads="1"/>
              </p:cNvSpPr>
              <p:nvPr/>
            </p:nvSpPr>
            <p:spPr bwMode="auto">
              <a:xfrm>
                <a:off x="1861" y="3607"/>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58" name="Rectangle 187">
                <a:extLst>
                  <a:ext uri="{FF2B5EF4-FFF2-40B4-BE49-F238E27FC236}">
                    <a16:creationId xmlns:a16="http://schemas.microsoft.com/office/drawing/2014/main" id="{5A50CD11-8A58-46BF-ACE0-595860E2966F}"/>
                  </a:ext>
                </a:extLst>
              </p:cNvPr>
              <p:cNvSpPr>
                <a:spLocks noChangeArrowheads="1"/>
              </p:cNvSpPr>
              <p:nvPr/>
            </p:nvSpPr>
            <p:spPr bwMode="auto">
              <a:xfrm>
                <a:off x="1861" y="3607"/>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420" name="Rectangle 189">
              <a:extLst>
                <a:ext uri="{FF2B5EF4-FFF2-40B4-BE49-F238E27FC236}">
                  <a16:creationId xmlns:a16="http://schemas.microsoft.com/office/drawing/2014/main" id="{BC249287-1F99-48D2-92A0-6BFF3CCC3E6A}"/>
                </a:ext>
              </a:extLst>
            </p:cNvPr>
            <p:cNvSpPr>
              <a:spLocks noChangeArrowheads="1"/>
            </p:cNvSpPr>
            <p:nvPr/>
          </p:nvSpPr>
          <p:spPr bwMode="auto">
            <a:xfrm>
              <a:off x="1833" y="3631"/>
              <a:ext cx="195"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Nemocnice </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21" name="Rectangle 190">
              <a:extLst>
                <a:ext uri="{FF2B5EF4-FFF2-40B4-BE49-F238E27FC236}">
                  <a16:creationId xmlns:a16="http://schemas.microsoft.com/office/drawing/2014/main" id="{504F17A2-47AD-4C19-8239-6F68ECA80707}"/>
                </a:ext>
              </a:extLst>
            </p:cNvPr>
            <p:cNvSpPr>
              <a:spLocks noChangeArrowheads="1"/>
            </p:cNvSpPr>
            <p:nvPr/>
          </p:nvSpPr>
          <p:spPr bwMode="auto">
            <a:xfrm>
              <a:off x="1833" y="3668"/>
              <a:ext cx="7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Zlín</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422" name="Group 193">
              <a:extLst>
                <a:ext uri="{FF2B5EF4-FFF2-40B4-BE49-F238E27FC236}">
                  <a16:creationId xmlns:a16="http://schemas.microsoft.com/office/drawing/2014/main" id="{A34744F7-A58F-4542-8A0D-4176205F56C2}"/>
                </a:ext>
              </a:extLst>
            </p:cNvPr>
            <p:cNvGrpSpPr>
              <a:grpSpLocks/>
            </p:cNvGrpSpPr>
            <p:nvPr/>
          </p:nvGrpSpPr>
          <p:grpSpPr bwMode="auto">
            <a:xfrm>
              <a:off x="2011" y="3461"/>
              <a:ext cx="26" cy="26"/>
              <a:chOff x="2011" y="3461"/>
              <a:chExt cx="26" cy="26"/>
            </a:xfrm>
          </p:grpSpPr>
          <p:sp>
            <p:nvSpPr>
              <p:cNvPr id="455" name="Rectangle 191">
                <a:extLst>
                  <a:ext uri="{FF2B5EF4-FFF2-40B4-BE49-F238E27FC236}">
                    <a16:creationId xmlns:a16="http://schemas.microsoft.com/office/drawing/2014/main" id="{120A28AF-1F0B-4797-87C0-85BCB8BD65BA}"/>
                  </a:ext>
                </a:extLst>
              </p:cNvPr>
              <p:cNvSpPr>
                <a:spLocks noChangeArrowheads="1"/>
              </p:cNvSpPr>
              <p:nvPr/>
            </p:nvSpPr>
            <p:spPr bwMode="auto">
              <a:xfrm>
                <a:off x="2011" y="3461"/>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56" name="Rectangle 192">
                <a:extLst>
                  <a:ext uri="{FF2B5EF4-FFF2-40B4-BE49-F238E27FC236}">
                    <a16:creationId xmlns:a16="http://schemas.microsoft.com/office/drawing/2014/main" id="{7FF97EE5-080D-4E12-97C2-2C00CB622703}"/>
                  </a:ext>
                </a:extLst>
              </p:cNvPr>
              <p:cNvSpPr>
                <a:spLocks noChangeArrowheads="1"/>
              </p:cNvSpPr>
              <p:nvPr/>
            </p:nvSpPr>
            <p:spPr bwMode="auto">
              <a:xfrm>
                <a:off x="2011" y="3461"/>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423" name="Rectangle 194">
              <a:extLst>
                <a:ext uri="{FF2B5EF4-FFF2-40B4-BE49-F238E27FC236}">
                  <a16:creationId xmlns:a16="http://schemas.microsoft.com/office/drawing/2014/main" id="{D4B34C25-075B-42F5-A1ED-302D953C089E}"/>
                </a:ext>
              </a:extLst>
            </p:cNvPr>
            <p:cNvSpPr>
              <a:spLocks noChangeArrowheads="1"/>
            </p:cNvSpPr>
            <p:nvPr/>
          </p:nvSpPr>
          <p:spPr bwMode="auto">
            <a:xfrm>
              <a:off x="1955" y="3492"/>
              <a:ext cx="302"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dirty="0">
                  <a:ln>
                    <a:noFill/>
                  </a:ln>
                  <a:solidFill>
                    <a:srgbClr val="000000"/>
                  </a:solidFill>
                  <a:effectLst/>
                  <a:uLnTx/>
                  <a:uFillTx/>
                  <a:latin typeface="Arial" charset="0"/>
                  <a:cs typeface="Arial" charset="0"/>
                </a:rPr>
                <a:t>Nemocnice             </a:t>
              </a:r>
              <a:endParaRPr kumimoji="1" lang="cs-CZ" altLang="cs-CZ" sz="1600" b="0" i="0" u="none" strike="noStrike" kern="0" cap="none" spc="0" normalizeH="0" baseline="0" noProof="0" dirty="0">
                <a:ln>
                  <a:noFill/>
                </a:ln>
                <a:solidFill>
                  <a:srgbClr val="292929"/>
                </a:solidFill>
                <a:effectLst/>
                <a:uLnTx/>
                <a:uFillTx/>
                <a:latin typeface="Arial" charset="0"/>
                <a:cs typeface="Arial" charset="0"/>
              </a:endParaRPr>
            </a:p>
          </p:txBody>
        </p:sp>
        <p:sp>
          <p:nvSpPr>
            <p:cNvPr id="424" name="Rectangle 195">
              <a:extLst>
                <a:ext uri="{FF2B5EF4-FFF2-40B4-BE49-F238E27FC236}">
                  <a16:creationId xmlns:a16="http://schemas.microsoft.com/office/drawing/2014/main" id="{03479495-89C0-46E7-9396-6E4F8D20BE0E}"/>
                </a:ext>
              </a:extLst>
            </p:cNvPr>
            <p:cNvSpPr>
              <a:spLocks noChangeArrowheads="1"/>
            </p:cNvSpPr>
            <p:nvPr/>
          </p:nvSpPr>
          <p:spPr bwMode="auto">
            <a:xfrm>
              <a:off x="1955" y="3529"/>
              <a:ext cx="17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Nový Jičín</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425" name="Group 198">
              <a:extLst>
                <a:ext uri="{FF2B5EF4-FFF2-40B4-BE49-F238E27FC236}">
                  <a16:creationId xmlns:a16="http://schemas.microsoft.com/office/drawing/2014/main" id="{2A843AB9-C2B7-462C-AD61-60147B3F6DB9}"/>
                </a:ext>
              </a:extLst>
            </p:cNvPr>
            <p:cNvGrpSpPr>
              <a:grpSpLocks/>
            </p:cNvGrpSpPr>
            <p:nvPr/>
          </p:nvGrpSpPr>
          <p:grpSpPr bwMode="auto">
            <a:xfrm>
              <a:off x="2086" y="3372"/>
              <a:ext cx="27" cy="26"/>
              <a:chOff x="2086" y="3372"/>
              <a:chExt cx="27" cy="26"/>
            </a:xfrm>
          </p:grpSpPr>
          <p:sp>
            <p:nvSpPr>
              <p:cNvPr id="453" name="Rectangle 196">
                <a:extLst>
                  <a:ext uri="{FF2B5EF4-FFF2-40B4-BE49-F238E27FC236}">
                    <a16:creationId xmlns:a16="http://schemas.microsoft.com/office/drawing/2014/main" id="{F40917DC-DA84-441F-9A2E-EC55246D2B4E}"/>
                  </a:ext>
                </a:extLst>
              </p:cNvPr>
              <p:cNvSpPr>
                <a:spLocks noChangeArrowheads="1"/>
              </p:cNvSpPr>
              <p:nvPr/>
            </p:nvSpPr>
            <p:spPr bwMode="auto">
              <a:xfrm>
                <a:off x="2086" y="3372"/>
                <a:ext cx="27"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54" name="Rectangle 197">
                <a:extLst>
                  <a:ext uri="{FF2B5EF4-FFF2-40B4-BE49-F238E27FC236}">
                    <a16:creationId xmlns:a16="http://schemas.microsoft.com/office/drawing/2014/main" id="{8EDBAFC6-E2AC-470D-8CCA-E0E55D116F2F}"/>
                  </a:ext>
                </a:extLst>
              </p:cNvPr>
              <p:cNvSpPr>
                <a:spLocks noChangeArrowheads="1"/>
              </p:cNvSpPr>
              <p:nvPr/>
            </p:nvSpPr>
            <p:spPr bwMode="auto">
              <a:xfrm>
                <a:off x="2086" y="3372"/>
                <a:ext cx="27"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426" name="Rectangle 199">
              <a:extLst>
                <a:ext uri="{FF2B5EF4-FFF2-40B4-BE49-F238E27FC236}">
                  <a16:creationId xmlns:a16="http://schemas.microsoft.com/office/drawing/2014/main" id="{3D0FFA58-B72F-44F5-8ED6-F6359A74804F}"/>
                </a:ext>
              </a:extLst>
            </p:cNvPr>
            <p:cNvSpPr>
              <a:spLocks noChangeArrowheads="1"/>
            </p:cNvSpPr>
            <p:nvPr/>
          </p:nvSpPr>
          <p:spPr bwMode="auto">
            <a:xfrm>
              <a:off x="1976" y="3401"/>
              <a:ext cx="186"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FN Ostrava</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427" name="Group 202">
              <a:extLst>
                <a:ext uri="{FF2B5EF4-FFF2-40B4-BE49-F238E27FC236}">
                  <a16:creationId xmlns:a16="http://schemas.microsoft.com/office/drawing/2014/main" id="{9E229AE3-DD85-433E-83DE-1C51866CE7B8}"/>
                </a:ext>
              </a:extLst>
            </p:cNvPr>
            <p:cNvGrpSpPr>
              <a:grpSpLocks/>
            </p:cNvGrpSpPr>
            <p:nvPr/>
          </p:nvGrpSpPr>
          <p:grpSpPr bwMode="auto">
            <a:xfrm>
              <a:off x="1559" y="3610"/>
              <a:ext cx="26" cy="26"/>
              <a:chOff x="1559" y="3610"/>
              <a:chExt cx="26" cy="26"/>
            </a:xfrm>
          </p:grpSpPr>
          <p:sp>
            <p:nvSpPr>
              <p:cNvPr id="451" name="Rectangle 200">
                <a:extLst>
                  <a:ext uri="{FF2B5EF4-FFF2-40B4-BE49-F238E27FC236}">
                    <a16:creationId xmlns:a16="http://schemas.microsoft.com/office/drawing/2014/main" id="{0F484D49-F4A9-4339-B6F7-07765F62A5DE}"/>
                  </a:ext>
                </a:extLst>
              </p:cNvPr>
              <p:cNvSpPr>
                <a:spLocks noChangeArrowheads="1"/>
              </p:cNvSpPr>
              <p:nvPr/>
            </p:nvSpPr>
            <p:spPr bwMode="auto">
              <a:xfrm>
                <a:off x="1559" y="3610"/>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52" name="Rectangle 201">
                <a:extLst>
                  <a:ext uri="{FF2B5EF4-FFF2-40B4-BE49-F238E27FC236}">
                    <a16:creationId xmlns:a16="http://schemas.microsoft.com/office/drawing/2014/main" id="{E1017EAD-748B-4490-9BB8-DB6012BAF061}"/>
                  </a:ext>
                </a:extLst>
              </p:cNvPr>
              <p:cNvSpPr>
                <a:spLocks noChangeArrowheads="1"/>
              </p:cNvSpPr>
              <p:nvPr/>
            </p:nvSpPr>
            <p:spPr bwMode="auto">
              <a:xfrm>
                <a:off x="1559" y="3610"/>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428" name="Rectangle 203">
              <a:extLst>
                <a:ext uri="{FF2B5EF4-FFF2-40B4-BE49-F238E27FC236}">
                  <a16:creationId xmlns:a16="http://schemas.microsoft.com/office/drawing/2014/main" id="{61EFB420-1811-49AF-BD4D-8A03F6F7E79E}"/>
                </a:ext>
              </a:extLst>
            </p:cNvPr>
            <p:cNvSpPr>
              <a:spLocks noChangeArrowheads="1"/>
            </p:cNvSpPr>
            <p:nvPr/>
          </p:nvSpPr>
          <p:spPr bwMode="auto">
            <a:xfrm>
              <a:off x="1520" y="3562"/>
              <a:ext cx="17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MOÚ Brno</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429" name="Group 206">
              <a:extLst>
                <a:ext uri="{FF2B5EF4-FFF2-40B4-BE49-F238E27FC236}">
                  <a16:creationId xmlns:a16="http://schemas.microsoft.com/office/drawing/2014/main" id="{146C396A-95DF-460A-AD4C-0B6DE9A3B59B}"/>
                </a:ext>
              </a:extLst>
            </p:cNvPr>
            <p:cNvGrpSpPr>
              <a:grpSpLocks/>
            </p:cNvGrpSpPr>
            <p:nvPr/>
          </p:nvGrpSpPr>
          <p:grpSpPr bwMode="auto">
            <a:xfrm>
              <a:off x="1588" y="3610"/>
              <a:ext cx="26" cy="26"/>
              <a:chOff x="1588" y="3610"/>
              <a:chExt cx="26" cy="26"/>
            </a:xfrm>
          </p:grpSpPr>
          <p:sp>
            <p:nvSpPr>
              <p:cNvPr id="449" name="Rectangle 204">
                <a:extLst>
                  <a:ext uri="{FF2B5EF4-FFF2-40B4-BE49-F238E27FC236}">
                    <a16:creationId xmlns:a16="http://schemas.microsoft.com/office/drawing/2014/main" id="{3DE1FED2-99A2-4A47-9E21-377085A755C2}"/>
                  </a:ext>
                </a:extLst>
              </p:cNvPr>
              <p:cNvSpPr>
                <a:spLocks noChangeArrowheads="1"/>
              </p:cNvSpPr>
              <p:nvPr/>
            </p:nvSpPr>
            <p:spPr bwMode="auto">
              <a:xfrm>
                <a:off x="1588" y="3610"/>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50" name="Rectangle 205">
                <a:extLst>
                  <a:ext uri="{FF2B5EF4-FFF2-40B4-BE49-F238E27FC236}">
                    <a16:creationId xmlns:a16="http://schemas.microsoft.com/office/drawing/2014/main" id="{86D21072-2A0C-41C9-9B34-881FA6BE716C}"/>
                  </a:ext>
                </a:extLst>
              </p:cNvPr>
              <p:cNvSpPr>
                <a:spLocks noChangeArrowheads="1"/>
              </p:cNvSpPr>
              <p:nvPr/>
            </p:nvSpPr>
            <p:spPr bwMode="auto">
              <a:xfrm>
                <a:off x="1588" y="3610"/>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430" name="Rectangle 207">
              <a:extLst>
                <a:ext uri="{FF2B5EF4-FFF2-40B4-BE49-F238E27FC236}">
                  <a16:creationId xmlns:a16="http://schemas.microsoft.com/office/drawing/2014/main" id="{FBFA0CBC-9210-4419-B74E-9F1F2830F063}"/>
                </a:ext>
              </a:extLst>
            </p:cNvPr>
            <p:cNvSpPr>
              <a:spLocks noChangeArrowheads="1"/>
            </p:cNvSpPr>
            <p:nvPr/>
          </p:nvSpPr>
          <p:spPr bwMode="auto">
            <a:xfrm>
              <a:off x="1520" y="3642"/>
              <a:ext cx="13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FN Brno</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431" name="Group 210">
              <a:extLst>
                <a:ext uri="{FF2B5EF4-FFF2-40B4-BE49-F238E27FC236}">
                  <a16:creationId xmlns:a16="http://schemas.microsoft.com/office/drawing/2014/main" id="{F85B8CD3-EB58-4D79-9B25-05BBF2242285}"/>
                </a:ext>
              </a:extLst>
            </p:cNvPr>
            <p:cNvGrpSpPr>
              <a:grpSpLocks/>
            </p:cNvGrpSpPr>
            <p:nvPr/>
          </p:nvGrpSpPr>
          <p:grpSpPr bwMode="auto">
            <a:xfrm>
              <a:off x="1618" y="3610"/>
              <a:ext cx="26" cy="26"/>
              <a:chOff x="1618" y="3610"/>
              <a:chExt cx="26" cy="26"/>
            </a:xfrm>
          </p:grpSpPr>
          <p:sp>
            <p:nvSpPr>
              <p:cNvPr id="447" name="Rectangle 208">
                <a:extLst>
                  <a:ext uri="{FF2B5EF4-FFF2-40B4-BE49-F238E27FC236}">
                    <a16:creationId xmlns:a16="http://schemas.microsoft.com/office/drawing/2014/main" id="{7E7A7505-B66D-437E-AB6A-6269CCD695DF}"/>
                  </a:ext>
                </a:extLst>
              </p:cNvPr>
              <p:cNvSpPr>
                <a:spLocks noChangeArrowheads="1"/>
              </p:cNvSpPr>
              <p:nvPr/>
            </p:nvSpPr>
            <p:spPr bwMode="auto">
              <a:xfrm>
                <a:off x="1618" y="3610"/>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48" name="Rectangle 209">
                <a:extLst>
                  <a:ext uri="{FF2B5EF4-FFF2-40B4-BE49-F238E27FC236}">
                    <a16:creationId xmlns:a16="http://schemas.microsoft.com/office/drawing/2014/main" id="{6DF5E6CD-3591-4727-B2EC-ABDEDE1B6B91}"/>
                  </a:ext>
                </a:extLst>
              </p:cNvPr>
              <p:cNvSpPr>
                <a:spLocks noChangeArrowheads="1"/>
              </p:cNvSpPr>
              <p:nvPr/>
            </p:nvSpPr>
            <p:spPr bwMode="auto">
              <a:xfrm>
                <a:off x="1618" y="3610"/>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432" name="Rectangle 211">
              <a:extLst>
                <a:ext uri="{FF2B5EF4-FFF2-40B4-BE49-F238E27FC236}">
                  <a16:creationId xmlns:a16="http://schemas.microsoft.com/office/drawing/2014/main" id="{1973DDAF-75B6-4087-B594-E04AAE13BE67}"/>
                </a:ext>
              </a:extLst>
            </p:cNvPr>
            <p:cNvSpPr>
              <a:spLocks noChangeArrowheads="1"/>
            </p:cNvSpPr>
            <p:nvPr/>
          </p:nvSpPr>
          <p:spPr bwMode="auto">
            <a:xfrm>
              <a:off x="1503" y="3684"/>
              <a:ext cx="2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FN u sv. Anny </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33" name="Rectangle 212">
              <a:extLst>
                <a:ext uri="{FF2B5EF4-FFF2-40B4-BE49-F238E27FC236}">
                  <a16:creationId xmlns:a16="http://schemas.microsoft.com/office/drawing/2014/main" id="{51895A77-BBFB-472E-B586-60F75DB29AD0}"/>
                </a:ext>
              </a:extLst>
            </p:cNvPr>
            <p:cNvSpPr>
              <a:spLocks noChangeArrowheads="1"/>
            </p:cNvSpPr>
            <p:nvPr/>
          </p:nvSpPr>
          <p:spPr bwMode="auto">
            <a:xfrm>
              <a:off x="1503" y="3720"/>
              <a:ext cx="88"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Brno</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434" name="Group 215">
              <a:extLst>
                <a:ext uri="{FF2B5EF4-FFF2-40B4-BE49-F238E27FC236}">
                  <a16:creationId xmlns:a16="http://schemas.microsoft.com/office/drawing/2014/main" id="{61B422C8-A806-4414-A252-6E47B6B92676}"/>
                </a:ext>
              </a:extLst>
            </p:cNvPr>
            <p:cNvGrpSpPr>
              <a:grpSpLocks/>
            </p:cNvGrpSpPr>
            <p:nvPr/>
          </p:nvGrpSpPr>
          <p:grpSpPr bwMode="auto">
            <a:xfrm>
              <a:off x="1039" y="3132"/>
              <a:ext cx="26" cy="26"/>
              <a:chOff x="1039" y="3132"/>
              <a:chExt cx="26" cy="26"/>
            </a:xfrm>
          </p:grpSpPr>
          <p:sp>
            <p:nvSpPr>
              <p:cNvPr id="445" name="Rectangle 213">
                <a:extLst>
                  <a:ext uri="{FF2B5EF4-FFF2-40B4-BE49-F238E27FC236}">
                    <a16:creationId xmlns:a16="http://schemas.microsoft.com/office/drawing/2014/main" id="{62B450A8-100C-427A-B8CE-4A42A53FC9A9}"/>
                  </a:ext>
                </a:extLst>
              </p:cNvPr>
              <p:cNvSpPr>
                <a:spLocks noChangeArrowheads="1"/>
              </p:cNvSpPr>
              <p:nvPr/>
            </p:nvSpPr>
            <p:spPr bwMode="auto">
              <a:xfrm>
                <a:off x="1039" y="3132"/>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46" name="Rectangle 214">
                <a:extLst>
                  <a:ext uri="{FF2B5EF4-FFF2-40B4-BE49-F238E27FC236}">
                    <a16:creationId xmlns:a16="http://schemas.microsoft.com/office/drawing/2014/main" id="{4E1B4F40-B67E-4F60-907A-098596B9EDE0}"/>
                  </a:ext>
                </a:extLst>
              </p:cNvPr>
              <p:cNvSpPr>
                <a:spLocks noChangeArrowheads="1"/>
              </p:cNvSpPr>
              <p:nvPr/>
            </p:nvSpPr>
            <p:spPr bwMode="auto">
              <a:xfrm>
                <a:off x="1039" y="3132"/>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grpSp>
          <p:nvGrpSpPr>
            <p:cNvPr id="435" name="Group 218">
              <a:extLst>
                <a:ext uri="{FF2B5EF4-FFF2-40B4-BE49-F238E27FC236}">
                  <a16:creationId xmlns:a16="http://schemas.microsoft.com/office/drawing/2014/main" id="{7C4478CC-DB53-4F5B-AE7D-CCEE95B5E512}"/>
                </a:ext>
              </a:extLst>
            </p:cNvPr>
            <p:cNvGrpSpPr>
              <a:grpSpLocks/>
            </p:cNvGrpSpPr>
            <p:nvPr/>
          </p:nvGrpSpPr>
          <p:grpSpPr bwMode="auto">
            <a:xfrm>
              <a:off x="1068" y="3132"/>
              <a:ext cx="27" cy="26"/>
              <a:chOff x="1068" y="3132"/>
              <a:chExt cx="27" cy="26"/>
            </a:xfrm>
          </p:grpSpPr>
          <p:sp>
            <p:nvSpPr>
              <p:cNvPr id="443" name="Rectangle 216">
                <a:extLst>
                  <a:ext uri="{FF2B5EF4-FFF2-40B4-BE49-F238E27FC236}">
                    <a16:creationId xmlns:a16="http://schemas.microsoft.com/office/drawing/2014/main" id="{25A13AF2-64F4-4AD6-9EC5-D18BA7CAB239}"/>
                  </a:ext>
                </a:extLst>
              </p:cNvPr>
              <p:cNvSpPr>
                <a:spLocks noChangeArrowheads="1"/>
              </p:cNvSpPr>
              <p:nvPr/>
            </p:nvSpPr>
            <p:spPr bwMode="auto">
              <a:xfrm>
                <a:off x="1068" y="3132"/>
                <a:ext cx="27"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44" name="Rectangle 217">
                <a:extLst>
                  <a:ext uri="{FF2B5EF4-FFF2-40B4-BE49-F238E27FC236}">
                    <a16:creationId xmlns:a16="http://schemas.microsoft.com/office/drawing/2014/main" id="{78E31996-C9F1-4A7F-AD70-731400505CFF}"/>
                  </a:ext>
                </a:extLst>
              </p:cNvPr>
              <p:cNvSpPr>
                <a:spLocks noChangeArrowheads="1"/>
              </p:cNvSpPr>
              <p:nvPr/>
            </p:nvSpPr>
            <p:spPr bwMode="auto">
              <a:xfrm>
                <a:off x="1068" y="3132"/>
                <a:ext cx="27"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grpSp>
          <p:nvGrpSpPr>
            <p:cNvPr id="436" name="Group 221">
              <a:extLst>
                <a:ext uri="{FF2B5EF4-FFF2-40B4-BE49-F238E27FC236}">
                  <a16:creationId xmlns:a16="http://schemas.microsoft.com/office/drawing/2014/main" id="{2F87B1C9-C406-4621-9A30-BA9CC65B6643}"/>
                </a:ext>
              </a:extLst>
            </p:cNvPr>
            <p:cNvGrpSpPr>
              <a:grpSpLocks/>
            </p:cNvGrpSpPr>
            <p:nvPr/>
          </p:nvGrpSpPr>
          <p:grpSpPr bwMode="auto">
            <a:xfrm>
              <a:off x="1098" y="3132"/>
              <a:ext cx="26" cy="26"/>
              <a:chOff x="1098" y="3132"/>
              <a:chExt cx="26" cy="26"/>
            </a:xfrm>
          </p:grpSpPr>
          <p:sp>
            <p:nvSpPr>
              <p:cNvPr id="441" name="Rectangle 219">
                <a:extLst>
                  <a:ext uri="{FF2B5EF4-FFF2-40B4-BE49-F238E27FC236}">
                    <a16:creationId xmlns:a16="http://schemas.microsoft.com/office/drawing/2014/main" id="{C51C5325-4350-4FC0-AB6A-4BC12E4C1F62}"/>
                  </a:ext>
                </a:extLst>
              </p:cNvPr>
              <p:cNvSpPr>
                <a:spLocks noChangeArrowheads="1"/>
              </p:cNvSpPr>
              <p:nvPr/>
            </p:nvSpPr>
            <p:spPr bwMode="auto">
              <a:xfrm>
                <a:off x="1098" y="3132"/>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42" name="Rectangle 220">
                <a:extLst>
                  <a:ext uri="{FF2B5EF4-FFF2-40B4-BE49-F238E27FC236}">
                    <a16:creationId xmlns:a16="http://schemas.microsoft.com/office/drawing/2014/main" id="{3647000C-3B99-4832-A7F1-93CA760E97F6}"/>
                  </a:ext>
                </a:extLst>
              </p:cNvPr>
              <p:cNvSpPr>
                <a:spLocks noChangeArrowheads="1"/>
              </p:cNvSpPr>
              <p:nvPr/>
            </p:nvSpPr>
            <p:spPr bwMode="auto">
              <a:xfrm>
                <a:off x="1098" y="3132"/>
                <a:ext cx="26" cy="26"/>
              </a:xfrm>
              <a:prstGeom prst="rect">
                <a:avLst/>
              </a:prstGeom>
              <a:noFill/>
              <a:ln w="3175"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437" name="Rectangle 222">
              <a:extLst>
                <a:ext uri="{FF2B5EF4-FFF2-40B4-BE49-F238E27FC236}">
                  <a16:creationId xmlns:a16="http://schemas.microsoft.com/office/drawing/2014/main" id="{89675A03-BEFA-4239-B209-011005652C0A}"/>
                </a:ext>
              </a:extLst>
            </p:cNvPr>
            <p:cNvSpPr>
              <a:spLocks noChangeArrowheads="1"/>
            </p:cNvSpPr>
            <p:nvPr/>
          </p:nvSpPr>
          <p:spPr bwMode="auto">
            <a:xfrm>
              <a:off x="875" y="3162"/>
              <a:ext cx="24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FN Motol Praha</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38" name="Rectangle 223">
              <a:extLst>
                <a:ext uri="{FF2B5EF4-FFF2-40B4-BE49-F238E27FC236}">
                  <a16:creationId xmlns:a16="http://schemas.microsoft.com/office/drawing/2014/main" id="{8403C245-3D2D-45AE-9F82-E55CC1504927}"/>
                </a:ext>
              </a:extLst>
            </p:cNvPr>
            <p:cNvSpPr>
              <a:spLocks noChangeArrowheads="1"/>
            </p:cNvSpPr>
            <p:nvPr/>
          </p:nvSpPr>
          <p:spPr bwMode="auto">
            <a:xfrm>
              <a:off x="997" y="3076"/>
              <a:ext cx="207"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FN KV Praha</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39" name="Rectangle 224">
              <a:extLst>
                <a:ext uri="{FF2B5EF4-FFF2-40B4-BE49-F238E27FC236}">
                  <a16:creationId xmlns:a16="http://schemas.microsoft.com/office/drawing/2014/main" id="{37894315-9DFB-48BC-875B-6921387199DD}"/>
                </a:ext>
              </a:extLst>
            </p:cNvPr>
            <p:cNvSpPr>
              <a:spLocks noChangeArrowheads="1"/>
            </p:cNvSpPr>
            <p:nvPr/>
          </p:nvSpPr>
          <p:spPr bwMode="auto">
            <a:xfrm>
              <a:off x="939" y="3215"/>
              <a:ext cx="218"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KOC Praha a </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440" name="Rectangle 225">
              <a:extLst>
                <a:ext uri="{FF2B5EF4-FFF2-40B4-BE49-F238E27FC236}">
                  <a16:creationId xmlns:a16="http://schemas.microsoft.com/office/drawing/2014/main" id="{BAC22883-379E-4E0F-9DCF-820139DD3580}"/>
                </a:ext>
              </a:extLst>
            </p:cNvPr>
            <p:cNvSpPr>
              <a:spLocks noChangeArrowheads="1"/>
            </p:cNvSpPr>
            <p:nvPr/>
          </p:nvSpPr>
          <p:spPr bwMode="auto">
            <a:xfrm>
              <a:off x="939" y="3252"/>
              <a:ext cx="27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cs-CZ" altLang="cs-CZ" sz="400" b="0" i="0" u="none" strike="noStrike" kern="0" cap="none" spc="0" normalizeH="0" baseline="0" noProof="0">
                  <a:ln>
                    <a:noFill/>
                  </a:ln>
                  <a:solidFill>
                    <a:srgbClr val="000000"/>
                  </a:solidFill>
                  <a:effectLst/>
                  <a:uLnTx/>
                  <a:uFillTx/>
                  <a:latin typeface="Arial" charset="0"/>
                  <a:cs typeface="Arial" charset="0"/>
                </a:rPr>
                <a:t>Středočeský kraj</a:t>
              </a: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grpSp>
        <p:nvGrpSpPr>
          <p:cNvPr id="537" name="Group 235">
            <a:extLst>
              <a:ext uri="{FF2B5EF4-FFF2-40B4-BE49-F238E27FC236}">
                <a16:creationId xmlns:a16="http://schemas.microsoft.com/office/drawing/2014/main" id="{234B7B65-BCBF-4DA5-A6A9-D3FEAD16EC40}"/>
              </a:ext>
            </a:extLst>
          </p:cNvPr>
          <p:cNvGrpSpPr>
            <a:grpSpLocks/>
          </p:cNvGrpSpPr>
          <p:nvPr/>
        </p:nvGrpSpPr>
        <p:grpSpPr bwMode="auto">
          <a:xfrm>
            <a:off x="8671028" y="4766412"/>
            <a:ext cx="350838" cy="354012"/>
            <a:chOff x="536" y="3123"/>
            <a:chExt cx="221" cy="223"/>
          </a:xfrm>
        </p:grpSpPr>
        <p:pic>
          <p:nvPicPr>
            <p:cNvPr id="538" name="Picture 233">
              <a:extLst>
                <a:ext uri="{FF2B5EF4-FFF2-40B4-BE49-F238E27FC236}">
                  <a16:creationId xmlns:a16="http://schemas.microsoft.com/office/drawing/2014/main" id="{1FE3AF75-6D58-41D6-BCCE-396A66F6C18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 y="3127"/>
              <a:ext cx="216"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9" name="Rectangle 234">
              <a:extLst>
                <a:ext uri="{FF2B5EF4-FFF2-40B4-BE49-F238E27FC236}">
                  <a16:creationId xmlns:a16="http://schemas.microsoft.com/office/drawing/2014/main" id="{9FC2115B-6532-4114-BD35-2877A47E05B6}"/>
                </a:ext>
              </a:extLst>
            </p:cNvPr>
            <p:cNvSpPr>
              <a:spLocks noChangeArrowheads="1"/>
            </p:cNvSpPr>
            <p:nvPr/>
          </p:nvSpPr>
          <p:spPr bwMode="auto">
            <a:xfrm>
              <a:off x="536" y="3123"/>
              <a:ext cx="221" cy="223"/>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40" name="Rectangle 236">
            <a:extLst>
              <a:ext uri="{FF2B5EF4-FFF2-40B4-BE49-F238E27FC236}">
                <a16:creationId xmlns:a16="http://schemas.microsoft.com/office/drawing/2014/main" id="{489F8C5F-91EB-4902-A20B-08E57867A90B}"/>
              </a:ext>
            </a:extLst>
          </p:cNvPr>
          <p:cNvSpPr>
            <a:spLocks noChangeArrowheads="1"/>
          </p:cNvSpPr>
          <p:nvPr/>
        </p:nvSpPr>
        <p:spPr bwMode="auto">
          <a:xfrm>
            <a:off x="8663091" y="4760062"/>
            <a:ext cx="365125"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41" name="Group 239">
            <a:extLst>
              <a:ext uri="{FF2B5EF4-FFF2-40B4-BE49-F238E27FC236}">
                <a16:creationId xmlns:a16="http://schemas.microsoft.com/office/drawing/2014/main" id="{9BECA431-507A-4115-A91A-98C527FBA986}"/>
              </a:ext>
            </a:extLst>
          </p:cNvPr>
          <p:cNvGrpSpPr>
            <a:grpSpLocks/>
          </p:cNvGrpSpPr>
          <p:nvPr/>
        </p:nvGrpSpPr>
        <p:grpSpPr bwMode="auto">
          <a:xfrm>
            <a:off x="8665140" y="4775054"/>
            <a:ext cx="350838" cy="354012"/>
            <a:chOff x="536" y="3123"/>
            <a:chExt cx="221" cy="223"/>
          </a:xfrm>
        </p:grpSpPr>
        <p:pic>
          <p:nvPicPr>
            <p:cNvPr id="542" name="Picture 237">
              <a:extLst>
                <a:ext uri="{FF2B5EF4-FFF2-40B4-BE49-F238E27FC236}">
                  <a16:creationId xmlns:a16="http://schemas.microsoft.com/office/drawing/2014/main" id="{CEB1FC70-4BD7-4751-A248-55C8834ABE4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 y="3127"/>
              <a:ext cx="216"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3" name="Rectangle 238">
              <a:extLst>
                <a:ext uri="{FF2B5EF4-FFF2-40B4-BE49-F238E27FC236}">
                  <a16:creationId xmlns:a16="http://schemas.microsoft.com/office/drawing/2014/main" id="{A367CC3A-D558-413A-896D-3F9B21218BAC}"/>
                </a:ext>
              </a:extLst>
            </p:cNvPr>
            <p:cNvSpPr>
              <a:spLocks noChangeArrowheads="1"/>
            </p:cNvSpPr>
            <p:nvPr/>
          </p:nvSpPr>
          <p:spPr bwMode="auto">
            <a:xfrm>
              <a:off x="536" y="3123"/>
              <a:ext cx="221" cy="223"/>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44" name="Rectangle 240">
            <a:extLst>
              <a:ext uri="{FF2B5EF4-FFF2-40B4-BE49-F238E27FC236}">
                <a16:creationId xmlns:a16="http://schemas.microsoft.com/office/drawing/2014/main" id="{63F5C88B-FDE8-4B84-98C0-212F70ED1E85}"/>
              </a:ext>
            </a:extLst>
          </p:cNvPr>
          <p:cNvSpPr>
            <a:spLocks noChangeArrowheads="1"/>
          </p:cNvSpPr>
          <p:nvPr/>
        </p:nvSpPr>
        <p:spPr bwMode="auto">
          <a:xfrm>
            <a:off x="8663091" y="4760062"/>
            <a:ext cx="365125"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45" name="Group 243">
            <a:extLst>
              <a:ext uri="{FF2B5EF4-FFF2-40B4-BE49-F238E27FC236}">
                <a16:creationId xmlns:a16="http://schemas.microsoft.com/office/drawing/2014/main" id="{54DFCB56-D4EA-46E9-A9BA-5065689AF695}"/>
              </a:ext>
            </a:extLst>
          </p:cNvPr>
          <p:cNvGrpSpPr>
            <a:grpSpLocks/>
          </p:cNvGrpSpPr>
          <p:nvPr/>
        </p:nvGrpSpPr>
        <p:grpSpPr bwMode="auto">
          <a:xfrm>
            <a:off x="8974241" y="5372837"/>
            <a:ext cx="352425" cy="354012"/>
            <a:chOff x="727" y="3505"/>
            <a:chExt cx="222" cy="223"/>
          </a:xfrm>
        </p:grpSpPr>
        <p:pic>
          <p:nvPicPr>
            <p:cNvPr id="546" name="Picture 241">
              <a:extLst>
                <a:ext uri="{FF2B5EF4-FFF2-40B4-BE49-F238E27FC236}">
                  <a16:creationId xmlns:a16="http://schemas.microsoft.com/office/drawing/2014/main" id="{B774A2AC-9603-4B88-958A-ABE4DD46050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1" y="3509"/>
              <a:ext cx="215"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7" name="Rectangle 242">
              <a:extLst>
                <a:ext uri="{FF2B5EF4-FFF2-40B4-BE49-F238E27FC236}">
                  <a16:creationId xmlns:a16="http://schemas.microsoft.com/office/drawing/2014/main" id="{788A5980-37F0-49C8-AC1F-ED8A9B4EAAD7}"/>
                </a:ext>
              </a:extLst>
            </p:cNvPr>
            <p:cNvSpPr>
              <a:spLocks noChangeArrowheads="1"/>
            </p:cNvSpPr>
            <p:nvPr/>
          </p:nvSpPr>
          <p:spPr bwMode="auto">
            <a:xfrm>
              <a:off x="727" y="3505"/>
              <a:ext cx="222" cy="223"/>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48" name="Rectangle 244">
            <a:extLst>
              <a:ext uri="{FF2B5EF4-FFF2-40B4-BE49-F238E27FC236}">
                <a16:creationId xmlns:a16="http://schemas.microsoft.com/office/drawing/2014/main" id="{722D3D22-E5CD-4216-A6EB-59622C71D6FC}"/>
              </a:ext>
            </a:extLst>
          </p:cNvPr>
          <p:cNvSpPr>
            <a:spLocks noChangeArrowheads="1"/>
          </p:cNvSpPr>
          <p:nvPr/>
        </p:nvSpPr>
        <p:spPr bwMode="auto">
          <a:xfrm>
            <a:off x="8967891" y="5366487"/>
            <a:ext cx="363538"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49" name="Group 247">
            <a:extLst>
              <a:ext uri="{FF2B5EF4-FFF2-40B4-BE49-F238E27FC236}">
                <a16:creationId xmlns:a16="http://schemas.microsoft.com/office/drawing/2014/main" id="{FF4937B8-F229-4EAD-B1C3-B80B31BF3E02}"/>
              </a:ext>
            </a:extLst>
          </p:cNvPr>
          <p:cNvGrpSpPr>
            <a:grpSpLocks/>
          </p:cNvGrpSpPr>
          <p:nvPr/>
        </p:nvGrpSpPr>
        <p:grpSpPr bwMode="auto">
          <a:xfrm>
            <a:off x="8974241" y="5372837"/>
            <a:ext cx="352425" cy="354012"/>
            <a:chOff x="727" y="3505"/>
            <a:chExt cx="222" cy="223"/>
          </a:xfrm>
        </p:grpSpPr>
        <p:pic>
          <p:nvPicPr>
            <p:cNvPr id="550" name="Picture 245">
              <a:extLst>
                <a:ext uri="{FF2B5EF4-FFF2-40B4-BE49-F238E27FC236}">
                  <a16:creationId xmlns:a16="http://schemas.microsoft.com/office/drawing/2014/main" id="{984ACE60-8731-4799-83B2-0E20F4EC2CD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1" y="3509"/>
              <a:ext cx="215"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1" name="Rectangle 246">
              <a:extLst>
                <a:ext uri="{FF2B5EF4-FFF2-40B4-BE49-F238E27FC236}">
                  <a16:creationId xmlns:a16="http://schemas.microsoft.com/office/drawing/2014/main" id="{851438A5-7F63-4DD4-946E-8C8B4181F991}"/>
                </a:ext>
              </a:extLst>
            </p:cNvPr>
            <p:cNvSpPr>
              <a:spLocks noChangeArrowheads="1"/>
            </p:cNvSpPr>
            <p:nvPr/>
          </p:nvSpPr>
          <p:spPr bwMode="auto">
            <a:xfrm>
              <a:off x="727" y="3505"/>
              <a:ext cx="222" cy="223"/>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52" name="Rectangle 248">
            <a:extLst>
              <a:ext uri="{FF2B5EF4-FFF2-40B4-BE49-F238E27FC236}">
                <a16:creationId xmlns:a16="http://schemas.microsoft.com/office/drawing/2014/main" id="{AAFD75BD-6698-494A-9CE6-2E864FAEECE5}"/>
              </a:ext>
            </a:extLst>
          </p:cNvPr>
          <p:cNvSpPr>
            <a:spLocks noChangeArrowheads="1"/>
          </p:cNvSpPr>
          <p:nvPr/>
        </p:nvSpPr>
        <p:spPr bwMode="auto">
          <a:xfrm>
            <a:off x="8967891" y="5366487"/>
            <a:ext cx="363538"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53" name="Group 251">
            <a:extLst>
              <a:ext uri="{FF2B5EF4-FFF2-40B4-BE49-F238E27FC236}">
                <a16:creationId xmlns:a16="http://schemas.microsoft.com/office/drawing/2014/main" id="{937CBDD8-1E51-46B8-86CC-FFA842D7794E}"/>
              </a:ext>
            </a:extLst>
          </p:cNvPr>
          <p:cNvGrpSpPr>
            <a:grpSpLocks/>
          </p:cNvGrpSpPr>
          <p:nvPr/>
        </p:nvGrpSpPr>
        <p:grpSpPr bwMode="auto">
          <a:xfrm>
            <a:off x="9823553" y="5555399"/>
            <a:ext cx="352425" cy="354012"/>
            <a:chOff x="1262" y="3620"/>
            <a:chExt cx="222" cy="223"/>
          </a:xfrm>
        </p:grpSpPr>
        <p:pic>
          <p:nvPicPr>
            <p:cNvPr id="554" name="Picture 249">
              <a:extLst>
                <a:ext uri="{FF2B5EF4-FFF2-40B4-BE49-F238E27FC236}">
                  <a16:creationId xmlns:a16="http://schemas.microsoft.com/office/drawing/2014/main" id="{342A6821-37AD-410F-8C1F-9F162A99C59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66" y="3624"/>
              <a:ext cx="216"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5" name="Rectangle 250">
              <a:extLst>
                <a:ext uri="{FF2B5EF4-FFF2-40B4-BE49-F238E27FC236}">
                  <a16:creationId xmlns:a16="http://schemas.microsoft.com/office/drawing/2014/main" id="{DA501B78-3494-43B2-BD6F-09CB2ADE06FB}"/>
                </a:ext>
              </a:extLst>
            </p:cNvPr>
            <p:cNvSpPr>
              <a:spLocks noChangeArrowheads="1"/>
            </p:cNvSpPr>
            <p:nvPr/>
          </p:nvSpPr>
          <p:spPr bwMode="auto">
            <a:xfrm>
              <a:off x="1262" y="3620"/>
              <a:ext cx="222" cy="223"/>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56" name="Rectangle 252">
            <a:extLst>
              <a:ext uri="{FF2B5EF4-FFF2-40B4-BE49-F238E27FC236}">
                <a16:creationId xmlns:a16="http://schemas.microsoft.com/office/drawing/2014/main" id="{62AF77AA-C221-4EC2-9181-41FA16598668}"/>
              </a:ext>
            </a:extLst>
          </p:cNvPr>
          <p:cNvSpPr>
            <a:spLocks noChangeArrowheads="1"/>
          </p:cNvSpPr>
          <p:nvPr/>
        </p:nvSpPr>
        <p:spPr bwMode="auto">
          <a:xfrm>
            <a:off x="9817203" y="5549049"/>
            <a:ext cx="363538"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57" name="Group 255">
            <a:extLst>
              <a:ext uri="{FF2B5EF4-FFF2-40B4-BE49-F238E27FC236}">
                <a16:creationId xmlns:a16="http://schemas.microsoft.com/office/drawing/2014/main" id="{C0877D06-7C48-4D62-9159-2B6F17D9AAC6}"/>
              </a:ext>
            </a:extLst>
          </p:cNvPr>
          <p:cNvGrpSpPr>
            <a:grpSpLocks/>
          </p:cNvGrpSpPr>
          <p:nvPr/>
        </p:nvGrpSpPr>
        <p:grpSpPr bwMode="auto">
          <a:xfrm>
            <a:off x="9823553" y="5555399"/>
            <a:ext cx="352425" cy="354012"/>
            <a:chOff x="1262" y="3620"/>
            <a:chExt cx="222" cy="223"/>
          </a:xfrm>
        </p:grpSpPr>
        <p:pic>
          <p:nvPicPr>
            <p:cNvPr id="558" name="Picture 253">
              <a:extLst>
                <a:ext uri="{FF2B5EF4-FFF2-40B4-BE49-F238E27FC236}">
                  <a16:creationId xmlns:a16="http://schemas.microsoft.com/office/drawing/2014/main" id="{D030FA30-AB3F-417A-832E-33515F12A71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66" y="3624"/>
              <a:ext cx="216"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9" name="Rectangle 254">
              <a:extLst>
                <a:ext uri="{FF2B5EF4-FFF2-40B4-BE49-F238E27FC236}">
                  <a16:creationId xmlns:a16="http://schemas.microsoft.com/office/drawing/2014/main" id="{F8F4A4A4-43CD-45AC-81D4-6981F11E8FF5}"/>
                </a:ext>
              </a:extLst>
            </p:cNvPr>
            <p:cNvSpPr>
              <a:spLocks noChangeArrowheads="1"/>
            </p:cNvSpPr>
            <p:nvPr/>
          </p:nvSpPr>
          <p:spPr bwMode="auto">
            <a:xfrm>
              <a:off x="1262" y="3620"/>
              <a:ext cx="222" cy="223"/>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60" name="Rectangle 256">
            <a:extLst>
              <a:ext uri="{FF2B5EF4-FFF2-40B4-BE49-F238E27FC236}">
                <a16:creationId xmlns:a16="http://schemas.microsoft.com/office/drawing/2014/main" id="{89993B08-7149-48B9-B2A6-DBCEBC803326}"/>
              </a:ext>
            </a:extLst>
          </p:cNvPr>
          <p:cNvSpPr>
            <a:spLocks noChangeArrowheads="1"/>
          </p:cNvSpPr>
          <p:nvPr/>
        </p:nvSpPr>
        <p:spPr bwMode="auto">
          <a:xfrm>
            <a:off x="9817203" y="5549049"/>
            <a:ext cx="363538"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61" name="Group 259">
            <a:extLst>
              <a:ext uri="{FF2B5EF4-FFF2-40B4-BE49-F238E27FC236}">
                <a16:creationId xmlns:a16="http://schemas.microsoft.com/office/drawing/2014/main" id="{C3AF248B-E419-4884-B4FE-9292E58686EE}"/>
              </a:ext>
            </a:extLst>
          </p:cNvPr>
          <p:cNvGrpSpPr>
            <a:grpSpLocks/>
          </p:cNvGrpSpPr>
          <p:nvPr/>
        </p:nvGrpSpPr>
        <p:grpSpPr bwMode="auto">
          <a:xfrm>
            <a:off x="10857016" y="5433162"/>
            <a:ext cx="350838" cy="354012"/>
            <a:chOff x="1913" y="3543"/>
            <a:chExt cx="221" cy="223"/>
          </a:xfrm>
        </p:grpSpPr>
        <p:pic>
          <p:nvPicPr>
            <p:cNvPr id="562" name="Picture 257">
              <a:extLst>
                <a:ext uri="{FF2B5EF4-FFF2-40B4-BE49-F238E27FC236}">
                  <a16:creationId xmlns:a16="http://schemas.microsoft.com/office/drawing/2014/main" id="{54C19B6A-0334-4FE7-A9F4-626837658F1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16" y="3547"/>
              <a:ext cx="216"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 name="Rectangle 258">
              <a:extLst>
                <a:ext uri="{FF2B5EF4-FFF2-40B4-BE49-F238E27FC236}">
                  <a16:creationId xmlns:a16="http://schemas.microsoft.com/office/drawing/2014/main" id="{E7163595-C515-4933-AA6D-A0E8843DF172}"/>
                </a:ext>
              </a:extLst>
            </p:cNvPr>
            <p:cNvSpPr>
              <a:spLocks noChangeArrowheads="1"/>
            </p:cNvSpPr>
            <p:nvPr/>
          </p:nvSpPr>
          <p:spPr bwMode="auto">
            <a:xfrm>
              <a:off x="1913" y="3543"/>
              <a:ext cx="221" cy="223"/>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64" name="Rectangle 260">
            <a:extLst>
              <a:ext uri="{FF2B5EF4-FFF2-40B4-BE49-F238E27FC236}">
                <a16:creationId xmlns:a16="http://schemas.microsoft.com/office/drawing/2014/main" id="{3194B86D-1B38-4850-943A-19260BDE6B28}"/>
              </a:ext>
            </a:extLst>
          </p:cNvPr>
          <p:cNvSpPr>
            <a:spLocks noChangeArrowheads="1"/>
          </p:cNvSpPr>
          <p:nvPr/>
        </p:nvSpPr>
        <p:spPr bwMode="auto">
          <a:xfrm>
            <a:off x="10849078" y="5426812"/>
            <a:ext cx="365125"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65" name="Group 263">
            <a:extLst>
              <a:ext uri="{FF2B5EF4-FFF2-40B4-BE49-F238E27FC236}">
                <a16:creationId xmlns:a16="http://schemas.microsoft.com/office/drawing/2014/main" id="{DBA91B83-FB77-458E-8AEF-A95E1B1B43F6}"/>
              </a:ext>
            </a:extLst>
          </p:cNvPr>
          <p:cNvGrpSpPr>
            <a:grpSpLocks/>
          </p:cNvGrpSpPr>
          <p:nvPr/>
        </p:nvGrpSpPr>
        <p:grpSpPr bwMode="auto">
          <a:xfrm>
            <a:off x="10857016" y="5433162"/>
            <a:ext cx="350838" cy="354012"/>
            <a:chOff x="1913" y="3543"/>
            <a:chExt cx="221" cy="223"/>
          </a:xfrm>
        </p:grpSpPr>
        <p:pic>
          <p:nvPicPr>
            <p:cNvPr id="566" name="Picture 261">
              <a:extLst>
                <a:ext uri="{FF2B5EF4-FFF2-40B4-BE49-F238E27FC236}">
                  <a16:creationId xmlns:a16="http://schemas.microsoft.com/office/drawing/2014/main" id="{055E0AA2-F26C-40C5-A949-C14E4AD5738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16" y="3547"/>
              <a:ext cx="216"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7" name="Rectangle 262">
              <a:extLst>
                <a:ext uri="{FF2B5EF4-FFF2-40B4-BE49-F238E27FC236}">
                  <a16:creationId xmlns:a16="http://schemas.microsoft.com/office/drawing/2014/main" id="{A39BADC2-4596-414E-AA34-EB81B7111121}"/>
                </a:ext>
              </a:extLst>
            </p:cNvPr>
            <p:cNvSpPr>
              <a:spLocks noChangeArrowheads="1"/>
            </p:cNvSpPr>
            <p:nvPr/>
          </p:nvSpPr>
          <p:spPr bwMode="auto">
            <a:xfrm>
              <a:off x="1913" y="3543"/>
              <a:ext cx="221" cy="223"/>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68" name="Rectangle 264">
            <a:extLst>
              <a:ext uri="{FF2B5EF4-FFF2-40B4-BE49-F238E27FC236}">
                <a16:creationId xmlns:a16="http://schemas.microsoft.com/office/drawing/2014/main" id="{B72FC2E8-3ED6-4114-930D-46186E98F785}"/>
              </a:ext>
            </a:extLst>
          </p:cNvPr>
          <p:cNvSpPr>
            <a:spLocks noChangeArrowheads="1"/>
          </p:cNvSpPr>
          <p:nvPr/>
        </p:nvSpPr>
        <p:spPr bwMode="auto">
          <a:xfrm>
            <a:off x="10849078" y="5426812"/>
            <a:ext cx="365125"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69" name="Group 267">
            <a:extLst>
              <a:ext uri="{FF2B5EF4-FFF2-40B4-BE49-F238E27FC236}">
                <a16:creationId xmlns:a16="http://schemas.microsoft.com/office/drawing/2014/main" id="{F2471F67-163D-4776-9BDA-CA18AB605D05}"/>
              </a:ext>
            </a:extLst>
          </p:cNvPr>
          <p:cNvGrpSpPr>
            <a:grpSpLocks/>
          </p:cNvGrpSpPr>
          <p:nvPr/>
        </p:nvGrpSpPr>
        <p:grpSpPr bwMode="auto">
          <a:xfrm>
            <a:off x="10674453" y="4645762"/>
            <a:ext cx="350838" cy="352425"/>
            <a:chOff x="1798" y="3047"/>
            <a:chExt cx="221" cy="222"/>
          </a:xfrm>
        </p:grpSpPr>
        <p:pic>
          <p:nvPicPr>
            <p:cNvPr id="570" name="Picture 265">
              <a:extLst>
                <a:ext uri="{FF2B5EF4-FFF2-40B4-BE49-F238E27FC236}">
                  <a16:creationId xmlns:a16="http://schemas.microsoft.com/office/drawing/2014/main" id="{C15D99C9-73CA-4C56-B205-26553745657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1" y="3051"/>
              <a:ext cx="216"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1" name="Rectangle 266">
              <a:extLst>
                <a:ext uri="{FF2B5EF4-FFF2-40B4-BE49-F238E27FC236}">
                  <a16:creationId xmlns:a16="http://schemas.microsoft.com/office/drawing/2014/main" id="{B904F111-E620-4834-994E-B0B4516DB425}"/>
                </a:ext>
              </a:extLst>
            </p:cNvPr>
            <p:cNvSpPr>
              <a:spLocks noChangeArrowheads="1"/>
            </p:cNvSpPr>
            <p:nvPr/>
          </p:nvSpPr>
          <p:spPr bwMode="auto">
            <a:xfrm>
              <a:off x="1798" y="3047"/>
              <a:ext cx="221" cy="222"/>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72" name="Rectangle 268">
            <a:extLst>
              <a:ext uri="{FF2B5EF4-FFF2-40B4-BE49-F238E27FC236}">
                <a16:creationId xmlns:a16="http://schemas.microsoft.com/office/drawing/2014/main" id="{3581ACFA-D366-4860-A56C-48DA7E9EF429}"/>
              </a:ext>
            </a:extLst>
          </p:cNvPr>
          <p:cNvSpPr>
            <a:spLocks noChangeArrowheads="1"/>
          </p:cNvSpPr>
          <p:nvPr/>
        </p:nvSpPr>
        <p:spPr bwMode="auto">
          <a:xfrm>
            <a:off x="10668103" y="4637824"/>
            <a:ext cx="363538"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73" name="Group 271">
            <a:extLst>
              <a:ext uri="{FF2B5EF4-FFF2-40B4-BE49-F238E27FC236}">
                <a16:creationId xmlns:a16="http://schemas.microsoft.com/office/drawing/2014/main" id="{A4AA2BEE-52A9-40D6-AB7D-1754940C33E3}"/>
              </a:ext>
            </a:extLst>
          </p:cNvPr>
          <p:cNvGrpSpPr>
            <a:grpSpLocks/>
          </p:cNvGrpSpPr>
          <p:nvPr/>
        </p:nvGrpSpPr>
        <p:grpSpPr bwMode="auto">
          <a:xfrm>
            <a:off x="10674453" y="4645762"/>
            <a:ext cx="350838" cy="352425"/>
            <a:chOff x="1798" y="3047"/>
            <a:chExt cx="221" cy="222"/>
          </a:xfrm>
        </p:grpSpPr>
        <p:pic>
          <p:nvPicPr>
            <p:cNvPr id="574" name="Picture 269">
              <a:extLst>
                <a:ext uri="{FF2B5EF4-FFF2-40B4-BE49-F238E27FC236}">
                  <a16:creationId xmlns:a16="http://schemas.microsoft.com/office/drawing/2014/main" id="{F2ACBDCD-7FB4-48AB-9B2F-8C3E94D7556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1" y="3051"/>
              <a:ext cx="216"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5" name="Rectangle 270">
              <a:extLst>
                <a:ext uri="{FF2B5EF4-FFF2-40B4-BE49-F238E27FC236}">
                  <a16:creationId xmlns:a16="http://schemas.microsoft.com/office/drawing/2014/main" id="{04CB96BE-2BE5-4B08-8AE9-F9F739DF79A9}"/>
                </a:ext>
              </a:extLst>
            </p:cNvPr>
            <p:cNvSpPr>
              <a:spLocks noChangeArrowheads="1"/>
            </p:cNvSpPr>
            <p:nvPr/>
          </p:nvSpPr>
          <p:spPr bwMode="auto">
            <a:xfrm>
              <a:off x="1798" y="3047"/>
              <a:ext cx="221" cy="222"/>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76" name="Rectangle 272">
            <a:extLst>
              <a:ext uri="{FF2B5EF4-FFF2-40B4-BE49-F238E27FC236}">
                <a16:creationId xmlns:a16="http://schemas.microsoft.com/office/drawing/2014/main" id="{AF46BD71-FDE0-4EDA-9334-57C70DF6ED16}"/>
              </a:ext>
            </a:extLst>
          </p:cNvPr>
          <p:cNvSpPr>
            <a:spLocks noChangeArrowheads="1"/>
          </p:cNvSpPr>
          <p:nvPr/>
        </p:nvSpPr>
        <p:spPr bwMode="auto">
          <a:xfrm>
            <a:off x="10668103" y="4637824"/>
            <a:ext cx="363538"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77" name="Group 275">
            <a:extLst>
              <a:ext uri="{FF2B5EF4-FFF2-40B4-BE49-F238E27FC236}">
                <a16:creationId xmlns:a16="http://schemas.microsoft.com/office/drawing/2014/main" id="{BDD0025B-F7D0-46F0-89EF-2441CB98AD68}"/>
              </a:ext>
            </a:extLst>
          </p:cNvPr>
          <p:cNvGrpSpPr>
            <a:grpSpLocks/>
          </p:cNvGrpSpPr>
          <p:nvPr/>
        </p:nvGrpSpPr>
        <p:grpSpPr bwMode="auto">
          <a:xfrm>
            <a:off x="10006116" y="4218724"/>
            <a:ext cx="352425" cy="354012"/>
            <a:chOff x="1377" y="2778"/>
            <a:chExt cx="222" cy="223"/>
          </a:xfrm>
        </p:grpSpPr>
        <p:pic>
          <p:nvPicPr>
            <p:cNvPr id="578" name="Picture 273">
              <a:extLst>
                <a:ext uri="{FF2B5EF4-FFF2-40B4-BE49-F238E27FC236}">
                  <a16:creationId xmlns:a16="http://schemas.microsoft.com/office/drawing/2014/main" id="{676EA2DA-CB69-4C24-8B5D-34285F264F7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81" y="2782"/>
              <a:ext cx="215"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9" name="Rectangle 274">
              <a:extLst>
                <a:ext uri="{FF2B5EF4-FFF2-40B4-BE49-F238E27FC236}">
                  <a16:creationId xmlns:a16="http://schemas.microsoft.com/office/drawing/2014/main" id="{54A915B2-9BD3-428D-AFA1-D1629A632083}"/>
                </a:ext>
              </a:extLst>
            </p:cNvPr>
            <p:cNvSpPr>
              <a:spLocks noChangeArrowheads="1"/>
            </p:cNvSpPr>
            <p:nvPr/>
          </p:nvSpPr>
          <p:spPr bwMode="auto">
            <a:xfrm>
              <a:off x="1377" y="2778"/>
              <a:ext cx="222" cy="223"/>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80" name="Rectangle 276">
            <a:extLst>
              <a:ext uri="{FF2B5EF4-FFF2-40B4-BE49-F238E27FC236}">
                <a16:creationId xmlns:a16="http://schemas.microsoft.com/office/drawing/2014/main" id="{91615106-258B-4C37-ACCE-9ECE81197DDB}"/>
              </a:ext>
            </a:extLst>
          </p:cNvPr>
          <p:cNvSpPr>
            <a:spLocks noChangeArrowheads="1"/>
          </p:cNvSpPr>
          <p:nvPr/>
        </p:nvSpPr>
        <p:spPr bwMode="auto">
          <a:xfrm>
            <a:off x="9999766" y="4212374"/>
            <a:ext cx="363538"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81" name="Group 279">
            <a:extLst>
              <a:ext uri="{FF2B5EF4-FFF2-40B4-BE49-F238E27FC236}">
                <a16:creationId xmlns:a16="http://schemas.microsoft.com/office/drawing/2014/main" id="{8ED47820-62F2-41F4-9CAB-A62FD8D61468}"/>
              </a:ext>
            </a:extLst>
          </p:cNvPr>
          <p:cNvGrpSpPr>
            <a:grpSpLocks/>
          </p:cNvGrpSpPr>
          <p:nvPr/>
        </p:nvGrpSpPr>
        <p:grpSpPr bwMode="auto">
          <a:xfrm>
            <a:off x="10006116" y="4218724"/>
            <a:ext cx="352425" cy="354012"/>
            <a:chOff x="1377" y="2778"/>
            <a:chExt cx="222" cy="223"/>
          </a:xfrm>
        </p:grpSpPr>
        <p:pic>
          <p:nvPicPr>
            <p:cNvPr id="582" name="Picture 277">
              <a:extLst>
                <a:ext uri="{FF2B5EF4-FFF2-40B4-BE49-F238E27FC236}">
                  <a16:creationId xmlns:a16="http://schemas.microsoft.com/office/drawing/2014/main" id="{720D301F-5502-44C4-9F32-5858D37D7FD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81" y="2782"/>
              <a:ext cx="215"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 name="Rectangle 278">
              <a:extLst>
                <a:ext uri="{FF2B5EF4-FFF2-40B4-BE49-F238E27FC236}">
                  <a16:creationId xmlns:a16="http://schemas.microsoft.com/office/drawing/2014/main" id="{532D53F4-B7EA-4729-9E44-AE3C39611778}"/>
                </a:ext>
              </a:extLst>
            </p:cNvPr>
            <p:cNvSpPr>
              <a:spLocks noChangeArrowheads="1"/>
            </p:cNvSpPr>
            <p:nvPr/>
          </p:nvSpPr>
          <p:spPr bwMode="auto">
            <a:xfrm>
              <a:off x="1377" y="2778"/>
              <a:ext cx="222" cy="223"/>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84" name="Rectangle 280">
            <a:extLst>
              <a:ext uri="{FF2B5EF4-FFF2-40B4-BE49-F238E27FC236}">
                <a16:creationId xmlns:a16="http://schemas.microsoft.com/office/drawing/2014/main" id="{212A9385-5A17-4794-A31E-7504F5F41895}"/>
              </a:ext>
            </a:extLst>
          </p:cNvPr>
          <p:cNvSpPr>
            <a:spLocks noChangeArrowheads="1"/>
          </p:cNvSpPr>
          <p:nvPr/>
        </p:nvSpPr>
        <p:spPr bwMode="auto">
          <a:xfrm>
            <a:off x="9999766" y="4212374"/>
            <a:ext cx="363538"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85" name="Group 283">
            <a:extLst>
              <a:ext uri="{FF2B5EF4-FFF2-40B4-BE49-F238E27FC236}">
                <a16:creationId xmlns:a16="http://schemas.microsoft.com/office/drawing/2014/main" id="{9D5CCDDE-9DDB-4C90-85E6-035C9ED8B9D6}"/>
              </a:ext>
            </a:extLst>
          </p:cNvPr>
          <p:cNvGrpSpPr>
            <a:grpSpLocks/>
          </p:cNvGrpSpPr>
          <p:nvPr/>
        </p:nvGrpSpPr>
        <p:grpSpPr bwMode="auto">
          <a:xfrm>
            <a:off x="9156803" y="4220312"/>
            <a:ext cx="350838" cy="354012"/>
            <a:chOff x="842" y="2779"/>
            <a:chExt cx="221" cy="223"/>
          </a:xfrm>
        </p:grpSpPr>
        <p:pic>
          <p:nvPicPr>
            <p:cNvPr id="586" name="Picture 281">
              <a:extLst>
                <a:ext uri="{FF2B5EF4-FFF2-40B4-BE49-F238E27FC236}">
                  <a16:creationId xmlns:a16="http://schemas.microsoft.com/office/drawing/2014/main" id="{983639D6-36C2-47B9-9027-8ED69E96E0C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5" y="2783"/>
              <a:ext cx="216"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7" name="Rectangle 282">
              <a:extLst>
                <a:ext uri="{FF2B5EF4-FFF2-40B4-BE49-F238E27FC236}">
                  <a16:creationId xmlns:a16="http://schemas.microsoft.com/office/drawing/2014/main" id="{25EBE112-8A54-4FDE-B7A8-F6CD12E68131}"/>
                </a:ext>
              </a:extLst>
            </p:cNvPr>
            <p:cNvSpPr>
              <a:spLocks noChangeArrowheads="1"/>
            </p:cNvSpPr>
            <p:nvPr/>
          </p:nvSpPr>
          <p:spPr bwMode="auto">
            <a:xfrm>
              <a:off x="842" y="2779"/>
              <a:ext cx="221" cy="223"/>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88" name="Rectangle 284">
            <a:extLst>
              <a:ext uri="{FF2B5EF4-FFF2-40B4-BE49-F238E27FC236}">
                <a16:creationId xmlns:a16="http://schemas.microsoft.com/office/drawing/2014/main" id="{BB77C68B-D6F0-492E-B19F-A93F48CD2019}"/>
              </a:ext>
            </a:extLst>
          </p:cNvPr>
          <p:cNvSpPr>
            <a:spLocks noChangeArrowheads="1"/>
          </p:cNvSpPr>
          <p:nvPr/>
        </p:nvSpPr>
        <p:spPr bwMode="auto">
          <a:xfrm>
            <a:off x="9148866" y="4213962"/>
            <a:ext cx="365125"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nvGrpSpPr>
          <p:cNvPr id="589" name="Group 287">
            <a:extLst>
              <a:ext uri="{FF2B5EF4-FFF2-40B4-BE49-F238E27FC236}">
                <a16:creationId xmlns:a16="http://schemas.microsoft.com/office/drawing/2014/main" id="{E4749B94-FF92-4909-868E-C8DB66B80994}"/>
              </a:ext>
            </a:extLst>
          </p:cNvPr>
          <p:cNvGrpSpPr>
            <a:grpSpLocks/>
          </p:cNvGrpSpPr>
          <p:nvPr/>
        </p:nvGrpSpPr>
        <p:grpSpPr bwMode="auto">
          <a:xfrm>
            <a:off x="9156803" y="4220312"/>
            <a:ext cx="350838" cy="354012"/>
            <a:chOff x="842" y="2779"/>
            <a:chExt cx="221" cy="223"/>
          </a:xfrm>
        </p:grpSpPr>
        <p:pic>
          <p:nvPicPr>
            <p:cNvPr id="590" name="Picture 285">
              <a:extLst>
                <a:ext uri="{FF2B5EF4-FFF2-40B4-BE49-F238E27FC236}">
                  <a16:creationId xmlns:a16="http://schemas.microsoft.com/office/drawing/2014/main" id="{F4520465-041E-4BA6-A883-6B876F7C476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5" y="2783"/>
              <a:ext cx="216"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1" name="Rectangle 286">
              <a:extLst>
                <a:ext uri="{FF2B5EF4-FFF2-40B4-BE49-F238E27FC236}">
                  <a16:creationId xmlns:a16="http://schemas.microsoft.com/office/drawing/2014/main" id="{56C001AA-8497-406F-8D6D-FEAE0A1D78A4}"/>
                </a:ext>
              </a:extLst>
            </p:cNvPr>
            <p:cNvSpPr>
              <a:spLocks noChangeArrowheads="1"/>
            </p:cNvSpPr>
            <p:nvPr/>
          </p:nvSpPr>
          <p:spPr bwMode="auto">
            <a:xfrm>
              <a:off x="842" y="2779"/>
              <a:ext cx="221" cy="223"/>
            </a:xfrm>
            <a:prstGeom prst="rect">
              <a:avLst/>
            </a:prstGeom>
            <a:noFill/>
            <a:ln w="7938"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grpSp>
      <p:sp>
        <p:nvSpPr>
          <p:cNvPr id="592" name="Rectangle 288">
            <a:extLst>
              <a:ext uri="{FF2B5EF4-FFF2-40B4-BE49-F238E27FC236}">
                <a16:creationId xmlns:a16="http://schemas.microsoft.com/office/drawing/2014/main" id="{DB0ED78D-70DD-4108-8FA0-D676D289F1AD}"/>
              </a:ext>
            </a:extLst>
          </p:cNvPr>
          <p:cNvSpPr>
            <a:spLocks noChangeArrowheads="1"/>
          </p:cNvSpPr>
          <p:nvPr/>
        </p:nvSpPr>
        <p:spPr bwMode="auto">
          <a:xfrm>
            <a:off x="9148866" y="4213962"/>
            <a:ext cx="365125" cy="365125"/>
          </a:xfrm>
          <a:prstGeom prst="rect">
            <a:avLst/>
          </a:prstGeom>
          <a:noFill/>
          <a:ln w="31750" cap="rnd">
            <a:solidFill>
              <a:srgbClr val="99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cs-CZ" altLang="cs-CZ" sz="1600" b="0" i="0" u="none" strike="noStrike" kern="0" cap="none" spc="0" normalizeH="0" baseline="0" noProof="0">
              <a:ln>
                <a:noFill/>
              </a:ln>
              <a:solidFill>
                <a:srgbClr val="292929"/>
              </a:solidFill>
              <a:effectLst/>
              <a:uLnTx/>
              <a:uFillTx/>
              <a:latin typeface="Arial" charset="0"/>
              <a:cs typeface="Arial" charset="0"/>
            </a:endParaRPr>
          </a:p>
        </p:txBody>
      </p:sp>
      <p:sp>
        <p:nvSpPr>
          <p:cNvPr id="593" name="Text Box 20">
            <a:extLst>
              <a:ext uri="{FF2B5EF4-FFF2-40B4-BE49-F238E27FC236}">
                <a16:creationId xmlns:a16="http://schemas.microsoft.com/office/drawing/2014/main" id="{DF272EB2-F0C6-4446-BAA3-637EDF418860}"/>
              </a:ext>
            </a:extLst>
          </p:cNvPr>
          <p:cNvSpPr txBox="1">
            <a:spLocks noChangeArrowheads="1"/>
          </p:cNvSpPr>
          <p:nvPr/>
        </p:nvSpPr>
        <p:spPr bwMode="auto">
          <a:xfrm>
            <a:off x="8897840" y="4804338"/>
            <a:ext cx="19520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ctr">
              <a:buClr>
                <a:srgbClr val="FFFF00"/>
              </a:buClr>
              <a:defRPr/>
            </a:pPr>
            <a:r>
              <a:rPr kumimoji="0" lang="cs-CZ" altLang="cs-CZ" sz="1800" dirty="0">
                <a:solidFill>
                  <a:srgbClr val="0000FF"/>
                </a:solidFill>
                <a:latin typeface="Arial Black" pitchFamily="34" charset="0"/>
              </a:rPr>
              <a:t>Referenční sítě PZS</a:t>
            </a:r>
            <a:endParaRPr kumimoji="0" lang="cs-CZ" altLang="cs-CZ" sz="1800" dirty="0">
              <a:solidFill>
                <a:srgbClr val="292929"/>
              </a:solidFill>
              <a:latin typeface="Arial" panose="020B0604020202020204" pitchFamily="34" charset="0"/>
              <a:cs typeface="Arial" panose="020B0604020202020204" pitchFamily="34" charset="0"/>
            </a:endParaRPr>
          </a:p>
        </p:txBody>
      </p:sp>
      <p:sp>
        <p:nvSpPr>
          <p:cNvPr id="594" name="Text Box 20">
            <a:extLst>
              <a:ext uri="{FF2B5EF4-FFF2-40B4-BE49-F238E27FC236}">
                <a16:creationId xmlns:a16="http://schemas.microsoft.com/office/drawing/2014/main" id="{3708B1C9-6EDC-48B4-8786-969BCADEC0B1}"/>
              </a:ext>
            </a:extLst>
          </p:cNvPr>
          <p:cNvSpPr txBox="1">
            <a:spLocks noChangeArrowheads="1"/>
          </p:cNvSpPr>
          <p:nvPr/>
        </p:nvSpPr>
        <p:spPr bwMode="auto">
          <a:xfrm>
            <a:off x="880671" y="5208896"/>
            <a:ext cx="19520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ctr">
              <a:buClr>
                <a:srgbClr val="FFFF00"/>
              </a:buClr>
              <a:defRPr/>
            </a:pPr>
            <a:r>
              <a:rPr kumimoji="0" lang="cs-CZ" altLang="cs-CZ" sz="1800" dirty="0">
                <a:solidFill>
                  <a:srgbClr val="0000FF"/>
                </a:solidFill>
                <a:latin typeface="Arial Black" pitchFamily="34" charset="0"/>
              </a:rPr>
              <a:t>Zdravotní pojišťovny</a:t>
            </a:r>
            <a:endParaRPr kumimoji="0" lang="cs-CZ" altLang="cs-CZ" sz="1800" dirty="0">
              <a:solidFill>
                <a:srgbClr val="292929"/>
              </a:solidFill>
              <a:latin typeface="Arial" panose="020B0604020202020204" pitchFamily="34" charset="0"/>
              <a:cs typeface="Arial" panose="020B0604020202020204" pitchFamily="34" charset="0"/>
            </a:endParaRPr>
          </a:p>
        </p:txBody>
      </p:sp>
      <p:pic>
        <p:nvPicPr>
          <p:cNvPr id="595" name="Picture 16" descr="http://t3.gstatic.com/images?q=tbn:ANd9GcQcJxskDqnVD5QpYG4wNPrHjkMQ3yWcw6e0BS11wFJM7mul-Om4JA">
            <a:extLst>
              <a:ext uri="{FF2B5EF4-FFF2-40B4-BE49-F238E27FC236}">
                <a16:creationId xmlns:a16="http://schemas.microsoft.com/office/drawing/2014/main" id="{D7636181-F7D7-4646-8BD5-645BD707FD6B}"/>
              </a:ext>
            </a:extLst>
          </p:cNvPr>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12396" y="4207890"/>
            <a:ext cx="864096" cy="1060240"/>
          </a:xfrm>
          <a:prstGeom prst="rect">
            <a:avLst/>
          </a:prstGeom>
          <a:noFill/>
          <a:extLst>
            <a:ext uri="{909E8E84-426E-40DD-AFC4-6F175D3DCCD1}">
              <a14:hiddenFill xmlns:a14="http://schemas.microsoft.com/office/drawing/2010/main">
                <a:solidFill>
                  <a:srgbClr val="FFFFFF"/>
                </a:solidFill>
              </a14:hiddenFill>
            </a:ext>
          </a:extLst>
        </p:spPr>
      </p:pic>
      <p:cxnSp>
        <p:nvCxnSpPr>
          <p:cNvPr id="596" name="Přímá spojnice se šipkou 595">
            <a:extLst>
              <a:ext uri="{FF2B5EF4-FFF2-40B4-BE49-F238E27FC236}">
                <a16:creationId xmlns:a16="http://schemas.microsoft.com/office/drawing/2014/main" id="{5C5ABDC1-7B58-4FAB-9D12-BCDB3ACD83DE}"/>
              </a:ext>
            </a:extLst>
          </p:cNvPr>
          <p:cNvCxnSpPr>
            <a:cxnSpLocks/>
          </p:cNvCxnSpPr>
          <p:nvPr/>
        </p:nvCxnSpPr>
        <p:spPr bwMode="auto">
          <a:xfrm flipH="1" flipV="1">
            <a:off x="6695588" y="1601178"/>
            <a:ext cx="3074601" cy="2519087"/>
          </a:xfrm>
          <a:prstGeom prst="straightConnector1">
            <a:avLst/>
          </a:prstGeom>
          <a:solidFill>
            <a:srgbClr val="4472C4"/>
          </a:solidFill>
          <a:ln w="76200" cap="flat" cmpd="sng" algn="ctr">
            <a:solidFill>
              <a:srgbClr val="0000FF"/>
            </a:solidFill>
            <a:prstDash val="solid"/>
            <a:round/>
            <a:headEnd type="none" w="med" len="med"/>
            <a:tailEnd type="arrow"/>
          </a:ln>
          <a:effectLst/>
        </p:spPr>
      </p:cxnSp>
      <p:cxnSp>
        <p:nvCxnSpPr>
          <p:cNvPr id="597" name="Přímá spojnice se šipkou 596">
            <a:extLst>
              <a:ext uri="{FF2B5EF4-FFF2-40B4-BE49-F238E27FC236}">
                <a16:creationId xmlns:a16="http://schemas.microsoft.com/office/drawing/2014/main" id="{98A2C8FE-36C8-4361-9CD0-F1AD3A3B1BF4}"/>
              </a:ext>
            </a:extLst>
          </p:cNvPr>
          <p:cNvCxnSpPr>
            <a:cxnSpLocks/>
          </p:cNvCxnSpPr>
          <p:nvPr/>
        </p:nvCxnSpPr>
        <p:spPr bwMode="auto">
          <a:xfrm flipH="1">
            <a:off x="3419519" y="5565858"/>
            <a:ext cx="5132205" cy="7007"/>
          </a:xfrm>
          <a:prstGeom prst="straightConnector1">
            <a:avLst/>
          </a:prstGeom>
          <a:solidFill>
            <a:srgbClr val="4472C4"/>
          </a:solidFill>
          <a:ln w="9525" cap="flat" cmpd="sng" algn="ctr">
            <a:solidFill>
              <a:sysClr val="windowText" lastClr="000000"/>
            </a:solidFill>
            <a:prstDash val="solid"/>
            <a:round/>
            <a:headEnd type="triangle" w="med" len="med"/>
            <a:tailEnd type="triangle" w="med" len="med"/>
          </a:ln>
          <a:effectLst/>
        </p:spPr>
      </p:cxnSp>
      <p:cxnSp>
        <p:nvCxnSpPr>
          <p:cNvPr id="598" name="Přímá spojnice se šipkou 597">
            <a:extLst>
              <a:ext uri="{FF2B5EF4-FFF2-40B4-BE49-F238E27FC236}">
                <a16:creationId xmlns:a16="http://schemas.microsoft.com/office/drawing/2014/main" id="{4B3AEA1B-BE1B-4544-A740-4E3976F7F9CA}"/>
              </a:ext>
            </a:extLst>
          </p:cNvPr>
          <p:cNvCxnSpPr/>
          <p:nvPr/>
        </p:nvCxnSpPr>
        <p:spPr bwMode="auto">
          <a:xfrm flipV="1">
            <a:off x="5847948" y="1669320"/>
            <a:ext cx="1" cy="1379510"/>
          </a:xfrm>
          <a:prstGeom prst="straightConnector1">
            <a:avLst/>
          </a:prstGeom>
          <a:solidFill>
            <a:srgbClr val="4472C4"/>
          </a:solidFill>
          <a:ln w="76200" cap="flat" cmpd="sng" algn="ctr">
            <a:solidFill>
              <a:srgbClr val="0000FF"/>
            </a:solidFill>
            <a:prstDash val="solid"/>
            <a:round/>
            <a:headEnd type="none" w="med" len="med"/>
            <a:tailEnd type="arrow" w="med" len="med"/>
          </a:ln>
          <a:effectLst/>
        </p:spPr>
      </p:cxnSp>
      <p:sp>
        <p:nvSpPr>
          <p:cNvPr id="599" name="Text Box 17">
            <a:extLst>
              <a:ext uri="{FF2B5EF4-FFF2-40B4-BE49-F238E27FC236}">
                <a16:creationId xmlns:a16="http://schemas.microsoft.com/office/drawing/2014/main" id="{B60B11B2-BD39-4805-BBE0-E32344FC7B51}"/>
              </a:ext>
            </a:extLst>
          </p:cNvPr>
          <p:cNvSpPr txBox="1">
            <a:spLocks noChangeArrowheads="1"/>
          </p:cNvSpPr>
          <p:nvPr/>
        </p:nvSpPr>
        <p:spPr bwMode="auto">
          <a:xfrm>
            <a:off x="4804540" y="3109480"/>
            <a:ext cx="21236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ctr">
              <a:buClr>
                <a:srgbClr val="FFFF00"/>
              </a:buClr>
              <a:defRPr/>
            </a:pPr>
            <a:r>
              <a:rPr kumimoji="0" lang="cs-CZ" altLang="cs-CZ" sz="2800" b="0" i="1" dirty="0">
                <a:solidFill>
                  <a:srgbClr val="0000FF"/>
                </a:solidFill>
                <a:latin typeface="Algerian" panose="04020705040A02060702" pitchFamily="82" charset="0"/>
              </a:rPr>
              <a:t>NR-PZS</a:t>
            </a:r>
          </a:p>
          <a:p>
            <a:pPr algn="ctr">
              <a:buClr>
                <a:srgbClr val="FFFF00"/>
              </a:buClr>
              <a:defRPr/>
            </a:pPr>
            <a:r>
              <a:rPr kumimoji="0" lang="cs-CZ" altLang="cs-CZ" sz="2800" b="0" i="1" dirty="0">
                <a:solidFill>
                  <a:srgbClr val="0000FF"/>
                </a:solidFill>
                <a:latin typeface="Algerian" panose="04020705040A02060702" pitchFamily="82" charset="0"/>
              </a:rPr>
              <a:t>NR-ZP</a:t>
            </a:r>
          </a:p>
        </p:txBody>
      </p:sp>
      <p:pic>
        <p:nvPicPr>
          <p:cNvPr id="600" name="Picture 16" descr="http://t3.gstatic.com/images?q=tbn:ANd9GcQcJxskDqnVD5QpYG4wNPrHjkMQ3yWcw6e0BS11wFJM7mul-Om4JA">
            <a:extLst>
              <a:ext uri="{FF2B5EF4-FFF2-40B4-BE49-F238E27FC236}">
                <a16:creationId xmlns:a16="http://schemas.microsoft.com/office/drawing/2014/main" id="{1EE6A886-1662-48A4-AF2F-70F111D08A15}"/>
              </a:ext>
            </a:extLst>
          </p:cNvPr>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96419" y="4091848"/>
            <a:ext cx="805410" cy="988232"/>
          </a:xfrm>
          <a:prstGeom prst="rect">
            <a:avLst/>
          </a:prstGeom>
          <a:noFill/>
          <a:extLst>
            <a:ext uri="{909E8E84-426E-40DD-AFC4-6F175D3DCCD1}">
              <a14:hiddenFill xmlns:a14="http://schemas.microsoft.com/office/drawing/2010/main">
                <a:solidFill>
                  <a:srgbClr val="FFFFFF"/>
                </a:solidFill>
              </a14:hiddenFill>
            </a:ext>
          </a:extLst>
        </p:spPr>
      </p:pic>
      <p:sp>
        <p:nvSpPr>
          <p:cNvPr id="601" name="Ovál 600">
            <a:extLst>
              <a:ext uri="{FF2B5EF4-FFF2-40B4-BE49-F238E27FC236}">
                <a16:creationId xmlns:a16="http://schemas.microsoft.com/office/drawing/2014/main" id="{B407C85D-18A7-4C16-A406-FF1D78A65B3B}"/>
              </a:ext>
            </a:extLst>
          </p:cNvPr>
          <p:cNvSpPr/>
          <p:nvPr/>
        </p:nvSpPr>
        <p:spPr bwMode="auto">
          <a:xfrm>
            <a:off x="2392980" y="2838396"/>
            <a:ext cx="2056520" cy="557587"/>
          </a:xfrm>
          <a:prstGeom prst="ellipse">
            <a:avLst/>
          </a:prstGeom>
          <a:solidFill>
            <a:srgbClr val="FFC000"/>
          </a:solid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cs-CZ" sz="2200">
              <a:solidFill>
                <a:srgbClr val="FFC000"/>
              </a:solidFill>
              <a:latin typeface="Arial" charset="0"/>
            </a:endParaRPr>
          </a:p>
        </p:txBody>
      </p:sp>
      <p:sp>
        <p:nvSpPr>
          <p:cNvPr id="602" name="TextovéPole 601">
            <a:extLst>
              <a:ext uri="{FF2B5EF4-FFF2-40B4-BE49-F238E27FC236}">
                <a16:creationId xmlns:a16="http://schemas.microsoft.com/office/drawing/2014/main" id="{FA4D13A4-C19F-47C6-8816-3E862187A8D2}"/>
              </a:ext>
            </a:extLst>
          </p:cNvPr>
          <p:cNvSpPr txBox="1"/>
          <p:nvPr/>
        </p:nvSpPr>
        <p:spPr>
          <a:xfrm>
            <a:off x="1860175" y="2917525"/>
            <a:ext cx="3168352" cy="400110"/>
          </a:xfrm>
          <a:prstGeom prst="rect">
            <a:avLst/>
          </a:prstGeom>
          <a:noFill/>
        </p:spPr>
        <p:txBody>
          <a:bodyPr wrap="square" rtlCol="0">
            <a:spAutoFit/>
          </a:bodyPr>
          <a:lstStyle/>
          <a:p>
            <a:pPr algn="ctr" eaLnBrk="0" fontAlgn="base" hangingPunct="0">
              <a:spcBef>
                <a:spcPct val="0"/>
              </a:spcBef>
              <a:spcAft>
                <a:spcPct val="0"/>
              </a:spcAft>
              <a:defRPr/>
            </a:pPr>
            <a:r>
              <a:rPr lang="cs-CZ" sz="2000" b="1" i="1" dirty="0">
                <a:solidFill>
                  <a:srgbClr val="0000FF"/>
                </a:solidFill>
                <a:latin typeface="Arial" charset="0"/>
              </a:rPr>
              <a:t>z. 372/2011Sb.</a:t>
            </a:r>
            <a:endParaRPr lang="cs-CZ" sz="2000" i="1" dirty="0">
              <a:solidFill>
                <a:srgbClr val="292929"/>
              </a:solidFill>
              <a:latin typeface="Arial" charset="0"/>
            </a:endParaRPr>
          </a:p>
        </p:txBody>
      </p:sp>
      <p:sp>
        <p:nvSpPr>
          <p:cNvPr id="603" name="Ovál 602">
            <a:extLst>
              <a:ext uri="{FF2B5EF4-FFF2-40B4-BE49-F238E27FC236}">
                <a16:creationId xmlns:a16="http://schemas.microsoft.com/office/drawing/2014/main" id="{83AF94BB-F760-455D-A4EE-E21E4840CFA0}"/>
              </a:ext>
            </a:extLst>
          </p:cNvPr>
          <p:cNvSpPr/>
          <p:nvPr/>
        </p:nvSpPr>
        <p:spPr bwMode="auto">
          <a:xfrm>
            <a:off x="4823509" y="5327972"/>
            <a:ext cx="2056520" cy="446971"/>
          </a:xfrm>
          <a:prstGeom prst="ellipse">
            <a:avLst/>
          </a:prstGeom>
          <a:solidFill>
            <a:srgbClr val="FFC000"/>
          </a:solid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cs-CZ" sz="2200">
              <a:solidFill>
                <a:srgbClr val="FFC000"/>
              </a:solidFill>
              <a:latin typeface="Arial" charset="0"/>
            </a:endParaRPr>
          </a:p>
        </p:txBody>
      </p:sp>
      <p:sp>
        <p:nvSpPr>
          <p:cNvPr id="604" name="TextovéPole 603">
            <a:extLst>
              <a:ext uri="{FF2B5EF4-FFF2-40B4-BE49-F238E27FC236}">
                <a16:creationId xmlns:a16="http://schemas.microsoft.com/office/drawing/2014/main" id="{266317AE-30D8-4DBD-AF6B-8FD8D8F4DB1C}"/>
              </a:ext>
            </a:extLst>
          </p:cNvPr>
          <p:cNvSpPr txBox="1"/>
          <p:nvPr/>
        </p:nvSpPr>
        <p:spPr>
          <a:xfrm>
            <a:off x="4320134" y="5358696"/>
            <a:ext cx="3169801" cy="400110"/>
          </a:xfrm>
          <a:prstGeom prst="rect">
            <a:avLst/>
          </a:prstGeom>
          <a:noFill/>
        </p:spPr>
        <p:txBody>
          <a:bodyPr wrap="square" rtlCol="0">
            <a:spAutoFit/>
          </a:bodyPr>
          <a:lstStyle/>
          <a:p>
            <a:pPr algn="ctr" eaLnBrk="0" fontAlgn="base" hangingPunct="0">
              <a:spcBef>
                <a:spcPct val="0"/>
              </a:spcBef>
              <a:spcAft>
                <a:spcPct val="0"/>
              </a:spcAft>
              <a:defRPr/>
            </a:pPr>
            <a:r>
              <a:rPr lang="cs-CZ" sz="2000" b="1" i="1" dirty="0">
                <a:solidFill>
                  <a:srgbClr val="0000FF"/>
                </a:solidFill>
                <a:latin typeface="Arial" charset="0"/>
              </a:rPr>
              <a:t>z. 48/1997Sb.</a:t>
            </a:r>
            <a:endParaRPr lang="cs-CZ" sz="2000" i="1" dirty="0">
              <a:solidFill>
                <a:srgbClr val="292929"/>
              </a:solidFill>
              <a:latin typeface="Arial" charset="0"/>
            </a:endParaRPr>
          </a:p>
        </p:txBody>
      </p:sp>
      <p:sp>
        <p:nvSpPr>
          <p:cNvPr id="605" name="Ovál 604">
            <a:extLst>
              <a:ext uri="{FF2B5EF4-FFF2-40B4-BE49-F238E27FC236}">
                <a16:creationId xmlns:a16="http://schemas.microsoft.com/office/drawing/2014/main" id="{C9A23CCC-30EC-48B6-87F9-C4E9DA3D87EC}"/>
              </a:ext>
            </a:extLst>
          </p:cNvPr>
          <p:cNvSpPr/>
          <p:nvPr/>
        </p:nvSpPr>
        <p:spPr bwMode="auto">
          <a:xfrm>
            <a:off x="7540844" y="3111752"/>
            <a:ext cx="2056520" cy="557587"/>
          </a:xfrm>
          <a:prstGeom prst="ellipse">
            <a:avLst/>
          </a:prstGeom>
          <a:solidFill>
            <a:srgbClr val="FFC000"/>
          </a:solid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cs-CZ" sz="2200">
              <a:solidFill>
                <a:srgbClr val="FFC000"/>
              </a:solidFill>
              <a:latin typeface="Arial" charset="0"/>
            </a:endParaRPr>
          </a:p>
        </p:txBody>
      </p:sp>
      <p:sp>
        <p:nvSpPr>
          <p:cNvPr id="606" name="TextovéPole 605">
            <a:extLst>
              <a:ext uri="{FF2B5EF4-FFF2-40B4-BE49-F238E27FC236}">
                <a16:creationId xmlns:a16="http://schemas.microsoft.com/office/drawing/2014/main" id="{6A56654E-EA13-437D-BE2A-1D58501C503B}"/>
              </a:ext>
            </a:extLst>
          </p:cNvPr>
          <p:cNvSpPr txBox="1"/>
          <p:nvPr/>
        </p:nvSpPr>
        <p:spPr>
          <a:xfrm>
            <a:off x="7036788" y="3183931"/>
            <a:ext cx="3168352" cy="400110"/>
          </a:xfrm>
          <a:prstGeom prst="rect">
            <a:avLst/>
          </a:prstGeom>
          <a:noFill/>
        </p:spPr>
        <p:txBody>
          <a:bodyPr wrap="square" rtlCol="0">
            <a:spAutoFit/>
          </a:bodyPr>
          <a:lstStyle/>
          <a:p>
            <a:pPr algn="ctr" eaLnBrk="0" fontAlgn="base" hangingPunct="0">
              <a:spcBef>
                <a:spcPct val="0"/>
              </a:spcBef>
              <a:spcAft>
                <a:spcPct val="0"/>
              </a:spcAft>
              <a:defRPr/>
            </a:pPr>
            <a:r>
              <a:rPr lang="cs-CZ" sz="2000" b="1" i="1" dirty="0">
                <a:solidFill>
                  <a:srgbClr val="0000FF"/>
                </a:solidFill>
                <a:latin typeface="Arial" charset="0"/>
              </a:rPr>
              <a:t>z. 372/2011Sb.</a:t>
            </a:r>
            <a:endParaRPr lang="cs-CZ" sz="2000" i="1" dirty="0">
              <a:solidFill>
                <a:srgbClr val="292929"/>
              </a:solidFill>
              <a:latin typeface="Arial" charset="0"/>
            </a:endParaRPr>
          </a:p>
        </p:txBody>
      </p:sp>
      <p:sp>
        <p:nvSpPr>
          <p:cNvPr id="607" name="Text Box 17">
            <a:extLst>
              <a:ext uri="{FF2B5EF4-FFF2-40B4-BE49-F238E27FC236}">
                <a16:creationId xmlns:a16="http://schemas.microsoft.com/office/drawing/2014/main" id="{E6FD1B5F-4C38-4AED-99D1-ADBE9F0E27F2}"/>
              </a:ext>
            </a:extLst>
          </p:cNvPr>
          <p:cNvSpPr txBox="1">
            <a:spLocks noChangeArrowheads="1"/>
          </p:cNvSpPr>
          <p:nvPr/>
        </p:nvSpPr>
        <p:spPr bwMode="auto">
          <a:xfrm>
            <a:off x="179803" y="3636219"/>
            <a:ext cx="21236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ctr">
              <a:buClr>
                <a:srgbClr val="FFFF00"/>
              </a:buClr>
              <a:defRPr/>
            </a:pPr>
            <a:r>
              <a:rPr kumimoji="0" lang="cs-CZ" altLang="cs-CZ" sz="2800" b="0" i="1" dirty="0">
                <a:solidFill>
                  <a:srgbClr val="0000FF"/>
                </a:solidFill>
                <a:latin typeface="Algerian" panose="04020705040A02060702" pitchFamily="82" charset="0"/>
              </a:rPr>
              <a:t>NR - HZS</a:t>
            </a:r>
          </a:p>
        </p:txBody>
      </p:sp>
      <p:sp>
        <p:nvSpPr>
          <p:cNvPr id="608" name="Text Box 17">
            <a:extLst>
              <a:ext uri="{FF2B5EF4-FFF2-40B4-BE49-F238E27FC236}">
                <a16:creationId xmlns:a16="http://schemas.microsoft.com/office/drawing/2014/main" id="{75D0E3DA-5A11-44EF-B6FF-EF886DB274B1}"/>
              </a:ext>
            </a:extLst>
          </p:cNvPr>
          <p:cNvSpPr txBox="1">
            <a:spLocks noChangeArrowheads="1"/>
          </p:cNvSpPr>
          <p:nvPr/>
        </p:nvSpPr>
        <p:spPr bwMode="auto">
          <a:xfrm>
            <a:off x="9788193" y="3587431"/>
            <a:ext cx="21236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ctr">
              <a:buClr>
                <a:srgbClr val="FFFF00"/>
              </a:buClr>
              <a:defRPr/>
            </a:pPr>
            <a:r>
              <a:rPr kumimoji="0" lang="cs-CZ" altLang="cs-CZ" sz="2800" b="0" i="1" dirty="0">
                <a:solidFill>
                  <a:srgbClr val="0000FF"/>
                </a:solidFill>
                <a:latin typeface="Algerian" panose="04020705040A02060702" pitchFamily="82" charset="0"/>
              </a:rPr>
              <a:t>NR - HOSP</a:t>
            </a:r>
          </a:p>
        </p:txBody>
      </p:sp>
      <p:sp>
        <p:nvSpPr>
          <p:cNvPr id="609" name="Text Box 17">
            <a:extLst>
              <a:ext uri="{FF2B5EF4-FFF2-40B4-BE49-F238E27FC236}">
                <a16:creationId xmlns:a16="http://schemas.microsoft.com/office/drawing/2014/main" id="{1A0F2F90-951E-4CA3-8532-2AA33982B423}"/>
              </a:ext>
            </a:extLst>
          </p:cNvPr>
          <p:cNvSpPr txBox="1">
            <a:spLocks noChangeArrowheads="1"/>
          </p:cNvSpPr>
          <p:nvPr/>
        </p:nvSpPr>
        <p:spPr bwMode="auto">
          <a:xfrm>
            <a:off x="6750001" y="4848426"/>
            <a:ext cx="21236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b="1">
                <a:solidFill>
                  <a:schemeClr val="tx1"/>
                </a:solidFill>
                <a:latin typeface="Arial" charset="0"/>
              </a:defRPr>
            </a:lvl1pPr>
            <a:lvl2pPr marL="742950" indent="-285750">
              <a:defRPr kumimoji="1" sz="2400" b="1">
                <a:solidFill>
                  <a:schemeClr val="tx1"/>
                </a:solidFill>
                <a:latin typeface="Arial" charset="0"/>
              </a:defRPr>
            </a:lvl2pPr>
            <a:lvl3pPr marL="1143000" indent="-228600">
              <a:defRPr kumimoji="1" sz="2400" b="1">
                <a:solidFill>
                  <a:schemeClr val="tx1"/>
                </a:solidFill>
                <a:latin typeface="Arial" charset="0"/>
              </a:defRPr>
            </a:lvl3pPr>
            <a:lvl4pPr marL="1600200" indent="-228600">
              <a:defRPr kumimoji="1" sz="2400" b="1">
                <a:solidFill>
                  <a:schemeClr val="tx1"/>
                </a:solidFill>
                <a:latin typeface="Arial" charset="0"/>
              </a:defRPr>
            </a:lvl4pPr>
            <a:lvl5pPr marL="2057400" indent="-228600">
              <a:defRPr kumimoji="1" sz="2400" b="1">
                <a:solidFill>
                  <a:schemeClr val="tx1"/>
                </a:solidFill>
                <a:latin typeface="Arial" charset="0"/>
              </a:defRPr>
            </a:lvl5pPr>
            <a:lvl6pPr marL="2514600" indent="-228600" eaLnBrk="0" fontAlgn="base" hangingPunct="0">
              <a:spcBef>
                <a:spcPct val="0"/>
              </a:spcBef>
              <a:spcAft>
                <a:spcPct val="0"/>
              </a:spcAft>
              <a:defRPr kumimoji="1" sz="2400" b="1">
                <a:solidFill>
                  <a:schemeClr val="tx1"/>
                </a:solidFill>
                <a:latin typeface="Arial" charset="0"/>
              </a:defRPr>
            </a:lvl6pPr>
            <a:lvl7pPr marL="2971800" indent="-228600" eaLnBrk="0" fontAlgn="base" hangingPunct="0">
              <a:spcBef>
                <a:spcPct val="0"/>
              </a:spcBef>
              <a:spcAft>
                <a:spcPct val="0"/>
              </a:spcAft>
              <a:defRPr kumimoji="1" sz="2400" b="1">
                <a:solidFill>
                  <a:schemeClr val="tx1"/>
                </a:solidFill>
                <a:latin typeface="Arial" charset="0"/>
              </a:defRPr>
            </a:lvl7pPr>
            <a:lvl8pPr marL="3429000" indent="-228600" eaLnBrk="0" fontAlgn="base" hangingPunct="0">
              <a:spcBef>
                <a:spcPct val="0"/>
              </a:spcBef>
              <a:spcAft>
                <a:spcPct val="0"/>
              </a:spcAft>
              <a:defRPr kumimoji="1" sz="2400" b="1">
                <a:solidFill>
                  <a:schemeClr val="tx1"/>
                </a:solidFill>
                <a:latin typeface="Arial" charset="0"/>
              </a:defRPr>
            </a:lvl8pPr>
            <a:lvl9pPr marL="3886200" indent="-228600" eaLnBrk="0" fontAlgn="base" hangingPunct="0">
              <a:spcBef>
                <a:spcPct val="0"/>
              </a:spcBef>
              <a:spcAft>
                <a:spcPct val="0"/>
              </a:spcAft>
              <a:defRPr kumimoji="1" sz="2400" b="1">
                <a:solidFill>
                  <a:schemeClr val="tx1"/>
                </a:solidFill>
                <a:latin typeface="Arial" charset="0"/>
              </a:defRPr>
            </a:lvl9pPr>
          </a:lstStyle>
          <a:p>
            <a:pPr algn="ctr">
              <a:buClr>
                <a:srgbClr val="FFFF00"/>
              </a:buClr>
              <a:defRPr/>
            </a:pPr>
            <a:r>
              <a:rPr kumimoji="0" lang="cs-CZ" altLang="cs-CZ" sz="2800" b="0" i="1" dirty="0">
                <a:solidFill>
                  <a:srgbClr val="0000FF"/>
                </a:solidFill>
                <a:latin typeface="Algerian" panose="04020705040A02060702" pitchFamily="82" charset="0"/>
              </a:rPr>
              <a:t>CZ-DRG</a:t>
            </a:r>
          </a:p>
        </p:txBody>
      </p:sp>
      <p:sp>
        <p:nvSpPr>
          <p:cNvPr id="610" name="Nadpis 1">
            <a:extLst>
              <a:ext uri="{FF2B5EF4-FFF2-40B4-BE49-F238E27FC236}">
                <a16:creationId xmlns:a16="http://schemas.microsoft.com/office/drawing/2014/main" id="{C649C6E6-8FB5-410E-B483-5E8E20D62B20}"/>
              </a:ext>
            </a:extLst>
          </p:cNvPr>
          <p:cNvSpPr txBox="1">
            <a:spLocks/>
          </p:cNvSpPr>
          <p:nvPr/>
        </p:nvSpPr>
        <p:spPr>
          <a:xfrm>
            <a:off x="7842391" y="987453"/>
            <a:ext cx="4080926" cy="175542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cs-CZ" sz="3400" b="1" i="0" u="none" strike="noStrike" kern="1200" cap="none" spc="0" normalizeH="0" baseline="0" noProof="0" dirty="0">
                <a:ln>
                  <a:noFill/>
                </a:ln>
                <a:solidFill>
                  <a:srgbClr val="D71440"/>
                </a:solidFill>
                <a:effectLst/>
                <a:uLnTx/>
                <a:uFillTx/>
                <a:latin typeface="Calibri" panose="020F0502020204030204"/>
                <a:ea typeface="+mj-ea"/>
                <a:cs typeface="+mj-cs"/>
              </a:rPr>
              <a:t>…… včetně legislativního zázemí </a:t>
            </a:r>
          </a:p>
        </p:txBody>
      </p:sp>
      <p:sp>
        <p:nvSpPr>
          <p:cNvPr id="268" name="Ovál 267">
            <a:extLst>
              <a:ext uri="{FF2B5EF4-FFF2-40B4-BE49-F238E27FC236}">
                <a16:creationId xmlns:a16="http://schemas.microsoft.com/office/drawing/2014/main" id="{BC26E0F0-F36E-40A1-BC66-09938715775E}"/>
              </a:ext>
            </a:extLst>
          </p:cNvPr>
          <p:cNvSpPr/>
          <p:nvPr/>
        </p:nvSpPr>
        <p:spPr bwMode="auto">
          <a:xfrm>
            <a:off x="7533741" y="194946"/>
            <a:ext cx="2056520" cy="557587"/>
          </a:xfrm>
          <a:prstGeom prst="ellipse">
            <a:avLst/>
          </a:prstGeom>
          <a:solidFill>
            <a:srgbClr val="FFC000"/>
          </a:solid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cs-CZ" sz="2200">
              <a:solidFill>
                <a:srgbClr val="FFC000"/>
              </a:solidFill>
              <a:latin typeface="Arial" charset="0"/>
            </a:endParaRPr>
          </a:p>
        </p:txBody>
      </p:sp>
      <p:sp>
        <p:nvSpPr>
          <p:cNvPr id="269" name="TextovéPole 268">
            <a:extLst>
              <a:ext uri="{FF2B5EF4-FFF2-40B4-BE49-F238E27FC236}">
                <a16:creationId xmlns:a16="http://schemas.microsoft.com/office/drawing/2014/main" id="{FB0636B4-30A6-4739-96C8-7FC8F9E17871}"/>
              </a:ext>
            </a:extLst>
          </p:cNvPr>
          <p:cNvSpPr txBox="1"/>
          <p:nvPr/>
        </p:nvSpPr>
        <p:spPr>
          <a:xfrm>
            <a:off x="6967548" y="252323"/>
            <a:ext cx="3168352" cy="400110"/>
          </a:xfrm>
          <a:prstGeom prst="rect">
            <a:avLst/>
          </a:prstGeom>
          <a:noFill/>
        </p:spPr>
        <p:txBody>
          <a:bodyPr wrap="square" rtlCol="0">
            <a:spAutoFit/>
          </a:bodyPr>
          <a:lstStyle/>
          <a:p>
            <a:pPr algn="ctr" eaLnBrk="0" fontAlgn="base" hangingPunct="0">
              <a:spcBef>
                <a:spcPct val="0"/>
              </a:spcBef>
              <a:spcAft>
                <a:spcPct val="0"/>
              </a:spcAft>
              <a:defRPr/>
            </a:pPr>
            <a:r>
              <a:rPr lang="cs-CZ" sz="2000" b="1" i="1" dirty="0">
                <a:solidFill>
                  <a:srgbClr val="0000FF"/>
                </a:solidFill>
                <a:latin typeface="Arial" charset="0"/>
              </a:rPr>
              <a:t>z. 325/2021Sb.</a:t>
            </a:r>
            <a:endParaRPr lang="cs-CZ" sz="2000" i="1" dirty="0">
              <a:solidFill>
                <a:srgbClr val="292929"/>
              </a:solidFill>
              <a:latin typeface="Arial" charset="0"/>
            </a:endParaRPr>
          </a:p>
        </p:txBody>
      </p:sp>
    </p:spTree>
    <p:extLst>
      <p:ext uri="{BB962C8B-B14F-4D97-AF65-F5344CB8AC3E}">
        <p14:creationId xmlns:p14="http://schemas.microsoft.com/office/powerpoint/2010/main" val="3816908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4">
            <a:extLst>
              <a:ext uri="{FF2B5EF4-FFF2-40B4-BE49-F238E27FC236}">
                <a16:creationId xmlns:a16="http://schemas.microsoft.com/office/drawing/2014/main" id="{B9A1BCAC-070A-125F-351B-12585093B6E9}"/>
              </a:ext>
            </a:extLst>
          </p:cNvPr>
          <p:cNvSpPr txBox="1">
            <a:spLocks/>
          </p:cNvSpPr>
          <p:nvPr/>
        </p:nvSpPr>
        <p:spPr>
          <a:xfrm>
            <a:off x="838200" y="798432"/>
            <a:ext cx="10515600" cy="136374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cs-CZ" sz="2600" b="1" kern="1200" dirty="0" smtClean="0">
                <a:solidFill>
                  <a:srgbClr val="D71440"/>
                </a:solidFill>
                <a:latin typeface="+mn-lt"/>
                <a:ea typeface="+mn-ea"/>
                <a:cs typeface="+mn-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3200" b="1" i="0" u="none" strike="noStrike" kern="1200" cap="none" spc="0" normalizeH="0" baseline="0" noProof="0" dirty="0">
                <a:ln>
                  <a:noFill/>
                </a:ln>
                <a:solidFill>
                  <a:srgbClr val="D71440"/>
                </a:solidFill>
                <a:effectLst/>
                <a:uLnTx/>
                <a:uFillTx/>
                <a:latin typeface="Calibri" panose="020F0502020204030204"/>
                <a:ea typeface="+mn-ea"/>
                <a:cs typeface="+mn-cs"/>
              </a:rPr>
              <a:t>Program podpory Všeobecného lékařství je úspěšně realizován a lékařské fakulty nárůstem počtu nově zahájených studií v ČJ dokonce převyšují původní závazek </a:t>
            </a:r>
            <a:endParaRPr kumimoji="0" lang="en-GB" sz="3200" b="1" i="0" u="none" strike="noStrike" kern="1200" cap="none" spc="0" normalizeH="0" baseline="0" noProof="0" dirty="0">
              <a:ln>
                <a:noFill/>
              </a:ln>
              <a:solidFill>
                <a:srgbClr val="D71440"/>
              </a:solidFill>
              <a:effectLst/>
              <a:uLnTx/>
              <a:uFillTx/>
              <a:latin typeface="Calibri" panose="020F0502020204030204"/>
              <a:ea typeface="+mn-ea"/>
              <a:cs typeface="+mn-cs"/>
            </a:endParaRPr>
          </a:p>
        </p:txBody>
      </p:sp>
      <p:sp>
        <p:nvSpPr>
          <p:cNvPr id="4" name="TextovéPole 3">
            <a:extLst>
              <a:ext uri="{FF2B5EF4-FFF2-40B4-BE49-F238E27FC236}">
                <a16:creationId xmlns:a16="http://schemas.microsoft.com/office/drawing/2014/main" id="{09778395-AC45-F84A-A8B7-AD6FB8D9985C}"/>
              </a:ext>
            </a:extLst>
          </p:cNvPr>
          <p:cNvSpPr txBox="1"/>
          <p:nvPr/>
        </p:nvSpPr>
        <p:spPr>
          <a:xfrm>
            <a:off x="633047" y="2988770"/>
            <a:ext cx="4220308"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800" b="0" i="0" u="none" strike="noStrike" kern="1200" cap="none" spc="0" normalizeH="0" baseline="0" noProof="0" dirty="0">
                <a:ln>
                  <a:noFill/>
                </a:ln>
                <a:solidFill>
                  <a:prstClr val="black"/>
                </a:solidFill>
                <a:effectLst/>
                <a:uLnTx/>
                <a:uFillTx/>
                <a:latin typeface="Calibri" panose="020F0502020204030204"/>
                <a:ea typeface="+mn-ea"/>
                <a:cs typeface="+mn-cs"/>
              </a:rPr>
              <a:t>Průměrný roční počet nově zapsaných studentů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800" b="1" i="0" u="none" strike="noStrike" kern="1200" cap="none" spc="0" normalizeH="0" baseline="0" noProof="0" dirty="0">
                <a:ln>
                  <a:noFill/>
                </a:ln>
                <a:solidFill>
                  <a:prstClr val="black"/>
                </a:solidFill>
                <a:effectLst/>
                <a:uLnTx/>
                <a:uFillTx/>
                <a:latin typeface="Calibri" panose="020F0502020204030204"/>
                <a:ea typeface="+mn-ea"/>
                <a:cs typeface="+mn-cs"/>
              </a:rPr>
              <a:t>v letech 2015 – 2018:</a:t>
            </a:r>
          </a:p>
        </p:txBody>
      </p:sp>
      <p:sp>
        <p:nvSpPr>
          <p:cNvPr id="5" name="TextovéPole 4">
            <a:extLst>
              <a:ext uri="{FF2B5EF4-FFF2-40B4-BE49-F238E27FC236}">
                <a16:creationId xmlns:a16="http://schemas.microsoft.com/office/drawing/2014/main" id="{A448A28A-9F03-52C0-F714-87C8EF73571F}"/>
              </a:ext>
            </a:extLst>
          </p:cNvPr>
          <p:cNvSpPr txBox="1"/>
          <p:nvPr/>
        </p:nvSpPr>
        <p:spPr>
          <a:xfrm>
            <a:off x="7243397" y="2988770"/>
            <a:ext cx="4438648"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800" b="0" i="0" u="none" strike="noStrike" kern="1200" cap="none" spc="0" normalizeH="0" baseline="0" noProof="0" dirty="0">
                <a:ln>
                  <a:noFill/>
                </a:ln>
                <a:solidFill>
                  <a:prstClr val="black"/>
                </a:solidFill>
                <a:effectLst/>
                <a:uLnTx/>
                <a:uFillTx/>
                <a:latin typeface="Calibri" panose="020F0502020204030204"/>
                <a:ea typeface="+mn-ea"/>
                <a:cs typeface="+mn-cs"/>
              </a:rPr>
              <a:t>Průměrný roční počet nově zapsaných studentů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800" b="1" i="0" u="none" strike="noStrike" kern="1200" cap="none" spc="0" normalizeH="0" baseline="0" noProof="0" dirty="0">
                <a:ln>
                  <a:noFill/>
                </a:ln>
                <a:solidFill>
                  <a:prstClr val="black"/>
                </a:solidFill>
                <a:effectLst/>
                <a:uLnTx/>
                <a:uFillTx/>
                <a:latin typeface="Calibri" panose="020F0502020204030204"/>
                <a:ea typeface="+mn-ea"/>
                <a:cs typeface="+mn-cs"/>
              </a:rPr>
              <a:t>v letech 2019 - 2023:</a:t>
            </a:r>
          </a:p>
        </p:txBody>
      </p:sp>
      <p:sp>
        <p:nvSpPr>
          <p:cNvPr id="6" name="Šipka: doprava 5">
            <a:extLst>
              <a:ext uri="{FF2B5EF4-FFF2-40B4-BE49-F238E27FC236}">
                <a16:creationId xmlns:a16="http://schemas.microsoft.com/office/drawing/2014/main" id="{7D996D6B-9EF5-8D5D-EA31-8A37C8DCD3F1}"/>
              </a:ext>
            </a:extLst>
          </p:cNvPr>
          <p:cNvSpPr/>
          <p:nvPr/>
        </p:nvSpPr>
        <p:spPr>
          <a:xfrm>
            <a:off x="5438776" y="3382415"/>
            <a:ext cx="1219200" cy="552450"/>
          </a:xfrm>
          <a:prstGeom prst="rightArrow">
            <a:avLst/>
          </a:prstGeom>
          <a:solidFill>
            <a:srgbClr val="00008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ovéPole 7">
            <a:extLst>
              <a:ext uri="{FF2B5EF4-FFF2-40B4-BE49-F238E27FC236}">
                <a16:creationId xmlns:a16="http://schemas.microsoft.com/office/drawing/2014/main" id="{6013252D-130E-0A80-9A16-717DA48ACB1E}"/>
              </a:ext>
            </a:extLst>
          </p:cNvPr>
          <p:cNvSpPr txBox="1"/>
          <p:nvPr/>
        </p:nvSpPr>
        <p:spPr>
          <a:xfrm>
            <a:off x="4853355" y="5592969"/>
            <a:ext cx="2181227" cy="707886"/>
          </a:xfrm>
          <a:prstGeom prst="rect">
            <a:avLst/>
          </a:prstGeom>
          <a:solidFill>
            <a:srgbClr val="FFFF00"/>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4000" b="1" i="0" u="none" strike="noStrike" kern="1200" cap="none" spc="0" normalizeH="0" baseline="0" noProof="0" dirty="0">
                <a:ln>
                  <a:noFill/>
                </a:ln>
                <a:solidFill>
                  <a:prstClr val="black"/>
                </a:solidFill>
                <a:effectLst/>
                <a:uLnTx/>
                <a:uFillTx/>
                <a:latin typeface="Calibri" panose="020F0502020204030204"/>
                <a:ea typeface="+mn-ea"/>
                <a:cs typeface="+mn-cs"/>
              </a:rPr>
              <a:t>+ 28,2 % </a:t>
            </a:r>
          </a:p>
        </p:txBody>
      </p:sp>
      <p:sp>
        <p:nvSpPr>
          <p:cNvPr id="7" name="TextovéPole 6">
            <a:extLst>
              <a:ext uri="{FF2B5EF4-FFF2-40B4-BE49-F238E27FC236}">
                <a16:creationId xmlns:a16="http://schemas.microsoft.com/office/drawing/2014/main" id="{1E0911D9-E558-FF82-6A9D-52CF71D47143}"/>
              </a:ext>
            </a:extLst>
          </p:cNvPr>
          <p:cNvSpPr txBox="1"/>
          <p:nvPr/>
        </p:nvSpPr>
        <p:spPr>
          <a:xfrm>
            <a:off x="1927274" y="4550737"/>
            <a:ext cx="1411540" cy="707886"/>
          </a:xfrm>
          <a:prstGeom prst="rect">
            <a:avLst/>
          </a:prstGeom>
          <a:solidFill>
            <a:srgbClr val="0000FF"/>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4000" b="1" i="0" u="none" strike="noStrike" kern="1200" cap="none" spc="0" normalizeH="0" baseline="0" noProof="0" dirty="0">
                <a:ln>
                  <a:noFill/>
                </a:ln>
                <a:solidFill>
                  <a:prstClr val="white"/>
                </a:solidFill>
                <a:effectLst/>
                <a:uLnTx/>
                <a:uFillTx/>
                <a:latin typeface="Calibri" panose="020F0502020204030204"/>
                <a:ea typeface="+mn-ea"/>
                <a:cs typeface="+mn-cs"/>
              </a:rPr>
              <a:t>1524</a:t>
            </a:r>
          </a:p>
        </p:txBody>
      </p:sp>
      <p:sp>
        <p:nvSpPr>
          <p:cNvPr id="10" name="TextovéPole 9">
            <a:extLst>
              <a:ext uri="{FF2B5EF4-FFF2-40B4-BE49-F238E27FC236}">
                <a16:creationId xmlns:a16="http://schemas.microsoft.com/office/drawing/2014/main" id="{7800DFBC-6522-02E1-3436-D9E6C3CBA9E9}"/>
              </a:ext>
            </a:extLst>
          </p:cNvPr>
          <p:cNvSpPr txBox="1"/>
          <p:nvPr/>
        </p:nvSpPr>
        <p:spPr>
          <a:xfrm>
            <a:off x="8366550" y="4435093"/>
            <a:ext cx="1411540" cy="707886"/>
          </a:xfrm>
          <a:prstGeom prst="rect">
            <a:avLst/>
          </a:prstGeom>
          <a:solidFill>
            <a:srgbClr val="0000FF"/>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4000" b="1" i="0" u="none" strike="noStrike" kern="1200" cap="none" spc="0" normalizeH="0" baseline="0" noProof="0" dirty="0">
                <a:ln>
                  <a:noFill/>
                </a:ln>
                <a:solidFill>
                  <a:prstClr val="white"/>
                </a:solidFill>
                <a:effectLst/>
                <a:uLnTx/>
                <a:uFillTx/>
                <a:latin typeface="Calibri" panose="020F0502020204030204"/>
                <a:ea typeface="+mn-ea"/>
                <a:cs typeface="+mn-cs"/>
              </a:rPr>
              <a:t>1953</a:t>
            </a:r>
          </a:p>
        </p:txBody>
      </p:sp>
    </p:spTree>
    <p:extLst>
      <p:ext uri="{BB962C8B-B14F-4D97-AF65-F5344CB8AC3E}">
        <p14:creationId xmlns:p14="http://schemas.microsoft.com/office/powerpoint/2010/main" val="21829198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5228D81-B88F-337A-EB1C-0DFBBA6A3D36}"/>
              </a:ext>
            </a:extLst>
          </p:cNvPr>
          <p:cNvSpPr>
            <a:spLocks noGrp="1"/>
          </p:cNvSpPr>
          <p:nvPr>
            <p:ph type="title"/>
          </p:nvPr>
        </p:nvSpPr>
        <p:spPr>
          <a:xfrm>
            <a:off x="272590" y="220080"/>
            <a:ext cx="11919409" cy="538364"/>
          </a:xfrm>
        </p:spPr>
        <p:txBody>
          <a:bodyPr>
            <a:noAutofit/>
          </a:bodyPr>
          <a:lstStyle/>
          <a:p>
            <a:r>
              <a:rPr lang="cs-CZ" sz="2400" dirty="0"/>
              <a:t>Celkový přehled počtu </a:t>
            </a:r>
            <a:r>
              <a:rPr lang="cs-CZ" sz="2400" u="sng" dirty="0"/>
              <a:t>poprvé zapsaných</a:t>
            </a:r>
            <a:r>
              <a:rPr lang="cs-CZ" sz="2400" dirty="0"/>
              <a:t> v oboru Všeobecné lékařství dle typu studia</a:t>
            </a:r>
          </a:p>
        </p:txBody>
      </p:sp>
      <p:sp>
        <p:nvSpPr>
          <p:cNvPr id="4" name="TextovéPole 3">
            <a:extLst>
              <a:ext uri="{FF2B5EF4-FFF2-40B4-BE49-F238E27FC236}">
                <a16:creationId xmlns:a16="http://schemas.microsoft.com/office/drawing/2014/main" id="{274E0A50-9168-115A-61D2-D0D0FEB59CCA}"/>
              </a:ext>
            </a:extLst>
          </p:cNvPr>
          <p:cNvSpPr txBox="1"/>
          <p:nvPr/>
        </p:nvSpPr>
        <p:spPr>
          <a:xfrm>
            <a:off x="11224073" y="4408501"/>
            <a:ext cx="832878" cy="369332"/>
          </a:xfrm>
          <a:prstGeom prst="rect">
            <a:avLst/>
          </a:prstGeom>
          <a:solidFill>
            <a:schemeClr val="accent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white"/>
                </a:solidFill>
                <a:effectLst/>
                <a:uLnTx/>
                <a:uFillTx/>
                <a:latin typeface="Calibri" panose="020F0502020204030204"/>
                <a:ea typeface="+mn-ea"/>
                <a:cs typeface="+mn-cs"/>
              </a:rPr>
              <a:t>+ 28 %</a:t>
            </a:r>
          </a:p>
        </p:txBody>
      </p:sp>
      <p:sp>
        <p:nvSpPr>
          <p:cNvPr id="5" name="TextovéPole 4">
            <a:extLst>
              <a:ext uri="{FF2B5EF4-FFF2-40B4-BE49-F238E27FC236}">
                <a16:creationId xmlns:a16="http://schemas.microsoft.com/office/drawing/2014/main" id="{90F3AA97-3C44-E147-39D5-D7D12C1459BE}"/>
              </a:ext>
            </a:extLst>
          </p:cNvPr>
          <p:cNvSpPr txBox="1"/>
          <p:nvPr/>
        </p:nvSpPr>
        <p:spPr>
          <a:xfrm>
            <a:off x="11233699" y="4786427"/>
            <a:ext cx="832878" cy="369332"/>
          </a:xfrm>
          <a:prstGeom prst="rect">
            <a:avLst/>
          </a:prstGeom>
          <a:solidFill>
            <a:srgbClr val="00B05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white"/>
                </a:solidFill>
                <a:effectLst/>
                <a:uLnTx/>
                <a:uFillTx/>
                <a:latin typeface="Calibri" panose="020F0502020204030204"/>
                <a:ea typeface="+mn-ea"/>
                <a:cs typeface="+mn-cs"/>
              </a:rPr>
              <a:t>+ 31 %</a:t>
            </a:r>
          </a:p>
        </p:txBody>
      </p:sp>
      <p:sp>
        <p:nvSpPr>
          <p:cNvPr id="6" name="TextovéPole 5">
            <a:extLst>
              <a:ext uri="{FF2B5EF4-FFF2-40B4-BE49-F238E27FC236}">
                <a16:creationId xmlns:a16="http://schemas.microsoft.com/office/drawing/2014/main" id="{2F6DA8FE-756B-BE54-CE50-7F0E9E969192}"/>
              </a:ext>
            </a:extLst>
          </p:cNvPr>
          <p:cNvSpPr txBox="1"/>
          <p:nvPr/>
        </p:nvSpPr>
        <p:spPr>
          <a:xfrm>
            <a:off x="11233699" y="5160056"/>
            <a:ext cx="832878" cy="369332"/>
          </a:xfrm>
          <a:prstGeom prst="rect">
            <a:avLst/>
          </a:prstGeom>
          <a:solidFill>
            <a:srgbClr val="FFC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+ 17 %</a:t>
            </a:r>
          </a:p>
        </p:txBody>
      </p:sp>
      <p:sp>
        <p:nvSpPr>
          <p:cNvPr id="7" name="TextovéPole 6">
            <a:extLst>
              <a:ext uri="{FF2B5EF4-FFF2-40B4-BE49-F238E27FC236}">
                <a16:creationId xmlns:a16="http://schemas.microsoft.com/office/drawing/2014/main" id="{EF6E81EA-25B1-52C5-92E0-8E1CCC78EA5D}"/>
              </a:ext>
            </a:extLst>
          </p:cNvPr>
          <p:cNvSpPr txBox="1"/>
          <p:nvPr/>
        </p:nvSpPr>
        <p:spPr>
          <a:xfrm>
            <a:off x="8180825" y="3143121"/>
            <a:ext cx="376779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D71440"/>
                </a:solidFill>
                <a:effectLst/>
                <a:uLnTx/>
                <a:uFillTx/>
                <a:latin typeface="Calibri" panose="020F0502020204030204"/>
                <a:ea typeface="+mn-ea"/>
                <a:cs typeface="+mn-cs"/>
              </a:rPr>
              <a:t>Lékařské fakulty program úspěšně plní od roku 2019</a:t>
            </a:r>
          </a:p>
        </p:txBody>
      </p:sp>
      <p:graphicFrame>
        <p:nvGraphicFramePr>
          <p:cNvPr id="34" name="Graf 33">
            <a:extLst>
              <a:ext uri="{FF2B5EF4-FFF2-40B4-BE49-F238E27FC236}">
                <a16:creationId xmlns:a16="http://schemas.microsoft.com/office/drawing/2014/main" id="{A747EBCA-06B6-21A8-16F8-2052B13A64B1}"/>
              </a:ext>
            </a:extLst>
          </p:cNvPr>
          <p:cNvGraphicFramePr/>
          <p:nvPr/>
        </p:nvGraphicFramePr>
        <p:xfrm>
          <a:off x="1401325" y="3224683"/>
          <a:ext cx="6314133" cy="3380900"/>
        </p:xfrm>
        <a:graphic>
          <a:graphicData uri="http://schemas.openxmlformats.org/drawingml/2006/chart">
            <c:chart xmlns:c="http://schemas.openxmlformats.org/drawingml/2006/chart" xmlns:r="http://schemas.openxmlformats.org/officeDocument/2006/relationships" r:id="rId2"/>
          </a:graphicData>
        </a:graphic>
      </p:graphicFrame>
      <p:sp>
        <p:nvSpPr>
          <p:cNvPr id="35" name="Obdélník 34">
            <a:extLst>
              <a:ext uri="{FF2B5EF4-FFF2-40B4-BE49-F238E27FC236}">
                <a16:creationId xmlns:a16="http://schemas.microsoft.com/office/drawing/2014/main" id="{557A6320-A0A5-C454-E5D0-C8B7E5E42076}"/>
              </a:ext>
            </a:extLst>
          </p:cNvPr>
          <p:cNvSpPr/>
          <p:nvPr/>
        </p:nvSpPr>
        <p:spPr>
          <a:xfrm>
            <a:off x="7715458" y="6287136"/>
            <a:ext cx="1518606"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Arial" panose="020B0604020202020204" pitchFamily="34" charset="0"/>
              </a:rPr>
              <a:t>Rok studia</a:t>
            </a:r>
          </a:p>
        </p:txBody>
      </p:sp>
      <p:sp>
        <p:nvSpPr>
          <p:cNvPr id="36" name="Obdélník 35">
            <a:extLst>
              <a:ext uri="{FF2B5EF4-FFF2-40B4-BE49-F238E27FC236}">
                <a16:creationId xmlns:a16="http://schemas.microsoft.com/office/drawing/2014/main" id="{92D5F88D-860D-3BAE-F713-AE21553D685D}"/>
              </a:ext>
            </a:extLst>
          </p:cNvPr>
          <p:cNvSpPr/>
          <p:nvPr/>
        </p:nvSpPr>
        <p:spPr>
          <a:xfrm>
            <a:off x="182960" y="3283709"/>
            <a:ext cx="1250603" cy="738664"/>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Arial" panose="020B0604020202020204" pitchFamily="34" charset="0"/>
              </a:rPr>
              <a:t>Počet poprvé zapsaných</a:t>
            </a:r>
          </a:p>
        </p:txBody>
      </p:sp>
      <p:sp>
        <p:nvSpPr>
          <p:cNvPr id="37" name="Obdélník 36">
            <a:extLst>
              <a:ext uri="{FF2B5EF4-FFF2-40B4-BE49-F238E27FC236}">
                <a16:creationId xmlns:a16="http://schemas.microsoft.com/office/drawing/2014/main" id="{0C5472E7-7D3D-1032-BBCD-F97C24FAC21A}"/>
              </a:ext>
            </a:extLst>
          </p:cNvPr>
          <p:cNvSpPr/>
          <p:nvPr/>
        </p:nvSpPr>
        <p:spPr>
          <a:xfrm>
            <a:off x="8294784" y="4185994"/>
            <a:ext cx="3220941" cy="1477328"/>
          </a:xfrm>
          <a:prstGeom prst="rect">
            <a:avLst/>
          </a:prstGeom>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mn-cs"/>
              </a:rPr>
              <a:t>Poprvé zapsaní celkem</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mn-cs"/>
              </a:rPr>
              <a:t>Poprvé zapsaní v ČJ</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mn-cs"/>
              </a:rPr>
              <a:t>Poprvé zapsaní v ČJ - občané ČR</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mn-cs"/>
              </a:rPr>
              <a:t>Poprvé zapsaní v ČJ – cizinci</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mn-cs"/>
              </a:rPr>
              <a:t>Poprvé zapsaní v AJ</a:t>
            </a:r>
          </a:p>
        </p:txBody>
      </p:sp>
      <p:cxnSp>
        <p:nvCxnSpPr>
          <p:cNvPr id="38" name="Přímá spojnice 37">
            <a:extLst>
              <a:ext uri="{FF2B5EF4-FFF2-40B4-BE49-F238E27FC236}">
                <a16:creationId xmlns:a16="http://schemas.microsoft.com/office/drawing/2014/main" id="{F86FCEDF-822F-23A0-E9F8-C1283652C3F5}"/>
              </a:ext>
            </a:extLst>
          </p:cNvPr>
          <p:cNvCxnSpPr>
            <a:cxnSpLocks/>
          </p:cNvCxnSpPr>
          <p:nvPr/>
        </p:nvCxnSpPr>
        <p:spPr bwMode="auto">
          <a:xfrm>
            <a:off x="7899898" y="4352541"/>
            <a:ext cx="385260" cy="0"/>
          </a:xfrm>
          <a:prstGeom prst="line">
            <a:avLst/>
          </a:prstGeom>
          <a:solidFill>
            <a:srgbClr val="A38B69"/>
          </a:solidFill>
          <a:ln w="28575" cap="flat" cmpd="sng" algn="ctr">
            <a:solidFill>
              <a:srgbClr val="292929">
                <a:lumMod val="90000"/>
                <a:lumOff val="10000"/>
              </a:srgbClr>
            </a:solidFill>
            <a:prstDash val="solid"/>
            <a:round/>
            <a:headEnd type="none" w="med" len="med"/>
            <a:tailEnd type="none" w="med" len="med"/>
          </a:ln>
          <a:effectLst/>
        </p:spPr>
      </p:cxnSp>
      <p:cxnSp>
        <p:nvCxnSpPr>
          <p:cNvPr id="39" name="Přímá spojnice 38">
            <a:extLst>
              <a:ext uri="{FF2B5EF4-FFF2-40B4-BE49-F238E27FC236}">
                <a16:creationId xmlns:a16="http://schemas.microsoft.com/office/drawing/2014/main" id="{E33BEE14-F00B-5A23-17C7-E7F8E1A10E27}"/>
              </a:ext>
            </a:extLst>
          </p:cNvPr>
          <p:cNvCxnSpPr>
            <a:cxnSpLocks/>
          </p:cNvCxnSpPr>
          <p:nvPr/>
        </p:nvCxnSpPr>
        <p:spPr bwMode="auto">
          <a:xfrm>
            <a:off x="7899898" y="4642448"/>
            <a:ext cx="385260" cy="0"/>
          </a:xfrm>
          <a:prstGeom prst="line">
            <a:avLst/>
          </a:prstGeom>
          <a:solidFill>
            <a:srgbClr val="A38B69"/>
          </a:solidFill>
          <a:ln w="28575" cap="flat" cmpd="sng" algn="ctr">
            <a:solidFill>
              <a:srgbClr val="0070C0"/>
            </a:solidFill>
            <a:prstDash val="solid"/>
            <a:round/>
            <a:headEnd type="none" w="med" len="med"/>
            <a:tailEnd type="none" w="med" len="med"/>
          </a:ln>
          <a:effectLst/>
        </p:spPr>
      </p:cxnSp>
      <p:cxnSp>
        <p:nvCxnSpPr>
          <p:cNvPr id="40" name="Přímá spojnice 39">
            <a:extLst>
              <a:ext uri="{FF2B5EF4-FFF2-40B4-BE49-F238E27FC236}">
                <a16:creationId xmlns:a16="http://schemas.microsoft.com/office/drawing/2014/main" id="{A04C57B0-8328-141C-203D-A8CD58F45F21}"/>
              </a:ext>
            </a:extLst>
          </p:cNvPr>
          <p:cNvCxnSpPr>
            <a:cxnSpLocks/>
          </p:cNvCxnSpPr>
          <p:nvPr/>
        </p:nvCxnSpPr>
        <p:spPr bwMode="auto">
          <a:xfrm>
            <a:off x="7899898" y="4932355"/>
            <a:ext cx="385260" cy="0"/>
          </a:xfrm>
          <a:prstGeom prst="line">
            <a:avLst/>
          </a:prstGeom>
          <a:solidFill>
            <a:srgbClr val="A38B69"/>
          </a:solidFill>
          <a:ln w="28575" cap="flat" cmpd="sng" algn="ctr">
            <a:solidFill>
              <a:srgbClr val="00B050"/>
            </a:solidFill>
            <a:prstDash val="solid"/>
            <a:round/>
            <a:headEnd type="none" w="med" len="med"/>
            <a:tailEnd type="none" w="med" len="med"/>
          </a:ln>
          <a:effectLst/>
        </p:spPr>
      </p:cxnSp>
      <p:cxnSp>
        <p:nvCxnSpPr>
          <p:cNvPr id="41" name="Přímá spojnice 40">
            <a:extLst>
              <a:ext uri="{FF2B5EF4-FFF2-40B4-BE49-F238E27FC236}">
                <a16:creationId xmlns:a16="http://schemas.microsoft.com/office/drawing/2014/main" id="{51D7E0B3-C20D-1819-72E0-8CE6BA667F8E}"/>
              </a:ext>
            </a:extLst>
          </p:cNvPr>
          <p:cNvCxnSpPr>
            <a:cxnSpLocks/>
          </p:cNvCxnSpPr>
          <p:nvPr/>
        </p:nvCxnSpPr>
        <p:spPr bwMode="auto">
          <a:xfrm>
            <a:off x="7899898" y="5222262"/>
            <a:ext cx="385260" cy="0"/>
          </a:xfrm>
          <a:prstGeom prst="line">
            <a:avLst/>
          </a:prstGeom>
          <a:solidFill>
            <a:srgbClr val="A38B69"/>
          </a:solidFill>
          <a:ln w="28575" cap="flat" cmpd="sng" algn="ctr">
            <a:solidFill>
              <a:srgbClr val="FFC000"/>
            </a:solidFill>
            <a:prstDash val="solid"/>
            <a:round/>
            <a:headEnd type="none" w="med" len="med"/>
            <a:tailEnd type="none" w="med" len="med"/>
          </a:ln>
          <a:effectLst/>
        </p:spPr>
      </p:cxnSp>
      <p:sp>
        <p:nvSpPr>
          <p:cNvPr id="42" name="Obdélník 41">
            <a:extLst>
              <a:ext uri="{FF2B5EF4-FFF2-40B4-BE49-F238E27FC236}">
                <a16:creationId xmlns:a16="http://schemas.microsoft.com/office/drawing/2014/main" id="{E6C87553-1391-73E3-B090-A750172E04E1}"/>
              </a:ext>
            </a:extLst>
          </p:cNvPr>
          <p:cNvSpPr/>
          <p:nvPr/>
        </p:nvSpPr>
        <p:spPr>
          <a:xfrm>
            <a:off x="10335851" y="6556854"/>
            <a:ext cx="1703749" cy="2974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333" b="0" i="0" u="none" strike="noStrike" kern="1200" cap="none" spc="0" normalizeH="0" baseline="0" noProof="0" dirty="0">
                <a:ln>
                  <a:noFill/>
                </a:ln>
                <a:solidFill>
                  <a:prstClr val="black"/>
                </a:solidFill>
                <a:effectLst/>
                <a:uLnTx/>
                <a:uFillTx/>
                <a:latin typeface="Calibri" panose="020F0502020204030204"/>
                <a:ea typeface="+mn-ea"/>
                <a:cs typeface="+mn-cs"/>
              </a:rPr>
              <a:t>Zdroj: MŠMT</a:t>
            </a:r>
          </a:p>
        </p:txBody>
      </p:sp>
      <p:cxnSp>
        <p:nvCxnSpPr>
          <p:cNvPr id="43" name="Přímá spojnice 42">
            <a:extLst>
              <a:ext uri="{FF2B5EF4-FFF2-40B4-BE49-F238E27FC236}">
                <a16:creationId xmlns:a16="http://schemas.microsoft.com/office/drawing/2014/main" id="{AD4857D9-0C76-E0F5-C707-113DCD4A17F8}"/>
              </a:ext>
            </a:extLst>
          </p:cNvPr>
          <p:cNvCxnSpPr>
            <a:cxnSpLocks/>
          </p:cNvCxnSpPr>
          <p:nvPr/>
        </p:nvCxnSpPr>
        <p:spPr bwMode="auto">
          <a:xfrm>
            <a:off x="7899898" y="5512170"/>
            <a:ext cx="385260" cy="0"/>
          </a:xfrm>
          <a:prstGeom prst="line">
            <a:avLst/>
          </a:prstGeom>
          <a:solidFill>
            <a:srgbClr val="A38B69"/>
          </a:solidFill>
          <a:ln w="28575" cap="flat" cmpd="sng" algn="ctr">
            <a:solidFill>
              <a:schemeClr val="bg1">
                <a:lumMod val="75000"/>
              </a:schemeClr>
            </a:solidFill>
            <a:prstDash val="solid"/>
            <a:round/>
            <a:headEnd type="none" w="med" len="med"/>
            <a:tailEnd type="none" w="med" len="med"/>
          </a:ln>
          <a:effectLst/>
        </p:spPr>
      </p:cxnSp>
      <p:graphicFrame>
        <p:nvGraphicFramePr>
          <p:cNvPr id="50" name="Tabulka 49">
            <a:extLst>
              <a:ext uri="{FF2B5EF4-FFF2-40B4-BE49-F238E27FC236}">
                <a16:creationId xmlns:a16="http://schemas.microsoft.com/office/drawing/2014/main" id="{49AA3023-6247-7AFE-DE91-F2FE101F292F}"/>
              </a:ext>
            </a:extLst>
          </p:cNvPr>
          <p:cNvGraphicFramePr>
            <a:graphicFrameLocks noGrp="1"/>
          </p:cNvGraphicFramePr>
          <p:nvPr/>
        </p:nvGraphicFramePr>
        <p:xfrm>
          <a:off x="522096" y="778739"/>
          <a:ext cx="11374172" cy="2331362"/>
        </p:xfrm>
        <a:graphic>
          <a:graphicData uri="http://schemas.openxmlformats.org/drawingml/2006/table">
            <a:tbl>
              <a:tblPr/>
              <a:tblGrid>
                <a:gridCol w="1790917">
                  <a:extLst>
                    <a:ext uri="{9D8B030D-6E8A-4147-A177-3AD203B41FA5}">
                      <a16:colId xmlns:a16="http://schemas.microsoft.com/office/drawing/2014/main" val="20000"/>
                    </a:ext>
                  </a:extLst>
                </a:gridCol>
                <a:gridCol w="909959">
                  <a:extLst>
                    <a:ext uri="{9D8B030D-6E8A-4147-A177-3AD203B41FA5}">
                      <a16:colId xmlns:a16="http://schemas.microsoft.com/office/drawing/2014/main" val="20001"/>
                    </a:ext>
                  </a:extLst>
                </a:gridCol>
                <a:gridCol w="542081">
                  <a:extLst>
                    <a:ext uri="{9D8B030D-6E8A-4147-A177-3AD203B41FA5}">
                      <a16:colId xmlns:a16="http://schemas.microsoft.com/office/drawing/2014/main" val="20002"/>
                    </a:ext>
                  </a:extLst>
                </a:gridCol>
                <a:gridCol w="542081">
                  <a:extLst>
                    <a:ext uri="{9D8B030D-6E8A-4147-A177-3AD203B41FA5}">
                      <a16:colId xmlns:a16="http://schemas.microsoft.com/office/drawing/2014/main" val="20003"/>
                    </a:ext>
                  </a:extLst>
                </a:gridCol>
                <a:gridCol w="542081">
                  <a:extLst>
                    <a:ext uri="{9D8B030D-6E8A-4147-A177-3AD203B41FA5}">
                      <a16:colId xmlns:a16="http://schemas.microsoft.com/office/drawing/2014/main" val="20004"/>
                    </a:ext>
                  </a:extLst>
                </a:gridCol>
                <a:gridCol w="542081">
                  <a:extLst>
                    <a:ext uri="{9D8B030D-6E8A-4147-A177-3AD203B41FA5}">
                      <a16:colId xmlns:a16="http://schemas.microsoft.com/office/drawing/2014/main" val="20005"/>
                    </a:ext>
                  </a:extLst>
                </a:gridCol>
                <a:gridCol w="542081">
                  <a:extLst>
                    <a:ext uri="{9D8B030D-6E8A-4147-A177-3AD203B41FA5}">
                      <a16:colId xmlns:a16="http://schemas.microsoft.com/office/drawing/2014/main" val="20006"/>
                    </a:ext>
                  </a:extLst>
                </a:gridCol>
                <a:gridCol w="542081">
                  <a:extLst>
                    <a:ext uri="{9D8B030D-6E8A-4147-A177-3AD203B41FA5}">
                      <a16:colId xmlns:a16="http://schemas.microsoft.com/office/drawing/2014/main" val="20007"/>
                    </a:ext>
                  </a:extLst>
                </a:gridCol>
                <a:gridCol w="542081">
                  <a:extLst>
                    <a:ext uri="{9D8B030D-6E8A-4147-A177-3AD203B41FA5}">
                      <a16:colId xmlns:a16="http://schemas.microsoft.com/office/drawing/2014/main" val="20008"/>
                    </a:ext>
                  </a:extLst>
                </a:gridCol>
                <a:gridCol w="542081">
                  <a:extLst>
                    <a:ext uri="{9D8B030D-6E8A-4147-A177-3AD203B41FA5}">
                      <a16:colId xmlns:a16="http://schemas.microsoft.com/office/drawing/2014/main" val="20009"/>
                    </a:ext>
                  </a:extLst>
                </a:gridCol>
                <a:gridCol w="542081">
                  <a:extLst>
                    <a:ext uri="{9D8B030D-6E8A-4147-A177-3AD203B41FA5}">
                      <a16:colId xmlns:a16="http://schemas.microsoft.com/office/drawing/2014/main" val="20010"/>
                    </a:ext>
                  </a:extLst>
                </a:gridCol>
                <a:gridCol w="542081">
                  <a:extLst>
                    <a:ext uri="{9D8B030D-6E8A-4147-A177-3AD203B41FA5}">
                      <a16:colId xmlns:a16="http://schemas.microsoft.com/office/drawing/2014/main" val="20011"/>
                    </a:ext>
                  </a:extLst>
                </a:gridCol>
                <a:gridCol w="542081">
                  <a:extLst>
                    <a:ext uri="{9D8B030D-6E8A-4147-A177-3AD203B41FA5}">
                      <a16:colId xmlns:a16="http://schemas.microsoft.com/office/drawing/2014/main" val="20012"/>
                    </a:ext>
                  </a:extLst>
                </a:gridCol>
                <a:gridCol w="542081">
                  <a:extLst>
                    <a:ext uri="{9D8B030D-6E8A-4147-A177-3AD203B41FA5}">
                      <a16:colId xmlns:a16="http://schemas.microsoft.com/office/drawing/2014/main" val="916051925"/>
                    </a:ext>
                  </a:extLst>
                </a:gridCol>
                <a:gridCol w="542081">
                  <a:extLst>
                    <a:ext uri="{9D8B030D-6E8A-4147-A177-3AD203B41FA5}">
                      <a16:colId xmlns:a16="http://schemas.microsoft.com/office/drawing/2014/main" val="1226982064"/>
                    </a:ext>
                  </a:extLst>
                </a:gridCol>
                <a:gridCol w="542081">
                  <a:extLst>
                    <a:ext uri="{9D8B030D-6E8A-4147-A177-3AD203B41FA5}">
                      <a16:colId xmlns:a16="http://schemas.microsoft.com/office/drawing/2014/main" val="882430303"/>
                    </a:ext>
                  </a:extLst>
                </a:gridCol>
                <a:gridCol w="542081">
                  <a:extLst>
                    <a:ext uri="{9D8B030D-6E8A-4147-A177-3AD203B41FA5}">
                      <a16:colId xmlns:a16="http://schemas.microsoft.com/office/drawing/2014/main" val="66912934"/>
                    </a:ext>
                  </a:extLst>
                </a:gridCol>
                <a:gridCol w="542081">
                  <a:extLst>
                    <a:ext uri="{9D8B030D-6E8A-4147-A177-3AD203B41FA5}">
                      <a16:colId xmlns:a16="http://schemas.microsoft.com/office/drawing/2014/main" val="917247333"/>
                    </a:ext>
                  </a:extLst>
                </a:gridCol>
              </a:tblGrid>
              <a:tr h="206237">
                <a:tc gridSpan="2">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b" latinLnBrk="0" hangingPunct="1">
                        <a:lnSpc>
                          <a:spcPct val="100000"/>
                        </a:lnSpc>
                        <a:spcBef>
                          <a:spcPts val="0"/>
                        </a:spcBef>
                        <a:spcAft>
                          <a:spcPts val="0"/>
                        </a:spcAft>
                        <a:buClrTx/>
                        <a:buSzTx/>
                        <a:buFontTx/>
                        <a:buNone/>
                        <a:tabLst/>
                        <a:defRPr/>
                      </a:pPr>
                      <a:r>
                        <a:rPr lang="cs-CZ" sz="1200" b="1" dirty="0">
                          <a:solidFill>
                            <a:srgbClr val="292929"/>
                          </a:solidFill>
                          <a:latin typeface="+mn-lt"/>
                          <a:cs typeface="Arial" panose="020B0604020202020204" pitchFamily="34" charset="0"/>
                        </a:rPr>
                        <a:t>Rok studia</a:t>
                      </a: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hMerge="1">
                  <a:txBody>
                    <a:bodyPr/>
                    <a:lstStyle/>
                    <a:p>
                      <a:pPr algn="l" fontAlgn="b"/>
                      <a:endParaRPr lang="cs-CZ" sz="1100" b="0" i="0" u="none" strike="noStrike" dirty="0">
                        <a:solidFill>
                          <a:srgbClr val="000000"/>
                        </a:solidFill>
                        <a:effectLst/>
                        <a:latin typeface="+mn-lt"/>
                      </a:endParaRPr>
                    </a:p>
                  </a:txBody>
                  <a:tcPr marL="7620" marR="7620" marT="7620" marB="0"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cs-CZ" sz="1200" b="1" i="0" u="none" strike="noStrike">
                          <a:solidFill>
                            <a:srgbClr val="000000"/>
                          </a:solidFill>
                          <a:effectLst/>
                          <a:latin typeface="Calibri" panose="020F0502020204030204" pitchFamily="34" charset="0"/>
                        </a:rPr>
                        <a:t>2008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2009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2014</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2020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2021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2022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2023</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extLst>
                  <a:ext uri="{0D108BD9-81ED-4DB2-BD59-A6C34878D82A}">
                    <a16:rowId xmlns:a16="http://schemas.microsoft.com/office/drawing/2014/main" val="10000"/>
                  </a:ext>
                </a:extLst>
              </a:tr>
              <a:tr h="177495">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b="1" u="none" strike="noStrike" dirty="0">
                          <a:effectLst/>
                          <a:latin typeface="+mn-lt"/>
                        </a:rPr>
                        <a:t>Poprvé zapsaní celkem</a:t>
                      </a:r>
                      <a:endParaRPr lang="cs-CZ" sz="1200" b="1" i="0" u="none" strike="noStrike" dirty="0">
                        <a:solidFill>
                          <a:srgbClr val="000000"/>
                        </a:solidFill>
                        <a:effectLst/>
                        <a:latin typeface="+mn-lt"/>
                      </a:endParaRPr>
                    </a:p>
                  </a:txBody>
                  <a:tcPr marL="7620" marR="7620" marT="7620" marB="0" anchor="ctr">
                    <a:lnL w="12700" cmpd="sng">
                      <a:solidFill>
                        <a:srgbClr val="FFFFFF"/>
                      </a:solidFill>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u="none" strike="noStrike" dirty="0">
                          <a:effectLst/>
                          <a:latin typeface="+mn-lt"/>
                        </a:rPr>
                        <a:t>počet</a:t>
                      </a:r>
                      <a:endParaRPr lang="cs-CZ" sz="1200" b="0" i="0"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1 658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1 735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1 907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2 095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1 863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1 907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1 813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1 865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1 920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1 870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1 835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2 165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2 277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2 466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2 392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2 355</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77495">
                <a:tc rowSpan="2">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b="1" u="none" strike="noStrike" dirty="0">
                          <a:solidFill>
                            <a:srgbClr val="C00000"/>
                          </a:solidFill>
                          <a:effectLst/>
                          <a:latin typeface="+mn-lt"/>
                        </a:rPr>
                        <a:t>z toho: poprvé zapsaní v ČJ</a:t>
                      </a:r>
                      <a:endParaRPr lang="cs-CZ" sz="1200" b="1" i="0" u="none" strike="noStrike" dirty="0">
                        <a:solidFill>
                          <a:srgbClr val="C00000"/>
                        </a:solidFill>
                        <a:effectLst/>
                        <a:latin typeface="+mn-lt"/>
                      </a:endParaRPr>
                    </a:p>
                  </a:txBody>
                  <a:tcPr marL="7620" marR="7620" marT="7620" marB="0" anchor="ctr">
                    <a:lnL w="12700" cmpd="sng">
                      <a:solidFill>
                        <a:srgbClr val="FFFFFF"/>
                      </a:solidFill>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u="none" strike="noStrike" dirty="0">
                          <a:effectLst/>
                          <a:latin typeface="+mn-lt"/>
                        </a:rPr>
                        <a:t>počet</a:t>
                      </a:r>
                      <a:endParaRPr lang="cs-CZ" sz="1200" b="0" i="0"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1 458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1 517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1 698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1 824</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1 597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1 621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1 562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1 522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1 556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1 521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1 495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1 836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1 875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2 070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1 957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2 025</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59430">
                <a:tc vMerge="1">
                  <a:txBody>
                    <a:bodyPr/>
                    <a:lstStyle/>
                    <a:p>
                      <a:pPr algn="l" fontAlgn="b"/>
                      <a:endParaRPr lang="cs-CZ" sz="1100" b="1" i="0" u="none" strike="noStrike" dirty="0">
                        <a:solidFill>
                          <a:srgbClr val="000000"/>
                        </a:solidFill>
                        <a:effectLst/>
                        <a:latin typeface="Calibri"/>
                      </a:endParaRPr>
                    </a:p>
                  </a:txBody>
                  <a:tcPr marL="7620" marR="7620" marT="7620" marB="0" anchor="b">
                    <a:lnB w="12700" cap="flat" cmpd="sng" algn="ctr">
                      <a:solidFill>
                        <a:schemeClr val="tx1"/>
                      </a:solidFill>
                      <a:prstDash val="solid"/>
                      <a:round/>
                      <a:headEnd type="none" w="med" len="med"/>
                      <a:tailEnd type="none" w="med" len="med"/>
                    </a:lnB>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i="1" u="none" strike="noStrike" dirty="0">
                          <a:effectLst/>
                          <a:latin typeface="+mn-lt"/>
                        </a:rPr>
                        <a:t>podíl z celkem</a:t>
                      </a:r>
                      <a:endParaRPr lang="cs-CZ" sz="1200" b="0" i="1"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87,9 %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87,4 %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89,0 %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87,1 %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85,7 %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85,0 %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86,2 %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81,6 %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81,0 %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81,3 %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81,5 %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84,8 %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82,3 %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83,9 %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81,8 %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86,0 %</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77495">
                <a:tc rowSpan="2">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b="1" u="none" strike="noStrike" dirty="0">
                          <a:solidFill>
                            <a:srgbClr val="C00000"/>
                          </a:solidFill>
                          <a:effectLst/>
                          <a:latin typeface="+mn-lt"/>
                        </a:rPr>
                        <a:t>z toho: poprvé zapsaní v ČJ </a:t>
                      </a:r>
                    </a:p>
                    <a:p>
                      <a:pPr algn="l" fontAlgn="b"/>
                      <a:r>
                        <a:rPr lang="cs-CZ" sz="1200" b="1" u="none" strike="noStrike" dirty="0">
                          <a:solidFill>
                            <a:srgbClr val="C00000"/>
                          </a:solidFill>
                          <a:effectLst/>
                          <a:latin typeface="+mn-lt"/>
                        </a:rPr>
                        <a:t>- občané ČR</a:t>
                      </a:r>
                      <a:endParaRPr lang="cs-CZ" sz="1200" b="1" i="0" u="none" strike="noStrike" dirty="0">
                        <a:solidFill>
                          <a:srgbClr val="C00000"/>
                        </a:solidFill>
                        <a:effectLst/>
                        <a:latin typeface="+mn-lt"/>
                      </a:endParaRPr>
                    </a:p>
                  </a:txBody>
                  <a:tcPr marL="7620" marR="7620" marT="7620" marB="0" anchor="ctr">
                    <a:lnL w="12700" cmpd="sng">
                      <a:solidFill>
                        <a:srgbClr val="FFFFFF"/>
                      </a:solidFill>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u="none" strike="noStrike" dirty="0">
                          <a:effectLst/>
                          <a:latin typeface="+mn-lt"/>
                        </a:rPr>
                        <a:t>počet</a:t>
                      </a:r>
                      <a:endParaRPr lang="cs-CZ" sz="1200" b="0" i="0"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1 252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1 303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1 429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1 481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1 311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1 294</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1 227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1 173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1 215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1 269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1 218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1 489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1 515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1 735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1 601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1 662</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59430">
                <a:tc vMerge="1">
                  <a:txBody>
                    <a:bodyPr/>
                    <a:lstStyle/>
                    <a:p>
                      <a:pPr algn="l" fontAlgn="b"/>
                      <a:endParaRPr lang="cs-CZ" sz="1100" b="1" i="0" u="none" strike="noStrike" dirty="0">
                        <a:solidFill>
                          <a:srgbClr val="000000"/>
                        </a:solidFill>
                        <a:effectLst/>
                        <a:latin typeface="+mn-lt"/>
                      </a:endParaRPr>
                    </a:p>
                  </a:txBody>
                  <a:tcPr marL="7620" marR="7620" marT="7620" marB="0" anchor="ctr">
                    <a:lnB w="12700" cap="flat" cmpd="sng" algn="ctr">
                      <a:solidFill>
                        <a:schemeClr val="tx1"/>
                      </a:solidFill>
                      <a:prstDash val="solid"/>
                      <a:round/>
                      <a:headEnd type="none" w="med" len="med"/>
                      <a:tailEnd type="none" w="med" len="med"/>
                    </a:lnB>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i="1" u="none" strike="noStrike" dirty="0">
                          <a:effectLst/>
                          <a:latin typeface="+mn-lt"/>
                        </a:rPr>
                        <a:t>podíl z celkem</a:t>
                      </a:r>
                      <a:endParaRPr lang="cs-CZ" sz="1200" b="0" i="1"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75,5 %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75,1 %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74,9 %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70,7 %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70,4 %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67,9 %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67,7 %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62,9 %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63,3 %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67,9 %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66,4 %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68,8 %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66,5 %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70,4 %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66,9 %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70,6 %</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77495">
                <a:tc rowSpan="3">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b="1" u="none" strike="noStrike" dirty="0">
                          <a:effectLst/>
                          <a:latin typeface="+mn-lt"/>
                        </a:rPr>
                        <a:t>z toho: poprvé zapsaní v ČJ </a:t>
                      </a:r>
                    </a:p>
                    <a:p>
                      <a:pPr algn="l" fontAlgn="b"/>
                      <a:r>
                        <a:rPr lang="cs-CZ" sz="1200" b="1" u="none" strike="noStrike" dirty="0">
                          <a:effectLst/>
                          <a:latin typeface="+mn-lt"/>
                        </a:rPr>
                        <a:t>- cizinci</a:t>
                      </a:r>
                      <a:endParaRPr lang="cs-CZ" sz="1200" b="1" i="0" u="none" strike="noStrike" dirty="0">
                        <a:solidFill>
                          <a:srgbClr val="000000"/>
                        </a:solidFill>
                        <a:effectLst/>
                        <a:latin typeface="+mn-lt"/>
                      </a:endParaRPr>
                    </a:p>
                  </a:txBody>
                  <a:tcPr marL="7620" marR="7620" marT="7620" marB="0" anchor="ctr">
                    <a:lnL w="12700" cmpd="sng">
                      <a:solidFill>
                        <a:srgbClr val="FFFFFF"/>
                      </a:solidFill>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b="0" u="none" strike="noStrike" dirty="0">
                          <a:effectLst/>
                          <a:latin typeface="+mn-lt"/>
                        </a:rPr>
                        <a:t>počet</a:t>
                      </a:r>
                      <a:endParaRPr lang="cs-CZ" sz="1200" b="0" i="0"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302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325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396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500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435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492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506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532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540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357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417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520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562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511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552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546</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59430">
                <a:tc vMerge="1">
                  <a:txBody>
                    <a:bodyPr/>
                    <a:lstStyle/>
                    <a:p>
                      <a:pPr algn="l" fontAlgn="b"/>
                      <a:endParaRPr lang="cs-CZ" sz="1100" b="1" i="0" u="none" strike="noStrike" dirty="0">
                        <a:solidFill>
                          <a:srgbClr val="000000"/>
                        </a:solidFill>
                        <a:effectLst/>
                        <a:latin typeface="+mn-lt"/>
                      </a:endParaRPr>
                    </a:p>
                  </a:txBody>
                  <a:tcPr marL="7620" marR="7620" marT="7620" marB="0" anchor="c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i="1" u="none" strike="noStrike" dirty="0">
                          <a:effectLst/>
                          <a:latin typeface="+mn-lt"/>
                        </a:rPr>
                        <a:t>podíl z celkem</a:t>
                      </a:r>
                      <a:endParaRPr lang="cs-CZ" sz="1200" b="0" i="1"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18,2 %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18,7 %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20,8 %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23,9 %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23,3 %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25,8 %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27,9 %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28,5 %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28,1 %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19,1 %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22,7 %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24,0 %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24,7 %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20,7 %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23,1 %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23,2 %</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177495">
                <a:tc vMerge="1">
                  <a:txBody>
                    <a:bodyPr/>
                    <a:lstStyle/>
                    <a:p>
                      <a:pPr algn="l" fontAlgn="b"/>
                      <a:endParaRPr lang="cs-CZ" sz="1100" b="1" i="0" u="none" strike="noStrike" dirty="0">
                        <a:solidFill>
                          <a:srgbClr val="000000"/>
                        </a:solidFill>
                        <a:effectLst/>
                        <a:latin typeface="+mn-lt"/>
                      </a:endParaRPr>
                    </a:p>
                  </a:txBody>
                  <a:tcPr marL="7620" marR="7620" marT="7620" marB="0" anchor="ctr">
                    <a:lnB w="12700" cap="flat" cmpd="sng" algn="ctr">
                      <a:solidFill>
                        <a:schemeClr val="tx1"/>
                      </a:solidFill>
                      <a:prstDash val="solid"/>
                      <a:round/>
                      <a:headEnd type="none" w="med" len="med"/>
                      <a:tailEnd type="none" w="med" len="med"/>
                    </a:lnB>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ctr"/>
                      <a:r>
                        <a:rPr lang="cs-CZ" sz="1200" b="0" i="1" u="none" strike="noStrike" dirty="0">
                          <a:solidFill>
                            <a:srgbClr val="000000"/>
                          </a:solidFill>
                          <a:effectLst/>
                          <a:latin typeface="+mn-lt"/>
                        </a:rPr>
                        <a:t>podíl z ČJ</a:t>
                      </a: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20,7 %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21,4 %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23,3 %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27,4 %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27,2 %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30,4 %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32,4 %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35,0 %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34,7 %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23,5 %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27,9 %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28,3 %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30,0 %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24,7 %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28,2 %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27,0 %</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77495">
                <a:tc rowSpan="2">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cs-CZ" sz="1200" b="1" u="none" strike="noStrike" dirty="0">
                          <a:effectLst/>
                          <a:latin typeface="+mn-lt"/>
                        </a:rPr>
                        <a:t>z toho: poprvé zapsaní v AJ </a:t>
                      </a:r>
                    </a:p>
                  </a:txBody>
                  <a:tcPr marL="7620" marR="7620" marT="7620" marB="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u="none" strike="noStrike" dirty="0">
                          <a:effectLst/>
                          <a:latin typeface="+mn-lt"/>
                        </a:rPr>
                        <a:t>počet</a:t>
                      </a:r>
                      <a:endParaRPr lang="cs-CZ" sz="1200" b="0" i="0" u="none" strike="noStrike" dirty="0">
                        <a:solidFill>
                          <a:srgbClr val="000000"/>
                        </a:solidFill>
                        <a:effectLst/>
                        <a:latin typeface="+mn-lt"/>
                      </a:endParaRP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200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218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209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271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266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286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251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343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364</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349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340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329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402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396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435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330</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94478916"/>
                  </a:ext>
                </a:extLst>
              </a:tr>
              <a:tr h="177495">
                <a:tc vMerge="1">
                  <a:txBody>
                    <a:bodyPr/>
                    <a:lstStyle/>
                    <a:p>
                      <a:pPr algn="l" fontAlgn="b"/>
                      <a:endParaRPr lang="cs-CZ" sz="1200" b="1" i="0"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i="1" u="none" strike="noStrike" dirty="0">
                          <a:effectLst/>
                          <a:latin typeface="+mn-lt"/>
                        </a:rPr>
                        <a:t>podíl z celkem</a:t>
                      </a:r>
                      <a:endParaRPr lang="cs-CZ" sz="1200" b="0" i="1" u="none" strike="noStrike" dirty="0">
                        <a:solidFill>
                          <a:srgbClr val="000000"/>
                        </a:solidFill>
                        <a:effectLst/>
                        <a:latin typeface="+mn-lt"/>
                      </a:endParaRP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12,1 %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12,6 %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11,0 %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12,9 %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14,3 %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15,0 %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13,8 %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18,4 %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19,0 %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18,7 %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18,5 %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15,2 %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17,7 %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16,1 %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18,2 %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dirty="0">
                          <a:solidFill>
                            <a:srgbClr val="000000"/>
                          </a:solidFill>
                          <a:effectLst/>
                          <a:latin typeface="Calibri" panose="020F0502020204030204" pitchFamily="34" charset="0"/>
                        </a:rPr>
                        <a:t>14,0 %</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71050536"/>
                  </a:ext>
                </a:extLst>
              </a:tr>
            </a:tbl>
          </a:graphicData>
        </a:graphic>
      </p:graphicFrame>
      <p:cxnSp>
        <p:nvCxnSpPr>
          <p:cNvPr id="51" name="Přímá spojnice 50">
            <a:extLst>
              <a:ext uri="{FF2B5EF4-FFF2-40B4-BE49-F238E27FC236}">
                <a16:creationId xmlns:a16="http://schemas.microsoft.com/office/drawing/2014/main" id="{273247CA-3975-3C1E-82ED-0872CD4655E2}"/>
              </a:ext>
            </a:extLst>
          </p:cNvPr>
          <p:cNvCxnSpPr>
            <a:cxnSpLocks/>
          </p:cNvCxnSpPr>
          <p:nvPr/>
        </p:nvCxnSpPr>
        <p:spPr bwMode="auto">
          <a:xfrm>
            <a:off x="232341" y="1091181"/>
            <a:ext cx="180000" cy="0"/>
          </a:xfrm>
          <a:prstGeom prst="line">
            <a:avLst/>
          </a:prstGeom>
          <a:solidFill>
            <a:srgbClr val="A38B69"/>
          </a:solidFill>
          <a:ln w="28575" cap="flat" cmpd="sng" algn="ctr">
            <a:solidFill>
              <a:srgbClr val="292929">
                <a:lumMod val="90000"/>
                <a:lumOff val="10000"/>
              </a:srgbClr>
            </a:solidFill>
            <a:prstDash val="solid"/>
            <a:round/>
            <a:headEnd type="none" w="med" len="med"/>
            <a:tailEnd type="none" w="med" len="med"/>
          </a:ln>
          <a:effectLst/>
        </p:spPr>
      </p:cxnSp>
      <p:cxnSp>
        <p:nvCxnSpPr>
          <p:cNvPr id="52" name="Přímá spojnice 51">
            <a:extLst>
              <a:ext uri="{FF2B5EF4-FFF2-40B4-BE49-F238E27FC236}">
                <a16:creationId xmlns:a16="http://schemas.microsoft.com/office/drawing/2014/main" id="{45FBB34F-67AB-AC78-D533-E59E422084F1}"/>
              </a:ext>
            </a:extLst>
          </p:cNvPr>
          <p:cNvCxnSpPr>
            <a:cxnSpLocks/>
          </p:cNvCxnSpPr>
          <p:nvPr/>
        </p:nvCxnSpPr>
        <p:spPr bwMode="auto">
          <a:xfrm>
            <a:off x="232341" y="1409528"/>
            <a:ext cx="180000" cy="0"/>
          </a:xfrm>
          <a:prstGeom prst="line">
            <a:avLst/>
          </a:prstGeom>
          <a:solidFill>
            <a:srgbClr val="A38B69"/>
          </a:solidFill>
          <a:ln w="28575" cap="flat" cmpd="sng" algn="ctr">
            <a:solidFill>
              <a:srgbClr val="0070C0"/>
            </a:solidFill>
            <a:prstDash val="solid"/>
            <a:round/>
            <a:headEnd type="none" w="med" len="med"/>
            <a:tailEnd type="none" w="med" len="med"/>
          </a:ln>
          <a:effectLst/>
        </p:spPr>
      </p:cxnSp>
      <p:cxnSp>
        <p:nvCxnSpPr>
          <p:cNvPr id="53" name="Přímá spojnice 52">
            <a:extLst>
              <a:ext uri="{FF2B5EF4-FFF2-40B4-BE49-F238E27FC236}">
                <a16:creationId xmlns:a16="http://schemas.microsoft.com/office/drawing/2014/main" id="{048E43DD-E68F-C8C6-8062-EBA0A6FED056}"/>
              </a:ext>
            </a:extLst>
          </p:cNvPr>
          <p:cNvCxnSpPr>
            <a:cxnSpLocks/>
          </p:cNvCxnSpPr>
          <p:nvPr/>
        </p:nvCxnSpPr>
        <p:spPr bwMode="auto">
          <a:xfrm>
            <a:off x="232341" y="1776770"/>
            <a:ext cx="180000" cy="0"/>
          </a:xfrm>
          <a:prstGeom prst="line">
            <a:avLst/>
          </a:prstGeom>
          <a:solidFill>
            <a:srgbClr val="A38B69"/>
          </a:solidFill>
          <a:ln w="28575" cap="flat" cmpd="sng" algn="ctr">
            <a:solidFill>
              <a:srgbClr val="00B050"/>
            </a:solidFill>
            <a:prstDash val="solid"/>
            <a:round/>
            <a:headEnd type="none" w="med" len="med"/>
            <a:tailEnd type="none" w="med" len="med"/>
          </a:ln>
          <a:effectLst/>
        </p:spPr>
      </p:cxnSp>
      <p:cxnSp>
        <p:nvCxnSpPr>
          <p:cNvPr id="54" name="Přímá spojnice 53">
            <a:extLst>
              <a:ext uri="{FF2B5EF4-FFF2-40B4-BE49-F238E27FC236}">
                <a16:creationId xmlns:a16="http://schemas.microsoft.com/office/drawing/2014/main" id="{0134703D-18D9-7BC4-7EC2-CE0D0F21FCB3}"/>
              </a:ext>
            </a:extLst>
          </p:cNvPr>
          <p:cNvCxnSpPr>
            <a:cxnSpLocks/>
          </p:cNvCxnSpPr>
          <p:nvPr/>
        </p:nvCxnSpPr>
        <p:spPr bwMode="auto">
          <a:xfrm>
            <a:off x="232341" y="2326256"/>
            <a:ext cx="180000" cy="0"/>
          </a:xfrm>
          <a:prstGeom prst="line">
            <a:avLst/>
          </a:prstGeom>
          <a:solidFill>
            <a:srgbClr val="A38B69"/>
          </a:solidFill>
          <a:ln w="28575" cap="flat" cmpd="sng" algn="ctr">
            <a:solidFill>
              <a:srgbClr val="FFC000"/>
            </a:solidFill>
            <a:prstDash val="solid"/>
            <a:round/>
            <a:headEnd type="none" w="med" len="med"/>
            <a:tailEnd type="none" w="med" len="med"/>
          </a:ln>
          <a:effectLst/>
        </p:spPr>
      </p:cxnSp>
      <p:cxnSp>
        <p:nvCxnSpPr>
          <p:cNvPr id="55" name="Přímá spojnice 54">
            <a:extLst>
              <a:ext uri="{FF2B5EF4-FFF2-40B4-BE49-F238E27FC236}">
                <a16:creationId xmlns:a16="http://schemas.microsoft.com/office/drawing/2014/main" id="{DC24B317-E7DF-4ACA-5888-2CDC66567CA3}"/>
              </a:ext>
            </a:extLst>
          </p:cNvPr>
          <p:cNvCxnSpPr>
            <a:cxnSpLocks/>
          </p:cNvCxnSpPr>
          <p:nvPr/>
        </p:nvCxnSpPr>
        <p:spPr bwMode="auto">
          <a:xfrm>
            <a:off x="232341" y="2926331"/>
            <a:ext cx="180000" cy="0"/>
          </a:xfrm>
          <a:prstGeom prst="line">
            <a:avLst/>
          </a:prstGeom>
          <a:solidFill>
            <a:srgbClr val="A38B69"/>
          </a:solidFill>
          <a:ln w="28575" cap="flat" cmpd="sng" algn="ctr">
            <a:solidFill>
              <a:schemeClr val="bg1">
                <a:lumMod val="75000"/>
              </a:schemeClr>
            </a:solidFill>
            <a:prstDash val="solid"/>
            <a:round/>
            <a:headEnd type="none" w="med" len="med"/>
            <a:tailEnd type="none" w="med" len="med"/>
          </a:ln>
          <a:effectLst/>
        </p:spPr>
      </p:cxnSp>
    </p:spTree>
    <p:extLst>
      <p:ext uri="{BB962C8B-B14F-4D97-AF65-F5344CB8AC3E}">
        <p14:creationId xmlns:p14="http://schemas.microsoft.com/office/powerpoint/2010/main" val="5796839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a:xfrm>
            <a:off x="517713" y="148321"/>
            <a:ext cx="11713301" cy="466064"/>
          </a:xfrm>
        </p:spPr>
        <p:txBody>
          <a:bodyPr>
            <a:noAutofit/>
          </a:bodyPr>
          <a:lstStyle/>
          <a:p>
            <a:r>
              <a:rPr lang="cs-CZ" sz="2800" b="1" dirty="0">
                <a:solidFill>
                  <a:srgbClr val="D71440"/>
                </a:solidFill>
                <a:latin typeface="+mn-lt"/>
              </a:rPr>
              <a:t>Celkový přehled počtu absolventů všeobecného lékařství dle typu studia </a:t>
            </a:r>
          </a:p>
        </p:txBody>
      </p:sp>
      <p:graphicFrame>
        <p:nvGraphicFramePr>
          <p:cNvPr id="3" name="Tabulka 2">
            <a:extLst>
              <a:ext uri="{FF2B5EF4-FFF2-40B4-BE49-F238E27FC236}">
                <a16:creationId xmlns:a16="http://schemas.microsoft.com/office/drawing/2014/main" id="{8EF94622-4819-9E2B-0099-F3FABB9AE1FA}"/>
              </a:ext>
            </a:extLst>
          </p:cNvPr>
          <p:cNvGraphicFramePr>
            <a:graphicFrameLocks noGrp="1"/>
          </p:cNvGraphicFramePr>
          <p:nvPr>
            <p:custDataLst>
              <p:tags r:id="rId1"/>
            </p:custDataLst>
          </p:nvPr>
        </p:nvGraphicFramePr>
        <p:xfrm>
          <a:off x="579246" y="683489"/>
          <a:ext cx="11437145" cy="2331362"/>
        </p:xfrm>
        <a:graphic>
          <a:graphicData uri="http://schemas.openxmlformats.org/drawingml/2006/table">
            <a:tbl>
              <a:tblPr/>
              <a:tblGrid>
                <a:gridCol w="1904094">
                  <a:extLst>
                    <a:ext uri="{9D8B030D-6E8A-4147-A177-3AD203B41FA5}">
                      <a16:colId xmlns:a16="http://schemas.microsoft.com/office/drawing/2014/main" val="20000"/>
                    </a:ext>
                  </a:extLst>
                </a:gridCol>
                <a:gridCol w="904763">
                  <a:extLst>
                    <a:ext uri="{9D8B030D-6E8A-4147-A177-3AD203B41FA5}">
                      <a16:colId xmlns:a16="http://schemas.microsoft.com/office/drawing/2014/main" val="20001"/>
                    </a:ext>
                  </a:extLst>
                </a:gridCol>
                <a:gridCol w="539268">
                  <a:extLst>
                    <a:ext uri="{9D8B030D-6E8A-4147-A177-3AD203B41FA5}">
                      <a16:colId xmlns:a16="http://schemas.microsoft.com/office/drawing/2014/main" val="20002"/>
                    </a:ext>
                  </a:extLst>
                </a:gridCol>
                <a:gridCol w="539268">
                  <a:extLst>
                    <a:ext uri="{9D8B030D-6E8A-4147-A177-3AD203B41FA5}">
                      <a16:colId xmlns:a16="http://schemas.microsoft.com/office/drawing/2014/main" val="20003"/>
                    </a:ext>
                  </a:extLst>
                </a:gridCol>
                <a:gridCol w="539268">
                  <a:extLst>
                    <a:ext uri="{9D8B030D-6E8A-4147-A177-3AD203B41FA5}">
                      <a16:colId xmlns:a16="http://schemas.microsoft.com/office/drawing/2014/main" val="20004"/>
                    </a:ext>
                  </a:extLst>
                </a:gridCol>
                <a:gridCol w="539268">
                  <a:extLst>
                    <a:ext uri="{9D8B030D-6E8A-4147-A177-3AD203B41FA5}">
                      <a16:colId xmlns:a16="http://schemas.microsoft.com/office/drawing/2014/main" val="20005"/>
                    </a:ext>
                  </a:extLst>
                </a:gridCol>
                <a:gridCol w="539268">
                  <a:extLst>
                    <a:ext uri="{9D8B030D-6E8A-4147-A177-3AD203B41FA5}">
                      <a16:colId xmlns:a16="http://schemas.microsoft.com/office/drawing/2014/main" val="20006"/>
                    </a:ext>
                  </a:extLst>
                </a:gridCol>
                <a:gridCol w="539268">
                  <a:extLst>
                    <a:ext uri="{9D8B030D-6E8A-4147-A177-3AD203B41FA5}">
                      <a16:colId xmlns:a16="http://schemas.microsoft.com/office/drawing/2014/main" val="20007"/>
                    </a:ext>
                  </a:extLst>
                </a:gridCol>
                <a:gridCol w="539268">
                  <a:extLst>
                    <a:ext uri="{9D8B030D-6E8A-4147-A177-3AD203B41FA5}">
                      <a16:colId xmlns:a16="http://schemas.microsoft.com/office/drawing/2014/main" val="20008"/>
                    </a:ext>
                  </a:extLst>
                </a:gridCol>
                <a:gridCol w="539268">
                  <a:extLst>
                    <a:ext uri="{9D8B030D-6E8A-4147-A177-3AD203B41FA5}">
                      <a16:colId xmlns:a16="http://schemas.microsoft.com/office/drawing/2014/main" val="20009"/>
                    </a:ext>
                  </a:extLst>
                </a:gridCol>
                <a:gridCol w="539268">
                  <a:extLst>
                    <a:ext uri="{9D8B030D-6E8A-4147-A177-3AD203B41FA5}">
                      <a16:colId xmlns:a16="http://schemas.microsoft.com/office/drawing/2014/main" val="20010"/>
                    </a:ext>
                  </a:extLst>
                </a:gridCol>
                <a:gridCol w="539268">
                  <a:extLst>
                    <a:ext uri="{9D8B030D-6E8A-4147-A177-3AD203B41FA5}">
                      <a16:colId xmlns:a16="http://schemas.microsoft.com/office/drawing/2014/main" val="20011"/>
                    </a:ext>
                  </a:extLst>
                </a:gridCol>
                <a:gridCol w="539268">
                  <a:extLst>
                    <a:ext uri="{9D8B030D-6E8A-4147-A177-3AD203B41FA5}">
                      <a16:colId xmlns:a16="http://schemas.microsoft.com/office/drawing/2014/main" val="20012"/>
                    </a:ext>
                  </a:extLst>
                </a:gridCol>
                <a:gridCol w="539268">
                  <a:extLst>
                    <a:ext uri="{9D8B030D-6E8A-4147-A177-3AD203B41FA5}">
                      <a16:colId xmlns:a16="http://schemas.microsoft.com/office/drawing/2014/main" val="916051925"/>
                    </a:ext>
                  </a:extLst>
                </a:gridCol>
                <a:gridCol w="539268">
                  <a:extLst>
                    <a:ext uri="{9D8B030D-6E8A-4147-A177-3AD203B41FA5}">
                      <a16:colId xmlns:a16="http://schemas.microsoft.com/office/drawing/2014/main" val="1226982064"/>
                    </a:ext>
                  </a:extLst>
                </a:gridCol>
                <a:gridCol w="539268">
                  <a:extLst>
                    <a:ext uri="{9D8B030D-6E8A-4147-A177-3AD203B41FA5}">
                      <a16:colId xmlns:a16="http://schemas.microsoft.com/office/drawing/2014/main" val="882430303"/>
                    </a:ext>
                  </a:extLst>
                </a:gridCol>
                <a:gridCol w="539268">
                  <a:extLst>
                    <a:ext uri="{9D8B030D-6E8A-4147-A177-3AD203B41FA5}">
                      <a16:colId xmlns:a16="http://schemas.microsoft.com/office/drawing/2014/main" val="1912400120"/>
                    </a:ext>
                  </a:extLst>
                </a:gridCol>
                <a:gridCol w="539268">
                  <a:extLst>
                    <a:ext uri="{9D8B030D-6E8A-4147-A177-3AD203B41FA5}">
                      <a16:colId xmlns:a16="http://schemas.microsoft.com/office/drawing/2014/main" val="4283994397"/>
                    </a:ext>
                  </a:extLst>
                </a:gridCol>
              </a:tblGrid>
              <a:tr h="206237">
                <a:tc gridSpan="2">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b" latinLnBrk="0" hangingPunct="1">
                        <a:lnSpc>
                          <a:spcPct val="100000"/>
                        </a:lnSpc>
                        <a:spcBef>
                          <a:spcPts val="0"/>
                        </a:spcBef>
                        <a:spcAft>
                          <a:spcPts val="0"/>
                        </a:spcAft>
                        <a:buClrTx/>
                        <a:buSzTx/>
                        <a:buFontTx/>
                        <a:buNone/>
                        <a:tabLst/>
                        <a:defRPr/>
                      </a:pPr>
                      <a:r>
                        <a:rPr lang="cs-CZ" sz="1200" b="1" dirty="0">
                          <a:solidFill>
                            <a:srgbClr val="292929"/>
                          </a:solidFill>
                          <a:latin typeface="+mn-lt"/>
                          <a:cs typeface="Arial" panose="020B0604020202020204" pitchFamily="34" charset="0"/>
                        </a:rPr>
                        <a:t>Rok ukončení studia</a:t>
                      </a: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hMerge="1">
                  <a:txBody>
                    <a:bodyPr/>
                    <a:lstStyle/>
                    <a:p>
                      <a:pPr algn="l" fontAlgn="b"/>
                      <a:endParaRPr lang="cs-CZ" sz="1100" b="0" i="0" u="none" strike="noStrike" dirty="0">
                        <a:solidFill>
                          <a:srgbClr val="000000"/>
                        </a:solidFill>
                        <a:effectLst/>
                        <a:latin typeface="+mn-lt"/>
                      </a:endParaRPr>
                    </a:p>
                  </a:txBody>
                  <a:tcPr marL="7620" marR="7620" marT="7620" marB="0"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cs-CZ" sz="1200" b="1" i="0" u="none" strike="noStrike">
                          <a:solidFill>
                            <a:srgbClr val="000000"/>
                          </a:solidFill>
                          <a:effectLst/>
                          <a:latin typeface="Calibri" panose="020F0502020204030204" pitchFamily="34" charset="0"/>
                        </a:rPr>
                        <a:t>2008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2009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2014</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2019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2020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2021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2022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p>
                      <a:pPr algn="ctr" rtl="0" fontAlgn="ctr"/>
                      <a:r>
                        <a:rPr lang="cs-CZ" sz="1200" b="1" i="0" u="none" strike="noStrike">
                          <a:solidFill>
                            <a:srgbClr val="000000"/>
                          </a:solidFill>
                          <a:effectLst/>
                          <a:latin typeface="Calibri" panose="020F0502020204030204" pitchFamily="34" charset="0"/>
                        </a:rPr>
                        <a:t>2023</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extLst>
                  <a:ext uri="{0D108BD9-81ED-4DB2-BD59-A6C34878D82A}">
                    <a16:rowId xmlns:a16="http://schemas.microsoft.com/office/drawing/2014/main" val="10000"/>
                  </a:ext>
                </a:extLst>
              </a:tr>
              <a:tr h="177495">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b="1" u="none" strike="noStrike" dirty="0">
                          <a:effectLst/>
                          <a:latin typeface="+mn-lt"/>
                        </a:rPr>
                        <a:t>Absolventi celkem</a:t>
                      </a:r>
                      <a:endParaRPr lang="cs-CZ" sz="1200" b="1" i="0" u="none" strike="noStrike" dirty="0">
                        <a:solidFill>
                          <a:srgbClr val="000000"/>
                        </a:solidFill>
                        <a:effectLst/>
                        <a:latin typeface="+mn-lt"/>
                      </a:endParaRPr>
                    </a:p>
                  </a:txBody>
                  <a:tcPr marL="7620" marR="7620" marT="7620" marB="0" anchor="ctr">
                    <a:lnL w="12700" cmpd="sng">
                      <a:solidFill>
                        <a:srgbClr val="FFFFFF"/>
                      </a:solidFill>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u="none" strike="noStrike" dirty="0">
                          <a:effectLst/>
                          <a:latin typeface="+mn-lt"/>
                        </a:rPr>
                        <a:t>počet</a:t>
                      </a:r>
                      <a:endParaRPr lang="cs-CZ" sz="1200" b="0" i="0"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1 162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1 321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1 462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1 460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1 591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1 338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1 473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1 430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1 596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1 815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1 700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1 718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1 771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1 790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1 766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1 780</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77495">
                <a:tc rowSpan="2">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b="1" u="none" strike="noStrike" dirty="0">
                          <a:solidFill>
                            <a:srgbClr val="C00000"/>
                          </a:solidFill>
                          <a:effectLst/>
                          <a:latin typeface="+mn-lt"/>
                        </a:rPr>
                        <a:t>z toho: absolventi studia v ČJ</a:t>
                      </a:r>
                      <a:endParaRPr lang="cs-CZ" sz="1200" b="1" i="0" u="none" strike="noStrike" dirty="0">
                        <a:solidFill>
                          <a:srgbClr val="C00000"/>
                        </a:solidFill>
                        <a:effectLst/>
                        <a:latin typeface="+mn-lt"/>
                      </a:endParaRPr>
                    </a:p>
                  </a:txBody>
                  <a:tcPr marL="7620" marR="7620" marT="7620" marB="0" anchor="ctr">
                    <a:lnL w="12700" cmpd="sng">
                      <a:solidFill>
                        <a:srgbClr val="FFFFFF"/>
                      </a:solidFill>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u="none" strike="noStrike" dirty="0">
                          <a:effectLst/>
                          <a:latin typeface="+mn-lt"/>
                        </a:rPr>
                        <a:t>počet</a:t>
                      </a:r>
                      <a:endParaRPr lang="cs-CZ" sz="1200" b="0" i="0"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1 079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1 224</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1 280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1 252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1 326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1 100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1 218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1 194</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1 338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1 504</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1 420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1 394</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1 423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1 411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1 391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1 365</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59430">
                <a:tc vMerge="1">
                  <a:txBody>
                    <a:bodyPr/>
                    <a:lstStyle/>
                    <a:p>
                      <a:pPr algn="l" fontAlgn="b"/>
                      <a:endParaRPr lang="cs-CZ" sz="1100" b="1" i="0" u="none" strike="noStrike" dirty="0">
                        <a:solidFill>
                          <a:srgbClr val="000000"/>
                        </a:solidFill>
                        <a:effectLst/>
                        <a:latin typeface="Calibri"/>
                      </a:endParaRPr>
                    </a:p>
                  </a:txBody>
                  <a:tcPr marL="7620" marR="7620" marT="7620" marB="0" anchor="b">
                    <a:lnB w="12700" cap="flat" cmpd="sng" algn="ctr">
                      <a:solidFill>
                        <a:schemeClr val="tx1"/>
                      </a:solidFill>
                      <a:prstDash val="solid"/>
                      <a:round/>
                      <a:headEnd type="none" w="med" len="med"/>
                      <a:tailEnd type="none" w="med" len="med"/>
                    </a:lnB>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i="1" u="none" strike="noStrike" dirty="0">
                          <a:effectLst/>
                          <a:latin typeface="+mn-lt"/>
                        </a:rPr>
                        <a:t>podíl z celkem</a:t>
                      </a:r>
                      <a:endParaRPr lang="cs-CZ" sz="1200" b="0" i="1"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92,9 %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92,7 %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87,6 %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85,8 %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83,3 %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82,2 %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82,7 %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83,5 %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83,8 %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82,9 %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83,5 %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81,1 %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80,4 %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78,8 %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78,8 %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76,7 %</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77495">
                <a:tc rowSpan="2">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b="1" u="none" strike="noStrike" dirty="0">
                          <a:solidFill>
                            <a:srgbClr val="C00000"/>
                          </a:solidFill>
                          <a:effectLst/>
                          <a:latin typeface="+mn-lt"/>
                        </a:rPr>
                        <a:t>z toho: absolventi studia v ČJ </a:t>
                      </a:r>
                    </a:p>
                    <a:p>
                      <a:pPr algn="l" fontAlgn="b"/>
                      <a:r>
                        <a:rPr lang="cs-CZ" sz="1200" b="1" u="none" strike="noStrike" dirty="0">
                          <a:solidFill>
                            <a:srgbClr val="C00000"/>
                          </a:solidFill>
                          <a:effectLst/>
                          <a:latin typeface="+mn-lt"/>
                        </a:rPr>
                        <a:t>- občané ČR</a:t>
                      </a:r>
                      <a:endParaRPr lang="cs-CZ" sz="1200" b="1" i="0" u="none" strike="noStrike" dirty="0">
                        <a:solidFill>
                          <a:srgbClr val="C00000"/>
                        </a:solidFill>
                        <a:effectLst/>
                        <a:latin typeface="+mn-lt"/>
                      </a:endParaRPr>
                    </a:p>
                  </a:txBody>
                  <a:tcPr marL="7620" marR="7620" marT="7620" marB="0" anchor="ctr">
                    <a:lnL w="12700" cmpd="sng">
                      <a:solidFill>
                        <a:srgbClr val="FFFFFF"/>
                      </a:solidFill>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u="none" strike="noStrike" dirty="0">
                          <a:effectLst/>
                          <a:latin typeface="+mn-lt"/>
                        </a:rPr>
                        <a:t>počet</a:t>
                      </a:r>
                      <a:endParaRPr lang="cs-CZ" sz="1200" b="0" i="0"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786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1 035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1 020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951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1 061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883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981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972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1 098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1 167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1 113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1 057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1 051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1 029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984</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1 053</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59430">
                <a:tc vMerge="1">
                  <a:txBody>
                    <a:bodyPr/>
                    <a:lstStyle/>
                    <a:p>
                      <a:pPr algn="l" fontAlgn="b"/>
                      <a:endParaRPr lang="cs-CZ" sz="1100" b="1" i="0" u="none" strike="noStrike" dirty="0">
                        <a:solidFill>
                          <a:srgbClr val="000000"/>
                        </a:solidFill>
                        <a:effectLst/>
                        <a:latin typeface="+mn-lt"/>
                      </a:endParaRPr>
                    </a:p>
                  </a:txBody>
                  <a:tcPr marL="7620" marR="7620" marT="7620" marB="0" anchor="ctr">
                    <a:lnB w="12700" cap="flat" cmpd="sng" algn="ctr">
                      <a:solidFill>
                        <a:schemeClr val="tx1"/>
                      </a:solidFill>
                      <a:prstDash val="solid"/>
                      <a:round/>
                      <a:headEnd type="none" w="med" len="med"/>
                      <a:tailEnd type="none" w="med" len="med"/>
                    </a:lnB>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i="1" u="none" strike="noStrike" dirty="0">
                          <a:effectLst/>
                          <a:latin typeface="+mn-lt"/>
                        </a:rPr>
                        <a:t>podíl z celkem</a:t>
                      </a:r>
                      <a:endParaRPr lang="cs-CZ" sz="1200" b="0" i="1"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67,6 %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78,3 %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69,8 %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65,1 %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66,7 %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66,0 %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66,6 %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68,0 %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68,8 %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64,3 %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65,5 %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61,5 %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59,3 %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57,5 %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55,7 %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59,2 %</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77495">
                <a:tc rowSpan="3">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b="1" u="none" strike="noStrike" dirty="0">
                          <a:effectLst/>
                          <a:latin typeface="+mn-lt"/>
                        </a:rPr>
                        <a:t>z toho: absolventi studia v ČJ </a:t>
                      </a:r>
                    </a:p>
                    <a:p>
                      <a:pPr algn="l" fontAlgn="b"/>
                      <a:r>
                        <a:rPr lang="cs-CZ" sz="1200" b="1" u="none" strike="noStrike" dirty="0">
                          <a:effectLst/>
                          <a:latin typeface="+mn-lt"/>
                        </a:rPr>
                        <a:t>- cizinci</a:t>
                      </a:r>
                      <a:endParaRPr lang="cs-CZ" sz="1200" b="1" i="0" u="none" strike="noStrike" dirty="0">
                        <a:solidFill>
                          <a:srgbClr val="000000"/>
                        </a:solidFill>
                        <a:effectLst/>
                        <a:latin typeface="+mn-lt"/>
                      </a:endParaRPr>
                    </a:p>
                  </a:txBody>
                  <a:tcPr marL="7620" marR="7620" marT="7620" marB="0" anchor="ctr">
                    <a:lnL w="12700" cmpd="sng">
                      <a:solidFill>
                        <a:srgbClr val="FFFFFF"/>
                      </a:solidFill>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b="0" u="none" strike="noStrike" dirty="0">
                          <a:effectLst/>
                          <a:latin typeface="+mn-lt"/>
                        </a:rPr>
                        <a:t>počet</a:t>
                      </a:r>
                      <a:endParaRPr lang="cs-CZ" sz="1200" b="0" i="0"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293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189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260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301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265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217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237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222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240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337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307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337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372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382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407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312</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29292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59430">
                <a:tc vMerge="1">
                  <a:txBody>
                    <a:bodyPr/>
                    <a:lstStyle/>
                    <a:p>
                      <a:pPr algn="l" fontAlgn="b"/>
                      <a:endParaRPr lang="cs-CZ" sz="1100" b="1" i="0" u="none" strike="noStrike" dirty="0">
                        <a:solidFill>
                          <a:srgbClr val="000000"/>
                        </a:solidFill>
                        <a:effectLst/>
                        <a:latin typeface="+mn-lt"/>
                      </a:endParaRPr>
                    </a:p>
                  </a:txBody>
                  <a:tcPr marL="7620" marR="7620" marT="7620" marB="0" anchor="c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i="1" u="none" strike="noStrike" dirty="0">
                          <a:effectLst/>
                          <a:latin typeface="+mn-lt"/>
                        </a:rPr>
                        <a:t>podíl z celkem</a:t>
                      </a:r>
                      <a:endParaRPr lang="cs-CZ" sz="1200" b="0" i="1"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25,2 %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14,3 %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17,8 %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20,6 %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16,7 %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16,2 %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16,1 %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15,5 %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15,0 %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18,6 %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18,1 %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19,6 %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21,0 %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21,3 %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23,0 %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17,5 %</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177495">
                <a:tc vMerge="1">
                  <a:txBody>
                    <a:bodyPr/>
                    <a:lstStyle/>
                    <a:p>
                      <a:pPr algn="l" fontAlgn="b"/>
                      <a:endParaRPr lang="cs-CZ" sz="1100" b="1" i="0" u="none" strike="noStrike" dirty="0">
                        <a:solidFill>
                          <a:srgbClr val="000000"/>
                        </a:solidFill>
                        <a:effectLst/>
                        <a:latin typeface="+mn-lt"/>
                      </a:endParaRPr>
                    </a:p>
                  </a:txBody>
                  <a:tcPr marL="7620" marR="7620" marT="7620" marB="0" anchor="ctr">
                    <a:lnB w="12700" cap="flat" cmpd="sng" algn="ctr">
                      <a:solidFill>
                        <a:schemeClr val="tx1"/>
                      </a:solidFill>
                      <a:prstDash val="solid"/>
                      <a:round/>
                      <a:headEnd type="none" w="med" len="med"/>
                      <a:tailEnd type="none" w="med" len="med"/>
                    </a:lnB>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ctr"/>
                      <a:r>
                        <a:rPr lang="cs-CZ" sz="1200" b="0" i="1" u="none" strike="noStrike" dirty="0">
                          <a:solidFill>
                            <a:srgbClr val="000000"/>
                          </a:solidFill>
                          <a:effectLst/>
                          <a:latin typeface="+mn-lt"/>
                        </a:rPr>
                        <a:t>podíl z ČJ</a:t>
                      </a:r>
                    </a:p>
                  </a:txBody>
                  <a:tcPr marL="7620" marR="7620" marT="7620" marB="0" anchor="ctr">
                    <a:lnL w="12700" cmpd="sng">
                      <a:solidFill>
                        <a:srgbClr val="FFFFFF"/>
                      </a:solidFill>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27,2 %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15,4 %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20,3 %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24,0 %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20,0 %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19,7 %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19,5 %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18,6 %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17,9 %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22,4 %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21,6 %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24,2 %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26,1 %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27,1 %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29,3 %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22,9 %</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77495">
                <a:tc rowSpan="2">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cs-CZ" sz="1200" b="1" u="none" strike="noStrike" dirty="0">
                          <a:effectLst/>
                          <a:latin typeface="+mn-lt"/>
                        </a:rPr>
                        <a:t>z toho: absolventi studia v AJ </a:t>
                      </a:r>
                    </a:p>
                  </a:txBody>
                  <a:tcPr marL="7620" marR="7620" marT="7620" marB="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u="none" strike="noStrike" dirty="0">
                          <a:effectLst/>
                          <a:latin typeface="+mn-lt"/>
                        </a:rPr>
                        <a:t>počet</a:t>
                      </a:r>
                      <a:endParaRPr lang="cs-CZ" sz="1200" b="0" i="0" u="none" strike="noStrike" dirty="0">
                        <a:solidFill>
                          <a:srgbClr val="000000"/>
                        </a:solidFill>
                        <a:effectLst/>
                        <a:latin typeface="+mn-lt"/>
                      </a:endParaRP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83</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97</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182</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208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265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238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255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236</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258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311</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280</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324</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348</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379</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375</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1" i="0" u="none" strike="noStrike">
                          <a:solidFill>
                            <a:srgbClr val="000000"/>
                          </a:solidFill>
                          <a:effectLst/>
                          <a:latin typeface="Calibri" panose="020F0502020204030204" pitchFamily="34" charset="0"/>
                        </a:rPr>
                        <a:t>415</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94478916"/>
                  </a:ext>
                </a:extLst>
              </a:tr>
              <a:tr h="177495">
                <a:tc vMerge="1">
                  <a:txBody>
                    <a:bodyPr/>
                    <a:lstStyle/>
                    <a:p>
                      <a:pPr algn="l" fontAlgn="b"/>
                      <a:endParaRPr lang="cs-CZ" sz="1200" b="1" i="0" u="none" strike="noStrike" dirty="0">
                        <a:solidFill>
                          <a:srgbClr val="000000"/>
                        </a:solidFill>
                        <a:effectLst/>
                        <a:latin typeface="+mn-lt"/>
                      </a:endParaRPr>
                    </a:p>
                  </a:txBody>
                  <a:tcPr marL="7620" marR="7620" marT="7620" marB="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292929"/>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l" fontAlgn="b"/>
                      <a:r>
                        <a:rPr lang="cs-CZ" sz="1200" i="1" u="none" strike="noStrike" dirty="0">
                          <a:effectLst/>
                          <a:latin typeface="+mn-lt"/>
                        </a:rPr>
                        <a:t>podíl z celkem</a:t>
                      </a:r>
                      <a:endParaRPr lang="cs-CZ" sz="1200" b="0" i="1" u="none" strike="noStrike" dirty="0">
                        <a:solidFill>
                          <a:srgbClr val="000000"/>
                        </a:solidFill>
                        <a:effectLst/>
                        <a:latin typeface="+mn-lt"/>
                      </a:endParaRP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7,3 %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12,4 %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14,2 %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16,7 %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17,8 %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17,3 %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16,5 %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16,2 %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17,1 %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16,5 %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18,9 %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19,6 %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21,2 %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a:solidFill>
                            <a:srgbClr val="000000"/>
                          </a:solidFill>
                          <a:effectLst/>
                          <a:latin typeface="Calibri" panose="020F0502020204030204" pitchFamily="34" charset="0"/>
                        </a:rPr>
                        <a:t>21,2 %</a:t>
                      </a:r>
                    </a:p>
                  </a:txBody>
                  <a:tcPr marL="9525" marR="9525" marT="9525" marB="0" anchor="ctr">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cs-CZ" sz="1200" b="0" i="1" u="none" strike="noStrike" dirty="0">
                          <a:solidFill>
                            <a:srgbClr val="000000"/>
                          </a:solidFill>
                          <a:effectLst/>
                          <a:latin typeface="Calibri" panose="020F0502020204030204" pitchFamily="34" charset="0"/>
                        </a:rPr>
                        <a:t>23,3 %</a:t>
                      </a:r>
                    </a:p>
                  </a:txBody>
                  <a:tcPr marL="9525" marR="9525" marT="9525" marB="0" anchor="ctr">
                    <a:lnL w="12700" cap="flat" cmpd="sng" algn="ctr">
                      <a:solidFill>
                        <a:srgbClr val="FFFFFF">
                          <a:lumMod val="95000"/>
                        </a:srgbClr>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29292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71050536"/>
                  </a:ext>
                </a:extLst>
              </a:tr>
            </a:tbl>
          </a:graphicData>
        </a:graphic>
      </p:graphicFrame>
      <p:graphicFrame>
        <p:nvGraphicFramePr>
          <p:cNvPr id="5" name="Graf 4">
            <a:extLst>
              <a:ext uri="{FF2B5EF4-FFF2-40B4-BE49-F238E27FC236}">
                <a16:creationId xmlns:a16="http://schemas.microsoft.com/office/drawing/2014/main" id="{132B9D64-5D67-270D-B776-06FBB489429B}"/>
              </a:ext>
            </a:extLst>
          </p:cNvPr>
          <p:cNvGraphicFramePr/>
          <p:nvPr/>
        </p:nvGraphicFramePr>
        <p:xfrm>
          <a:off x="1458475" y="3072283"/>
          <a:ext cx="6314133" cy="3380900"/>
        </p:xfrm>
        <a:graphic>
          <a:graphicData uri="http://schemas.openxmlformats.org/drawingml/2006/chart">
            <c:chart xmlns:c="http://schemas.openxmlformats.org/drawingml/2006/chart" xmlns:r="http://schemas.openxmlformats.org/officeDocument/2006/relationships" r:id="rId4"/>
          </a:graphicData>
        </a:graphic>
      </p:graphicFrame>
      <p:sp>
        <p:nvSpPr>
          <p:cNvPr id="6" name="Obdélník 5">
            <a:extLst>
              <a:ext uri="{FF2B5EF4-FFF2-40B4-BE49-F238E27FC236}">
                <a16:creationId xmlns:a16="http://schemas.microsoft.com/office/drawing/2014/main" id="{FAE4D31A-8E24-F6C0-661F-2F971E637595}"/>
              </a:ext>
            </a:extLst>
          </p:cNvPr>
          <p:cNvSpPr/>
          <p:nvPr/>
        </p:nvSpPr>
        <p:spPr>
          <a:xfrm>
            <a:off x="7772608" y="5906136"/>
            <a:ext cx="1518606"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Arial" panose="020B0604020202020204" pitchFamily="34" charset="0"/>
              </a:rPr>
              <a:t>Rok ukončení studia</a:t>
            </a:r>
          </a:p>
        </p:txBody>
      </p:sp>
      <p:sp>
        <p:nvSpPr>
          <p:cNvPr id="7" name="Obdélník 6">
            <a:extLst>
              <a:ext uri="{FF2B5EF4-FFF2-40B4-BE49-F238E27FC236}">
                <a16:creationId xmlns:a16="http://schemas.microsoft.com/office/drawing/2014/main" id="{FFC87272-FD9A-4BC0-8095-D5399AE45CBD}"/>
              </a:ext>
            </a:extLst>
          </p:cNvPr>
          <p:cNvSpPr/>
          <p:nvPr/>
        </p:nvSpPr>
        <p:spPr>
          <a:xfrm>
            <a:off x="240110" y="3131309"/>
            <a:ext cx="1250603" cy="52322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Arial" panose="020B0604020202020204" pitchFamily="34" charset="0"/>
              </a:rPr>
              <a:t>Počet absolventů</a:t>
            </a:r>
          </a:p>
        </p:txBody>
      </p:sp>
      <p:sp>
        <p:nvSpPr>
          <p:cNvPr id="8" name="Obdélník 7">
            <a:extLst>
              <a:ext uri="{FF2B5EF4-FFF2-40B4-BE49-F238E27FC236}">
                <a16:creationId xmlns:a16="http://schemas.microsoft.com/office/drawing/2014/main" id="{9058D424-E053-3FFF-4116-C85D8CDFD97B}"/>
              </a:ext>
            </a:extLst>
          </p:cNvPr>
          <p:cNvSpPr/>
          <p:nvPr/>
        </p:nvSpPr>
        <p:spPr>
          <a:xfrm>
            <a:off x="8351934" y="4033594"/>
            <a:ext cx="3220941" cy="1477328"/>
          </a:xfrm>
          <a:prstGeom prst="rect">
            <a:avLst/>
          </a:prstGeom>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mn-cs"/>
              </a:rPr>
              <a:t>Absolventi celkem</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mn-cs"/>
              </a:rPr>
              <a:t>Absolventi studia v ČJ</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mn-cs"/>
              </a:rPr>
              <a:t>Absolventi studia v ČJ - občané ČR</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mn-cs"/>
              </a:rPr>
              <a:t>Absolventi studia v ČJ – cizinci</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cs-CZ" sz="1400" b="1" i="0" u="none" strike="noStrike" kern="1200" cap="none" spc="0" normalizeH="0" baseline="0" noProof="0" dirty="0">
                <a:ln>
                  <a:noFill/>
                </a:ln>
                <a:solidFill>
                  <a:srgbClr val="292929"/>
                </a:solidFill>
                <a:effectLst/>
                <a:uLnTx/>
                <a:uFillTx/>
                <a:latin typeface="Trebuchet MS"/>
                <a:ea typeface="+mn-ea"/>
                <a:cs typeface="+mn-cs"/>
              </a:rPr>
              <a:t>Absolventi studia v AJ</a:t>
            </a:r>
          </a:p>
        </p:txBody>
      </p:sp>
      <p:cxnSp>
        <p:nvCxnSpPr>
          <p:cNvPr id="9" name="Přímá spojnice 8">
            <a:extLst>
              <a:ext uri="{FF2B5EF4-FFF2-40B4-BE49-F238E27FC236}">
                <a16:creationId xmlns:a16="http://schemas.microsoft.com/office/drawing/2014/main" id="{E037ECA6-807D-9A2A-91DF-39B4B2128A0D}"/>
              </a:ext>
            </a:extLst>
          </p:cNvPr>
          <p:cNvCxnSpPr>
            <a:cxnSpLocks/>
          </p:cNvCxnSpPr>
          <p:nvPr/>
        </p:nvCxnSpPr>
        <p:spPr bwMode="auto">
          <a:xfrm>
            <a:off x="7957048" y="4200141"/>
            <a:ext cx="385260" cy="0"/>
          </a:xfrm>
          <a:prstGeom prst="line">
            <a:avLst/>
          </a:prstGeom>
          <a:solidFill>
            <a:srgbClr val="A38B69"/>
          </a:solidFill>
          <a:ln w="28575" cap="flat" cmpd="sng" algn="ctr">
            <a:solidFill>
              <a:srgbClr val="292929">
                <a:lumMod val="90000"/>
                <a:lumOff val="10000"/>
              </a:srgbClr>
            </a:solidFill>
            <a:prstDash val="solid"/>
            <a:round/>
            <a:headEnd type="none" w="med" len="med"/>
            <a:tailEnd type="none" w="med" len="med"/>
          </a:ln>
          <a:effectLst/>
        </p:spPr>
      </p:cxnSp>
      <p:cxnSp>
        <p:nvCxnSpPr>
          <p:cNvPr id="10" name="Přímá spojnice 9">
            <a:extLst>
              <a:ext uri="{FF2B5EF4-FFF2-40B4-BE49-F238E27FC236}">
                <a16:creationId xmlns:a16="http://schemas.microsoft.com/office/drawing/2014/main" id="{209F28B7-F78A-253E-CACF-F389D6C7F332}"/>
              </a:ext>
            </a:extLst>
          </p:cNvPr>
          <p:cNvCxnSpPr>
            <a:cxnSpLocks/>
          </p:cNvCxnSpPr>
          <p:nvPr/>
        </p:nvCxnSpPr>
        <p:spPr bwMode="auto">
          <a:xfrm>
            <a:off x="7957048" y="4490048"/>
            <a:ext cx="385260" cy="0"/>
          </a:xfrm>
          <a:prstGeom prst="line">
            <a:avLst/>
          </a:prstGeom>
          <a:solidFill>
            <a:srgbClr val="A38B69"/>
          </a:solidFill>
          <a:ln w="28575" cap="flat" cmpd="sng" algn="ctr">
            <a:solidFill>
              <a:srgbClr val="0070C0"/>
            </a:solidFill>
            <a:prstDash val="solid"/>
            <a:round/>
            <a:headEnd type="none" w="med" len="med"/>
            <a:tailEnd type="none" w="med" len="med"/>
          </a:ln>
          <a:effectLst/>
        </p:spPr>
      </p:cxnSp>
      <p:cxnSp>
        <p:nvCxnSpPr>
          <p:cNvPr id="11" name="Přímá spojnice 10">
            <a:extLst>
              <a:ext uri="{FF2B5EF4-FFF2-40B4-BE49-F238E27FC236}">
                <a16:creationId xmlns:a16="http://schemas.microsoft.com/office/drawing/2014/main" id="{1C406CEA-24D7-25BC-F157-720C92CE24BE}"/>
              </a:ext>
            </a:extLst>
          </p:cNvPr>
          <p:cNvCxnSpPr>
            <a:cxnSpLocks/>
          </p:cNvCxnSpPr>
          <p:nvPr/>
        </p:nvCxnSpPr>
        <p:spPr bwMode="auto">
          <a:xfrm>
            <a:off x="7957048" y="4779955"/>
            <a:ext cx="385260" cy="0"/>
          </a:xfrm>
          <a:prstGeom prst="line">
            <a:avLst/>
          </a:prstGeom>
          <a:solidFill>
            <a:srgbClr val="A38B69"/>
          </a:solidFill>
          <a:ln w="28575" cap="flat" cmpd="sng" algn="ctr">
            <a:solidFill>
              <a:srgbClr val="00B050"/>
            </a:solidFill>
            <a:prstDash val="solid"/>
            <a:round/>
            <a:headEnd type="none" w="med" len="med"/>
            <a:tailEnd type="none" w="med" len="med"/>
          </a:ln>
          <a:effectLst/>
        </p:spPr>
      </p:cxnSp>
      <p:cxnSp>
        <p:nvCxnSpPr>
          <p:cNvPr id="12" name="Přímá spojnice 11">
            <a:extLst>
              <a:ext uri="{FF2B5EF4-FFF2-40B4-BE49-F238E27FC236}">
                <a16:creationId xmlns:a16="http://schemas.microsoft.com/office/drawing/2014/main" id="{CCBA4C42-571C-2E8F-5A53-91310CE33395}"/>
              </a:ext>
            </a:extLst>
          </p:cNvPr>
          <p:cNvCxnSpPr>
            <a:cxnSpLocks/>
          </p:cNvCxnSpPr>
          <p:nvPr/>
        </p:nvCxnSpPr>
        <p:spPr bwMode="auto">
          <a:xfrm>
            <a:off x="7957048" y="5069862"/>
            <a:ext cx="385260" cy="0"/>
          </a:xfrm>
          <a:prstGeom prst="line">
            <a:avLst/>
          </a:prstGeom>
          <a:solidFill>
            <a:srgbClr val="A38B69"/>
          </a:solidFill>
          <a:ln w="28575" cap="flat" cmpd="sng" algn="ctr">
            <a:solidFill>
              <a:srgbClr val="FFC000"/>
            </a:solidFill>
            <a:prstDash val="solid"/>
            <a:round/>
            <a:headEnd type="none" w="med" len="med"/>
            <a:tailEnd type="none" w="med" len="med"/>
          </a:ln>
          <a:effectLst/>
        </p:spPr>
      </p:cxnSp>
      <p:cxnSp>
        <p:nvCxnSpPr>
          <p:cNvPr id="13" name="Přímá spojnice 12">
            <a:extLst>
              <a:ext uri="{FF2B5EF4-FFF2-40B4-BE49-F238E27FC236}">
                <a16:creationId xmlns:a16="http://schemas.microsoft.com/office/drawing/2014/main" id="{86C15A91-748E-061A-923B-74AC25B42A5A}"/>
              </a:ext>
            </a:extLst>
          </p:cNvPr>
          <p:cNvCxnSpPr>
            <a:cxnSpLocks/>
          </p:cNvCxnSpPr>
          <p:nvPr/>
        </p:nvCxnSpPr>
        <p:spPr bwMode="auto">
          <a:xfrm>
            <a:off x="289491" y="995931"/>
            <a:ext cx="180000" cy="0"/>
          </a:xfrm>
          <a:prstGeom prst="line">
            <a:avLst/>
          </a:prstGeom>
          <a:solidFill>
            <a:srgbClr val="A38B69"/>
          </a:solidFill>
          <a:ln w="28575" cap="flat" cmpd="sng" algn="ctr">
            <a:solidFill>
              <a:srgbClr val="292929">
                <a:lumMod val="90000"/>
                <a:lumOff val="10000"/>
              </a:srgbClr>
            </a:solidFill>
            <a:prstDash val="solid"/>
            <a:round/>
            <a:headEnd type="none" w="med" len="med"/>
            <a:tailEnd type="none" w="med" len="med"/>
          </a:ln>
          <a:effectLst/>
        </p:spPr>
      </p:cxnSp>
      <p:cxnSp>
        <p:nvCxnSpPr>
          <p:cNvPr id="14" name="Přímá spojnice 13">
            <a:extLst>
              <a:ext uri="{FF2B5EF4-FFF2-40B4-BE49-F238E27FC236}">
                <a16:creationId xmlns:a16="http://schemas.microsoft.com/office/drawing/2014/main" id="{02A91B87-6451-7220-976F-B713639F2510}"/>
              </a:ext>
            </a:extLst>
          </p:cNvPr>
          <p:cNvCxnSpPr>
            <a:cxnSpLocks/>
          </p:cNvCxnSpPr>
          <p:nvPr/>
        </p:nvCxnSpPr>
        <p:spPr bwMode="auto">
          <a:xfrm>
            <a:off x="289491" y="1314278"/>
            <a:ext cx="180000" cy="0"/>
          </a:xfrm>
          <a:prstGeom prst="line">
            <a:avLst/>
          </a:prstGeom>
          <a:solidFill>
            <a:srgbClr val="A38B69"/>
          </a:solidFill>
          <a:ln w="28575" cap="flat" cmpd="sng" algn="ctr">
            <a:solidFill>
              <a:srgbClr val="0070C0"/>
            </a:solidFill>
            <a:prstDash val="solid"/>
            <a:round/>
            <a:headEnd type="none" w="med" len="med"/>
            <a:tailEnd type="none" w="med" len="med"/>
          </a:ln>
          <a:effectLst/>
        </p:spPr>
      </p:cxnSp>
      <p:cxnSp>
        <p:nvCxnSpPr>
          <p:cNvPr id="15" name="Přímá spojnice 14">
            <a:extLst>
              <a:ext uri="{FF2B5EF4-FFF2-40B4-BE49-F238E27FC236}">
                <a16:creationId xmlns:a16="http://schemas.microsoft.com/office/drawing/2014/main" id="{E1EC1DA1-C25E-4013-CD50-C9B8B5BF7DB2}"/>
              </a:ext>
            </a:extLst>
          </p:cNvPr>
          <p:cNvCxnSpPr>
            <a:cxnSpLocks/>
          </p:cNvCxnSpPr>
          <p:nvPr/>
        </p:nvCxnSpPr>
        <p:spPr bwMode="auto">
          <a:xfrm>
            <a:off x="289491" y="1681520"/>
            <a:ext cx="180000" cy="0"/>
          </a:xfrm>
          <a:prstGeom prst="line">
            <a:avLst/>
          </a:prstGeom>
          <a:solidFill>
            <a:srgbClr val="A38B69"/>
          </a:solidFill>
          <a:ln w="28575" cap="flat" cmpd="sng" algn="ctr">
            <a:solidFill>
              <a:srgbClr val="00B050"/>
            </a:solidFill>
            <a:prstDash val="solid"/>
            <a:round/>
            <a:headEnd type="none" w="med" len="med"/>
            <a:tailEnd type="none" w="med" len="med"/>
          </a:ln>
          <a:effectLst/>
        </p:spPr>
      </p:cxnSp>
      <p:cxnSp>
        <p:nvCxnSpPr>
          <p:cNvPr id="17" name="Přímá spojnice 16">
            <a:extLst>
              <a:ext uri="{FF2B5EF4-FFF2-40B4-BE49-F238E27FC236}">
                <a16:creationId xmlns:a16="http://schemas.microsoft.com/office/drawing/2014/main" id="{75E21624-6148-BF9F-1177-BBA866670596}"/>
              </a:ext>
            </a:extLst>
          </p:cNvPr>
          <p:cNvCxnSpPr>
            <a:cxnSpLocks/>
          </p:cNvCxnSpPr>
          <p:nvPr/>
        </p:nvCxnSpPr>
        <p:spPr bwMode="auto">
          <a:xfrm>
            <a:off x="289491" y="2231006"/>
            <a:ext cx="180000" cy="0"/>
          </a:xfrm>
          <a:prstGeom prst="line">
            <a:avLst/>
          </a:prstGeom>
          <a:solidFill>
            <a:srgbClr val="A38B69"/>
          </a:solidFill>
          <a:ln w="28575" cap="flat" cmpd="sng" algn="ctr">
            <a:solidFill>
              <a:srgbClr val="FFC000"/>
            </a:solidFill>
            <a:prstDash val="solid"/>
            <a:round/>
            <a:headEnd type="none" w="med" len="med"/>
            <a:tailEnd type="none" w="med" len="med"/>
          </a:ln>
          <a:effectLst/>
        </p:spPr>
      </p:cxnSp>
      <p:sp>
        <p:nvSpPr>
          <p:cNvPr id="18" name="Obdélník 17">
            <a:extLst>
              <a:ext uri="{FF2B5EF4-FFF2-40B4-BE49-F238E27FC236}">
                <a16:creationId xmlns:a16="http://schemas.microsoft.com/office/drawing/2014/main" id="{3200E579-6D6D-E101-ED30-41D3AEC302C1}"/>
              </a:ext>
            </a:extLst>
          </p:cNvPr>
          <p:cNvSpPr/>
          <p:nvPr/>
        </p:nvSpPr>
        <p:spPr>
          <a:xfrm>
            <a:off x="10393001" y="6109179"/>
            <a:ext cx="1703749" cy="2974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333" b="0" i="0" u="none" strike="noStrike" kern="1200" cap="none" spc="0" normalizeH="0" baseline="0" noProof="0" dirty="0">
                <a:ln>
                  <a:noFill/>
                </a:ln>
                <a:solidFill>
                  <a:prstClr val="black"/>
                </a:solidFill>
                <a:effectLst/>
                <a:uLnTx/>
                <a:uFillTx/>
                <a:latin typeface="Calibri" panose="020F0502020204030204"/>
                <a:ea typeface="+mn-ea"/>
                <a:cs typeface="+mn-cs"/>
              </a:rPr>
              <a:t>Zdroj: MŠMT</a:t>
            </a:r>
          </a:p>
        </p:txBody>
      </p:sp>
      <p:cxnSp>
        <p:nvCxnSpPr>
          <p:cNvPr id="21" name="Přímá spojnice 20">
            <a:extLst>
              <a:ext uri="{FF2B5EF4-FFF2-40B4-BE49-F238E27FC236}">
                <a16:creationId xmlns:a16="http://schemas.microsoft.com/office/drawing/2014/main" id="{522A685B-91DA-9919-FB11-759B1F6241AE}"/>
              </a:ext>
            </a:extLst>
          </p:cNvPr>
          <p:cNvCxnSpPr>
            <a:cxnSpLocks/>
          </p:cNvCxnSpPr>
          <p:nvPr/>
        </p:nvCxnSpPr>
        <p:spPr bwMode="auto">
          <a:xfrm>
            <a:off x="289491" y="2831081"/>
            <a:ext cx="180000" cy="0"/>
          </a:xfrm>
          <a:prstGeom prst="line">
            <a:avLst/>
          </a:prstGeom>
          <a:solidFill>
            <a:srgbClr val="A38B69"/>
          </a:solidFill>
          <a:ln w="28575" cap="flat" cmpd="sng" algn="ctr">
            <a:solidFill>
              <a:schemeClr val="bg1">
                <a:lumMod val="75000"/>
              </a:schemeClr>
            </a:solidFill>
            <a:prstDash val="solid"/>
            <a:round/>
            <a:headEnd type="none" w="med" len="med"/>
            <a:tailEnd type="none" w="med" len="med"/>
          </a:ln>
          <a:effectLst/>
        </p:spPr>
      </p:cxnSp>
      <p:cxnSp>
        <p:nvCxnSpPr>
          <p:cNvPr id="22" name="Přímá spojnice 21">
            <a:extLst>
              <a:ext uri="{FF2B5EF4-FFF2-40B4-BE49-F238E27FC236}">
                <a16:creationId xmlns:a16="http://schemas.microsoft.com/office/drawing/2014/main" id="{272A0EE7-2DF0-D590-3120-44509FE6ADC9}"/>
              </a:ext>
            </a:extLst>
          </p:cNvPr>
          <p:cNvCxnSpPr>
            <a:cxnSpLocks/>
          </p:cNvCxnSpPr>
          <p:nvPr/>
        </p:nvCxnSpPr>
        <p:spPr bwMode="auto">
          <a:xfrm>
            <a:off x="7957048" y="5359770"/>
            <a:ext cx="385260" cy="0"/>
          </a:xfrm>
          <a:prstGeom prst="line">
            <a:avLst/>
          </a:prstGeom>
          <a:solidFill>
            <a:srgbClr val="A38B69"/>
          </a:solidFill>
          <a:ln w="28575" cap="flat" cmpd="sng" algn="ctr">
            <a:solidFill>
              <a:schemeClr val="bg1">
                <a:lumMod val="75000"/>
              </a:schemeClr>
            </a:solidFill>
            <a:prstDash val="solid"/>
            <a:round/>
            <a:headEnd type="none" w="med" len="med"/>
            <a:tailEnd type="none" w="med" len="med"/>
          </a:ln>
          <a:effectLst/>
        </p:spPr>
      </p:cxnSp>
    </p:spTree>
    <p:extLst>
      <p:ext uri="{BB962C8B-B14F-4D97-AF65-F5344CB8AC3E}">
        <p14:creationId xmlns:p14="http://schemas.microsoft.com/office/powerpoint/2010/main" val="27916745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a:extLst>
              <a:ext uri="{FF2B5EF4-FFF2-40B4-BE49-F238E27FC236}">
                <a16:creationId xmlns:a16="http://schemas.microsoft.com/office/drawing/2014/main" id="{4DF0DE74-C3CD-7F86-991B-46C4FBA6AFFC}"/>
              </a:ext>
            </a:extLst>
          </p:cNvPr>
          <p:cNvSpPr>
            <a:spLocks noGrp="1"/>
          </p:cNvSpPr>
          <p:nvPr>
            <p:ph type="title"/>
          </p:nvPr>
        </p:nvSpPr>
        <p:spPr>
          <a:xfrm>
            <a:off x="804861" y="455532"/>
            <a:ext cx="10515600" cy="1363743"/>
          </a:xfrm>
        </p:spPr>
        <p:txBody>
          <a:bodyPr>
            <a:noAutofit/>
          </a:bodyPr>
          <a:lstStyle/>
          <a:p>
            <a:pPr algn="ctr"/>
            <a:r>
              <a:rPr lang="cs-CZ" sz="3200" dirty="0">
                <a:solidFill>
                  <a:schemeClr val="tx1"/>
                </a:solidFill>
              </a:rPr>
              <a:t>Absolventi studia VL v drtivé většině nastupují do pracovního poměru / dalšího studia v českém zdravotnictví. Toto platí dlouhodobě a zejména pro absolventy s českým občanstvím. </a:t>
            </a:r>
            <a:br>
              <a:rPr lang="cs-CZ" sz="3200" dirty="0">
                <a:solidFill>
                  <a:schemeClr val="tx1"/>
                </a:solidFill>
              </a:rPr>
            </a:br>
            <a:br>
              <a:rPr lang="cs-CZ" sz="3200" dirty="0">
                <a:solidFill>
                  <a:schemeClr val="tx1"/>
                </a:solidFill>
              </a:rPr>
            </a:br>
            <a:br>
              <a:rPr lang="cs-CZ" sz="3200" dirty="0">
                <a:solidFill>
                  <a:schemeClr val="tx1"/>
                </a:solidFill>
              </a:rPr>
            </a:br>
            <a:endParaRPr lang="cs-CZ" sz="3200" dirty="0">
              <a:solidFill>
                <a:schemeClr val="tx1"/>
              </a:solidFill>
            </a:endParaRPr>
          </a:p>
        </p:txBody>
      </p:sp>
      <p:sp>
        <p:nvSpPr>
          <p:cNvPr id="7" name="TextovéPole 6">
            <a:extLst>
              <a:ext uri="{FF2B5EF4-FFF2-40B4-BE49-F238E27FC236}">
                <a16:creationId xmlns:a16="http://schemas.microsoft.com/office/drawing/2014/main" id="{E570DB0A-3287-4DC7-11A0-52CB74031B77}"/>
              </a:ext>
            </a:extLst>
          </p:cNvPr>
          <p:cNvSpPr txBox="1"/>
          <p:nvPr/>
        </p:nvSpPr>
        <p:spPr>
          <a:xfrm>
            <a:off x="542925" y="2343150"/>
            <a:ext cx="11249023" cy="1938992"/>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3000" b="1" i="0" u="none" strike="noStrike" kern="1200" cap="none" spc="0" normalizeH="0" baseline="0" noProof="0" dirty="0">
                <a:ln>
                  <a:noFill/>
                </a:ln>
                <a:solidFill>
                  <a:prstClr val="black"/>
                </a:solidFill>
                <a:effectLst/>
                <a:uLnTx/>
                <a:uFillTx/>
                <a:latin typeface="Calibri" panose="020F0502020204030204"/>
                <a:ea typeface="+mn-ea"/>
                <a:cs typeface="+mn-cs"/>
              </a:rPr>
              <a:t>Konkrétně dle dat k 30.6. 2023 pracují/studují v českém zdravotnictví</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cs-CZ" sz="3000" b="0" i="0" u="none" strike="noStrike" kern="1200" cap="none" spc="0" normalizeH="0" baseline="0" noProof="0" dirty="0">
                <a:ln>
                  <a:noFill/>
                </a:ln>
                <a:solidFill>
                  <a:prstClr val="black"/>
                </a:solidFill>
                <a:effectLst/>
                <a:uLnTx/>
                <a:uFillTx/>
                <a:latin typeface="Calibri" panose="020F0502020204030204"/>
                <a:ea typeface="+mn-ea"/>
                <a:cs typeface="+mn-cs"/>
              </a:rPr>
              <a:t>Absolventi s českým občanstvím: 90% – 93%</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cs-CZ" sz="3000" b="0" i="0" u="none" strike="noStrike" kern="1200" cap="none" spc="0" normalizeH="0" baseline="0" noProof="0" dirty="0">
                <a:ln>
                  <a:noFill/>
                </a:ln>
                <a:solidFill>
                  <a:prstClr val="black"/>
                </a:solidFill>
                <a:effectLst/>
                <a:uLnTx/>
                <a:uFillTx/>
                <a:latin typeface="Calibri" panose="020F0502020204030204"/>
                <a:ea typeface="+mn-ea"/>
                <a:cs typeface="+mn-cs"/>
              </a:rPr>
              <a:t>Absolventi se slovenským občanstvím: 60% – 65%</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cs-CZ" sz="3000" b="0" i="0" u="none" strike="noStrike" kern="1200" cap="none" spc="0" normalizeH="0" baseline="0" noProof="0" dirty="0">
                <a:ln>
                  <a:noFill/>
                </a:ln>
                <a:solidFill>
                  <a:prstClr val="black"/>
                </a:solidFill>
                <a:effectLst/>
                <a:uLnTx/>
                <a:uFillTx/>
                <a:latin typeface="Calibri" panose="020F0502020204030204"/>
                <a:ea typeface="+mn-ea"/>
                <a:cs typeface="+mn-cs"/>
              </a:rPr>
              <a:t>Absolventi – občané dalších zemí: 80% - 83%</a:t>
            </a:r>
          </a:p>
        </p:txBody>
      </p:sp>
      <p:sp>
        <p:nvSpPr>
          <p:cNvPr id="9" name="TextovéPole 8">
            <a:extLst>
              <a:ext uri="{FF2B5EF4-FFF2-40B4-BE49-F238E27FC236}">
                <a16:creationId xmlns:a16="http://schemas.microsoft.com/office/drawing/2014/main" id="{7D3C1925-7A23-80F2-7FAE-C4F4FB1AD843}"/>
              </a:ext>
            </a:extLst>
          </p:cNvPr>
          <p:cNvSpPr txBox="1"/>
          <p:nvPr/>
        </p:nvSpPr>
        <p:spPr>
          <a:xfrm>
            <a:off x="471488" y="4463476"/>
            <a:ext cx="11249023" cy="129266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600" b="0" i="0" u="none" strike="noStrike" kern="1200" cap="none" spc="0" normalizeH="0" baseline="0" noProof="0" dirty="0">
                <a:ln>
                  <a:noFill/>
                </a:ln>
                <a:solidFill>
                  <a:prstClr val="black"/>
                </a:solidFill>
                <a:effectLst/>
                <a:uLnTx/>
                <a:uFillTx/>
                <a:latin typeface="Calibri" panose="020F0502020204030204"/>
                <a:ea typeface="+mn-ea"/>
                <a:cs typeface="+mn-cs"/>
              </a:rPr>
              <a:t>Podíl absolventů s českým občanstvím, kteří zůstávají v českém zdravotnictví je dlouhodobě nad 90%. U občanů Slovenské republiky tento podíl narostl za posledních 10 let z cca 40% na 64%.  </a:t>
            </a:r>
          </a:p>
        </p:txBody>
      </p:sp>
      <p:sp>
        <p:nvSpPr>
          <p:cNvPr id="10" name="Šipka: dolů 9">
            <a:extLst>
              <a:ext uri="{FF2B5EF4-FFF2-40B4-BE49-F238E27FC236}">
                <a16:creationId xmlns:a16="http://schemas.microsoft.com/office/drawing/2014/main" id="{8E91A4D6-16E6-7F17-CB84-0DFBCF233D68}"/>
              </a:ext>
            </a:extLst>
          </p:cNvPr>
          <p:cNvSpPr/>
          <p:nvPr/>
        </p:nvSpPr>
        <p:spPr>
          <a:xfrm>
            <a:off x="2181225" y="5867400"/>
            <a:ext cx="1409700" cy="53340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Šipka: dolů 10">
            <a:extLst>
              <a:ext uri="{FF2B5EF4-FFF2-40B4-BE49-F238E27FC236}">
                <a16:creationId xmlns:a16="http://schemas.microsoft.com/office/drawing/2014/main" id="{AA019454-2AA2-E4AA-B7D5-F8C4C6EB631A}"/>
              </a:ext>
            </a:extLst>
          </p:cNvPr>
          <p:cNvSpPr/>
          <p:nvPr/>
        </p:nvSpPr>
        <p:spPr>
          <a:xfrm>
            <a:off x="8448677" y="5867400"/>
            <a:ext cx="1409700" cy="53340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13066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A364A85-4106-57D5-F57D-E87500CB2B7E}"/>
              </a:ext>
            </a:extLst>
          </p:cNvPr>
          <p:cNvSpPr>
            <a:spLocks noGrp="1"/>
          </p:cNvSpPr>
          <p:nvPr>
            <p:ph type="title"/>
            <p:custDataLst>
              <p:tags r:id="rId1"/>
            </p:custDataLst>
          </p:nvPr>
        </p:nvSpPr>
        <p:spPr>
          <a:xfrm>
            <a:off x="272591" y="160258"/>
            <a:ext cx="11605084" cy="538364"/>
          </a:xfrm>
        </p:spPr>
        <p:txBody>
          <a:bodyPr>
            <a:normAutofit fontScale="90000"/>
          </a:bodyPr>
          <a:lstStyle/>
          <a:p>
            <a:r>
              <a:rPr lang="cs-CZ" dirty="0"/>
              <a:t>Absolventi všeobecného lékařství v ČJ a jejich aktuální zaměstnání podle státní příslušnosti</a:t>
            </a:r>
          </a:p>
        </p:txBody>
      </p:sp>
      <p:sp>
        <p:nvSpPr>
          <p:cNvPr id="4" name="Obdélník 3">
            <a:extLst>
              <a:ext uri="{FF2B5EF4-FFF2-40B4-BE49-F238E27FC236}">
                <a16:creationId xmlns:a16="http://schemas.microsoft.com/office/drawing/2014/main" id="{D55289B1-E19E-6C31-A6F8-3543AF017E5C}"/>
              </a:ext>
            </a:extLst>
          </p:cNvPr>
          <p:cNvSpPr/>
          <p:nvPr>
            <p:custDataLst>
              <p:tags r:id="rId2"/>
            </p:custDataLst>
          </p:nvPr>
        </p:nvSpPr>
        <p:spPr>
          <a:xfrm>
            <a:off x="314325" y="658194"/>
            <a:ext cx="7851784" cy="2616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100" b="0" i="0" u="none" strike="noStrike" kern="1200" cap="none" spc="0" normalizeH="0" baseline="0" noProof="0" dirty="0">
                <a:ln>
                  <a:noFill/>
                </a:ln>
                <a:solidFill>
                  <a:prstClr val="black"/>
                </a:solidFill>
                <a:effectLst/>
                <a:uLnTx/>
                <a:uFillTx/>
                <a:latin typeface="Calibri" panose="020F0502020204030204"/>
                <a:ea typeface="+mn-ea"/>
                <a:cs typeface="+mn-cs"/>
              </a:rPr>
              <a:t>Zdroj: Národní registr zdravotnických pracovníků (NRZP) + Národní registr hrazených zdravotních služeb (NRHZS), stav k </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31</a:t>
            </a:r>
            <a:r>
              <a:rPr kumimoji="0" lang="cs-CZ" sz="11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3</a:t>
            </a:r>
            <a:r>
              <a:rPr kumimoji="0" lang="cs-CZ" sz="1100" b="0" i="0" u="none" strike="noStrike" kern="1200" cap="none" spc="0" normalizeH="0" baseline="0" noProof="0" dirty="0">
                <a:ln>
                  <a:noFill/>
                </a:ln>
                <a:solidFill>
                  <a:prstClr val="black"/>
                </a:solidFill>
                <a:effectLst/>
                <a:uLnTx/>
                <a:uFillTx/>
                <a:latin typeface="Calibri" panose="020F0502020204030204"/>
                <a:ea typeface="+mn-ea"/>
                <a:cs typeface="+mn-cs"/>
              </a:rPr>
              <a:t>. 202</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4</a:t>
            </a:r>
            <a:endParaRPr kumimoji="0" lang="cs-CZ"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8" name="Tabulka 7">
            <a:extLst>
              <a:ext uri="{FF2B5EF4-FFF2-40B4-BE49-F238E27FC236}">
                <a16:creationId xmlns:a16="http://schemas.microsoft.com/office/drawing/2014/main" id="{169B9B0A-EFF4-CF91-3013-2F833DE74919}"/>
              </a:ext>
            </a:extLst>
          </p:cNvPr>
          <p:cNvGraphicFramePr>
            <a:graphicFrameLocks noGrp="1"/>
          </p:cNvGraphicFramePr>
          <p:nvPr>
            <p:custDataLst>
              <p:tags r:id="rId3"/>
            </p:custDataLst>
          </p:nvPr>
        </p:nvGraphicFramePr>
        <p:xfrm>
          <a:off x="380994" y="1140986"/>
          <a:ext cx="11391902" cy="4361170"/>
        </p:xfrm>
        <a:graphic>
          <a:graphicData uri="http://schemas.openxmlformats.org/drawingml/2006/table">
            <a:tbl>
              <a:tblPr/>
              <a:tblGrid>
                <a:gridCol w="844381">
                  <a:extLst>
                    <a:ext uri="{9D8B030D-6E8A-4147-A177-3AD203B41FA5}">
                      <a16:colId xmlns:a16="http://schemas.microsoft.com/office/drawing/2014/main" val="3255869354"/>
                    </a:ext>
                  </a:extLst>
                </a:gridCol>
                <a:gridCol w="1508746">
                  <a:extLst>
                    <a:ext uri="{9D8B030D-6E8A-4147-A177-3AD203B41FA5}">
                      <a16:colId xmlns:a16="http://schemas.microsoft.com/office/drawing/2014/main" val="3812972199"/>
                    </a:ext>
                  </a:extLst>
                </a:gridCol>
                <a:gridCol w="602585">
                  <a:extLst>
                    <a:ext uri="{9D8B030D-6E8A-4147-A177-3AD203B41FA5}">
                      <a16:colId xmlns:a16="http://schemas.microsoft.com/office/drawing/2014/main" val="725004083"/>
                    </a:ext>
                  </a:extLst>
                </a:gridCol>
                <a:gridCol w="602585">
                  <a:extLst>
                    <a:ext uri="{9D8B030D-6E8A-4147-A177-3AD203B41FA5}">
                      <a16:colId xmlns:a16="http://schemas.microsoft.com/office/drawing/2014/main" val="2838713281"/>
                    </a:ext>
                  </a:extLst>
                </a:gridCol>
                <a:gridCol w="602585">
                  <a:extLst>
                    <a:ext uri="{9D8B030D-6E8A-4147-A177-3AD203B41FA5}">
                      <a16:colId xmlns:a16="http://schemas.microsoft.com/office/drawing/2014/main" val="2415161194"/>
                    </a:ext>
                  </a:extLst>
                </a:gridCol>
                <a:gridCol w="602585">
                  <a:extLst>
                    <a:ext uri="{9D8B030D-6E8A-4147-A177-3AD203B41FA5}">
                      <a16:colId xmlns:a16="http://schemas.microsoft.com/office/drawing/2014/main" val="1651469073"/>
                    </a:ext>
                  </a:extLst>
                </a:gridCol>
                <a:gridCol w="602585">
                  <a:extLst>
                    <a:ext uri="{9D8B030D-6E8A-4147-A177-3AD203B41FA5}">
                      <a16:colId xmlns:a16="http://schemas.microsoft.com/office/drawing/2014/main" val="1316790644"/>
                    </a:ext>
                  </a:extLst>
                </a:gridCol>
                <a:gridCol w="602585">
                  <a:extLst>
                    <a:ext uri="{9D8B030D-6E8A-4147-A177-3AD203B41FA5}">
                      <a16:colId xmlns:a16="http://schemas.microsoft.com/office/drawing/2014/main" val="2178414179"/>
                    </a:ext>
                  </a:extLst>
                </a:gridCol>
                <a:gridCol w="602585">
                  <a:extLst>
                    <a:ext uri="{9D8B030D-6E8A-4147-A177-3AD203B41FA5}">
                      <a16:colId xmlns:a16="http://schemas.microsoft.com/office/drawing/2014/main" val="1544179446"/>
                    </a:ext>
                  </a:extLst>
                </a:gridCol>
                <a:gridCol w="602585">
                  <a:extLst>
                    <a:ext uri="{9D8B030D-6E8A-4147-A177-3AD203B41FA5}">
                      <a16:colId xmlns:a16="http://schemas.microsoft.com/office/drawing/2014/main" val="3517282920"/>
                    </a:ext>
                  </a:extLst>
                </a:gridCol>
                <a:gridCol w="602585">
                  <a:extLst>
                    <a:ext uri="{9D8B030D-6E8A-4147-A177-3AD203B41FA5}">
                      <a16:colId xmlns:a16="http://schemas.microsoft.com/office/drawing/2014/main" val="1711013678"/>
                    </a:ext>
                  </a:extLst>
                </a:gridCol>
                <a:gridCol w="602585">
                  <a:extLst>
                    <a:ext uri="{9D8B030D-6E8A-4147-A177-3AD203B41FA5}">
                      <a16:colId xmlns:a16="http://schemas.microsoft.com/office/drawing/2014/main" val="1232567878"/>
                    </a:ext>
                  </a:extLst>
                </a:gridCol>
                <a:gridCol w="602585">
                  <a:extLst>
                    <a:ext uri="{9D8B030D-6E8A-4147-A177-3AD203B41FA5}">
                      <a16:colId xmlns:a16="http://schemas.microsoft.com/office/drawing/2014/main" val="2192374606"/>
                    </a:ext>
                  </a:extLst>
                </a:gridCol>
                <a:gridCol w="602585">
                  <a:extLst>
                    <a:ext uri="{9D8B030D-6E8A-4147-A177-3AD203B41FA5}">
                      <a16:colId xmlns:a16="http://schemas.microsoft.com/office/drawing/2014/main" val="1616621346"/>
                    </a:ext>
                  </a:extLst>
                </a:gridCol>
                <a:gridCol w="602585">
                  <a:extLst>
                    <a:ext uri="{9D8B030D-6E8A-4147-A177-3AD203B41FA5}">
                      <a16:colId xmlns:a16="http://schemas.microsoft.com/office/drawing/2014/main" val="884549075"/>
                    </a:ext>
                  </a:extLst>
                </a:gridCol>
                <a:gridCol w="602585">
                  <a:extLst>
                    <a:ext uri="{9D8B030D-6E8A-4147-A177-3AD203B41FA5}">
                      <a16:colId xmlns:a16="http://schemas.microsoft.com/office/drawing/2014/main" val="2612648981"/>
                    </a:ext>
                  </a:extLst>
                </a:gridCol>
                <a:gridCol w="602585">
                  <a:extLst>
                    <a:ext uri="{9D8B030D-6E8A-4147-A177-3AD203B41FA5}">
                      <a16:colId xmlns:a16="http://schemas.microsoft.com/office/drawing/2014/main" val="2988805870"/>
                    </a:ext>
                  </a:extLst>
                </a:gridCol>
              </a:tblGrid>
              <a:tr h="436117">
                <a:tc>
                  <a:txBody>
                    <a:bodyPr/>
                    <a:lstStyle/>
                    <a:p>
                      <a:pPr algn="l" fontAlgn="b"/>
                      <a:endParaRPr lang="cs-CZ" sz="1400" b="0" i="0" u="none" strike="noStrike" dirty="0">
                        <a:solidFill>
                          <a:srgbClr val="000000"/>
                        </a:solidFill>
                        <a:effectLst/>
                        <a:latin typeface="Calibri" panose="020F0502020204030204" pitchFamily="34" charset="0"/>
                      </a:endParaRPr>
                    </a:p>
                  </a:txBody>
                  <a:tcPr marL="36000" marR="3600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cs-CZ" sz="1200" b="1" i="0" u="none" strike="noStrike" dirty="0">
                          <a:solidFill>
                            <a:srgbClr val="000000"/>
                          </a:solidFill>
                          <a:effectLst/>
                          <a:latin typeface="Calibri" panose="020F0502020204030204" pitchFamily="34" charset="0"/>
                        </a:rPr>
                        <a:t>Rok absolvování</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2010</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2011</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2012</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2013</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a:solidFill>
                            <a:srgbClr val="000000"/>
                          </a:solidFill>
                          <a:effectLst/>
                          <a:latin typeface="Calibri" panose="020F0502020204030204" pitchFamily="34" charset="0"/>
                        </a:rPr>
                        <a:t>2014</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2015</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2016</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2017</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2018</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2019</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2020</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2021</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2022</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00"/>
                          </a:solidFill>
                          <a:effectLst/>
                          <a:latin typeface="Calibri" panose="020F0502020204030204" pitchFamily="34" charset="0"/>
                        </a:rPr>
                        <a:t>2023</a:t>
                      </a:r>
                      <a:endParaRPr lang="cs-CZ" sz="1200" b="1" i="0" u="none" strike="noStrike" dirty="0">
                        <a:solidFill>
                          <a:srgbClr val="000000"/>
                        </a:solidFill>
                        <a:effectLst/>
                        <a:latin typeface="Calibri" panose="020F0502020204030204" pitchFamily="34" charset="0"/>
                      </a:endParaRP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CELKEM</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648436639"/>
                  </a:ext>
                </a:extLst>
              </a:tr>
              <a:tr h="436117">
                <a:tc rowSpan="3">
                  <a:txBody>
                    <a:bodyPr/>
                    <a:lstStyle/>
                    <a:p>
                      <a:pPr algn="l" fontAlgn="ctr"/>
                      <a:r>
                        <a:rPr lang="cs-CZ" sz="1400" b="1" i="0" u="none" strike="noStrike" dirty="0">
                          <a:solidFill>
                            <a:srgbClr val="000000"/>
                          </a:solidFill>
                          <a:effectLst/>
                          <a:latin typeface="Calibri" panose="020F0502020204030204" pitchFamily="34" charset="0"/>
                        </a:rPr>
                        <a:t>Občané České republiky</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pl-PL" sz="1100" b="1" i="0" u="none" strike="noStrike" dirty="0">
                          <a:solidFill>
                            <a:srgbClr val="000000"/>
                          </a:solidFill>
                          <a:effectLst/>
                          <a:latin typeface="Calibri" panose="020F0502020204030204" pitchFamily="34" charset="0"/>
                        </a:rPr>
                        <a:t>pracuje/ je ve specializačním vzdělávání</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Calibri" panose="020F0502020204030204" pitchFamily="34" charset="0"/>
                        </a:rPr>
                        <a:t>928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(87,4 %)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881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(86,7 %)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993</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(87,8 %)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801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(84,5 %)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918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(91,3 %)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879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(89,6 %)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1 019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(91,4 %)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1 058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(89,9 %)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1 016</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(90,6 %)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978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(91,8 %)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972</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(91,6 %)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958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(93,1 %)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911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(92,2 %)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961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(91,4 %)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13 273</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(90,0 %)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43270481"/>
                  </a:ext>
                </a:extLst>
              </a:tr>
              <a:tr h="436117">
                <a:tc vMerge="1">
                  <a:txBody>
                    <a:bodyPr/>
                    <a:lstStyle/>
                    <a:p>
                      <a:pPr algn="l"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cs-CZ" sz="1100" b="1" i="0" u="none" strike="noStrike">
                          <a:solidFill>
                            <a:srgbClr val="000000"/>
                          </a:solidFill>
                          <a:effectLst/>
                          <a:latin typeface="Calibri" panose="020F0502020204030204" pitchFamily="34" charset="0"/>
                        </a:rPr>
                        <a:t>neznámý stav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Calibri" panose="020F0502020204030204" pitchFamily="34" charset="0"/>
                        </a:rPr>
                        <a:t>134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(12,6 %)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135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(13,3 %)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138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(12,2 %)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147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(15,5 %)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(8,7 %)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102</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(10,4 %)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96</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(8,6 %)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119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(10,1 %)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105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(9,4 %)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(8,2 %)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(8,4 %)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71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(6,9 %)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77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(7,8 %)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90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(8,6 %)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1 478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(10,0 %)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9832859"/>
                  </a:ext>
                </a:extLst>
              </a:tr>
              <a:tr h="436117">
                <a:tc vMerge="1">
                  <a:txBody>
                    <a:bodyPr/>
                    <a:lstStyle/>
                    <a:p>
                      <a:pPr algn="l"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cs-CZ" sz="11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100" b="1" i="0" u="none" strike="noStrike">
                          <a:solidFill>
                            <a:srgbClr val="000000"/>
                          </a:solidFill>
                          <a:effectLst/>
                          <a:latin typeface="Calibri" panose="020F0502020204030204" pitchFamily="34" charset="0"/>
                        </a:rPr>
                        <a:t>1 062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1 016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1 131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948</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1 006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981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1 115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1 177</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1 121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1 065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1 061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1 029</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988</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1 051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14 751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0335778"/>
                  </a:ext>
                </a:extLst>
              </a:tr>
              <a:tr h="436117">
                <a:tc rowSpan="3">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cs-CZ" sz="1400" b="1" i="0" u="none" strike="noStrike" dirty="0">
                          <a:solidFill>
                            <a:srgbClr val="000000"/>
                          </a:solidFill>
                          <a:effectLst/>
                          <a:latin typeface="Calibri" panose="020F0502020204030204" pitchFamily="34" charset="0"/>
                        </a:rPr>
                        <a:t>Občané Slovenska</a:t>
                      </a:r>
                    </a:p>
                    <a:p>
                      <a:pPr algn="l" fontAlgn="ctr"/>
                      <a:endParaRPr lang="cs-CZ" sz="1400" b="1" i="0" u="none" strike="noStrike" dirty="0">
                        <a:solidFill>
                          <a:srgbClr val="000000"/>
                        </a:solidFill>
                        <a:effectLst/>
                        <a:latin typeface="Calibri" panose="020F0502020204030204" pitchFamily="34"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pl-PL" sz="1100" b="1" i="0" u="none" strike="noStrike" dirty="0">
                          <a:solidFill>
                            <a:srgbClr val="000000"/>
                          </a:solidFill>
                          <a:effectLst/>
                          <a:latin typeface="Calibri" panose="020F0502020204030204" pitchFamily="34" charset="0"/>
                        </a:rPr>
                        <a:t>pracuje/ je ve specializačním vzdělávání</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Calibri" panose="020F0502020204030204" pitchFamily="34" charset="0"/>
                        </a:rPr>
                        <a:t>101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(42,6 %)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145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(53,9 %)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129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(54,9 %)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106</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(54,1 %)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128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(64,0 %)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118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(57,6 %)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138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(65,1 %)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188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(61,2 %)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165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(60,7 %)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167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(55,5 %)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182</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(56,7 %)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211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(63,6 %)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225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(65,0 %)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167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(66,5 %)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2 170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(58,9 %)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662117010"/>
                  </a:ext>
                </a:extLst>
              </a:tr>
              <a:tr h="436117">
                <a:tc vMerge="1">
                  <a:txBody>
                    <a:bodyPr/>
                    <a:lstStyle/>
                    <a:p>
                      <a:pPr algn="l"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cs-CZ" sz="1100" b="1" i="0" u="none" strike="noStrike" dirty="0">
                          <a:solidFill>
                            <a:srgbClr val="000000"/>
                          </a:solidFill>
                          <a:effectLst/>
                          <a:latin typeface="Calibri" panose="020F0502020204030204" pitchFamily="34" charset="0"/>
                        </a:rPr>
                        <a:t>neznámý stav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Calibri" panose="020F0502020204030204" pitchFamily="34" charset="0"/>
                        </a:rPr>
                        <a:t>136</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(57,4 %)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124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(46,1 %)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106</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(45,1 %)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90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(45,9 %)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72</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(36,0 %)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(42,4 %)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74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(34,9 %)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119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(38,8 %)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107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(39,3 %)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134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(44,5 %)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139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(43,3 %)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121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(36,4 %)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121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(35,0 %)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(33,5 %)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1 514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(41,1 %)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48999835"/>
                  </a:ext>
                </a:extLst>
              </a:tr>
              <a:tr h="436117">
                <a:tc vMerge="1">
                  <a:txBody>
                    <a:bodyPr/>
                    <a:lstStyle/>
                    <a:p>
                      <a:pPr algn="l"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cs-CZ" sz="11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100" b="1" i="0" u="none" strike="noStrike">
                          <a:solidFill>
                            <a:srgbClr val="000000"/>
                          </a:solidFill>
                          <a:effectLst/>
                          <a:latin typeface="Calibri" panose="020F0502020204030204" pitchFamily="34" charset="0"/>
                        </a:rPr>
                        <a:t>237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269</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235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196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200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205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212</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307</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272</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301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321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332</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346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251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3 684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5661444"/>
                  </a:ext>
                </a:extLst>
              </a:tr>
              <a:tr h="436117">
                <a:tc rowSpan="3">
                  <a:txBody>
                    <a:bodyPr/>
                    <a:lstStyle/>
                    <a:p>
                      <a:pPr algn="l" fontAlgn="ctr"/>
                      <a:r>
                        <a:rPr lang="cs-CZ" sz="1400" b="1" i="0" u="none" strike="noStrike" dirty="0">
                          <a:solidFill>
                            <a:srgbClr val="000000"/>
                          </a:solidFill>
                          <a:effectLst/>
                          <a:latin typeface="Calibri" panose="020F0502020204030204" pitchFamily="34" charset="0"/>
                        </a:rPr>
                        <a:t>Občané ostatních zemí</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pl-PL" sz="1100" b="1" i="0" u="none" strike="noStrike" dirty="0">
                          <a:solidFill>
                            <a:srgbClr val="000000"/>
                          </a:solidFill>
                          <a:effectLst/>
                          <a:latin typeface="Calibri" panose="020F0502020204030204" pitchFamily="34" charset="0"/>
                        </a:rPr>
                        <a:t>pracuje/ je ve specializačním vzdělávání</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Calibri" panose="020F0502020204030204" pitchFamily="34" charset="0"/>
                        </a:rPr>
                        <a:t>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(21,7 %)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(45,0 %)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(25,9 %)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(50,0 %)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(58,3 %)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(57,1 %)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(63,6 %)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(77,8 %)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(82,4 %)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(69,2 %)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(71,4 %)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(75,7 %)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49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(87,5 %)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47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(82,5 %)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244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(66,7 %)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251003384"/>
                  </a:ext>
                </a:extLst>
              </a:tr>
              <a:tr h="436117">
                <a:tc vMerge="1">
                  <a:txBody>
                    <a:bodyPr/>
                    <a:lstStyle/>
                    <a:p>
                      <a:pPr algn="l"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cs-CZ" sz="1100" b="1" i="0" u="none" strike="noStrike" dirty="0">
                          <a:solidFill>
                            <a:srgbClr val="000000"/>
                          </a:solidFill>
                          <a:effectLst/>
                          <a:latin typeface="Calibri" panose="020F0502020204030204" pitchFamily="34" charset="0"/>
                        </a:rPr>
                        <a:t>neznámý stav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Calibri" panose="020F0502020204030204" pitchFamily="34" charset="0"/>
                        </a:rPr>
                        <a:t>18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(78,3 %)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(55,0 %)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(74,1 %)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(50,0 %)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(41,7 %)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3</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(42,9 %)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(36,4 %)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(22,2 %)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3</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(17,6 %)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(30,8 %)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(28,6 %)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(24,3 %)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(12,5 %)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(17,5 %)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122</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(33,3 %)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34343162"/>
                  </a:ext>
                </a:extLst>
              </a:tr>
              <a:tr h="436117">
                <a:tc vMerge="1">
                  <a:txBody>
                    <a:bodyPr/>
                    <a:lstStyle/>
                    <a:p>
                      <a:pPr algn="l"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cs-CZ" sz="11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100" b="1" i="0" u="none" strike="noStrike">
                          <a:solidFill>
                            <a:srgbClr val="000000"/>
                          </a:solidFill>
                          <a:effectLst/>
                          <a:latin typeface="Calibri" panose="020F050202020403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20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27</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20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12</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18</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17</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26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35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37</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56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57</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dirty="0">
                          <a:solidFill>
                            <a:srgbClr val="000000"/>
                          </a:solidFill>
                          <a:effectLst/>
                          <a:latin typeface="Calibri" panose="020F0502020204030204" pitchFamily="34" charset="0"/>
                        </a:rPr>
                        <a:t>366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9371357"/>
                  </a:ext>
                </a:extLst>
              </a:tr>
            </a:tbl>
          </a:graphicData>
        </a:graphic>
      </p:graphicFrame>
    </p:spTree>
    <p:extLst>
      <p:ext uri="{BB962C8B-B14F-4D97-AF65-F5344CB8AC3E}">
        <p14:creationId xmlns:p14="http://schemas.microsoft.com/office/powerpoint/2010/main" val="15030447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Nadpis 1">
            <a:extLst>
              <a:ext uri="{FF2B5EF4-FFF2-40B4-BE49-F238E27FC236}">
                <a16:creationId xmlns:a16="http://schemas.microsoft.com/office/drawing/2014/main" id="{473E9B45-49B3-E061-AF23-6F7082688126}"/>
              </a:ext>
            </a:extLst>
          </p:cNvPr>
          <p:cNvSpPr txBox="1">
            <a:spLocks/>
          </p:cNvSpPr>
          <p:nvPr/>
        </p:nvSpPr>
        <p:spPr>
          <a:xfrm>
            <a:off x="263572" y="121198"/>
            <a:ext cx="11382467" cy="7100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Ukázky analytických výstupů a komplexních modelů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z vyvinutého datového úložiště NZIS</a:t>
            </a:r>
          </a:p>
        </p:txBody>
      </p:sp>
      <p:sp>
        <p:nvSpPr>
          <p:cNvPr id="2" name="TextovéPole 1">
            <a:extLst>
              <a:ext uri="{FF2B5EF4-FFF2-40B4-BE49-F238E27FC236}">
                <a16:creationId xmlns:a16="http://schemas.microsoft.com/office/drawing/2014/main" id="{17EA4C6A-3949-6937-8782-A11F6945F6B9}"/>
              </a:ext>
            </a:extLst>
          </p:cNvPr>
          <p:cNvSpPr txBox="1"/>
          <p:nvPr/>
        </p:nvSpPr>
        <p:spPr>
          <a:xfrm>
            <a:off x="807195" y="1153392"/>
            <a:ext cx="10295220" cy="830997"/>
          </a:xfrm>
          <a:prstGeom prst="rect">
            <a:avLst/>
          </a:prstGeom>
          <a:solidFill>
            <a:srgbClr val="D7144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prstClr val="white"/>
                </a:solidFill>
                <a:effectLst/>
                <a:uLnTx/>
                <a:uFillTx/>
                <a:latin typeface="Calibri" panose="020F0502020204030204"/>
                <a:ea typeface="+mn-ea"/>
                <a:cs typeface="+mn-cs"/>
              </a:rPr>
              <a:t>Příklad č. 2. Hodnocení dostupné kapacity různých zdravotnických profesí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prstClr val="white"/>
                </a:solidFill>
                <a:effectLst/>
                <a:uLnTx/>
                <a:uFillTx/>
                <a:latin typeface="Calibri" panose="020F0502020204030204"/>
                <a:ea typeface="+mn-ea"/>
                <a:cs typeface="+mn-cs"/>
              </a:rPr>
              <a:t>a odborností na regionální úrovni </a:t>
            </a:r>
          </a:p>
        </p:txBody>
      </p:sp>
      <p:sp>
        <p:nvSpPr>
          <p:cNvPr id="3" name="Nadpis 4">
            <a:extLst>
              <a:ext uri="{FF2B5EF4-FFF2-40B4-BE49-F238E27FC236}">
                <a16:creationId xmlns:a16="http://schemas.microsoft.com/office/drawing/2014/main" id="{20F7CEB0-3126-9BE8-D0F6-44A061AF5862}"/>
              </a:ext>
            </a:extLst>
          </p:cNvPr>
          <p:cNvSpPr txBox="1">
            <a:spLocks/>
          </p:cNvSpPr>
          <p:nvPr/>
        </p:nvSpPr>
        <p:spPr>
          <a:xfrm>
            <a:off x="433769" y="2306508"/>
            <a:ext cx="11042073" cy="331497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cs-CZ" sz="2600" b="1" kern="1200" dirty="0" smtClean="0">
                <a:solidFill>
                  <a:srgbClr val="D71440"/>
                </a:solidFill>
                <a:latin typeface="+mn-lt"/>
                <a:ea typeface="+mn-ea"/>
                <a:cs typeface="+mn-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2400" b="1" i="0" u="none" strike="noStrike" kern="1200" cap="none" spc="0" normalizeH="0" baseline="0" noProof="0" dirty="0">
                <a:ln>
                  <a:noFill/>
                </a:ln>
                <a:solidFill>
                  <a:prstClr val="black"/>
                </a:solidFill>
                <a:effectLst/>
                <a:uLnTx/>
                <a:uFillTx/>
                <a:latin typeface="Calibri" panose="020F0502020204030204"/>
                <a:ea typeface="+mn-ea"/>
                <a:cs typeface="+mn-cs"/>
              </a:rPr>
              <a:t>Příklad dokládá významné rozdíly v dostupnosti vybraných lékařských odborností mezi regiony. nově dobudované datové úložiště NZIS umožňuje tyto rozdíly hodnotit nejen z hlediska krajskými úřady potvrzených míst poskytování, ale také z hlediska reálně dostupné úvazkové kapacity pracovníků.</a:t>
            </a:r>
            <a:endPar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Šipka: dolů 3">
            <a:extLst>
              <a:ext uri="{FF2B5EF4-FFF2-40B4-BE49-F238E27FC236}">
                <a16:creationId xmlns:a16="http://schemas.microsoft.com/office/drawing/2014/main" id="{F5C96EBC-200D-8A26-390B-8036BF7ED91F}"/>
              </a:ext>
            </a:extLst>
          </p:cNvPr>
          <p:cNvSpPr/>
          <p:nvPr/>
        </p:nvSpPr>
        <p:spPr>
          <a:xfrm>
            <a:off x="5014427" y="5621482"/>
            <a:ext cx="1880755" cy="78970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3177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761BD-B75B-3350-F6EA-7F79F035BE17}"/>
              </a:ext>
            </a:extLst>
          </p:cNvPr>
          <p:cNvSpPr>
            <a:spLocks noGrp="1"/>
          </p:cNvSpPr>
          <p:nvPr>
            <p:ph type="title"/>
            <p:custDataLst>
              <p:tags r:id="rId1"/>
            </p:custDataLst>
          </p:nvPr>
        </p:nvSpPr>
        <p:spPr>
          <a:xfrm>
            <a:off x="157374" y="158683"/>
            <a:ext cx="11877252" cy="631595"/>
          </a:xfrm>
        </p:spPr>
        <p:txBody>
          <a:bodyPr>
            <a:noAutofit/>
          </a:bodyPr>
          <a:lstStyle/>
          <a:p>
            <a:r>
              <a:rPr lang="en-US" sz="2400" dirty="0" err="1"/>
              <a:t>Samostatné</a:t>
            </a:r>
            <a:r>
              <a:rPr lang="en-US" sz="2400" dirty="0"/>
              <a:t> </a:t>
            </a:r>
            <a:r>
              <a:rPr lang="en-US" sz="2400" dirty="0" err="1"/>
              <a:t>ordinace</a:t>
            </a:r>
            <a:r>
              <a:rPr lang="en-US" sz="2400" dirty="0"/>
              <a:t> (ambulance) v ČR: </a:t>
            </a:r>
            <a:r>
              <a:rPr lang="cs-CZ" sz="2400" dirty="0"/>
              <a:t>suma úvazků na 100 000 obyvatel (k 31.</a:t>
            </a:r>
            <a:r>
              <a:rPr lang="en-US" sz="2400" dirty="0"/>
              <a:t> 12</a:t>
            </a:r>
            <a:r>
              <a:rPr lang="cs-CZ" sz="2400" dirty="0"/>
              <a:t>. 2023)</a:t>
            </a:r>
            <a:endParaRPr lang="en-US" sz="2400" dirty="0"/>
          </a:p>
        </p:txBody>
      </p:sp>
      <p:graphicFrame>
        <p:nvGraphicFramePr>
          <p:cNvPr id="3" name="Chart 15">
            <a:extLst>
              <a:ext uri="{FF2B5EF4-FFF2-40B4-BE49-F238E27FC236}">
                <a16:creationId xmlns:a16="http://schemas.microsoft.com/office/drawing/2014/main" id="{E07C402A-EA9B-F34C-85B7-0D7A226B58B9}"/>
              </a:ext>
            </a:extLst>
          </p:cNvPr>
          <p:cNvGraphicFramePr/>
          <p:nvPr>
            <p:custDataLst>
              <p:tags r:id="rId2"/>
            </p:custDataLst>
          </p:nvPr>
        </p:nvGraphicFramePr>
        <p:xfrm>
          <a:off x="828547" y="1838429"/>
          <a:ext cx="4678347" cy="4546656"/>
        </p:xfrm>
        <a:graphic>
          <a:graphicData uri="http://schemas.openxmlformats.org/drawingml/2006/chart">
            <c:chart xmlns:c="http://schemas.openxmlformats.org/drawingml/2006/chart" xmlns:r="http://schemas.openxmlformats.org/officeDocument/2006/relationships" r:id="rId10"/>
          </a:graphicData>
        </a:graphic>
      </p:graphicFrame>
      <p:sp>
        <p:nvSpPr>
          <p:cNvPr id="4" name="TextBox 13">
            <a:extLst>
              <a:ext uri="{FF2B5EF4-FFF2-40B4-BE49-F238E27FC236}">
                <a16:creationId xmlns:a16="http://schemas.microsoft.com/office/drawing/2014/main" id="{68A1FBE8-9F60-5EEB-E5B2-1CE92110F1E0}"/>
              </a:ext>
            </a:extLst>
          </p:cNvPr>
          <p:cNvSpPr txBox="1"/>
          <p:nvPr>
            <p:custDataLst>
              <p:tags r:id="rId3"/>
            </p:custDataLst>
          </p:nvPr>
        </p:nvSpPr>
        <p:spPr>
          <a:xfrm>
            <a:off x="2354906" y="1624456"/>
            <a:ext cx="2361737" cy="276999"/>
          </a:xfrm>
          <a:prstGeom prst="rect">
            <a:avLst/>
          </a:prstGeom>
          <a:noFill/>
        </p:spPr>
        <p:txBody>
          <a:bodyPr wrap="none" rtlCol="0">
            <a:spAutoFit/>
          </a:bodyPr>
          <a:lstStyle>
            <a:defPPr>
              <a:defRPr lang="cs-CZ"/>
            </a:defPPr>
            <a:lvl1pPr>
              <a:defRPr sz="1200" b="1" i="1"/>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200" b="1" i="1" u="none" strike="noStrike" kern="1200" cap="none" spc="0" normalizeH="0" baseline="0" noProof="0" dirty="0">
                <a:ln>
                  <a:noFill/>
                </a:ln>
                <a:solidFill>
                  <a:prstClr val="black"/>
                </a:solidFill>
                <a:effectLst/>
                <a:uLnTx/>
                <a:uFillTx/>
                <a:latin typeface="Calibri" panose="020F0502020204030204"/>
                <a:ea typeface="+mn-ea"/>
                <a:cs typeface="+mn-cs"/>
              </a:rPr>
              <a:t>Suma </a:t>
            </a:r>
            <a:r>
              <a:rPr kumimoji="0" lang="cs-CZ" sz="1200" b="1" i="1" u="none" strike="noStrike" kern="1200" cap="none" spc="0" normalizeH="0" baseline="0" noProof="0" dirty="0" err="1">
                <a:ln>
                  <a:noFill/>
                </a:ln>
                <a:solidFill>
                  <a:prstClr val="black"/>
                </a:solidFill>
                <a:effectLst/>
                <a:uLnTx/>
                <a:uFillTx/>
                <a:latin typeface="Calibri" panose="020F0502020204030204"/>
                <a:ea typeface="+mn-ea"/>
                <a:cs typeface="+mn-cs"/>
              </a:rPr>
              <a:t>úvazk</a:t>
            </a:r>
            <a:r>
              <a:rPr kumimoji="0" lang="cs-CZ" sz="1200" b="1" i="1" u="none" strike="noStrike" kern="1200" cap="none" spc="0" normalizeH="0" baseline="0" noProof="0" dirty="0">
                <a:ln>
                  <a:noFill/>
                </a:ln>
                <a:solidFill>
                  <a:prstClr val="black"/>
                </a:solidFill>
                <a:effectLst/>
                <a:uLnTx/>
                <a:uFillTx/>
                <a:latin typeface="Calibri" panose="020F0502020204030204"/>
                <a:ea typeface="+mn-ea"/>
                <a:cs typeface="+mn-cs"/>
              </a:rPr>
              <a:t>ů na 100 000 obyvatel</a:t>
            </a:r>
            <a:endParaRPr kumimoji="0" lang="en-US" sz="1200"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angle 2">
            <a:extLst>
              <a:ext uri="{FF2B5EF4-FFF2-40B4-BE49-F238E27FC236}">
                <a16:creationId xmlns:a16="http://schemas.microsoft.com/office/drawing/2014/main" id="{067AC352-2A5A-D38E-ED8A-0E73ADBC13F5}"/>
              </a:ext>
            </a:extLst>
          </p:cNvPr>
          <p:cNvSpPr/>
          <p:nvPr>
            <p:custDataLst>
              <p:tags r:id="rId4"/>
            </p:custDataLst>
          </p:nvPr>
        </p:nvSpPr>
        <p:spPr>
          <a:xfrm>
            <a:off x="1179654" y="1158202"/>
            <a:ext cx="4916346" cy="400110"/>
          </a:xfrm>
          <a:prstGeom prst="rect">
            <a:avLst/>
          </a:prstGeom>
        </p:spPr>
        <p:txBody>
          <a:bodyPr wrap="non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black"/>
                </a:solidFill>
                <a:effectLst/>
                <a:uLnTx/>
                <a:uFillTx/>
                <a:latin typeface="Calibri" panose="020F0502020204030204"/>
                <a:ea typeface="+mn-ea"/>
                <a:cs typeface="+mn-cs"/>
              </a:rPr>
              <a:t>Samostatná</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000" b="1" i="0" u="none" strike="noStrike" kern="1200" cap="none" spc="0" normalizeH="0" baseline="0" noProof="0" dirty="0" err="1">
                <a:ln>
                  <a:noFill/>
                </a:ln>
                <a:solidFill>
                  <a:prstClr val="black"/>
                </a:solidFill>
                <a:effectLst/>
                <a:uLnTx/>
                <a:uFillTx/>
                <a:latin typeface="Calibri" panose="020F0502020204030204"/>
                <a:ea typeface="+mn-ea"/>
                <a:cs typeface="+mn-cs"/>
              </a:rPr>
              <a:t>ordinace</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000" b="1" i="0" u="none" strike="noStrike" kern="1200" cap="none" spc="0" normalizeH="0" baseline="0" noProof="0" dirty="0" err="1">
                <a:ln>
                  <a:noFill/>
                </a:ln>
                <a:solidFill>
                  <a:prstClr val="black"/>
                </a:solidFill>
                <a:effectLst/>
                <a:uLnTx/>
                <a:uFillTx/>
                <a:latin typeface="Calibri" panose="020F0502020204030204"/>
                <a:ea typeface="+mn-ea"/>
                <a:cs typeface="+mn-cs"/>
              </a:rPr>
              <a:t>praktického</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000" b="1" i="0" u="none" strike="noStrike" kern="1200" cap="none" spc="0" normalizeH="0" baseline="0" noProof="0" dirty="0" err="1">
                <a:ln>
                  <a:noFill/>
                </a:ln>
                <a:solidFill>
                  <a:prstClr val="black"/>
                </a:solidFill>
                <a:effectLst/>
                <a:uLnTx/>
                <a:uFillTx/>
                <a:latin typeface="Calibri" panose="020F0502020204030204"/>
                <a:ea typeface="+mn-ea"/>
                <a:cs typeface="+mn-cs"/>
              </a:rPr>
              <a:t>lékaře</a:t>
            </a:r>
            <a:r>
              <a:rPr kumimoji="0" lang="cs-CZ" sz="2000" b="1" i="0" u="none" strike="noStrike" kern="1200" cap="none" spc="0" normalizeH="0" baseline="0" noProof="0" dirty="0">
                <a:ln>
                  <a:noFill/>
                </a:ln>
                <a:solidFill>
                  <a:prstClr val="black"/>
                </a:solidFill>
                <a:effectLst/>
                <a:uLnTx/>
                <a:uFillTx/>
                <a:latin typeface="Calibri" panose="020F0502020204030204"/>
                <a:ea typeface="+mn-ea"/>
                <a:cs typeface="+mn-cs"/>
              </a:rPr>
              <a:t> (PL)</a:t>
            </a:r>
            <a:endPar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graphicFrame>
        <p:nvGraphicFramePr>
          <p:cNvPr id="6" name="Chart 12">
            <a:extLst>
              <a:ext uri="{FF2B5EF4-FFF2-40B4-BE49-F238E27FC236}">
                <a16:creationId xmlns:a16="http://schemas.microsoft.com/office/drawing/2014/main" id="{ECE1D7CD-CB4E-4F23-14D3-DE6013B66B6E}"/>
              </a:ext>
            </a:extLst>
          </p:cNvPr>
          <p:cNvGraphicFramePr/>
          <p:nvPr>
            <p:custDataLst>
              <p:tags r:id="rId5"/>
            </p:custDataLst>
          </p:nvPr>
        </p:nvGraphicFramePr>
        <p:xfrm>
          <a:off x="6343168" y="1826050"/>
          <a:ext cx="4678347" cy="4475963"/>
        </p:xfrm>
        <a:graphic>
          <a:graphicData uri="http://schemas.openxmlformats.org/drawingml/2006/chart">
            <c:chart xmlns:c="http://schemas.openxmlformats.org/drawingml/2006/chart" xmlns:r="http://schemas.openxmlformats.org/officeDocument/2006/relationships" r:id="rId11"/>
          </a:graphicData>
        </a:graphic>
      </p:graphicFrame>
      <p:sp>
        <p:nvSpPr>
          <p:cNvPr id="7" name="Rectangle 15">
            <a:extLst>
              <a:ext uri="{FF2B5EF4-FFF2-40B4-BE49-F238E27FC236}">
                <a16:creationId xmlns:a16="http://schemas.microsoft.com/office/drawing/2014/main" id="{77693B61-F88A-D17B-39F8-6D0155DD3C05}"/>
              </a:ext>
            </a:extLst>
          </p:cNvPr>
          <p:cNvSpPr/>
          <p:nvPr>
            <p:custDataLst>
              <p:tags r:id="rId6"/>
            </p:custDataLst>
          </p:nvPr>
        </p:nvSpPr>
        <p:spPr>
          <a:xfrm>
            <a:off x="6790698" y="1161983"/>
            <a:ext cx="4302204" cy="400110"/>
          </a:xfrm>
          <a:prstGeom prst="rect">
            <a:avLst/>
          </a:prstGeom>
        </p:spPr>
        <p:txBody>
          <a:bodyPr wrap="non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black"/>
                </a:solidFill>
                <a:effectLst/>
                <a:uLnTx/>
                <a:uFillTx/>
                <a:latin typeface="Calibri" panose="020F0502020204030204"/>
                <a:ea typeface="+mn-ea"/>
                <a:cs typeface="+mn-cs"/>
              </a:rPr>
              <a:t>Samostatná</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000" b="1" i="0" u="none" strike="noStrike" kern="1200" cap="none" spc="0" normalizeH="0" baseline="0" noProof="0" dirty="0" err="1">
                <a:ln>
                  <a:noFill/>
                </a:ln>
                <a:solidFill>
                  <a:prstClr val="black"/>
                </a:solidFill>
                <a:effectLst/>
                <a:uLnTx/>
                <a:uFillTx/>
                <a:latin typeface="Calibri" panose="020F0502020204030204"/>
                <a:ea typeface="+mn-ea"/>
                <a:cs typeface="+mn-cs"/>
              </a:rPr>
              <a:t>ordinace</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000" b="1" i="0" u="none" strike="noStrike" kern="1200" cap="none" spc="0" normalizeH="0" baseline="0" noProof="0" dirty="0" err="1">
                <a:ln>
                  <a:noFill/>
                </a:ln>
                <a:solidFill>
                  <a:prstClr val="black"/>
                </a:solidFill>
                <a:effectLst/>
                <a:uLnTx/>
                <a:uFillTx/>
                <a:latin typeface="Calibri" panose="020F0502020204030204"/>
                <a:ea typeface="+mn-ea"/>
                <a:cs typeface="+mn-cs"/>
              </a:rPr>
              <a:t>lékaře</a:t>
            </a:r>
            <a:r>
              <a:rPr kumimoji="0" lang="cs-CZ" sz="2000" b="1" i="0" u="none" strike="noStrike" kern="1200" cap="none" spc="0" normalizeH="0" baseline="0" noProof="0" dirty="0">
                <a:ln>
                  <a:noFill/>
                </a:ln>
                <a:solidFill>
                  <a:prstClr val="black"/>
                </a:solidFill>
                <a:effectLst/>
                <a:uLnTx/>
                <a:uFillTx/>
                <a:latin typeface="Calibri" panose="020F0502020204030204"/>
                <a:ea typeface="+mn-ea"/>
                <a:cs typeface="+mn-cs"/>
              </a:rPr>
              <a:t> specialisty</a:t>
            </a:r>
            <a:endPar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sp>
        <p:nvSpPr>
          <p:cNvPr id="8" name="TextBox 6">
            <a:extLst>
              <a:ext uri="{FF2B5EF4-FFF2-40B4-BE49-F238E27FC236}">
                <a16:creationId xmlns:a16="http://schemas.microsoft.com/office/drawing/2014/main" id="{8E49068A-EB93-8DCE-55EE-9FA053C7E7A5}"/>
              </a:ext>
            </a:extLst>
          </p:cNvPr>
          <p:cNvSpPr txBox="1"/>
          <p:nvPr>
            <p:custDataLst>
              <p:tags r:id="rId7"/>
            </p:custDataLst>
          </p:nvPr>
        </p:nvSpPr>
        <p:spPr>
          <a:xfrm>
            <a:off x="157374" y="526607"/>
            <a:ext cx="1153467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prstClr val="black"/>
                </a:solidFill>
                <a:effectLst/>
                <a:uLnTx/>
                <a:uFillTx/>
                <a:latin typeface="Calibri" panose="020F0502020204030204"/>
                <a:ea typeface="+mn-ea"/>
                <a:cs typeface="+mn-cs"/>
              </a:rPr>
              <a:t>Zdroj dat: Národní registr poskytovatelů zdravotních služeb, Národní registr hrazených zdravotních služeb</a:t>
            </a:r>
          </a:p>
        </p:txBody>
      </p:sp>
      <p:sp>
        <p:nvSpPr>
          <p:cNvPr id="9" name="TextBox 13">
            <a:extLst>
              <a:ext uri="{FF2B5EF4-FFF2-40B4-BE49-F238E27FC236}">
                <a16:creationId xmlns:a16="http://schemas.microsoft.com/office/drawing/2014/main" id="{8B4FAE59-B873-802B-64D6-F9EC903D8B41}"/>
              </a:ext>
            </a:extLst>
          </p:cNvPr>
          <p:cNvSpPr txBox="1"/>
          <p:nvPr>
            <p:custDataLst>
              <p:tags r:id="rId8"/>
            </p:custDataLst>
          </p:nvPr>
        </p:nvSpPr>
        <p:spPr>
          <a:xfrm>
            <a:off x="7898642" y="1619742"/>
            <a:ext cx="2361737" cy="276999"/>
          </a:xfrm>
          <a:prstGeom prst="rect">
            <a:avLst/>
          </a:prstGeom>
          <a:noFill/>
        </p:spPr>
        <p:txBody>
          <a:bodyPr wrap="none" rtlCol="0">
            <a:spAutoFit/>
          </a:bodyPr>
          <a:lstStyle>
            <a:defPPr>
              <a:defRPr lang="cs-CZ"/>
            </a:defPPr>
            <a:lvl1pPr>
              <a:defRPr sz="1200" b="1" i="1"/>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200" b="1" i="1" u="none" strike="noStrike" kern="1200" cap="none" spc="0" normalizeH="0" baseline="0" noProof="0" dirty="0">
                <a:ln>
                  <a:noFill/>
                </a:ln>
                <a:solidFill>
                  <a:prstClr val="black"/>
                </a:solidFill>
                <a:effectLst/>
                <a:uLnTx/>
                <a:uFillTx/>
                <a:latin typeface="Calibri" panose="020F0502020204030204"/>
                <a:ea typeface="+mn-ea"/>
                <a:cs typeface="+mn-cs"/>
              </a:rPr>
              <a:t>Suma </a:t>
            </a:r>
            <a:r>
              <a:rPr kumimoji="0" lang="cs-CZ" sz="1200" b="1" i="1" u="none" strike="noStrike" kern="1200" cap="none" spc="0" normalizeH="0" baseline="0" noProof="0" dirty="0" err="1">
                <a:ln>
                  <a:noFill/>
                </a:ln>
                <a:solidFill>
                  <a:prstClr val="black"/>
                </a:solidFill>
                <a:effectLst/>
                <a:uLnTx/>
                <a:uFillTx/>
                <a:latin typeface="Calibri" panose="020F0502020204030204"/>
                <a:ea typeface="+mn-ea"/>
                <a:cs typeface="+mn-cs"/>
              </a:rPr>
              <a:t>úvazk</a:t>
            </a:r>
            <a:r>
              <a:rPr kumimoji="0" lang="cs-CZ" sz="1200" b="1" i="1" u="none" strike="noStrike" kern="1200" cap="none" spc="0" normalizeH="0" baseline="0" noProof="0" dirty="0">
                <a:ln>
                  <a:noFill/>
                </a:ln>
                <a:solidFill>
                  <a:prstClr val="black"/>
                </a:solidFill>
                <a:effectLst/>
                <a:uLnTx/>
                <a:uFillTx/>
                <a:latin typeface="Calibri" panose="020F0502020204030204"/>
                <a:ea typeface="+mn-ea"/>
                <a:cs typeface="+mn-cs"/>
              </a:rPr>
              <a:t>ů na 100 000 obyvatel</a:t>
            </a:r>
            <a:endParaRPr kumimoji="0" lang="en-US" sz="1200"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19110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A8F61-64EF-955A-57C4-3F8867218C4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61AB11C-4504-57F2-FBC5-DEB062C4A37C}"/>
              </a:ext>
            </a:extLst>
          </p:cNvPr>
          <p:cNvSpPr>
            <a:spLocks noGrp="1"/>
          </p:cNvSpPr>
          <p:nvPr>
            <p:ph type="title"/>
            <p:custDataLst>
              <p:tags r:id="rId1"/>
            </p:custDataLst>
          </p:nvPr>
        </p:nvSpPr>
        <p:spPr/>
        <p:txBody>
          <a:bodyPr/>
          <a:lstStyle/>
          <a:p>
            <a:pPr lvl="0"/>
            <a:r>
              <a:rPr lang="cs-CZ" dirty="0"/>
              <a:t>Úvazky</a:t>
            </a:r>
            <a:r>
              <a:rPr lang="cs-CZ" noProof="0" dirty="0"/>
              <a:t> lékařů v ambulantních zařízeních na 100 tis. obyvatel v r. 2023</a:t>
            </a:r>
          </a:p>
        </p:txBody>
      </p:sp>
      <p:sp>
        <p:nvSpPr>
          <p:cNvPr id="200" name="TextBox 6">
            <a:extLst>
              <a:ext uri="{FF2B5EF4-FFF2-40B4-BE49-F238E27FC236}">
                <a16:creationId xmlns:a16="http://schemas.microsoft.com/office/drawing/2014/main" id="{EAF5D695-05F8-1722-7D58-8F2B4B966A7A}"/>
              </a:ext>
            </a:extLst>
          </p:cNvPr>
          <p:cNvSpPr txBox="1"/>
          <p:nvPr>
            <p:custDataLst>
              <p:tags r:id="rId2"/>
            </p:custDataLst>
          </p:nvPr>
        </p:nvSpPr>
        <p:spPr>
          <a:xfrm>
            <a:off x="288000" y="540000"/>
            <a:ext cx="1164310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prstClr val="black"/>
                </a:solidFill>
                <a:effectLst/>
                <a:uLnTx/>
                <a:uFillTx/>
                <a:latin typeface="Calibri" panose="020F0502020204030204"/>
                <a:ea typeface="+mn-ea"/>
                <a:cs typeface="+mn-cs"/>
              </a:rPr>
              <a:t>Zdroj: Národní registr zdravotnických pracovníků (NRZP) + Národní registr hrazených zdravotních služeb (NRHZS), stav k 3</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1</a:t>
            </a:r>
            <a:r>
              <a:rPr kumimoji="0" lang="cs-CZ"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12</a:t>
            </a:r>
            <a:r>
              <a:rPr kumimoji="0" lang="cs-CZ" sz="1400" b="0" i="0" u="none" strike="noStrike" kern="1200" cap="none" spc="0" normalizeH="0" baseline="0" noProof="0" dirty="0">
                <a:ln>
                  <a:noFill/>
                </a:ln>
                <a:solidFill>
                  <a:prstClr val="black"/>
                </a:solidFill>
                <a:effectLst/>
                <a:uLnTx/>
                <a:uFillTx/>
                <a:latin typeface="Calibri" panose="020F0502020204030204"/>
                <a:ea typeface="+mn-ea"/>
                <a:cs typeface="+mn-cs"/>
              </a:rPr>
              <a:t>. 2023</a:t>
            </a:r>
          </a:p>
        </p:txBody>
      </p:sp>
      <p:sp>
        <p:nvSpPr>
          <p:cNvPr id="107" name="TextBox 2">
            <a:extLst>
              <a:ext uri="{FF2B5EF4-FFF2-40B4-BE49-F238E27FC236}">
                <a16:creationId xmlns:a16="http://schemas.microsoft.com/office/drawing/2014/main" id="{F9067EEC-AA62-2013-AB63-7431F296C4FE}"/>
              </a:ext>
            </a:extLst>
          </p:cNvPr>
          <p:cNvSpPr txBox="1"/>
          <p:nvPr>
            <p:custDataLst>
              <p:tags r:id="rId3"/>
            </p:custDataLst>
          </p:nvPr>
        </p:nvSpPr>
        <p:spPr>
          <a:xfrm>
            <a:off x="3467622" y="887822"/>
            <a:ext cx="746707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600" b="1" i="0" u="none" strike="noStrike" kern="0" cap="none" spc="0" normalizeH="0" baseline="0" noProof="0" dirty="0">
                <a:ln>
                  <a:noFill/>
                </a:ln>
                <a:solidFill>
                  <a:srgbClr val="000000"/>
                </a:solidFill>
                <a:effectLst/>
                <a:uLnTx/>
                <a:uFillTx/>
                <a:latin typeface="Calibri" panose="020F0502020204030204"/>
                <a:ea typeface="+mn-ea"/>
                <a:cs typeface="+mn-cs"/>
              </a:rPr>
              <a:t>Úvazky na 100 tis. obyv. (průměr ČR, minimum a maximum v krajích)</a:t>
            </a:r>
            <a:endParaRPr kumimoji="0" lang="cs-CZ" sz="14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graphicFrame>
        <p:nvGraphicFramePr>
          <p:cNvPr id="7" name="Graf 6">
            <a:extLst>
              <a:ext uri="{FF2B5EF4-FFF2-40B4-BE49-F238E27FC236}">
                <a16:creationId xmlns:a16="http://schemas.microsoft.com/office/drawing/2014/main" id="{B41493F2-D07C-1338-3C03-A1282B3DD7ED}"/>
              </a:ext>
            </a:extLst>
          </p:cNvPr>
          <p:cNvGraphicFramePr/>
          <p:nvPr/>
        </p:nvGraphicFramePr>
        <p:xfrm>
          <a:off x="272591" y="1226376"/>
          <a:ext cx="11919409" cy="4955349"/>
        </p:xfrm>
        <a:graphic>
          <a:graphicData uri="http://schemas.openxmlformats.org/drawingml/2006/chart">
            <c:chart xmlns:c="http://schemas.openxmlformats.org/drawingml/2006/chart" xmlns:r="http://schemas.openxmlformats.org/officeDocument/2006/relationships" r:id="rId6"/>
          </a:graphicData>
        </a:graphic>
      </p:graphicFrame>
      <p:sp>
        <p:nvSpPr>
          <p:cNvPr id="3" name="Obdélník 2">
            <a:extLst>
              <a:ext uri="{FF2B5EF4-FFF2-40B4-BE49-F238E27FC236}">
                <a16:creationId xmlns:a16="http://schemas.microsoft.com/office/drawing/2014/main" id="{30902126-DF95-1001-43B5-0AD3828B72D1}"/>
              </a:ext>
            </a:extLst>
          </p:cNvPr>
          <p:cNvSpPr/>
          <p:nvPr>
            <p:custDataLst>
              <p:tags r:id="rId4"/>
            </p:custDataLst>
          </p:nvPr>
        </p:nvSpPr>
        <p:spPr>
          <a:xfrm>
            <a:off x="371475" y="887822"/>
            <a:ext cx="2809875"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400" b="1" i="0" u="none" strike="noStrike" kern="1200" baseline="0">
                <a:solidFill>
                  <a:srgbClr val="000000"/>
                </a:solidFill>
                <a:latin typeface="+mn-lt"/>
                <a:ea typeface="+mn-ea"/>
                <a:cs typeface="+mn-cs"/>
              </a:defRPr>
            </a:pPr>
            <a:r>
              <a:rPr kumimoji="0" lang="cs-CZ" sz="1600" b="1" i="0" u="none" strike="noStrike" kern="1200" cap="none" spc="0" normalizeH="0" baseline="0" noProof="0" dirty="0">
                <a:ln>
                  <a:noFill/>
                </a:ln>
                <a:solidFill>
                  <a:srgbClr val="000000"/>
                </a:solidFill>
                <a:effectLst/>
                <a:uLnTx/>
                <a:uFillTx/>
                <a:latin typeface="Calibri" panose="020F0502020204030204"/>
                <a:ea typeface="+mn-ea"/>
                <a:cs typeface="+mn-cs"/>
              </a:rPr>
              <a:t>Hlavní odbornost podle NRHZS</a:t>
            </a:r>
          </a:p>
        </p:txBody>
      </p:sp>
      <p:sp>
        <p:nvSpPr>
          <p:cNvPr id="5" name="TextovéPole 4">
            <a:extLst>
              <a:ext uri="{FF2B5EF4-FFF2-40B4-BE49-F238E27FC236}">
                <a16:creationId xmlns:a16="http://schemas.microsoft.com/office/drawing/2014/main" id="{C2539D5D-89A2-1A07-3AF3-A4C4E3491FC7}"/>
              </a:ext>
            </a:extLst>
          </p:cNvPr>
          <p:cNvSpPr txBox="1"/>
          <p:nvPr/>
        </p:nvSpPr>
        <p:spPr>
          <a:xfrm>
            <a:off x="6625680" y="5529330"/>
            <a:ext cx="5305424" cy="788670"/>
          </a:xfrm>
          <a:prstGeom prst="roundRect">
            <a:avLst>
              <a:gd name="adj" fmla="val 12316"/>
            </a:avLst>
          </a:prstGeom>
          <a:solidFill>
            <a:schemeClr val="bg1"/>
          </a:solidFill>
          <a:ln>
            <a:solidFill>
              <a:schemeClr val="tx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dirty="0">
                <a:ln>
                  <a:noFill/>
                </a:ln>
                <a:solidFill>
                  <a:prstClr val="black"/>
                </a:solidFill>
                <a:effectLst/>
                <a:uLnTx/>
                <a:uFillTx/>
                <a:latin typeface="Calibri" panose="020F0502020204030204"/>
                <a:ea typeface="+mn-ea"/>
                <a:cs typeface="+mn-cs"/>
              </a:rPr>
              <a:t>Poznámka: uváděna je hlavní nasmlouvaná odbornost pracoviště v NRHZS. Pod danou hlavní odborností mohou být nasmlouvány i další vedlejší odbornosti.</a:t>
            </a:r>
          </a:p>
        </p:txBody>
      </p:sp>
      <p:sp>
        <p:nvSpPr>
          <p:cNvPr id="2" name="TextovéPole 1">
            <a:extLst>
              <a:ext uri="{FF2B5EF4-FFF2-40B4-BE49-F238E27FC236}">
                <a16:creationId xmlns:a16="http://schemas.microsoft.com/office/drawing/2014/main" id="{45EF8A93-84E1-6837-6CE5-B0B567CD85A6}"/>
              </a:ext>
            </a:extLst>
          </p:cNvPr>
          <p:cNvSpPr txBox="1"/>
          <p:nvPr/>
        </p:nvSpPr>
        <p:spPr>
          <a:xfrm>
            <a:off x="7465925" y="3858567"/>
            <a:ext cx="4009293" cy="769441"/>
          </a:xfrm>
          <a:prstGeom prst="rect">
            <a:avLst/>
          </a:prstGeom>
          <a:solidFill>
            <a:srgbClr val="C00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white"/>
                </a:solidFill>
                <a:effectLst/>
                <a:uLnTx/>
                <a:uFillTx/>
                <a:latin typeface="Calibri" panose="020F0502020204030204"/>
                <a:ea typeface="+mn-ea"/>
                <a:cs typeface="+mn-cs"/>
              </a:rPr>
              <a:t>Ukázka významných kapacitních rozdílů mezi regiony ČR </a:t>
            </a:r>
          </a:p>
        </p:txBody>
      </p:sp>
    </p:spTree>
    <p:extLst>
      <p:ext uri="{BB962C8B-B14F-4D97-AF65-F5344CB8AC3E}">
        <p14:creationId xmlns:p14="http://schemas.microsoft.com/office/powerpoint/2010/main" val="30384127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AF2A3-5628-7FAF-E0B3-46E33C2AD4F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6B354C2-37FD-30FB-A226-4536E10D8D01}"/>
              </a:ext>
            </a:extLst>
          </p:cNvPr>
          <p:cNvSpPr>
            <a:spLocks noGrp="1"/>
          </p:cNvSpPr>
          <p:nvPr>
            <p:ph type="title"/>
            <p:custDataLst>
              <p:tags r:id="rId1"/>
            </p:custDataLst>
          </p:nvPr>
        </p:nvSpPr>
        <p:spPr/>
        <p:txBody>
          <a:bodyPr/>
          <a:lstStyle/>
          <a:p>
            <a:r>
              <a:rPr lang="cs-CZ" dirty="0"/>
              <a:t>Úvazky</a:t>
            </a:r>
            <a:r>
              <a:rPr lang="cs-CZ" noProof="0" dirty="0"/>
              <a:t> lékařů v ambulantních zařízeních na 100 tis. obyvatel v r. 2023</a:t>
            </a:r>
            <a:endParaRPr lang="en-US" dirty="0"/>
          </a:p>
        </p:txBody>
      </p:sp>
      <p:sp>
        <p:nvSpPr>
          <p:cNvPr id="200" name="TextBox 6">
            <a:extLst>
              <a:ext uri="{FF2B5EF4-FFF2-40B4-BE49-F238E27FC236}">
                <a16:creationId xmlns:a16="http://schemas.microsoft.com/office/drawing/2014/main" id="{70B6371A-C68F-7AE1-9D4B-E01E0E4ACF10}"/>
              </a:ext>
            </a:extLst>
          </p:cNvPr>
          <p:cNvSpPr txBox="1"/>
          <p:nvPr>
            <p:custDataLst>
              <p:tags r:id="rId2"/>
            </p:custDataLst>
          </p:nvPr>
        </p:nvSpPr>
        <p:spPr>
          <a:xfrm>
            <a:off x="288000" y="540000"/>
            <a:ext cx="1164310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prstClr val="black"/>
                </a:solidFill>
                <a:effectLst/>
                <a:uLnTx/>
                <a:uFillTx/>
                <a:latin typeface="Calibri" panose="020F0502020204030204"/>
                <a:ea typeface="+mn-ea"/>
                <a:cs typeface="+mn-cs"/>
              </a:rPr>
              <a:t>Zdroj: Národní registr zdravotnických pracovníků (NRZP) + Národní registr hrazených zdravotních služeb (NRHZS), stav k 30. 9. 2023</a:t>
            </a:r>
          </a:p>
        </p:txBody>
      </p:sp>
      <p:graphicFrame>
        <p:nvGraphicFramePr>
          <p:cNvPr id="13" name="Graf 12">
            <a:extLst>
              <a:ext uri="{FF2B5EF4-FFF2-40B4-BE49-F238E27FC236}">
                <a16:creationId xmlns:a16="http://schemas.microsoft.com/office/drawing/2014/main" id="{1C22CF38-5392-5325-BC50-BDFD3F8484C0}"/>
              </a:ext>
            </a:extLst>
          </p:cNvPr>
          <p:cNvGraphicFramePr/>
          <p:nvPr>
            <p:custDataLst>
              <p:tags r:id="rId3"/>
            </p:custDataLst>
          </p:nvPr>
        </p:nvGraphicFramePr>
        <p:xfrm>
          <a:off x="360000" y="1410450"/>
          <a:ext cx="5659014" cy="4545793"/>
        </p:xfrm>
        <a:graphic>
          <a:graphicData uri="http://schemas.openxmlformats.org/drawingml/2006/chart">
            <c:chart xmlns:c="http://schemas.openxmlformats.org/drawingml/2006/chart" xmlns:r="http://schemas.openxmlformats.org/officeDocument/2006/relationships" r:id="rId12"/>
          </a:graphicData>
        </a:graphic>
      </p:graphicFrame>
      <p:sp>
        <p:nvSpPr>
          <p:cNvPr id="3" name="Obdélník 2">
            <a:extLst>
              <a:ext uri="{FF2B5EF4-FFF2-40B4-BE49-F238E27FC236}">
                <a16:creationId xmlns:a16="http://schemas.microsoft.com/office/drawing/2014/main" id="{72FDF18F-D5FD-3925-F49E-755B8428B297}"/>
              </a:ext>
            </a:extLst>
          </p:cNvPr>
          <p:cNvSpPr/>
          <p:nvPr>
            <p:custDataLst>
              <p:tags r:id="rId4"/>
            </p:custDataLst>
          </p:nvPr>
        </p:nvSpPr>
        <p:spPr>
          <a:xfrm>
            <a:off x="360000" y="903740"/>
            <a:ext cx="5659014"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400" b="1" i="0" u="none" strike="noStrike" kern="1200" baseline="0">
                <a:solidFill>
                  <a:srgbClr val="000000"/>
                </a:solidFill>
                <a:latin typeface="+mn-lt"/>
                <a:ea typeface="+mn-ea"/>
                <a:cs typeface="+mn-cs"/>
              </a:defRPr>
            </a:pPr>
            <a:r>
              <a:rPr kumimoji="0" lang="cs-CZ" sz="1600" b="1" i="0" u="none" strike="noStrike" kern="1200" cap="none" spc="0" normalizeH="0" baseline="0" noProof="0" dirty="0">
                <a:ln>
                  <a:noFill/>
                </a:ln>
                <a:solidFill>
                  <a:srgbClr val="000000"/>
                </a:solidFill>
                <a:effectLst/>
                <a:uLnTx/>
                <a:uFillTx/>
                <a:latin typeface="Calibri" panose="020F0502020204030204"/>
                <a:ea typeface="+mn-ea"/>
                <a:cs typeface="+mn-cs"/>
              </a:rPr>
              <a:t>Psychiatrie</a:t>
            </a:r>
          </a:p>
        </p:txBody>
      </p:sp>
      <p:sp>
        <p:nvSpPr>
          <p:cNvPr id="5" name="Obdélník 4">
            <a:extLst>
              <a:ext uri="{FF2B5EF4-FFF2-40B4-BE49-F238E27FC236}">
                <a16:creationId xmlns:a16="http://schemas.microsoft.com/office/drawing/2014/main" id="{18D5714C-B931-743A-B6A6-0B1B3BEB9A67}"/>
              </a:ext>
            </a:extLst>
          </p:cNvPr>
          <p:cNvSpPr/>
          <p:nvPr>
            <p:custDataLst>
              <p:tags r:id="rId5"/>
            </p:custDataLst>
          </p:nvPr>
        </p:nvSpPr>
        <p:spPr>
          <a:xfrm>
            <a:off x="1800808" y="1340571"/>
            <a:ext cx="3934841" cy="30777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rgbClr val="000000"/>
                </a:solidFill>
                <a:latin typeface="+mn-lt"/>
                <a:ea typeface="+mn-ea"/>
                <a:cs typeface="+mn-cs"/>
              </a:defRPr>
            </a:pPr>
            <a:r>
              <a:rPr kumimoji="0" lang="cs-CZ" sz="1400" b="1" i="0" u="none" strike="noStrike" kern="1200" cap="none" spc="0" normalizeH="0" baseline="0" noProof="0" dirty="0">
                <a:ln>
                  <a:noFill/>
                </a:ln>
                <a:solidFill>
                  <a:srgbClr val="000000"/>
                </a:solidFill>
                <a:effectLst/>
                <a:uLnTx/>
                <a:uFillTx/>
                <a:latin typeface="Calibri" panose="020F0502020204030204"/>
                <a:ea typeface="+mn-ea"/>
                <a:cs typeface="+mn-cs"/>
              </a:rPr>
              <a:t>Počet úvazků na 100 000 obyvatel</a:t>
            </a:r>
          </a:p>
        </p:txBody>
      </p:sp>
      <p:sp>
        <p:nvSpPr>
          <p:cNvPr id="6" name="Obdélník 5">
            <a:extLst>
              <a:ext uri="{FF2B5EF4-FFF2-40B4-BE49-F238E27FC236}">
                <a16:creationId xmlns:a16="http://schemas.microsoft.com/office/drawing/2014/main" id="{40FE2650-FF27-56B2-FC6A-D822161CA82D}"/>
              </a:ext>
            </a:extLst>
          </p:cNvPr>
          <p:cNvSpPr/>
          <p:nvPr>
            <p:custDataLst>
              <p:tags r:id="rId6"/>
            </p:custDataLst>
          </p:nvPr>
        </p:nvSpPr>
        <p:spPr>
          <a:xfrm>
            <a:off x="553828" y="1676368"/>
            <a:ext cx="565090"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rgbClr val="000000"/>
                </a:solidFill>
                <a:latin typeface="+mn-lt"/>
                <a:ea typeface="+mn-ea"/>
                <a:cs typeface="+mn-cs"/>
              </a:defRPr>
            </a:pPr>
            <a:r>
              <a:rPr kumimoji="0" lang="cs-CZ" sz="1400" b="1" i="0" u="none" strike="noStrike" kern="1200" cap="none" spc="0" normalizeH="0" baseline="0" noProof="0" dirty="0">
                <a:ln>
                  <a:noFill/>
                </a:ln>
                <a:solidFill>
                  <a:srgbClr val="000000"/>
                </a:solidFill>
                <a:effectLst/>
                <a:uLnTx/>
                <a:uFillTx/>
                <a:latin typeface="Calibri" panose="020F0502020204030204"/>
                <a:ea typeface="+mn-ea"/>
                <a:cs typeface="+mn-cs"/>
              </a:rPr>
              <a:t>Kraj :</a:t>
            </a:r>
          </a:p>
        </p:txBody>
      </p:sp>
      <p:graphicFrame>
        <p:nvGraphicFramePr>
          <p:cNvPr id="2" name="Graf 1">
            <a:extLst>
              <a:ext uri="{FF2B5EF4-FFF2-40B4-BE49-F238E27FC236}">
                <a16:creationId xmlns:a16="http://schemas.microsoft.com/office/drawing/2014/main" id="{F8BB5952-D408-3FC7-B77F-61F6534872A6}"/>
              </a:ext>
            </a:extLst>
          </p:cNvPr>
          <p:cNvGraphicFramePr/>
          <p:nvPr>
            <p:custDataLst>
              <p:tags r:id="rId7"/>
            </p:custDataLst>
          </p:nvPr>
        </p:nvGraphicFramePr>
        <p:xfrm>
          <a:off x="6212842" y="1410450"/>
          <a:ext cx="5659014" cy="4545793"/>
        </p:xfrm>
        <a:graphic>
          <a:graphicData uri="http://schemas.openxmlformats.org/drawingml/2006/chart">
            <c:chart xmlns:c="http://schemas.openxmlformats.org/drawingml/2006/chart" xmlns:r="http://schemas.openxmlformats.org/officeDocument/2006/relationships" r:id="rId13"/>
          </a:graphicData>
        </a:graphic>
      </p:graphicFrame>
      <p:sp>
        <p:nvSpPr>
          <p:cNvPr id="9" name="Obdélník 8">
            <a:extLst>
              <a:ext uri="{FF2B5EF4-FFF2-40B4-BE49-F238E27FC236}">
                <a16:creationId xmlns:a16="http://schemas.microsoft.com/office/drawing/2014/main" id="{0186E4AA-ABBD-1F97-90B8-F952129DB0F9}"/>
              </a:ext>
            </a:extLst>
          </p:cNvPr>
          <p:cNvSpPr/>
          <p:nvPr>
            <p:custDataLst>
              <p:tags r:id="rId8"/>
            </p:custDataLst>
          </p:nvPr>
        </p:nvSpPr>
        <p:spPr>
          <a:xfrm>
            <a:off x="6212842" y="903740"/>
            <a:ext cx="5659014"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400" b="1" i="0" u="none" strike="noStrike" kern="1200" baseline="0">
                <a:solidFill>
                  <a:srgbClr val="000000"/>
                </a:solidFill>
                <a:latin typeface="+mn-lt"/>
                <a:ea typeface="+mn-ea"/>
                <a:cs typeface="+mn-cs"/>
              </a:defRPr>
            </a:pPr>
            <a:r>
              <a:rPr kumimoji="0" lang="cs-CZ" sz="1600" b="1" i="0" u="none" strike="noStrike" kern="1200" cap="none" spc="0" normalizeH="0" baseline="0" noProof="0" dirty="0">
                <a:ln>
                  <a:noFill/>
                </a:ln>
                <a:solidFill>
                  <a:srgbClr val="000000"/>
                </a:solidFill>
                <a:effectLst/>
                <a:uLnTx/>
                <a:uFillTx/>
                <a:latin typeface="Calibri" panose="020F0502020204030204"/>
                <a:ea typeface="+mn-ea"/>
                <a:cs typeface="+mn-cs"/>
              </a:rPr>
              <a:t>Dětská a dorostová psychiatrie</a:t>
            </a:r>
          </a:p>
        </p:txBody>
      </p:sp>
      <p:sp>
        <p:nvSpPr>
          <p:cNvPr id="14" name="Obdélník 13">
            <a:extLst>
              <a:ext uri="{FF2B5EF4-FFF2-40B4-BE49-F238E27FC236}">
                <a16:creationId xmlns:a16="http://schemas.microsoft.com/office/drawing/2014/main" id="{DC775EA4-014D-456E-ECC6-08AB39D841EE}"/>
              </a:ext>
            </a:extLst>
          </p:cNvPr>
          <p:cNvSpPr/>
          <p:nvPr>
            <p:custDataLst>
              <p:tags r:id="rId9"/>
            </p:custDataLst>
          </p:nvPr>
        </p:nvSpPr>
        <p:spPr>
          <a:xfrm>
            <a:off x="7653650" y="1340571"/>
            <a:ext cx="3934841" cy="30777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rgbClr val="000000"/>
                </a:solidFill>
                <a:latin typeface="+mn-lt"/>
                <a:ea typeface="+mn-ea"/>
                <a:cs typeface="+mn-cs"/>
              </a:defRPr>
            </a:pPr>
            <a:r>
              <a:rPr kumimoji="0" lang="cs-CZ" sz="1400" b="1" i="0" u="none" strike="noStrike" kern="1200" cap="none" spc="0" normalizeH="0" baseline="0" noProof="0" dirty="0">
                <a:ln>
                  <a:noFill/>
                </a:ln>
                <a:solidFill>
                  <a:srgbClr val="000000"/>
                </a:solidFill>
                <a:effectLst/>
                <a:uLnTx/>
                <a:uFillTx/>
                <a:latin typeface="Calibri" panose="020F0502020204030204"/>
                <a:ea typeface="+mn-ea"/>
                <a:cs typeface="+mn-cs"/>
              </a:rPr>
              <a:t>Počet úvazků na 100 000 obyvatel</a:t>
            </a:r>
          </a:p>
        </p:txBody>
      </p:sp>
      <p:sp>
        <p:nvSpPr>
          <p:cNvPr id="15" name="Obdélník 14">
            <a:extLst>
              <a:ext uri="{FF2B5EF4-FFF2-40B4-BE49-F238E27FC236}">
                <a16:creationId xmlns:a16="http://schemas.microsoft.com/office/drawing/2014/main" id="{EAFCC2DB-2C3C-18DA-1336-B149219C84FA}"/>
              </a:ext>
            </a:extLst>
          </p:cNvPr>
          <p:cNvSpPr/>
          <p:nvPr>
            <p:custDataLst>
              <p:tags r:id="rId10"/>
            </p:custDataLst>
          </p:nvPr>
        </p:nvSpPr>
        <p:spPr>
          <a:xfrm>
            <a:off x="6406670" y="1676368"/>
            <a:ext cx="565090"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rgbClr val="000000"/>
                </a:solidFill>
                <a:latin typeface="+mn-lt"/>
                <a:ea typeface="+mn-ea"/>
                <a:cs typeface="+mn-cs"/>
              </a:defRPr>
            </a:pPr>
            <a:r>
              <a:rPr kumimoji="0" lang="cs-CZ" sz="1400" b="1" i="0" u="none" strike="noStrike" kern="1200" cap="none" spc="0" normalizeH="0" baseline="0" noProof="0" dirty="0">
                <a:ln>
                  <a:noFill/>
                </a:ln>
                <a:solidFill>
                  <a:srgbClr val="000000"/>
                </a:solidFill>
                <a:effectLst/>
                <a:uLnTx/>
                <a:uFillTx/>
                <a:latin typeface="Calibri" panose="020F0502020204030204"/>
                <a:ea typeface="+mn-ea"/>
                <a:cs typeface="+mn-cs"/>
              </a:rPr>
              <a:t>Kraj :</a:t>
            </a:r>
          </a:p>
        </p:txBody>
      </p:sp>
    </p:spTree>
    <p:extLst>
      <p:ext uri="{BB962C8B-B14F-4D97-AF65-F5344CB8AC3E}">
        <p14:creationId xmlns:p14="http://schemas.microsoft.com/office/powerpoint/2010/main" val="31630129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272591" y="73880"/>
            <a:ext cx="10218071" cy="538364"/>
          </a:xfrm>
        </p:spPr>
        <p:txBody>
          <a:bodyPr>
            <a:noAutofit/>
          </a:bodyPr>
          <a:lstStyle/>
          <a:p>
            <a:r>
              <a:rPr lang="cs-CZ" dirty="0"/>
              <a:t>Regionální rozložení úvazků sester na 1000 obyvatel v různých segmentech lůžkové péče</a:t>
            </a:r>
            <a:br>
              <a:rPr lang="cs-CZ" dirty="0"/>
            </a:br>
            <a:endParaRPr lang="en-US" dirty="0">
              <a:solidFill>
                <a:srgbClr val="C00000"/>
              </a:solidFill>
            </a:endParaRPr>
          </a:p>
        </p:txBody>
      </p:sp>
      <p:sp>
        <p:nvSpPr>
          <p:cNvPr id="5" name="TextovéPole 4">
            <a:extLst>
              <a:ext uri="{FF2B5EF4-FFF2-40B4-BE49-F238E27FC236}">
                <a16:creationId xmlns:a16="http://schemas.microsoft.com/office/drawing/2014/main" id="{9B55D20C-A021-4FDA-8E68-FF4B516925FC}"/>
              </a:ext>
            </a:extLst>
          </p:cNvPr>
          <p:cNvSpPr txBox="1"/>
          <p:nvPr/>
        </p:nvSpPr>
        <p:spPr>
          <a:xfrm>
            <a:off x="422219" y="799172"/>
            <a:ext cx="918986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292929"/>
                </a:solidFill>
                <a:effectLst/>
                <a:uLnTx/>
                <a:uFillTx/>
                <a:latin typeface="Calibri" panose="020F0502020204030204"/>
                <a:ea typeface="+mn-ea"/>
                <a:cs typeface="+mn-cs"/>
              </a:rPr>
              <a:t>Zdroj: Výkaz E (MZ) 2-01, E (MZ) 3-01 - </a:t>
            </a:r>
            <a:r>
              <a:rPr kumimoji="0" lang="cs-CZ" sz="1600" b="1" i="0" u="none" strike="noStrike" kern="1200" cap="none" spc="0" normalizeH="0" baseline="0" noProof="0" dirty="0">
                <a:ln>
                  <a:noFill/>
                </a:ln>
                <a:solidFill>
                  <a:srgbClr val="292929"/>
                </a:solidFill>
                <a:effectLst/>
                <a:uLnTx/>
                <a:uFillTx/>
                <a:latin typeface="Calibri" panose="020F0502020204030204"/>
                <a:ea typeface="+mn-ea"/>
                <a:cs typeface="+mn-cs"/>
              </a:rPr>
              <a:t>všeobecné a dětské sestry, porodní asistentky</a:t>
            </a:r>
          </a:p>
        </p:txBody>
      </p:sp>
      <p:graphicFrame>
        <p:nvGraphicFramePr>
          <p:cNvPr id="6" name="Tabulka 5">
            <a:extLst>
              <a:ext uri="{FF2B5EF4-FFF2-40B4-BE49-F238E27FC236}">
                <a16:creationId xmlns:a16="http://schemas.microsoft.com/office/drawing/2014/main" id="{FD114995-6356-420C-8A9B-8D55AE033BE0}"/>
              </a:ext>
            </a:extLst>
          </p:cNvPr>
          <p:cNvGraphicFramePr>
            <a:graphicFrameLocks noGrp="1"/>
          </p:cNvGraphicFramePr>
          <p:nvPr>
            <p:custDataLst>
              <p:tags r:id="rId2"/>
            </p:custDataLst>
          </p:nvPr>
        </p:nvGraphicFramePr>
        <p:xfrm>
          <a:off x="262869" y="1629226"/>
          <a:ext cx="8244000" cy="4466886"/>
        </p:xfrm>
        <a:graphic>
          <a:graphicData uri="http://schemas.openxmlformats.org/drawingml/2006/table">
            <a:tbl>
              <a:tblPr firstRow="1" bandRow="1">
                <a:tableStyleId>{9D7B26C5-4107-4FEC-AEDC-1716B250A1EF}</a:tableStyleId>
              </a:tblPr>
              <a:tblGrid>
                <a:gridCol w="8244000">
                  <a:extLst>
                    <a:ext uri="{9D8B030D-6E8A-4147-A177-3AD203B41FA5}">
                      <a16:colId xmlns:a16="http://schemas.microsoft.com/office/drawing/2014/main" val="20000"/>
                    </a:ext>
                  </a:extLst>
                </a:gridCol>
              </a:tblGrid>
              <a:tr h="262758">
                <a:tc>
                  <a:txBody>
                    <a:bodyPr/>
                    <a:lstStyle/>
                    <a:p>
                      <a:pPr algn="l" fontAlgn="b"/>
                      <a:r>
                        <a:rPr lang="cs-CZ" sz="1200" b="0" i="0" u="none" strike="noStrike">
                          <a:solidFill>
                            <a:srgbClr val="000000"/>
                          </a:solidFill>
                          <a:effectLst/>
                          <a:latin typeface="Trebuchet MS" panose="020B0603020202020204" pitchFamily="34" charset="0"/>
                        </a:rPr>
                        <a:t>Hlavní město Praha</a:t>
                      </a:r>
                    </a:p>
                  </a:txBody>
                  <a:tcPr marL="7620" marR="7620" marT="7620" marB="0" anchor="ctr">
                    <a:lnL>
                      <a:noFill/>
                    </a:lnL>
                    <a:lnR>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62758">
                <a:tc>
                  <a:txBody>
                    <a:bodyPr/>
                    <a:lstStyle/>
                    <a:p>
                      <a:pPr algn="l" fontAlgn="b"/>
                      <a:r>
                        <a:rPr lang="cs-CZ" sz="1200" b="1" i="0" u="none" strike="noStrike" dirty="0">
                          <a:solidFill>
                            <a:srgbClr val="00B050"/>
                          </a:solidFill>
                          <a:effectLst/>
                          <a:latin typeface="Trebuchet MS" panose="020B0603020202020204" pitchFamily="34" charset="0"/>
                        </a:rPr>
                        <a:t>Brno</a:t>
                      </a:r>
                    </a:p>
                  </a:txBody>
                  <a:tcPr marL="7620" marR="7620" marT="7620" marB="0" anchor="ctr">
                    <a:lnL>
                      <a:noFill/>
                    </a:lnL>
                    <a:lnR>
                      <a:noFill/>
                    </a:lnR>
                    <a:lnT w="12700" cmpd="sng">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85486370"/>
                  </a:ext>
                </a:extLst>
              </a:tr>
              <a:tr h="262758">
                <a:tc>
                  <a:txBody>
                    <a:bodyPr/>
                    <a:lstStyle/>
                    <a:p>
                      <a:pPr algn="l" fontAlgn="b"/>
                      <a:r>
                        <a:rPr lang="cs-CZ" sz="1200" b="0" i="0" u="none" strike="noStrike">
                          <a:solidFill>
                            <a:srgbClr val="000000"/>
                          </a:solidFill>
                          <a:effectLst/>
                          <a:latin typeface="Trebuchet MS" panose="020B0603020202020204" pitchFamily="34" charset="0"/>
                        </a:rPr>
                        <a:t>Jihomoravský kraj</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62758">
                <a:tc>
                  <a:txBody>
                    <a:bodyPr/>
                    <a:lstStyle/>
                    <a:p>
                      <a:pPr algn="l" fontAlgn="b"/>
                      <a:r>
                        <a:rPr lang="cs-CZ" sz="1200" b="0" i="0" u="none" strike="noStrike">
                          <a:solidFill>
                            <a:srgbClr val="000000"/>
                          </a:solidFill>
                          <a:effectLst/>
                          <a:latin typeface="Trebuchet MS" panose="020B0603020202020204" pitchFamily="34" charset="0"/>
                        </a:rPr>
                        <a:t>Královéhradecký kraj</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62758">
                <a:tc>
                  <a:txBody>
                    <a:bodyPr/>
                    <a:lstStyle/>
                    <a:p>
                      <a:pPr algn="l" fontAlgn="b"/>
                      <a:r>
                        <a:rPr lang="cs-CZ" sz="1200" b="1" i="0" u="none" strike="noStrike" dirty="0">
                          <a:solidFill>
                            <a:srgbClr val="00B050"/>
                          </a:solidFill>
                          <a:effectLst/>
                          <a:latin typeface="Trebuchet MS" panose="020B0603020202020204" pitchFamily="34" charset="0"/>
                        </a:rPr>
                        <a:t>PHA+STC</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62758">
                <a:tc>
                  <a:txBody>
                    <a:bodyPr/>
                    <a:lstStyle/>
                    <a:p>
                      <a:pPr algn="l" fontAlgn="b"/>
                      <a:r>
                        <a:rPr lang="cs-CZ" sz="1200" b="0" i="0" u="none" strike="noStrike">
                          <a:solidFill>
                            <a:srgbClr val="000000"/>
                          </a:solidFill>
                          <a:effectLst/>
                          <a:latin typeface="Trebuchet MS" panose="020B0603020202020204" pitchFamily="34" charset="0"/>
                        </a:rPr>
                        <a:t>Olomoucký kraj</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62758">
                <a:tc>
                  <a:txBody>
                    <a:bodyPr/>
                    <a:lstStyle/>
                    <a:p>
                      <a:pPr algn="l" fontAlgn="b"/>
                      <a:r>
                        <a:rPr lang="cs-CZ" sz="1200" b="0" i="0" u="none" strike="noStrike">
                          <a:solidFill>
                            <a:srgbClr val="000000"/>
                          </a:solidFill>
                          <a:effectLst/>
                          <a:latin typeface="Trebuchet MS" panose="020B0603020202020204" pitchFamily="34" charset="0"/>
                        </a:rPr>
                        <a:t>Moravskoslezský kraj</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62758">
                <a:tc>
                  <a:txBody>
                    <a:bodyPr/>
                    <a:lstStyle/>
                    <a:p>
                      <a:pPr algn="l" fontAlgn="b"/>
                      <a:r>
                        <a:rPr lang="cs-CZ" sz="1200" b="0" i="0" u="none" strike="noStrike">
                          <a:solidFill>
                            <a:srgbClr val="000000"/>
                          </a:solidFill>
                          <a:effectLst/>
                          <a:latin typeface="Trebuchet MS" panose="020B0603020202020204" pitchFamily="34" charset="0"/>
                        </a:rPr>
                        <a:t>Kraj Vysočina</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62758">
                <a:tc>
                  <a:txBody>
                    <a:bodyPr/>
                    <a:lstStyle/>
                    <a:p>
                      <a:pPr algn="l" fontAlgn="b"/>
                      <a:r>
                        <a:rPr lang="cs-CZ" sz="1200" b="1" i="0" u="none" strike="noStrike" dirty="0">
                          <a:solidFill>
                            <a:srgbClr val="000000"/>
                          </a:solidFill>
                          <a:effectLst/>
                          <a:latin typeface="Trebuchet MS" panose="020B0603020202020204" pitchFamily="34" charset="0"/>
                        </a:rPr>
                        <a:t>ČR</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262758">
                <a:tc>
                  <a:txBody>
                    <a:bodyPr/>
                    <a:lstStyle/>
                    <a:p>
                      <a:pPr algn="l" fontAlgn="b"/>
                      <a:r>
                        <a:rPr lang="cs-CZ" sz="1200" b="0" i="0" u="none" strike="noStrike">
                          <a:solidFill>
                            <a:srgbClr val="000000"/>
                          </a:solidFill>
                          <a:effectLst/>
                          <a:latin typeface="Trebuchet MS" panose="020B0603020202020204" pitchFamily="34" charset="0"/>
                        </a:rPr>
                        <a:t>Jihočeský kraj</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62758">
                <a:tc>
                  <a:txBody>
                    <a:bodyPr/>
                    <a:lstStyle/>
                    <a:p>
                      <a:pPr algn="l" fontAlgn="b"/>
                      <a:r>
                        <a:rPr lang="cs-CZ" sz="1200" b="0" i="0" u="none" strike="noStrike">
                          <a:solidFill>
                            <a:srgbClr val="000000"/>
                          </a:solidFill>
                          <a:effectLst/>
                          <a:latin typeface="Trebuchet MS" panose="020B0603020202020204" pitchFamily="34" charset="0"/>
                        </a:rPr>
                        <a:t>Ústecký kraj</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262758">
                <a:tc>
                  <a:txBody>
                    <a:bodyPr/>
                    <a:lstStyle/>
                    <a:p>
                      <a:pPr algn="l" fontAlgn="b"/>
                      <a:r>
                        <a:rPr lang="cs-CZ" sz="1200" b="0" i="0" u="none" strike="noStrike">
                          <a:solidFill>
                            <a:srgbClr val="000000"/>
                          </a:solidFill>
                          <a:effectLst/>
                          <a:latin typeface="Trebuchet MS" panose="020B0603020202020204" pitchFamily="34" charset="0"/>
                        </a:rPr>
                        <a:t>Plzeňský kraj</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262758">
                <a:tc>
                  <a:txBody>
                    <a:bodyPr/>
                    <a:lstStyle/>
                    <a:p>
                      <a:pPr algn="l" fontAlgn="b"/>
                      <a:r>
                        <a:rPr lang="cs-CZ" sz="1200" b="0" i="0" u="none" strike="noStrike">
                          <a:solidFill>
                            <a:srgbClr val="000000"/>
                          </a:solidFill>
                          <a:effectLst/>
                          <a:latin typeface="Trebuchet MS" panose="020B0603020202020204" pitchFamily="34" charset="0"/>
                        </a:rPr>
                        <a:t>Liberecký kraj</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262758">
                <a:tc>
                  <a:txBody>
                    <a:bodyPr/>
                    <a:lstStyle/>
                    <a:p>
                      <a:pPr algn="l" fontAlgn="b"/>
                      <a:r>
                        <a:rPr lang="cs-CZ" sz="1200" b="0" i="0" u="none" strike="noStrike">
                          <a:solidFill>
                            <a:srgbClr val="000000"/>
                          </a:solidFill>
                          <a:effectLst/>
                          <a:latin typeface="Trebuchet MS" panose="020B0603020202020204" pitchFamily="34" charset="0"/>
                        </a:rPr>
                        <a:t>Zlínský kraj</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262758">
                <a:tc>
                  <a:txBody>
                    <a:bodyPr/>
                    <a:lstStyle/>
                    <a:p>
                      <a:pPr algn="l" fontAlgn="b"/>
                      <a:r>
                        <a:rPr lang="cs-CZ" sz="1200" b="0" i="0" u="none" strike="noStrike">
                          <a:solidFill>
                            <a:srgbClr val="000000"/>
                          </a:solidFill>
                          <a:effectLst/>
                          <a:latin typeface="Trebuchet MS" panose="020B0603020202020204" pitchFamily="34" charset="0"/>
                        </a:rPr>
                        <a:t>Pardubický kraj</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262758">
                <a:tc>
                  <a:txBody>
                    <a:bodyPr/>
                    <a:lstStyle/>
                    <a:p>
                      <a:pPr algn="l" fontAlgn="b"/>
                      <a:r>
                        <a:rPr lang="cs-CZ" sz="1200" b="0" i="0" u="none" strike="noStrike">
                          <a:solidFill>
                            <a:srgbClr val="000000"/>
                          </a:solidFill>
                          <a:effectLst/>
                          <a:latin typeface="Trebuchet MS" panose="020B0603020202020204" pitchFamily="34" charset="0"/>
                        </a:rPr>
                        <a:t>Karlovarský kraj</a:t>
                      </a:r>
                    </a:p>
                  </a:txBody>
                  <a:tcPr marL="7620" marR="7620" marT="762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4"/>
                  </a:ext>
                </a:extLst>
              </a:tr>
              <a:tr h="262758">
                <a:tc>
                  <a:txBody>
                    <a:bodyPr/>
                    <a:lstStyle/>
                    <a:p>
                      <a:pPr algn="l" fontAlgn="b"/>
                      <a:r>
                        <a:rPr lang="cs-CZ" sz="1200" b="0" i="0" u="none" strike="noStrike" dirty="0">
                          <a:solidFill>
                            <a:srgbClr val="000000"/>
                          </a:solidFill>
                          <a:effectLst/>
                          <a:latin typeface="Trebuchet MS" panose="020B0603020202020204" pitchFamily="34" charset="0"/>
                        </a:rPr>
                        <a:t>Středočeský kraj</a:t>
                      </a:r>
                    </a:p>
                  </a:txBody>
                  <a:tcPr marL="7620" marR="7620" marT="7620" marB="0" anchor="ctr">
                    <a:lnL>
                      <a:noFill/>
                    </a:lnL>
                    <a:lnR>
                      <a:noFill/>
                    </a:lnR>
                    <a:lnT>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15"/>
                  </a:ext>
                </a:extLst>
              </a:tr>
            </a:tbl>
          </a:graphicData>
        </a:graphic>
      </p:graphicFrame>
      <p:graphicFrame>
        <p:nvGraphicFramePr>
          <p:cNvPr id="7" name="Graf 6">
            <a:extLst>
              <a:ext uri="{FF2B5EF4-FFF2-40B4-BE49-F238E27FC236}">
                <a16:creationId xmlns:a16="http://schemas.microsoft.com/office/drawing/2014/main" id="{436899E5-8874-4155-A36B-F2BC53855BE6}"/>
              </a:ext>
            </a:extLst>
          </p:cNvPr>
          <p:cNvGraphicFramePr/>
          <p:nvPr/>
        </p:nvGraphicFramePr>
        <p:xfrm>
          <a:off x="1525006" y="1351789"/>
          <a:ext cx="3600400" cy="502176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Graf 7">
            <a:extLst>
              <a:ext uri="{FF2B5EF4-FFF2-40B4-BE49-F238E27FC236}">
                <a16:creationId xmlns:a16="http://schemas.microsoft.com/office/drawing/2014/main" id="{D7640C80-E30E-4934-B010-0CF10310E41D}"/>
              </a:ext>
            </a:extLst>
          </p:cNvPr>
          <p:cNvGraphicFramePr/>
          <p:nvPr/>
        </p:nvGraphicFramePr>
        <p:xfrm>
          <a:off x="5033560" y="1400811"/>
          <a:ext cx="3643685" cy="4972738"/>
        </p:xfrm>
        <a:graphic>
          <a:graphicData uri="http://schemas.openxmlformats.org/drawingml/2006/chart">
            <c:chart xmlns:c="http://schemas.openxmlformats.org/drawingml/2006/chart" xmlns:r="http://schemas.openxmlformats.org/officeDocument/2006/relationships" r:id="rId6"/>
          </a:graphicData>
        </a:graphic>
      </p:graphicFrame>
      <p:sp>
        <p:nvSpPr>
          <p:cNvPr id="9" name="TextovéPole 8">
            <a:extLst>
              <a:ext uri="{FF2B5EF4-FFF2-40B4-BE49-F238E27FC236}">
                <a16:creationId xmlns:a16="http://schemas.microsoft.com/office/drawing/2014/main" id="{ABC291FA-307A-4284-8F47-9E7C80E329A3}"/>
              </a:ext>
            </a:extLst>
          </p:cNvPr>
          <p:cNvSpPr txBox="1"/>
          <p:nvPr/>
        </p:nvSpPr>
        <p:spPr>
          <a:xfrm>
            <a:off x="2224723" y="1106949"/>
            <a:ext cx="2177931" cy="338554"/>
          </a:xfrm>
          <a:prstGeom prst="rect">
            <a:avLst/>
          </a:prstGeom>
          <a:solidFill>
            <a:srgbClr val="4C9ED0">
              <a:lumMod val="75000"/>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0" cap="none" spc="0" normalizeH="0" baseline="0" noProof="0" dirty="0">
                <a:ln>
                  <a:noFill/>
                </a:ln>
                <a:solidFill>
                  <a:srgbClr val="FFFFFF"/>
                </a:solidFill>
                <a:effectLst/>
                <a:uLnTx/>
                <a:uFillTx/>
                <a:latin typeface="Calibri" panose="020F0502020204030204"/>
                <a:ea typeface="+mn-ea"/>
                <a:cs typeface="+mn-cs"/>
              </a:rPr>
              <a:t>Akutní péče</a:t>
            </a:r>
          </a:p>
        </p:txBody>
      </p:sp>
      <p:sp>
        <p:nvSpPr>
          <p:cNvPr id="10" name="TextovéPole 9">
            <a:extLst>
              <a:ext uri="{FF2B5EF4-FFF2-40B4-BE49-F238E27FC236}">
                <a16:creationId xmlns:a16="http://schemas.microsoft.com/office/drawing/2014/main" id="{6BCC5A93-36CC-43DD-9253-C1ED53774F21}"/>
              </a:ext>
            </a:extLst>
          </p:cNvPr>
          <p:cNvSpPr txBox="1"/>
          <p:nvPr/>
        </p:nvSpPr>
        <p:spPr>
          <a:xfrm>
            <a:off x="5848158" y="1125451"/>
            <a:ext cx="2385825" cy="338554"/>
          </a:xfrm>
          <a:prstGeom prst="rect">
            <a:avLst/>
          </a:prstGeom>
          <a:solidFill>
            <a:srgbClr val="00B0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FFFFFF"/>
                </a:solidFill>
                <a:effectLst/>
                <a:uLnTx/>
                <a:uFillTx/>
                <a:latin typeface="Calibri" panose="020F0502020204030204"/>
                <a:ea typeface="+mn-ea"/>
                <a:cs typeface="+mn-cs"/>
              </a:rPr>
              <a:t>Ostatní lůžková péče</a:t>
            </a:r>
          </a:p>
        </p:txBody>
      </p:sp>
      <p:sp>
        <p:nvSpPr>
          <p:cNvPr id="11" name="TextBox 7">
            <a:extLst>
              <a:ext uri="{FF2B5EF4-FFF2-40B4-BE49-F238E27FC236}">
                <a16:creationId xmlns:a16="http://schemas.microsoft.com/office/drawing/2014/main" id="{684555AA-2845-44A3-B294-96033C2B84DA}"/>
              </a:ext>
            </a:extLst>
          </p:cNvPr>
          <p:cNvSpPr txBox="1"/>
          <p:nvPr/>
        </p:nvSpPr>
        <p:spPr>
          <a:xfrm>
            <a:off x="8677246" y="1792455"/>
            <a:ext cx="3251885" cy="3863340"/>
          </a:xfrm>
          <a:prstGeom prst="rect">
            <a:avLst/>
          </a:prstGeom>
          <a:noFill/>
          <a:ln>
            <a:noFill/>
          </a:ln>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b="1" i="0" u="none" strike="noStrike" kern="1200" cap="none" spc="0" normalizeH="0" baseline="0" noProof="0" dirty="0">
                <a:ln>
                  <a:noFill/>
                </a:ln>
                <a:solidFill>
                  <a:prstClr val="black"/>
                </a:solidFill>
                <a:effectLst/>
                <a:uLnTx/>
                <a:uFillTx/>
                <a:latin typeface="Calibri" panose="020F0502020204030204"/>
                <a:ea typeface="+mn-ea"/>
                <a:cs typeface="+mn-cs"/>
              </a:rPr>
              <a:t>V regionálních přehledech dostupné kapacity sester je rovněž patrný významný nepoměr mezi kapacitou dostupnou pro akutní lůžkovou péči a pro péči dlouhodobou a následnou. Řádově nižší počty úvazků sester v neakutní lůžkové péči reflektují nízký počet lůžek v tomto segmentu péče. Tato situace nevyhnutelně vede ke zvýšené zátěži akutní lůžkové péče, včetně jejího využívání pro řešení zdravotních problémů umírajících. </a:t>
            </a:r>
            <a:endParaRPr kumimoji="0" lang="en-US"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ovéPole 11">
            <a:extLst>
              <a:ext uri="{FF2B5EF4-FFF2-40B4-BE49-F238E27FC236}">
                <a16:creationId xmlns:a16="http://schemas.microsoft.com/office/drawing/2014/main" id="{E73785BC-AC92-4DCE-AB1E-0B90CB896ED1}"/>
              </a:ext>
            </a:extLst>
          </p:cNvPr>
          <p:cNvSpPr txBox="1"/>
          <p:nvPr/>
        </p:nvSpPr>
        <p:spPr>
          <a:xfrm>
            <a:off x="8593394" y="610002"/>
            <a:ext cx="3467978" cy="646331"/>
          </a:xfrm>
          <a:prstGeom prst="rect">
            <a:avLst/>
          </a:prstGeom>
          <a:solidFill>
            <a:srgbClr val="D7144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white"/>
                </a:solidFill>
                <a:effectLst/>
                <a:uLnTx/>
                <a:uFillTx/>
                <a:latin typeface="Calibri" panose="020F0502020204030204"/>
                <a:ea typeface="+mn-ea"/>
                <a:cs typeface="+mn-cs"/>
              </a:rPr>
              <a:t>Ukázka nerovnoměrné distribuce kapacit sester v lůžkové péči</a:t>
            </a:r>
          </a:p>
        </p:txBody>
      </p:sp>
    </p:spTree>
    <p:extLst>
      <p:ext uri="{BB962C8B-B14F-4D97-AF65-F5344CB8AC3E}">
        <p14:creationId xmlns:p14="http://schemas.microsoft.com/office/powerpoint/2010/main" val="3147754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Nadpis 1">
            <a:extLst>
              <a:ext uri="{FF2B5EF4-FFF2-40B4-BE49-F238E27FC236}">
                <a16:creationId xmlns:a16="http://schemas.microsoft.com/office/drawing/2014/main" id="{DBA5B695-2371-BB14-CCBC-4F3A4D03C24C}"/>
              </a:ext>
            </a:extLst>
          </p:cNvPr>
          <p:cNvSpPr txBox="1">
            <a:spLocks/>
          </p:cNvSpPr>
          <p:nvPr/>
        </p:nvSpPr>
        <p:spPr>
          <a:xfrm>
            <a:off x="125467" y="99248"/>
            <a:ext cx="11828407" cy="11171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EB0000"/>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Národní zdravotnický informační systém (NZIS) pokrývá všechny zásadní dimenze potřebné pro hodnocení a predikce potřeb personálních kapacit</a:t>
            </a:r>
          </a:p>
        </p:txBody>
      </p:sp>
      <p:sp>
        <p:nvSpPr>
          <p:cNvPr id="17" name="TextovéPole 16">
            <a:extLst>
              <a:ext uri="{FF2B5EF4-FFF2-40B4-BE49-F238E27FC236}">
                <a16:creationId xmlns:a16="http://schemas.microsoft.com/office/drawing/2014/main" id="{A4EBFBCA-9922-EF02-F9C6-C37525FF24A4}"/>
              </a:ext>
            </a:extLst>
          </p:cNvPr>
          <p:cNvSpPr txBox="1"/>
          <p:nvPr/>
        </p:nvSpPr>
        <p:spPr>
          <a:xfrm>
            <a:off x="2232837" y="1410947"/>
            <a:ext cx="9886504" cy="47089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rPr>
              <a:t>NZIS centralizuje veškerá data o poskytované péči dle výkaznictví zdravotním pojišťovnám. Na úrovni jednotlivých poskytovatelů sdružuje standardizované exporty o hospitalizacích, ambulantních službách i následné péči se 100% systému veřejného zdravotního pojištění. Tato data umožňují plně reprezentativní sledování konzumace péče a trajektorií pacientů v systému zdravotních služeb, mapování dostupnosti péče a migrace pacientů za péčí.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rPr>
              <a:t>Součástí NZIS jsou národní registry mapující síť poskytovatelů zdravotních služeb, jejich kapacitu, vybavení a rozsah poskytovaných služeb, a dále kapacity lékařů i nelékařských zdravotnických pracovníků až na úroveň poskytovatele a jeho organizačních jednotek.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rPr>
              <a:t>Nově plošně implementovaný systém CZ-DRG zajišťuje jednotnou klasifikaci hospitalizačních případů v akutní péči, jejich skórování dle obtížnosti a kvantifikaci přímých i nepřímých nákladů na péči. </a:t>
            </a:r>
          </a:p>
        </p:txBody>
      </p:sp>
      <p:pic>
        <p:nvPicPr>
          <p:cNvPr id="18" name="Picture 16" descr="http://t3.gstatic.com/images?q=tbn:ANd9GcQcJxskDqnVD5QpYG4wNPrHjkMQ3yWcw6e0BS11wFJM7mul-Om4JA">
            <a:extLst>
              <a:ext uri="{FF2B5EF4-FFF2-40B4-BE49-F238E27FC236}">
                <a16:creationId xmlns:a16="http://schemas.microsoft.com/office/drawing/2014/main" id="{7E7DA831-342F-3A5B-32E3-A8CFF40DA3B4}"/>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22413" y="5193735"/>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6" descr="http://t3.gstatic.com/images?q=tbn:ANd9GcQcJxskDqnVD5QpYG4wNPrHjkMQ3yWcw6e0BS11wFJM7mul-Om4JA">
            <a:extLst>
              <a:ext uri="{FF2B5EF4-FFF2-40B4-BE49-F238E27FC236}">
                <a16:creationId xmlns:a16="http://schemas.microsoft.com/office/drawing/2014/main" id="{006038B6-8713-0119-23A9-42FBC714435C}"/>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22413" y="3729337"/>
            <a:ext cx="417141" cy="53729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http://t3.gstatic.com/images?q=tbn:ANd9GcQcJxskDqnVD5QpYG4wNPrHjkMQ3yWcw6e0BS11wFJM7mul-Om4JA">
            <a:extLst>
              <a:ext uri="{FF2B5EF4-FFF2-40B4-BE49-F238E27FC236}">
                <a16:creationId xmlns:a16="http://schemas.microsoft.com/office/drawing/2014/main" id="{1FFDD377-DC6B-5C07-F3E3-5D21088216D4}"/>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22413" y="1973750"/>
            <a:ext cx="417140" cy="511828"/>
          </a:xfrm>
          <a:prstGeom prst="rect">
            <a:avLst/>
          </a:prstGeom>
          <a:noFill/>
          <a:extLst>
            <a:ext uri="{909E8E84-426E-40DD-AFC4-6F175D3DCCD1}">
              <a14:hiddenFill xmlns:a14="http://schemas.microsoft.com/office/drawing/2010/main">
                <a:solidFill>
                  <a:srgbClr val="FFFFFF"/>
                </a:solidFill>
              </a14:hiddenFill>
            </a:ext>
          </a:extLst>
        </p:spPr>
      </p:pic>
      <p:sp>
        <p:nvSpPr>
          <p:cNvPr id="21" name="TextovéPole 20">
            <a:extLst>
              <a:ext uri="{FF2B5EF4-FFF2-40B4-BE49-F238E27FC236}">
                <a16:creationId xmlns:a16="http://schemas.microsoft.com/office/drawing/2014/main" id="{664DF2AD-7559-64A7-2C29-6CF4FB338BD4}"/>
              </a:ext>
            </a:extLst>
          </p:cNvPr>
          <p:cNvSpPr txBox="1"/>
          <p:nvPr/>
        </p:nvSpPr>
        <p:spPr>
          <a:xfrm>
            <a:off x="125468" y="1451651"/>
            <a:ext cx="1605516"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0" cap="none" spc="0" normalizeH="0" baseline="0" noProof="0" dirty="0">
                <a:ln>
                  <a:noFill/>
                </a:ln>
                <a:solidFill>
                  <a:srgbClr val="C00000"/>
                </a:solidFill>
                <a:effectLst/>
                <a:uLnTx/>
                <a:uFillTx/>
                <a:latin typeface="Calibri" panose="020F0502020204030204"/>
                <a:ea typeface="+mn-ea"/>
                <a:cs typeface="+mn-cs"/>
              </a:rPr>
              <a:t>Konzumované zdravotní služby, poskytovaná péče</a:t>
            </a:r>
          </a:p>
        </p:txBody>
      </p:sp>
      <p:sp>
        <p:nvSpPr>
          <p:cNvPr id="22" name="TextovéPole 21">
            <a:extLst>
              <a:ext uri="{FF2B5EF4-FFF2-40B4-BE49-F238E27FC236}">
                <a16:creationId xmlns:a16="http://schemas.microsoft.com/office/drawing/2014/main" id="{354717EC-A83E-064C-4ADE-4888AEBCEBCB}"/>
              </a:ext>
            </a:extLst>
          </p:cNvPr>
          <p:cNvSpPr txBox="1"/>
          <p:nvPr/>
        </p:nvSpPr>
        <p:spPr>
          <a:xfrm>
            <a:off x="71513" y="3451078"/>
            <a:ext cx="165947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0" cap="none" spc="0" normalizeH="0" baseline="0" noProof="0" dirty="0">
                <a:ln>
                  <a:noFill/>
                </a:ln>
                <a:solidFill>
                  <a:srgbClr val="C00000"/>
                </a:solidFill>
                <a:effectLst/>
                <a:uLnTx/>
                <a:uFillTx/>
                <a:latin typeface="Calibri" panose="020F0502020204030204"/>
                <a:ea typeface="+mn-ea"/>
                <a:cs typeface="+mn-cs"/>
              </a:rPr>
              <a:t>Poskytovatelé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0" cap="none" spc="0" normalizeH="0" baseline="0" noProof="0" dirty="0">
                <a:ln>
                  <a:noFill/>
                </a:ln>
                <a:solidFill>
                  <a:srgbClr val="C00000"/>
                </a:solidFill>
                <a:effectLst/>
                <a:uLnTx/>
                <a:uFillTx/>
                <a:latin typeface="Calibri" panose="020F0502020204030204"/>
                <a:ea typeface="+mn-ea"/>
                <a:cs typeface="+mn-cs"/>
              </a:rPr>
              <a:t>Zdravotníci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0" cap="none" spc="0" normalizeH="0" baseline="0" noProof="0" dirty="0">
                <a:ln>
                  <a:noFill/>
                </a:ln>
                <a:solidFill>
                  <a:srgbClr val="C00000"/>
                </a:solidFill>
                <a:effectLst/>
                <a:uLnTx/>
                <a:uFillTx/>
                <a:latin typeface="Calibri" panose="020F0502020204030204"/>
                <a:ea typeface="+mn-ea"/>
                <a:cs typeface="+mn-cs"/>
              </a:rPr>
              <a:t>Kapacity</a:t>
            </a:r>
          </a:p>
        </p:txBody>
      </p:sp>
      <p:sp>
        <p:nvSpPr>
          <p:cNvPr id="23" name="TextovéPole 22">
            <a:extLst>
              <a:ext uri="{FF2B5EF4-FFF2-40B4-BE49-F238E27FC236}">
                <a16:creationId xmlns:a16="http://schemas.microsoft.com/office/drawing/2014/main" id="{C94E780C-3212-F13E-8311-9334ED6F0789}"/>
              </a:ext>
            </a:extLst>
          </p:cNvPr>
          <p:cNvSpPr txBox="1"/>
          <p:nvPr/>
        </p:nvSpPr>
        <p:spPr>
          <a:xfrm>
            <a:off x="98491" y="4987984"/>
            <a:ext cx="165947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0" cap="none" spc="0" normalizeH="0" baseline="0" noProof="0" dirty="0">
                <a:ln>
                  <a:noFill/>
                </a:ln>
                <a:solidFill>
                  <a:srgbClr val="C00000"/>
                </a:solidFill>
                <a:effectLst/>
                <a:uLnTx/>
                <a:uFillTx/>
                <a:latin typeface="Calibri" panose="020F0502020204030204"/>
                <a:ea typeface="+mn-ea"/>
                <a:cs typeface="+mn-cs"/>
              </a:rPr>
              <a:t>Akutní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0" cap="none" spc="0" normalizeH="0" baseline="0" noProof="0" dirty="0">
                <a:ln>
                  <a:noFill/>
                </a:ln>
                <a:solidFill>
                  <a:srgbClr val="C00000"/>
                </a:solidFill>
                <a:effectLst/>
                <a:uLnTx/>
                <a:uFillTx/>
                <a:latin typeface="Calibri" panose="020F0502020204030204"/>
                <a:ea typeface="+mn-ea"/>
                <a:cs typeface="+mn-cs"/>
              </a:rPr>
              <a:t>lůžková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0" cap="none" spc="0" normalizeH="0" baseline="0" noProof="0" dirty="0">
                <a:ln>
                  <a:noFill/>
                </a:ln>
                <a:solidFill>
                  <a:srgbClr val="C00000"/>
                </a:solidFill>
                <a:effectLst/>
                <a:uLnTx/>
                <a:uFillTx/>
                <a:latin typeface="Calibri" panose="020F0502020204030204"/>
                <a:ea typeface="+mn-ea"/>
                <a:cs typeface="+mn-cs"/>
              </a:rPr>
              <a:t>péče (DRG)</a:t>
            </a:r>
          </a:p>
        </p:txBody>
      </p:sp>
    </p:spTree>
    <p:extLst>
      <p:ext uri="{BB962C8B-B14F-4D97-AF65-F5344CB8AC3E}">
        <p14:creationId xmlns:p14="http://schemas.microsoft.com/office/powerpoint/2010/main" val="29341017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Nadpis 1">
            <a:extLst>
              <a:ext uri="{FF2B5EF4-FFF2-40B4-BE49-F238E27FC236}">
                <a16:creationId xmlns:a16="http://schemas.microsoft.com/office/drawing/2014/main" id="{473E9B45-49B3-E061-AF23-6F7082688126}"/>
              </a:ext>
            </a:extLst>
          </p:cNvPr>
          <p:cNvSpPr txBox="1">
            <a:spLocks/>
          </p:cNvSpPr>
          <p:nvPr/>
        </p:nvSpPr>
        <p:spPr>
          <a:xfrm>
            <a:off x="263572" y="121198"/>
            <a:ext cx="11382467" cy="7100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Ukázky analytických výstupů a komplexních modelů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z vyvinutého datového úložiště NZIS</a:t>
            </a:r>
          </a:p>
        </p:txBody>
      </p:sp>
      <p:sp>
        <p:nvSpPr>
          <p:cNvPr id="2" name="TextovéPole 1">
            <a:extLst>
              <a:ext uri="{FF2B5EF4-FFF2-40B4-BE49-F238E27FC236}">
                <a16:creationId xmlns:a16="http://schemas.microsoft.com/office/drawing/2014/main" id="{17EA4C6A-3949-6937-8782-A11F6945F6B9}"/>
              </a:ext>
            </a:extLst>
          </p:cNvPr>
          <p:cNvSpPr txBox="1"/>
          <p:nvPr/>
        </p:nvSpPr>
        <p:spPr>
          <a:xfrm>
            <a:off x="807195" y="1153392"/>
            <a:ext cx="10295220" cy="830997"/>
          </a:xfrm>
          <a:prstGeom prst="rect">
            <a:avLst/>
          </a:prstGeom>
          <a:solidFill>
            <a:srgbClr val="D71440"/>
          </a:solidFill>
        </p:spPr>
        <p:txBody>
          <a:bodyPr wrap="square" rtlCol="0">
            <a:spAutoFit/>
          </a:bodyPr>
          <a:lstStyle/>
          <a:p>
            <a:pPr lvl="2" algn="just">
              <a:spcBef>
                <a:spcPts val="200"/>
              </a:spcBef>
            </a:pPr>
            <a:r>
              <a:rPr kumimoji="0" lang="cs-CZ" sz="2400" b="1" i="0" u="none" strike="noStrike" kern="1200" cap="none" spc="0" normalizeH="0" baseline="0" noProof="0" dirty="0">
                <a:ln>
                  <a:noFill/>
                </a:ln>
                <a:solidFill>
                  <a:schemeClr val="bg1"/>
                </a:solidFill>
                <a:effectLst/>
                <a:uLnTx/>
                <a:uFillTx/>
                <a:latin typeface="Calibri" panose="020F0502020204030204"/>
                <a:ea typeface="+mn-ea"/>
                <a:cs typeface="+mn-cs"/>
              </a:rPr>
              <a:t>Příklad č. </a:t>
            </a:r>
            <a:r>
              <a:rPr kumimoji="0" lang="cs-CZ" sz="2400" b="1" u="none" strike="noStrike" kern="1200" cap="none" spc="0" normalizeH="0" baseline="0" noProof="0" dirty="0">
                <a:ln>
                  <a:noFill/>
                </a:ln>
                <a:solidFill>
                  <a:schemeClr val="bg1"/>
                </a:solidFill>
                <a:effectLst/>
                <a:uLnTx/>
                <a:uFillTx/>
                <a:latin typeface="Calibri" panose="020F0502020204030204"/>
                <a:ea typeface="+mn-ea"/>
                <a:cs typeface="+mn-cs"/>
              </a:rPr>
              <a:t>3. </a:t>
            </a:r>
            <a:r>
              <a:rPr lang="cs-CZ" sz="24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Identifikace rizikových faktorů determinujících personální kapacity systému, kritické predikce budoucího vývoje</a:t>
            </a:r>
            <a:endParaRPr lang="en-GB" sz="24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Nadpis 4">
            <a:extLst>
              <a:ext uri="{FF2B5EF4-FFF2-40B4-BE49-F238E27FC236}">
                <a16:creationId xmlns:a16="http://schemas.microsoft.com/office/drawing/2014/main" id="{20F7CEB0-3126-9BE8-D0F6-44A061AF5862}"/>
              </a:ext>
            </a:extLst>
          </p:cNvPr>
          <p:cNvSpPr txBox="1">
            <a:spLocks/>
          </p:cNvSpPr>
          <p:nvPr/>
        </p:nvSpPr>
        <p:spPr>
          <a:xfrm>
            <a:off x="433769" y="2046734"/>
            <a:ext cx="11212270" cy="331497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cs-CZ" sz="2600" b="1" kern="1200" dirty="0" smtClean="0">
                <a:solidFill>
                  <a:srgbClr val="D71440"/>
                </a:solidFill>
                <a:latin typeface="+mn-lt"/>
                <a:ea typeface="+mn-ea"/>
                <a:cs typeface="+mn-cs"/>
              </a:defRPr>
            </a:lvl1pPr>
          </a:lstStyle>
          <a:p>
            <a:pPr algn="ctr">
              <a:spcBef>
                <a:spcPts val="1200"/>
              </a:spcBef>
              <a:spcAft>
                <a:spcPts val="1200"/>
              </a:spcAft>
            </a:pPr>
            <a:r>
              <a:rPr lang="cs-CZ"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Budovaný systém umožňuje (na plně anonymizovaných datech) rozbory individualizovaných záznamů s charakteristikami zdravotnických pracovníků a s jejich faktickým uplatněním v systému služeb. Je tak možné demograficky sledovat kohorty různých odborností ZP, predikovat jejich pravděpodobné odchody do důchodu v návaznosti na plánování nových potřebných kapacit, a také sledovat potenciál a rozvoj různých oborů postgraduálního vzdělávání. </a:t>
            </a:r>
          </a:p>
          <a:p>
            <a:pPr algn="ctr">
              <a:spcBef>
                <a:spcPts val="1200"/>
              </a:spcBef>
              <a:spcAft>
                <a:spcPts val="1200"/>
              </a:spcAft>
            </a:pPr>
            <a:r>
              <a:rPr lang="cs-CZ" sz="2000" b="0" dirty="0">
                <a:solidFill>
                  <a:schemeClr val="tx1"/>
                </a:solidFill>
                <a:latin typeface="Calibri" panose="020F0502020204030204" pitchFamily="34" charset="0"/>
                <a:ea typeface="Calibri" panose="020F0502020204030204" pitchFamily="34" charset="0"/>
                <a:cs typeface="Times New Roman" panose="02020603050405020304" pitchFamily="18" charset="0"/>
              </a:rPr>
              <a:t>Výsledkem prediktivních modelů je výčet lékařských a nelékařských profesí, jejichž kapacita je významně ohrožena demografickým stárnutím a odchody do důchodu.</a:t>
            </a:r>
            <a:r>
              <a:rPr kumimoji="0" lang="cs-CZ" sz="2000" b="0" i="0" u="none" strike="noStrike" kern="1200" cap="none" spc="0" normalizeH="0" baseline="0" noProof="0" dirty="0">
                <a:ln>
                  <a:noFill/>
                </a:ln>
                <a:solidFill>
                  <a:prstClr val="black"/>
                </a:solidFill>
                <a:effectLst/>
                <a:uLnTx/>
                <a:uFillTx/>
                <a:latin typeface="Calibri" panose="020F0502020204030204"/>
                <a:ea typeface="+mn-ea"/>
                <a:cs typeface="+mn-cs"/>
              </a:rPr>
              <a:t> Zásadním problémem a potenciální hrozbou je zejména demografické stárnutí sester. Již nyní je cca 14% kapacit kryto pracovníky ve věku 60+ a v projekci do roku 2035 je odchodem do důchodu ohroženo dalších 15% kapacit. </a:t>
            </a:r>
            <a:r>
              <a:rPr kumimoji="0" lang="cs-CZ" sz="20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rPr>
              <a:t>V následujících cca 5 - 7 letech hrozí odchod až 12 000 sester do starobního důchodu, z toho téměř 6 000 z akutní péče. To by znamenalo v některých regionech rizikové omezení dostupnosti péče. </a:t>
            </a:r>
            <a:r>
              <a:rPr lang="cs-CZ" sz="2000" b="0" dirty="0">
                <a:solidFill>
                  <a:schemeClr val="tx1"/>
                </a:solidFill>
                <a:latin typeface="Calibri" panose="020F0502020204030204" pitchFamily="34" charset="0"/>
                <a:ea typeface="Calibri" panose="020F0502020204030204" pitchFamily="34" charset="0"/>
                <a:cs typeface="Times New Roman" panose="02020603050405020304" pitchFamily="18" charset="0"/>
              </a:rPr>
              <a:t>  </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Šipka: dolů 3">
            <a:extLst>
              <a:ext uri="{FF2B5EF4-FFF2-40B4-BE49-F238E27FC236}">
                <a16:creationId xmlns:a16="http://schemas.microsoft.com/office/drawing/2014/main" id="{F5C96EBC-200D-8A26-390B-8036BF7ED91F}"/>
              </a:ext>
            </a:extLst>
          </p:cNvPr>
          <p:cNvSpPr/>
          <p:nvPr/>
        </p:nvSpPr>
        <p:spPr>
          <a:xfrm>
            <a:off x="4817000" y="6016336"/>
            <a:ext cx="1880755" cy="78970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12570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a:extLst>
              <a:ext uri="{FF2B5EF4-FFF2-40B4-BE49-F238E27FC236}">
                <a16:creationId xmlns:a16="http://schemas.microsoft.com/office/drawing/2014/main" id="{1E9B40DA-B114-B59B-DA98-02B60FD8EA78}"/>
              </a:ext>
            </a:extLst>
          </p:cNvPr>
          <p:cNvSpPr/>
          <p:nvPr/>
        </p:nvSpPr>
        <p:spPr>
          <a:xfrm>
            <a:off x="-9525" y="5019675"/>
            <a:ext cx="12192000" cy="18478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Nadpis 1">
            <a:extLst>
              <a:ext uri="{FF2B5EF4-FFF2-40B4-BE49-F238E27FC236}">
                <a16:creationId xmlns:a16="http://schemas.microsoft.com/office/drawing/2014/main" id="{4BC90795-9117-C42D-051B-527BC3594A55}"/>
              </a:ext>
            </a:extLst>
          </p:cNvPr>
          <p:cNvSpPr>
            <a:spLocks noGrp="1"/>
          </p:cNvSpPr>
          <p:nvPr>
            <p:ph type="title"/>
            <p:custDataLst>
              <p:tags r:id="rId1"/>
            </p:custDataLst>
          </p:nvPr>
        </p:nvSpPr>
        <p:spPr/>
        <p:txBody>
          <a:bodyPr/>
          <a:lstStyle/>
          <a:p>
            <a:r>
              <a:rPr lang="cs-CZ" dirty="0"/>
              <a:t>Obory s nejvyšším </a:t>
            </a:r>
            <a:r>
              <a:rPr lang="en-US" dirty="0"/>
              <a:t>po</a:t>
            </a:r>
            <a:r>
              <a:rPr lang="cs-CZ" dirty="0" err="1"/>
              <a:t>čtem</a:t>
            </a:r>
            <a:r>
              <a:rPr lang="cs-CZ" dirty="0"/>
              <a:t> lékařů</a:t>
            </a:r>
            <a:r>
              <a:rPr lang="en-US" dirty="0"/>
              <a:t>, </a:t>
            </a:r>
            <a:r>
              <a:rPr lang="en-US" dirty="0" err="1"/>
              <a:t>dle</a:t>
            </a:r>
            <a:r>
              <a:rPr lang="en-US" dirty="0"/>
              <a:t> pod</a:t>
            </a:r>
            <a:r>
              <a:rPr lang="cs-CZ" dirty="0" err="1"/>
              <a:t>ílu</a:t>
            </a:r>
            <a:r>
              <a:rPr lang="cs-CZ" dirty="0"/>
              <a:t> lékařů 6</a:t>
            </a:r>
            <a:r>
              <a:rPr lang="en-US" dirty="0"/>
              <a:t>0+</a:t>
            </a:r>
            <a:endParaRPr lang="cs-CZ" dirty="0"/>
          </a:p>
        </p:txBody>
      </p:sp>
      <p:sp>
        <p:nvSpPr>
          <p:cNvPr id="3" name="TextBox 6">
            <a:extLst>
              <a:ext uri="{FF2B5EF4-FFF2-40B4-BE49-F238E27FC236}">
                <a16:creationId xmlns:a16="http://schemas.microsoft.com/office/drawing/2014/main" id="{F91005B8-6229-0FC9-E6D6-351742189AAC}"/>
              </a:ext>
            </a:extLst>
          </p:cNvPr>
          <p:cNvSpPr txBox="1"/>
          <p:nvPr>
            <p:custDataLst>
              <p:tags r:id="rId2"/>
            </p:custDataLst>
          </p:nvPr>
        </p:nvSpPr>
        <p:spPr>
          <a:xfrm>
            <a:off x="292951" y="539531"/>
            <a:ext cx="719841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Definice: aktivní lékaři </a:t>
            </a:r>
            <a:r>
              <a:rPr kumimoji="0" lang="cs-CZ" sz="1800" b="1" i="0" u="sng" strike="noStrike" kern="1200" cap="none" spc="0" normalizeH="0" baseline="0" noProof="0" dirty="0">
                <a:ln>
                  <a:noFill/>
                </a:ln>
                <a:solidFill>
                  <a:srgbClr val="C00000"/>
                </a:solidFill>
                <a:effectLst/>
                <a:uLnTx/>
                <a:uFillTx/>
                <a:latin typeface="Calibri" panose="020F0502020204030204"/>
                <a:ea typeface="+mn-ea"/>
                <a:cs typeface="+mn-cs"/>
              </a:rPr>
              <a:t>v zařízení </a:t>
            </a:r>
            <a:r>
              <a:rPr kumimoji="0" lang="en-US" sz="1800" b="1" i="0" u="sng" strike="noStrike" kern="1200" cap="none" spc="0" normalizeH="0" baseline="0" noProof="0" dirty="0" err="1">
                <a:ln>
                  <a:noFill/>
                </a:ln>
                <a:solidFill>
                  <a:srgbClr val="C00000"/>
                </a:solidFill>
                <a:effectLst/>
                <a:uLnTx/>
                <a:uFillTx/>
                <a:latin typeface="Calibri" panose="020F0502020204030204"/>
                <a:ea typeface="+mn-ea"/>
                <a:cs typeface="+mn-cs"/>
              </a:rPr>
              <a:t>ambulantn</a:t>
            </a:r>
            <a:r>
              <a:rPr kumimoji="0" lang="cs-CZ" sz="1800" b="1" i="0" u="sng" strike="noStrike" kern="1200" cap="none" spc="0" normalizeH="0" baseline="0" noProof="0" dirty="0">
                <a:ln>
                  <a:noFill/>
                </a:ln>
                <a:solidFill>
                  <a:srgbClr val="C00000"/>
                </a:solidFill>
                <a:effectLst/>
                <a:uLnTx/>
                <a:uFillTx/>
                <a:latin typeface="Calibri" panose="020F0502020204030204"/>
                <a:ea typeface="+mn-ea"/>
                <a:cs typeface="+mn-cs"/>
              </a:rPr>
              <a:t>í péče</a:t>
            </a: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 stav k 31.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12</a:t>
            </a: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 2023</a:t>
            </a:r>
          </a:p>
        </p:txBody>
      </p:sp>
      <p:sp>
        <p:nvSpPr>
          <p:cNvPr id="5" name="TextovéPole 4">
            <a:extLst>
              <a:ext uri="{FF2B5EF4-FFF2-40B4-BE49-F238E27FC236}">
                <a16:creationId xmlns:a16="http://schemas.microsoft.com/office/drawing/2014/main" id="{F1BB2B5A-F53C-8C39-4F0C-FAC007A485B2}"/>
              </a:ext>
            </a:extLst>
          </p:cNvPr>
          <p:cNvSpPr txBox="1"/>
          <p:nvPr>
            <p:custDataLst>
              <p:tags r:id="rId3"/>
            </p:custDataLst>
          </p:nvPr>
        </p:nvSpPr>
        <p:spPr>
          <a:xfrm>
            <a:off x="9144000" y="160258"/>
            <a:ext cx="292969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prstClr val="black"/>
                </a:solidFill>
                <a:effectLst/>
                <a:uLnTx/>
                <a:uFillTx/>
                <a:latin typeface="Calibri" panose="020F0502020204030204"/>
                <a:ea typeface="+mn-ea"/>
                <a:cs typeface="+mn-cs"/>
              </a:rPr>
              <a:t>Zdroj: Národní registr zdravotnických pracovníků (NRZP), NRHZS</a:t>
            </a:r>
          </a:p>
        </p:txBody>
      </p:sp>
      <p:graphicFrame>
        <p:nvGraphicFramePr>
          <p:cNvPr id="24" name="Graf 23">
            <a:extLst>
              <a:ext uri="{FF2B5EF4-FFF2-40B4-BE49-F238E27FC236}">
                <a16:creationId xmlns:a16="http://schemas.microsoft.com/office/drawing/2014/main" id="{61FBE522-27E9-A374-FF37-E71E9A1ED0B5}"/>
              </a:ext>
            </a:extLst>
          </p:cNvPr>
          <p:cNvGraphicFramePr/>
          <p:nvPr>
            <p:custDataLst>
              <p:tags r:id="rId4"/>
            </p:custDataLst>
          </p:nvPr>
        </p:nvGraphicFramePr>
        <p:xfrm>
          <a:off x="6645377" y="577710"/>
          <a:ext cx="4990744" cy="619774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6" name="Tabulka 5">
            <a:extLst>
              <a:ext uri="{FF2B5EF4-FFF2-40B4-BE49-F238E27FC236}">
                <a16:creationId xmlns:a16="http://schemas.microsoft.com/office/drawing/2014/main" id="{2ECC504C-2747-29B5-05DF-0703088858C8}"/>
              </a:ext>
            </a:extLst>
          </p:cNvPr>
          <p:cNvGraphicFramePr>
            <a:graphicFrameLocks noGrp="1"/>
          </p:cNvGraphicFramePr>
          <p:nvPr>
            <p:custDataLst>
              <p:tags r:id="rId5"/>
            </p:custDataLst>
          </p:nvPr>
        </p:nvGraphicFramePr>
        <p:xfrm>
          <a:off x="184559" y="908863"/>
          <a:ext cx="6392411" cy="5783816"/>
        </p:xfrm>
        <a:graphic>
          <a:graphicData uri="http://schemas.openxmlformats.org/drawingml/2006/table">
            <a:tbl>
              <a:tblPr>
                <a:tableStyleId>{9D7B26C5-4107-4FEC-AEDC-1716B250A1EF}</a:tableStyleId>
              </a:tblPr>
              <a:tblGrid>
                <a:gridCol w="2560783">
                  <a:extLst>
                    <a:ext uri="{9D8B030D-6E8A-4147-A177-3AD203B41FA5}">
                      <a16:colId xmlns:a16="http://schemas.microsoft.com/office/drawing/2014/main" val="3596075597"/>
                    </a:ext>
                  </a:extLst>
                </a:gridCol>
                <a:gridCol w="691229">
                  <a:extLst>
                    <a:ext uri="{9D8B030D-6E8A-4147-A177-3AD203B41FA5}">
                      <a16:colId xmlns:a16="http://schemas.microsoft.com/office/drawing/2014/main" val="940006983"/>
                    </a:ext>
                  </a:extLst>
                </a:gridCol>
                <a:gridCol w="785100">
                  <a:extLst>
                    <a:ext uri="{9D8B030D-6E8A-4147-A177-3AD203B41FA5}">
                      <a16:colId xmlns:a16="http://schemas.microsoft.com/office/drawing/2014/main" val="3293774144"/>
                    </a:ext>
                  </a:extLst>
                </a:gridCol>
                <a:gridCol w="776567">
                  <a:extLst>
                    <a:ext uri="{9D8B030D-6E8A-4147-A177-3AD203B41FA5}">
                      <a16:colId xmlns:a16="http://schemas.microsoft.com/office/drawing/2014/main" val="2841312778"/>
                    </a:ext>
                  </a:extLst>
                </a:gridCol>
                <a:gridCol w="802167">
                  <a:extLst>
                    <a:ext uri="{9D8B030D-6E8A-4147-A177-3AD203B41FA5}">
                      <a16:colId xmlns:a16="http://schemas.microsoft.com/office/drawing/2014/main" val="1259277082"/>
                    </a:ext>
                  </a:extLst>
                </a:gridCol>
                <a:gridCol w="776565">
                  <a:extLst>
                    <a:ext uri="{9D8B030D-6E8A-4147-A177-3AD203B41FA5}">
                      <a16:colId xmlns:a16="http://schemas.microsoft.com/office/drawing/2014/main" val="434580097"/>
                    </a:ext>
                  </a:extLst>
                </a:gridCol>
              </a:tblGrid>
              <a:tr h="198484">
                <a:tc>
                  <a:txBody>
                    <a:bodyPr/>
                    <a:lstStyle/>
                    <a:p>
                      <a:pPr algn="ctr" fontAlgn="b"/>
                      <a:r>
                        <a:rPr lang="cs-CZ" sz="1000" b="1" u="none" strike="noStrike" dirty="0">
                          <a:effectLst/>
                        </a:rPr>
                        <a:t>Obor</a:t>
                      </a:r>
                      <a:endParaRPr lang="cs-CZ" sz="1000" b="1" i="0" u="none" strike="noStrike" dirty="0">
                        <a:solidFill>
                          <a:srgbClr val="000000"/>
                        </a:solidFill>
                        <a:effectLst/>
                        <a:latin typeface="Calibri" panose="020F0502020204030204" pitchFamily="34" charset="0"/>
                      </a:endParaRPr>
                    </a:p>
                  </a:txBody>
                  <a:tcPr marL="3810" marR="3810" marT="381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cs-CZ" sz="1000" b="1" u="none" strike="noStrike" dirty="0">
                          <a:effectLst/>
                        </a:rPr>
                        <a:t>Celkem</a:t>
                      </a:r>
                      <a:endParaRPr lang="cs-CZ" sz="1000" b="1" i="0" u="none" strike="noStrike" dirty="0">
                        <a:solidFill>
                          <a:srgbClr val="000000"/>
                        </a:solidFill>
                        <a:effectLst/>
                        <a:latin typeface="Calibri" panose="020F0502020204030204" pitchFamily="34" charset="0"/>
                      </a:endParaRPr>
                    </a:p>
                  </a:txBody>
                  <a:tcPr marL="3810" marR="3810" marT="381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cs-CZ" sz="1000" b="1" u="none" strike="noStrike" dirty="0">
                          <a:effectLst/>
                        </a:rPr>
                        <a:t>do 59 let</a:t>
                      </a:r>
                      <a:endParaRPr lang="cs-CZ" sz="1000" b="1" i="0" u="none" strike="noStrike" dirty="0">
                        <a:solidFill>
                          <a:srgbClr val="000000"/>
                        </a:solidFill>
                        <a:effectLst/>
                        <a:latin typeface="Calibri" panose="020F0502020204030204" pitchFamily="34" charset="0"/>
                      </a:endParaRPr>
                    </a:p>
                  </a:txBody>
                  <a:tcPr marL="3810" marR="3810" marT="381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cs-CZ" sz="1000" b="1" u="none" strike="noStrike" dirty="0">
                          <a:effectLst/>
                        </a:rPr>
                        <a:t>60 a více</a:t>
                      </a:r>
                      <a:endParaRPr lang="cs-CZ" sz="1000" b="1" i="0" u="none" strike="noStrike" dirty="0">
                        <a:solidFill>
                          <a:srgbClr val="000000"/>
                        </a:solidFill>
                        <a:effectLst/>
                        <a:latin typeface="Calibri" panose="020F0502020204030204" pitchFamily="34" charset="0"/>
                      </a:endParaRPr>
                    </a:p>
                  </a:txBody>
                  <a:tcPr marL="3810" marR="3810" marT="381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cs-CZ" sz="1000" b="1" u="none" strike="noStrike" dirty="0">
                          <a:effectLst/>
                        </a:rPr>
                        <a:t>65 a více</a:t>
                      </a:r>
                      <a:endParaRPr lang="cs-CZ" sz="1000" b="1" i="0" u="none" strike="noStrike" dirty="0">
                        <a:solidFill>
                          <a:srgbClr val="000000"/>
                        </a:solidFill>
                        <a:effectLst/>
                        <a:latin typeface="Calibri" panose="020F0502020204030204" pitchFamily="34" charset="0"/>
                      </a:endParaRPr>
                    </a:p>
                  </a:txBody>
                  <a:tcPr marL="3810" marR="3810" marT="381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cs-CZ" sz="1000" b="1" u="none" strike="noStrike" dirty="0">
                          <a:effectLst/>
                        </a:rPr>
                        <a:t>70 a více</a:t>
                      </a:r>
                      <a:endParaRPr lang="cs-CZ" sz="1000" b="1" i="0" u="none" strike="noStrike" dirty="0">
                        <a:solidFill>
                          <a:srgbClr val="000000"/>
                        </a:solidFill>
                        <a:effectLst/>
                        <a:latin typeface="Calibri" panose="020F0502020204030204" pitchFamily="34" charset="0"/>
                      </a:endParaRPr>
                    </a:p>
                  </a:txBody>
                  <a:tcPr marL="3810" marR="3810" marT="3810" marB="0"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00859141"/>
                  </a:ext>
                </a:extLst>
              </a:tr>
              <a:tr h="180172">
                <a:tc>
                  <a:txBody>
                    <a:bodyPr/>
                    <a:lstStyle/>
                    <a:p>
                      <a:pPr algn="l" fontAlgn="b"/>
                      <a:r>
                        <a:rPr lang="cs-CZ" sz="1050" b="0" i="0" u="none" strike="noStrike" dirty="0">
                          <a:solidFill>
                            <a:srgbClr val="000000"/>
                          </a:solidFill>
                          <a:effectLst/>
                          <a:latin typeface="Calibri" panose="020F0502020204030204" pitchFamily="34" charset="0"/>
                        </a:rPr>
                        <a:t>vnitřní lékařství</a:t>
                      </a: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dirty="0">
                          <a:solidFill>
                            <a:srgbClr val="000000"/>
                          </a:solidFill>
                          <a:effectLst/>
                          <a:latin typeface="Calibri" panose="020F0502020204030204" pitchFamily="34" charset="0"/>
                        </a:rPr>
                        <a:t>1 517</a:t>
                      </a: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dirty="0">
                          <a:solidFill>
                            <a:srgbClr val="000000"/>
                          </a:solidFill>
                          <a:effectLst/>
                          <a:latin typeface="Calibri" panose="020F0502020204030204" pitchFamily="34" charset="0"/>
                        </a:rPr>
                        <a:t>751 (50 %)</a:t>
                      </a: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215 (14 %)</a:t>
                      </a: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218 (14 %)</a:t>
                      </a: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333 (22 %)</a:t>
                      </a: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172984027"/>
                  </a:ext>
                </a:extLst>
              </a:tr>
              <a:tr h="180172">
                <a:tc>
                  <a:txBody>
                    <a:bodyPr/>
                    <a:lstStyle/>
                    <a:p>
                      <a:pPr algn="l" fontAlgn="b"/>
                      <a:r>
                        <a:rPr lang="cs-CZ" sz="1050" b="0" i="0" u="none" strike="noStrike">
                          <a:solidFill>
                            <a:srgbClr val="000000"/>
                          </a:solidFill>
                          <a:effectLst/>
                          <a:latin typeface="Calibri" panose="020F0502020204030204" pitchFamily="34" charset="0"/>
                        </a:rPr>
                        <a:t>anesteziologie a intenzivní medicína</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b"/>
                      <a:r>
                        <a:rPr lang="cs-CZ" sz="1050" b="0" i="0" u="none" strike="noStrike">
                          <a:solidFill>
                            <a:srgbClr val="000000"/>
                          </a:solidFill>
                          <a:effectLst/>
                          <a:latin typeface="Calibri" panose="020F0502020204030204" pitchFamily="34" charset="0"/>
                        </a:rPr>
                        <a:t>162</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82 (51 %)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18 (11 %)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31 (19 %)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31 (19 %)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102916468"/>
                  </a:ext>
                </a:extLst>
              </a:tr>
              <a:tr h="180172">
                <a:tc>
                  <a:txBody>
                    <a:bodyPr/>
                    <a:lstStyle/>
                    <a:p>
                      <a:pPr algn="l" fontAlgn="b"/>
                      <a:r>
                        <a:rPr lang="cs-CZ" sz="1050" b="0" i="0" u="none" strike="noStrike">
                          <a:solidFill>
                            <a:srgbClr val="000000"/>
                          </a:solidFill>
                          <a:effectLst/>
                          <a:latin typeface="Calibri" panose="020F0502020204030204" pitchFamily="34" charset="0"/>
                        </a:rPr>
                        <a:t>chirurgie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b"/>
                      <a:r>
                        <a:rPr lang="cs-CZ" sz="1050" b="0" i="0" u="none" strike="noStrike">
                          <a:solidFill>
                            <a:srgbClr val="000000"/>
                          </a:solidFill>
                          <a:effectLst/>
                          <a:latin typeface="Calibri" panose="020F0502020204030204" pitchFamily="34" charset="0"/>
                        </a:rPr>
                        <a:t>1 150</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585 (51 %)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153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169 (15 %)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243 (21 %)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264526336"/>
                  </a:ext>
                </a:extLst>
              </a:tr>
              <a:tr h="180172">
                <a:tc>
                  <a:txBody>
                    <a:bodyPr/>
                    <a:lstStyle/>
                    <a:p>
                      <a:pPr algn="l" fontAlgn="b"/>
                      <a:r>
                        <a:rPr lang="cs-CZ" sz="1050" b="0" i="0" u="none" strike="noStrike">
                          <a:solidFill>
                            <a:srgbClr val="000000"/>
                          </a:solidFill>
                          <a:effectLst/>
                          <a:latin typeface="Calibri" panose="020F0502020204030204" pitchFamily="34" charset="0"/>
                        </a:rPr>
                        <a:t>pneumologie a ftizeologie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b"/>
                      <a:r>
                        <a:rPr lang="cs-CZ" sz="1050" b="0" i="0" u="none" strike="noStrike">
                          <a:solidFill>
                            <a:srgbClr val="000000"/>
                          </a:solidFill>
                          <a:effectLst/>
                          <a:latin typeface="Calibri" panose="020F0502020204030204" pitchFamily="34" charset="0"/>
                        </a:rPr>
                        <a:t>349</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179 (51 %)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46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55 (16 %)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69 (20 %)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71583442"/>
                  </a:ext>
                </a:extLst>
              </a:tr>
              <a:tr h="180172">
                <a:tc>
                  <a:txBody>
                    <a:bodyPr/>
                    <a:lstStyle/>
                    <a:p>
                      <a:pPr algn="l" fontAlgn="b"/>
                      <a:r>
                        <a:rPr lang="cs-CZ" sz="1050" b="0" i="0" u="none" strike="noStrike">
                          <a:solidFill>
                            <a:srgbClr val="000000"/>
                          </a:solidFill>
                          <a:effectLst/>
                          <a:latin typeface="Calibri" panose="020F0502020204030204" pitchFamily="34" charset="0"/>
                        </a:rPr>
                        <a:t>praktické lékařství pro děti a dorost</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b"/>
                      <a:r>
                        <a:rPr lang="cs-CZ" sz="1050" b="0" i="0" u="none" strike="noStrike">
                          <a:solidFill>
                            <a:srgbClr val="000000"/>
                          </a:solidFill>
                          <a:effectLst/>
                          <a:latin typeface="Calibri" panose="020F0502020204030204" pitchFamily="34" charset="0"/>
                        </a:rPr>
                        <a:t>2 239</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1158 (52 %)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351 (16 %)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391 (17 %)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339 (15 %)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402353376"/>
                  </a:ext>
                </a:extLst>
              </a:tr>
              <a:tr h="180172">
                <a:tc>
                  <a:txBody>
                    <a:bodyPr/>
                    <a:lstStyle/>
                    <a:p>
                      <a:pPr algn="l" fontAlgn="b"/>
                      <a:r>
                        <a:rPr lang="cs-CZ" sz="1050" b="0" i="0" u="none" strike="noStrike">
                          <a:solidFill>
                            <a:srgbClr val="000000"/>
                          </a:solidFill>
                          <a:effectLst/>
                          <a:latin typeface="Calibri" panose="020F0502020204030204" pitchFamily="34" charset="0"/>
                        </a:rPr>
                        <a:t>alergologie a klinická imunologie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b"/>
                      <a:r>
                        <a:rPr lang="cs-CZ" sz="1050" b="0" i="0" u="none" strike="noStrike">
                          <a:solidFill>
                            <a:srgbClr val="000000"/>
                          </a:solidFill>
                          <a:effectLst/>
                          <a:latin typeface="Calibri" panose="020F0502020204030204" pitchFamily="34" charset="0"/>
                        </a:rPr>
                        <a:t>465</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241 (52 %)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67 (14 %)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69 (15 %)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88 (19 %)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49718788"/>
                  </a:ext>
                </a:extLst>
              </a:tr>
              <a:tr h="180172">
                <a:tc>
                  <a:txBody>
                    <a:bodyPr/>
                    <a:lstStyle/>
                    <a:p>
                      <a:pPr algn="l" fontAlgn="b"/>
                      <a:r>
                        <a:rPr lang="cs-CZ" sz="1050" b="0" i="0" u="none" strike="noStrike">
                          <a:solidFill>
                            <a:srgbClr val="000000"/>
                          </a:solidFill>
                          <a:effectLst/>
                          <a:latin typeface="Calibri" panose="020F0502020204030204" pitchFamily="34" charset="0"/>
                        </a:rPr>
                        <a:t>lékařská pohotovostní služba</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b"/>
                      <a:r>
                        <a:rPr lang="cs-CZ" sz="1050" b="0" i="0" u="none" strike="noStrike">
                          <a:solidFill>
                            <a:srgbClr val="000000"/>
                          </a:solidFill>
                          <a:effectLst/>
                          <a:latin typeface="Calibri" panose="020F0502020204030204" pitchFamily="34" charset="0"/>
                        </a:rPr>
                        <a:t>671</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351 (52 %)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70 (10 %)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108 (16 %)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142 (21 %)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650620181"/>
                  </a:ext>
                </a:extLst>
              </a:tr>
              <a:tr h="180172">
                <a:tc>
                  <a:txBody>
                    <a:bodyPr/>
                    <a:lstStyle/>
                    <a:p>
                      <a:pPr algn="l" fontAlgn="b"/>
                      <a:r>
                        <a:rPr lang="cs-CZ" sz="1050" b="0" i="0" u="none" strike="noStrike">
                          <a:solidFill>
                            <a:srgbClr val="000000"/>
                          </a:solidFill>
                          <a:effectLst/>
                          <a:latin typeface="Calibri" panose="020F0502020204030204" pitchFamily="34" charset="0"/>
                        </a:rPr>
                        <a:t>lázeňská a ozdravenská rehabilitace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b"/>
                      <a:r>
                        <a:rPr lang="cs-CZ" sz="1050" b="0" i="0" u="none" strike="noStrike">
                          <a:solidFill>
                            <a:srgbClr val="000000"/>
                          </a:solidFill>
                          <a:effectLst/>
                          <a:latin typeface="Calibri" panose="020F0502020204030204" pitchFamily="34" charset="0"/>
                        </a:rPr>
                        <a:t>319</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171 (54 %)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34 (11 %)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44 (14 %)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70 (22 %)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715705031"/>
                  </a:ext>
                </a:extLst>
              </a:tr>
              <a:tr h="180172">
                <a:tc>
                  <a:txBody>
                    <a:bodyPr/>
                    <a:lstStyle/>
                    <a:p>
                      <a:pPr algn="l" fontAlgn="b"/>
                      <a:r>
                        <a:rPr lang="cs-CZ" sz="1050" b="0" i="0" u="none" strike="noStrike">
                          <a:solidFill>
                            <a:srgbClr val="000000"/>
                          </a:solidFill>
                          <a:effectLst/>
                          <a:latin typeface="Calibri" panose="020F0502020204030204" pitchFamily="34" charset="0"/>
                        </a:rPr>
                        <a:t>revmatologie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b"/>
                      <a:r>
                        <a:rPr lang="cs-CZ" sz="1050" b="0" i="0" u="none" strike="noStrike">
                          <a:solidFill>
                            <a:srgbClr val="000000"/>
                          </a:solidFill>
                          <a:effectLst/>
                          <a:latin typeface="Calibri" panose="020F0502020204030204" pitchFamily="34" charset="0"/>
                        </a:rPr>
                        <a:t>185</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101 (55 %)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16 (9 %)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35 (19 %)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33 (18 %)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885020510"/>
                  </a:ext>
                </a:extLst>
              </a:tr>
              <a:tr h="180172">
                <a:tc>
                  <a:txBody>
                    <a:bodyPr/>
                    <a:lstStyle/>
                    <a:p>
                      <a:pPr algn="l" fontAlgn="b"/>
                      <a:r>
                        <a:rPr lang="cs-CZ" sz="1050" b="0" i="0" u="none" strike="noStrike">
                          <a:solidFill>
                            <a:srgbClr val="000000"/>
                          </a:solidFill>
                          <a:effectLst/>
                          <a:latin typeface="Calibri" panose="020F0502020204030204" pitchFamily="34" charset="0"/>
                        </a:rPr>
                        <a:t>rehabilitační a fyzikální medicína</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b"/>
                      <a:r>
                        <a:rPr lang="cs-CZ" sz="1050" b="0" i="0" u="none" strike="noStrike">
                          <a:solidFill>
                            <a:srgbClr val="000000"/>
                          </a:solidFill>
                          <a:effectLst/>
                          <a:latin typeface="Calibri" panose="020F0502020204030204" pitchFamily="34" charset="0"/>
                        </a:rPr>
                        <a:t>621</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348 (56 %)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79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76 (12 %)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118 (19 %)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4217893043"/>
                  </a:ext>
                </a:extLst>
              </a:tr>
              <a:tr h="180172">
                <a:tc>
                  <a:txBody>
                    <a:bodyPr/>
                    <a:lstStyle/>
                    <a:p>
                      <a:pPr algn="l" fontAlgn="b"/>
                      <a:r>
                        <a:rPr lang="cs-CZ" sz="1050" b="0" i="0" u="none" strike="noStrike">
                          <a:solidFill>
                            <a:srgbClr val="000000"/>
                          </a:solidFill>
                          <a:effectLst/>
                          <a:latin typeface="Calibri" panose="020F0502020204030204" pitchFamily="34" charset="0"/>
                        </a:rPr>
                        <a:t>ostatní obory</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b"/>
                      <a:r>
                        <a:rPr lang="cs-CZ" sz="1050" b="0" i="0" u="none" strike="noStrike">
                          <a:solidFill>
                            <a:srgbClr val="000000"/>
                          </a:solidFill>
                          <a:effectLst/>
                          <a:latin typeface="Calibri" panose="020F0502020204030204" pitchFamily="34" charset="0"/>
                        </a:rPr>
                        <a:t>2 407</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1387 (58 %)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305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294 (12 %)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421 (17 %)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250684114"/>
                  </a:ext>
                </a:extLst>
              </a:tr>
              <a:tr h="180172">
                <a:tc>
                  <a:txBody>
                    <a:bodyPr/>
                    <a:lstStyle/>
                    <a:p>
                      <a:pPr algn="l" fontAlgn="b"/>
                      <a:r>
                        <a:rPr lang="cs-CZ" sz="1050" b="0" i="0" u="none" strike="noStrike">
                          <a:solidFill>
                            <a:srgbClr val="000000"/>
                          </a:solidFill>
                          <a:effectLst/>
                          <a:latin typeface="Calibri" panose="020F0502020204030204" pitchFamily="34" charset="0"/>
                        </a:rPr>
                        <a:t>patologie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b"/>
                      <a:r>
                        <a:rPr lang="cs-CZ" sz="1050" b="0" i="0" u="none" strike="noStrike">
                          <a:solidFill>
                            <a:srgbClr val="000000"/>
                          </a:solidFill>
                          <a:effectLst/>
                          <a:latin typeface="Calibri" panose="020F0502020204030204" pitchFamily="34" charset="0"/>
                        </a:rPr>
                        <a:t>202</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117 (58 %)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22 (11 %)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17 (8 %)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46 (23 %)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633572831"/>
                  </a:ext>
                </a:extLst>
              </a:tr>
              <a:tr h="180172">
                <a:tc>
                  <a:txBody>
                    <a:bodyPr/>
                    <a:lstStyle/>
                    <a:p>
                      <a:pPr algn="l" fontAlgn="b"/>
                      <a:r>
                        <a:rPr lang="cs-CZ" sz="1050" b="0" i="0" u="none" strike="noStrike">
                          <a:solidFill>
                            <a:srgbClr val="000000"/>
                          </a:solidFill>
                          <a:effectLst/>
                          <a:latin typeface="Calibri" panose="020F0502020204030204" pitchFamily="34" charset="0"/>
                        </a:rPr>
                        <a:t>klinická psychologie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148</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87 (59 %)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14 (9 %)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15 (10 %)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32 (22 %)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155775291"/>
                  </a:ext>
                </a:extLst>
              </a:tr>
              <a:tr h="180172">
                <a:tc>
                  <a:txBody>
                    <a:bodyPr/>
                    <a:lstStyle/>
                    <a:p>
                      <a:pPr algn="l" fontAlgn="b"/>
                      <a:r>
                        <a:rPr lang="cs-CZ" sz="1050" b="0" i="0" u="none" strike="noStrike">
                          <a:solidFill>
                            <a:srgbClr val="000000"/>
                          </a:solidFill>
                          <a:effectLst/>
                          <a:latin typeface="Calibri" panose="020F0502020204030204" pitchFamily="34" charset="0"/>
                        </a:rPr>
                        <a:t>gynekologie a porodnictví</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2 099</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1237 (59 %)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263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275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324 (15 %)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396626917"/>
                  </a:ext>
                </a:extLst>
              </a:tr>
              <a:tr h="180172">
                <a:tc>
                  <a:txBody>
                    <a:bodyPr/>
                    <a:lstStyle/>
                    <a:p>
                      <a:pPr algn="l" fontAlgn="b"/>
                      <a:r>
                        <a:rPr lang="pl-PL" sz="1050" b="0" i="0" u="none" strike="noStrike">
                          <a:solidFill>
                            <a:srgbClr val="000000"/>
                          </a:solidFill>
                          <a:effectLst/>
                          <a:latin typeface="Calibri" panose="020F0502020204030204" pitchFamily="34" charset="0"/>
                        </a:rPr>
                        <a:t>otorinolaryngologie a chirurgie hlavy a krku</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667</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396 (59 %)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70 (10 %)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99 (15 %)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102 (15 %)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652559891"/>
                  </a:ext>
                </a:extLst>
              </a:tr>
              <a:tr h="180172">
                <a:tc>
                  <a:txBody>
                    <a:bodyPr/>
                    <a:lstStyle/>
                    <a:p>
                      <a:pPr algn="l" fontAlgn="b"/>
                      <a:r>
                        <a:rPr lang="cs-CZ" sz="1050" b="0" i="0" u="none" strike="noStrike">
                          <a:solidFill>
                            <a:srgbClr val="000000"/>
                          </a:solidFill>
                          <a:effectLst/>
                          <a:latin typeface="Calibri" panose="020F0502020204030204" pitchFamily="34" charset="0"/>
                        </a:rPr>
                        <a:t>všeobecné praktické lékařství</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6 205</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3690 (59 %)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713 (11 %)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931 (15 %)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871 (14 %)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504561403"/>
                  </a:ext>
                </a:extLst>
              </a:tr>
              <a:tr h="180172">
                <a:tc>
                  <a:txBody>
                    <a:bodyPr/>
                    <a:lstStyle/>
                    <a:p>
                      <a:pPr algn="l" fontAlgn="b"/>
                      <a:r>
                        <a:rPr lang="cs-CZ" sz="1050" b="0" i="0" u="none" strike="noStrike">
                          <a:solidFill>
                            <a:srgbClr val="000000"/>
                          </a:solidFill>
                          <a:effectLst/>
                          <a:latin typeface="Calibri" panose="020F0502020204030204" pitchFamily="34" charset="0"/>
                        </a:rPr>
                        <a:t>dermatovenerologie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627</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383 (61 %)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75 (12 %)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83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86 (14 %)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321970174"/>
                  </a:ext>
                </a:extLst>
              </a:tr>
              <a:tr h="180172">
                <a:tc>
                  <a:txBody>
                    <a:bodyPr/>
                    <a:lstStyle/>
                    <a:p>
                      <a:pPr algn="l" fontAlgn="b"/>
                      <a:r>
                        <a:rPr lang="cs-CZ" sz="1050" b="0" i="0" u="none" strike="noStrike">
                          <a:solidFill>
                            <a:srgbClr val="000000"/>
                          </a:solidFill>
                          <a:effectLst/>
                          <a:latin typeface="Calibri" panose="020F0502020204030204" pitchFamily="34" charset="0"/>
                        </a:rPr>
                        <a:t>gastroenterologie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284</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175 (62 %)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31 (11 %)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39 (14 %)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39 (14 %)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418063026"/>
                  </a:ext>
                </a:extLst>
              </a:tr>
              <a:tr h="180172">
                <a:tc>
                  <a:txBody>
                    <a:bodyPr/>
                    <a:lstStyle/>
                    <a:p>
                      <a:pPr algn="l" fontAlgn="b"/>
                      <a:r>
                        <a:rPr lang="cs-CZ" sz="1050" b="0" i="0" u="none" strike="noStrike">
                          <a:solidFill>
                            <a:srgbClr val="000000"/>
                          </a:solidFill>
                          <a:effectLst/>
                          <a:latin typeface="Calibri" panose="020F0502020204030204" pitchFamily="34" charset="0"/>
                        </a:rPr>
                        <a:t>ortopedie a traumatologie pohybového ústrojí</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963</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594 (62 %)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131 (14 %)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124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114 (12 %)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84457538"/>
                  </a:ext>
                </a:extLst>
              </a:tr>
              <a:tr h="180172">
                <a:tc>
                  <a:txBody>
                    <a:bodyPr/>
                    <a:lstStyle/>
                    <a:p>
                      <a:pPr algn="l" fontAlgn="b"/>
                      <a:r>
                        <a:rPr lang="cs-CZ" sz="1050" b="0" i="0" u="none" strike="noStrike">
                          <a:solidFill>
                            <a:srgbClr val="000000"/>
                          </a:solidFill>
                          <a:effectLst/>
                          <a:latin typeface="Calibri" panose="020F0502020204030204" pitchFamily="34" charset="0"/>
                        </a:rPr>
                        <a:t>endokrinologie a diabetologie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740</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461 (62 %)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98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73 (10 %)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108 (15 %)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164753193"/>
                  </a:ext>
                </a:extLst>
              </a:tr>
              <a:tr h="180172">
                <a:tc>
                  <a:txBody>
                    <a:bodyPr/>
                    <a:lstStyle/>
                    <a:p>
                      <a:pPr algn="l" fontAlgn="b"/>
                      <a:r>
                        <a:rPr lang="cs-CZ" sz="1050" b="0" i="0" u="none" strike="noStrike">
                          <a:solidFill>
                            <a:srgbClr val="000000"/>
                          </a:solidFill>
                          <a:effectLst/>
                          <a:latin typeface="Calibri" panose="020F0502020204030204" pitchFamily="34" charset="0"/>
                        </a:rPr>
                        <a:t>neurologie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884</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554 (63 %)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119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94 (11 %)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117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477934545"/>
                  </a:ext>
                </a:extLst>
              </a:tr>
              <a:tr h="180172">
                <a:tc>
                  <a:txBody>
                    <a:bodyPr/>
                    <a:lstStyle/>
                    <a:p>
                      <a:pPr algn="l" fontAlgn="b"/>
                      <a:r>
                        <a:rPr lang="cs-CZ" sz="1050" b="0" i="0" u="none" strike="noStrike">
                          <a:solidFill>
                            <a:srgbClr val="000000"/>
                          </a:solidFill>
                          <a:effectLst/>
                          <a:latin typeface="Calibri" panose="020F0502020204030204" pitchFamily="34" charset="0"/>
                        </a:rPr>
                        <a:t>radiologie a zobrazovací metody</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747</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480 (64 %)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56 (7 %)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100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111 (15 %)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52688954"/>
                  </a:ext>
                </a:extLst>
              </a:tr>
              <a:tr h="180172">
                <a:tc>
                  <a:txBody>
                    <a:bodyPr/>
                    <a:lstStyle/>
                    <a:p>
                      <a:pPr algn="l" fontAlgn="b"/>
                      <a:r>
                        <a:rPr lang="cs-CZ" sz="1050" b="0" i="0" u="none" strike="noStrike">
                          <a:solidFill>
                            <a:srgbClr val="000000"/>
                          </a:solidFill>
                          <a:effectLst/>
                          <a:latin typeface="Calibri" panose="020F0502020204030204" pitchFamily="34" charset="0"/>
                        </a:rPr>
                        <a:t>urologie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487</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325 (67 %)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54 (11 %)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55 (11 %)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53 (11 %)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552361879"/>
                  </a:ext>
                </a:extLst>
              </a:tr>
              <a:tr h="180172">
                <a:tc>
                  <a:txBody>
                    <a:bodyPr/>
                    <a:lstStyle/>
                    <a:p>
                      <a:pPr algn="l" fontAlgn="b"/>
                      <a:r>
                        <a:rPr lang="cs-CZ" sz="1050" b="0" i="0" u="none" strike="noStrike">
                          <a:solidFill>
                            <a:srgbClr val="000000"/>
                          </a:solidFill>
                          <a:effectLst/>
                          <a:latin typeface="Calibri" panose="020F0502020204030204" pitchFamily="34" charset="0"/>
                        </a:rPr>
                        <a:t>nefrologie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144</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97 (67 %)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13 (9 %)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18 (13 %)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16 (11 %)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4104812132"/>
                  </a:ext>
                </a:extLst>
              </a:tr>
              <a:tr h="180172">
                <a:tc>
                  <a:txBody>
                    <a:bodyPr/>
                    <a:lstStyle/>
                    <a:p>
                      <a:pPr algn="l" fontAlgn="b"/>
                      <a:r>
                        <a:rPr lang="cs-CZ" sz="1050" b="0" i="0" u="none" strike="noStrike">
                          <a:solidFill>
                            <a:srgbClr val="000000"/>
                          </a:solidFill>
                          <a:effectLst/>
                          <a:latin typeface="Calibri" panose="020F0502020204030204" pitchFamily="34" charset="0"/>
                        </a:rPr>
                        <a:t>kardiologie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703</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479 (68 %)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74 (11 %)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64 (9 %)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86 (12 %)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325897661"/>
                  </a:ext>
                </a:extLst>
              </a:tr>
              <a:tr h="180172">
                <a:tc>
                  <a:txBody>
                    <a:bodyPr/>
                    <a:lstStyle/>
                    <a:p>
                      <a:pPr algn="l" fontAlgn="b"/>
                      <a:r>
                        <a:rPr lang="cs-CZ" sz="1050" b="0" i="0" u="none" strike="noStrike">
                          <a:solidFill>
                            <a:srgbClr val="000000"/>
                          </a:solidFill>
                          <a:effectLst/>
                          <a:latin typeface="Calibri" panose="020F0502020204030204" pitchFamily="34" charset="0"/>
                        </a:rPr>
                        <a:t>oftalmologie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1 176</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806 (69 %)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120 (10 %)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114 (10 %)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136 (12 %)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83363876"/>
                  </a:ext>
                </a:extLst>
              </a:tr>
              <a:tr h="180172">
                <a:tc>
                  <a:txBody>
                    <a:bodyPr/>
                    <a:lstStyle/>
                    <a:p>
                      <a:pPr algn="l" fontAlgn="b"/>
                      <a:r>
                        <a:rPr lang="cs-CZ" sz="1050" b="0" i="0" u="none" strike="noStrike">
                          <a:solidFill>
                            <a:srgbClr val="000000"/>
                          </a:solidFill>
                          <a:effectLst/>
                          <a:latin typeface="Calibri" panose="020F0502020204030204" pitchFamily="34" charset="0"/>
                        </a:rPr>
                        <a:t>psychiatrie</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1 080</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783 (73 %)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74 (7 %)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91 (8 %)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132 (12 %)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685387982"/>
                  </a:ext>
                </a:extLst>
              </a:tr>
              <a:tr h="180172">
                <a:tc>
                  <a:txBody>
                    <a:bodyPr/>
                    <a:lstStyle/>
                    <a:p>
                      <a:pPr algn="l" fontAlgn="b"/>
                      <a:r>
                        <a:rPr lang="cs-CZ" sz="1050" b="0" i="0" u="none" strike="noStrike">
                          <a:solidFill>
                            <a:srgbClr val="000000"/>
                          </a:solidFill>
                          <a:effectLst/>
                          <a:latin typeface="Calibri" panose="020F0502020204030204" pitchFamily="34" charset="0"/>
                        </a:rPr>
                        <a:t>koroner</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266</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200 (75 %)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29 (11 %)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18 (7 %)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19 (7 %)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554566636"/>
                  </a:ext>
                </a:extLst>
              </a:tr>
              <a:tr h="180172">
                <a:tc>
                  <a:txBody>
                    <a:bodyPr/>
                    <a:lstStyle/>
                    <a:p>
                      <a:pPr algn="l" fontAlgn="b"/>
                      <a:r>
                        <a:rPr lang="cs-CZ" sz="1050" b="0" i="0" u="none" strike="noStrike">
                          <a:solidFill>
                            <a:srgbClr val="000000"/>
                          </a:solidFill>
                          <a:effectLst/>
                          <a:latin typeface="Calibri" panose="020F0502020204030204" pitchFamily="34" charset="0"/>
                        </a:rPr>
                        <a:t>paliativní medicína</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228</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178 (78 %)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17 (7 %)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14 (6 %)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19 (8 %)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633926037"/>
                  </a:ext>
                </a:extLst>
              </a:tr>
              <a:tr h="180172">
                <a:tc>
                  <a:txBody>
                    <a:bodyPr/>
                    <a:lstStyle/>
                    <a:p>
                      <a:pPr algn="l" fontAlgn="b"/>
                      <a:r>
                        <a:rPr lang="cs-CZ" sz="1050" b="0" i="0" u="none" strike="noStrike">
                          <a:solidFill>
                            <a:srgbClr val="000000"/>
                          </a:solidFill>
                          <a:effectLst/>
                          <a:latin typeface="Calibri" panose="020F0502020204030204" pitchFamily="34" charset="0"/>
                        </a:rPr>
                        <a:t>hemodialýza</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242</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192 (79 %)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17 (7 %)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22 (9 %)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b"/>
                      <a:r>
                        <a:rPr lang="cs-CZ" sz="1050" b="0" i="0" u="none" strike="noStrike">
                          <a:solidFill>
                            <a:srgbClr val="000000"/>
                          </a:solidFill>
                          <a:effectLst/>
                          <a:latin typeface="Calibri" panose="020F0502020204030204" pitchFamily="34" charset="0"/>
                        </a:rPr>
                        <a:t>11 (5 %)</a:t>
                      </a: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4290707637"/>
                  </a:ext>
                </a:extLst>
              </a:tr>
              <a:tr h="180172">
                <a:tc>
                  <a:txBody>
                    <a:bodyPr/>
                    <a:lstStyle/>
                    <a:p>
                      <a:pPr algn="l" fontAlgn="b"/>
                      <a:r>
                        <a:rPr lang="cs-CZ" sz="1050" b="0" i="0" u="none" strike="noStrike" dirty="0">
                          <a:solidFill>
                            <a:srgbClr val="000000"/>
                          </a:solidFill>
                          <a:effectLst/>
                          <a:latin typeface="Calibri" panose="020F0502020204030204" pitchFamily="34" charset="0"/>
                        </a:rPr>
                        <a:t>reprodukční medicína</a:t>
                      </a:r>
                    </a:p>
                  </a:txBody>
                  <a:tcPr marL="9525" marR="9525" marT="9525" marB="0" anchor="b">
                    <a:lnT w="12700" cap="flat" cmpd="sng" algn="ctr">
                      <a:solidFill>
                        <a:schemeClr val="bg1">
                          <a:lumMod val="85000"/>
                        </a:schemeClr>
                      </a:solidFill>
                      <a:prstDash val="solid"/>
                      <a:round/>
                      <a:headEnd type="none" w="med" len="med"/>
                      <a:tailEnd type="none" w="med" len="med"/>
                    </a:lnT>
                  </a:tcPr>
                </a:tc>
                <a:tc>
                  <a:txBody>
                    <a:bodyPr/>
                    <a:lstStyle/>
                    <a:p>
                      <a:pPr algn="ctr" fontAlgn="b"/>
                      <a:r>
                        <a:rPr lang="cs-CZ" sz="1050" b="0" i="0" u="none" strike="noStrike" dirty="0">
                          <a:solidFill>
                            <a:srgbClr val="000000"/>
                          </a:solidFill>
                          <a:effectLst/>
                          <a:latin typeface="Calibri" panose="020F0502020204030204" pitchFamily="34" charset="0"/>
                        </a:rPr>
                        <a:t>184</a:t>
                      </a:r>
                    </a:p>
                  </a:txBody>
                  <a:tcPr marL="9525" marR="9525" marT="9525" marB="0" anchor="b">
                    <a:lnT w="12700" cap="flat" cmpd="sng" algn="ctr">
                      <a:solidFill>
                        <a:schemeClr val="bg1">
                          <a:lumMod val="85000"/>
                        </a:schemeClr>
                      </a:solidFill>
                      <a:prstDash val="solid"/>
                      <a:round/>
                      <a:headEnd type="none" w="med" len="med"/>
                      <a:tailEnd type="none" w="med" len="med"/>
                    </a:lnT>
                  </a:tcPr>
                </a:tc>
                <a:tc>
                  <a:txBody>
                    <a:bodyPr/>
                    <a:lstStyle/>
                    <a:p>
                      <a:pPr algn="ctr" fontAlgn="b"/>
                      <a:r>
                        <a:rPr lang="cs-CZ" sz="1050" b="0" i="0" u="none" strike="noStrike">
                          <a:solidFill>
                            <a:srgbClr val="000000"/>
                          </a:solidFill>
                          <a:effectLst/>
                          <a:latin typeface="Calibri" panose="020F0502020204030204" pitchFamily="34" charset="0"/>
                        </a:rPr>
                        <a:t>150 (82 %)</a:t>
                      </a:r>
                    </a:p>
                  </a:txBody>
                  <a:tcPr marL="9525" marR="9525" marT="9525" marB="0" anchor="b">
                    <a:lnT w="12700" cap="flat" cmpd="sng" algn="ctr">
                      <a:solidFill>
                        <a:schemeClr val="bg1">
                          <a:lumMod val="85000"/>
                        </a:schemeClr>
                      </a:solidFill>
                      <a:prstDash val="solid"/>
                      <a:round/>
                      <a:headEnd type="none" w="med" len="med"/>
                      <a:tailEnd type="none" w="med" len="med"/>
                    </a:lnT>
                  </a:tcPr>
                </a:tc>
                <a:tc>
                  <a:txBody>
                    <a:bodyPr/>
                    <a:lstStyle/>
                    <a:p>
                      <a:pPr algn="ctr" fontAlgn="b"/>
                      <a:r>
                        <a:rPr lang="cs-CZ" sz="1050" b="0" i="0" u="none" strike="noStrike">
                          <a:solidFill>
                            <a:srgbClr val="000000"/>
                          </a:solidFill>
                          <a:effectLst/>
                          <a:latin typeface="Calibri" panose="020F0502020204030204" pitchFamily="34" charset="0"/>
                        </a:rPr>
                        <a:t>10 (5 %)</a:t>
                      </a:r>
                    </a:p>
                  </a:txBody>
                  <a:tcPr marL="9525" marR="9525" marT="9525" marB="0" anchor="b">
                    <a:lnT w="12700" cap="flat" cmpd="sng" algn="ctr">
                      <a:solidFill>
                        <a:schemeClr val="bg1">
                          <a:lumMod val="85000"/>
                        </a:schemeClr>
                      </a:solidFill>
                      <a:prstDash val="solid"/>
                      <a:round/>
                      <a:headEnd type="none" w="med" len="med"/>
                      <a:tailEnd type="none" w="med" len="med"/>
                    </a:lnT>
                  </a:tcPr>
                </a:tc>
                <a:tc>
                  <a:txBody>
                    <a:bodyPr/>
                    <a:lstStyle/>
                    <a:p>
                      <a:pPr algn="ctr" fontAlgn="b"/>
                      <a:r>
                        <a:rPr lang="cs-CZ" sz="1050" b="0" i="0" u="none" strike="noStrike">
                          <a:solidFill>
                            <a:srgbClr val="000000"/>
                          </a:solidFill>
                          <a:effectLst/>
                          <a:latin typeface="Calibri" panose="020F0502020204030204" pitchFamily="34" charset="0"/>
                        </a:rPr>
                        <a:t>17 (9 %)</a:t>
                      </a:r>
                    </a:p>
                  </a:txBody>
                  <a:tcPr marL="9525" marR="9525" marT="9525" marB="0" anchor="b">
                    <a:lnT w="12700" cap="flat" cmpd="sng" algn="ctr">
                      <a:solidFill>
                        <a:schemeClr val="bg1">
                          <a:lumMod val="85000"/>
                        </a:schemeClr>
                      </a:solidFill>
                      <a:prstDash val="solid"/>
                      <a:round/>
                      <a:headEnd type="none" w="med" len="med"/>
                      <a:tailEnd type="none" w="med" len="med"/>
                    </a:lnT>
                  </a:tcPr>
                </a:tc>
                <a:tc>
                  <a:txBody>
                    <a:bodyPr/>
                    <a:lstStyle/>
                    <a:p>
                      <a:pPr algn="ctr" fontAlgn="b"/>
                      <a:r>
                        <a:rPr lang="cs-CZ" sz="1050" b="0" i="0" u="none" strike="noStrike" dirty="0">
                          <a:solidFill>
                            <a:srgbClr val="000000"/>
                          </a:solidFill>
                          <a:effectLst/>
                          <a:latin typeface="Calibri" panose="020F0502020204030204" pitchFamily="34" charset="0"/>
                        </a:rPr>
                        <a:t>7 (4 %)</a:t>
                      </a:r>
                    </a:p>
                  </a:txBody>
                  <a:tcPr marL="9525" marR="9525" marT="9525" marB="0" anchor="b">
                    <a:lnT w="12700" cap="flat" cmpd="sng" algn="ctr">
                      <a:solidFill>
                        <a:schemeClr val="bg1">
                          <a:lumMod val="85000"/>
                        </a:schemeClr>
                      </a:solidFill>
                      <a:prstDash val="solid"/>
                      <a:round/>
                      <a:headEnd type="none" w="med" len="med"/>
                      <a:tailEnd type="none" w="med" len="med"/>
                    </a:lnT>
                  </a:tcPr>
                </a:tc>
                <a:extLst>
                  <a:ext uri="{0D108BD9-81ED-4DB2-BD59-A6C34878D82A}">
                    <a16:rowId xmlns:a16="http://schemas.microsoft.com/office/drawing/2014/main" val="1545792471"/>
                  </a:ext>
                </a:extLst>
              </a:tr>
            </a:tbl>
          </a:graphicData>
        </a:graphic>
      </p:graphicFrame>
      <p:sp>
        <p:nvSpPr>
          <p:cNvPr id="7" name="TextovéPole 6">
            <a:extLst>
              <a:ext uri="{FF2B5EF4-FFF2-40B4-BE49-F238E27FC236}">
                <a16:creationId xmlns:a16="http://schemas.microsoft.com/office/drawing/2014/main" id="{A27D5880-43E9-FD9E-070B-9B7629CC89B0}"/>
              </a:ext>
            </a:extLst>
          </p:cNvPr>
          <p:cNvSpPr txBox="1"/>
          <p:nvPr>
            <p:custDataLst>
              <p:tags r:id="rId6"/>
            </p:custDataLst>
          </p:nvPr>
        </p:nvSpPr>
        <p:spPr>
          <a:xfrm>
            <a:off x="10276462" y="4497366"/>
            <a:ext cx="50334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000" b="0" i="0" u="none" strike="noStrike" kern="1200" cap="none" spc="0" normalizeH="0" baseline="0" noProof="0" dirty="0">
                <a:ln>
                  <a:noFill/>
                </a:ln>
                <a:solidFill>
                  <a:prstClr val="black"/>
                </a:solidFill>
                <a:effectLst/>
                <a:uLnTx/>
                <a:uFillTx/>
                <a:latin typeface="Calibri" panose="020F0502020204030204"/>
                <a:ea typeface="+mn-ea"/>
                <a:cs typeface="+mn-cs"/>
              </a:rPr>
              <a:t>12,7%</a:t>
            </a:r>
          </a:p>
        </p:txBody>
      </p:sp>
      <p:sp>
        <p:nvSpPr>
          <p:cNvPr id="8" name="TextovéPole 7">
            <a:extLst>
              <a:ext uri="{FF2B5EF4-FFF2-40B4-BE49-F238E27FC236}">
                <a16:creationId xmlns:a16="http://schemas.microsoft.com/office/drawing/2014/main" id="{FD90476C-6BD5-A653-37CE-0B15928BFD39}"/>
              </a:ext>
            </a:extLst>
          </p:cNvPr>
          <p:cNvSpPr txBox="1"/>
          <p:nvPr>
            <p:custDataLst>
              <p:tags r:id="rId7"/>
            </p:custDataLst>
          </p:nvPr>
        </p:nvSpPr>
        <p:spPr>
          <a:xfrm>
            <a:off x="9966114" y="5579972"/>
            <a:ext cx="50334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000" b="0" i="0" u="none" strike="noStrike" kern="1200" cap="none" spc="0" normalizeH="0" baseline="0" noProof="0" dirty="0">
                <a:ln>
                  <a:noFill/>
                </a:ln>
                <a:solidFill>
                  <a:prstClr val="black"/>
                </a:solidFill>
                <a:effectLst/>
                <a:uLnTx/>
                <a:uFillTx/>
                <a:latin typeface="Calibri" panose="020F0502020204030204"/>
                <a:ea typeface="+mn-ea"/>
                <a:cs typeface="+mn-cs"/>
              </a:rPr>
              <a:t>12,7%</a:t>
            </a:r>
          </a:p>
        </p:txBody>
      </p:sp>
      <p:sp>
        <p:nvSpPr>
          <p:cNvPr id="9" name="TextovéPole 8">
            <a:extLst>
              <a:ext uri="{FF2B5EF4-FFF2-40B4-BE49-F238E27FC236}">
                <a16:creationId xmlns:a16="http://schemas.microsoft.com/office/drawing/2014/main" id="{931405A1-606C-C172-DE5D-EA0B27A234D2}"/>
              </a:ext>
            </a:extLst>
          </p:cNvPr>
          <p:cNvSpPr txBox="1"/>
          <p:nvPr>
            <p:custDataLst>
              <p:tags r:id="rId8"/>
            </p:custDataLst>
          </p:nvPr>
        </p:nvSpPr>
        <p:spPr>
          <a:xfrm>
            <a:off x="9845464" y="3781721"/>
            <a:ext cx="50334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000" b="0" i="0" u="none" strike="noStrike" kern="1200" cap="none" spc="0" normalizeH="0" baseline="0" noProof="0" dirty="0">
                <a:ln>
                  <a:noFill/>
                </a:ln>
                <a:solidFill>
                  <a:prstClr val="black"/>
                </a:solidFill>
                <a:effectLst/>
                <a:uLnTx/>
                <a:uFillTx/>
                <a:latin typeface="Calibri" panose="020F0502020204030204"/>
                <a:ea typeface="+mn-ea"/>
                <a:cs typeface="+mn-cs"/>
              </a:rPr>
              <a:t>10,4%</a:t>
            </a:r>
          </a:p>
        </p:txBody>
      </p:sp>
    </p:spTree>
    <p:extLst>
      <p:ext uri="{BB962C8B-B14F-4D97-AF65-F5344CB8AC3E}">
        <p14:creationId xmlns:p14="http://schemas.microsoft.com/office/powerpoint/2010/main" val="17927774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Object 2">
            <a:extLst>
              <a:ext uri="{FF2B5EF4-FFF2-40B4-BE49-F238E27FC236}">
                <a16:creationId xmlns:a16="http://schemas.microsoft.com/office/drawing/2014/main" id="{3B844226-B148-46AF-B709-45C8336F8FB4}"/>
              </a:ext>
            </a:extLst>
          </p:cNvPr>
          <p:cNvGraphicFramePr>
            <a:graphicFrameLocks noChangeAspect="1"/>
          </p:cNvGraphicFramePr>
          <p:nvPr>
            <p:custDataLst>
              <p:tags r:id="rId1"/>
            </p:custDataLst>
          </p:nvPr>
        </p:nvGraphicFramePr>
        <p:xfrm>
          <a:off x="770729" y="1706548"/>
          <a:ext cx="5325271" cy="4198952"/>
        </p:xfrm>
        <a:graphic>
          <a:graphicData uri="http://schemas.openxmlformats.org/drawingml/2006/chart">
            <c:chart xmlns:c="http://schemas.openxmlformats.org/drawingml/2006/chart" xmlns:r="http://schemas.openxmlformats.org/officeDocument/2006/relationships" r:id="rId6"/>
          </a:graphicData>
        </a:graphic>
      </p:graphicFrame>
      <p:sp>
        <p:nvSpPr>
          <p:cNvPr id="59" name="Text Box 64"/>
          <p:cNvSpPr txBox="1">
            <a:spLocks noChangeArrowheads="1"/>
          </p:cNvSpPr>
          <p:nvPr>
            <p:custDataLst>
              <p:tags r:id="rId2"/>
            </p:custDataLst>
          </p:nvPr>
        </p:nvSpPr>
        <p:spPr bwMode="auto">
          <a:xfrm>
            <a:off x="883259" y="1325505"/>
            <a:ext cx="54348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cs-CZ" altLang="cs-CZ"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Relativní zastoupení jednotlivých věkových tříd </a:t>
            </a:r>
          </a:p>
        </p:txBody>
      </p:sp>
      <p:sp>
        <p:nvSpPr>
          <p:cNvPr id="72" name="Text Box 4"/>
          <p:cNvSpPr txBox="1">
            <a:spLocks noChangeArrowheads="1"/>
          </p:cNvSpPr>
          <p:nvPr>
            <p:custDataLst>
              <p:tags r:id="rId3"/>
            </p:custDataLst>
          </p:nvPr>
        </p:nvSpPr>
        <p:spPr bwMode="auto">
          <a:xfrm rot="16200000">
            <a:off x="-704342" y="3313080"/>
            <a:ext cx="31686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panose="020B0604020202020204" pitchFamily="34" charset="0"/>
              </a:defRPr>
            </a:lvl1pPr>
            <a:lvl2pPr marL="742950" indent="-285750" algn="l" eaLnBrk="0" hangingPunct="0">
              <a:spcBef>
                <a:spcPct val="20000"/>
              </a:spcBef>
              <a:buChar char="–"/>
              <a:defRPr sz="2800">
                <a:solidFill>
                  <a:schemeClr val="tx1"/>
                </a:solidFill>
                <a:latin typeface="Arial" panose="020B0604020202020204" pitchFamily="34" charset="0"/>
              </a:defRPr>
            </a:lvl2pPr>
            <a:lvl3pPr marL="1143000" indent="-228600" algn="l" eaLnBrk="0" hangingPunct="0">
              <a:spcBef>
                <a:spcPct val="20000"/>
              </a:spcBef>
              <a:buChar char="•"/>
              <a:defRPr sz="2400">
                <a:solidFill>
                  <a:schemeClr val="tx1"/>
                </a:solidFill>
                <a:latin typeface="Arial" panose="020B0604020202020204" pitchFamily="34" charset="0"/>
              </a:defRPr>
            </a:lvl3pPr>
            <a:lvl4pPr marL="1600200" indent="-228600" algn="l" eaLnBrk="0" hangingPunct="0">
              <a:spcBef>
                <a:spcPct val="20000"/>
              </a:spcBef>
              <a:buChar char="–"/>
              <a:defRPr sz="2000">
                <a:solidFill>
                  <a:schemeClr val="tx1"/>
                </a:solidFill>
                <a:latin typeface="Arial" panose="020B0604020202020204" pitchFamily="34" charset="0"/>
              </a:defRPr>
            </a:lvl4pPr>
            <a:lvl5pPr marL="2057400" indent="-228600" algn="l"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auto" latinLnBrk="0" hangingPunct="0">
              <a:lnSpc>
                <a:spcPct val="100000"/>
              </a:lnSpc>
              <a:spcBef>
                <a:spcPct val="50000"/>
              </a:spcBef>
              <a:spcAft>
                <a:spcPts val="0"/>
              </a:spcAft>
              <a:buClrTx/>
              <a:buSzTx/>
              <a:buFontTx/>
              <a:buNone/>
              <a:tabLst/>
              <a:defRPr/>
            </a:pPr>
            <a:r>
              <a:rPr kumimoji="1" lang="cs-CZ" altLang="cs-CZ" sz="1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osob ve věkové kategorii</a:t>
            </a:r>
          </a:p>
        </p:txBody>
      </p:sp>
      <p:sp>
        <p:nvSpPr>
          <p:cNvPr id="22" name="TextBox 6"/>
          <p:cNvSpPr txBox="1"/>
          <p:nvPr/>
        </p:nvSpPr>
        <p:spPr>
          <a:xfrm>
            <a:off x="303572" y="588993"/>
            <a:ext cx="568527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prstClr val="black"/>
                </a:solidFill>
                <a:effectLst/>
                <a:uLnTx/>
                <a:uFillTx/>
                <a:latin typeface="Calibri" panose="020F0502020204030204"/>
                <a:ea typeface="+mn-ea"/>
                <a:cs typeface="+mn-cs"/>
              </a:rPr>
              <a:t>Zdroj: Národní registr zdravotnických pracovníků (NRZP), stav k 31. 12. 2022</a:t>
            </a:r>
            <a:endParaRPr kumimoji="0" lang="cs-CZ" sz="14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itle 3"/>
          <p:cNvSpPr>
            <a:spLocks noGrp="1"/>
          </p:cNvSpPr>
          <p:nvPr>
            <p:ph type="title"/>
            <p:custDataLst>
              <p:tags r:id="rId4"/>
            </p:custDataLst>
          </p:nvPr>
        </p:nvSpPr>
        <p:spPr/>
        <p:txBody>
          <a:bodyPr>
            <a:normAutofit/>
          </a:bodyPr>
          <a:lstStyle/>
          <a:p>
            <a:r>
              <a:rPr lang="cs-CZ" dirty="0"/>
              <a:t>Všeobecná sestra: věková struktura v roce </a:t>
            </a:r>
            <a:r>
              <a:rPr lang="en-US" dirty="0"/>
              <a:t>20</a:t>
            </a:r>
            <a:r>
              <a:rPr lang="cs-CZ" dirty="0"/>
              <a:t>22</a:t>
            </a:r>
            <a:endParaRPr lang="en-US" dirty="0"/>
          </a:p>
        </p:txBody>
      </p:sp>
      <p:graphicFrame>
        <p:nvGraphicFramePr>
          <p:cNvPr id="7" name="Tabulka 6">
            <a:extLst>
              <a:ext uri="{FF2B5EF4-FFF2-40B4-BE49-F238E27FC236}">
                <a16:creationId xmlns:a16="http://schemas.microsoft.com/office/drawing/2014/main" id="{1FA499A8-E6A7-4AD8-9F2A-20CB29AF3A4D}"/>
              </a:ext>
            </a:extLst>
          </p:cNvPr>
          <p:cNvGraphicFramePr>
            <a:graphicFrameLocks noGrp="1"/>
          </p:cNvGraphicFramePr>
          <p:nvPr/>
        </p:nvGraphicFramePr>
        <p:xfrm>
          <a:off x="6931659" y="1787880"/>
          <a:ext cx="3665220" cy="4117620"/>
        </p:xfrm>
        <a:graphic>
          <a:graphicData uri="http://schemas.openxmlformats.org/drawingml/2006/table">
            <a:tbl>
              <a:tblPr/>
              <a:tblGrid>
                <a:gridCol w="1221740">
                  <a:extLst>
                    <a:ext uri="{9D8B030D-6E8A-4147-A177-3AD203B41FA5}">
                      <a16:colId xmlns:a16="http://schemas.microsoft.com/office/drawing/2014/main" val="3656674458"/>
                    </a:ext>
                  </a:extLst>
                </a:gridCol>
                <a:gridCol w="1221740">
                  <a:extLst>
                    <a:ext uri="{9D8B030D-6E8A-4147-A177-3AD203B41FA5}">
                      <a16:colId xmlns:a16="http://schemas.microsoft.com/office/drawing/2014/main" val="1058848699"/>
                    </a:ext>
                  </a:extLst>
                </a:gridCol>
                <a:gridCol w="1221740">
                  <a:extLst>
                    <a:ext uri="{9D8B030D-6E8A-4147-A177-3AD203B41FA5}">
                      <a16:colId xmlns:a16="http://schemas.microsoft.com/office/drawing/2014/main" val="964721330"/>
                    </a:ext>
                  </a:extLst>
                </a:gridCol>
              </a:tblGrid>
              <a:tr h="316740">
                <a:tc>
                  <a:txBody>
                    <a:bodyPr/>
                    <a:lstStyle/>
                    <a:p>
                      <a:pPr algn="l" fontAlgn="ctr"/>
                      <a:r>
                        <a:rPr lang="cs-CZ" sz="1600" b="1" i="0" u="none" strike="noStrike" dirty="0">
                          <a:solidFill>
                            <a:srgbClr val="000000"/>
                          </a:solidFill>
                          <a:effectLst/>
                          <a:latin typeface="Calibri" panose="020F0502020204030204" pitchFamily="34" charset="0"/>
                        </a:rPr>
                        <a:t>Věk</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N</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7105194"/>
                  </a:ext>
                </a:extLst>
              </a:tr>
              <a:tr h="316740">
                <a:tc>
                  <a:txBody>
                    <a:bodyPr/>
                    <a:lstStyle/>
                    <a:p>
                      <a:pPr algn="l" fontAlgn="ctr"/>
                      <a:r>
                        <a:rPr lang="cs-CZ" sz="1600" b="1" i="0" u="none" strike="noStrike" dirty="0">
                          <a:solidFill>
                            <a:srgbClr val="000000"/>
                          </a:solidFill>
                          <a:effectLst/>
                          <a:latin typeface="Calibri" panose="020F0502020204030204" pitchFamily="34" charset="0"/>
                        </a:rPr>
                        <a:t>do 29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a:solidFill>
                            <a:srgbClr val="000000"/>
                          </a:solidFill>
                          <a:effectLst/>
                          <a:latin typeface="Calibri" panose="020F0502020204030204" pitchFamily="34" charset="0"/>
                        </a:rPr>
                        <a:t>5 882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a:solidFill>
                            <a:srgbClr val="000000"/>
                          </a:solidFill>
                          <a:effectLst/>
                          <a:latin typeface="Calibri" panose="020F0502020204030204" pitchFamily="34" charset="0"/>
                        </a:rPr>
                        <a:t>7,0 %</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606006179"/>
                  </a:ext>
                </a:extLst>
              </a:tr>
              <a:tr h="316740">
                <a:tc>
                  <a:txBody>
                    <a:bodyPr/>
                    <a:lstStyle/>
                    <a:p>
                      <a:pPr algn="l" fontAlgn="ctr"/>
                      <a:r>
                        <a:rPr lang="cs-CZ" sz="1600" b="1" i="0" u="none" strike="noStrike" dirty="0">
                          <a:solidFill>
                            <a:srgbClr val="000000"/>
                          </a:solidFill>
                          <a:effectLst/>
                          <a:latin typeface="Calibri" panose="020F0502020204030204" pitchFamily="34" charset="0"/>
                        </a:rPr>
                        <a:t>30-34</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5 847</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a:solidFill>
                            <a:srgbClr val="000000"/>
                          </a:solidFill>
                          <a:effectLst/>
                          <a:latin typeface="Calibri" panose="020F0502020204030204" pitchFamily="34" charset="0"/>
                        </a:rPr>
                        <a:t>7,0 %</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923580760"/>
                  </a:ext>
                </a:extLst>
              </a:tr>
              <a:tr h="316740">
                <a:tc>
                  <a:txBody>
                    <a:bodyPr/>
                    <a:lstStyle/>
                    <a:p>
                      <a:pPr algn="l" fontAlgn="ctr"/>
                      <a:r>
                        <a:rPr lang="cs-CZ" sz="1600" b="1" i="0" u="none" strike="noStrike">
                          <a:solidFill>
                            <a:srgbClr val="000000"/>
                          </a:solidFill>
                          <a:effectLst/>
                          <a:latin typeface="Calibri" panose="020F0502020204030204" pitchFamily="34" charset="0"/>
                        </a:rPr>
                        <a:t>35-39</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10 337</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12,3 %</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257260137"/>
                  </a:ext>
                </a:extLst>
              </a:tr>
              <a:tr h="316740">
                <a:tc>
                  <a:txBody>
                    <a:bodyPr/>
                    <a:lstStyle/>
                    <a:p>
                      <a:pPr algn="l" fontAlgn="ctr"/>
                      <a:r>
                        <a:rPr lang="cs-CZ" sz="1600" b="1" i="0" u="none" strike="noStrike">
                          <a:solidFill>
                            <a:srgbClr val="000000"/>
                          </a:solidFill>
                          <a:effectLst/>
                          <a:latin typeface="Calibri" panose="020F0502020204030204" pitchFamily="34" charset="0"/>
                        </a:rPr>
                        <a:t>40-44</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10 968</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13,0 %</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12905428"/>
                  </a:ext>
                </a:extLst>
              </a:tr>
              <a:tr h="316740">
                <a:tc>
                  <a:txBody>
                    <a:bodyPr/>
                    <a:lstStyle/>
                    <a:p>
                      <a:pPr algn="l" fontAlgn="ctr"/>
                      <a:r>
                        <a:rPr lang="cs-CZ" sz="1600" b="1" i="0" u="none" strike="noStrike">
                          <a:solidFill>
                            <a:srgbClr val="000000"/>
                          </a:solidFill>
                          <a:effectLst/>
                          <a:latin typeface="Calibri" panose="020F0502020204030204" pitchFamily="34" charset="0"/>
                        </a:rPr>
                        <a:t>45-49</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17 062</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20,3 %</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158876198"/>
                  </a:ext>
                </a:extLst>
              </a:tr>
              <a:tr h="316740">
                <a:tc>
                  <a:txBody>
                    <a:bodyPr/>
                    <a:lstStyle/>
                    <a:p>
                      <a:pPr algn="l" fontAlgn="ctr"/>
                      <a:r>
                        <a:rPr lang="cs-CZ" sz="1600" b="1" i="0" u="none" strike="noStrike">
                          <a:solidFill>
                            <a:srgbClr val="000000"/>
                          </a:solidFill>
                          <a:effectLst/>
                          <a:latin typeface="Calibri" panose="020F0502020204030204" pitchFamily="34" charset="0"/>
                        </a:rPr>
                        <a:t>50-54</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a:solidFill>
                            <a:srgbClr val="000000"/>
                          </a:solidFill>
                          <a:effectLst/>
                          <a:latin typeface="Calibri" panose="020F0502020204030204" pitchFamily="34" charset="0"/>
                        </a:rPr>
                        <a:t>12 131</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14,4 %</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939041985"/>
                  </a:ext>
                </a:extLst>
              </a:tr>
              <a:tr h="316740">
                <a:tc>
                  <a:txBody>
                    <a:bodyPr/>
                    <a:lstStyle/>
                    <a:p>
                      <a:pPr algn="l" fontAlgn="ctr"/>
                      <a:r>
                        <a:rPr lang="cs-CZ" sz="1600" b="1" i="0" u="none" strike="noStrike">
                          <a:solidFill>
                            <a:srgbClr val="000000"/>
                          </a:solidFill>
                          <a:effectLst/>
                          <a:latin typeface="Calibri" panose="020F0502020204030204" pitchFamily="34" charset="0"/>
                        </a:rPr>
                        <a:t>55-59</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10 114</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12,0 %</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4218375189"/>
                  </a:ext>
                </a:extLst>
              </a:tr>
              <a:tr h="316740">
                <a:tc>
                  <a:txBody>
                    <a:bodyPr/>
                    <a:lstStyle/>
                    <a:p>
                      <a:pPr algn="l" fontAlgn="ctr"/>
                      <a:r>
                        <a:rPr lang="cs-CZ" sz="1600" b="1" i="0" u="none" strike="noStrike">
                          <a:solidFill>
                            <a:srgbClr val="000000"/>
                          </a:solidFill>
                          <a:effectLst/>
                          <a:latin typeface="Calibri" panose="020F0502020204030204" pitchFamily="34" charset="0"/>
                        </a:rPr>
                        <a:t>60-64</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6 939</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8,3 %</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928075771"/>
                  </a:ext>
                </a:extLst>
              </a:tr>
              <a:tr h="316740">
                <a:tc>
                  <a:txBody>
                    <a:bodyPr/>
                    <a:lstStyle/>
                    <a:p>
                      <a:pPr algn="l" fontAlgn="ctr"/>
                      <a:r>
                        <a:rPr lang="cs-CZ" sz="1600" b="1" i="0" u="none" strike="noStrike">
                          <a:solidFill>
                            <a:srgbClr val="000000"/>
                          </a:solidFill>
                          <a:effectLst/>
                          <a:latin typeface="Calibri" panose="020F0502020204030204" pitchFamily="34" charset="0"/>
                        </a:rPr>
                        <a:t>65-69</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3 252</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3,9 %</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023235319"/>
                  </a:ext>
                </a:extLst>
              </a:tr>
              <a:tr h="316740">
                <a:tc>
                  <a:txBody>
                    <a:bodyPr/>
                    <a:lstStyle/>
                    <a:p>
                      <a:pPr algn="l" fontAlgn="ctr"/>
                      <a:r>
                        <a:rPr lang="cs-CZ" sz="1600" b="1" i="0" u="none" strike="noStrike" dirty="0">
                          <a:solidFill>
                            <a:srgbClr val="000000"/>
                          </a:solidFill>
                          <a:effectLst/>
                          <a:latin typeface="Calibri" panose="020F0502020204030204" pitchFamily="34" charset="0"/>
                        </a:rPr>
                        <a:t>70 a více</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1 566</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1,9 %</a:t>
                      </a:r>
                    </a:p>
                  </a:txBody>
                  <a:tcPr marL="9525" marR="9525" marT="9525" marB="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30710199"/>
                  </a:ext>
                </a:extLst>
              </a:tr>
              <a:tr h="316740">
                <a:tc>
                  <a:txBody>
                    <a:bodyPr/>
                    <a:lstStyle/>
                    <a:p>
                      <a:pPr algn="l" fontAlgn="ctr"/>
                      <a:r>
                        <a:rPr lang="cs-CZ" sz="1600" b="1" i="0" u="none" strike="noStrike" dirty="0">
                          <a:solidFill>
                            <a:srgbClr val="000000"/>
                          </a:solidFill>
                          <a:effectLst/>
                          <a:latin typeface="Calibri" panose="020F0502020204030204" pitchFamily="34" charset="0"/>
                        </a:rPr>
                        <a:t>CELKEM</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84 098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100,0 %</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3527381"/>
                  </a:ext>
                </a:extLst>
              </a:tr>
              <a:tr h="316740">
                <a:tc>
                  <a:txBody>
                    <a:bodyPr/>
                    <a:lstStyle/>
                    <a:p>
                      <a:pPr algn="l" fontAlgn="ctr"/>
                      <a:r>
                        <a:rPr lang="cs-CZ" sz="1600" b="1" i="0" u="none" strike="noStrike" dirty="0">
                          <a:solidFill>
                            <a:srgbClr val="000000"/>
                          </a:solidFill>
                          <a:effectLst/>
                          <a:latin typeface="Calibri" panose="020F0502020204030204" pitchFamily="34" charset="0"/>
                        </a:rPr>
                        <a:t>Průměrný věk</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47,0 let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cs-CZ" sz="1600" b="0" i="0" u="none" strike="noStrike" dirty="0">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20500967"/>
                  </a:ext>
                </a:extLst>
              </a:tr>
            </a:tbl>
          </a:graphicData>
        </a:graphic>
      </p:graphicFrame>
      <p:sp>
        <p:nvSpPr>
          <p:cNvPr id="3" name="TextovéPole 2">
            <a:extLst>
              <a:ext uri="{FF2B5EF4-FFF2-40B4-BE49-F238E27FC236}">
                <a16:creationId xmlns:a16="http://schemas.microsoft.com/office/drawing/2014/main" id="{3B8D1D10-70D5-8619-DBF2-FE60908F7221}"/>
              </a:ext>
            </a:extLst>
          </p:cNvPr>
          <p:cNvSpPr txBox="1"/>
          <p:nvPr/>
        </p:nvSpPr>
        <p:spPr>
          <a:xfrm rot="1224177">
            <a:off x="7787474" y="673509"/>
            <a:ext cx="3957271" cy="1015663"/>
          </a:xfrm>
          <a:prstGeom prst="rect">
            <a:avLst/>
          </a:prstGeom>
          <a:solidFill>
            <a:srgbClr val="FFC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000" b="1" i="0" u="none" strike="noStrike" kern="1200" cap="none" spc="0" normalizeH="0" baseline="0" noProof="0" dirty="0">
                <a:ln>
                  <a:noFill/>
                </a:ln>
                <a:solidFill>
                  <a:prstClr val="black"/>
                </a:solidFill>
                <a:effectLst/>
                <a:uLnTx/>
                <a:uFillTx/>
                <a:latin typeface="Calibri" panose="020F0502020204030204"/>
                <a:ea typeface="+mn-ea"/>
                <a:cs typeface="+mn-cs"/>
              </a:rPr>
              <a:t>Věk &gt; 60 let: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000" b="1" i="0" u="none" strike="noStrike" kern="1200" cap="none" spc="0" normalizeH="0" baseline="0" noProof="0" dirty="0">
                <a:ln>
                  <a:noFill/>
                </a:ln>
                <a:solidFill>
                  <a:prstClr val="black"/>
                </a:solidFill>
                <a:effectLst/>
                <a:uLnTx/>
                <a:uFillTx/>
                <a:latin typeface="Calibri" panose="020F0502020204030204"/>
                <a:ea typeface="+mn-ea"/>
                <a:cs typeface="+mn-cs"/>
              </a:rPr>
              <a:t>11 700 ZP (14%)</a:t>
            </a:r>
          </a:p>
        </p:txBody>
      </p:sp>
      <p:sp>
        <p:nvSpPr>
          <p:cNvPr id="2" name="TextovéPole 1">
            <a:extLst>
              <a:ext uri="{FF2B5EF4-FFF2-40B4-BE49-F238E27FC236}">
                <a16:creationId xmlns:a16="http://schemas.microsoft.com/office/drawing/2014/main" id="{4C9C9D8C-8780-7957-2FB2-97B219891347}"/>
              </a:ext>
            </a:extLst>
          </p:cNvPr>
          <p:cNvSpPr txBox="1"/>
          <p:nvPr/>
        </p:nvSpPr>
        <p:spPr>
          <a:xfrm>
            <a:off x="272591" y="5773194"/>
            <a:ext cx="254223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a:ln>
                  <a:noFill/>
                </a:ln>
                <a:solidFill>
                  <a:srgbClr val="FF0000"/>
                </a:solidFill>
                <a:effectLst/>
                <a:uLnTx/>
                <a:uFillTx/>
                <a:latin typeface="Calibri" panose="020F0502020204030204"/>
                <a:ea typeface="+mn-ea"/>
                <a:cs typeface="+mn-cs"/>
              </a:rPr>
              <a:t>Rizikový nedostatek kapacit krytých pracovníky ve věku &lt; 40 let</a:t>
            </a:r>
          </a:p>
        </p:txBody>
      </p:sp>
      <p:cxnSp>
        <p:nvCxnSpPr>
          <p:cNvPr id="5" name="Přímá spojnice se šipkou 4">
            <a:extLst>
              <a:ext uri="{FF2B5EF4-FFF2-40B4-BE49-F238E27FC236}">
                <a16:creationId xmlns:a16="http://schemas.microsoft.com/office/drawing/2014/main" id="{89CF338D-95EE-7225-CB07-2D7C2B7B6ABC}"/>
              </a:ext>
            </a:extLst>
          </p:cNvPr>
          <p:cNvCxnSpPr>
            <a:cxnSpLocks/>
          </p:cNvCxnSpPr>
          <p:nvPr/>
        </p:nvCxnSpPr>
        <p:spPr>
          <a:xfrm flipH="1">
            <a:off x="1037765" y="5773194"/>
            <a:ext cx="1537398"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32551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3709741-3BB0-E964-6615-96E5DAD915EA}"/>
              </a:ext>
            </a:extLst>
          </p:cNvPr>
          <p:cNvSpPr>
            <a:spLocks noGrp="1"/>
          </p:cNvSpPr>
          <p:nvPr>
            <p:ph type="title"/>
          </p:nvPr>
        </p:nvSpPr>
        <p:spPr>
          <a:xfrm>
            <a:off x="271754" y="205158"/>
            <a:ext cx="11373449" cy="538364"/>
          </a:xfrm>
        </p:spPr>
        <p:txBody>
          <a:bodyPr>
            <a:normAutofit/>
          </a:bodyPr>
          <a:lstStyle/>
          <a:p>
            <a:r>
              <a:rPr lang="cs-CZ" sz="2800" dirty="0"/>
              <a:t>§ 5 Všeobecná sestra: věk v rozložení dle krajů a typů péče v roce </a:t>
            </a:r>
            <a:r>
              <a:rPr lang="en-US" sz="2800" dirty="0"/>
              <a:t>20</a:t>
            </a:r>
            <a:r>
              <a:rPr lang="cs-CZ" sz="2800" dirty="0"/>
              <a:t>22</a:t>
            </a:r>
          </a:p>
        </p:txBody>
      </p:sp>
      <p:graphicFrame>
        <p:nvGraphicFramePr>
          <p:cNvPr id="3" name="Tabulka 2">
            <a:extLst>
              <a:ext uri="{FF2B5EF4-FFF2-40B4-BE49-F238E27FC236}">
                <a16:creationId xmlns:a16="http://schemas.microsoft.com/office/drawing/2014/main" id="{30640EC1-A54E-B382-9D53-9C9F79CFB5F8}"/>
              </a:ext>
            </a:extLst>
          </p:cNvPr>
          <p:cNvGraphicFramePr>
            <a:graphicFrameLocks noGrp="1"/>
          </p:cNvGraphicFramePr>
          <p:nvPr/>
        </p:nvGraphicFramePr>
        <p:xfrm>
          <a:off x="475624" y="2692608"/>
          <a:ext cx="10965711" cy="1733550"/>
        </p:xfrm>
        <a:graphic>
          <a:graphicData uri="http://schemas.openxmlformats.org/drawingml/2006/table">
            <a:tbl>
              <a:tblPr/>
              <a:tblGrid>
                <a:gridCol w="2344981">
                  <a:extLst>
                    <a:ext uri="{9D8B030D-6E8A-4147-A177-3AD203B41FA5}">
                      <a16:colId xmlns:a16="http://schemas.microsoft.com/office/drawing/2014/main" val="1082975270"/>
                    </a:ext>
                  </a:extLst>
                </a:gridCol>
                <a:gridCol w="862073">
                  <a:extLst>
                    <a:ext uri="{9D8B030D-6E8A-4147-A177-3AD203B41FA5}">
                      <a16:colId xmlns:a16="http://schemas.microsoft.com/office/drawing/2014/main" val="4167713117"/>
                    </a:ext>
                  </a:extLst>
                </a:gridCol>
                <a:gridCol w="862073">
                  <a:extLst>
                    <a:ext uri="{9D8B030D-6E8A-4147-A177-3AD203B41FA5}">
                      <a16:colId xmlns:a16="http://schemas.microsoft.com/office/drawing/2014/main" val="3414856171"/>
                    </a:ext>
                  </a:extLst>
                </a:gridCol>
                <a:gridCol w="862073">
                  <a:extLst>
                    <a:ext uri="{9D8B030D-6E8A-4147-A177-3AD203B41FA5}">
                      <a16:colId xmlns:a16="http://schemas.microsoft.com/office/drawing/2014/main" val="3987198070"/>
                    </a:ext>
                  </a:extLst>
                </a:gridCol>
                <a:gridCol w="862073">
                  <a:extLst>
                    <a:ext uri="{9D8B030D-6E8A-4147-A177-3AD203B41FA5}">
                      <a16:colId xmlns:a16="http://schemas.microsoft.com/office/drawing/2014/main" val="2210905730"/>
                    </a:ext>
                  </a:extLst>
                </a:gridCol>
                <a:gridCol w="862073">
                  <a:extLst>
                    <a:ext uri="{9D8B030D-6E8A-4147-A177-3AD203B41FA5}">
                      <a16:colId xmlns:a16="http://schemas.microsoft.com/office/drawing/2014/main" val="3233921921"/>
                    </a:ext>
                  </a:extLst>
                </a:gridCol>
                <a:gridCol w="862073">
                  <a:extLst>
                    <a:ext uri="{9D8B030D-6E8A-4147-A177-3AD203B41FA5}">
                      <a16:colId xmlns:a16="http://schemas.microsoft.com/office/drawing/2014/main" val="3998647785"/>
                    </a:ext>
                  </a:extLst>
                </a:gridCol>
                <a:gridCol w="862073">
                  <a:extLst>
                    <a:ext uri="{9D8B030D-6E8A-4147-A177-3AD203B41FA5}">
                      <a16:colId xmlns:a16="http://schemas.microsoft.com/office/drawing/2014/main" val="632962577"/>
                    </a:ext>
                  </a:extLst>
                </a:gridCol>
                <a:gridCol w="862073">
                  <a:extLst>
                    <a:ext uri="{9D8B030D-6E8A-4147-A177-3AD203B41FA5}">
                      <a16:colId xmlns:a16="http://schemas.microsoft.com/office/drawing/2014/main" val="1470880886"/>
                    </a:ext>
                  </a:extLst>
                </a:gridCol>
                <a:gridCol w="862073">
                  <a:extLst>
                    <a:ext uri="{9D8B030D-6E8A-4147-A177-3AD203B41FA5}">
                      <a16:colId xmlns:a16="http://schemas.microsoft.com/office/drawing/2014/main" val="3876050304"/>
                    </a:ext>
                  </a:extLst>
                </a:gridCol>
                <a:gridCol w="862073">
                  <a:extLst>
                    <a:ext uri="{9D8B030D-6E8A-4147-A177-3AD203B41FA5}">
                      <a16:colId xmlns:a16="http://schemas.microsoft.com/office/drawing/2014/main" val="697122086"/>
                    </a:ext>
                  </a:extLst>
                </a:gridCol>
              </a:tblGrid>
              <a:tr h="291459">
                <a:tc>
                  <a:txBody>
                    <a:bodyPr/>
                    <a:lstStyle/>
                    <a:p>
                      <a:pPr algn="l" fontAlgn="b"/>
                      <a:endParaRPr lang="cs-CZ"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algn="ctr" fontAlgn="ctr"/>
                      <a:r>
                        <a:rPr lang="cs-CZ" sz="24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cs-CZ" sz="2400" b="1" i="0" u="none" strike="noStrike" dirty="0">
                          <a:solidFill>
                            <a:srgbClr val="FF0000"/>
                          </a:solidFill>
                          <a:effectLst/>
                          <a:latin typeface="Calibri" panose="020F0502020204030204" pitchFamily="34" charset="0"/>
                        </a:rPr>
                        <a:t>Akutní lůžková péče (ALP)</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cs-CZ" sz="2400" b="1" i="0" u="none" strike="noStrike" dirty="0">
                          <a:solidFill>
                            <a:srgbClr val="FF0000"/>
                          </a:solidFill>
                          <a:effectLst/>
                          <a:latin typeface="Calibri" panose="020F0502020204030204" pitchFamily="34" charset="0"/>
                        </a:rPr>
                        <a:t>ALP - Intenzivní péče</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cs-CZ" sz="2400" b="1" i="0" u="none" strike="noStrike" dirty="0">
                          <a:solidFill>
                            <a:srgbClr val="000000"/>
                          </a:solidFill>
                          <a:effectLst/>
                          <a:latin typeface="Calibri" panose="020F0502020204030204" pitchFamily="34" charset="0"/>
                        </a:rPr>
                        <a:t>Jiná lůžková péče (JLP)</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cs-CZ" sz="2400" b="1" i="0" u="none" strike="noStrike" dirty="0">
                          <a:solidFill>
                            <a:srgbClr val="000000"/>
                          </a:solidFill>
                          <a:effectLst/>
                          <a:latin typeface="Calibri" panose="020F0502020204030204" pitchFamily="34" charset="0"/>
                        </a:rPr>
                        <a:t>Ostatní nelůžková péče (ONP)</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431859"/>
                  </a:ext>
                </a:extLst>
              </a:tr>
              <a:tr h="291459">
                <a:tc rowSpan="2">
                  <a:txBody>
                    <a:bodyPr/>
                    <a:lstStyle/>
                    <a:p>
                      <a:pPr algn="l" fontAlgn="ctr"/>
                      <a:r>
                        <a:rPr lang="cs-CZ" sz="3000" b="1" i="0" u="none" strike="noStrike" dirty="0">
                          <a:solidFill>
                            <a:srgbClr val="000000"/>
                          </a:solidFill>
                          <a:effectLst/>
                          <a:latin typeface="Calibri" panose="020F0502020204030204" pitchFamily="34" charset="0"/>
                        </a:rPr>
                        <a:t>Lůžková péče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0" u="none" strike="noStrike" dirty="0">
                          <a:solidFill>
                            <a:srgbClr val="000000"/>
                          </a:solidFill>
                          <a:effectLst/>
                          <a:latin typeface="Calibri" panose="020F0502020204030204" pitchFamily="34" charset="0"/>
                        </a:rPr>
                        <a:t>věk 60+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0" u="none" strike="noStrike" dirty="0">
                          <a:solidFill>
                            <a:schemeClr val="tx1"/>
                          </a:solidFill>
                          <a:effectLst/>
                          <a:latin typeface="Calibri" panose="020F0502020204030204" pitchFamily="34" charset="0"/>
                        </a:rPr>
                        <a:t>celkem</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2000" b="1" i="0" u="none" strike="noStrike" dirty="0">
                          <a:solidFill>
                            <a:schemeClr val="bg1"/>
                          </a:solidFill>
                          <a:effectLst/>
                          <a:latin typeface="Calibri" panose="020F0502020204030204" pitchFamily="34" charset="0"/>
                        </a:rPr>
                        <a:t>věk 60+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ctr"/>
                      <a:r>
                        <a:rPr lang="cs-CZ" sz="1600" b="1" i="0" u="none" strike="noStrike" dirty="0">
                          <a:solidFill>
                            <a:schemeClr val="tx1"/>
                          </a:solidFill>
                          <a:effectLst/>
                          <a:latin typeface="Calibri" panose="020F0502020204030204" pitchFamily="34" charset="0"/>
                        </a:rPr>
                        <a:t>celkem</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2000" b="1" i="0" u="none" strike="noStrike" dirty="0">
                          <a:solidFill>
                            <a:schemeClr val="bg1"/>
                          </a:solidFill>
                          <a:effectLst/>
                          <a:latin typeface="Calibri" panose="020F0502020204030204" pitchFamily="34" charset="0"/>
                        </a:rPr>
                        <a:t>věk 60+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ctr"/>
                      <a:r>
                        <a:rPr lang="cs-CZ" sz="16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cs-CZ" sz="1600" b="1" i="0" u="none" strike="noStrike" dirty="0">
                          <a:solidFill>
                            <a:srgbClr val="000000"/>
                          </a:solidFill>
                          <a:effectLst/>
                          <a:latin typeface="Calibri" panose="020F0502020204030204" pitchFamily="34" charset="0"/>
                        </a:rPr>
                        <a:t>věk 60+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cs-CZ" sz="1600" b="1" i="0" u="none" strike="noStrike">
                          <a:solidFill>
                            <a:srgbClr val="000000"/>
                          </a:solidFill>
                          <a:effectLst/>
                          <a:latin typeface="Calibri" panose="020F0502020204030204" pitchFamily="34" charset="0"/>
                        </a:rPr>
                        <a:t>celkem</a:t>
                      </a:r>
                      <a:endParaRPr lang="cs-CZ" sz="16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cs-CZ" sz="1600" b="1" i="0" u="none" strike="noStrike" dirty="0">
                          <a:solidFill>
                            <a:srgbClr val="000000"/>
                          </a:solidFill>
                          <a:effectLst/>
                          <a:latin typeface="Calibri" panose="020F0502020204030204" pitchFamily="34" charset="0"/>
                        </a:rPr>
                        <a:t>věk 60+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6037286"/>
                  </a:ext>
                </a:extLst>
              </a:tr>
              <a:tr h="295832">
                <a:tc vMerge="1">
                  <a:txBody>
                    <a:bodyPr/>
                    <a:lstStyle/>
                    <a:p>
                      <a:pPr algn="l" fontAlgn="ctr"/>
                      <a:r>
                        <a:rPr lang="cs-CZ" sz="20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0" u="none" strike="noStrike" dirty="0">
                          <a:solidFill>
                            <a:srgbClr val="000000"/>
                          </a:solidFill>
                          <a:effectLst/>
                          <a:latin typeface="Calibri" panose="020F0502020204030204" pitchFamily="34" charset="0"/>
                        </a:rPr>
                        <a:t>84 587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0" u="none" strike="noStrike" dirty="0">
                          <a:solidFill>
                            <a:srgbClr val="000000"/>
                          </a:solidFill>
                          <a:effectLst/>
                          <a:latin typeface="Calibri" panose="020F0502020204030204" pitchFamily="34" charset="0"/>
                        </a:rPr>
                        <a:t>11 731</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0" u="none" strike="noStrike" dirty="0">
                          <a:solidFill>
                            <a:srgbClr val="000000"/>
                          </a:solidFill>
                          <a:effectLst/>
                          <a:latin typeface="Calibri" panose="020F0502020204030204" pitchFamily="34" charset="0"/>
                        </a:rPr>
                        <a:t>52 088</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2000" b="1" i="1" u="none" strike="noStrike" dirty="0">
                          <a:solidFill>
                            <a:schemeClr val="bg1"/>
                          </a:solidFill>
                          <a:effectLst/>
                          <a:latin typeface="Calibri" panose="020F0502020204030204" pitchFamily="34" charset="0"/>
                        </a:rPr>
                        <a:t>5 462</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ctr"/>
                      <a:r>
                        <a:rPr lang="cs-CZ" sz="1600" b="1" i="0" u="none" strike="noStrike" dirty="0">
                          <a:solidFill>
                            <a:srgbClr val="000000"/>
                          </a:solidFill>
                          <a:effectLst/>
                          <a:latin typeface="Calibri" panose="020F0502020204030204" pitchFamily="34" charset="0"/>
                        </a:rPr>
                        <a:t>5 640</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2000" b="1" i="1" u="none" strike="noStrike" dirty="0">
                          <a:solidFill>
                            <a:schemeClr val="bg1"/>
                          </a:solidFill>
                          <a:effectLst/>
                          <a:latin typeface="Calibri" panose="020F0502020204030204" pitchFamily="34" charset="0"/>
                        </a:rPr>
                        <a:t>279 </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ctr"/>
                      <a:r>
                        <a:rPr lang="cs-CZ" sz="1600" b="1" i="0" u="none" strike="noStrike" dirty="0">
                          <a:solidFill>
                            <a:schemeClr val="tx1"/>
                          </a:solidFill>
                          <a:effectLst/>
                          <a:latin typeface="Calibri" panose="020F0502020204030204" pitchFamily="34" charset="0"/>
                        </a:rPr>
                        <a:t>6 944</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cs-CZ" sz="1600" b="1" i="1" u="none" strike="noStrike" dirty="0">
                          <a:solidFill>
                            <a:schemeClr val="tx1"/>
                          </a:solidFill>
                          <a:effectLst/>
                          <a:latin typeface="Calibri" panose="020F0502020204030204" pitchFamily="34" charset="0"/>
                        </a:rPr>
                        <a:t>1 104 </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cs-CZ" sz="1600" b="1" i="0" u="none" strike="noStrike" dirty="0">
                          <a:solidFill>
                            <a:schemeClr val="tx1"/>
                          </a:solidFill>
                          <a:effectLst/>
                          <a:latin typeface="Calibri" panose="020F0502020204030204" pitchFamily="34" charset="0"/>
                        </a:rPr>
                        <a:t>30 134</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cs-CZ" sz="1600" b="1" i="1" u="none" strike="noStrike" dirty="0">
                          <a:solidFill>
                            <a:srgbClr val="000000"/>
                          </a:solidFill>
                          <a:effectLst/>
                          <a:latin typeface="Calibri" panose="020F0502020204030204" pitchFamily="34" charset="0"/>
                        </a:rPr>
                        <a:t>5 518 </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1442396"/>
                  </a:ext>
                </a:extLst>
              </a:tr>
            </a:tbl>
          </a:graphicData>
        </a:graphic>
      </p:graphicFrame>
      <p:graphicFrame>
        <p:nvGraphicFramePr>
          <p:cNvPr id="4" name="Tabulka 3">
            <a:extLst>
              <a:ext uri="{FF2B5EF4-FFF2-40B4-BE49-F238E27FC236}">
                <a16:creationId xmlns:a16="http://schemas.microsoft.com/office/drawing/2014/main" id="{9D4623C8-CC4C-0999-CCEE-2DA9E720C54A}"/>
              </a:ext>
            </a:extLst>
          </p:cNvPr>
          <p:cNvGraphicFramePr>
            <a:graphicFrameLocks noGrp="1"/>
          </p:cNvGraphicFramePr>
          <p:nvPr/>
        </p:nvGraphicFramePr>
        <p:xfrm>
          <a:off x="475625" y="4815268"/>
          <a:ext cx="10965710" cy="1299210"/>
        </p:xfrm>
        <a:graphic>
          <a:graphicData uri="http://schemas.openxmlformats.org/drawingml/2006/table">
            <a:tbl>
              <a:tblPr/>
              <a:tblGrid>
                <a:gridCol w="2414566">
                  <a:extLst>
                    <a:ext uri="{9D8B030D-6E8A-4147-A177-3AD203B41FA5}">
                      <a16:colId xmlns:a16="http://schemas.microsoft.com/office/drawing/2014/main" val="1082975270"/>
                    </a:ext>
                  </a:extLst>
                </a:gridCol>
                <a:gridCol w="1938709">
                  <a:extLst>
                    <a:ext uri="{9D8B030D-6E8A-4147-A177-3AD203B41FA5}">
                      <a16:colId xmlns:a16="http://schemas.microsoft.com/office/drawing/2014/main" val="3987198070"/>
                    </a:ext>
                  </a:extLst>
                </a:gridCol>
                <a:gridCol w="1322487">
                  <a:extLst>
                    <a:ext uri="{9D8B030D-6E8A-4147-A177-3AD203B41FA5}">
                      <a16:colId xmlns:a16="http://schemas.microsoft.com/office/drawing/2014/main" val="2210905730"/>
                    </a:ext>
                  </a:extLst>
                </a:gridCol>
                <a:gridCol w="1322487">
                  <a:extLst>
                    <a:ext uri="{9D8B030D-6E8A-4147-A177-3AD203B41FA5}">
                      <a16:colId xmlns:a16="http://schemas.microsoft.com/office/drawing/2014/main" val="3233921921"/>
                    </a:ext>
                  </a:extLst>
                </a:gridCol>
                <a:gridCol w="1322487">
                  <a:extLst>
                    <a:ext uri="{9D8B030D-6E8A-4147-A177-3AD203B41FA5}">
                      <a16:colId xmlns:a16="http://schemas.microsoft.com/office/drawing/2014/main" val="3998647785"/>
                    </a:ext>
                  </a:extLst>
                </a:gridCol>
                <a:gridCol w="1322487">
                  <a:extLst>
                    <a:ext uri="{9D8B030D-6E8A-4147-A177-3AD203B41FA5}">
                      <a16:colId xmlns:a16="http://schemas.microsoft.com/office/drawing/2014/main" val="632962577"/>
                    </a:ext>
                  </a:extLst>
                </a:gridCol>
                <a:gridCol w="1322487">
                  <a:extLst>
                    <a:ext uri="{9D8B030D-6E8A-4147-A177-3AD203B41FA5}">
                      <a16:colId xmlns:a16="http://schemas.microsoft.com/office/drawing/2014/main" val="1470880886"/>
                    </a:ext>
                  </a:extLst>
                </a:gridCol>
              </a:tblGrid>
              <a:tr h="291459">
                <a:tc>
                  <a:txBody>
                    <a:bodyPr/>
                    <a:lstStyle/>
                    <a:p>
                      <a:pPr algn="l" fontAlgn="b"/>
                      <a:endParaRPr lang="cs-CZ" sz="12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algn="ctr" fontAlgn="ctr"/>
                      <a:r>
                        <a:rPr lang="cs-CZ" sz="2400" b="1" i="0" u="none" strike="noStrike" dirty="0">
                          <a:solidFill>
                            <a:srgbClr val="FF0000"/>
                          </a:solidFill>
                          <a:effectLst/>
                          <a:latin typeface="Calibri" panose="020F0502020204030204" pitchFamily="34" charset="0"/>
                        </a:rPr>
                        <a:t>Odbornost 913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cs-CZ" sz="2400" b="1" i="0" u="none" strike="noStrike" dirty="0">
                          <a:solidFill>
                            <a:srgbClr val="000000"/>
                          </a:solidFill>
                          <a:effectLst/>
                          <a:latin typeface="Calibri" panose="020F0502020204030204" pitchFamily="34" charset="0"/>
                        </a:rPr>
                        <a:t>Odbornost 925</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cs-CZ" sz="2400" b="1" i="0" u="none" strike="noStrike" dirty="0">
                          <a:solidFill>
                            <a:srgbClr val="000000"/>
                          </a:solidFill>
                          <a:effectLst/>
                          <a:latin typeface="Calibri" panose="020F0502020204030204" pitchFamily="34" charset="0"/>
                        </a:rPr>
                        <a:t>Odbornost 926</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cs-CZ" sz="12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431859"/>
                  </a:ext>
                </a:extLst>
              </a:tr>
              <a:tr h="291459">
                <a:tc rowSpan="2">
                  <a:txBody>
                    <a:bodyPr/>
                    <a:lstStyle/>
                    <a:p>
                      <a:pPr algn="l" fontAlgn="ctr"/>
                      <a:r>
                        <a:rPr lang="cs-CZ" sz="3000" b="1" i="0" u="none" strike="noStrike" dirty="0">
                          <a:solidFill>
                            <a:srgbClr val="000000"/>
                          </a:solidFill>
                          <a:effectLst/>
                          <a:latin typeface="Calibri" panose="020F0502020204030204" pitchFamily="34" charset="0"/>
                        </a:rPr>
                        <a:t>Ošetřovatelské odbornosti</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2000" b="1" i="0" u="none" strike="noStrike" dirty="0">
                          <a:solidFill>
                            <a:schemeClr val="bg1"/>
                          </a:solidFill>
                          <a:effectLst/>
                          <a:latin typeface="Calibri" panose="020F0502020204030204" pitchFamily="34" charset="0"/>
                        </a:rPr>
                        <a:t>věk 60+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ctr"/>
                      <a:r>
                        <a:rPr lang="cs-CZ" sz="16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0" u="none" strike="noStrike" dirty="0">
                          <a:solidFill>
                            <a:srgbClr val="000000"/>
                          </a:solidFill>
                          <a:effectLst/>
                          <a:latin typeface="Calibri" panose="020F0502020204030204" pitchFamily="34" charset="0"/>
                        </a:rPr>
                        <a:t>věk 60+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0" u="none" strike="noStrike" dirty="0">
                          <a:solidFill>
                            <a:srgbClr val="000000"/>
                          </a:solidFill>
                          <a:effectLst/>
                          <a:latin typeface="Calibri" panose="020F0502020204030204" pitchFamily="34" charset="0"/>
                        </a:rPr>
                        <a:t>věk 60+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37286"/>
                  </a:ext>
                </a:extLst>
              </a:tr>
              <a:tr h="295832">
                <a:tc vMerge="1">
                  <a:txBody>
                    <a:bodyPr/>
                    <a:lstStyle/>
                    <a:p>
                      <a:pPr algn="l" fontAlgn="ctr"/>
                      <a:r>
                        <a:rPr lang="cs-CZ" sz="12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0" u="none" strike="noStrike" dirty="0">
                          <a:solidFill>
                            <a:srgbClr val="000000"/>
                          </a:solidFill>
                          <a:effectLst/>
                          <a:latin typeface="Calibri" panose="020F0502020204030204" pitchFamily="34" charset="0"/>
                        </a:rPr>
                        <a:t>6 490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2000" b="1" i="1" u="none" strike="noStrike" dirty="0">
                          <a:solidFill>
                            <a:schemeClr val="bg1"/>
                          </a:solidFill>
                          <a:effectLst/>
                          <a:latin typeface="Calibri" panose="020F0502020204030204" pitchFamily="34" charset="0"/>
                        </a:rPr>
                        <a:t>N = 1 262 </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ctr"/>
                      <a:r>
                        <a:rPr lang="cs-CZ" sz="1600" b="1" i="0" u="none" strike="noStrike" dirty="0">
                          <a:solidFill>
                            <a:srgbClr val="000000"/>
                          </a:solidFill>
                          <a:effectLst/>
                          <a:latin typeface="Calibri" panose="020F0502020204030204" pitchFamily="34" charset="0"/>
                        </a:rPr>
                        <a:t>4 016</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1" u="none" strike="noStrike" dirty="0">
                          <a:solidFill>
                            <a:srgbClr val="000000"/>
                          </a:solidFill>
                          <a:effectLst/>
                          <a:latin typeface="Calibri" panose="020F0502020204030204" pitchFamily="34" charset="0"/>
                        </a:rPr>
                        <a:t>N = 508</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0" u="none" strike="noStrike" dirty="0">
                          <a:solidFill>
                            <a:srgbClr val="000000"/>
                          </a:solidFill>
                          <a:effectLst/>
                          <a:latin typeface="Calibri" panose="020F0502020204030204" pitchFamily="34" charset="0"/>
                        </a:rPr>
                        <a:t>514</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1" i="1" u="none" strike="noStrike" dirty="0">
                          <a:solidFill>
                            <a:srgbClr val="000000"/>
                          </a:solidFill>
                          <a:effectLst/>
                          <a:latin typeface="Calibri" panose="020F0502020204030204" pitchFamily="34" charset="0"/>
                        </a:rPr>
                        <a:t>N = 30 </a:t>
                      </a:r>
                    </a:p>
                  </a:txBody>
                  <a:tcPr marL="7620" marR="7620" marT="762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1442396"/>
                  </a:ext>
                </a:extLst>
              </a:tr>
            </a:tbl>
          </a:graphicData>
        </a:graphic>
      </p:graphicFrame>
      <p:sp>
        <p:nvSpPr>
          <p:cNvPr id="5" name="TextovéPole 4">
            <a:extLst>
              <a:ext uri="{FF2B5EF4-FFF2-40B4-BE49-F238E27FC236}">
                <a16:creationId xmlns:a16="http://schemas.microsoft.com/office/drawing/2014/main" id="{3C38D2DF-8D14-9E3A-404A-F5DCF90DBA76}"/>
              </a:ext>
            </a:extLst>
          </p:cNvPr>
          <p:cNvSpPr txBox="1"/>
          <p:nvPr/>
        </p:nvSpPr>
        <p:spPr>
          <a:xfrm>
            <a:off x="631893" y="743522"/>
            <a:ext cx="11084483"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prstClr val="black"/>
                </a:solidFill>
                <a:effectLst/>
                <a:uLnTx/>
                <a:uFillTx/>
                <a:latin typeface="Calibri" panose="020F0502020204030204"/>
                <a:ea typeface="+mn-ea"/>
                <a:cs typeface="+mn-cs"/>
              </a:rPr>
              <a:t>Zásadním problémem a potenciální hrozbou je demografické stárnutí sester. Již nyní je cca 14% kapacit kryto pracovníky ve věku 60+ a v projekci do roku 2035 je odchodem do důchodu ohroženo dalších 15% kapacit. Aktuálně je v důchodovém věku více než 5 700 sester pracujících v akutní lůžkové péči a více než 1 700 sester zajišťujících komunitní ošetřovatelskou péči. </a:t>
            </a:r>
          </a:p>
        </p:txBody>
      </p:sp>
    </p:spTree>
    <p:extLst>
      <p:ext uri="{BB962C8B-B14F-4D97-AF65-F5344CB8AC3E}">
        <p14:creationId xmlns:p14="http://schemas.microsoft.com/office/powerpoint/2010/main" val="2569871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474B0F1-432F-320E-A962-4507D7D8AEAD}"/>
              </a:ext>
            </a:extLst>
          </p:cNvPr>
          <p:cNvSpPr txBox="1">
            <a:spLocks/>
          </p:cNvSpPr>
          <p:nvPr>
            <p:custDataLst>
              <p:tags r:id="rId1"/>
            </p:custDataLst>
          </p:nvPr>
        </p:nvSpPr>
        <p:spPr>
          <a:xfrm>
            <a:off x="458874" y="197463"/>
            <a:ext cx="11274251" cy="6123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Výstupy prediktivních modelů: vybrané kapacitně ohrožené profese NLZP</a:t>
            </a:r>
          </a:p>
        </p:txBody>
      </p:sp>
      <p:sp>
        <p:nvSpPr>
          <p:cNvPr id="3" name="TextovéPole 2">
            <a:extLst>
              <a:ext uri="{FF2B5EF4-FFF2-40B4-BE49-F238E27FC236}">
                <a16:creationId xmlns:a16="http://schemas.microsoft.com/office/drawing/2014/main" id="{1780F379-E8CC-8333-9106-5976966EDCA9}"/>
              </a:ext>
            </a:extLst>
          </p:cNvPr>
          <p:cNvSpPr txBox="1"/>
          <p:nvPr/>
        </p:nvSpPr>
        <p:spPr>
          <a:xfrm>
            <a:off x="458874" y="1545997"/>
            <a:ext cx="2481943"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0" cap="none" spc="0" normalizeH="0" baseline="0" noProof="0" dirty="0">
                <a:ln>
                  <a:noFill/>
                </a:ln>
                <a:solidFill>
                  <a:srgbClr val="44546A"/>
                </a:solidFill>
                <a:effectLst/>
                <a:uLnTx/>
                <a:uFillTx/>
                <a:latin typeface="Calibri" panose="020F0502020204030204"/>
                <a:ea typeface="+mn-ea"/>
                <a:cs typeface="+mn-cs"/>
              </a:rPr>
              <a:t>Všeobecná sestra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0" cap="none" spc="0" normalizeH="0" baseline="0" noProof="0" dirty="0">
                <a:ln>
                  <a:noFill/>
                </a:ln>
                <a:solidFill>
                  <a:srgbClr val="44546A"/>
                </a:solidFill>
                <a:effectLst/>
                <a:uLnTx/>
                <a:uFillTx/>
                <a:latin typeface="Calibri" panose="020F0502020204030204"/>
                <a:ea typeface="+mn-ea"/>
                <a:cs typeface="+mn-cs"/>
              </a:rPr>
              <a:t>Dětská sestra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0" cap="none" spc="0" normalizeH="0" baseline="0" noProof="0" dirty="0">
                <a:ln>
                  <a:noFill/>
                </a:ln>
                <a:solidFill>
                  <a:srgbClr val="44546A"/>
                </a:solidFill>
                <a:effectLst/>
                <a:uLnTx/>
                <a:uFillTx/>
                <a:latin typeface="Calibri" panose="020F0502020204030204"/>
                <a:ea typeface="+mn-ea"/>
                <a:cs typeface="+mn-cs"/>
              </a:rPr>
              <a:t>Porodní asistentka</a:t>
            </a:r>
            <a:endParaRPr kumimoji="0" lang="en-US" sz="2000" b="1" i="0" u="none" strike="noStrike" kern="0" cap="none" spc="0" normalizeH="0" baseline="0" noProof="0" dirty="0">
              <a:ln>
                <a:noFill/>
              </a:ln>
              <a:solidFill>
                <a:srgbClr val="44546A"/>
              </a:solidFill>
              <a:effectLst/>
              <a:uLnTx/>
              <a:uFillTx/>
              <a:latin typeface="Calibri" panose="020F0502020204030204"/>
              <a:ea typeface="+mn-ea"/>
              <a:cs typeface="+mn-cs"/>
            </a:endParaRPr>
          </a:p>
        </p:txBody>
      </p:sp>
      <p:sp>
        <p:nvSpPr>
          <p:cNvPr id="4" name="TextovéPole 3">
            <a:extLst>
              <a:ext uri="{FF2B5EF4-FFF2-40B4-BE49-F238E27FC236}">
                <a16:creationId xmlns:a16="http://schemas.microsoft.com/office/drawing/2014/main" id="{61E1DD61-06CD-3721-1CB0-E28F61BFCFAE}"/>
              </a:ext>
            </a:extLst>
          </p:cNvPr>
          <p:cNvSpPr txBox="1"/>
          <p:nvPr/>
        </p:nvSpPr>
        <p:spPr>
          <a:xfrm>
            <a:off x="3326003" y="1484887"/>
            <a:ext cx="8407122"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0" cap="none" spc="0" normalizeH="0" baseline="0" noProof="0" dirty="0">
                <a:ln>
                  <a:noFill/>
                </a:ln>
                <a:solidFill>
                  <a:prstClr val="black"/>
                </a:solidFill>
                <a:effectLst/>
                <a:uLnTx/>
                <a:uFillTx/>
                <a:latin typeface="Calibri" panose="020F0502020204030204"/>
                <a:ea typeface="+mn-ea"/>
                <a:cs typeface="+mn-cs"/>
              </a:rPr>
              <a:t>Rizikové demografické stárnutí populace všeobecných a dětských sester ohrožující &gt; 30% dostupné kapacity v následujících cca 10 letech. Chybějící stávající kapacity ve výši až 2 500 úvazků a potřeba dalšího navýšení personálních kapacit (1 500 – 3 000 úvazků) z důvodu postupujícího stárnutí populace a potřebného rozvoje vysoce kvalifikovaných ošetřovatelských služeb.   </a:t>
            </a:r>
          </a:p>
        </p:txBody>
      </p:sp>
      <p:cxnSp>
        <p:nvCxnSpPr>
          <p:cNvPr id="5" name="Přímá spojnice 4">
            <a:extLst>
              <a:ext uri="{FF2B5EF4-FFF2-40B4-BE49-F238E27FC236}">
                <a16:creationId xmlns:a16="http://schemas.microsoft.com/office/drawing/2014/main" id="{DC983E86-278C-D998-DE14-992B0B0A1758}"/>
              </a:ext>
            </a:extLst>
          </p:cNvPr>
          <p:cNvCxnSpPr/>
          <p:nvPr/>
        </p:nvCxnSpPr>
        <p:spPr>
          <a:xfrm>
            <a:off x="458874" y="2627746"/>
            <a:ext cx="11274251" cy="0"/>
          </a:xfrm>
          <a:prstGeom prst="line">
            <a:avLst/>
          </a:prstGeom>
          <a:noFill/>
          <a:ln w="38100" cap="flat" cmpd="sng" algn="ctr">
            <a:solidFill>
              <a:srgbClr val="5B9BD5"/>
            </a:solidFill>
            <a:prstDash val="solid"/>
            <a:miter lim="800000"/>
          </a:ln>
          <a:effectLst/>
        </p:spPr>
      </p:cxnSp>
      <p:sp>
        <p:nvSpPr>
          <p:cNvPr id="6" name="TextovéPole 5">
            <a:extLst>
              <a:ext uri="{FF2B5EF4-FFF2-40B4-BE49-F238E27FC236}">
                <a16:creationId xmlns:a16="http://schemas.microsoft.com/office/drawing/2014/main" id="{B0B20CFF-4456-E674-6388-8040A2AD74B6}"/>
              </a:ext>
            </a:extLst>
          </p:cNvPr>
          <p:cNvSpPr txBox="1"/>
          <p:nvPr/>
        </p:nvSpPr>
        <p:spPr>
          <a:xfrm>
            <a:off x="458874" y="896102"/>
            <a:ext cx="2213987"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200" b="1" i="0" u="sng" strike="noStrike" kern="0" cap="none" spc="0" normalizeH="0" baseline="0" noProof="0" dirty="0">
                <a:ln>
                  <a:noFill/>
                </a:ln>
                <a:solidFill>
                  <a:prstClr val="black"/>
                </a:solidFill>
                <a:effectLst/>
                <a:uLnTx/>
                <a:uFillTx/>
                <a:latin typeface="Calibri" panose="020F0502020204030204"/>
                <a:ea typeface="+mn-ea"/>
                <a:cs typeface="+mn-cs"/>
              </a:rPr>
              <a:t>Odbornost</a:t>
            </a:r>
          </a:p>
        </p:txBody>
      </p:sp>
      <p:sp>
        <p:nvSpPr>
          <p:cNvPr id="7" name="TextovéPole 6">
            <a:extLst>
              <a:ext uri="{FF2B5EF4-FFF2-40B4-BE49-F238E27FC236}">
                <a16:creationId xmlns:a16="http://schemas.microsoft.com/office/drawing/2014/main" id="{ED36E9EE-6A46-FD6E-119F-A0ED4B4AE64E}"/>
              </a:ext>
            </a:extLst>
          </p:cNvPr>
          <p:cNvSpPr txBox="1"/>
          <p:nvPr/>
        </p:nvSpPr>
        <p:spPr>
          <a:xfrm>
            <a:off x="3326003" y="896102"/>
            <a:ext cx="3406393"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200" b="1" i="0" u="sng" strike="noStrike" kern="0" cap="none" spc="0" normalizeH="0" baseline="0" noProof="0" dirty="0">
                <a:ln>
                  <a:noFill/>
                </a:ln>
                <a:solidFill>
                  <a:prstClr val="black"/>
                </a:solidFill>
                <a:effectLst/>
                <a:uLnTx/>
                <a:uFillTx/>
                <a:latin typeface="Calibri" panose="020F0502020204030204"/>
                <a:ea typeface="+mn-ea"/>
                <a:cs typeface="+mn-cs"/>
              </a:rPr>
              <a:t>Hlavní důvody výběru</a:t>
            </a:r>
          </a:p>
        </p:txBody>
      </p:sp>
      <p:sp>
        <p:nvSpPr>
          <p:cNvPr id="8" name="TextovéPole 7">
            <a:extLst>
              <a:ext uri="{FF2B5EF4-FFF2-40B4-BE49-F238E27FC236}">
                <a16:creationId xmlns:a16="http://schemas.microsoft.com/office/drawing/2014/main" id="{675B1412-A500-1ED5-069D-F4D48D6D836A}"/>
              </a:ext>
            </a:extLst>
          </p:cNvPr>
          <p:cNvSpPr txBox="1"/>
          <p:nvPr/>
        </p:nvSpPr>
        <p:spPr>
          <a:xfrm>
            <a:off x="458874" y="2811637"/>
            <a:ext cx="248194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0" cap="none" spc="0" normalizeH="0" baseline="0" noProof="0" dirty="0">
                <a:ln>
                  <a:noFill/>
                </a:ln>
                <a:solidFill>
                  <a:srgbClr val="44546A"/>
                </a:solidFill>
                <a:effectLst/>
                <a:uLnTx/>
                <a:uFillTx/>
                <a:latin typeface="Calibri" panose="020F0502020204030204"/>
                <a:ea typeface="+mn-ea"/>
                <a:cs typeface="+mn-cs"/>
              </a:rPr>
              <a:t>Radiologický asistent</a:t>
            </a:r>
            <a:endParaRPr kumimoji="0" lang="en-US" sz="2000" b="1" i="0" u="none" strike="noStrike" kern="0" cap="none" spc="0" normalizeH="0" baseline="0" noProof="0" dirty="0">
              <a:ln>
                <a:noFill/>
              </a:ln>
              <a:solidFill>
                <a:srgbClr val="44546A"/>
              </a:solidFill>
              <a:effectLst/>
              <a:uLnTx/>
              <a:uFillTx/>
              <a:latin typeface="Calibri" panose="020F0502020204030204"/>
              <a:ea typeface="+mn-ea"/>
              <a:cs typeface="+mn-cs"/>
            </a:endParaRPr>
          </a:p>
        </p:txBody>
      </p:sp>
      <p:sp>
        <p:nvSpPr>
          <p:cNvPr id="9" name="TextovéPole 8">
            <a:extLst>
              <a:ext uri="{FF2B5EF4-FFF2-40B4-BE49-F238E27FC236}">
                <a16:creationId xmlns:a16="http://schemas.microsoft.com/office/drawing/2014/main" id="{1AC3DBE1-3CA9-8D86-A62E-DD78387DBBC1}"/>
              </a:ext>
            </a:extLst>
          </p:cNvPr>
          <p:cNvSpPr txBox="1"/>
          <p:nvPr/>
        </p:nvSpPr>
        <p:spPr>
          <a:xfrm>
            <a:off x="3326003" y="2770623"/>
            <a:ext cx="8407122"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0" cap="none" spc="0" normalizeH="0" baseline="0" noProof="0" dirty="0">
                <a:ln>
                  <a:noFill/>
                </a:ln>
                <a:solidFill>
                  <a:prstClr val="black"/>
                </a:solidFill>
                <a:effectLst/>
                <a:uLnTx/>
                <a:uFillTx/>
                <a:latin typeface="Calibri" panose="020F0502020204030204"/>
                <a:ea typeface="+mn-ea"/>
                <a:cs typeface="+mn-cs"/>
              </a:rPr>
              <a:t>Rizikové demografické stárnutí populace radiologických asistentů ohrožující 21% dostupné kapacity v následujících cca 10 letech. Chybějící kapacity k pokrytí stávající RT infrastruktury a přístrojového vybavení. </a:t>
            </a:r>
          </a:p>
        </p:txBody>
      </p:sp>
      <p:cxnSp>
        <p:nvCxnSpPr>
          <p:cNvPr id="10" name="Přímá spojnice 9">
            <a:extLst>
              <a:ext uri="{FF2B5EF4-FFF2-40B4-BE49-F238E27FC236}">
                <a16:creationId xmlns:a16="http://schemas.microsoft.com/office/drawing/2014/main" id="{03372A05-8616-C514-D5FF-8ED8F08753B0}"/>
              </a:ext>
            </a:extLst>
          </p:cNvPr>
          <p:cNvCxnSpPr/>
          <p:nvPr/>
        </p:nvCxnSpPr>
        <p:spPr>
          <a:xfrm>
            <a:off x="458874" y="3752709"/>
            <a:ext cx="11274251" cy="0"/>
          </a:xfrm>
          <a:prstGeom prst="line">
            <a:avLst/>
          </a:prstGeom>
          <a:noFill/>
          <a:ln w="38100" cap="flat" cmpd="sng" algn="ctr">
            <a:solidFill>
              <a:srgbClr val="5B9BD5"/>
            </a:solidFill>
            <a:prstDash val="solid"/>
            <a:miter lim="800000"/>
          </a:ln>
          <a:effectLst/>
        </p:spPr>
      </p:cxnSp>
      <p:sp>
        <p:nvSpPr>
          <p:cNvPr id="11" name="TextovéPole 10">
            <a:extLst>
              <a:ext uri="{FF2B5EF4-FFF2-40B4-BE49-F238E27FC236}">
                <a16:creationId xmlns:a16="http://schemas.microsoft.com/office/drawing/2014/main" id="{E6C335F2-F25E-ED0D-1199-68DB911B9C47}"/>
              </a:ext>
            </a:extLst>
          </p:cNvPr>
          <p:cNvSpPr txBox="1"/>
          <p:nvPr/>
        </p:nvSpPr>
        <p:spPr>
          <a:xfrm>
            <a:off x="458874" y="3907578"/>
            <a:ext cx="267621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0" cap="none" spc="0" normalizeH="0" baseline="0" noProof="0" dirty="0">
                <a:ln>
                  <a:noFill/>
                </a:ln>
                <a:solidFill>
                  <a:srgbClr val="44546A"/>
                </a:solidFill>
                <a:effectLst/>
                <a:uLnTx/>
                <a:uFillTx/>
                <a:latin typeface="Calibri" panose="020F0502020204030204"/>
                <a:ea typeface="+mn-ea"/>
                <a:cs typeface="+mn-cs"/>
              </a:rPr>
              <a:t>Zdravotnický záchranář</a:t>
            </a:r>
            <a:endParaRPr kumimoji="0" lang="en-US" sz="2000" b="1" i="0" u="none" strike="noStrike" kern="0" cap="none" spc="0" normalizeH="0" baseline="0" noProof="0" dirty="0">
              <a:ln>
                <a:noFill/>
              </a:ln>
              <a:solidFill>
                <a:srgbClr val="44546A"/>
              </a:solidFill>
              <a:effectLst/>
              <a:uLnTx/>
              <a:uFillTx/>
              <a:latin typeface="Calibri" panose="020F0502020204030204"/>
              <a:ea typeface="+mn-ea"/>
              <a:cs typeface="+mn-cs"/>
            </a:endParaRPr>
          </a:p>
        </p:txBody>
      </p:sp>
      <p:sp>
        <p:nvSpPr>
          <p:cNvPr id="12" name="TextovéPole 11">
            <a:extLst>
              <a:ext uri="{FF2B5EF4-FFF2-40B4-BE49-F238E27FC236}">
                <a16:creationId xmlns:a16="http://schemas.microsoft.com/office/drawing/2014/main" id="{C31F8E52-6DEC-3ABB-1777-909CAD6341EB}"/>
              </a:ext>
            </a:extLst>
          </p:cNvPr>
          <p:cNvSpPr txBox="1"/>
          <p:nvPr/>
        </p:nvSpPr>
        <p:spPr>
          <a:xfrm>
            <a:off x="3326003" y="3866564"/>
            <a:ext cx="8407122"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0" cap="none" spc="0" normalizeH="0" baseline="0" noProof="0" dirty="0">
                <a:ln>
                  <a:noFill/>
                </a:ln>
                <a:solidFill>
                  <a:prstClr val="black"/>
                </a:solidFill>
                <a:effectLst/>
                <a:uLnTx/>
                <a:uFillTx/>
                <a:latin typeface="Calibri" panose="020F0502020204030204"/>
                <a:ea typeface="+mn-ea"/>
                <a:cs typeface="+mn-cs"/>
              </a:rPr>
              <a:t>Nutnost alespoň částečně kompenzovat ukončení vzdělávání této profese na VOŠ v roce 2019 (výpadek pětileté produkce absolventů ve výši cca 700 ZZ. Potřeba krýt kapacitní požadavky klíčových segmentů poskytovatelů (ZZS, akutní lůžková péče) a také např. hasičského záchranného sboru a dalších segmentů řešících urgentní a zdravotně krizové situace v terénu.</a:t>
            </a:r>
          </a:p>
        </p:txBody>
      </p:sp>
      <p:cxnSp>
        <p:nvCxnSpPr>
          <p:cNvPr id="13" name="Přímá spojnice 12">
            <a:extLst>
              <a:ext uri="{FF2B5EF4-FFF2-40B4-BE49-F238E27FC236}">
                <a16:creationId xmlns:a16="http://schemas.microsoft.com/office/drawing/2014/main" id="{CD5F0B67-30C7-0B83-55C1-168A79B74697}"/>
              </a:ext>
            </a:extLst>
          </p:cNvPr>
          <p:cNvCxnSpPr/>
          <p:nvPr/>
        </p:nvCxnSpPr>
        <p:spPr>
          <a:xfrm>
            <a:off x="458874" y="4999373"/>
            <a:ext cx="11274251" cy="0"/>
          </a:xfrm>
          <a:prstGeom prst="line">
            <a:avLst/>
          </a:prstGeom>
          <a:noFill/>
          <a:ln w="38100" cap="flat" cmpd="sng" algn="ctr">
            <a:solidFill>
              <a:srgbClr val="5B9BD5"/>
            </a:solidFill>
            <a:prstDash val="solid"/>
            <a:miter lim="800000"/>
          </a:ln>
          <a:effectLst/>
        </p:spPr>
      </p:cxnSp>
      <p:sp>
        <p:nvSpPr>
          <p:cNvPr id="14" name="TextovéPole 13">
            <a:extLst>
              <a:ext uri="{FF2B5EF4-FFF2-40B4-BE49-F238E27FC236}">
                <a16:creationId xmlns:a16="http://schemas.microsoft.com/office/drawing/2014/main" id="{52D6BA07-D2B6-E61E-8DB3-74C8EE73D525}"/>
              </a:ext>
            </a:extLst>
          </p:cNvPr>
          <p:cNvSpPr txBox="1"/>
          <p:nvPr/>
        </p:nvSpPr>
        <p:spPr>
          <a:xfrm>
            <a:off x="458874" y="5093626"/>
            <a:ext cx="267621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0" cap="none" spc="0" normalizeH="0" baseline="0" noProof="0" dirty="0">
                <a:ln>
                  <a:noFill/>
                </a:ln>
                <a:solidFill>
                  <a:srgbClr val="44546A"/>
                </a:solidFill>
                <a:effectLst/>
                <a:uLnTx/>
                <a:uFillTx/>
                <a:latin typeface="Calibri" panose="020F0502020204030204"/>
                <a:ea typeface="+mn-ea"/>
                <a:cs typeface="+mn-cs"/>
              </a:rPr>
              <a:t>Nutriční terapeut</a:t>
            </a:r>
            <a:endParaRPr kumimoji="0" lang="en-US" sz="2000" b="1" i="0" u="none" strike="noStrike" kern="0" cap="none" spc="0" normalizeH="0" baseline="0" noProof="0" dirty="0">
              <a:ln>
                <a:noFill/>
              </a:ln>
              <a:solidFill>
                <a:srgbClr val="44546A"/>
              </a:solidFill>
              <a:effectLst/>
              <a:uLnTx/>
              <a:uFillTx/>
              <a:latin typeface="Calibri" panose="020F0502020204030204"/>
              <a:ea typeface="+mn-ea"/>
              <a:cs typeface="+mn-cs"/>
            </a:endParaRPr>
          </a:p>
        </p:txBody>
      </p:sp>
      <p:sp>
        <p:nvSpPr>
          <p:cNvPr id="15" name="TextovéPole 14">
            <a:extLst>
              <a:ext uri="{FF2B5EF4-FFF2-40B4-BE49-F238E27FC236}">
                <a16:creationId xmlns:a16="http://schemas.microsoft.com/office/drawing/2014/main" id="{EC44DD2D-9BD1-42EC-EEBB-E56059E20750}"/>
              </a:ext>
            </a:extLst>
          </p:cNvPr>
          <p:cNvSpPr txBox="1"/>
          <p:nvPr/>
        </p:nvSpPr>
        <p:spPr>
          <a:xfrm>
            <a:off x="3326003" y="5052612"/>
            <a:ext cx="8407122"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0" cap="none" spc="0" normalizeH="0" baseline="0" noProof="0" dirty="0">
                <a:ln>
                  <a:noFill/>
                </a:ln>
                <a:solidFill>
                  <a:prstClr val="black"/>
                </a:solidFill>
                <a:effectLst/>
                <a:uLnTx/>
                <a:uFillTx/>
                <a:latin typeface="Calibri" panose="020F0502020204030204"/>
                <a:ea typeface="+mn-ea"/>
                <a:cs typeface="+mn-cs"/>
              </a:rPr>
              <a:t>Nedostatečné pokrytí zdravotních služeb odborností NT. V následné a dlouhodobé péči, v zdravotně sociálních službách, je hlášená úvazková kapacita NT méně než poloviční proti předpokládanému optimálnímu stavu. Dle kapacitního modelu chybí minimálně 280 úvazků NT v lůžkové péče a dalších cca 950 úvazků bude třeba k posílení sociálně zdravotních a komunitních ošetřovatelských služeb, včetně postupně se rozvíjející specializované paliativní péče.</a:t>
            </a:r>
          </a:p>
        </p:txBody>
      </p:sp>
    </p:spTree>
    <p:extLst>
      <p:ext uri="{BB962C8B-B14F-4D97-AF65-F5344CB8AC3E}">
        <p14:creationId xmlns:p14="http://schemas.microsoft.com/office/powerpoint/2010/main" val="27861786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Nadpis 1">
            <a:extLst>
              <a:ext uri="{FF2B5EF4-FFF2-40B4-BE49-F238E27FC236}">
                <a16:creationId xmlns:a16="http://schemas.microsoft.com/office/drawing/2014/main" id="{473E9B45-49B3-E061-AF23-6F7082688126}"/>
              </a:ext>
            </a:extLst>
          </p:cNvPr>
          <p:cNvSpPr txBox="1">
            <a:spLocks/>
          </p:cNvSpPr>
          <p:nvPr/>
        </p:nvSpPr>
        <p:spPr>
          <a:xfrm>
            <a:off x="263572" y="121198"/>
            <a:ext cx="11382467" cy="7100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Ukázky analytických výstupů a komplexních modelů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z vyvinutého datového úložiště NZIS</a:t>
            </a:r>
          </a:p>
        </p:txBody>
      </p:sp>
      <p:sp>
        <p:nvSpPr>
          <p:cNvPr id="2" name="TextovéPole 1">
            <a:extLst>
              <a:ext uri="{FF2B5EF4-FFF2-40B4-BE49-F238E27FC236}">
                <a16:creationId xmlns:a16="http://schemas.microsoft.com/office/drawing/2014/main" id="{17EA4C6A-3949-6937-8782-A11F6945F6B9}"/>
              </a:ext>
            </a:extLst>
          </p:cNvPr>
          <p:cNvSpPr txBox="1"/>
          <p:nvPr/>
        </p:nvSpPr>
        <p:spPr>
          <a:xfrm>
            <a:off x="807195" y="1153392"/>
            <a:ext cx="10295220" cy="830997"/>
          </a:xfrm>
          <a:prstGeom prst="rect">
            <a:avLst/>
          </a:prstGeom>
          <a:solidFill>
            <a:srgbClr val="D71440"/>
          </a:solidFill>
        </p:spPr>
        <p:txBody>
          <a:bodyPr wrap="square" rtlCol="0">
            <a:spAutoFit/>
          </a:bodyPr>
          <a:lstStyle/>
          <a:p>
            <a:pPr marL="914400" marR="0" lvl="2" indent="0" algn="just" defTabSz="914400" rtl="0" eaLnBrk="1" fontAlgn="auto" latinLnBrk="0" hangingPunct="1">
              <a:lnSpc>
                <a:spcPct val="100000"/>
              </a:lnSpc>
              <a:spcBef>
                <a:spcPts val="200"/>
              </a:spcBef>
              <a:spcAft>
                <a:spcPts val="0"/>
              </a:spcAft>
              <a:buClrTx/>
              <a:buSzTx/>
              <a:buFontTx/>
              <a:buNone/>
              <a:tabLst/>
              <a:defRPr/>
            </a:pPr>
            <a:r>
              <a:rPr kumimoji="0" lang="cs-CZ" sz="2400" b="1" i="0" u="none" strike="noStrike" kern="1200" cap="none" spc="0" normalizeH="0" baseline="0" noProof="0" dirty="0">
                <a:ln>
                  <a:noFill/>
                </a:ln>
                <a:solidFill>
                  <a:prstClr val="white"/>
                </a:solidFill>
                <a:effectLst/>
                <a:uLnTx/>
                <a:uFillTx/>
                <a:latin typeface="Calibri" panose="020F0502020204030204"/>
                <a:ea typeface="+mn-ea"/>
                <a:cs typeface="+mn-cs"/>
              </a:rPr>
              <a:t>Příklad č. 4. </a:t>
            </a:r>
            <a:r>
              <a:rPr kumimoji="0" lang="cs-CZ" sz="2400" b="1" i="0" u="none" strike="noStrike" kern="1200" cap="none" spc="0" normalizeH="0" baseline="0" noProof="0" dirty="0">
                <a:ln>
                  <a:noFill/>
                </a:ln>
                <a:solidFill>
                  <a:prstClr val="white"/>
                </a:solidFill>
                <a:effectLst/>
                <a:uLnTx/>
                <a:uFillTx/>
                <a:latin typeface="Calibri" panose="020F0502020204030204" pitchFamily="34" charset="0"/>
                <a:ea typeface="Times New Roman" panose="02020603050405020304" pitchFamily="18" charset="0"/>
                <a:cs typeface="Times New Roman" panose="02020603050405020304" pitchFamily="18" charset="0"/>
              </a:rPr>
              <a:t>Komplexní prediktivní modely potřebných kapacit zdravotní péče v lékařských a nelékařských oborech </a:t>
            </a:r>
            <a:endParaRPr kumimoji="0" lang="en-GB" sz="2400" b="1" i="0" u="none" strike="noStrike" kern="1200" cap="none" spc="0" normalizeH="0" baseline="0" noProof="0" dirty="0">
              <a:ln>
                <a:noFill/>
              </a:ln>
              <a:solidFill>
                <a:prstClr val="white"/>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Nadpis 4">
            <a:extLst>
              <a:ext uri="{FF2B5EF4-FFF2-40B4-BE49-F238E27FC236}">
                <a16:creationId xmlns:a16="http://schemas.microsoft.com/office/drawing/2014/main" id="{20F7CEB0-3126-9BE8-D0F6-44A061AF5862}"/>
              </a:ext>
            </a:extLst>
          </p:cNvPr>
          <p:cNvSpPr txBox="1">
            <a:spLocks/>
          </p:cNvSpPr>
          <p:nvPr/>
        </p:nvSpPr>
        <p:spPr>
          <a:xfrm>
            <a:off x="433769" y="2046734"/>
            <a:ext cx="11212270" cy="331497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cs-CZ" sz="2600" b="1" kern="1200" dirty="0" smtClean="0">
                <a:solidFill>
                  <a:srgbClr val="D71440"/>
                </a:solidFill>
                <a:latin typeface="+mn-lt"/>
                <a:ea typeface="+mn-ea"/>
                <a:cs typeface="+mn-cs"/>
              </a:defRPr>
            </a:lvl1pPr>
          </a:lstStyle>
          <a:p>
            <a:pPr marL="0" marR="0" lvl="0" indent="0" algn="ctr" defTabSz="914400" rtl="0" eaLnBrk="1" fontAlgn="auto" latinLnBrk="0" hangingPunct="1">
              <a:lnSpc>
                <a:spcPct val="90000"/>
              </a:lnSpc>
              <a:spcBef>
                <a:spcPts val="1200"/>
              </a:spcBef>
              <a:spcAft>
                <a:spcPts val="1200"/>
              </a:spcAft>
              <a:buClrTx/>
              <a:buSzTx/>
              <a:buFontTx/>
              <a:buNone/>
              <a:tabLst/>
              <a:defRPr/>
            </a:pPr>
            <a:r>
              <a:rPr kumimoji="0" lang="cs-CZ"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Integrace </a:t>
            </a:r>
            <a:r>
              <a:rPr kumimoji="0" lang="cs-CZ" sz="24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multi</a:t>
            </a:r>
            <a:r>
              <a:rPr kumimoji="0" lang="cs-CZ"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-zdrojových dat umožňuje budovat velmi komplexní vícerozměrné modely identifikující slabá místa v dostupnosti vybraných zdravotnických oborů. Modely vycházejí nejen z faktického smluvního zajištění služeb, ale také z vývoje produkce poskytovatelů a dosahované reálné dostupnosti péče v cílových kohortách pacientů. Od těchto produkčních a výsledkových dat, v kombinaci s daty demografickými a epidemiologickými, jsou odvozovány predikce potřebné úrovně funkčních kapacit. </a:t>
            </a:r>
          </a:p>
          <a:p>
            <a:pPr marL="0" marR="0" lvl="0" indent="0" algn="ctr" defTabSz="914400" rtl="0" eaLnBrk="1" fontAlgn="auto" latinLnBrk="0" hangingPunct="1">
              <a:lnSpc>
                <a:spcPct val="90000"/>
              </a:lnSpc>
              <a:spcBef>
                <a:spcPts val="1200"/>
              </a:spcBef>
              <a:spcAft>
                <a:spcPts val="1200"/>
              </a:spcAft>
              <a:buClrTx/>
              <a:buSzTx/>
              <a:buFontTx/>
              <a:buNone/>
              <a:tabLst/>
              <a:defRPr/>
            </a:pPr>
            <a:r>
              <a:rPr kumimoji="0" lang="cs-CZ"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Tento typ modelů je dále stručně dokumentován na příkladu rizikově ohrožené profese PLDD v regionech ČR, s využitím vícerozměrného rizikového skóre kalkulovaného na úrovni jednotlivých ordinací. </a:t>
            </a: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4" name="Šipka: dolů 3">
            <a:extLst>
              <a:ext uri="{FF2B5EF4-FFF2-40B4-BE49-F238E27FC236}">
                <a16:creationId xmlns:a16="http://schemas.microsoft.com/office/drawing/2014/main" id="{F5C96EBC-200D-8A26-390B-8036BF7ED91F}"/>
              </a:ext>
            </a:extLst>
          </p:cNvPr>
          <p:cNvSpPr/>
          <p:nvPr/>
        </p:nvSpPr>
        <p:spPr>
          <a:xfrm>
            <a:off x="4868955" y="5787460"/>
            <a:ext cx="1880755" cy="78970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36590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775317" y="651191"/>
            <a:ext cx="535097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prstClr val="black"/>
                </a:solidFill>
                <a:effectLst/>
                <a:uLnTx/>
                <a:uFillTx/>
                <a:latin typeface="Calibri" panose="020F0502020204030204"/>
                <a:ea typeface="+mn-ea"/>
                <a:cs typeface="+mn-cs"/>
              </a:rPr>
              <a:t>Zdroj: Národní registr poskytovatelů zdravotních služeb (NRPZS)</a:t>
            </a:r>
          </a:p>
        </p:txBody>
      </p:sp>
      <p:sp>
        <p:nvSpPr>
          <p:cNvPr id="2" name="Title 1"/>
          <p:cNvSpPr>
            <a:spLocks noGrp="1"/>
          </p:cNvSpPr>
          <p:nvPr>
            <p:ph type="title"/>
          </p:nvPr>
        </p:nvSpPr>
        <p:spPr/>
        <p:txBody>
          <a:bodyPr>
            <a:noAutofit/>
          </a:bodyPr>
          <a:lstStyle/>
          <a:p>
            <a:r>
              <a:rPr lang="en-US" sz="2800" dirty="0" err="1"/>
              <a:t>Dynamika</a:t>
            </a:r>
            <a:r>
              <a:rPr lang="en-US" sz="2800" dirty="0"/>
              <a:t> </a:t>
            </a:r>
            <a:r>
              <a:rPr lang="en-US" sz="2800" dirty="0" err="1"/>
              <a:t>počtu</a:t>
            </a:r>
            <a:r>
              <a:rPr lang="en-US" sz="2800" dirty="0"/>
              <a:t> </a:t>
            </a:r>
            <a:r>
              <a:rPr lang="en-US" sz="2800" dirty="0" err="1"/>
              <a:t>ordinací</a:t>
            </a:r>
            <a:r>
              <a:rPr lang="en-US" sz="2800" dirty="0"/>
              <a:t> </a:t>
            </a:r>
            <a:r>
              <a:rPr lang="en-US" sz="2800" dirty="0" err="1"/>
              <a:t>praktických</a:t>
            </a:r>
            <a:r>
              <a:rPr lang="en-US" sz="2800" dirty="0"/>
              <a:t> </a:t>
            </a:r>
            <a:r>
              <a:rPr lang="en-US" sz="2800" dirty="0" err="1"/>
              <a:t>lékařů</a:t>
            </a:r>
            <a:r>
              <a:rPr lang="en-US" sz="2800" dirty="0"/>
              <a:t> pro </a:t>
            </a:r>
            <a:r>
              <a:rPr lang="cs-CZ" sz="2800" dirty="0"/>
              <a:t>děti a dorost </a:t>
            </a:r>
            <a:br>
              <a:rPr lang="cs-CZ" sz="2800" dirty="0"/>
            </a:br>
            <a:r>
              <a:rPr lang="cs-CZ" sz="2800" dirty="0"/>
              <a:t>v letech 2018-2023</a:t>
            </a:r>
            <a:r>
              <a:rPr lang="en-US" sz="2800" dirty="0"/>
              <a:t> </a:t>
            </a:r>
          </a:p>
        </p:txBody>
      </p:sp>
      <p:sp>
        <p:nvSpPr>
          <p:cNvPr id="11" name="TextBox 10">
            <a:extLst>
              <a:ext uri="{FF2B5EF4-FFF2-40B4-BE49-F238E27FC236}">
                <a16:creationId xmlns:a16="http://schemas.microsoft.com/office/drawing/2014/main" id="{3FC44151-8DD3-86DB-FD93-903D8F387690}"/>
              </a:ext>
            </a:extLst>
          </p:cNvPr>
          <p:cNvSpPr txBox="1"/>
          <p:nvPr/>
        </p:nvSpPr>
        <p:spPr>
          <a:xfrm>
            <a:off x="5960378" y="1075479"/>
            <a:ext cx="616590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Počet zrušených míst poskytování 2018 – 2023 </a:t>
            </a:r>
          </a:p>
        </p:txBody>
      </p:sp>
      <p:sp>
        <p:nvSpPr>
          <p:cNvPr id="10" name="TextBox 46">
            <a:extLst>
              <a:ext uri="{FF2B5EF4-FFF2-40B4-BE49-F238E27FC236}">
                <a16:creationId xmlns:a16="http://schemas.microsoft.com/office/drawing/2014/main" id="{1EDD47E5-1AB5-A038-16B5-EE37A4B81866}"/>
              </a:ext>
            </a:extLst>
          </p:cNvPr>
          <p:cNvSpPr txBox="1"/>
          <p:nvPr/>
        </p:nvSpPr>
        <p:spPr>
          <a:xfrm>
            <a:off x="1025535" y="1158599"/>
            <a:ext cx="351250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200" b="1" i="1" u="none" strike="noStrike" kern="0" cap="none" spc="0" normalizeH="0" baseline="0" noProof="0" dirty="0">
                <a:ln>
                  <a:noFill/>
                </a:ln>
                <a:solidFill>
                  <a:srgbClr val="000000"/>
                </a:solidFill>
                <a:effectLst/>
                <a:uLnTx/>
                <a:uFillTx/>
                <a:latin typeface="Calibri" panose="020F0502020204030204"/>
                <a:ea typeface="+mn-ea"/>
                <a:cs typeface="+mn-cs"/>
              </a:rPr>
              <a:t>Celková bilance počtu míst PLDD v letech 2018-2023</a:t>
            </a:r>
          </a:p>
        </p:txBody>
      </p:sp>
      <p:graphicFrame>
        <p:nvGraphicFramePr>
          <p:cNvPr id="12" name="Table 45">
            <a:extLst>
              <a:ext uri="{FF2B5EF4-FFF2-40B4-BE49-F238E27FC236}">
                <a16:creationId xmlns:a16="http://schemas.microsoft.com/office/drawing/2014/main" id="{8F98967C-DECB-0596-5900-288E1A404359}"/>
              </a:ext>
            </a:extLst>
          </p:cNvPr>
          <p:cNvGraphicFramePr>
            <a:graphicFrameLocks noGrp="1"/>
          </p:cNvGraphicFramePr>
          <p:nvPr/>
        </p:nvGraphicFramePr>
        <p:xfrm>
          <a:off x="235774" y="1811392"/>
          <a:ext cx="4693825" cy="3851559"/>
        </p:xfrm>
        <a:graphic>
          <a:graphicData uri="http://schemas.openxmlformats.org/drawingml/2006/table">
            <a:tbl>
              <a:tblPr/>
              <a:tblGrid>
                <a:gridCol w="3544534">
                  <a:extLst>
                    <a:ext uri="{9D8B030D-6E8A-4147-A177-3AD203B41FA5}">
                      <a16:colId xmlns:a16="http://schemas.microsoft.com/office/drawing/2014/main" val="406821776"/>
                    </a:ext>
                  </a:extLst>
                </a:gridCol>
                <a:gridCol w="293615">
                  <a:extLst>
                    <a:ext uri="{9D8B030D-6E8A-4147-A177-3AD203B41FA5}">
                      <a16:colId xmlns:a16="http://schemas.microsoft.com/office/drawing/2014/main" val="1683923342"/>
                    </a:ext>
                  </a:extLst>
                </a:gridCol>
                <a:gridCol w="327170">
                  <a:extLst>
                    <a:ext uri="{9D8B030D-6E8A-4147-A177-3AD203B41FA5}">
                      <a16:colId xmlns:a16="http://schemas.microsoft.com/office/drawing/2014/main" val="1539128207"/>
                    </a:ext>
                  </a:extLst>
                </a:gridCol>
                <a:gridCol w="528506">
                  <a:extLst>
                    <a:ext uri="{9D8B030D-6E8A-4147-A177-3AD203B41FA5}">
                      <a16:colId xmlns:a16="http://schemas.microsoft.com/office/drawing/2014/main" val="1925309117"/>
                    </a:ext>
                  </a:extLst>
                </a:gridCol>
              </a:tblGrid>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dirty="0">
                        <a:solidFill>
                          <a:srgbClr val="000000"/>
                        </a:solidFill>
                        <a:effectLst/>
                        <a:latin typeface="+mj-lt"/>
                      </a:endParaRPr>
                    </a:p>
                  </a:txBody>
                  <a:tcPr marL="9525" marR="9525" marT="9525" marB="0" anchor="b">
                    <a:lnL w="12700" cmpd="sng">
                      <a:solidFill>
                        <a:sysClr val="window" lastClr="FFFFFF"/>
                      </a:solidFill>
                    </a:lnL>
                    <a:lnR w="12700" cmpd="sng">
                      <a:solidFill>
                        <a:sysClr val="window" lastClr="FFFFFF"/>
                      </a:solidFill>
                    </a:lnR>
                    <a:lnT w="12700" cmpd="sng">
                      <a:solidFill>
                        <a:sysClr val="window" lastClr="FFFFFF"/>
                      </a:solidFill>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cs-CZ" sz="1400" b="1" i="0" u="none" strike="noStrike" dirty="0">
                          <a:solidFill>
                            <a:srgbClr val="00B050"/>
                          </a:solidFill>
                          <a:effectLst/>
                          <a:latin typeface="+mj-lt"/>
                        </a:rPr>
                        <a:t>+</a:t>
                      </a:r>
                      <a:endParaRPr lang="en-US" sz="1400" b="1" i="0" u="none" strike="noStrike" dirty="0">
                        <a:solidFill>
                          <a:srgbClr val="00B050"/>
                        </a:solidFill>
                        <a:effectLst/>
                        <a:latin typeface="+mj-lt"/>
                      </a:endParaRPr>
                    </a:p>
                  </a:txBody>
                  <a:tcPr marL="9525" marR="9525" marT="9525" marB="0" anchor="b">
                    <a:lnL w="12700" cmpd="sng">
                      <a:solidFill>
                        <a:sysClr val="window" lastClr="FFFFFF"/>
                      </a:solidFill>
                    </a:lnL>
                    <a:lnR w="12700" cmpd="sng">
                      <a:solidFill>
                        <a:sysClr val="window" lastClr="FFFFFF"/>
                      </a:solidFill>
                    </a:lnR>
                    <a:lnT w="12700" cmpd="sng">
                      <a:solidFill>
                        <a:sysClr val="window" lastClr="FFFFFF"/>
                      </a:solidFill>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cs-CZ" sz="1400" b="1" i="0" u="none" strike="noStrike" dirty="0">
                          <a:solidFill>
                            <a:srgbClr val="FF0000"/>
                          </a:solidFill>
                          <a:effectLst/>
                          <a:latin typeface="+mj-lt"/>
                        </a:rPr>
                        <a:t>-</a:t>
                      </a:r>
                      <a:endParaRPr lang="en-US" sz="1400" b="1" i="0" u="none" strike="noStrike" dirty="0">
                        <a:solidFill>
                          <a:srgbClr val="FF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cs-CZ" sz="1100" b="1" i="0" u="none" strike="noStrike" dirty="0">
                          <a:solidFill>
                            <a:schemeClr val="tx1"/>
                          </a:solidFill>
                          <a:effectLst/>
                          <a:latin typeface="+mj-lt"/>
                        </a:rPr>
                        <a:t>Bil</a:t>
                      </a:r>
                      <a:r>
                        <a:rPr lang="en-US" sz="1100" b="1" i="0" u="none" strike="noStrike" dirty="0" err="1">
                          <a:solidFill>
                            <a:schemeClr val="tx1"/>
                          </a:solidFill>
                          <a:effectLst/>
                          <a:latin typeface="+mj-lt"/>
                        </a:rPr>
                        <a:t>ance</a:t>
                      </a:r>
                      <a:endParaRPr lang="en-US" sz="1100" b="1" i="0" u="none" strike="noStrike" dirty="0">
                        <a:solidFill>
                          <a:schemeClr val="tx1"/>
                        </a:solidFill>
                        <a:effectLst/>
                        <a:latin typeface="+mj-lt"/>
                      </a:endParaRPr>
                    </a:p>
                  </a:txBody>
                  <a:tcPr marL="9525" marR="9525" marT="9525" marB="0" anchor="ctr">
                    <a:lnL w="12700" cmpd="sng">
                      <a:solidFill>
                        <a:sysClr val="window" lastClr="FFFFFF"/>
                      </a:solidFill>
                    </a:lnL>
                    <a:lnR w="12700" cmpd="sng">
                      <a:solidFill>
                        <a:sysClr val="window" lastClr="FFFFFF"/>
                      </a:solidFill>
                    </a:lnR>
                    <a:lnT w="12700" cmpd="sng">
                      <a:solidFill>
                        <a:sysClr val="window" lastClr="FFFFFF"/>
                      </a:solidFill>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376776"/>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dirty="0">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dirty="0">
                          <a:solidFill>
                            <a:srgbClr val="00B050"/>
                          </a:solidFill>
                          <a:effectLst/>
                          <a:latin typeface="Calibri" panose="020F0502020204030204" pitchFamily="34" charset="0"/>
                        </a:rPr>
                        <a:t>21</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28</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-7</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2095132"/>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15</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26</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-11</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39867141"/>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7</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19</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-12</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69705820"/>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30</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45</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-15</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94171741"/>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27</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43</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-16</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96391307"/>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29</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46</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-17</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238128"/>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56</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75</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-19</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69135602"/>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36</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62</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-26</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2139054"/>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25</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62</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-37</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81063919"/>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21</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60</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-39</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5553816"/>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28</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67</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-39</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84427891"/>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49</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95</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-46</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21010010"/>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55</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102</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-47</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0985808"/>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70</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131</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-61</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9538628"/>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cs-CZ" sz="1000" b="0" i="0" u="none" strike="noStrike">
                        <a:solidFill>
                          <a:srgbClr val="00B050"/>
                        </a:solidFill>
                        <a:effectLst/>
                        <a:latin typeface="Calibri" panose="020F0502020204030204" pitchFamily="34" charset="0"/>
                      </a:endParaRPr>
                    </a:p>
                  </a:txBody>
                  <a:tcPr marL="7620" marR="7620" marT="7620" marB="0" anchor="ctr">
                    <a:lnL w="12700" cmpd="sng">
                      <a:solidFill>
                        <a:sysClr val="window" lastClr="FFFFFF"/>
                      </a:solidFill>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cs-CZ" sz="1000" b="0" i="0" u="none" strike="noStrike">
                        <a:solidFill>
                          <a:srgbClr val="FF0000"/>
                        </a:solidFill>
                        <a:effectLst/>
                        <a:latin typeface="Calibri" panose="020F0502020204030204" pitchFamily="34" charset="0"/>
                      </a:endParaRP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cs-CZ" sz="1000" b="0" i="0" u="none" strike="noStrike">
                        <a:solidFill>
                          <a:srgbClr val="FF0000"/>
                        </a:solidFill>
                        <a:effectLst/>
                        <a:latin typeface="Calibri" panose="020F0502020204030204" pitchFamily="34" charset="0"/>
                      </a:endParaRPr>
                    </a:p>
                  </a:txBody>
                  <a:tcPr marL="7620" marR="7620" marT="7620" marB="0" anchor="ctr">
                    <a:lnL w="12700" cmpd="sng">
                      <a:solidFill>
                        <a:sysClr val="window" lastClr="FFFFFF"/>
                      </a:solidFill>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35075863"/>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93</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292</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-199</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56307936"/>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72</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135</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-63</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6663841"/>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57</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73</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-16</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369440"/>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111</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170</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-59</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7444710"/>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37</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56</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-19</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879934"/>
                  </a:ext>
                </a:extLst>
              </a:tr>
              <a:tr h="17279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000" b="0" i="0" u="none" strike="noStrike">
                        <a:solidFill>
                          <a:srgbClr val="000000"/>
                        </a:solidFill>
                        <a:effectLst/>
                        <a:latin typeface="+mj-lt"/>
                      </a:endParaRPr>
                    </a:p>
                  </a:txBody>
                  <a:tcPr marL="9525" marR="9525" marT="9525"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00B050"/>
                          </a:solidFill>
                          <a:effectLst/>
                          <a:latin typeface="Calibri" panose="020F0502020204030204" pitchFamily="34" charset="0"/>
                        </a:rPr>
                        <a:t>99</a:t>
                      </a:r>
                    </a:p>
                  </a:txBody>
                  <a:tcPr marL="7620" marR="7620" marT="762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tc>
                  <a:txBody>
                    <a:bodyPr/>
                    <a:lstStyle/>
                    <a:p>
                      <a:pPr algn="ctr" fontAlgn="ctr"/>
                      <a:r>
                        <a:rPr lang="cs-CZ" sz="1000" b="0" i="0" u="none" strike="noStrike">
                          <a:solidFill>
                            <a:srgbClr val="FF0000"/>
                          </a:solidFill>
                          <a:effectLst/>
                          <a:latin typeface="Calibri" panose="020F0502020204030204" pitchFamily="34" charset="0"/>
                        </a:rPr>
                        <a:t>135</a:t>
                      </a:r>
                    </a:p>
                  </a:txBody>
                  <a:tcPr marL="7620" marR="7620" marT="762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6350" cap="flat" cmpd="sng" algn="ctr">
                      <a:solidFill>
                        <a:sysClr val="window" lastClr="FFFFFF">
                          <a:lumMod val="75000"/>
                        </a:sysClr>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tc>
                  <a:txBody>
                    <a:bodyPr/>
                    <a:lstStyle/>
                    <a:p>
                      <a:pPr algn="ctr" fontAlgn="ctr"/>
                      <a:r>
                        <a:rPr lang="cs-CZ" sz="1000" b="0" i="0" u="none" strike="noStrike" dirty="0">
                          <a:solidFill>
                            <a:srgbClr val="FF0000"/>
                          </a:solidFill>
                          <a:effectLst/>
                          <a:latin typeface="Calibri" panose="020F0502020204030204" pitchFamily="34" charset="0"/>
                        </a:rPr>
                        <a:t>-36</a:t>
                      </a:r>
                    </a:p>
                  </a:txBody>
                  <a:tcPr marL="7620" marR="7620" marT="762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6350" cap="flat" cmpd="sng" algn="ctr">
                      <a:solidFill>
                        <a:sysClr val="window" lastClr="FFFFFF">
                          <a:lumMod val="75000"/>
                        </a:sysClr>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val="500267646"/>
                  </a:ext>
                </a:extLst>
              </a:tr>
            </a:tbl>
          </a:graphicData>
        </a:graphic>
      </p:graphicFrame>
      <p:graphicFrame>
        <p:nvGraphicFramePr>
          <p:cNvPr id="15" name="Chart 6">
            <a:extLst>
              <a:ext uri="{FF2B5EF4-FFF2-40B4-BE49-F238E27FC236}">
                <a16:creationId xmlns:a16="http://schemas.microsoft.com/office/drawing/2014/main" id="{E18592A9-3AD9-AC04-92C9-B5FE8660597E}"/>
              </a:ext>
            </a:extLst>
          </p:cNvPr>
          <p:cNvGraphicFramePr/>
          <p:nvPr/>
        </p:nvGraphicFramePr>
        <p:xfrm>
          <a:off x="163325" y="1471266"/>
          <a:ext cx="3527682" cy="4081905"/>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8">
            <a:extLst>
              <a:ext uri="{FF2B5EF4-FFF2-40B4-BE49-F238E27FC236}">
                <a16:creationId xmlns:a16="http://schemas.microsoft.com/office/drawing/2014/main" id="{2B6438E0-3920-7346-BE20-21E104DC8A86}"/>
              </a:ext>
            </a:extLst>
          </p:cNvPr>
          <p:cNvSpPr txBox="1"/>
          <p:nvPr/>
        </p:nvSpPr>
        <p:spPr>
          <a:xfrm>
            <a:off x="149544" y="4429321"/>
            <a:ext cx="1071127"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000" b="0" i="1" u="none" strike="noStrike" kern="0" cap="none" spc="0" normalizeH="0" baseline="0" noProof="0" dirty="0">
                <a:ln>
                  <a:noFill/>
                </a:ln>
                <a:solidFill>
                  <a:srgbClr val="000000"/>
                </a:solidFill>
                <a:effectLst/>
                <a:uLnTx/>
                <a:uFillTx/>
                <a:latin typeface="Calibri" panose="020F0502020204030204"/>
                <a:ea typeface="+mn-ea"/>
                <a:cs typeface="+mn-cs"/>
              </a:rPr>
              <a:t>Dle velikosti sídla</a:t>
            </a:r>
          </a:p>
        </p:txBody>
      </p:sp>
      <p:sp>
        <p:nvSpPr>
          <p:cNvPr id="17" name="TextBox 8">
            <a:extLst>
              <a:ext uri="{FF2B5EF4-FFF2-40B4-BE49-F238E27FC236}">
                <a16:creationId xmlns:a16="http://schemas.microsoft.com/office/drawing/2014/main" id="{AF009A9B-9B15-5B26-86BD-876850926654}"/>
              </a:ext>
            </a:extLst>
          </p:cNvPr>
          <p:cNvSpPr txBox="1"/>
          <p:nvPr/>
        </p:nvSpPr>
        <p:spPr>
          <a:xfrm>
            <a:off x="152315" y="1813587"/>
            <a:ext cx="63991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000" b="0" i="1" u="none" strike="noStrike" kern="0" cap="none" spc="0" normalizeH="0" baseline="0" noProof="0" dirty="0">
                <a:ln>
                  <a:noFill/>
                </a:ln>
                <a:solidFill>
                  <a:srgbClr val="000000"/>
                </a:solidFill>
                <a:effectLst/>
                <a:uLnTx/>
                <a:uFillTx/>
                <a:latin typeface="Calibri" panose="020F0502020204030204"/>
                <a:ea typeface="+mn-ea"/>
                <a:cs typeface="+mn-cs"/>
              </a:rPr>
              <a:t>Dle kraje</a:t>
            </a:r>
          </a:p>
        </p:txBody>
      </p:sp>
      <p:pic>
        <p:nvPicPr>
          <p:cNvPr id="3" name="Obrázek 2">
            <a:extLst>
              <a:ext uri="{FF2B5EF4-FFF2-40B4-BE49-F238E27FC236}">
                <a16:creationId xmlns:a16="http://schemas.microsoft.com/office/drawing/2014/main" id="{41C6C9DC-C756-FEB3-4DA2-8FE77960E7EF}"/>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rcRect/>
          <a:stretch/>
        </p:blipFill>
        <p:spPr>
          <a:xfrm>
            <a:off x="5274745" y="1471266"/>
            <a:ext cx="6387880" cy="4081905"/>
          </a:xfrm>
          <a:prstGeom prst="rect">
            <a:avLst/>
          </a:prstGeom>
        </p:spPr>
      </p:pic>
      <p:graphicFrame>
        <p:nvGraphicFramePr>
          <p:cNvPr id="4" name="Table 11">
            <a:extLst>
              <a:ext uri="{FF2B5EF4-FFF2-40B4-BE49-F238E27FC236}">
                <a16:creationId xmlns:a16="http://schemas.microsoft.com/office/drawing/2014/main" id="{36D053F7-9B06-08B0-1956-2732DAFF2CEF}"/>
              </a:ext>
            </a:extLst>
          </p:cNvPr>
          <p:cNvGraphicFramePr>
            <a:graphicFrameLocks noGrp="1"/>
          </p:cNvGraphicFramePr>
          <p:nvPr/>
        </p:nvGraphicFramePr>
        <p:xfrm>
          <a:off x="2445952" y="5607874"/>
          <a:ext cx="6168877" cy="880646"/>
        </p:xfrm>
        <a:graphic>
          <a:graphicData uri="http://schemas.openxmlformats.org/drawingml/2006/table">
            <a:tbl>
              <a:tblPr/>
              <a:tblGrid>
                <a:gridCol w="2466753">
                  <a:extLst>
                    <a:ext uri="{9D8B030D-6E8A-4147-A177-3AD203B41FA5}">
                      <a16:colId xmlns:a16="http://schemas.microsoft.com/office/drawing/2014/main" val="3853287201"/>
                    </a:ext>
                  </a:extLst>
                </a:gridCol>
                <a:gridCol w="1000724">
                  <a:extLst>
                    <a:ext uri="{9D8B030D-6E8A-4147-A177-3AD203B41FA5}">
                      <a16:colId xmlns:a16="http://schemas.microsoft.com/office/drawing/2014/main" val="3872390175"/>
                    </a:ext>
                  </a:extLst>
                </a:gridCol>
                <a:gridCol w="1350700">
                  <a:extLst>
                    <a:ext uri="{9D8B030D-6E8A-4147-A177-3AD203B41FA5}">
                      <a16:colId xmlns:a16="http://schemas.microsoft.com/office/drawing/2014/main" val="2814374472"/>
                    </a:ext>
                  </a:extLst>
                </a:gridCol>
                <a:gridCol w="1350700">
                  <a:extLst>
                    <a:ext uri="{9D8B030D-6E8A-4147-A177-3AD203B41FA5}">
                      <a16:colId xmlns:a16="http://schemas.microsoft.com/office/drawing/2014/main" val="3360779753"/>
                    </a:ext>
                  </a:extLst>
                </a:gridCol>
              </a:tblGrid>
              <a:tr h="421228">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2200" b="0"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cs-CZ" sz="2200" b="1" i="0" u="none" strike="noStrike" dirty="0">
                          <a:solidFill>
                            <a:srgbClr val="000000"/>
                          </a:solidFill>
                          <a:effectLst/>
                          <a:latin typeface="Calibri" panose="020F0502020204030204" pitchFamily="34" charset="0"/>
                        </a:rPr>
                        <a:t>Bilance</a:t>
                      </a:r>
                      <a:endParaRPr lang="en-US" sz="2200" b="1"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12700" cmpd="sng">
                      <a:noFill/>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cs-CZ" sz="2200" b="1" i="0" u="none" strike="noStrike" dirty="0">
                          <a:solidFill>
                            <a:srgbClr val="00B050"/>
                          </a:solidFill>
                          <a:effectLst/>
                          <a:latin typeface="Calibri" panose="020F0502020204030204" pitchFamily="34" charset="0"/>
                        </a:rPr>
                        <a:t>+</a:t>
                      </a:r>
                      <a:endParaRPr lang="en-US" sz="2200" b="1" i="0" u="none" strike="noStrike" dirty="0">
                        <a:solidFill>
                          <a:srgbClr val="00B050"/>
                        </a:solidFill>
                        <a:effectLst/>
                        <a:latin typeface="Calibri" panose="020F0502020204030204" pitchFamily="34" charset="0"/>
                      </a:endParaRPr>
                    </a:p>
                  </a:txBody>
                  <a:tcPr marL="9525" marR="9525" marT="9525" marB="0" anchor="ctr">
                    <a:lnL w="12700" cmpd="sng">
                      <a:noFill/>
                    </a:lnL>
                    <a:lnR w="12700" cmpd="sng">
                      <a:noFill/>
                    </a:lnR>
                    <a:lnT w="12700" cmpd="sng">
                      <a:noFill/>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cs-CZ" sz="2200" b="1" i="0" u="none" strike="noStrike" dirty="0">
                          <a:solidFill>
                            <a:srgbClr val="FF0000"/>
                          </a:solidFill>
                          <a:effectLst/>
                          <a:latin typeface="Calibri" panose="020F0502020204030204" pitchFamily="34" charset="0"/>
                        </a:rPr>
                        <a:t>-</a:t>
                      </a:r>
                      <a:endParaRPr lang="en-US" sz="2200" b="1" i="0" u="none" strike="noStrike" dirty="0">
                        <a:solidFill>
                          <a:srgbClr val="FF0000"/>
                        </a:solidFill>
                        <a:effectLst/>
                        <a:latin typeface="Calibri" panose="020F0502020204030204" pitchFamily="34" charset="0"/>
                      </a:endParaRPr>
                    </a:p>
                  </a:txBody>
                  <a:tcPr marL="9525" marR="9525" marT="9525" marB="0" anchor="ctr">
                    <a:lnL w="12700" cmpd="sng">
                      <a:noFill/>
                    </a:lnL>
                    <a:lnR w="12700" cmpd="sng">
                      <a:noFill/>
                    </a:lnR>
                    <a:lnT w="12700" cmpd="sng">
                      <a:noFill/>
                    </a:lnT>
                    <a:lnB w="635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40807266"/>
                  </a:ext>
                </a:extLst>
              </a:tr>
              <a:tr h="459418">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cs-CZ" sz="2200" b="1" u="none" strike="noStrike" dirty="0">
                          <a:effectLst/>
                        </a:rPr>
                        <a:t>Celá ČR 2018-2023</a:t>
                      </a:r>
                      <a:endParaRPr lang="en-US" sz="2200" b="1" i="0" u="none" strike="noStrike" dirty="0">
                        <a:solidFill>
                          <a:srgbClr val="000000"/>
                        </a:solidFill>
                        <a:effectLst/>
                        <a:latin typeface="Calibri" panose="020F0502020204030204" pitchFamily="34" charset="0"/>
                      </a:endParaRPr>
                    </a:p>
                  </a:txBody>
                  <a:tcPr marL="9525" marR="9525" marT="9525" marB="0" anchor="ctr">
                    <a:lnL w="12700" cmpd="sng">
                      <a:noFill/>
                    </a:lnL>
                    <a:lnR w="12700" cmpd="sng">
                      <a:noFill/>
                    </a:lnR>
                    <a:lnT w="6350" cap="flat" cmpd="sng" algn="ctr">
                      <a:solidFill>
                        <a:sysClr val="window" lastClr="FFFFFF">
                          <a:lumMod val="75000"/>
                        </a:sys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2200" b="1" u="none" strike="noStrike" dirty="0">
                          <a:solidFill>
                            <a:srgbClr val="FF0000"/>
                          </a:solidFill>
                          <a:effectLst/>
                        </a:rPr>
                        <a:t>-</a:t>
                      </a:r>
                      <a:r>
                        <a:rPr lang="cs-CZ" sz="2200" b="1" u="none" strike="noStrike" dirty="0">
                          <a:solidFill>
                            <a:srgbClr val="FF0000"/>
                          </a:solidFill>
                          <a:effectLst/>
                        </a:rPr>
                        <a:t>392</a:t>
                      </a:r>
                      <a:endParaRPr lang="en-US" sz="2200" b="1" i="0" u="none" strike="noStrike" dirty="0">
                        <a:solidFill>
                          <a:srgbClr val="FF0000"/>
                        </a:solidFill>
                        <a:effectLst/>
                        <a:latin typeface="Calibri" panose="020F0502020204030204" pitchFamily="34" charset="0"/>
                      </a:endParaRPr>
                    </a:p>
                  </a:txBody>
                  <a:tcPr marL="9525" marR="9525" marT="9525" marB="0" anchor="ctr">
                    <a:lnL w="12700" cmpd="sng">
                      <a:noFill/>
                    </a:lnL>
                    <a:lnR w="12700" cmpd="sng">
                      <a:noFill/>
                    </a:lnR>
                    <a:lnT w="6350" cap="flat" cmpd="sng" algn="ctr">
                      <a:solidFill>
                        <a:sysClr val="window" lastClr="FFFFFF">
                          <a:lumMod val="75000"/>
                        </a:sys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cs-CZ" sz="2200" b="1" i="0" u="none" strike="noStrike" dirty="0">
                          <a:solidFill>
                            <a:srgbClr val="00B050"/>
                          </a:solidFill>
                          <a:effectLst/>
                          <a:latin typeface="+mn-lt"/>
                        </a:rPr>
                        <a:t>469</a:t>
                      </a:r>
                      <a:endParaRPr lang="en-US" sz="2200" b="1" i="0" u="none" strike="noStrike" dirty="0">
                        <a:solidFill>
                          <a:srgbClr val="00B050"/>
                        </a:solidFill>
                        <a:effectLst/>
                        <a:latin typeface="Calibri" panose="020F0502020204030204" pitchFamily="34" charset="0"/>
                      </a:endParaRPr>
                    </a:p>
                  </a:txBody>
                  <a:tcPr marL="9525" marR="9525" marT="9525" marB="0" anchor="ctr">
                    <a:lnL w="12700" cmpd="sng">
                      <a:noFill/>
                    </a:lnL>
                    <a:lnR w="12700" cmpd="sng">
                      <a:noFill/>
                    </a:lnR>
                    <a:lnT w="6350" cap="flat" cmpd="sng" algn="ctr">
                      <a:solidFill>
                        <a:sysClr val="window" lastClr="FFFFFF">
                          <a:lumMod val="75000"/>
                        </a:sys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cs-CZ" sz="2200" b="1" i="0" u="none" strike="noStrike" dirty="0">
                          <a:solidFill>
                            <a:srgbClr val="FF0000"/>
                          </a:solidFill>
                          <a:effectLst/>
                          <a:latin typeface="+mn-lt"/>
                        </a:rPr>
                        <a:t>861</a:t>
                      </a:r>
                      <a:endParaRPr lang="en-US" sz="2200" b="1" i="0" u="none" strike="noStrike" dirty="0">
                        <a:solidFill>
                          <a:srgbClr val="FF0000"/>
                        </a:solidFill>
                        <a:effectLst/>
                        <a:latin typeface="Calibri" panose="020F0502020204030204" pitchFamily="34" charset="0"/>
                      </a:endParaRPr>
                    </a:p>
                  </a:txBody>
                  <a:tcPr marL="9525" marR="9525" marT="9525" marB="0" anchor="ctr">
                    <a:lnL w="12700" cmpd="sng">
                      <a:noFill/>
                    </a:lnL>
                    <a:lnR w="12700" cmpd="sng">
                      <a:noFill/>
                    </a:lnR>
                    <a:lnT w="6350" cap="flat" cmpd="sng" algn="ctr">
                      <a:solidFill>
                        <a:sysClr val="window" lastClr="FFFFFF">
                          <a:lumMod val="75000"/>
                        </a:sys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66082128"/>
                  </a:ext>
                </a:extLst>
              </a:tr>
            </a:tbl>
          </a:graphicData>
        </a:graphic>
      </p:graphicFrame>
    </p:spTree>
    <p:extLst>
      <p:ext uri="{BB962C8B-B14F-4D97-AF65-F5344CB8AC3E}">
        <p14:creationId xmlns:p14="http://schemas.microsoft.com/office/powerpoint/2010/main" val="39370903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8">
            <a:extLst>
              <a:ext uri="{FF2B5EF4-FFF2-40B4-BE49-F238E27FC236}">
                <a16:creationId xmlns:a16="http://schemas.microsoft.com/office/drawing/2014/main" id="{A1A00B5F-F444-4D6E-887B-AACEF7A68814}"/>
              </a:ext>
            </a:extLst>
          </p:cNvPr>
          <p:cNvSpPr>
            <a:spLocks noGrp="1"/>
          </p:cNvSpPr>
          <p:nvPr>
            <p:ph type="title"/>
          </p:nvPr>
        </p:nvSpPr>
        <p:spPr>
          <a:xfrm>
            <a:off x="336046" y="351386"/>
            <a:ext cx="11144250" cy="569598"/>
          </a:xfrm>
        </p:spPr>
        <p:txBody>
          <a:bodyPr anchor="t">
            <a:noAutofit/>
          </a:bodyPr>
          <a:lstStyle/>
          <a:p>
            <a:r>
              <a:rPr lang="cs-CZ" sz="2800" b="1" dirty="0">
                <a:solidFill>
                  <a:srgbClr val="D71440"/>
                </a:solidFill>
                <a:latin typeface="+mn-lt"/>
              </a:rPr>
              <a:t>Praktičtí lékaři pro děti a dorost aktivní: rok 2021 -&gt; 2023</a:t>
            </a:r>
          </a:p>
        </p:txBody>
      </p:sp>
      <p:graphicFrame>
        <p:nvGraphicFramePr>
          <p:cNvPr id="9" name="Graf 8">
            <a:extLst>
              <a:ext uri="{FF2B5EF4-FFF2-40B4-BE49-F238E27FC236}">
                <a16:creationId xmlns:a16="http://schemas.microsoft.com/office/drawing/2014/main" id="{8F1E1BB0-5A8C-B0D3-6478-2F21AF57C990}"/>
              </a:ext>
            </a:extLst>
          </p:cNvPr>
          <p:cNvGraphicFramePr/>
          <p:nvPr/>
        </p:nvGraphicFramePr>
        <p:xfrm>
          <a:off x="6963078" y="2788972"/>
          <a:ext cx="4941985" cy="3708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Obdélník 9">
            <a:extLst>
              <a:ext uri="{FF2B5EF4-FFF2-40B4-BE49-F238E27FC236}">
                <a16:creationId xmlns:a16="http://schemas.microsoft.com/office/drawing/2014/main" id="{9FE44EDA-A97B-6782-C9C0-6BE9E84FF800}"/>
              </a:ext>
            </a:extLst>
          </p:cNvPr>
          <p:cNvSpPr/>
          <p:nvPr/>
        </p:nvSpPr>
        <p:spPr>
          <a:xfrm rot="16200000">
            <a:off x="6271451" y="4317751"/>
            <a:ext cx="1195968"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0" cap="none" spc="0" normalizeH="0" baseline="0" noProof="0" dirty="0">
                <a:ln>
                  <a:noFill/>
                </a:ln>
                <a:solidFill>
                  <a:srgbClr val="000000"/>
                </a:solidFill>
                <a:effectLst/>
                <a:uLnTx/>
                <a:uFillTx/>
                <a:latin typeface="Calibri" panose="020F0502020204030204"/>
                <a:ea typeface="+mn-ea"/>
                <a:cs typeface="+mn-cs"/>
              </a:rPr>
              <a:t>Absolutní počet</a:t>
            </a:r>
          </a:p>
        </p:txBody>
      </p:sp>
      <p:sp>
        <p:nvSpPr>
          <p:cNvPr id="11" name="Obdélník 10">
            <a:extLst>
              <a:ext uri="{FF2B5EF4-FFF2-40B4-BE49-F238E27FC236}">
                <a16:creationId xmlns:a16="http://schemas.microsoft.com/office/drawing/2014/main" id="{3CB37DB2-FFDF-6BBE-0025-2FD7705E0BCD}"/>
              </a:ext>
            </a:extLst>
          </p:cNvPr>
          <p:cNvSpPr/>
          <p:nvPr/>
        </p:nvSpPr>
        <p:spPr>
          <a:xfrm>
            <a:off x="7633934" y="2609378"/>
            <a:ext cx="3795230"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Věk lékařů celkem</a:t>
            </a:r>
          </a:p>
        </p:txBody>
      </p:sp>
      <p:sp>
        <p:nvSpPr>
          <p:cNvPr id="12" name="TextBox 6">
            <a:extLst>
              <a:ext uri="{FF2B5EF4-FFF2-40B4-BE49-F238E27FC236}">
                <a16:creationId xmlns:a16="http://schemas.microsoft.com/office/drawing/2014/main" id="{5F80A4A8-5ABF-BE37-A8A3-44227E5ED21E}"/>
              </a:ext>
            </a:extLst>
          </p:cNvPr>
          <p:cNvSpPr txBox="1"/>
          <p:nvPr>
            <p:custDataLst>
              <p:tags r:id="rId1"/>
            </p:custDataLst>
          </p:nvPr>
        </p:nvSpPr>
        <p:spPr>
          <a:xfrm>
            <a:off x="370635" y="771739"/>
            <a:ext cx="1153442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1" i="1" u="none" strike="noStrike" kern="1200" cap="none" spc="0" normalizeH="0" baseline="0" noProof="0" dirty="0">
                <a:ln>
                  <a:noFill/>
                </a:ln>
                <a:solidFill>
                  <a:prstClr val="black"/>
                </a:solidFill>
                <a:effectLst/>
                <a:uLnTx/>
                <a:uFillTx/>
                <a:latin typeface="Calibri" panose="020F0502020204030204"/>
                <a:ea typeface="+mn-ea"/>
                <a:cs typeface="+mn-cs"/>
              </a:rPr>
              <a:t>Definice: aktivní lékaři na pracovištích s hlavní nasmlouvanou odborností 002 – Praktický lékař pro děti a dorost, stav k 3</a:t>
            </a:r>
            <a:r>
              <a:rPr kumimoji="0" lang="en-US" sz="1400" b="1" i="1" u="none" strike="noStrike" kern="1200" cap="none" spc="0" normalizeH="0" baseline="0" noProof="0" dirty="0">
                <a:ln>
                  <a:noFill/>
                </a:ln>
                <a:solidFill>
                  <a:prstClr val="black"/>
                </a:solidFill>
                <a:effectLst/>
                <a:uLnTx/>
                <a:uFillTx/>
                <a:latin typeface="Calibri" panose="020F0502020204030204"/>
                <a:ea typeface="+mn-ea"/>
                <a:cs typeface="+mn-cs"/>
              </a:rPr>
              <a:t>1</a:t>
            </a:r>
            <a:r>
              <a:rPr kumimoji="0" lang="cs-CZ" sz="14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400" b="1" i="1" u="none" strike="noStrike" kern="1200" cap="none" spc="0" normalizeH="0" baseline="0" noProof="0" dirty="0">
                <a:ln>
                  <a:noFill/>
                </a:ln>
                <a:solidFill>
                  <a:prstClr val="black"/>
                </a:solidFill>
                <a:effectLst/>
                <a:uLnTx/>
                <a:uFillTx/>
                <a:latin typeface="Calibri" panose="020F0502020204030204"/>
                <a:ea typeface="+mn-ea"/>
                <a:cs typeface="+mn-cs"/>
              </a:rPr>
              <a:t>12</a:t>
            </a:r>
            <a:r>
              <a:rPr kumimoji="0" lang="cs-CZ" sz="1400" b="1" i="1" u="none" strike="noStrike" kern="1200" cap="none" spc="0" normalizeH="0" baseline="0" noProof="0" dirty="0">
                <a:ln>
                  <a:noFill/>
                </a:ln>
                <a:solidFill>
                  <a:prstClr val="black"/>
                </a:solidFill>
                <a:effectLst/>
                <a:uLnTx/>
                <a:uFillTx/>
                <a:latin typeface="Calibri" panose="020F0502020204030204"/>
                <a:ea typeface="+mn-ea"/>
                <a:cs typeface="+mn-cs"/>
              </a:rPr>
              <a:t>. 2023</a:t>
            </a:r>
          </a:p>
        </p:txBody>
      </p:sp>
      <p:sp>
        <p:nvSpPr>
          <p:cNvPr id="13" name="TextovéPole 12">
            <a:extLst>
              <a:ext uri="{FF2B5EF4-FFF2-40B4-BE49-F238E27FC236}">
                <a16:creationId xmlns:a16="http://schemas.microsoft.com/office/drawing/2014/main" id="{02E4B5E3-03D7-21EB-C9FA-2C696E89E3B9}"/>
              </a:ext>
            </a:extLst>
          </p:cNvPr>
          <p:cNvSpPr txBox="1"/>
          <p:nvPr/>
        </p:nvSpPr>
        <p:spPr>
          <a:xfrm>
            <a:off x="2939180" y="6536218"/>
            <a:ext cx="609742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prstClr val="black"/>
                </a:solidFill>
                <a:effectLst/>
                <a:uLnTx/>
                <a:uFillTx/>
                <a:latin typeface="Calibri" panose="020F0502020204030204"/>
                <a:ea typeface="+mn-ea"/>
                <a:cs typeface="+mn-cs"/>
              </a:rPr>
              <a:t>Zdroj: Národní registr zdravotnických pracovníků (NRZP), NRHZS</a:t>
            </a:r>
          </a:p>
        </p:txBody>
      </p:sp>
      <p:graphicFrame>
        <p:nvGraphicFramePr>
          <p:cNvPr id="14" name="Tabulka 13">
            <a:extLst>
              <a:ext uri="{FF2B5EF4-FFF2-40B4-BE49-F238E27FC236}">
                <a16:creationId xmlns:a16="http://schemas.microsoft.com/office/drawing/2014/main" id="{F1EDD9B1-7077-DF29-EE76-3200952F2E58}"/>
              </a:ext>
            </a:extLst>
          </p:cNvPr>
          <p:cNvGraphicFramePr>
            <a:graphicFrameLocks noGrp="1"/>
          </p:cNvGraphicFramePr>
          <p:nvPr/>
        </p:nvGraphicFramePr>
        <p:xfrm>
          <a:off x="7893699" y="1611251"/>
          <a:ext cx="3275699" cy="624840"/>
        </p:xfrm>
        <a:graphic>
          <a:graphicData uri="http://schemas.openxmlformats.org/drawingml/2006/table">
            <a:tbl>
              <a:tblPr/>
              <a:tblGrid>
                <a:gridCol w="1327413">
                  <a:extLst>
                    <a:ext uri="{9D8B030D-6E8A-4147-A177-3AD203B41FA5}">
                      <a16:colId xmlns:a16="http://schemas.microsoft.com/office/drawing/2014/main" val="20000"/>
                    </a:ext>
                  </a:extLst>
                </a:gridCol>
                <a:gridCol w="1948286">
                  <a:extLst>
                    <a:ext uri="{9D8B030D-6E8A-4147-A177-3AD203B41FA5}">
                      <a16:colId xmlns:a16="http://schemas.microsoft.com/office/drawing/2014/main" val="423885553"/>
                    </a:ext>
                  </a:extLst>
                </a:gridCol>
              </a:tblGrid>
              <a:tr h="302843">
                <a:tc>
                  <a:txBody>
                    <a:bodyPr/>
                    <a:lstStyle/>
                    <a:p>
                      <a:pPr algn="l" fontAlgn="ctr"/>
                      <a:r>
                        <a:rPr lang="cs-CZ" sz="1400" b="1" i="0" u="none" strike="noStrike" dirty="0">
                          <a:solidFill>
                            <a:srgbClr val="C00000"/>
                          </a:solidFill>
                          <a:effectLst/>
                          <a:latin typeface="Calibri"/>
                        </a:rPr>
                        <a:t>60 a více let</a:t>
                      </a:r>
                    </a:p>
                  </a:txBody>
                  <a:tcPr marL="7620" marR="7620" marT="762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r>
                        <a:rPr lang="cs-CZ" sz="2000" b="1" i="0" u="none" strike="noStrike" dirty="0">
                          <a:solidFill>
                            <a:schemeClr val="bg1"/>
                          </a:solidFill>
                          <a:effectLst/>
                          <a:latin typeface="Calibri" panose="020F0502020204030204" pitchFamily="34" charset="0"/>
                        </a:rPr>
                        <a:t>50,6 %</a:t>
                      </a:r>
                    </a:p>
                  </a:txBody>
                  <a:tcPr marL="7620" marR="7620" marT="762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C00000"/>
                    </a:solidFill>
                  </a:tcPr>
                </a:tc>
                <a:extLst>
                  <a:ext uri="{0D108BD9-81ED-4DB2-BD59-A6C34878D82A}">
                    <a16:rowId xmlns:a16="http://schemas.microsoft.com/office/drawing/2014/main" val="10003"/>
                  </a:ext>
                </a:extLst>
              </a:tr>
              <a:tr h="30284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cs-CZ" sz="1400" b="1" i="0" u="none" strike="noStrike" dirty="0">
                          <a:solidFill>
                            <a:srgbClr val="C00000"/>
                          </a:solidFill>
                          <a:effectLst/>
                          <a:latin typeface="+mn-lt"/>
                        </a:rPr>
                        <a:t>65 a více let</a:t>
                      </a:r>
                    </a:p>
                  </a:txBody>
                  <a:tcPr marL="7620" marR="7620" marT="762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2000" b="1" i="0" u="none" strike="noStrike" dirty="0">
                          <a:solidFill>
                            <a:schemeClr val="bg1"/>
                          </a:solidFill>
                          <a:effectLst/>
                          <a:latin typeface="Calibri" panose="020F0502020204030204" pitchFamily="34" charset="0"/>
                        </a:rPr>
                        <a:t>34,6 %</a:t>
                      </a:r>
                    </a:p>
                  </a:txBody>
                  <a:tcPr marL="7620" marR="7620" marT="762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10004"/>
                  </a:ext>
                </a:extLst>
              </a:tr>
            </a:tbl>
          </a:graphicData>
        </a:graphic>
      </p:graphicFrame>
      <p:sp>
        <p:nvSpPr>
          <p:cNvPr id="15" name="TextovéPole 14">
            <a:extLst>
              <a:ext uri="{FF2B5EF4-FFF2-40B4-BE49-F238E27FC236}">
                <a16:creationId xmlns:a16="http://schemas.microsoft.com/office/drawing/2014/main" id="{565A234B-04D1-90CD-13C4-8F2C78F845DA}"/>
              </a:ext>
            </a:extLst>
          </p:cNvPr>
          <p:cNvSpPr txBox="1"/>
          <p:nvPr/>
        </p:nvSpPr>
        <p:spPr>
          <a:xfrm>
            <a:off x="7412856" y="3906843"/>
            <a:ext cx="61736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4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a:t>
            </a:r>
          </a:p>
        </p:txBody>
      </p:sp>
      <p:graphicFrame>
        <p:nvGraphicFramePr>
          <p:cNvPr id="16" name="Graf 15">
            <a:extLst>
              <a:ext uri="{FF2B5EF4-FFF2-40B4-BE49-F238E27FC236}">
                <a16:creationId xmlns:a16="http://schemas.microsoft.com/office/drawing/2014/main" id="{D4B7D226-C709-71C8-E96F-517D6B5D45D9}"/>
              </a:ext>
            </a:extLst>
          </p:cNvPr>
          <p:cNvGraphicFramePr/>
          <p:nvPr/>
        </p:nvGraphicFramePr>
        <p:xfrm>
          <a:off x="519081" y="2828218"/>
          <a:ext cx="4941985" cy="3708000"/>
        </p:xfrm>
        <a:graphic>
          <a:graphicData uri="http://schemas.openxmlformats.org/drawingml/2006/chart">
            <c:chart xmlns:c="http://schemas.openxmlformats.org/drawingml/2006/chart" xmlns:r="http://schemas.openxmlformats.org/officeDocument/2006/relationships" r:id="rId4"/>
          </a:graphicData>
        </a:graphic>
      </p:graphicFrame>
      <p:sp>
        <p:nvSpPr>
          <p:cNvPr id="17" name="Obdélník 16">
            <a:extLst>
              <a:ext uri="{FF2B5EF4-FFF2-40B4-BE49-F238E27FC236}">
                <a16:creationId xmlns:a16="http://schemas.microsoft.com/office/drawing/2014/main" id="{5F24C100-CADF-8CD2-7818-52CF6689BF55}"/>
              </a:ext>
            </a:extLst>
          </p:cNvPr>
          <p:cNvSpPr/>
          <p:nvPr/>
        </p:nvSpPr>
        <p:spPr>
          <a:xfrm rot="16200000">
            <a:off x="-172547" y="4412619"/>
            <a:ext cx="1195968"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0" cap="none" spc="0" normalizeH="0" baseline="0" noProof="0" dirty="0">
                <a:ln>
                  <a:noFill/>
                </a:ln>
                <a:solidFill>
                  <a:srgbClr val="000000"/>
                </a:solidFill>
                <a:effectLst/>
                <a:uLnTx/>
                <a:uFillTx/>
                <a:latin typeface="Calibri" panose="020F0502020204030204"/>
                <a:ea typeface="+mn-ea"/>
                <a:cs typeface="+mn-cs"/>
              </a:rPr>
              <a:t>Absolutní počet</a:t>
            </a:r>
          </a:p>
        </p:txBody>
      </p:sp>
      <p:sp>
        <p:nvSpPr>
          <p:cNvPr id="18" name="Obdélník 17">
            <a:extLst>
              <a:ext uri="{FF2B5EF4-FFF2-40B4-BE49-F238E27FC236}">
                <a16:creationId xmlns:a16="http://schemas.microsoft.com/office/drawing/2014/main" id="{AB4D4973-9C00-8C95-440F-D4CFC198AEAC}"/>
              </a:ext>
            </a:extLst>
          </p:cNvPr>
          <p:cNvSpPr/>
          <p:nvPr/>
        </p:nvSpPr>
        <p:spPr>
          <a:xfrm>
            <a:off x="1189936" y="2604306"/>
            <a:ext cx="3795230"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Věk lékařů celkem</a:t>
            </a:r>
          </a:p>
        </p:txBody>
      </p:sp>
      <p:graphicFrame>
        <p:nvGraphicFramePr>
          <p:cNvPr id="19" name="Tabulka 18">
            <a:extLst>
              <a:ext uri="{FF2B5EF4-FFF2-40B4-BE49-F238E27FC236}">
                <a16:creationId xmlns:a16="http://schemas.microsoft.com/office/drawing/2014/main" id="{F1C6A451-9E98-C011-A9D3-B6E2B6EF01DE}"/>
              </a:ext>
            </a:extLst>
          </p:cNvPr>
          <p:cNvGraphicFramePr>
            <a:graphicFrameLocks noGrp="1"/>
          </p:cNvGraphicFramePr>
          <p:nvPr/>
        </p:nvGraphicFramePr>
        <p:xfrm>
          <a:off x="1709467" y="1580700"/>
          <a:ext cx="3275699" cy="624840"/>
        </p:xfrm>
        <a:graphic>
          <a:graphicData uri="http://schemas.openxmlformats.org/drawingml/2006/table">
            <a:tbl>
              <a:tblPr/>
              <a:tblGrid>
                <a:gridCol w="1327413">
                  <a:extLst>
                    <a:ext uri="{9D8B030D-6E8A-4147-A177-3AD203B41FA5}">
                      <a16:colId xmlns:a16="http://schemas.microsoft.com/office/drawing/2014/main" val="20000"/>
                    </a:ext>
                  </a:extLst>
                </a:gridCol>
                <a:gridCol w="1948286">
                  <a:extLst>
                    <a:ext uri="{9D8B030D-6E8A-4147-A177-3AD203B41FA5}">
                      <a16:colId xmlns:a16="http://schemas.microsoft.com/office/drawing/2014/main" val="423885553"/>
                    </a:ext>
                  </a:extLst>
                </a:gridCol>
              </a:tblGrid>
              <a:tr h="302843">
                <a:tc>
                  <a:txBody>
                    <a:bodyPr/>
                    <a:lstStyle/>
                    <a:p>
                      <a:pPr algn="l" fontAlgn="ctr"/>
                      <a:r>
                        <a:rPr lang="cs-CZ" sz="1400" b="1" i="0" u="none" strike="noStrike" dirty="0">
                          <a:solidFill>
                            <a:srgbClr val="C00000"/>
                          </a:solidFill>
                          <a:effectLst/>
                          <a:latin typeface="Calibri"/>
                        </a:rPr>
                        <a:t>60 a více let</a:t>
                      </a:r>
                    </a:p>
                  </a:txBody>
                  <a:tcPr marL="7620" marR="7620" marT="762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r>
                        <a:rPr lang="cs-CZ" sz="2000" b="1" i="0" u="none" strike="noStrike" dirty="0">
                          <a:solidFill>
                            <a:schemeClr val="bg1"/>
                          </a:solidFill>
                          <a:effectLst/>
                          <a:latin typeface="Calibri" panose="020F0502020204030204" pitchFamily="34" charset="0"/>
                        </a:rPr>
                        <a:t>46,2 %</a:t>
                      </a:r>
                    </a:p>
                  </a:txBody>
                  <a:tcPr marL="7620" marR="7620" marT="762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C00000"/>
                    </a:solidFill>
                  </a:tcPr>
                </a:tc>
                <a:extLst>
                  <a:ext uri="{0D108BD9-81ED-4DB2-BD59-A6C34878D82A}">
                    <a16:rowId xmlns:a16="http://schemas.microsoft.com/office/drawing/2014/main" val="10003"/>
                  </a:ext>
                </a:extLst>
              </a:tr>
              <a:tr h="30284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cs-CZ" sz="1400" b="1" i="0" u="none" strike="noStrike" dirty="0">
                          <a:solidFill>
                            <a:srgbClr val="C00000"/>
                          </a:solidFill>
                          <a:effectLst/>
                          <a:latin typeface="+mn-lt"/>
                        </a:rPr>
                        <a:t>65 a více let</a:t>
                      </a:r>
                    </a:p>
                  </a:txBody>
                  <a:tcPr marL="7620" marR="7620" marT="762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2000" b="1" i="0" u="none" strike="noStrike" dirty="0">
                          <a:solidFill>
                            <a:schemeClr val="bg1"/>
                          </a:solidFill>
                          <a:effectLst/>
                          <a:latin typeface="Calibri" panose="020F0502020204030204" pitchFamily="34" charset="0"/>
                        </a:rPr>
                        <a:t>31,9 %</a:t>
                      </a:r>
                    </a:p>
                  </a:txBody>
                  <a:tcPr marL="7620" marR="7620" marT="762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10004"/>
                  </a:ext>
                </a:extLst>
              </a:tr>
            </a:tbl>
          </a:graphicData>
        </a:graphic>
      </p:graphicFrame>
      <p:sp>
        <p:nvSpPr>
          <p:cNvPr id="20" name="Šipka: doprava 19">
            <a:extLst>
              <a:ext uri="{FF2B5EF4-FFF2-40B4-BE49-F238E27FC236}">
                <a16:creationId xmlns:a16="http://schemas.microsoft.com/office/drawing/2014/main" id="{5573CA0A-6BDA-7902-8252-994E9EFE102C}"/>
              </a:ext>
            </a:extLst>
          </p:cNvPr>
          <p:cNvSpPr/>
          <p:nvPr/>
        </p:nvSpPr>
        <p:spPr>
          <a:xfrm>
            <a:off x="5819732" y="3496755"/>
            <a:ext cx="552535" cy="174373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ovéPole 20">
            <a:extLst>
              <a:ext uri="{FF2B5EF4-FFF2-40B4-BE49-F238E27FC236}">
                <a16:creationId xmlns:a16="http://schemas.microsoft.com/office/drawing/2014/main" id="{49F797E9-906C-0619-E2C4-A41CF479E1FF}"/>
              </a:ext>
            </a:extLst>
          </p:cNvPr>
          <p:cNvSpPr txBox="1"/>
          <p:nvPr/>
        </p:nvSpPr>
        <p:spPr>
          <a:xfrm>
            <a:off x="6229977" y="1611251"/>
            <a:ext cx="2121386" cy="61555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400" b="0" i="0" u="none" strike="noStrike" kern="1200" cap="none" spc="0" normalizeH="0" baseline="0" noProof="0" dirty="0">
                <a:ln>
                  <a:noFill/>
                </a:ln>
                <a:solidFill>
                  <a:prstClr val="black"/>
                </a:solidFill>
                <a:effectLst/>
                <a:uLnTx/>
                <a:uFillTx/>
                <a:latin typeface="Calibri" panose="020F0502020204030204"/>
                <a:ea typeface="+mn-ea"/>
                <a:cs typeface="+mn-cs"/>
              </a:rPr>
              <a:t>2023</a:t>
            </a:r>
          </a:p>
        </p:txBody>
      </p:sp>
      <p:sp>
        <p:nvSpPr>
          <p:cNvPr id="22" name="TextovéPole 21">
            <a:extLst>
              <a:ext uri="{FF2B5EF4-FFF2-40B4-BE49-F238E27FC236}">
                <a16:creationId xmlns:a16="http://schemas.microsoft.com/office/drawing/2014/main" id="{DEBCD3FB-2DBB-55B5-2E4A-8016D993AE02}"/>
              </a:ext>
            </a:extLst>
          </p:cNvPr>
          <p:cNvSpPr txBox="1"/>
          <p:nvPr/>
        </p:nvSpPr>
        <p:spPr>
          <a:xfrm>
            <a:off x="-149052" y="1763651"/>
            <a:ext cx="2121386" cy="61555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400" b="0" i="0" u="none" strike="noStrike" kern="1200" cap="none" spc="0" normalizeH="0" baseline="0" noProof="0" dirty="0">
                <a:ln>
                  <a:noFill/>
                </a:ln>
                <a:solidFill>
                  <a:prstClr val="black"/>
                </a:solidFill>
                <a:effectLst/>
                <a:uLnTx/>
                <a:uFillTx/>
                <a:latin typeface="Calibri" panose="020F0502020204030204"/>
                <a:ea typeface="+mn-ea"/>
                <a:cs typeface="+mn-cs"/>
              </a:rPr>
              <a:t>2021</a:t>
            </a:r>
          </a:p>
        </p:txBody>
      </p:sp>
    </p:spTree>
    <p:extLst>
      <p:ext uri="{BB962C8B-B14F-4D97-AF65-F5344CB8AC3E}">
        <p14:creationId xmlns:p14="http://schemas.microsoft.com/office/powerpoint/2010/main" val="41029226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a:extLst>
              <a:ext uri="{FF2B5EF4-FFF2-40B4-BE49-F238E27FC236}">
                <a16:creationId xmlns:a16="http://schemas.microsoft.com/office/drawing/2014/main" id="{6A20EC0E-F213-EE68-F33D-D724BD825B2A}"/>
              </a:ext>
            </a:extLst>
          </p:cNvPr>
          <p:cNvSpPr txBox="1"/>
          <p:nvPr/>
        </p:nvSpPr>
        <p:spPr>
          <a:xfrm>
            <a:off x="133350" y="1317694"/>
            <a:ext cx="5220155" cy="535531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Počet pacientů na úvazek L2 + L3 lékaře</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Nad průměrem ČR</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&gt; 1,15 průměru ČR</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Průměrný a nižší počet úvazků L2+L3/IČO</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Nadprůměrný věk lékařů</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Nepřítomnost L1</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Věk pacientů </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Standardizovaný jednicový pacient: skóre nad průměrem 2,11</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Standardizovaný jednicový pacient: skóre nad průměrem o více než 20%</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Žádný přírůstek pacientů ve věku 0 – 3 let</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2019 – 2020</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2020 - 2021</a:t>
            </a:r>
          </a:p>
        </p:txBody>
      </p:sp>
      <p:pic>
        <p:nvPicPr>
          <p:cNvPr id="4" name="Obrázek 3">
            <a:extLst>
              <a:ext uri="{FF2B5EF4-FFF2-40B4-BE49-F238E27FC236}">
                <a16:creationId xmlns:a16="http://schemas.microsoft.com/office/drawing/2014/main" id="{E2E750EA-BAC7-9F35-ED1F-F3A353B23A57}"/>
              </a:ext>
            </a:extLst>
          </p:cNvPr>
          <p:cNvPicPr>
            <a:picLocks noChangeAspect="1"/>
          </p:cNvPicPr>
          <p:nvPr/>
        </p:nvPicPr>
        <p:blipFill>
          <a:blip r:embed="rId4"/>
          <a:stretch>
            <a:fillRect/>
          </a:stretch>
        </p:blipFill>
        <p:spPr>
          <a:xfrm>
            <a:off x="5753100" y="1662113"/>
            <a:ext cx="3803354" cy="4352924"/>
          </a:xfrm>
          <a:prstGeom prst="rect">
            <a:avLst/>
          </a:prstGeom>
        </p:spPr>
      </p:pic>
      <p:sp>
        <p:nvSpPr>
          <p:cNvPr id="5" name="Pravá složená závorka 4">
            <a:extLst>
              <a:ext uri="{FF2B5EF4-FFF2-40B4-BE49-F238E27FC236}">
                <a16:creationId xmlns:a16="http://schemas.microsoft.com/office/drawing/2014/main" id="{131B1CB9-C3E4-8DD7-7D7C-B4D67F3FC1DF}"/>
              </a:ext>
            </a:extLst>
          </p:cNvPr>
          <p:cNvSpPr/>
          <p:nvPr/>
        </p:nvSpPr>
        <p:spPr>
          <a:xfrm>
            <a:off x="9582150" y="2286000"/>
            <a:ext cx="276225" cy="9525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ovéPole 5">
            <a:extLst>
              <a:ext uri="{FF2B5EF4-FFF2-40B4-BE49-F238E27FC236}">
                <a16:creationId xmlns:a16="http://schemas.microsoft.com/office/drawing/2014/main" id="{8C46A24C-1CF3-2832-16EB-77D8B1F83F47}"/>
              </a:ext>
            </a:extLst>
          </p:cNvPr>
          <p:cNvSpPr txBox="1"/>
          <p:nvPr/>
        </p:nvSpPr>
        <p:spPr>
          <a:xfrm>
            <a:off x="10020300" y="2577584"/>
            <a:ext cx="1809750" cy="369332"/>
          </a:xfrm>
          <a:prstGeom prst="rect">
            <a:avLst/>
          </a:prstGeom>
          <a:solidFill>
            <a:srgbClr val="92D05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134 PZS (6%)</a:t>
            </a:r>
          </a:p>
        </p:txBody>
      </p:sp>
      <p:sp>
        <p:nvSpPr>
          <p:cNvPr id="7" name="Pravá složená závorka 6">
            <a:extLst>
              <a:ext uri="{FF2B5EF4-FFF2-40B4-BE49-F238E27FC236}">
                <a16:creationId xmlns:a16="http://schemas.microsoft.com/office/drawing/2014/main" id="{49181DBE-1B64-37A6-5FBE-B58CB55E619C}"/>
              </a:ext>
            </a:extLst>
          </p:cNvPr>
          <p:cNvSpPr/>
          <p:nvPr/>
        </p:nvSpPr>
        <p:spPr>
          <a:xfrm>
            <a:off x="9582150" y="4299012"/>
            <a:ext cx="276225" cy="132702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ovéPole 7">
            <a:extLst>
              <a:ext uri="{FF2B5EF4-FFF2-40B4-BE49-F238E27FC236}">
                <a16:creationId xmlns:a16="http://schemas.microsoft.com/office/drawing/2014/main" id="{F01C42EF-8AE2-990D-FCB8-F053103699F8}"/>
              </a:ext>
            </a:extLst>
          </p:cNvPr>
          <p:cNvSpPr txBox="1"/>
          <p:nvPr/>
        </p:nvSpPr>
        <p:spPr>
          <a:xfrm>
            <a:off x="10029825" y="4777858"/>
            <a:ext cx="1809750" cy="369332"/>
          </a:xfrm>
          <a:prstGeom prst="rect">
            <a:avLst/>
          </a:prstGeom>
          <a:solidFill>
            <a:srgbClr val="FF0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607 PZS (28%)</a:t>
            </a:r>
          </a:p>
        </p:txBody>
      </p:sp>
      <p:sp>
        <p:nvSpPr>
          <p:cNvPr id="10" name="Title 2">
            <a:extLst>
              <a:ext uri="{FF2B5EF4-FFF2-40B4-BE49-F238E27FC236}">
                <a16:creationId xmlns:a16="http://schemas.microsoft.com/office/drawing/2014/main" id="{F2A66695-4469-8408-5C86-9F3C1F0D9B37}"/>
              </a:ext>
            </a:extLst>
          </p:cNvPr>
          <p:cNvSpPr>
            <a:spLocks noGrp="1"/>
          </p:cNvSpPr>
          <p:nvPr>
            <p:ph type="title"/>
            <p:custDataLst>
              <p:tags r:id="rId1"/>
            </p:custDataLst>
          </p:nvPr>
        </p:nvSpPr>
        <p:spPr>
          <a:xfrm>
            <a:off x="190499" y="140302"/>
            <a:ext cx="4924425" cy="770861"/>
          </a:xfrm>
        </p:spPr>
        <p:txBody>
          <a:bodyPr>
            <a:noAutofit/>
          </a:bodyPr>
          <a:lstStyle/>
          <a:p>
            <a:pPr algn="ctr"/>
            <a:r>
              <a:rPr lang="cs-CZ" sz="2800" b="1" dirty="0">
                <a:solidFill>
                  <a:srgbClr val="C00000"/>
                </a:solidFill>
                <a:latin typeface="+mn-lt"/>
              </a:rPr>
              <a:t>Parametry navyšující rizikové skóre pro chybějící kapacitu </a:t>
            </a:r>
            <a:endParaRPr lang="en-US" sz="2800" b="1" dirty="0">
              <a:solidFill>
                <a:srgbClr val="C00000"/>
              </a:solidFill>
              <a:latin typeface="+mn-lt"/>
            </a:endParaRPr>
          </a:p>
        </p:txBody>
      </p:sp>
      <p:sp>
        <p:nvSpPr>
          <p:cNvPr id="11" name="Title 2">
            <a:extLst>
              <a:ext uri="{FF2B5EF4-FFF2-40B4-BE49-F238E27FC236}">
                <a16:creationId xmlns:a16="http://schemas.microsoft.com/office/drawing/2014/main" id="{A515E5BC-B880-54B9-A584-5104101DD188}"/>
              </a:ext>
            </a:extLst>
          </p:cNvPr>
          <p:cNvSpPr txBox="1">
            <a:spLocks/>
          </p:cNvSpPr>
          <p:nvPr>
            <p:custDataLst>
              <p:tags r:id="rId2"/>
            </p:custDataLst>
          </p:nvPr>
        </p:nvSpPr>
        <p:spPr>
          <a:xfrm>
            <a:off x="6229350" y="198878"/>
            <a:ext cx="4924425" cy="77086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C00000"/>
                </a:solidFill>
                <a:effectLst/>
                <a:uLnTx/>
                <a:uFillTx/>
                <a:latin typeface="Calibri" panose="020F0502020204030204"/>
                <a:ea typeface="+mj-ea"/>
                <a:cs typeface="+mj-cs"/>
              </a:rPr>
              <a:t>Výsledné bodové hodnocení ambulancí</a:t>
            </a:r>
            <a:endParaRPr kumimoji="0" lang="en-US" sz="2800" b="1" i="0" u="none" strike="noStrike" kern="1200" cap="none" spc="0" normalizeH="0" baseline="0" noProof="0" dirty="0">
              <a:ln>
                <a:noFill/>
              </a:ln>
              <a:solidFill>
                <a:srgbClr val="C00000"/>
              </a:solidFill>
              <a:effectLst/>
              <a:uLnTx/>
              <a:uFillTx/>
              <a:latin typeface="Calibri" panose="020F0502020204030204"/>
              <a:ea typeface="+mj-ea"/>
              <a:cs typeface="+mj-cs"/>
            </a:endParaRPr>
          </a:p>
        </p:txBody>
      </p:sp>
      <p:sp>
        <p:nvSpPr>
          <p:cNvPr id="12" name="TextovéPole 11">
            <a:extLst>
              <a:ext uri="{FF2B5EF4-FFF2-40B4-BE49-F238E27FC236}">
                <a16:creationId xmlns:a16="http://schemas.microsoft.com/office/drawing/2014/main" id="{E13DD023-5359-F9D7-2C2B-77A9728ECDDA}"/>
              </a:ext>
            </a:extLst>
          </p:cNvPr>
          <p:cNvSpPr txBox="1"/>
          <p:nvPr/>
        </p:nvSpPr>
        <p:spPr>
          <a:xfrm>
            <a:off x="10325100" y="3541753"/>
            <a:ext cx="1809750" cy="369332"/>
          </a:xfrm>
          <a:prstGeom prst="rect">
            <a:avLst/>
          </a:prstGeom>
          <a:solidFill>
            <a:srgbClr val="FFC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1 427 PZS (66%)</a:t>
            </a:r>
          </a:p>
        </p:txBody>
      </p:sp>
      <p:sp>
        <p:nvSpPr>
          <p:cNvPr id="13" name="Pravá složená závorka 12">
            <a:extLst>
              <a:ext uri="{FF2B5EF4-FFF2-40B4-BE49-F238E27FC236}">
                <a16:creationId xmlns:a16="http://schemas.microsoft.com/office/drawing/2014/main" id="{3DC7A49B-A5A5-F28B-8BA1-198FA87A3C1E}"/>
              </a:ext>
            </a:extLst>
          </p:cNvPr>
          <p:cNvSpPr/>
          <p:nvPr/>
        </p:nvSpPr>
        <p:spPr>
          <a:xfrm>
            <a:off x="9891712" y="3257550"/>
            <a:ext cx="276225" cy="9525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Pravá složená závorka 13">
            <a:extLst>
              <a:ext uri="{FF2B5EF4-FFF2-40B4-BE49-F238E27FC236}">
                <a16:creationId xmlns:a16="http://schemas.microsoft.com/office/drawing/2014/main" id="{FBB48257-4CBD-6D70-7EB0-5E4208F0598C}"/>
              </a:ext>
            </a:extLst>
          </p:cNvPr>
          <p:cNvSpPr/>
          <p:nvPr/>
        </p:nvSpPr>
        <p:spPr>
          <a:xfrm>
            <a:off x="5202988" y="1400174"/>
            <a:ext cx="378662" cy="527283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Šipka: doprava 14">
            <a:extLst>
              <a:ext uri="{FF2B5EF4-FFF2-40B4-BE49-F238E27FC236}">
                <a16:creationId xmlns:a16="http://schemas.microsoft.com/office/drawing/2014/main" id="{20B8B571-C281-1CDE-8B1A-EB5B40B9BEF0}"/>
              </a:ext>
            </a:extLst>
          </p:cNvPr>
          <p:cNvSpPr/>
          <p:nvPr/>
        </p:nvSpPr>
        <p:spPr>
          <a:xfrm>
            <a:off x="5392319" y="287511"/>
            <a:ext cx="762001" cy="59359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28680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5C0DAE3-2B75-C32B-6714-254CFCF32BC3}"/>
              </a:ext>
            </a:extLst>
          </p:cNvPr>
          <p:cNvSpPr>
            <a:spLocks noGrp="1"/>
          </p:cNvSpPr>
          <p:nvPr>
            <p:ph type="title"/>
            <p:custDataLst>
              <p:tags r:id="rId1"/>
            </p:custDataLst>
          </p:nvPr>
        </p:nvSpPr>
        <p:spPr>
          <a:xfrm>
            <a:off x="491666" y="160257"/>
            <a:ext cx="10515600" cy="631595"/>
          </a:xfrm>
        </p:spPr>
        <p:txBody>
          <a:bodyPr/>
          <a:lstStyle/>
          <a:p>
            <a:pPr algn="ctr"/>
            <a:r>
              <a:rPr lang="cs-CZ" dirty="0"/>
              <a:t>Rozložení rizika není mezi regiony rovnoměrné </a:t>
            </a:r>
          </a:p>
        </p:txBody>
      </p:sp>
      <p:pic>
        <p:nvPicPr>
          <p:cNvPr id="10" name="Obrázek 9">
            <a:extLst>
              <a:ext uri="{FF2B5EF4-FFF2-40B4-BE49-F238E27FC236}">
                <a16:creationId xmlns:a16="http://schemas.microsoft.com/office/drawing/2014/main" id="{6B7C6B96-E87B-A3CE-2EB9-F074FCAAAD91}"/>
              </a:ext>
            </a:extLst>
          </p:cNvPr>
          <p:cNvPicPr>
            <a:picLocks noChangeAspect="1"/>
          </p:cNvPicPr>
          <p:nvPr>
            <p:custDataLst>
              <p:tags r:id="rId2"/>
            </p:custDataLst>
          </p:nvPr>
        </p:nvPicPr>
        <p:blipFill>
          <a:blip r:embed="rId4">
            <a:extLst>
              <a:ext uri="{28A0092B-C50C-407E-A947-70E740481C1C}">
                <a14:useLocalDpi xmlns:a14="http://schemas.microsoft.com/office/drawing/2010/main" val="0"/>
              </a:ext>
            </a:extLst>
          </a:blip>
          <a:srcRect/>
          <a:stretch/>
        </p:blipFill>
        <p:spPr>
          <a:xfrm>
            <a:off x="3042753" y="1554694"/>
            <a:ext cx="8659433" cy="5408081"/>
          </a:xfrm>
          <a:prstGeom prst="rect">
            <a:avLst/>
          </a:prstGeom>
        </p:spPr>
      </p:pic>
      <p:sp>
        <p:nvSpPr>
          <p:cNvPr id="3" name="TextovéPole 2">
            <a:extLst>
              <a:ext uri="{FF2B5EF4-FFF2-40B4-BE49-F238E27FC236}">
                <a16:creationId xmlns:a16="http://schemas.microsoft.com/office/drawing/2014/main" id="{2E5792B5-277B-DA88-C516-AEDD4C6F97FF}"/>
              </a:ext>
            </a:extLst>
          </p:cNvPr>
          <p:cNvSpPr txBox="1"/>
          <p:nvPr/>
        </p:nvSpPr>
        <p:spPr>
          <a:xfrm>
            <a:off x="253136" y="1044689"/>
            <a:ext cx="4785590"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Podíl dětské populace v riziku ztráty péče PLDD (děti bez vykázané </a:t>
            </a:r>
            <a:r>
              <a:rPr kumimoji="0" lang="cs-CZ" sz="2200" b="1" i="0" u="none" strike="noStrike" kern="1200" cap="none" spc="0" normalizeH="0" baseline="0" noProof="0" dirty="0" err="1">
                <a:ln>
                  <a:noFill/>
                </a:ln>
                <a:solidFill>
                  <a:prstClr val="black"/>
                </a:solidFill>
                <a:effectLst/>
                <a:uLnTx/>
                <a:uFillTx/>
                <a:latin typeface="Calibri" panose="020F0502020204030204"/>
                <a:ea typeface="+mn-ea"/>
                <a:cs typeface="+mn-cs"/>
              </a:rPr>
              <a:t>kapitace</a:t>
            </a: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 PLDD nebo v péči ordinace s rizikově ohroženou kapacitou)</a:t>
            </a:r>
          </a:p>
        </p:txBody>
      </p:sp>
      <p:sp>
        <p:nvSpPr>
          <p:cNvPr id="4" name="TextovéPole 3">
            <a:extLst>
              <a:ext uri="{FF2B5EF4-FFF2-40B4-BE49-F238E27FC236}">
                <a16:creationId xmlns:a16="http://schemas.microsoft.com/office/drawing/2014/main" id="{6606454C-4310-F1F4-5378-1F0F4BCCF675}"/>
              </a:ext>
            </a:extLst>
          </p:cNvPr>
          <p:cNvSpPr txBox="1"/>
          <p:nvPr/>
        </p:nvSpPr>
        <p:spPr>
          <a:xfrm>
            <a:off x="8343900" y="1225039"/>
            <a:ext cx="3358286"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200" b="1" i="0" u="none" strike="noStrike" kern="1200" cap="none" spc="0" normalizeH="0" baseline="0" noProof="0" dirty="0">
                <a:ln>
                  <a:noFill/>
                </a:ln>
                <a:solidFill>
                  <a:prstClr val="black"/>
                </a:solidFill>
                <a:effectLst/>
                <a:uLnTx/>
                <a:uFillTx/>
                <a:latin typeface="Calibri" panose="020F0502020204030204"/>
                <a:ea typeface="+mn-ea"/>
                <a:cs typeface="+mn-cs"/>
              </a:rPr>
              <a:t>% populace dětí 0 – 19 let</a:t>
            </a:r>
          </a:p>
        </p:txBody>
      </p:sp>
    </p:spTree>
    <p:extLst>
      <p:ext uri="{BB962C8B-B14F-4D97-AF65-F5344CB8AC3E}">
        <p14:creationId xmlns:p14="http://schemas.microsoft.com/office/powerpoint/2010/main" val="1916350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Nadpis 1">
            <a:extLst>
              <a:ext uri="{FF2B5EF4-FFF2-40B4-BE49-F238E27FC236}">
                <a16:creationId xmlns:a16="http://schemas.microsoft.com/office/drawing/2014/main" id="{DBA5B695-2371-BB14-CCBC-4F3A4D03C24C}"/>
              </a:ext>
            </a:extLst>
          </p:cNvPr>
          <p:cNvSpPr txBox="1">
            <a:spLocks/>
          </p:cNvSpPr>
          <p:nvPr/>
        </p:nvSpPr>
        <p:spPr>
          <a:xfrm>
            <a:off x="195805" y="85682"/>
            <a:ext cx="11530621" cy="11171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EB0000"/>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Hlavní komponenty NZIS využité pro analýzy a predikce kapacit zdravotnického systému  </a:t>
            </a:r>
          </a:p>
        </p:txBody>
      </p:sp>
      <p:sp>
        <p:nvSpPr>
          <p:cNvPr id="17" name="TextovéPole 16">
            <a:extLst>
              <a:ext uri="{FF2B5EF4-FFF2-40B4-BE49-F238E27FC236}">
                <a16:creationId xmlns:a16="http://schemas.microsoft.com/office/drawing/2014/main" id="{A4EBFBCA-9922-EF02-F9C6-C37525FF24A4}"/>
              </a:ext>
            </a:extLst>
          </p:cNvPr>
          <p:cNvSpPr txBox="1"/>
          <p:nvPr/>
        </p:nvSpPr>
        <p:spPr>
          <a:xfrm>
            <a:off x="2232837" y="1163297"/>
            <a:ext cx="9886504"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rPr>
              <a:t>NRZP je klíčovým registrem, který centralizuje data o všech lékařských i nelékařských zdravotnických profesích. Zpravodajskými jednotkami jsou vzdělávací instituce (dokončené vzdělání, získaná způsobilost) a poskytovatelé (skutečný výkon zaměstnání, úvazky). Od 1.1. 2023 je registr napojen i na hlášení zdravotních pojišťoven (pozice pracovníka, úvazky).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rPr>
              <a:t>NRHZS centralizuje data o personálních kapacitách všech segmentů poskytovatelů, o jejich produkci a výkonu. Je referenčním zdrojem dat o přístrojovém vybavení, kapacitách lůžkového fondu a infrastruktuře poskytovatelů.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cs-CZ" sz="2000" b="1" i="0" u="none" strike="noStrike" kern="1200" cap="none" spc="0" normalizeH="0" baseline="0" noProof="0" dirty="0">
                <a:ln>
                  <a:noFill/>
                </a:ln>
                <a:solidFill>
                  <a:prstClr val="black"/>
                </a:solidFill>
                <a:effectLst/>
                <a:uLnTx/>
                <a:uFillTx/>
                <a:latin typeface="Calibri" panose="020F0502020204030204"/>
                <a:ea typeface="+mn-ea"/>
                <a:cs typeface="+mn-cs"/>
              </a:rPr>
              <a:t>Roční výkazy o personálních kapacitách zdravotnických zařízení v ČR</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cs-CZ" sz="2000" b="1" i="0" u="none" strike="noStrike" kern="1200" cap="none" spc="0" normalizeH="0" baseline="0" noProof="0" dirty="0">
                <a:ln>
                  <a:noFill/>
                </a:ln>
                <a:solidFill>
                  <a:prstClr val="black"/>
                </a:solidFill>
                <a:effectLst/>
                <a:uLnTx/>
                <a:uFillTx/>
                <a:latin typeface="Calibri" panose="020F0502020204030204"/>
                <a:ea typeface="+mn-ea"/>
                <a:cs typeface="+mn-cs"/>
              </a:rPr>
              <a:t>Roční výkaz o zaměstnavatelích, evidenčním počtu zaměstnanců, smluvních pracovnících a odměňování, E(MZ) 4-01.</a:t>
            </a:r>
            <a:endParaRPr kumimoji="0" lang="cs-CZ" sz="200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pic>
        <p:nvPicPr>
          <p:cNvPr id="18" name="Picture 16" descr="http://t3.gstatic.com/images?q=tbn:ANd9GcQcJxskDqnVD5QpYG4wNPrHjkMQ3yWcw6e0BS11wFJM7mul-Om4JA">
            <a:extLst>
              <a:ext uri="{FF2B5EF4-FFF2-40B4-BE49-F238E27FC236}">
                <a16:creationId xmlns:a16="http://schemas.microsoft.com/office/drawing/2014/main" id="{7E7DA831-342F-3A5B-32E3-A8CFF40DA3B4}"/>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22413" y="5298510"/>
            <a:ext cx="417140" cy="51182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6" descr="http://t3.gstatic.com/images?q=tbn:ANd9GcQcJxskDqnVD5QpYG4wNPrHjkMQ3yWcw6e0BS11wFJM7mul-Om4JA">
            <a:extLst>
              <a:ext uri="{FF2B5EF4-FFF2-40B4-BE49-F238E27FC236}">
                <a16:creationId xmlns:a16="http://schemas.microsoft.com/office/drawing/2014/main" id="{006038B6-8713-0119-23A9-42FBC714435C}"/>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22413" y="3338812"/>
            <a:ext cx="417141" cy="53729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http://t3.gstatic.com/images?q=tbn:ANd9GcQcJxskDqnVD5QpYG4wNPrHjkMQ3yWcw6e0BS11wFJM7mul-Om4JA">
            <a:extLst>
              <a:ext uri="{FF2B5EF4-FFF2-40B4-BE49-F238E27FC236}">
                <a16:creationId xmlns:a16="http://schemas.microsoft.com/office/drawing/2014/main" id="{1FFDD377-DC6B-5C07-F3E3-5D21088216D4}"/>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22413" y="1735625"/>
            <a:ext cx="417140" cy="511828"/>
          </a:xfrm>
          <a:prstGeom prst="rect">
            <a:avLst/>
          </a:prstGeom>
          <a:noFill/>
          <a:extLst>
            <a:ext uri="{909E8E84-426E-40DD-AFC4-6F175D3DCCD1}">
              <a14:hiddenFill xmlns:a14="http://schemas.microsoft.com/office/drawing/2010/main">
                <a:solidFill>
                  <a:srgbClr val="FFFFFF"/>
                </a:solidFill>
              </a14:hiddenFill>
            </a:ext>
          </a:extLst>
        </p:spPr>
      </p:pic>
      <p:sp>
        <p:nvSpPr>
          <p:cNvPr id="21" name="TextovéPole 20">
            <a:extLst>
              <a:ext uri="{FF2B5EF4-FFF2-40B4-BE49-F238E27FC236}">
                <a16:creationId xmlns:a16="http://schemas.microsoft.com/office/drawing/2014/main" id="{664DF2AD-7559-64A7-2C29-6CF4FB338BD4}"/>
              </a:ext>
            </a:extLst>
          </p:cNvPr>
          <p:cNvSpPr txBox="1"/>
          <p:nvPr/>
        </p:nvSpPr>
        <p:spPr>
          <a:xfrm>
            <a:off x="33414" y="1171085"/>
            <a:ext cx="165946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0" cap="none" spc="0" normalizeH="0" baseline="0" noProof="0" dirty="0">
                <a:ln>
                  <a:noFill/>
                </a:ln>
                <a:solidFill>
                  <a:srgbClr val="C00000"/>
                </a:solidFill>
                <a:effectLst/>
                <a:uLnTx/>
                <a:uFillTx/>
                <a:latin typeface="Calibri" panose="020F0502020204030204"/>
                <a:ea typeface="+mn-ea"/>
                <a:cs typeface="+mn-cs"/>
              </a:rPr>
              <a:t>Národní registr zdravotnických pracovníků</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0" cap="none" spc="0" normalizeH="0" baseline="0" noProof="0" dirty="0">
                <a:ln>
                  <a:noFill/>
                </a:ln>
                <a:solidFill>
                  <a:srgbClr val="C00000"/>
                </a:solidFill>
                <a:effectLst/>
                <a:uLnTx/>
                <a:uFillTx/>
                <a:latin typeface="Calibri" panose="020F0502020204030204"/>
                <a:ea typeface="+mn-ea"/>
                <a:cs typeface="+mn-cs"/>
              </a:rPr>
              <a:t>(NRZP) </a:t>
            </a:r>
          </a:p>
        </p:txBody>
      </p:sp>
      <p:sp>
        <p:nvSpPr>
          <p:cNvPr id="22" name="TextovéPole 21">
            <a:extLst>
              <a:ext uri="{FF2B5EF4-FFF2-40B4-BE49-F238E27FC236}">
                <a16:creationId xmlns:a16="http://schemas.microsoft.com/office/drawing/2014/main" id="{354717EC-A83E-064C-4ADE-4888AEBCEBCB}"/>
              </a:ext>
            </a:extLst>
          </p:cNvPr>
          <p:cNvSpPr txBox="1"/>
          <p:nvPr/>
        </p:nvSpPr>
        <p:spPr>
          <a:xfrm>
            <a:off x="33414" y="2987423"/>
            <a:ext cx="1659470"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0" cap="none" spc="0" normalizeH="0" baseline="0" noProof="0" dirty="0">
                <a:ln>
                  <a:noFill/>
                </a:ln>
                <a:solidFill>
                  <a:srgbClr val="C00000"/>
                </a:solidFill>
                <a:effectLst/>
                <a:uLnTx/>
                <a:uFillTx/>
                <a:latin typeface="Calibri" panose="020F0502020204030204"/>
                <a:ea typeface="+mn-ea"/>
                <a:cs typeface="+mn-cs"/>
              </a:rPr>
              <a:t>Národní registr hrazených zdravotních služeb (NRHZS)</a:t>
            </a:r>
          </a:p>
        </p:txBody>
      </p:sp>
      <p:sp>
        <p:nvSpPr>
          <p:cNvPr id="23" name="TextovéPole 22">
            <a:extLst>
              <a:ext uri="{FF2B5EF4-FFF2-40B4-BE49-F238E27FC236}">
                <a16:creationId xmlns:a16="http://schemas.microsoft.com/office/drawing/2014/main" id="{C94E780C-3212-F13E-8311-9334ED6F0789}"/>
              </a:ext>
            </a:extLst>
          </p:cNvPr>
          <p:cNvSpPr txBox="1"/>
          <p:nvPr/>
        </p:nvSpPr>
        <p:spPr>
          <a:xfrm>
            <a:off x="98491" y="4530784"/>
            <a:ext cx="1659470"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0" cap="none" spc="0" normalizeH="0" baseline="0" noProof="0" dirty="0">
                <a:ln>
                  <a:noFill/>
                </a:ln>
                <a:solidFill>
                  <a:srgbClr val="C00000"/>
                </a:solidFill>
                <a:effectLst/>
                <a:uLnTx/>
                <a:uFillTx/>
                <a:latin typeface="Calibri" panose="020F0502020204030204"/>
                <a:ea typeface="+mn-ea"/>
                <a:cs typeface="+mn-cs"/>
              </a:rPr>
              <a:t>Statistická šetření v rámci státní statistické služby</a:t>
            </a:r>
          </a:p>
        </p:txBody>
      </p:sp>
    </p:spTree>
    <p:extLst>
      <p:ext uri="{BB962C8B-B14F-4D97-AF65-F5344CB8AC3E}">
        <p14:creationId xmlns:p14="http://schemas.microsoft.com/office/powerpoint/2010/main" val="24609248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Nadpis 1">
            <a:extLst>
              <a:ext uri="{FF2B5EF4-FFF2-40B4-BE49-F238E27FC236}">
                <a16:creationId xmlns:a16="http://schemas.microsoft.com/office/drawing/2014/main" id="{473E9B45-49B3-E061-AF23-6F7082688126}"/>
              </a:ext>
            </a:extLst>
          </p:cNvPr>
          <p:cNvSpPr txBox="1">
            <a:spLocks/>
          </p:cNvSpPr>
          <p:nvPr/>
        </p:nvSpPr>
        <p:spPr>
          <a:xfrm>
            <a:off x="263572" y="121198"/>
            <a:ext cx="11382467" cy="7100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C22728"/>
                </a:solidFill>
                <a:effectLst/>
                <a:latin typeface="+mn-lt"/>
                <a:ea typeface="+mj-ea"/>
                <a:cs typeface="+mj-cs"/>
              </a:defRPr>
            </a:lvl1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Ukázky analytických výstupů a komplexních modelů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z vyvinutého datového úložiště NZIS</a:t>
            </a:r>
          </a:p>
        </p:txBody>
      </p:sp>
      <p:sp>
        <p:nvSpPr>
          <p:cNvPr id="2" name="TextovéPole 1">
            <a:extLst>
              <a:ext uri="{FF2B5EF4-FFF2-40B4-BE49-F238E27FC236}">
                <a16:creationId xmlns:a16="http://schemas.microsoft.com/office/drawing/2014/main" id="{17EA4C6A-3949-6937-8782-A11F6945F6B9}"/>
              </a:ext>
            </a:extLst>
          </p:cNvPr>
          <p:cNvSpPr txBox="1"/>
          <p:nvPr/>
        </p:nvSpPr>
        <p:spPr>
          <a:xfrm>
            <a:off x="807195" y="1153392"/>
            <a:ext cx="10295220" cy="830997"/>
          </a:xfrm>
          <a:prstGeom prst="rect">
            <a:avLst/>
          </a:prstGeom>
          <a:solidFill>
            <a:srgbClr val="D71440"/>
          </a:solidFill>
        </p:spPr>
        <p:txBody>
          <a:bodyPr wrap="square" rtlCol="0">
            <a:spAutoFit/>
          </a:bodyPr>
          <a:lstStyle/>
          <a:p>
            <a:pPr marL="914400" marR="0" lvl="2" indent="0" algn="just" defTabSz="914400" rtl="0" eaLnBrk="1" fontAlgn="auto" latinLnBrk="0" hangingPunct="1">
              <a:lnSpc>
                <a:spcPct val="100000"/>
              </a:lnSpc>
              <a:spcBef>
                <a:spcPts val="200"/>
              </a:spcBef>
              <a:spcAft>
                <a:spcPts val="0"/>
              </a:spcAft>
              <a:buClrTx/>
              <a:buSzTx/>
              <a:buFontTx/>
              <a:buNone/>
              <a:tabLst/>
              <a:defRPr/>
            </a:pPr>
            <a:r>
              <a:rPr kumimoji="0" lang="cs-CZ" sz="2400" b="1" i="0" u="none" strike="noStrike" kern="1200" cap="none" spc="0" normalizeH="0" baseline="0" noProof="0" dirty="0">
                <a:ln>
                  <a:noFill/>
                </a:ln>
                <a:solidFill>
                  <a:prstClr val="white"/>
                </a:solidFill>
                <a:effectLst/>
                <a:uLnTx/>
                <a:uFillTx/>
                <a:latin typeface="Calibri" panose="020F0502020204030204"/>
                <a:ea typeface="+mn-ea"/>
                <a:cs typeface="+mn-cs"/>
              </a:rPr>
              <a:t>Příklad č. 5. </a:t>
            </a:r>
            <a:r>
              <a:rPr kumimoji="0" lang="cs-CZ" sz="2400" b="1" i="0" u="none" strike="noStrike" kern="1200" cap="none" spc="0" normalizeH="0" baseline="0" noProof="0" dirty="0">
                <a:ln>
                  <a:noFill/>
                </a:ln>
                <a:solidFill>
                  <a:prstClr val="white"/>
                </a:solidFill>
                <a:effectLst/>
                <a:uLnTx/>
                <a:uFillTx/>
                <a:latin typeface="Calibri" panose="020F0502020204030204" pitchFamily="34" charset="0"/>
                <a:ea typeface="Times New Roman" panose="02020603050405020304" pitchFamily="18" charset="0"/>
                <a:cs typeface="Times New Roman" panose="02020603050405020304" pitchFamily="18" charset="0"/>
              </a:rPr>
              <a:t>Standardizované prediktivní modely pracovního zařazení a vytížení lékařských a nelékařských profesí v lůžkové péči </a:t>
            </a:r>
            <a:endParaRPr kumimoji="0" lang="en-GB" sz="2400" b="1" i="0" u="none" strike="noStrike" kern="1200" cap="none" spc="0" normalizeH="0" baseline="0" noProof="0" dirty="0">
              <a:ln>
                <a:noFill/>
              </a:ln>
              <a:solidFill>
                <a:prstClr val="white"/>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Nadpis 4">
            <a:extLst>
              <a:ext uri="{FF2B5EF4-FFF2-40B4-BE49-F238E27FC236}">
                <a16:creationId xmlns:a16="http://schemas.microsoft.com/office/drawing/2014/main" id="{20F7CEB0-3126-9BE8-D0F6-44A061AF5862}"/>
              </a:ext>
            </a:extLst>
          </p:cNvPr>
          <p:cNvSpPr txBox="1">
            <a:spLocks/>
          </p:cNvSpPr>
          <p:nvPr/>
        </p:nvSpPr>
        <p:spPr>
          <a:xfrm>
            <a:off x="433769" y="2046734"/>
            <a:ext cx="11212270" cy="331497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cs-CZ" sz="2600" b="1" kern="1200" dirty="0" smtClean="0">
                <a:solidFill>
                  <a:srgbClr val="D71440"/>
                </a:solidFill>
                <a:latin typeface="+mn-lt"/>
                <a:ea typeface="+mn-ea"/>
                <a:cs typeface="+mn-cs"/>
              </a:defRPr>
            </a:lvl1pPr>
          </a:lstStyle>
          <a:p>
            <a:pPr marL="0" marR="0" lvl="0" indent="0" algn="ctr" defTabSz="914400" rtl="0" eaLnBrk="1" fontAlgn="auto" latinLnBrk="0" hangingPunct="1">
              <a:lnSpc>
                <a:spcPct val="90000"/>
              </a:lnSpc>
              <a:spcBef>
                <a:spcPts val="1200"/>
              </a:spcBef>
              <a:spcAft>
                <a:spcPts val="1200"/>
              </a:spcAft>
              <a:buClrTx/>
              <a:buSzTx/>
              <a:buFontTx/>
              <a:buNone/>
              <a:tabLst/>
              <a:defRPr/>
            </a:pPr>
            <a:r>
              <a:rPr lang="cs-CZ"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Samotné vyhodnocení objemu úvazků nebo počtu zaměstnaných zdravotnických profesionálů nemusí vypovídat o adekvátnosti obsazení určitých provozů nebo segmentů služeb, a to ani při standardizaci na počet obyvatel regionu. Z toho důvodu využívají integrační algoritmy datového úložiště sofistikovanější analýzy, které avšak ke standardizaci vyžadují dodatečné externí zdroje dat. Jde například o platné předpisy obsazenosti daných typů pracovišť (personální vyhláška), standardy optimální produkce (ambulantní segment, registrující segment primární péče) nebo přehledy dat o pracovní náročnosti ukazující na nedostatek běžných úvazkových kapacit (množství zaměstnanců na dohody, práce na přesčas, apod.)</a:t>
            </a:r>
            <a:endParaRPr kumimoji="0" lang="en-GB" sz="2000" b="0" i="0" u="none" strike="noStrike" kern="1200" cap="none" spc="0" normalizeH="0" baseline="0" noProof="0" dirty="0">
              <a:ln>
                <a:noFill/>
              </a:ln>
              <a:solidFill>
                <a:schemeClr val="tx1"/>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4" name="Šipka: dolů 3">
            <a:extLst>
              <a:ext uri="{FF2B5EF4-FFF2-40B4-BE49-F238E27FC236}">
                <a16:creationId xmlns:a16="http://schemas.microsoft.com/office/drawing/2014/main" id="{F5C96EBC-200D-8A26-390B-8036BF7ED91F}"/>
              </a:ext>
            </a:extLst>
          </p:cNvPr>
          <p:cNvSpPr/>
          <p:nvPr/>
        </p:nvSpPr>
        <p:spPr>
          <a:xfrm>
            <a:off x="4868955" y="5787460"/>
            <a:ext cx="1880755" cy="78970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ovéPole 5">
            <a:extLst>
              <a:ext uri="{FF2B5EF4-FFF2-40B4-BE49-F238E27FC236}">
                <a16:creationId xmlns:a16="http://schemas.microsoft.com/office/drawing/2014/main" id="{26D22848-5A0C-1C0D-E8E3-5C149E082C90}"/>
              </a:ext>
            </a:extLst>
          </p:cNvPr>
          <p:cNvSpPr txBox="1"/>
          <p:nvPr/>
        </p:nvSpPr>
        <p:spPr>
          <a:xfrm>
            <a:off x="727364" y="5242695"/>
            <a:ext cx="11030867"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1200"/>
              </a:spcBef>
              <a:spcAft>
                <a:spcPts val="1200"/>
              </a:spcAft>
              <a:buClrTx/>
              <a:buSzTx/>
              <a:buFontTx/>
              <a:buNone/>
              <a:tabLst/>
              <a:defRPr/>
            </a:pPr>
            <a:r>
              <a:rPr kumimoji="0" lang="cs-CZ"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Následující ukázky dokládají aplikaci těchto modelů pro predikci dostupné či chybějící kapacity v lůžkové péči                 a pro posouzení zátěže zdravotnického personálu v lůžkovém segmentu péče. </a:t>
            </a:r>
            <a:endPar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815290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a:extLst>
              <a:ext uri="{FF2B5EF4-FFF2-40B4-BE49-F238E27FC236}">
                <a16:creationId xmlns:a16="http://schemas.microsoft.com/office/drawing/2014/main" id="{7F284B7E-2173-4497-9DB1-212E4AF8C74D}"/>
              </a:ext>
            </a:extLst>
          </p:cNvPr>
          <p:cNvSpPr>
            <a:spLocks noGrp="1"/>
          </p:cNvSpPr>
          <p:nvPr>
            <p:ph type="title"/>
          </p:nvPr>
        </p:nvSpPr>
        <p:spPr>
          <a:xfrm>
            <a:off x="427798" y="0"/>
            <a:ext cx="10923104" cy="648072"/>
          </a:xfrm>
        </p:spPr>
        <p:txBody>
          <a:bodyPr/>
          <a:lstStyle/>
          <a:p>
            <a:r>
              <a:rPr lang="cs-CZ" sz="2800" b="1" dirty="0">
                <a:solidFill>
                  <a:srgbClr val="D71440"/>
                </a:solidFill>
                <a:latin typeface="+mn-lt"/>
              </a:rPr>
              <a:t>Výpočet potřebných úvazků dle stavu lůžkového fondu v roce 2023</a:t>
            </a:r>
          </a:p>
        </p:txBody>
      </p:sp>
      <p:graphicFrame>
        <p:nvGraphicFramePr>
          <p:cNvPr id="7" name="Zástupný symbol pro obsah 6">
            <a:extLst>
              <a:ext uri="{FF2B5EF4-FFF2-40B4-BE49-F238E27FC236}">
                <a16:creationId xmlns:a16="http://schemas.microsoft.com/office/drawing/2014/main" id="{B5D971AE-FF10-433A-8A1D-25B6C9BA7E43}"/>
              </a:ext>
            </a:extLst>
          </p:cNvPr>
          <p:cNvGraphicFramePr>
            <a:graphicFrameLocks noGrp="1"/>
          </p:cNvGraphicFramePr>
          <p:nvPr>
            <p:ph idx="1"/>
          </p:nvPr>
        </p:nvGraphicFramePr>
        <p:xfrm>
          <a:off x="427798" y="1013931"/>
          <a:ext cx="11336403" cy="3430746"/>
        </p:xfrm>
        <a:graphic>
          <a:graphicData uri="http://schemas.openxmlformats.org/drawingml/2006/table">
            <a:tbl>
              <a:tblPr firstRow="1" lastRow="1">
                <a:tableStyleId>{9D7B26C5-4107-4FEC-AEDC-1716B250A1EF}</a:tableStyleId>
              </a:tblPr>
              <a:tblGrid>
                <a:gridCol w="1277533">
                  <a:extLst>
                    <a:ext uri="{9D8B030D-6E8A-4147-A177-3AD203B41FA5}">
                      <a16:colId xmlns:a16="http://schemas.microsoft.com/office/drawing/2014/main" val="3188356507"/>
                    </a:ext>
                  </a:extLst>
                </a:gridCol>
                <a:gridCol w="1797208">
                  <a:extLst>
                    <a:ext uri="{9D8B030D-6E8A-4147-A177-3AD203B41FA5}">
                      <a16:colId xmlns:a16="http://schemas.microsoft.com/office/drawing/2014/main" val="2931103384"/>
                    </a:ext>
                  </a:extLst>
                </a:gridCol>
                <a:gridCol w="1039349">
                  <a:extLst>
                    <a:ext uri="{9D8B030D-6E8A-4147-A177-3AD203B41FA5}">
                      <a16:colId xmlns:a16="http://schemas.microsoft.com/office/drawing/2014/main" val="491560824"/>
                    </a:ext>
                  </a:extLst>
                </a:gridCol>
                <a:gridCol w="1147615">
                  <a:extLst>
                    <a:ext uri="{9D8B030D-6E8A-4147-A177-3AD203B41FA5}">
                      <a16:colId xmlns:a16="http://schemas.microsoft.com/office/drawing/2014/main" val="305583215"/>
                    </a:ext>
                  </a:extLst>
                </a:gridCol>
                <a:gridCol w="1039349">
                  <a:extLst>
                    <a:ext uri="{9D8B030D-6E8A-4147-A177-3AD203B41FA5}">
                      <a16:colId xmlns:a16="http://schemas.microsoft.com/office/drawing/2014/main" val="677474720"/>
                    </a:ext>
                  </a:extLst>
                </a:gridCol>
                <a:gridCol w="1039349">
                  <a:extLst>
                    <a:ext uri="{9D8B030D-6E8A-4147-A177-3AD203B41FA5}">
                      <a16:colId xmlns:a16="http://schemas.microsoft.com/office/drawing/2014/main" val="3644636021"/>
                    </a:ext>
                  </a:extLst>
                </a:gridCol>
                <a:gridCol w="1332000">
                  <a:extLst>
                    <a:ext uri="{9D8B030D-6E8A-4147-A177-3AD203B41FA5}">
                      <a16:colId xmlns:a16="http://schemas.microsoft.com/office/drawing/2014/main" val="369964743"/>
                    </a:ext>
                  </a:extLst>
                </a:gridCol>
                <a:gridCol w="1332000">
                  <a:extLst>
                    <a:ext uri="{9D8B030D-6E8A-4147-A177-3AD203B41FA5}">
                      <a16:colId xmlns:a16="http://schemas.microsoft.com/office/drawing/2014/main" val="1253631553"/>
                    </a:ext>
                  </a:extLst>
                </a:gridCol>
                <a:gridCol w="1332000">
                  <a:extLst>
                    <a:ext uri="{9D8B030D-6E8A-4147-A177-3AD203B41FA5}">
                      <a16:colId xmlns:a16="http://schemas.microsoft.com/office/drawing/2014/main" val="4127967483"/>
                    </a:ext>
                  </a:extLst>
                </a:gridCol>
              </a:tblGrid>
              <a:tr h="648000">
                <a:tc>
                  <a:txBody>
                    <a:bodyPr/>
                    <a:lstStyle/>
                    <a:p>
                      <a:pPr algn="l" fontAlgn="b"/>
                      <a:r>
                        <a:rPr lang="cs-CZ" sz="1400" b="1" i="0" u="none" strike="noStrike" dirty="0">
                          <a:solidFill>
                            <a:srgbClr val="000000"/>
                          </a:solidFill>
                          <a:effectLst/>
                          <a:latin typeface="+mn-lt"/>
                        </a:rPr>
                        <a:t>Typ lůžka</a:t>
                      </a:r>
                    </a:p>
                  </a:txBody>
                  <a:tcPr marL="6350" marR="6350" marT="6350" marB="0" anchor="ctr"/>
                </a:tc>
                <a:tc>
                  <a:txBody>
                    <a:bodyPr/>
                    <a:lstStyle/>
                    <a:p>
                      <a:pPr algn="l" fontAlgn="b"/>
                      <a:r>
                        <a:rPr lang="cs-CZ" sz="1400" b="1" i="0" u="none" strike="noStrike" dirty="0">
                          <a:solidFill>
                            <a:srgbClr val="000000"/>
                          </a:solidFill>
                          <a:effectLst/>
                          <a:latin typeface="+mn-lt"/>
                        </a:rPr>
                        <a:t>Forma péče</a:t>
                      </a:r>
                    </a:p>
                  </a:txBody>
                  <a:tcPr marL="6350" marR="6350" marT="6350" marB="0" anchor="ctr"/>
                </a:tc>
                <a:tc>
                  <a:txBody>
                    <a:bodyPr/>
                    <a:lstStyle/>
                    <a:p>
                      <a:pPr algn="l" fontAlgn="b"/>
                      <a:r>
                        <a:rPr lang="cs-CZ" sz="1400" b="1" i="0" u="none" strike="noStrike" dirty="0">
                          <a:solidFill>
                            <a:srgbClr val="000000"/>
                          </a:solidFill>
                          <a:effectLst/>
                          <a:latin typeface="+mn-lt"/>
                        </a:rPr>
                        <a:t>Počet lůžek</a:t>
                      </a:r>
                    </a:p>
                  </a:txBody>
                  <a:tcPr marL="6350" marR="6350" marT="6350" marB="0" anchor="ctr">
                    <a:solidFill>
                      <a:schemeClr val="bg2">
                        <a:lumMod val="90000"/>
                      </a:schemeClr>
                    </a:solidFill>
                  </a:tcPr>
                </a:tc>
                <a:tc>
                  <a:txBody>
                    <a:bodyPr/>
                    <a:lstStyle/>
                    <a:p>
                      <a:pPr algn="ctr" rtl="0" fontAlgn="ctr"/>
                      <a:r>
                        <a:rPr lang="cs-CZ" sz="1400" b="1" u="none" strike="noStrike" dirty="0">
                          <a:effectLst/>
                          <a:latin typeface="+mn-lt"/>
                        </a:rPr>
                        <a:t>Minimální úvazky </a:t>
                      </a:r>
                    </a:p>
                    <a:p>
                      <a:pPr algn="ctr" rtl="0" fontAlgn="ctr"/>
                      <a:r>
                        <a:rPr lang="cs-CZ" sz="1400" b="1" u="none" strike="noStrike" dirty="0">
                          <a:effectLst/>
                          <a:latin typeface="+mn-lt"/>
                        </a:rPr>
                        <a:t>dle vyhlášky</a:t>
                      </a:r>
                      <a:endParaRPr lang="cs-CZ" sz="1400" b="1" i="1" u="none" strike="noStrike" dirty="0">
                        <a:solidFill>
                          <a:srgbClr val="808080"/>
                        </a:solidFill>
                        <a:effectLst/>
                        <a:latin typeface="+mn-lt"/>
                      </a:endParaRPr>
                    </a:p>
                  </a:txBody>
                  <a:tcPr marL="6350" marR="6350" marT="6350" marB="0" anchor="ctr"/>
                </a:tc>
                <a:tc>
                  <a:txBody>
                    <a:bodyPr/>
                    <a:lstStyle/>
                    <a:p>
                      <a:pPr algn="ctr" rtl="0" fontAlgn="ctr"/>
                      <a:r>
                        <a:rPr lang="cs-CZ" sz="1400" b="1" u="none" strike="noStrike" dirty="0">
                          <a:effectLst/>
                          <a:latin typeface="+mn-lt"/>
                        </a:rPr>
                        <a:t>Potřeba úvazků pro SYSTEMIZACI</a:t>
                      </a:r>
                      <a:endParaRPr lang="cs-CZ" sz="1400" b="1" i="0" u="none" strike="noStrike" dirty="0">
                        <a:solidFill>
                          <a:srgbClr val="000000"/>
                        </a:solidFill>
                        <a:effectLst/>
                        <a:latin typeface="+mn-lt"/>
                      </a:endParaRPr>
                    </a:p>
                  </a:txBody>
                  <a:tcPr marL="6350" marR="6350" marT="6350" marB="0" anchor="ctr"/>
                </a:tc>
                <a:tc>
                  <a:txBody>
                    <a:bodyPr/>
                    <a:lstStyle/>
                    <a:p>
                      <a:pPr algn="ctr" rtl="0" fontAlgn="ctr"/>
                      <a:r>
                        <a:rPr lang="cs-CZ" sz="1400" b="1" u="none" strike="noStrike" dirty="0">
                          <a:effectLst/>
                          <a:latin typeface="+mn-lt"/>
                        </a:rPr>
                        <a:t>Přepočet na </a:t>
                      </a:r>
                    </a:p>
                    <a:p>
                      <a:pPr algn="ctr" rtl="0" fontAlgn="ctr"/>
                      <a:r>
                        <a:rPr lang="cs-CZ" sz="1400" b="1" u="none" strike="noStrike" dirty="0">
                          <a:effectLst/>
                          <a:latin typeface="+mn-lt"/>
                        </a:rPr>
                        <a:t>1 lůžko</a:t>
                      </a:r>
                      <a:endParaRPr lang="cs-CZ" sz="1400" b="1" i="0" u="none" strike="noStrike" dirty="0">
                        <a:solidFill>
                          <a:srgbClr val="C00000"/>
                        </a:solidFill>
                        <a:effectLst/>
                        <a:latin typeface="+mn-lt"/>
                      </a:endParaRPr>
                    </a:p>
                  </a:txBody>
                  <a:tcPr marL="6350" marR="6350" marT="6350" marB="0" anchor="ctr"/>
                </a:tc>
                <a:tc>
                  <a:txBody>
                    <a:bodyPr/>
                    <a:lstStyle/>
                    <a:p>
                      <a:pPr algn="ctr" rtl="0" fontAlgn="ctr"/>
                      <a:r>
                        <a:rPr lang="cs-CZ" sz="1400" b="1" u="none" strike="noStrike" dirty="0">
                          <a:effectLst/>
                          <a:latin typeface="+mn-lt"/>
                        </a:rPr>
                        <a:t>Potřeba úvazků LÉKAŘŮ U LŮŽKA</a:t>
                      </a:r>
                      <a:endParaRPr lang="cs-CZ" sz="1400" b="1" i="0" u="none" strike="noStrike" dirty="0">
                        <a:solidFill>
                          <a:srgbClr val="000000"/>
                        </a:solidFill>
                        <a:effectLst/>
                        <a:latin typeface="+mn-lt"/>
                      </a:endParaRPr>
                    </a:p>
                  </a:txBody>
                  <a:tcPr marL="6350" marR="6350" marT="6350" marB="0" anchor="ctr"/>
                </a:tc>
                <a:tc>
                  <a:txBody>
                    <a:bodyPr/>
                    <a:lstStyle/>
                    <a:p>
                      <a:pPr algn="ctr" rtl="0" fontAlgn="ctr"/>
                      <a:r>
                        <a:rPr lang="cs-CZ" sz="1400" b="1" u="none" strike="noStrike" dirty="0">
                          <a:effectLst/>
                          <a:latin typeface="+mn-lt"/>
                        </a:rPr>
                        <a:t>Potřeba úvazků VEDOUCÍ LÉKAŘI</a:t>
                      </a:r>
                      <a:endParaRPr lang="cs-CZ" sz="1400" b="1" i="0" u="none" strike="noStrike" dirty="0">
                        <a:solidFill>
                          <a:srgbClr val="000000"/>
                        </a:solidFill>
                        <a:effectLst/>
                        <a:latin typeface="+mn-lt"/>
                      </a:endParaRPr>
                    </a:p>
                  </a:txBody>
                  <a:tcPr marL="6350" marR="6350" marT="6350" marB="0" anchor="ctr"/>
                </a:tc>
                <a:tc>
                  <a:txBody>
                    <a:bodyPr/>
                    <a:lstStyle/>
                    <a:p>
                      <a:pPr algn="ctr" rtl="0" fontAlgn="ctr"/>
                      <a:r>
                        <a:rPr lang="cs-CZ" sz="1400" b="1" u="none" strike="noStrike" dirty="0">
                          <a:effectLst/>
                          <a:latin typeface="+mn-lt"/>
                        </a:rPr>
                        <a:t>Potřeba úvazků LÉKAŘI CELKEM</a:t>
                      </a:r>
                      <a:endParaRPr lang="cs-CZ" sz="1400" b="1" i="0" u="none" strike="noStrike" dirty="0">
                        <a:solidFill>
                          <a:srgbClr val="000000"/>
                        </a:solidFill>
                        <a:effectLst/>
                        <a:latin typeface="+mn-lt"/>
                      </a:endParaRPr>
                    </a:p>
                  </a:txBody>
                  <a:tcPr marL="6350" marR="6350" marT="6350" marB="0" anchor="ctr">
                    <a:solidFill>
                      <a:schemeClr val="bg2">
                        <a:lumMod val="90000"/>
                      </a:schemeClr>
                    </a:solidFill>
                  </a:tcPr>
                </a:tc>
                <a:extLst>
                  <a:ext uri="{0D108BD9-81ED-4DB2-BD59-A6C34878D82A}">
                    <a16:rowId xmlns:a16="http://schemas.microsoft.com/office/drawing/2014/main" val="238916221"/>
                  </a:ext>
                </a:extLst>
              </a:tr>
              <a:tr h="310190">
                <a:tc>
                  <a:txBody>
                    <a:bodyPr/>
                    <a:lstStyle/>
                    <a:p>
                      <a:pPr algn="l" fontAlgn="b"/>
                      <a:r>
                        <a:rPr lang="cs-CZ" sz="1400" u="none" strike="noStrike" dirty="0">
                          <a:effectLst/>
                        </a:rPr>
                        <a:t>akutní péče</a:t>
                      </a:r>
                      <a:endParaRPr lang="cs-CZ" sz="14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l" fontAlgn="b"/>
                      <a:r>
                        <a:rPr lang="cs-CZ" sz="1400" u="none" strike="noStrike" dirty="0">
                          <a:effectLst/>
                        </a:rPr>
                        <a:t>standardní</a:t>
                      </a:r>
                      <a:endParaRPr lang="cs-CZ" sz="14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rtl="0" fontAlgn="ctr"/>
                      <a:r>
                        <a:rPr lang="cs-CZ" sz="1400" b="0" i="0" u="none" strike="noStrike">
                          <a:solidFill>
                            <a:srgbClr val="000000"/>
                          </a:solidFill>
                          <a:effectLst/>
                          <a:latin typeface="Calibri" panose="020F0502020204030204" pitchFamily="34" charset="0"/>
                        </a:rPr>
                        <a:t>42 304 </a:t>
                      </a:r>
                    </a:p>
                  </a:txBody>
                  <a:tcPr marL="7620" marR="7620" marT="7620" marB="0" anchor="ctr">
                    <a:solidFill>
                      <a:schemeClr val="bg2">
                        <a:lumMod val="90000"/>
                      </a:schemeClr>
                    </a:solidFill>
                  </a:tcPr>
                </a:tc>
                <a:tc>
                  <a:txBody>
                    <a:bodyPr/>
                    <a:lstStyle/>
                    <a:p>
                      <a:pPr algn="ctr" rtl="0" fontAlgn="ctr"/>
                      <a:r>
                        <a:rPr lang="cs-CZ" sz="1400" b="0" i="1" u="none" strike="noStrike" dirty="0">
                          <a:solidFill>
                            <a:srgbClr val="808080"/>
                          </a:solidFill>
                          <a:effectLst/>
                          <a:latin typeface="Calibri" panose="020F0502020204030204" pitchFamily="34" charset="0"/>
                        </a:rPr>
                        <a:t>4,00 </a:t>
                      </a:r>
                    </a:p>
                  </a:txBody>
                  <a:tcPr marL="6350" marR="6350" marT="6350" marB="0" anchor="ctr"/>
                </a:tc>
                <a:tc>
                  <a:txBody>
                    <a:bodyPr/>
                    <a:lstStyle/>
                    <a:p>
                      <a:pPr algn="ctr" rtl="0" fontAlgn="ctr"/>
                      <a:r>
                        <a:rPr lang="cs-CZ" sz="1400" b="0" i="0" u="none" strike="noStrike">
                          <a:solidFill>
                            <a:srgbClr val="000000"/>
                          </a:solidFill>
                          <a:effectLst/>
                          <a:latin typeface="+mn-lt"/>
                        </a:rPr>
                        <a:t>6</a:t>
                      </a:r>
                    </a:p>
                  </a:txBody>
                  <a:tcPr marL="7620" marR="7620" marT="7620" marB="0" anchor="ctr"/>
                </a:tc>
                <a:tc>
                  <a:txBody>
                    <a:bodyPr/>
                    <a:lstStyle/>
                    <a:p>
                      <a:pPr algn="ctr" rtl="0" fontAlgn="ctr"/>
                      <a:r>
                        <a:rPr lang="cs-CZ" sz="1400" b="0" i="0" u="none" strike="noStrike">
                          <a:solidFill>
                            <a:srgbClr val="000000"/>
                          </a:solidFill>
                          <a:effectLst/>
                          <a:latin typeface="+mn-lt"/>
                        </a:rPr>
                        <a:t>0,20 </a:t>
                      </a:r>
                    </a:p>
                  </a:txBody>
                  <a:tcPr marL="7620" marR="7620" marT="7620" marB="0" anchor="ctr"/>
                </a:tc>
                <a:tc>
                  <a:txBody>
                    <a:bodyPr/>
                    <a:lstStyle/>
                    <a:p>
                      <a:pPr algn="ctr" rtl="0" fontAlgn="ctr"/>
                      <a:r>
                        <a:rPr lang="cs-CZ" sz="1400" b="0" i="0" u="none" strike="noStrike">
                          <a:solidFill>
                            <a:srgbClr val="000000"/>
                          </a:solidFill>
                          <a:effectLst/>
                          <a:latin typeface="+mn-lt"/>
                        </a:rPr>
                        <a:t>8 461 </a:t>
                      </a:r>
                    </a:p>
                  </a:txBody>
                  <a:tcPr marL="7620" marR="7620" marT="7620" marB="0" anchor="ctr"/>
                </a:tc>
                <a:tc>
                  <a:txBody>
                    <a:bodyPr/>
                    <a:lstStyle/>
                    <a:p>
                      <a:pPr algn="ctr" rtl="0" fontAlgn="ctr"/>
                      <a:r>
                        <a:rPr lang="cs-CZ" sz="1400" b="0" i="0" u="none" strike="noStrike">
                          <a:solidFill>
                            <a:srgbClr val="000000"/>
                          </a:solidFill>
                          <a:effectLst/>
                          <a:latin typeface="+mn-lt"/>
                        </a:rPr>
                        <a:t>1 410 </a:t>
                      </a:r>
                    </a:p>
                  </a:txBody>
                  <a:tcPr marL="7620" marR="7620" marT="7620" marB="0" anchor="ctr"/>
                </a:tc>
                <a:tc>
                  <a:txBody>
                    <a:bodyPr/>
                    <a:lstStyle/>
                    <a:p>
                      <a:pPr algn="ctr" rtl="0" fontAlgn="ctr"/>
                      <a:r>
                        <a:rPr lang="cs-CZ" sz="1400" b="0" i="0" u="none" strike="noStrike">
                          <a:solidFill>
                            <a:srgbClr val="000000"/>
                          </a:solidFill>
                          <a:effectLst/>
                          <a:latin typeface="+mn-lt"/>
                        </a:rPr>
                        <a:t>9 871 </a:t>
                      </a:r>
                    </a:p>
                  </a:txBody>
                  <a:tcPr marL="7620" marR="7620" marT="7620" marB="0" anchor="ctr">
                    <a:solidFill>
                      <a:schemeClr val="bg2">
                        <a:lumMod val="90000"/>
                      </a:schemeClr>
                    </a:solidFill>
                  </a:tcPr>
                </a:tc>
                <a:extLst>
                  <a:ext uri="{0D108BD9-81ED-4DB2-BD59-A6C34878D82A}">
                    <a16:rowId xmlns:a16="http://schemas.microsoft.com/office/drawing/2014/main" val="2621872934"/>
                  </a:ext>
                </a:extLst>
              </a:tr>
              <a:tr h="310190">
                <a:tc>
                  <a:txBody>
                    <a:bodyPr/>
                    <a:lstStyle/>
                    <a:p>
                      <a:pPr algn="l" fontAlgn="b"/>
                      <a:endParaRPr lang="cs-CZ" sz="1400" b="0" i="0" u="none" strike="noStrike">
                        <a:solidFill>
                          <a:srgbClr val="000000"/>
                        </a:solidFill>
                        <a:effectLst/>
                        <a:latin typeface="Calibri" panose="020F0502020204030204" pitchFamily="34" charset="0"/>
                      </a:endParaRPr>
                    </a:p>
                  </a:txBody>
                  <a:tcPr marL="6350" marR="6350" marT="6350" marB="0" anchor="ctr"/>
                </a:tc>
                <a:tc>
                  <a:txBody>
                    <a:bodyPr/>
                    <a:lstStyle/>
                    <a:p>
                      <a:pPr algn="l" fontAlgn="b"/>
                      <a:r>
                        <a:rPr lang="cs-CZ" sz="1400" u="none" strike="noStrike">
                          <a:effectLst/>
                        </a:rPr>
                        <a:t>resuscitační péče</a:t>
                      </a:r>
                      <a:endParaRPr lang="cs-CZ" sz="1400" b="0" i="0" u="none" strike="noStrike">
                        <a:solidFill>
                          <a:srgbClr val="000000"/>
                        </a:solidFill>
                        <a:effectLst/>
                        <a:latin typeface="Calibri" panose="020F0502020204030204" pitchFamily="34" charset="0"/>
                      </a:endParaRPr>
                    </a:p>
                  </a:txBody>
                  <a:tcPr marL="6350" marR="6350" marT="6350" marB="0" anchor="ctr"/>
                </a:tc>
                <a:tc>
                  <a:txBody>
                    <a:bodyPr/>
                    <a:lstStyle/>
                    <a:p>
                      <a:pPr algn="ctr" rtl="0" fontAlgn="ctr"/>
                      <a:r>
                        <a:rPr lang="cs-CZ" sz="1400" b="0" i="0" u="none" strike="noStrike">
                          <a:solidFill>
                            <a:srgbClr val="292929"/>
                          </a:solidFill>
                          <a:effectLst/>
                          <a:latin typeface="Calibri" panose="020F0502020204030204" pitchFamily="34" charset="0"/>
                        </a:rPr>
                        <a:t>2 861 </a:t>
                      </a:r>
                    </a:p>
                  </a:txBody>
                  <a:tcPr marL="7620" marR="7620" marT="7620" marB="0" anchor="ctr">
                    <a:solidFill>
                      <a:schemeClr val="bg2">
                        <a:lumMod val="90000"/>
                      </a:schemeClr>
                    </a:solidFill>
                  </a:tcPr>
                </a:tc>
                <a:tc>
                  <a:txBody>
                    <a:bodyPr/>
                    <a:lstStyle/>
                    <a:p>
                      <a:pPr algn="ctr" rtl="0" fontAlgn="ctr"/>
                      <a:r>
                        <a:rPr lang="cs-CZ" sz="1400" b="0" i="1" u="none" strike="noStrike">
                          <a:solidFill>
                            <a:srgbClr val="808080"/>
                          </a:solidFill>
                          <a:effectLst/>
                          <a:latin typeface="Calibri" panose="020F0502020204030204" pitchFamily="34" charset="0"/>
                        </a:rPr>
                        <a:t>0,55 </a:t>
                      </a:r>
                    </a:p>
                  </a:txBody>
                  <a:tcPr marL="6350" marR="6350" marT="6350" marB="0" anchor="ctr"/>
                </a:tc>
                <a:tc>
                  <a:txBody>
                    <a:bodyPr/>
                    <a:lstStyle/>
                    <a:p>
                      <a:pPr algn="ctr" rtl="0" fontAlgn="ctr"/>
                      <a:r>
                        <a:rPr lang="cs-CZ" sz="1400" b="0" i="0" u="none" strike="noStrike">
                          <a:solidFill>
                            <a:srgbClr val="000000"/>
                          </a:solidFill>
                          <a:effectLst/>
                          <a:latin typeface="+mn-lt"/>
                        </a:rPr>
                        <a:t>0,55</a:t>
                      </a:r>
                    </a:p>
                  </a:txBody>
                  <a:tcPr marL="7620" marR="7620" marT="7620" marB="0" anchor="ctr"/>
                </a:tc>
                <a:tc>
                  <a:txBody>
                    <a:bodyPr/>
                    <a:lstStyle/>
                    <a:p>
                      <a:pPr algn="ctr" rtl="0" fontAlgn="ctr"/>
                      <a:r>
                        <a:rPr lang="cs-CZ" sz="1400" b="0" i="0" u="none" strike="noStrike">
                          <a:solidFill>
                            <a:srgbClr val="000000"/>
                          </a:solidFill>
                          <a:effectLst/>
                          <a:latin typeface="+mn-lt"/>
                        </a:rPr>
                        <a:t>0,55 </a:t>
                      </a:r>
                    </a:p>
                  </a:txBody>
                  <a:tcPr marL="7620" marR="7620" marT="7620" marB="0" anchor="ctr"/>
                </a:tc>
                <a:tc>
                  <a:txBody>
                    <a:bodyPr/>
                    <a:lstStyle/>
                    <a:p>
                      <a:pPr algn="ctr" rtl="0" fontAlgn="ctr"/>
                      <a:r>
                        <a:rPr lang="cs-CZ" sz="1400" b="0" i="0" u="none" strike="noStrike">
                          <a:solidFill>
                            <a:srgbClr val="000000"/>
                          </a:solidFill>
                          <a:effectLst/>
                          <a:latin typeface="+mn-lt"/>
                        </a:rPr>
                        <a:t>1 573 </a:t>
                      </a:r>
                    </a:p>
                  </a:txBody>
                  <a:tcPr marL="7620" marR="7620" marT="7620" marB="0" anchor="ctr"/>
                </a:tc>
                <a:tc>
                  <a:txBody>
                    <a:bodyPr/>
                    <a:lstStyle/>
                    <a:p>
                      <a:pPr algn="ctr" rtl="0" fontAlgn="ctr"/>
                      <a:r>
                        <a:rPr lang="cs-CZ" sz="1400" b="0" i="0" u="none" strike="noStrike">
                          <a:solidFill>
                            <a:srgbClr val="000000"/>
                          </a:solidFill>
                          <a:effectLst/>
                          <a:latin typeface="+mn-lt"/>
                        </a:rPr>
                        <a:t>572 </a:t>
                      </a:r>
                    </a:p>
                  </a:txBody>
                  <a:tcPr marL="7620" marR="7620" marT="7620" marB="0" anchor="ctr"/>
                </a:tc>
                <a:tc>
                  <a:txBody>
                    <a:bodyPr/>
                    <a:lstStyle/>
                    <a:p>
                      <a:pPr algn="ctr" rtl="0" fontAlgn="ctr"/>
                      <a:r>
                        <a:rPr lang="cs-CZ" sz="1400" b="0" i="0" u="none" strike="noStrike">
                          <a:solidFill>
                            <a:srgbClr val="000000"/>
                          </a:solidFill>
                          <a:effectLst/>
                          <a:latin typeface="+mn-lt"/>
                        </a:rPr>
                        <a:t>2 145 </a:t>
                      </a:r>
                    </a:p>
                  </a:txBody>
                  <a:tcPr marL="7620" marR="7620" marT="7620" marB="0" anchor="ctr">
                    <a:solidFill>
                      <a:schemeClr val="bg2">
                        <a:lumMod val="90000"/>
                      </a:schemeClr>
                    </a:solidFill>
                  </a:tcPr>
                </a:tc>
                <a:extLst>
                  <a:ext uri="{0D108BD9-81ED-4DB2-BD59-A6C34878D82A}">
                    <a16:rowId xmlns:a16="http://schemas.microsoft.com/office/drawing/2014/main" val="1188170172"/>
                  </a:ext>
                </a:extLst>
              </a:tr>
              <a:tr h="611416">
                <a:tc>
                  <a:txBody>
                    <a:bodyPr/>
                    <a:lstStyle/>
                    <a:p>
                      <a:pPr algn="l" fontAlgn="b"/>
                      <a:endParaRPr lang="cs-CZ" sz="1400" b="0" i="0" u="none" strike="noStrike">
                        <a:solidFill>
                          <a:srgbClr val="000000"/>
                        </a:solidFill>
                        <a:effectLst/>
                        <a:latin typeface="Calibri" panose="020F0502020204030204" pitchFamily="34" charset="0"/>
                      </a:endParaRPr>
                    </a:p>
                  </a:txBody>
                  <a:tcPr marL="6350" marR="6350" marT="6350" marB="0" anchor="ctr">
                    <a:lnB w="12700" cap="flat" cmpd="sng" algn="ctr">
                      <a:solidFill>
                        <a:schemeClr val="tx1"/>
                      </a:solidFill>
                      <a:prstDash val="solid"/>
                      <a:round/>
                      <a:headEnd type="none" w="med" len="med"/>
                      <a:tailEnd type="none" w="med" len="med"/>
                    </a:lnB>
                  </a:tcPr>
                </a:tc>
                <a:tc>
                  <a:txBody>
                    <a:bodyPr/>
                    <a:lstStyle/>
                    <a:p>
                      <a:pPr algn="l" fontAlgn="b"/>
                      <a:r>
                        <a:rPr lang="cs-CZ" sz="1400" u="none" strike="noStrike" dirty="0">
                          <a:effectLst/>
                        </a:rPr>
                        <a:t>jednotka intenzivní péče</a:t>
                      </a:r>
                      <a:endParaRPr lang="cs-CZ" sz="1400" b="0" i="0" u="none" strike="noStrike" dirty="0">
                        <a:solidFill>
                          <a:srgbClr val="000000"/>
                        </a:solidFill>
                        <a:effectLst/>
                        <a:latin typeface="Calibri" panose="020F0502020204030204" pitchFamily="34" charset="0"/>
                      </a:endParaRPr>
                    </a:p>
                  </a:txBody>
                  <a:tcPr marL="6350" marR="6350" marT="6350" marB="0" anchor="ctr">
                    <a:lnB w="12700" cap="flat" cmpd="sng" algn="ctr">
                      <a:solidFill>
                        <a:schemeClr val="tx1"/>
                      </a:solidFill>
                      <a:prstDash val="solid"/>
                      <a:round/>
                      <a:headEnd type="none" w="med" len="med"/>
                      <a:tailEnd type="none" w="med" len="med"/>
                    </a:lnB>
                  </a:tcPr>
                </a:tc>
                <a:tc>
                  <a:txBody>
                    <a:bodyPr/>
                    <a:lstStyle/>
                    <a:p>
                      <a:pPr algn="ctr" rtl="0" fontAlgn="ctr"/>
                      <a:r>
                        <a:rPr lang="cs-CZ" sz="1400" b="0" i="0" u="none" strike="noStrike">
                          <a:solidFill>
                            <a:srgbClr val="292929"/>
                          </a:solidFill>
                          <a:effectLst/>
                          <a:latin typeface="Calibri" panose="020F0502020204030204" pitchFamily="34" charset="0"/>
                        </a:rPr>
                        <a:t>2 861 </a:t>
                      </a:r>
                    </a:p>
                  </a:txBody>
                  <a:tcPr marL="7620" marR="7620" marT="7620" marB="0" anchor="ctr">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rtl="0" fontAlgn="ctr"/>
                      <a:r>
                        <a:rPr lang="cs-CZ" sz="1400" b="0" i="1" u="none" strike="noStrike">
                          <a:solidFill>
                            <a:srgbClr val="808080"/>
                          </a:solidFill>
                          <a:effectLst/>
                          <a:latin typeface="Calibri" panose="020F0502020204030204" pitchFamily="34" charset="0"/>
                        </a:rPr>
                        <a:t>(1.stupeň=0,15; 2.stupeň=0,2)</a:t>
                      </a:r>
                    </a:p>
                  </a:txBody>
                  <a:tcPr marL="6350" marR="6350" marT="6350" marB="0" anchor="ctr">
                    <a:lnB w="12700" cap="flat" cmpd="sng" algn="ctr">
                      <a:solidFill>
                        <a:schemeClr val="tx1"/>
                      </a:solidFill>
                      <a:prstDash val="solid"/>
                      <a:round/>
                      <a:headEnd type="none" w="med" len="med"/>
                      <a:tailEnd type="none" w="med" len="med"/>
                    </a:lnB>
                  </a:tcPr>
                </a:tc>
                <a:tc>
                  <a:txBody>
                    <a:bodyPr/>
                    <a:lstStyle/>
                    <a:p>
                      <a:pPr algn="ctr" rtl="0" fontAlgn="ctr"/>
                      <a:r>
                        <a:rPr lang="cs-CZ" sz="1400" b="0" i="0" u="none" strike="noStrike">
                          <a:solidFill>
                            <a:srgbClr val="000000"/>
                          </a:solidFill>
                          <a:effectLst/>
                          <a:latin typeface="+mn-lt"/>
                        </a:rPr>
                        <a:t>0,18</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rtl="0" fontAlgn="ctr"/>
                      <a:r>
                        <a:rPr lang="cs-CZ" sz="1400" b="0" i="0" u="none" strike="noStrike">
                          <a:solidFill>
                            <a:srgbClr val="000000"/>
                          </a:solidFill>
                          <a:effectLst/>
                          <a:latin typeface="+mn-lt"/>
                        </a:rPr>
                        <a:t>0,18 </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rtl="0" fontAlgn="ctr"/>
                      <a:r>
                        <a:rPr lang="cs-CZ" sz="1400" b="0" i="0" u="none" strike="noStrike">
                          <a:solidFill>
                            <a:srgbClr val="000000"/>
                          </a:solidFill>
                          <a:effectLst/>
                          <a:latin typeface="+mn-lt"/>
                        </a:rPr>
                        <a:t>501 </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rtl="0" fontAlgn="ctr"/>
                      <a:r>
                        <a:rPr lang="cs-CZ" sz="1400" b="0" i="0" u="none" strike="noStrike">
                          <a:solidFill>
                            <a:srgbClr val="000000"/>
                          </a:solidFill>
                          <a:effectLst/>
                          <a:latin typeface="+mn-lt"/>
                        </a:rPr>
                        <a:t>572 </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rtl="0" fontAlgn="ctr"/>
                      <a:r>
                        <a:rPr lang="cs-CZ" sz="1400" b="0" i="0" u="none" strike="noStrike">
                          <a:solidFill>
                            <a:srgbClr val="000000"/>
                          </a:solidFill>
                          <a:effectLst/>
                          <a:latin typeface="+mn-lt"/>
                        </a:rPr>
                        <a:t>1 073 </a:t>
                      </a:r>
                    </a:p>
                  </a:txBody>
                  <a:tcPr marL="7620" marR="7620" marT="7620" marB="0" anchor="ctr">
                    <a:lnB w="1270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856943487"/>
                  </a:ext>
                </a:extLst>
              </a:tr>
              <a:tr h="310190">
                <a:tc>
                  <a:txBody>
                    <a:bodyPr/>
                    <a:lstStyle/>
                    <a:p>
                      <a:pPr algn="l" fontAlgn="b"/>
                      <a:r>
                        <a:rPr lang="cs-CZ" sz="1400" u="none" strike="noStrike" dirty="0">
                          <a:effectLst/>
                        </a:rPr>
                        <a:t>následná péče</a:t>
                      </a:r>
                      <a:endParaRPr lang="cs-CZ" sz="1400" b="0" i="0" u="none" strike="noStrike" dirty="0">
                        <a:solidFill>
                          <a:srgbClr val="000000"/>
                        </a:solidFill>
                        <a:effectLst/>
                        <a:latin typeface="Calibri" panose="020F0502020204030204" pitchFamily="34" charset="0"/>
                      </a:endParaRPr>
                    </a:p>
                  </a:txBody>
                  <a:tcPr marL="6350" marR="6350" marT="6350" marB="0" anchor="ctr">
                    <a:lnT w="12700" cap="flat" cmpd="sng" algn="ctr">
                      <a:solidFill>
                        <a:schemeClr val="tx1"/>
                      </a:solidFill>
                      <a:prstDash val="solid"/>
                      <a:round/>
                      <a:headEnd type="none" w="med" len="med"/>
                      <a:tailEnd type="none" w="med" len="med"/>
                    </a:lnT>
                  </a:tcPr>
                </a:tc>
                <a:tc>
                  <a:txBody>
                    <a:bodyPr/>
                    <a:lstStyle/>
                    <a:p>
                      <a:pPr algn="l" fontAlgn="b"/>
                      <a:r>
                        <a:rPr lang="cs-CZ" sz="1400" u="none" strike="noStrike" dirty="0">
                          <a:effectLst/>
                        </a:rPr>
                        <a:t>standardní</a:t>
                      </a:r>
                      <a:endParaRPr lang="cs-CZ" sz="1400" b="0" i="0" u="none" strike="noStrike" dirty="0">
                        <a:solidFill>
                          <a:srgbClr val="000000"/>
                        </a:solidFill>
                        <a:effectLst/>
                        <a:latin typeface="Calibri" panose="020F0502020204030204" pitchFamily="34" charset="0"/>
                      </a:endParaRPr>
                    </a:p>
                  </a:txBody>
                  <a:tcPr marL="6350" marR="6350" marT="6350" marB="0" anchor="ctr">
                    <a:lnT w="12700" cap="flat" cmpd="sng" algn="ctr">
                      <a:solidFill>
                        <a:schemeClr val="tx1"/>
                      </a:solidFill>
                      <a:prstDash val="solid"/>
                      <a:round/>
                      <a:headEnd type="none" w="med" len="med"/>
                      <a:tailEnd type="none" w="med" len="med"/>
                    </a:lnT>
                  </a:tcPr>
                </a:tc>
                <a:tc>
                  <a:txBody>
                    <a:bodyPr/>
                    <a:lstStyle/>
                    <a:p>
                      <a:pPr algn="ctr" rtl="0" fontAlgn="ctr"/>
                      <a:r>
                        <a:rPr lang="cs-CZ" sz="1400" b="0" i="0" u="none" strike="noStrike">
                          <a:solidFill>
                            <a:srgbClr val="292929"/>
                          </a:solidFill>
                          <a:effectLst/>
                          <a:latin typeface="Calibri" panose="020F0502020204030204" pitchFamily="34" charset="0"/>
                        </a:rPr>
                        <a:t>15 350 </a:t>
                      </a:r>
                    </a:p>
                  </a:txBody>
                  <a:tcPr marL="7620" marR="7620" marT="7620" marB="0" anchor="ctr">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pPr algn="ctr" rtl="0" fontAlgn="ctr"/>
                      <a:r>
                        <a:rPr lang="cs-CZ" sz="1400" b="0" i="1" u="none" strike="noStrike">
                          <a:solidFill>
                            <a:srgbClr val="808080"/>
                          </a:solidFill>
                          <a:effectLst/>
                          <a:latin typeface="Calibri" panose="020F0502020204030204" pitchFamily="34" charset="0"/>
                        </a:rPr>
                        <a:t>1,30 </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rtl="0" fontAlgn="ctr"/>
                      <a:r>
                        <a:rPr lang="cs-CZ" sz="1400" b="0" i="0" u="none" strike="noStrike">
                          <a:solidFill>
                            <a:srgbClr val="000000"/>
                          </a:solidFill>
                          <a:effectLst/>
                          <a:latin typeface="+mn-lt"/>
                        </a:rPr>
                        <a:t>1,3</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rtl="0" fontAlgn="ctr"/>
                      <a:r>
                        <a:rPr lang="cs-CZ" sz="1400" b="0" i="0" u="none" strike="noStrike">
                          <a:solidFill>
                            <a:srgbClr val="000000"/>
                          </a:solidFill>
                          <a:effectLst/>
                          <a:latin typeface="+mn-lt"/>
                        </a:rPr>
                        <a:t>0,04 </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rtl="0" fontAlgn="ctr"/>
                      <a:r>
                        <a:rPr lang="cs-CZ" sz="1400" b="0" i="0" u="none" strike="noStrike">
                          <a:solidFill>
                            <a:srgbClr val="000000"/>
                          </a:solidFill>
                          <a:effectLst/>
                          <a:latin typeface="+mn-lt"/>
                        </a:rPr>
                        <a:t>665 </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rtl="0" fontAlgn="ctr"/>
                      <a:r>
                        <a:rPr lang="cs-CZ" sz="1400" b="0" i="0" u="none" strike="noStrike">
                          <a:solidFill>
                            <a:srgbClr val="000000"/>
                          </a:solidFill>
                          <a:effectLst/>
                          <a:latin typeface="+mn-lt"/>
                        </a:rPr>
                        <a:t>512 </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rtl="0" fontAlgn="ctr"/>
                      <a:r>
                        <a:rPr lang="cs-CZ" sz="1400" b="0" i="0" u="none" strike="noStrike">
                          <a:solidFill>
                            <a:srgbClr val="000000"/>
                          </a:solidFill>
                          <a:effectLst/>
                          <a:latin typeface="+mn-lt"/>
                        </a:rPr>
                        <a:t>1 177 </a:t>
                      </a:r>
                    </a:p>
                  </a:txBody>
                  <a:tcPr marL="7620" marR="7620" marT="7620" marB="0" anchor="ctr">
                    <a:lnT w="12700" cap="flat" cmpd="sng" algn="ctr">
                      <a:solidFill>
                        <a:schemeClr val="tx1"/>
                      </a:solidFill>
                      <a:prstDash val="solid"/>
                      <a:round/>
                      <a:headEnd type="none" w="med" len="med"/>
                      <a:tailEnd type="none" w="med" len="med"/>
                    </a:lnT>
                    <a:solidFill>
                      <a:schemeClr val="bg2">
                        <a:lumMod val="90000"/>
                      </a:schemeClr>
                    </a:solidFill>
                  </a:tcPr>
                </a:tc>
                <a:extLst>
                  <a:ext uri="{0D108BD9-81ED-4DB2-BD59-A6C34878D82A}">
                    <a16:rowId xmlns:a16="http://schemas.microsoft.com/office/drawing/2014/main" val="513109429"/>
                  </a:ext>
                </a:extLst>
              </a:tr>
              <a:tr h="310190">
                <a:tc>
                  <a:txBody>
                    <a:bodyPr/>
                    <a:lstStyle/>
                    <a:p>
                      <a:pPr algn="l" fontAlgn="b"/>
                      <a:endParaRPr lang="cs-CZ" sz="1400" b="0" i="0" u="none" strike="noStrike">
                        <a:solidFill>
                          <a:srgbClr val="000000"/>
                        </a:solidFill>
                        <a:effectLst/>
                        <a:latin typeface="Calibri" panose="020F0502020204030204" pitchFamily="34" charset="0"/>
                      </a:endParaRPr>
                    </a:p>
                  </a:txBody>
                  <a:tcPr marL="6350" marR="6350" marT="6350" marB="0" anchor="ctr">
                    <a:lnB w="12700" cap="flat" cmpd="sng" algn="ctr">
                      <a:solidFill>
                        <a:schemeClr val="tx1"/>
                      </a:solidFill>
                      <a:prstDash val="solid"/>
                      <a:round/>
                      <a:headEnd type="none" w="med" len="med"/>
                      <a:tailEnd type="none" w="med" len="med"/>
                    </a:lnB>
                  </a:tcPr>
                </a:tc>
                <a:tc>
                  <a:txBody>
                    <a:bodyPr/>
                    <a:lstStyle/>
                    <a:p>
                      <a:pPr algn="l" fontAlgn="b"/>
                      <a:r>
                        <a:rPr lang="cs-CZ" sz="1400" u="none" strike="noStrike">
                          <a:effectLst/>
                        </a:rPr>
                        <a:t>intenzivní</a:t>
                      </a:r>
                      <a:endParaRPr lang="cs-CZ" sz="1400" b="0" i="0" u="none" strike="noStrike">
                        <a:solidFill>
                          <a:srgbClr val="000000"/>
                        </a:solidFill>
                        <a:effectLst/>
                        <a:latin typeface="Calibri" panose="020F0502020204030204" pitchFamily="34" charset="0"/>
                      </a:endParaRPr>
                    </a:p>
                  </a:txBody>
                  <a:tcPr marL="6350" marR="6350" marT="6350" marB="0" anchor="ctr">
                    <a:lnB w="12700" cap="flat" cmpd="sng" algn="ctr">
                      <a:solidFill>
                        <a:schemeClr val="tx1"/>
                      </a:solidFill>
                      <a:prstDash val="solid"/>
                      <a:round/>
                      <a:headEnd type="none" w="med" len="med"/>
                      <a:tailEnd type="none" w="med" len="med"/>
                    </a:lnB>
                  </a:tcPr>
                </a:tc>
                <a:tc>
                  <a:txBody>
                    <a:bodyPr/>
                    <a:lstStyle/>
                    <a:p>
                      <a:pPr algn="ctr" rtl="0" fontAlgn="ctr"/>
                      <a:r>
                        <a:rPr lang="cs-CZ" sz="1400" b="0" i="0" u="none" strike="noStrike">
                          <a:solidFill>
                            <a:srgbClr val="292929"/>
                          </a:solidFill>
                          <a:effectLst/>
                          <a:latin typeface="Calibri" panose="020F0502020204030204" pitchFamily="34" charset="0"/>
                        </a:rPr>
                        <a:t>563 </a:t>
                      </a:r>
                    </a:p>
                  </a:txBody>
                  <a:tcPr marL="7620" marR="7620" marT="7620" marB="0" anchor="ctr">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rtl="0" fontAlgn="ctr"/>
                      <a:r>
                        <a:rPr lang="cs-CZ" sz="1400" b="0" i="1" u="none" strike="noStrike">
                          <a:solidFill>
                            <a:srgbClr val="808080"/>
                          </a:solidFill>
                          <a:effectLst/>
                          <a:latin typeface="Calibri" panose="020F0502020204030204" pitchFamily="34" charset="0"/>
                        </a:rPr>
                        <a:t>0,20 </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rtl="0" fontAlgn="ctr"/>
                      <a:r>
                        <a:rPr lang="cs-CZ" sz="1400" b="0" i="0" u="none" strike="noStrike">
                          <a:solidFill>
                            <a:srgbClr val="000000"/>
                          </a:solidFill>
                          <a:effectLst/>
                          <a:latin typeface="+mn-lt"/>
                        </a:rPr>
                        <a:t>0,2</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rtl="0" fontAlgn="ctr"/>
                      <a:r>
                        <a:rPr lang="cs-CZ" sz="1400" b="0" i="0" u="none" strike="noStrike">
                          <a:solidFill>
                            <a:srgbClr val="000000"/>
                          </a:solidFill>
                          <a:effectLst/>
                          <a:latin typeface="+mn-lt"/>
                        </a:rPr>
                        <a:t>0,20 </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rtl="0" fontAlgn="ctr"/>
                      <a:r>
                        <a:rPr lang="cs-CZ" sz="1400" b="0" i="0" u="none" strike="noStrike">
                          <a:solidFill>
                            <a:srgbClr val="000000"/>
                          </a:solidFill>
                          <a:effectLst/>
                          <a:latin typeface="+mn-lt"/>
                        </a:rPr>
                        <a:t>113 </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rtl="0" fontAlgn="ctr"/>
                      <a:r>
                        <a:rPr lang="cs-CZ" sz="1400" b="0" i="0" u="none" strike="noStrike">
                          <a:solidFill>
                            <a:srgbClr val="000000"/>
                          </a:solidFill>
                          <a:effectLst/>
                          <a:latin typeface="+mn-lt"/>
                        </a:rPr>
                        <a:t>113 </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rtl="0" fontAlgn="ctr"/>
                      <a:r>
                        <a:rPr lang="cs-CZ" sz="1400" b="0" i="0" u="none" strike="noStrike">
                          <a:solidFill>
                            <a:srgbClr val="000000"/>
                          </a:solidFill>
                          <a:effectLst/>
                          <a:latin typeface="+mn-lt"/>
                        </a:rPr>
                        <a:t>225 </a:t>
                      </a:r>
                    </a:p>
                  </a:txBody>
                  <a:tcPr marL="7620" marR="7620" marT="7620" marB="0" anchor="ctr">
                    <a:lnB w="1270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076916691"/>
                  </a:ext>
                </a:extLst>
              </a:tr>
              <a:tr h="310190">
                <a:tc>
                  <a:txBody>
                    <a:bodyPr/>
                    <a:lstStyle/>
                    <a:p>
                      <a:pPr algn="l" fontAlgn="b"/>
                      <a:r>
                        <a:rPr lang="cs-CZ" sz="1400" u="none" strike="noStrike">
                          <a:effectLst/>
                        </a:rPr>
                        <a:t>dlouhodobá péče</a:t>
                      </a:r>
                      <a:endParaRPr lang="cs-CZ" sz="1400" b="0" i="0" u="none" strike="noStrike">
                        <a:solidFill>
                          <a:srgbClr val="000000"/>
                        </a:solidFill>
                        <a:effectLst/>
                        <a:latin typeface="Calibri" panose="020F0502020204030204" pitchFamily="34" charset="0"/>
                      </a:endParaRPr>
                    </a:p>
                  </a:txBody>
                  <a:tcPr marL="6350" marR="6350" marT="6350" marB="0" anchor="ctr">
                    <a:lnT w="12700" cap="flat" cmpd="sng" algn="ctr">
                      <a:solidFill>
                        <a:schemeClr val="tx1"/>
                      </a:solidFill>
                      <a:prstDash val="solid"/>
                      <a:round/>
                      <a:headEnd type="none" w="med" len="med"/>
                      <a:tailEnd type="none" w="med" len="med"/>
                    </a:lnT>
                  </a:tcPr>
                </a:tc>
                <a:tc>
                  <a:txBody>
                    <a:bodyPr/>
                    <a:lstStyle/>
                    <a:p>
                      <a:pPr algn="l" fontAlgn="b"/>
                      <a:r>
                        <a:rPr lang="cs-CZ" sz="1400" u="none" strike="noStrike" dirty="0">
                          <a:effectLst/>
                        </a:rPr>
                        <a:t>standardní</a:t>
                      </a:r>
                      <a:endParaRPr lang="cs-CZ" sz="1400" b="0" i="0" u="none" strike="noStrike" dirty="0">
                        <a:solidFill>
                          <a:srgbClr val="000000"/>
                        </a:solidFill>
                        <a:effectLst/>
                        <a:latin typeface="Calibri" panose="020F0502020204030204" pitchFamily="34" charset="0"/>
                      </a:endParaRPr>
                    </a:p>
                  </a:txBody>
                  <a:tcPr marL="6350" marR="6350" marT="6350" marB="0" anchor="ctr">
                    <a:lnT w="12700" cap="flat" cmpd="sng" algn="ctr">
                      <a:solidFill>
                        <a:schemeClr val="tx1"/>
                      </a:solidFill>
                      <a:prstDash val="solid"/>
                      <a:round/>
                      <a:headEnd type="none" w="med" len="med"/>
                      <a:tailEnd type="none" w="med" len="med"/>
                    </a:lnT>
                  </a:tcPr>
                </a:tc>
                <a:tc>
                  <a:txBody>
                    <a:bodyPr/>
                    <a:lstStyle/>
                    <a:p>
                      <a:pPr algn="ctr" rtl="0" fontAlgn="ctr"/>
                      <a:r>
                        <a:rPr lang="cs-CZ" sz="1400" b="0" i="0" u="none" strike="noStrike">
                          <a:solidFill>
                            <a:srgbClr val="292929"/>
                          </a:solidFill>
                          <a:effectLst/>
                          <a:latin typeface="Calibri" panose="020F0502020204030204" pitchFamily="34" charset="0"/>
                        </a:rPr>
                        <a:t>12 053 </a:t>
                      </a:r>
                    </a:p>
                  </a:txBody>
                  <a:tcPr marL="7620" marR="7620" marT="7620" marB="0" anchor="ctr">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pPr algn="ctr" rtl="0" fontAlgn="ctr"/>
                      <a:r>
                        <a:rPr lang="cs-CZ" sz="1400" b="0" i="1" u="none" strike="noStrike">
                          <a:solidFill>
                            <a:srgbClr val="808080"/>
                          </a:solidFill>
                          <a:effectLst/>
                          <a:latin typeface="Calibri" panose="020F0502020204030204" pitchFamily="34" charset="0"/>
                        </a:rPr>
                        <a:t>0,20 </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rtl="0" fontAlgn="ctr"/>
                      <a:r>
                        <a:rPr lang="cs-CZ" sz="1400" b="0" i="0" u="none" strike="noStrike">
                          <a:solidFill>
                            <a:srgbClr val="000000"/>
                          </a:solidFill>
                          <a:effectLst/>
                          <a:latin typeface="+mn-lt"/>
                        </a:rPr>
                        <a:t>1</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rtl="0" fontAlgn="ctr"/>
                      <a:r>
                        <a:rPr lang="cs-CZ" sz="1400" b="0" i="0" u="none" strike="noStrike">
                          <a:solidFill>
                            <a:srgbClr val="000000"/>
                          </a:solidFill>
                          <a:effectLst/>
                          <a:latin typeface="+mn-lt"/>
                        </a:rPr>
                        <a:t>0,03 </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rtl="0" fontAlgn="ctr"/>
                      <a:r>
                        <a:rPr lang="cs-CZ" sz="1400" b="0" i="0" u="none" strike="noStrike">
                          <a:solidFill>
                            <a:srgbClr val="000000"/>
                          </a:solidFill>
                          <a:effectLst/>
                          <a:latin typeface="+mn-lt"/>
                        </a:rPr>
                        <a:t>402 </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rtl="0" fontAlgn="ctr"/>
                      <a:r>
                        <a:rPr lang="cs-CZ" sz="1400" b="0" i="0" u="none" strike="noStrike">
                          <a:solidFill>
                            <a:srgbClr val="000000"/>
                          </a:solidFill>
                          <a:effectLst/>
                          <a:latin typeface="+mn-lt"/>
                        </a:rPr>
                        <a:t>402 </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rtl="0" fontAlgn="ctr"/>
                      <a:r>
                        <a:rPr lang="cs-CZ" sz="1400" b="0" i="0" u="none" strike="noStrike">
                          <a:solidFill>
                            <a:srgbClr val="000000"/>
                          </a:solidFill>
                          <a:effectLst/>
                          <a:latin typeface="+mn-lt"/>
                        </a:rPr>
                        <a:t>804 </a:t>
                      </a:r>
                    </a:p>
                  </a:txBody>
                  <a:tcPr marL="7620" marR="7620" marT="7620" marB="0" anchor="ctr">
                    <a:lnT w="12700" cap="flat" cmpd="sng" algn="ctr">
                      <a:solidFill>
                        <a:schemeClr val="tx1"/>
                      </a:solidFill>
                      <a:prstDash val="solid"/>
                      <a:round/>
                      <a:headEnd type="none" w="med" len="med"/>
                      <a:tailEnd type="none" w="med" len="med"/>
                    </a:lnT>
                    <a:solidFill>
                      <a:schemeClr val="bg2">
                        <a:lumMod val="90000"/>
                      </a:schemeClr>
                    </a:solidFill>
                  </a:tcPr>
                </a:tc>
                <a:extLst>
                  <a:ext uri="{0D108BD9-81ED-4DB2-BD59-A6C34878D82A}">
                    <a16:rowId xmlns:a16="http://schemas.microsoft.com/office/drawing/2014/main" val="6726889"/>
                  </a:ext>
                </a:extLst>
              </a:tr>
              <a:tr h="310190">
                <a:tc>
                  <a:txBody>
                    <a:bodyPr/>
                    <a:lstStyle/>
                    <a:p>
                      <a:pPr algn="l" fontAlgn="b"/>
                      <a:endParaRPr lang="cs-CZ" sz="1400" b="0" i="0" u="none" strike="noStrike">
                        <a:solidFill>
                          <a:srgbClr val="000000"/>
                        </a:solidFill>
                        <a:effectLst/>
                        <a:latin typeface="Calibri" panose="020F0502020204030204" pitchFamily="34" charset="0"/>
                      </a:endParaRPr>
                    </a:p>
                  </a:txBody>
                  <a:tcPr marL="6350" marR="6350" marT="6350" marB="0" anchor="ctr"/>
                </a:tc>
                <a:tc>
                  <a:txBody>
                    <a:bodyPr/>
                    <a:lstStyle/>
                    <a:p>
                      <a:pPr algn="l" fontAlgn="b"/>
                      <a:r>
                        <a:rPr lang="cs-CZ" sz="1400" u="none" strike="noStrike" dirty="0">
                          <a:effectLst/>
                        </a:rPr>
                        <a:t>intenzivní</a:t>
                      </a:r>
                      <a:endParaRPr lang="cs-CZ" sz="14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rtl="0" fontAlgn="ctr"/>
                      <a:r>
                        <a:rPr lang="cs-CZ" sz="1400" b="0" i="0" u="none" strike="noStrike">
                          <a:solidFill>
                            <a:srgbClr val="292929"/>
                          </a:solidFill>
                          <a:effectLst/>
                          <a:latin typeface="Calibri" panose="020F0502020204030204" pitchFamily="34" charset="0"/>
                        </a:rPr>
                        <a:t>380 </a:t>
                      </a:r>
                    </a:p>
                  </a:txBody>
                  <a:tcPr marL="7620" marR="7620" marT="7620" marB="0" anchor="ctr">
                    <a:solidFill>
                      <a:schemeClr val="bg2">
                        <a:lumMod val="90000"/>
                      </a:schemeClr>
                    </a:solidFill>
                  </a:tcPr>
                </a:tc>
                <a:tc>
                  <a:txBody>
                    <a:bodyPr/>
                    <a:lstStyle/>
                    <a:p>
                      <a:pPr algn="ctr" rtl="0" fontAlgn="ctr"/>
                      <a:r>
                        <a:rPr lang="cs-CZ" sz="1400" b="0" i="1" u="none" strike="noStrike" dirty="0">
                          <a:solidFill>
                            <a:srgbClr val="808080"/>
                          </a:solidFill>
                          <a:effectLst/>
                          <a:latin typeface="Calibri" panose="020F0502020204030204" pitchFamily="34" charset="0"/>
                        </a:rPr>
                        <a:t>0,05 </a:t>
                      </a:r>
                    </a:p>
                  </a:txBody>
                  <a:tcPr marL="7620" marR="7620" marT="7620" marB="0" anchor="ctr"/>
                </a:tc>
                <a:tc>
                  <a:txBody>
                    <a:bodyPr/>
                    <a:lstStyle/>
                    <a:p>
                      <a:pPr algn="ctr" rtl="0" fontAlgn="ctr"/>
                      <a:r>
                        <a:rPr lang="cs-CZ" sz="1400" b="0" i="0" u="none" strike="noStrike">
                          <a:solidFill>
                            <a:srgbClr val="000000"/>
                          </a:solidFill>
                          <a:effectLst/>
                          <a:latin typeface="+mn-lt"/>
                        </a:rPr>
                        <a:t>0,05</a:t>
                      </a:r>
                    </a:p>
                  </a:txBody>
                  <a:tcPr marL="7620" marR="7620" marT="7620" marB="0" anchor="ctr"/>
                </a:tc>
                <a:tc>
                  <a:txBody>
                    <a:bodyPr/>
                    <a:lstStyle/>
                    <a:p>
                      <a:pPr algn="ctr" rtl="0" fontAlgn="ctr"/>
                      <a:r>
                        <a:rPr lang="cs-CZ" sz="1400" b="0" i="0" u="none" strike="noStrike">
                          <a:solidFill>
                            <a:srgbClr val="000000"/>
                          </a:solidFill>
                          <a:effectLst/>
                          <a:latin typeface="+mn-lt"/>
                        </a:rPr>
                        <a:t>0,05 </a:t>
                      </a:r>
                    </a:p>
                  </a:txBody>
                  <a:tcPr marL="7620" marR="7620" marT="7620" marB="0" anchor="ctr"/>
                </a:tc>
                <a:tc>
                  <a:txBody>
                    <a:bodyPr/>
                    <a:lstStyle/>
                    <a:p>
                      <a:pPr algn="ctr" rtl="0" fontAlgn="ctr"/>
                      <a:r>
                        <a:rPr lang="cs-CZ" sz="1400" b="0" i="0" u="none" strike="noStrike">
                          <a:solidFill>
                            <a:srgbClr val="000000"/>
                          </a:solidFill>
                          <a:effectLst/>
                          <a:latin typeface="+mn-lt"/>
                        </a:rPr>
                        <a:t>19 </a:t>
                      </a:r>
                    </a:p>
                  </a:txBody>
                  <a:tcPr marL="7620" marR="7620" marT="7620" marB="0" anchor="ctr"/>
                </a:tc>
                <a:tc>
                  <a:txBody>
                    <a:bodyPr/>
                    <a:lstStyle/>
                    <a:p>
                      <a:pPr algn="ctr" rtl="0" fontAlgn="ctr"/>
                      <a:r>
                        <a:rPr lang="cs-CZ" sz="1400" b="0" i="0" u="none" strike="noStrike">
                          <a:solidFill>
                            <a:srgbClr val="000000"/>
                          </a:solidFill>
                          <a:effectLst/>
                          <a:latin typeface="+mn-lt"/>
                        </a:rPr>
                        <a:t>76 </a:t>
                      </a:r>
                    </a:p>
                  </a:txBody>
                  <a:tcPr marL="7620" marR="7620" marT="7620" marB="0" anchor="ctr"/>
                </a:tc>
                <a:tc>
                  <a:txBody>
                    <a:bodyPr/>
                    <a:lstStyle/>
                    <a:p>
                      <a:pPr algn="ctr" rtl="0" fontAlgn="ctr"/>
                      <a:r>
                        <a:rPr lang="cs-CZ" sz="1400" b="0" i="0" u="none" strike="noStrike">
                          <a:solidFill>
                            <a:srgbClr val="000000"/>
                          </a:solidFill>
                          <a:effectLst/>
                          <a:latin typeface="+mn-lt"/>
                        </a:rPr>
                        <a:t>95 </a:t>
                      </a:r>
                    </a:p>
                  </a:txBody>
                  <a:tcPr marL="7620" marR="7620" marT="7620" marB="0" anchor="ctr">
                    <a:solidFill>
                      <a:schemeClr val="bg2">
                        <a:lumMod val="90000"/>
                      </a:schemeClr>
                    </a:solidFill>
                  </a:tcPr>
                </a:tc>
                <a:extLst>
                  <a:ext uri="{0D108BD9-81ED-4DB2-BD59-A6C34878D82A}">
                    <a16:rowId xmlns:a16="http://schemas.microsoft.com/office/drawing/2014/main" val="348195580"/>
                  </a:ext>
                </a:extLst>
              </a:tr>
              <a:tr h="310190">
                <a:tc>
                  <a:txBody>
                    <a:bodyPr/>
                    <a:lstStyle/>
                    <a:p>
                      <a:pPr algn="l" fontAlgn="b"/>
                      <a:r>
                        <a:rPr lang="cs-CZ" sz="1400" u="none" strike="noStrike" dirty="0">
                          <a:effectLst/>
                        </a:rPr>
                        <a:t> CELKEM</a:t>
                      </a:r>
                      <a:endParaRPr lang="cs-CZ" sz="1400" b="1" i="0" u="none" strike="noStrike" dirty="0">
                        <a:solidFill>
                          <a:srgbClr val="000000"/>
                        </a:solidFill>
                        <a:effectLst/>
                        <a:latin typeface="Calibri" panose="020F0502020204030204" pitchFamily="34" charset="0"/>
                      </a:endParaRPr>
                    </a:p>
                  </a:txBody>
                  <a:tcPr marL="6350" marR="6350" marT="6350" marB="0" anchor="ctr"/>
                </a:tc>
                <a:tc>
                  <a:txBody>
                    <a:bodyPr/>
                    <a:lstStyle/>
                    <a:p>
                      <a:pPr algn="l" fontAlgn="b"/>
                      <a:endParaRPr lang="cs-CZ" sz="1400" b="0" i="0" u="none" strike="noStrike">
                        <a:solidFill>
                          <a:srgbClr val="000000"/>
                        </a:solidFill>
                        <a:effectLst/>
                        <a:latin typeface="Calibri" panose="020F0502020204030204" pitchFamily="34" charset="0"/>
                      </a:endParaRPr>
                    </a:p>
                  </a:txBody>
                  <a:tcPr marL="6350" marR="6350" marT="6350" marB="0" anchor="ctr"/>
                </a:tc>
                <a:tc>
                  <a:txBody>
                    <a:bodyPr/>
                    <a:lstStyle/>
                    <a:p>
                      <a:pPr algn="ctr" rtl="0" fontAlgn="b"/>
                      <a:r>
                        <a:rPr lang="cs-CZ" sz="1400" b="1" i="0" u="none" strike="noStrike" dirty="0">
                          <a:solidFill>
                            <a:srgbClr val="000000"/>
                          </a:solidFill>
                          <a:effectLst/>
                          <a:latin typeface="Calibri" panose="020F0502020204030204" pitchFamily="34" charset="0"/>
                        </a:rPr>
                        <a:t>76 371</a:t>
                      </a:r>
                    </a:p>
                  </a:txBody>
                  <a:tcPr marL="7620" marR="7620" marT="7620" marB="0" anchor="ctr">
                    <a:solidFill>
                      <a:schemeClr val="bg2">
                        <a:lumMod val="90000"/>
                      </a:schemeClr>
                    </a:solidFill>
                  </a:tcPr>
                </a:tc>
                <a:tc>
                  <a:txBody>
                    <a:bodyPr/>
                    <a:lstStyle/>
                    <a:p>
                      <a:pPr algn="ctr" fontAlgn="b"/>
                      <a:endParaRPr lang="cs-CZ" sz="1400" b="0" i="0" u="none" strike="noStrike">
                        <a:solidFill>
                          <a:schemeClr val="tx1"/>
                        </a:solidFill>
                        <a:effectLst/>
                        <a:latin typeface="Calibri" panose="020F0502020204030204" pitchFamily="34" charset="0"/>
                      </a:endParaRPr>
                    </a:p>
                  </a:txBody>
                  <a:tcPr marL="6350" marR="6350" marT="6350" marB="0" anchor="ctr"/>
                </a:tc>
                <a:tc>
                  <a:txBody>
                    <a:bodyPr/>
                    <a:lstStyle/>
                    <a:p>
                      <a:pPr algn="ctr" fontAlgn="ctr"/>
                      <a:r>
                        <a:rPr lang="cs-CZ" sz="1400" b="0" i="0" u="none" strike="noStrike">
                          <a:solidFill>
                            <a:srgbClr val="000000"/>
                          </a:solidFill>
                          <a:effectLst/>
                          <a:latin typeface="+mn-lt"/>
                        </a:rPr>
                        <a:t> </a:t>
                      </a:r>
                    </a:p>
                  </a:txBody>
                  <a:tcPr marL="7620" marR="7620" marT="7620" marB="0" anchor="ctr"/>
                </a:tc>
                <a:tc>
                  <a:txBody>
                    <a:bodyPr/>
                    <a:lstStyle/>
                    <a:p>
                      <a:pPr algn="ctr" fontAlgn="ctr"/>
                      <a:r>
                        <a:rPr lang="cs-CZ" sz="1400" b="0" i="0" u="none" strike="noStrike">
                          <a:solidFill>
                            <a:srgbClr val="000000"/>
                          </a:solidFill>
                          <a:effectLst/>
                          <a:latin typeface="+mn-lt"/>
                        </a:rPr>
                        <a:t> </a:t>
                      </a:r>
                    </a:p>
                  </a:txBody>
                  <a:tcPr marL="7620" marR="7620" marT="7620" marB="0" anchor="ctr"/>
                </a:tc>
                <a:tc>
                  <a:txBody>
                    <a:bodyPr/>
                    <a:lstStyle/>
                    <a:p>
                      <a:pPr algn="ctr" rtl="0" fontAlgn="b"/>
                      <a:r>
                        <a:rPr lang="cs-CZ" sz="1400" b="1" i="0" u="none" strike="noStrike">
                          <a:solidFill>
                            <a:srgbClr val="000000"/>
                          </a:solidFill>
                          <a:effectLst/>
                          <a:latin typeface="+mn-lt"/>
                        </a:rPr>
                        <a:t>11 733 </a:t>
                      </a:r>
                    </a:p>
                  </a:txBody>
                  <a:tcPr marL="7620" marR="7620" marT="7620" marB="0" anchor="ctr"/>
                </a:tc>
                <a:tc>
                  <a:txBody>
                    <a:bodyPr/>
                    <a:lstStyle/>
                    <a:p>
                      <a:pPr algn="ctr" rtl="0" fontAlgn="b"/>
                      <a:r>
                        <a:rPr lang="cs-CZ" sz="1400" b="1" i="0" u="none" strike="noStrike">
                          <a:solidFill>
                            <a:srgbClr val="000000"/>
                          </a:solidFill>
                          <a:effectLst/>
                          <a:latin typeface="+mn-lt"/>
                        </a:rPr>
                        <a:t>3 656 </a:t>
                      </a:r>
                    </a:p>
                  </a:txBody>
                  <a:tcPr marL="7620" marR="7620" marT="7620" marB="0" anchor="ctr"/>
                </a:tc>
                <a:tc>
                  <a:txBody>
                    <a:bodyPr/>
                    <a:lstStyle/>
                    <a:p>
                      <a:pPr algn="ctr" rtl="0" fontAlgn="b"/>
                      <a:r>
                        <a:rPr lang="cs-CZ" sz="1400" b="1" i="0" u="none" strike="noStrike" dirty="0">
                          <a:solidFill>
                            <a:srgbClr val="000000"/>
                          </a:solidFill>
                          <a:effectLst/>
                          <a:latin typeface="+mn-lt"/>
                        </a:rPr>
                        <a:t>15 390 </a:t>
                      </a:r>
                    </a:p>
                  </a:txBody>
                  <a:tcPr marL="7620" marR="7620" marT="7620" marB="0" anchor="ctr">
                    <a:solidFill>
                      <a:schemeClr val="bg2">
                        <a:lumMod val="90000"/>
                      </a:schemeClr>
                    </a:solidFill>
                  </a:tcPr>
                </a:tc>
                <a:extLst>
                  <a:ext uri="{0D108BD9-81ED-4DB2-BD59-A6C34878D82A}">
                    <a16:rowId xmlns:a16="http://schemas.microsoft.com/office/drawing/2014/main" val="1428069797"/>
                  </a:ext>
                </a:extLst>
              </a:tr>
            </a:tbl>
          </a:graphicData>
        </a:graphic>
      </p:graphicFrame>
      <p:sp>
        <p:nvSpPr>
          <p:cNvPr id="2" name="TextovéPole 1">
            <a:extLst>
              <a:ext uri="{FF2B5EF4-FFF2-40B4-BE49-F238E27FC236}">
                <a16:creationId xmlns:a16="http://schemas.microsoft.com/office/drawing/2014/main" id="{98119B60-6A56-428E-91C3-E8D8AD6CE9D0}"/>
              </a:ext>
            </a:extLst>
          </p:cNvPr>
          <p:cNvSpPr txBox="1"/>
          <p:nvPr/>
        </p:nvSpPr>
        <p:spPr>
          <a:xfrm>
            <a:off x="9457881" y="591671"/>
            <a:ext cx="2306320" cy="369332"/>
          </a:xfrm>
          <a:prstGeom prst="rect">
            <a:avLst/>
          </a:prstGeom>
          <a:solidFill>
            <a:srgbClr val="C00000"/>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white"/>
                </a:solidFill>
                <a:effectLst/>
                <a:uLnTx/>
                <a:uFillTx/>
                <a:latin typeface="Calibri"/>
                <a:ea typeface="+mn-ea"/>
                <a:cs typeface="+mn-cs"/>
              </a:rPr>
              <a:t>LÉKAŘI</a:t>
            </a:r>
          </a:p>
        </p:txBody>
      </p:sp>
      <p:sp>
        <p:nvSpPr>
          <p:cNvPr id="6" name="Obdélník 5">
            <a:extLst>
              <a:ext uri="{FF2B5EF4-FFF2-40B4-BE49-F238E27FC236}">
                <a16:creationId xmlns:a16="http://schemas.microsoft.com/office/drawing/2014/main" id="{96C8632D-6507-4A95-B2B8-23702E7898D4}"/>
              </a:ext>
            </a:extLst>
          </p:cNvPr>
          <p:cNvSpPr/>
          <p:nvPr/>
        </p:nvSpPr>
        <p:spPr>
          <a:xfrm>
            <a:off x="-1" y="4497605"/>
            <a:ext cx="12192000" cy="1815882"/>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cs-CZ" sz="1400" b="0" i="0" u="none" strike="noStrike" kern="1200" cap="none" spc="0" normalizeH="0" baseline="0" noProof="0" dirty="0">
                <a:ln>
                  <a:noFill/>
                </a:ln>
                <a:solidFill>
                  <a:srgbClr val="000000"/>
                </a:solidFill>
                <a:effectLst/>
                <a:uLnTx/>
                <a:uFillTx/>
                <a:latin typeface="Calibri"/>
                <a:ea typeface="+mn-ea"/>
                <a:cs typeface="+mn-cs"/>
              </a:rPr>
              <a:t>V roce 2023 bylo u PZS lůžkové péče smluvně sjednáno celkem 76 371 lůžek, z toho 48 025 lůžek akutní péče a 28 346 lůžek následné a dlouhodobé péče.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cs-CZ" sz="1400" b="0" i="0" u="none" strike="noStrike" kern="1200" cap="none" spc="0" normalizeH="0" baseline="0" noProof="0" dirty="0">
                <a:ln>
                  <a:noFill/>
                </a:ln>
                <a:solidFill>
                  <a:srgbClr val="000000"/>
                </a:solidFill>
                <a:effectLst/>
                <a:uLnTx/>
                <a:uFillTx/>
                <a:latin typeface="Calibri"/>
                <a:ea typeface="+mn-ea"/>
                <a:cs typeface="+mn-cs"/>
              </a:rPr>
              <a:t>Minimální úvazky dle vyhlášky vycházejí z minima definovaného ve vyhlášce č. 99/2012 Sb., o požadavcích na minimální personální zabezpečení zdrav. služeb.</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cs-CZ" sz="1400" b="0" i="0" u="none" strike="noStrike" kern="1200" cap="none" spc="0" normalizeH="0" baseline="0" noProof="0" dirty="0">
                <a:ln>
                  <a:noFill/>
                </a:ln>
                <a:solidFill>
                  <a:srgbClr val="000000"/>
                </a:solidFill>
                <a:effectLst/>
                <a:uLnTx/>
                <a:uFillTx/>
                <a:latin typeface="Calibri"/>
                <a:ea typeface="+mn-ea"/>
                <a:cs typeface="+mn-cs"/>
              </a:rPr>
              <a:t>Potřeba úvazků pro systemizaci je stanovena tak, aby nedocházelo při zajištění provozu ke generování přesčasových hodin.</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cs-CZ" sz="1400" b="0" i="0" u="none" strike="noStrike" kern="1200" cap="none" spc="0" normalizeH="0" baseline="0" noProof="0" dirty="0">
                <a:ln>
                  <a:noFill/>
                </a:ln>
                <a:solidFill>
                  <a:srgbClr val="000000"/>
                </a:solidFill>
                <a:effectLst/>
                <a:uLnTx/>
                <a:uFillTx/>
                <a:latin typeface="Calibri"/>
                <a:ea typeface="+mn-ea"/>
                <a:cs typeface="+mn-cs"/>
              </a:rPr>
              <a:t>Potřeba úvazků vedoucích lékařů a sester vychází ze standardní lůžkové stanice dle vyhlášky, a to 30 lůžek u standardní lůžkové péče a 5 lůžek u intenzivních lůžek.</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cs-CZ" sz="1400" b="0" i="0" u="none" strike="noStrike" kern="1200" cap="none" spc="0" normalizeH="0" baseline="0" noProof="0" dirty="0">
                <a:ln>
                  <a:noFill/>
                </a:ln>
                <a:solidFill>
                  <a:srgbClr val="000000"/>
                </a:solidFill>
                <a:effectLst/>
                <a:uLnTx/>
                <a:uFillTx/>
                <a:latin typeface="Calibri"/>
                <a:ea typeface="+mn-ea"/>
                <a:cs typeface="+mn-cs"/>
              </a:rPr>
              <a:t>U lůžek intenzivní péče je personální zabezpečení nastaveno dle nejvyššího smluvně sjednaného ošetřovacího dne mezi ZP a PZS, proto byly do modelu lůžka intenzivní péče poměrově rozděleny 50% resuscitační péče a 50% jednotek intenzivní péče.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cs-CZ" sz="1400" b="0" i="0" u="none" strike="noStrike" kern="1200" cap="none" spc="0" normalizeH="0" baseline="0" noProof="0" dirty="0">
                <a:ln>
                  <a:noFill/>
                </a:ln>
                <a:solidFill>
                  <a:srgbClr val="000000"/>
                </a:solidFill>
                <a:effectLst/>
                <a:uLnTx/>
                <a:uFillTx/>
                <a:latin typeface="Calibri"/>
                <a:ea typeface="+mn-ea"/>
                <a:cs typeface="+mn-cs"/>
              </a:rPr>
              <a:t>Pokud je na odděleních akutní lůžkové péče standardní nižší počet lůžek než 20, tak je potřebný počet personálu jako na 20 lůžkovou stanici =&gt; z dat referenčních nemocnic je cca 20% oddělení pod hranicí 20 lůžek, proto je vypočtená potřeba úvazků spíše podhodnocená.</a:t>
            </a:r>
          </a:p>
        </p:txBody>
      </p:sp>
    </p:spTree>
    <p:extLst>
      <p:ext uri="{BB962C8B-B14F-4D97-AF65-F5344CB8AC3E}">
        <p14:creationId xmlns:p14="http://schemas.microsoft.com/office/powerpoint/2010/main" val="15051013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a:extLst>
              <a:ext uri="{FF2B5EF4-FFF2-40B4-BE49-F238E27FC236}">
                <a16:creationId xmlns:a16="http://schemas.microsoft.com/office/drawing/2014/main" id="{E4BB6001-EA72-4EF5-84B6-1ABD67C257F2}"/>
              </a:ext>
            </a:extLst>
          </p:cNvPr>
          <p:cNvSpPr>
            <a:spLocks noGrp="1"/>
          </p:cNvSpPr>
          <p:nvPr>
            <p:ph type="title"/>
          </p:nvPr>
        </p:nvSpPr>
        <p:spPr>
          <a:xfrm>
            <a:off x="291547" y="14640"/>
            <a:ext cx="10945216" cy="515368"/>
          </a:xfrm>
        </p:spPr>
        <p:txBody>
          <a:bodyPr/>
          <a:lstStyle/>
          <a:p>
            <a:r>
              <a:rPr lang="cs-CZ" sz="2800" b="1" dirty="0">
                <a:solidFill>
                  <a:srgbClr val="D71440"/>
                </a:solidFill>
                <a:latin typeface="+mn-lt"/>
              </a:rPr>
              <a:t>Výpočet potřebných úvazků dle stavu lůžkového fondu v roce 2023</a:t>
            </a:r>
            <a:endParaRPr lang="cs-CZ" sz="2800" dirty="0">
              <a:solidFill>
                <a:srgbClr val="D71440"/>
              </a:solidFill>
            </a:endParaRPr>
          </a:p>
        </p:txBody>
      </p:sp>
      <p:graphicFrame>
        <p:nvGraphicFramePr>
          <p:cNvPr id="4" name="Zástupný symbol pro obsah 3">
            <a:extLst>
              <a:ext uri="{FF2B5EF4-FFF2-40B4-BE49-F238E27FC236}">
                <a16:creationId xmlns:a16="http://schemas.microsoft.com/office/drawing/2014/main" id="{4DAE7718-61ED-463E-8193-CDF06638B760}"/>
              </a:ext>
            </a:extLst>
          </p:cNvPr>
          <p:cNvGraphicFramePr>
            <a:graphicFrameLocks noGrp="1"/>
          </p:cNvGraphicFramePr>
          <p:nvPr>
            <p:ph idx="1"/>
          </p:nvPr>
        </p:nvGraphicFramePr>
        <p:xfrm>
          <a:off x="291547" y="892084"/>
          <a:ext cx="7740000" cy="5090160"/>
        </p:xfrm>
        <a:graphic>
          <a:graphicData uri="http://schemas.openxmlformats.org/drawingml/2006/table">
            <a:tbl>
              <a:tblPr>
                <a:tableStyleId>{9D7B26C5-4107-4FEC-AEDC-1716B250A1EF}</a:tableStyleId>
              </a:tblPr>
              <a:tblGrid>
                <a:gridCol w="6336000">
                  <a:extLst>
                    <a:ext uri="{9D8B030D-6E8A-4147-A177-3AD203B41FA5}">
                      <a16:colId xmlns:a16="http://schemas.microsoft.com/office/drawing/2014/main" val="2748958764"/>
                    </a:ext>
                  </a:extLst>
                </a:gridCol>
                <a:gridCol w="1404000">
                  <a:extLst>
                    <a:ext uri="{9D8B030D-6E8A-4147-A177-3AD203B41FA5}">
                      <a16:colId xmlns:a16="http://schemas.microsoft.com/office/drawing/2014/main" val="61888730"/>
                    </a:ext>
                  </a:extLst>
                </a:gridCol>
              </a:tblGrid>
              <a:tr h="0">
                <a:tc>
                  <a:txBody>
                    <a:bodyPr/>
                    <a:lstStyle/>
                    <a:p>
                      <a:r>
                        <a:rPr lang="cs-CZ" sz="1400" dirty="0"/>
                        <a:t>Potřebný počet úvazků u akutního lůžka celkem</a:t>
                      </a:r>
                    </a:p>
                  </a:txBody>
                  <a:tcPr anchor="ctr"/>
                </a:tc>
                <a:tc>
                  <a:txBody>
                    <a:bodyPr/>
                    <a:lstStyle/>
                    <a:p>
                      <a:pPr algn="ctr" rtl="0" fontAlgn="b"/>
                      <a:r>
                        <a:rPr lang="cs-CZ" sz="1400" b="0" i="0" u="none" strike="noStrike">
                          <a:solidFill>
                            <a:srgbClr val="000000"/>
                          </a:solidFill>
                          <a:effectLst/>
                          <a:latin typeface="Calibri" panose="020F0502020204030204" pitchFamily="34" charset="0"/>
                        </a:rPr>
                        <a:t>13 089 </a:t>
                      </a:r>
                    </a:p>
                  </a:txBody>
                  <a:tcPr marL="7620" marR="7620" marT="7620" marB="0" anchor="ctr"/>
                </a:tc>
                <a:extLst>
                  <a:ext uri="{0D108BD9-81ED-4DB2-BD59-A6C34878D82A}">
                    <a16:rowId xmlns:a16="http://schemas.microsoft.com/office/drawing/2014/main" val="3992663172"/>
                  </a:ext>
                </a:extLst>
              </a:tr>
              <a:tr h="0">
                <a:tc>
                  <a:txBody>
                    <a:bodyPr/>
                    <a:lstStyle/>
                    <a:p>
                      <a:r>
                        <a:rPr lang="cs-CZ" sz="1400" dirty="0"/>
                        <a:t>Počet úvazků z HPP u akutního lůžka (Lékaři)</a:t>
                      </a:r>
                    </a:p>
                  </a:txBody>
                  <a:tcPr anchor="ctr"/>
                </a:tc>
                <a:tc>
                  <a:txBody>
                    <a:bodyPr/>
                    <a:lstStyle/>
                    <a:p>
                      <a:pPr algn="ctr" rtl="0" fontAlgn="ctr"/>
                      <a:r>
                        <a:rPr lang="cs-CZ" sz="1400" b="0" i="0" u="none" strike="noStrike">
                          <a:solidFill>
                            <a:srgbClr val="000000"/>
                          </a:solidFill>
                          <a:effectLst/>
                          <a:latin typeface="Calibri" panose="020F0502020204030204" pitchFamily="34" charset="0"/>
                        </a:rPr>
                        <a:t>11 843 </a:t>
                      </a:r>
                    </a:p>
                  </a:txBody>
                  <a:tcPr marL="7620" marR="7620" marT="7620" marB="0" anchor="ctr"/>
                </a:tc>
                <a:extLst>
                  <a:ext uri="{0D108BD9-81ED-4DB2-BD59-A6C34878D82A}">
                    <a16:rowId xmlns:a16="http://schemas.microsoft.com/office/drawing/2014/main" val="4141759687"/>
                  </a:ext>
                </a:extLst>
              </a:tr>
              <a:tr h="0">
                <a:tc>
                  <a:txBody>
                    <a:bodyPr/>
                    <a:lstStyle/>
                    <a:p>
                      <a:r>
                        <a:rPr lang="cs-CZ" sz="1400" dirty="0"/>
                        <a:t>Počet úvazků z HPP u akutního lůžka (Zubní lékaři)</a:t>
                      </a:r>
                    </a:p>
                  </a:txBody>
                  <a:tcPr anchor="ctr"/>
                </a:tc>
                <a:tc>
                  <a:txBody>
                    <a:bodyPr/>
                    <a:lstStyle/>
                    <a:p>
                      <a:pPr algn="ctr" rtl="0" fontAlgn="ctr"/>
                      <a:r>
                        <a:rPr lang="cs-CZ" sz="1400" b="0" i="0" u="none" strike="noStrike">
                          <a:solidFill>
                            <a:srgbClr val="000000"/>
                          </a:solidFill>
                          <a:effectLst/>
                          <a:latin typeface="Calibri" panose="020F0502020204030204" pitchFamily="34" charset="0"/>
                        </a:rPr>
                        <a:t>52 </a:t>
                      </a:r>
                    </a:p>
                  </a:txBody>
                  <a:tcPr marL="7620" marR="7620" marT="7620" marB="0" anchor="ctr"/>
                </a:tc>
                <a:extLst>
                  <a:ext uri="{0D108BD9-81ED-4DB2-BD59-A6C34878D82A}">
                    <a16:rowId xmlns:a16="http://schemas.microsoft.com/office/drawing/2014/main" val="1505795223"/>
                  </a:ext>
                </a:extLst>
              </a:tr>
              <a:tr h="0">
                <a:tc>
                  <a:txBody>
                    <a:bodyPr/>
                    <a:lstStyle/>
                    <a:p>
                      <a:endParaRPr lang="cs-CZ" sz="1400" dirty="0"/>
                    </a:p>
                  </a:txBody>
                  <a:tcPr anchor="ctr"/>
                </a:tc>
                <a:tc>
                  <a:txBody>
                    <a:bodyPr/>
                    <a:lstStyle/>
                    <a:p>
                      <a:pPr algn="ctr" fontAlgn="ctr"/>
                      <a:endParaRPr lang="cs-CZ" sz="1800" b="0" i="0" u="none" strike="noStrike">
                        <a:solidFill>
                          <a:srgbClr val="000000"/>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400784074"/>
                  </a:ext>
                </a:extLst>
              </a:tr>
              <a:tr h="0">
                <a:tc>
                  <a:txBody>
                    <a:bodyPr/>
                    <a:lstStyle/>
                    <a:p>
                      <a:r>
                        <a:rPr lang="cs-CZ" sz="1400" b="1" dirty="0"/>
                        <a:t>ROZDÍL AKUTNÍ PÉČE</a:t>
                      </a:r>
                    </a:p>
                  </a:txBody>
                  <a:tcPr anchor="ctr">
                    <a:solidFill>
                      <a:schemeClr val="bg2">
                        <a:lumMod val="90000"/>
                      </a:schemeClr>
                    </a:solidFill>
                  </a:tcPr>
                </a:tc>
                <a:tc>
                  <a:txBody>
                    <a:bodyPr/>
                    <a:lstStyle/>
                    <a:p>
                      <a:pPr algn="ctr" rtl="0" fontAlgn="ctr"/>
                      <a:r>
                        <a:rPr lang="cs-CZ" sz="1400" b="1" i="0" u="none" strike="noStrike">
                          <a:solidFill>
                            <a:srgbClr val="C00000"/>
                          </a:solidFill>
                          <a:effectLst/>
                          <a:latin typeface="Calibri" panose="020F0502020204030204" pitchFamily="34" charset="0"/>
                        </a:rPr>
                        <a:t>-1 194 </a:t>
                      </a:r>
                    </a:p>
                  </a:txBody>
                  <a:tcPr marL="7620" marR="7620" marT="7620" marB="0" anchor="ctr">
                    <a:solidFill>
                      <a:schemeClr val="bg2">
                        <a:lumMod val="90000"/>
                      </a:schemeClr>
                    </a:solidFill>
                  </a:tcPr>
                </a:tc>
                <a:extLst>
                  <a:ext uri="{0D108BD9-81ED-4DB2-BD59-A6C34878D82A}">
                    <a16:rowId xmlns:a16="http://schemas.microsoft.com/office/drawing/2014/main" val="2391449092"/>
                  </a:ext>
                </a:extLst>
              </a:tr>
              <a:tr h="0">
                <a:tc>
                  <a:txBody>
                    <a:bodyPr/>
                    <a:lstStyle/>
                    <a:p>
                      <a:r>
                        <a:rPr lang="cs-CZ" sz="1400" dirty="0"/>
                        <a:t>Potřebný počet úvazků u lůžka následné a dlouhodobé péče celkem</a:t>
                      </a:r>
                    </a:p>
                  </a:txBody>
                  <a:tcPr anchor="ctr"/>
                </a:tc>
                <a:tc>
                  <a:txBody>
                    <a:bodyPr/>
                    <a:lstStyle/>
                    <a:p>
                      <a:pPr algn="ctr" rtl="0" fontAlgn="b"/>
                      <a:r>
                        <a:rPr lang="cs-CZ" sz="1400" b="0" i="0" u="none" strike="noStrike">
                          <a:solidFill>
                            <a:srgbClr val="000000"/>
                          </a:solidFill>
                          <a:effectLst/>
                          <a:latin typeface="Calibri" panose="020F0502020204030204" pitchFamily="34" charset="0"/>
                        </a:rPr>
                        <a:t>2 301 </a:t>
                      </a:r>
                    </a:p>
                  </a:txBody>
                  <a:tcPr marL="7620" marR="7620" marT="7620" marB="0" anchor="ctr"/>
                </a:tc>
                <a:extLst>
                  <a:ext uri="{0D108BD9-81ED-4DB2-BD59-A6C34878D82A}">
                    <a16:rowId xmlns:a16="http://schemas.microsoft.com/office/drawing/2014/main" val="3047705500"/>
                  </a:ext>
                </a:extLst>
              </a:tr>
              <a:tr h="0">
                <a:tc>
                  <a:txBody>
                    <a:bodyPr/>
                    <a:lstStyle/>
                    <a:p>
                      <a:r>
                        <a:rPr lang="cs-CZ" sz="1400" dirty="0"/>
                        <a:t>Počet úvazků z HPP u lůžka následné a dlouhodobé péče (Lékaři)</a:t>
                      </a:r>
                    </a:p>
                  </a:txBody>
                  <a:tcPr anchor="ctr"/>
                </a:tc>
                <a:tc>
                  <a:txBody>
                    <a:bodyPr/>
                    <a:lstStyle/>
                    <a:p>
                      <a:pPr algn="ctr" rtl="0" fontAlgn="ctr"/>
                      <a:r>
                        <a:rPr lang="cs-CZ" sz="1400" b="0" i="0" u="none" strike="noStrike">
                          <a:solidFill>
                            <a:srgbClr val="000000"/>
                          </a:solidFill>
                          <a:effectLst/>
                          <a:latin typeface="Calibri" panose="020F0502020204030204" pitchFamily="34" charset="0"/>
                        </a:rPr>
                        <a:t>1 414 </a:t>
                      </a:r>
                    </a:p>
                  </a:txBody>
                  <a:tcPr marL="7620" marR="7620" marT="7620" marB="0" anchor="ctr"/>
                </a:tc>
                <a:extLst>
                  <a:ext uri="{0D108BD9-81ED-4DB2-BD59-A6C34878D82A}">
                    <a16:rowId xmlns:a16="http://schemas.microsoft.com/office/drawing/2014/main" val="2527091361"/>
                  </a:ext>
                </a:extLst>
              </a:tr>
              <a:tr h="0">
                <a:tc>
                  <a:txBody>
                    <a:bodyPr/>
                    <a:lstStyle/>
                    <a:p>
                      <a:r>
                        <a:rPr lang="cs-CZ" sz="1400" dirty="0"/>
                        <a:t>Počet úvazků z HPP u lůžka následné a dlouhodobé péče (Zubní lékaři)</a:t>
                      </a:r>
                    </a:p>
                  </a:txBody>
                  <a:tcPr anchor="ctr"/>
                </a:tc>
                <a:tc>
                  <a:txBody>
                    <a:bodyPr/>
                    <a:lstStyle/>
                    <a:p>
                      <a:pPr algn="ctr" rtl="0" fontAlgn="ctr"/>
                      <a:r>
                        <a:rPr lang="cs-CZ" sz="1400" b="0" i="0" u="none" strike="noStrike">
                          <a:solidFill>
                            <a:srgbClr val="000000"/>
                          </a:solidFill>
                          <a:effectLst/>
                          <a:latin typeface="Calibri" panose="020F0502020204030204" pitchFamily="34" charset="0"/>
                        </a:rPr>
                        <a:t>0 </a:t>
                      </a:r>
                    </a:p>
                  </a:txBody>
                  <a:tcPr marL="7620" marR="7620" marT="7620" marB="0" anchor="ctr"/>
                </a:tc>
                <a:extLst>
                  <a:ext uri="{0D108BD9-81ED-4DB2-BD59-A6C34878D82A}">
                    <a16:rowId xmlns:a16="http://schemas.microsoft.com/office/drawing/2014/main" val="31880150"/>
                  </a:ext>
                </a:extLst>
              </a:tr>
              <a:tr h="0">
                <a:tc>
                  <a:txBody>
                    <a:bodyPr/>
                    <a:lstStyle/>
                    <a:p>
                      <a:endParaRPr lang="cs-CZ" sz="1400" dirty="0"/>
                    </a:p>
                  </a:txBody>
                  <a:tcPr anchor="ctr"/>
                </a:tc>
                <a:tc>
                  <a:txBody>
                    <a:bodyPr/>
                    <a:lstStyle/>
                    <a:p>
                      <a:pPr algn="ctr" fontAlgn="ctr"/>
                      <a:endParaRPr lang="cs-CZ" sz="1800" b="0" i="0" u="none" strike="noStrike">
                        <a:solidFill>
                          <a:srgbClr val="000000"/>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3913127057"/>
                  </a:ext>
                </a:extLst>
              </a:tr>
              <a:tr h="0">
                <a:tc>
                  <a:txBody>
                    <a:bodyPr/>
                    <a:lstStyle/>
                    <a:p>
                      <a:r>
                        <a:rPr lang="cs-CZ" sz="1400" b="1" dirty="0"/>
                        <a:t>ROZDÍL NÁSLEDNÁ A DLOUHODOBÁ PÉČE</a:t>
                      </a:r>
                    </a:p>
                  </a:txBody>
                  <a:tcPr anchor="ctr">
                    <a:solidFill>
                      <a:schemeClr val="bg2">
                        <a:lumMod val="90000"/>
                      </a:schemeClr>
                    </a:solidFill>
                  </a:tcPr>
                </a:tc>
                <a:tc>
                  <a:txBody>
                    <a:bodyPr/>
                    <a:lstStyle/>
                    <a:p>
                      <a:pPr algn="ctr" rtl="0" fontAlgn="ctr"/>
                      <a:r>
                        <a:rPr lang="cs-CZ" sz="1400" b="1" i="0" u="none" strike="noStrike">
                          <a:solidFill>
                            <a:srgbClr val="C00000"/>
                          </a:solidFill>
                          <a:effectLst/>
                          <a:latin typeface="Calibri" panose="020F0502020204030204" pitchFamily="34" charset="0"/>
                        </a:rPr>
                        <a:t>-886 </a:t>
                      </a:r>
                    </a:p>
                  </a:txBody>
                  <a:tcPr marL="7620" marR="7620" marT="7620" marB="0" anchor="ctr">
                    <a:solidFill>
                      <a:schemeClr val="bg2">
                        <a:lumMod val="90000"/>
                      </a:schemeClr>
                    </a:solidFill>
                  </a:tcPr>
                </a:tc>
                <a:extLst>
                  <a:ext uri="{0D108BD9-81ED-4DB2-BD59-A6C34878D82A}">
                    <a16:rowId xmlns:a16="http://schemas.microsoft.com/office/drawing/2014/main" val="2300095222"/>
                  </a:ext>
                </a:extLst>
              </a:tr>
              <a:tr h="0">
                <a:tc>
                  <a:txBody>
                    <a:bodyPr/>
                    <a:lstStyle/>
                    <a:p>
                      <a:r>
                        <a:rPr lang="cs-CZ" sz="1400" b="1" dirty="0">
                          <a:solidFill>
                            <a:srgbClr val="C00000"/>
                          </a:solidFill>
                        </a:rPr>
                        <a:t>ROZDÍL AKUTNÍ + NÁSLEDNÁ + DLOUHODOBÁ PÉČE CELKEM</a:t>
                      </a:r>
                    </a:p>
                  </a:txBody>
                  <a:tcPr anchor="ctr">
                    <a:solidFill>
                      <a:schemeClr val="bg2">
                        <a:lumMod val="90000"/>
                      </a:schemeClr>
                    </a:solidFill>
                  </a:tcPr>
                </a:tc>
                <a:tc>
                  <a:txBody>
                    <a:bodyPr/>
                    <a:lstStyle/>
                    <a:p>
                      <a:pPr algn="ctr" rtl="0" fontAlgn="ctr"/>
                      <a:r>
                        <a:rPr lang="cs-CZ" sz="1400" b="1" i="0" u="none" strike="noStrike" dirty="0">
                          <a:solidFill>
                            <a:srgbClr val="C00000"/>
                          </a:solidFill>
                          <a:effectLst/>
                          <a:latin typeface="Calibri" panose="020F0502020204030204" pitchFamily="34" charset="0"/>
                        </a:rPr>
                        <a:t>-2 080 </a:t>
                      </a:r>
                    </a:p>
                  </a:txBody>
                  <a:tcPr marL="7620" marR="7620" marT="7620" marB="0" anchor="ctr">
                    <a:solidFill>
                      <a:schemeClr val="bg2">
                        <a:lumMod val="90000"/>
                      </a:schemeClr>
                    </a:solidFill>
                  </a:tcPr>
                </a:tc>
                <a:extLst>
                  <a:ext uri="{0D108BD9-81ED-4DB2-BD59-A6C34878D82A}">
                    <a16:rowId xmlns:a16="http://schemas.microsoft.com/office/drawing/2014/main" val="1745055009"/>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400" b="1" dirty="0">
                          <a:solidFill>
                            <a:schemeClr val="tx1"/>
                          </a:solidFill>
                        </a:rPr>
                        <a:t>Vykázané hodiny přepočtené na úvazky za rok 2022 nad rámec HPP (lékaři a zubní lékaři)</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400" b="1" i="1" dirty="0">
                          <a:solidFill>
                            <a:schemeClr val="tx1"/>
                          </a:solidFill>
                        </a:rPr>
                        <a:t>(BEZ ROZLIŠENÍ SEGMENTU PÉČE – ambulance, lůžka, operační sály, ostatní)</a:t>
                      </a:r>
                      <a:endParaRPr lang="cs-CZ" sz="1400" dirty="0">
                        <a:solidFill>
                          <a:schemeClr val="tx1"/>
                        </a:solidFill>
                      </a:endParaRPr>
                    </a:p>
                  </a:txBody>
                  <a:tcPr anchor="ctr"/>
                </a:tc>
                <a:tc hMerge="1">
                  <a:txBody>
                    <a:bodyPr/>
                    <a:lstStyle/>
                    <a:p>
                      <a:endParaRPr lang="cs-CZ" dirty="0"/>
                    </a:p>
                  </a:txBody>
                  <a:tcPr anchor="ctr"/>
                </a:tc>
                <a:extLst>
                  <a:ext uri="{0D108BD9-81ED-4DB2-BD59-A6C34878D82A}">
                    <a16:rowId xmlns:a16="http://schemas.microsoft.com/office/drawing/2014/main" val="2100124189"/>
                  </a:ext>
                </a:extLst>
              </a:tr>
              <a:tr h="288000">
                <a:tc>
                  <a:txBody>
                    <a:bodyPr/>
                    <a:lstStyle/>
                    <a:p>
                      <a:r>
                        <a:rPr lang="cs-CZ" sz="1400" i="1" dirty="0"/>
                        <a:t>Dohody (DPP a DPČ)</a:t>
                      </a:r>
                    </a:p>
                  </a:txBody>
                  <a:tcPr anchor="ctr"/>
                </a:tc>
                <a:tc>
                  <a:txBody>
                    <a:bodyPr/>
                    <a:lstStyle/>
                    <a:p>
                      <a:pPr algn="ctr" rtl="0" fontAlgn="ctr"/>
                      <a:r>
                        <a:rPr lang="cs-CZ" sz="1400" b="0" i="1" u="none" strike="noStrike">
                          <a:solidFill>
                            <a:srgbClr val="000000"/>
                          </a:solidFill>
                          <a:effectLst/>
                          <a:latin typeface="Calibri" panose="020F0502020204030204" pitchFamily="34" charset="0"/>
                        </a:rPr>
                        <a:t>2 364</a:t>
                      </a:r>
                    </a:p>
                  </a:txBody>
                  <a:tcPr marL="7620" marR="7620" marT="7620" marB="0" anchor="ctr"/>
                </a:tc>
                <a:extLst>
                  <a:ext uri="{0D108BD9-81ED-4DB2-BD59-A6C34878D82A}">
                    <a16:rowId xmlns:a16="http://schemas.microsoft.com/office/drawing/2014/main" val="528159790"/>
                  </a:ext>
                </a:extLst>
              </a:tr>
              <a:tr h="288000">
                <a:tc>
                  <a:txBody>
                    <a:bodyPr/>
                    <a:lstStyle/>
                    <a:p>
                      <a:r>
                        <a:rPr lang="cs-CZ" sz="1400" i="1" dirty="0"/>
                        <a:t>Přesčas</a:t>
                      </a:r>
                    </a:p>
                  </a:txBody>
                  <a:tcPr anchor="ctr"/>
                </a:tc>
                <a:tc>
                  <a:txBody>
                    <a:bodyPr/>
                    <a:lstStyle/>
                    <a:p>
                      <a:pPr algn="ctr" rtl="0" fontAlgn="ctr"/>
                      <a:r>
                        <a:rPr lang="cs-CZ" sz="1400" b="0" i="1" u="none" strike="noStrike">
                          <a:solidFill>
                            <a:srgbClr val="000000"/>
                          </a:solidFill>
                          <a:effectLst/>
                          <a:latin typeface="Calibri" panose="020F0502020204030204" pitchFamily="34" charset="0"/>
                        </a:rPr>
                        <a:t>2 295</a:t>
                      </a:r>
                    </a:p>
                  </a:txBody>
                  <a:tcPr marL="7620" marR="7620" marT="7620" marB="0" anchor="ctr"/>
                </a:tc>
                <a:extLst>
                  <a:ext uri="{0D108BD9-81ED-4DB2-BD59-A6C34878D82A}">
                    <a16:rowId xmlns:a16="http://schemas.microsoft.com/office/drawing/2014/main" val="910705550"/>
                  </a:ext>
                </a:extLst>
              </a:tr>
              <a:tr h="288000">
                <a:tc>
                  <a:txBody>
                    <a:bodyPr/>
                    <a:lstStyle/>
                    <a:p>
                      <a:r>
                        <a:rPr lang="cs-CZ" sz="1400" i="1" dirty="0"/>
                        <a:t>Pohotovost</a:t>
                      </a:r>
                    </a:p>
                  </a:txBody>
                  <a:tcPr anchor="ctr"/>
                </a:tc>
                <a:tc>
                  <a:txBody>
                    <a:bodyPr/>
                    <a:lstStyle/>
                    <a:p>
                      <a:pPr algn="ctr" rtl="0" fontAlgn="ctr"/>
                      <a:r>
                        <a:rPr lang="cs-CZ" sz="1400" b="0" i="1" u="none" strike="noStrike">
                          <a:solidFill>
                            <a:srgbClr val="000000"/>
                          </a:solidFill>
                          <a:effectLst/>
                          <a:latin typeface="Calibri" panose="020F0502020204030204" pitchFamily="34" charset="0"/>
                        </a:rPr>
                        <a:t>2 388</a:t>
                      </a:r>
                    </a:p>
                  </a:txBody>
                  <a:tcPr marL="7620" marR="7620" marT="7620" marB="0" anchor="ctr"/>
                </a:tc>
                <a:extLst>
                  <a:ext uri="{0D108BD9-81ED-4DB2-BD59-A6C34878D82A}">
                    <a16:rowId xmlns:a16="http://schemas.microsoft.com/office/drawing/2014/main" val="1873255162"/>
                  </a:ext>
                </a:extLst>
              </a:tr>
              <a:tr h="0">
                <a:tc>
                  <a:txBody>
                    <a:bodyPr/>
                    <a:lstStyle/>
                    <a:p>
                      <a:r>
                        <a:rPr lang="cs-CZ" sz="1400" b="1" i="1" dirty="0"/>
                        <a:t>Celkem</a:t>
                      </a:r>
                    </a:p>
                  </a:txBody>
                  <a:tcPr anchor="ctr"/>
                </a:tc>
                <a:tc>
                  <a:txBody>
                    <a:bodyPr/>
                    <a:lstStyle/>
                    <a:p>
                      <a:pPr algn="ctr" rtl="0" fontAlgn="ctr"/>
                      <a:r>
                        <a:rPr lang="cs-CZ" sz="1400" b="1" i="1" u="none" strike="noStrike" dirty="0">
                          <a:solidFill>
                            <a:srgbClr val="000000"/>
                          </a:solidFill>
                          <a:effectLst/>
                          <a:latin typeface="Calibri" panose="020F0502020204030204" pitchFamily="34" charset="0"/>
                        </a:rPr>
                        <a:t>7 046</a:t>
                      </a:r>
                    </a:p>
                  </a:txBody>
                  <a:tcPr marL="7620" marR="7620" marT="7620" marB="0" anchor="ctr"/>
                </a:tc>
                <a:extLst>
                  <a:ext uri="{0D108BD9-81ED-4DB2-BD59-A6C34878D82A}">
                    <a16:rowId xmlns:a16="http://schemas.microsoft.com/office/drawing/2014/main" val="755606907"/>
                  </a:ext>
                </a:extLst>
              </a:tr>
            </a:tbl>
          </a:graphicData>
        </a:graphic>
      </p:graphicFrame>
      <p:sp>
        <p:nvSpPr>
          <p:cNvPr id="7" name="TextovéPole 6">
            <a:extLst>
              <a:ext uri="{FF2B5EF4-FFF2-40B4-BE49-F238E27FC236}">
                <a16:creationId xmlns:a16="http://schemas.microsoft.com/office/drawing/2014/main" id="{04079385-9D06-473C-92AA-D250B98B4730}"/>
              </a:ext>
            </a:extLst>
          </p:cNvPr>
          <p:cNvSpPr txBox="1"/>
          <p:nvPr/>
        </p:nvSpPr>
        <p:spPr>
          <a:xfrm>
            <a:off x="7783149" y="6289362"/>
            <a:ext cx="2922104" cy="55399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000" b="0" i="0" u="none" strike="noStrike" kern="1200" cap="none" spc="0" normalizeH="0" baseline="0" noProof="0" dirty="0">
                <a:ln>
                  <a:noFill/>
                </a:ln>
                <a:solidFill>
                  <a:srgbClr val="000000"/>
                </a:solidFill>
                <a:effectLst/>
                <a:uLnTx/>
                <a:uFillTx/>
                <a:latin typeface="Calibri"/>
                <a:ea typeface="+mn-ea"/>
                <a:cs typeface="+mn-cs"/>
              </a:rPr>
              <a:t>HPP – hlavní pracovní poměr</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000" b="0" i="0" u="none" strike="noStrike" kern="1200" cap="none" spc="0" normalizeH="0" baseline="0" noProof="0" dirty="0">
                <a:ln>
                  <a:noFill/>
                </a:ln>
                <a:solidFill>
                  <a:srgbClr val="000000"/>
                </a:solidFill>
                <a:effectLst/>
                <a:uLnTx/>
                <a:uFillTx/>
                <a:latin typeface="Calibri"/>
                <a:ea typeface="+mn-ea"/>
                <a:cs typeface="+mn-cs"/>
              </a:rPr>
              <a:t>DPP – dohoda o provedení práce</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000" b="0" i="0" u="none" strike="noStrike" kern="1200" cap="none" spc="0" normalizeH="0" baseline="0" noProof="0" dirty="0">
                <a:ln>
                  <a:noFill/>
                </a:ln>
                <a:solidFill>
                  <a:srgbClr val="000000"/>
                </a:solidFill>
                <a:effectLst/>
                <a:uLnTx/>
                <a:uFillTx/>
                <a:latin typeface="Calibri"/>
                <a:ea typeface="+mn-ea"/>
                <a:cs typeface="+mn-cs"/>
              </a:rPr>
              <a:t>DPČ – dohoda o pracovní činnosti</a:t>
            </a:r>
          </a:p>
        </p:txBody>
      </p:sp>
      <p:sp>
        <p:nvSpPr>
          <p:cNvPr id="8" name="Obdélník 7">
            <a:extLst>
              <a:ext uri="{FF2B5EF4-FFF2-40B4-BE49-F238E27FC236}">
                <a16:creationId xmlns:a16="http://schemas.microsoft.com/office/drawing/2014/main" id="{56E186B2-4CEA-4D78-955A-505FF898EDB1}"/>
              </a:ext>
            </a:extLst>
          </p:cNvPr>
          <p:cNvSpPr/>
          <p:nvPr/>
        </p:nvSpPr>
        <p:spPr>
          <a:xfrm>
            <a:off x="8096209" y="761383"/>
            <a:ext cx="4052313" cy="4985980"/>
          </a:xfrm>
          <a:prstGeom prst="rect">
            <a:avLst/>
          </a:prstGeom>
        </p:spPr>
        <p:txBody>
          <a:bodyPr wrap="square">
            <a:spAutoFit/>
          </a:bodyPr>
          <a:lstStyle/>
          <a:p>
            <a:pPr marL="285750" marR="0" lvl="0" indent="-28575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cs-CZ" sz="1400" b="0" i="0" u="none" strike="noStrike" kern="1200" cap="none" spc="0" normalizeH="0" baseline="0" noProof="0" dirty="0">
                <a:ln>
                  <a:noFill/>
                </a:ln>
                <a:solidFill>
                  <a:srgbClr val="000000"/>
                </a:solidFill>
                <a:effectLst/>
                <a:uLnTx/>
                <a:uFillTx/>
                <a:latin typeface="Calibri"/>
                <a:ea typeface="+mn-ea"/>
                <a:cs typeface="+mn-cs"/>
              </a:rPr>
              <a:t>V roce 2023 dle počtu smluvně sjednaných lůžek u PZS lůžkové péče by mělo být v souhrnu cca 15 390 úvazků lékařů, popř. zubních lékařů, z toho 13 089 úvazků v akutní péči a 2 301 úvazků v ostatní lůžkové péči.</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cs-CZ" sz="1400" b="0" i="0" u="none" strike="noStrike" kern="1200" cap="none" spc="0" normalizeH="0" baseline="0" noProof="0" dirty="0">
                <a:ln>
                  <a:noFill/>
                </a:ln>
                <a:solidFill>
                  <a:srgbClr val="000000"/>
                </a:solidFill>
                <a:effectLst/>
                <a:uLnTx/>
                <a:uFillTx/>
                <a:latin typeface="Calibri"/>
                <a:ea typeface="+mn-ea"/>
                <a:cs typeface="+mn-cs"/>
              </a:rPr>
              <a:t>Tato potřeba byla kryta úvazky:</a:t>
            </a:r>
          </a:p>
          <a:p>
            <a:pPr marL="447675" marR="0" lvl="0"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cs-CZ" sz="1400" b="0" i="0" u="none" strike="noStrike" kern="1200" cap="none" spc="0" normalizeH="0" baseline="0" noProof="0" dirty="0">
                <a:ln>
                  <a:noFill/>
                </a:ln>
                <a:solidFill>
                  <a:srgbClr val="000000"/>
                </a:solidFill>
                <a:effectLst/>
                <a:uLnTx/>
                <a:uFillTx/>
                <a:latin typeface="Calibri"/>
                <a:ea typeface="+mn-ea"/>
                <a:cs typeface="+mn-cs"/>
              </a:rPr>
              <a:t>lékařů v objemu 13 257 úvazků,</a:t>
            </a:r>
          </a:p>
          <a:p>
            <a:pPr marL="447675" marR="0" lvl="0"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cs-CZ" sz="1400" b="0" i="0" u="none" strike="noStrike" kern="1200" cap="none" spc="0" normalizeH="0" baseline="0" noProof="0" dirty="0">
                <a:ln>
                  <a:noFill/>
                </a:ln>
                <a:solidFill>
                  <a:srgbClr val="000000"/>
                </a:solidFill>
                <a:effectLst/>
                <a:uLnTx/>
                <a:uFillTx/>
                <a:latin typeface="Calibri"/>
                <a:ea typeface="+mn-ea"/>
                <a:cs typeface="+mn-cs"/>
              </a:rPr>
              <a:t>zubních lékařů v objemu 52 úvazků.</a:t>
            </a:r>
          </a:p>
          <a:p>
            <a:pPr marL="285750" marR="0" lvl="0" indent="-28575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cs-CZ" sz="1600" b="1" i="0" u="none" strike="noStrike" kern="1200" cap="none" spc="0" normalizeH="0" baseline="0" noProof="0" dirty="0">
                <a:ln>
                  <a:noFill/>
                </a:ln>
                <a:solidFill>
                  <a:srgbClr val="C00000"/>
                </a:solidFill>
                <a:effectLst/>
                <a:uLnTx/>
                <a:uFillTx/>
                <a:latin typeface="Calibri"/>
                <a:ea typeface="+mn-ea"/>
                <a:cs typeface="+mn-cs"/>
              </a:rPr>
              <a:t>V souhrnu nebyla potřeba kapacit kryta z HPP v objemu 2 080 úvazků. </a:t>
            </a:r>
          </a:p>
          <a:p>
            <a:pPr marL="285750" marR="0" lvl="0" indent="-28575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cs-CZ" sz="1600" b="1" i="0" u="none" strike="noStrike" kern="1200" cap="none" spc="0" normalizeH="0" baseline="0" noProof="0" dirty="0">
                <a:ln>
                  <a:noFill/>
                </a:ln>
                <a:solidFill>
                  <a:srgbClr val="C00000"/>
                </a:solidFill>
                <a:effectLst/>
                <a:uLnTx/>
                <a:uFillTx/>
                <a:latin typeface="Calibri"/>
                <a:ea typeface="+mn-ea"/>
                <a:cs typeface="+mn-cs"/>
              </a:rPr>
              <a:t>Uvedený deficit  úvazků v HPP byl zřejmě kryt dohodami, popř. přesčasovou prací. </a:t>
            </a:r>
          </a:p>
          <a:p>
            <a:pPr marL="285750" marR="0" lvl="0" indent="-28575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cs-CZ" sz="1600" b="0" i="0" u="none" strike="noStrike" kern="1200" cap="none" spc="0" normalizeH="0" baseline="0" noProof="0" dirty="0">
                <a:ln>
                  <a:noFill/>
                </a:ln>
                <a:solidFill>
                  <a:srgbClr val="000000"/>
                </a:solidFill>
                <a:effectLst/>
                <a:uLnTx/>
                <a:uFillTx/>
                <a:latin typeface="Calibri"/>
                <a:ea typeface="+mn-ea"/>
                <a:cs typeface="+mn-cs"/>
              </a:rPr>
              <a:t>V roce 2023 byly vykázány v souhrnu za všechny lékaře a zubní lékaře u PZS lůžkové péče (ambulantní i lůžkový segment) celkem 2 364 úvazků v dohodách, cca 2 295 úvazků v rámci přesčasových hodin a 2 338 úvazků za dobu v pohotovosti. </a:t>
            </a:r>
            <a:r>
              <a:rPr kumimoji="0" lang="cs-CZ" sz="1600" b="1" i="0" u="none" strike="noStrike" kern="1200" cap="none" spc="0" normalizeH="0" baseline="0" noProof="0" dirty="0">
                <a:ln>
                  <a:noFill/>
                </a:ln>
                <a:solidFill>
                  <a:srgbClr val="C00000"/>
                </a:solidFill>
                <a:effectLst/>
                <a:uLnTx/>
                <a:uFillTx/>
                <a:latin typeface="Calibri"/>
                <a:ea typeface="+mn-ea"/>
                <a:cs typeface="+mn-cs"/>
              </a:rPr>
              <a:t>Část těchto úvazků kryla deficit úvazků v HPP.</a:t>
            </a:r>
          </a:p>
        </p:txBody>
      </p:sp>
      <p:sp>
        <p:nvSpPr>
          <p:cNvPr id="10" name="TextovéPole 9">
            <a:extLst>
              <a:ext uri="{FF2B5EF4-FFF2-40B4-BE49-F238E27FC236}">
                <a16:creationId xmlns:a16="http://schemas.microsoft.com/office/drawing/2014/main" id="{B7330C14-7A99-42DF-8F5A-D000899C7B6C}"/>
              </a:ext>
            </a:extLst>
          </p:cNvPr>
          <p:cNvSpPr txBox="1"/>
          <p:nvPr/>
        </p:nvSpPr>
        <p:spPr>
          <a:xfrm>
            <a:off x="291547" y="498275"/>
            <a:ext cx="2306320" cy="369332"/>
          </a:xfrm>
          <a:prstGeom prst="rect">
            <a:avLst/>
          </a:prstGeom>
          <a:solidFill>
            <a:srgbClr val="C00000"/>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white"/>
                </a:solidFill>
                <a:effectLst/>
                <a:uLnTx/>
                <a:uFillTx/>
                <a:latin typeface="Calibri"/>
                <a:ea typeface="+mn-ea"/>
                <a:cs typeface="+mn-cs"/>
              </a:rPr>
              <a:t>LÉKAŘI</a:t>
            </a:r>
          </a:p>
        </p:txBody>
      </p:sp>
    </p:spTree>
    <p:extLst>
      <p:ext uri="{BB962C8B-B14F-4D97-AF65-F5344CB8AC3E}">
        <p14:creationId xmlns:p14="http://schemas.microsoft.com/office/powerpoint/2010/main" val="23221371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CA56862-14FE-4D33-9C4C-767F9CD7C36B}"/>
              </a:ext>
            </a:extLst>
          </p:cNvPr>
          <p:cNvSpPr>
            <a:spLocks noGrp="1"/>
          </p:cNvSpPr>
          <p:nvPr>
            <p:ph type="title"/>
          </p:nvPr>
        </p:nvSpPr>
        <p:spPr>
          <a:xfrm>
            <a:off x="0" y="5454"/>
            <a:ext cx="11576994" cy="691916"/>
          </a:xfrm>
        </p:spPr>
        <p:txBody>
          <a:bodyPr>
            <a:noAutofit/>
          </a:bodyPr>
          <a:lstStyle/>
          <a:p>
            <a:pPr algn="ctr"/>
            <a:r>
              <a:rPr lang="cs-CZ" sz="2400" dirty="0">
                <a:solidFill>
                  <a:srgbClr val="D71440"/>
                </a:solidFill>
                <a:effectLst/>
                <a:latin typeface="Calibri" panose="020F0502020204030204" pitchFamily="34" charset="0"/>
                <a:ea typeface="Calibri" panose="020F0502020204030204" pitchFamily="34" charset="0"/>
                <a:cs typeface="Times New Roman" panose="02020603050405020304" pitchFamily="18" charset="0"/>
              </a:rPr>
              <a:t>Ukázka komplexního hodnocení zátěže ošetřovatelského personálu u standardního lůžka</a:t>
            </a:r>
            <a:endParaRPr lang="cs-CZ" sz="2400" dirty="0">
              <a:solidFill>
                <a:srgbClr val="D71440"/>
              </a:solidFill>
            </a:endParaRPr>
          </a:p>
        </p:txBody>
      </p:sp>
      <p:pic>
        <p:nvPicPr>
          <p:cNvPr id="7" name="Obrázek 6">
            <a:extLst>
              <a:ext uri="{FF2B5EF4-FFF2-40B4-BE49-F238E27FC236}">
                <a16:creationId xmlns:a16="http://schemas.microsoft.com/office/drawing/2014/main" id="{F8A1152F-372B-46EF-ACEB-5D2A461B3D6B}"/>
              </a:ext>
            </a:extLst>
          </p:cNvPr>
          <p:cNvPicPr>
            <a:picLocks noChangeAspect="1"/>
          </p:cNvPicPr>
          <p:nvPr/>
        </p:nvPicPr>
        <p:blipFill>
          <a:blip r:embed="rId2"/>
          <a:stretch>
            <a:fillRect/>
          </a:stretch>
        </p:blipFill>
        <p:spPr>
          <a:xfrm>
            <a:off x="615006" y="606935"/>
            <a:ext cx="10679447" cy="6155176"/>
          </a:xfrm>
          <a:prstGeom prst="rect">
            <a:avLst/>
          </a:prstGeom>
        </p:spPr>
      </p:pic>
    </p:spTree>
    <p:extLst>
      <p:ext uri="{BB962C8B-B14F-4D97-AF65-F5344CB8AC3E}">
        <p14:creationId xmlns:p14="http://schemas.microsoft.com/office/powerpoint/2010/main" val="18715281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textu 4">
            <a:extLst>
              <a:ext uri="{FF2B5EF4-FFF2-40B4-BE49-F238E27FC236}">
                <a16:creationId xmlns:a16="http://schemas.microsoft.com/office/drawing/2014/main" id="{85DF8549-49A9-4045-9440-3C137B807487}"/>
              </a:ext>
            </a:extLst>
          </p:cNvPr>
          <p:cNvSpPr txBox="1">
            <a:spLocks/>
          </p:cNvSpPr>
          <p:nvPr/>
        </p:nvSpPr>
        <p:spPr>
          <a:xfrm>
            <a:off x="307506" y="4446185"/>
            <a:ext cx="9559975" cy="142341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accen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cs-CZ" sz="3600" dirty="0">
                <a:solidFill>
                  <a:srgbClr val="D71440"/>
                </a:solidFill>
                <a:latin typeface="Calibri" panose="020F0502020204030204"/>
              </a:rPr>
              <a:t>Příklady výstupů budovaného systému:</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a:ln>
                  <a:noFill/>
                </a:ln>
                <a:solidFill>
                  <a:srgbClr val="D71440"/>
                </a:solidFill>
                <a:effectLst/>
                <a:uLnTx/>
                <a:uFillTx/>
                <a:latin typeface="Calibri" panose="020F0502020204030204"/>
                <a:ea typeface="+mn-ea"/>
                <a:cs typeface="+mn-cs"/>
              </a:rPr>
              <a:t>nadstavba pro regionální kalkulované statistické ukazatele (portál PZU)</a:t>
            </a:r>
          </a:p>
        </p:txBody>
      </p:sp>
    </p:spTree>
    <p:extLst>
      <p:ext uri="{BB962C8B-B14F-4D97-AF65-F5344CB8AC3E}">
        <p14:creationId xmlns:p14="http://schemas.microsoft.com/office/powerpoint/2010/main" val="27280507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5F30B-7390-FDB4-DBA8-54C092152813}"/>
              </a:ext>
            </a:extLst>
          </p:cNvPr>
          <p:cNvSpPr>
            <a:spLocks noGrp="1"/>
          </p:cNvSpPr>
          <p:nvPr>
            <p:ph type="title"/>
          </p:nvPr>
        </p:nvSpPr>
        <p:spPr>
          <a:xfrm>
            <a:off x="220635" y="149867"/>
            <a:ext cx="11469137" cy="538364"/>
          </a:xfrm>
        </p:spPr>
        <p:txBody>
          <a:bodyPr/>
          <a:lstStyle/>
          <a:p>
            <a:pPr algn="ctr"/>
            <a:r>
              <a:rPr lang="cs-CZ" sz="3200" dirty="0"/>
              <a:t>Portál zdravotnických ukazatelů (PZU) </a:t>
            </a:r>
          </a:p>
        </p:txBody>
      </p:sp>
      <p:sp>
        <p:nvSpPr>
          <p:cNvPr id="6" name="TextBox 5">
            <a:extLst>
              <a:ext uri="{FF2B5EF4-FFF2-40B4-BE49-F238E27FC236}">
                <a16:creationId xmlns:a16="http://schemas.microsoft.com/office/drawing/2014/main" id="{89761B4A-6970-C997-ABB9-0769C7403C02}"/>
              </a:ext>
            </a:extLst>
          </p:cNvPr>
          <p:cNvSpPr txBox="1"/>
          <p:nvPr/>
        </p:nvSpPr>
        <p:spPr>
          <a:xfrm>
            <a:off x="345540" y="941137"/>
            <a:ext cx="11655960" cy="48320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800" b="1" i="0" u="none" strike="noStrike" kern="1200" cap="none" spc="0" normalizeH="0" baseline="0" noProof="0" dirty="0">
                <a:ln>
                  <a:noFill/>
                </a:ln>
                <a:solidFill>
                  <a:prstClr val="black"/>
                </a:solidFill>
                <a:effectLst/>
                <a:uLnTx/>
                <a:uFillTx/>
                <a:latin typeface="Calibri" panose="020F0502020204030204"/>
                <a:ea typeface="+mn-ea"/>
                <a:cs typeface="+mn-cs"/>
              </a:rPr>
              <a:t>Portál zdravotnických ukazatelů </a:t>
            </a:r>
            <a:r>
              <a:rPr kumimoji="0" lang="cs-CZ" sz="2800" b="0" i="0" u="none" strike="noStrike" kern="1200" cap="none" spc="0" normalizeH="0" baseline="0" noProof="0" dirty="0">
                <a:ln>
                  <a:noFill/>
                </a:ln>
                <a:solidFill>
                  <a:prstClr val="black"/>
                </a:solidFill>
                <a:effectLst/>
                <a:uLnTx/>
                <a:uFillTx/>
                <a:latin typeface="Calibri" panose="020F0502020204030204"/>
                <a:ea typeface="+mn-ea"/>
                <a:cs typeface="+mn-cs"/>
              </a:rPr>
              <a:t>je nově vybudovaná online platforma pro prezentaci regionálních dat ve formátu již vyhodnocených a kalkulovaných statistik a ukazatelů. Cílovými uživateli jsou představitelé místních a regionálních samospráv, laická i odborná veřejnost.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cs-CZ" sz="2400" dirty="0">
                <a:solidFill>
                  <a:schemeClr val="dk1"/>
                </a:solidFill>
                <a:effectLst/>
                <a:latin typeface="+mn-lt"/>
                <a:ea typeface="+mn-ea"/>
                <a:cs typeface="+mn-cs"/>
              </a:rPr>
              <a:t>PZU publikuje data již jako agregované a zpracované statistiky, včetně popisu metodiky, koncový uživatel nemusí provádět žádnou vlastní analýzu dat. Cílovými uživateli jsou zejména představitelé místních a regionálních samospráv, laická a odborná veřejnost. Současná verze systému PZU obsahuje více než 4 000 ukazatelů (včetně různých úrovní geografických detailů, věkových stratifikací a standardizací). Potenciál datového úložiště je nicméně mnohem širší a PZU bude průběžně dále rozšiřován na základě podnětů z regionů a probíhajících ad hoc analýz v různých oblastech. </a:t>
            </a:r>
            <a:r>
              <a:rPr kumimoji="0" lang="cs-CZ"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3" name="Šipka: dolů 2">
            <a:extLst>
              <a:ext uri="{FF2B5EF4-FFF2-40B4-BE49-F238E27FC236}">
                <a16:creationId xmlns:a16="http://schemas.microsoft.com/office/drawing/2014/main" id="{613A3952-64C9-4AB9-4611-175B73D45FAE}"/>
              </a:ext>
            </a:extLst>
          </p:cNvPr>
          <p:cNvSpPr/>
          <p:nvPr/>
        </p:nvSpPr>
        <p:spPr>
          <a:xfrm>
            <a:off x="5136262" y="5916863"/>
            <a:ext cx="1637881" cy="48232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68487807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C8AE7-D16C-A083-BDC3-2BE8070C2AAF}"/>
              </a:ext>
            </a:extLst>
          </p:cNvPr>
          <p:cNvSpPr>
            <a:spLocks noGrp="1"/>
          </p:cNvSpPr>
          <p:nvPr>
            <p:ph type="title"/>
          </p:nvPr>
        </p:nvSpPr>
        <p:spPr/>
        <p:txBody>
          <a:bodyPr/>
          <a:lstStyle/>
          <a:p>
            <a:r>
              <a:rPr lang="pl-PL" dirty="0"/>
              <a:t>Pozice PZU v procesu zpracování a prezentace datového úložiště NZIS</a:t>
            </a:r>
          </a:p>
        </p:txBody>
      </p:sp>
      <p:sp>
        <p:nvSpPr>
          <p:cNvPr id="3" name="Rectangle 2">
            <a:extLst>
              <a:ext uri="{FF2B5EF4-FFF2-40B4-BE49-F238E27FC236}">
                <a16:creationId xmlns:a16="http://schemas.microsoft.com/office/drawing/2014/main" id="{7DF8B5D3-3BD8-549E-D198-CEF8453E4FBC}"/>
              </a:ext>
            </a:extLst>
          </p:cNvPr>
          <p:cNvSpPr/>
          <p:nvPr/>
        </p:nvSpPr>
        <p:spPr>
          <a:xfrm>
            <a:off x="0" y="5855572"/>
            <a:ext cx="12192000" cy="9867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C9B68A24-231F-69F6-FAF3-A72789DBBA32}"/>
              </a:ext>
            </a:extLst>
          </p:cNvPr>
          <p:cNvSpPr txBox="1"/>
          <p:nvPr>
            <p:custDataLst>
              <p:tags r:id="rId1"/>
            </p:custDataLst>
          </p:nvPr>
        </p:nvSpPr>
        <p:spPr>
          <a:xfrm>
            <a:off x="1080796" y="643355"/>
            <a:ext cx="138634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a:ln>
                  <a:noFill/>
                </a:ln>
                <a:solidFill>
                  <a:srgbClr val="0070C0"/>
                </a:solidFill>
                <a:effectLst/>
                <a:uLnTx/>
                <a:uFillTx/>
                <a:latin typeface="Calibri" panose="020F0502020204030204"/>
                <a:ea typeface="+mn-ea"/>
                <a:cs typeface="+mn-cs"/>
              </a:rPr>
              <a:t>Vstupní data</a:t>
            </a:r>
          </a:p>
        </p:txBody>
      </p:sp>
      <p:sp>
        <p:nvSpPr>
          <p:cNvPr id="5" name="TextBox 4">
            <a:extLst>
              <a:ext uri="{FF2B5EF4-FFF2-40B4-BE49-F238E27FC236}">
                <a16:creationId xmlns:a16="http://schemas.microsoft.com/office/drawing/2014/main" id="{AF6211A4-C026-A56D-36E1-8AFC05490DB9}"/>
              </a:ext>
            </a:extLst>
          </p:cNvPr>
          <p:cNvSpPr txBox="1"/>
          <p:nvPr>
            <p:custDataLst>
              <p:tags r:id="rId2"/>
            </p:custDataLst>
          </p:nvPr>
        </p:nvSpPr>
        <p:spPr>
          <a:xfrm>
            <a:off x="4851934" y="643355"/>
            <a:ext cx="143892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70C0"/>
                </a:solidFill>
                <a:effectLst/>
                <a:uLnTx/>
                <a:uFillTx/>
                <a:latin typeface="Calibri" panose="020F0502020204030204"/>
                <a:ea typeface="+mn-ea"/>
                <a:cs typeface="+mn-cs"/>
              </a:rPr>
              <a:t>Integrace dat</a:t>
            </a:r>
          </a:p>
        </p:txBody>
      </p:sp>
      <p:sp>
        <p:nvSpPr>
          <p:cNvPr id="6" name="TextBox 5">
            <a:extLst>
              <a:ext uri="{FF2B5EF4-FFF2-40B4-BE49-F238E27FC236}">
                <a16:creationId xmlns:a16="http://schemas.microsoft.com/office/drawing/2014/main" id="{BBD905DA-91D4-6F83-07E4-6928282CC3CD}"/>
              </a:ext>
            </a:extLst>
          </p:cNvPr>
          <p:cNvSpPr txBox="1"/>
          <p:nvPr>
            <p:custDataLst>
              <p:tags r:id="rId3"/>
            </p:custDataLst>
          </p:nvPr>
        </p:nvSpPr>
        <p:spPr>
          <a:xfrm>
            <a:off x="3814859" y="2289856"/>
            <a:ext cx="3682864" cy="914914"/>
          </a:xfrm>
          <a:prstGeom prst="rect">
            <a:avLst/>
          </a:prstGeom>
          <a:solidFill>
            <a:sysClr val="window" lastClr="FFFFFF">
              <a:lumMod val="95000"/>
            </a:sysClr>
          </a:solidFill>
          <a:ln>
            <a:solidFill>
              <a:sysClr val="windowText" lastClr="000000"/>
            </a:solidFill>
          </a:ln>
        </p:spPr>
        <p:txBody>
          <a:bodyPr wrap="square" rtlCol="0" anchor="ctr">
            <a:noAutofit/>
          </a:bodyPr>
          <a:lstStyle>
            <a:defPPr>
              <a:defRPr lang="cs-CZ"/>
            </a:defPPr>
            <a:lvl1pPr algn="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Jednotná data napříč celým hodnoceným obdobím</a:t>
            </a:r>
          </a:p>
        </p:txBody>
      </p:sp>
      <p:sp>
        <p:nvSpPr>
          <p:cNvPr id="7" name="TextBox 6">
            <a:extLst>
              <a:ext uri="{FF2B5EF4-FFF2-40B4-BE49-F238E27FC236}">
                <a16:creationId xmlns:a16="http://schemas.microsoft.com/office/drawing/2014/main" id="{7B1729CE-009C-296E-E7F2-57CC92CF19D0}"/>
              </a:ext>
            </a:extLst>
          </p:cNvPr>
          <p:cNvSpPr txBox="1"/>
          <p:nvPr>
            <p:custDataLst>
              <p:tags r:id="rId4"/>
            </p:custDataLst>
          </p:nvPr>
        </p:nvSpPr>
        <p:spPr>
          <a:xfrm>
            <a:off x="8071357" y="2232968"/>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defPPr>
              <a:defRPr lang="cs-CZ"/>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black"/>
                </a:solidFill>
                <a:effectLst/>
                <a:uLnTx/>
                <a:uFillTx/>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Open datové sady</a:t>
            </a:r>
          </a:p>
        </p:txBody>
      </p:sp>
      <p:sp>
        <p:nvSpPr>
          <p:cNvPr id="8" name="TextBox 7">
            <a:extLst>
              <a:ext uri="{FF2B5EF4-FFF2-40B4-BE49-F238E27FC236}">
                <a16:creationId xmlns:a16="http://schemas.microsoft.com/office/drawing/2014/main" id="{6B88B468-8EC1-6ACF-0F0E-B3F6068D40B6}"/>
              </a:ext>
            </a:extLst>
          </p:cNvPr>
          <p:cNvSpPr txBox="1"/>
          <p:nvPr>
            <p:custDataLst>
              <p:tags r:id="rId5"/>
            </p:custDataLst>
          </p:nvPr>
        </p:nvSpPr>
        <p:spPr>
          <a:xfrm>
            <a:off x="8071357" y="4823262"/>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dirty="0">
                <a:ln>
                  <a:noFill/>
                </a:ln>
                <a:solidFill>
                  <a:prstClr val="black"/>
                </a:solidFill>
                <a:effectLst/>
                <a:uLnTx/>
                <a:uFillTx/>
                <a:latin typeface="Calibri" panose="020F0502020204030204"/>
                <a:ea typeface="+mn-ea"/>
                <a:cs typeface="+mn-cs"/>
              </a:rPr>
              <a:t>Ročenky / analytické zprávy</a:t>
            </a:r>
          </a:p>
        </p:txBody>
      </p:sp>
      <p:sp>
        <p:nvSpPr>
          <p:cNvPr id="9" name="TextBox 8">
            <a:extLst>
              <a:ext uri="{FF2B5EF4-FFF2-40B4-BE49-F238E27FC236}">
                <a16:creationId xmlns:a16="http://schemas.microsoft.com/office/drawing/2014/main" id="{57780550-AFF4-48B6-ECCF-72D62CD3DB4E}"/>
              </a:ext>
            </a:extLst>
          </p:cNvPr>
          <p:cNvSpPr txBox="1"/>
          <p:nvPr>
            <p:custDataLst>
              <p:tags r:id="rId6"/>
            </p:custDataLst>
          </p:nvPr>
        </p:nvSpPr>
        <p:spPr>
          <a:xfrm>
            <a:off x="8071357" y="3096399"/>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defPPr>
              <a:defRPr lang="cs-CZ"/>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black"/>
                </a:solidFill>
                <a:effectLst/>
                <a:uLnTx/>
                <a:uFillTx/>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dirty="0">
                <a:ln>
                  <a:noFill/>
                </a:ln>
                <a:solidFill>
                  <a:prstClr val="black"/>
                </a:solidFill>
                <a:effectLst/>
                <a:uLnTx/>
                <a:uFillTx/>
                <a:latin typeface="Calibri" panose="020F0502020204030204"/>
                <a:ea typeface="+mn-ea"/>
                <a:cs typeface="+mn-cs"/>
              </a:rPr>
              <a:t>(Automatizované) tabulkové souhrny</a:t>
            </a:r>
          </a:p>
        </p:txBody>
      </p:sp>
      <p:sp>
        <p:nvSpPr>
          <p:cNvPr id="10" name="TextBox 9">
            <a:extLst>
              <a:ext uri="{FF2B5EF4-FFF2-40B4-BE49-F238E27FC236}">
                <a16:creationId xmlns:a16="http://schemas.microsoft.com/office/drawing/2014/main" id="{CB4F0E40-1745-2786-0908-8954B8749A4C}"/>
              </a:ext>
            </a:extLst>
          </p:cNvPr>
          <p:cNvSpPr txBox="1"/>
          <p:nvPr>
            <p:custDataLst>
              <p:tags r:id="rId7"/>
            </p:custDataLst>
          </p:nvPr>
        </p:nvSpPr>
        <p:spPr>
          <a:xfrm>
            <a:off x="8879906" y="643355"/>
            <a:ext cx="178638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a:ln>
                  <a:noFill/>
                </a:ln>
                <a:solidFill>
                  <a:srgbClr val="0070C0"/>
                </a:solidFill>
                <a:effectLst/>
                <a:uLnTx/>
                <a:uFillTx/>
                <a:latin typeface="Calibri" panose="020F0502020204030204"/>
                <a:ea typeface="+mn-ea"/>
                <a:cs typeface="+mn-cs"/>
              </a:rPr>
              <a:t>Příprava výstupů</a:t>
            </a:r>
          </a:p>
        </p:txBody>
      </p:sp>
      <p:sp>
        <p:nvSpPr>
          <p:cNvPr id="11" name="TextBox 10">
            <a:extLst>
              <a:ext uri="{FF2B5EF4-FFF2-40B4-BE49-F238E27FC236}">
                <a16:creationId xmlns:a16="http://schemas.microsoft.com/office/drawing/2014/main" id="{7873FFF9-D5A8-337C-5509-97305182D641}"/>
              </a:ext>
            </a:extLst>
          </p:cNvPr>
          <p:cNvSpPr txBox="1"/>
          <p:nvPr>
            <p:custDataLst>
              <p:tags r:id="rId8"/>
            </p:custDataLst>
          </p:nvPr>
        </p:nvSpPr>
        <p:spPr>
          <a:xfrm>
            <a:off x="8016284" y="956701"/>
            <a:ext cx="366687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a:ln>
                  <a:noFill/>
                </a:ln>
                <a:solidFill>
                  <a:prstClr val="black"/>
                </a:solidFill>
                <a:effectLst/>
                <a:uLnTx/>
                <a:uFillTx/>
                <a:latin typeface="Calibri" panose="020F0502020204030204"/>
                <a:ea typeface="+mn-ea"/>
                <a:cs typeface="+mn-cs"/>
              </a:rPr>
              <a:t>Standardizovaná data jsou základem pro veškerou analytickou činnost a její automatizaci.</a:t>
            </a:r>
          </a:p>
        </p:txBody>
      </p:sp>
      <p:sp>
        <p:nvSpPr>
          <p:cNvPr id="12" name="TextBox 11">
            <a:extLst>
              <a:ext uri="{FF2B5EF4-FFF2-40B4-BE49-F238E27FC236}">
                <a16:creationId xmlns:a16="http://schemas.microsoft.com/office/drawing/2014/main" id="{A166A499-F8C7-30C5-E167-1FB634CB9F2C}"/>
              </a:ext>
            </a:extLst>
          </p:cNvPr>
          <p:cNvSpPr txBox="1"/>
          <p:nvPr>
            <p:custDataLst>
              <p:tags r:id="rId9"/>
            </p:custDataLst>
          </p:nvPr>
        </p:nvSpPr>
        <p:spPr>
          <a:xfrm>
            <a:off x="3276696" y="6103611"/>
            <a:ext cx="7467202"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a:ln>
                  <a:noFill/>
                </a:ln>
                <a:solidFill>
                  <a:prstClr val="black"/>
                </a:solidFill>
                <a:effectLst/>
                <a:uLnTx/>
                <a:uFillTx/>
                <a:latin typeface="Calibri" panose="020F0502020204030204"/>
                <a:ea typeface="+mn-ea"/>
                <a:cs typeface="+mn-cs"/>
              </a:rPr>
              <a:t>Klíčovou komponentou procesu přípravy je nastavení procesu aktualizace po každém uzavřeném roku, kromě vlastního aktualizačního skriptu je nezbytná i aktualizace číselníků a zapracování proběhlých změn.</a:t>
            </a:r>
          </a:p>
        </p:txBody>
      </p:sp>
      <p:sp>
        <p:nvSpPr>
          <p:cNvPr id="13" name="TextBox 12">
            <a:extLst>
              <a:ext uri="{FF2B5EF4-FFF2-40B4-BE49-F238E27FC236}">
                <a16:creationId xmlns:a16="http://schemas.microsoft.com/office/drawing/2014/main" id="{271AAA16-EBC9-D6F9-319E-6A1A6FFF44A3}"/>
              </a:ext>
            </a:extLst>
          </p:cNvPr>
          <p:cNvSpPr txBox="1"/>
          <p:nvPr>
            <p:custDataLst>
              <p:tags r:id="rId10"/>
            </p:custDataLst>
          </p:nvPr>
        </p:nvSpPr>
        <p:spPr>
          <a:xfrm>
            <a:off x="3682556" y="956701"/>
            <a:ext cx="403380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dirty="0">
                <a:ln>
                  <a:noFill/>
                </a:ln>
                <a:solidFill>
                  <a:prstClr val="black"/>
                </a:solidFill>
                <a:effectLst/>
                <a:uLnTx/>
                <a:uFillTx/>
                <a:latin typeface="Calibri" panose="020F0502020204030204"/>
                <a:ea typeface="+mn-ea"/>
                <a:cs typeface="+mn-cs"/>
              </a:rPr>
              <a:t>Plně integrovaná data napříč všemi časovými obdobími sběru s maximálně konzistentními údaji jsou základem jakýchkoliv automatizovaných i ručně vytvářených analytických výstupů.</a:t>
            </a:r>
          </a:p>
        </p:txBody>
      </p:sp>
      <p:sp>
        <p:nvSpPr>
          <p:cNvPr id="14" name="TextBox 13">
            <a:extLst>
              <a:ext uri="{FF2B5EF4-FFF2-40B4-BE49-F238E27FC236}">
                <a16:creationId xmlns:a16="http://schemas.microsoft.com/office/drawing/2014/main" id="{77DDC7F3-7491-3020-9734-B80706AC7E78}"/>
              </a:ext>
            </a:extLst>
          </p:cNvPr>
          <p:cNvSpPr txBox="1"/>
          <p:nvPr>
            <p:custDataLst>
              <p:tags r:id="rId11"/>
            </p:custDataLst>
          </p:nvPr>
        </p:nvSpPr>
        <p:spPr>
          <a:xfrm>
            <a:off x="3809317" y="3572144"/>
            <a:ext cx="3682864" cy="914914"/>
          </a:xfrm>
          <a:prstGeom prst="rect">
            <a:avLst/>
          </a:prstGeom>
          <a:solidFill>
            <a:sysClr val="window" lastClr="FFFFFF">
              <a:lumMod val="95000"/>
            </a:sysClr>
          </a:solidFill>
          <a:ln>
            <a:solidFill>
              <a:sysClr val="windowText" lastClr="000000"/>
            </a:solidFill>
          </a:ln>
        </p:spPr>
        <p:txBody>
          <a:bodyPr wrap="square" rtlCol="0" anchor="ctr">
            <a:noAutofit/>
          </a:bodyPr>
          <a:lstStyle>
            <a:defPPr>
              <a:defRPr lang="cs-CZ"/>
            </a:defPPr>
            <a:lvl1pPr algn="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Jednotné číselníky  napříč celým hodnoceným obdobím</a:t>
            </a:r>
          </a:p>
        </p:txBody>
      </p:sp>
      <p:sp>
        <p:nvSpPr>
          <p:cNvPr id="15" name="TextBox 14">
            <a:extLst>
              <a:ext uri="{FF2B5EF4-FFF2-40B4-BE49-F238E27FC236}">
                <a16:creationId xmlns:a16="http://schemas.microsoft.com/office/drawing/2014/main" id="{FF6D4D8D-DEAE-F458-43B1-196BD38C5BB3}"/>
              </a:ext>
            </a:extLst>
          </p:cNvPr>
          <p:cNvSpPr txBox="1"/>
          <p:nvPr>
            <p:custDataLst>
              <p:tags r:id="rId12"/>
            </p:custDataLst>
          </p:nvPr>
        </p:nvSpPr>
        <p:spPr>
          <a:xfrm>
            <a:off x="3809317" y="4940658"/>
            <a:ext cx="3682864" cy="914914"/>
          </a:xfrm>
          <a:prstGeom prst="rect">
            <a:avLst/>
          </a:prstGeom>
          <a:solidFill>
            <a:sysClr val="window" lastClr="FFFFFF">
              <a:lumMod val="95000"/>
            </a:sysClr>
          </a:solidFill>
          <a:ln>
            <a:solidFill>
              <a:sysClr val="windowText" lastClr="000000"/>
            </a:solidFill>
          </a:ln>
        </p:spPr>
        <p:txBody>
          <a:bodyPr wrap="square" rtlCol="0" anchor="ctr">
            <a:noAutofit/>
          </a:bodyPr>
          <a:lstStyle>
            <a:defPPr>
              <a:defRPr lang="cs-CZ"/>
            </a:defPPr>
            <a:lvl1pPr algn="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Nastavení automatizovaného procesu přidávání dalších uzavřených let</a:t>
            </a:r>
          </a:p>
        </p:txBody>
      </p:sp>
      <p:sp>
        <p:nvSpPr>
          <p:cNvPr id="16" name="TextBox 15">
            <a:extLst>
              <a:ext uri="{FF2B5EF4-FFF2-40B4-BE49-F238E27FC236}">
                <a16:creationId xmlns:a16="http://schemas.microsoft.com/office/drawing/2014/main" id="{9577D5DE-511D-C17D-9676-E35009ACA905}"/>
              </a:ext>
            </a:extLst>
          </p:cNvPr>
          <p:cNvSpPr txBox="1"/>
          <p:nvPr>
            <p:custDataLst>
              <p:tags r:id="rId13"/>
            </p:custDataLst>
          </p:nvPr>
        </p:nvSpPr>
        <p:spPr>
          <a:xfrm>
            <a:off x="8071357" y="3528115"/>
            <a:ext cx="3666877" cy="327627"/>
          </a:xfrm>
          <a:prstGeom prst="rect">
            <a:avLst/>
          </a:prstGeom>
          <a:solidFill>
            <a:srgbClr val="92D050"/>
          </a:solidFill>
          <a:ln>
            <a:solidFill>
              <a:sysClr val="windowText" lastClr="000000"/>
            </a:solidFill>
          </a:ln>
        </p:spPr>
        <p:txBody>
          <a:bodyPr wrap="square" rtlCol="0" anchor="ctr">
            <a:noAutofit/>
          </a:bodyPr>
          <a:lstStyle>
            <a:defPPr>
              <a:defRPr lang="cs-CZ"/>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black"/>
                </a:solidFill>
                <a:effectLst/>
                <a:uLnTx/>
                <a:uFillTx/>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Portál zdravotnických ukazatelů</a:t>
            </a:r>
          </a:p>
        </p:txBody>
      </p:sp>
      <p:sp>
        <p:nvSpPr>
          <p:cNvPr id="17" name="TextBox 16">
            <a:extLst>
              <a:ext uri="{FF2B5EF4-FFF2-40B4-BE49-F238E27FC236}">
                <a16:creationId xmlns:a16="http://schemas.microsoft.com/office/drawing/2014/main" id="{AA1582A4-71D5-5170-7A4D-46E773A02736}"/>
              </a:ext>
            </a:extLst>
          </p:cNvPr>
          <p:cNvSpPr txBox="1"/>
          <p:nvPr>
            <p:custDataLst>
              <p:tags r:id="rId14"/>
            </p:custDataLst>
          </p:nvPr>
        </p:nvSpPr>
        <p:spPr>
          <a:xfrm>
            <a:off x="8071357" y="4391547"/>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Reporty pro centra</a:t>
            </a:r>
          </a:p>
        </p:txBody>
      </p:sp>
      <p:sp>
        <p:nvSpPr>
          <p:cNvPr id="18" name="TextBox 17">
            <a:extLst>
              <a:ext uri="{FF2B5EF4-FFF2-40B4-BE49-F238E27FC236}">
                <a16:creationId xmlns:a16="http://schemas.microsoft.com/office/drawing/2014/main" id="{B32FBD11-23B8-78BB-7123-8A7E04AEA22F}"/>
              </a:ext>
            </a:extLst>
          </p:cNvPr>
          <p:cNvSpPr txBox="1"/>
          <p:nvPr>
            <p:custDataLst>
              <p:tags r:id="rId15"/>
            </p:custDataLst>
          </p:nvPr>
        </p:nvSpPr>
        <p:spPr>
          <a:xfrm>
            <a:off x="8071357" y="5254978"/>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Ad hoc-analýzy</a:t>
            </a:r>
          </a:p>
        </p:txBody>
      </p:sp>
      <p:cxnSp>
        <p:nvCxnSpPr>
          <p:cNvPr id="19" name="Straight Connector 18">
            <a:extLst>
              <a:ext uri="{FF2B5EF4-FFF2-40B4-BE49-F238E27FC236}">
                <a16:creationId xmlns:a16="http://schemas.microsoft.com/office/drawing/2014/main" id="{78AB9C44-B113-7CDF-B027-612369F05237}"/>
              </a:ext>
            </a:extLst>
          </p:cNvPr>
          <p:cNvCxnSpPr>
            <a:cxnSpLocks/>
          </p:cNvCxnSpPr>
          <p:nvPr>
            <p:custDataLst>
              <p:tags r:id="rId16"/>
            </p:custDataLst>
          </p:nvPr>
        </p:nvCxnSpPr>
        <p:spPr>
          <a:xfrm flipV="1">
            <a:off x="7906304" y="1306202"/>
            <a:ext cx="0" cy="4806177"/>
          </a:xfrm>
          <a:prstGeom prst="line">
            <a:avLst/>
          </a:prstGeom>
          <a:noFill/>
          <a:ln w="6350" cap="flat" cmpd="sng" algn="ctr">
            <a:solidFill>
              <a:srgbClr val="4472C4"/>
            </a:solidFill>
            <a:prstDash val="dash"/>
            <a:miter lim="800000"/>
          </a:ln>
          <a:effectLst/>
        </p:spPr>
      </p:cxnSp>
      <p:sp>
        <p:nvSpPr>
          <p:cNvPr id="20" name="Right Brace 19">
            <a:extLst>
              <a:ext uri="{FF2B5EF4-FFF2-40B4-BE49-F238E27FC236}">
                <a16:creationId xmlns:a16="http://schemas.microsoft.com/office/drawing/2014/main" id="{835BD039-356B-09DE-0839-3A920903EFC9}"/>
              </a:ext>
            </a:extLst>
          </p:cNvPr>
          <p:cNvSpPr/>
          <p:nvPr>
            <p:custDataLst>
              <p:tags r:id="rId17"/>
            </p:custDataLst>
          </p:nvPr>
        </p:nvSpPr>
        <p:spPr>
          <a:xfrm>
            <a:off x="7481741" y="2082471"/>
            <a:ext cx="534545" cy="3899474"/>
          </a:xfrm>
          <a:prstGeom prst="rightBrace">
            <a:avLst>
              <a:gd name="adj1" fmla="val 0"/>
              <a:gd name="adj2" fmla="val 50000"/>
            </a:avLst>
          </a:prstGeom>
          <a:noFill/>
          <a:ln w="2857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cxnSp>
        <p:nvCxnSpPr>
          <p:cNvPr id="21" name="Straight Arrow Connector 20">
            <a:extLst>
              <a:ext uri="{FF2B5EF4-FFF2-40B4-BE49-F238E27FC236}">
                <a16:creationId xmlns:a16="http://schemas.microsoft.com/office/drawing/2014/main" id="{3E32CC93-0E32-1333-602E-D87519B428D3}"/>
              </a:ext>
            </a:extLst>
          </p:cNvPr>
          <p:cNvCxnSpPr>
            <a:cxnSpLocks/>
          </p:cNvCxnSpPr>
          <p:nvPr>
            <p:custDataLst>
              <p:tags r:id="rId18"/>
            </p:custDataLst>
          </p:nvPr>
        </p:nvCxnSpPr>
        <p:spPr>
          <a:xfrm>
            <a:off x="11813162" y="1781260"/>
            <a:ext cx="0" cy="4163863"/>
          </a:xfrm>
          <a:prstGeom prst="straightConnector1">
            <a:avLst/>
          </a:prstGeom>
          <a:ln w="38100">
            <a:solidFill>
              <a:srgbClr val="00B0F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8927A4D-EEB9-FD46-F5AC-B7419B845DDE}"/>
              </a:ext>
            </a:extLst>
          </p:cNvPr>
          <p:cNvSpPr txBox="1"/>
          <p:nvPr>
            <p:custDataLst>
              <p:tags r:id="rId19"/>
            </p:custDataLst>
          </p:nvPr>
        </p:nvSpPr>
        <p:spPr>
          <a:xfrm rot="5400000">
            <a:off x="11274485" y="2268276"/>
            <a:ext cx="15054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a:ln>
                  <a:noFill/>
                </a:ln>
                <a:solidFill>
                  <a:prstClr val="black"/>
                </a:solidFill>
                <a:effectLst/>
                <a:uLnTx/>
                <a:uFillTx/>
                <a:latin typeface="Calibri" panose="020F0502020204030204"/>
                <a:ea typeface="+mn-ea"/>
                <a:cs typeface="+mn-cs"/>
              </a:rPr>
              <a:t>Automatizace</a:t>
            </a:r>
          </a:p>
        </p:txBody>
      </p:sp>
      <p:sp>
        <p:nvSpPr>
          <p:cNvPr id="23" name="TextBox 22">
            <a:extLst>
              <a:ext uri="{FF2B5EF4-FFF2-40B4-BE49-F238E27FC236}">
                <a16:creationId xmlns:a16="http://schemas.microsoft.com/office/drawing/2014/main" id="{01B7FEEA-AE08-4A08-7489-2C110349B48D}"/>
              </a:ext>
            </a:extLst>
          </p:cNvPr>
          <p:cNvSpPr txBox="1"/>
          <p:nvPr>
            <p:custDataLst>
              <p:tags r:id="rId20"/>
            </p:custDataLst>
          </p:nvPr>
        </p:nvSpPr>
        <p:spPr>
          <a:xfrm rot="5400000">
            <a:off x="11274485" y="5267798"/>
            <a:ext cx="15054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a:ln>
                  <a:noFill/>
                </a:ln>
                <a:solidFill>
                  <a:prstClr val="black"/>
                </a:solidFill>
                <a:effectLst/>
                <a:uLnTx/>
                <a:uFillTx/>
                <a:latin typeface="Calibri" panose="020F0502020204030204"/>
                <a:ea typeface="+mn-ea"/>
                <a:cs typeface="+mn-cs"/>
              </a:rPr>
              <a:t>Odborná analýza</a:t>
            </a:r>
          </a:p>
        </p:txBody>
      </p:sp>
      <p:cxnSp>
        <p:nvCxnSpPr>
          <p:cNvPr id="24" name="Straight Connector 23">
            <a:extLst>
              <a:ext uri="{FF2B5EF4-FFF2-40B4-BE49-F238E27FC236}">
                <a16:creationId xmlns:a16="http://schemas.microsoft.com/office/drawing/2014/main" id="{267C82BB-660A-D69C-3E12-9978908DE6FE}"/>
              </a:ext>
            </a:extLst>
          </p:cNvPr>
          <p:cNvCxnSpPr>
            <a:cxnSpLocks/>
          </p:cNvCxnSpPr>
          <p:nvPr>
            <p:custDataLst>
              <p:tags r:id="rId21"/>
            </p:custDataLst>
          </p:nvPr>
        </p:nvCxnSpPr>
        <p:spPr>
          <a:xfrm flipV="1">
            <a:off x="3550269" y="1306202"/>
            <a:ext cx="0" cy="4806177"/>
          </a:xfrm>
          <a:prstGeom prst="line">
            <a:avLst/>
          </a:prstGeom>
          <a:noFill/>
          <a:ln w="6350" cap="flat" cmpd="sng" algn="ctr">
            <a:solidFill>
              <a:srgbClr val="4472C4"/>
            </a:solidFill>
            <a:prstDash val="dash"/>
            <a:miter lim="800000"/>
          </a:ln>
          <a:effectLst/>
        </p:spPr>
      </p:cxnSp>
      <p:sp>
        <p:nvSpPr>
          <p:cNvPr id="25" name="TextBox 24">
            <a:extLst>
              <a:ext uri="{FF2B5EF4-FFF2-40B4-BE49-F238E27FC236}">
                <a16:creationId xmlns:a16="http://schemas.microsoft.com/office/drawing/2014/main" id="{11FFE119-A522-3C95-236B-54C4585552CF}"/>
              </a:ext>
            </a:extLst>
          </p:cNvPr>
          <p:cNvSpPr txBox="1"/>
          <p:nvPr>
            <p:custDataLst>
              <p:tags r:id="rId22"/>
            </p:custDataLst>
          </p:nvPr>
        </p:nvSpPr>
        <p:spPr>
          <a:xfrm>
            <a:off x="412955" y="2289856"/>
            <a:ext cx="2803601" cy="914914"/>
          </a:xfrm>
          <a:prstGeom prst="rect">
            <a:avLst/>
          </a:prstGeom>
          <a:no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Formuláře registrů v různých obdobích (změny CRF v čase)</a:t>
            </a:r>
          </a:p>
        </p:txBody>
      </p:sp>
      <p:sp>
        <p:nvSpPr>
          <p:cNvPr id="26" name="TextBox 25">
            <a:extLst>
              <a:ext uri="{FF2B5EF4-FFF2-40B4-BE49-F238E27FC236}">
                <a16:creationId xmlns:a16="http://schemas.microsoft.com/office/drawing/2014/main" id="{691191C7-84EF-6C4E-99D3-36C1DB83C156}"/>
              </a:ext>
            </a:extLst>
          </p:cNvPr>
          <p:cNvSpPr txBox="1"/>
          <p:nvPr>
            <p:custDataLst>
              <p:tags r:id="rId23"/>
            </p:custDataLst>
          </p:nvPr>
        </p:nvSpPr>
        <p:spPr>
          <a:xfrm>
            <a:off x="412955" y="3572144"/>
            <a:ext cx="2803601" cy="914914"/>
          </a:xfrm>
          <a:prstGeom prst="rect">
            <a:avLst/>
          </a:prstGeom>
          <a:no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Číselníky registrů v různých obdobích (změny v čase)</a:t>
            </a:r>
          </a:p>
        </p:txBody>
      </p:sp>
      <p:sp>
        <p:nvSpPr>
          <p:cNvPr id="27" name="TextBox 26">
            <a:extLst>
              <a:ext uri="{FF2B5EF4-FFF2-40B4-BE49-F238E27FC236}">
                <a16:creationId xmlns:a16="http://schemas.microsoft.com/office/drawing/2014/main" id="{406FD572-5D86-C09B-CF1C-0330B4C997BB}"/>
              </a:ext>
            </a:extLst>
          </p:cNvPr>
          <p:cNvSpPr txBox="1"/>
          <p:nvPr>
            <p:custDataLst>
              <p:tags r:id="rId24"/>
            </p:custDataLst>
          </p:nvPr>
        </p:nvSpPr>
        <p:spPr>
          <a:xfrm>
            <a:off x="1080796" y="643355"/>
            <a:ext cx="138634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a:ln>
                  <a:noFill/>
                </a:ln>
                <a:solidFill>
                  <a:srgbClr val="0070C0"/>
                </a:solidFill>
                <a:effectLst/>
                <a:uLnTx/>
                <a:uFillTx/>
                <a:latin typeface="Calibri" panose="020F0502020204030204"/>
                <a:ea typeface="+mn-ea"/>
                <a:cs typeface="+mn-cs"/>
              </a:rPr>
              <a:t>Vstupní data</a:t>
            </a:r>
          </a:p>
        </p:txBody>
      </p:sp>
      <p:sp>
        <p:nvSpPr>
          <p:cNvPr id="28" name="TextBox 27">
            <a:extLst>
              <a:ext uri="{FF2B5EF4-FFF2-40B4-BE49-F238E27FC236}">
                <a16:creationId xmlns:a16="http://schemas.microsoft.com/office/drawing/2014/main" id="{B8968DCB-FF15-4310-C526-3E3E87637D25}"/>
              </a:ext>
            </a:extLst>
          </p:cNvPr>
          <p:cNvSpPr txBox="1"/>
          <p:nvPr>
            <p:custDataLst>
              <p:tags r:id="rId25"/>
            </p:custDataLst>
          </p:nvPr>
        </p:nvSpPr>
        <p:spPr>
          <a:xfrm>
            <a:off x="412955" y="4940658"/>
            <a:ext cx="2803601" cy="914914"/>
          </a:xfrm>
          <a:prstGeom prst="rect">
            <a:avLst/>
          </a:prstGeom>
          <a:no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Technické řešení sběru dat v průběhu času pomocí různých systémů a databází </a:t>
            </a:r>
          </a:p>
        </p:txBody>
      </p:sp>
      <p:sp>
        <p:nvSpPr>
          <p:cNvPr id="29" name="TextBox 28">
            <a:extLst>
              <a:ext uri="{FF2B5EF4-FFF2-40B4-BE49-F238E27FC236}">
                <a16:creationId xmlns:a16="http://schemas.microsoft.com/office/drawing/2014/main" id="{EE82641A-7EE9-29D1-B18F-4FEBFBF76E0B}"/>
              </a:ext>
            </a:extLst>
          </p:cNvPr>
          <p:cNvSpPr txBox="1"/>
          <p:nvPr>
            <p:custDataLst>
              <p:tags r:id="rId26"/>
            </p:custDataLst>
          </p:nvPr>
        </p:nvSpPr>
        <p:spPr>
          <a:xfrm>
            <a:off x="840758" y="5974431"/>
            <a:ext cx="2375798" cy="92333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a:ln>
                  <a:noFill/>
                </a:ln>
                <a:solidFill>
                  <a:srgbClr val="0070C0"/>
                </a:solidFill>
                <a:effectLst/>
                <a:uLnTx/>
                <a:uFillTx/>
                <a:latin typeface="Calibri" panose="020F0502020204030204"/>
                <a:ea typeface="+mn-ea"/>
                <a:cs typeface="+mn-cs"/>
              </a:rPr>
              <a:t>Aktualizace v rámci každoročního zpracování</a:t>
            </a:r>
          </a:p>
        </p:txBody>
      </p:sp>
      <p:sp>
        <p:nvSpPr>
          <p:cNvPr id="30" name="TextBox 29">
            <a:extLst>
              <a:ext uri="{FF2B5EF4-FFF2-40B4-BE49-F238E27FC236}">
                <a16:creationId xmlns:a16="http://schemas.microsoft.com/office/drawing/2014/main" id="{D7B7E31E-8BCE-97F1-F8C8-94C1C3F0E228}"/>
              </a:ext>
            </a:extLst>
          </p:cNvPr>
          <p:cNvSpPr txBox="1"/>
          <p:nvPr>
            <p:custDataLst>
              <p:tags r:id="rId27"/>
            </p:custDataLst>
          </p:nvPr>
        </p:nvSpPr>
        <p:spPr>
          <a:xfrm>
            <a:off x="233267" y="956701"/>
            <a:ext cx="315971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dirty="0">
                <a:ln>
                  <a:noFill/>
                </a:ln>
                <a:solidFill>
                  <a:prstClr val="black"/>
                </a:solidFill>
                <a:effectLst/>
                <a:uLnTx/>
                <a:uFillTx/>
                <a:latin typeface="Calibri" panose="020F0502020204030204"/>
                <a:ea typeface="+mn-ea"/>
                <a:cs typeface="+mn-cs"/>
              </a:rPr>
              <a:t>Registry NZIS se v průběhu doby měnily z hlediska struktury a obsahu formulářů i systémů pro sběr dat – nejednotná forma vstupních dat</a:t>
            </a:r>
          </a:p>
        </p:txBody>
      </p:sp>
      <p:sp>
        <p:nvSpPr>
          <p:cNvPr id="31" name="Right Brace 30">
            <a:extLst>
              <a:ext uri="{FF2B5EF4-FFF2-40B4-BE49-F238E27FC236}">
                <a16:creationId xmlns:a16="http://schemas.microsoft.com/office/drawing/2014/main" id="{C27DC351-BDEC-575B-FC6E-C1A7EF8FD927}"/>
              </a:ext>
            </a:extLst>
          </p:cNvPr>
          <p:cNvSpPr/>
          <p:nvPr>
            <p:custDataLst>
              <p:tags r:id="rId28"/>
            </p:custDataLst>
          </p:nvPr>
        </p:nvSpPr>
        <p:spPr>
          <a:xfrm>
            <a:off x="3125706" y="2082471"/>
            <a:ext cx="534545" cy="3899474"/>
          </a:xfrm>
          <a:prstGeom prst="rightBrace">
            <a:avLst>
              <a:gd name="adj1" fmla="val 0"/>
              <a:gd name="adj2" fmla="val 50000"/>
            </a:avLst>
          </a:prstGeom>
          <a:noFill/>
          <a:ln w="2857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0FE438CD-4610-01C6-CE82-6023FD451030}"/>
              </a:ext>
            </a:extLst>
          </p:cNvPr>
          <p:cNvSpPr txBox="1"/>
          <p:nvPr>
            <p:custDataLst>
              <p:tags r:id="rId29"/>
            </p:custDataLst>
          </p:nvPr>
        </p:nvSpPr>
        <p:spPr>
          <a:xfrm>
            <a:off x="8071357" y="2664684"/>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Online vizualizace</a:t>
            </a:r>
          </a:p>
        </p:txBody>
      </p:sp>
      <p:sp>
        <p:nvSpPr>
          <p:cNvPr id="33" name="TextBox 32">
            <a:extLst>
              <a:ext uri="{FF2B5EF4-FFF2-40B4-BE49-F238E27FC236}">
                <a16:creationId xmlns:a16="http://schemas.microsoft.com/office/drawing/2014/main" id="{089BFF67-7BED-C297-4868-BE9B1234980B}"/>
              </a:ext>
            </a:extLst>
          </p:cNvPr>
          <p:cNvSpPr txBox="1"/>
          <p:nvPr>
            <p:custDataLst>
              <p:tags r:id="rId30"/>
            </p:custDataLst>
          </p:nvPr>
        </p:nvSpPr>
        <p:spPr>
          <a:xfrm>
            <a:off x="8071357" y="3959831"/>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defPPr>
              <a:defRPr lang="cs-CZ"/>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black"/>
                </a:solidFill>
                <a:effectLst/>
                <a:uLnTx/>
                <a:uFillTx/>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Resortní referenční statistiky</a:t>
            </a:r>
          </a:p>
        </p:txBody>
      </p:sp>
      <p:sp>
        <p:nvSpPr>
          <p:cNvPr id="34" name="TextBox 33">
            <a:extLst>
              <a:ext uri="{FF2B5EF4-FFF2-40B4-BE49-F238E27FC236}">
                <a16:creationId xmlns:a16="http://schemas.microsoft.com/office/drawing/2014/main" id="{A7E134BA-F37D-046F-6F7A-E82018770BF4}"/>
              </a:ext>
            </a:extLst>
          </p:cNvPr>
          <p:cNvSpPr txBox="1"/>
          <p:nvPr>
            <p:custDataLst>
              <p:tags r:id="rId31"/>
            </p:custDataLst>
          </p:nvPr>
        </p:nvSpPr>
        <p:spPr>
          <a:xfrm>
            <a:off x="8071357" y="1499913"/>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defPPr>
              <a:defRPr lang="cs-CZ"/>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black"/>
                </a:solidFill>
                <a:effectLst/>
                <a:uLnTx/>
                <a:uFillTx/>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Syntetická data</a:t>
            </a:r>
          </a:p>
        </p:txBody>
      </p:sp>
      <p:sp>
        <p:nvSpPr>
          <p:cNvPr id="35" name="TextBox 34">
            <a:extLst>
              <a:ext uri="{FF2B5EF4-FFF2-40B4-BE49-F238E27FC236}">
                <a16:creationId xmlns:a16="http://schemas.microsoft.com/office/drawing/2014/main" id="{89C51989-D6D9-F7A4-09F6-F44234120233}"/>
              </a:ext>
            </a:extLst>
          </p:cNvPr>
          <p:cNvSpPr txBox="1"/>
          <p:nvPr>
            <p:custDataLst>
              <p:tags r:id="rId32"/>
            </p:custDataLst>
          </p:nvPr>
        </p:nvSpPr>
        <p:spPr>
          <a:xfrm>
            <a:off x="8071356" y="5686694"/>
            <a:ext cx="3666877" cy="327627"/>
          </a:xfrm>
          <a:prstGeom prst="rect">
            <a:avLst/>
          </a:prstGeom>
          <a:solidFill>
            <a:srgbClr val="FFC000">
              <a:lumMod val="40000"/>
              <a:lumOff val="60000"/>
            </a:srgbClr>
          </a:solidFill>
          <a:ln>
            <a:solidFill>
              <a:sysClr val="windowText" lastClr="000000"/>
            </a:solidFill>
          </a:ln>
        </p:spPr>
        <p:txBody>
          <a:bodyPr wrap="square" lIns="91440" tIns="45720" rIns="91440" bIns="4572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AI</a:t>
            </a:r>
          </a:p>
        </p:txBody>
      </p:sp>
    </p:spTree>
    <p:extLst>
      <p:ext uri="{BB962C8B-B14F-4D97-AF65-F5344CB8AC3E}">
        <p14:creationId xmlns:p14="http://schemas.microsoft.com/office/powerpoint/2010/main" val="34183529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C8AE7-D16C-A083-BDC3-2BE8070C2AAF}"/>
              </a:ext>
            </a:extLst>
          </p:cNvPr>
          <p:cNvSpPr>
            <a:spLocks noGrp="1"/>
          </p:cNvSpPr>
          <p:nvPr>
            <p:ph type="title"/>
          </p:nvPr>
        </p:nvSpPr>
        <p:spPr/>
        <p:txBody>
          <a:bodyPr/>
          <a:lstStyle/>
          <a:p>
            <a:r>
              <a:rPr lang="pl-PL" dirty="0"/>
              <a:t>Pozice PZU v procesu zpracování a prezentace datového úložiště NZIS</a:t>
            </a:r>
          </a:p>
        </p:txBody>
      </p:sp>
      <p:sp>
        <p:nvSpPr>
          <p:cNvPr id="3" name="Rectangle 2">
            <a:extLst>
              <a:ext uri="{FF2B5EF4-FFF2-40B4-BE49-F238E27FC236}">
                <a16:creationId xmlns:a16="http://schemas.microsoft.com/office/drawing/2014/main" id="{7DF8B5D3-3BD8-549E-D198-CEF8453E4FBC}"/>
              </a:ext>
            </a:extLst>
          </p:cNvPr>
          <p:cNvSpPr/>
          <p:nvPr/>
        </p:nvSpPr>
        <p:spPr>
          <a:xfrm>
            <a:off x="0" y="5855572"/>
            <a:ext cx="12192000" cy="9867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C9B68A24-231F-69F6-FAF3-A72789DBBA32}"/>
              </a:ext>
            </a:extLst>
          </p:cNvPr>
          <p:cNvSpPr txBox="1"/>
          <p:nvPr>
            <p:custDataLst>
              <p:tags r:id="rId1"/>
            </p:custDataLst>
          </p:nvPr>
        </p:nvSpPr>
        <p:spPr>
          <a:xfrm>
            <a:off x="1080796" y="643355"/>
            <a:ext cx="138634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a:ln>
                  <a:noFill/>
                </a:ln>
                <a:solidFill>
                  <a:srgbClr val="0070C0"/>
                </a:solidFill>
                <a:effectLst/>
                <a:uLnTx/>
                <a:uFillTx/>
                <a:latin typeface="Calibri" panose="020F0502020204030204"/>
                <a:ea typeface="+mn-ea"/>
                <a:cs typeface="+mn-cs"/>
              </a:rPr>
              <a:t>Vstupní data</a:t>
            </a:r>
          </a:p>
        </p:txBody>
      </p:sp>
      <p:sp>
        <p:nvSpPr>
          <p:cNvPr id="5" name="TextBox 4">
            <a:extLst>
              <a:ext uri="{FF2B5EF4-FFF2-40B4-BE49-F238E27FC236}">
                <a16:creationId xmlns:a16="http://schemas.microsoft.com/office/drawing/2014/main" id="{AF6211A4-C026-A56D-36E1-8AFC05490DB9}"/>
              </a:ext>
            </a:extLst>
          </p:cNvPr>
          <p:cNvSpPr txBox="1"/>
          <p:nvPr>
            <p:custDataLst>
              <p:tags r:id="rId2"/>
            </p:custDataLst>
          </p:nvPr>
        </p:nvSpPr>
        <p:spPr>
          <a:xfrm>
            <a:off x="4851934" y="643355"/>
            <a:ext cx="143892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70C0"/>
                </a:solidFill>
                <a:effectLst/>
                <a:uLnTx/>
                <a:uFillTx/>
                <a:latin typeface="Calibri" panose="020F0502020204030204"/>
                <a:ea typeface="+mn-ea"/>
                <a:cs typeface="+mn-cs"/>
              </a:rPr>
              <a:t>Integrace dat</a:t>
            </a:r>
          </a:p>
        </p:txBody>
      </p:sp>
      <p:sp>
        <p:nvSpPr>
          <p:cNvPr id="6" name="TextBox 5">
            <a:extLst>
              <a:ext uri="{FF2B5EF4-FFF2-40B4-BE49-F238E27FC236}">
                <a16:creationId xmlns:a16="http://schemas.microsoft.com/office/drawing/2014/main" id="{BBD905DA-91D4-6F83-07E4-6928282CC3CD}"/>
              </a:ext>
            </a:extLst>
          </p:cNvPr>
          <p:cNvSpPr txBox="1"/>
          <p:nvPr>
            <p:custDataLst>
              <p:tags r:id="rId3"/>
            </p:custDataLst>
          </p:nvPr>
        </p:nvSpPr>
        <p:spPr>
          <a:xfrm>
            <a:off x="3814859" y="2289856"/>
            <a:ext cx="3682864" cy="914914"/>
          </a:xfrm>
          <a:prstGeom prst="rect">
            <a:avLst/>
          </a:prstGeom>
          <a:solidFill>
            <a:sysClr val="window" lastClr="FFFFFF">
              <a:lumMod val="95000"/>
            </a:sysClr>
          </a:solidFill>
          <a:ln>
            <a:solidFill>
              <a:sysClr val="windowText" lastClr="000000"/>
            </a:solidFill>
          </a:ln>
        </p:spPr>
        <p:txBody>
          <a:bodyPr wrap="square" rtlCol="0" anchor="ctr">
            <a:noAutofit/>
          </a:bodyPr>
          <a:lstStyle>
            <a:defPPr>
              <a:defRPr lang="cs-CZ"/>
            </a:defPPr>
            <a:lvl1pPr algn="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Jednotná data napříč celým hodnoceným obdobím</a:t>
            </a:r>
          </a:p>
        </p:txBody>
      </p:sp>
      <p:sp>
        <p:nvSpPr>
          <p:cNvPr id="7" name="TextBox 6">
            <a:extLst>
              <a:ext uri="{FF2B5EF4-FFF2-40B4-BE49-F238E27FC236}">
                <a16:creationId xmlns:a16="http://schemas.microsoft.com/office/drawing/2014/main" id="{7B1729CE-009C-296E-E7F2-57CC92CF19D0}"/>
              </a:ext>
            </a:extLst>
          </p:cNvPr>
          <p:cNvSpPr txBox="1"/>
          <p:nvPr>
            <p:custDataLst>
              <p:tags r:id="rId4"/>
            </p:custDataLst>
          </p:nvPr>
        </p:nvSpPr>
        <p:spPr>
          <a:xfrm>
            <a:off x="8071357" y="2232968"/>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defPPr>
              <a:defRPr lang="cs-CZ"/>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black"/>
                </a:solidFill>
                <a:effectLst/>
                <a:uLnTx/>
                <a:uFillTx/>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Open datové sady</a:t>
            </a:r>
          </a:p>
        </p:txBody>
      </p:sp>
      <p:sp>
        <p:nvSpPr>
          <p:cNvPr id="8" name="TextBox 7">
            <a:extLst>
              <a:ext uri="{FF2B5EF4-FFF2-40B4-BE49-F238E27FC236}">
                <a16:creationId xmlns:a16="http://schemas.microsoft.com/office/drawing/2014/main" id="{6B88B468-8EC1-6ACF-0F0E-B3F6068D40B6}"/>
              </a:ext>
            </a:extLst>
          </p:cNvPr>
          <p:cNvSpPr txBox="1"/>
          <p:nvPr>
            <p:custDataLst>
              <p:tags r:id="rId5"/>
            </p:custDataLst>
          </p:nvPr>
        </p:nvSpPr>
        <p:spPr>
          <a:xfrm>
            <a:off x="8071357" y="4823262"/>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dirty="0">
                <a:ln>
                  <a:noFill/>
                </a:ln>
                <a:solidFill>
                  <a:prstClr val="black"/>
                </a:solidFill>
                <a:effectLst/>
                <a:uLnTx/>
                <a:uFillTx/>
                <a:latin typeface="Calibri" panose="020F0502020204030204"/>
                <a:ea typeface="+mn-ea"/>
                <a:cs typeface="+mn-cs"/>
              </a:rPr>
              <a:t>Ročenky / analytické zprávy</a:t>
            </a:r>
          </a:p>
        </p:txBody>
      </p:sp>
      <p:sp>
        <p:nvSpPr>
          <p:cNvPr id="9" name="TextBox 8">
            <a:extLst>
              <a:ext uri="{FF2B5EF4-FFF2-40B4-BE49-F238E27FC236}">
                <a16:creationId xmlns:a16="http://schemas.microsoft.com/office/drawing/2014/main" id="{57780550-AFF4-48B6-ECCF-72D62CD3DB4E}"/>
              </a:ext>
            </a:extLst>
          </p:cNvPr>
          <p:cNvSpPr txBox="1"/>
          <p:nvPr>
            <p:custDataLst>
              <p:tags r:id="rId6"/>
            </p:custDataLst>
          </p:nvPr>
        </p:nvSpPr>
        <p:spPr>
          <a:xfrm>
            <a:off x="8071357" y="3096399"/>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defPPr>
              <a:defRPr lang="cs-CZ"/>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black"/>
                </a:solidFill>
                <a:effectLst/>
                <a:uLnTx/>
                <a:uFillTx/>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dirty="0">
                <a:ln>
                  <a:noFill/>
                </a:ln>
                <a:solidFill>
                  <a:prstClr val="black"/>
                </a:solidFill>
                <a:effectLst/>
                <a:uLnTx/>
                <a:uFillTx/>
                <a:latin typeface="Calibri" panose="020F0502020204030204"/>
                <a:ea typeface="+mn-ea"/>
                <a:cs typeface="+mn-cs"/>
              </a:rPr>
              <a:t>(Automatizované) tabulkové souhrny</a:t>
            </a:r>
          </a:p>
        </p:txBody>
      </p:sp>
      <p:sp>
        <p:nvSpPr>
          <p:cNvPr id="10" name="TextBox 9">
            <a:extLst>
              <a:ext uri="{FF2B5EF4-FFF2-40B4-BE49-F238E27FC236}">
                <a16:creationId xmlns:a16="http://schemas.microsoft.com/office/drawing/2014/main" id="{CB4F0E40-1745-2786-0908-8954B8749A4C}"/>
              </a:ext>
            </a:extLst>
          </p:cNvPr>
          <p:cNvSpPr txBox="1"/>
          <p:nvPr>
            <p:custDataLst>
              <p:tags r:id="rId7"/>
            </p:custDataLst>
          </p:nvPr>
        </p:nvSpPr>
        <p:spPr>
          <a:xfrm>
            <a:off x="8879906" y="643355"/>
            <a:ext cx="178638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a:ln>
                  <a:noFill/>
                </a:ln>
                <a:solidFill>
                  <a:srgbClr val="0070C0"/>
                </a:solidFill>
                <a:effectLst/>
                <a:uLnTx/>
                <a:uFillTx/>
                <a:latin typeface="Calibri" panose="020F0502020204030204"/>
                <a:ea typeface="+mn-ea"/>
                <a:cs typeface="+mn-cs"/>
              </a:rPr>
              <a:t>Příprava výstupů</a:t>
            </a:r>
          </a:p>
        </p:txBody>
      </p:sp>
      <p:sp>
        <p:nvSpPr>
          <p:cNvPr id="11" name="TextBox 10">
            <a:extLst>
              <a:ext uri="{FF2B5EF4-FFF2-40B4-BE49-F238E27FC236}">
                <a16:creationId xmlns:a16="http://schemas.microsoft.com/office/drawing/2014/main" id="{7873FFF9-D5A8-337C-5509-97305182D641}"/>
              </a:ext>
            </a:extLst>
          </p:cNvPr>
          <p:cNvSpPr txBox="1"/>
          <p:nvPr>
            <p:custDataLst>
              <p:tags r:id="rId8"/>
            </p:custDataLst>
          </p:nvPr>
        </p:nvSpPr>
        <p:spPr>
          <a:xfrm>
            <a:off x="8016284" y="956701"/>
            <a:ext cx="366687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a:ln>
                  <a:noFill/>
                </a:ln>
                <a:solidFill>
                  <a:prstClr val="black"/>
                </a:solidFill>
                <a:effectLst/>
                <a:uLnTx/>
                <a:uFillTx/>
                <a:latin typeface="Calibri" panose="020F0502020204030204"/>
                <a:ea typeface="+mn-ea"/>
                <a:cs typeface="+mn-cs"/>
              </a:rPr>
              <a:t>Standardizovaná data jsou základem pro veškerou analytickou činnost a její automatizaci.</a:t>
            </a:r>
          </a:p>
        </p:txBody>
      </p:sp>
      <p:sp>
        <p:nvSpPr>
          <p:cNvPr id="12" name="TextBox 11">
            <a:extLst>
              <a:ext uri="{FF2B5EF4-FFF2-40B4-BE49-F238E27FC236}">
                <a16:creationId xmlns:a16="http://schemas.microsoft.com/office/drawing/2014/main" id="{A166A499-F8C7-30C5-E167-1FB634CB9F2C}"/>
              </a:ext>
            </a:extLst>
          </p:cNvPr>
          <p:cNvSpPr txBox="1"/>
          <p:nvPr>
            <p:custDataLst>
              <p:tags r:id="rId9"/>
            </p:custDataLst>
          </p:nvPr>
        </p:nvSpPr>
        <p:spPr>
          <a:xfrm>
            <a:off x="3276696" y="6103611"/>
            <a:ext cx="7467202"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a:ln>
                  <a:noFill/>
                </a:ln>
                <a:solidFill>
                  <a:prstClr val="black"/>
                </a:solidFill>
                <a:effectLst/>
                <a:uLnTx/>
                <a:uFillTx/>
                <a:latin typeface="Calibri" panose="020F0502020204030204"/>
                <a:ea typeface="+mn-ea"/>
                <a:cs typeface="+mn-cs"/>
              </a:rPr>
              <a:t>Klíčovou komponentou procesu přípravy je nastavení procesu aktualizace po každém uzavřeném roku, kromě vlastního aktualizačního skriptu je nezbytná i aktualizace číselníků a zapracování proběhlých změn.</a:t>
            </a:r>
          </a:p>
        </p:txBody>
      </p:sp>
      <p:sp>
        <p:nvSpPr>
          <p:cNvPr id="13" name="TextBox 12">
            <a:extLst>
              <a:ext uri="{FF2B5EF4-FFF2-40B4-BE49-F238E27FC236}">
                <a16:creationId xmlns:a16="http://schemas.microsoft.com/office/drawing/2014/main" id="{271AAA16-EBC9-D6F9-319E-6A1A6FFF44A3}"/>
              </a:ext>
            </a:extLst>
          </p:cNvPr>
          <p:cNvSpPr txBox="1"/>
          <p:nvPr>
            <p:custDataLst>
              <p:tags r:id="rId10"/>
            </p:custDataLst>
          </p:nvPr>
        </p:nvSpPr>
        <p:spPr>
          <a:xfrm>
            <a:off x="3682556" y="956701"/>
            <a:ext cx="403380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dirty="0">
                <a:ln>
                  <a:noFill/>
                </a:ln>
                <a:solidFill>
                  <a:prstClr val="black"/>
                </a:solidFill>
                <a:effectLst/>
                <a:uLnTx/>
                <a:uFillTx/>
                <a:latin typeface="Calibri" panose="020F0502020204030204"/>
                <a:ea typeface="+mn-ea"/>
                <a:cs typeface="+mn-cs"/>
              </a:rPr>
              <a:t>Plně integrovaná data napříč všemi časovými obdobími sběru s maximálně konzistentními údaji jsou základem jakýchkoliv automatizovaných i ručně vytvářených analytických výstupů.</a:t>
            </a:r>
          </a:p>
        </p:txBody>
      </p:sp>
      <p:sp>
        <p:nvSpPr>
          <p:cNvPr id="14" name="TextBox 13">
            <a:extLst>
              <a:ext uri="{FF2B5EF4-FFF2-40B4-BE49-F238E27FC236}">
                <a16:creationId xmlns:a16="http://schemas.microsoft.com/office/drawing/2014/main" id="{77DDC7F3-7491-3020-9734-B80706AC7E78}"/>
              </a:ext>
            </a:extLst>
          </p:cNvPr>
          <p:cNvSpPr txBox="1"/>
          <p:nvPr>
            <p:custDataLst>
              <p:tags r:id="rId11"/>
            </p:custDataLst>
          </p:nvPr>
        </p:nvSpPr>
        <p:spPr>
          <a:xfrm>
            <a:off x="3809317" y="3572144"/>
            <a:ext cx="3682864" cy="914914"/>
          </a:xfrm>
          <a:prstGeom prst="rect">
            <a:avLst/>
          </a:prstGeom>
          <a:solidFill>
            <a:sysClr val="window" lastClr="FFFFFF">
              <a:lumMod val="95000"/>
            </a:sysClr>
          </a:solidFill>
          <a:ln>
            <a:solidFill>
              <a:sysClr val="windowText" lastClr="000000"/>
            </a:solidFill>
          </a:ln>
        </p:spPr>
        <p:txBody>
          <a:bodyPr wrap="square" rtlCol="0" anchor="ctr">
            <a:noAutofit/>
          </a:bodyPr>
          <a:lstStyle>
            <a:defPPr>
              <a:defRPr lang="cs-CZ"/>
            </a:defPPr>
            <a:lvl1pPr algn="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Jednotné číselníky  napříč celým hodnoceným obdobím</a:t>
            </a:r>
          </a:p>
        </p:txBody>
      </p:sp>
      <p:sp>
        <p:nvSpPr>
          <p:cNvPr id="15" name="TextBox 14">
            <a:extLst>
              <a:ext uri="{FF2B5EF4-FFF2-40B4-BE49-F238E27FC236}">
                <a16:creationId xmlns:a16="http://schemas.microsoft.com/office/drawing/2014/main" id="{FF6D4D8D-DEAE-F458-43B1-196BD38C5BB3}"/>
              </a:ext>
            </a:extLst>
          </p:cNvPr>
          <p:cNvSpPr txBox="1"/>
          <p:nvPr>
            <p:custDataLst>
              <p:tags r:id="rId12"/>
            </p:custDataLst>
          </p:nvPr>
        </p:nvSpPr>
        <p:spPr>
          <a:xfrm>
            <a:off x="3809317" y="4940658"/>
            <a:ext cx="3682864" cy="914914"/>
          </a:xfrm>
          <a:prstGeom prst="rect">
            <a:avLst/>
          </a:prstGeom>
          <a:solidFill>
            <a:sysClr val="window" lastClr="FFFFFF">
              <a:lumMod val="95000"/>
            </a:sysClr>
          </a:solidFill>
          <a:ln>
            <a:solidFill>
              <a:sysClr val="windowText" lastClr="000000"/>
            </a:solidFill>
          </a:ln>
        </p:spPr>
        <p:txBody>
          <a:bodyPr wrap="square" rtlCol="0" anchor="ctr">
            <a:noAutofit/>
          </a:bodyPr>
          <a:lstStyle>
            <a:defPPr>
              <a:defRPr lang="cs-CZ"/>
            </a:defPPr>
            <a:lvl1pPr algn="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Nastavení automatizovaného procesu přidávání dalších uzavřených let</a:t>
            </a:r>
          </a:p>
        </p:txBody>
      </p:sp>
      <p:sp>
        <p:nvSpPr>
          <p:cNvPr id="16" name="TextBox 15">
            <a:extLst>
              <a:ext uri="{FF2B5EF4-FFF2-40B4-BE49-F238E27FC236}">
                <a16:creationId xmlns:a16="http://schemas.microsoft.com/office/drawing/2014/main" id="{9577D5DE-511D-C17D-9676-E35009ACA905}"/>
              </a:ext>
            </a:extLst>
          </p:cNvPr>
          <p:cNvSpPr txBox="1"/>
          <p:nvPr>
            <p:custDataLst>
              <p:tags r:id="rId13"/>
            </p:custDataLst>
          </p:nvPr>
        </p:nvSpPr>
        <p:spPr>
          <a:xfrm>
            <a:off x="8071357" y="3528115"/>
            <a:ext cx="3666877" cy="327627"/>
          </a:xfrm>
          <a:prstGeom prst="rect">
            <a:avLst/>
          </a:prstGeom>
          <a:solidFill>
            <a:srgbClr val="92D050"/>
          </a:solidFill>
          <a:ln>
            <a:solidFill>
              <a:sysClr val="windowText" lastClr="000000"/>
            </a:solidFill>
          </a:ln>
        </p:spPr>
        <p:txBody>
          <a:bodyPr wrap="square" rtlCol="0" anchor="ctr">
            <a:noAutofit/>
          </a:bodyPr>
          <a:lstStyle>
            <a:defPPr>
              <a:defRPr lang="cs-CZ"/>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black"/>
                </a:solidFill>
                <a:effectLst/>
                <a:uLnTx/>
                <a:uFillTx/>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Portál zdravotnických ukazatelů</a:t>
            </a:r>
          </a:p>
        </p:txBody>
      </p:sp>
      <p:sp>
        <p:nvSpPr>
          <p:cNvPr id="17" name="TextBox 16">
            <a:extLst>
              <a:ext uri="{FF2B5EF4-FFF2-40B4-BE49-F238E27FC236}">
                <a16:creationId xmlns:a16="http://schemas.microsoft.com/office/drawing/2014/main" id="{AA1582A4-71D5-5170-7A4D-46E773A02736}"/>
              </a:ext>
            </a:extLst>
          </p:cNvPr>
          <p:cNvSpPr txBox="1"/>
          <p:nvPr>
            <p:custDataLst>
              <p:tags r:id="rId14"/>
            </p:custDataLst>
          </p:nvPr>
        </p:nvSpPr>
        <p:spPr>
          <a:xfrm>
            <a:off x="8071357" y="4391547"/>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Reporty pro centra</a:t>
            </a:r>
          </a:p>
        </p:txBody>
      </p:sp>
      <p:sp>
        <p:nvSpPr>
          <p:cNvPr id="18" name="TextBox 17">
            <a:extLst>
              <a:ext uri="{FF2B5EF4-FFF2-40B4-BE49-F238E27FC236}">
                <a16:creationId xmlns:a16="http://schemas.microsoft.com/office/drawing/2014/main" id="{B32FBD11-23B8-78BB-7123-8A7E04AEA22F}"/>
              </a:ext>
            </a:extLst>
          </p:cNvPr>
          <p:cNvSpPr txBox="1"/>
          <p:nvPr>
            <p:custDataLst>
              <p:tags r:id="rId15"/>
            </p:custDataLst>
          </p:nvPr>
        </p:nvSpPr>
        <p:spPr>
          <a:xfrm>
            <a:off x="8071357" y="5254978"/>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Ad hoc-analýzy</a:t>
            </a:r>
          </a:p>
        </p:txBody>
      </p:sp>
      <p:cxnSp>
        <p:nvCxnSpPr>
          <p:cNvPr id="19" name="Straight Connector 18">
            <a:extLst>
              <a:ext uri="{FF2B5EF4-FFF2-40B4-BE49-F238E27FC236}">
                <a16:creationId xmlns:a16="http://schemas.microsoft.com/office/drawing/2014/main" id="{78AB9C44-B113-7CDF-B027-612369F05237}"/>
              </a:ext>
            </a:extLst>
          </p:cNvPr>
          <p:cNvCxnSpPr>
            <a:cxnSpLocks/>
          </p:cNvCxnSpPr>
          <p:nvPr>
            <p:custDataLst>
              <p:tags r:id="rId16"/>
            </p:custDataLst>
          </p:nvPr>
        </p:nvCxnSpPr>
        <p:spPr>
          <a:xfrm flipV="1">
            <a:off x="7906304" y="1306202"/>
            <a:ext cx="0" cy="4806177"/>
          </a:xfrm>
          <a:prstGeom prst="line">
            <a:avLst/>
          </a:prstGeom>
          <a:noFill/>
          <a:ln w="6350" cap="flat" cmpd="sng" algn="ctr">
            <a:solidFill>
              <a:srgbClr val="4472C4"/>
            </a:solidFill>
            <a:prstDash val="dash"/>
            <a:miter lim="800000"/>
          </a:ln>
          <a:effectLst/>
        </p:spPr>
      </p:cxnSp>
      <p:sp>
        <p:nvSpPr>
          <p:cNvPr id="20" name="Right Brace 19">
            <a:extLst>
              <a:ext uri="{FF2B5EF4-FFF2-40B4-BE49-F238E27FC236}">
                <a16:creationId xmlns:a16="http://schemas.microsoft.com/office/drawing/2014/main" id="{835BD039-356B-09DE-0839-3A920903EFC9}"/>
              </a:ext>
            </a:extLst>
          </p:cNvPr>
          <p:cNvSpPr/>
          <p:nvPr>
            <p:custDataLst>
              <p:tags r:id="rId17"/>
            </p:custDataLst>
          </p:nvPr>
        </p:nvSpPr>
        <p:spPr>
          <a:xfrm>
            <a:off x="7481741" y="2082471"/>
            <a:ext cx="534545" cy="3899474"/>
          </a:xfrm>
          <a:prstGeom prst="rightBrace">
            <a:avLst>
              <a:gd name="adj1" fmla="val 0"/>
              <a:gd name="adj2" fmla="val 50000"/>
            </a:avLst>
          </a:prstGeom>
          <a:noFill/>
          <a:ln w="2857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cxnSp>
        <p:nvCxnSpPr>
          <p:cNvPr id="21" name="Straight Arrow Connector 20">
            <a:extLst>
              <a:ext uri="{FF2B5EF4-FFF2-40B4-BE49-F238E27FC236}">
                <a16:creationId xmlns:a16="http://schemas.microsoft.com/office/drawing/2014/main" id="{3E32CC93-0E32-1333-602E-D87519B428D3}"/>
              </a:ext>
            </a:extLst>
          </p:cNvPr>
          <p:cNvCxnSpPr>
            <a:cxnSpLocks/>
          </p:cNvCxnSpPr>
          <p:nvPr>
            <p:custDataLst>
              <p:tags r:id="rId18"/>
            </p:custDataLst>
          </p:nvPr>
        </p:nvCxnSpPr>
        <p:spPr>
          <a:xfrm>
            <a:off x="11813162" y="1781260"/>
            <a:ext cx="0" cy="4163863"/>
          </a:xfrm>
          <a:prstGeom prst="straightConnector1">
            <a:avLst/>
          </a:prstGeom>
          <a:ln w="38100">
            <a:solidFill>
              <a:srgbClr val="00B0F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8927A4D-EEB9-FD46-F5AC-B7419B845DDE}"/>
              </a:ext>
            </a:extLst>
          </p:cNvPr>
          <p:cNvSpPr txBox="1"/>
          <p:nvPr>
            <p:custDataLst>
              <p:tags r:id="rId19"/>
            </p:custDataLst>
          </p:nvPr>
        </p:nvSpPr>
        <p:spPr>
          <a:xfrm rot="5400000">
            <a:off x="11274485" y="2268276"/>
            <a:ext cx="15054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a:ln>
                  <a:noFill/>
                </a:ln>
                <a:solidFill>
                  <a:prstClr val="black"/>
                </a:solidFill>
                <a:effectLst/>
                <a:uLnTx/>
                <a:uFillTx/>
                <a:latin typeface="Calibri" panose="020F0502020204030204"/>
                <a:ea typeface="+mn-ea"/>
                <a:cs typeface="+mn-cs"/>
              </a:rPr>
              <a:t>Automatizace</a:t>
            </a:r>
          </a:p>
        </p:txBody>
      </p:sp>
      <p:sp>
        <p:nvSpPr>
          <p:cNvPr id="23" name="TextBox 22">
            <a:extLst>
              <a:ext uri="{FF2B5EF4-FFF2-40B4-BE49-F238E27FC236}">
                <a16:creationId xmlns:a16="http://schemas.microsoft.com/office/drawing/2014/main" id="{01B7FEEA-AE08-4A08-7489-2C110349B48D}"/>
              </a:ext>
            </a:extLst>
          </p:cNvPr>
          <p:cNvSpPr txBox="1"/>
          <p:nvPr>
            <p:custDataLst>
              <p:tags r:id="rId20"/>
            </p:custDataLst>
          </p:nvPr>
        </p:nvSpPr>
        <p:spPr>
          <a:xfrm rot="5400000">
            <a:off x="11274485" y="5267798"/>
            <a:ext cx="15054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a:ln>
                  <a:noFill/>
                </a:ln>
                <a:solidFill>
                  <a:prstClr val="black"/>
                </a:solidFill>
                <a:effectLst/>
                <a:uLnTx/>
                <a:uFillTx/>
                <a:latin typeface="Calibri" panose="020F0502020204030204"/>
                <a:ea typeface="+mn-ea"/>
                <a:cs typeface="+mn-cs"/>
              </a:rPr>
              <a:t>Odborná analýza</a:t>
            </a:r>
          </a:p>
        </p:txBody>
      </p:sp>
      <p:cxnSp>
        <p:nvCxnSpPr>
          <p:cNvPr id="24" name="Straight Connector 23">
            <a:extLst>
              <a:ext uri="{FF2B5EF4-FFF2-40B4-BE49-F238E27FC236}">
                <a16:creationId xmlns:a16="http://schemas.microsoft.com/office/drawing/2014/main" id="{267C82BB-660A-D69C-3E12-9978908DE6FE}"/>
              </a:ext>
            </a:extLst>
          </p:cNvPr>
          <p:cNvCxnSpPr>
            <a:cxnSpLocks/>
          </p:cNvCxnSpPr>
          <p:nvPr>
            <p:custDataLst>
              <p:tags r:id="rId21"/>
            </p:custDataLst>
          </p:nvPr>
        </p:nvCxnSpPr>
        <p:spPr>
          <a:xfrm flipV="1">
            <a:off x="3550269" y="1306202"/>
            <a:ext cx="0" cy="4806177"/>
          </a:xfrm>
          <a:prstGeom prst="line">
            <a:avLst/>
          </a:prstGeom>
          <a:noFill/>
          <a:ln w="6350" cap="flat" cmpd="sng" algn="ctr">
            <a:solidFill>
              <a:srgbClr val="4472C4"/>
            </a:solidFill>
            <a:prstDash val="dash"/>
            <a:miter lim="800000"/>
          </a:ln>
          <a:effectLst/>
        </p:spPr>
      </p:cxnSp>
      <p:sp>
        <p:nvSpPr>
          <p:cNvPr id="25" name="TextBox 24">
            <a:extLst>
              <a:ext uri="{FF2B5EF4-FFF2-40B4-BE49-F238E27FC236}">
                <a16:creationId xmlns:a16="http://schemas.microsoft.com/office/drawing/2014/main" id="{11FFE119-A522-3C95-236B-54C4585552CF}"/>
              </a:ext>
            </a:extLst>
          </p:cNvPr>
          <p:cNvSpPr txBox="1"/>
          <p:nvPr>
            <p:custDataLst>
              <p:tags r:id="rId22"/>
            </p:custDataLst>
          </p:nvPr>
        </p:nvSpPr>
        <p:spPr>
          <a:xfrm>
            <a:off x="412955" y="2289856"/>
            <a:ext cx="2803601" cy="914914"/>
          </a:xfrm>
          <a:prstGeom prst="rect">
            <a:avLst/>
          </a:prstGeom>
          <a:no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Formuláře registrů v různých obdobích (změny CRF v čase)</a:t>
            </a:r>
          </a:p>
        </p:txBody>
      </p:sp>
      <p:sp>
        <p:nvSpPr>
          <p:cNvPr id="26" name="TextBox 25">
            <a:extLst>
              <a:ext uri="{FF2B5EF4-FFF2-40B4-BE49-F238E27FC236}">
                <a16:creationId xmlns:a16="http://schemas.microsoft.com/office/drawing/2014/main" id="{691191C7-84EF-6C4E-99D3-36C1DB83C156}"/>
              </a:ext>
            </a:extLst>
          </p:cNvPr>
          <p:cNvSpPr txBox="1"/>
          <p:nvPr>
            <p:custDataLst>
              <p:tags r:id="rId23"/>
            </p:custDataLst>
          </p:nvPr>
        </p:nvSpPr>
        <p:spPr>
          <a:xfrm>
            <a:off x="412955" y="3572144"/>
            <a:ext cx="2803601" cy="914914"/>
          </a:xfrm>
          <a:prstGeom prst="rect">
            <a:avLst/>
          </a:prstGeom>
          <a:no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Číselníky registrů v různých obdobích (změny v čase)</a:t>
            </a:r>
          </a:p>
        </p:txBody>
      </p:sp>
      <p:sp>
        <p:nvSpPr>
          <p:cNvPr id="27" name="TextBox 26">
            <a:extLst>
              <a:ext uri="{FF2B5EF4-FFF2-40B4-BE49-F238E27FC236}">
                <a16:creationId xmlns:a16="http://schemas.microsoft.com/office/drawing/2014/main" id="{406FD572-5D86-C09B-CF1C-0330B4C997BB}"/>
              </a:ext>
            </a:extLst>
          </p:cNvPr>
          <p:cNvSpPr txBox="1"/>
          <p:nvPr>
            <p:custDataLst>
              <p:tags r:id="rId24"/>
            </p:custDataLst>
          </p:nvPr>
        </p:nvSpPr>
        <p:spPr>
          <a:xfrm>
            <a:off x="1080796" y="643355"/>
            <a:ext cx="138634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a:ln>
                  <a:noFill/>
                </a:ln>
                <a:solidFill>
                  <a:srgbClr val="0070C0"/>
                </a:solidFill>
                <a:effectLst/>
                <a:uLnTx/>
                <a:uFillTx/>
                <a:latin typeface="Calibri" panose="020F0502020204030204"/>
                <a:ea typeface="+mn-ea"/>
                <a:cs typeface="+mn-cs"/>
              </a:rPr>
              <a:t>Vstupní data</a:t>
            </a:r>
          </a:p>
        </p:txBody>
      </p:sp>
      <p:sp>
        <p:nvSpPr>
          <p:cNvPr id="28" name="TextBox 27">
            <a:extLst>
              <a:ext uri="{FF2B5EF4-FFF2-40B4-BE49-F238E27FC236}">
                <a16:creationId xmlns:a16="http://schemas.microsoft.com/office/drawing/2014/main" id="{B8968DCB-FF15-4310-C526-3E3E87637D25}"/>
              </a:ext>
            </a:extLst>
          </p:cNvPr>
          <p:cNvSpPr txBox="1"/>
          <p:nvPr>
            <p:custDataLst>
              <p:tags r:id="rId25"/>
            </p:custDataLst>
          </p:nvPr>
        </p:nvSpPr>
        <p:spPr>
          <a:xfrm>
            <a:off x="412955" y="4940658"/>
            <a:ext cx="2803601" cy="914914"/>
          </a:xfrm>
          <a:prstGeom prst="rect">
            <a:avLst/>
          </a:prstGeom>
          <a:no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Technické řešení sběru dat v průběhu času pomocí různých systémů a databází </a:t>
            </a:r>
          </a:p>
        </p:txBody>
      </p:sp>
      <p:sp>
        <p:nvSpPr>
          <p:cNvPr id="29" name="TextBox 28">
            <a:extLst>
              <a:ext uri="{FF2B5EF4-FFF2-40B4-BE49-F238E27FC236}">
                <a16:creationId xmlns:a16="http://schemas.microsoft.com/office/drawing/2014/main" id="{EE82641A-7EE9-29D1-B18F-4FEBFBF76E0B}"/>
              </a:ext>
            </a:extLst>
          </p:cNvPr>
          <p:cNvSpPr txBox="1"/>
          <p:nvPr>
            <p:custDataLst>
              <p:tags r:id="rId26"/>
            </p:custDataLst>
          </p:nvPr>
        </p:nvSpPr>
        <p:spPr>
          <a:xfrm>
            <a:off x="840758" y="5974431"/>
            <a:ext cx="2375798" cy="92333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a:ln>
                  <a:noFill/>
                </a:ln>
                <a:solidFill>
                  <a:srgbClr val="0070C0"/>
                </a:solidFill>
                <a:effectLst/>
                <a:uLnTx/>
                <a:uFillTx/>
                <a:latin typeface="Calibri" panose="020F0502020204030204"/>
                <a:ea typeface="+mn-ea"/>
                <a:cs typeface="+mn-cs"/>
              </a:rPr>
              <a:t>Aktualizace v rámci každoročního zpracování</a:t>
            </a:r>
          </a:p>
        </p:txBody>
      </p:sp>
      <p:sp>
        <p:nvSpPr>
          <p:cNvPr id="30" name="TextBox 29">
            <a:extLst>
              <a:ext uri="{FF2B5EF4-FFF2-40B4-BE49-F238E27FC236}">
                <a16:creationId xmlns:a16="http://schemas.microsoft.com/office/drawing/2014/main" id="{D7B7E31E-8BCE-97F1-F8C8-94C1C3F0E228}"/>
              </a:ext>
            </a:extLst>
          </p:cNvPr>
          <p:cNvSpPr txBox="1"/>
          <p:nvPr>
            <p:custDataLst>
              <p:tags r:id="rId27"/>
            </p:custDataLst>
          </p:nvPr>
        </p:nvSpPr>
        <p:spPr>
          <a:xfrm>
            <a:off x="233267" y="956701"/>
            <a:ext cx="315971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dirty="0">
                <a:ln>
                  <a:noFill/>
                </a:ln>
                <a:solidFill>
                  <a:prstClr val="black"/>
                </a:solidFill>
                <a:effectLst/>
                <a:uLnTx/>
                <a:uFillTx/>
                <a:latin typeface="Calibri" panose="020F0502020204030204"/>
                <a:ea typeface="+mn-ea"/>
                <a:cs typeface="+mn-cs"/>
              </a:rPr>
              <a:t>Registry NZIS se v průběhu doby měnily z hlediska struktury a obsahu formulářů i systémů pro sběr dat – nejednotná forma vstupních dat</a:t>
            </a:r>
          </a:p>
        </p:txBody>
      </p:sp>
      <p:sp>
        <p:nvSpPr>
          <p:cNvPr id="31" name="Right Brace 30">
            <a:extLst>
              <a:ext uri="{FF2B5EF4-FFF2-40B4-BE49-F238E27FC236}">
                <a16:creationId xmlns:a16="http://schemas.microsoft.com/office/drawing/2014/main" id="{C27DC351-BDEC-575B-FC6E-C1A7EF8FD927}"/>
              </a:ext>
            </a:extLst>
          </p:cNvPr>
          <p:cNvSpPr/>
          <p:nvPr>
            <p:custDataLst>
              <p:tags r:id="rId28"/>
            </p:custDataLst>
          </p:nvPr>
        </p:nvSpPr>
        <p:spPr>
          <a:xfrm>
            <a:off x="3125706" y="2082471"/>
            <a:ext cx="534545" cy="3899474"/>
          </a:xfrm>
          <a:prstGeom prst="rightBrace">
            <a:avLst>
              <a:gd name="adj1" fmla="val 0"/>
              <a:gd name="adj2" fmla="val 50000"/>
            </a:avLst>
          </a:prstGeom>
          <a:noFill/>
          <a:ln w="2857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0FE438CD-4610-01C6-CE82-6023FD451030}"/>
              </a:ext>
            </a:extLst>
          </p:cNvPr>
          <p:cNvSpPr txBox="1"/>
          <p:nvPr>
            <p:custDataLst>
              <p:tags r:id="rId29"/>
            </p:custDataLst>
          </p:nvPr>
        </p:nvSpPr>
        <p:spPr>
          <a:xfrm>
            <a:off x="8071357" y="2664684"/>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Online vizualizace</a:t>
            </a:r>
          </a:p>
        </p:txBody>
      </p:sp>
      <p:sp>
        <p:nvSpPr>
          <p:cNvPr id="33" name="TextBox 32">
            <a:extLst>
              <a:ext uri="{FF2B5EF4-FFF2-40B4-BE49-F238E27FC236}">
                <a16:creationId xmlns:a16="http://schemas.microsoft.com/office/drawing/2014/main" id="{089BFF67-7BED-C297-4868-BE9B1234980B}"/>
              </a:ext>
            </a:extLst>
          </p:cNvPr>
          <p:cNvSpPr txBox="1"/>
          <p:nvPr>
            <p:custDataLst>
              <p:tags r:id="rId30"/>
            </p:custDataLst>
          </p:nvPr>
        </p:nvSpPr>
        <p:spPr>
          <a:xfrm>
            <a:off x="8071357" y="3959831"/>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defPPr>
              <a:defRPr lang="cs-CZ"/>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black"/>
                </a:solidFill>
                <a:effectLst/>
                <a:uLnTx/>
                <a:uFillTx/>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Resortní referenční statistiky</a:t>
            </a:r>
          </a:p>
        </p:txBody>
      </p:sp>
      <p:sp>
        <p:nvSpPr>
          <p:cNvPr id="34" name="TextBox 33">
            <a:extLst>
              <a:ext uri="{FF2B5EF4-FFF2-40B4-BE49-F238E27FC236}">
                <a16:creationId xmlns:a16="http://schemas.microsoft.com/office/drawing/2014/main" id="{A7E134BA-F37D-046F-6F7A-E82018770BF4}"/>
              </a:ext>
            </a:extLst>
          </p:cNvPr>
          <p:cNvSpPr txBox="1"/>
          <p:nvPr>
            <p:custDataLst>
              <p:tags r:id="rId31"/>
            </p:custDataLst>
          </p:nvPr>
        </p:nvSpPr>
        <p:spPr>
          <a:xfrm>
            <a:off x="8071357" y="1499913"/>
            <a:ext cx="3666877" cy="327627"/>
          </a:xfrm>
          <a:prstGeom prst="rect">
            <a:avLst/>
          </a:prstGeom>
          <a:solidFill>
            <a:srgbClr val="FFC000">
              <a:lumMod val="40000"/>
              <a:lumOff val="60000"/>
            </a:srgbClr>
          </a:solidFill>
          <a:ln>
            <a:solidFill>
              <a:sysClr val="windowText" lastClr="000000"/>
            </a:solidFill>
          </a:ln>
        </p:spPr>
        <p:txBody>
          <a:bodyPr wrap="square" rtlCol="0" anchor="ctr">
            <a:noAutofit/>
          </a:bodyPr>
          <a:lstStyle>
            <a:defPPr>
              <a:defRPr lang="cs-CZ"/>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black"/>
                </a:solidFill>
                <a:effectLst/>
                <a:uLnTx/>
                <a:uFillTx/>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Syntetická data</a:t>
            </a:r>
          </a:p>
        </p:txBody>
      </p:sp>
      <p:sp>
        <p:nvSpPr>
          <p:cNvPr id="35" name="TextBox 34">
            <a:extLst>
              <a:ext uri="{FF2B5EF4-FFF2-40B4-BE49-F238E27FC236}">
                <a16:creationId xmlns:a16="http://schemas.microsoft.com/office/drawing/2014/main" id="{89C51989-D6D9-F7A4-09F6-F44234120233}"/>
              </a:ext>
            </a:extLst>
          </p:cNvPr>
          <p:cNvSpPr txBox="1"/>
          <p:nvPr>
            <p:custDataLst>
              <p:tags r:id="rId32"/>
            </p:custDataLst>
          </p:nvPr>
        </p:nvSpPr>
        <p:spPr>
          <a:xfrm>
            <a:off x="8071356" y="5686694"/>
            <a:ext cx="3666877" cy="327627"/>
          </a:xfrm>
          <a:prstGeom prst="rect">
            <a:avLst/>
          </a:prstGeom>
          <a:solidFill>
            <a:srgbClr val="FFC000">
              <a:lumMod val="40000"/>
              <a:lumOff val="60000"/>
            </a:srgbClr>
          </a:solidFill>
          <a:ln>
            <a:solidFill>
              <a:sysClr val="windowText" lastClr="000000"/>
            </a:solidFill>
          </a:ln>
        </p:spPr>
        <p:txBody>
          <a:bodyPr wrap="square" lIns="91440" tIns="45720" rIns="91440" bIns="4572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0" cap="none" spc="0" normalizeH="0" baseline="0" noProof="0">
                <a:ln>
                  <a:noFill/>
                </a:ln>
                <a:solidFill>
                  <a:prstClr val="black"/>
                </a:solidFill>
                <a:effectLst/>
                <a:uLnTx/>
                <a:uFillTx/>
                <a:latin typeface="Calibri" panose="020F0502020204030204"/>
                <a:ea typeface="+mn-ea"/>
                <a:cs typeface="+mn-cs"/>
              </a:rPr>
              <a:t>AI</a:t>
            </a:r>
          </a:p>
        </p:txBody>
      </p:sp>
      <p:sp>
        <p:nvSpPr>
          <p:cNvPr id="36" name="TextBox 35">
            <a:extLst>
              <a:ext uri="{FF2B5EF4-FFF2-40B4-BE49-F238E27FC236}">
                <a16:creationId xmlns:a16="http://schemas.microsoft.com/office/drawing/2014/main" id="{86D5F68B-B27E-7CEF-7B2A-A4C76C3D0FC4}"/>
              </a:ext>
            </a:extLst>
          </p:cNvPr>
          <p:cNvSpPr txBox="1"/>
          <p:nvPr/>
        </p:nvSpPr>
        <p:spPr>
          <a:xfrm>
            <a:off x="550491" y="2687077"/>
            <a:ext cx="6836276" cy="1938992"/>
          </a:xfrm>
          <a:prstGeom prst="rect">
            <a:avLst/>
          </a:prstGeom>
          <a:solidFill>
            <a:schemeClr val="bg1">
              <a:alpha val="9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2B297E"/>
                </a:solidFill>
                <a:effectLst/>
                <a:uLnTx/>
                <a:uFillTx/>
                <a:latin typeface="Calibri" panose="020F0502020204030204"/>
                <a:ea typeface="+mn-ea"/>
                <a:cs typeface="+mn-cs"/>
              </a:rPr>
              <a:t>Portál zdravotnických ukazatelů představuje:</a:t>
            </a:r>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kumimoji="0" lang="cs-CZ" sz="2400" b="1" i="0" u="none" strike="noStrike" kern="1200" cap="none" spc="0" normalizeH="0" baseline="0" noProof="0" dirty="0">
                <a:ln>
                  <a:noFill/>
                </a:ln>
                <a:solidFill>
                  <a:srgbClr val="2B297E"/>
                </a:solidFill>
                <a:effectLst/>
                <a:uLnTx/>
                <a:uFillTx/>
                <a:latin typeface="Calibri" panose="020F0502020204030204"/>
                <a:ea typeface="+mn-ea"/>
                <a:cs typeface="+mn-cs"/>
              </a:rPr>
              <a:t>snadno přístupnou online platformu prezentace regionálních dat, </a:t>
            </a:r>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kumimoji="0" lang="cs-CZ" sz="2400" b="1" i="0" u="none" strike="noStrike" kern="1200" cap="none" spc="0" normalizeH="0" baseline="0" noProof="0" dirty="0">
                <a:ln>
                  <a:noFill/>
                </a:ln>
                <a:solidFill>
                  <a:srgbClr val="2B297E"/>
                </a:solidFill>
                <a:effectLst/>
                <a:uLnTx/>
                <a:uFillTx/>
                <a:latin typeface="Calibri" panose="020F0502020204030204"/>
                <a:ea typeface="+mn-ea"/>
                <a:cs typeface="+mn-cs"/>
              </a:rPr>
              <a:t>nástroj pro uživatele  vyžadující standardizované informace bez nutnosti  vlastní analýzy dat,</a:t>
            </a:r>
          </a:p>
        </p:txBody>
      </p:sp>
    </p:spTree>
    <p:extLst>
      <p:ext uri="{BB962C8B-B14F-4D97-AF65-F5344CB8AC3E}">
        <p14:creationId xmlns:p14="http://schemas.microsoft.com/office/powerpoint/2010/main" val="12708657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5F99D-4050-382C-1169-58A84313347F}"/>
              </a:ext>
            </a:extLst>
          </p:cNvPr>
          <p:cNvSpPr>
            <a:spLocks noGrp="1"/>
          </p:cNvSpPr>
          <p:nvPr>
            <p:ph type="title"/>
          </p:nvPr>
        </p:nvSpPr>
        <p:spPr>
          <a:xfrm>
            <a:off x="272590" y="160258"/>
            <a:ext cx="10544345" cy="538364"/>
          </a:xfrm>
        </p:spPr>
        <p:txBody>
          <a:bodyPr/>
          <a:lstStyle/>
          <a:p>
            <a:r>
              <a:rPr lang="cs-CZ" sz="2800" dirty="0"/>
              <a:t>Systém má implementované procedury pro automatizované generování ukazatelů PZU</a:t>
            </a:r>
          </a:p>
        </p:txBody>
      </p:sp>
      <p:sp>
        <p:nvSpPr>
          <p:cNvPr id="3" name="TextBox 2">
            <a:extLst>
              <a:ext uri="{FF2B5EF4-FFF2-40B4-BE49-F238E27FC236}">
                <a16:creationId xmlns:a16="http://schemas.microsoft.com/office/drawing/2014/main" id="{255210DD-5692-83B7-EF57-5AFC55BAA0F2}"/>
              </a:ext>
            </a:extLst>
          </p:cNvPr>
          <p:cNvSpPr txBox="1"/>
          <p:nvPr/>
        </p:nvSpPr>
        <p:spPr>
          <a:xfrm>
            <a:off x="204107" y="3312587"/>
            <a:ext cx="1853294"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600" b="1" i="0" u="none" strike="noStrike" kern="1200" cap="none" spc="0" normalizeH="0" baseline="0" noProof="0" dirty="0">
                <a:ln>
                  <a:noFill/>
                </a:ln>
                <a:solidFill>
                  <a:srgbClr val="C00000"/>
                </a:solidFill>
                <a:effectLst/>
                <a:uLnTx/>
                <a:uFillTx/>
                <a:latin typeface="Calibri" panose="020F0502020204030204"/>
                <a:ea typeface="+mn-ea"/>
                <a:cs typeface="+mn-cs"/>
              </a:rPr>
              <a:t>Ukazatel</a:t>
            </a:r>
          </a:p>
        </p:txBody>
      </p:sp>
      <p:sp>
        <p:nvSpPr>
          <p:cNvPr id="4" name="TextBox 3">
            <a:extLst>
              <a:ext uri="{FF2B5EF4-FFF2-40B4-BE49-F238E27FC236}">
                <a16:creationId xmlns:a16="http://schemas.microsoft.com/office/drawing/2014/main" id="{71BC47FD-1C25-4CF8-31C5-65C1C5F5C3B6}"/>
              </a:ext>
            </a:extLst>
          </p:cNvPr>
          <p:cNvSpPr txBox="1"/>
          <p:nvPr/>
        </p:nvSpPr>
        <p:spPr>
          <a:xfrm>
            <a:off x="3535138" y="1107446"/>
            <a:ext cx="268604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Analytická tabulka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Data z nichž systém počítá číselné vyjádření ukazatelů</a:t>
            </a:r>
          </a:p>
        </p:txBody>
      </p:sp>
      <p:sp>
        <p:nvSpPr>
          <p:cNvPr id="5" name="TextBox 4">
            <a:extLst>
              <a:ext uri="{FF2B5EF4-FFF2-40B4-BE49-F238E27FC236}">
                <a16:creationId xmlns:a16="http://schemas.microsoft.com/office/drawing/2014/main" id="{915633DA-1E4A-A675-C277-DC4D3102E11A}"/>
              </a:ext>
            </a:extLst>
          </p:cNvPr>
          <p:cNvSpPr txBox="1"/>
          <p:nvPr/>
        </p:nvSpPr>
        <p:spPr>
          <a:xfrm>
            <a:off x="2641408" y="3035587"/>
            <a:ext cx="268604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Metadata ukazatele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Definují vlastnosti ukazatele, jeho popis a odkazují na vstupní data</a:t>
            </a:r>
          </a:p>
        </p:txBody>
      </p:sp>
      <p:cxnSp>
        <p:nvCxnSpPr>
          <p:cNvPr id="7" name="Straight Arrow Connector 6">
            <a:extLst>
              <a:ext uri="{FF2B5EF4-FFF2-40B4-BE49-F238E27FC236}">
                <a16:creationId xmlns:a16="http://schemas.microsoft.com/office/drawing/2014/main" id="{61719A87-EC5E-900D-8DD0-621677F15EB7}"/>
              </a:ext>
            </a:extLst>
          </p:cNvPr>
          <p:cNvCxnSpPr>
            <a:cxnSpLocks/>
            <a:stCxn id="3" idx="3"/>
            <a:endCxn id="5" idx="1"/>
          </p:cNvCxnSpPr>
          <p:nvPr/>
        </p:nvCxnSpPr>
        <p:spPr>
          <a:xfrm flipV="1">
            <a:off x="2057401" y="3635752"/>
            <a:ext cx="584007" cy="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F0917AAB-6291-A4A8-1898-2DAFD8A4DFCE}"/>
              </a:ext>
            </a:extLst>
          </p:cNvPr>
          <p:cNvCxnSpPr>
            <a:cxnSpLocks/>
            <a:stCxn id="5" idx="0"/>
            <a:endCxn id="4" idx="2"/>
          </p:cNvCxnSpPr>
          <p:nvPr/>
        </p:nvCxnSpPr>
        <p:spPr>
          <a:xfrm flipV="1">
            <a:off x="3984433" y="2030776"/>
            <a:ext cx="893730" cy="100481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B1E5CC7-256C-FBB6-DFC8-D58A8B6A8FB6}"/>
              </a:ext>
            </a:extLst>
          </p:cNvPr>
          <p:cNvSpPr txBox="1"/>
          <p:nvPr/>
        </p:nvSpPr>
        <p:spPr>
          <a:xfrm>
            <a:off x="5911464" y="2620088"/>
            <a:ext cx="4057649" cy="20313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Metadata dílčích ukazatelů</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Definují kategorizaci ukazatelů na základě:</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Věku, pohlaví</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Typu ukazatele (např. standardizace)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A odkazují pro výpočet na proměnné v analytické tabulce.</a:t>
            </a:r>
          </a:p>
        </p:txBody>
      </p:sp>
      <p:cxnSp>
        <p:nvCxnSpPr>
          <p:cNvPr id="17" name="Straight Arrow Connector 16">
            <a:extLst>
              <a:ext uri="{FF2B5EF4-FFF2-40B4-BE49-F238E27FC236}">
                <a16:creationId xmlns:a16="http://schemas.microsoft.com/office/drawing/2014/main" id="{FDEE4E6E-0054-6048-C3BA-0FC14E4B8381}"/>
              </a:ext>
            </a:extLst>
          </p:cNvPr>
          <p:cNvCxnSpPr>
            <a:cxnSpLocks/>
            <a:stCxn id="5" idx="3"/>
            <a:endCxn id="16" idx="1"/>
          </p:cNvCxnSpPr>
          <p:nvPr/>
        </p:nvCxnSpPr>
        <p:spPr>
          <a:xfrm flipV="1">
            <a:off x="5327457" y="3635751"/>
            <a:ext cx="584007" cy="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F991625-3B0C-CA50-F153-7ACFF0340D72}"/>
              </a:ext>
            </a:extLst>
          </p:cNvPr>
          <p:cNvCxnSpPr>
            <a:cxnSpLocks/>
            <a:stCxn id="4" idx="3"/>
            <a:endCxn id="16" idx="0"/>
          </p:cNvCxnSpPr>
          <p:nvPr/>
        </p:nvCxnSpPr>
        <p:spPr>
          <a:xfrm>
            <a:off x="6221187" y="1569111"/>
            <a:ext cx="1719102" cy="1050977"/>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Arrow: Right 31">
            <a:extLst>
              <a:ext uri="{FF2B5EF4-FFF2-40B4-BE49-F238E27FC236}">
                <a16:creationId xmlns:a16="http://schemas.microsoft.com/office/drawing/2014/main" id="{9A993FE0-9A1C-E35E-AEC1-1EC26BC7ECDB}"/>
              </a:ext>
            </a:extLst>
          </p:cNvPr>
          <p:cNvSpPr/>
          <p:nvPr/>
        </p:nvSpPr>
        <p:spPr>
          <a:xfrm>
            <a:off x="9886950" y="2431912"/>
            <a:ext cx="391886" cy="1761350"/>
          </a:xfrm>
          <a:prstGeom prst="rightArrow">
            <a:avLst>
              <a:gd name="adj1" fmla="val 50000"/>
              <a:gd name="adj2" fmla="val 20188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E404F110-4C65-4CBA-4BBA-91DD50176A46}"/>
              </a:ext>
            </a:extLst>
          </p:cNvPr>
          <p:cNvSpPr txBox="1"/>
          <p:nvPr/>
        </p:nvSpPr>
        <p:spPr>
          <a:xfrm rot="16200000">
            <a:off x="9584509" y="2712422"/>
            <a:ext cx="3099152"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600" b="1" i="0" u="none" strike="noStrike" kern="1200" cap="none" spc="0" normalizeH="0" baseline="0" noProof="0" dirty="0">
                <a:ln>
                  <a:noFill/>
                </a:ln>
                <a:solidFill>
                  <a:prstClr val="black"/>
                </a:solidFill>
                <a:effectLst/>
                <a:uLnTx/>
                <a:uFillTx/>
                <a:latin typeface="Calibri" panose="020F0502020204030204"/>
                <a:ea typeface="+mn-ea"/>
                <a:cs typeface="+mn-cs"/>
              </a:rPr>
              <a:t>Publikace ukazatelů</a:t>
            </a:r>
            <a:endParaRPr kumimoji="0" lang="cs-CZ"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E2B834CA-655C-72C1-0881-C6AECD787C03}"/>
              </a:ext>
            </a:extLst>
          </p:cNvPr>
          <p:cNvSpPr txBox="1"/>
          <p:nvPr/>
        </p:nvSpPr>
        <p:spPr>
          <a:xfrm>
            <a:off x="2057401" y="4898415"/>
            <a:ext cx="2979963"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prstClr val="black"/>
                </a:solidFill>
                <a:effectLst/>
                <a:uLnTx/>
                <a:uFillTx/>
                <a:latin typeface="Calibri" panose="020F0502020204030204"/>
                <a:ea typeface="+mn-ea"/>
                <a:cs typeface="+mn-cs"/>
              </a:rPr>
              <a:t>Hierarchická struktura ukazatelů</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prstClr val="black"/>
                </a:solidFill>
                <a:effectLst/>
                <a:uLnTx/>
                <a:uFillTx/>
                <a:latin typeface="Calibri" panose="020F0502020204030204"/>
                <a:ea typeface="+mn-ea"/>
                <a:cs typeface="+mn-cs"/>
              </a:rPr>
              <a:t>Definuje pozici ukazatele v hierarchickém stromu</a:t>
            </a:r>
          </a:p>
        </p:txBody>
      </p:sp>
      <p:cxnSp>
        <p:nvCxnSpPr>
          <p:cNvPr id="35" name="Straight Arrow Connector 34">
            <a:extLst>
              <a:ext uri="{FF2B5EF4-FFF2-40B4-BE49-F238E27FC236}">
                <a16:creationId xmlns:a16="http://schemas.microsoft.com/office/drawing/2014/main" id="{7D688B92-B608-DB37-CFF5-4DDECA2A080A}"/>
              </a:ext>
            </a:extLst>
          </p:cNvPr>
          <p:cNvCxnSpPr>
            <a:cxnSpLocks/>
            <a:stCxn id="3" idx="2"/>
            <a:endCxn id="34" idx="1"/>
          </p:cNvCxnSpPr>
          <p:nvPr/>
        </p:nvCxnSpPr>
        <p:spPr>
          <a:xfrm>
            <a:off x="1130754" y="3958918"/>
            <a:ext cx="926647" cy="153966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3E7C9B6C-9991-3B2D-F8DE-6D67C3D6CA0B}"/>
              </a:ext>
            </a:extLst>
          </p:cNvPr>
          <p:cNvCxnSpPr>
            <a:cxnSpLocks/>
            <a:stCxn id="34" idx="0"/>
            <a:endCxn id="5" idx="2"/>
          </p:cNvCxnSpPr>
          <p:nvPr/>
        </p:nvCxnSpPr>
        <p:spPr>
          <a:xfrm flipV="1">
            <a:off x="3547383" y="4235916"/>
            <a:ext cx="437050" cy="66249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78700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0D2A54-2CC9-A75E-8374-E15D1B95555E}"/>
              </a:ext>
            </a:extLst>
          </p:cNvPr>
          <p:cNvPicPr>
            <a:picLocks noChangeAspect="1"/>
          </p:cNvPicPr>
          <p:nvPr/>
        </p:nvPicPr>
        <p:blipFill>
          <a:blip r:embed="rId2"/>
          <a:stretch>
            <a:fillRect/>
          </a:stretch>
        </p:blipFill>
        <p:spPr>
          <a:xfrm>
            <a:off x="0" y="1133910"/>
            <a:ext cx="12192000" cy="4590180"/>
          </a:xfrm>
          <a:prstGeom prst="rect">
            <a:avLst/>
          </a:prstGeom>
        </p:spPr>
      </p:pic>
      <p:sp>
        <p:nvSpPr>
          <p:cNvPr id="7" name="TextBox 6">
            <a:extLst>
              <a:ext uri="{FF2B5EF4-FFF2-40B4-BE49-F238E27FC236}">
                <a16:creationId xmlns:a16="http://schemas.microsoft.com/office/drawing/2014/main" id="{3CC95920-A495-D96C-277C-45FC64300B6D}"/>
              </a:ext>
            </a:extLst>
          </p:cNvPr>
          <p:cNvSpPr txBox="1"/>
          <p:nvPr/>
        </p:nvSpPr>
        <p:spPr>
          <a:xfrm>
            <a:off x="1139172" y="5920726"/>
            <a:ext cx="3065009" cy="646331"/>
          </a:xfrm>
          <a:prstGeom prst="rect">
            <a:avLst/>
          </a:prstGeom>
          <a:noFill/>
        </p:spPr>
        <p:txBody>
          <a:bodyPr wrap="square">
            <a:spAutoFit/>
          </a:bodyPr>
          <a:lstStyle/>
          <a:p>
            <a:pPr marL="274320" marR="0" lvl="0" indent="-274320" algn="l" defTabSz="914400" rtl="0" eaLnBrk="1" fontAlgn="auto" latinLnBrk="0" hangingPunct="1">
              <a:lnSpc>
                <a:spcPct val="100000"/>
              </a:lnSpc>
              <a:spcBef>
                <a:spcPts val="1800"/>
              </a:spcBef>
              <a:spcAft>
                <a:spcPts val="600"/>
              </a:spcAft>
              <a:buClrTx/>
              <a:buSzTx/>
              <a:buFontTx/>
              <a:buNone/>
              <a:tabLst/>
              <a:defRPr/>
            </a:pPr>
            <a:r>
              <a:rPr kumimoji="0" lang="cs-CZ" sz="1800" b="1" i="0" u="none" strike="noStrike" kern="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Hierarchická struktura ukazatelů</a:t>
            </a:r>
          </a:p>
        </p:txBody>
      </p:sp>
      <p:sp>
        <p:nvSpPr>
          <p:cNvPr id="8" name="Rectangle 7">
            <a:extLst>
              <a:ext uri="{FF2B5EF4-FFF2-40B4-BE49-F238E27FC236}">
                <a16:creationId xmlns:a16="http://schemas.microsoft.com/office/drawing/2014/main" id="{0BC12550-0A1F-EA26-D633-1E1BFE6B47AE}"/>
              </a:ext>
            </a:extLst>
          </p:cNvPr>
          <p:cNvSpPr/>
          <p:nvPr/>
        </p:nvSpPr>
        <p:spPr>
          <a:xfrm>
            <a:off x="968188" y="1828800"/>
            <a:ext cx="4488330" cy="4835447"/>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62D8F8A-F596-15B7-7DC6-F86B8264B57E}"/>
              </a:ext>
            </a:extLst>
          </p:cNvPr>
          <p:cNvSpPr txBox="1"/>
          <p:nvPr/>
        </p:nvSpPr>
        <p:spPr>
          <a:xfrm>
            <a:off x="6248402" y="5920726"/>
            <a:ext cx="3065009" cy="369332"/>
          </a:xfrm>
          <a:prstGeom prst="rect">
            <a:avLst/>
          </a:prstGeom>
          <a:noFill/>
        </p:spPr>
        <p:txBody>
          <a:bodyPr wrap="square">
            <a:spAutoFit/>
          </a:bodyPr>
          <a:lstStyle/>
          <a:p>
            <a:pPr marL="274320" marR="0" lvl="0" indent="-274320" algn="l" defTabSz="914400" rtl="0" eaLnBrk="1" fontAlgn="auto" latinLnBrk="0" hangingPunct="1">
              <a:lnSpc>
                <a:spcPct val="100000"/>
              </a:lnSpc>
              <a:spcBef>
                <a:spcPts val="1800"/>
              </a:spcBef>
              <a:spcAft>
                <a:spcPts val="600"/>
              </a:spcAft>
              <a:buClrTx/>
              <a:buSzTx/>
              <a:buFontTx/>
              <a:buNone/>
              <a:tabLst/>
              <a:defRPr/>
            </a:pPr>
            <a:r>
              <a:rPr kumimoji="0" lang="cs-CZ" sz="1800" b="1" i="0" u="none" strike="noStrike" kern="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Metadata ukazatelů</a:t>
            </a:r>
          </a:p>
        </p:txBody>
      </p:sp>
      <p:sp>
        <p:nvSpPr>
          <p:cNvPr id="10" name="Rectangle 9">
            <a:extLst>
              <a:ext uri="{FF2B5EF4-FFF2-40B4-BE49-F238E27FC236}">
                <a16:creationId xmlns:a16="http://schemas.microsoft.com/office/drawing/2014/main" id="{6D84DDF8-33AF-2D72-C3F2-A46646AB1370}"/>
              </a:ext>
            </a:extLst>
          </p:cNvPr>
          <p:cNvSpPr/>
          <p:nvPr/>
        </p:nvSpPr>
        <p:spPr>
          <a:xfrm>
            <a:off x="3736521" y="1662793"/>
            <a:ext cx="6040985" cy="4835447"/>
          </a:xfrm>
          <a:prstGeom prst="rect">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1EFC41D-34EA-E64E-8C7A-00A71845465E}"/>
              </a:ext>
            </a:extLst>
          </p:cNvPr>
          <p:cNvSpPr txBox="1"/>
          <p:nvPr/>
        </p:nvSpPr>
        <p:spPr>
          <a:xfrm>
            <a:off x="10241601" y="5828393"/>
            <a:ext cx="1958568" cy="923330"/>
          </a:xfrm>
          <a:prstGeom prst="rect">
            <a:avLst/>
          </a:prstGeom>
          <a:noFill/>
        </p:spPr>
        <p:txBody>
          <a:bodyPr wrap="square">
            <a:spAutoFit/>
          </a:bodyPr>
          <a:lstStyle/>
          <a:p>
            <a:pPr marL="274320" marR="0" lvl="0" indent="-274320" algn="l" defTabSz="914400" rtl="0" eaLnBrk="1" fontAlgn="auto" latinLnBrk="0" hangingPunct="1">
              <a:lnSpc>
                <a:spcPct val="100000"/>
              </a:lnSpc>
              <a:spcBef>
                <a:spcPts val="1800"/>
              </a:spcBef>
              <a:spcAft>
                <a:spcPts val="600"/>
              </a:spcAft>
              <a:buClrTx/>
              <a:buSzTx/>
              <a:buFontTx/>
              <a:buNone/>
              <a:tabLst/>
              <a:defRPr/>
            </a:pPr>
            <a:r>
              <a:rPr kumimoji="0" lang="cs-CZ" sz="1800" b="1" i="0" u="none" strike="noStrike" kern="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Insert metadat ukazatelů do databáze</a:t>
            </a:r>
          </a:p>
        </p:txBody>
      </p:sp>
      <p:sp>
        <p:nvSpPr>
          <p:cNvPr id="14" name="Rectangle 13">
            <a:extLst>
              <a:ext uri="{FF2B5EF4-FFF2-40B4-BE49-F238E27FC236}">
                <a16:creationId xmlns:a16="http://schemas.microsoft.com/office/drawing/2014/main" id="{CE9784AE-CF1C-B818-5242-E14EC8AB9BDF}"/>
              </a:ext>
            </a:extLst>
          </p:cNvPr>
          <p:cNvSpPr/>
          <p:nvPr/>
        </p:nvSpPr>
        <p:spPr>
          <a:xfrm>
            <a:off x="9777506" y="1828800"/>
            <a:ext cx="2414493" cy="5015062"/>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882B8FE-9085-A504-185C-1D8E03E6E69B}"/>
              </a:ext>
            </a:extLst>
          </p:cNvPr>
          <p:cNvSpPr>
            <a:spLocks noGrp="1"/>
          </p:cNvSpPr>
          <p:nvPr>
            <p:ph type="title"/>
          </p:nvPr>
        </p:nvSpPr>
        <p:spPr/>
        <p:txBody>
          <a:bodyPr/>
          <a:lstStyle/>
          <a:p>
            <a:r>
              <a:rPr lang="cs-CZ" sz="2800" dirty="0"/>
              <a:t>Ukázka metadat ukazatelů PZU</a:t>
            </a:r>
            <a:endParaRPr lang="en-US" sz="2800" dirty="0"/>
          </a:p>
        </p:txBody>
      </p:sp>
    </p:spTree>
    <p:extLst>
      <p:ext uri="{BB962C8B-B14F-4D97-AF65-F5344CB8AC3E}">
        <p14:creationId xmlns:p14="http://schemas.microsoft.com/office/powerpoint/2010/main" val="24953359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a:extLst>
              <a:ext uri="{FF2B5EF4-FFF2-40B4-BE49-F238E27FC236}">
                <a16:creationId xmlns:a16="http://schemas.microsoft.com/office/drawing/2014/main" id="{0AF4B6FD-32AB-00CD-9515-9D299B2A5577}"/>
              </a:ext>
            </a:extLst>
          </p:cNvPr>
          <p:cNvSpPr txBox="1"/>
          <p:nvPr/>
        </p:nvSpPr>
        <p:spPr>
          <a:xfrm>
            <a:off x="200390" y="249845"/>
            <a:ext cx="11847006" cy="5525102"/>
          </a:xfrm>
          <a:prstGeom prst="rect">
            <a:avLst/>
          </a:prstGeom>
          <a:noFill/>
        </p:spPr>
        <p:txBody>
          <a:bodyPr wrap="square" rtlCol="0">
            <a:spAutoFit/>
          </a:bodyPr>
          <a:lstStyle/>
          <a:p>
            <a:pPr algn="ctr"/>
            <a:r>
              <a:rPr lang="cs-CZ" sz="3200" b="1" dirty="0">
                <a:solidFill>
                  <a:srgbClr val="D71440"/>
                </a:solidFill>
                <a:effectLst/>
                <a:latin typeface="Calibri" panose="020F0502020204030204" pitchFamily="34" charset="0"/>
                <a:ea typeface="Calibri" panose="020F0502020204030204" pitchFamily="34" charset="0"/>
                <a:cs typeface="Times New Roman" panose="02020603050405020304" pitchFamily="18" charset="0"/>
              </a:rPr>
              <a:t>Architektura datového úložiště je uspořádána hierarchicky, jednotlivé moduly systému vytvářejí vrstvy oddělující primární a citlivá data </a:t>
            </a:r>
          </a:p>
          <a:p>
            <a:pPr algn="ctr"/>
            <a:r>
              <a:rPr lang="cs-CZ" sz="3200" b="1" dirty="0">
                <a:solidFill>
                  <a:srgbClr val="D71440"/>
                </a:solidFill>
                <a:effectLst/>
                <a:latin typeface="Calibri" panose="020F0502020204030204" pitchFamily="34" charset="0"/>
                <a:ea typeface="Calibri" panose="020F0502020204030204" pitchFamily="34" charset="0"/>
                <a:cs typeface="Times New Roman" panose="02020603050405020304" pitchFamily="18" charset="0"/>
              </a:rPr>
              <a:t>od integračních a analytických procesů. </a:t>
            </a:r>
          </a:p>
          <a:p>
            <a:pPr marL="342900" lvl="0" indent="-342900" algn="just">
              <a:lnSpc>
                <a:spcPct val="105000"/>
              </a:lnSpc>
              <a:spcBef>
                <a:spcPts val="1200"/>
              </a:spcBef>
              <a:buFont typeface="Calibri" panose="020F0502020204030204" pitchFamily="34" charset="0"/>
              <a:buChar char="-"/>
            </a:pPr>
            <a:r>
              <a:rPr lang="cs-CZ" sz="2200" b="1" dirty="0">
                <a:effectLst/>
                <a:latin typeface="Calibri" panose="020F0502020204030204" pitchFamily="34" charset="0"/>
                <a:ea typeface="Calibri" panose="020F0502020204030204" pitchFamily="34" charset="0"/>
                <a:cs typeface="Times New Roman" panose="02020603050405020304" pitchFamily="18" charset="0"/>
              </a:rPr>
              <a:t>Modul (vrstva) primárních zdrojů dat přímo napojených na zpravodajské jednotky.</a:t>
            </a:r>
            <a:r>
              <a:rPr lang="cs-CZ" sz="2200" dirty="0">
                <a:effectLst/>
                <a:latin typeface="Calibri" panose="020F0502020204030204" pitchFamily="34" charset="0"/>
                <a:ea typeface="Calibri" panose="020F0502020204030204" pitchFamily="34" charset="0"/>
                <a:cs typeface="Times New Roman" panose="02020603050405020304" pitchFamily="18" charset="0"/>
              </a:rPr>
              <a:t> </a:t>
            </a:r>
            <a:r>
              <a:rPr lang="cs-CZ" dirty="0">
                <a:effectLst/>
                <a:latin typeface="Calibri" panose="020F0502020204030204" pitchFamily="34" charset="0"/>
                <a:ea typeface="Calibri" panose="020F0502020204030204" pitchFamily="34" charset="0"/>
                <a:cs typeface="Times New Roman" panose="02020603050405020304" pitchFamily="18" charset="0"/>
              </a:rPr>
              <a:t>Zpravodajskými jednotkami systému zaměřeného na kapacitní data jsou instituce vzdělávající zdravotnické pracovníky, poskytovatelé zdravotnických služeb a zdravotní pojišťovny.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5000"/>
              </a:lnSpc>
              <a:buFont typeface="Calibri" panose="020F0502020204030204" pitchFamily="34" charset="0"/>
              <a:buChar char="-"/>
            </a:pPr>
            <a:r>
              <a:rPr lang="cs-CZ" sz="2200" b="1" dirty="0">
                <a:effectLst/>
                <a:latin typeface="Calibri" panose="020F0502020204030204" pitchFamily="34" charset="0"/>
                <a:ea typeface="Calibri" panose="020F0502020204030204" pitchFamily="34" charset="0"/>
                <a:cs typeface="Times New Roman" panose="02020603050405020304" pitchFamily="18" charset="0"/>
              </a:rPr>
              <a:t>Modul (vrstva) integrační = datové úložiště NZIS</a:t>
            </a:r>
            <a:r>
              <a:rPr lang="cs-CZ" dirty="0">
                <a:effectLst/>
                <a:latin typeface="Calibri" panose="020F0502020204030204" pitchFamily="34" charset="0"/>
                <a:ea typeface="Calibri" panose="020F0502020204030204" pitchFamily="34" charset="0"/>
                <a:cs typeface="Times New Roman" panose="02020603050405020304" pitchFamily="18" charset="0"/>
              </a:rPr>
              <a:t>, kde probíhá propojování jednotlivých zdrojů dat do finální struktury. Součástí těchto procesů jsou převodníky mezi číselníky jednotlivých zdrojů nebo transformace dat spočívající v integraci dílčích číselníků do nových, nadstavbových, položek.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5000"/>
              </a:lnSpc>
              <a:buFont typeface="Calibri" panose="020F0502020204030204" pitchFamily="34" charset="0"/>
              <a:buChar char="-"/>
            </a:pPr>
            <a:r>
              <a:rPr lang="cs-CZ" sz="2200" b="1" dirty="0">
                <a:effectLst/>
                <a:latin typeface="Calibri" panose="020F0502020204030204" pitchFamily="34" charset="0"/>
                <a:ea typeface="Calibri" panose="020F0502020204030204" pitchFamily="34" charset="0"/>
                <a:cs typeface="Times New Roman" panose="02020603050405020304" pitchFamily="18" charset="0"/>
              </a:rPr>
              <a:t>Modul (vrstva) reportingu, publikování a otevírání dat. </a:t>
            </a:r>
            <a:r>
              <a:rPr lang="cs-CZ" dirty="0">
                <a:effectLst/>
                <a:latin typeface="Calibri" panose="020F0502020204030204" pitchFamily="34" charset="0"/>
                <a:ea typeface="Calibri" panose="020F0502020204030204" pitchFamily="34" charset="0"/>
                <a:cs typeface="Times New Roman" panose="02020603050405020304" pitchFamily="18" charset="0"/>
              </a:rPr>
              <a:t>Klíčová vrstva systému</a:t>
            </a:r>
            <a:r>
              <a:rPr lang="cs-CZ" b="1" dirty="0">
                <a:effectLst/>
                <a:latin typeface="Calibri" panose="020F0502020204030204" pitchFamily="34" charset="0"/>
                <a:ea typeface="Calibri" panose="020F0502020204030204" pitchFamily="34" charset="0"/>
                <a:cs typeface="Times New Roman" panose="02020603050405020304" pitchFamily="18" charset="0"/>
              </a:rPr>
              <a:t> </a:t>
            </a:r>
            <a:r>
              <a:rPr lang="cs-CZ" dirty="0">
                <a:effectLst/>
                <a:latin typeface="Calibri" panose="020F0502020204030204" pitchFamily="34" charset="0"/>
                <a:ea typeface="Calibri" panose="020F0502020204030204" pitchFamily="34" charset="0"/>
                <a:cs typeface="Times New Roman" panose="02020603050405020304" pitchFamily="18" charset="0"/>
              </a:rPr>
              <a:t>publikující v podobě datových souhrnů a otevřených datových sad.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5000"/>
              </a:lnSpc>
              <a:spcAft>
                <a:spcPts val="1200"/>
              </a:spcAft>
              <a:buFont typeface="Calibri" panose="020F0502020204030204" pitchFamily="34" charset="0"/>
              <a:buChar char="-"/>
            </a:pPr>
            <a:r>
              <a:rPr lang="cs-CZ" sz="2200" b="1" dirty="0">
                <a:effectLst/>
                <a:latin typeface="Calibri" panose="020F0502020204030204" pitchFamily="34" charset="0"/>
                <a:ea typeface="Calibri" panose="020F0502020204030204" pitchFamily="34" charset="0"/>
                <a:cs typeface="Times New Roman" panose="02020603050405020304" pitchFamily="18" charset="0"/>
              </a:rPr>
              <a:t>Modul (vrstva) analytická generující přímo kalkulované statistiky a ukazatele (nadstavba: Portál zdravotnických ukazatelů). </a:t>
            </a:r>
            <a:r>
              <a:rPr lang="cs-CZ" dirty="0">
                <a:effectLst/>
                <a:latin typeface="Calibri" panose="020F0502020204030204" pitchFamily="34" charset="0"/>
                <a:ea typeface="Calibri" panose="020F0502020204030204" pitchFamily="34" charset="0"/>
                <a:cs typeface="Times New Roman" panose="02020603050405020304" pitchFamily="18" charset="0"/>
              </a:rPr>
              <a:t>On-line dostupný portál, který v sekci „personální kapacity“ přímo publikuje pravidelně aktualizované vyhodnocené statistiky</a:t>
            </a:r>
            <a:r>
              <a:rPr lang="cs-CZ" b="1" dirty="0">
                <a:effectLst/>
                <a:latin typeface="Calibri" panose="020F0502020204030204" pitchFamily="34" charset="0"/>
                <a:ea typeface="Calibri" panose="020F0502020204030204" pitchFamily="34" charset="0"/>
                <a:cs typeface="Times New Roman" panose="02020603050405020304" pitchFamily="18" charset="0"/>
              </a:rPr>
              <a:t> </a:t>
            </a:r>
            <a:r>
              <a:rPr lang="cs-CZ" dirty="0">
                <a:effectLst/>
                <a:latin typeface="Calibri" panose="020F0502020204030204" pitchFamily="34" charset="0"/>
                <a:ea typeface="Calibri" panose="020F0502020204030204" pitchFamily="34" charset="0"/>
                <a:cs typeface="Times New Roman" panose="02020603050405020304" pitchFamily="18" charset="0"/>
              </a:rPr>
              <a:t>a ukazatele v </a:t>
            </a:r>
            <a:r>
              <a:rPr lang="cs-CZ" dirty="0" err="1">
                <a:effectLst/>
                <a:latin typeface="Calibri" panose="020F0502020204030204" pitchFamily="34" charset="0"/>
                <a:ea typeface="Calibri" panose="020F0502020204030204" pitchFamily="34" charset="0"/>
                <a:cs typeface="Times New Roman" panose="02020603050405020304" pitchFamily="18" charset="0"/>
              </a:rPr>
              <a:t>granularitě</a:t>
            </a:r>
            <a:r>
              <a:rPr lang="cs-CZ" dirty="0">
                <a:effectLst/>
                <a:latin typeface="Calibri" panose="020F0502020204030204" pitchFamily="34" charset="0"/>
                <a:ea typeface="Calibri" panose="020F0502020204030204" pitchFamily="34" charset="0"/>
                <a:cs typeface="Times New Roman" panose="02020603050405020304" pitchFamily="18" charset="0"/>
              </a:rPr>
              <a:t>, která umožní i detailní hodnocení a benchmarking situace v regionech či okresech.</a:t>
            </a:r>
            <a:r>
              <a:rPr lang="cs-CZ" b="1" dirty="0">
                <a:effectLst/>
                <a:latin typeface="Calibri" panose="020F0502020204030204" pitchFamily="34" charset="0"/>
                <a:ea typeface="Calibri" panose="020F0502020204030204" pitchFamily="34" charset="0"/>
                <a:cs typeface="Times New Roman" panose="02020603050405020304" pitchFamily="18" charset="0"/>
              </a:rPr>
              <a:t>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Šipka: dolů 2">
            <a:extLst>
              <a:ext uri="{FF2B5EF4-FFF2-40B4-BE49-F238E27FC236}">
                <a16:creationId xmlns:a16="http://schemas.microsoft.com/office/drawing/2014/main" id="{86D0C5CD-363D-EA9F-B23F-F5BB6C1A7A89}"/>
              </a:ext>
            </a:extLst>
          </p:cNvPr>
          <p:cNvSpPr/>
          <p:nvPr/>
        </p:nvSpPr>
        <p:spPr>
          <a:xfrm>
            <a:off x="4985657" y="5626119"/>
            <a:ext cx="1637881" cy="48232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78277441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59B4085E-55D8-49F3-544F-8DF9644EAF47}"/>
              </a:ext>
            </a:extLst>
          </p:cNvPr>
          <p:cNvPicPr>
            <a:picLocks noChangeAspect="1"/>
          </p:cNvPicPr>
          <p:nvPr/>
        </p:nvPicPr>
        <p:blipFill>
          <a:blip r:embed="rId2"/>
          <a:stretch>
            <a:fillRect/>
          </a:stretch>
        </p:blipFill>
        <p:spPr>
          <a:xfrm>
            <a:off x="462865" y="995832"/>
            <a:ext cx="6134178" cy="5440432"/>
          </a:xfrm>
          <a:prstGeom prst="rect">
            <a:avLst/>
          </a:prstGeom>
        </p:spPr>
      </p:pic>
      <p:pic>
        <p:nvPicPr>
          <p:cNvPr id="7" name="Obrázek 6">
            <a:extLst>
              <a:ext uri="{FF2B5EF4-FFF2-40B4-BE49-F238E27FC236}">
                <a16:creationId xmlns:a16="http://schemas.microsoft.com/office/drawing/2014/main" id="{AC75E582-5842-4247-D575-90574F25B760}"/>
              </a:ext>
            </a:extLst>
          </p:cNvPr>
          <p:cNvPicPr>
            <a:picLocks noChangeAspect="1"/>
          </p:cNvPicPr>
          <p:nvPr/>
        </p:nvPicPr>
        <p:blipFill>
          <a:blip r:embed="rId3"/>
          <a:stretch>
            <a:fillRect/>
          </a:stretch>
        </p:blipFill>
        <p:spPr>
          <a:xfrm>
            <a:off x="5544762" y="1743187"/>
            <a:ext cx="5657490" cy="4954555"/>
          </a:xfrm>
          <a:prstGeom prst="rect">
            <a:avLst/>
          </a:prstGeom>
        </p:spPr>
      </p:pic>
      <p:sp>
        <p:nvSpPr>
          <p:cNvPr id="2" name="Title 1">
            <a:extLst>
              <a:ext uri="{FF2B5EF4-FFF2-40B4-BE49-F238E27FC236}">
                <a16:creationId xmlns:a16="http://schemas.microsoft.com/office/drawing/2014/main" id="{CA713F0C-ACB9-0520-1004-DECC956D23B5}"/>
              </a:ext>
            </a:extLst>
          </p:cNvPr>
          <p:cNvSpPr txBox="1">
            <a:spLocks/>
          </p:cNvSpPr>
          <p:nvPr/>
        </p:nvSpPr>
        <p:spPr>
          <a:xfrm>
            <a:off x="272590" y="97912"/>
            <a:ext cx="10544345" cy="5383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s-CZ" sz="2800" b="1" dirty="0">
                <a:solidFill>
                  <a:srgbClr val="D71440"/>
                </a:solidFill>
                <a:latin typeface="+mn-lt"/>
              </a:rPr>
              <a:t>Portál zdravotnických ukazatelů je on-line platformou pro regionální reporting již standardizovaných a kalkulovaných statistik </a:t>
            </a:r>
          </a:p>
        </p:txBody>
      </p:sp>
      <p:sp>
        <p:nvSpPr>
          <p:cNvPr id="3" name="TextovéPole 2">
            <a:extLst>
              <a:ext uri="{FF2B5EF4-FFF2-40B4-BE49-F238E27FC236}">
                <a16:creationId xmlns:a16="http://schemas.microsoft.com/office/drawing/2014/main" id="{DA2123D9-355E-2E77-9064-20212DD24E50}"/>
              </a:ext>
            </a:extLst>
          </p:cNvPr>
          <p:cNvSpPr txBox="1"/>
          <p:nvPr/>
        </p:nvSpPr>
        <p:spPr>
          <a:xfrm rot="19605687">
            <a:off x="2400299" y="5167884"/>
            <a:ext cx="2462645" cy="646331"/>
          </a:xfrm>
          <a:prstGeom prst="rect">
            <a:avLst/>
          </a:prstGeom>
          <a:solidFill>
            <a:srgbClr val="D71440"/>
          </a:solidFill>
        </p:spPr>
        <p:txBody>
          <a:bodyPr wrap="square" rtlCol="0">
            <a:spAutoFit/>
          </a:bodyPr>
          <a:lstStyle/>
          <a:p>
            <a:pPr algn="ctr"/>
            <a:r>
              <a:rPr lang="cs-CZ" b="1" dirty="0">
                <a:solidFill>
                  <a:schemeClr val="bg1"/>
                </a:solidFill>
              </a:rPr>
              <a:t>Výběr ukazatelů dle hodnocených dimenzí</a:t>
            </a:r>
          </a:p>
        </p:txBody>
      </p:sp>
      <p:sp>
        <p:nvSpPr>
          <p:cNvPr id="4" name="TextovéPole 3">
            <a:extLst>
              <a:ext uri="{FF2B5EF4-FFF2-40B4-BE49-F238E27FC236}">
                <a16:creationId xmlns:a16="http://schemas.microsoft.com/office/drawing/2014/main" id="{892F72DA-659A-FE94-3885-7D818D084A74}"/>
              </a:ext>
            </a:extLst>
          </p:cNvPr>
          <p:cNvSpPr txBox="1"/>
          <p:nvPr/>
        </p:nvSpPr>
        <p:spPr>
          <a:xfrm rot="19605687">
            <a:off x="8039099" y="1659753"/>
            <a:ext cx="2462645" cy="646331"/>
          </a:xfrm>
          <a:prstGeom prst="rect">
            <a:avLst/>
          </a:prstGeom>
          <a:solidFill>
            <a:srgbClr val="D71440"/>
          </a:solidFill>
        </p:spPr>
        <p:txBody>
          <a:bodyPr wrap="square" rtlCol="0">
            <a:spAutoFit/>
          </a:bodyPr>
          <a:lstStyle/>
          <a:p>
            <a:pPr algn="ctr"/>
            <a:r>
              <a:rPr lang="cs-CZ" b="1" dirty="0">
                <a:solidFill>
                  <a:schemeClr val="bg1"/>
                </a:solidFill>
              </a:rPr>
              <a:t>Plnohodnotný popis </a:t>
            </a:r>
          </a:p>
          <a:p>
            <a:pPr algn="ctr"/>
            <a:r>
              <a:rPr lang="cs-CZ" b="1" dirty="0">
                <a:solidFill>
                  <a:schemeClr val="bg1"/>
                </a:solidFill>
              </a:rPr>
              <a:t>a metadata</a:t>
            </a:r>
          </a:p>
        </p:txBody>
      </p:sp>
    </p:spTree>
    <p:extLst>
      <p:ext uri="{BB962C8B-B14F-4D97-AF65-F5344CB8AC3E}">
        <p14:creationId xmlns:p14="http://schemas.microsoft.com/office/powerpoint/2010/main" val="34465890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DE45F8F3-B7AE-309B-CB0F-806D8060DBC7}"/>
              </a:ext>
            </a:extLst>
          </p:cNvPr>
          <p:cNvPicPr>
            <a:picLocks noChangeAspect="1"/>
          </p:cNvPicPr>
          <p:nvPr/>
        </p:nvPicPr>
        <p:blipFill>
          <a:blip r:embed="rId2"/>
          <a:stretch>
            <a:fillRect/>
          </a:stretch>
        </p:blipFill>
        <p:spPr>
          <a:xfrm>
            <a:off x="879010" y="1393771"/>
            <a:ext cx="6146305" cy="4856958"/>
          </a:xfrm>
          <a:prstGeom prst="rect">
            <a:avLst/>
          </a:prstGeom>
        </p:spPr>
      </p:pic>
      <p:pic>
        <p:nvPicPr>
          <p:cNvPr id="5" name="Obrázek 4">
            <a:extLst>
              <a:ext uri="{FF2B5EF4-FFF2-40B4-BE49-F238E27FC236}">
                <a16:creationId xmlns:a16="http://schemas.microsoft.com/office/drawing/2014/main" id="{399012A2-9961-32BE-A2BA-180AF27167BA}"/>
              </a:ext>
            </a:extLst>
          </p:cNvPr>
          <p:cNvPicPr>
            <a:picLocks noChangeAspect="1"/>
          </p:cNvPicPr>
          <p:nvPr/>
        </p:nvPicPr>
        <p:blipFill>
          <a:blip r:embed="rId3"/>
          <a:stretch>
            <a:fillRect/>
          </a:stretch>
        </p:blipFill>
        <p:spPr>
          <a:xfrm>
            <a:off x="4024378" y="989044"/>
            <a:ext cx="6001873" cy="4734130"/>
          </a:xfrm>
          <a:prstGeom prst="rect">
            <a:avLst/>
          </a:prstGeom>
        </p:spPr>
      </p:pic>
      <p:pic>
        <p:nvPicPr>
          <p:cNvPr id="7" name="Obrázek 6">
            <a:extLst>
              <a:ext uri="{FF2B5EF4-FFF2-40B4-BE49-F238E27FC236}">
                <a16:creationId xmlns:a16="http://schemas.microsoft.com/office/drawing/2014/main" id="{4A89E2B9-A1CD-0A87-D9C0-6051BA5E9C70}"/>
              </a:ext>
            </a:extLst>
          </p:cNvPr>
          <p:cNvPicPr>
            <a:picLocks noChangeAspect="1"/>
          </p:cNvPicPr>
          <p:nvPr/>
        </p:nvPicPr>
        <p:blipFill>
          <a:blip r:embed="rId4"/>
          <a:stretch>
            <a:fillRect/>
          </a:stretch>
        </p:blipFill>
        <p:spPr>
          <a:xfrm>
            <a:off x="6382764" y="2808514"/>
            <a:ext cx="5234176" cy="4049486"/>
          </a:xfrm>
          <a:prstGeom prst="rect">
            <a:avLst/>
          </a:prstGeom>
        </p:spPr>
      </p:pic>
      <p:sp>
        <p:nvSpPr>
          <p:cNvPr id="2" name="Title 1">
            <a:extLst>
              <a:ext uri="{FF2B5EF4-FFF2-40B4-BE49-F238E27FC236}">
                <a16:creationId xmlns:a16="http://schemas.microsoft.com/office/drawing/2014/main" id="{3D80CE1E-9ECD-3036-7B24-5AFD5DFDE693}"/>
              </a:ext>
            </a:extLst>
          </p:cNvPr>
          <p:cNvSpPr txBox="1">
            <a:spLocks/>
          </p:cNvSpPr>
          <p:nvPr/>
        </p:nvSpPr>
        <p:spPr>
          <a:xfrm>
            <a:off x="272590" y="97912"/>
            <a:ext cx="10544345" cy="5383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s-CZ" sz="2800" b="1" dirty="0">
                <a:solidFill>
                  <a:srgbClr val="D71440"/>
                </a:solidFill>
                <a:latin typeface="+mn-lt"/>
              </a:rPr>
              <a:t>Portál zdravotnických ukazatelů je on-line platformou pro regionální reporting již standardizovaných a kalkulovaných statistik </a:t>
            </a:r>
          </a:p>
        </p:txBody>
      </p:sp>
      <p:sp>
        <p:nvSpPr>
          <p:cNvPr id="4" name="TextovéPole 3">
            <a:extLst>
              <a:ext uri="{FF2B5EF4-FFF2-40B4-BE49-F238E27FC236}">
                <a16:creationId xmlns:a16="http://schemas.microsoft.com/office/drawing/2014/main" id="{1A609DB4-8C23-6046-1F90-84843FC981CD}"/>
              </a:ext>
            </a:extLst>
          </p:cNvPr>
          <p:cNvSpPr txBox="1"/>
          <p:nvPr/>
        </p:nvSpPr>
        <p:spPr>
          <a:xfrm rot="19605687">
            <a:off x="1974272" y="5141063"/>
            <a:ext cx="2462645" cy="646331"/>
          </a:xfrm>
          <a:prstGeom prst="rect">
            <a:avLst/>
          </a:prstGeom>
          <a:solidFill>
            <a:srgbClr val="D71440"/>
          </a:solidFill>
        </p:spPr>
        <p:txBody>
          <a:bodyPr wrap="square" rtlCol="0">
            <a:spAutoFit/>
          </a:bodyPr>
          <a:lstStyle/>
          <a:p>
            <a:pPr algn="ctr"/>
            <a:r>
              <a:rPr lang="cs-CZ" b="1" dirty="0">
                <a:solidFill>
                  <a:schemeClr val="bg1"/>
                </a:solidFill>
              </a:rPr>
              <a:t>Filtry dle geografických oblastí</a:t>
            </a:r>
          </a:p>
        </p:txBody>
      </p:sp>
      <p:sp>
        <p:nvSpPr>
          <p:cNvPr id="6" name="TextovéPole 5">
            <a:extLst>
              <a:ext uri="{FF2B5EF4-FFF2-40B4-BE49-F238E27FC236}">
                <a16:creationId xmlns:a16="http://schemas.microsoft.com/office/drawing/2014/main" id="{9AE4238E-2A62-9D54-B427-3C31D0E021DD}"/>
              </a:ext>
            </a:extLst>
          </p:cNvPr>
          <p:cNvSpPr txBox="1"/>
          <p:nvPr/>
        </p:nvSpPr>
        <p:spPr>
          <a:xfrm rot="19605687">
            <a:off x="5675788" y="1776037"/>
            <a:ext cx="2462645" cy="646331"/>
          </a:xfrm>
          <a:prstGeom prst="rect">
            <a:avLst/>
          </a:prstGeom>
          <a:solidFill>
            <a:srgbClr val="D71440"/>
          </a:solidFill>
        </p:spPr>
        <p:txBody>
          <a:bodyPr wrap="square" rtlCol="0">
            <a:spAutoFit/>
          </a:bodyPr>
          <a:lstStyle/>
          <a:p>
            <a:pPr algn="ctr"/>
            <a:r>
              <a:rPr lang="cs-CZ" b="1" dirty="0">
                <a:solidFill>
                  <a:schemeClr val="bg1"/>
                </a:solidFill>
              </a:rPr>
              <a:t>Volba období a další nastavení analýzy</a:t>
            </a:r>
          </a:p>
        </p:txBody>
      </p:sp>
      <p:sp>
        <p:nvSpPr>
          <p:cNvPr id="8" name="TextovéPole 7">
            <a:extLst>
              <a:ext uri="{FF2B5EF4-FFF2-40B4-BE49-F238E27FC236}">
                <a16:creationId xmlns:a16="http://schemas.microsoft.com/office/drawing/2014/main" id="{E00F82CD-770D-3371-C1AE-842284A65890}"/>
              </a:ext>
            </a:extLst>
          </p:cNvPr>
          <p:cNvSpPr txBox="1"/>
          <p:nvPr/>
        </p:nvSpPr>
        <p:spPr>
          <a:xfrm rot="19605687">
            <a:off x="9026793" y="3032943"/>
            <a:ext cx="2462645" cy="646331"/>
          </a:xfrm>
          <a:prstGeom prst="rect">
            <a:avLst/>
          </a:prstGeom>
          <a:solidFill>
            <a:srgbClr val="D71440"/>
          </a:solidFill>
        </p:spPr>
        <p:txBody>
          <a:bodyPr wrap="square" rtlCol="0">
            <a:spAutoFit/>
          </a:bodyPr>
          <a:lstStyle/>
          <a:p>
            <a:pPr algn="ctr"/>
            <a:r>
              <a:rPr lang="cs-CZ" b="1" dirty="0">
                <a:solidFill>
                  <a:schemeClr val="bg1"/>
                </a:solidFill>
              </a:rPr>
              <a:t>Kalkulovaná otevřená data a souhrny</a:t>
            </a:r>
          </a:p>
        </p:txBody>
      </p:sp>
    </p:spTree>
    <p:extLst>
      <p:ext uri="{BB962C8B-B14F-4D97-AF65-F5344CB8AC3E}">
        <p14:creationId xmlns:p14="http://schemas.microsoft.com/office/powerpoint/2010/main" val="3754202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cký objekt 3" descr="Nemocnice obrys">
            <a:extLst>
              <a:ext uri="{FF2B5EF4-FFF2-40B4-BE49-F238E27FC236}">
                <a16:creationId xmlns:a16="http://schemas.microsoft.com/office/drawing/2014/main" id="{A453BAEF-3E0C-9A61-3FB9-8C1507FFE57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8586" y="896007"/>
            <a:ext cx="914400" cy="914400"/>
          </a:xfrm>
          <a:prstGeom prst="rect">
            <a:avLst/>
          </a:prstGeom>
        </p:spPr>
      </p:pic>
      <p:pic>
        <p:nvPicPr>
          <p:cNvPr id="5" name="Grafický objekt 4" descr="Nemocnice obrys">
            <a:extLst>
              <a:ext uri="{FF2B5EF4-FFF2-40B4-BE49-F238E27FC236}">
                <a16:creationId xmlns:a16="http://schemas.microsoft.com/office/drawing/2014/main" id="{617993F1-DF8D-0263-5279-CCB7CDFF697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53012" y="1704010"/>
            <a:ext cx="914400" cy="914400"/>
          </a:xfrm>
          <a:prstGeom prst="rect">
            <a:avLst/>
          </a:prstGeom>
        </p:spPr>
      </p:pic>
      <p:pic>
        <p:nvPicPr>
          <p:cNvPr id="6" name="Grafický objekt 5" descr="Nemocnice obrys">
            <a:extLst>
              <a:ext uri="{FF2B5EF4-FFF2-40B4-BE49-F238E27FC236}">
                <a16:creationId xmlns:a16="http://schemas.microsoft.com/office/drawing/2014/main" id="{0F439094-4CFB-3893-CDB1-CFF2C382884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8586" y="2802628"/>
            <a:ext cx="914400" cy="914400"/>
          </a:xfrm>
          <a:prstGeom prst="rect">
            <a:avLst/>
          </a:prstGeom>
        </p:spPr>
      </p:pic>
      <p:pic>
        <p:nvPicPr>
          <p:cNvPr id="7" name="Grafický objekt 6" descr="Nemocnice obrys">
            <a:extLst>
              <a:ext uri="{FF2B5EF4-FFF2-40B4-BE49-F238E27FC236}">
                <a16:creationId xmlns:a16="http://schemas.microsoft.com/office/drawing/2014/main" id="{9D246A53-EB8E-AA50-2551-147B795A655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08289" y="3605160"/>
            <a:ext cx="914400" cy="914400"/>
          </a:xfrm>
          <a:prstGeom prst="rect">
            <a:avLst/>
          </a:prstGeom>
        </p:spPr>
      </p:pic>
      <p:pic>
        <p:nvPicPr>
          <p:cNvPr id="8" name="Grafický objekt 7" descr="Nemocnice obrys">
            <a:extLst>
              <a:ext uri="{FF2B5EF4-FFF2-40B4-BE49-F238E27FC236}">
                <a16:creationId xmlns:a16="http://schemas.microsoft.com/office/drawing/2014/main" id="{E80707ED-6858-60B9-BBFF-C6920F7C234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8586" y="4519560"/>
            <a:ext cx="914400" cy="914400"/>
          </a:xfrm>
          <a:prstGeom prst="rect">
            <a:avLst/>
          </a:prstGeom>
        </p:spPr>
      </p:pic>
      <p:pic>
        <p:nvPicPr>
          <p:cNvPr id="9" name="Grafický objekt 8" descr="Kruhová šipka se souvislou výplní">
            <a:extLst>
              <a:ext uri="{FF2B5EF4-FFF2-40B4-BE49-F238E27FC236}">
                <a16:creationId xmlns:a16="http://schemas.microsoft.com/office/drawing/2014/main" id="{0DD873AF-7B2D-7531-3BE4-DAB906F3A5D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99944" y="2797764"/>
            <a:ext cx="914400" cy="914400"/>
          </a:xfrm>
          <a:prstGeom prst="rect">
            <a:avLst/>
          </a:prstGeom>
        </p:spPr>
      </p:pic>
      <p:cxnSp>
        <p:nvCxnSpPr>
          <p:cNvPr id="10" name="Spojnice: pravoúhlá 9">
            <a:extLst>
              <a:ext uri="{FF2B5EF4-FFF2-40B4-BE49-F238E27FC236}">
                <a16:creationId xmlns:a16="http://schemas.microsoft.com/office/drawing/2014/main" id="{5FFD6868-4ABE-6F9B-520C-424777077EFB}"/>
              </a:ext>
            </a:extLst>
          </p:cNvPr>
          <p:cNvCxnSpPr>
            <a:cxnSpLocks/>
            <a:stCxn id="4" idx="3"/>
            <a:endCxn id="9" idx="0"/>
          </p:cNvCxnSpPr>
          <p:nvPr/>
        </p:nvCxnSpPr>
        <p:spPr bwMode="auto">
          <a:xfrm>
            <a:off x="1772986" y="1353208"/>
            <a:ext cx="2584158" cy="1444557"/>
          </a:xfrm>
          <a:prstGeom prst="bentConnector2">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pojnice: pravoúhlá 10">
            <a:extLst>
              <a:ext uri="{FF2B5EF4-FFF2-40B4-BE49-F238E27FC236}">
                <a16:creationId xmlns:a16="http://schemas.microsoft.com/office/drawing/2014/main" id="{DDC86BE5-0E65-30C2-03B4-03821A60068C}"/>
              </a:ext>
            </a:extLst>
          </p:cNvPr>
          <p:cNvCxnSpPr>
            <a:cxnSpLocks/>
            <a:stCxn id="8" idx="3"/>
            <a:endCxn id="9" idx="2"/>
          </p:cNvCxnSpPr>
          <p:nvPr/>
        </p:nvCxnSpPr>
        <p:spPr bwMode="auto">
          <a:xfrm flipV="1">
            <a:off x="1772986" y="3712164"/>
            <a:ext cx="2584158" cy="1264596"/>
          </a:xfrm>
          <a:prstGeom prst="bentConnector2">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pojnice: pravoúhlá 11">
            <a:extLst>
              <a:ext uri="{FF2B5EF4-FFF2-40B4-BE49-F238E27FC236}">
                <a16:creationId xmlns:a16="http://schemas.microsoft.com/office/drawing/2014/main" id="{9E92E5B0-BA72-AAC1-ADC3-0FD2E0B61E20}"/>
              </a:ext>
            </a:extLst>
          </p:cNvPr>
          <p:cNvCxnSpPr>
            <a:stCxn id="7" idx="3"/>
          </p:cNvCxnSpPr>
          <p:nvPr/>
        </p:nvCxnSpPr>
        <p:spPr bwMode="auto">
          <a:xfrm flipV="1">
            <a:off x="2622690" y="3537066"/>
            <a:ext cx="1277255" cy="525294"/>
          </a:xfrm>
          <a:prstGeom prst="bentConnector3">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pojnice: pravoúhlá 12">
            <a:extLst>
              <a:ext uri="{FF2B5EF4-FFF2-40B4-BE49-F238E27FC236}">
                <a16:creationId xmlns:a16="http://schemas.microsoft.com/office/drawing/2014/main" id="{F3CAD6CD-E99B-1F09-B8A9-DC0AA204457E}"/>
              </a:ext>
            </a:extLst>
          </p:cNvPr>
          <p:cNvCxnSpPr>
            <a:stCxn id="5" idx="3"/>
          </p:cNvCxnSpPr>
          <p:nvPr/>
        </p:nvCxnSpPr>
        <p:spPr bwMode="auto">
          <a:xfrm>
            <a:off x="2567412" y="2161210"/>
            <a:ext cx="1332532" cy="772740"/>
          </a:xfrm>
          <a:prstGeom prst="bentConnector3">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Přímá spojnice se šipkou 13">
            <a:extLst>
              <a:ext uri="{FF2B5EF4-FFF2-40B4-BE49-F238E27FC236}">
                <a16:creationId xmlns:a16="http://schemas.microsoft.com/office/drawing/2014/main" id="{D99FAB16-1CFF-E55D-FF3B-C6133C9D7B8E}"/>
              </a:ext>
            </a:extLst>
          </p:cNvPr>
          <p:cNvCxnSpPr>
            <a:cxnSpLocks/>
            <a:stCxn id="6" idx="3"/>
            <a:endCxn id="9" idx="1"/>
          </p:cNvCxnSpPr>
          <p:nvPr/>
        </p:nvCxnSpPr>
        <p:spPr bwMode="auto">
          <a:xfrm flipV="1">
            <a:off x="1772986" y="3254964"/>
            <a:ext cx="2126958" cy="4864"/>
          </a:xfrm>
          <a:prstGeom prst="straightConnector1">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ovéPole 14">
            <a:extLst>
              <a:ext uri="{FF2B5EF4-FFF2-40B4-BE49-F238E27FC236}">
                <a16:creationId xmlns:a16="http://schemas.microsoft.com/office/drawing/2014/main" id="{E93AF462-D8D9-1D73-9C46-874685EA788C}"/>
              </a:ext>
            </a:extLst>
          </p:cNvPr>
          <p:cNvSpPr txBox="1"/>
          <p:nvPr/>
        </p:nvSpPr>
        <p:spPr>
          <a:xfrm>
            <a:off x="2956190" y="1094427"/>
            <a:ext cx="1743917" cy="253916"/>
          </a:xfrm>
          <a:prstGeom prst="rect">
            <a:avLst/>
          </a:prstGeom>
          <a:noFill/>
        </p:spPr>
        <p:txBody>
          <a:bodyPr wrap="square" rtlCol="0">
            <a:spAutoFit/>
          </a:bodyPr>
          <a:lstStyle/>
          <a:p>
            <a:pPr algn="ctr"/>
            <a:r>
              <a:rPr lang="cs-CZ" sz="1050" b="1" dirty="0">
                <a:solidFill>
                  <a:srgbClr val="164B4F"/>
                </a:solidFill>
                <a:latin typeface="Euphemia"/>
              </a:rPr>
              <a:t>Data management</a:t>
            </a:r>
          </a:p>
        </p:txBody>
      </p:sp>
      <p:sp>
        <p:nvSpPr>
          <p:cNvPr id="16" name="TextovéPole 15">
            <a:extLst>
              <a:ext uri="{FF2B5EF4-FFF2-40B4-BE49-F238E27FC236}">
                <a16:creationId xmlns:a16="http://schemas.microsoft.com/office/drawing/2014/main" id="{276975E0-213B-3AB3-7CFC-67BD1380812D}"/>
              </a:ext>
            </a:extLst>
          </p:cNvPr>
          <p:cNvSpPr txBox="1"/>
          <p:nvPr/>
        </p:nvSpPr>
        <p:spPr>
          <a:xfrm>
            <a:off x="2956190" y="4991072"/>
            <a:ext cx="1743917" cy="253916"/>
          </a:xfrm>
          <a:prstGeom prst="rect">
            <a:avLst/>
          </a:prstGeom>
          <a:noFill/>
        </p:spPr>
        <p:txBody>
          <a:bodyPr wrap="square" rtlCol="0">
            <a:spAutoFit/>
          </a:bodyPr>
          <a:lstStyle/>
          <a:p>
            <a:pPr algn="ctr"/>
            <a:r>
              <a:rPr lang="cs-CZ" sz="1050" b="1" dirty="0">
                <a:solidFill>
                  <a:srgbClr val="164B4F"/>
                </a:solidFill>
                <a:latin typeface="Euphemia"/>
              </a:rPr>
              <a:t>Data management</a:t>
            </a:r>
          </a:p>
        </p:txBody>
      </p:sp>
      <p:sp>
        <p:nvSpPr>
          <p:cNvPr id="17" name="TextovéPole 16">
            <a:extLst>
              <a:ext uri="{FF2B5EF4-FFF2-40B4-BE49-F238E27FC236}">
                <a16:creationId xmlns:a16="http://schemas.microsoft.com/office/drawing/2014/main" id="{D0917DEE-599D-E110-A888-ABE34BB9BF1D}"/>
              </a:ext>
            </a:extLst>
          </p:cNvPr>
          <p:cNvSpPr txBox="1"/>
          <p:nvPr/>
        </p:nvSpPr>
        <p:spPr>
          <a:xfrm>
            <a:off x="2541083" y="1931504"/>
            <a:ext cx="1743917" cy="253916"/>
          </a:xfrm>
          <a:prstGeom prst="rect">
            <a:avLst/>
          </a:prstGeom>
          <a:noFill/>
        </p:spPr>
        <p:txBody>
          <a:bodyPr wrap="square" rtlCol="0">
            <a:spAutoFit/>
          </a:bodyPr>
          <a:lstStyle/>
          <a:p>
            <a:pPr algn="ctr"/>
            <a:r>
              <a:rPr lang="cs-CZ" sz="1050" b="1" dirty="0">
                <a:solidFill>
                  <a:srgbClr val="164B4F"/>
                </a:solidFill>
                <a:latin typeface="Euphemia"/>
              </a:rPr>
              <a:t>Data management</a:t>
            </a:r>
          </a:p>
        </p:txBody>
      </p:sp>
      <p:sp>
        <p:nvSpPr>
          <p:cNvPr id="18" name="TextovéPole 17">
            <a:extLst>
              <a:ext uri="{FF2B5EF4-FFF2-40B4-BE49-F238E27FC236}">
                <a16:creationId xmlns:a16="http://schemas.microsoft.com/office/drawing/2014/main" id="{80F2D38C-A6D2-40F9-1805-850127B56160}"/>
              </a:ext>
            </a:extLst>
          </p:cNvPr>
          <p:cNvSpPr txBox="1"/>
          <p:nvPr/>
        </p:nvSpPr>
        <p:spPr>
          <a:xfrm>
            <a:off x="2603897" y="4063227"/>
            <a:ext cx="1743917" cy="253916"/>
          </a:xfrm>
          <a:prstGeom prst="rect">
            <a:avLst/>
          </a:prstGeom>
          <a:noFill/>
        </p:spPr>
        <p:txBody>
          <a:bodyPr wrap="square" rtlCol="0">
            <a:spAutoFit/>
          </a:bodyPr>
          <a:lstStyle/>
          <a:p>
            <a:pPr algn="ctr"/>
            <a:r>
              <a:rPr lang="cs-CZ" sz="1050" b="1" dirty="0">
                <a:solidFill>
                  <a:srgbClr val="164B4F"/>
                </a:solidFill>
                <a:latin typeface="Euphemia"/>
              </a:rPr>
              <a:t>Data management</a:t>
            </a:r>
          </a:p>
        </p:txBody>
      </p:sp>
      <p:sp>
        <p:nvSpPr>
          <p:cNvPr id="19" name="TextovéPole 18">
            <a:extLst>
              <a:ext uri="{FF2B5EF4-FFF2-40B4-BE49-F238E27FC236}">
                <a16:creationId xmlns:a16="http://schemas.microsoft.com/office/drawing/2014/main" id="{A055C624-BDB3-65BC-7C45-4C731F21587F}"/>
              </a:ext>
            </a:extLst>
          </p:cNvPr>
          <p:cNvSpPr txBox="1"/>
          <p:nvPr/>
        </p:nvSpPr>
        <p:spPr>
          <a:xfrm>
            <a:off x="1905905" y="3042899"/>
            <a:ext cx="1743917" cy="253916"/>
          </a:xfrm>
          <a:prstGeom prst="rect">
            <a:avLst/>
          </a:prstGeom>
          <a:noFill/>
        </p:spPr>
        <p:txBody>
          <a:bodyPr wrap="square" rtlCol="0">
            <a:spAutoFit/>
          </a:bodyPr>
          <a:lstStyle/>
          <a:p>
            <a:pPr algn="ctr"/>
            <a:r>
              <a:rPr lang="cs-CZ" sz="1050" b="1" dirty="0">
                <a:solidFill>
                  <a:srgbClr val="164B4F"/>
                </a:solidFill>
                <a:latin typeface="Euphemia"/>
              </a:rPr>
              <a:t>Data management</a:t>
            </a:r>
          </a:p>
        </p:txBody>
      </p:sp>
      <p:pic>
        <p:nvPicPr>
          <p:cNvPr id="20" name="Grafický objekt 19" descr="Databáze obrys">
            <a:extLst>
              <a:ext uri="{FF2B5EF4-FFF2-40B4-BE49-F238E27FC236}">
                <a16:creationId xmlns:a16="http://schemas.microsoft.com/office/drawing/2014/main" id="{6F741D43-9D65-183B-2E50-02E420EF42D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8815" y="1464307"/>
            <a:ext cx="383488" cy="383488"/>
          </a:xfrm>
          <a:prstGeom prst="rect">
            <a:avLst/>
          </a:prstGeom>
        </p:spPr>
      </p:pic>
      <p:pic>
        <p:nvPicPr>
          <p:cNvPr id="21" name="Grafický objekt 20" descr="Databáze obrys">
            <a:extLst>
              <a:ext uri="{FF2B5EF4-FFF2-40B4-BE49-F238E27FC236}">
                <a16:creationId xmlns:a16="http://schemas.microsoft.com/office/drawing/2014/main" id="{19E1505B-DA9B-BCBA-4ED5-54B5EA54364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1188" y="5118030"/>
            <a:ext cx="383488" cy="383488"/>
          </a:xfrm>
          <a:prstGeom prst="rect">
            <a:avLst/>
          </a:prstGeom>
        </p:spPr>
      </p:pic>
      <p:pic>
        <p:nvPicPr>
          <p:cNvPr id="22" name="Grafický objekt 21" descr="Databáze obrys">
            <a:extLst>
              <a:ext uri="{FF2B5EF4-FFF2-40B4-BE49-F238E27FC236}">
                <a16:creationId xmlns:a16="http://schemas.microsoft.com/office/drawing/2014/main" id="{41F91801-63D1-0C16-AE3E-B70AD2FD1B1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54404" y="2284574"/>
            <a:ext cx="383488" cy="383488"/>
          </a:xfrm>
          <a:prstGeom prst="rect">
            <a:avLst/>
          </a:prstGeom>
        </p:spPr>
      </p:pic>
      <p:pic>
        <p:nvPicPr>
          <p:cNvPr id="23" name="Grafický objekt 22" descr="Databáze obrys">
            <a:extLst>
              <a:ext uri="{FF2B5EF4-FFF2-40B4-BE49-F238E27FC236}">
                <a16:creationId xmlns:a16="http://schemas.microsoft.com/office/drawing/2014/main" id="{EE00C326-EF05-565B-205C-43B44BCD0B1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428589" y="4179376"/>
            <a:ext cx="383488" cy="383488"/>
          </a:xfrm>
          <a:prstGeom prst="rect">
            <a:avLst/>
          </a:prstGeom>
        </p:spPr>
      </p:pic>
      <p:pic>
        <p:nvPicPr>
          <p:cNvPr id="24" name="Grafický objekt 23" descr="Databáze obrys">
            <a:extLst>
              <a:ext uri="{FF2B5EF4-FFF2-40B4-BE49-F238E27FC236}">
                <a16:creationId xmlns:a16="http://schemas.microsoft.com/office/drawing/2014/main" id="{F3D936FD-452A-1488-AD52-D6194E59291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8815" y="3383422"/>
            <a:ext cx="383488" cy="383488"/>
          </a:xfrm>
          <a:prstGeom prst="rect">
            <a:avLst/>
          </a:prstGeom>
        </p:spPr>
      </p:pic>
      <p:pic>
        <p:nvPicPr>
          <p:cNvPr id="25" name="Grafický objekt 24" descr="Tabulka">
            <a:extLst>
              <a:ext uri="{FF2B5EF4-FFF2-40B4-BE49-F238E27FC236}">
                <a16:creationId xmlns:a16="http://schemas.microsoft.com/office/drawing/2014/main" id="{1CA2CF57-C524-6EE8-2D65-E21E3ED3BC0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04703" y="1402783"/>
            <a:ext cx="324000" cy="324000"/>
          </a:xfrm>
          <a:prstGeom prst="rect">
            <a:avLst/>
          </a:prstGeom>
        </p:spPr>
      </p:pic>
      <p:pic>
        <p:nvPicPr>
          <p:cNvPr id="26" name="Grafický objekt 25" descr="Tabulka">
            <a:extLst>
              <a:ext uri="{FF2B5EF4-FFF2-40B4-BE49-F238E27FC236}">
                <a16:creationId xmlns:a16="http://schemas.microsoft.com/office/drawing/2014/main" id="{4D44FC10-6CB3-D328-3F89-C10622AAD5CA}"/>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515861" y="2207131"/>
            <a:ext cx="324000" cy="324000"/>
          </a:xfrm>
          <a:prstGeom prst="rect">
            <a:avLst/>
          </a:prstGeom>
        </p:spPr>
      </p:pic>
      <p:pic>
        <p:nvPicPr>
          <p:cNvPr id="27" name="Grafický objekt 26" descr="Tabulka">
            <a:extLst>
              <a:ext uri="{FF2B5EF4-FFF2-40B4-BE49-F238E27FC236}">
                <a16:creationId xmlns:a16="http://schemas.microsoft.com/office/drawing/2014/main" id="{5FD0B8EE-B4FF-A18A-2F6B-457C335F369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547220" y="4122195"/>
            <a:ext cx="324000" cy="324000"/>
          </a:xfrm>
          <a:prstGeom prst="rect">
            <a:avLst/>
          </a:prstGeom>
        </p:spPr>
      </p:pic>
      <p:pic>
        <p:nvPicPr>
          <p:cNvPr id="28" name="Grafický objekt 27" descr="Tabulka">
            <a:extLst>
              <a:ext uri="{FF2B5EF4-FFF2-40B4-BE49-F238E27FC236}">
                <a16:creationId xmlns:a16="http://schemas.microsoft.com/office/drawing/2014/main" id="{23808610-3825-FCB2-01D3-69A0430D0B84}"/>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23793" y="3318377"/>
            <a:ext cx="324000" cy="324000"/>
          </a:xfrm>
          <a:prstGeom prst="rect">
            <a:avLst/>
          </a:prstGeom>
        </p:spPr>
      </p:pic>
      <p:pic>
        <p:nvPicPr>
          <p:cNvPr id="29" name="Grafický objekt 28" descr="Tabulka">
            <a:extLst>
              <a:ext uri="{FF2B5EF4-FFF2-40B4-BE49-F238E27FC236}">
                <a16:creationId xmlns:a16="http://schemas.microsoft.com/office/drawing/2014/main" id="{F29624F2-1BB2-985E-A0CD-6D9C92EE939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14268" y="5038529"/>
            <a:ext cx="324000" cy="324000"/>
          </a:xfrm>
          <a:prstGeom prst="rect">
            <a:avLst/>
          </a:prstGeom>
        </p:spPr>
      </p:pic>
      <p:grpSp>
        <p:nvGrpSpPr>
          <p:cNvPr id="30" name="Skupina 29">
            <a:extLst>
              <a:ext uri="{FF2B5EF4-FFF2-40B4-BE49-F238E27FC236}">
                <a16:creationId xmlns:a16="http://schemas.microsoft.com/office/drawing/2014/main" id="{13F413C4-22BC-A985-F308-E67BACBB72E4}"/>
              </a:ext>
            </a:extLst>
          </p:cNvPr>
          <p:cNvGrpSpPr/>
          <p:nvPr/>
        </p:nvGrpSpPr>
        <p:grpSpPr>
          <a:xfrm>
            <a:off x="4792078" y="5926645"/>
            <a:ext cx="1424004" cy="383488"/>
            <a:chOff x="109137" y="6114939"/>
            <a:chExt cx="1424004" cy="383488"/>
          </a:xfrm>
        </p:grpSpPr>
        <p:pic>
          <p:nvPicPr>
            <p:cNvPr id="31" name="Grafický objekt 30" descr="Databáze obrys">
              <a:extLst>
                <a:ext uri="{FF2B5EF4-FFF2-40B4-BE49-F238E27FC236}">
                  <a16:creationId xmlns:a16="http://schemas.microsoft.com/office/drawing/2014/main" id="{28503D9B-1A26-DBFB-5D56-DCEFF169924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9137" y="6114939"/>
              <a:ext cx="383488" cy="383488"/>
            </a:xfrm>
            <a:prstGeom prst="rect">
              <a:avLst/>
            </a:prstGeom>
          </p:spPr>
        </p:pic>
        <p:sp>
          <p:nvSpPr>
            <p:cNvPr id="32" name="TextovéPole 31">
              <a:extLst>
                <a:ext uri="{FF2B5EF4-FFF2-40B4-BE49-F238E27FC236}">
                  <a16:creationId xmlns:a16="http://schemas.microsoft.com/office/drawing/2014/main" id="{C20AC7C4-BDED-827D-C840-94DF38CFE968}"/>
                </a:ext>
              </a:extLst>
            </p:cNvPr>
            <p:cNvSpPr txBox="1"/>
            <p:nvPr/>
          </p:nvSpPr>
          <p:spPr>
            <a:xfrm>
              <a:off x="441175" y="6153614"/>
              <a:ext cx="1091966" cy="276999"/>
            </a:xfrm>
            <a:prstGeom prst="rect">
              <a:avLst/>
            </a:prstGeom>
            <a:noFill/>
          </p:spPr>
          <p:txBody>
            <a:bodyPr wrap="none" rtlCol="0">
              <a:spAutoFit/>
            </a:bodyPr>
            <a:lstStyle/>
            <a:p>
              <a:r>
                <a:rPr lang="cs-CZ" sz="1200" b="1" dirty="0">
                  <a:solidFill>
                    <a:srgbClr val="164B4F"/>
                  </a:solidFill>
                  <a:latin typeface="Calibri" panose="020F0502020204030204" pitchFamily="34" charset="0"/>
                  <a:cs typeface="Calibri" panose="020F0502020204030204" pitchFamily="34" charset="0"/>
                </a:rPr>
                <a:t>Nemocniční IS</a:t>
              </a:r>
            </a:p>
          </p:txBody>
        </p:sp>
      </p:grpSp>
      <p:grpSp>
        <p:nvGrpSpPr>
          <p:cNvPr id="33" name="Skupina 32">
            <a:extLst>
              <a:ext uri="{FF2B5EF4-FFF2-40B4-BE49-F238E27FC236}">
                <a16:creationId xmlns:a16="http://schemas.microsoft.com/office/drawing/2014/main" id="{577D4577-703C-F342-D3C9-36368DE26769}"/>
              </a:ext>
            </a:extLst>
          </p:cNvPr>
          <p:cNvGrpSpPr/>
          <p:nvPr/>
        </p:nvGrpSpPr>
        <p:grpSpPr>
          <a:xfrm>
            <a:off x="6413192" y="5965914"/>
            <a:ext cx="2157489" cy="324000"/>
            <a:chOff x="144092" y="6524475"/>
            <a:chExt cx="1854365" cy="324000"/>
          </a:xfrm>
        </p:grpSpPr>
        <p:pic>
          <p:nvPicPr>
            <p:cNvPr id="34" name="Grafický objekt 33" descr="Tabulka">
              <a:extLst>
                <a:ext uri="{FF2B5EF4-FFF2-40B4-BE49-F238E27FC236}">
                  <a16:creationId xmlns:a16="http://schemas.microsoft.com/office/drawing/2014/main" id="{8E0A6F8A-9FF1-D745-9B9E-6E788362E7A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44092" y="6524475"/>
              <a:ext cx="324000" cy="324000"/>
            </a:xfrm>
            <a:prstGeom prst="rect">
              <a:avLst/>
            </a:prstGeom>
          </p:spPr>
        </p:pic>
        <p:sp>
          <p:nvSpPr>
            <p:cNvPr id="35" name="TextovéPole 34">
              <a:extLst>
                <a:ext uri="{FF2B5EF4-FFF2-40B4-BE49-F238E27FC236}">
                  <a16:creationId xmlns:a16="http://schemas.microsoft.com/office/drawing/2014/main" id="{14CD2522-57E6-D384-4DFB-260BCB6EDF6E}"/>
                </a:ext>
              </a:extLst>
            </p:cNvPr>
            <p:cNvSpPr txBox="1"/>
            <p:nvPr/>
          </p:nvSpPr>
          <p:spPr>
            <a:xfrm>
              <a:off x="441175" y="6534000"/>
              <a:ext cx="1557282" cy="276999"/>
            </a:xfrm>
            <a:prstGeom prst="rect">
              <a:avLst/>
            </a:prstGeom>
            <a:noFill/>
          </p:spPr>
          <p:txBody>
            <a:bodyPr wrap="none" rtlCol="0">
              <a:spAutoFit/>
            </a:bodyPr>
            <a:lstStyle/>
            <a:p>
              <a:r>
                <a:rPr lang="cs-CZ" sz="1200" b="1" dirty="0">
                  <a:solidFill>
                    <a:srgbClr val="164B4F"/>
                  </a:solidFill>
                  <a:latin typeface="Calibri" panose="020F0502020204030204" pitchFamily="34" charset="0"/>
                  <a:cs typeface="Calibri" panose="020F0502020204030204" pitchFamily="34" charset="0"/>
                </a:rPr>
                <a:t>Statistická šetření, výkazy</a:t>
              </a:r>
            </a:p>
          </p:txBody>
        </p:sp>
      </p:grpSp>
      <p:pic>
        <p:nvPicPr>
          <p:cNvPr id="36" name="Grafický objekt 35" descr="Nemocnice obrys">
            <a:extLst>
              <a:ext uri="{FF2B5EF4-FFF2-40B4-BE49-F238E27FC236}">
                <a16:creationId xmlns:a16="http://schemas.microsoft.com/office/drawing/2014/main" id="{E9CF0B2B-875D-D95A-4905-6A84F6BB70A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743309" y="5825314"/>
            <a:ext cx="468000" cy="468000"/>
          </a:xfrm>
          <a:prstGeom prst="rect">
            <a:avLst/>
          </a:prstGeom>
        </p:spPr>
      </p:pic>
      <p:sp>
        <p:nvSpPr>
          <p:cNvPr id="37" name="TextovéPole 36">
            <a:extLst>
              <a:ext uri="{FF2B5EF4-FFF2-40B4-BE49-F238E27FC236}">
                <a16:creationId xmlns:a16="http://schemas.microsoft.com/office/drawing/2014/main" id="{38E64343-5057-8949-7A21-EEB1FD8001A1}"/>
              </a:ext>
            </a:extLst>
          </p:cNvPr>
          <p:cNvSpPr txBox="1"/>
          <p:nvPr/>
        </p:nvSpPr>
        <p:spPr>
          <a:xfrm>
            <a:off x="3175715" y="5975439"/>
            <a:ext cx="1524392" cy="276999"/>
          </a:xfrm>
          <a:prstGeom prst="rect">
            <a:avLst/>
          </a:prstGeom>
          <a:noFill/>
        </p:spPr>
        <p:txBody>
          <a:bodyPr wrap="none" rtlCol="0">
            <a:spAutoFit/>
          </a:bodyPr>
          <a:lstStyle/>
          <a:p>
            <a:r>
              <a:rPr lang="cs-CZ" sz="1200" b="1" dirty="0">
                <a:solidFill>
                  <a:srgbClr val="164B4F"/>
                </a:solidFill>
                <a:latin typeface="Calibri" panose="020F0502020204030204" pitchFamily="34" charset="0"/>
                <a:cs typeface="Calibri" panose="020F0502020204030204" pitchFamily="34" charset="0"/>
              </a:rPr>
              <a:t>Zdravotnická zařízení</a:t>
            </a:r>
          </a:p>
        </p:txBody>
      </p:sp>
      <p:sp>
        <p:nvSpPr>
          <p:cNvPr id="38" name="TextovéPole 37">
            <a:extLst>
              <a:ext uri="{FF2B5EF4-FFF2-40B4-BE49-F238E27FC236}">
                <a16:creationId xmlns:a16="http://schemas.microsoft.com/office/drawing/2014/main" id="{A87F6F40-D363-F89D-BFD0-E1C50142F0F0}"/>
              </a:ext>
            </a:extLst>
          </p:cNvPr>
          <p:cNvSpPr txBox="1"/>
          <p:nvPr/>
        </p:nvSpPr>
        <p:spPr>
          <a:xfrm>
            <a:off x="5178725" y="1094427"/>
            <a:ext cx="6609587" cy="4579715"/>
          </a:xfrm>
          <a:prstGeom prst="rect">
            <a:avLst/>
          </a:prstGeom>
          <a:solidFill>
            <a:schemeClr val="bg1"/>
          </a:solidFill>
          <a:ln>
            <a:noFill/>
          </a:ln>
        </p:spPr>
        <p:txBody>
          <a:bodyPr wrap="square" rtlCol="0">
            <a:spAutoFit/>
          </a:bodyPr>
          <a:lstStyle/>
          <a:p>
            <a:pPr>
              <a:lnSpc>
                <a:spcPct val="90000"/>
              </a:lnSpc>
            </a:pPr>
            <a:r>
              <a:rPr lang="cs-CZ" dirty="0">
                <a:latin typeface="Calibri" panose="020F0502020204030204" pitchFamily="34" charset="0"/>
                <a:cs typeface="Calibri" panose="020F0502020204030204" pitchFamily="34" charset="0"/>
              </a:rPr>
              <a:t>Vrstva lokálních informačních systémů poskytovatelů není funkčností centrálního datového úložiště zásadně zatížena. Vedení zdravotnické dokumentace a vytváření exportů dat probíhá podle pravidel obecně platných v klinické praxi. Systém nevstupuje do vlastního poskytování péče a tuto nijak neovlivňuje.  </a:t>
            </a:r>
          </a:p>
          <a:p>
            <a:pPr>
              <a:lnSpc>
                <a:spcPct val="90000"/>
              </a:lnSpc>
            </a:pPr>
            <a:endParaRPr lang="cs-CZ" dirty="0">
              <a:latin typeface="Calibri" panose="020F0502020204030204" pitchFamily="34" charset="0"/>
              <a:cs typeface="Calibri" panose="020F0502020204030204" pitchFamily="34" charset="0"/>
            </a:endParaRPr>
          </a:p>
          <a:p>
            <a:pPr>
              <a:lnSpc>
                <a:spcPct val="90000"/>
              </a:lnSpc>
            </a:pPr>
            <a:r>
              <a:rPr lang="cs-CZ" dirty="0">
                <a:latin typeface="Calibri" panose="020F0502020204030204" pitchFamily="34" charset="0"/>
                <a:cs typeface="Calibri" panose="020F0502020204030204" pitchFamily="34" charset="0"/>
              </a:rPr>
              <a:t>Exporty primárních dat se nejvíce opírají o standardizovaná rozhraní administrativních hlášení do zdravotních pojišťoven a dále o parametrizované reporty o dostupných kapacitách reportovaných do národních registrů poskytovatelů a zdravotnických pracovníků. </a:t>
            </a:r>
          </a:p>
          <a:p>
            <a:pPr>
              <a:lnSpc>
                <a:spcPct val="90000"/>
              </a:lnSpc>
            </a:pPr>
            <a:endParaRPr lang="cs-CZ" dirty="0">
              <a:latin typeface="Calibri" panose="020F0502020204030204" pitchFamily="34" charset="0"/>
              <a:cs typeface="Calibri" panose="020F0502020204030204" pitchFamily="34" charset="0"/>
            </a:endParaRPr>
          </a:p>
          <a:p>
            <a:pPr>
              <a:lnSpc>
                <a:spcPct val="90000"/>
              </a:lnSpc>
            </a:pPr>
            <a:r>
              <a:rPr lang="cs-CZ" dirty="0">
                <a:latin typeface="Calibri" panose="020F0502020204030204" pitchFamily="34" charset="0"/>
                <a:cs typeface="Calibri" panose="020F0502020204030204" pitchFamily="34" charset="0"/>
              </a:rPr>
              <a:t>Vrstva primárních dat umožňuje i obohacení dat informačních systémů poskytovatelů, např. prováděním šetření nebo vedením záznamů ve standardizovaných výkazech o časové náročnosti péče, o výši a struktuře platů a mezd, případně o přesčasové práci nebo práci na dohody. Tyto dodatečné zdroje dat jsou opět vedeny jako plnohodnotná součást dokumentace poskytovatele a podléhají stejným pravidlům správy a zpracování dat jako jiné zdroje. </a:t>
            </a:r>
          </a:p>
        </p:txBody>
      </p:sp>
      <p:sp>
        <p:nvSpPr>
          <p:cNvPr id="39" name="Nadpis 1">
            <a:extLst>
              <a:ext uri="{FF2B5EF4-FFF2-40B4-BE49-F238E27FC236}">
                <a16:creationId xmlns:a16="http://schemas.microsoft.com/office/drawing/2014/main" id="{EA3B0C5D-84E5-8182-49A7-461202976E59}"/>
              </a:ext>
            </a:extLst>
          </p:cNvPr>
          <p:cNvSpPr txBox="1">
            <a:spLocks/>
          </p:cNvSpPr>
          <p:nvPr/>
        </p:nvSpPr>
        <p:spPr>
          <a:xfrm>
            <a:off x="330689" y="-86485"/>
            <a:ext cx="11530621" cy="11171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EB0000"/>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Hierarchická struktura systému hodnocení kapacit je zárukou ochrany osobních údajů a dalších citlivých dat</a:t>
            </a:r>
          </a:p>
        </p:txBody>
      </p:sp>
    </p:spTree>
    <p:extLst>
      <p:ext uri="{BB962C8B-B14F-4D97-AF65-F5344CB8AC3E}">
        <p14:creationId xmlns:p14="http://schemas.microsoft.com/office/powerpoint/2010/main" val="1837476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cký objekt 1" descr="Kruhová šipka se souvislou výplní">
            <a:extLst>
              <a:ext uri="{FF2B5EF4-FFF2-40B4-BE49-F238E27FC236}">
                <a16:creationId xmlns:a16="http://schemas.microsoft.com/office/drawing/2014/main" id="{90F44C50-79D2-31F4-CD17-2DEC6BB30B5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69320" y="2425986"/>
            <a:ext cx="914400" cy="914400"/>
          </a:xfrm>
          <a:prstGeom prst="rect">
            <a:avLst/>
          </a:prstGeom>
        </p:spPr>
      </p:pic>
      <p:cxnSp>
        <p:nvCxnSpPr>
          <p:cNvPr id="3" name="Přímá spojnice se šipkou 2">
            <a:extLst>
              <a:ext uri="{FF2B5EF4-FFF2-40B4-BE49-F238E27FC236}">
                <a16:creationId xmlns:a16="http://schemas.microsoft.com/office/drawing/2014/main" id="{46778BFB-2280-5AEE-2E93-5ADA2F3670D7}"/>
              </a:ext>
            </a:extLst>
          </p:cNvPr>
          <p:cNvCxnSpPr>
            <a:cxnSpLocks/>
            <a:stCxn id="2" idx="3"/>
            <a:endCxn id="57" idx="1"/>
          </p:cNvCxnSpPr>
          <p:nvPr/>
        </p:nvCxnSpPr>
        <p:spPr bwMode="auto">
          <a:xfrm>
            <a:off x="4383721" y="2883187"/>
            <a:ext cx="2211291" cy="4825"/>
          </a:xfrm>
          <a:prstGeom prst="straightConnector1">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9" name="Skupina 38">
            <a:extLst>
              <a:ext uri="{FF2B5EF4-FFF2-40B4-BE49-F238E27FC236}">
                <a16:creationId xmlns:a16="http://schemas.microsoft.com/office/drawing/2014/main" id="{7B5BF565-58EB-64B8-5E5B-EA7163CD989E}"/>
              </a:ext>
            </a:extLst>
          </p:cNvPr>
          <p:cNvGrpSpPr/>
          <p:nvPr/>
        </p:nvGrpSpPr>
        <p:grpSpPr>
          <a:xfrm>
            <a:off x="4343205" y="881274"/>
            <a:ext cx="2185983" cy="1110333"/>
            <a:chOff x="5181167" y="1427087"/>
            <a:chExt cx="2185983" cy="1110333"/>
          </a:xfrm>
        </p:grpSpPr>
        <p:grpSp>
          <p:nvGrpSpPr>
            <p:cNvPr id="40" name="Skupina 39">
              <a:extLst>
                <a:ext uri="{FF2B5EF4-FFF2-40B4-BE49-F238E27FC236}">
                  <a16:creationId xmlns:a16="http://schemas.microsoft.com/office/drawing/2014/main" id="{2655511D-C7AA-FB2D-E30C-F34355A9741E}"/>
                </a:ext>
              </a:extLst>
            </p:cNvPr>
            <p:cNvGrpSpPr/>
            <p:nvPr/>
          </p:nvGrpSpPr>
          <p:grpSpPr>
            <a:xfrm>
              <a:off x="5360487" y="1427087"/>
              <a:ext cx="1817010" cy="648668"/>
              <a:chOff x="5614980" y="1928063"/>
              <a:chExt cx="1817010" cy="648668"/>
            </a:xfrm>
          </p:grpSpPr>
          <p:pic>
            <p:nvPicPr>
              <p:cNvPr id="42" name="Grafický objekt 41" descr="Databáze obrys">
                <a:extLst>
                  <a:ext uri="{FF2B5EF4-FFF2-40B4-BE49-F238E27FC236}">
                    <a16:creationId xmlns:a16="http://schemas.microsoft.com/office/drawing/2014/main" id="{D96D2D13-57A3-3A3D-FA35-C91EA7B0661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14980" y="1928063"/>
                <a:ext cx="648668" cy="648668"/>
              </a:xfrm>
              <a:prstGeom prst="rect">
                <a:avLst/>
              </a:prstGeom>
            </p:spPr>
          </p:pic>
          <p:pic>
            <p:nvPicPr>
              <p:cNvPr id="43" name="Grafický objekt 42" descr="Databáze obrys">
                <a:extLst>
                  <a:ext uri="{FF2B5EF4-FFF2-40B4-BE49-F238E27FC236}">
                    <a16:creationId xmlns:a16="http://schemas.microsoft.com/office/drawing/2014/main" id="{D89A446A-5468-25DF-19DA-9C644FB3EF7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05280" y="1928063"/>
                <a:ext cx="648668" cy="648668"/>
              </a:xfrm>
              <a:prstGeom prst="rect">
                <a:avLst/>
              </a:prstGeom>
            </p:spPr>
          </p:pic>
          <p:pic>
            <p:nvPicPr>
              <p:cNvPr id="44" name="Grafický objekt 43" descr="Databáze obrys">
                <a:extLst>
                  <a:ext uri="{FF2B5EF4-FFF2-40B4-BE49-F238E27FC236}">
                    <a16:creationId xmlns:a16="http://schemas.microsoft.com/office/drawing/2014/main" id="{6274C6AA-E216-C0C3-5653-F885934FC76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83322" y="1928063"/>
                <a:ext cx="648668" cy="648668"/>
              </a:xfrm>
              <a:prstGeom prst="rect">
                <a:avLst/>
              </a:prstGeom>
            </p:spPr>
          </p:pic>
        </p:grpSp>
        <p:sp>
          <p:nvSpPr>
            <p:cNvPr id="41" name="TextovéPole 40">
              <a:extLst>
                <a:ext uri="{FF2B5EF4-FFF2-40B4-BE49-F238E27FC236}">
                  <a16:creationId xmlns:a16="http://schemas.microsoft.com/office/drawing/2014/main" id="{14FA1DBC-7DA9-2F0F-AB53-70E356262CC3}"/>
                </a:ext>
              </a:extLst>
            </p:cNvPr>
            <p:cNvSpPr txBox="1"/>
            <p:nvPr/>
          </p:nvSpPr>
          <p:spPr>
            <a:xfrm>
              <a:off x="5181167" y="2075755"/>
              <a:ext cx="2185983" cy="461665"/>
            </a:xfrm>
            <a:prstGeom prst="rect">
              <a:avLst/>
            </a:prstGeom>
            <a:noFill/>
          </p:spPr>
          <p:txBody>
            <a:bodyPr wrap="none" rtlCol="0">
              <a:spAutoFit/>
            </a:bodyPr>
            <a:lstStyle/>
            <a:p>
              <a:pPr algn="ctr"/>
              <a:r>
                <a:rPr lang="cs-CZ" sz="1200" b="1" dirty="0">
                  <a:solidFill>
                    <a:srgbClr val="164B4F"/>
                  </a:solidFill>
                  <a:latin typeface="Euphemia"/>
                </a:rPr>
                <a:t>Další datové zdroje</a:t>
              </a:r>
            </a:p>
            <a:p>
              <a:pPr algn="ctr"/>
              <a:r>
                <a:rPr lang="cs-CZ" sz="1200" b="1" dirty="0">
                  <a:solidFill>
                    <a:srgbClr val="164B4F"/>
                  </a:solidFill>
                  <a:latin typeface="Euphemia"/>
                </a:rPr>
                <a:t>(referenční data, číselníky, …)</a:t>
              </a:r>
            </a:p>
          </p:txBody>
        </p:sp>
      </p:grpSp>
      <p:pic>
        <p:nvPicPr>
          <p:cNvPr id="45" name="Grafický objekt 44" descr="Server se souvislou výplní">
            <a:extLst>
              <a:ext uri="{FF2B5EF4-FFF2-40B4-BE49-F238E27FC236}">
                <a16:creationId xmlns:a16="http://schemas.microsoft.com/office/drawing/2014/main" id="{D7A13FC0-FF92-5A00-943E-6761688240D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91598" y="2344935"/>
            <a:ext cx="1080000" cy="1080000"/>
          </a:xfrm>
          <a:prstGeom prst="rect">
            <a:avLst/>
          </a:prstGeom>
        </p:spPr>
      </p:pic>
      <p:sp>
        <p:nvSpPr>
          <p:cNvPr id="46" name="TextovéPole 45">
            <a:extLst>
              <a:ext uri="{FF2B5EF4-FFF2-40B4-BE49-F238E27FC236}">
                <a16:creationId xmlns:a16="http://schemas.microsoft.com/office/drawing/2014/main" id="{63A35CB1-741C-B9B1-4CAC-EA30D556813E}"/>
              </a:ext>
            </a:extLst>
          </p:cNvPr>
          <p:cNvSpPr txBox="1"/>
          <p:nvPr/>
        </p:nvSpPr>
        <p:spPr>
          <a:xfrm>
            <a:off x="8245446" y="3381364"/>
            <a:ext cx="1393330" cy="430887"/>
          </a:xfrm>
          <a:prstGeom prst="rect">
            <a:avLst/>
          </a:prstGeom>
          <a:noFill/>
        </p:spPr>
        <p:txBody>
          <a:bodyPr wrap="none" rtlCol="0">
            <a:spAutoFit/>
          </a:bodyPr>
          <a:lstStyle/>
          <a:p>
            <a:pPr algn="ctr"/>
            <a:r>
              <a:rPr lang="cs-CZ" sz="1100" b="1" dirty="0">
                <a:solidFill>
                  <a:srgbClr val="164B4F"/>
                </a:solidFill>
                <a:latin typeface="Euphemia"/>
              </a:rPr>
              <a:t>Databáze </a:t>
            </a:r>
          </a:p>
          <a:p>
            <a:pPr algn="ctr"/>
            <a:r>
              <a:rPr lang="cs-CZ" sz="1100" b="1" dirty="0">
                <a:solidFill>
                  <a:srgbClr val="164B4F"/>
                </a:solidFill>
                <a:latin typeface="Euphemia"/>
              </a:rPr>
              <a:t>agregovaných dat</a:t>
            </a:r>
          </a:p>
        </p:txBody>
      </p:sp>
      <p:cxnSp>
        <p:nvCxnSpPr>
          <p:cNvPr id="47" name="Spojnice: pravoúhlá 46">
            <a:extLst>
              <a:ext uri="{FF2B5EF4-FFF2-40B4-BE49-F238E27FC236}">
                <a16:creationId xmlns:a16="http://schemas.microsoft.com/office/drawing/2014/main" id="{A1C1E837-F427-E5C0-D545-2049CB2376A6}"/>
              </a:ext>
            </a:extLst>
          </p:cNvPr>
          <p:cNvCxnSpPr>
            <a:cxnSpLocks/>
            <a:stCxn id="44" idx="3"/>
            <a:endCxn id="57" idx="0"/>
          </p:cNvCxnSpPr>
          <p:nvPr/>
        </p:nvCxnSpPr>
        <p:spPr bwMode="auto">
          <a:xfrm>
            <a:off x="6339535" y="1205607"/>
            <a:ext cx="777477" cy="1160404"/>
          </a:xfrm>
          <a:prstGeom prst="bentConnector2">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TextovéPole 47">
            <a:extLst>
              <a:ext uri="{FF2B5EF4-FFF2-40B4-BE49-F238E27FC236}">
                <a16:creationId xmlns:a16="http://schemas.microsoft.com/office/drawing/2014/main" id="{6E3A53A6-4DD0-D9FC-8FBF-FFC6BBD09519}"/>
              </a:ext>
            </a:extLst>
          </p:cNvPr>
          <p:cNvSpPr txBox="1"/>
          <p:nvPr/>
        </p:nvSpPr>
        <p:spPr>
          <a:xfrm>
            <a:off x="7354746" y="2668764"/>
            <a:ext cx="1252763" cy="415498"/>
          </a:xfrm>
          <a:prstGeom prst="rect">
            <a:avLst/>
          </a:prstGeom>
          <a:noFill/>
        </p:spPr>
        <p:txBody>
          <a:bodyPr wrap="square" rtlCol="0">
            <a:spAutoFit/>
          </a:bodyPr>
          <a:lstStyle/>
          <a:p>
            <a:pPr algn="ctr"/>
            <a:r>
              <a:rPr lang="cs-CZ" sz="1050" dirty="0">
                <a:solidFill>
                  <a:srgbClr val="164B4F"/>
                </a:solidFill>
                <a:latin typeface="Euphemia"/>
              </a:rPr>
              <a:t>Validovaná </a:t>
            </a:r>
          </a:p>
          <a:p>
            <a:pPr algn="ctr"/>
            <a:r>
              <a:rPr lang="cs-CZ" sz="1050" dirty="0">
                <a:solidFill>
                  <a:srgbClr val="164B4F"/>
                </a:solidFill>
                <a:latin typeface="Euphemia"/>
              </a:rPr>
              <a:t>data</a:t>
            </a:r>
          </a:p>
        </p:txBody>
      </p:sp>
      <p:sp>
        <p:nvSpPr>
          <p:cNvPr id="49" name="TextovéPole 48">
            <a:extLst>
              <a:ext uri="{FF2B5EF4-FFF2-40B4-BE49-F238E27FC236}">
                <a16:creationId xmlns:a16="http://schemas.microsoft.com/office/drawing/2014/main" id="{9FF7043F-836B-E77A-1453-3B3B4B8BB210}"/>
              </a:ext>
            </a:extLst>
          </p:cNvPr>
          <p:cNvSpPr txBox="1"/>
          <p:nvPr/>
        </p:nvSpPr>
        <p:spPr>
          <a:xfrm>
            <a:off x="4798066" y="2619690"/>
            <a:ext cx="1252763" cy="253916"/>
          </a:xfrm>
          <a:prstGeom prst="rect">
            <a:avLst/>
          </a:prstGeom>
          <a:noFill/>
        </p:spPr>
        <p:txBody>
          <a:bodyPr wrap="square" rtlCol="0">
            <a:spAutoFit/>
          </a:bodyPr>
          <a:lstStyle/>
          <a:p>
            <a:pPr algn="ctr"/>
            <a:r>
              <a:rPr lang="cs-CZ" sz="1050" dirty="0">
                <a:solidFill>
                  <a:srgbClr val="164B4F"/>
                </a:solidFill>
                <a:latin typeface="Euphemia"/>
              </a:rPr>
              <a:t>Bezpečný přenos</a:t>
            </a:r>
          </a:p>
        </p:txBody>
      </p:sp>
      <p:grpSp>
        <p:nvGrpSpPr>
          <p:cNvPr id="50" name="Skupina 49">
            <a:extLst>
              <a:ext uri="{FF2B5EF4-FFF2-40B4-BE49-F238E27FC236}">
                <a16:creationId xmlns:a16="http://schemas.microsoft.com/office/drawing/2014/main" id="{CD70BA8C-7E09-774F-EC6C-5FF927DEC243}"/>
              </a:ext>
            </a:extLst>
          </p:cNvPr>
          <p:cNvGrpSpPr/>
          <p:nvPr/>
        </p:nvGrpSpPr>
        <p:grpSpPr>
          <a:xfrm>
            <a:off x="4410504" y="4538610"/>
            <a:ext cx="2211291" cy="1076683"/>
            <a:chOff x="4416849" y="5144692"/>
            <a:chExt cx="2211291" cy="1076683"/>
          </a:xfrm>
        </p:grpSpPr>
        <p:pic>
          <p:nvPicPr>
            <p:cNvPr id="51" name="Grafický objekt 50" descr="Dokument obrys">
              <a:extLst>
                <a:ext uri="{FF2B5EF4-FFF2-40B4-BE49-F238E27FC236}">
                  <a16:creationId xmlns:a16="http://schemas.microsoft.com/office/drawing/2014/main" id="{4CDB2022-DD24-7DBA-31AE-C749E3ED725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54331" y="5144692"/>
              <a:ext cx="648000" cy="648000"/>
            </a:xfrm>
            <a:prstGeom prst="rect">
              <a:avLst/>
            </a:prstGeom>
          </p:spPr>
        </p:pic>
        <p:pic>
          <p:nvPicPr>
            <p:cNvPr id="52" name="Grafický objekt 51" descr="Dokument obrys">
              <a:extLst>
                <a:ext uri="{FF2B5EF4-FFF2-40B4-BE49-F238E27FC236}">
                  <a16:creationId xmlns:a16="http://schemas.microsoft.com/office/drawing/2014/main" id="{B7D86D45-F7A7-9739-4DEA-CCC822615BE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162561" y="5144692"/>
              <a:ext cx="648000" cy="648000"/>
            </a:xfrm>
            <a:prstGeom prst="rect">
              <a:avLst/>
            </a:prstGeom>
          </p:spPr>
        </p:pic>
        <p:pic>
          <p:nvPicPr>
            <p:cNvPr id="53" name="Grafický objekt 52" descr="Dokument obrys">
              <a:extLst>
                <a:ext uri="{FF2B5EF4-FFF2-40B4-BE49-F238E27FC236}">
                  <a16:creationId xmlns:a16="http://schemas.microsoft.com/office/drawing/2014/main" id="{CC0EA4E4-89DC-109B-4222-8343BE53533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22005" y="5144692"/>
              <a:ext cx="648000" cy="648000"/>
            </a:xfrm>
            <a:prstGeom prst="rect">
              <a:avLst/>
            </a:prstGeom>
          </p:spPr>
        </p:pic>
        <p:sp>
          <p:nvSpPr>
            <p:cNvPr id="54" name="TextovéPole 53">
              <a:extLst>
                <a:ext uri="{FF2B5EF4-FFF2-40B4-BE49-F238E27FC236}">
                  <a16:creationId xmlns:a16="http://schemas.microsoft.com/office/drawing/2014/main" id="{5428E30C-269C-80ED-F845-AB37B04DAD7C}"/>
                </a:ext>
              </a:extLst>
            </p:cNvPr>
            <p:cNvSpPr txBox="1"/>
            <p:nvPr/>
          </p:nvSpPr>
          <p:spPr>
            <a:xfrm>
              <a:off x="4416849" y="5944376"/>
              <a:ext cx="2211291" cy="276999"/>
            </a:xfrm>
            <a:prstGeom prst="rect">
              <a:avLst/>
            </a:prstGeom>
            <a:noFill/>
          </p:spPr>
          <p:txBody>
            <a:bodyPr wrap="square" rtlCol="0">
              <a:spAutoFit/>
            </a:bodyPr>
            <a:lstStyle/>
            <a:p>
              <a:pPr algn="ctr"/>
              <a:r>
                <a:rPr lang="cs-CZ" sz="1200" b="1" dirty="0">
                  <a:solidFill>
                    <a:srgbClr val="164B4F"/>
                  </a:solidFill>
                  <a:latin typeface="Euphemia"/>
                </a:rPr>
                <a:t>Metadatový popis dat</a:t>
              </a:r>
            </a:p>
          </p:txBody>
        </p:sp>
      </p:grpSp>
      <p:cxnSp>
        <p:nvCxnSpPr>
          <p:cNvPr id="55" name="Spojnice: pravoúhlá 54">
            <a:extLst>
              <a:ext uri="{FF2B5EF4-FFF2-40B4-BE49-F238E27FC236}">
                <a16:creationId xmlns:a16="http://schemas.microsoft.com/office/drawing/2014/main" id="{91636BC7-5B81-436F-E3ED-AE02CD353C23}"/>
              </a:ext>
            </a:extLst>
          </p:cNvPr>
          <p:cNvCxnSpPr>
            <a:stCxn id="53" idx="3"/>
            <a:endCxn id="58" idx="2"/>
          </p:cNvCxnSpPr>
          <p:nvPr/>
        </p:nvCxnSpPr>
        <p:spPr bwMode="auto">
          <a:xfrm flipV="1">
            <a:off x="6363659" y="3783567"/>
            <a:ext cx="753352" cy="1079042"/>
          </a:xfrm>
          <a:prstGeom prst="bentConnector2">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6" name="Skupina 55">
            <a:extLst>
              <a:ext uri="{FF2B5EF4-FFF2-40B4-BE49-F238E27FC236}">
                <a16:creationId xmlns:a16="http://schemas.microsoft.com/office/drawing/2014/main" id="{8654B9A9-2502-F375-68CC-1A18E43FCB73}"/>
              </a:ext>
            </a:extLst>
          </p:cNvPr>
          <p:cNvGrpSpPr/>
          <p:nvPr/>
        </p:nvGrpSpPr>
        <p:grpSpPr>
          <a:xfrm>
            <a:off x="6595011" y="2366011"/>
            <a:ext cx="1044000" cy="1417556"/>
            <a:chOff x="6742693" y="2911825"/>
            <a:chExt cx="1044000" cy="1417556"/>
          </a:xfrm>
        </p:grpSpPr>
        <p:pic>
          <p:nvPicPr>
            <p:cNvPr id="57" name="Grafický objekt 56" descr="Server se souvislou výplní">
              <a:extLst>
                <a:ext uri="{FF2B5EF4-FFF2-40B4-BE49-F238E27FC236}">
                  <a16:creationId xmlns:a16="http://schemas.microsoft.com/office/drawing/2014/main" id="{85839973-100E-0397-B840-8A27D1ADEE2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742693" y="2911825"/>
              <a:ext cx="1044000" cy="1044000"/>
            </a:xfrm>
            <a:prstGeom prst="rect">
              <a:avLst/>
            </a:prstGeom>
          </p:spPr>
        </p:pic>
        <p:sp>
          <p:nvSpPr>
            <p:cNvPr id="58" name="TextovéPole 57">
              <a:extLst>
                <a:ext uri="{FF2B5EF4-FFF2-40B4-BE49-F238E27FC236}">
                  <a16:creationId xmlns:a16="http://schemas.microsoft.com/office/drawing/2014/main" id="{149B7402-78D9-D401-3018-49CB7BB085AE}"/>
                </a:ext>
              </a:extLst>
            </p:cNvPr>
            <p:cNvSpPr txBox="1"/>
            <p:nvPr/>
          </p:nvSpPr>
          <p:spPr>
            <a:xfrm>
              <a:off x="6841339" y="3898494"/>
              <a:ext cx="846707" cy="430887"/>
            </a:xfrm>
            <a:prstGeom prst="rect">
              <a:avLst/>
            </a:prstGeom>
            <a:noFill/>
          </p:spPr>
          <p:txBody>
            <a:bodyPr wrap="none" rtlCol="0">
              <a:spAutoFit/>
            </a:bodyPr>
            <a:lstStyle/>
            <a:p>
              <a:pPr algn="ctr"/>
              <a:r>
                <a:rPr lang="cs-CZ" sz="1100" b="1" dirty="0">
                  <a:solidFill>
                    <a:srgbClr val="164B4F"/>
                  </a:solidFill>
                  <a:latin typeface="Euphemia"/>
                </a:rPr>
                <a:t>Analytická</a:t>
              </a:r>
            </a:p>
            <a:p>
              <a:pPr algn="ctr"/>
              <a:r>
                <a:rPr lang="cs-CZ" sz="1100" b="1" dirty="0">
                  <a:solidFill>
                    <a:srgbClr val="164B4F"/>
                  </a:solidFill>
                  <a:latin typeface="Euphemia"/>
                </a:rPr>
                <a:t>platforma</a:t>
              </a:r>
            </a:p>
          </p:txBody>
        </p:sp>
      </p:grpSp>
      <p:cxnSp>
        <p:nvCxnSpPr>
          <p:cNvPr id="59" name="Přímá spojnice se šipkou 58">
            <a:extLst>
              <a:ext uri="{FF2B5EF4-FFF2-40B4-BE49-F238E27FC236}">
                <a16:creationId xmlns:a16="http://schemas.microsoft.com/office/drawing/2014/main" id="{FD6C932D-CD2D-2088-2E82-D3D315199346}"/>
              </a:ext>
            </a:extLst>
          </p:cNvPr>
          <p:cNvCxnSpPr>
            <a:stCxn id="57" idx="3"/>
            <a:endCxn id="45" idx="1"/>
          </p:cNvCxnSpPr>
          <p:nvPr/>
        </p:nvCxnSpPr>
        <p:spPr bwMode="auto">
          <a:xfrm flipV="1">
            <a:off x="7639012" y="2884935"/>
            <a:ext cx="752587" cy="3076"/>
          </a:xfrm>
          <a:prstGeom prst="straightConnector1">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0" name="Skupina 59">
            <a:extLst>
              <a:ext uri="{FF2B5EF4-FFF2-40B4-BE49-F238E27FC236}">
                <a16:creationId xmlns:a16="http://schemas.microsoft.com/office/drawing/2014/main" id="{21F8E77E-CD40-29B1-CC78-669B9B47CAC0}"/>
              </a:ext>
            </a:extLst>
          </p:cNvPr>
          <p:cNvGrpSpPr/>
          <p:nvPr/>
        </p:nvGrpSpPr>
        <p:grpSpPr>
          <a:xfrm>
            <a:off x="7504753" y="4407045"/>
            <a:ext cx="1706686" cy="1392914"/>
            <a:chOff x="7885524" y="4881139"/>
            <a:chExt cx="1706686" cy="1392914"/>
          </a:xfrm>
        </p:grpSpPr>
        <p:pic>
          <p:nvPicPr>
            <p:cNvPr id="61" name="Grafický objekt 60" descr="Rozhodovací graf obrys">
              <a:extLst>
                <a:ext uri="{FF2B5EF4-FFF2-40B4-BE49-F238E27FC236}">
                  <a16:creationId xmlns:a16="http://schemas.microsoft.com/office/drawing/2014/main" id="{8963AD66-126A-32ED-E8A9-EA72056169CC}"/>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281668" y="4881139"/>
              <a:ext cx="914400" cy="914400"/>
            </a:xfrm>
            <a:prstGeom prst="rect">
              <a:avLst/>
            </a:prstGeom>
          </p:spPr>
        </p:pic>
        <p:sp>
          <p:nvSpPr>
            <p:cNvPr id="62" name="TextovéPole 61">
              <a:extLst>
                <a:ext uri="{FF2B5EF4-FFF2-40B4-BE49-F238E27FC236}">
                  <a16:creationId xmlns:a16="http://schemas.microsoft.com/office/drawing/2014/main" id="{2C2D3F45-4CBC-5990-E450-4B3F68E5B615}"/>
                </a:ext>
              </a:extLst>
            </p:cNvPr>
            <p:cNvSpPr txBox="1"/>
            <p:nvPr/>
          </p:nvSpPr>
          <p:spPr>
            <a:xfrm>
              <a:off x="7885524" y="5812388"/>
              <a:ext cx="1706686" cy="461665"/>
            </a:xfrm>
            <a:prstGeom prst="rect">
              <a:avLst/>
            </a:prstGeom>
            <a:noFill/>
          </p:spPr>
          <p:txBody>
            <a:bodyPr wrap="none" rtlCol="0">
              <a:spAutoFit/>
            </a:bodyPr>
            <a:lstStyle/>
            <a:p>
              <a:pPr algn="ctr"/>
              <a:r>
                <a:rPr lang="pt-BR" sz="1200" b="1" dirty="0">
                  <a:solidFill>
                    <a:srgbClr val="164B4F"/>
                  </a:solidFill>
                  <a:latin typeface="Euphemia"/>
                </a:rPr>
                <a:t>Analytické procedury</a:t>
              </a:r>
              <a:r>
                <a:rPr lang="cs-CZ" sz="1200" b="1" dirty="0">
                  <a:solidFill>
                    <a:srgbClr val="164B4F"/>
                  </a:solidFill>
                  <a:latin typeface="Euphemia"/>
                </a:rPr>
                <a:t> </a:t>
              </a:r>
            </a:p>
            <a:p>
              <a:pPr algn="ctr"/>
              <a:r>
                <a:rPr lang="cs-CZ" sz="1200" b="1" dirty="0">
                  <a:solidFill>
                    <a:srgbClr val="164B4F"/>
                  </a:solidFill>
                  <a:latin typeface="Euphemia"/>
                </a:rPr>
                <a:t>a</a:t>
              </a:r>
              <a:r>
                <a:rPr lang="pt-BR" sz="1200" b="1" dirty="0">
                  <a:solidFill>
                    <a:srgbClr val="164B4F"/>
                  </a:solidFill>
                  <a:latin typeface="Euphemia"/>
                </a:rPr>
                <a:t> transformace</a:t>
              </a:r>
              <a:endParaRPr lang="cs-CZ" sz="1200" b="1" dirty="0">
                <a:solidFill>
                  <a:srgbClr val="164B4F"/>
                </a:solidFill>
                <a:latin typeface="Euphemia"/>
              </a:endParaRPr>
            </a:p>
          </p:txBody>
        </p:sp>
      </p:grpSp>
      <p:cxnSp>
        <p:nvCxnSpPr>
          <p:cNvPr id="63" name="Spojnice: pravoúhlá 62">
            <a:extLst>
              <a:ext uri="{FF2B5EF4-FFF2-40B4-BE49-F238E27FC236}">
                <a16:creationId xmlns:a16="http://schemas.microsoft.com/office/drawing/2014/main" id="{FF0600BD-3FE3-846A-B26A-F691E01B3D9A}"/>
              </a:ext>
            </a:extLst>
          </p:cNvPr>
          <p:cNvCxnSpPr>
            <a:cxnSpLocks/>
          </p:cNvCxnSpPr>
          <p:nvPr/>
        </p:nvCxnSpPr>
        <p:spPr bwMode="auto">
          <a:xfrm rot="10800000">
            <a:off x="7117013" y="3783567"/>
            <a:ext cx="783885" cy="1080678"/>
          </a:xfrm>
          <a:prstGeom prst="bentConnector2">
            <a:avLst/>
          </a:prstGeom>
          <a:solidFill>
            <a:schemeClr val="accent1"/>
          </a:solidFill>
          <a:ln w="9525" cap="flat" cmpd="sng" algn="ctr">
            <a:solidFill>
              <a:schemeClr val="tx1"/>
            </a:solidFill>
            <a:prstDash val="solid"/>
            <a:miter lim="800000"/>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4" name="Grafický objekt 63" descr="Nemocnice obrys">
            <a:extLst>
              <a:ext uri="{FF2B5EF4-FFF2-40B4-BE49-F238E27FC236}">
                <a16:creationId xmlns:a16="http://schemas.microsoft.com/office/drawing/2014/main" id="{7FF96CF8-CFE0-E319-DE91-1516C53B0C9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196577" y="1651126"/>
            <a:ext cx="914400" cy="914400"/>
          </a:xfrm>
          <a:prstGeom prst="rect">
            <a:avLst/>
          </a:prstGeom>
        </p:spPr>
      </p:pic>
      <p:pic>
        <p:nvPicPr>
          <p:cNvPr id="65" name="Grafický objekt 64" descr="Databáze obrys">
            <a:extLst>
              <a:ext uri="{FF2B5EF4-FFF2-40B4-BE49-F238E27FC236}">
                <a16:creationId xmlns:a16="http://schemas.microsoft.com/office/drawing/2014/main" id="{6F0E0F78-F0AC-1187-E76B-F5E682B27CC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906806" y="2219426"/>
            <a:ext cx="383488" cy="383488"/>
          </a:xfrm>
          <a:prstGeom prst="rect">
            <a:avLst/>
          </a:prstGeom>
        </p:spPr>
      </p:pic>
      <p:pic>
        <p:nvPicPr>
          <p:cNvPr id="66" name="Grafický objekt 65" descr="Tabulka">
            <a:extLst>
              <a:ext uri="{FF2B5EF4-FFF2-40B4-BE49-F238E27FC236}">
                <a16:creationId xmlns:a16="http://schemas.microsoft.com/office/drawing/2014/main" id="{E3E257B2-1482-24EC-5F39-C221DE54A227}"/>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4042694" y="2157902"/>
            <a:ext cx="324000" cy="324000"/>
          </a:xfrm>
          <a:prstGeom prst="rect">
            <a:avLst/>
          </a:prstGeom>
        </p:spPr>
      </p:pic>
      <p:pic>
        <p:nvPicPr>
          <p:cNvPr id="67" name="Grafický objekt 66" descr="Nemocnice obrys">
            <a:extLst>
              <a:ext uri="{FF2B5EF4-FFF2-40B4-BE49-F238E27FC236}">
                <a16:creationId xmlns:a16="http://schemas.microsoft.com/office/drawing/2014/main" id="{EC2F3465-2AA0-0077-F57F-F9132F86CA2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171421" y="3101633"/>
            <a:ext cx="914400" cy="914400"/>
          </a:xfrm>
          <a:prstGeom prst="rect">
            <a:avLst/>
          </a:prstGeom>
        </p:spPr>
      </p:pic>
      <p:pic>
        <p:nvPicPr>
          <p:cNvPr id="68" name="Grafický objekt 67" descr="Databáze obrys">
            <a:extLst>
              <a:ext uri="{FF2B5EF4-FFF2-40B4-BE49-F238E27FC236}">
                <a16:creationId xmlns:a16="http://schemas.microsoft.com/office/drawing/2014/main" id="{02AA6324-7F98-D1BC-4D85-932B4ADD3AC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881650" y="3669933"/>
            <a:ext cx="383488" cy="383488"/>
          </a:xfrm>
          <a:prstGeom prst="rect">
            <a:avLst/>
          </a:prstGeom>
        </p:spPr>
      </p:pic>
      <p:pic>
        <p:nvPicPr>
          <p:cNvPr id="69" name="Grafický objekt 68" descr="Tabulka">
            <a:extLst>
              <a:ext uri="{FF2B5EF4-FFF2-40B4-BE49-F238E27FC236}">
                <a16:creationId xmlns:a16="http://schemas.microsoft.com/office/drawing/2014/main" id="{2AE08324-7D30-592C-C397-D0AACF5B13F4}"/>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4017538" y="3608409"/>
            <a:ext cx="324000" cy="324000"/>
          </a:xfrm>
          <a:prstGeom prst="rect">
            <a:avLst/>
          </a:prstGeom>
        </p:spPr>
      </p:pic>
      <p:sp>
        <p:nvSpPr>
          <p:cNvPr id="70" name="TextovéPole 69">
            <a:extLst>
              <a:ext uri="{FF2B5EF4-FFF2-40B4-BE49-F238E27FC236}">
                <a16:creationId xmlns:a16="http://schemas.microsoft.com/office/drawing/2014/main" id="{2CB9B760-DD9A-7824-57A9-23440EC4771C}"/>
              </a:ext>
            </a:extLst>
          </p:cNvPr>
          <p:cNvSpPr txBox="1"/>
          <p:nvPr/>
        </p:nvSpPr>
        <p:spPr>
          <a:xfrm>
            <a:off x="222488" y="1090102"/>
            <a:ext cx="2637516" cy="4829014"/>
          </a:xfrm>
          <a:prstGeom prst="rect">
            <a:avLst/>
          </a:prstGeom>
          <a:solidFill>
            <a:schemeClr val="bg1"/>
          </a:solidFill>
          <a:ln>
            <a:noFill/>
          </a:ln>
        </p:spPr>
        <p:txBody>
          <a:bodyPr wrap="square" rtlCol="0">
            <a:spAutoFit/>
          </a:bodyPr>
          <a:lstStyle/>
          <a:p>
            <a:pPr>
              <a:lnSpc>
                <a:spcPct val="90000"/>
              </a:lnSpc>
            </a:pPr>
            <a:r>
              <a:rPr lang="cs-CZ" dirty="0">
                <a:latin typeface="Calibri" panose="020F0502020204030204" pitchFamily="34" charset="0"/>
                <a:cs typeface="Calibri" panose="020F0502020204030204" pitchFamily="34" charset="0"/>
              </a:rPr>
              <a:t>Primární data jsou dle platných metodických postupů exportována do centrálních zdrojů, přičemž tyto centralizované systémy (komponenty NZIS) mají odpovídající zmocnění v zákoně.</a:t>
            </a:r>
          </a:p>
          <a:p>
            <a:pPr>
              <a:lnSpc>
                <a:spcPct val="90000"/>
              </a:lnSpc>
            </a:pPr>
            <a:endParaRPr lang="cs-CZ" dirty="0">
              <a:latin typeface="Calibri" panose="020F0502020204030204" pitchFamily="34" charset="0"/>
              <a:cs typeface="Calibri" panose="020F0502020204030204" pitchFamily="34" charset="0"/>
            </a:endParaRPr>
          </a:p>
          <a:p>
            <a:pPr>
              <a:lnSpc>
                <a:spcPct val="90000"/>
              </a:lnSpc>
            </a:pPr>
            <a:r>
              <a:rPr lang="cs-CZ" dirty="0">
                <a:latin typeface="Calibri" panose="020F0502020204030204" pitchFamily="34" charset="0"/>
                <a:cs typeface="Calibri" panose="020F0502020204030204" pitchFamily="34" charset="0"/>
              </a:rPr>
              <a:t>Centralizované sběry dat jsou následně převedeny do úložišť agregovaných dat a datových souhrnů pro další (sekundární) využití. Tím je plně oddělena vrstva primárních dat od následných procesů. </a:t>
            </a:r>
          </a:p>
        </p:txBody>
      </p:sp>
      <p:sp>
        <p:nvSpPr>
          <p:cNvPr id="71" name="TextovéPole 70">
            <a:extLst>
              <a:ext uri="{FF2B5EF4-FFF2-40B4-BE49-F238E27FC236}">
                <a16:creationId xmlns:a16="http://schemas.microsoft.com/office/drawing/2014/main" id="{847B35F0-5BAC-ACDA-2234-593CB759E492}"/>
              </a:ext>
            </a:extLst>
          </p:cNvPr>
          <p:cNvSpPr txBox="1"/>
          <p:nvPr/>
        </p:nvSpPr>
        <p:spPr>
          <a:xfrm>
            <a:off x="9547167" y="1686070"/>
            <a:ext cx="2637516" cy="3333220"/>
          </a:xfrm>
          <a:prstGeom prst="rect">
            <a:avLst/>
          </a:prstGeom>
          <a:solidFill>
            <a:schemeClr val="bg1"/>
          </a:solidFill>
          <a:ln>
            <a:noFill/>
          </a:ln>
        </p:spPr>
        <p:txBody>
          <a:bodyPr wrap="square" rtlCol="0">
            <a:spAutoFit/>
          </a:bodyPr>
          <a:lstStyle/>
          <a:p>
            <a:pPr>
              <a:lnSpc>
                <a:spcPct val="90000"/>
              </a:lnSpc>
            </a:pPr>
            <a:r>
              <a:rPr lang="cs-CZ" dirty="0">
                <a:latin typeface="Calibri" panose="020F0502020204030204" pitchFamily="34" charset="0"/>
                <a:cs typeface="Calibri" panose="020F0502020204030204" pitchFamily="34" charset="0"/>
              </a:rPr>
              <a:t>Analytické procedury a další úkony při validaci a zpracování dat probíhají na centrální úrovni a nezatěžují jednotlivé poskytovatele. Centrální zpracování dat umožňuje generování výstupů na různé úrovni detailu – od souhrnů nad celým regionem, přes menší samosprávné celky, až po jednotlivé poskytovatele. </a:t>
            </a:r>
          </a:p>
        </p:txBody>
      </p:sp>
      <p:grpSp>
        <p:nvGrpSpPr>
          <p:cNvPr id="72" name="Skupina 71">
            <a:extLst>
              <a:ext uri="{FF2B5EF4-FFF2-40B4-BE49-F238E27FC236}">
                <a16:creationId xmlns:a16="http://schemas.microsoft.com/office/drawing/2014/main" id="{45F2BA59-013B-AE0B-9E02-30D832A5E78B}"/>
              </a:ext>
            </a:extLst>
          </p:cNvPr>
          <p:cNvGrpSpPr/>
          <p:nvPr/>
        </p:nvGrpSpPr>
        <p:grpSpPr>
          <a:xfrm>
            <a:off x="5112825" y="6006801"/>
            <a:ext cx="1424004" cy="383488"/>
            <a:chOff x="109137" y="6114939"/>
            <a:chExt cx="1424004" cy="383488"/>
          </a:xfrm>
        </p:grpSpPr>
        <p:pic>
          <p:nvPicPr>
            <p:cNvPr id="73" name="Grafický objekt 72" descr="Databáze obrys">
              <a:extLst>
                <a:ext uri="{FF2B5EF4-FFF2-40B4-BE49-F238E27FC236}">
                  <a16:creationId xmlns:a16="http://schemas.microsoft.com/office/drawing/2014/main" id="{23C15354-4ACB-0136-9A8A-F5DD3DD3EFF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9137" y="6114939"/>
              <a:ext cx="383488" cy="383488"/>
            </a:xfrm>
            <a:prstGeom prst="rect">
              <a:avLst/>
            </a:prstGeom>
          </p:spPr>
        </p:pic>
        <p:sp>
          <p:nvSpPr>
            <p:cNvPr id="74" name="TextovéPole 73">
              <a:extLst>
                <a:ext uri="{FF2B5EF4-FFF2-40B4-BE49-F238E27FC236}">
                  <a16:creationId xmlns:a16="http://schemas.microsoft.com/office/drawing/2014/main" id="{9038A625-87AC-0BB9-9AAA-EB81E279E01E}"/>
                </a:ext>
              </a:extLst>
            </p:cNvPr>
            <p:cNvSpPr txBox="1"/>
            <p:nvPr/>
          </p:nvSpPr>
          <p:spPr>
            <a:xfrm>
              <a:off x="441175" y="6153614"/>
              <a:ext cx="1091966" cy="276999"/>
            </a:xfrm>
            <a:prstGeom prst="rect">
              <a:avLst/>
            </a:prstGeom>
            <a:noFill/>
          </p:spPr>
          <p:txBody>
            <a:bodyPr wrap="none" rtlCol="0">
              <a:spAutoFit/>
            </a:bodyPr>
            <a:lstStyle/>
            <a:p>
              <a:r>
                <a:rPr lang="cs-CZ" sz="1200" b="1" dirty="0">
                  <a:solidFill>
                    <a:srgbClr val="164B4F"/>
                  </a:solidFill>
                  <a:latin typeface="Calibri" panose="020F0502020204030204" pitchFamily="34" charset="0"/>
                  <a:cs typeface="Calibri" panose="020F0502020204030204" pitchFamily="34" charset="0"/>
                </a:rPr>
                <a:t>Nemocniční IS</a:t>
              </a:r>
            </a:p>
          </p:txBody>
        </p:sp>
      </p:grpSp>
      <p:grpSp>
        <p:nvGrpSpPr>
          <p:cNvPr id="75" name="Skupina 74">
            <a:extLst>
              <a:ext uri="{FF2B5EF4-FFF2-40B4-BE49-F238E27FC236}">
                <a16:creationId xmlns:a16="http://schemas.microsoft.com/office/drawing/2014/main" id="{0CBB80D7-BB79-6D02-27E5-095038F561E6}"/>
              </a:ext>
            </a:extLst>
          </p:cNvPr>
          <p:cNvGrpSpPr/>
          <p:nvPr/>
        </p:nvGrpSpPr>
        <p:grpSpPr>
          <a:xfrm>
            <a:off x="6733939" y="6046070"/>
            <a:ext cx="2157489" cy="324000"/>
            <a:chOff x="144092" y="6524475"/>
            <a:chExt cx="1854365" cy="324000"/>
          </a:xfrm>
        </p:grpSpPr>
        <p:pic>
          <p:nvPicPr>
            <p:cNvPr id="76" name="Grafický objekt 75" descr="Tabulka">
              <a:extLst>
                <a:ext uri="{FF2B5EF4-FFF2-40B4-BE49-F238E27FC236}">
                  <a16:creationId xmlns:a16="http://schemas.microsoft.com/office/drawing/2014/main" id="{1391E194-DB0E-C23B-65F3-AC0D6D73EEFE}"/>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44092" y="6524475"/>
              <a:ext cx="324000" cy="324000"/>
            </a:xfrm>
            <a:prstGeom prst="rect">
              <a:avLst/>
            </a:prstGeom>
          </p:spPr>
        </p:pic>
        <p:sp>
          <p:nvSpPr>
            <p:cNvPr id="77" name="TextovéPole 76">
              <a:extLst>
                <a:ext uri="{FF2B5EF4-FFF2-40B4-BE49-F238E27FC236}">
                  <a16:creationId xmlns:a16="http://schemas.microsoft.com/office/drawing/2014/main" id="{B8F28601-EE8C-4847-DB75-2D63882D1B49}"/>
                </a:ext>
              </a:extLst>
            </p:cNvPr>
            <p:cNvSpPr txBox="1"/>
            <p:nvPr/>
          </p:nvSpPr>
          <p:spPr>
            <a:xfrm>
              <a:off x="441175" y="6534000"/>
              <a:ext cx="1557282" cy="276999"/>
            </a:xfrm>
            <a:prstGeom prst="rect">
              <a:avLst/>
            </a:prstGeom>
            <a:noFill/>
          </p:spPr>
          <p:txBody>
            <a:bodyPr wrap="none" rtlCol="0">
              <a:spAutoFit/>
            </a:bodyPr>
            <a:lstStyle/>
            <a:p>
              <a:r>
                <a:rPr lang="cs-CZ" sz="1200" b="1" dirty="0">
                  <a:solidFill>
                    <a:srgbClr val="164B4F"/>
                  </a:solidFill>
                  <a:latin typeface="Calibri" panose="020F0502020204030204" pitchFamily="34" charset="0"/>
                  <a:cs typeface="Calibri" panose="020F0502020204030204" pitchFamily="34" charset="0"/>
                </a:rPr>
                <a:t>Statistická šetření, výkazy</a:t>
              </a:r>
            </a:p>
          </p:txBody>
        </p:sp>
      </p:grpSp>
      <p:pic>
        <p:nvPicPr>
          <p:cNvPr id="78" name="Grafický objekt 77" descr="Nemocnice obrys">
            <a:extLst>
              <a:ext uri="{FF2B5EF4-FFF2-40B4-BE49-F238E27FC236}">
                <a16:creationId xmlns:a16="http://schemas.microsoft.com/office/drawing/2014/main" id="{23C6140B-33E7-04EB-E093-98517267B63E}"/>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064056" y="5905470"/>
            <a:ext cx="468000" cy="468000"/>
          </a:xfrm>
          <a:prstGeom prst="rect">
            <a:avLst/>
          </a:prstGeom>
        </p:spPr>
      </p:pic>
      <p:sp>
        <p:nvSpPr>
          <p:cNvPr id="79" name="TextovéPole 78">
            <a:extLst>
              <a:ext uri="{FF2B5EF4-FFF2-40B4-BE49-F238E27FC236}">
                <a16:creationId xmlns:a16="http://schemas.microsoft.com/office/drawing/2014/main" id="{5305221F-5956-8821-6903-8EC1B3D6D064}"/>
              </a:ext>
            </a:extLst>
          </p:cNvPr>
          <p:cNvSpPr txBox="1"/>
          <p:nvPr/>
        </p:nvSpPr>
        <p:spPr>
          <a:xfrm>
            <a:off x="3496462" y="6055595"/>
            <a:ext cx="1524392" cy="276999"/>
          </a:xfrm>
          <a:prstGeom prst="rect">
            <a:avLst/>
          </a:prstGeom>
          <a:noFill/>
        </p:spPr>
        <p:txBody>
          <a:bodyPr wrap="none" rtlCol="0">
            <a:spAutoFit/>
          </a:bodyPr>
          <a:lstStyle/>
          <a:p>
            <a:r>
              <a:rPr lang="cs-CZ" sz="1200" b="1" dirty="0">
                <a:solidFill>
                  <a:srgbClr val="164B4F"/>
                </a:solidFill>
                <a:latin typeface="Calibri" panose="020F0502020204030204" pitchFamily="34" charset="0"/>
                <a:cs typeface="Calibri" panose="020F0502020204030204" pitchFamily="34" charset="0"/>
              </a:rPr>
              <a:t>Zdravotnická zařízení</a:t>
            </a:r>
          </a:p>
        </p:txBody>
      </p:sp>
      <p:sp>
        <p:nvSpPr>
          <p:cNvPr id="80" name="Nadpis 1">
            <a:extLst>
              <a:ext uri="{FF2B5EF4-FFF2-40B4-BE49-F238E27FC236}">
                <a16:creationId xmlns:a16="http://schemas.microsoft.com/office/drawing/2014/main" id="{D5AD89DE-5985-B57D-BE33-CFCF6600499F}"/>
              </a:ext>
            </a:extLst>
          </p:cNvPr>
          <p:cNvSpPr txBox="1">
            <a:spLocks/>
          </p:cNvSpPr>
          <p:nvPr/>
        </p:nvSpPr>
        <p:spPr>
          <a:xfrm>
            <a:off x="330689" y="-86485"/>
            <a:ext cx="11530621" cy="11171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EB0000"/>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2800" b="1" i="0" u="none" strike="noStrike" kern="1200" cap="none" spc="0" normalizeH="0" baseline="0" noProof="0" dirty="0">
                <a:ln>
                  <a:noFill/>
                </a:ln>
                <a:solidFill>
                  <a:srgbClr val="D71440"/>
                </a:solidFill>
                <a:effectLst/>
                <a:uLnTx/>
                <a:uFillTx/>
                <a:latin typeface="Calibri" panose="020F0502020204030204"/>
                <a:ea typeface="+mj-ea"/>
                <a:cs typeface="+mj-cs"/>
              </a:rPr>
              <a:t>Hierarchická struktura systému hodnocení kapacit je zárukou ochrany osobních údajů a dalších citlivých dat</a:t>
            </a:r>
          </a:p>
        </p:txBody>
      </p:sp>
    </p:spTree>
    <p:extLst>
      <p:ext uri="{BB962C8B-B14F-4D97-AF65-F5344CB8AC3E}">
        <p14:creationId xmlns:p14="http://schemas.microsoft.com/office/powerpoint/2010/main" val="26008708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EFAB_CUSTOMSORTGLOBALLY" val="True"/>
</p:tagLst>
</file>

<file path=ppt/tags/tag1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1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1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1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1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1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1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1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1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1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1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2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2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2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2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3.xml><?xml version="1.0" encoding="utf-8"?>
<p:tagLst xmlns:a="http://schemas.openxmlformats.org/drawingml/2006/main" xmlns:r="http://schemas.openxmlformats.org/officeDocument/2006/relationships" xmlns:p="http://schemas.openxmlformats.org/presentationml/2006/main">
  <p:tag name="SLIDEFAB_RESIZEMODE" val="2"/>
  <p:tag name="SLIDEFAB_EXPORTMODE" val="2"/>
</p:tagLst>
</file>

<file path=ppt/tags/tag1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6.xml><?xml version="1.0" encoding="utf-8"?>
<p:tagLst xmlns:a="http://schemas.openxmlformats.org/drawingml/2006/main" xmlns:r="http://schemas.openxmlformats.org/officeDocument/2006/relationships" xmlns:p="http://schemas.openxmlformats.org/presentationml/2006/main">
  <p:tag name="SLIDEFAB_RESIZEMODE" val="2"/>
  <p:tag name="SLIDEFAB_EXPORTMODE" val="2"/>
</p:tagLst>
</file>

<file path=ppt/tags/tag1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2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3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3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0.xml><?xml version="1.0" encoding="utf-8"?>
<p:tagLst xmlns:a="http://schemas.openxmlformats.org/drawingml/2006/main" xmlns:r="http://schemas.openxmlformats.org/officeDocument/2006/relationships" xmlns:p="http://schemas.openxmlformats.org/presentationml/2006/main">
  <p:tag name="SLIDEFAB_RESIZEMODE" val="2"/>
  <p:tag name="SLIDEFAB_EXPORTMODE" val="2"/>
</p:tagLst>
</file>

<file path=ppt/tags/tag4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2.xml><?xml version="1.0" encoding="utf-8"?>
<p:tagLst xmlns:a="http://schemas.openxmlformats.org/drawingml/2006/main" xmlns:r="http://schemas.openxmlformats.org/officeDocument/2006/relationships" xmlns:p="http://schemas.openxmlformats.org/presentationml/2006/main">
  <p:tag name="SLIDEFAB_RESIZEMODE" val="1"/>
  <p:tag name="SLIDEFAB_SHAPECONDITIONMETACTIONDELETE" val="True"/>
  <p:tag name="SLIDEFAB_EXPORTMODE" val="4"/>
</p:tagLst>
</file>

<file path=ppt/tags/tag4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 name="SLIDEFAB_SHAPECONDITIONMETACTIONDELETE" val="False"/>
</p:tagLst>
</file>

<file path=ppt/tags/tag45.xml><?xml version="1.0" encoding="utf-8"?>
<p:tagLst xmlns:a="http://schemas.openxmlformats.org/drawingml/2006/main" xmlns:r="http://schemas.openxmlformats.org/officeDocument/2006/relationships" xmlns:p="http://schemas.openxmlformats.org/presentationml/2006/main">
  <p:tag name="SLIDEFAB_RESIZEMODE" val="2"/>
  <p:tag name="SLIDEFAB_EXPORTMODE" val="2"/>
</p:tagLst>
</file>

<file path=ppt/tags/tag4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 name="SLIDEFAB_SHAPECONDITIONMETACTIONDELETE" val="False"/>
</p:tagLst>
</file>

<file path=ppt/tags/tag5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2"/>
  <p:tag name="SLIDEFAB_EXPORTMODE" val="2"/>
</p:tagLst>
</file>

<file path=ppt/tags/tag8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heme/theme1.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Motiv Office">
  <a:themeElements>
    <a:clrScheme name="NR_URAZ">
      <a:dk1>
        <a:sysClr val="windowText" lastClr="000000"/>
      </a:dk1>
      <a:lt1>
        <a:sysClr val="window" lastClr="FFFFFF"/>
      </a:lt1>
      <a:dk2>
        <a:srgbClr val="44546A"/>
      </a:dk2>
      <a:lt2>
        <a:srgbClr val="E7E6E6"/>
      </a:lt2>
      <a:accent1>
        <a:srgbClr val="21324B"/>
      </a:accent1>
      <a:accent2>
        <a:srgbClr val="83D1BF"/>
      </a:accent2>
      <a:accent3>
        <a:srgbClr val="EB0000"/>
      </a:accent3>
      <a:accent4>
        <a:srgbClr val="8496B0"/>
      </a:accent4>
      <a:accent5>
        <a:srgbClr val="FDE5C2"/>
      </a:accent5>
      <a:accent6>
        <a:srgbClr val="E6F5F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9_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0_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8_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Balónky 12">
    <a:dk1>
      <a:srgbClr val="292929"/>
    </a:dk1>
    <a:lt1>
      <a:srgbClr val="FFFFFF"/>
    </a:lt1>
    <a:dk2>
      <a:srgbClr val="C49654"/>
    </a:dk2>
    <a:lt2>
      <a:srgbClr val="000000"/>
    </a:lt2>
    <a:accent1>
      <a:srgbClr val="A38B69"/>
    </a:accent1>
    <a:accent2>
      <a:srgbClr val="4C9ED0"/>
    </a:accent2>
    <a:accent3>
      <a:srgbClr val="FFFFFF"/>
    </a:accent3>
    <a:accent4>
      <a:srgbClr val="212121"/>
    </a:accent4>
    <a:accent5>
      <a:srgbClr val="CEC4B9"/>
    </a:accent5>
    <a:accent6>
      <a:srgbClr val="448FBC"/>
    </a:accent6>
    <a:hlink>
      <a:srgbClr val="0C419A"/>
    </a:hlink>
    <a:folHlink>
      <a:srgbClr val="7DA7FB"/>
    </a:folHlink>
  </a:clrScheme>
  <a:fontScheme name="Balónky">
    <a:majorFont>
      <a:latin typeface="Trebuchet MS"/>
      <a:ea typeface=""/>
      <a:cs typeface=""/>
    </a:majorFont>
    <a:minorFont>
      <a:latin typeface="Trebuchet MS"/>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Balónky 12">
    <a:dk1>
      <a:srgbClr val="292929"/>
    </a:dk1>
    <a:lt1>
      <a:srgbClr val="FFFFFF"/>
    </a:lt1>
    <a:dk2>
      <a:srgbClr val="C49654"/>
    </a:dk2>
    <a:lt2>
      <a:srgbClr val="000000"/>
    </a:lt2>
    <a:accent1>
      <a:srgbClr val="A38B69"/>
    </a:accent1>
    <a:accent2>
      <a:srgbClr val="4C9ED0"/>
    </a:accent2>
    <a:accent3>
      <a:srgbClr val="FFFFFF"/>
    </a:accent3>
    <a:accent4>
      <a:srgbClr val="212121"/>
    </a:accent4>
    <a:accent5>
      <a:srgbClr val="CEC4B9"/>
    </a:accent5>
    <a:accent6>
      <a:srgbClr val="448FBC"/>
    </a:accent6>
    <a:hlink>
      <a:srgbClr val="0C419A"/>
    </a:hlink>
    <a:folHlink>
      <a:srgbClr val="7DA7FB"/>
    </a:folHlink>
  </a:clrScheme>
  <a:fontScheme name="Balónky">
    <a:majorFont>
      <a:latin typeface="Trebuchet MS"/>
      <a:ea typeface=""/>
      <a:cs typeface=""/>
    </a:majorFont>
    <a:minorFont>
      <a:latin typeface="Trebuchet MS"/>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Vlastní 6">
    <a:dk1>
      <a:srgbClr val="000000"/>
    </a:dk1>
    <a:lt1>
      <a:sysClr val="window" lastClr="FFFFFF"/>
    </a:lt1>
    <a:dk2>
      <a:srgbClr val="000000"/>
    </a:dk2>
    <a:lt2>
      <a:srgbClr val="F2F2F2"/>
    </a:lt2>
    <a:accent1>
      <a:srgbClr val="E7B13D"/>
    </a:accent1>
    <a:accent2>
      <a:srgbClr val="3D67BC"/>
    </a:accent2>
    <a:accent3>
      <a:srgbClr val="274073"/>
    </a:accent3>
    <a:accent4>
      <a:srgbClr val="84848E"/>
    </a:accent4>
    <a:accent5>
      <a:srgbClr val="D8D8D8"/>
    </a:accent5>
    <a:accent6>
      <a:srgbClr val="DDDCE0"/>
    </a:accent6>
    <a:hlink>
      <a:srgbClr val="1919FF"/>
    </a:hlink>
    <a:folHlink>
      <a:srgbClr val="00005F"/>
    </a:folHlink>
  </a:clrScheme>
  <a:fontScheme name="Paliativní péče">
    <a:majorFont>
      <a:latin typeface="Calibri"/>
      <a:ea typeface=""/>
      <a:cs typeface=""/>
    </a:majorFont>
    <a:minorFont>
      <a:latin typeface="Calibri"/>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Vlastní 6">
    <a:dk1>
      <a:srgbClr val="000000"/>
    </a:dk1>
    <a:lt1>
      <a:sysClr val="window" lastClr="FFFFFF"/>
    </a:lt1>
    <a:dk2>
      <a:srgbClr val="000000"/>
    </a:dk2>
    <a:lt2>
      <a:srgbClr val="F2F2F2"/>
    </a:lt2>
    <a:accent1>
      <a:srgbClr val="E7B13D"/>
    </a:accent1>
    <a:accent2>
      <a:srgbClr val="3D67BC"/>
    </a:accent2>
    <a:accent3>
      <a:srgbClr val="274073"/>
    </a:accent3>
    <a:accent4>
      <a:srgbClr val="84848E"/>
    </a:accent4>
    <a:accent5>
      <a:srgbClr val="D8D8D8"/>
    </a:accent5>
    <a:accent6>
      <a:srgbClr val="DDDCE0"/>
    </a:accent6>
    <a:hlink>
      <a:srgbClr val="1919FF"/>
    </a:hlink>
    <a:folHlink>
      <a:srgbClr val="00005F"/>
    </a:folHlink>
  </a:clrScheme>
  <a:fontScheme name="Paliativní péče">
    <a:majorFont>
      <a:latin typeface="Calibri"/>
      <a:ea typeface=""/>
      <a:cs typeface=""/>
    </a:majorFont>
    <a:minorFont>
      <a:latin typeface="Calibri"/>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Balónky 12">
    <a:dk1>
      <a:srgbClr val="292929"/>
    </a:dk1>
    <a:lt1>
      <a:srgbClr val="FFFFFF"/>
    </a:lt1>
    <a:dk2>
      <a:srgbClr val="C49654"/>
    </a:dk2>
    <a:lt2>
      <a:srgbClr val="000000"/>
    </a:lt2>
    <a:accent1>
      <a:srgbClr val="A38B69"/>
    </a:accent1>
    <a:accent2>
      <a:srgbClr val="4C9ED0"/>
    </a:accent2>
    <a:accent3>
      <a:srgbClr val="FFFFFF"/>
    </a:accent3>
    <a:accent4>
      <a:srgbClr val="212121"/>
    </a:accent4>
    <a:accent5>
      <a:srgbClr val="CEC4B9"/>
    </a:accent5>
    <a:accent6>
      <a:srgbClr val="448FBC"/>
    </a:accent6>
    <a:hlink>
      <a:srgbClr val="0C419A"/>
    </a:hlink>
    <a:folHlink>
      <a:srgbClr val="7DA7FB"/>
    </a:folHlink>
  </a:clrScheme>
  <a:fontScheme name="Balónky">
    <a:majorFont>
      <a:latin typeface="Trebuchet MS"/>
      <a:ea typeface=""/>
      <a:cs typeface=""/>
    </a:majorFont>
    <a:minorFont>
      <a:latin typeface="Trebuchet MS"/>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Balónky 12">
    <a:dk1>
      <a:srgbClr val="292929"/>
    </a:dk1>
    <a:lt1>
      <a:srgbClr val="FFFFFF"/>
    </a:lt1>
    <a:dk2>
      <a:srgbClr val="C49654"/>
    </a:dk2>
    <a:lt2>
      <a:srgbClr val="000000"/>
    </a:lt2>
    <a:accent1>
      <a:srgbClr val="A38B69"/>
    </a:accent1>
    <a:accent2>
      <a:srgbClr val="4C9ED0"/>
    </a:accent2>
    <a:accent3>
      <a:srgbClr val="FFFFFF"/>
    </a:accent3>
    <a:accent4>
      <a:srgbClr val="212121"/>
    </a:accent4>
    <a:accent5>
      <a:srgbClr val="CEC4B9"/>
    </a:accent5>
    <a:accent6>
      <a:srgbClr val="448FBC"/>
    </a:accent6>
    <a:hlink>
      <a:srgbClr val="0C419A"/>
    </a:hlink>
    <a:folHlink>
      <a:srgbClr val="7DA7FB"/>
    </a:folHlink>
  </a:clrScheme>
  <a:fontScheme name="Balónky">
    <a:majorFont>
      <a:latin typeface="Trebuchet MS"/>
      <a:ea typeface=""/>
      <a:cs typeface=""/>
    </a:majorFont>
    <a:minorFont>
      <a:latin typeface="Trebuchet MS"/>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Vlastní 6">
    <a:dk1>
      <a:srgbClr val="000000"/>
    </a:dk1>
    <a:lt1>
      <a:sysClr val="window" lastClr="FFFFFF"/>
    </a:lt1>
    <a:dk2>
      <a:srgbClr val="000000"/>
    </a:dk2>
    <a:lt2>
      <a:srgbClr val="F2F2F2"/>
    </a:lt2>
    <a:accent1>
      <a:srgbClr val="E7B13D"/>
    </a:accent1>
    <a:accent2>
      <a:srgbClr val="3D67BC"/>
    </a:accent2>
    <a:accent3>
      <a:srgbClr val="274073"/>
    </a:accent3>
    <a:accent4>
      <a:srgbClr val="84848E"/>
    </a:accent4>
    <a:accent5>
      <a:srgbClr val="D8D8D8"/>
    </a:accent5>
    <a:accent6>
      <a:srgbClr val="DDDCE0"/>
    </a:accent6>
    <a:hlink>
      <a:srgbClr val="1919FF"/>
    </a:hlink>
    <a:folHlink>
      <a:srgbClr val="00005F"/>
    </a:folHlink>
  </a:clrScheme>
  <a:fontScheme name="Paliativní péče">
    <a:majorFont>
      <a:latin typeface="Calibri"/>
      <a:ea typeface=""/>
      <a:cs typeface=""/>
    </a:majorFont>
    <a:minorFont>
      <a:latin typeface="Calibri"/>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Vlastní 6">
    <a:dk1>
      <a:srgbClr val="000000"/>
    </a:dk1>
    <a:lt1>
      <a:sysClr val="window" lastClr="FFFFFF"/>
    </a:lt1>
    <a:dk2>
      <a:srgbClr val="000000"/>
    </a:dk2>
    <a:lt2>
      <a:srgbClr val="F2F2F2"/>
    </a:lt2>
    <a:accent1>
      <a:srgbClr val="E7B13D"/>
    </a:accent1>
    <a:accent2>
      <a:srgbClr val="3D67BC"/>
    </a:accent2>
    <a:accent3>
      <a:srgbClr val="274073"/>
    </a:accent3>
    <a:accent4>
      <a:srgbClr val="84848E"/>
    </a:accent4>
    <a:accent5>
      <a:srgbClr val="D8D8D8"/>
    </a:accent5>
    <a:accent6>
      <a:srgbClr val="DDDCE0"/>
    </a:accent6>
    <a:hlink>
      <a:srgbClr val="1919FF"/>
    </a:hlink>
    <a:folHlink>
      <a:srgbClr val="00005F"/>
    </a:folHlink>
  </a:clrScheme>
  <a:fontScheme name="Paliativní péče">
    <a:majorFont>
      <a:latin typeface="Calibri"/>
      <a:ea typeface=""/>
      <a:cs typeface=""/>
    </a:majorFont>
    <a:minorFont>
      <a:latin typeface="Calibri"/>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Vlastní 6">
    <a:dk1>
      <a:srgbClr val="000000"/>
    </a:dk1>
    <a:lt1>
      <a:sysClr val="window" lastClr="FFFFFF"/>
    </a:lt1>
    <a:dk2>
      <a:srgbClr val="000000"/>
    </a:dk2>
    <a:lt2>
      <a:srgbClr val="F2F2F2"/>
    </a:lt2>
    <a:accent1>
      <a:srgbClr val="E7B13D"/>
    </a:accent1>
    <a:accent2>
      <a:srgbClr val="3D67BC"/>
    </a:accent2>
    <a:accent3>
      <a:srgbClr val="274073"/>
    </a:accent3>
    <a:accent4>
      <a:srgbClr val="84848E"/>
    </a:accent4>
    <a:accent5>
      <a:srgbClr val="D8D8D8"/>
    </a:accent5>
    <a:accent6>
      <a:srgbClr val="DDDCE0"/>
    </a:accent6>
    <a:hlink>
      <a:srgbClr val="1919FF"/>
    </a:hlink>
    <a:folHlink>
      <a:srgbClr val="00005F"/>
    </a:folHlink>
  </a:clrScheme>
  <a:fontScheme name="Paliativní péče">
    <a:majorFont>
      <a:latin typeface="Calibri"/>
      <a:ea typeface=""/>
      <a:cs typeface=""/>
    </a:majorFont>
    <a:minorFont>
      <a:latin typeface="Calibri"/>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4DD5D7E3BC75464781B5563E613B2ED6" ma:contentTypeVersion="14" ma:contentTypeDescription="Vytvoří nový dokument" ma:contentTypeScope="" ma:versionID="f18868c5186550599af04f030b73d689">
  <xsd:schema xmlns:xsd="http://www.w3.org/2001/XMLSchema" xmlns:xs="http://www.w3.org/2001/XMLSchema" xmlns:p="http://schemas.microsoft.com/office/2006/metadata/properties" xmlns:ns3="504245e9-5d8d-493c-b430-15ab26d0fadd" xmlns:ns4="a82729c4-b222-4718-a125-00e8f64353a0" targetNamespace="http://schemas.microsoft.com/office/2006/metadata/properties" ma:root="true" ma:fieldsID="8b61447907934e22ad6a1b6b0b77bd93" ns3:_="" ns4:_="">
    <xsd:import namespace="504245e9-5d8d-493c-b430-15ab26d0fadd"/>
    <xsd:import namespace="a82729c4-b222-4718-a125-00e8f64353a0"/>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LengthInSeconds" minOccurs="0"/>
                <xsd:element ref="ns3:MediaServiceAutoKeyPoints" minOccurs="0"/>
                <xsd:element ref="ns3:MediaServiceKeyPoint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4245e9-5d8d-493c-b430-15ab26d0fa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82729c4-b222-4718-a125-00e8f64353a0" elementFormDefault="qualified">
    <xsd:import namespace="http://schemas.microsoft.com/office/2006/documentManagement/types"/>
    <xsd:import namespace="http://schemas.microsoft.com/office/infopath/2007/PartnerControls"/>
    <xsd:element name="SharedWithUsers" ma:index="10"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dílené s podrobnostmi" ma:internalName="SharedWithDetails" ma:readOnly="true">
      <xsd:simpleType>
        <xsd:restriction base="dms:Note">
          <xsd:maxLength value="255"/>
        </xsd:restriction>
      </xsd:simpleType>
    </xsd:element>
    <xsd:element name="SharingHintHash" ma:index="12" nillable="true" ma:displayName="Hodnota hash upozornění na sdílení"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7E40B2-01E4-47D0-AEBC-47456A363440}">
  <ds:schemaRefs>
    <ds:schemaRef ds:uri="http://schemas.microsoft.com/office/2006/metadata/propertie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www.w3.org/XML/1998/namespace"/>
    <ds:schemaRef ds:uri="http://purl.org/dc/elements/1.1/"/>
    <ds:schemaRef ds:uri="a82729c4-b222-4718-a125-00e8f64353a0"/>
    <ds:schemaRef ds:uri="504245e9-5d8d-493c-b430-15ab26d0fadd"/>
    <ds:schemaRef ds:uri="http://purl.org/dc/terms/"/>
  </ds:schemaRefs>
</ds:datastoreItem>
</file>

<file path=customXml/itemProps2.xml><?xml version="1.0" encoding="utf-8"?>
<ds:datastoreItem xmlns:ds="http://schemas.openxmlformats.org/officeDocument/2006/customXml" ds:itemID="{4133997B-0702-4D58-A550-1B4E5E5A954E}">
  <ds:schemaRefs>
    <ds:schemaRef ds:uri="http://schemas.microsoft.com/sharepoint/v3/contenttype/forms"/>
  </ds:schemaRefs>
</ds:datastoreItem>
</file>

<file path=customXml/itemProps3.xml><?xml version="1.0" encoding="utf-8"?>
<ds:datastoreItem xmlns:ds="http://schemas.openxmlformats.org/officeDocument/2006/customXml" ds:itemID="{5F29682F-0C6E-4250-81C0-A81B8A9CFC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04245e9-5d8d-493c-b430-15ab26d0fadd"/>
    <ds:schemaRef ds:uri="a82729c4-b222-4718-a125-00e8f64353a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3259</TotalTime>
  <Words>9761</Words>
  <Application>Microsoft Office PowerPoint</Application>
  <PresentationFormat>Širokoúhlá obrazovka</PresentationFormat>
  <Paragraphs>1707</Paragraphs>
  <Slides>71</Slides>
  <Notes>8</Notes>
  <HiddenSlides>0</HiddenSlides>
  <MMClips>0</MMClips>
  <ScaleCrop>false</ScaleCrop>
  <HeadingPairs>
    <vt:vector size="6" baseType="variant">
      <vt:variant>
        <vt:lpstr>Použitá písma</vt:lpstr>
      </vt:variant>
      <vt:variant>
        <vt:i4>8</vt:i4>
      </vt:variant>
      <vt:variant>
        <vt:lpstr>Motiv</vt:lpstr>
      </vt:variant>
      <vt:variant>
        <vt:i4>8</vt:i4>
      </vt:variant>
      <vt:variant>
        <vt:lpstr>Nadpisy snímků</vt:lpstr>
      </vt:variant>
      <vt:variant>
        <vt:i4>71</vt:i4>
      </vt:variant>
    </vt:vector>
  </HeadingPairs>
  <TitlesOfParts>
    <vt:vector size="87" baseType="lpstr">
      <vt:lpstr>Algerian</vt:lpstr>
      <vt:lpstr>Arial</vt:lpstr>
      <vt:lpstr>Arial Black</vt:lpstr>
      <vt:lpstr>Calibri</vt:lpstr>
      <vt:lpstr>Calibri Light</vt:lpstr>
      <vt:lpstr>Euphemia</vt:lpstr>
      <vt:lpstr>Trebuchet MS</vt:lpstr>
      <vt:lpstr>Wingdings</vt:lpstr>
      <vt:lpstr>Motiv Office</vt:lpstr>
      <vt:lpstr>4_Motiv Office</vt:lpstr>
      <vt:lpstr>1_Motiv Office</vt:lpstr>
      <vt:lpstr>9_Motiv Office</vt:lpstr>
      <vt:lpstr>10_Motiv Office</vt:lpstr>
      <vt:lpstr>18_Motiv Office</vt:lpstr>
      <vt:lpstr>6_Motiv Office</vt:lpstr>
      <vt:lpstr>7_Motiv Office</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NZIS představuje hlavní zdroj centrálních dat pro prediktivní modely vývoje potřeb zdravotní péče</vt:lpstr>
      <vt:lpstr>NZIS představuje hlavní zdroj centrálních dat pro prediktivní modely vývoje potřeb zdravotní péče</vt:lpstr>
      <vt:lpstr>NZIS představuje hlavní zdroj centrálních dat pro prediktivní modely vývoje potřeb zdravotní péče</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Personální kapacity ve zdravotnictví: publikované datové souhrny a otevřená data</vt:lpstr>
      <vt:lpstr>Personální kapacity ve zdravotnictví: publikované datové souhrny a otevřená data</vt:lpstr>
      <vt:lpstr>Prezentace aplikace PowerPoint</vt:lpstr>
      <vt:lpstr>Prezentace aplikace PowerPoint</vt:lpstr>
      <vt:lpstr>Prezentace aplikace PowerPoint</vt:lpstr>
      <vt:lpstr>Prezentace aplikace PowerPoint</vt:lpstr>
      <vt:lpstr>Prezentace aplikace PowerPoint</vt:lpstr>
      <vt:lpstr>Celkový přehled počtu poprvé zapsaných v oboru Všeobecné lékařství dle typu studia</vt:lpstr>
      <vt:lpstr>Celkový přehled počtu absolventů všeobecného lékařství dle typu studia </vt:lpstr>
      <vt:lpstr>Absolventi studia VL v drtivé většině nastupují do pracovního poměru / dalšího studia v českém zdravotnictví. Toto platí dlouhodobě a zejména pro absolventy s českým občanstvím.    </vt:lpstr>
      <vt:lpstr>Absolventi všeobecného lékařství v ČJ a jejich aktuální zaměstnání podle státní příslušnosti</vt:lpstr>
      <vt:lpstr>Prezentace aplikace PowerPoint</vt:lpstr>
      <vt:lpstr>Samostatné ordinace (ambulance) v ČR: suma úvazků na 100 000 obyvatel (k 31. 12. 2023)</vt:lpstr>
      <vt:lpstr>Úvazky lékařů v ambulantních zařízeních na 100 tis. obyvatel v r. 2023</vt:lpstr>
      <vt:lpstr>Úvazky lékařů v ambulantních zařízeních na 100 tis. obyvatel v r. 2023</vt:lpstr>
      <vt:lpstr>Regionální rozložení úvazků sester na 1000 obyvatel v různých segmentech lůžkové péče </vt:lpstr>
      <vt:lpstr>Prezentace aplikace PowerPoint</vt:lpstr>
      <vt:lpstr>Obory s nejvyšším počtem lékařů, dle podílu lékařů 60+</vt:lpstr>
      <vt:lpstr>Všeobecná sestra: věková struktura v roce 2022</vt:lpstr>
      <vt:lpstr>§ 5 Všeobecná sestra: věk v rozložení dle krajů a typů péče v roce 2022</vt:lpstr>
      <vt:lpstr>Prezentace aplikace PowerPoint</vt:lpstr>
      <vt:lpstr>Prezentace aplikace PowerPoint</vt:lpstr>
      <vt:lpstr>Dynamika počtu ordinací praktických lékařů pro děti a dorost  v letech 2018-2023 </vt:lpstr>
      <vt:lpstr>Praktičtí lékaři pro děti a dorost aktivní: rok 2021 -&gt; 2023</vt:lpstr>
      <vt:lpstr>Parametry navyšující rizikové skóre pro chybějící kapacitu </vt:lpstr>
      <vt:lpstr>Rozložení rizika není mezi regiony rovnoměrné </vt:lpstr>
      <vt:lpstr>Prezentace aplikace PowerPoint</vt:lpstr>
      <vt:lpstr>Výpočet potřebných úvazků dle stavu lůžkového fondu v roce 2023</vt:lpstr>
      <vt:lpstr>Výpočet potřebných úvazků dle stavu lůžkového fondu v roce 2023</vt:lpstr>
      <vt:lpstr>Ukázka komplexního hodnocení zátěže ošetřovatelského personálu u standardního lůžka</vt:lpstr>
      <vt:lpstr>Prezentace aplikace PowerPoint</vt:lpstr>
      <vt:lpstr>Portál zdravotnických ukazatelů (PZU) </vt:lpstr>
      <vt:lpstr>Pozice PZU v procesu zpracování a prezentace datového úložiště NZIS</vt:lpstr>
      <vt:lpstr>Pozice PZU v procesu zpracování a prezentace datového úložiště NZIS</vt:lpstr>
      <vt:lpstr>Systém má implementované procedury pro automatizované generování ukazatelů PZU</vt:lpstr>
      <vt:lpstr>Ukázka metadat ukazatelů PZU</vt:lpstr>
      <vt:lpstr>Prezentace aplikace PowerPoint</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Bartůněk Vladimír</dc:creator>
  <cp:lastModifiedBy>Hanibalová Klára</cp:lastModifiedBy>
  <cp:revision>197</cp:revision>
  <dcterms:created xsi:type="dcterms:W3CDTF">2021-09-27T11:03:38Z</dcterms:created>
  <dcterms:modified xsi:type="dcterms:W3CDTF">2024-09-24T19:35:53Z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0x0101004DD5D7E3BC75464781B5563E613B2ED6</vt:lpwstr>
  </property>
</Properties>
</file>