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.xml" ContentType="application/vnd.openxmlformats-officedocument.presentationml.tags+xml"/>
  <Override PartName="/ppt/charts/chartEx1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Ex2.xml" ContentType="application/vnd.ms-office.chartex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tags/tag7.xml" ContentType="application/vnd.openxmlformats-officedocument.presentationml.tags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ags/tag11.xml" ContentType="application/vnd.openxmlformats-officedocument.presentationml.tags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6.xml" ContentType="application/vnd.openxmlformats-officedocument.drawingml.chart+xml"/>
  <Override PartName="/ppt/theme/themeOverride7.xml" ContentType="application/vnd.openxmlformats-officedocument.themeOverride+xml"/>
  <Override PartName="/ppt/charts/chart17.xml" ContentType="application/vnd.openxmlformats-officedocument.drawingml.chart+xml"/>
  <Override PartName="/ppt/theme/themeOverride8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8.xml" ContentType="application/vnd.openxmlformats-officedocument.drawingml.chart+xml"/>
  <Override PartName="/ppt/theme/themeOverride9.xml" ContentType="application/vnd.openxmlformats-officedocument.themeOverride+xml"/>
  <Override PartName="/ppt/charts/chart19.xml" ContentType="application/vnd.openxmlformats-officedocument.drawingml.chart+xml"/>
  <Override PartName="/ppt/theme/themeOverride10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charts/chart20.xml" ContentType="application/vnd.openxmlformats-officedocument.drawingml.chart+xml"/>
  <Override PartName="/ppt/theme/themeOverride11.xml" ContentType="application/vnd.openxmlformats-officedocument.themeOverride+xml"/>
  <Override PartName="/ppt/charts/chart21.xml" ContentType="application/vnd.openxmlformats-officedocument.drawingml.chart+xml"/>
  <Override PartName="/ppt/theme/themeOverride12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22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charts/chart23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79" r:id="rId3"/>
  </p:sldMasterIdLst>
  <p:notesMasterIdLst>
    <p:notesMasterId r:id="rId44"/>
  </p:notesMasterIdLst>
  <p:sldIdLst>
    <p:sldId id="256" r:id="rId4"/>
    <p:sldId id="257" r:id="rId5"/>
    <p:sldId id="5403" r:id="rId6"/>
    <p:sldId id="5453" r:id="rId7"/>
    <p:sldId id="5407" r:id="rId8"/>
    <p:sldId id="5456" r:id="rId9"/>
    <p:sldId id="5417" r:id="rId10"/>
    <p:sldId id="5408" r:id="rId11"/>
    <p:sldId id="5409" r:id="rId12"/>
    <p:sldId id="312" r:id="rId13"/>
    <p:sldId id="5411" r:id="rId14"/>
    <p:sldId id="5459" r:id="rId15"/>
    <p:sldId id="5413" r:id="rId16"/>
    <p:sldId id="5414" r:id="rId17"/>
    <p:sldId id="5415" r:id="rId18"/>
    <p:sldId id="5416" r:id="rId19"/>
    <p:sldId id="5460" r:id="rId20"/>
    <p:sldId id="5419" r:id="rId21"/>
    <p:sldId id="5420" r:id="rId22"/>
    <p:sldId id="5421" r:id="rId23"/>
    <p:sldId id="5422" r:id="rId24"/>
    <p:sldId id="5424" r:id="rId25"/>
    <p:sldId id="5425" r:id="rId26"/>
    <p:sldId id="5455" r:id="rId27"/>
    <p:sldId id="2147479287" r:id="rId28"/>
    <p:sldId id="5533" r:id="rId29"/>
    <p:sldId id="2147479284" r:id="rId30"/>
    <p:sldId id="2145707134" r:id="rId31"/>
    <p:sldId id="2145707136" r:id="rId32"/>
    <p:sldId id="5578" r:id="rId33"/>
    <p:sldId id="2147479282" r:id="rId34"/>
    <p:sldId id="2147479283" r:id="rId35"/>
    <p:sldId id="5229" r:id="rId36"/>
    <p:sldId id="4954" r:id="rId37"/>
    <p:sldId id="408" r:id="rId38"/>
    <p:sldId id="2147479280" r:id="rId39"/>
    <p:sldId id="2147479279" r:id="rId40"/>
    <p:sldId id="5237" r:id="rId41"/>
    <p:sldId id="2145707354" r:id="rId42"/>
    <p:sldId id="5239" r:id="rId4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4E81BE-D4F6-29B0-58D3-9673C0D96DBF}" name="Troch Tomáš, Mgr." initials="TT" userId="S::MZUtrocht@mznet.cz::96061f39-93c8-4106-b784-4d160b58999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2E5980"/>
    <a:srgbClr val="D71440"/>
    <a:srgbClr val="B9B9B9"/>
    <a:srgbClr val="FFFFFF"/>
    <a:srgbClr val="003A63"/>
    <a:srgbClr val="7F99B1"/>
    <a:srgbClr val="4D7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31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microsoft.com/office/2018/10/relationships/authors" Target="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8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9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1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12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Se&#353;it1" TargetMode="External"/><Relationship Id="rId4" Type="http://schemas.openxmlformats.org/officeDocument/2006/relationships/themeOverride" Target="../theme/themeOverride5.xm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oleObject" Target="Se&#353;it1" TargetMode="External"/><Relationship Id="rId4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Paušál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List1!$B$2:$B$5</c:f>
              <c:numCache>
                <c:formatCode>0%</c:formatCode>
                <c:ptCount val="4"/>
                <c:pt idx="0" formatCode="0.00%">
                  <c:v>0.53925613292336949</c:v>
                </c:pt>
                <c:pt idx="1">
                  <c:v>0.51700000000000002</c:v>
                </c:pt>
                <c:pt idx="2">
                  <c:v>0.47801009959127561</c:v>
                </c:pt>
                <c:pt idx="3" formatCode="General">
                  <c:v>0.45273303568896217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1B-4BFA-9048-A97C6D8003B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Sbližované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List1!$C$2:$C$5</c:f>
              <c:numCache>
                <c:formatCode>0%</c:formatCode>
                <c:ptCount val="4"/>
                <c:pt idx="0" formatCode="0.00%">
                  <c:v>0.42771485156940525</c:v>
                </c:pt>
                <c:pt idx="1">
                  <c:v>0.38100000000000001</c:v>
                </c:pt>
                <c:pt idx="2">
                  <c:v>0.3440044984094921</c:v>
                </c:pt>
                <c:pt idx="3" formatCode="General">
                  <c:v>0.29934611352548041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1B-4BFA-9048-A97C6D8003B2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Případový paušál 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List1!$D$2:$D$5</c:f>
              <c:numCache>
                <c:formatCode>0%</c:formatCode>
                <c:ptCount val="4"/>
                <c:pt idx="0" formatCode="0.00%">
                  <c:v>3.3029015507225215E-2</c:v>
                </c:pt>
                <c:pt idx="1">
                  <c:v>0.10199999999999999</c:v>
                </c:pt>
                <c:pt idx="2">
                  <c:v>0.17798540199923241</c:v>
                </c:pt>
                <c:pt idx="3" formatCode="General">
                  <c:v>0.24792085078555745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1B-4BFA-9048-A97C6D800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1519487"/>
        <c:axId val="1515327"/>
      </c:barChart>
      <c:catAx>
        <c:axId val="151948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15327"/>
        <c:crosses val="autoZero"/>
        <c:auto val="1"/>
        <c:lblAlgn val="ctr"/>
        <c:lblOffset val="100"/>
        <c:noMultiLvlLbl val="0"/>
      </c:catAx>
      <c:valAx>
        <c:axId val="1515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19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31461623191362E-2"/>
          <c:y val="7.6042478835232769E-2"/>
          <c:w val="0.90502323617343194"/>
          <c:h val="0.82016721686766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Typ I - FN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DE-4B2D-A144-D6A891202155}"/>
              </c:ext>
            </c:extLst>
          </c:dPt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List1!$B$2:$B$99</c:f>
              <c:numCache>
                <c:formatCode>General</c:formatCode>
                <c:ptCount val="98"/>
                <c:pt idx="0">
                  <c:v>0</c:v>
                </c:pt>
                <c:pt idx="1">
                  <c:v>484</c:v>
                </c:pt>
                <c:pt idx="2">
                  <c:v>352.8</c:v>
                </c:pt>
                <c:pt idx="3">
                  <c:v>347.2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256.39999999999998</c:v>
                </c:pt>
                <c:pt idx="8">
                  <c:v>245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162.19999999999999</c:v>
                </c:pt>
                <c:pt idx="13">
                  <c:v>0</c:v>
                </c:pt>
                <c:pt idx="14">
                  <c:v>157.19999999999999</c:v>
                </c:pt>
                <c:pt idx="15">
                  <c:v>145.6</c:v>
                </c:pt>
                <c:pt idx="16">
                  <c:v>0</c:v>
                </c:pt>
                <c:pt idx="17">
                  <c:v>0</c:v>
                </c:pt>
                <c:pt idx="18">
                  <c:v>127.8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92.8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10.8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0.2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DE-4B2D-A144-D6A891202155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Typ I - Spec ZZ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List1!$C$2:$C$99</c:f>
              <c:numCache>
                <c:formatCode>General</c:formatCode>
                <c:ptCount val="98"/>
                <c:pt idx="0">
                  <c:v>998.4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331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3DE-4B2D-A144-D6A891202155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Typ I - VK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List1!$D$2:$D$99</c:f>
              <c:numCache>
                <c:formatCode>General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262.39999999999998</c:v>
                </c:pt>
                <c:pt idx="7">
                  <c:v>0</c:v>
                </c:pt>
                <c:pt idx="8">
                  <c:v>0</c:v>
                </c:pt>
                <c:pt idx="9">
                  <c:v>211.4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136.6</c:v>
                </c:pt>
                <c:pt idx="18">
                  <c:v>0</c:v>
                </c:pt>
                <c:pt idx="19">
                  <c:v>119</c:v>
                </c:pt>
                <c:pt idx="20">
                  <c:v>114</c:v>
                </c:pt>
                <c:pt idx="21">
                  <c:v>109.8</c:v>
                </c:pt>
                <c:pt idx="22">
                  <c:v>109.6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97.8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25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1.4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DE-4B2D-A144-D6A891202155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Typ II</c:v>
                </c:pt>
              </c:strCache>
            </c:strRef>
          </c:tx>
          <c:spPr>
            <a:solidFill>
              <a:srgbClr val="A6A6A6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List1!$E$2:$E$99</c:f>
              <c:numCache>
                <c:formatCode>General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274.60000000000002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196.8</c:v>
                </c:pt>
                <c:pt idx="11">
                  <c:v>182</c:v>
                </c:pt>
                <c:pt idx="12">
                  <c:v>0</c:v>
                </c:pt>
                <c:pt idx="13">
                  <c:v>157.4</c:v>
                </c:pt>
                <c:pt idx="14">
                  <c:v>0</c:v>
                </c:pt>
                <c:pt idx="15">
                  <c:v>0</c:v>
                </c:pt>
                <c:pt idx="16">
                  <c:v>138.6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108.6</c:v>
                </c:pt>
                <c:pt idx="24">
                  <c:v>100.4</c:v>
                </c:pt>
                <c:pt idx="25">
                  <c:v>100</c:v>
                </c:pt>
                <c:pt idx="26">
                  <c:v>99</c:v>
                </c:pt>
                <c:pt idx="27">
                  <c:v>0</c:v>
                </c:pt>
                <c:pt idx="28">
                  <c:v>0</c:v>
                </c:pt>
                <c:pt idx="29">
                  <c:v>90</c:v>
                </c:pt>
                <c:pt idx="30">
                  <c:v>75.2</c:v>
                </c:pt>
                <c:pt idx="31">
                  <c:v>68.2</c:v>
                </c:pt>
                <c:pt idx="32">
                  <c:v>67.599999999999994</c:v>
                </c:pt>
                <c:pt idx="33">
                  <c:v>66.8</c:v>
                </c:pt>
                <c:pt idx="34">
                  <c:v>65.8</c:v>
                </c:pt>
                <c:pt idx="35">
                  <c:v>65</c:v>
                </c:pt>
                <c:pt idx="36">
                  <c:v>65</c:v>
                </c:pt>
                <c:pt idx="37">
                  <c:v>59.8</c:v>
                </c:pt>
                <c:pt idx="38">
                  <c:v>57</c:v>
                </c:pt>
                <c:pt idx="39">
                  <c:v>56.8</c:v>
                </c:pt>
                <c:pt idx="40">
                  <c:v>55.4</c:v>
                </c:pt>
                <c:pt idx="41">
                  <c:v>54.6</c:v>
                </c:pt>
                <c:pt idx="42">
                  <c:v>54.6</c:v>
                </c:pt>
                <c:pt idx="43">
                  <c:v>52.2</c:v>
                </c:pt>
                <c:pt idx="44">
                  <c:v>51</c:v>
                </c:pt>
                <c:pt idx="45">
                  <c:v>50</c:v>
                </c:pt>
                <c:pt idx="46">
                  <c:v>44.6</c:v>
                </c:pt>
                <c:pt idx="47">
                  <c:v>42.8</c:v>
                </c:pt>
                <c:pt idx="48">
                  <c:v>41</c:v>
                </c:pt>
                <c:pt idx="49">
                  <c:v>38</c:v>
                </c:pt>
                <c:pt idx="50">
                  <c:v>32.200000000000003</c:v>
                </c:pt>
                <c:pt idx="51">
                  <c:v>30.4</c:v>
                </c:pt>
                <c:pt idx="52">
                  <c:v>28.6</c:v>
                </c:pt>
                <c:pt idx="53">
                  <c:v>25.6</c:v>
                </c:pt>
                <c:pt idx="54">
                  <c:v>0</c:v>
                </c:pt>
                <c:pt idx="55">
                  <c:v>25</c:v>
                </c:pt>
                <c:pt idx="56">
                  <c:v>24.6</c:v>
                </c:pt>
                <c:pt idx="57">
                  <c:v>24.2</c:v>
                </c:pt>
                <c:pt idx="58">
                  <c:v>23</c:v>
                </c:pt>
                <c:pt idx="59">
                  <c:v>22.4</c:v>
                </c:pt>
                <c:pt idx="60">
                  <c:v>21.8</c:v>
                </c:pt>
                <c:pt idx="61">
                  <c:v>16</c:v>
                </c:pt>
                <c:pt idx="62">
                  <c:v>14.2</c:v>
                </c:pt>
                <c:pt idx="63">
                  <c:v>13.2</c:v>
                </c:pt>
                <c:pt idx="64">
                  <c:v>12.6</c:v>
                </c:pt>
                <c:pt idx="65">
                  <c:v>0</c:v>
                </c:pt>
                <c:pt idx="66">
                  <c:v>9.6</c:v>
                </c:pt>
                <c:pt idx="67">
                  <c:v>9.4</c:v>
                </c:pt>
                <c:pt idx="68">
                  <c:v>8</c:v>
                </c:pt>
                <c:pt idx="69">
                  <c:v>7.4</c:v>
                </c:pt>
                <c:pt idx="70">
                  <c:v>6.4</c:v>
                </c:pt>
                <c:pt idx="71">
                  <c:v>5.6</c:v>
                </c:pt>
                <c:pt idx="72">
                  <c:v>5.2</c:v>
                </c:pt>
                <c:pt idx="73">
                  <c:v>5.2</c:v>
                </c:pt>
                <c:pt idx="74">
                  <c:v>4.2</c:v>
                </c:pt>
                <c:pt idx="75">
                  <c:v>1.4</c:v>
                </c:pt>
                <c:pt idx="76">
                  <c:v>1.4</c:v>
                </c:pt>
                <c:pt idx="77">
                  <c:v>1.4</c:v>
                </c:pt>
                <c:pt idx="78">
                  <c:v>0</c:v>
                </c:pt>
                <c:pt idx="79">
                  <c:v>1.2</c:v>
                </c:pt>
                <c:pt idx="80">
                  <c:v>1</c:v>
                </c:pt>
                <c:pt idx="81">
                  <c:v>1</c:v>
                </c:pt>
                <c:pt idx="82">
                  <c:v>0.8</c:v>
                </c:pt>
                <c:pt idx="83">
                  <c:v>0.8</c:v>
                </c:pt>
                <c:pt idx="84">
                  <c:v>0.6</c:v>
                </c:pt>
                <c:pt idx="85">
                  <c:v>0.4</c:v>
                </c:pt>
                <c:pt idx="86">
                  <c:v>0.4</c:v>
                </c:pt>
                <c:pt idx="87">
                  <c:v>0.4</c:v>
                </c:pt>
                <c:pt idx="88">
                  <c:v>0.4</c:v>
                </c:pt>
                <c:pt idx="89">
                  <c:v>0.2</c:v>
                </c:pt>
                <c:pt idx="90">
                  <c:v>0.2</c:v>
                </c:pt>
                <c:pt idx="91">
                  <c:v>0.2</c:v>
                </c:pt>
                <c:pt idx="92">
                  <c:v>0.2</c:v>
                </c:pt>
                <c:pt idx="93">
                  <c:v>0</c:v>
                </c:pt>
                <c:pt idx="94">
                  <c:v>0.2</c:v>
                </c:pt>
                <c:pt idx="95">
                  <c:v>0.2</c:v>
                </c:pt>
                <c:pt idx="96">
                  <c:v>0.2</c:v>
                </c:pt>
                <c:pt idx="97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DE-4B2D-A144-D6A8912021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190600031"/>
        <c:axId val="1416453231"/>
      </c:barChart>
      <c:catAx>
        <c:axId val="1190600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16453231"/>
        <c:crosses val="autoZero"/>
        <c:auto val="1"/>
        <c:lblAlgn val="ctr"/>
        <c:lblOffset val="100"/>
        <c:tickLblSkip val="2"/>
        <c:noMultiLvlLbl val="0"/>
      </c:catAx>
      <c:valAx>
        <c:axId val="1416453231"/>
        <c:scaling>
          <c:orientation val="minMax"/>
          <c:max val="1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cs-CZ" sz="13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Průměrný počet HP za 1 rok</a:t>
                </a:r>
              </a:p>
            </c:rich>
          </c:tx>
          <c:layout>
            <c:manualLayout>
              <c:xMode val="edge"/>
              <c:yMode val="edge"/>
              <c:x val="1.0534397562910773E-2"/>
              <c:y val="0.155125578540501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cs-CZ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90600031"/>
        <c:crosses val="autoZero"/>
        <c:crossBetween val="between"/>
        <c:majorUnit val="100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7B-4386-A0B8-AD6649F3C36A}"/>
                </c:ext>
              </c:extLst>
            </c:dLbl>
            <c:dLbl>
              <c:idx val="1"/>
              <c:layout>
                <c:manualLayout>
                  <c:x val="0"/>
                  <c:y val="1.1247488134785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7B-4386-A0B8-AD6649F3C36A}"/>
                </c:ext>
              </c:extLst>
            </c:dLbl>
            <c:dLbl>
              <c:idx val="2"/>
              <c:layout>
                <c:manualLayout>
                  <c:x val="-1.350506191347977E-16"/>
                  <c:y val="5.62374406739282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07B-4386-A0B8-AD6649F3C36A}"/>
                </c:ext>
              </c:extLst>
            </c:dLbl>
            <c:dLbl>
              <c:idx val="3"/>
              <c:layout>
                <c:manualLayout>
                  <c:x val="0"/>
                  <c:y val="1.6871232202178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7B-4386-A0B8-AD6649F3C3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4-007B-4386-A0B8-AD6649F3C36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tx1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27.205882352941174</c:v>
                </c:pt>
                <c:pt idx="1">
                  <c:v>33.75</c:v>
                </c:pt>
                <c:pt idx="2">
                  <c:v>34.939759036144579</c:v>
                </c:pt>
                <c:pt idx="3">
                  <c:v>46.405228758169933</c:v>
                </c:pt>
                <c:pt idx="4">
                  <c:v>43.70860927152318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07B-4386-A0B8-AD6649F3C36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07B-4386-A0B8-AD6649F3C36A}"/>
                </c:ext>
              </c:extLst>
            </c:dLbl>
            <c:dLbl>
              <c:idx val="1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07B-4386-A0B8-AD6649F3C36A}"/>
                </c:ext>
              </c:extLst>
            </c:dLbl>
            <c:dLbl>
              <c:idx val="2"/>
              <c:layout>
                <c:manualLayout>
                  <c:x val="-1.350506191347977E-16"/>
                  <c:y val="-1.124748813478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07B-4386-A0B8-AD6649F3C36A}"/>
                </c:ext>
              </c:extLst>
            </c:dLbl>
            <c:dLbl>
              <c:idx val="3"/>
              <c:layout>
                <c:manualLayout>
                  <c:x val="0"/>
                  <c:y val="-1.687123220217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07B-4386-A0B8-AD6649F3C3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A-007B-4386-A0B8-AD6649F3C36A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CVSP</c:v>
                </c:pt>
              </c:strCache>
            </c:strRef>
          </c:tx>
          <c:spPr>
            <a:solidFill>
              <a:srgbClr val="C00000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Sheet1!$B$5:$F$5</c:f>
              <c:numCache>
                <c:formatCode>0.0</c:formatCode>
                <c:ptCount val="5"/>
                <c:pt idx="0">
                  <c:v>72.794117647058826</c:v>
                </c:pt>
                <c:pt idx="1">
                  <c:v>66.25</c:v>
                </c:pt>
                <c:pt idx="2">
                  <c:v>65.060240963855421</c:v>
                </c:pt>
                <c:pt idx="3">
                  <c:v>53.594771241830067</c:v>
                </c:pt>
                <c:pt idx="4">
                  <c:v>56.29139072847682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07B-4386-A0B8-AD6649F3C3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028986287"/>
        <c:axId val="1028994607"/>
      </c:barChart>
      <c:catAx>
        <c:axId val="1028986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94607"/>
        <c:crossesAt val="0"/>
        <c:auto val="1"/>
        <c:lblAlgn val="ctr"/>
        <c:lblOffset val="100"/>
        <c:noMultiLvlLbl val="0"/>
      </c:catAx>
      <c:valAx>
        <c:axId val="1028994607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86287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1BF-4752-982B-4BCF4838618D}"/>
                </c:ext>
              </c:extLst>
            </c:dLbl>
            <c:dLbl>
              <c:idx val="1"/>
              <c:layout>
                <c:manualLayout>
                  <c:x val="0"/>
                  <c:y val="1.1247488134785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1BF-4752-982B-4BCF4838618D}"/>
                </c:ext>
              </c:extLst>
            </c:dLbl>
            <c:dLbl>
              <c:idx val="2"/>
              <c:layout>
                <c:manualLayout>
                  <c:x val="-1.350506191347977E-16"/>
                  <c:y val="5.62374406739282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1BF-4752-982B-4BCF4838618D}"/>
                </c:ext>
              </c:extLst>
            </c:dLbl>
            <c:dLbl>
              <c:idx val="3"/>
              <c:layout>
                <c:manualLayout>
                  <c:x val="0"/>
                  <c:y val="1.6871232202178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1BF-4752-982B-4BCF483861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4-E1BF-4752-982B-4BCF4838618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tx1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47.775947281713343</c:v>
                </c:pt>
                <c:pt idx="1">
                  <c:v>47.818499127399647</c:v>
                </c:pt>
                <c:pt idx="2">
                  <c:v>45.293072824156305</c:v>
                </c:pt>
                <c:pt idx="3">
                  <c:v>44.047619047619044</c:v>
                </c:pt>
                <c:pt idx="4">
                  <c:v>43.037974683544306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1BF-4752-982B-4BCF4838618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1BF-4752-982B-4BCF4838618D}"/>
                </c:ext>
              </c:extLst>
            </c:dLbl>
            <c:dLbl>
              <c:idx val="1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1BF-4752-982B-4BCF4838618D}"/>
                </c:ext>
              </c:extLst>
            </c:dLbl>
            <c:dLbl>
              <c:idx val="2"/>
              <c:layout>
                <c:manualLayout>
                  <c:x val="-1.350506191347977E-16"/>
                  <c:y val="-1.124748813478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1BF-4752-982B-4BCF4838618D}"/>
                </c:ext>
              </c:extLst>
            </c:dLbl>
            <c:dLbl>
              <c:idx val="3"/>
              <c:layout>
                <c:manualLayout>
                  <c:x val="0"/>
                  <c:y val="-1.687123220217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1BF-4752-982B-4BCF483861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A-E1BF-4752-982B-4BCF4838618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CVSP</c:v>
                </c:pt>
              </c:strCache>
            </c:strRef>
          </c:tx>
          <c:spPr>
            <a:solidFill>
              <a:srgbClr val="C00000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Sheet1!$B$5:$F$5</c:f>
              <c:numCache>
                <c:formatCode>0.0</c:formatCode>
                <c:ptCount val="5"/>
                <c:pt idx="0">
                  <c:v>52.22405271828665</c:v>
                </c:pt>
                <c:pt idx="1">
                  <c:v>52.181500872600353</c:v>
                </c:pt>
                <c:pt idx="2">
                  <c:v>54.706927175843688</c:v>
                </c:pt>
                <c:pt idx="3">
                  <c:v>55.952380952380956</c:v>
                </c:pt>
                <c:pt idx="4">
                  <c:v>56.962025316455701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1BF-4752-982B-4BCF483861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028986287"/>
        <c:axId val="1028994607"/>
      </c:barChart>
      <c:catAx>
        <c:axId val="1028986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94607"/>
        <c:crossesAt val="0"/>
        <c:auto val="1"/>
        <c:lblAlgn val="ctr"/>
        <c:lblOffset val="100"/>
        <c:noMultiLvlLbl val="0"/>
      </c:catAx>
      <c:valAx>
        <c:axId val="1028994607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86287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88-4756-86EA-07BFD92B26C8}"/>
                </c:ext>
              </c:extLst>
            </c:dLbl>
            <c:dLbl>
              <c:idx val="1"/>
              <c:layout>
                <c:manualLayout>
                  <c:x val="0"/>
                  <c:y val="1.1247488134785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88-4756-86EA-07BFD92B26C8}"/>
                </c:ext>
              </c:extLst>
            </c:dLbl>
            <c:dLbl>
              <c:idx val="2"/>
              <c:layout>
                <c:manualLayout>
                  <c:x val="-1.350506191347977E-16"/>
                  <c:y val="5.62374406739282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E88-4756-86EA-07BFD92B26C8}"/>
                </c:ext>
              </c:extLst>
            </c:dLbl>
            <c:dLbl>
              <c:idx val="3"/>
              <c:layout>
                <c:manualLayout>
                  <c:x val="0"/>
                  <c:y val="1.6871232202178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88-4756-86EA-07BFD92B26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4-DE88-4756-86EA-07BFD92B26C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tx1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38.544739429695177</c:v>
                </c:pt>
                <c:pt idx="1">
                  <c:v>39.204545454545453</c:v>
                </c:pt>
                <c:pt idx="2">
                  <c:v>39.040451552210726</c:v>
                </c:pt>
                <c:pt idx="3">
                  <c:v>38.461538461538467</c:v>
                </c:pt>
                <c:pt idx="4">
                  <c:v>37.32681336593317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E88-4756-86EA-07BFD92B26C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E88-4756-86EA-07BFD92B26C8}"/>
                </c:ext>
              </c:extLst>
            </c:dLbl>
            <c:dLbl>
              <c:idx val="1"/>
              <c:layout>
                <c:manualLayout>
                  <c:x val="0"/>
                  <c:y val="-1.12474881347856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E88-4756-86EA-07BFD92B26C8}"/>
                </c:ext>
              </c:extLst>
            </c:dLbl>
            <c:dLbl>
              <c:idx val="2"/>
              <c:layout>
                <c:manualLayout>
                  <c:x val="-1.350506191347977E-16"/>
                  <c:y val="-1.124748813478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E88-4756-86EA-07BFD92B26C8}"/>
                </c:ext>
              </c:extLst>
            </c:dLbl>
            <c:dLbl>
              <c:idx val="3"/>
              <c:layout>
                <c:manualLayout>
                  <c:x val="0"/>
                  <c:y val="-1.687123220217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E88-4756-86EA-07BFD92B26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A-DE88-4756-86EA-07BFD92B26C8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CVSP</c:v>
                </c:pt>
              </c:strCache>
            </c:strRef>
          </c:tx>
          <c:spPr>
            <a:solidFill>
              <a:srgbClr val="C00000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Sheet1!$B$5:$F$5</c:f>
              <c:numCache>
                <c:formatCode>0.0</c:formatCode>
                <c:ptCount val="5"/>
                <c:pt idx="0">
                  <c:v>61.455260570304816</c:v>
                </c:pt>
                <c:pt idx="1">
                  <c:v>60.79545454545454</c:v>
                </c:pt>
                <c:pt idx="2">
                  <c:v>60.959548447789281</c:v>
                </c:pt>
                <c:pt idx="3">
                  <c:v>61.53846153846154</c:v>
                </c:pt>
                <c:pt idx="4">
                  <c:v>62.673186634066823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E88-4756-86EA-07BFD92B2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028986287"/>
        <c:axId val="1028994607"/>
      </c:barChart>
      <c:catAx>
        <c:axId val="1028986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94607"/>
        <c:crossesAt val="0"/>
        <c:auto val="1"/>
        <c:lblAlgn val="ctr"/>
        <c:lblOffset val="100"/>
        <c:noMultiLvlLbl val="0"/>
      </c:catAx>
      <c:valAx>
        <c:axId val="1028994607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86287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OGC</c:v>
                </c:pt>
              </c:strCache>
            </c:strRef>
          </c:tx>
          <c:spPr>
            <a:solidFill>
              <a:srgbClr val="010DFF"/>
            </a:solidFill>
            <a:ln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10DFF"/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849-4919-B740-AD0F557CE731}"/>
              </c:ext>
            </c:extLst>
          </c:dPt>
          <c:cat>
            <c:numRef>
              <c:f>List1!$A$2:$A$100</c:f>
              <c:numCache>
                <c:formatCode>General</c:formatCode>
                <c:ptCount val="9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</c:numCache>
            </c:numRef>
          </c:cat>
          <c:val>
            <c:numRef>
              <c:f>List1!$B$2:$B$100</c:f>
              <c:numCache>
                <c:formatCode>General</c:formatCode>
                <c:ptCount val="99"/>
                <c:pt idx="0">
                  <c:v>459.8</c:v>
                </c:pt>
                <c:pt idx="1">
                  <c:v>272.8</c:v>
                </c:pt>
                <c:pt idx="2">
                  <c:v>219</c:v>
                </c:pt>
                <c:pt idx="3">
                  <c:v>217.4</c:v>
                </c:pt>
                <c:pt idx="4">
                  <c:v>188.2</c:v>
                </c:pt>
                <c:pt idx="5">
                  <c:v>170.4</c:v>
                </c:pt>
                <c:pt idx="6">
                  <c:v>154.4</c:v>
                </c:pt>
                <c:pt idx="7">
                  <c:v>148.4</c:v>
                </c:pt>
                <c:pt idx="8">
                  <c:v>130.6</c:v>
                </c:pt>
                <c:pt idx="9">
                  <c:v>128.6</c:v>
                </c:pt>
                <c:pt idx="10">
                  <c:v>122.8</c:v>
                </c:pt>
                <c:pt idx="11">
                  <c:v>119.6</c:v>
                </c:pt>
                <c:pt idx="12">
                  <c:v>115.4</c:v>
                </c:pt>
                <c:pt idx="13">
                  <c:v>108</c:v>
                </c:pt>
                <c:pt idx="14">
                  <c:v>95.4</c:v>
                </c:pt>
                <c:pt idx="15">
                  <c:v>68.8</c:v>
                </c:pt>
                <c:pt idx="16">
                  <c:v>58.4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49-4919-B740-AD0F557CE731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mimo OGC</c:v>
                </c:pt>
              </c:strCache>
            </c:strRef>
          </c:tx>
          <c:spPr>
            <a:solidFill>
              <a:srgbClr val="B4B4B4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List1!$A$2:$A$100</c:f>
              <c:numCache>
                <c:formatCode>General</c:formatCode>
                <c:ptCount val="9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 formatCode="###0">
                  <c:v>66</c:v>
                </c:pt>
                <c:pt idx="66" formatCode="###0">
                  <c:v>67</c:v>
                </c:pt>
                <c:pt idx="67" formatCode="###0">
                  <c:v>68</c:v>
                </c:pt>
                <c:pt idx="68" formatCode="###0">
                  <c:v>69</c:v>
                </c:pt>
                <c:pt idx="69" formatCode="###0">
                  <c:v>70</c:v>
                </c:pt>
                <c:pt idx="70" formatCode="###0">
                  <c:v>71</c:v>
                </c:pt>
                <c:pt idx="71" formatCode="###0">
                  <c:v>72</c:v>
                </c:pt>
                <c:pt idx="72" formatCode="###0">
                  <c:v>73</c:v>
                </c:pt>
                <c:pt idx="73" formatCode="###0">
                  <c:v>74</c:v>
                </c:pt>
                <c:pt idx="74" formatCode="###0">
                  <c:v>75</c:v>
                </c:pt>
                <c:pt idx="75" formatCode="###0">
                  <c:v>76</c:v>
                </c:pt>
                <c:pt idx="76" formatCode="###0">
                  <c:v>77</c:v>
                </c:pt>
                <c:pt idx="77" formatCode="###0">
                  <c:v>78</c:v>
                </c:pt>
                <c:pt idx="78" formatCode="###0">
                  <c:v>79</c:v>
                </c:pt>
                <c:pt idx="79" formatCode="###0">
                  <c:v>80</c:v>
                </c:pt>
                <c:pt idx="80" formatCode="###0">
                  <c:v>81</c:v>
                </c:pt>
                <c:pt idx="81" formatCode="###0">
                  <c:v>82</c:v>
                </c:pt>
                <c:pt idx="82" formatCode="###0">
                  <c:v>83</c:v>
                </c:pt>
                <c:pt idx="83" formatCode="###0">
                  <c:v>84</c:v>
                </c:pt>
                <c:pt idx="84" formatCode="###0">
                  <c:v>85</c:v>
                </c:pt>
                <c:pt idx="85" formatCode="###0">
                  <c:v>86</c:v>
                </c:pt>
                <c:pt idx="86" formatCode="###0">
                  <c:v>87</c:v>
                </c:pt>
                <c:pt idx="87" formatCode="###0">
                  <c:v>88</c:v>
                </c:pt>
                <c:pt idx="88" formatCode="###0">
                  <c:v>89</c:v>
                </c:pt>
                <c:pt idx="89" formatCode="###0">
                  <c:v>90</c:v>
                </c:pt>
                <c:pt idx="90" formatCode="###0">
                  <c:v>91</c:v>
                </c:pt>
                <c:pt idx="91" formatCode="###0">
                  <c:v>92</c:v>
                </c:pt>
                <c:pt idx="92" formatCode="###0">
                  <c:v>93</c:v>
                </c:pt>
                <c:pt idx="93" formatCode="###0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</c:numCache>
            </c:numRef>
          </c:cat>
          <c:val>
            <c:numRef>
              <c:f>List1!$C$2:$C$100</c:f>
              <c:numCache>
                <c:formatCode>General</c:formatCode>
                <c:ptCount val="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57.4</c:v>
                </c:pt>
                <c:pt idx="18">
                  <c:v>43.6</c:v>
                </c:pt>
                <c:pt idx="19">
                  <c:v>35.6</c:v>
                </c:pt>
                <c:pt idx="20">
                  <c:v>33</c:v>
                </c:pt>
                <c:pt idx="21">
                  <c:v>29.8</c:v>
                </c:pt>
                <c:pt idx="22">
                  <c:v>29.4</c:v>
                </c:pt>
                <c:pt idx="23">
                  <c:v>26.4</c:v>
                </c:pt>
                <c:pt idx="24">
                  <c:v>22.6</c:v>
                </c:pt>
                <c:pt idx="25">
                  <c:v>22.4</c:v>
                </c:pt>
                <c:pt idx="26">
                  <c:v>21.8</c:v>
                </c:pt>
                <c:pt idx="27">
                  <c:v>21.8</c:v>
                </c:pt>
                <c:pt idx="28">
                  <c:v>18.399999999999999</c:v>
                </c:pt>
                <c:pt idx="29">
                  <c:v>16.8</c:v>
                </c:pt>
                <c:pt idx="30">
                  <c:v>16.399999999999999</c:v>
                </c:pt>
                <c:pt idx="31">
                  <c:v>15.2</c:v>
                </c:pt>
                <c:pt idx="32">
                  <c:v>14</c:v>
                </c:pt>
                <c:pt idx="33">
                  <c:v>13.8</c:v>
                </c:pt>
                <c:pt idx="34">
                  <c:v>13</c:v>
                </c:pt>
                <c:pt idx="35">
                  <c:v>10.6</c:v>
                </c:pt>
                <c:pt idx="36">
                  <c:v>10.4</c:v>
                </c:pt>
                <c:pt idx="37">
                  <c:v>9.8000000000000007</c:v>
                </c:pt>
                <c:pt idx="38">
                  <c:v>9.1999999999999993</c:v>
                </c:pt>
                <c:pt idx="39">
                  <c:v>9</c:v>
                </c:pt>
                <c:pt idx="40">
                  <c:v>9</c:v>
                </c:pt>
                <c:pt idx="41">
                  <c:v>9</c:v>
                </c:pt>
                <c:pt idx="42">
                  <c:v>8</c:v>
                </c:pt>
                <c:pt idx="43">
                  <c:v>8</c:v>
                </c:pt>
                <c:pt idx="44">
                  <c:v>8</c:v>
                </c:pt>
                <c:pt idx="45">
                  <c:v>7.6</c:v>
                </c:pt>
                <c:pt idx="46">
                  <c:v>7.6</c:v>
                </c:pt>
                <c:pt idx="47">
                  <c:v>7.4</c:v>
                </c:pt>
                <c:pt idx="48">
                  <c:v>7</c:v>
                </c:pt>
                <c:pt idx="49">
                  <c:v>6.8</c:v>
                </c:pt>
                <c:pt idx="50">
                  <c:v>6.2</c:v>
                </c:pt>
                <c:pt idx="51">
                  <c:v>6</c:v>
                </c:pt>
                <c:pt idx="52">
                  <c:v>6</c:v>
                </c:pt>
                <c:pt idx="53">
                  <c:v>5.8</c:v>
                </c:pt>
                <c:pt idx="54">
                  <c:v>5.6</c:v>
                </c:pt>
                <c:pt idx="55">
                  <c:v>5.2</c:v>
                </c:pt>
                <c:pt idx="56">
                  <c:v>4.8</c:v>
                </c:pt>
                <c:pt idx="57">
                  <c:v>4.4000000000000004</c:v>
                </c:pt>
                <c:pt idx="58">
                  <c:v>4.4000000000000004</c:v>
                </c:pt>
                <c:pt idx="59">
                  <c:v>4.2</c:v>
                </c:pt>
                <c:pt idx="60">
                  <c:v>4</c:v>
                </c:pt>
                <c:pt idx="61">
                  <c:v>4</c:v>
                </c:pt>
                <c:pt idx="62">
                  <c:v>4</c:v>
                </c:pt>
                <c:pt idx="63">
                  <c:v>3.8</c:v>
                </c:pt>
                <c:pt idx="64">
                  <c:v>3.8</c:v>
                </c:pt>
                <c:pt idx="65">
                  <c:v>3.6</c:v>
                </c:pt>
                <c:pt idx="66">
                  <c:v>3.4</c:v>
                </c:pt>
                <c:pt idx="67">
                  <c:v>3.4</c:v>
                </c:pt>
                <c:pt idx="68">
                  <c:v>3.4</c:v>
                </c:pt>
                <c:pt idx="69">
                  <c:v>3.2</c:v>
                </c:pt>
                <c:pt idx="70">
                  <c:v>3.2</c:v>
                </c:pt>
                <c:pt idx="71">
                  <c:v>2.4</c:v>
                </c:pt>
                <c:pt idx="72">
                  <c:v>2.2000000000000002</c:v>
                </c:pt>
                <c:pt idx="73">
                  <c:v>2.2000000000000002</c:v>
                </c:pt>
                <c:pt idx="74">
                  <c:v>2.2000000000000002</c:v>
                </c:pt>
                <c:pt idx="75">
                  <c:v>2</c:v>
                </c:pt>
                <c:pt idx="76">
                  <c:v>2</c:v>
                </c:pt>
                <c:pt idx="77">
                  <c:v>2</c:v>
                </c:pt>
                <c:pt idx="78">
                  <c:v>2</c:v>
                </c:pt>
                <c:pt idx="79">
                  <c:v>1.8</c:v>
                </c:pt>
                <c:pt idx="80">
                  <c:v>1.8</c:v>
                </c:pt>
                <c:pt idx="81">
                  <c:v>1.8</c:v>
                </c:pt>
                <c:pt idx="82">
                  <c:v>1.6</c:v>
                </c:pt>
                <c:pt idx="83">
                  <c:v>1.4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0.6</c:v>
                </c:pt>
                <c:pt idx="88">
                  <c:v>0.6</c:v>
                </c:pt>
                <c:pt idx="89">
                  <c:v>0.6</c:v>
                </c:pt>
                <c:pt idx="90">
                  <c:v>0.6</c:v>
                </c:pt>
                <c:pt idx="91">
                  <c:v>0.6</c:v>
                </c:pt>
                <c:pt idx="92">
                  <c:v>0.4</c:v>
                </c:pt>
                <c:pt idx="93">
                  <c:v>0.4</c:v>
                </c:pt>
                <c:pt idx="94">
                  <c:v>0.2</c:v>
                </c:pt>
                <c:pt idx="95">
                  <c:v>0.2</c:v>
                </c:pt>
                <c:pt idx="96">
                  <c:v>0.2</c:v>
                </c:pt>
                <c:pt idx="97">
                  <c:v>0.2</c:v>
                </c:pt>
                <c:pt idx="98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9A-4F32-9FDB-E70E031897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190600031"/>
        <c:axId val="1416453231"/>
      </c:barChart>
      <c:catAx>
        <c:axId val="1190600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16453231"/>
        <c:crosses val="autoZero"/>
        <c:auto val="1"/>
        <c:lblAlgn val="ctr"/>
        <c:lblOffset val="100"/>
        <c:tickLblSkip val="1"/>
        <c:noMultiLvlLbl val="0"/>
      </c:catAx>
      <c:valAx>
        <c:axId val="1416453231"/>
        <c:scaling>
          <c:orientation val="minMax"/>
          <c:max val="5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300">
                    <a:solidFill>
                      <a:schemeClr val="tx1"/>
                    </a:solidFill>
                  </a:rPr>
                  <a:t>Počet HP </a:t>
                </a:r>
                <a:r>
                  <a:rPr lang="cs-CZ" sz="1300" baseline="0">
                    <a:solidFill>
                      <a:schemeClr val="tx1"/>
                    </a:solidFill>
                  </a:rPr>
                  <a:t> za rok 2022</a:t>
                </a:r>
                <a:endParaRPr lang="cs-CZ" sz="130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6.8049877336770499E-3"/>
              <c:y val="0.15951474483391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90600031"/>
        <c:crosses val="autoZero"/>
        <c:crossBetween val="between"/>
        <c:majorUnit val="50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Sloupec1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Sheet1!$B$2:$B$76</c:f>
              <c:numCache>
                <c:formatCode>General</c:formatCode>
                <c:ptCount val="7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2020</c:v>
                </c:pt>
                <c:pt idx="26">
                  <c:v>2021</c:v>
                </c:pt>
                <c:pt idx="27">
                  <c:v>2022</c:v>
                </c:pt>
                <c:pt idx="28">
                  <c:v>2023</c:v>
                </c:pt>
                <c:pt idx="29">
                  <c:v>2024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  <c:pt idx="38">
                  <c:v>2023</c:v>
                </c:pt>
                <c:pt idx="39">
                  <c:v>2024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  <c:pt idx="43">
                  <c:v>2023</c:v>
                </c:pt>
                <c:pt idx="44">
                  <c:v>2024</c:v>
                </c:pt>
                <c:pt idx="45">
                  <c:v>2020</c:v>
                </c:pt>
                <c:pt idx="46">
                  <c:v>2021</c:v>
                </c:pt>
                <c:pt idx="47">
                  <c:v>2022</c:v>
                </c:pt>
                <c:pt idx="48">
                  <c:v>2023</c:v>
                </c:pt>
                <c:pt idx="49">
                  <c:v>2024</c:v>
                </c:pt>
                <c:pt idx="50">
                  <c:v>2020</c:v>
                </c:pt>
                <c:pt idx="51">
                  <c:v>2021</c:v>
                </c:pt>
                <c:pt idx="52">
                  <c:v>2022</c:v>
                </c:pt>
                <c:pt idx="53">
                  <c:v>2023</c:v>
                </c:pt>
                <c:pt idx="54">
                  <c:v>2024</c:v>
                </c:pt>
                <c:pt idx="55">
                  <c:v>2020</c:v>
                </c:pt>
                <c:pt idx="56">
                  <c:v>2021</c:v>
                </c:pt>
                <c:pt idx="57">
                  <c:v>2022</c:v>
                </c:pt>
                <c:pt idx="58">
                  <c:v>2023</c:v>
                </c:pt>
                <c:pt idx="59">
                  <c:v>2024</c:v>
                </c:pt>
                <c:pt idx="60">
                  <c:v>2020</c:v>
                </c:pt>
                <c:pt idx="61">
                  <c:v>2021</c:v>
                </c:pt>
                <c:pt idx="62">
                  <c:v>2022</c:v>
                </c:pt>
                <c:pt idx="63">
                  <c:v>2023</c:v>
                </c:pt>
                <c:pt idx="64">
                  <c:v>2024</c:v>
                </c:pt>
                <c:pt idx="65">
                  <c:v>2020</c:v>
                </c:pt>
                <c:pt idx="66">
                  <c:v>2021</c:v>
                </c:pt>
                <c:pt idx="67">
                  <c:v>2022</c:v>
                </c:pt>
                <c:pt idx="68">
                  <c:v>2023</c:v>
                </c:pt>
                <c:pt idx="69">
                  <c:v>2024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</c:numCache>
            </c:numRef>
          </c:cat>
          <c:val>
            <c:numRef>
              <c:f>Sheet1!$C$2:$C$76</c:f>
              <c:numCache>
                <c:formatCode>General</c:formatCode>
                <c:ptCount val="75"/>
                <c:pt idx="5">
                  <c:v>89.898989898989896</c:v>
                </c:pt>
                <c:pt idx="6">
                  <c:v>84.598698481561811</c:v>
                </c:pt>
                <c:pt idx="7">
                  <c:v>90.344827586206904</c:v>
                </c:pt>
                <c:pt idx="8">
                  <c:v>90.187891440501048</c:v>
                </c:pt>
                <c:pt idx="9">
                  <c:v>89.439655172413794</c:v>
                </c:pt>
                <c:pt idx="15">
                  <c:v>63.247863247863243</c:v>
                </c:pt>
                <c:pt idx="16">
                  <c:v>74.384236453201964</c:v>
                </c:pt>
                <c:pt idx="17">
                  <c:v>73</c:v>
                </c:pt>
                <c:pt idx="18">
                  <c:v>69.724770642201833</c:v>
                </c:pt>
                <c:pt idx="19">
                  <c:v>74.122807017543863</c:v>
                </c:pt>
                <c:pt idx="25">
                  <c:v>73.394495412844037</c:v>
                </c:pt>
                <c:pt idx="26">
                  <c:v>78.048780487804876</c:v>
                </c:pt>
                <c:pt idx="27">
                  <c:v>71.641791044776113</c:v>
                </c:pt>
                <c:pt idx="28">
                  <c:v>78.082191780821915</c:v>
                </c:pt>
                <c:pt idx="29">
                  <c:v>76.470588235294116</c:v>
                </c:pt>
                <c:pt idx="35">
                  <c:v>28.571428571428569</c:v>
                </c:pt>
                <c:pt idx="36">
                  <c:v>27.956989247311824</c:v>
                </c:pt>
                <c:pt idx="37">
                  <c:v>34.782608695652172</c:v>
                </c:pt>
                <c:pt idx="38">
                  <c:v>34.375</c:v>
                </c:pt>
                <c:pt idx="39">
                  <c:v>39.837398373983739</c:v>
                </c:pt>
                <c:pt idx="45">
                  <c:v>86.330935251798564</c:v>
                </c:pt>
                <c:pt idx="46">
                  <c:v>88.271604938271608</c:v>
                </c:pt>
                <c:pt idx="47">
                  <c:v>88.461538461538453</c:v>
                </c:pt>
                <c:pt idx="48">
                  <c:v>87.134502923976612</c:v>
                </c:pt>
                <c:pt idx="49">
                  <c:v>83.333333333333343</c:v>
                </c:pt>
                <c:pt idx="55">
                  <c:v>81.843575418994419</c:v>
                </c:pt>
                <c:pt idx="56">
                  <c:v>82.561307901907355</c:v>
                </c:pt>
                <c:pt idx="57">
                  <c:v>85.049019607843135</c:v>
                </c:pt>
                <c:pt idx="58">
                  <c:v>83.709273182957389</c:v>
                </c:pt>
                <c:pt idx="59">
                  <c:v>87.192118226600996</c:v>
                </c:pt>
                <c:pt idx="65">
                  <c:v>91.724137931034477</c:v>
                </c:pt>
                <c:pt idx="66">
                  <c:v>90.384615384615387</c:v>
                </c:pt>
                <c:pt idx="67">
                  <c:v>83.505154639175259</c:v>
                </c:pt>
                <c:pt idx="68">
                  <c:v>90.395480225988706</c:v>
                </c:pt>
                <c:pt idx="69">
                  <c:v>87.134502923976612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B8-4F00-850B-DF67D973F218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Sloupec6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Sheet1!$B$2:$B$76</c:f>
              <c:numCache>
                <c:formatCode>General</c:formatCode>
                <c:ptCount val="7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2020</c:v>
                </c:pt>
                <c:pt idx="26">
                  <c:v>2021</c:v>
                </c:pt>
                <c:pt idx="27">
                  <c:v>2022</c:v>
                </c:pt>
                <c:pt idx="28">
                  <c:v>2023</c:v>
                </c:pt>
                <c:pt idx="29">
                  <c:v>2024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  <c:pt idx="38">
                  <c:v>2023</c:v>
                </c:pt>
                <c:pt idx="39">
                  <c:v>2024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  <c:pt idx="43">
                  <c:v>2023</c:v>
                </c:pt>
                <c:pt idx="44">
                  <c:v>2024</c:v>
                </c:pt>
                <c:pt idx="45">
                  <c:v>2020</c:v>
                </c:pt>
                <c:pt idx="46">
                  <c:v>2021</c:v>
                </c:pt>
                <c:pt idx="47">
                  <c:v>2022</c:v>
                </c:pt>
                <c:pt idx="48">
                  <c:v>2023</c:v>
                </c:pt>
                <c:pt idx="49">
                  <c:v>2024</c:v>
                </c:pt>
                <c:pt idx="50">
                  <c:v>2020</c:v>
                </c:pt>
                <c:pt idx="51">
                  <c:v>2021</c:v>
                </c:pt>
                <c:pt idx="52">
                  <c:v>2022</c:v>
                </c:pt>
                <c:pt idx="53">
                  <c:v>2023</c:v>
                </c:pt>
                <c:pt idx="54">
                  <c:v>2024</c:v>
                </c:pt>
                <c:pt idx="55">
                  <c:v>2020</c:v>
                </c:pt>
                <c:pt idx="56">
                  <c:v>2021</c:v>
                </c:pt>
                <c:pt idx="57">
                  <c:v>2022</c:v>
                </c:pt>
                <c:pt idx="58">
                  <c:v>2023</c:v>
                </c:pt>
                <c:pt idx="59">
                  <c:v>2024</c:v>
                </c:pt>
                <c:pt idx="60">
                  <c:v>2020</c:v>
                </c:pt>
                <c:pt idx="61">
                  <c:v>2021</c:v>
                </c:pt>
                <c:pt idx="62">
                  <c:v>2022</c:v>
                </c:pt>
                <c:pt idx="63">
                  <c:v>2023</c:v>
                </c:pt>
                <c:pt idx="64">
                  <c:v>2024</c:v>
                </c:pt>
                <c:pt idx="65">
                  <c:v>2020</c:v>
                </c:pt>
                <c:pt idx="66">
                  <c:v>2021</c:v>
                </c:pt>
                <c:pt idx="67">
                  <c:v>2022</c:v>
                </c:pt>
                <c:pt idx="68">
                  <c:v>2023</c:v>
                </c:pt>
                <c:pt idx="69">
                  <c:v>2024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</c:numCache>
            </c:numRef>
          </c:cat>
          <c:val>
            <c:numRef>
              <c:f>Sheet1!$D$2:$D$76</c:f>
              <c:numCache>
                <c:formatCode>General</c:formatCode>
                <c:ptCount val="75"/>
                <c:pt idx="10">
                  <c:v>72.087912087912088</c:v>
                </c:pt>
                <c:pt idx="11">
                  <c:v>80</c:v>
                </c:pt>
                <c:pt idx="12">
                  <c:v>81.370449678800867</c:v>
                </c:pt>
                <c:pt idx="13">
                  <c:v>86.059479553903344</c:v>
                </c:pt>
                <c:pt idx="14">
                  <c:v>84.070796460176993</c:v>
                </c:pt>
                <c:pt idx="20">
                  <c:v>69.101123595505626</c:v>
                </c:pt>
                <c:pt idx="21">
                  <c:v>70.625</c:v>
                </c:pt>
                <c:pt idx="22">
                  <c:v>74.054054054054049</c:v>
                </c:pt>
                <c:pt idx="23">
                  <c:v>66.183574879227052</c:v>
                </c:pt>
                <c:pt idx="24">
                  <c:v>77.710843373493972</c:v>
                </c:pt>
                <c:pt idx="30">
                  <c:v>76.59574468085107</c:v>
                </c:pt>
                <c:pt idx="31">
                  <c:v>66.666666666666657</c:v>
                </c:pt>
                <c:pt idx="32">
                  <c:v>80.555555555555557</c:v>
                </c:pt>
                <c:pt idx="33">
                  <c:v>86.206896551724128</c:v>
                </c:pt>
                <c:pt idx="34">
                  <c:v>85.818181818181813</c:v>
                </c:pt>
                <c:pt idx="40">
                  <c:v>62.827225130890049</c:v>
                </c:pt>
                <c:pt idx="41">
                  <c:v>70.202020202020194</c:v>
                </c:pt>
                <c:pt idx="42">
                  <c:v>78.414096916299556</c:v>
                </c:pt>
                <c:pt idx="43">
                  <c:v>72.727272727272734</c:v>
                </c:pt>
                <c:pt idx="44">
                  <c:v>73.298429319371721</c:v>
                </c:pt>
                <c:pt idx="50">
                  <c:v>64.171122994652407</c:v>
                </c:pt>
                <c:pt idx="51">
                  <c:v>70.857142857142847</c:v>
                </c:pt>
                <c:pt idx="52">
                  <c:v>67.72727272727272</c:v>
                </c:pt>
                <c:pt idx="53">
                  <c:v>66.844919786096256</c:v>
                </c:pt>
                <c:pt idx="54">
                  <c:v>71.122994652406419</c:v>
                </c:pt>
                <c:pt idx="60">
                  <c:v>90.099009900990097</c:v>
                </c:pt>
                <c:pt idx="61">
                  <c:v>80</c:v>
                </c:pt>
                <c:pt idx="62">
                  <c:v>87.378640776699029</c:v>
                </c:pt>
                <c:pt idx="63">
                  <c:v>89.756097560975618</c:v>
                </c:pt>
                <c:pt idx="64">
                  <c:v>93.103448275862064</c:v>
                </c:pt>
                <c:pt idx="70">
                  <c:v>83.072916666666657</c:v>
                </c:pt>
                <c:pt idx="71">
                  <c:v>79.787234042553195</c:v>
                </c:pt>
                <c:pt idx="72">
                  <c:v>86.787564766839381</c:v>
                </c:pt>
                <c:pt idx="73">
                  <c:v>91.83673469387756</c:v>
                </c:pt>
                <c:pt idx="74">
                  <c:v>88.63049095607235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B8-4F00-850B-DF67D973F218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Sloupec7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Sheet1!$B$2:$B$76</c:f>
              <c:numCache>
                <c:formatCode>General</c:formatCode>
                <c:ptCount val="7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2020</c:v>
                </c:pt>
                <c:pt idx="26">
                  <c:v>2021</c:v>
                </c:pt>
                <c:pt idx="27">
                  <c:v>2022</c:v>
                </c:pt>
                <c:pt idx="28">
                  <c:v>2023</c:v>
                </c:pt>
                <c:pt idx="29">
                  <c:v>2024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  <c:pt idx="38">
                  <c:v>2023</c:v>
                </c:pt>
                <c:pt idx="39">
                  <c:v>2024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  <c:pt idx="43">
                  <c:v>2023</c:v>
                </c:pt>
                <c:pt idx="44">
                  <c:v>2024</c:v>
                </c:pt>
                <c:pt idx="45">
                  <c:v>2020</c:v>
                </c:pt>
                <c:pt idx="46">
                  <c:v>2021</c:v>
                </c:pt>
                <c:pt idx="47">
                  <c:v>2022</c:v>
                </c:pt>
                <c:pt idx="48">
                  <c:v>2023</c:v>
                </c:pt>
                <c:pt idx="49">
                  <c:v>2024</c:v>
                </c:pt>
                <c:pt idx="50">
                  <c:v>2020</c:v>
                </c:pt>
                <c:pt idx="51">
                  <c:v>2021</c:v>
                </c:pt>
                <c:pt idx="52">
                  <c:v>2022</c:v>
                </c:pt>
                <c:pt idx="53">
                  <c:v>2023</c:v>
                </c:pt>
                <c:pt idx="54">
                  <c:v>2024</c:v>
                </c:pt>
                <c:pt idx="55">
                  <c:v>2020</c:v>
                </c:pt>
                <c:pt idx="56">
                  <c:v>2021</c:v>
                </c:pt>
                <c:pt idx="57">
                  <c:v>2022</c:v>
                </c:pt>
                <c:pt idx="58">
                  <c:v>2023</c:v>
                </c:pt>
                <c:pt idx="59">
                  <c:v>2024</c:v>
                </c:pt>
                <c:pt idx="60">
                  <c:v>2020</c:v>
                </c:pt>
                <c:pt idx="61">
                  <c:v>2021</c:v>
                </c:pt>
                <c:pt idx="62">
                  <c:v>2022</c:v>
                </c:pt>
                <c:pt idx="63">
                  <c:v>2023</c:v>
                </c:pt>
                <c:pt idx="64">
                  <c:v>2024</c:v>
                </c:pt>
                <c:pt idx="65">
                  <c:v>2020</c:v>
                </c:pt>
                <c:pt idx="66">
                  <c:v>2021</c:v>
                </c:pt>
                <c:pt idx="67">
                  <c:v>2022</c:v>
                </c:pt>
                <c:pt idx="68">
                  <c:v>2023</c:v>
                </c:pt>
                <c:pt idx="69">
                  <c:v>2024</c:v>
                </c:pt>
                <c:pt idx="70">
                  <c:v>2020</c:v>
                </c:pt>
                <c:pt idx="71">
                  <c:v>2021</c:v>
                </c:pt>
                <c:pt idx="72">
                  <c:v>2022</c:v>
                </c:pt>
                <c:pt idx="73">
                  <c:v>2023</c:v>
                </c:pt>
                <c:pt idx="74">
                  <c:v>2024</c:v>
                </c:pt>
              </c:numCache>
            </c:numRef>
          </c:cat>
          <c:val>
            <c:numRef>
              <c:f>Sheet1!$E$2:$E$76</c:f>
              <c:numCache>
                <c:formatCode>General</c:formatCode>
                <c:ptCount val="75"/>
                <c:pt idx="0">
                  <c:v>76.301615798922811</c:v>
                </c:pt>
                <c:pt idx="1">
                  <c:v>77.29893778452201</c:v>
                </c:pt>
                <c:pt idx="2">
                  <c:v>80.637049455155079</c:v>
                </c:pt>
                <c:pt idx="3">
                  <c:v>81.771536591952483</c:v>
                </c:pt>
                <c:pt idx="4">
                  <c:v>82.421986830804457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B8-4F00-850B-DF67D973F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028986287"/>
        <c:axId val="1028994607"/>
      </c:barChart>
      <c:catAx>
        <c:axId val="1028986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94607"/>
        <c:crossesAt val="0"/>
        <c:auto val="1"/>
        <c:lblAlgn val="ctr"/>
        <c:lblOffset val="100"/>
        <c:tickLblSkip val="1"/>
        <c:noMultiLvlLbl val="0"/>
      </c:catAx>
      <c:valAx>
        <c:axId val="1028994607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400" b="1">
                    <a:solidFill>
                      <a:schemeClr val="tx1"/>
                    </a:solidFill>
                  </a:rPr>
                  <a:t>% hospitalizací</a:t>
                </a:r>
                <a:r>
                  <a:rPr lang="cs-CZ" sz="1400" b="1" baseline="0">
                    <a:solidFill>
                      <a:schemeClr val="tx1"/>
                    </a:solidFill>
                  </a:rPr>
                  <a:t> v OGC**</a:t>
                </a:r>
                <a:endParaRPr lang="cs-CZ" sz="1400" b="1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02898628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5497782574020346E-2"/>
          <c:y val="5.9919831583483331E-2"/>
          <c:w val="0.70253241565827407"/>
          <c:h val="0.872336958717305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2700000" spcFirstLastPara="1" vertOverflow="ellipsis" vert="horz" wrap="non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List1!$B$1:$N$1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List1!$B$2:$N$2</c:f>
              <c:numCache>
                <c:formatCode>###0</c:formatCode>
                <c:ptCount val="13"/>
                <c:pt idx="0">
                  <c:v>30201</c:v>
                </c:pt>
                <c:pt idx="1">
                  <c:v>31078</c:v>
                </c:pt>
                <c:pt idx="2" formatCode="General">
                  <c:v>31531</c:v>
                </c:pt>
                <c:pt idx="3" formatCode="General">
                  <c:v>32155</c:v>
                </c:pt>
                <c:pt idx="4" formatCode="General">
                  <c:v>32056</c:v>
                </c:pt>
                <c:pt idx="5" formatCode="General">
                  <c:v>32690</c:v>
                </c:pt>
                <c:pt idx="6" formatCode="General">
                  <c:v>32333</c:v>
                </c:pt>
                <c:pt idx="7" formatCode="General">
                  <c:v>32496</c:v>
                </c:pt>
                <c:pt idx="8" formatCode="General">
                  <c:v>35559</c:v>
                </c:pt>
                <c:pt idx="9" formatCode="General">
                  <c:v>33363</c:v>
                </c:pt>
                <c:pt idx="10" formatCode="General">
                  <c:v>34908</c:v>
                </c:pt>
                <c:pt idx="11" formatCode="General">
                  <c:v>36453</c:v>
                </c:pt>
                <c:pt idx="12" formatCode="General">
                  <c:v>37287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F0-4208-A212-38CF518502CF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2700000"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List1!$B$1:$N$1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List1!$B$3:$N$3</c:f>
              <c:numCache>
                <c:formatCode>###0</c:formatCode>
                <c:ptCount val="13"/>
                <c:pt idx="0">
                  <c:v>14161</c:v>
                </c:pt>
                <c:pt idx="1">
                  <c:v>14257</c:v>
                </c:pt>
                <c:pt idx="2" formatCode="General">
                  <c:v>14522</c:v>
                </c:pt>
                <c:pt idx="3" formatCode="General">
                  <c:v>14599</c:v>
                </c:pt>
                <c:pt idx="4" formatCode="General">
                  <c:v>14875</c:v>
                </c:pt>
                <c:pt idx="5" formatCode="General">
                  <c:v>15071</c:v>
                </c:pt>
                <c:pt idx="6" formatCode="General">
                  <c:v>14923</c:v>
                </c:pt>
                <c:pt idx="7" formatCode="General">
                  <c:v>14620</c:v>
                </c:pt>
                <c:pt idx="8" formatCode="General">
                  <c:v>14224</c:v>
                </c:pt>
                <c:pt idx="9" formatCode="General">
                  <c:v>12950</c:v>
                </c:pt>
                <c:pt idx="10" formatCode="General">
                  <c:v>13531</c:v>
                </c:pt>
                <c:pt idx="11" formatCode="General">
                  <c:v>14401</c:v>
                </c:pt>
                <c:pt idx="12" formatCode="General">
                  <c:v>14413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F0-4208-A212-38CF51850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tickLblSkip val="1"/>
        <c:noMultiLvlLbl val="0"/>
      </c:catAx>
      <c:valAx>
        <c:axId val="6728970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2919520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42302185733421"/>
          <c:y val="0.5577039783464478"/>
          <c:w val="0.17501369276000633"/>
          <c:h val="0.16118472636035752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5497782574020346E-2"/>
          <c:y val="5.9919831583483331E-2"/>
          <c:w val="0.70253241565827407"/>
          <c:h val="0.872336958717305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2700000"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List1!$B$1:$N$1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List1!$B$2:$N$2</c:f>
              <c:numCache>
                <c:formatCode>General</c:formatCode>
                <c:ptCount val="13"/>
                <c:pt idx="0">
                  <c:v>0.68078499999999997</c:v>
                </c:pt>
                <c:pt idx="1">
                  <c:v>0.68551899999999999</c:v>
                </c:pt>
                <c:pt idx="2">
                  <c:v>0.68466800000000005</c:v>
                </c:pt>
                <c:pt idx="3">
                  <c:v>0.68774900000000005</c:v>
                </c:pt>
                <c:pt idx="4">
                  <c:v>0.68304500000000001</c:v>
                </c:pt>
                <c:pt idx="5">
                  <c:v>0.68445</c:v>
                </c:pt>
                <c:pt idx="6">
                  <c:v>0.68420899999999996</c:v>
                </c:pt>
                <c:pt idx="7">
                  <c:v>0.68970200000000004</c:v>
                </c:pt>
                <c:pt idx="8">
                  <c:v>0.71428000000000003</c:v>
                </c:pt>
                <c:pt idx="9">
                  <c:v>0.72038100000000005</c:v>
                </c:pt>
                <c:pt idx="10">
                  <c:v>0.72065900000000005</c:v>
                </c:pt>
                <c:pt idx="11">
                  <c:v>0.71681700000000004</c:v>
                </c:pt>
                <c:pt idx="12">
                  <c:v>0.72121900000000005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0F-4017-823B-53017F3A2A52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2700000"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List1!$B$1:$N$1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List1!$B$3:$N$3</c:f>
              <c:numCache>
                <c:formatCode>General</c:formatCode>
                <c:ptCount val="13"/>
                <c:pt idx="0">
                  <c:v>0.31921500000000003</c:v>
                </c:pt>
                <c:pt idx="1">
                  <c:v>0.31448100000000001</c:v>
                </c:pt>
                <c:pt idx="2">
                  <c:v>0.315332</c:v>
                </c:pt>
                <c:pt idx="3">
                  <c:v>0.312251</c:v>
                </c:pt>
                <c:pt idx="4">
                  <c:v>0.31695499999999999</c:v>
                </c:pt>
                <c:pt idx="5">
                  <c:v>0.31555</c:v>
                </c:pt>
                <c:pt idx="6">
                  <c:v>0.31579099999999999</c:v>
                </c:pt>
                <c:pt idx="7">
                  <c:v>0.31029800000000002</c:v>
                </c:pt>
                <c:pt idx="8">
                  <c:v>0.28571999999999997</c:v>
                </c:pt>
                <c:pt idx="9">
                  <c:v>0.27961900000000001</c:v>
                </c:pt>
                <c:pt idx="10">
                  <c:v>0.27934100000000001</c:v>
                </c:pt>
                <c:pt idx="11">
                  <c:v>0.28318300000000002</c:v>
                </c:pt>
                <c:pt idx="12">
                  <c:v>0.278781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0F-4017-823B-53017F3A2A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noMultiLvlLbl val="0"/>
      </c:catAx>
      <c:valAx>
        <c:axId val="6728970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2919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42302185733421"/>
          <c:y val="0.54984256745045934"/>
          <c:w val="0.17501369276000633"/>
          <c:h val="0.17034697060983964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778507191182152"/>
          <c:y val="0.13329213538786594"/>
          <c:w val="0.65522854138760855"/>
          <c:h val="0.8435122520901595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Hlavní město Praha</c:v>
                </c:pt>
                <c:pt idx="1">
                  <c:v>Plzeňský kraj</c:v>
                </c:pt>
                <c:pt idx="2">
                  <c:v>Pardubický kraj</c:v>
                </c:pt>
                <c:pt idx="3">
                  <c:v>Jihomoravský kraj</c:v>
                </c:pt>
                <c:pt idx="4">
                  <c:v>Olomoucký kraj</c:v>
                </c:pt>
                <c:pt idx="5">
                  <c:v>Ústecký kraj</c:v>
                </c:pt>
                <c:pt idx="6">
                  <c:v>Jihočeský kraj</c:v>
                </c:pt>
                <c:pt idx="7">
                  <c:v>Česká republika</c:v>
                </c:pt>
                <c:pt idx="8">
                  <c:v>Liberecký kraj</c:v>
                </c:pt>
                <c:pt idx="9">
                  <c:v>Zlínský kraj</c:v>
                </c:pt>
                <c:pt idx="10">
                  <c:v>Královéhradecký kraj</c:v>
                </c:pt>
                <c:pt idx="11">
                  <c:v>Moravskoslezský kraj</c:v>
                </c:pt>
                <c:pt idx="12">
                  <c:v>Středočeský kraj</c:v>
                </c:pt>
                <c:pt idx="13">
                  <c:v>Kraj Vysočina</c:v>
                </c:pt>
                <c:pt idx="14">
                  <c:v>Karlovarský kraj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0.87280500000000005</c:v>
                </c:pt>
                <c:pt idx="1">
                  <c:v>0.85942499999999999</c:v>
                </c:pt>
                <c:pt idx="2">
                  <c:v>0.79811299999999996</c:v>
                </c:pt>
                <c:pt idx="3">
                  <c:v>0.73029100000000002</c:v>
                </c:pt>
                <c:pt idx="4">
                  <c:v>0.723804</c:v>
                </c:pt>
                <c:pt idx="5">
                  <c:v>0.71319600000000005</c:v>
                </c:pt>
                <c:pt idx="6">
                  <c:v>0.70962099999999995</c:v>
                </c:pt>
                <c:pt idx="7">
                  <c:v>0.70174899999999996</c:v>
                </c:pt>
                <c:pt idx="8">
                  <c:v>0.69321999999999995</c:v>
                </c:pt>
                <c:pt idx="9">
                  <c:v>0.66920599999999997</c:v>
                </c:pt>
                <c:pt idx="10">
                  <c:v>0.64966000000000002</c:v>
                </c:pt>
                <c:pt idx="11">
                  <c:v>0.646814</c:v>
                </c:pt>
                <c:pt idx="12">
                  <c:v>0.63329500000000005</c:v>
                </c:pt>
                <c:pt idx="13">
                  <c:v>0.58288399999999996</c:v>
                </c:pt>
                <c:pt idx="14">
                  <c:v>0.43110100000000001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F8-4F61-ACC2-1879E8EAC35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List1!$A$2:$A$16</c:f>
              <c:strCache>
                <c:ptCount val="15"/>
                <c:pt idx="0">
                  <c:v>Hlavní město Praha</c:v>
                </c:pt>
                <c:pt idx="1">
                  <c:v>Plzeňský kraj</c:v>
                </c:pt>
                <c:pt idx="2">
                  <c:v>Pardubický kraj</c:v>
                </c:pt>
                <c:pt idx="3">
                  <c:v>Jihomoravský kraj</c:v>
                </c:pt>
                <c:pt idx="4">
                  <c:v>Olomoucký kraj</c:v>
                </c:pt>
                <c:pt idx="5">
                  <c:v>Ústecký kraj</c:v>
                </c:pt>
                <c:pt idx="6">
                  <c:v>Jihočeský kraj</c:v>
                </c:pt>
                <c:pt idx="7">
                  <c:v>Česká republika</c:v>
                </c:pt>
                <c:pt idx="8">
                  <c:v>Liberecký kraj</c:v>
                </c:pt>
                <c:pt idx="9">
                  <c:v>Zlínský kraj</c:v>
                </c:pt>
                <c:pt idx="10">
                  <c:v>Královéhradecký kraj</c:v>
                </c:pt>
                <c:pt idx="11">
                  <c:v>Moravskoslezský kraj</c:v>
                </c:pt>
                <c:pt idx="12">
                  <c:v>Středočeský kraj</c:v>
                </c:pt>
                <c:pt idx="13">
                  <c:v>Kraj Vysočina</c:v>
                </c:pt>
                <c:pt idx="14">
                  <c:v>Karlovarský kraj</c:v>
                </c:pt>
              </c:strCache>
            </c:strRef>
          </c:cat>
          <c:val>
            <c:numRef>
              <c:f>List1!$C$2:$C$16</c:f>
              <c:numCache>
                <c:formatCode>General</c:formatCode>
                <c:ptCount val="15"/>
                <c:pt idx="0">
                  <c:v>0.127195</c:v>
                </c:pt>
                <c:pt idx="1">
                  <c:v>0.14057500000000001</c:v>
                </c:pt>
                <c:pt idx="2">
                  <c:v>0.20188700000000001</c:v>
                </c:pt>
                <c:pt idx="3">
                  <c:v>0.26970899999999998</c:v>
                </c:pt>
                <c:pt idx="4">
                  <c:v>0.276196</c:v>
                </c:pt>
                <c:pt idx="5">
                  <c:v>0.286804</c:v>
                </c:pt>
                <c:pt idx="6">
                  <c:v>0.290379</c:v>
                </c:pt>
                <c:pt idx="7">
                  <c:v>0.29825099999999999</c:v>
                </c:pt>
                <c:pt idx="8">
                  <c:v>0.30678</c:v>
                </c:pt>
                <c:pt idx="9">
                  <c:v>0.33079399999999998</c:v>
                </c:pt>
                <c:pt idx="10">
                  <c:v>0.35033999999999998</c:v>
                </c:pt>
                <c:pt idx="11">
                  <c:v>0.353186</c:v>
                </c:pt>
                <c:pt idx="12">
                  <c:v>0.366705</c:v>
                </c:pt>
                <c:pt idx="13">
                  <c:v>0.41711599999999999</c:v>
                </c:pt>
                <c:pt idx="14">
                  <c:v>0.56889900000000004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F8-4F61-ACC2-1879E8EAC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noMultiLvlLbl val="0"/>
      </c:catAx>
      <c:valAx>
        <c:axId val="672897056"/>
        <c:scaling>
          <c:orientation val="minMax"/>
        </c:scaling>
        <c:delete val="0"/>
        <c:axPos val="t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919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998560763986897"/>
          <c:y val="9.647896535196222E-3"/>
          <c:w val="0.52372979580969747"/>
          <c:h val="5.6577425868895158E-2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553250647036122"/>
          <c:y val="0.1513741818872098"/>
          <c:w val="0.63946058329738675"/>
          <c:h val="0.8082071259377863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List1!$A$2:$A$15</c:f>
              <c:strCache>
                <c:ptCount val="14"/>
                <c:pt idx="0">
                  <c:v>Středočeský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Jihomoravský kraj</c:v>
                </c:pt>
                <c:pt idx="4">
                  <c:v>Ústecký kraj</c:v>
                </c:pt>
                <c:pt idx="5">
                  <c:v>Jihočeský kraj</c:v>
                </c:pt>
                <c:pt idx="6">
                  <c:v>Olomoucký kraj</c:v>
                </c:pt>
                <c:pt idx="7">
                  <c:v>Zlínský kraj</c:v>
                </c:pt>
                <c:pt idx="8">
                  <c:v>Královéhradecký kraj</c:v>
                </c:pt>
                <c:pt idx="9">
                  <c:v>Plzeňský kraj</c:v>
                </c:pt>
                <c:pt idx="10">
                  <c:v>Pardubický kraj</c:v>
                </c:pt>
                <c:pt idx="11">
                  <c:v>Kraj Vysočina</c:v>
                </c:pt>
                <c:pt idx="12">
                  <c:v>Liberecký kraj</c:v>
                </c:pt>
                <c:pt idx="13">
                  <c:v>Karlovarský kraj</c:v>
                </c:pt>
              </c:strCache>
            </c:strRef>
          </c:cat>
          <c:val>
            <c:numRef>
              <c:f>List1!$B$2:$B$15</c:f>
              <c:numCache>
                <c:formatCode>General</c:formatCode>
                <c:ptCount val="14"/>
                <c:pt idx="0">
                  <c:v>3786.6</c:v>
                </c:pt>
                <c:pt idx="1">
                  <c:v>5060</c:v>
                </c:pt>
                <c:pt idx="2">
                  <c:v>3481.8</c:v>
                </c:pt>
                <c:pt idx="3">
                  <c:v>3862.8</c:v>
                </c:pt>
                <c:pt idx="4">
                  <c:v>2691.6</c:v>
                </c:pt>
                <c:pt idx="5">
                  <c:v>2112.4</c:v>
                </c:pt>
                <c:pt idx="6">
                  <c:v>2064</c:v>
                </c:pt>
                <c:pt idx="7">
                  <c:v>1879.8</c:v>
                </c:pt>
                <c:pt idx="8">
                  <c:v>1739.4</c:v>
                </c:pt>
                <c:pt idx="9">
                  <c:v>2205.8000000000002</c:v>
                </c:pt>
                <c:pt idx="10">
                  <c:v>1928.4</c:v>
                </c:pt>
                <c:pt idx="11">
                  <c:v>1382.6</c:v>
                </c:pt>
                <c:pt idx="12">
                  <c:v>1462</c:v>
                </c:pt>
                <c:pt idx="13">
                  <c:v>579.4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E-4860-B2D7-6FDE2933679A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List1!$A$2:$A$15</c:f>
              <c:strCache>
                <c:ptCount val="14"/>
                <c:pt idx="0">
                  <c:v>Středočeský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Jihomoravský kraj</c:v>
                </c:pt>
                <c:pt idx="4">
                  <c:v>Ústecký kraj</c:v>
                </c:pt>
                <c:pt idx="5">
                  <c:v>Jihočeský kraj</c:v>
                </c:pt>
                <c:pt idx="6">
                  <c:v>Olomoucký kraj</c:v>
                </c:pt>
                <c:pt idx="7">
                  <c:v>Zlínský kraj</c:v>
                </c:pt>
                <c:pt idx="8">
                  <c:v>Královéhradecký kraj</c:v>
                </c:pt>
                <c:pt idx="9">
                  <c:v>Plzeňský kraj</c:v>
                </c:pt>
                <c:pt idx="10">
                  <c:v>Pardubický kraj</c:v>
                </c:pt>
                <c:pt idx="11">
                  <c:v>Kraj Vysočina</c:v>
                </c:pt>
                <c:pt idx="12">
                  <c:v>Liberecký kraj</c:v>
                </c:pt>
                <c:pt idx="13">
                  <c:v>Karlovarský kraj</c:v>
                </c:pt>
              </c:strCache>
            </c:strRef>
          </c:cat>
          <c:val>
            <c:numRef>
              <c:f>List1!$C$2:$C$15</c:f>
              <c:numCache>
                <c:formatCode>General</c:formatCode>
                <c:ptCount val="14"/>
                <c:pt idx="0">
                  <c:v>2192.6</c:v>
                </c:pt>
                <c:pt idx="1">
                  <c:v>737.4</c:v>
                </c:pt>
                <c:pt idx="2">
                  <c:v>1901.2</c:v>
                </c:pt>
                <c:pt idx="3">
                  <c:v>1426.6</c:v>
                </c:pt>
                <c:pt idx="4">
                  <c:v>1082.4000000000001</c:v>
                </c:pt>
                <c:pt idx="5">
                  <c:v>864.4</c:v>
                </c:pt>
                <c:pt idx="6">
                  <c:v>787.6</c:v>
                </c:pt>
                <c:pt idx="7">
                  <c:v>929.2</c:v>
                </c:pt>
                <c:pt idx="8">
                  <c:v>938</c:v>
                </c:pt>
                <c:pt idx="9">
                  <c:v>360.8</c:v>
                </c:pt>
                <c:pt idx="10">
                  <c:v>487.8</c:v>
                </c:pt>
                <c:pt idx="11">
                  <c:v>989.4</c:v>
                </c:pt>
                <c:pt idx="12">
                  <c:v>647</c:v>
                </c:pt>
                <c:pt idx="13">
                  <c:v>764.6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BE-4860-B2D7-6FDE293367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noMultiLvlLbl val="0"/>
      </c:catAx>
      <c:valAx>
        <c:axId val="672897056"/>
        <c:scaling>
          <c:orientation val="minMax"/>
          <c:max val="7000"/>
          <c:min val="0"/>
        </c:scaling>
        <c:delete val="0"/>
        <c:axPos val="t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919520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383268700485265"/>
          <c:y val="3.6401789429879317E-2"/>
          <c:w val="0.51641109212886238"/>
          <c:h val="5.3728242120119181E-2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Paušál (skupina A)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List1!$B$2:$B$5</c:f>
              <c:numCache>
                <c:formatCode>0%</c:formatCode>
                <c:ptCount val="4"/>
                <c:pt idx="0" formatCode="0.00%">
                  <c:v>0.51072642731499107</c:v>
                </c:pt>
                <c:pt idx="1">
                  <c:v>0.496</c:v>
                </c:pt>
                <c:pt idx="2" formatCode="0.00%">
                  <c:v>0.46200000000000002</c:v>
                </c:pt>
                <c:pt idx="3" formatCode="General">
                  <c:v>0.45300000000000001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25-446C-973D-086294A5CE8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Sbližované (skupina C,D,E,F)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List1!$C$2:$C$5</c:f>
              <c:numCache>
                <c:formatCode>0%</c:formatCode>
                <c:ptCount val="4"/>
                <c:pt idx="0" formatCode="0.00%">
                  <c:v>0.45647674547829298</c:v>
                </c:pt>
                <c:pt idx="1">
                  <c:v>0.39900000000000002</c:v>
                </c:pt>
                <c:pt idx="2" formatCode="0.00%">
                  <c:v>0.35799999999999998</c:v>
                </c:pt>
                <c:pt idx="3" formatCode="General">
                  <c:v>0.29899999999999999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25-446C-973D-086294A5CE8C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Případový paušál (skupina B,G,H)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List1!$D$2:$D$5</c:f>
              <c:numCache>
                <c:formatCode>0%</c:formatCode>
                <c:ptCount val="4"/>
                <c:pt idx="0" formatCode="0.00%">
                  <c:v>3.279682720671602E-2</c:v>
                </c:pt>
                <c:pt idx="1">
                  <c:v>0.105</c:v>
                </c:pt>
                <c:pt idx="2" formatCode="0.00%">
                  <c:v>0.18</c:v>
                </c:pt>
                <c:pt idx="3" formatCode="General">
                  <c:v>0.247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25-446C-973D-086294A5CE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1519487"/>
        <c:axId val="1515327"/>
      </c:barChart>
      <c:catAx>
        <c:axId val="151948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15327"/>
        <c:crosses val="autoZero"/>
        <c:auto val="1"/>
        <c:lblAlgn val="ctr"/>
        <c:lblOffset val="100"/>
        <c:noMultiLvlLbl val="0"/>
      </c:catAx>
      <c:valAx>
        <c:axId val="1515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19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778507191182152"/>
          <c:y val="0.13329213538786594"/>
          <c:w val="0.65522854138760855"/>
          <c:h val="0.8435122520901595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Hlavní město Praha</c:v>
                </c:pt>
                <c:pt idx="1">
                  <c:v>Plzeňský kraj</c:v>
                </c:pt>
                <c:pt idx="2">
                  <c:v>Pardubický kraj</c:v>
                </c:pt>
                <c:pt idx="3">
                  <c:v>Jihomoravský kraj</c:v>
                </c:pt>
                <c:pt idx="4">
                  <c:v>Olomoucký kraj</c:v>
                </c:pt>
                <c:pt idx="5">
                  <c:v>Jihočeský kraj</c:v>
                </c:pt>
                <c:pt idx="6">
                  <c:v>Česká republika</c:v>
                </c:pt>
                <c:pt idx="7">
                  <c:v>Ústecký kraj</c:v>
                </c:pt>
                <c:pt idx="8">
                  <c:v>Liberecký kraj</c:v>
                </c:pt>
                <c:pt idx="9">
                  <c:v>Zlínský kraj</c:v>
                </c:pt>
                <c:pt idx="10">
                  <c:v>Středočeský kraj</c:v>
                </c:pt>
                <c:pt idx="11">
                  <c:v>Královéhradecký kraj</c:v>
                </c:pt>
                <c:pt idx="12">
                  <c:v>Moravskoslezský kraj</c:v>
                </c:pt>
                <c:pt idx="13">
                  <c:v>Kraj Vysočina</c:v>
                </c:pt>
                <c:pt idx="14">
                  <c:v>Karlovarský kraj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0.87231899999999996</c:v>
                </c:pt>
                <c:pt idx="1">
                  <c:v>0.86723799999999995</c:v>
                </c:pt>
                <c:pt idx="2">
                  <c:v>0.769231</c:v>
                </c:pt>
                <c:pt idx="3">
                  <c:v>0.73714900000000005</c:v>
                </c:pt>
                <c:pt idx="4">
                  <c:v>0.73680800000000002</c:v>
                </c:pt>
                <c:pt idx="5">
                  <c:v>0.71773699999999996</c:v>
                </c:pt>
                <c:pt idx="6">
                  <c:v>0.70611100000000004</c:v>
                </c:pt>
                <c:pt idx="7">
                  <c:v>0.70425899999999997</c:v>
                </c:pt>
                <c:pt idx="8">
                  <c:v>0.69499999999999995</c:v>
                </c:pt>
                <c:pt idx="9">
                  <c:v>0.68162</c:v>
                </c:pt>
                <c:pt idx="10">
                  <c:v>0.65769599999999995</c:v>
                </c:pt>
                <c:pt idx="11">
                  <c:v>0.65209899999999998</c:v>
                </c:pt>
                <c:pt idx="12">
                  <c:v>0.63933300000000004</c:v>
                </c:pt>
                <c:pt idx="13">
                  <c:v>0.60708799999999996</c:v>
                </c:pt>
                <c:pt idx="14">
                  <c:v>0.484738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F8-4F61-ACC2-1879E8EAC35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List1!$A$2:$A$16</c:f>
              <c:strCache>
                <c:ptCount val="15"/>
                <c:pt idx="0">
                  <c:v>Hlavní město Praha</c:v>
                </c:pt>
                <c:pt idx="1">
                  <c:v>Plzeňský kraj</c:v>
                </c:pt>
                <c:pt idx="2">
                  <c:v>Pardubický kraj</c:v>
                </c:pt>
                <c:pt idx="3">
                  <c:v>Jihomoravský kraj</c:v>
                </c:pt>
                <c:pt idx="4">
                  <c:v>Olomoucký kraj</c:v>
                </c:pt>
                <c:pt idx="5">
                  <c:v>Jihočeský kraj</c:v>
                </c:pt>
                <c:pt idx="6">
                  <c:v>Česká republika</c:v>
                </c:pt>
                <c:pt idx="7">
                  <c:v>Ústecký kraj</c:v>
                </c:pt>
                <c:pt idx="8">
                  <c:v>Liberecký kraj</c:v>
                </c:pt>
                <c:pt idx="9">
                  <c:v>Zlínský kraj</c:v>
                </c:pt>
                <c:pt idx="10">
                  <c:v>Středočeský kraj</c:v>
                </c:pt>
                <c:pt idx="11">
                  <c:v>Královéhradecký kraj</c:v>
                </c:pt>
                <c:pt idx="12">
                  <c:v>Moravskoslezský kraj</c:v>
                </c:pt>
                <c:pt idx="13">
                  <c:v>Kraj Vysočina</c:v>
                </c:pt>
                <c:pt idx="14">
                  <c:v>Karlovarský kraj</c:v>
                </c:pt>
              </c:strCache>
            </c:strRef>
          </c:cat>
          <c:val>
            <c:numRef>
              <c:f>List1!$C$2:$C$16</c:f>
              <c:numCache>
                <c:formatCode>General</c:formatCode>
                <c:ptCount val="15"/>
                <c:pt idx="0">
                  <c:v>0.12768099999999999</c:v>
                </c:pt>
                <c:pt idx="1">
                  <c:v>0.13276199999999999</c:v>
                </c:pt>
                <c:pt idx="2">
                  <c:v>0.230769</c:v>
                </c:pt>
                <c:pt idx="3">
                  <c:v>0.262851</c:v>
                </c:pt>
                <c:pt idx="4">
                  <c:v>0.26319199999999998</c:v>
                </c:pt>
                <c:pt idx="5">
                  <c:v>0.28226299999999999</c:v>
                </c:pt>
                <c:pt idx="6">
                  <c:v>0.29388900000000001</c:v>
                </c:pt>
                <c:pt idx="7">
                  <c:v>0.29574099999999998</c:v>
                </c:pt>
                <c:pt idx="8">
                  <c:v>0.30499999999999999</c:v>
                </c:pt>
                <c:pt idx="9">
                  <c:v>0.31838</c:v>
                </c:pt>
                <c:pt idx="10">
                  <c:v>0.342304</c:v>
                </c:pt>
                <c:pt idx="11">
                  <c:v>0.34790100000000002</c:v>
                </c:pt>
                <c:pt idx="12">
                  <c:v>0.36066700000000002</c:v>
                </c:pt>
                <c:pt idx="13">
                  <c:v>0.39291199999999998</c:v>
                </c:pt>
                <c:pt idx="14">
                  <c:v>0.515262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F8-4F61-ACC2-1879E8EAC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noMultiLvlLbl val="0"/>
      </c:catAx>
      <c:valAx>
        <c:axId val="672897056"/>
        <c:scaling>
          <c:orientation val="minMax"/>
        </c:scaling>
        <c:delete val="0"/>
        <c:axPos val="t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919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998560763986897"/>
          <c:y val="9.647896535196222E-3"/>
          <c:w val="0.52372979580969747"/>
          <c:h val="5.6577425868895158E-2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553250647036122"/>
          <c:y val="0.1513741818872098"/>
          <c:w val="0.63946058329738675"/>
          <c:h val="0.8082071259377863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léčba v KOC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List1!$A$2:$A$15</c:f>
              <c:strCache>
                <c:ptCount val="14"/>
                <c:pt idx="0">
                  <c:v>Středočeský kraj</c:v>
                </c:pt>
                <c:pt idx="1">
                  <c:v>Hlavní město Praha</c:v>
                </c:pt>
                <c:pt idx="2">
                  <c:v>Jihomoravský kraj</c:v>
                </c:pt>
                <c:pt idx="3">
                  <c:v>Moravskoslezský kraj</c:v>
                </c:pt>
                <c:pt idx="4">
                  <c:v>Ústecký kraj</c:v>
                </c:pt>
                <c:pt idx="5">
                  <c:v>Jihočeský kraj</c:v>
                </c:pt>
                <c:pt idx="6">
                  <c:v>Olomoucký kraj</c:v>
                </c:pt>
                <c:pt idx="7">
                  <c:v>Zlínský kraj</c:v>
                </c:pt>
                <c:pt idx="8">
                  <c:v>Královéhradecký kraj</c:v>
                </c:pt>
                <c:pt idx="9">
                  <c:v>Plzeňský kraj</c:v>
                </c:pt>
                <c:pt idx="10">
                  <c:v>Kraj Vysočina</c:v>
                </c:pt>
                <c:pt idx="11">
                  <c:v>Pardubický kraj</c:v>
                </c:pt>
                <c:pt idx="12">
                  <c:v>Liberecký kraj</c:v>
                </c:pt>
                <c:pt idx="13">
                  <c:v>Karlovarský kraj</c:v>
                </c:pt>
              </c:strCache>
            </c:strRef>
          </c:cat>
          <c:val>
            <c:numRef>
              <c:f>List1!$B$2:$B$15</c:f>
              <c:numCache>
                <c:formatCode>General</c:formatCode>
                <c:ptCount val="14"/>
                <c:pt idx="0">
                  <c:v>4350</c:v>
                </c:pt>
                <c:pt idx="1">
                  <c:v>5288</c:v>
                </c:pt>
                <c:pt idx="2">
                  <c:v>4302</c:v>
                </c:pt>
                <c:pt idx="3">
                  <c:v>3719</c:v>
                </c:pt>
                <c:pt idx="4">
                  <c:v>2910</c:v>
                </c:pt>
                <c:pt idx="5">
                  <c:v>2258</c:v>
                </c:pt>
                <c:pt idx="6">
                  <c:v>2248</c:v>
                </c:pt>
                <c:pt idx="7">
                  <c:v>2036</c:v>
                </c:pt>
                <c:pt idx="8">
                  <c:v>1880</c:v>
                </c:pt>
                <c:pt idx="9">
                  <c:v>2430</c:v>
                </c:pt>
                <c:pt idx="10">
                  <c:v>1593</c:v>
                </c:pt>
                <c:pt idx="11">
                  <c:v>1980</c:v>
                </c:pt>
                <c:pt idx="12">
                  <c:v>1529</c:v>
                </c:pt>
                <c:pt idx="13">
                  <c:v>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E-4860-B2D7-6FDE2933679A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léčba pouze mimo KOC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List1!$A$2:$A$15</c:f>
              <c:strCache>
                <c:ptCount val="14"/>
                <c:pt idx="0">
                  <c:v>Středočeský kraj</c:v>
                </c:pt>
                <c:pt idx="1">
                  <c:v>Hlavní město Praha</c:v>
                </c:pt>
                <c:pt idx="2">
                  <c:v>Jihomoravský kraj</c:v>
                </c:pt>
                <c:pt idx="3">
                  <c:v>Moravskoslezský kraj</c:v>
                </c:pt>
                <c:pt idx="4">
                  <c:v>Ústecký kraj</c:v>
                </c:pt>
                <c:pt idx="5">
                  <c:v>Jihočeský kraj</c:v>
                </c:pt>
                <c:pt idx="6">
                  <c:v>Olomoucký kraj</c:v>
                </c:pt>
                <c:pt idx="7">
                  <c:v>Zlínský kraj</c:v>
                </c:pt>
                <c:pt idx="8">
                  <c:v>Královéhradecký kraj</c:v>
                </c:pt>
                <c:pt idx="9">
                  <c:v>Plzeňský kraj</c:v>
                </c:pt>
                <c:pt idx="10">
                  <c:v>Kraj Vysočina</c:v>
                </c:pt>
                <c:pt idx="11">
                  <c:v>Pardubický kraj</c:v>
                </c:pt>
                <c:pt idx="12">
                  <c:v>Liberecký kraj</c:v>
                </c:pt>
                <c:pt idx="13">
                  <c:v>Karlovarský kraj</c:v>
                </c:pt>
              </c:strCache>
            </c:strRef>
          </c:cat>
          <c:val>
            <c:numRef>
              <c:f>List1!$C$2:$C$15</c:f>
              <c:numCache>
                <c:formatCode>General</c:formatCode>
                <c:ptCount val="14"/>
                <c:pt idx="0">
                  <c:v>2264</c:v>
                </c:pt>
                <c:pt idx="1">
                  <c:v>774</c:v>
                </c:pt>
                <c:pt idx="2">
                  <c:v>1534</c:v>
                </c:pt>
                <c:pt idx="3">
                  <c:v>2098</c:v>
                </c:pt>
                <c:pt idx="4">
                  <c:v>1222</c:v>
                </c:pt>
                <c:pt idx="5">
                  <c:v>888</c:v>
                </c:pt>
                <c:pt idx="6">
                  <c:v>803</c:v>
                </c:pt>
                <c:pt idx="7">
                  <c:v>951</c:v>
                </c:pt>
                <c:pt idx="8">
                  <c:v>1003</c:v>
                </c:pt>
                <c:pt idx="9">
                  <c:v>372</c:v>
                </c:pt>
                <c:pt idx="10">
                  <c:v>1031</c:v>
                </c:pt>
                <c:pt idx="11">
                  <c:v>594</c:v>
                </c:pt>
                <c:pt idx="12">
                  <c:v>671</c:v>
                </c:pt>
                <c:pt idx="13">
                  <c:v>709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BE-4860-B2D7-6FDE293367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72919520"/>
        <c:axId val="672897056"/>
      </c:barChart>
      <c:catAx>
        <c:axId val="6729195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897056"/>
        <c:crosses val="autoZero"/>
        <c:auto val="1"/>
        <c:lblAlgn val="ctr"/>
        <c:lblOffset val="100"/>
        <c:noMultiLvlLbl val="0"/>
      </c:catAx>
      <c:valAx>
        <c:axId val="672897056"/>
        <c:scaling>
          <c:orientation val="minMax"/>
          <c:max val="7000"/>
          <c:min val="0"/>
        </c:scaling>
        <c:delete val="0"/>
        <c:axPos val="t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72919520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383268700485265"/>
          <c:y val="3.6401789429879317E-2"/>
          <c:w val="0.51641109212886238"/>
          <c:h val="5.3728242120119181E-2"/>
        </c:manualLayout>
      </c:layout>
      <c:overlay val="0"/>
      <c:txPr>
        <a:bodyPr/>
        <a:lstStyle/>
        <a:p>
          <a:pPr>
            <a:defRPr b="1"/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50361500761521"/>
          <c:y val="0.10741931645121987"/>
          <c:w val="0.86246143004170095"/>
          <c:h val="0.72390657392601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stadium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0.117601153</c:v>
                </c:pt>
                <c:pt idx="1">
                  <c:v>0.18281123599999999</c:v>
                </c:pt>
                <c:pt idx="2">
                  <c:v>0.235485682</c:v>
                </c:pt>
                <c:pt idx="3">
                  <c:v>0.28702497599999999</c:v>
                </c:pt>
                <c:pt idx="4">
                  <c:v>0.31284701199999998</c:v>
                </c:pt>
                <c:pt idx="5">
                  <c:v>0.35744896799999998</c:v>
                </c:pt>
                <c:pt idx="6">
                  <c:v>0.39461520700000002</c:v>
                </c:pt>
                <c:pt idx="7">
                  <c:v>0.45352538199999998</c:v>
                </c:pt>
                <c:pt idx="8">
                  <c:v>0.47616512900000002</c:v>
                </c:pt>
                <c:pt idx="9">
                  <c:v>0.47166781400000002</c:v>
                </c:pt>
                <c:pt idx="10">
                  <c:v>0.49680379400000002</c:v>
                </c:pt>
                <c:pt idx="11">
                  <c:v>0.53635907699999996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5C-4FEC-8D54-5CDAF7A044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stadium 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0.13630653300000001</c:v>
                </c:pt>
                <c:pt idx="1">
                  <c:v>0.20587929799999999</c:v>
                </c:pt>
                <c:pt idx="2">
                  <c:v>0.27321011299999998</c:v>
                </c:pt>
                <c:pt idx="3">
                  <c:v>0.33772688000000001</c:v>
                </c:pt>
                <c:pt idx="4">
                  <c:v>0.357902736</c:v>
                </c:pt>
                <c:pt idx="5">
                  <c:v>0.40713420700000003</c:v>
                </c:pt>
                <c:pt idx="6">
                  <c:v>0.45536621100000002</c:v>
                </c:pt>
                <c:pt idx="7">
                  <c:v>0.49614792000000002</c:v>
                </c:pt>
                <c:pt idx="8">
                  <c:v>0.51681318700000001</c:v>
                </c:pt>
                <c:pt idx="9">
                  <c:v>0.516996393</c:v>
                </c:pt>
                <c:pt idx="10">
                  <c:v>0.55455455499999995</c:v>
                </c:pt>
                <c:pt idx="11">
                  <c:v>0.61581525500000001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5C-4FEC-8D54-5CDAF7A044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stadium 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0.14339813200000001</c:v>
                </c:pt>
                <c:pt idx="1">
                  <c:v>0.22229079199999999</c:v>
                </c:pt>
                <c:pt idx="2">
                  <c:v>0.28660933700000002</c:v>
                </c:pt>
                <c:pt idx="3">
                  <c:v>0.347672435</c:v>
                </c:pt>
                <c:pt idx="4">
                  <c:v>0.39389989600000003</c:v>
                </c:pt>
                <c:pt idx="5">
                  <c:v>0.41617489299999999</c:v>
                </c:pt>
                <c:pt idx="6">
                  <c:v>0.43486750299999999</c:v>
                </c:pt>
                <c:pt idx="7">
                  <c:v>0.51243660999999996</c:v>
                </c:pt>
                <c:pt idx="8">
                  <c:v>0.52558199000000005</c:v>
                </c:pt>
                <c:pt idx="9">
                  <c:v>0.54030853400000001</c:v>
                </c:pt>
                <c:pt idx="10">
                  <c:v>0.59535437800000002</c:v>
                </c:pt>
                <c:pt idx="11">
                  <c:v>0.64493583899999996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5C-4FEC-8D54-5CDAF7A044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stadium 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9.2359146000000003E-2</c:v>
                </c:pt>
                <c:pt idx="1">
                  <c:v>0.15941422599999999</c:v>
                </c:pt>
                <c:pt idx="2">
                  <c:v>0.22751020399999999</c:v>
                </c:pt>
                <c:pt idx="3">
                  <c:v>0.27231611500000003</c:v>
                </c:pt>
                <c:pt idx="4">
                  <c:v>0.28667038500000003</c:v>
                </c:pt>
                <c:pt idx="5">
                  <c:v>0.31120129899999999</c:v>
                </c:pt>
                <c:pt idx="6">
                  <c:v>0.33886956499999998</c:v>
                </c:pt>
                <c:pt idx="7">
                  <c:v>0.40931523800000003</c:v>
                </c:pt>
                <c:pt idx="8">
                  <c:v>0.41376000000000002</c:v>
                </c:pt>
                <c:pt idx="9">
                  <c:v>0.43911053999999999</c:v>
                </c:pt>
                <c:pt idx="10">
                  <c:v>0.47829506100000002</c:v>
                </c:pt>
                <c:pt idx="11">
                  <c:v>0.53404560700000003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5C-4FEC-8D54-5CDAF7A044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neznámo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9.3943472E-2</c:v>
                </c:pt>
                <c:pt idx="1">
                  <c:v>0.16101337099999999</c:v>
                </c:pt>
                <c:pt idx="2">
                  <c:v>0.19125266699999999</c:v>
                </c:pt>
                <c:pt idx="3">
                  <c:v>0.25191834400000002</c:v>
                </c:pt>
                <c:pt idx="4">
                  <c:v>0.29216790399999998</c:v>
                </c:pt>
                <c:pt idx="5">
                  <c:v>0.29726866000000002</c:v>
                </c:pt>
                <c:pt idx="6">
                  <c:v>0.34482392899999997</c:v>
                </c:pt>
                <c:pt idx="7">
                  <c:v>0.30109463800000003</c:v>
                </c:pt>
                <c:pt idx="8">
                  <c:v>0.29751942599999998</c:v>
                </c:pt>
                <c:pt idx="9">
                  <c:v>0.32535038799999999</c:v>
                </c:pt>
                <c:pt idx="10">
                  <c:v>0.34428207500000002</c:v>
                </c:pt>
                <c:pt idx="11">
                  <c:v>0.377453447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E9-4F4C-885E-660EF1C158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54197832"/>
        <c:axId val="573333936"/>
      </c:barChart>
      <c:catAx>
        <c:axId val="454197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Rok diagnózy</a:t>
                </a:r>
                <a:r>
                  <a:rPr lang="cs-CZ" baseline="0"/>
                  <a:t> dle NOR</a:t>
                </a:r>
                <a:endParaRPr lang="cs-CZ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333936"/>
        <c:crosses val="autoZero"/>
        <c:auto val="1"/>
        <c:lblAlgn val="ctr"/>
        <c:lblOffset val="100"/>
        <c:noMultiLvlLbl val="0"/>
      </c:catAx>
      <c:valAx>
        <c:axId val="573333936"/>
        <c:scaling>
          <c:orientation val="minMax"/>
          <c:max val="0.70000000000000007"/>
          <c:min val="0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4197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255757607973742E-2"/>
          <c:y val="0.10741931645121987"/>
          <c:w val="0.87970924537209727"/>
          <c:h val="0.689294171737925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Kód 01186</c:v>
                </c:pt>
              </c:strCache>
            </c:strRef>
          </c:tx>
          <c:spPr>
            <a:solidFill>
              <a:srgbClr val="2E598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Sheet1!$A$2:$A$73</c:f>
              <c:strCache>
                <c:ptCount val="72"/>
                <c:pt idx="0">
                  <c:v>2019-01</c:v>
                </c:pt>
                <c:pt idx="1">
                  <c:v>2019-02</c:v>
                </c:pt>
                <c:pt idx="2">
                  <c:v>2019-03</c:v>
                </c:pt>
                <c:pt idx="3">
                  <c:v>2019-04</c:v>
                </c:pt>
                <c:pt idx="4">
                  <c:v>2019-05</c:v>
                </c:pt>
                <c:pt idx="5">
                  <c:v>2019-06</c:v>
                </c:pt>
                <c:pt idx="6">
                  <c:v>2019-07</c:v>
                </c:pt>
                <c:pt idx="7">
                  <c:v>2019-08</c:v>
                </c:pt>
                <c:pt idx="8">
                  <c:v>2019-09</c:v>
                </c:pt>
                <c:pt idx="9">
                  <c:v>2019-10</c:v>
                </c:pt>
                <c:pt idx="10">
                  <c:v>2019-11</c:v>
                </c:pt>
                <c:pt idx="11">
                  <c:v>2019-12</c:v>
                </c:pt>
                <c:pt idx="12">
                  <c:v>2020-01</c:v>
                </c:pt>
                <c:pt idx="13">
                  <c:v>2020-02</c:v>
                </c:pt>
                <c:pt idx="14">
                  <c:v>2020-03</c:v>
                </c:pt>
                <c:pt idx="15">
                  <c:v>2020-04</c:v>
                </c:pt>
                <c:pt idx="16">
                  <c:v>2020-05</c:v>
                </c:pt>
                <c:pt idx="17">
                  <c:v>2020-06</c:v>
                </c:pt>
                <c:pt idx="18">
                  <c:v>2020-07</c:v>
                </c:pt>
                <c:pt idx="19">
                  <c:v>2020-08</c:v>
                </c:pt>
                <c:pt idx="20">
                  <c:v>2020-09</c:v>
                </c:pt>
                <c:pt idx="21">
                  <c:v>2020-10</c:v>
                </c:pt>
                <c:pt idx="22">
                  <c:v>2020-11</c:v>
                </c:pt>
                <c:pt idx="23">
                  <c:v>2020-12</c:v>
                </c:pt>
                <c:pt idx="24">
                  <c:v>2021-01</c:v>
                </c:pt>
                <c:pt idx="25">
                  <c:v>2021-02</c:v>
                </c:pt>
                <c:pt idx="26">
                  <c:v>2021-03</c:v>
                </c:pt>
                <c:pt idx="27">
                  <c:v>2021-04</c:v>
                </c:pt>
                <c:pt idx="28">
                  <c:v>2021-05</c:v>
                </c:pt>
                <c:pt idx="29">
                  <c:v>2021-06</c:v>
                </c:pt>
                <c:pt idx="30">
                  <c:v>2021-07</c:v>
                </c:pt>
                <c:pt idx="31">
                  <c:v>2021-08</c:v>
                </c:pt>
                <c:pt idx="32">
                  <c:v>2021-09</c:v>
                </c:pt>
                <c:pt idx="33">
                  <c:v>2021-10</c:v>
                </c:pt>
                <c:pt idx="34">
                  <c:v>2021-11</c:v>
                </c:pt>
                <c:pt idx="35">
                  <c:v>2021-12</c:v>
                </c:pt>
                <c:pt idx="36">
                  <c:v>2022-01</c:v>
                </c:pt>
                <c:pt idx="37">
                  <c:v>2022-02</c:v>
                </c:pt>
                <c:pt idx="38">
                  <c:v>2022-03</c:v>
                </c:pt>
                <c:pt idx="39">
                  <c:v>2022-04</c:v>
                </c:pt>
                <c:pt idx="40">
                  <c:v>2022-05</c:v>
                </c:pt>
                <c:pt idx="41">
                  <c:v>2022-06</c:v>
                </c:pt>
                <c:pt idx="42">
                  <c:v>2022-07</c:v>
                </c:pt>
                <c:pt idx="43">
                  <c:v>2022-08</c:v>
                </c:pt>
                <c:pt idx="44">
                  <c:v>2022-09</c:v>
                </c:pt>
                <c:pt idx="45">
                  <c:v>2022-10</c:v>
                </c:pt>
                <c:pt idx="46">
                  <c:v>2022-11</c:v>
                </c:pt>
                <c:pt idx="47">
                  <c:v>2022-12</c:v>
                </c:pt>
                <c:pt idx="48">
                  <c:v>2023-01</c:v>
                </c:pt>
                <c:pt idx="49">
                  <c:v>2023-02</c:v>
                </c:pt>
                <c:pt idx="50">
                  <c:v>2023-03</c:v>
                </c:pt>
                <c:pt idx="51">
                  <c:v>2023-04</c:v>
                </c:pt>
                <c:pt idx="52">
                  <c:v>2023-05</c:v>
                </c:pt>
                <c:pt idx="53">
                  <c:v>2023-06</c:v>
                </c:pt>
                <c:pt idx="54">
                  <c:v>2023-07</c:v>
                </c:pt>
                <c:pt idx="55">
                  <c:v>2023-08</c:v>
                </c:pt>
                <c:pt idx="56">
                  <c:v>2023-09</c:v>
                </c:pt>
                <c:pt idx="57">
                  <c:v>2023-10</c:v>
                </c:pt>
                <c:pt idx="58">
                  <c:v>2023-11</c:v>
                </c:pt>
                <c:pt idx="59">
                  <c:v>2023-12</c:v>
                </c:pt>
                <c:pt idx="60">
                  <c:v>2024-01</c:v>
                </c:pt>
                <c:pt idx="61">
                  <c:v>2024-02</c:v>
                </c:pt>
                <c:pt idx="62">
                  <c:v>2024-03</c:v>
                </c:pt>
                <c:pt idx="63">
                  <c:v>2024-04</c:v>
                </c:pt>
                <c:pt idx="64">
                  <c:v>2024-05</c:v>
                </c:pt>
                <c:pt idx="65">
                  <c:v>2024-06</c:v>
                </c:pt>
                <c:pt idx="66">
                  <c:v>2024-07</c:v>
                </c:pt>
                <c:pt idx="67">
                  <c:v>2024-08</c:v>
                </c:pt>
                <c:pt idx="68">
                  <c:v>2024-09</c:v>
                </c:pt>
                <c:pt idx="69">
                  <c:v>2024-10</c:v>
                </c:pt>
                <c:pt idx="70">
                  <c:v>2024-11</c:v>
                </c:pt>
                <c:pt idx="71">
                  <c:v>2024-12</c:v>
                </c:pt>
              </c:strCache>
            </c:strRef>
          </c:cat>
          <c:val>
            <c:numRef>
              <c:f>Sheet1!$B$2:$B$73</c:f>
              <c:numCache>
                <c:formatCode>General</c:formatCode>
                <c:ptCount val="72"/>
                <c:pt idx="0">
                  <c:v>215</c:v>
                </c:pt>
                <c:pt idx="1">
                  <c:v>283</c:v>
                </c:pt>
                <c:pt idx="2">
                  <c:v>250</c:v>
                </c:pt>
                <c:pt idx="3">
                  <c:v>272</c:v>
                </c:pt>
                <c:pt idx="4">
                  <c:v>314</c:v>
                </c:pt>
                <c:pt idx="5">
                  <c:v>308</c:v>
                </c:pt>
                <c:pt idx="6">
                  <c:v>234</c:v>
                </c:pt>
                <c:pt idx="7">
                  <c:v>190</c:v>
                </c:pt>
                <c:pt idx="8">
                  <c:v>272</c:v>
                </c:pt>
                <c:pt idx="9">
                  <c:v>389</c:v>
                </c:pt>
                <c:pt idx="10">
                  <c:v>416</c:v>
                </c:pt>
                <c:pt idx="11">
                  <c:v>298</c:v>
                </c:pt>
                <c:pt idx="12">
                  <c:v>355</c:v>
                </c:pt>
                <c:pt idx="13">
                  <c:v>320</c:v>
                </c:pt>
                <c:pt idx="14">
                  <c:v>175</c:v>
                </c:pt>
                <c:pt idx="15">
                  <c:v>165</c:v>
                </c:pt>
                <c:pt idx="16">
                  <c:v>306</c:v>
                </c:pt>
                <c:pt idx="17">
                  <c:v>434</c:v>
                </c:pt>
                <c:pt idx="18">
                  <c:v>272</c:v>
                </c:pt>
                <c:pt idx="19">
                  <c:v>213</c:v>
                </c:pt>
                <c:pt idx="20">
                  <c:v>346</c:v>
                </c:pt>
                <c:pt idx="21">
                  <c:v>233</c:v>
                </c:pt>
                <c:pt idx="22">
                  <c:v>221</c:v>
                </c:pt>
                <c:pt idx="23">
                  <c:v>169</c:v>
                </c:pt>
                <c:pt idx="24">
                  <c:v>150</c:v>
                </c:pt>
                <c:pt idx="25">
                  <c:v>174</c:v>
                </c:pt>
                <c:pt idx="26">
                  <c:v>194</c:v>
                </c:pt>
                <c:pt idx="27">
                  <c:v>179</c:v>
                </c:pt>
                <c:pt idx="28">
                  <c:v>192</c:v>
                </c:pt>
                <c:pt idx="29">
                  <c:v>206</c:v>
                </c:pt>
                <c:pt idx="30">
                  <c:v>135</c:v>
                </c:pt>
                <c:pt idx="31">
                  <c:v>117</c:v>
                </c:pt>
                <c:pt idx="32">
                  <c:v>183</c:v>
                </c:pt>
                <c:pt idx="33">
                  <c:v>219</c:v>
                </c:pt>
                <c:pt idx="34">
                  <c:v>207</c:v>
                </c:pt>
                <c:pt idx="35">
                  <c:v>134</c:v>
                </c:pt>
                <c:pt idx="36">
                  <c:v>164</c:v>
                </c:pt>
                <c:pt idx="37">
                  <c:v>151</c:v>
                </c:pt>
                <c:pt idx="38">
                  <c:v>177</c:v>
                </c:pt>
                <c:pt idx="39">
                  <c:v>153</c:v>
                </c:pt>
                <c:pt idx="40">
                  <c:v>214</c:v>
                </c:pt>
                <c:pt idx="41">
                  <c:v>226</c:v>
                </c:pt>
                <c:pt idx="42">
                  <c:v>115</c:v>
                </c:pt>
                <c:pt idx="43">
                  <c:v>115</c:v>
                </c:pt>
                <c:pt idx="44">
                  <c:v>154</c:v>
                </c:pt>
                <c:pt idx="45">
                  <c:v>155</c:v>
                </c:pt>
                <c:pt idx="46">
                  <c:v>167</c:v>
                </c:pt>
                <c:pt idx="47">
                  <c:v>135</c:v>
                </c:pt>
                <c:pt idx="48">
                  <c:v>178</c:v>
                </c:pt>
                <c:pt idx="49">
                  <c:v>159</c:v>
                </c:pt>
                <c:pt idx="50">
                  <c:v>189</c:v>
                </c:pt>
                <c:pt idx="51">
                  <c:v>157</c:v>
                </c:pt>
                <c:pt idx="52">
                  <c:v>205</c:v>
                </c:pt>
                <c:pt idx="53">
                  <c:v>205</c:v>
                </c:pt>
                <c:pt idx="54">
                  <c:v>132</c:v>
                </c:pt>
                <c:pt idx="55">
                  <c:v>151</c:v>
                </c:pt>
                <c:pt idx="56">
                  <c:v>174</c:v>
                </c:pt>
                <c:pt idx="57">
                  <c:v>200</c:v>
                </c:pt>
                <c:pt idx="58">
                  <c:v>208</c:v>
                </c:pt>
                <c:pt idx="59">
                  <c:v>145</c:v>
                </c:pt>
                <c:pt idx="60">
                  <c:v>186</c:v>
                </c:pt>
                <c:pt idx="61">
                  <c:v>189</c:v>
                </c:pt>
                <c:pt idx="62">
                  <c:v>173</c:v>
                </c:pt>
                <c:pt idx="63">
                  <c:v>209</c:v>
                </c:pt>
                <c:pt idx="64">
                  <c:v>223</c:v>
                </c:pt>
                <c:pt idx="65">
                  <c:v>244</c:v>
                </c:pt>
                <c:pt idx="66">
                  <c:v>140</c:v>
                </c:pt>
                <c:pt idx="67">
                  <c:v>129</c:v>
                </c:pt>
                <c:pt idx="68">
                  <c:v>172</c:v>
                </c:pt>
                <c:pt idx="69">
                  <c:v>190</c:v>
                </c:pt>
                <c:pt idx="70">
                  <c:v>195</c:v>
                </c:pt>
                <c:pt idx="71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6E-4BB9-9DDD-8B8D63F82E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Kód 01188</c:v>
                </c:pt>
              </c:strCache>
            </c:strRef>
          </c:tx>
          <c:spPr>
            <a:solidFill>
              <a:srgbClr val="B5CEE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Sheet1!$A$2:$A$73</c:f>
              <c:strCache>
                <c:ptCount val="72"/>
                <c:pt idx="0">
                  <c:v>2019-01</c:v>
                </c:pt>
                <c:pt idx="1">
                  <c:v>2019-02</c:v>
                </c:pt>
                <c:pt idx="2">
                  <c:v>2019-03</c:v>
                </c:pt>
                <c:pt idx="3">
                  <c:v>2019-04</c:v>
                </c:pt>
                <c:pt idx="4">
                  <c:v>2019-05</c:v>
                </c:pt>
                <c:pt idx="5">
                  <c:v>2019-06</c:v>
                </c:pt>
                <c:pt idx="6">
                  <c:v>2019-07</c:v>
                </c:pt>
                <c:pt idx="7">
                  <c:v>2019-08</c:v>
                </c:pt>
                <c:pt idx="8">
                  <c:v>2019-09</c:v>
                </c:pt>
                <c:pt idx="9">
                  <c:v>2019-10</c:v>
                </c:pt>
                <c:pt idx="10">
                  <c:v>2019-11</c:v>
                </c:pt>
                <c:pt idx="11">
                  <c:v>2019-12</c:v>
                </c:pt>
                <c:pt idx="12">
                  <c:v>2020-01</c:v>
                </c:pt>
                <c:pt idx="13">
                  <c:v>2020-02</c:v>
                </c:pt>
                <c:pt idx="14">
                  <c:v>2020-03</c:v>
                </c:pt>
                <c:pt idx="15">
                  <c:v>2020-04</c:v>
                </c:pt>
                <c:pt idx="16">
                  <c:v>2020-05</c:v>
                </c:pt>
                <c:pt idx="17">
                  <c:v>2020-06</c:v>
                </c:pt>
                <c:pt idx="18">
                  <c:v>2020-07</c:v>
                </c:pt>
                <c:pt idx="19">
                  <c:v>2020-08</c:v>
                </c:pt>
                <c:pt idx="20">
                  <c:v>2020-09</c:v>
                </c:pt>
                <c:pt idx="21">
                  <c:v>2020-10</c:v>
                </c:pt>
                <c:pt idx="22">
                  <c:v>2020-11</c:v>
                </c:pt>
                <c:pt idx="23">
                  <c:v>2020-12</c:v>
                </c:pt>
                <c:pt idx="24">
                  <c:v>2021-01</c:v>
                </c:pt>
                <c:pt idx="25">
                  <c:v>2021-02</c:v>
                </c:pt>
                <c:pt idx="26">
                  <c:v>2021-03</c:v>
                </c:pt>
                <c:pt idx="27">
                  <c:v>2021-04</c:v>
                </c:pt>
                <c:pt idx="28">
                  <c:v>2021-05</c:v>
                </c:pt>
                <c:pt idx="29">
                  <c:v>2021-06</c:v>
                </c:pt>
                <c:pt idx="30">
                  <c:v>2021-07</c:v>
                </c:pt>
                <c:pt idx="31">
                  <c:v>2021-08</c:v>
                </c:pt>
                <c:pt idx="32">
                  <c:v>2021-09</c:v>
                </c:pt>
                <c:pt idx="33">
                  <c:v>2021-10</c:v>
                </c:pt>
                <c:pt idx="34">
                  <c:v>2021-11</c:v>
                </c:pt>
                <c:pt idx="35">
                  <c:v>2021-12</c:v>
                </c:pt>
                <c:pt idx="36">
                  <c:v>2022-01</c:v>
                </c:pt>
                <c:pt idx="37">
                  <c:v>2022-02</c:v>
                </c:pt>
                <c:pt idx="38">
                  <c:v>2022-03</c:v>
                </c:pt>
                <c:pt idx="39">
                  <c:v>2022-04</c:v>
                </c:pt>
                <c:pt idx="40">
                  <c:v>2022-05</c:v>
                </c:pt>
                <c:pt idx="41">
                  <c:v>2022-06</c:v>
                </c:pt>
                <c:pt idx="42">
                  <c:v>2022-07</c:v>
                </c:pt>
                <c:pt idx="43">
                  <c:v>2022-08</c:v>
                </c:pt>
                <c:pt idx="44">
                  <c:v>2022-09</c:v>
                </c:pt>
                <c:pt idx="45">
                  <c:v>2022-10</c:v>
                </c:pt>
                <c:pt idx="46">
                  <c:v>2022-11</c:v>
                </c:pt>
                <c:pt idx="47">
                  <c:v>2022-12</c:v>
                </c:pt>
                <c:pt idx="48">
                  <c:v>2023-01</c:v>
                </c:pt>
                <c:pt idx="49">
                  <c:v>2023-02</c:v>
                </c:pt>
                <c:pt idx="50">
                  <c:v>2023-03</c:v>
                </c:pt>
                <c:pt idx="51">
                  <c:v>2023-04</c:v>
                </c:pt>
                <c:pt idx="52">
                  <c:v>2023-05</c:v>
                </c:pt>
                <c:pt idx="53">
                  <c:v>2023-06</c:v>
                </c:pt>
                <c:pt idx="54">
                  <c:v>2023-07</c:v>
                </c:pt>
                <c:pt idx="55">
                  <c:v>2023-08</c:v>
                </c:pt>
                <c:pt idx="56">
                  <c:v>2023-09</c:v>
                </c:pt>
                <c:pt idx="57">
                  <c:v>2023-10</c:v>
                </c:pt>
                <c:pt idx="58">
                  <c:v>2023-11</c:v>
                </c:pt>
                <c:pt idx="59">
                  <c:v>2023-12</c:v>
                </c:pt>
                <c:pt idx="60">
                  <c:v>2024-01</c:v>
                </c:pt>
                <c:pt idx="61">
                  <c:v>2024-02</c:v>
                </c:pt>
                <c:pt idx="62">
                  <c:v>2024-03</c:v>
                </c:pt>
                <c:pt idx="63">
                  <c:v>2024-04</c:v>
                </c:pt>
                <c:pt idx="64">
                  <c:v>2024-05</c:v>
                </c:pt>
                <c:pt idx="65">
                  <c:v>2024-06</c:v>
                </c:pt>
                <c:pt idx="66">
                  <c:v>2024-07</c:v>
                </c:pt>
                <c:pt idx="67">
                  <c:v>2024-08</c:v>
                </c:pt>
                <c:pt idx="68">
                  <c:v>2024-09</c:v>
                </c:pt>
                <c:pt idx="69">
                  <c:v>2024-10</c:v>
                </c:pt>
                <c:pt idx="70">
                  <c:v>2024-11</c:v>
                </c:pt>
                <c:pt idx="71">
                  <c:v>2024-12</c:v>
                </c:pt>
              </c:strCache>
            </c:strRef>
          </c:cat>
          <c:val>
            <c:numRef>
              <c:f>Sheet1!$C$2:$C$73</c:f>
              <c:numCache>
                <c:formatCode>General</c:formatCode>
                <c:ptCount val="72"/>
                <c:pt idx="0">
                  <c:v>55</c:v>
                </c:pt>
                <c:pt idx="1">
                  <c:v>64</c:v>
                </c:pt>
                <c:pt idx="2">
                  <c:v>90</c:v>
                </c:pt>
                <c:pt idx="3">
                  <c:v>71</c:v>
                </c:pt>
                <c:pt idx="4">
                  <c:v>76</c:v>
                </c:pt>
                <c:pt idx="5">
                  <c:v>71</c:v>
                </c:pt>
                <c:pt idx="6">
                  <c:v>63</c:v>
                </c:pt>
                <c:pt idx="7">
                  <c:v>81</c:v>
                </c:pt>
                <c:pt idx="8">
                  <c:v>118</c:v>
                </c:pt>
                <c:pt idx="9">
                  <c:v>164</c:v>
                </c:pt>
                <c:pt idx="10">
                  <c:v>211</c:v>
                </c:pt>
                <c:pt idx="11">
                  <c:v>179</c:v>
                </c:pt>
                <c:pt idx="12">
                  <c:v>332</c:v>
                </c:pt>
                <c:pt idx="13">
                  <c:v>295</c:v>
                </c:pt>
                <c:pt idx="14">
                  <c:v>174</c:v>
                </c:pt>
                <c:pt idx="15">
                  <c:v>170</c:v>
                </c:pt>
                <c:pt idx="16">
                  <c:v>313</c:v>
                </c:pt>
                <c:pt idx="17">
                  <c:v>456</c:v>
                </c:pt>
                <c:pt idx="18">
                  <c:v>297</c:v>
                </c:pt>
                <c:pt idx="19">
                  <c:v>260</c:v>
                </c:pt>
                <c:pt idx="20">
                  <c:v>348</c:v>
                </c:pt>
                <c:pt idx="21">
                  <c:v>288</c:v>
                </c:pt>
                <c:pt idx="22">
                  <c:v>279</c:v>
                </c:pt>
                <c:pt idx="23">
                  <c:v>253</c:v>
                </c:pt>
                <c:pt idx="24">
                  <c:v>238</c:v>
                </c:pt>
                <c:pt idx="25">
                  <c:v>236</c:v>
                </c:pt>
                <c:pt idx="26">
                  <c:v>281</c:v>
                </c:pt>
                <c:pt idx="27">
                  <c:v>249</c:v>
                </c:pt>
                <c:pt idx="28">
                  <c:v>359</c:v>
                </c:pt>
                <c:pt idx="29">
                  <c:v>392</c:v>
                </c:pt>
                <c:pt idx="30">
                  <c:v>210</c:v>
                </c:pt>
                <c:pt idx="31">
                  <c:v>218</c:v>
                </c:pt>
                <c:pt idx="32">
                  <c:v>307</c:v>
                </c:pt>
                <c:pt idx="33">
                  <c:v>355</c:v>
                </c:pt>
                <c:pt idx="34">
                  <c:v>347</c:v>
                </c:pt>
                <c:pt idx="35">
                  <c:v>241</c:v>
                </c:pt>
                <c:pt idx="36">
                  <c:v>257</c:v>
                </c:pt>
                <c:pt idx="37">
                  <c:v>260</c:v>
                </c:pt>
                <c:pt idx="38">
                  <c:v>347</c:v>
                </c:pt>
                <c:pt idx="39">
                  <c:v>318</c:v>
                </c:pt>
                <c:pt idx="40">
                  <c:v>407</c:v>
                </c:pt>
                <c:pt idx="41">
                  <c:v>406</c:v>
                </c:pt>
                <c:pt idx="42">
                  <c:v>206</c:v>
                </c:pt>
                <c:pt idx="43">
                  <c:v>280</c:v>
                </c:pt>
                <c:pt idx="44">
                  <c:v>347</c:v>
                </c:pt>
                <c:pt idx="45">
                  <c:v>359</c:v>
                </c:pt>
                <c:pt idx="46">
                  <c:v>403</c:v>
                </c:pt>
                <c:pt idx="47">
                  <c:v>282</c:v>
                </c:pt>
                <c:pt idx="48">
                  <c:v>317</c:v>
                </c:pt>
                <c:pt idx="49">
                  <c:v>323</c:v>
                </c:pt>
                <c:pt idx="50">
                  <c:v>359</c:v>
                </c:pt>
                <c:pt idx="51" formatCode="###0">
                  <c:v>345</c:v>
                </c:pt>
                <c:pt idx="52" formatCode="###0">
                  <c:v>403</c:v>
                </c:pt>
                <c:pt idx="53" formatCode="###0">
                  <c:v>433</c:v>
                </c:pt>
                <c:pt idx="54" formatCode="###0">
                  <c:v>265</c:v>
                </c:pt>
                <c:pt idx="55" formatCode="###0">
                  <c:v>280</c:v>
                </c:pt>
                <c:pt idx="56" formatCode="###0">
                  <c:v>324</c:v>
                </c:pt>
                <c:pt idx="57" formatCode="###0">
                  <c:v>472</c:v>
                </c:pt>
                <c:pt idx="58" formatCode="###0">
                  <c:v>449</c:v>
                </c:pt>
                <c:pt idx="59" formatCode="###0">
                  <c:v>288</c:v>
                </c:pt>
                <c:pt idx="60" formatCode="###0">
                  <c:v>366</c:v>
                </c:pt>
                <c:pt idx="61" formatCode="###0">
                  <c:v>387</c:v>
                </c:pt>
                <c:pt idx="62" formatCode="###0">
                  <c:v>396</c:v>
                </c:pt>
                <c:pt idx="63" formatCode="###0">
                  <c:v>514</c:v>
                </c:pt>
                <c:pt idx="64" formatCode="###0">
                  <c:v>455</c:v>
                </c:pt>
                <c:pt idx="65" formatCode="###0">
                  <c:v>451</c:v>
                </c:pt>
                <c:pt idx="66" formatCode="###0">
                  <c:v>283</c:v>
                </c:pt>
                <c:pt idx="67" formatCode="###0">
                  <c:v>312</c:v>
                </c:pt>
                <c:pt idx="68" formatCode="###0">
                  <c:v>440</c:v>
                </c:pt>
                <c:pt idx="69" formatCode="###0">
                  <c:v>489</c:v>
                </c:pt>
                <c:pt idx="70" formatCode="###0">
                  <c:v>511</c:v>
                </c:pt>
                <c:pt idx="71" formatCode="###0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6E-4BB9-9DDD-8B8D63F82E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54197832"/>
        <c:axId val="573333936"/>
      </c:barChart>
      <c:catAx>
        <c:axId val="454197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73333936"/>
        <c:crosses val="autoZero"/>
        <c:auto val="1"/>
        <c:lblAlgn val="ctr"/>
        <c:lblOffset val="100"/>
        <c:tickLblSkip val="1"/>
        <c:noMultiLvlLbl val="0"/>
      </c:catAx>
      <c:valAx>
        <c:axId val="5733339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Počet</a:t>
                </a:r>
                <a:r>
                  <a:rPr lang="cs-CZ" baseline="0"/>
                  <a:t> výkonů</a:t>
                </a:r>
                <a:endParaRPr lang="cs-CZ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4197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9.3026971267226852E-2"/>
          <c:y val="2.320337882272655E-2"/>
          <c:w val="0.18512112956225982"/>
          <c:h val="6.27273730264226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18620814556343"/>
          <c:y val="0.15987916666666666"/>
          <c:w val="0.61456388888888891"/>
          <c:h val="0.76820486111111108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8A0-42E9-9B51-BAE53D73F76B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8A0-42E9-9B51-BAE53D73F76B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8A0-42E9-9B51-BAE53D73F76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8A0-42E9-9B51-BAE53D73F76B}"/>
              </c:ext>
            </c:extLst>
          </c:dPt>
          <c:dPt>
            <c:idx val="4"/>
            <c:bubble3D val="0"/>
            <c:spPr>
              <a:solidFill>
                <a:srgbClr val="A5A5A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8A0-42E9-9B51-BAE53D73F76B}"/>
              </c:ext>
            </c:extLst>
          </c:dPt>
          <c:dPt>
            <c:idx val="5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8A0-42E9-9B51-BAE53D73F76B}"/>
              </c:ext>
            </c:extLst>
          </c:dPt>
          <c:dLbls>
            <c:dLbl>
              <c:idx val="0"/>
              <c:layout>
                <c:manualLayout>
                  <c:x val="-1.2863777067041142E-2"/>
                  <c:y val="1.0737923910816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A0-42E9-9B51-BAE53D73F76B}"/>
                </c:ext>
              </c:extLst>
            </c:dLbl>
            <c:dLbl>
              <c:idx val="1"/>
              <c:layout>
                <c:manualLayout>
                  <c:x val="-1.2867205056970744E-2"/>
                  <c:y val="-9.9299443108075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A0-42E9-9B51-BAE53D73F76B}"/>
                </c:ext>
              </c:extLst>
            </c:dLbl>
            <c:dLbl>
              <c:idx val="2"/>
              <c:layout>
                <c:manualLayout>
                  <c:x val="-9.5116926287933685E-3"/>
                  <c:y val="1.36872939638432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A0-42E9-9B51-BAE53D73F76B}"/>
                </c:ext>
              </c:extLst>
            </c:dLbl>
            <c:dLbl>
              <c:idx val="4"/>
              <c:layout>
                <c:manualLayout>
                  <c:x val="-4.7379717954782853E-3"/>
                  <c:y val="1.2611980158585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8A0-42E9-9B51-BAE53D73F76B}"/>
                </c:ext>
              </c:extLst>
            </c:dLbl>
            <c:dLbl>
              <c:idx val="5"/>
              <c:layout>
                <c:manualLayout>
                  <c:x val="5.0749921768372681E-2"/>
                  <c:y val="-0.239989502242184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A0-42E9-9B51-BAE53D73F76B}"/>
                </c:ext>
              </c:extLst>
            </c:dLbl>
            <c:numFmt formatCode="0&quot;%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PAU</c:v>
                </c:pt>
                <c:pt idx="1">
                  <c:v>VY</c:v>
                </c:pt>
                <c:pt idx="2">
                  <c:v>PP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45.332278681664384</c:v>
                </c:pt>
                <c:pt idx="1">
                  <c:v>36.263671593398243</c:v>
                </c:pt>
                <c:pt idx="2">
                  <c:v>18.404049724937373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8A0-42E9-9B51-BAE53D73F7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18620814556343"/>
          <c:y val="0.15987916666666666"/>
          <c:w val="0.61456388888888891"/>
          <c:h val="0.76820486111111108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D4-4B72-B249-A7B7CD6B630A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D4-4B72-B249-A7B7CD6B630A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9D4-4B72-B249-A7B7CD6B630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9D4-4B72-B249-A7B7CD6B630A}"/>
              </c:ext>
            </c:extLst>
          </c:dPt>
          <c:dPt>
            <c:idx val="4"/>
            <c:bubble3D val="0"/>
            <c:spPr>
              <a:solidFill>
                <a:srgbClr val="A5A5A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9D4-4B72-B249-A7B7CD6B630A}"/>
              </c:ext>
            </c:extLst>
          </c:dPt>
          <c:dPt>
            <c:idx val="5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9D4-4B72-B249-A7B7CD6B630A}"/>
              </c:ext>
            </c:extLst>
          </c:dPt>
          <c:dLbls>
            <c:dLbl>
              <c:idx val="0"/>
              <c:layout>
                <c:manualLayout>
                  <c:x val="-1.2863777067041142E-2"/>
                  <c:y val="1.0737923910816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9D4-4B72-B249-A7B7CD6B630A}"/>
                </c:ext>
              </c:extLst>
            </c:dLbl>
            <c:dLbl>
              <c:idx val="1"/>
              <c:layout>
                <c:manualLayout>
                  <c:x val="-1.2867205056970744E-2"/>
                  <c:y val="-9.9299443108075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D4-4B72-B249-A7B7CD6B630A}"/>
                </c:ext>
              </c:extLst>
            </c:dLbl>
            <c:dLbl>
              <c:idx val="2"/>
              <c:layout>
                <c:manualLayout>
                  <c:x val="-9.5116926287933685E-3"/>
                  <c:y val="1.36872939638432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9D4-4B72-B249-A7B7CD6B630A}"/>
                </c:ext>
              </c:extLst>
            </c:dLbl>
            <c:dLbl>
              <c:idx val="4"/>
              <c:layout>
                <c:manualLayout>
                  <c:x val="-4.7379717954782853E-3"/>
                  <c:y val="1.2611980158585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9D4-4B72-B249-A7B7CD6B630A}"/>
                </c:ext>
              </c:extLst>
            </c:dLbl>
            <c:dLbl>
              <c:idx val="5"/>
              <c:layout>
                <c:manualLayout>
                  <c:x val="5.0749921768372681E-2"/>
                  <c:y val="-0.239989502242184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9D4-4B72-B249-A7B7CD6B630A}"/>
                </c:ext>
              </c:extLst>
            </c:dLbl>
            <c:numFmt formatCode="0&quot;%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PAU</c:v>
                </c:pt>
                <c:pt idx="1">
                  <c:v>VY</c:v>
                </c:pt>
                <c:pt idx="2">
                  <c:v>PP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45.273312010901215</c:v>
                </c:pt>
                <c:pt idx="1">
                  <c:v>29.934619099261234</c:v>
                </c:pt>
                <c:pt idx="2">
                  <c:v>24.792068889837555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9D4-4B72-B249-A7B7CD6B63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ysClr val="window" lastClr="FFFFFF">
                  <a:lumMod val="50000"/>
                </a:sysClr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D56-4C6A-8F81-3ABF9BC606E7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List1!$A$2:$A$18</c:f>
              <c:numCache>
                <c:formatCode>General</c:formatCode>
                <c:ptCount val="17"/>
              </c:numCache>
            </c:numRef>
          </c:cat>
          <c:val>
            <c:numRef>
              <c:f>List1!$B$2:$B$18</c:f>
              <c:numCache>
                <c:formatCode>0.00%</c:formatCode>
                <c:ptCount val="17"/>
                <c:pt idx="0">
                  <c:v>0.40584391290250166</c:v>
                </c:pt>
                <c:pt idx="1">
                  <c:v>0.14505441515143958</c:v>
                </c:pt>
                <c:pt idx="2">
                  <c:v>9.0497925656182712E-2</c:v>
                </c:pt>
                <c:pt idx="3">
                  <c:v>6.8723551077079129E-2</c:v>
                </c:pt>
                <c:pt idx="4">
                  <c:v>6.5780393917475199E-2</c:v>
                </c:pt>
                <c:pt idx="5">
                  <c:v>5.6169406130746016E-2</c:v>
                </c:pt>
                <c:pt idx="6">
                  <c:v>4.9825821631373723E-2</c:v>
                </c:pt>
                <c:pt idx="7">
                  <c:v>3.9175583435179871E-2</c:v>
                </c:pt>
                <c:pt idx="8">
                  <c:v>2.0311110002577341E-2</c:v>
                </c:pt>
                <c:pt idx="9">
                  <c:v>1.5813234230414287E-2</c:v>
                </c:pt>
                <c:pt idx="10">
                  <c:v>1.2595714962711696E-2</c:v>
                </c:pt>
                <c:pt idx="11">
                  <c:v>9.2202296327704748E-3</c:v>
                </c:pt>
                <c:pt idx="12">
                  <c:v>6.642888617298115E-3</c:v>
                </c:pt>
                <c:pt idx="13">
                  <c:v>5.4997131668869876E-3</c:v>
                </c:pt>
                <c:pt idx="14">
                  <c:v>4.8387499064674634E-3</c:v>
                </c:pt>
                <c:pt idx="15">
                  <c:v>2.0036747894478669E-3</c:v>
                </c:pt>
                <c:pt idx="16">
                  <c:v>2.0036747894478669E-3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56-4C6A-8F81-3ABF9BC60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70677472"/>
        <c:axId val="270675120"/>
      </c:barChart>
      <c:catAx>
        <c:axId val="270677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cs-CZ"/>
          </a:p>
        </c:txPr>
        <c:crossAx val="270675120"/>
        <c:crosses val="autoZero"/>
        <c:auto val="1"/>
        <c:lblAlgn val="ctr"/>
        <c:lblOffset val="0"/>
        <c:noMultiLvlLbl val="0"/>
      </c:catAx>
      <c:valAx>
        <c:axId val="270675120"/>
        <c:scaling>
          <c:orientation val="minMax"/>
          <c:max val="0.5"/>
          <c:min val="0"/>
        </c:scaling>
        <c:delete val="0"/>
        <c:axPos val="t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270677472"/>
        <c:crosses val="autoZero"/>
        <c:crossBetween val="between"/>
        <c:majorUnit val="0.1"/>
        <c:min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cs-CZ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>
              <a:solidFill>
                <a:sysClr val="window" lastClr="FFFFFF">
                  <a:lumMod val="50000"/>
                </a:sysClr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5DE-4327-A173-198E00BBCBC8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List1!$A$2:$A$18</c:f>
              <c:numCache>
                <c:formatCode>General</c:formatCode>
                <c:ptCount val="17"/>
              </c:numCache>
            </c:numRef>
          </c:cat>
          <c:val>
            <c:numRef>
              <c:f>List1!$B$2:$B$18</c:f>
              <c:numCache>
                <c:formatCode>0%</c:formatCode>
                <c:ptCount val="17"/>
                <c:pt idx="0">
                  <c:v>0.1802948433027248</c:v>
                </c:pt>
                <c:pt idx="1">
                  <c:v>9.5085634376166281E-2</c:v>
                </c:pt>
                <c:pt idx="2">
                  <c:v>0.15313884937617261</c:v>
                </c:pt>
                <c:pt idx="3">
                  <c:v>0.17007531699998152</c:v>
                </c:pt>
                <c:pt idx="4">
                  <c:v>3.6810724037782627E-2</c:v>
                </c:pt>
                <c:pt idx="5">
                  <c:v>6.4857710801949658E-2</c:v>
                </c:pt>
                <c:pt idx="6">
                  <c:v>5.429876931984047E-2</c:v>
                </c:pt>
                <c:pt idx="7">
                  <c:v>3.7009469301499245E-2</c:v>
                </c:pt>
                <c:pt idx="8">
                  <c:v>6.1668362973883395E-2</c:v>
                </c:pt>
                <c:pt idx="9">
                  <c:v>1.5517524668134703E-2</c:v>
                </c:pt>
                <c:pt idx="10">
                  <c:v>4.2558308677983089E-2</c:v>
                </c:pt>
                <c:pt idx="11">
                  <c:v>2.7787672153862929E-2</c:v>
                </c:pt>
                <c:pt idx="12">
                  <c:v>1.4323740625960063E-2</c:v>
                </c:pt>
                <c:pt idx="13">
                  <c:v>1.8750990030025162E-2</c:v>
                </c:pt>
                <c:pt idx="14">
                  <c:v>1.470300775352041E-2</c:v>
                </c:pt>
                <c:pt idx="15" formatCode="0.00%">
                  <c:v>4.8951315287140331E-3</c:v>
                </c:pt>
                <c:pt idx="16" formatCode="0.00%">
                  <c:v>8.2239440717990411E-3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DE-4327-A173-198E00BBC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70677472"/>
        <c:axId val="270675120"/>
      </c:barChart>
      <c:catAx>
        <c:axId val="270677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cs-CZ"/>
          </a:p>
        </c:txPr>
        <c:crossAx val="270675120"/>
        <c:crosses val="autoZero"/>
        <c:auto val="1"/>
        <c:lblAlgn val="ctr"/>
        <c:lblOffset val="0"/>
        <c:noMultiLvlLbl val="0"/>
      </c:catAx>
      <c:valAx>
        <c:axId val="270675120"/>
        <c:scaling>
          <c:orientation val="minMax"/>
          <c:max val="0.5"/>
          <c:min val="0"/>
        </c:scaling>
        <c:delete val="0"/>
        <c:axPos val="t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>
                <a:solidFill>
                  <a:srgbClr val="000000"/>
                </a:solidFill>
              </a:defRPr>
            </a:pPr>
            <a:endParaRPr lang="cs-CZ"/>
          </a:p>
        </c:txPr>
        <c:crossAx val="270677472"/>
        <c:crosses val="autoZero"/>
        <c:crossBetween val="between"/>
        <c:majorUnit val="0.1"/>
        <c:min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cs-CZ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ysClr val="window" lastClr="FFFFFF">
                  <a:lumMod val="50000"/>
                </a:sysClr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D56-4C6A-8F81-3ABF9BC606E7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List1!$A$2:$A$18</c:f>
              <c:numCache>
                <c:formatCode>General</c:formatCode>
                <c:ptCount val="17"/>
              </c:numCache>
            </c:numRef>
          </c:cat>
          <c:val>
            <c:numRef>
              <c:f>List1!$B$2:$B$18</c:f>
              <c:numCache>
                <c:formatCode>0.000%</c:formatCode>
                <c:ptCount val="17"/>
                <c:pt idx="0">
                  <c:v>0.35546906304929721</c:v>
                </c:pt>
                <c:pt idx="1">
                  <c:v>0.27194383745345169</c:v>
                </c:pt>
                <c:pt idx="2">
                  <c:v>9.3027231782701392E-2</c:v>
                </c:pt>
                <c:pt idx="3">
                  <c:v>4.9051402193715912E-2</c:v>
                </c:pt>
                <c:pt idx="4">
                  <c:v>4.6008729984880141E-2</c:v>
                </c:pt>
                <c:pt idx="5">
                  <c:v>4.0861030822082485E-2</c:v>
                </c:pt>
                <c:pt idx="6">
                  <c:v>3.7744451152511169E-2</c:v>
                </c:pt>
                <c:pt idx="7">
                  <c:v>3.1942270259103539E-2</c:v>
                </c:pt>
                <c:pt idx="8">
                  <c:v>2.669038829020878E-2</c:v>
                </c:pt>
                <c:pt idx="9">
                  <c:v>1.2256172163422754E-2</c:v>
                </c:pt>
                <c:pt idx="10">
                  <c:v>1.0567876433849262E-2</c:v>
                </c:pt>
                <c:pt idx="11">
                  <c:v>9.77715564911231E-3</c:v>
                </c:pt>
                <c:pt idx="12">
                  <c:v>5.2518819688947551E-3</c:v>
                </c:pt>
                <c:pt idx="13">
                  <c:v>3.6891398774382789E-3</c:v>
                </c:pt>
                <c:pt idx="14">
                  <c:v>2.8049217026141875E-3</c:v>
                </c:pt>
                <c:pt idx="15">
                  <c:v>1.4639019933643568E-3</c:v>
                </c:pt>
                <c:pt idx="16">
                  <c:v>1.4505452233519083E-3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56-4C6A-8F81-3ABF9BC60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70677472"/>
        <c:axId val="270675120"/>
      </c:barChart>
      <c:catAx>
        <c:axId val="270677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cs-CZ"/>
          </a:p>
        </c:txPr>
        <c:crossAx val="270675120"/>
        <c:crosses val="autoZero"/>
        <c:auto val="1"/>
        <c:lblAlgn val="ctr"/>
        <c:lblOffset val="0"/>
        <c:noMultiLvlLbl val="0"/>
      </c:catAx>
      <c:valAx>
        <c:axId val="270675120"/>
        <c:scaling>
          <c:orientation val="minMax"/>
          <c:max val="0.5"/>
          <c:min val="0"/>
        </c:scaling>
        <c:delete val="0"/>
        <c:axPos val="t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270677472"/>
        <c:crosses val="autoZero"/>
        <c:crossBetween val="between"/>
        <c:majorUnit val="0.1"/>
        <c:min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cs-CZ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rgbClr val="4472C4">
                <a:lumMod val="60000"/>
                <a:lumOff val="40000"/>
              </a:srgbClr>
            </a:solidFill>
            <a:ln>
              <a:solidFill>
                <a:sysClr val="window" lastClr="FFFFFF">
                  <a:lumMod val="50000"/>
                </a:sysClr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5DE-4327-A173-198E00BBCBC8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List1!$A$2:$A$18</c:f>
              <c:numCache>
                <c:formatCode>General</c:formatCode>
                <c:ptCount val="17"/>
              </c:numCache>
            </c:numRef>
          </c:cat>
          <c:val>
            <c:numRef>
              <c:f>List1!$B$2:$B$18</c:f>
              <c:numCache>
                <c:formatCode>0.000%</c:formatCode>
                <c:ptCount val="17"/>
                <c:pt idx="0">
                  <c:v>0.18266119825137161</c:v>
                </c:pt>
                <c:pt idx="1">
                  <c:v>0.28273668160175625</c:v>
                </c:pt>
                <c:pt idx="2">
                  <c:v>6.6083761664224763E-2</c:v>
                </c:pt>
                <c:pt idx="3">
                  <c:v>0.15143715155106707</c:v>
                </c:pt>
                <c:pt idx="4">
                  <c:v>2.6897655114090434E-2</c:v>
                </c:pt>
                <c:pt idx="5">
                  <c:v>4.5063511401506016E-2</c:v>
                </c:pt>
                <c:pt idx="6">
                  <c:v>4.5776516916111336E-2</c:v>
                </c:pt>
                <c:pt idx="7">
                  <c:v>3.858662521224878E-2</c:v>
                </c:pt>
                <c:pt idx="8">
                  <c:v>2.7700639363914276E-2</c:v>
                </c:pt>
                <c:pt idx="9">
                  <c:v>3.8946965330674224E-2</c:v>
                </c:pt>
                <c:pt idx="10">
                  <c:v>1.0561016201411361E-2</c:v>
                </c:pt>
                <c:pt idx="11">
                  <c:v>3.3566998460684574E-2</c:v>
                </c:pt>
                <c:pt idx="12">
                  <c:v>1.8057925504433605E-2</c:v>
                </c:pt>
                <c:pt idx="13">
                  <c:v>1.0302692881420168E-2</c:v>
                </c:pt>
                <c:pt idx="14">
                  <c:v>1.2343856127500429E-2</c:v>
                </c:pt>
                <c:pt idx="15">
                  <c:v>6.0046130447948152E-3</c:v>
                </c:pt>
                <c:pt idx="16">
                  <c:v>3.272191372790383E-3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DE-4327-A173-198E00BBCB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70677472"/>
        <c:axId val="270675120"/>
      </c:barChart>
      <c:catAx>
        <c:axId val="270677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cs-CZ"/>
          </a:p>
        </c:txPr>
        <c:crossAx val="270675120"/>
        <c:crosses val="autoZero"/>
        <c:auto val="1"/>
        <c:lblAlgn val="ctr"/>
        <c:lblOffset val="0"/>
        <c:noMultiLvlLbl val="0"/>
      </c:catAx>
      <c:valAx>
        <c:axId val="270675120"/>
        <c:scaling>
          <c:orientation val="minMax"/>
          <c:max val="0.5"/>
          <c:min val="0"/>
        </c:scaling>
        <c:delete val="0"/>
        <c:axPos val="t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>
                <a:solidFill>
                  <a:srgbClr val="000000"/>
                </a:solidFill>
              </a:defRPr>
            </a:pPr>
            <a:endParaRPr lang="cs-CZ"/>
          </a:p>
        </c:txPr>
        <c:crossAx val="270677472"/>
        <c:crosses val="autoZero"/>
        <c:crossBetween val="between"/>
        <c:majorUnit val="0.1"/>
        <c:min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cs-CZ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Typ I - FN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2F-4B0D-8A6C-43490E1FC8DB}"/>
              </c:ext>
            </c:extLst>
          </c:dPt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List1!$B$2:$B$99</c:f>
              <c:numCache>
                <c:formatCode>0.00</c:formatCode>
                <c:ptCount val="98"/>
                <c:pt idx="0">
                  <c:v>0</c:v>
                </c:pt>
                <c:pt idx="1">
                  <c:v>457</c:v>
                </c:pt>
                <c:pt idx="2">
                  <c:v>349.33333333333331</c:v>
                </c:pt>
                <c:pt idx="3">
                  <c:v>0</c:v>
                </c:pt>
                <c:pt idx="4">
                  <c:v>324</c:v>
                </c:pt>
                <c:pt idx="5">
                  <c:v>294.33333333333331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183.66666666666666</c:v>
                </c:pt>
                <c:pt idx="10">
                  <c:v>177</c:v>
                </c:pt>
                <c:pt idx="11">
                  <c:v>173.33333333333334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108.66666666666667</c:v>
                </c:pt>
                <c:pt idx="17">
                  <c:v>108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70.333333333333329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4.333333333333333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0.66666666666666663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2F-4B0D-8A6C-43490E1FC8D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Typ I - Spec ZZ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List1!$C$2:$C$99</c:f>
              <c:numCache>
                <c:formatCode>0.00</c:formatCode>
                <c:ptCount val="98"/>
                <c:pt idx="0">
                  <c:v>908.66666666666663</c:v>
                </c:pt>
                <c:pt idx="1">
                  <c:v>0</c:v>
                </c:pt>
                <c:pt idx="2">
                  <c:v>0</c:v>
                </c:pt>
                <c:pt idx="3">
                  <c:v>347.66666666666669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116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B2F-4B0D-8A6C-43490E1FC8DB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Typ I - VK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List1!$D$2:$D$99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231</c:v>
                </c:pt>
                <c:pt idx="8">
                  <c:v>221.33333333333334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154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105.33333333333333</c:v>
                </c:pt>
                <c:pt idx="21">
                  <c:v>0</c:v>
                </c:pt>
                <c:pt idx="22">
                  <c:v>0</c:v>
                </c:pt>
                <c:pt idx="23">
                  <c:v>98</c:v>
                </c:pt>
                <c:pt idx="24">
                  <c:v>0</c:v>
                </c:pt>
                <c:pt idx="25">
                  <c:v>96</c:v>
                </c:pt>
                <c:pt idx="26">
                  <c:v>93.666666666666671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54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0.33333333333333331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2F-4B0D-8A6C-43490E1FC8DB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Typ II</c:v>
                </c:pt>
              </c:strCache>
            </c:strRef>
          </c:tx>
          <c:spPr>
            <a:solidFill>
              <a:srgbClr val="A6A6A6"/>
            </a:solidFill>
            <a:ln>
              <a:solidFill>
                <a:schemeClr val="bg2"/>
              </a:solidFill>
            </a:ln>
            <a:effectLst/>
          </c:spPr>
          <c:invertIfNegative val="0"/>
          <c:cat>
            <c:numRef>
              <c:f>List1!$A$2:$A$99</c:f>
              <c:numCache>
                <c:formatCode>General</c:formatCode>
                <c:ptCount val="9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</c:numCache>
            </c:numRef>
          </c:cat>
          <c:val>
            <c:numRef>
              <c:f>List1!$E$2:$E$99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262.33333333333331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166.33333333333334</c:v>
                </c:pt>
                <c:pt idx="13">
                  <c:v>0</c:v>
                </c:pt>
                <c:pt idx="14">
                  <c:v>152.66666666666666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105.66666666666667</c:v>
                </c:pt>
                <c:pt idx="19">
                  <c:v>105.33333333333333</c:v>
                </c:pt>
                <c:pt idx="20">
                  <c:v>0</c:v>
                </c:pt>
                <c:pt idx="21">
                  <c:v>103.66666666666667</c:v>
                </c:pt>
                <c:pt idx="22">
                  <c:v>102</c:v>
                </c:pt>
                <c:pt idx="23">
                  <c:v>0</c:v>
                </c:pt>
                <c:pt idx="24">
                  <c:v>97.666666666666671</c:v>
                </c:pt>
                <c:pt idx="25">
                  <c:v>0</c:v>
                </c:pt>
                <c:pt idx="26">
                  <c:v>0</c:v>
                </c:pt>
                <c:pt idx="27">
                  <c:v>88.666666666666671</c:v>
                </c:pt>
                <c:pt idx="28">
                  <c:v>78</c:v>
                </c:pt>
                <c:pt idx="29">
                  <c:v>72.333333333333329</c:v>
                </c:pt>
                <c:pt idx="30">
                  <c:v>72.333333333333329</c:v>
                </c:pt>
                <c:pt idx="31">
                  <c:v>72</c:v>
                </c:pt>
                <c:pt idx="32">
                  <c:v>0</c:v>
                </c:pt>
                <c:pt idx="33">
                  <c:v>70.333333333333329</c:v>
                </c:pt>
                <c:pt idx="34">
                  <c:v>65.333333333333329</c:v>
                </c:pt>
                <c:pt idx="35">
                  <c:v>58</c:v>
                </c:pt>
                <c:pt idx="36">
                  <c:v>58</c:v>
                </c:pt>
                <c:pt idx="37">
                  <c:v>57</c:v>
                </c:pt>
                <c:pt idx="38">
                  <c:v>0</c:v>
                </c:pt>
                <c:pt idx="39">
                  <c:v>53.333333333333336</c:v>
                </c:pt>
                <c:pt idx="40">
                  <c:v>52.666666666666664</c:v>
                </c:pt>
                <c:pt idx="41">
                  <c:v>52.333333333333336</c:v>
                </c:pt>
                <c:pt idx="42">
                  <c:v>51</c:v>
                </c:pt>
                <c:pt idx="43">
                  <c:v>50</c:v>
                </c:pt>
                <c:pt idx="44">
                  <c:v>49</c:v>
                </c:pt>
                <c:pt idx="45">
                  <c:v>48</c:v>
                </c:pt>
                <c:pt idx="46">
                  <c:v>46</c:v>
                </c:pt>
                <c:pt idx="47">
                  <c:v>46</c:v>
                </c:pt>
                <c:pt idx="48">
                  <c:v>44</c:v>
                </c:pt>
                <c:pt idx="49">
                  <c:v>43.666666666666664</c:v>
                </c:pt>
                <c:pt idx="50">
                  <c:v>37.666666666666664</c:v>
                </c:pt>
                <c:pt idx="51">
                  <c:v>31</c:v>
                </c:pt>
                <c:pt idx="52">
                  <c:v>27.666666666666668</c:v>
                </c:pt>
                <c:pt idx="53">
                  <c:v>25.333333333333332</c:v>
                </c:pt>
                <c:pt idx="54">
                  <c:v>23.666666666666668</c:v>
                </c:pt>
                <c:pt idx="55">
                  <c:v>19</c:v>
                </c:pt>
                <c:pt idx="56">
                  <c:v>18</c:v>
                </c:pt>
                <c:pt idx="57">
                  <c:v>16</c:v>
                </c:pt>
                <c:pt idx="58">
                  <c:v>14</c:v>
                </c:pt>
                <c:pt idx="59">
                  <c:v>13.333333333333334</c:v>
                </c:pt>
                <c:pt idx="60">
                  <c:v>10.333333333333334</c:v>
                </c:pt>
                <c:pt idx="61">
                  <c:v>9</c:v>
                </c:pt>
                <c:pt idx="62">
                  <c:v>8.3333333333333339</c:v>
                </c:pt>
                <c:pt idx="63">
                  <c:v>8.3333333333333339</c:v>
                </c:pt>
                <c:pt idx="64">
                  <c:v>8</c:v>
                </c:pt>
                <c:pt idx="65">
                  <c:v>7.666666666666667</c:v>
                </c:pt>
                <c:pt idx="66">
                  <c:v>7.666666666666667</c:v>
                </c:pt>
                <c:pt idx="67">
                  <c:v>7.666666666666667</c:v>
                </c:pt>
                <c:pt idx="68">
                  <c:v>5.333333333333333</c:v>
                </c:pt>
                <c:pt idx="69">
                  <c:v>5.333333333333333</c:v>
                </c:pt>
                <c:pt idx="70">
                  <c:v>5</c:v>
                </c:pt>
                <c:pt idx="71">
                  <c:v>0</c:v>
                </c:pt>
                <c:pt idx="72">
                  <c:v>3.3333333333333335</c:v>
                </c:pt>
                <c:pt idx="73">
                  <c:v>3</c:v>
                </c:pt>
                <c:pt idx="74">
                  <c:v>3</c:v>
                </c:pt>
                <c:pt idx="75">
                  <c:v>2.6666666666666665</c:v>
                </c:pt>
                <c:pt idx="76">
                  <c:v>2.6666666666666665</c:v>
                </c:pt>
                <c:pt idx="77">
                  <c:v>2.6666666666666665</c:v>
                </c:pt>
                <c:pt idx="78">
                  <c:v>2.3333333333333335</c:v>
                </c:pt>
                <c:pt idx="79">
                  <c:v>2.3333333333333335</c:v>
                </c:pt>
                <c:pt idx="80">
                  <c:v>2</c:v>
                </c:pt>
                <c:pt idx="81">
                  <c:v>0.66666666666666663</c:v>
                </c:pt>
                <c:pt idx="82">
                  <c:v>0.66666666666666663</c:v>
                </c:pt>
                <c:pt idx="83">
                  <c:v>0</c:v>
                </c:pt>
                <c:pt idx="84">
                  <c:v>0.66666666666666663</c:v>
                </c:pt>
                <c:pt idx="85">
                  <c:v>0.33333333333333331</c:v>
                </c:pt>
                <c:pt idx="86">
                  <c:v>0.33333333333333331</c:v>
                </c:pt>
                <c:pt idx="87">
                  <c:v>0.33333333333333331</c:v>
                </c:pt>
                <c:pt idx="88">
                  <c:v>0</c:v>
                </c:pt>
                <c:pt idx="89">
                  <c:v>0.33333333333333331</c:v>
                </c:pt>
                <c:pt idx="90">
                  <c:v>0.33333333333333331</c:v>
                </c:pt>
                <c:pt idx="91">
                  <c:v>0.33333333333333331</c:v>
                </c:pt>
                <c:pt idx="92">
                  <c:v>0.33333333333333331</c:v>
                </c:pt>
                <c:pt idx="93">
                  <c:v>0.33333333333333331</c:v>
                </c:pt>
                <c:pt idx="94">
                  <c:v>0.33333333333333331</c:v>
                </c:pt>
                <c:pt idx="95">
                  <c:v>0.33333333333333331</c:v>
                </c:pt>
                <c:pt idx="96">
                  <c:v>0.33333333333333331</c:v>
                </c:pt>
                <c:pt idx="97">
                  <c:v>0.33333333333333331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B2F-4B0D-8A6C-43490E1FC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190600031"/>
        <c:axId val="1416453231"/>
      </c:barChart>
      <c:catAx>
        <c:axId val="1190600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16453231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416453231"/>
        <c:scaling>
          <c:orientation val="minMax"/>
          <c:max val="1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300">
                    <a:solidFill>
                      <a:schemeClr val="tx1"/>
                    </a:solidFill>
                  </a:rPr>
                  <a:t>Průměrný počet HP za 1 rok</a:t>
                </a:r>
              </a:p>
            </c:rich>
          </c:tx>
          <c:layout>
            <c:manualLayout>
              <c:xMode val="edge"/>
              <c:yMode val="edge"/>
              <c:x val="1.0534397562910773E-2"/>
              <c:y val="0.150736412247087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90600031"/>
        <c:crosses val="autoZero"/>
        <c:crossBetween val="between"/>
        <c:majorUnit val="100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'Základní sazby vyčleněné'!$A$2:$A$718</cx:f>
        <cx:lvl ptCount="717" formatCode="# ##0">
          <cx:pt idx="0">85378.060842026855</cx:pt>
          <cx:pt idx="1">93656.754986758184</cx:pt>
          <cx:pt idx="2">82847.210263006622</cx:pt>
          <cx:pt idx="3">73214.008857423309</cx:pt>
          <cx:pt idx="4">99239.818207276985</cx:pt>
          <cx:pt idx="5">96539.998764321252</cx:pt>
          <cx:pt idx="6">80033.754018082182</cx:pt>
          <cx:pt idx="7">85613.208044183077</cx:pt>
          <cx:pt idx="8">87275.382875843716</cx:pt>
          <cx:pt idx="9">66876.265227326774</cx:pt>
          <cx:pt idx="10">71761.687256050442</cx:pt>
          <cx:pt idx="11">71979.127163060039</cx:pt>
          <cx:pt idx="12">72891.464313418212</cx:pt>
          <cx:pt idx="13">69456.986997997315</cx:pt>
          <cx:pt idx="14">68473.254136227595</cx:pt>
          <cx:pt idx="15">65899.203100970699</cx:pt>
          <cx:pt idx="16">81698.335283440218</cx:pt>
          <cx:pt idx="17">110042.42936904459</cx:pt>
          <cx:pt idx="18">70140.002451839289</cx:pt>
          <cx:pt idx="19">67845.579682304509</cx:pt>
          <cx:pt idx="20">69991.558992737759</cx:pt>
          <cx:pt idx="21">62443.67604812474</cx:pt>
          <cx:pt idx="22">64783.196966716707</cx:pt>
          <cx:pt idx="23">74296.441940224817</cx:pt>
          <cx:pt idx="24">63600.594428902681</cx:pt>
          <cx:pt idx="25">76003.31704928838</cx:pt>
          <cx:pt idx="26">85146.855046271085</cx:pt>
          <cx:pt idx="27">62888.150985031265</cx:pt>
          <cx:pt idx="28">65802.724200636891</cx:pt>
          <cx:pt idx="29">63750.229069711058</cx:pt>
          <cx:pt idx="30">85893.033025989193</cx:pt>
          <cx:pt idx="31">75937.492493165599</cx:pt>
          <cx:pt idx="32">89391.014445551744</cx:pt>
          <cx:pt idx="33">75401.349206550862</cx:pt>
          <cx:pt idx="34">86834.728893707113</cx:pt>
          <cx:pt idx="35">83704.617768857046</cx:pt>
          <cx:pt idx="36">66880.070515679239</cx:pt>
          <cx:pt idx="37">59497.478398634768</cx:pt>
          <cx:pt idx="38">70431.14069811019</cx:pt>
          <cx:pt idx="39">69418.881911806282</cx:pt>
          <cx:pt idx="40">68488.570960500787</cx:pt>
          <cx:pt idx="41">68979.696964575138</cx:pt>
          <cx:pt idx="42">70590.738990905986</cx:pt>
          <cx:pt idx="43">56129.841648920148</cx:pt>
          <cx:pt idx="44">68377.909795554573</cx:pt>
          <cx:pt idx="45">85354.533384396287</cx:pt>
          <cx:pt idx="46">68237.655195626125</cx:pt>
          <cx:pt idx="47">68122.098082357188</cx:pt>
          <cx:pt idx="48">63844.072109072753</cx:pt>
          <cx:pt idx="49">70763.035064649564</cx:pt>
          <cx:pt idx="50">68916.062468917749</cx:pt>
          <cx:pt idx="51">70115.446791676717</cx:pt>
          <cx:pt idx="52">71966.750661780636</cx:pt>
          <cx:pt idx="53">62529.488165466726</cx:pt>
          <cx:pt idx="54">69176.655099082491</cx:pt>
          <cx:pt idx="55">85322.522599116855</cx:pt>
          <cx:pt idx="56">69324.114732815957</cx:pt>
          <cx:pt idx="57">71892.266901099109</cx:pt>
          <cx:pt idx="58">75425.137332929298</cx:pt>
          <cx:pt idx="59">92608.264900818584</cx:pt>
          <cx:pt idx="60">68642.246665224884</cx:pt>
          <cx:pt idx="61">85188.092448129901</cx:pt>
          <cx:pt idx="62">71493.333714575769</cx:pt>
          <cx:pt idx="63">63838.872645318203</cx:pt>
          <cx:pt idx="64">75229.331436044697</cx:pt>
          <cx:pt idx="65">63500.20057630571</cx:pt>
          <cx:pt idx="66">69160.79297210915</cx:pt>
          <cx:pt idx="67">69538.775618302941</cx:pt>
          <cx:pt idx="68">65887.507320631266</cx:pt>
          <cx:pt idx="69">65024.516682705987</cx:pt>
          <cx:pt idx="70">68499.731833824117</cx:pt>
          <cx:pt idx="71">68279.056726001189</cx:pt>
          <cx:pt idx="72">46153.576332655117</cx:pt>
          <cx:pt idx="73">81531.990687570244</cx:pt>
          <cx:pt idx="74">66494.449553008089</cx:pt>
          <cx:pt idx="75">69655.260435640026</cx:pt>
          <cx:pt idx="76">65664.57227331886</cx:pt>
          <cx:pt idx="77">67548.082891003476</cx:pt>
          <cx:pt idx="78">63191.061167787448</cx:pt>
          <cx:pt idx="79">74527.794592115199</cx:pt>
          <cx:pt idx="80">75296.050740193241</cx:pt>
          <cx:pt idx="81">68750.442581292402</cx:pt>
          <cx:pt idx="82">68703.631007397489</cx:pt>
          <cx:pt idx="83">69586.72941595556</cx:pt>
          <cx:pt idx="84">68580.542118477417</cx:pt>
          <cx:pt idx="85">71835.550096739258</cx:pt>
          <cx:pt idx="86">67325.755018621217</cx:pt>
          <cx:pt idx="87">71885.640437460519</cx:pt>
          <cx:pt idx="88">67623.001343176235</cx:pt>
          <cx:pt idx="89">63074.550369660697</cx:pt>
          <cx:pt idx="90">85521.76183403765</cx:pt>
          <cx:pt idx="91">68261.261889471178</cx:pt>
          <cx:pt idx="92">69236.356459951567</cx:pt>
          <cx:pt idx="93">85251.875681393256</cx:pt>
          <cx:pt idx="94">70026.532773271392</cx:pt>
          <cx:pt idx="95">66696.988541638726</cx:pt>
          <cx:pt idx="96">73104.942419082829</cx:pt>
          <cx:pt idx="97">65503.236511898198</cx:pt>
          <cx:pt idx="98">69597.056844384613</cx:pt>
          <cx:pt idx="99">70361.510546287755</cx:pt>
          <cx:pt idx="100">63074.556474288234</cx:pt>
          <cx:pt idx="101">68175.086638123699</cx:pt>
          <cx:pt idx="102">74806.766082811024</cx:pt>
          <cx:pt idx="103">68349.305471076732</cx:pt>
          <cx:pt idx="104">67977.551303807239</cx:pt>
          <cx:pt idx="105">68776.294436856755</cx:pt>
          <cx:pt idx="106">68333.604437156362</cx:pt>
          <cx:pt idx="107">68063.968772307184</cx:pt>
          <cx:pt idx="108">92415.771039406041</cx:pt>
          <cx:pt idx="109">68627.815088686097</cx:pt>
          <cx:pt idx="110">68408.028974945177</cx:pt>
          <cx:pt idx="111">69136.93368546963</cx:pt>
          <cx:pt idx="112">71238.020212383213</cx:pt>
          <cx:pt idx="113">61000.16634974561</cx:pt>
          <cx:pt idx="114">69116.640263535519</cx:pt>
          <cx:pt idx="115">68491.127154975577</cx:pt>
          <cx:pt idx="116">98922.488450191071</cx:pt>
          <cx:pt idx="117">70371.222052852041</cx:pt>
          <cx:pt idx="118">66170.07650933387</cx:pt>
          <cx:pt idx="119">55637.952373403299</cx:pt>
          <cx:pt idx="120">67550.244096679584</cx:pt>
          <cx:pt idx="121">59173.888240452085</cx:pt>
          <cx:pt idx="122">101673.76799848817</cx:pt>
          <cx:pt idx="123">66110.15119804602</cx:pt>
          <cx:pt idx="124">68222.499306667145</cx:pt>
          <cx:pt idx="125">70749.145488420691</cx:pt>
          <cx:pt idx="126">62356.814390410393</cx:pt>
          <cx:pt idx="127">66658.114707470129</cx:pt>
          <cx:pt idx="128">63416.564816690843</cx:pt>
          <cx:pt idx="129">62414.817083507274</cx:pt>
          <cx:pt idx="130">69807.187959514893</cx:pt>
          <cx:pt idx="131">148632.02160625102</cx:pt>
          <cx:pt idx="132">59061.633050060402</cx:pt>
          <cx:pt idx="133">69938.916575591211</cx:pt>
          <cx:pt idx="134">65276.545002179984</cx:pt>
          <cx:pt idx="135">61200.068156176778</cx:pt>
          <cx:pt idx="136">65399.724830144121</cx:pt>
          <cx:pt idx="137">69128.67719058739</cx:pt>
          <cx:pt idx="138">69994.780086590865</cx:pt>
          <cx:pt idx="139">68643.62139565777</cx:pt>
          <cx:pt idx="140">66693.990542175525</cx:pt>
          <cx:pt idx="141">67145.750845805451</cx:pt>
          <cx:pt idx="142">70582.053244113093</cx:pt>
          <cx:pt idx="143">85305.585092673587</cx:pt>
          <cx:pt idx="144">69284.864355599027</cx:pt>
          <cx:pt idx="145">71472.051865532427</cx:pt>
          <cx:pt idx="146">56988.553059835023</cx:pt>
          <cx:pt idx="147">66705.700451308687</cx:pt>
          <cx:pt idx="148">87371.89900810011</cx:pt>
          <cx:pt idx="149">65001.171694136785</cx:pt>
          <cx:pt idx="150">69664.374296990543</cx:pt>
          <cx:pt idx="151">73925.796751558039</cx:pt>
          <cx:pt idx="152">67040.353439877537</cx:pt>
          <cx:pt idx="153">80924.17893867231</cx:pt>
          <cx:pt idx="154">70907.118673641744</cx:pt>
          <cx:pt idx="155">70001.213434411926</cx:pt>
          <cx:pt idx="156">68670.535021991847</cx:pt>
          <cx:pt idx="157">63871.818201988819</cx:pt>
          <cx:pt idx="158">71311.944164664412</cx:pt>
          <cx:pt idx="159">69863.220000708927</cx:pt>
          <cx:pt idx="160">59397.971477493156</cx:pt>
          <cx:pt idx="161">40649.132850424874</cx:pt>
          <cx:pt idx="162">85198.011250447395</cx:pt>
          <cx:pt idx="163">72516.61211698773</cx:pt>
          <cx:pt idx="164">217634.06861570044</cx:pt>
          <cx:pt idx="165">91187.109863618025</cx:pt>
          <cx:pt idx="166">74983.955389070688</cx:pt>
          <cx:pt idx="167">114053.80522036026</cx:pt>
          <cx:pt idx="168">78475.34126749904</cx:pt>
          <cx:pt idx="169">79798.745418357459</cx:pt>
          <cx:pt idx="170">56956.431396241707</cx:pt>
          <cx:pt idx="171">91298.565769391789</cx:pt>
          <cx:pt idx="172">98003.908014336295</cx:pt>
          <cx:pt idx="173">73145.455849719263</cx:pt>
          <cx:pt idx="174">67665.317419258296</cx:pt>
          <cx:pt idx="175">85174.462601059771</cx:pt>
          <cx:pt idx="176">127300.71268008251</cx:pt>
          <cx:pt idx="177">71846.599039884881</cx:pt>
          <cx:pt idx="178">70095.602486944757</cx:pt>
          <cx:pt idx="179">82671.498984904829</cx:pt>
          <cx:pt idx="180">71717.718965771564</cx:pt>
          <cx:pt idx="181">69334.97029019086</cx:pt>
          <cx:pt idx="182">60267.021071853786</cx:pt>
          <cx:pt idx="183">76827.790342638822</cx:pt>
          <cx:pt idx="184">70051.938733902702</cx:pt>
          <cx:pt idx="185">67987.098882695514</cx:pt>
          <cx:pt idx="186">69161.327506558591</cx:pt>
          <cx:pt idx="187">70172.069683667491</cx:pt>
          <cx:pt idx="188">75798.50072677758</cx:pt>
          <cx:pt idx="189">71272.935298586133</cx:pt>
          <cx:pt idx="190">68677.3158044007</cx:pt>
          <cx:pt idx="191">75745.523003056325</cx:pt>
          <cx:pt idx="192">69521.590618224276</cx:pt>
          <cx:pt idx="193">33897.097917517167</cx:pt>
          <cx:pt idx="194">62528.519025031594</cx:pt>
          <cx:pt idx="195">67995.825238003628</cx:pt>
          <cx:pt idx="196">71072.829282692808</cx:pt>
          <cx:pt idx="197">75406.539063513002</cx:pt>
          <cx:pt idx="198">85751.185406926656</cx:pt>
          <cx:pt idx="199">70457.540072642107</cx:pt>
          <cx:pt idx="200">71548.819475746728</cx:pt>
          <cx:pt idx="201">67175.308387192548</cx:pt>
          <cx:pt idx="202">77390.892278830637</cx:pt>
          <cx:pt idx="203">74699.211197332945</cx:pt>
          <cx:pt idx="204">68967.421526804159</cx:pt>
          <cx:pt idx="205">69339.832620072732</cx:pt>
          <cx:pt idx="206">69168.925865087658</cx:pt>
          <cx:pt idx="207">72154.492118398775</cx:pt>
          <cx:pt idx="208">59780.109912316046</cx:pt>
          <cx:pt idx="209">72978.650869277379</cx:pt>
          <cx:pt idx="210">68860.377112147238</cx:pt>
          <cx:pt idx="211">62670.728863456199</cx:pt>
          <cx:pt idx="212">86818.949164293183</cx:pt>
          <cx:pt idx="213">41185.159836684514</cx:pt>
          <cx:pt idx="214">73184.829440501766</cx:pt>
          <cx:pt idx="215">53227.267416630915</cx:pt>
          <cx:pt idx="216">71325.417855050371</cx:pt>
          <cx:pt idx="217">65496.125968761684</cx:pt>
          <cx:pt idx="218">73484.061349161202</cx:pt>
          <cx:pt idx="219">72371.057995704701</cx:pt>
          <cx:pt idx="220">71920.396632650722</cx:pt>
          <cx:pt idx="221">69940.789106536788</cx:pt>
          <cx:pt idx="222">69404.034993109075</cx:pt>
          <cx:pt idx="223">69802.325587967134</cx:pt>
          <cx:pt idx="224">65716.578936203747</cx:pt>
          <cx:pt idx="225">76829.768805690852</cx:pt>
          <cx:pt idx="226">62568.263777576925</cx:pt>
          <cx:pt idx="227">71797.505516281031</cx:pt>
          <cx:pt idx="228">70233.623646828826</cx:pt>
          <cx:pt idx="229">67076.164437704836</cx:pt>
          <cx:pt idx="230">79241.615014318479</cx:pt>
          <cx:pt idx="231">73373.898319205298</cx:pt>
          <cx:pt idx="232">65451.120387600939</cx:pt>
          <cx:pt idx="233">85871.85076741068</cx:pt>
          <cx:pt idx="234">69218.7281955832</cx:pt>
          <cx:pt idx="235">93815.20660503213</cx:pt>
          <cx:pt idx="236">67915.565124684537</cx:pt>
          <cx:pt idx="237">72366.860185359663</cx:pt>
          <cx:pt idx="238">68810.409113204572</cx:pt>
          <cx:pt idx="239">67820.642585447626</cx:pt>
          <cx:pt idx="240">81944.600069816835</cx:pt>
          <cx:pt idx="241">95703.587677801188</cx:pt>
          <cx:pt idx="242">71737.133970145238</cx:pt>
          <cx:pt idx="243">68321.802537584619</cx:pt>
          <cx:pt idx="244">76224.13508476007</cx:pt>
          <cx:pt idx="245">72765.001939522743</cx:pt>
          <cx:pt idx="246">69782.417484633857</cx:pt>
          <cx:pt idx="247">73579.879899082924</cx:pt>
          <cx:pt idx="248">63885.761932393056</cx:pt>
          <cx:pt idx="249">69914.610166585655</cx:pt>
          <cx:pt idx="250">73426.00456507389</cx:pt>
          <cx:pt idx="251">66411.029196094765</cx:pt>
          <cx:pt idx="252">72955.905034118929</cx:pt>
          <cx:pt idx="253">82868.085009392686</cx:pt>
          <cx:pt idx="254">66421.154833709006</cx:pt>
          <cx:pt idx="255">63621.158420986882</cx:pt>
          <cx:pt idx="256">68873.299144704943</cx:pt>
          <cx:pt idx="257">90902.776424804921</cx:pt>
          <cx:pt idx="258">74376.872134719699</cx:pt>
          <cx:pt idx="259">69584.137719901977</cx:pt>
          <cx:pt idx="260">144375.74283529152</cx:pt>
          <cx:pt idx="261">83010.299871444964</cx:pt>
          <cx:pt idx="262">69153.409438878269</cx:pt>
          <cx:pt idx="263">67971.19661025847</cx:pt>
          <cx:pt idx="264">92038.854147885126</cx:pt>
          <cx:pt idx="265">68371.979553872749</cx:pt>
          <cx:pt idx="266">65884.533458450707</cx:pt>
          <cx:pt idx="267">76036.993488304768</cx:pt>
          <cx:pt idx="268">69290.524506127782</cx:pt>
          <cx:pt idx="269">71318.31549709056</cx:pt>
          <cx:pt idx="270">69934.441966093349</cx:pt>
          <cx:pt idx="271">68191.878859337638</cx:pt>
          <cx:pt idx="272">65518.432148912587</cx:pt>
          <cx:pt idx="273">76526.040776542548</cx:pt>
          <cx:pt idx="274">68072.079391402789</cx:pt>
          <cx:pt idx="275">67822.313923832029</cx:pt>
          <cx:pt idx="276">70731.128396348518</cx:pt>
          <cx:pt idx="277">71955.554966372729</cx:pt>
          <cx:pt idx="278">58764.333247470197</cx:pt>
          <cx:pt idx="279">69010.085990975407</cx:pt>
          <cx:pt idx="280">72369.645012754132</cx:pt>
          <cx:pt idx="281">68890.325504934372</cx:pt>
          <cx:pt idx="282">130664.06575577303</cx:pt>
          <cx:pt idx="283">76028.473456639636</cx:pt>
          <cx:pt idx="284">74487.109632834196</cx:pt>
          <cx:pt idx="285">67377.318058429621</cx:pt>
          <cx:pt idx="286">75081.116652784127</cx:pt>
          <cx:pt idx="287">70608.018258012482</cx:pt>
          <cx:pt idx="288">66033.664769941766</cx:pt>
          <cx:pt idx="289">63483.800774568095</cx:pt>
          <cx:pt idx="290">92933.923120153384</cx:pt>
          <cx:pt idx="291">66645.447779174603</cx:pt>
          <cx:pt idx="292">65341.335772768078</cx:pt>
          <cx:pt idx="293">75145.940853776745</cx:pt>
          <cx:pt idx="294">92300.759888547895</cx:pt>
          <cx:pt idx="295">71470.758921359273</cx:pt>
          <cx:pt idx="296">73074.341531424012</cx:pt>
          <cx:pt idx="297">77875.206569782895</cx:pt>
          <cx:pt idx="298">73031.656591585052</cx:pt>
          <cx:pt idx="299">69451.81923638552</cx:pt>
          <cx:pt idx="300">75075.993164334679</cx:pt>
          <cx:pt idx="301">76182.381785401449</cx:pt>
          <cx:pt idx="302">62447.826553887266</cx:pt>
          <cx:pt idx="303">69557.640440955845</cx:pt>
          <cx:pt idx="304">94308.06640290271</cx:pt>
          <cx:pt idx="305">109612.23173534454</cx:pt>
          <cx:pt idx="306">79790.135921349371</cx:pt>
          <cx:pt idx="307">75866.904304609983</cx:pt>
          <cx:pt idx="308">60155.446909491366</cx:pt>
          <cx:pt idx="309">99613.264985032569</cx:pt>
          <cx:pt idx="310">96189.788259738183</cx:pt>
          <cx:pt idx="311">72646.854378499353</cx:pt>
          <cx:pt idx="312">78260.703678926511</cx:pt>
          <cx:pt idx="313">82919.497453782809</cx:pt>
          <cx:pt idx="314">95849.937651281158</cx:pt>
          <cx:pt idx="315">68602.894274579143</cx:pt>
          <cx:pt idx="316">65798.854171897226</cx:pt>
          <cx:pt idx="317">85774.535811527967</cx:pt>
          <cx:pt idx="318">78238.02617985876</cx:pt>
          <cx:pt idx="319">70981.273934356155</cx:pt>
          <cx:pt idx="320">35013.833546135924</cx:pt>
          <cx:pt idx="321">71982.331074369809</cx:pt>
          <cx:pt idx="322">71939.835605937027</cx:pt>
          <cx:pt idx="323">71812.632059368363</cx:pt>
          <cx:pt idx="324">69650.518920919712</cx:pt>
          <cx:pt idx="325">68961.898558024885</cx:pt>
          <cx:pt idx="326">78096.966952954783</cx:pt>
          <cx:pt idx="327">71036.087672925671</cx:pt>
          <cx:pt idx="328">67030.307022481051</cx:pt>
          <cx:pt idx="329">70450.357653151019</cx:pt>
          <cx:pt idx="330">68660.981979641889</cx:pt>
          <cx:pt idx="331">56659.801760237919</cx:pt>
          <cx:pt idx="332">60895.17813855884</cx:pt>
          <cx:pt idx="333">67733.870432533411</cx:pt>
          <cx:pt idx="334">68883.491828710103</cx:pt>
          <cx:pt idx="335">86710.649617642193</cx:pt>
          <cx:pt idx="336">68524.158695925915</cx:pt>
          <cx:pt idx="337">68384.013597732555</cx:pt>
          <cx:pt idx="338">69652.559399946651</cx:pt>
          <cx:pt idx="339">69454.733443842255</cx:pt>
          <cx:pt idx="340">68358.055940569087</cx:pt>
          <cx:pt idx="341">69620.919616363855</cx:pt>
          <cx:pt idx="342">68732.963536444935</cx:pt>
          <cx:pt idx="343">69229.881419162048</cx:pt>
          <cx:pt idx="344">73668.220312563411</cx:pt>
          <cx:pt idx="345">59378.105664652583</cx:pt>
          <cx:pt idx="346">70151.36041341658</cx:pt>
          <cx:pt idx="347">69405.447218569374</cx:pt>
          <cx:pt idx="348">85380.528188574928</cx:pt>
          <cx:pt idx="349">90340.969471942226</cx:pt>
          <cx:pt idx="350">71614.02673342987</cx:pt>
          <cx:pt idx="351">71019.120397280654</cx:pt>
          <cx:pt idx="352">66173.37130318211</cx:pt>
          <cx:pt idx="353">77300.775857546672</cx:pt>
          <cx:pt idx="354">76312.224846277488</cx:pt>
          <cx:pt idx="355">69603.673208756474</cx:pt>
          <cx:pt idx="356">68130.191263571454</cx:pt>
          <cx:pt idx="357">71979.81114466727</cx:pt>
          <cx:pt idx="358">68754.048788559478</cx:pt>
          <cx:pt idx="359">80587.068721613337</cx:pt>
          <cx:pt idx="360">76426.301105173872</cx:pt>
          <cx:pt idx="361">64720.271580831548</cx:pt>
          <cx:pt idx="362">68055.175719154489</cx:pt>
          <cx:pt idx="363">91440.861347635422</cx:pt>
          <cx:pt idx="364">67930.820084191888</cx:pt>
          <cx:pt idx="365">86798.076819862661</cx:pt>
          <cx:pt idx="366">71082.124681718444</cx:pt>
          <cx:pt idx="367">86859.282560829131</cx:pt>
          <cx:pt idx="368">65812.38647582948</cx:pt>
          <cx:pt idx="369">69466.223758660708</cx:pt>
          <cx:pt idx="370">71035.256211100947</cx:pt>
          <cx:pt idx="371">71958.903867471134</cx:pt>
          <cx:pt idx="372">84663.940536101261</cx:pt>
          <cx:pt idx="373">90783.620182323575</cx:pt>
          <cx:pt idx="374">67878.687004159539</cx:pt>
          <cx:pt idx="375">65311.963409956552</cx:pt>
          <cx:pt idx="376">55090.910157678649</cx:pt>
          <cx:pt idx="377">66679.546931906632</cx:pt>
          <cx:pt idx="378">65722.61211259439</cx:pt>
          <cx:pt idx="379">69545.993820798889</cx:pt>
          <cx:pt idx="380">62560.017453063483</cx:pt>
          <cx:pt idx="381">59300.078662449057</cx:pt>
          <cx:pt idx="382">72297.626815793701</cx:pt>
          <cx:pt idx="383">50766.553293478784</cx:pt>
          <cx:pt idx="384">76308.859574132148</cx:pt>
          <cx:pt idx="385">82604.01592744379</cx:pt>
          <cx:pt idx="386">77705.589262785215</cx:pt>
          <cx:pt idx="387">69347.096792780212</cx:pt>
          <cx:pt idx="388">87486.615871688962</cx:pt>
          <cx:pt idx="389">64950.232991765886</cx:pt>
          <cx:pt idx="390">63097.631999136553</cx:pt>
          <cx:pt idx="391">56560.12582822657</cx:pt>
          <cx:pt idx="392">65159.987283144495</cx:pt>
          <cx:pt idx="393">70066.36727708613</cx:pt>
          <cx:pt idx="394">67055.947956545322</cx:pt>
          <cx:pt idx="395">67193.311528848964</cx:pt>
          <cx:pt idx="396">67090.941660330034</cx:pt>
          <cx:pt idx="397">79034.186460475641</cx:pt>
          <cx:pt idx="398">67754.494546437243</cx:pt>
          <cx:pt idx="399">71562.850025583597</cx:pt>
          <cx:pt idx="400">69090.386779722015</cx:pt>
          <cx:pt idx="401">75432.727735845707</cx:pt>
          <cx:pt idx="402">66724.305325559995</cx:pt>
          <cx:pt idx="403">81146.070242312766</cx:pt>
          <cx:pt idx="404">67986.824798513815</cx:pt>
          <cx:pt idx="405">71161.343419166631</cx:pt>
          <cx:pt idx="406">72221.209879109141</cx:pt>
          <cx:pt idx="407">77320.553218035027</cx:pt>
          <cx:pt idx="408">65437.43368520806</cx:pt>
          <cx:pt idx="409">69101.347300142181</cx:pt>
          <cx:pt idx="410">131140.13606130565</cx:pt>
          <cx:pt idx="411">72067.693242244233</cx:pt>
          <cx:pt idx="412">63656.699394294985</cx:pt>
          <cx:pt idx="413">67212.503413580576</cx:pt>
          <cx:pt idx="414">84826.089125762461</cx:pt>
          <cx:pt idx="415">67509.099657213228</cx:pt>
          <cx:pt idx="416">73299.737230887447</cx:pt>
          <cx:pt idx="417">69791.709876443201</cx:pt>
          <cx:pt idx="418">82722.588491855044</cx:pt>
          <cx:pt idx="419">71810.71664488739</cx:pt>
          <cx:pt idx="420">65836.865748727112</cx:pt>
          <cx:pt idx="421">67851.477018006684</cx:pt>
          <cx:pt idx="422">68370.613280298159</cx:pt>
          <cx:pt idx="423">72735.829615325623</cx:pt>
          <cx:pt idx="424">67481.997806215848</cx:pt>
          <cx:pt idx="425">84194.582630226272</cx:pt>
          <cx:pt idx="426">59236.219574316761</cx:pt>
          <cx:pt idx="427">73072.262266592181</cx:pt>
          <cx:pt idx="428">63755.29565852532</cx:pt>
          <cx:pt idx="429">77530.496253997902</cx:pt>
          <cx:pt idx="430">80832.991552901905</cx:pt>
          <cx:pt idx="431">89647.044775621456</cx:pt>
          <cx:pt idx="432">46347.182759240772</cx:pt>
          <cx:pt idx="433">67583.138852233853</cx:pt>
          <cx:pt idx="434">67972.26036697418</cx:pt>
          <cx:pt idx="435">68299.374731666918</cx:pt>
          <cx:pt idx="436">68329.780007118447</cx:pt>
          <cx:pt idx="437">65944.050422517117</cx:pt>
          <cx:pt idx="438">70437.828741644684</cx:pt>
          <cx:pt idx="439">68208.370402544737</cx:pt>
          <cx:pt idx="440">69154.719792471064</cx:pt>
          <cx:pt idx="441">68307.909632490191</cx:pt>
          <cx:pt idx="442">96538.864453867442</cx:pt>
          <cx:pt idx="443">72115.237149364169</cx:pt>
          <cx:pt idx="444">68412.346790110503</cx:pt>
          <cx:pt idx="445">99487.492872354618</cx:pt>
          <cx:pt idx="446">58731.164675591092</cx:pt>
          <cx:pt idx="447">58832.459638276909</cx:pt>
          <cx:pt idx="448">69160.192226762665</cx:pt>
          <cx:pt idx="449">84603.990267817659</cx:pt>
          <cx:pt idx="450">68537.851785652703</cx:pt>
          <cx:pt idx="451">72065.788832905426</cx:pt>
          <cx:pt idx="452">72383.768066257835</cx:pt>
          <cx:pt idx="453">107302.3648881518</cx:pt>
          <cx:pt idx="454">84366.564682593293</cx:pt>
          <cx:pt idx="455">76748.093783418473</cx:pt>
          <cx:pt idx="456">79130.624278276839</cx:pt>
          <cx:pt idx="457">93846.451752968947</cx:pt>
          <cx:pt idx="458">70337.434927288108</cx:pt>
          <cx:pt idx="459">69745.058600604971</cx:pt>
          <cx:pt idx="460">61339.824053490047</cx:pt>
          <cx:pt idx="461">68121.608373597337</cx:pt>
          <cx:pt idx="462">82918.028640303906</cx:pt>
          <cx:pt idx="463">69604.166142555696</cx:pt>
          <cx:pt idx="464">66440.876440437583</cx:pt>
          <cx:pt idx="465">70590.035044391348</cx:pt>
          <cx:pt idx="466">66169.268582756558</cx:pt>
          <cx:pt idx="467">94593.680191236665</cx:pt>
          <cx:pt idx="468">66780.326551351653</cx:pt>
          <cx:pt idx="469">86623.847100677565</cx:pt>
          <cx:pt idx="470">84779.951132893126</cx:pt>
          <cx:pt idx="471">83536.454588379318</cx:pt>
          <cx:pt idx="472">72254.902395131052</cx:pt>
          <cx:pt idx="473">94163.567495160096</cx:pt>
          <cx:pt idx="474">78448.58072575515</cx:pt>
          <cx:pt idx="475">65480.323297360737</cx:pt>
          <cx:pt idx="476">78446.145051802174</cx:pt>
          <cx:pt idx="477">71682.44360463832</cx:pt>
          <cx:pt idx="478">83509.353795083851</cx:pt>
          <cx:pt idx="479">82405.870994695448</cx:pt>
          <cx:pt idx="480">85343.67629984222</cx:pt>
          <cx:pt idx="481">63844.400954714714</cx:pt>
          <cx:pt idx="482">54254.169000612615</cx:pt>
          <cx:pt idx="483">67766.914752163255</cx:pt>
          <cx:pt idx="484">69334.541114602864</cx:pt>
          <cx:pt idx="485">48875.841783244286</cx:pt>
          <cx:pt idx="486">68511.251548683678</cx:pt>
          <cx:pt idx="487">65724.923477776218</cx:pt>
          <cx:pt idx="488">69182.425808851316</cx:pt>
          <cx:pt idx="489">68627.869944851147</cx:pt>
          <cx:pt idx="490">68536.008071983524</cx:pt>
          <cx:pt idx="491">69202.509825648362</cx:pt>
          <cx:pt idx="492">69395.186169985172</cx:pt>
          <cx:pt idx="493">66632.779901774411</cx:pt>
          <cx:pt idx="494">68084.180986876148</cx:pt>
          <cx:pt idx="495">80549.48549458044</cx:pt>
          <cx:pt idx="496">66729.376733259705</cx:pt>
          <cx:pt idx="497">65446.217936686073</cx:pt>
          <cx:pt idx="498">67997.41343312501</cx:pt>
          <cx:pt idx="499">85421.413574690247</cx:pt>
          <cx:pt idx="500">68557.99985340389</cx:pt>
          <cx:pt idx="501">71554.429882377357</cx:pt>
          <cx:pt idx="502">68072.529172968221</cx:pt>
          <cx:pt idx="503">70493.295726746437</cx:pt>
          <cx:pt idx="504">67146.926148548126</cx:pt>
          <cx:pt idx="505">67302.450792060845</cx:pt>
          <cx:pt idx="506">67412.455079422769</cx:pt>
          <cx:pt idx="507">65658.30182525584</cx:pt>
          <cx:pt idx="508">61720.534971088658</cx:pt>
          <cx:pt idx="509">66424.524372214073</cx:pt>
          <cx:pt idx="510">63780.349207763174</cx:pt>
          <cx:pt idx="511">66934.665582287824</cx:pt>
          <cx:pt idx="512">73837.290841211521</cx:pt>
          <cx:pt idx="513">84676.477321919781</cx:pt>
          <cx:pt idx="514">64390.990209829586</cx:pt>
          <cx:pt idx="515">64938.111596575058</cx:pt>
          <cx:pt idx="516">58068.655250015443</cx:pt>
          <cx:pt idx="517">63096.066367818639</cx:pt>
          <cx:pt idx="518">63848.942225842693</cx:pt>
          <cx:pt idx="519">76115.141454225988</cx:pt>
          <cx:pt idx="520">82165.335051392074</cx:pt>
          <cx:pt idx="521">67566.589593926794</cx:pt>
          <cx:pt idx="522">59664.201509477054</cx:pt>
          <cx:pt idx="523">59563.85794591521</cx:pt>
          <cx:pt idx="524">66498.342886139246</cx:pt>
          <cx:pt idx="525">68558.412584807302</cx:pt>
          <cx:pt idx="526">64248.386862917112</cx:pt>
          <cx:pt idx="527">68375.419542212185</cx:pt>
          <cx:pt idx="528">65787.78582073054</cx:pt>
          <cx:pt idx="529">68271.910476837453</cx:pt>
          <cx:pt idx="530">70870.000981663165</cx:pt>
          <cx:pt idx="531">66992.589341009152</cx:pt>
          <cx:pt idx="532">60197.095036919789</cx:pt>
          <cx:pt idx="533">63453.654285783312</cx:pt>
          <cx:pt idx="534">82945.944719532345</cx:pt>
          <cx:pt idx="535">63629.429790138405</cx:pt>
          <cx:pt idx="536">74524.676199255016</cx:pt>
          <cx:pt idx="537">66973.767190857499</cx:pt>
          <cx:pt idx="538">61429.581053292146</cx:pt>
          <cx:pt idx="539">65596.334913973958</cx:pt>
          <cx:pt idx="540">66953.099787249899</cx:pt>
          <cx:pt idx="541">58932.509370667947</cx:pt>
          <cx:pt idx="542">68392.806554257433</cx:pt>
          <cx:pt idx="543">66483.970502967262</cx:pt>
          <cx:pt idx="544">67069.414303821774</cx:pt>
          <cx:pt idx="545">70255.791884894585</cx:pt>
          <cx:pt idx="546">83249.775695886579</cx:pt>
          <cx:pt idx="547">66684.116302445342</cx:pt>
          <cx:pt idx="548">66850.635687954418</cx:pt>
          <cx:pt idx="549">66861.932755304762</cx:pt>
          <cx:pt idx="550">66159.573801804247</cx:pt>
          <cx:pt idx="551">68423.778506380055</cx:pt>
          <cx:pt idx="552">63024.104869648028</cx:pt>
          <cx:pt idx="553">72556.168208087605</cx:pt>
          <cx:pt idx="554">66444.411326604299</cx:pt>
          <cx:pt idx="555">66213.771754006506</cx:pt>
          <cx:pt idx="556">68058.298220562996</cx:pt>
          <cx:pt idx="557">66069.1147203531</cx:pt>
          <cx:pt idx="558">64824.438174467257</cx:pt>
          <cx:pt idx="559">76477.077409792808</cx:pt>
          <cx:pt idx="560">68196.99030769043</cx:pt>
          <cx:pt idx="561">66924.818457801768</cx:pt>
          <cx:pt idx="562">68704.517262690759</cx:pt>
          <cx:pt idx="563">66429.573058244976</cx:pt>
          <cx:pt idx="564">60261.889403174857</cx:pt>
          <cx:pt idx="565">69833.037919492868</cx:pt>
          <cx:pt idx="566">67406.544787503823</cx:pt>
          <cx:pt idx="567">83878.731929790447</cx:pt>
          <cx:pt idx="568">81236.195808449906</cx:pt>
          <cx:pt idx="569">86614.980920186441</cx:pt>
          <cx:pt idx="570">68098.371970977809</cx:pt>
          <cx:pt idx="571">69711.998900062215</cx:pt>
          <cx:pt idx="572">79090.900816688882</cx:pt>
          <cx:pt idx="573">81124.524051729328</cx:pt>
          <cx:pt idx="574">67672.224707566187</cx:pt>
          <cx:pt idx="575">67092.891424430083</cx:pt>
          <cx:pt idx="576">68505.76786185657</cx:pt>
          <cx:pt idx="577">68293.393414650491</cx:pt>
          <cx:pt idx="578">60985.112630120617</cx:pt>
          <cx:pt idx="579">67686.190154612719</cx:pt>
          <cx:pt idx="580">67519.672132082138</cx:pt>
          <cx:pt idx="581">67921.560744446222</cx:pt>
          <cx:pt idx="582">70788.65252258796</cx:pt>
          <cx:pt idx="583">65242.943606175773</cx:pt>
          <cx:pt idx="584">71086.486349013911</cx:pt>
          <cx:pt idx="585">67324.422019927297</cx:pt>
          <cx:pt idx="586">67681.098585008993</cx:pt>
          <cx:pt idx="587">63121.101700058491</cx:pt>
          <cx:pt idx="588">42694.954233865283</cx:pt>
          <cx:pt idx="589">98229.721697630201</cx:pt>
          <cx:pt idx="590">76842.007935972171</cx:pt>
          <cx:pt idx="591">99228.577365492223</cx:pt>
          <cx:pt idx="592">86375.890245831251</cx:pt>
          <cx:pt idx="593">85696.786745147023</cx:pt>
          <cx:pt idx="594">78450.512304292846</cx:pt>
          <cx:pt idx="595">102595.70849082297</cx:pt>
          <cx:pt idx="596">85084.871392801564</cx:pt>
          <cx:pt idx="597">70840.554571103625</cx:pt>
          <cx:pt idx="598">71285.414157920328</cx:pt>
          <cx:pt idx="599">66200.297722349846</cx:pt>
          <cx:pt idx="600">71883.329693419815</cx:pt>
          <cx:pt idx="601">59370.347589484001</cx:pt>
          <cx:pt idx="602">83989.748225046569</cx:pt>
          <cx:pt idx="603">73804.647224205706</cx:pt>
          <cx:pt idx="604">62839.200495166755</cx:pt>
          <cx:pt idx="605">69372.218322806089</cx:pt>
          <cx:pt idx="606">69873.112366261674</cx:pt>
          <cx:pt idx="607">67207.644630730501</cx:pt>
          <cx:pt idx="608">71800.226763990649</cx:pt>
          <cx:pt idx="609">68909.322564424452</cx:pt>
          <cx:pt idx="610">56371.749965840136</cx:pt>
          <cx:pt idx="611">72292.915735968185</cx:pt>
          <cx:pt idx="612">73583.41311348266</cx:pt>
          <cx:pt idx="613">71707.175441029744</cx:pt>
          <cx:pt idx="614">196814.92520102407</cx:pt>
          <cx:pt idx="615">72556.643442523724</cx:pt>
          <cx:pt idx="616">84676.912338396272</cx:pt>
          <cx:pt idx="617">70372.017005569331</cx:pt>
          <cx:pt idx="618">82347.314297492412</cx:pt>
          <cx:pt idx="619">62644.085074207724</cx:pt>
          <cx:pt idx="620">86239.807527982965</cx:pt>
          <cx:pt idx="621">71666.940022673298</cx:pt>
          <cx:pt idx="622">72834.095220678093</cx:pt>
          <cx:pt idx="623">88590.978467789755</cx:pt>
          <cx:pt idx="624">69636.804827284868</cx:pt>
          <cx:pt idx="625">68891.523749382031</cx:pt>
          <cx:pt idx="626">69283.373129676722</cx:pt>
          <cx:pt idx="627">69080.576876648949</cx:pt>
          <cx:pt idx="628">69073.917986998131</cx:pt>
          <cx:pt idx="629">67789.341014991194</cx:pt>
          <cx:pt idx="630">68745.915247555153</cx:pt>
          <cx:pt idx="631">67306.088584677025</cx:pt>
          <cx:pt idx="632">67374.66468474704</cx:pt>
          <cx:pt idx="633">71075.92579113906</cx:pt>
          <cx:pt idx="634">75480.96948729716</cx:pt>
          <cx:pt idx="635">69974.630862868595</cx:pt>
          <cx:pt idx="636">55453.502150867091</cx:pt>
          <cx:pt idx="637">67239.321370048507</cx:pt>
          <cx:pt idx="638">87552.312575322983</cx:pt>
          <cx:pt idx="639">66117.451636305675</cx:pt>
          <cx:pt idx="640">69026.409287277391</cx:pt>
          <cx:pt idx="641">71351.860020224514</cx:pt>
          <cx:pt idx="642">67088.092845783001</cx:pt>
          <cx:pt idx="643">61449.90074531507</cx:pt>
          <cx:pt idx="644">65300.803779810296</cx:pt>
          <cx:pt idx="645">70802.556192459218</cx:pt>
          <cx:pt idx="646">68661.178718986746</cx:pt>
          <cx:pt idx="647">66954.227331190807</cx:pt>
          <cx:pt idx="648">69844.650446892585</cx:pt>
          <cx:pt idx="649">70431.279460068385</cx:pt>
          <cx:pt idx="650">77406.41965322083</cx:pt>
          <cx:pt idx="651">89398.830647670402</cx:pt>
          <cx:pt idx="652">67827.102511991572</cx:pt>
          <cx:pt idx="653">67780.333001363149</cx:pt>
          <cx:pt idx="654">72404.322744857636</cx:pt>
          <cx:pt idx="655">86870.144096472723</cx:pt>
          <cx:pt idx="656">70372.314643166712</cx:pt>
          <cx:pt idx="657">68064.876385254087</cx:pt>
          <cx:pt idx="658">69895.259744840703</cx:pt>
          <cx:pt idx="659">70144.042674876357</cx:pt>
          <cx:pt idx="660">69025.402726797736</cx:pt>
          <cx:pt idx="661">67079.397723726986</cx:pt>
          <cx:pt idx="662">66877.050369490578</cx:pt>
          <cx:pt idx="663">74064.513252059711</cx:pt>
          <cx:pt idx="664">66967.538215204651</cx:pt>
          <cx:pt idx="665">65764.846326871979</cx:pt>
          <cx:pt idx="666">76746.562903231374</cx:pt>
          <cx:pt idx="667">68683.631720146252</cx:pt>
          <cx:pt idx="668">83431.175744701104</cx:pt>
          <cx:pt idx="669">68642.030458844223</cx:pt>
          <cx:pt idx="670">75687.678976264418</cx:pt>
          <cx:pt idx="671">72555.090707302006</cx:pt>
          <cx:pt idx="672">76488.237024488175</cx:pt>
          <cx:pt idx="673">71182.058208149523</cx:pt>
          <cx:pt idx="674">67160.603790104899</cx:pt>
          <cx:pt idx="675">67419.536195415931</cx:pt>
          <cx:pt idx="676">57822.68716799307</cx:pt>
          <cx:pt idx="677">67936.636074412061</cx:pt>
          <cx:pt idx="678">69200.109380813694</cx:pt>
          <cx:pt idx="679">69378.906517433905</cx:pt>
          <cx:pt idx="680">71834.561878706663</cx:pt>
          <cx:pt idx="681">66800.454802429347</cx:pt>
          <cx:pt idx="682">69240.272428518379</cx:pt>
          <cx:pt idx="683">71184.471254630887</cx:pt>
          <cx:pt idx="684">67985.31878357369</cx:pt>
          <cx:pt idx="685">67410.280034637719</cx:pt>
          <cx:pt idx="686">69156.075728200158</cx:pt>
          <cx:pt idx="687">85748.916710935329</cx:pt>
          <cx:pt idx="688">87481.855252129622</cx:pt>
          <cx:pt idx="689">70389.427858352487</cx:pt>
          <cx:pt idx="690">67682.595225364246</cx:pt>
          <cx:pt idx="691">69258.136161945367</cx:pt>
          <cx:pt idx="692">84443.610199291172</cx:pt>
          <cx:pt idx="693">67797.06534605386</cx:pt>
          <cx:pt idx="694">73643.216692799819</cx:pt>
          <cx:pt idx="695">68776.851186479864</cx:pt>
          <cx:pt idx="696">67865.740319468823</cx:pt>
          <cx:pt idx="697">71294.851431176052</cx:pt>
          <cx:pt idx="698">60774.103444229338</cx:pt>
          <cx:pt idx="699">60501.614959897095</cx:pt>
          <cx:pt idx="700">69939.633827456462</cx:pt>
          <cx:pt idx="701">67747.283941539616</cx:pt>
          <cx:pt idx="702">68206.314433339096</cx:pt>
          <cx:pt idx="703">77481.216283602349</cx:pt>
          <cx:pt idx="704">69870.564985773148</cx:pt>
          <cx:pt idx="705">59674.906163727712</cx:pt>
          <cx:pt idx="706">68701.27698279584</cx:pt>
          <cx:pt idx="707">68815.135555931643</cx:pt>
          <cx:pt idx="708">68058.299671922854</cx:pt>
          <cx:pt idx="709">70304.311549738763</cx:pt>
          <cx:pt idx="710">92700.931579994998</cx:pt>
          <cx:pt idx="711">70035.481831517885</cx:pt>
          <cx:pt idx="712">69606.911292743302</cx:pt>
          <cx:pt idx="713">69191.577631056789</cx:pt>
          <cx:pt idx="714">73261.270173458193</cx:pt>
          <cx:pt idx="715">65923.881155496376</cx:pt>
          <cx:pt idx="716">54412.716368409943</cx:pt>
        </cx:lvl>
      </cx:numDim>
    </cx:data>
  </cx:chartData>
  <cx:chart>
    <cx:title pos="t" align="ctr" overlay="0">
      <cx:tx>
        <cx:txData>
          <cx:v>Základní sazby vyčleněné 2024 před sbližováním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cs-CZ" sz="1400" b="0" i="0" u="none" strike="noStrike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rPr>
            <a:t>Základní sazby vyčleněné 2024 před sbližováním</a:t>
          </a:r>
        </a:p>
      </cx:txPr>
    </cx:title>
    <cx:plotArea>
      <cx:plotAreaRegion>
        <cx:series layoutId="clusteredColumn" uniqueId="{3423D9F3-A4A1-416E-99B4-6D20F0B65700}">
          <cx:dataId val="0"/>
          <cx:layoutPr>
            <cx:binning intervalClosed="r" underflow="50000" overflow="100000">
              <cx:binCount val="22"/>
            </cx:binning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'Základní sazby vyčleněné'!$B$2:$B$718</cx:f>
        <cx:lvl ptCount="717" formatCode="# ##0">
          <cx:pt idx="0">85378.060842026855</cx:pt>
          <cx:pt idx="1">93656.754986758184</cx:pt>
          <cx:pt idx="2">82847.210263006622</cx:pt>
          <cx:pt idx="3">73214.008857423309</cx:pt>
          <cx:pt idx="4">96190.678198875568</cx:pt>
          <cx:pt idx="5">94381.799172095227</cx:pt>
          <cx:pt idx="6">80033.754018082182</cx:pt>
          <cx:pt idx="7">85613.208044183077</cx:pt>
          <cx:pt idx="8">87275.382875843716</cx:pt>
          <cx:pt idx="9">67082.097702308936</cx:pt>
          <cx:pt idx="10">71761.687256050442</cx:pt>
          <cx:pt idx="11">71979.127163060039</cx:pt>
          <cx:pt idx="12">72891.464313418212</cx:pt>
          <cx:pt idx="13">69456.986997997315</cx:pt>
          <cx:pt idx="14">68473.254136227595</cx:pt>
          <cx:pt idx="15">66427.466077650373</cx:pt>
          <cx:pt idx="16">81698.335283440218</cx:pt>
          <cx:pt idx="17">103428.42767725987</cx:pt>
          <cx:pt idx="18">70140.002451839289</cx:pt>
          <cx:pt idx="19">67845.579682304509</cx:pt>
          <cx:pt idx="20">69991.558992737759</cx:pt>
          <cx:pt idx="21">64112.262952243575</cx:pt>
          <cx:pt idx="22">65679.741967700189</cx:pt>
          <cx:pt idx="23">74296.441940224817</cx:pt>
          <cx:pt idx="24">64887.398267364799</cx:pt>
          <cx:pt idx="25">76003.31704928838</cx:pt>
          <cx:pt idx="26">85146.855046271085</cx:pt>
          <cx:pt idx="27">64410.061159970952</cx:pt>
          <cx:pt idx="28">66362.825214426717</cx:pt>
          <cx:pt idx="29">64987.653476706415</cx:pt>
          <cx:pt idx="30">85893.033025989193</cx:pt>
          <cx:pt idx="31">75937.492493165599</cx:pt>
          <cx:pt idx="32">89391.014445551744</cx:pt>
          <cx:pt idx="33">75401.349206550862</cx:pt>
          <cx:pt idx="34">86834.728893707113</cx:pt>
          <cx:pt idx="35">83704.617768857046</cx:pt>
          <cx:pt idx="36">67084.647245505083</cx:pt>
          <cx:pt idx="37">62138.310527085298</cx:pt>
          <cx:pt idx="38">70431.14069811019</cx:pt>
          <cx:pt idx="39">69418.881911806282</cx:pt>
          <cx:pt idx="40">68488.570960500787</cx:pt>
          <cx:pt idx="41">68979.696964575138</cx:pt>
          <cx:pt idx="42">70590.738990905986</cx:pt>
          <cx:pt idx="43">59881.993904776493</cx:pt>
          <cx:pt idx="44">68377.909795554573</cx:pt>
          <cx:pt idx="45">85354.533384396287</cx:pt>
          <cx:pt idx="46">68237.655195626125</cx:pt>
          <cx:pt idx="47">68122.098082357188</cx:pt>
          <cx:pt idx="48">65050.528313078743</cx:pt>
          <cx:pt idx="49">70763.035064649564</cx:pt>
          <cx:pt idx="50">68916.062468917749</cx:pt>
          <cx:pt idx="51">70115.446791676717</cx:pt>
          <cx:pt idx="52">71966.750661780636</cx:pt>
          <cx:pt idx="53">64169.757070862703</cx:pt>
          <cx:pt idx="54">69176.655099082491</cx:pt>
          <cx:pt idx="55">85322.522599116855</cx:pt>
          <cx:pt idx="56">69324.114732815957</cx:pt>
          <cx:pt idx="57">71892.266901099109</cx:pt>
          <cx:pt idx="58">75425.137332929298</cx:pt>
          <cx:pt idx="59">91747.537483548454</cx:pt>
          <cx:pt idx="60">68642.246665224884</cx:pt>
          <cx:pt idx="61">85188.092448129901</cx:pt>
          <cx:pt idx="62">71493.333714575769</cx:pt>
          <cx:pt idx="63">65047.04467236319</cx:pt>
          <cx:pt idx="64">75229.331436044697</cx:pt>
          <cx:pt idx="65">64820.134386124832</cx:pt>
          <cx:pt idx="66">69160.79297210915</cx:pt>
          <cx:pt idx="67">69538.775618302941</cx:pt>
          <cx:pt idx="68">66419.629904822941</cx:pt>
          <cx:pt idx="69">65841.426177413014</cx:pt>
          <cx:pt idx="70">68499.731833824117</cx:pt>
          <cx:pt idx="71">68279.056726001189</cx:pt>
          <cx:pt idx="72">53197.896142878933</cx:pt>
          <cx:pt idx="73">81531.990687570244</cx:pt>
          <cx:pt idx="74">66826.281200515412</cx:pt>
          <cx:pt idx="75">69655.260435640026</cx:pt>
          <cx:pt idx="76">66270.26342312363</cx:pt>
          <cx:pt idx="77">67548.082891003476</cx:pt>
          <cx:pt idx="78">64613.010982417589</cx:pt>
          <cx:pt idx="79">74527.794592115199</cx:pt>
          <cx:pt idx="80">75296.050740193241</cx:pt>
          <cx:pt idx="81">68750.442581292402</cx:pt>
          <cx:pt idx="82">68703.631007397489</cx:pt>
          <cx:pt idx="83">69586.72941595556</cx:pt>
          <cx:pt idx="84">68580.542118477417</cx:pt>
          <cx:pt idx="85">71835.550096739258</cx:pt>
          <cx:pt idx="86">67383.255862476217</cx:pt>
          <cx:pt idx="87">71885.640437460519</cx:pt>
          <cx:pt idx="88">67623.001343176235</cx:pt>
          <cx:pt idx="89">64534.948747672664</cx:pt>
          <cx:pt idx="90">85521.76183403765</cx:pt>
          <cx:pt idx="91">68261.261889471178</cx:pt>
          <cx:pt idx="92">69236.356459951567</cx:pt>
          <cx:pt idx="93">85251.875681393256</cx:pt>
          <cx:pt idx="94">70026.532773271392</cx:pt>
          <cx:pt idx="95">66961.982322897951</cx:pt>
          <cx:pt idx="96">73104.942419082829</cx:pt>
          <cx:pt idx="97">66162.168462971793</cx:pt>
          <cx:pt idx="98">69597.056844384613</cx:pt>
          <cx:pt idx="99">70361.510546287755</cx:pt>
          <cx:pt idx="100">64534.952837773119</cx:pt>
          <cx:pt idx="101">68175.086638123699</cx:pt>
          <cx:pt idx="102">74806.766082811024</cx:pt>
          <cx:pt idx="103">68349.305471076732</cx:pt>
          <cx:pt idx="104">67977.551303807239</cx:pt>
          <cx:pt idx="105">68776.294436856755</cx:pt>
          <cx:pt idx="106">68333.604437156362</cx:pt>
          <cx:pt idx="107">68063.968772307184</cx:pt>
          <cx:pt idx="108">91618.566596402045</cx:pt>
          <cx:pt idx="109">68627.815088686097</cx:pt>
          <cx:pt idx="110">68408.028974945177</cx:pt>
          <cx:pt idx="111">69136.93368546963</cx:pt>
          <cx:pt idx="112">71238.020212383213</cx:pt>
          <cx:pt idx="113">63145.111454329555</cx:pt>
          <cx:pt idx="114">69116.640263535519</cx:pt>
          <cx:pt idx="115">68491.127154975577</cx:pt>
          <cx:pt idx="116">95978.067261628006</cx:pt>
          <cx:pt idx="117">70371.222052852041</cx:pt>
          <cx:pt idx="118">66608.951261253693</cx:pt>
          <cx:pt idx="119">59552.428090180212</cx:pt>
          <cx:pt idx="120">67550.244096679584</cx:pt>
          <cx:pt idx="121">61921.505121102891</cx:pt>
          <cx:pt idx="122">97821.42455898707</cx:pt>
          <cx:pt idx="123">66568.80130269083</cx:pt>
          <cx:pt idx="124">68222.499306667145</cx:pt>
          <cx:pt idx="125">70749.145488420691</cx:pt>
          <cx:pt idx="126">64054.065641574969</cx:pt>
          <cx:pt idx="127">68049.686854004991</cx:pt>
          <cx:pt idx="128">64764.098427182864</cx:pt>
          <cx:pt idx="129">64092.92744594987</cx:pt>
          <cx:pt idx="130">69807.187959514893</cx:pt>
          <cx:pt idx="131">129283.45447618817</cx:pt>
          <cx:pt idx="132">61846.294143540465</cx:pt>
          <cx:pt idx="133">69938.916575591211</cx:pt>
          <cx:pt idx="134">66010.285151460586</cx:pt>
          <cx:pt idx="135">63279.045664638441</cx:pt>
          <cx:pt idx="136">66092.815636196567</cx:pt>
          <cx:pt idx="137">69128.67719058739</cx:pt>
          <cx:pt idx="138">69994.780086590865</cx:pt>
          <cx:pt idx="139">68643.62139565777</cx:pt>
          <cx:pt idx="140">70301.223663257595</cx:pt>
          <cx:pt idx="141">67262.653066689658</cx:pt>
          <cx:pt idx="142">70582.053244113093</cx:pt>
          <cx:pt idx="143">85305.585092673587</cx:pt>
          <cx:pt idx="144">69284.864355599027</cx:pt>
          <cx:pt idx="145">71472.051865532427</cx:pt>
          <cx:pt idx="146">60457.330550089464</cx:pt>
          <cx:pt idx="147">66967.819302376825</cx:pt>
          <cx:pt idx="148">87371.89900810011</cx:pt>
          <cx:pt idx="149">65825.785035071647</cx:pt>
          <cx:pt idx="150">69664.374296990543</cx:pt>
          <cx:pt idx="151">73925.796751558039</cx:pt>
          <cx:pt idx="152">67192.036804717951</cx:pt>
          <cx:pt idx="153">80924.17893867231</cx:pt>
          <cx:pt idx="154">70907.118673641744</cx:pt>
          <cx:pt idx="155">70001.213434411926</cx:pt>
          <cx:pt idx="156">68670.535021991847</cx:pt>
          <cx:pt idx="157">65069.118195332514</cx:pt>
          <cx:pt idx="158">71311.944164664412</cx:pt>
          <cx:pt idx="159">69863.220000708927</cx:pt>
          <cx:pt idx="160">62071.640889920411</cx:pt>
          <cx:pt idx="161">49509.919009784666</cx:pt>
          <cx:pt idx="162">85198.011250447395</cx:pt>
          <cx:pt idx="163">72516.61211698773</cx:pt>
          <cx:pt idx="164">179969.82597251929</cx:pt>
          <cx:pt idx="165">90795.363608624073</cx:pt>
          <cx:pt idx="166">74983.955389070688</cx:pt>
          <cx:pt idx="167">107601.04949764136</cx:pt>
          <cx:pt idx="168">78475.34126749904</cx:pt>
          <cx:pt idx="169">79798.745418357459</cx:pt>
          <cx:pt idx="170">60435.809035481943</cx:pt>
          <cx:pt idx="171">90870.039065492485</cx:pt>
          <cx:pt idx="172">95362.618369605305</cx:pt>
          <cx:pt idx="173">73145.455849719263</cx:pt>
          <cx:pt idx="174">67665.317419258296</cx:pt>
          <cx:pt idx="175">85174.462601059771</cx:pt>
          <cx:pt idx="176">114991.47749565527</cx:pt>
          <cx:pt idx="177">71846.599039884881</cx:pt>
          <cx:pt idx="178">70095.602486944757</cx:pt>
          <cx:pt idx="179">82671.498984904829</cx:pt>
          <cx:pt idx="180">71717.718965771564</cx:pt>
          <cx:pt idx="181">69334.97029019086</cx:pt>
          <cx:pt idx="182">62653.904118142033</cx:pt>
          <cx:pt idx="183">76827.790342638822</cx:pt>
          <cx:pt idx="184">70051.938733902702</cx:pt>
          <cx:pt idx="185">67987.098882695514</cx:pt>
          <cx:pt idx="186">69161.327506558591</cx:pt>
          <cx:pt idx="187">70172.069683667491</cx:pt>
          <cx:pt idx="188">75798.50072677758</cx:pt>
          <cx:pt idx="189">71272.935298586133</cx:pt>
          <cx:pt idx="190">68677.3158044007</cx:pt>
          <cx:pt idx="191">75745.523003056325</cx:pt>
          <cx:pt idx="192">69521.590618224276</cx:pt>
          <cx:pt idx="193">44986.055604736503</cx:pt>
          <cx:pt idx="194">64169.107746771173</cx:pt>
          <cx:pt idx="195">67995.825238003628</cx:pt>
          <cx:pt idx="196">71072.829282692808</cx:pt>
          <cx:pt idx="197">75406.539063513002</cx:pt>
          <cx:pt idx="198">85751.185406926656</cx:pt>
          <cx:pt idx="199">70457.540072642107</cx:pt>
          <cx:pt idx="200">71548.819475746728</cx:pt>
          <cx:pt idx="201">67282.456619419012</cx:pt>
          <cx:pt idx="202">77390.892278830637</cx:pt>
          <cx:pt idx="203">74699.211197332945</cx:pt>
          <cx:pt idx="204">68967.421526804159</cx:pt>
          <cx:pt idx="205">69339.832620072732</cx:pt>
          <cx:pt idx="206">69168.925865087658</cx:pt>
          <cx:pt idx="207">72154.492118398775</cx:pt>
          <cx:pt idx="208">62327.673641251749</cx:pt>
          <cx:pt idx="209">72978.650869277379</cx:pt>
          <cx:pt idx="210">68860.377112147238</cx:pt>
          <cx:pt idx="211">64264.388338515651</cx:pt>
          <cx:pt idx="212">86818.949164293183</cx:pt>
          <cx:pt idx="213">49869.05709057863</cx:pt>
          <cx:pt idx="214">73184.829440501766</cx:pt>
          <cx:pt idx="215">57937.269169142717</cx:pt>
          <cx:pt idx="216">71325.417855050371</cx:pt>
          <cx:pt idx="217">66157.404399070321</cx:pt>
          <cx:pt idx="218">73484.061349161202</cx:pt>
          <cx:pt idx="219">72371.057995704701</cx:pt>
          <cx:pt idx="220">71920.396632650722</cx:pt>
          <cx:pt idx="221">69940.789106536788</cx:pt>
          <cx:pt idx="222">69404.034993109075</cx:pt>
          <cx:pt idx="223">69802.325587967134</cx:pt>
          <cx:pt idx="224">66305.107887256512</cx:pt>
          <cx:pt idx="225">76829.768805690852</cx:pt>
          <cx:pt idx="226">64195.73673097654</cx:pt>
          <cx:pt idx="227">71797.505516281031</cx:pt>
          <cx:pt idx="228">70233.623646828826</cx:pt>
          <cx:pt idx="229">67216.030173262232</cx:pt>
          <cx:pt idx="230">79241.615014318479</cx:pt>
          <cx:pt idx="231">73373.898319205298</cx:pt>
          <cx:pt idx="232">66127.250659692625</cx:pt>
          <cx:pt idx="233">85871.85076741068</cx:pt>
          <cx:pt idx="234">69218.7281955832</cx:pt>
          <cx:pt idx="235">92556.188425371511</cx:pt>
          <cx:pt idx="236">67915.565124684537</cx:pt>
          <cx:pt idx="237">72366.860185359663</cx:pt>
          <cx:pt idx="238">68810.409113204572</cx:pt>
          <cx:pt idx="239">67820.642585447626</cx:pt>
          <cx:pt idx="240">81944.600069816835</cx:pt>
          <cx:pt idx="241">93821.403744126786</cx:pt>
          <cx:pt idx="242">71737.133970145238</cx:pt>
          <cx:pt idx="243">68321.802537584619</cx:pt>
          <cx:pt idx="244">76224.13508476007</cx:pt>
          <cx:pt idx="245">72765.001939522743</cx:pt>
          <cx:pt idx="246">69782.417484633857</cx:pt>
          <cx:pt idx="247">73579.879899082924</cx:pt>
          <cx:pt idx="248">65078.460494703351</cx:pt>
          <cx:pt idx="249">69914.610166585655</cx:pt>
          <cx:pt idx="250">73426.00456507389</cx:pt>
          <cx:pt idx="251">66770.38956138349</cx:pt>
          <cx:pt idx="252">72955.905034118929</cx:pt>
          <cx:pt idx="253">82868.085009392686</cx:pt>
          <cx:pt idx="254">66777.173738585028</cx:pt>
          <cx:pt idx="255">64901.176142061217</cx:pt>
          <cx:pt idx="256">68873.299144704943</cx:pt>
          <cx:pt idx="257">90604.860204619297</cx:pt>
          <cx:pt idx="258">74376.872134719699</cx:pt>
          <cx:pt idx="259">69584.137719901977</cx:pt>
          <cx:pt idx="260">130886.7476996453</cx:pt>
          <cx:pt idx="261">83010.299871444964</cx:pt>
          <cx:pt idx="262">69153.409438878269</cx:pt>
          <cx:pt idx="263">67971.19661025847</cx:pt>
          <cx:pt idx="264">91366.032279083025</cx:pt>
          <cx:pt idx="265">68371.979553872749</cx:pt>
          <cx:pt idx="266">66417.637417161968</cx:pt>
          <cx:pt idx="267">76036.993488304768</cx:pt>
          <cx:pt idx="268">69290.524506127782</cx:pt>
          <cx:pt idx="269">71318.31549709056</cx:pt>
          <cx:pt idx="270">69934.441966093349</cx:pt>
          <cx:pt idx="271">68191.878859337638</cx:pt>
          <cx:pt idx="272">66172.349539771429</cx:pt>
          <cx:pt idx="273">76526.040776542548</cx:pt>
          <cx:pt idx="274">68072.079391402789</cx:pt>
          <cx:pt idx="275">67822.313923832029</cx:pt>
          <cx:pt idx="276">70731.128396348518</cx:pt>
          <cx:pt idx="277">71955.554966372729</cx:pt>
          <cx:pt idx="278">61647.103275805028</cx:pt>
          <cx:pt idx="279">69010.085990975407</cx:pt>
          <cx:pt idx="280">72369.645012754132</cx:pt>
          <cx:pt idx="281">68890.325504934372</cx:pt>
          <cx:pt idx="282">117244.92405636792</cx:pt>
          <cx:pt idx="283">76028.473456639636</cx:pt>
          <cx:pt idx="284">74487.109632834196</cx:pt>
          <cx:pt idx="285">67417.803099147844</cx:pt>
          <cx:pt idx="286">75081.116652784127</cx:pt>
          <cx:pt idx="287">70608.018258012482</cx:pt>
          <cx:pt idx="288">66517.555395860982</cx:pt>
          <cx:pt idx="289">64809.146518960624</cx:pt>
          <cx:pt idx="290">91965.728490502763</cx:pt>
          <cx:pt idx="291">66927.450012046989</cx:pt>
          <cx:pt idx="292">66053.694967754607</cx:pt>
          <cx:pt idx="293">75145.940853776745</cx:pt>
          <cx:pt idx="294">91541.50912532708</cx:pt>
          <cx:pt idx="295">71470.758921359273</cx:pt>
          <cx:pt idx="296">73074.341531424012</cx:pt>
          <cx:pt idx="297">77875.206569782895</cx:pt>
          <cx:pt idx="298">73031.656591585052</cx:pt>
          <cx:pt idx="299">69451.81923638552</cx:pt>
          <cx:pt idx="300">75075.993164334679</cx:pt>
          <cx:pt idx="301">76182.381785401449</cx:pt>
          <cx:pt idx="302">64115.043791104472</cx:pt>
          <cx:pt idx="303">69557.640440955845</cx:pt>
          <cx:pt idx="304">92886.404489944805</cx:pt>
          <cx:pt idx="305">104625.19526268083</cx:pt>
          <cx:pt idx="306">79790.135921349371</cx:pt>
          <cx:pt idx="307">75866.904304609983</cx:pt>
          <cx:pt idx="308">62579.149429359211</cx:pt>
          <cx:pt idx="309">96440.887539971809</cx:pt>
          <cx:pt idx="310">94147.158134024576</cx:pt>
          <cx:pt idx="311">72646.854378499353</cx:pt>
          <cx:pt idx="312">78260.703678926511</cx:pt>
          <cx:pt idx="313">82919.497453782809</cx:pt>
          <cx:pt idx="314">93919.458226358372</cx:pt>
          <cx:pt idx="315">68602.894274579143</cx:pt>
          <cx:pt idx="316">66360.232295171139</cx:pt>
          <cx:pt idx="317">85774.535811527967</cx:pt>
          <cx:pt idx="318">78238.02617985876</cx:pt>
          <cx:pt idx="319">70981.273934356155</cx:pt>
          <cx:pt idx="320">45734.268475911071</cx:pt>
          <cx:pt idx="321">71982.331074369809</cx:pt>
          <cx:pt idx="322">71939.835605937027</cx:pt>
          <cx:pt idx="323">71812.632059368363</cx:pt>
          <cx:pt idx="324">69650.518920919712</cx:pt>
          <cx:pt idx="325">68961.898558024885</cx:pt>
          <cx:pt idx="326">78096.966952954783</cx:pt>
          <cx:pt idx="327">71036.087672925671</cx:pt>
          <cx:pt idx="328">67185.305705062303</cx:pt>
          <cx:pt idx="329">70450.357653151019</cx:pt>
          <cx:pt idx="330">68660.981979641889</cx:pt>
          <cx:pt idx="331">60237.067179359408</cx:pt>
          <cx:pt idx="332">63074.769352834424</cx:pt>
          <cx:pt idx="333">67733.870432533411</cx:pt>
          <cx:pt idx="334">68883.491828710103</cx:pt>
          <cx:pt idx="335">86710.649617642193</cx:pt>
          <cx:pt idx="336">68524.158695925915</cx:pt>
          <cx:pt idx="337">68384.013597732555</cx:pt>
          <cx:pt idx="338">69652.559399946651</cx:pt>
          <cx:pt idx="339">69454.733443842255</cx:pt>
          <cx:pt idx="340">68358.055940569087</cx:pt>
          <cx:pt idx="341">69620.919616363855</cx:pt>
          <cx:pt idx="342">68732.963536444935</cx:pt>
          <cx:pt idx="343">69229.881419162048</cx:pt>
          <cx:pt idx="344">73668.220312563411</cx:pt>
          <cx:pt idx="345">62058.330795317233</cx:pt>
          <cx:pt idx="346">70151.36041341658</cx:pt>
          <cx:pt idx="347">69405.447218569374</cx:pt>
          <cx:pt idx="348">85380.528188574928</cx:pt>
          <cx:pt idx="349">90228.449546201286</cx:pt>
          <cx:pt idx="350">71614.02673342987</cx:pt>
          <cx:pt idx="351">71019.120397280654</cx:pt>
          <cx:pt idx="352">66611.158773132018</cx:pt>
          <cx:pt idx="353">77300.775857546672</cx:pt>
          <cx:pt idx="354">76312.224846277488</cx:pt>
          <cx:pt idx="355">69603.673208756474</cx:pt>
          <cx:pt idx="356">68130.191263571454</cx:pt>
          <cx:pt idx="357">71979.81114466727</cx:pt>
          <cx:pt idx="358">68754.048788559478</cx:pt>
          <cx:pt idx="359">80587.068721613337</cx:pt>
          <cx:pt idx="360">76426.301105173872</cx:pt>
          <cx:pt idx="361">65637.581959157134</cx:pt>
          <cx:pt idx="362">68055.175719154489</cx:pt>
          <cx:pt idx="363">90965.377102915721</cx:pt>
          <cx:pt idx="364">67930.820084191888</cx:pt>
          <cx:pt idx="365">86798.076819862661</cx:pt>
          <cx:pt idx="366">71082.124681718444</cx:pt>
          <cx:pt idx="367">86859.282560829131</cx:pt>
          <cx:pt idx="368">66369.298938805747</cx:pt>
          <cx:pt idx="369">69466.223758660708</cx:pt>
          <cx:pt idx="370">71035.256211100947</cx:pt>
          <cx:pt idx="371">71958.903867471134</cx:pt>
          <cx:pt idx="372">84663.940536101261</cx:pt>
          <cx:pt idx="373">90525.025522156793</cx:pt>
          <cx:pt idx="374">67878.687004159539</cx:pt>
          <cx:pt idx="375">66034.01548467089</cx:pt>
          <cx:pt idx="376">59185.909805644696</cx:pt>
          <cx:pt idx="377">66950.29644437744</cx:pt>
          <cx:pt idx="378">66309.150115438242</cx:pt>
          <cx:pt idx="379">69545.993820798889</cx:pt>
          <cx:pt idx="380">64190.211693552526</cx:pt>
          <cx:pt idx="381">62006.052703840862</cx:pt>
          <cx:pt idx="382">72297.626815793701</cx:pt>
          <cx:pt idx="383">56288.590706630785</cx:pt>
          <cx:pt idx="384">76308.859574132148</cx:pt>
          <cx:pt idx="385">82604.01592744379</cx:pt>
          <cx:pt idx="386">77705.589262785215</cx:pt>
          <cx:pt idx="387">69347.096792780212</cx:pt>
          <cx:pt idx="388">87486.615871688962</cx:pt>
          <cx:pt idx="389">65791.656104483147</cx:pt>
          <cx:pt idx="390">64550.413439421493</cx:pt>
          <cx:pt idx="391">63511.534304911795</cx:pt>
          <cx:pt idx="392">65932.191479706817</cx:pt>
          <cx:pt idx="393">70066.36727708613</cx:pt>
          <cx:pt idx="394">67202.485130885369</cx:pt>
          <cx:pt idx="395">67294.518724328809</cx:pt>
          <cx:pt idx="396">67225.930912421129</cx:pt>
          <cx:pt idx="397">79034.186460475641</cx:pt>
          <cx:pt idx="398">67754.494546437243</cx:pt>
          <cx:pt idx="399">71562.850025583597</cx:pt>
          <cx:pt idx="400">69090.386779722015</cx:pt>
          <cx:pt idx="401">75432.727735845707</cx:pt>
          <cx:pt idx="402">66980.284568125193</cx:pt>
          <cx:pt idx="403">81146.070242312766</cx:pt>
          <cx:pt idx="404">67986.824798513815</cx:pt>
          <cx:pt idx="405">71161.343419166631</cx:pt>
          <cx:pt idx="406">72221.209879109141</cx:pt>
          <cx:pt idx="407">77320.553218035027</cx:pt>
          <cx:pt idx="408">66118.080569089405</cx:pt>
          <cx:pt idx="409">69101.347300142181</cx:pt>
          <cx:pt idx="410">117563.89116107477</cx:pt>
          <cx:pt idx="411">72067.693242244233</cx:pt>
          <cx:pt idx="412">64924.988594177645</cx:pt>
          <cx:pt idx="413">67307.377287098978</cx:pt>
          <cx:pt idx="414">84826.089125762461</cx:pt>
          <cx:pt idx="415">67509.099657213228</cx:pt>
          <cx:pt idx="416">73299.737230887447</cx:pt>
          <cx:pt idx="417">69791.709876443201</cx:pt>
          <cx:pt idx="418">82722.588491855044</cx:pt>
          <cx:pt idx="419">71810.71664488739</cx:pt>
          <cx:pt idx="420">66385.70005164716</cx:pt>
          <cx:pt idx="421">67851.477018006684</cx:pt>
          <cx:pt idx="422">68370.613280298159</cx:pt>
          <cx:pt idx="423">72735.829615325623</cx:pt>
          <cx:pt idx="424">67487.938530164611</cx:pt>
          <cx:pt idx="425">84194.582630226272</cx:pt>
          <cx:pt idx="426">61963.267114792223</cx:pt>
          <cx:pt idx="427">73072.262266592181</cx:pt>
          <cx:pt idx="428">64991.048091211967</cx:pt>
          <cx:pt idx="429">77530.496253997902</cx:pt>
          <cx:pt idx="430">80832.991552901905</cx:pt>
          <cx:pt idx="431">89647.044775621456</cx:pt>
          <cx:pt idx="432">56668.862448691318</cx:pt>
          <cx:pt idx="433">67583.138852233853</cx:pt>
          <cx:pt idx="434">67972.26036697418</cx:pt>
          <cx:pt idx="435">68299.374731666918</cx:pt>
          <cx:pt idx="436">68329.780007118447</cx:pt>
          <cx:pt idx="437">66457.51378308647</cx:pt>
          <cx:pt idx="438">70437.828741644684</cx:pt>
          <cx:pt idx="439">68208.370402544737</cx:pt>
          <cx:pt idx="440">69154.719792471064</cx:pt>
          <cx:pt idx="441">68307.909632490191</cx:pt>
          <cx:pt idx="442">94381.039184091176</cx:pt>
          <cx:pt idx="443">72115.237149364169</cx:pt>
          <cx:pt idx="444">68412.346790110503</cx:pt>
          <cx:pt idx="445">96356.620224477592</cx:pt>
          <cx:pt idx="446">61624.880332646033</cx:pt>
          <cx:pt idx="447">61692.747957645523</cx:pt>
          <cx:pt idx="448">69160.192226762665</cx:pt>
          <cx:pt idx="449">84603.990267817659</cx:pt>
          <cx:pt idx="450">68537.851785652703</cx:pt>
          <cx:pt idx="451">72065.788832905426</cx:pt>
          <cx:pt idx="452">72383.768066257835</cx:pt>
          <cx:pt idx="453">101592.5844750617</cx:pt>
          <cx:pt idx="454">84366.564682593293</cx:pt>
          <cx:pt idx="455">76748.093783418473</cx:pt>
          <cx:pt idx="456">79130.624278276839</cx:pt>
          <cx:pt idx="457">92577.12267448919</cx:pt>
          <cx:pt idx="458">70337.434927288108</cx:pt>
          <cx:pt idx="459">69745.058600604971</cx:pt>
          <cx:pt idx="460">63372.682115838325</cx:pt>
          <cx:pt idx="461">68121.608373597337</cx:pt>
          <cx:pt idx="462">82918.028640303906</cx:pt>
          <cx:pt idx="463">69604.166142555696</cx:pt>
          <cx:pt idx="464">66790.387215093186</cx:pt>
          <cx:pt idx="465">70590.035044391348</cx:pt>
          <cx:pt idx="466">66608.40995044689</cx:pt>
          <cx:pt idx="467">93077.76572812855</cx:pt>
          <cx:pt idx="468">67017.818789405603</cx:pt>
          <cx:pt idx="469">86623.847100677565</cx:pt>
          <cx:pt idx="470">84779.951132893126</cx:pt>
          <cx:pt idx="471">83536.454588379318</cx:pt>
          <cx:pt idx="472">72254.902395131052</cx:pt>
          <cx:pt idx="473">92789.590221757258</cx:pt>
          <cx:pt idx="474">78448.58072575515</cx:pt>
          <cx:pt idx="475">66146.816609231697</cx:pt>
          <cx:pt idx="476">78446.145051802174</cx:pt>
          <cx:pt idx="477">71682.44360463832</cx:pt>
          <cx:pt idx="478">83509.353795083851</cx:pt>
          <cx:pt idx="479">82405.870994695448</cx:pt>
          <cx:pt idx="480">85343.67629984222</cx:pt>
          <cx:pt idx="481">65050.748639658865</cx:pt>
          <cx:pt idx="482">61966.543230410447</cx:pt>
          <cx:pt idx="483">67766.914752163255</cx:pt>
          <cx:pt idx="484">69334.541114602864</cx:pt>
          <cx:pt idx="485">55021.813994773671</cx:pt>
          <cx:pt idx="486">68511.251548683678</cx:pt>
          <cx:pt idx="487">66310.69873011006</cx:pt>
          <cx:pt idx="488">69182.425808851316</cx:pt>
          <cx:pt idx="489">68627.869944851147</cx:pt>
          <cx:pt idx="490">68536.008071983524</cx:pt>
          <cx:pt idx="491">69202.509825648362</cx:pt>
          <cx:pt idx="492">69395.186169985172</cx:pt>
          <cx:pt idx="493">66918.96253418886</cx:pt>
          <cx:pt idx="494">68084.180986876148</cx:pt>
          <cx:pt idx="495">80549.48549458044</cx:pt>
          <cx:pt idx="496">66983.682411283997</cx:pt>
          <cx:pt idx="497">66123.966017579674</cx:pt>
          <cx:pt idx="498">67997.41343312501</cx:pt>
          <cx:pt idx="499">85421.413574690247</cx:pt>
          <cx:pt idx="500">68557.99985340389</cx:pt>
          <cx:pt idx="501">71554.429882377357</cx:pt>
          <cx:pt idx="502">68072.529172968221</cx:pt>
          <cx:pt idx="503">70493.295726746437</cx:pt>
          <cx:pt idx="504">67263.440519527241</cx:pt>
          <cx:pt idx="505">67367.64203068077</cx:pt>
          <cx:pt idx="506">67441.344903213248</cx:pt>
          <cx:pt idx="507">66266.062222921406</cx:pt>
          <cx:pt idx="508">63627.758430629401</cx:pt>
          <cx:pt idx="509">66779.431329383428</cx:pt>
          <cx:pt idx="510">65007.833969201325</cx:pt>
          <cx:pt idx="511">67121.225940132834</cx:pt>
          <cx:pt idx="512">73837.290841211521</cx:pt>
          <cx:pt idx="513">84676.477321919781</cx:pt>
          <cx:pt idx="514">65416.963440585823</cx:pt>
          <cx:pt idx="515">65783.534769705293</cx:pt>
          <cx:pt idx="516">61180.999017510345</cx:pt>
          <cx:pt idx="517">64549.364466438492</cx:pt>
          <cx:pt idx="518">65053.791291314599</cx:pt>
          <cx:pt idx="519">76115.141454225988</cx:pt>
          <cx:pt idx="520">82165.335051392074</cx:pt>
          <cx:pt idx="521">67566.589593926794</cx:pt>
          <cx:pt idx="522">62250.01501134962</cx:pt>
          <cx:pt idx="523">62182.784823763184</cx:pt>
          <cx:pt idx="524">66828.889733713295</cx:pt>
          <cx:pt idx="525">68558.412584807302</cx:pt>
          <cx:pt idx="526">65321.419198154457</cx:pt>
          <cx:pt idx="527">68375.419542212185</cx:pt>
          <cx:pt idx="528">66352.816499889464</cx:pt>
          <cx:pt idx="529">68271.910476837453</cx:pt>
          <cx:pt idx="530">70870.000981663165</cx:pt>
          <cx:pt idx="531">67160.034858476138</cx:pt>
          <cx:pt idx="532">62607.053674736264</cx:pt>
          <cx:pt idx="533">64788.94837147482</cx:pt>
          <cx:pt idx="534">82945.944719532345</cx:pt>
          <cx:pt idx="535">64906.717959392729</cx:pt>
          <cx:pt idx="536">74524.676199255016</cx:pt>
          <cx:pt idx="537">67147.424017874524</cx:pt>
          <cx:pt idx="538">63432.819305705736</cx:pt>
          <cx:pt idx="539">66224.544392362557</cx:pt>
          <cx:pt idx="540">67133.576857457432</cx:pt>
          <cx:pt idx="541">61759.781278347524</cx:pt>
          <cx:pt idx="542">68392.806554257433</cx:pt>
          <cx:pt idx="543">66819.260236988062</cx:pt>
          <cx:pt idx="544">67211.507583560582</cx:pt>
          <cx:pt idx="545">70255.791884894585</cx:pt>
          <cx:pt idx="546">83249.775695886579</cx:pt>
          <cx:pt idx="547">66953.357922638374</cx:pt>
          <cx:pt idx="548">67064.925910929465</cx:pt>
          <cx:pt idx="549">67072.494946054183</cx:pt>
          <cx:pt idx="550">66601.914447208837</cx:pt>
          <cx:pt idx="551">68423.778506380055</cx:pt>
          <cx:pt idx="552">64501.150262664174</cx:pt>
          <cx:pt idx="553">72556.168208087605</cx:pt>
          <cx:pt idx="554">66792.755588824875</cx:pt>
          <cx:pt idx="555">66638.227075184361</cx:pt>
          <cx:pt idx="556">68058.298220562996</cx:pt>
          <cx:pt idx="557">66541.306862636571</cx:pt>
          <cx:pt idx="558">65707.373576893064</cx:pt>
          <cx:pt idx="559">76477.077409792808</cx:pt>
          <cx:pt idx="560">68196.99030769043</cx:pt>
          <cx:pt idx="561">67114.628366727178</cx:pt>
          <cx:pt idx="562">68704.517262690759</cx:pt>
          <cx:pt idx="563">66782.81394902413</cx:pt>
          <cx:pt idx="564">62650.46590012715</cx:pt>
          <cx:pt idx="565">69833.037919492868</cx:pt>
          <cx:pt idx="566">67437.385007627556</cx:pt>
          <cx:pt idx="567">83878.731929790447</cx:pt>
          <cx:pt idx="568">81236.195808449906</cx:pt>
          <cx:pt idx="569">86614.980920186441</cx:pt>
          <cx:pt idx="570">68098.371970977809</cx:pt>
          <cx:pt idx="571">69711.998900062215</cx:pt>
          <cx:pt idx="572">79090.900816688882</cx:pt>
          <cx:pt idx="573">81124.524051729328</cx:pt>
          <cx:pt idx="574">67672.224707566187</cx:pt>
          <cx:pt idx="575">67227.237254368156</cx:pt>
          <cx:pt idx="576">68505.76786185657</cx:pt>
          <cx:pt idx="577">68293.393414650491</cx:pt>
          <cx:pt idx="578">63135.025462180813</cx:pt>
          <cx:pt idx="579">67686.190154612719</cx:pt>
          <cx:pt idx="580">67519.672132082138</cx:pt>
          <cx:pt idx="581">67921.560744446222</cx:pt>
          <cx:pt idx="582">70788.65252258796</cx:pt>
          <cx:pt idx="583">65987.772216137761</cx:pt>
          <cx:pt idx="584">71086.486349013911</cx:pt>
          <cx:pt idx="585">67382.362753351292</cx:pt>
          <cx:pt idx="586">67681.098585008993</cx:pt>
          <cx:pt idx="587">64566.138139039191</cx:pt>
          <cx:pt idx="588">50880.619336689735</cx:pt>
          <cx:pt idx="589">96998.913537412227</cx:pt>
          <cx:pt idx="590">76842.007935972171</cx:pt>
          <cx:pt idx="591">96183.146834879779</cx:pt>
          <cx:pt idx="592">86375.890245831251</cx:pt>
          <cx:pt idx="593">85696.786745147023</cx:pt>
          <cx:pt idx="594">78450.512304292846</cx:pt>
          <cx:pt idx="595">98439.124688851385</cx:pt>
          <cx:pt idx="596">85084.871392801564</cx:pt>
          <cx:pt idx="597">70840.554571103625</cx:pt>
          <cx:pt idx="598">71285.414157920328</cx:pt>
          <cx:pt idx="599">66629.199473974397</cx:pt>
          <cx:pt idx="600">71883.329693419815</cx:pt>
          <cx:pt idx="601">62053.132884954277</cx:pt>
          <cx:pt idx="602">83989.748225046569</cx:pt>
          <cx:pt idx="603">73804.647224205706</cx:pt>
          <cx:pt idx="604">64377.264331761718</cx:pt>
          <cx:pt idx="605">69372.218322806089</cx:pt>
          <cx:pt idx="606">69873.112366261674</cx:pt>
          <cx:pt idx="607">67304.121902589439</cx:pt>
          <cx:pt idx="608">71800.226763990649</cx:pt>
          <cx:pt idx="609">68909.322564424452</cx:pt>
          <cx:pt idx="610">60044.072477112888</cx:pt>
          <cx:pt idx="611">72292.915735968185</cx:pt>
          <cx:pt idx="612">73583.41311348266</cx:pt>
          <cx:pt idx="613">71707.175441029744</cx:pt>
          <cx:pt idx="614">161565.99988468611</cx:pt>
          <cx:pt idx="615">72556.643442523724</cx:pt>
          <cx:pt idx="616">84676.912338396272</cx:pt>
          <cx:pt idx="617">70372.017005569331</cx:pt>
          <cx:pt idx="618">82347.314297492412</cx:pt>
          <cx:pt idx="619">64246.536999719174</cx:pt>
          <cx:pt idx="620">86239.807527982965</cx:pt>
          <cx:pt idx="621">71666.940022673298</cx:pt>
          <cx:pt idx="622">72834.095220678093</cx:pt>
          <cx:pt idx="623">88590.978467789755</cx:pt>
          <cx:pt idx="624">69636.804827284868</cx:pt>
          <cx:pt idx="625">68891.523749382031</cx:pt>
          <cx:pt idx="626">69283.373129676722</cx:pt>
          <cx:pt idx="627">69080.576876648949</cx:pt>
          <cx:pt idx="628">69073.917986998131</cx:pt>
          <cx:pt idx="629">67789.341014991194</cx:pt>
          <cx:pt idx="630">68745.915247555153</cx:pt>
          <cx:pt idx="631">67370.079351733599</cx:pt>
          <cx:pt idx="632">67416.025338780513</cx:pt>
          <cx:pt idx="633">71075.92579113906</cx:pt>
          <cx:pt idx="634">75480.96948729716</cx:pt>
          <cx:pt idx="635">69974.630862868595</cx:pt>
          <cx:pt idx="636">59428.846441080954</cx:pt>
          <cx:pt idx="637">67325.345317932501</cx:pt>
          <cx:pt idx="638">87552.312575322983</cx:pt>
          <cx:pt idx="639">66573.692596324807</cx:pt>
          <cx:pt idx="640">69026.409287277391</cx:pt>
          <cx:pt idx="641">71351.860020224514</cx:pt>
          <cx:pt idx="642">67224.022206674606</cx:pt>
          <cx:pt idx="643">63446.433499361097</cx:pt>
          <cx:pt idx="644">66026.5385324729</cx:pt>
          <cx:pt idx="645">70802.556192459218</cx:pt>
          <cx:pt idx="646">68661.178718986746</cx:pt>
          <cx:pt idx="647">67134.332311897844</cx:pt>
          <cx:pt idx="648">69844.650446892585</cx:pt>
          <cx:pt idx="649">70431.279460068385</cx:pt>
          <cx:pt idx="650">77406.41965322083</cx:pt>
          <cx:pt idx="651">89398.830647670402</cx:pt>
          <cx:pt idx="652">67827.102511991572</cx:pt>
          <cx:pt idx="653">67780.333001363149</cx:pt>
          <cx:pt idx="654">72404.322744857636</cx:pt>
          <cx:pt idx="655">86870.144096472723</cx:pt>
          <cx:pt idx="656">70372.314643166712</cx:pt>
          <cx:pt idx="657">68064.876385254087</cx:pt>
          <cx:pt idx="658">69895.259744840703</cx:pt>
          <cx:pt idx="659">70144.042674876357</cx:pt>
          <cx:pt idx="660">69025.402726797736</cx:pt>
          <cx:pt idx="661">67218.196474897079</cx:pt>
          <cx:pt idx="662">67082.623747558682</cx:pt>
          <cx:pt idx="663">74064.513252059711</cx:pt>
          <cx:pt idx="664">67143.250604187109</cx:pt>
          <cx:pt idx="665">66337.447039004226</cx:pt>
          <cx:pt idx="666">76746.562903231374</cx:pt>
          <cx:pt idx="667">68683.631720146252</cx:pt>
          <cx:pt idx="668">83431.175744701104</cx:pt>
          <cx:pt idx="669">68642.030458844223</cx:pt>
          <cx:pt idx="670">76326.994914097158</cx:pt>
          <cx:pt idx="671">72555.090707302006</cx:pt>
          <cx:pt idx="672">76488.237024488175</cx:pt>
          <cx:pt idx="673">71182.058208149523</cx:pt>
          <cx:pt idx="674">67272.604539370281</cx:pt>
          <cx:pt idx="675">67446.089250928679</cx:pt>
          <cx:pt idx="676">61016.200402555362</cx:pt>
          <cx:pt idx="677">67936.636074412061</cx:pt>
          <cx:pt idx="678">69200.109380813694</cx:pt>
          <cx:pt idx="679">69378.906517433905</cx:pt>
          <cx:pt idx="680">71834.561878706663</cx:pt>
          <cx:pt idx="681">67031.30471762766</cx:pt>
          <cx:pt idx="682">69240.272428518379</cx:pt>
          <cx:pt idx="683">71184.471254630887</cx:pt>
          <cx:pt idx="684">67985.31878357369</cx:pt>
          <cx:pt idx="685">67439.887623207265</cx:pt>
          <cx:pt idx="686">69156.075728200158</cx:pt>
          <cx:pt idx="687">85748.916710935329</cx:pt>
          <cx:pt idx="688">87481.855252129622</cx:pt>
          <cx:pt idx="689">70389.427858352487</cx:pt>
          <cx:pt idx="690">67682.595225364246</cx:pt>
          <cx:pt idx="691">69258.136161945367</cx:pt>
          <cx:pt idx="692">84443.610199291172</cx:pt>
          <cx:pt idx="693">67797.06534605386</cx:pt>
          <cx:pt idx="694">73643.216692799819</cx:pt>
          <cx:pt idx="695">68776.851186479864</cx:pt>
          <cx:pt idx="696">67865.740319468823</cx:pt>
          <cx:pt idx="697">71294.851431176052</cx:pt>
          <cx:pt idx="698">62993.649307633663</cx:pt>
          <cx:pt idx="699">62811.08202313105</cx:pt>
          <cx:pt idx="700">69939.633827456462</cx:pt>
          <cx:pt idx="701">67747.283941539616</cx:pt>
          <cx:pt idx="702">68206.314433339096</cx:pt>
          <cx:pt idx="703">77481.216283602349</cx:pt>
          <cx:pt idx="704">69870.564985773148</cx:pt>
          <cx:pt idx="705">62257.187129697573</cx:pt>
          <cx:pt idx="706">68701.27698279584</cx:pt>
          <cx:pt idx="707">68815.135555931643</cx:pt>
          <cx:pt idx="708">68058.299671922854</cx:pt>
          <cx:pt idx="709">70304.311549738763</cx:pt>
          <cx:pt idx="710">91809.624158596649</cx:pt>
          <cx:pt idx="711">70035.481831517885</cx:pt>
          <cx:pt idx="712">69606.911292743302</cx:pt>
          <cx:pt idx="713">69191.577631056789</cx:pt>
          <cx:pt idx="714">73261.270173458193</cx:pt>
          <cx:pt idx="715">66444.000374182564</cx:pt>
          <cx:pt idx="716">58731.519966834661</cx:pt>
        </cx:lvl>
      </cx:numDim>
    </cx:data>
  </cx:chartData>
  <cx:chart>
    <cx:title pos="t" align="ctr" overlay="0">
      <cx:tx>
        <cx:txData>
          <cx:v>Základní sazby vyčleněné 2024 po sbližování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cs-CZ" sz="1400" b="0" i="0" u="none" strike="noStrike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rPr>
            <a:t>Základní sazby vyčleněné 2024 po sbližování</a:t>
          </a:r>
        </a:p>
      </cx:txPr>
    </cx:title>
    <cx:plotArea>
      <cx:plotAreaRegion>
        <cx:series layoutId="clusteredColumn" uniqueId="{13FBE876-AD23-4C78-8E75-BFD5B12781F1}">
          <cx:dataId val="0"/>
          <cx:layoutPr>
            <cx:binning intervalClosed="r" underflow="50000" overflow="100000">
              <cx:binCount val="22"/>
            </cx:binning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D55273-9B2F-49A5-AB28-7F66816378F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A77962-C72A-4D75-A1D4-708CBE093E40}">
      <dgm:prSet/>
      <dgm:spPr/>
      <dgm:t>
        <a:bodyPr/>
        <a:lstStyle/>
        <a:p>
          <a:r>
            <a:rPr lang="cs-CZ" dirty="0"/>
            <a:t>Paušální úhrada - principy</a:t>
          </a:r>
          <a:endParaRPr lang="en-US" dirty="0"/>
        </a:p>
      </dgm:t>
    </dgm:pt>
    <dgm:pt modelId="{70AB3A93-B772-4C86-8141-E5332335A331}" type="parTrans" cxnId="{106C19D8-D4CE-4486-9287-5E785D0AEC5A}">
      <dgm:prSet/>
      <dgm:spPr/>
      <dgm:t>
        <a:bodyPr/>
        <a:lstStyle/>
        <a:p>
          <a:endParaRPr lang="en-US"/>
        </a:p>
      </dgm:t>
    </dgm:pt>
    <dgm:pt modelId="{BE093508-A020-462B-891F-C9C9FC34BE04}" type="sibTrans" cxnId="{106C19D8-D4CE-4486-9287-5E785D0AEC5A}">
      <dgm:prSet/>
      <dgm:spPr/>
      <dgm:t>
        <a:bodyPr/>
        <a:lstStyle/>
        <a:p>
          <a:endParaRPr lang="en-US"/>
        </a:p>
      </dgm:t>
    </dgm:pt>
    <dgm:pt modelId="{0951A826-779E-4B0B-A56F-00A3F6AE5A4A}">
      <dgm:prSet/>
      <dgm:spPr/>
      <dgm:t>
        <a:bodyPr/>
        <a:lstStyle/>
        <a:p>
          <a:r>
            <a:rPr lang="cs-CZ" dirty="0"/>
            <a:t>Produkční cíl v Paušální složce úhrady stanoven na 98 %.</a:t>
          </a:r>
          <a:endParaRPr lang="en-US" dirty="0"/>
        </a:p>
      </dgm:t>
    </dgm:pt>
    <dgm:pt modelId="{02FE7EC9-02B7-4975-86A2-62967E036052}" type="parTrans" cxnId="{0EF4585C-4D70-41A9-B658-B61F21D6EB8F}">
      <dgm:prSet/>
      <dgm:spPr/>
      <dgm:t>
        <a:bodyPr/>
        <a:lstStyle/>
        <a:p>
          <a:endParaRPr lang="en-US"/>
        </a:p>
      </dgm:t>
    </dgm:pt>
    <dgm:pt modelId="{F31C0010-17C2-4F6B-8868-39526E592455}" type="sibTrans" cxnId="{0EF4585C-4D70-41A9-B658-B61F21D6EB8F}">
      <dgm:prSet/>
      <dgm:spPr/>
      <dgm:t>
        <a:bodyPr/>
        <a:lstStyle/>
        <a:p>
          <a:endParaRPr lang="en-US"/>
        </a:p>
      </dgm:t>
    </dgm:pt>
    <dgm:pt modelId="{983D613C-2E22-4E8B-8E40-1C1A675CB32D}">
      <dgm:prSet/>
      <dgm:spPr/>
      <dgm:t>
        <a:bodyPr/>
        <a:lstStyle/>
        <a:p>
          <a:r>
            <a:rPr lang="cs-CZ" dirty="0"/>
            <a:t>Zrušena regulace </a:t>
          </a:r>
          <a:r>
            <a:rPr lang="cs-CZ" dirty="0" err="1"/>
            <a:t>Cobb</a:t>
          </a:r>
          <a:r>
            <a:rPr lang="cs-CZ" dirty="0"/>
            <a:t>-Douglasovou funkcí – v CZ-DRG není opodstatněná a regulace překladů</a:t>
          </a:r>
          <a:endParaRPr lang="en-US" dirty="0"/>
        </a:p>
      </dgm:t>
    </dgm:pt>
    <dgm:pt modelId="{A7519AD8-F977-4619-87A9-F33F736BD575}" type="parTrans" cxnId="{1E039B01-3E82-449E-85AA-A7B5CACD0D11}">
      <dgm:prSet/>
      <dgm:spPr/>
      <dgm:t>
        <a:bodyPr/>
        <a:lstStyle/>
        <a:p>
          <a:endParaRPr lang="en-US"/>
        </a:p>
      </dgm:t>
    </dgm:pt>
    <dgm:pt modelId="{BD753444-503F-4CAB-9E1E-5AC2B118675A}" type="sibTrans" cxnId="{1E039B01-3E82-449E-85AA-A7B5CACD0D11}">
      <dgm:prSet/>
      <dgm:spPr/>
      <dgm:t>
        <a:bodyPr/>
        <a:lstStyle/>
        <a:p>
          <a:endParaRPr lang="en-US"/>
        </a:p>
      </dgm:t>
    </dgm:pt>
    <dgm:pt modelId="{FD3ADDEC-9BBF-4E34-8ABF-FE07B4DF213C}">
      <dgm:prSet/>
      <dgm:spPr/>
      <dgm:t>
        <a:bodyPr/>
        <a:lstStyle/>
        <a:p>
          <a:pPr algn="l"/>
          <a:r>
            <a:rPr lang="cs-CZ" dirty="0"/>
            <a:t>Snížení podílu paušální úhrady</a:t>
          </a:r>
          <a:endParaRPr lang="en-US" dirty="0"/>
        </a:p>
      </dgm:t>
    </dgm:pt>
    <dgm:pt modelId="{4F4D9DBD-BD43-48EF-B61E-7B4A79E3AA0C}" type="parTrans" cxnId="{24C3C60F-7BA4-4C1A-8191-8ECDCB682075}">
      <dgm:prSet/>
      <dgm:spPr/>
      <dgm:t>
        <a:bodyPr/>
        <a:lstStyle/>
        <a:p>
          <a:endParaRPr lang="en-US"/>
        </a:p>
      </dgm:t>
    </dgm:pt>
    <dgm:pt modelId="{A36103E6-EE61-453C-98B2-A76B0BD8D659}" type="sibTrans" cxnId="{24C3C60F-7BA4-4C1A-8191-8ECDCB682075}">
      <dgm:prSet/>
      <dgm:spPr/>
      <dgm:t>
        <a:bodyPr/>
        <a:lstStyle/>
        <a:p>
          <a:endParaRPr lang="en-US"/>
        </a:p>
      </dgm:t>
    </dgm:pt>
    <dgm:pt modelId="{6DF1FCE0-27EC-48A3-A3EE-8F67668D6943}">
      <dgm:prSet/>
      <dgm:spPr/>
      <dgm:t>
        <a:bodyPr/>
        <a:lstStyle/>
        <a:p>
          <a:r>
            <a:rPr lang="cs-CZ" dirty="0"/>
            <a:t>Vyčleněny DRG báze s jednodenní alternativou</a:t>
          </a:r>
          <a:endParaRPr lang="en-US" dirty="0"/>
        </a:p>
      </dgm:t>
    </dgm:pt>
    <dgm:pt modelId="{AB48E74C-66ED-4A87-BAF0-D11F20FD1317}" type="parTrans" cxnId="{06B45490-48A7-4496-ADEC-954DD341EE9F}">
      <dgm:prSet/>
      <dgm:spPr/>
      <dgm:t>
        <a:bodyPr/>
        <a:lstStyle/>
        <a:p>
          <a:endParaRPr lang="en-US"/>
        </a:p>
      </dgm:t>
    </dgm:pt>
    <dgm:pt modelId="{CC83A6FC-4433-46E8-B84F-5CC1DE444417}" type="sibTrans" cxnId="{06B45490-48A7-4496-ADEC-954DD341EE9F}">
      <dgm:prSet/>
      <dgm:spPr/>
      <dgm:t>
        <a:bodyPr/>
        <a:lstStyle/>
        <a:p>
          <a:endParaRPr lang="en-US"/>
        </a:p>
      </dgm:t>
    </dgm:pt>
    <dgm:pt modelId="{631C3555-2E0D-44C1-8886-455F878D2204}">
      <dgm:prSet/>
      <dgm:spPr/>
      <dgm:t>
        <a:bodyPr/>
        <a:lstStyle/>
        <a:p>
          <a:r>
            <a:rPr lang="cs-CZ" dirty="0"/>
            <a:t>Vyčleněny báze, které nově splňují podmínky pro vyčlenění</a:t>
          </a:r>
          <a:endParaRPr lang="en-US" dirty="0"/>
        </a:p>
      </dgm:t>
    </dgm:pt>
    <dgm:pt modelId="{497CD432-BFAF-4052-B66E-9C9B3F534883}" type="parTrans" cxnId="{ED3EF5B5-F900-453B-8595-89BF4D752BE3}">
      <dgm:prSet/>
      <dgm:spPr/>
      <dgm:t>
        <a:bodyPr/>
        <a:lstStyle/>
        <a:p>
          <a:endParaRPr lang="en-US"/>
        </a:p>
      </dgm:t>
    </dgm:pt>
    <dgm:pt modelId="{250678A6-0B46-4A8E-A7BA-54D70FE7A67F}" type="sibTrans" cxnId="{ED3EF5B5-F900-453B-8595-89BF4D752BE3}">
      <dgm:prSet/>
      <dgm:spPr/>
      <dgm:t>
        <a:bodyPr/>
        <a:lstStyle/>
        <a:p>
          <a:endParaRPr lang="en-US"/>
        </a:p>
      </dgm:t>
    </dgm:pt>
    <dgm:pt modelId="{544E8649-98DA-4630-967C-3B2D8D6F7996}">
      <dgm:prSet/>
      <dgm:spPr/>
      <dgm:t>
        <a:bodyPr/>
        <a:lstStyle/>
        <a:p>
          <a:r>
            <a:rPr lang="cs-CZ" dirty="0"/>
            <a:t>Sbližování základních sazeb</a:t>
          </a:r>
          <a:endParaRPr lang="en-US" dirty="0"/>
        </a:p>
      </dgm:t>
    </dgm:pt>
    <dgm:pt modelId="{D59F3396-C058-4995-A8D5-E5B491C1191F}" type="parTrans" cxnId="{62019893-541F-42E0-9D77-D0B561477C24}">
      <dgm:prSet/>
      <dgm:spPr/>
      <dgm:t>
        <a:bodyPr/>
        <a:lstStyle/>
        <a:p>
          <a:endParaRPr lang="en-US"/>
        </a:p>
      </dgm:t>
    </dgm:pt>
    <dgm:pt modelId="{A2EA06DB-39A1-4362-A8D3-20CBB6597ECC}" type="sibTrans" cxnId="{62019893-541F-42E0-9D77-D0B561477C24}">
      <dgm:prSet/>
      <dgm:spPr/>
      <dgm:t>
        <a:bodyPr/>
        <a:lstStyle/>
        <a:p>
          <a:endParaRPr lang="en-US"/>
        </a:p>
      </dgm:t>
    </dgm:pt>
    <dgm:pt modelId="{FE9684A6-3A9E-4F30-85A8-11C42C70F276}">
      <dgm:prSet/>
      <dgm:spPr/>
      <dgm:t>
        <a:bodyPr/>
        <a:lstStyle/>
        <a:p>
          <a:r>
            <a:rPr lang="cs-CZ" dirty="0"/>
            <a:t>Postupné snižování risk-koridorů</a:t>
          </a:r>
        </a:p>
      </dgm:t>
    </dgm:pt>
    <dgm:pt modelId="{64A1EB30-065B-442B-B18F-7E702875705F}" type="parTrans" cxnId="{0B3AE885-AE6B-4214-994C-032E77EDB42C}">
      <dgm:prSet/>
      <dgm:spPr/>
      <dgm:t>
        <a:bodyPr/>
        <a:lstStyle/>
        <a:p>
          <a:endParaRPr lang="cs-CZ"/>
        </a:p>
      </dgm:t>
    </dgm:pt>
    <dgm:pt modelId="{B4094829-8993-4DF4-B6A0-38C67E704DFD}" type="sibTrans" cxnId="{0B3AE885-AE6B-4214-994C-032E77EDB42C}">
      <dgm:prSet/>
      <dgm:spPr/>
      <dgm:t>
        <a:bodyPr/>
        <a:lstStyle/>
        <a:p>
          <a:endParaRPr lang="cs-CZ"/>
        </a:p>
      </dgm:t>
    </dgm:pt>
    <dgm:pt modelId="{ABFBB6FD-19A8-4558-B7DF-FBEA0A41AB94}">
      <dgm:prSet/>
      <dgm:spPr/>
      <dgm:t>
        <a:bodyPr/>
        <a:lstStyle/>
        <a:p>
          <a:r>
            <a:rPr lang="cs-CZ" dirty="0"/>
            <a:t>Optimalizace minimálních základních sazeb</a:t>
          </a:r>
          <a:endParaRPr lang="en-US" dirty="0"/>
        </a:p>
      </dgm:t>
    </dgm:pt>
    <dgm:pt modelId="{63E37E08-822A-4E56-9ECA-0D73AEF536F7}" type="parTrans" cxnId="{99725D2F-FE22-476D-A4FA-6AE1E2AA5882}">
      <dgm:prSet/>
      <dgm:spPr/>
      <dgm:t>
        <a:bodyPr/>
        <a:lstStyle/>
        <a:p>
          <a:endParaRPr lang="cs-CZ"/>
        </a:p>
      </dgm:t>
    </dgm:pt>
    <dgm:pt modelId="{A3861C25-623B-4963-9CB5-EE7024C4A02C}" type="sibTrans" cxnId="{99725D2F-FE22-476D-A4FA-6AE1E2AA5882}">
      <dgm:prSet/>
      <dgm:spPr/>
      <dgm:t>
        <a:bodyPr/>
        <a:lstStyle/>
        <a:p>
          <a:endParaRPr lang="cs-CZ"/>
        </a:p>
      </dgm:t>
    </dgm:pt>
    <dgm:pt modelId="{5AA148D9-B779-4687-A8E6-289E6BD72FA3}">
      <dgm:prSet/>
      <dgm:spPr/>
      <dgm:t>
        <a:bodyPr/>
        <a:lstStyle/>
        <a:p>
          <a:r>
            <a:rPr lang="cs-CZ" dirty="0"/>
            <a:t>Zvyšování tempa sbližování sazeb</a:t>
          </a:r>
        </a:p>
      </dgm:t>
    </dgm:pt>
    <dgm:pt modelId="{2492F94A-95D2-46D8-8666-33BA34918B44}" type="parTrans" cxnId="{02F3B819-78DF-48B9-91E0-DA4AC74A8F78}">
      <dgm:prSet/>
      <dgm:spPr/>
      <dgm:t>
        <a:bodyPr/>
        <a:lstStyle/>
        <a:p>
          <a:endParaRPr lang="cs-CZ"/>
        </a:p>
      </dgm:t>
    </dgm:pt>
    <dgm:pt modelId="{57D85D1D-6FFD-464D-B679-E47067AC6A68}" type="sibTrans" cxnId="{02F3B819-78DF-48B9-91E0-DA4AC74A8F78}">
      <dgm:prSet/>
      <dgm:spPr/>
      <dgm:t>
        <a:bodyPr/>
        <a:lstStyle/>
        <a:p>
          <a:endParaRPr lang="cs-CZ"/>
        </a:p>
      </dgm:t>
    </dgm:pt>
    <dgm:pt modelId="{FC9D5E4F-3AC1-4C24-82D1-2CEFE0A2C3CD}">
      <dgm:prSet/>
      <dgm:spPr/>
      <dgm:t>
        <a:bodyPr/>
        <a:lstStyle/>
        <a:p>
          <a:r>
            <a:rPr lang="cs-CZ" dirty="0"/>
            <a:t>Rozvoj a kultivace nákladových modifikátorů</a:t>
          </a:r>
        </a:p>
      </dgm:t>
    </dgm:pt>
    <dgm:pt modelId="{8BC9DBBB-4D64-4D6A-AC6C-01AF15E01B45}" type="parTrans" cxnId="{07BBCAC6-529C-4EBC-81AD-B822683D2ADF}">
      <dgm:prSet/>
      <dgm:spPr/>
      <dgm:t>
        <a:bodyPr/>
        <a:lstStyle/>
        <a:p>
          <a:endParaRPr lang="cs-CZ"/>
        </a:p>
      </dgm:t>
    </dgm:pt>
    <dgm:pt modelId="{2FE0063D-826F-4045-B3DD-FD7405031EF8}" type="sibTrans" cxnId="{07BBCAC6-529C-4EBC-81AD-B822683D2ADF}">
      <dgm:prSet/>
      <dgm:spPr/>
      <dgm:t>
        <a:bodyPr/>
        <a:lstStyle/>
        <a:p>
          <a:endParaRPr lang="cs-CZ"/>
        </a:p>
      </dgm:t>
    </dgm:pt>
    <dgm:pt modelId="{BFCBEA11-79D7-4CDC-8F70-58444C1B5321}">
      <dgm:prSet/>
      <dgm:spPr/>
      <dgm:t>
        <a:bodyPr/>
        <a:lstStyle/>
        <a:p>
          <a:r>
            <a:rPr lang="cs-CZ" dirty="0"/>
            <a:t>Přesun péče do případového paušálu – v roce 2025 již 25 %</a:t>
          </a:r>
        </a:p>
      </dgm:t>
    </dgm:pt>
    <dgm:pt modelId="{5A2324DE-DF39-4186-ABA2-436B5DE0FA15}" type="parTrans" cxnId="{062F0025-9EA9-4E75-B381-6EE2C030375B}">
      <dgm:prSet/>
      <dgm:spPr/>
      <dgm:t>
        <a:bodyPr/>
        <a:lstStyle/>
        <a:p>
          <a:endParaRPr lang="cs-CZ"/>
        </a:p>
      </dgm:t>
    </dgm:pt>
    <dgm:pt modelId="{F1501958-7D84-4625-A8BD-C8334343EA16}" type="sibTrans" cxnId="{062F0025-9EA9-4E75-B381-6EE2C030375B}">
      <dgm:prSet/>
      <dgm:spPr/>
      <dgm:t>
        <a:bodyPr/>
        <a:lstStyle/>
        <a:p>
          <a:endParaRPr lang="cs-CZ"/>
        </a:p>
      </dgm:t>
    </dgm:pt>
    <dgm:pt modelId="{6A6CE48C-161D-4776-BB62-4702C05BBD02}">
      <dgm:prSet/>
      <dgm:spPr/>
      <dgm:t>
        <a:bodyPr/>
        <a:lstStyle/>
        <a:p>
          <a:r>
            <a:rPr lang="cs-CZ" dirty="0"/>
            <a:t>Umožnění provádění péče v jednodenním režimu</a:t>
          </a:r>
          <a:endParaRPr lang="en-US" dirty="0"/>
        </a:p>
      </dgm:t>
    </dgm:pt>
    <dgm:pt modelId="{537D74F8-F122-43C0-9B3C-5ABF22A45685}" type="parTrans" cxnId="{08DE27CB-25A4-4AD7-8729-D104C09B7382}">
      <dgm:prSet/>
      <dgm:spPr/>
      <dgm:t>
        <a:bodyPr/>
        <a:lstStyle/>
        <a:p>
          <a:endParaRPr lang="cs-CZ"/>
        </a:p>
      </dgm:t>
    </dgm:pt>
    <dgm:pt modelId="{A480C53B-E865-4E6D-A886-854634C33270}" type="sibTrans" cxnId="{08DE27CB-25A4-4AD7-8729-D104C09B7382}">
      <dgm:prSet/>
      <dgm:spPr/>
      <dgm:t>
        <a:bodyPr/>
        <a:lstStyle/>
        <a:p>
          <a:endParaRPr lang="cs-CZ"/>
        </a:p>
      </dgm:t>
    </dgm:pt>
    <dgm:pt modelId="{410058D2-CFCC-4BB7-AFF0-D4E0373E94C5}">
      <dgm:prSet/>
      <dgm:spPr/>
      <dgm:t>
        <a:bodyPr/>
        <a:lstStyle/>
        <a:p>
          <a:r>
            <a:rPr lang="cs-CZ" dirty="0"/>
            <a:t>Centralizace péče</a:t>
          </a:r>
          <a:endParaRPr lang="en-US" dirty="0"/>
        </a:p>
      </dgm:t>
    </dgm:pt>
    <dgm:pt modelId="{5203A791-CA37-48A6-8851-58403FFCFCCA}" type="parTrans" cxnId="{4053D894-FDA8-4A08-BD29-45840EC34F45}">
      <dgm:prSet/>
      <dgm:spPr/>
      <dgm:t>
        <a:bodyPr/>
        <a:lstStyle/>
        <a:p>
          <a:endParaRPr lang="cs-CZ"/>
        </a:p>
      </dgm:t>
    </dgm:pt>
    <dgm:pt modelId="{DE96F5A4-EDA2-4BE3-87F2-485BAFADF826}" type="sibTrans" cxnId="{4053D894-FDA8-4A08-BD29-45840EC34F45}">
      <dgm:prSet/>
      <dgm:spPr/>
      <dgm:t>
        <a:bodyPr/>
        <a:lstStyle/>
        <a:p>
          <a:endParaRPr lang="cs-CZ"/>
        </a:p>
      </dgm:t>
    </dgm:pt>
    <dgm:pt modelId="{28933730-6D8B-4DEF-85E8-0096396E122F}" type="pres">
      <dgm:prSet presAssocID="{A0D55273-9B2F-49A5-AB28-7F66816378F1}" presName="Name0" presStyleCnt="0">
        <dgm:presLayoutVars>
          <dgm:dir/>
          <dgm:animLvl val="lvl"/>
          <dgm:resizeHandles val="exact"/>
        </dgm:presLayoutVars>
      </dgm:prSet>
      <dgm:spPr/>
    </dgm:pt>
    <dgm:pt modelId="{BC2CBADF-6F86-42AB-92AB-149447CC5603}" type="pres">
      <dgm:prSet presAssocID="{8EA77962-C72A-4D75-A1D4-708CBE093E40}" presName="composite" presStyleCnt="0"/>
      <dgm:spPr/>
    </dgm:pt>
    <dgm:pt modelId="{4140C5EC-C61B-48F9-8996-05433329805A}" type="pres">
      <dgm:prSet presAssocID="{8EA77962-C72A-4D75-A1D4-708CBE093E4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E342A0D4-208E-4A78-9F94-00FCE3220013}" type="pres">
      <dgm:prSet presAssocID="{8EA77962-C72A-4D75-A1D4-708CBE093E40}" presName="desTx" presStyleLbl="alignAccFollowNode1" presStyleIdx="0" presStyleCnt="3">
        <dgm:presLayoutVars>
          <dgm:bulletEnabled val="1"/>
        </dgm:presLayoutVars>
      </dgm:prSet>
      <dgm:spPr/>
    </dgm:pt>
    <dgm:pt modelId="{467B20D2-43C1-437F-B9F1-B675C6036561}" type="pres">
      <dgm:prSet presAssocID="{BE093508-A020-462B-891F-C9C9FC34BE04}" presName="space" presStyleCnt="0"/>
      <dgm:spPr/>
    </dgm:pt>
    <dgm:pt modelId="{21F9A316-B4AB-4DFA-ADB9-2CBC3CE4E67B}" type="pres">
      <dgm:prSet presAssocID="{FD3ADDEC-9BBF-4E34-8ABF-FE07B4DF213C}" presName="composite" presStyleCnt="0"/>
      <dgm:spPr/>
    </dgm:pt>
    <dgm:pt modelId="{488847A1-9397-4A1F-B14D-325F4F3D3BD6}" type="pres">
      <dgm:prSet presAssocID="{FD3ADDEC-9BBF-4E34-8ABF-FE07B4DF213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E9FFF68F-7C3F-4279-B00B-5390E7CE21D9}" type="pres">
      <dgm:prSet presAssocID="{FD3ADDEC-9BBF-4E34-8ABF-FE07B4DF213C}" presName="desTx" presStyleLbl="alignAccFollowNode1" presStyleIdx="1" presStyleCnt="3">
        <dgm:presLayoutVars>
          <dgm:bulletEnabled val="1"/>
        </dgm:presLayoutVars>
      </dgm:prSet>
      <dgm:spPr/>
    </dgm:pt>
    <dgm:pt modelId="{25434F77-B03F-4711-B377-7019349FA1C4}" type="pres">
      <dgm:prSet presAssocID="{A36103E6-EE61-453C-98B2-A76B0BD8D659}" presName="space" presStyleCnt="0"/>
      <dgm:spPr/>
    </dgm:pt>
    <dgm:pt modelId="{9FB0C6EF-B687-405D-9C32-BA7C57701F37}" type="pres">
      <dgm:prSet presAssocID="{544E8649-98DA-4630-967C-3B2D8D6F7996}" presName="composite" presStyleCnt="0"/>
      <dgm:spPr/>
    </dgm:pt>
    <dgm:pt modelId="{FA0E3E48-4924-4248-861F-F8B9D24D5ED5}" type="pres">
      <dgm:prSet presAssocID="{544E8649-98DA-4630-967C-3B2D8D6F799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9E15D43F-08D7-4E3A-A5B2-13D73DBD31FB}" type="pres">
      <dgm:prSet presAssocID="{544E8649-98DA-4630-967C-3B2D8D6F799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1E039B01-3E82-449E-85AA-A7B5CACD0D11}" srcId="{8EA77962-C72A-4D75-A1D4-708CBE093E40}" destId="{983D613C-2E22-4E8B-8E40-1C1A675CB32D}" srcOrd="1" destOrd="0" parTransId="{A7519AD8-F977-4619-87A9-F33F736BD575}" sibTransId="{BD753444-503F-4CAB-9E1E-5AC2B118675A}"/>
    <dgm:cxn modelId="{24C3C60F-7BA4-4C1A-8191-8ECDCB682075}" srcId="{A0D55273-9B2F-49A5-AB28-7F66816378F1}" destId="{FD3ADDEC-9BBF-4E34-8ABF-FE07B4DF213C}" srcOrd="1" destOrd="0" parTransId="{4F4D9DBD-BD43-48EF-B61E-7B4A79E3AA0C}" sibTransId="{A36103E6-EE61-453C-98B2-A76B0BD8D659}"/>
    <dgm:cxn modelId="{02F3B819-78DF-48B9-91E0-DA4AC74A8F78}" srcId="{544E8649-98DA-4630-967C-3B2D8D6F7996}" destId="{5AA148D9-B779-4687-A8E6-289E6BD72FA3}" srcOrd="1" destOrd="0" parTransId="{2492F94A-95D2-46D8-8666-33BA34918B44}" sibTransId="{57D85D1D-6FFD-464D-B679-E47067AC6A68}"/>
    <dgm:cxn modelId="{501E261E-A1CF-4B87-99D8-8E65E4F0E004}" type="presOf" srcId="{FC9D5E4F-3AC1-4C24-82D1-2CEFE0A2C3CD}" destId="{9E15D43F-08D7-4E3A-A5B2-13D73DBD31FB}" srcOrd="0" destOrd="2" presId="urn:microsoft.com/office/officeart/2005/8/layout/hList1"/>
    <dgm:cxn modelId="{EF927524-B8A9-4536-B69B-08D1AF3B9777}" type="presOf" srcId="{8EA77962-C72A-4D75-A1D4-708CBE093E40}" destId="{4140C5EC-C61B-48F9-8996-05433329805A}" srcOrd="0" destOrd="0" presId="urn:microsoft.com/office/officeart/2005/8/layout/hList1"/>
    <dgm:cxn modelId="{062F0025-9EA9-4E75-B381-6EE2C030375B}" srcId="{544E8649-98DA-4630-967C-3B2D8D6F7996}" destId="{BFCBEA11-79D7-4CDC-8F70-58444C1B5321}" srcOrd="3" destOrd="0" parTransId="{5A2324DE-DF39-4186-ABA2-436B5DE0FA15}" sibTransId="{F1501958-7D84-4625-A8BD-C8334343EA16}"/>
    <dgm:cxn modelId="{EAC4282B-3752-402D-ACD7-E3DE7E510DF6}" type="presOf" srcId="{6DF1FCE0-27EC-48A3-A3EE-8F67668D6943}" destId="{E9FFF68F-7C3F-4279-B00B-5390E7CE21D9}" srcOrd="0" destOrd="0" presId="urn:microsoft.com/office/officeart/2005/8/layout/hList1"/>
    <dgm:cxn modelId="{99725D2F-FE22-476D-A4FA-6AE1E2AA5882}" srcId="{8EA77962-C72A-4D75-A1D4-708CBE093E40}" destId="{ABFBB6FD-19A8-4558-B7DF-FBEA0A41AB94}" srcOrd="2" destOrd="0" parTransId="{63E37E08-822A-4E56-9ECA-0D73AEF536F7}" sibTransId="{A3861C25-623B-4963-9CB5-EE7024C4A02C}"/>
    <dgm:cxn modelId="{0061E938-CC60-4074-8525-A46501D24B6D}" type="presOf" srcId="{FE9684A6-3A9E-4F30-85A8-11C42C70F276}" destId="{9E15D43F-08D7-4E3A-A5B2-13D73DBD31FB}" srcOrd="0" destOrd="0" presId="urn:microsoft.com/office/officeart/2005/8/layout/hList1"/>
    <dgm:cxn modelId="{0EF4585C-4D70-41A9-B658-B61F21D6EB8F}" srcId="{8EA77962-C72A-4D75-A1D4-708CBE093E40}" destId="{0951A826-779E-4B0B-A56F-00A3F6AE5A4A}" srcOrd="0" destOrd="0" parTransId="{02FE7EC9-02B7-4975-86A2-62967E036052}" sibTransId="{F31C0010-17C2-4F6B-8868-39526E592455}"/>
    <dgm:cxn modelId="{BA2C5A41-A787-4842-989F-089EA781A8CC}" type="presOf" srcId="{983D613C-2E22-4E8B-8E40-1C1A675CB32D}" destId="{E342A0D4-208E-4A78-9F94-00FCE3220013}" srcOrd="0" destOrd="1" presId="urn:microsoft.com/office/officeart/2005/8/layout/hList1"/>
    <dgm:cxn modelId="{A7F19F6E-1612-41D3-869C-4403B8BCCC40}" type="presOf" srcId="{544E8649-98DA-4630-967C-3B2D8D6F7996}" destId="{FA0E3E48-4924-4248-861F-F8B9D24D5ED5}" srcOrd="0" destOrd="0" presId="urn:microsoft.com/office/officeart/2005/8/layout/hList1"/>
    <dgm:cxn modelId="{E3FDC253-201D-4165-982D-6A90DCF398ED}" type="presOf" srcId="{BFCBEA11-79D7-4CDC-8F70-58444C1B5321}" destId="{9E15D43F-08D7-4E3A-A5B2-13D73DBD31FB}" srcOrd="0" destOrd="3" presId="urn:microsoft.com/office/officeart/2005/8/layout/hList1"/>
    <dgm:cxn modelId="{0B3AE885-AE6B-4214-994C-032E77EDB42C}" srcId="{544E8649-98DA-4630-967C-3B2D8D6F7996}" destId="{FE9684A6-3A9E-4F30-85A8-11C42C70F276}" srcOrd="0" destOrd="0" parTransId="{64A1EB30-065B-442B-B18F-7E702875705F}" sibTransId="{B4094829-8993-4DF4-B6A0-38C67E704DFD}"/>
    <dgm:cxn modelId="{06B45490-48A7-4496-ADEC-954DD341EE9F}" srcId="{FD3ADDEC-9BBF-4E34-8ABF-FE07B4DF213C}" destId="{6DF1FCE0-27EC-48A3-A3EE-8F67668D6943}" srcOrd="0" destOrd="0" parTransId="{AB48E74C-66ED-4A87-BAF0-D11F20FD1317}" sibTransId="{CC83A6FC-4433-46E8-B84F-5CC1DE444417}"/>
    <dgm:cxn modelId="{62019893-541F-42E0-9D77-D0B561477C24}" srcId="{A0D55273-9B2F-49A5-AB28-7F66816378F1}" destId="{544E8649-98DA-4630-967C-3B2D8D6F7996}" srcOrd="2" destOrd="0" parTransId="{D59F3396-C058-4995-A8D5-E5B491C1191F}" sibTransId="{A2EA06DB-39A1-4362-A8D3-20CBB6597ECC}"/>
    <dgm:cxn modelId="{4053D894-FDA8-4A08-BD29-45840EC34F45}" srcId="{FD3ADDEC-9BBF-4E34-8ABF-FE07B4DF213C}" destId="{410058D2-CFCC-4BB7-AFF0-D4E0373E94C5}" srcOrd="3" destOrd="0" parTransId="{5203A791-CA37-48A6-8851-58403FFCFCCA}" sibTransId="{DE96F5A4-EDA2-4BE3-87F2-485BAFADF826}"/>
    <dgm:cxn modelId="{959304B2-B4DD-4B8B-853C-99DE69FD8287}" type="presOf" srcId="{A0D55273-9B2F-49A5-AB28-7F66816378F1}" destId="{28933730-6D8B-4DEF-85E8-0096396E122F}" srcOrd="0" destOrd="0" presId="urn:microsoft.com/office/officeart/2005/8/layout/hList1"/>
    <dgm:cxn modelId="{ED3EF5B5-F900-453B-8595-89BF4D752BE3}" srcId="{FD3ADDEC-9BBF-4E34-8ABF-FE07B4DF213C}" destId="{631C3555-2E0D-44C1-8886-455F878D2204}" srcOrd="1" destOrd="0" parTransId="{497CD432-BFAF-4052-B66E-9C9B3F534883}" sibTransId="{250678A6-0B46-4A8E-A7BA-54D70FE7A67F}"/>
    <dgm:cxn modelId="{81DF5BBC-EF30-45A5-8B74-CC6AB9A897FF}" type="presOf" srcId="{631C3555-2E0D-44C1-8886-455F878D2204}" destId="{E9FFF68F-7C3F-4279-B00B-5390E7CE21D9}" srcOrd="0" destOrd="1" presId="urn:microsoft.com/office/officeart/2005/8/layout/hList1"/>
    <dgm:cxn modelId="{07BBCAC6-529C-4EBC-81AD-B822683D2ADF}" srcId="{544E8649-98DA-4630-967C-3B2D8D6F7996}" destId="{FC9D5E4F-3AC1-4C24-82D1-2CEFE0A2C3CD}" srcOrd="2" destOrd="0" parTransId="{8BC9DBBB-4D64-4D6A-AC6C-01AF15E01B45}" sibTransId="{2FE0063D-826F-4045-B3DD-FD7405031EF8}"/>
    <dgm:cxn modelId="{08DE27CB-25A4-4AD7-8729-D104C09B7382}" srcId="{FD3ADDEC-9BBF-4E34-8ABF-FE07B4DF213C}" destId="{6A6CE48C-161D-4776-BB62-4702C05BBD02}" srcOrd="2" destOrd="0" parTransId="{537D74F8-F122-43C0-9B3C-5ABF22A45685}" sibTransId="{A480C53B-E865-4E6D-A886-854634C33270}"/>
    <dgm:cxn modelId="{F38303D6-64A8-4FF8-8B0F-48ED26DB5657}" type="presOf" srcId="{ABFBB6FD-19A8-4558-B7DF-FBEA0A41AB94}" destId="{E342A0D4-208E-4A78-9F94-00FCE3220013}" srcOrd="0" destOrd="2" presId="urn:microsoft.com/office/officeart/2005/8/layout/hList1"/>
    <dgm:cxn modelId="{106C19D8-D4CE-4486-9287-5E785D0AEC5A}" srcId="{A0D55273-9B2F-49A5-AB28-7F66816378F1}" destId="{8EA77962-C72A-4D75-A1D4-708CBE093E40}" srcOrd="0" destOrd="0" parTransId="{70AB3A93-B772-4C86-8141-E5332335A331}" sibTransId="{BE093508-A020-462B-891F-C9C9FC34BE04}"/>
    <dgm:cxn modelId="{FA37D7E4-0CE9-43CD-8CE9-8314DC1EF422}" type="presOf" srcId="{6A6CE48C-161D-4776-BB62-4702C05BBD02}" destId="{E9FFF68F-7C3F-4279-B00B-5390E7CE21D9}" srcOrd="0" destOrd="2" presId="urn:microsoft.com/office/officeart/2005/8/layout/hList1"/>
    <dgm:cxn modelId="{5525DBE4-34DB-4FDA-959A-301AAD79EF7B}" type="presOf" srcId="{0951A826-779E-4B0B-A56F-00A3F6AE5A4A}" destId="{E342A0D4-208E-4A78-9F94-00FCE3220013}" srcOrd="0" destOrd="0" presId="urn:microsoft.com/office/officeart/2005/8/layout/hList1"/>
    <dgm:cxn modelId="{1401BDE7-771C-41F9-8B27-EA1A7A66B6C4}" type="presOf" srcId="{5AA148D9-B779-4687-A8E6-289E6BD72FA3}" destId="{9E15D43F-08D7-4E3A-A5B2-13D73DBD31FB}" srcOrd="0" destOrd="1" presId="urn:microsoft.com/office/officeart/2005/8/layout/hList1"/>
    <dgm:cxn modelId="{2EBDD3EB-951E-476A-882C-C0C101646716}" type="presOf" srcId="{FD3ADDEC-9BBF-4E34-8ABF-FE07B4DF213C}" destId="{488847A1-9397-4A1F-B14D-325F4F3D3BD6}" srcOrd="0" destOrd="0" presId="urn:microsoft.com/office/officeart/2005/8/layout/hList1"/>
    <dgm:cxn modelId="{6E5BEBEE-279D-4453-BDF4-9DBA8EC13F09}" type="presOf" srcId="{410058D2-CFCC-4BB7-AFF0-D4E0373E94C5}" destId="{E9FFF68F-7C3F-4279-B00B-5390E7CE21D9}" srcOrd="0" destOrd="3" presId="urn:microsoft.com/office/officeart/2005/8/layout/hList1"/>
    <dgm:cxn modelId="{32652CAE-667E-4FDF-86AC-79A2ACEAB369}" type="presParOf" srcId="{28933730-6D8B-4DEF-85E8-0096396E122F}" destId="{BC2CBADF-6F86-42AB-92AB-149447CC5603}" srcOrd="0" destOrd="0" presId="urn:microsoft.com/office/officeart/2005/8/layout/hList1"/>
    <dgm:cxn modelId="{E8748115-C754-481E-B782-477F97244A2D}" type="presParOf" srcId="{BC2CBADF-6F86-42AB-92AB-149447CC5603}" destId="{4140C5EC-C61B-48F9-8996-05433329805A}" srcOrd="0" destOrd="0" presId="urn:microsoft.com/office/officeart/2005/8/layout/hList1"/>
    <dgm:cxn modelId="{97A8219F-5ACE-4B71-9605-82114EDBFBED}" type="presParOf" srcId="{BC2CBADF-6F86-42AB-92AB-149447CC5603}" destId="{E342A0D4-208E-4A78-9F94-00FCE3220013}" srcOrd="1" destOrd="0" presId="urn:microsoft.com/office/officeart/2005/8/layout/hList1"/>
    <dgm:cxn modelId="{82AB4B77-5CAF-4077-BAE6-5EA11A5E579F}" type="presParOf" srcId="{28933730-6D8B-4DEF-85E8-0096396E122F}" destId="{467B20D2-43C1-437F-B9F1-B675C6036561}" srcOrd="1" destOrd="0" presId="urn:microsoft.com/office/officeart/2005/8/layout/hList1"/>
    <dgm:cxn modelId="{4258E4DF-077F-45E1-957D-AF2CB1AE3B1F}" type="presParOf" srcId="{28933730-6D8B-4DEF-85E8-0096396E122F}" destId="{21F9A316-B4AB-4DFA-ADB9-2CBC3CE4E67B}" srcOrd="2" destOrd="0" presId="urn:microsoft.com/office/officeart/2005/8/layout/hList1"/>
    <dgm:cxn modelId="{B2498764-4B5E-4383-8D06-21090F5B8C9E}" type="presParOf" srcId="{21F9A316-B4AB-4DFA-ADB9-2CBC3CE4E67B}" destId="{488847A1-9397-4A1F-B14D-325F4F3D3BD6}" srcOrd="0" destOrd="0" presId="urn:microsoft.com/office/officeart/2005/8/layout/hList1"/>
    <dgm:cxn modelId="{BAD3A518-7C15-4CA6-B669-746CC7E6C2D4}" type="presParOf" srcId="{21F9A316-B4AB-4DFA-ADB9-2CBC3CE4E67B}" destId="{E9FFF68F-7C3F-4279-B00B-5390E7CE21D9}" srcOrd="1" destOrd="0" presId="urn:microsoft.com/office/officeart/2005/8/layout/hList1"/>
    <dgm:cxn modelId="{6914CADB-84AF-4617-9694-9AE14ABD4BF0}" type="presParOf" srcId="{28933730-6D8B-4DEF-85E8-0096396E122F}" destId="{25434F77-B03F-4711-B377-7019349FA1C4}" srcOrd="3" destOrd="0" presId="urn:microsoft.com/office/officeart/2005/8/layout/hList1"/>
    <dgm:cxn modelId="{657F7CA4-1108-4B6B-A6A1-0E34B811C0DE}" type="presParOf" srcId="{28933730-6D8B-4DEF-85E8-0096396E122F}" destId="{9FB0C6EF-B687-405D-9C32-BA7C57701F37}" srcOrd="4" destOrd="0" presId="urn:microsoft.com/office/officeart/2005/8/layout/hList1"/>
    <dgm:cxn modelId="{A753DA82-485B-4758-A434-BD3319581B51}" type="presParOf" srcId="{9FB0C6EF-B687-405D-9C32-BA7C57701F37}" destId="{FA0E3E48-4924-4248-861F-F8B9D24D5ED5}" srcOrd="0" destOrd="0" presId="urn:microsoft.com/office/officeart/2005/8/layout/hList1"/>
    <dgm:cxn modelId="{0E34F183-4E23-4766-B081-C385503B6D50}" type="presParOf" srcId="{9FB0C6EF-B687-405D-9C32-BA7C57701F37}" destId="{9E15D43F-08D7-4E3A-A5B2-13D73DBD31F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40C5EC-C61B-48F9-8996-05433329805A}">
      <dsp:nvSpPr>
        <dsp:cNvPr id="0" name=""/>
        <dsp:cNvSpPr/>
      </dsp:nvSpPr>
      <dsp:spPr>
        <a:xfrm>
          <a:off x="3174" y="96186"/>
          <a:ext cx="3095625" cy="803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Paušální úhrada - principy</a:t>
          </a:r>
          <a:endParaRPr lang="en-US" sz="2200" kern="1200" dirty="0"/>
        </a:p>
      </dsp:txBody>
      <dsp:txXfrm>
        <a:off x="3174" y="96186"/>
        <a:ext cx="3095625" cy="803657"/>
      </dsp:txXfrm>
    </dsp:sp>
    <dsp:sp modelId="{E342A0D4-208E-4A78-9F94-00FCE3220013}">
      <dsp:nvSpPr>
        <dsp:cNvPr id="0" name=""/>
        <dsp:cNvSpPr/>
      </dsp:nvSpPr>
      <dsp:spPr>
        <a:xfrm>
          <a:off x="3174" y="899843"/>
          <a:ext cx="3095625" cy="38045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Produkční cíl v Paušální složce úhrady stanoven na 98 %.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Zrušena regulace </a:t>
          </a:r>
          <a:r>
            <a:rPr lang="cs-CZ" sz="2200" kern="1200" dirty="0" err="1"/>
            <a:t>Cobb</a:t>
          </a:r>
          <a:r>
            <a:rPr lang="cs-CZ" sz="2200" kern="1200" dirty="0"/>
            <a:t>-Douglasovou funkcí – v CZ-DRG není opodstatněná a regulace překladů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Optimalizace minimálních základních sazeb</a:t>
          </a:r>
          <a:endParaRPr lang="en-US" sz="2200" kern="1200" dirty="0"/>
        </a:p>
      </dsp:txBody>
      <dsp:txXfrm>
        <a:off x="3174" y="899843"/>
        <a:ext cx="3095625" cy="3804570"/>
      </dsp:txXfrm>
    </dsp:sp>
    <dsp:sp modelId="{488847A1-9397-4A1F-B14D-325F4F3D3BD6}">
      <dsp:nvSpPr>
        <dsp:cNvPr id="0" name=""/>
        <dsp:cNvSpPr/>
      </dsp:nvSpPr>
      <dsp:spPr>
        <a:xfrm>
          <a:off x="3532187" y="96186"/>
          <a:ext cx="3095625" cy="803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Snížení podílu paušální úhrady</a:t>
          </a:r>
          <a:endParaRPr lang="en-US" sz="2200" kern="1200" dirty="0"/>
        </a:p>
      </dsp:txBody>
      <dsp:txXfrm>
        <a:off x="3532187" y="96186"/>
        <a:ext cx="3095625" cy="803657"/>
      </dsp:txXfrm>
    </dsp:sp>
    <dsp:sp modelId="{E9FFF68F-7C3F-4279-B00B-5390E7CE21D9}">
      <dsp:nvSpPr>
        <dsp:cNvPr id="0" name=""/>
        <dsp:cNvSpPr/>
      </dsp:nvSpPr>
      <dsp:spPr>
        <a:xfrm>
          <a:off x="3532187" y="899843"/>
          <a:ext cx="3095625" cy="38045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Vyčleněny DRG báze s jednodenní alternativou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Vyčleněny báze, které nově splňují podmínky pro vyčlenění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Umožnění provádění péče v jednodenním režimu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Centralizace péče</a:t>
          </a:r>
          <a:endParaRPr lang="en-US" sz="2200" kern="1200" dirty="0"/>
        </a:p>
      </dsp:txBody>
      <dsp:txXfrm>
        <a:off x="3532187" y="899843"/>
        <a:ext cx="3095625" cy="3804570"/>
      </dsp:txXfrm>
    </dsp:sp>
    <dsp:sp modelId="{FA0E3E48-4924-4248-861F-F8B9D24D5ED5}">
      <dsp:nvSpPr>
        <dsp:cNvPr id="0" name=""/>
        <dsp:cNvSpPr/>
      </dsp:nvSpPr>
      <dsp:spPr>
        <a:xfrm>
          <a:off x="7061200" y="96186"/>
          <a:ext cx="3095625" cy="803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Sbližování základních sazeb</a:t>
          </a:r>
          <a:endParaRPr lang="en-US" sz="2200" kern="1200" dirty="0"/>
        </a:p>
      </dsp:txBody>
      <dsp:txXfrm>
        <a:off x="7061200" y="96186"/>
        <a:ext cx="3095625" cy="803657"/>
      </dsp:txXfrm>
    </dsp:sp>
    <dsp:sp modelId="{9E15D43F-08D7-4E3A-A5B2-13D73DBD31FB}">
      <dsp:nvSpPr>
        <dsp:cNvPr id="0" name=""/>
        <dsp:cNvSpPr/>
      </dsp:nvSpPr>
      <dsp:spPr>
        <a:xfrm>
          <a:off x="7061200" y="899843"/>
          <a:ext cx="3095625" cy="38045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Postupné snižování risk-koridorů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Zvyšování tempa sbližování sazeb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Rozvoj a kultivace nákladových modifikátorů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200" kern="1200" dirty="0"/>
            <a:t>Přesun péče do případového paušálu – v roce 2025 již 25 %</a:t>
          </a:r>
        </a:p>
      </dsp:txBody>
      <dsp:txXfrm>
        <a:off x="7061200" y="899843"/>
        <a:ext cx="3095625" cy="38045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DB69D-1241-4DE8-ABA2-374866005B1D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F21E4-3FA0-45D7-8DC7-4793F2641B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0106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DRG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EA17ED-146C-4067-8CE0-647D3F1A02B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022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MZ1 20250825 054005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EA17ED-146C-4067-8CE0-647D3F1A02B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208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6A23C-7642-F95A-BD91-AFAAE95F0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8DD25AE-FBA7-FAC5-3FC7-2FB017475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D703D0F8-21A5-C9C0-53B5-8654E6221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MZ1 20250825 054005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C828364-ED3E-0337-E0D5-FAA95D6BD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99900-E466-46CB-AE73-C74111AA0FA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565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6A23C-7642-F95A-BD91-AFAAE95F0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8DD25AE-FBA7-FAC5-3FC7-2FB017475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D703D0F8-21A5-C9C0-53B5-8654E6221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MZ1 20250825 054005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C828364-ED3E-0337-E0D5-FAA95D6BD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99900-E466-46CB-AE73-C74111AA0FA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125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MZ1 20250825 054005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F1BDA-FCB1-4778-9DC0-2705F6BC990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575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KZ1 </a:t>
            </a:r>
            <a:r>
              <a:rPr lang="cs-CZ" b="0" i="0">
                <a:solidFill>
                  <a:srgbClr val="242424"/>
                </a:solidFill>
                <a:effectLst/>
                <a:latin typeface="Aptos Narrow" panose="020B0004020202020204" pitchFamily="34" charset="0"/>
              </a:rPr>
              <a:t>UZIS/054005/2025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EA17ED-146C-4067-8CE0-647D3F1A02B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866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jp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BABEC8-F7A4-2BC5-0389-76BE78AF1D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649" y="1243846"/>
            <a:ext cx="11388315" cy="485283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6E319E4-DB43-4786-B406-1BC6DF9F76D3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429ADE-79A8-80A2-0A21-62D5CA7EB14F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1" name="Volný tvar 6">
            <a:extLst>
              <a:ext uri="{FF2B5EF4-FFF2-40B4-BE49-F238E27FC236}">
                <a16:creationId xmlns:a16="http://schemas.microsoft.com/office/drawing/2014/main" id="{001B4B07-6973-6318-87D0-6F65394D6BC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33232905-C3F9-C9DC-E4E3-7A0927B5B60D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8537842D-6553-3B53-473C-0A971C730739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94B48AC2-8E9E-1661-19DB-4F6FB79507F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6">
            <a:extLst>
              <a:ext uri="{FF2B5EF4-FFF2-40B4-BE49-F238E27FC236}">
                <a16:creationId xmlns:a16="http://schemas.microsoft.com/office/drawing/2014/main" id="{048B30B4-3D22-A0CD-C4A5-7283E1C4C187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7F99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>
            <a:extLst>
              <a:ext uri="{FF2B5EF4-FFF2-40B4-BE49-F238E27FC236}">
                <a16:creationId xmlns:a16="http://schemas.microsoft.com/office/drawing/2014/main" id="{3B3CFB7B-900B-A403-5FE7-6794057A041E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D71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E4416C8E-1447-7170-6C52-F16722539698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Picture 24">
            <a:extLst>
              <a:ext uri="{FF2B5EF4-FFF2-40B4-BE49-F238E27FC236}">
                <a16:creationId xmlns:a16="http://schemas.microsoft.com/office/drawing/2014/main" id="{272677AC-4BFF-3A75-192A-D01FBCEE6C78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8F6FF6E5-B349-C8CC-8601-835CA2CB5E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E44BCC4-A057-0C26-F4F8-1F6023EB86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811" y="1322586"/>
            <a:ext cx="1252291" cy="487435"/>
          </a:xfrm>
          <a:prstGeom prst="rect">
            <a:avLst/>
          </a:prstGeo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8B47D9-3915-0AD8-144F-2DA732A7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7C14846-8EDD-A1DA-E72E-B67F1B8E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9E308E-355F-F5DD-1923-B0C42026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84802CCD-0071-6A21-651E-A913FA1D76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" y="6211890"/>
            <a:ext cx="3741533" cy="322112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9468479-8C98-05C8-6BEF-C4B46A62FBEA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8" name="Volný tvar 17">
            <a:extLst>
              <a:ext uri="{FF2B5EF4-FFF2-40B4-BE49-F238E27FC236}">
                <a16:creationId xmlns:a16="http://schemas.microsoft.com/office/drawing/2014/main" id="{18F4AB48-7448-E429-0292-4E8A627436EC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9D694E38-9ABF-841C-CFAD-87F17FD004B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ástupný symbol textu 4">
            <a:extLst>
              <a:ext uri="{FF2B5EF4-FFF2-40B4-BE49-F238E27FC236}">
                <a16:creationId xmlns:a16="http://schemas.microsoft.com/office/drawing/2014/main" id="{E5E3AE2F-A7C6-B3A9-3A66-4FBB7F2714A7}"/>
              </a:ext>
            </a:extLst>
          </p:cNvPr>
          <p:cNvSpPr txBox="1">
            <a:spLocks/>
          </p:cNvSpPr>
          <p:nvPr userDrawn="1"/>
        </p:nvSpPr>
        <p:spPr>
          <a:xfrm>
            <a:off x="659278" y="5627645"/>
            <a:ext cx="4789415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 dirty="0">
                <a:solidFill>
                  <a:srgbClr val="D71440"/>
                </a:solidFill>
              </a:rPr>
              <a:t>Analytická příloha metodiky č. 1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19C7A8BA-8034-9EEE-240D-ABFF30235D6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  <p:pic>
        <p:nvPicPr>
          <p:cNvPr id="2" name="Grafický objekt 4">
            <a:extLst>
              <a:ext uri="{FF2B5EF4-FFF2-40B4-BE49-F238E27FC236}">
                <a16:creationId xmlns:a16="http://schemas.microsoft.com/office/drawing/2014/main" id="{CA649EB7-9EBB-E9B7-583B-8327BF3F99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4876" y="6205437"/>
            <a:ext cx="4390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2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9BEF15-290F-E6D6-D539-02F9DB890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850267-5B31-8C78-79E7-B4C36ACA6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A0B0ACF-6243-2123-DD90-316C9AF0D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7FAB9A9-DF7E-2E80-2684-7B1F77A7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649E5C-5B2A-485C-FF15-FA3AA5F79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189AB6B-4762-D390-BCBC-A91BE748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086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F2B194-3226-5596-4C5B-3418D6A1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3961FA1-4EF0-8C00-1301-0303BFADD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3E4D571-68BE-7894-C660-90D280D6A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B917E3D-4900-5CA9-DE3F-360D1FD7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8BBB5ED-0BFB-A884-B330-FD5D23F41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39BAD6B-A962-2692-5168-5AAE2A89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8060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85BDE6-A7EF-8B83-E168-5630DE317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91B2769-36BA-4D3E-31E9-B999E25D8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F0814E-A18D-3F53-8AEA-D379A2197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B5BEB1-2E39-6CF8-BA70-E557DAB08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BF3BFF-29F7-9497-0E8F-A26D0BAA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480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CC34ECCB-E3D8-615C-BFB8-059FD020DD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22CC30-A06F-FCEE-6090-259F3C18B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FA8745-226C-DDE9-9778-1D758F62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833784F-9A1A-132A-2498-3E825868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570C281-141B-71E2-19B0-B387B120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3054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287FF276-66B4-4F5C-B370-DBC5B1A44A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1540"/>
            <a:ext cx="5829300" cy="2537460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60" y="4354831"/>
            <a:ext cx="9818370" cy="1734820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rgbClr val="C22728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9C153F62-048A-AB35-E0B7-785DD01DDE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5D190613-0DCE-48C9-2293-C5B6A4A7E0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70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123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8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122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94274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905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036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E7EE6F-20C1-502E-E6A6-52C64B86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BFE104-475A-7A88-D957-AF0A10B14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7B785BA-2F51-274F-AFEB-9F85A8458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820A54-1D6A-DE75-5A9E-E79A1294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DB65A16-ACB2-5B16-E14F-346134DF4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8CFEC39-28B5-80B7-FE51-5677DBF4C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DB328CA-3F5F-5E77-A53C-2F0795D4AD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6FB89F74-E354-D773-2BBB-338B40775CE0}"/>
              </a:ext>
            </a:extLst>
          </p:cNvPr>
          <p:cNvSpPr/>
          <p:nvPr userDrawn="1"/>
        </p:nvSpPr>
        <p:spPr>
          <a:xfrm>
            <a:off x="390193" y="1263333"/>
            <a:ext cx="52200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2200" b="1" i="1" dirty="0">
                <a:solidFill>
                  <a:schemeClr val="bg1"/>
                </a:solidFill>
              </a:rPr>
              <a:t>Analytické studie programu Zdraví 2030: </a:t>
            </a:r>
            <a:r>
              <a:rPr lang="cs-CZ" sz="3400" b="1" dirty="0">
                <a:solidFill>
                  <a:schemeClr val="bg1"/>
                </a:solidFill>
              </a:rPr>
              <a:t>Strategické analýzy potřeb resortu zdravotnictví </a:t>
            </a:r>
          </a:p>
        </p:txBody>
      </p:sp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5604D92-D42D-1D45-7F2A-6D94604164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85" y="104508"/>
            <a:ext cx="1109871" cy="432000"/>
          </a:xfrm>
          <a:prstGeom prst="rect">
            <a:avLst/>
          </a:prstGeom>
        </p:spPr>
      </p:pic>
      <p:pic>
        <p:nvPicPr>
          <p:cNvPr id="13" name="Grafický objekt 4">
            <a:extLst>
              <a:ext uri="{FF2B5EF4-FFF2-40B4-BE49-F238E27FC236}">
                <a16:creationId xmlns:a16="http://schemas.microsoft.com/office/drawing/2014/main" id="{37AC5AD0-479B-5FA3-7967-FD19034299B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3421" y="6325081"/>
            <a:ext cx="4390283" cy="39600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E684F9E8-96A8-B241-E1A1-4E5EDBB350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9" y="145614"/>
            <a:ext cx="3741533" cy="32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00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589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884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049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1624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1675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13025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1293023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3477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9191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89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B09DBF-1566-8584-3799-E74931699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ECD93E-8CDD-9F87-7B29-328166A68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6B565E-2F82-65BA-96AD-49BDE7ECD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324C08-958B-DACB-ACAA-7D1DA9EC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F2EDBD-C140-EC39-B533-821B64AA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6D26DAB7-E28E-7F0B-5CB4-8DD64E2F23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35CFBB21-4510-75AE-FBB2-0AEE50F0BE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567AC7F0-AAFA-4CCC-EB37-788CE98CB59C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BE97C24B-232B-1FB5-462C-6FFDB0001FA7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7C4BF71A-C4A5-9233-6C2C-437F780015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2" name="Volný tvar 17">
            <a:extLst>
              <a:ext uri="{FF2B5EF4-FFF2-40B4-BE49-F238E27FC236}">
                <a16:creationId xmlns:a16="http://schemas.microsoft.com/office/drawing/2014/main" id="{11DA0181-0EEA-18DA-9F3D-9341DAB70D9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9">
            <a:extLst>
              <a:ext uri="{FF2B5EF4-FFF2-40B4-BE49-F238E27FC236}">
                <a16:creationId xmlns:a16="http://schemas.microsoft.com/office/drawing/2014/main" id="{FB51D45B-85B8-B79B-C816-E421D99C999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20422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86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91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09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681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189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809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53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73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BABEC8-F7A4-2BC5-0389-76BE78AF1D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649" y="1243846"/>
            <a:ext cx="11388315" cy="485283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6E319E4-DB43-4786-B406-1BC6DF9F76D3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429ADE-79A8-80A2-0A21-62D5CA7EB14F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1" name="Volný tvar 6">
            <a:extLst>
              <a:ext uri="{FF2B5EF4-FFF2-40B4-BE49-F238E27FC236}">
                <a16:creationId xmlns:a16="http://schemas.microsoft.com/office/drawing/2014/main" id="{001B4B07-6973-6318-87D0-6F65394D6BC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33232905-C3F9-C9DC-E4E3-7A0927B5B60D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8537842D-6553-3B53-473C-0A971C730739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94B48AC2-8E9E-1661-19DB-4F6FB79507F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6">
            <a:extLst>
              <a:ext uri="{FF2B5EF4-FFF2-40B4-BE49-F238E27FC236}">
                <a16:creationId xmlns:a16="http://schemas.microsoft.com/office/drawing/2014/main" id="{048B30B4-3D22-A0CD-C4A5-7283E1C4C187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7F99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>
            <a:extLst>
              <a:ext uri="{FF2B5EF4-FFF2-40B4-BE49-F238E27FC236}">
                <a16:creationId xmlns:a16="http://schemas.microsoft.com/office/drawing/2014/main" id="{3B3CFB7B-900B-A403-5FE7-6794057A041E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D71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E4416C8E-1447-7170-6C52-F16722539698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Picture 24">
            <a:extLst>
              <a:ext uri="{FF2B5EF4-FFF2-40B4-BE49-F238E27FC236}">
                <a16:creationId xmlns:a16="http://schemas.microsoft.com/office/drawing/2014/main" id="{272677AC-4BFF-3A75-192A-D01FBCEE6C78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8F6FF6E5-B349-C8CC-8601-835CA2CB5E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E44BCC4-A057-0C26-F4F8-1F6023EB86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811" y="1322586"/>
            <a:ext cx="1252291" cy="487435"/>
          </a:xfrm>
          <a:prstGeom prst="rect">
            <a:avLst/>
          </a:prstGeo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8B47D9-3915-0AD8-144F-2DA732A7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7C14846-8EDD-A1DA-E72E-B67F1B8E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9E308E-355F-F5DD-1923-B0C42026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84802CCD-0071-6A21-651E-A913FA1D76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" y="6211890"/>
            <a:ext cx="3741533" cy="322112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9468479-8C98-05C8-6BEF-C4B46A62FBEA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8" name="Volný tvar 17">
            <a:extLst>
              <a:ext uri="{FF2B5EF4-FFF2-40B4-BE49-F238E27FC236}">
                <a16:creationId xmlns:a16="http://schemas.microsoft.com/office/drawing/2014/main" id="{18F4AB48-7448-E429-0292-4E8A627436EC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9D694E38-9ABF-841C-CFAD-87F17FD004B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ástupný symbol textu 4">
            <a:extLst>
              <a:ext uri="{FF2B5EF4-FFF2-40B4-BE49-F238E27FC236}">
                <a16:creationId xmlns:a16="http://schemas.microsoft.com/office/drawing/2014/main" id="{E5E3AE2F-A7C6-B3A9-3A66-4FBB7F2714A7}"/>
              </a:ext>
            </a:extLst>
          </p:cNvPr>
          <p:cNvSpPr txBox="1">
            <a:spLocks/>
          </p:cNvSpPr>
          <p:nvPr userDrawn="1"/>
        </p:nvSpPr>
        <p:spPr>
          <a:xfrm>
            <a:off x="659278" y="5627645"/>
            <a:ext cx="3950429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>
                <a:solidFill>
                  <a:srgbClr val="D71440"/>
                </a:solidFill>
              </a:rPr>
              <a:t>Analytická a datová příloha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19C7A8BA-8034-9EEE-240D-ABFF30235D6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  <p:pic>
        <p:nvPicPr>
          <p:cNvPr id="2" name="Grafický objekt 4">
            <a:extLst>
              <a:ext uri="{FF2B5EF4-FFF2-40B4-BE49-F238E27FC236}">
                <a16:creationId xmlns:a16="http://schemas.microsoft.com/office/drawing/2014/main" id="{CA649EB7-9EBB-E9B7-583B-8327BF3F99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4876" y="6205437"/>
            <a:ext cx="4390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365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B8040E44-5489-454A-CF22-89E9E235B2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3" name="Logo UZIS">
            <a:extLst>
              <a:ext uri="{FF2B5EF4-FFF2-40B4-BE49-F238E27FC236}">
                <a16:creationId xmlns:a16="http://schemas.microsoft.com/office/drawing/2014/main" id="{55DC6064-559D-C7C6-A418-0534501F8F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C90A7BB1-0DAC-5E15-9CF7-42F1A38CC269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5" name="Obdélník 14">
            <a:extLst>
              <a:ext uri="{FF2B5EF4-FFF2-40B4-BE49-F238E27FC236}">
                <a16:creationId xmlns:a16="http://schemas.microsoft.com/office/drawing/2014/main" id="{29439D7B-F516-198B-D934-FB0BC09399B1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E7B65A80-701E-B314-DBB1-B62A95DCC78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7" name="Volný tvar 17">
            <a:extLst>
              <a:ext uri="{FF2B5EF4-FFF2-40B4-BE49-F238E27FC236}">
                <a16:creationId xmlns:a16="http://schemas.microsoft.com/office/drawing/2014/main" id="{A4CB8C3F-66B8-226F-FB07-C851F99655B3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B5747C42-39B4-C774-E0F3-4C591877B781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354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1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AC82574F-5960-89ED-D455-A5F17629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15" name="Logo UZIS">
            <a:extLst>
              <a:ext uri="{FF2B5EF4-FFF2-40B4-BE49-F238E27FC236}">
                <a16:creationId xmlns:a16="http://schemas.microsoft.com/office/drawing/2014/main" id="{4F434A3F-AA7E-53BF-47CA-DC428B5A7B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6" name="Přímá spojnice 3">
            <a:extLst>
              <a:ext uri="{FF2B5EF4-FFF2-40B4-BE49-F238E27FC236}">
                <a16:creationId xmlns:a16="http://schemas.microsoft.com/office/drawing/2014/main" id="{CE587C3F-0ACB-4309-BFF6-25328A0439A6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7" name="Obdélník 14">
            <a:extLst>
              <a:ext uri="{FF2B5EF4-FFF2-40B4-BE49-F238E27FC236}">
                <a16:creationId xmlns:a16="http://schemas.microsoft.com/office/drawing/2014/main" id="{1DFC5229-D661-E774-D4B4-6583AAF250E2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9F0F90D9-06E7-A541-619D-9E798E2383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3278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pic>
        <p:nvPicPr>
          <p:cNvPr id="1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AC82574F-5960-89ED-D455-A5F17629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15" name="Logo UZIS">
            <a:extLst>
              <a:ext uri="{FF2B5EF4-FFF2-40B4-BE49-F238E27FC236}">
                <a16:creationId xmlns:a16="http://schemas.microsoft.com/office/drawing/2014/main" id="{4F434A3F-AA7E-53BF-47CA-DC428B5A7B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6" name="Přímá spojnice 3">
            <a:extLst>
              <a:ext uri="{FF2B5EF4-FFF2-40B4-BE49-F238E27FC236}">
                <a16:creationId xmlns:a16="http://schemas.microsoft.com/office/drawing/2014/main" id="{CE587C3F-0ACB-4309-BFF6-25328A0439A6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7" name="Obdélník 14">
            <a:extLst>
              <a:ext uri="{FF2B5EF4-FFF2-40B4-BE49-F238E27FC236}">
                <a16:creationId xmlns:a16="http://schemas.microsoft.com/office/drawing/2014/main" id="{1DFC5229-D661-E774-D4B4-6583AAF250E2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9F0F90D9-06E7-A541-619D-9E798E2383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5808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3997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9227620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CA797ED8-728E-4B69-2BBD-C59909EE8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0" y="160258"/>
            <a:ext cx="11386173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8729673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6594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AD176B-2666-1D4C-8134-69B00BB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88C02B1-005B-BECD-D972-CBF367A25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51A85FC-AE4C-88A7-E609-834D9057E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B2DDBA-75A0-8DB1-7A5E-93732CF9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4033E1F-3FE3-1B1A-2620-601449D3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4744A5-21D1-272B-E06A-F026B7626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3120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04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26AAE3-F77C-EC68-46FE-83BB4F6A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E44D26C-DB8E-FA5B-3825-2AE2B205F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45B084B-81F5-998B-6CB1-58CC5032A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BC0D694C-2F4B-F1ED-4B56-33E5DC25A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94B4FC-6138-C4B0-22CD-FEF349FF6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86B9FBB-C6C8-2ED6-A7E3-FC7B3CFC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8B1DB7C-8667-D2DE-9D05-F87CA7DD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4321110-9EF1-E366-E875-10CE0677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7666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96C99-6058-835F-53BD-00EE37EE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C98FF6-E7A9-7252-5558-941504BA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177C07-1670-24EA-EC5F-F118ABCDC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D591EF9-5318-002B-5065-B311BAF9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B94E857D-833B-2E32-4ACF-23853E54C88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7730915C-89C8-E7C4-C70E-C5EB6DE4BA89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35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2259958-827C-946D-DF6A-108E67A7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927243A-4375-DD7D-7899-47A0EAC9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195F3E-F150-ED2C-1F3E-EC55020C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1871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CBD84A8-2E77-76CA-FC78-9478C296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BD5C160-FC39-FCA6-4123-28F4ACC9B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07B523-506C-26AA-35D0-F1927688D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5734-1122-415C-80A2-CB7D62399CC7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A724B0D-D2F4-50E9-8BC8-B2006552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3A9555C-86E4-B7DF-5A8B-81061549A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277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6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29.09.2025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278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096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zip.cz/data/2172-zakladni-sazby-poskytovatele-alp-datovy-souhrn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220.png"/><Relationship Id="rId5" Type="http://schemas.microsoft.com/office/2014/relationships/chartEx" Target="../charts/chartEx2.xml"/><Relationship Id="rId4" Type="http://schemas.openxmlformats.org/officeDocument/2006/relationships/image" Target="../media/image2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chart" Target="../charts/chart1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os.cz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1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4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chart" Target="../charts/chart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tags" Target="../tags/tag19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chart" Target="../charts/chart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24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chart" Target="../charts/chart2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4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chart" Target="../charts/char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chart" Target="../charts/chart23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drg-app.uzis.cz/klasifikator-v7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id="{4F76FE3B-9128-83FC-DABD-70D22B7DFBED}"/>
              </a:ext>
            </a:extLst>
          </p:cNvPr>
          <p:cNvSpPr/>
          <p:nvPr/>
        </p:nvSpPr>
        <p:spPr>
          <a:xfrm>
            <a:off x="175217" y="142673"/>
            <a:ext cx="11677651" cy="1673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b="1" dirty="0">
                <a:solidFill>
                  <a:srgbClr val="2E5980"/>
                </a:solidFill>
              </a:rPr>
              <a:t>STRATEGICKÉ ANALÝZY POTŘEB REZORTU ZDRAVOTNICTVÍ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2400" b="1" dirty="0">
                <a:solidFill>
                  <a:srgbClr val="D71440"/>
                </a:solidFill>
                <a:latin typeface="+mn-lt"/>
              </a:rPr>
              <a:t>Prediktivní modely v optimalizaci systému úhrad                                                                           a důsledné využívání nového systému CZ-DRG v akutní lůžkové péči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GB" sz="2400" kern="100" dirty="0">
              <a:solidFill>
                <a:srgbClr val="D714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98FD9A8C-BB10-A0A8-01CD-96D5F2E1E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217" y="1402575"/>
            <a:ext cx="3213275" cy="828164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55F7201A-BEF3-8C36-1C17-ED99F1AE1FE1}"/>
              </a:ext>
            </a:extLst>
          </p:cNvPr>
          <p:cNvSpPr txBox="1"/>
          <p:nvPr/>
        </p:nvSpPr>
        <p:spPr>
          <a:xfrm rot="19968921">
            <a:off x="1523917" y="2642171"/>
            <a:ext cx="3621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Projekt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CZ.03.02.02/00/22_046/0002180 </a:t>
            </a:r>
          </a:p>
        </p:txBody>
      </p:sp>
    </p:spTree>
    <p:extLst>
      <p:ext uri="{BB962C8B-B14F-4D97-AF65-F5344CB8AC3E}">
        <p14:creationId xmlns:p14="http://schemas.microsoft.com/office/powerpoint/2010/main" val="67053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F9B4A1D-9788-494B-B1F4-089D33F7D4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t">
            <a:normAutofit/>
          </a:bodyPr>
          <a:lstStyle/>
          <a:p>
            <a:r>
              <a:rPr lang="pl-PL" sz="3600" dirty="0"/>
              <a:t>Síť referenčních nemocnic systému CZ-DRG</a:t>
            </a:r>
            <a:endParaRPr lang="cs-CZ" sz="4000" dirty="0"/>
          </a:p>
        </p:txBody>
      </p:sp>
      <p:graphicFrame>
        <p:nvGraphicFramePr>
          <p:cNvPr id="3" name="Tabulka 31">
            <a:extLst>
              <a:ext uri="{FF2B5EF4-FFF2-40B4-BE49-F238E27FC236}">
                <a16:creationId xmlns:a16="http://schemas.microsoft.com/office/drawing/2014/main" id="{A359C6EB-5E6D-B8D7-566E-93D878003BDE}"/>
              </a:ext>
            </a:extLst>
          </p:cNvPr>
          <p:cNvGraphicFramePr>
            <a:graphicFrameLocks noGrp="1"/>
          </p:cNvGraphicFramePr>
          <p:nvPr/>
        </p:nvGraphicFramePr>
        <p:xfrm>
          <a:off x="488073" y="1232310"/>
          <a:ext cx="5887090" cy="16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69">
                  <a:extLst>
                    <a:ext uri="{9D8B030D-6E8A-4147-A177-3AD203B41FA5}">
                      <a16:colId xmlns:a16="http://schemas.microsoft.com/office/drawing/2014/main" val="214936488"/>
                    </a:ext>
                  </a:extLst>
                </a:gridCol>
                <a:gridCol w="2651876">
                  <a:extLst>
                    <a:ext uri="{9D8B030D-6E8A-4147-A177-3AD203B41FA5}">
                      <a16:colId xmlns:a16="http://schemas.microsoft.com/office/drawing/2014/main" val="3460397231"/>
                    </a:ext>
                  </a:extLst>
                </a:gridCol>
                <a:gridCol w="291669">
                  <a:extLst>
                    <a:ext uri="{9D8B030D-6E8A-4147-A177-3AD203B41FA5}">
                      <a16:colId xmlns:a16="http://schemas.microsoft.com/office/drawing/2014/main" val="1903545089"/>
                    </a:ext>
                  </a:extLst>
                </a:gridCol>
                <a:gridCol w="2651876">
                  <a:extLst>
                    <a:ext uri="{9D8B030D-6E8A-4147-A177-3AD203B41FA5}">
                      <a16:colId xmlns:a16="http://schemas.microsoft.com/office/drawing/2014/main" val="2899218573"/>
                    </a:ext>
                  </a:extLst>
                </a:gridCol>
              </a:tblGrid>
              <a:tr h="13195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v Motole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Královské Vinohrady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132848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Plzeň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Thomayerova nemocnice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434253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Brno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11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Bulovka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9091334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Všeobecná fakultní nemocnice v Praze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12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Nemocnice Pardubického kraje, a. s.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*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57245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u sv. Anny v Brně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13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40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ÚVN – Vojenský fakultní nemocnice Praha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455354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>
                          <a:latin typeface="+mn-lt"/>
                          <a:cs typeface="Calibri" panose="020F0502020204030204" pitchFamily="34" charset="0"/>
                        </a:rPr>
                        <a:t>Nemocnice Jihlava,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14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Olomouc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740945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>
                          <a:latin typeface="+mn-lt"/>
                          <a:cs typeface="Calibri" panose="020F0502020204030204" pitchFamily="34" charset="0"/>
                        </a:rPr>
                        <a:t>Fakultní nemocnice Hradec Králové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15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Krajská nemocnice Tomáše Bati ve Zlíně 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851425"/>
                  </a:ext>
                </a:extLst>
              </a:tr>
              <a:tr h="131951"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Fakultní nemocnice Ostrava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1" dirty="0">
                        <a:solidFill>
                          <a:schemeClr val="bg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74654"/>
                  </a:ext>
                </a:extLst>
              </a:tr>
            </a:tbl>
          </a:graphicData>
        </a:graphic>
      </p:graphicFrame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E98B8377-DDB9-FBED-1429-F65498E178CC}"/>
              </a:ext>
            </a:extLst>
          </p:cNvPr>
          <p:cNvGraphicFramePr>
            <a:graphicFrameLocks noGrp="1"/>
          </p:cNvGraphicFramePr>
          <p:nvPr/>
        </p:nvGraphicFramePr>
        <p:xfrm>
          <a:off x="488072" y="3168156"/>
          <a:ext cx="3605363" cy="1428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741">
                  <a:extLst>
                    <a:ext uri="{9D8B030D-6E8A-4147-A177-3AD203B41FA5}">
                      <a16:colId xmlns:a16="http://schemas.microsoft.com/office/drawing/2014/main" val="3842707384"/>
                    </a:ext>
                  </a:extLst>
                </a:gridCol>
                <a:gridCol w="3302622">
                  <a:extLst>
                    <a:ext uri="{9D8B030D-6E8A-4147-A177-3AD203B41FA5}">
                      <a16:colId xmlns:a16="http://schemas.microsoft.com/office/drawing/2014/main" val="425717373"/>
                    </a:ext>
                  </a:extLst>
                </a:gridCol>
              </a:tblGrid>
              <a:tr h="11513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16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Masarykův onkologický ústav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880551"/>
                  </a:ext>
                </a:extLst>
              </a:tr>
              <a:tr h="11513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17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Nemocnice na Homolce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157787"/>
                  </a:ext>
                </a:extLst>
              </a:tr>
              <a:tr h="12354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18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Centrum kardiovaskulární a transplantační chirurgie Brno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090871"/>
                  </a:ext>
                </a:extLst>
              </a:tr>
              <a:tr h="11513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19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Institut klinické a experimentální medicíny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723668"/>
                  </a:ext>
                </a:extLst>
              </a:tr>
              <a:tr h="11513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20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40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Ústav hematologie a krevní transfuze Praha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854827"/>
                  </a:ext>
                </a:extLst>
              </a:tr>
              <a:tr h="115137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21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40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Ústav pro péči o matku a dítě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279068"/>
                  </a:ext>
                </a:extLst>
              </a:tr>
              <a:tr h="115137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  <a:cs typeface="Calibri" panose="020F0502020204030204" pitchFamily="34" charset="0"/>
                        </a:rPr>
                        <a:t>22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0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40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Revmatologický ústav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34653"/>
                  </a:ext>
                </a:extLst>
              </a:tr>
            </a:tbl>
          </a:graphicData>
        </a:graphic>
      </p:graphicFrame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AFC2013-0076-A6DD-D69C-AB6224CDBD08}"/>
              </a:ext>
            </a:extLst>
          </p:cNvPr>
          <p:cNvGraphicFramePr>
            <a:graphicFrameLocks noGrp="1"/>
          </p:cNvGraphicFramePr>
          <p:nvPr/>
        </p:nvGraphicFramePr>
        <p:xfrm>
          <a:off x="488073" y="4910126"/>
          <a:ext cx="6664757" cy="1428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08">
                  <a:extLst>
                    <a:ext uri="{9D8B030D-6E8A-4147-A177-3AD203B41FA5}">
                      <a16:colId xmlns:a16="http://schemas.microsoft.com/office/drawing/2014/main" val="1860514986"/>
                    </a:ext>
                  </a:extLst>
                </a:gridCol>
                <a:gridCol w="2644944">
                  <a:extLst>
                    <a:ext uri="{9D8B030D-6E8A-4147-A177-3AD203B41FA5}">
                      <a16:colId xmlns:a16="http://schemas.microsoft.com/office/drawing/2014/main" val="4051234678"/>
                    </a:ext>
                  </a:extLst>
                </a:gridCol>
                <a:gridCol w="290908">
                  <a:extLst>
                    <a:ext uri="{9D8B030D-6E8A-4147-A177-3AD203B41FA5}">
                      <a16:colId xmlns:a16="http://schemas.microsoft.com/office/drawing/2014/main" val="3452650651"/>
                    </a:ext>
                  </a:extLst>
                </a:gridCol>
                <a:gridCol w="3437997">
                  <a:extLst>
                    <a:ext uri="{9D8B030D-6E8A-4147-A177-3AD203B41FA5}">
                      <a16:colId xmlns:a16="http://schemas.microsoft.com/office/drawing/2014/main" val="3616905331"/>
                    </a:ext>
                  </a:extLst>
                </a:gridCol>
              </a:tblGrid>
              <a:tr h="10230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>
                          <a:solidFill>
                            <a:schemeClr val="tx1"/>
                          </a:solidFill>
                          <a:latin typeface="+mn-lt"/>
                        </a:rPr>
                        <a:t>Městská nemocnice Čáslav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Znojmo,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0200648"/>
                  </a:ext>
                </a:extLst>
              </a:tr>
              <a:tr h="10230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24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ve Frýdku-Místku,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>
                          <a:solidFill>
                            <a:schemeClr val="tx1"/>
                          </a:solidFill>
                          <a:latin typeface="+mn-lt"/>
                        </a:rPr>
                        <a:t>EUC Klinika Zlín, a. s.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283948"/>
                  </a:ext>
                </a:extLst>
              </a:tr>
              <a:tr h="10230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25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>
                          <a:solidFill>
                            <a:schemeClr val="tx1"/>
                          </a:solidFill>
                          <a:latin typeface="+mn-lt"/>
                        </a:rPr>
                        <a:t>SZZ Krnov, p. o.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TGM Hodonín,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651151"/>
                  </a:ext>
                </a:extLst>
              </a:tr>
              <a:tr h="10230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>
                          <a:solidFill>
                            <a:schemeClr val="tx1"/>
                          </a:solidFill>
                          <a:latin typeface="+mn-lt"/>
                        </a:rPr>
                        <a:t>Slezská nemocnice v Opavě, p. o.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33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Nymburk, s. r.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478081"/>
                  </a:ext>
                </a:extLst>
              </a:tr>
              <a:tr h="17240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</a:p>
                  </a:txBody>
                  <a:tcPr marL="4301" marR="4301" marT="4301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Strakonice, a. s.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Milosrdných sester sv. Karla </a:t>
                      </a:r>
                      <a:r>
                        <a:rPr lang="cs-CZ" sz="10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Boromejského</a:t>
                      </a: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 v Praze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7336972"/>
                  </a:ext>
                </a:extLst>
              </a:tr>
              <a:tr h="102302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440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s poliklinikou Karviná-Ráj,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Kyjov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815506"/>
                  </a:ext>
                </a:extLst>
              </a:tr>
              <a:tr h="102302"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bg1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>
                          <a:solidFill>
                            <a:schemeClr val="tx1"/>
                          </a:solidFill>
                          <a:latin typeface="+mn-lt"/>
                        </a:rPr>
                        <a:t>Nemocnice Havířov, p. o.</a:t>
                      </a:r>
                      <a:endParaRPr lang="cs-CZ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  <a:latin typeface="+mn-lt"/>
                        </a:rPr>
                        <a:t>36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D0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Nemocnice Vyškov, p. o.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49109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B92B010F-C3D0-B8AA-D1EE-AD1C00636F7E}"/>
              </a:ext>
            </a:extLst>
          </p:cNvPr>
          <p:cNvSpPr txBox="1"/>
          <p:nvPr/>
        </p:nvSpPr>
        <p:spPr>
          <a:xfrm>
            <a:off x="419195" y="963245"/>
            <a:ext cx="3426411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Fakultní a velké krajské nemocnice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88BF37D-38AB-5612-3BBA-3D559FCC3462}"/>
              </a:ext>
            </a:extLst>
          </p:cNvPr>
          <p:cNvSpPr txBox="1"/>
          <p:nvPr/>
        </p:nvSpPr>
        <p:spPr>
          <a:xfrm>
            <a:off x="419195" y="2908160"/>
            <a:ext cx="3426411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ZZ vysoce specializované péče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9CB6DDF1-673A-AB2A-C2C8-6CA0700CF1F0}"/>
              </a:ext>
            </a:extLst>
          </p:cNvPr>
          <p:cNvSpPr txBox="1"/>
          <p:nvPr/>
        </p:nvSpPr>
        <p:spPr>
          <a:xfrm>
            <a:off x="419196" y="4634883"/>
            <a:ext cx="4385039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Krajské nemocnice s komplexní péčí a oblastní nemocnice</a:t>
            </a:r>
          </a:p>
        </p:txBody>
      </p:sp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C99FB0CD-36B8-C1DC-8ADC-94230B3E1D90}"/>
              </a:ext>
            </a:extLst>
          </p:cNvPr>
          <p:cNvGraphicFramePr>
            <a:graphicFrameLocks noGrp="1"/>
          </p:cNvGraphicFramePr>
          <p:nvPr/>
        </p:nvGraphicFramePr>
        <p:xfrm>
          <a:off x="3431618" y="3167570"/>
          <a:ext cx="3302468" cy="204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40">
                  <a:extLst>
                    <a:ext uri="{9D8B030D-6E8A-4147-A177-3AD203B41FA5}">
                      <a16:colId xmlns:a16="http://schemas.microsoft.com/office/drawing/2014/main" val="3452650651"/>
                    </a:ext>
                  </a:extLst>
                </a:gridCol>
                <a:gridCol w="3044828">
                  <a:extLst>
                    <a:ext uri="{9D8B030D-6E8A-4147-A177-3AD203B41FA5}">
                      <a16:colId xmlns:a16="http://schemas.microsoft.com/office/drawing/2014/main" val="3616905331"/>
                    </a:ext>
                  </a:extLst>
                </a:gridCol>
              </a:tblGrid>
              <a:tr h="172021">
                <a:tc>
                  <a:txBody>
                    <a:bodyPr/>
                    <a:lstStyle/>
                    <a:p>
                      <a:pPr algn="ctr"/>
                      <a:r>
                        <a:rPr lang="cs-CZ" sz="1000" b="1" dirty="0">
                          <a:solidFill>
                            <a:schemeClr val="bg1"/>
                          </a:solidFill>
                        </a:rPr>
                        <a:t>37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1" dirty="0">
                          <a:solidFill>
                            <a:schemeClr val="tx1"/>
                          </a:solidFill>
                        </a:rPr>
                        <a:t>Psychiatrická nemocnice Bohnice</a:t>
                      </a:r>
                    </a:p>
                  </a:txBody>
                  <a:tcPr marL="51606" marR="51606" marT="25803" marB="258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815506"/>
                  </a:ext>
                </a:extLst>
              </a:tr>
            </a:tbl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4CE29E04-E538-6B85-276C-3BC9D2845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052" y="819371"/>
            <a:ext cx="6048000" cy="4190720"/>
          </a:xfrm>
          <a:prstGeom prst="rect">
            <a:avLst/>
          </a:prstGeom>
        </p:spPr>
      </p:pic>
      <p:sp>
        <p:nvSpPr>
          <p:cNvPr id="11" name="Zástupný obsah 1">
            <a:extLst>
              <a:ext uri="{FF2B5EF4-FFF2-40B4-BE49-F238E27FC236}">
                <a16:creationId xmlns:a16="http://schemas.microsoft.com/office/drawing/2014/main" id="{2F053501-F88E-ED5B-829B-C91E9269C72B}"/>
              </a:ext>
            </a:extLst>
          </p:cNvPr>
          <p:cNvSpPr txBox="1">
            <a:spLocks/>
          </p:cNvSpPr>
          <p:nvPr/>
        </p:nvSpPr>
        <p:spPr>
          <a:xfrm>
            <a:off x="6953990" y="4895010"/>
            <a:ext cx="4974399" cy="116401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FF7F7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Náklady na ortopedickou péči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monitorujeme díky ortopedickým klinikám a oddělením referenčních nemocnic, které každoročně předávají kompletní ekonomická, personální i produkční data.</a:t>
            </a:r>
            <a:endParaRPr kumimoji="0" lang="cs-CZ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1F6D45E-FD46-B866-9196-D50B844DAF20}"/>
              </a:ext>
            </a:extLst>
          </p:cNvPr>
          <p:cNvSpPr txBox="1"/>
          <p:nvPr/>
        </p:nvSpPr>
        <p:spPr>
          <a:xfrm>
            <a:off x="488072" y="6458532"/>
            <a:ext cx="97567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*</a:t>
            </a:r>
            <a:r>
              <a:rPr kumimoji="0" lang="cs-CZ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 Pardubická nemocnice, Chrudimská nemocnice, Orlickoústecká nemocnice, Litomyšlská nemocnice, Svitavská nemocnice.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58F3D3E-DBBA-6EE0-B1B3-B4D5C3CD8720}"/>
              </a:ext>
            </a:extLst>
          </p:cNvPr>
          <p:cNvSpPr txBox="1"/>
          <p:nvPr/>
        </p:nvSpPr>
        <p:spPr>
          <a:xfrm>
            <a:off x="3336250" y="2916184"/>
            <a:ext cx="3426411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ZZ s úzkým zaměřením</a:t>
            </a:r>
          </a:p>
        </p:txBody>
      </p:sp>
    </p:spTree>
    <p:extLst>
      <p:ext uri="{BB962C8B-B14F-4D97-AF65-F5344CB8AC3E}">
        <p14:creationId xmlns:p14="http://schemas.microsoft.com/office/powerpoint/2010/main" val="1387802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E61266AE-A051-50CA-0AA6-036EA71CA38B}"/>
              </a:ext>
            </a:extLst>
          </p:cNvPr>
          <p:cNvGraphicFramePr>
            <a:graphicFrameLocks noGrp="1"/>
          </p:cNvGraphicFramePr>
          <p:nvPr/>
        </p:nvGraphicFramePr>
        <p:xfrm>
          <a:off x="384313" y="816617"/>
          <a:ext cx="8511484" cy="5388372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710700">
                  <a:extLst>
                    <a:ext uri="{9D8B030D-6E8A-4147-A177-3AD203B41FA5}">
                      <a16:colId xmlns:a16="http://schemas.microsoft.com/office/drawing/2014/main" val="2690561201"/>
                    </a:ext>
                  </a:extLst>
                </a:gridCol>
                <a:gridCol w="4518163">
                  <a:extLst>
                    <a:ext uri="{9D8B030D-6E8A-4147-A177-3AD203B41FA5}">
                      <a16:colId xmlns:a16="http://schemas.microsoft.com/office/drawing/2014/main" val="2592158526"/>
                    </a:ext>
                  </a:extLst>
                </a:gridCol>
                <a:gridCol w="1245765">
                  <a:extLst>
                    <a:ext uri="{9D8B030D-6E8A-4147-A177-3AD203B41FA5}">
                      <a16:colId xmlns:a16="http://schemas.microsoft.com/office/drawing/2014/main" val="3361232202"/>
                    </a:ext>
                  </a:extLst>
                </a:gridCol>
                <a:gridCol w="1245765">
                  <a:extLst>
                    <a:ext uri="{9D8B030D-6E8A-4147-A177-3AD203B41FA5}">
                      <a16:colId xmlns:a16="http://schemas.microsoft.com/office/drawing/2014/main" val="3422632347"/>
                    </a:ext>
                  </a:extLst>
                </a:gridCol>
                <a:gridCol w="791091">
                  <a:extLst>
                    <a:ext uri="{9D8B030D-6E8A-4147-A177-3AD203B41FA5}">
                      <a16:colId xmlns:a16="http://schemas.microsoft.com/office/drawing/2014/main" val="950480859"/>
                    </a:ext>
                  </a:extLst>
                </a:gridCol>
              </a:tblGrid>
              <a:tr h="366458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u="none" strike="noStrike" dirty="0">
                          <a:effectLst/>
                        </a:rPr>
                        <a:t>Kód MDC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u="none" strike="noStrike" dirty="0">
                          <a:effectLst/>
                        </a:rPr>
                        <a:t>Název MDC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Počet HP v datech ZP</a:t>
                      </a:r>
                      <a:r>
                        <a:rPr lang="en-US" sz="1200" b="1" u="none" strike="noStrike" baseline="30000" dirty="0">
                          <a:effectLst/>
                        </a:rPr>
                        <a:t>1)</a:t>
                      </a:r>
                      <a:r>
                        <a:rPr lang="cs-CZ" sz="1200" b="1" u="none" strike="noStrike" baseline="0" dirty="0">
                          <a:effectLst/>
                        </a:rPr>
                        <a:t> 2016-2023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Počet HP v datech RN</a:t>
                      </a:r>
                      <a:r>
                        <a:rPr lang="cs-CZ" sz="1200" b="1" u="none" strike="noStrike" baseline="30000" dirty="0">
                          <a:effectLst/>
                        </a:rPr>
                        <a:t>2</a:t>
                      </a:r>
                      <a:r>
                        <a:rPr lang="en-US" sz="1200" b="1" u="none" strike="noStrike" baseline="30000" dirty="0">
                          <a:effectLst/>
                        </a:rPr>
                        <a:t>)</a:t>
                      </a:r>
                      <a:r>
                        <a:rPr lang="cs-CZ" sz="1200" b="1" u="none" strike="noStrike" baseline="0" dirty="0">
                          <a:effectLst/>
                        </a:rPr>
                        <a:t> 2016-2023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% v RN</a:t>
                      </a:r>
                      <a:r>
                        <a:rPr lang="cs-CZ" sz="1200" b="1" u="none" strike="noStrike" baseline="30000" dirty="0">
                          <a:effectLst/>
                        </a:rPr>
                        <a:t>2</a:t>
                      </a:r>
                      <a:r>
                        <a:rPr lang="en-US" sz="1200" b="1" u="none" strike="noStrike" baseline="30000" dirty="0">
                          <a:effectLst/>
                        </a:rPr>
                        <a:t>)</a:t>
                      </a:r>
                      <a:endParaRPr lang="cs-CZ" sz="12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z dat ZP</a:t>
                      </a:r>
                      <a:r>
                        <a:rPr lang="en-US" sz="1200" b="1" u="none" strike="noStrike" baseline="30000" dirty="0">
                          <a:effectLst/>
                        </a:rPr>
                        <a:t>1)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502877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Transplantace orgánů nebo krvetvorných buněk a </a:t>
                      </a:r>
                      <a:r>
                        <a:rPr lang="cs-CZ" sz="1200" u="none" strike="noStrike" dirty="0" err="1">
                          <a:effectLst/>
                        </a:rPr>
                        <a:t>ekon</a:t>
                      </a:r>
                      <a:r>
                        <a:rPr lang="cs-CZ" sz="1200" u="none" strike="noStrike" dirty="0">
                          <a:effectLst/>
                        </a:rPr>
                        <a:t>. náročné výkony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109 986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65 735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14692307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nervové soustavy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991 367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453 903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71555678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02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>
                          <a:effectLst/>
                        </a:rPr>
                        <a:t>Nemoci a poruchy oka a očních adnex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162 400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102 121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62,9%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88989302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>
                          <a:effectLst/>
                        </a:rPr>
                        <a:t>Nemoci a poruchy ucha, nosu, úst a hrdla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606 184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294 058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88478443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dýchací soustavy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950 754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369 962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38,9%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04535539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Nemoci a poruchy oběhové soustavy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1 721 053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742 088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43,1%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0321966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MDC 06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Nemoci a poruchy trávicí soustavy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1 355 591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535 557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07080083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</a:t>
                      </a:r>
                      <a:r>
                        <a:rPr lang="cs-CZ" sz="1200" u="none" strike="noStrike" dirty="0" err="1">
                          <a:effectLst/>
                        </a:rPr>
                        <a:t>hepatobiliární</a:t>
                      </a:r>
                      <a:r>
                        <a:rPr lang="cs-CZ" sz="1200" u="none" strike="noStrike" dirty="0">
                          <a:effectLst/>
                        </a:rPr>
                        <a:t> soustavy a slinivky břišní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529 812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213 229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53053992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08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</a:t>
                      </a:r>
                      <a:r>
                        <a:rPr lang="cs-CZ" sz="1200" u="none" strike="noStrike" dirty="0" err="1">
                          <a:effectLst/>
                        </a:rPr>
                        <a:t>muskuloskeletální</a:t>
                      </a:r>
                      <a:r>
                        <a:rPr lang="cs-CZ" sz="1200" u="none" strike="noStrike" dirty="0">
                          <a:effectLst/>
                        </a:rPr>
                        <a:t> soustavy a pojivových tkání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1 959 860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749 530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95046781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09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kůže, podkožní tkáně a prsu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540 723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249 746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96660361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endokrinní, nutriční a metabolické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403 200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180 881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44,9%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97310614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</a:rPr>
                        <a:t>Nemoci a poruchy vylučovací soustavy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762 205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315 207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03671605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12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mužské reprodukční soustavy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240 331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109 295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69466159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ženské reprodukční soustavy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642 815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247 298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93083014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Těhotenství, porod a šestinedělí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1 135 263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471 250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59804312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Novorozenci a stavy vzniklé v perinatálním období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875 993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375 996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42,9%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10057154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16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krve, krvetvorných orgánů a imunity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165 667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65 603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39,6%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93071744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krvetvorby a špatně diferenciované novotvary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143 474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94 090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65,6%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53923482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18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Infekční a parazitární nemoci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207 464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83 010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0406826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19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Nemoci a poruchy duševní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210 129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86 194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90159971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Nadužívání alkoholu, léků a drog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91 870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30 087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97882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Alergie, otravy a toxické účinky léků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101 048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41 013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88552444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22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Popáleniny a omrzliny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16 703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11 370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68,1%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38915779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Faktory ovlivňující zdravotní stav a jiný kontakt se zdravotními službami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165 275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81 148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49,1%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94119290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Akutní lůžková rehabilitace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265 331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83 122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42396495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MDC 25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 err="1">
                          <a:effectLst/>
                        </a:rPr>
                        <a:t>Polytraumata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661" marR="1661" marT="1661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11 076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7 147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64,5%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998137"/>
                  </a:ext>
                </a:extLst>
              </a:tr>
              <a:tr h="163996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 dirty="0">
                          <a:effectLst/>
                          <a:latin typeface="+mn-lt"/>
                        </a:rPr>
                        <a:t>Celkem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61" marR="1661" marT="16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14 365 574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6 058 640</a:t>
                      </a: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42,2%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254222"/>
                  </a:ext>
                </a:extLst>
              </a:tr>
            </a:tbl>
          </a:graphicData>
        </a:graphic>
      </p:graphicFrame>
      <p:sp>
        <p:nvSpPr>
          <p:cNvPr id="3" name="Obdélník 2">
            <a:extLst>
              <a:ext uri="{FF2B5EF4-FFF2-40B4-BE49-F238E27FC236}">
                <a16:creationId xmlns:a16="http://schemas.microsoft.com/office/drawing/2014/main" id="{9CDF8CF7-5B8F-34FF-E040-2FC0CC59773C}"/>
              </a:ext>
            </a:extLst>
          </p:cNvPr>
          <p:cNvSpPr/>
          <p:nvPr/>
        </p:nvSpPr>
        <p:spPr>
          <a:xfrm>
            <a:off x="9098725" y="745851"/>
            <a:ext cx="30364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1)</a:t>
            </a: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Data zdravotních pojišťoven za roky 2016-2023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2)</a:t>
            </a: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Data referenčních nemocnic za roky 2016-2023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EBA970-E28D-3671-17CA-CD542500D5A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5489" y="211686"/>
            <a:ext cx="11715386" cy="791852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8leté reprezentativní pokrytí systému DRG daty referenčních nemocnic: </a:t>
            </a:r>
            <a:r>
              <a:rPr kumimoji="0" lang="cs-CZ" sz="2600" b="1" i="0" u="none" strike="noStrike" kern="120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highlight>
                  <a:srgbClr val="0000FF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2016-2023</a:t>
            </a:r>
          </a:p>
        </p:txBody>
      </p:sp>
      <p:sp>
        <p:nvSpPr>
          <p:cNvPr id="5" name="Obdélník 6">
            <a:extLst>
              <a:ext uri="{FF2B5EF4-FFF2-40B4-BE49-F238E27FC236}">
                <a16:creationId xmlns:a16="http://schemas.microsoft.com/office/drawing/2014/main" id="{E7FAB62F-CECA-112B-5D4B-C4106787634E}"/>
              </a:ext>
            </a:extLst>
          </p:cNvPr>
          <p:cNvSpPr/>
          <p:nvPr/>
        </p:nvSpPr>
        <p:spPr>
          <a:xfrm>
            <a:off x="9089537" y="1448363"/>
            <a:ext cx="29980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rámci sítě referenčních nemocnic byla nasbírána data více než 6 milionů hospitalizačních případů</a:t>
            </a:r>
            <a:b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 období 2016-2023.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Vyjma let 2020 a 2021, ve kterých jsou ekonomické náklady zkresleny pandemií COVID-19, jsou kromě produkčních dat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 dispozici také detailní ekonomické údaje pro potřeby nákladových analýz ALP.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855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5A8E4-FFB9-6778-5DE0-7CB9B2ECC5A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2223" y="331330"/>
            <a:ext cx="11715386" cy="791852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Akutní lůžková péče: modelace úhrad do roku 2025 </a:t>
            </a:r>
            <a:endParaRPr kumimoji="0" lang="cs-CZ" sz="2800" b="1" i="0" u="none" strike="noStrike" kern="1200" cap="none" spc="0" normalizeH="0" baseline="0" dirty="0">
              <a:ln>
                <a:noFill/>
              </a:ln>
              <a:solidFill>
                <a:sysClr val="window" lastClr="FFFFFF"/>
              </a:solidFill>
              <a:effectLst/>
              <a:highlight>
                <a:srgbClr val="0000FF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099DA11-9323-8593-B5EA-EA6332189E76}"/>
              </a:ext>
            </a:extLst>
          </p:cNvPr>
          <p:cNvSpPr txBox="1"/>
          <p:nvPr/>
        </p:nvSpPr>
        <p:spPr>
          <a:xfrm>
            <a:off x="312223" y="815650"/>
            <a:ext cx="894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MZ ČR, data NRHZS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3" name="Tabulka 5">
            <a:extLst>
              <a:ext uri="{FF2B5EF4-FFF2-40B4-BE49-F238E27FC236}">
                <a16:creationId xmlns:a16="http://schemas.microsoft.com/office/drawing/2014/main" id="{6A0BF551-8D42-1FA8-66B0-D3E6564DCAA1}"/>
              </a:ext>
            </a:extLst>
          </p:cNvPr>
          <p:cNvGraphicFramePr>
            <a:graphicFrameLocks noGrp="1"/>
          </p:cNvGraphicFramePr>
          <p:nvPr/>
        </p:nvGraphicFramePr>
        <p:xfrm>
          <a:off x="579121" y="2373745"/>
          <a:ext cx="10898778" cy="291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6463">
                  <a:extLst>
                    <a:ext uri="{9D8B030D-6E8A-4147-A177-3AD203B41FA5}">
                      <a16:colId xmlns:a16="http://schemas.microsoft.com/office/drawing/2014/main" val="2531056678"/>
                    </a:ext>
                  </a:extLst>
                </a:gridCol>
                <a:gridCol w="1816463">
                  <a:extLst>
                    <a:ext uri="{9D8B030D-6E8A-4147-A177-3AD203B41FA5}">
                      <a16:colId xmlns:a16="http://schemas.microsoft.com/office/drawing/2014/main" val="2209439464"/>
                    </a:ext>
                  </a:extLst>
                </a:gridCol>
                <a:gridCol w="1816463">
                  <a:extLst>
                    <a:ext uri="{9D8B030D-6E8A-4147-A177-3AD203B41FA5}">
                      <a16:colId xmlns:a16="http://schemas.microsoft.com/office/drawing/2014/main" val="419504687"/>
                    </a:ext>
                  </a:extLst>
                </a:gridCol>
                <a:gridCol w="1816463">
                  <a:extLst>
                    <a:ext uri="{9D8B030D-6E8A-4147-A177-3AD203B41FA5}">
                      <a16:colId xmlns:a16="http://schemas.microsoft.com/office/drawing/2014/main" val="1791925372"/>
                    </a:ext>
                  </a:extLst>
                </a:gridCol>
                <a:gridCol w="1816463">
                  <a:extLst>
                    <a:ext uri="{9D8B030D-6E8A-4147-A177-3AD203B41FA5}">
                      <a16:colId xmlns:a16="http://schemas.microsoft.com/office/drawing/2014/main" val="1615360846"/>
                    </a:ext>
                  </a:extLst>
                </a:gridCol>
                <a:gridCol w="1816463">
                  <a:extLst>
                    <a:ext uri="{9D8B030D-6E8A-4147-A177-3AD203B41FA5}">
                      <a16:colId xmlns:a16="http://schemas.microsoft.com/office/drawing/2014/main" val="1090576611"/>
                    </a:ext>
                  </a:extLst>
                </a:gridCol>
              </a:tblGrid>
              <a:tr h="358140"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146,0 mld. Kč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00786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145,4 mld. Kč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098536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136,5 mld. Kč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826701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125,3 mld. Kč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dirty="0">
                          <a:solidFill>
                            <a:srgbClr val="00B050"/>
                          </a:solidFill>
                        </a:rPr>
                        <a:t>skutečnost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24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113,3 mld. Kč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dirty="0">
                          <a:solidFill>
                            <a:srgbClr val="00B050"/>
                          </a:solidFill>
                        </a:rPr>
                        <a:t>skutečnost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937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92,0 mld. Kč</a:t>
                      </a:r>
                      <a:endParaRPr lang="cs-CZ" sz="1800" b="1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1" dirty="0">
                          <a:solidFill>
                            <a:srgbClr val="00B050"/>
                          </a:solidFill>
                        </a:rPr>
                        <a:t>skutečnost</a:t>
                      </a:r>
                      <a:endParaRPr lang="cs-CZ" sz="1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1" i="0" u="sng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T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96578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>
                          <a:solidFill>
                            <a:srgbClr val="00B050"/>
                          </a:solidFill>
                        </a:rPr>
                        <a:t>skutečnost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1600" b="1" i="0" u="sng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1600" b="1" u="sng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468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/>
                        <a:t>Rok 2020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/>
                        <a:t>Rok 2021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/>
                        <a:t>Rok 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/>
                        <a:t>Rok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dirty="0"/>
                        <a:t>Rok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dirty="0"/>
                        <a:t>Rok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934397"/>
                  </a:ext>
                </a:extLst>
              </a:tr>
            </a:tbl>
          </a:graphicData>
        </a:graphic>
      </p:graphicFrame>
      <p:sp>
        <p:nvSpPr>
          <p:cNvPr id="24" name="TextovéPole 23">
            <a:extLst>
              <a:ext uri="{FF2B5EF4-FFF2-40B4-BE49-F238E27FC236}">
                <a16:creationId xmlns:a16="http://schemas.microsoft.com/office/drawing/2014/main" id="{15974720-AD77-B8D9-5D76-45BED656B3F3}"/>
              </a:ext>
            </a:extLst>
          </p:cNvPr>
          <p:cNvSpPr txBox="1"/>
          <p:nvPr/>
        </p:nvSpPr>
        <p:spPr>
          <a:xfrm>
            <a:off x="1196339" y="5636522"/>
            <a:ext cx="9799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Modelace pro roky 2024 a 2025 vycházela z celkových úhrad vyčíslených od ZP za rok 2023.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3F544FA4-AF9C-834D-5223-00A7C53B4DB7}"/>
              </a:ext>
            </a:extLst>
          </p:cNvPr>
          <p:cNvSpPr txBox="1"/>
          <p:nvPr/>
        </p:nvSpPr>
        <p:spPr>
          <a:xfrm>
            <a:off x="2796020" y="1694323"/>
            <a:ext cx="922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+23,2%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FF405ACB-E75F-1CEB-3359-7B7554157D09}"/>
              </a:ext>
            </a:extLst>
          </p:cNvPr>
          <p:cNvSpPr txBox="1"/>
          <p:nvPr/>
        </p:nvSpPr>
        <p:spPr>
          <a:xfrm>
            <a:off x="4656030" y="1694323"/>
            <a:ext cx="922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+10,6%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BC564857-50BD-A2A4-321A-F9DD3318662B}"/>
              </a:ext>
            </a:extLst>
          </p:cNvPr>
          <p:cNvSpPr txBox="1"/>
          <p:nvPr/>
        </p:nvSpPr>
        <p:spPr>
          <a:xfrm>
            <a:off x="6516040" y="1694323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+8,9%</a:t>
            </a:r>
          </a:p>
        </p:txBody>
      </p:sp>
      <p:cxnSp>
        <p:nvCxnSpPr>
          <p:cNvPr id="28" name="Přímá spojnice se šipkou 27">
            <a:extLst>
              <a:ext uri="{FF2B5EF4-FFF2-40B4-BE49-F238E27FC236}">
                <a16:creationId xmlns:a16="http://schemas.microsoft.com/office/drawing/2014/main" id="{47B2867E-DEF7-CD8E-AC96-D4B231C1CA6A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>
            <a:off x="3718992" y="1878989"/>
            <a:ext cx="93703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28">
            <a:extLst>
              <a:ext uri="{FF2B5EF4-FFF2-40B4-BE49-F238E27FC236}">
                <a16:creationId xmlns:a16="http://schemas.microsoft.com/office/drawing/2014/main" id="{8C55303C-5E52-B796-D4DA-2044EB7D9D15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>
            <a:off x="5579002" y="1878989"/>
            <a:ext cx="93703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0D065817-6F89-D648-82B6-CCBAFA6A6B8C}"/>
              </a:ext>
            </a:extLst>
          </p:cNvPr>
          <p:cNvSpPr txBox="1"/>
          <p:nvPr/>
        </p:nvSpPr>
        <p:spPr>
          <a:xfrm>
            <a:off x="2628832" y="1432360"/>
            <a:ext cx="143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2021/2020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2082AAD7-6EB7-9C95-96FE-BB28B1294E5B}"/>
              </a:ext>
            </a:extLst>
          </p:cNvPr>
          <p:cNvSpPr txBox="1"/>
          <p:nvPr/>
        </p:nvSpPr>
        <p:spPr>
          <a:xfrm>
            <a:off x="4402655" y="1432360"/>
            <a:ext cx="143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2022/2021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2FDE7A32-DFDF-2CCD-2257-58498A2804A6}"/>
              </a:ext>
            </a:extLst>
          </p:cNvPr>
          <p:cNvSpPr txBox="1"/>
          <p:nvPr/>
        </p:nvSpPr>
        <p:spPr>
          <a:xfrm>
            <a:off x="6176478" y="1432360"/>
            <a:ext cx="143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2023/2022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2CB173F9-B1B3-1C37-A727-1FC2C47ABF3A}"/>
              </a:ext>
            </a:extLst>
          </p:cNvPr>
          <p:cNvSpPr txBox="1"/>
          <p:nvPr/>
        </p:nvSpPr>
        <p:spPr>
          <a:xfrm>
            <a:off x="8306518" y="1694323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+6,5%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53E7064F-8220-0005-799A-5F45DA56A616}"/>
              </a:ext>
            </a:extLst>
          </p:cNvPr>
          <p:cNvSpPr txBox="1"/>
          <p:nvPr/>
        </p:nvSpPr>
        <p:spPr>
          <a:xfrm>
            <a:off x="7950301" y="1432360"/>
            <a:ext cx="143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2024/2023</a:t>
            </a:r>
          </a:p>
        </p:txBody>
      </p:sp>
      <p:cxnSp>
        <p:nvCxnSpPr>
          <p:cNvPr id="35" name="Přímá spojnice se šipkou 34">
            <a:extLst>
              <a:ext uri="{FF2B5EF4-FFF2-40B4-BE49-F238E27FC236}">
                <a16:creationId xmlns:a16="http://schemas.microsoft.com/office/drawing/2014/main" id="{15EA8FEA-EF60-4F14-A792-93E46E2E8DEA}"/>
              </a:ext>
            </a:extLst>
          </p:cNvPr>
          <p:cNvCxnSpPr>
            <a:cxnSpLocks/>
            <a:stCxn id="27" idx="3"/>
            <a:endCxn id="33" idx="1"/>
          </p:cNvCxnSpPr>
          <p:nvPr/>
        </p:nvCxnSpPr>
        <p:spPr>
          <a:xfrm>
            <a:off x="7369480" y="1878989"/>
            <a:ext cx="93703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757D9521-6135-93A9-5BB6-32913944C13D}"/>
              </a:ext>
            </a:extLst>
          </p:cNvPr>
          <p:cNvSpPr txBox="1"/>
          <p:nvPr/>
        </p:nvSpPr>
        <p:spPr>
          <a:xfrm>
            <a:off x="10096996" y="1694323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+0,4%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DC964AFD-B905-E19C-4A37-779B1035C199}"/>
              </a:ext>
            </a:extLst>
          </p:cNvPr>
          <p:cNvSpPr txBox="1"/>
          <p:nvPr/>
        </p:nvSpPr>
        <p:spPr>
          <a:xfrm>
            <a:off x="9724126" y="1432360"/>
            <a:ext cx="143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2025/2024</a:t>
            </a:r>
          </a:p>
        </p:txBody>
      </p:sp>
      <p:cxnSp>
        <p:nvCxnSpPr>
          <p:cNvPr id="38" name="Přímá spojnice se šipkou 37">
            <a:extLst>
              <a:ext uri="{FF2B5EF4-FFF2-40B4-BE49-F238E27FC236}">
                <a16:creationId xmlns:a16="http://schemas.microsoft.com/office/drawing/2014/main" id="{13320215-85A8-C7E2-BC93-D40013563803}"/>
              </a:ext>
            </a:extLst>
          </p:cNvPr>
          <p:cNvCxnSpPr>
            <a:cxnSpLocks/>
            <a:stCxn id="33" idx="3"/>
            <a:endCxn id="36" idx="1"/>
          </p:cNvCxnSpPr>
          <p:nvPr/>
        </p:nvCxnSpPr>
        <p:spPr>
          <a:xfrm>
            <a:off x="9159958" y="1878989"/>
            <a:ext cx="93703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588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F99E44CE-5423-8F4A-8AA3-0B00470E0BC2}"/>
              </a:ext>
            </a:extLst>
          </p:cNvPr>
          <p:cNvSpPr txBox="1">
            <a:spLocks/>
          </p:cNvSpPr>
          <p:nvPr/>
        </p:nvSpPr>
        <p:spPr>
          <a:xfrm>
            <a:off x="320675" y="1143775"/>
            <a:ext cx="8162925" cy="3571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cs-CZ" sz="2000" dirty="0"/>
          </a:p>
          <a:p>
            <a:pPr algn="just"/>
            <a:r>
              <a:rPr lang="cs-CZ" sz="2000" dirty="0"/>
              <a:t>Základní struktura úhrad zůstává dle CZ-DRG je následující:</a:t>
            </a:r>
          </a:p>
          <a:p>
            <a:pPr lvl="1" algn="just"/>
            <a:r>
              <a:rPr lang="cs-CZ" sz="2000" dirty="0"/>
              <a:t>Paušální úhrada</a:t>
            </a:r>
          </a:p>
          <a:p>
            <a:pPr lvl="1" algn="just"/>
            <a:r>
              <a:rPr lang="cs-CZ" sz="2000" dirty="0"/>
              <a:t>Úhrada vyčleněná z paušálu (se sbližováním základních sazeb)</a:t>
            </a:r>
          </a:p>
          <a:p>
            <a:pPr lvl="1" algn="just"/>
            <a:r>
              <a:rPr lang="cs-CZ" sz="2000" dirty="0"/>
              <a:t>Úhrada případovým paušálem (s regulací a bez regulace)</a:t>
            </a:r>
          </a:p>
          <a:p>
            <a:pPr lvl="1" algn="just"/>
            <a:endParaRPr lang="cs-CZ" sz="2000" dirty="0"/>
          </a:p>
          <a:p>
            <a:pPr algn="just"/>
            <a:r>
              <a:rPr lang="cs-CZ" sz="2000" b="1" dirty="0"/>
              <a:t>Zásadní změny spočívají v detailech a podílu jednotlivých druhů úhrady</a:t>
            </a:r>
          </a:p>
          <a:p>
            <a:endParaRPr lang="cs-CZ" dirty="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99C200B1-DFF0-9E30-53FE-41AC826B17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443530"/>
              </p:ext>
            </p:extLst>
          </p:nvPr>
        </p:nvGraphicFramePr>
        <p:xfrm>
          <a:off x="546101" y="4183712"/>
          <a:ext cx="7937500" cy="1622877"/>
        </p:xfrm>
        <a:graphic>
          <a:graphicData uri="http://schemas.openxmlformats.org/drawingml/2006/table">
            <a:tbl>
              <a:tblPr/>
              <a:tblGrid>
                <a:gridCol w="3413340">
                  <a:extLst>
                    <a:ext uri="{9D8B030D-6E8A-4147-A177-3AD203B41FA5}">
                      <a16:colId xmlns:a16="http://schemas.microsoft.com/office/drawing/2014/main" val="44591166"/>
                    </a:ext>
                  </a:extLst>
                </a:gridCol>
                <a:gridCol w="1131040">
                  <a:extLst>
                    <a:ext uri="{9D8B030D-6E8A-4147-A177-3AD203B41FA5}">
                      <a16:colId xmlns:a16="http://schemas.microsoft.com/office/drawing/2014/main" val="4183659956"/>
                    </a:ext>
                  </a:extLst>
                </a:gridCol>
                <a:gridCol w="1131040">
                  <a:extLst>
                    <a:ext uri="{9D8B030D-6E8A-4147-A177-3AD203B41FA5}">
                      <a16:colId xmlns:a16="http://schemas.microsoft.com/office/drawing/2014/main" val="2133175489"/>
                    </a:ext>
                  </a:extLst>
                </a:gridCol>
                <a:gridCol w="1131040">
                  <a:extLst>
                    <a:ext uri="{9D8B030D-6E8A-4147-A177-3AD203B41FA5}">
                      <a16:colId xmlns:a16="http://schemas.microsoft.com/office/drawing/2014/main" val="894040038"/>
                    </a:ext>
                  </a:extLst>
                </a:gridCol>
                <a:gridCol w="1131040">
                  <a:extLst>
                    <a:ext uri="{9D8B030D-6E8A-4147-A177-3AD203B41FA5}">
                      <a16:colId xmlns:a16="http://schemas.microsoft.com/office/drawing/2014/main" val="985324752"/>
                    </a:ext>
                  </a:extLst>
                </a:gridCol>
              </a:tblGrid>
              <a:tr h="334122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Způsob úhrady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29802"/>
                  </a:ext>
                </a:extLst>
              </a:tr>
              <a:tr h="318211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Paušální úhrada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53,9 %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50,7 %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46,2 %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45,3 %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755807"/>
                  </a:ext>
                </a:extLst>
              </a:tr>
              <a:tr h="318211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Vyčleněné z paušálu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42,8 %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38,3 %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35,8 %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29,9 %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449143"/>
                  </a:ext>
                </a:extLst>
              </a:tr>
              <a:tr h="318211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Případový paušál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1,2 %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8,9 %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15,4 %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22 %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719835"/>
                  </a:ext>
                </a:extLst>
              </a:tr>
              <a:tr h="334122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Psychiatrie (rovněž případový paušál)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2,2 %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2,2 %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2,6 %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2,7 %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161395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982E546B-777A-4226-21B2-A2668A54F345}"/>
              </a:ext>
            </a:extLst>
          </p:cNvPr>
          <p:cNvSpPr txBox="1"/>
          <p:nvPr/>
        </p:nvSpPr>
        <p:spPr>
          <a:xfrm>
            <a:off x="320674" y="275845"/>
            <a:ext cx="10723245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Strategie MZ ČR zásadně optimalizuje spektrum úhradových mechanismů akutní péče 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B2A35FA-4372-11DC-8C83-1357CB7315D8}"/>
              </a:ext>
            </a:extLst>
          </p:cNvPr>
          <p:cNvSpPr txBox="1"/>
          <p:nvPr/>
        </p:nvSpPr>
        <p:spPr>
          <a:xfrm>
            <a:off x="8637906" y="2014935"/>
            <a:ext cx="33877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buNone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D71440"/>
                </a:highligh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MZ optimalizuje spektrum úhradových mechanismů a vyčleňuje stále větší podíl akutní péče z globálního paušálu a hradí ho úhradovými tarify (případovými paušály) odpovídajícími nákladům. Nejen tímto krokem MZ zásadně sbližuje základní sazby v akutní péči. </a:t>
            </a:r>
          </a:p>
        </p:txBody>
      </p:sp>
    </p:spTree>
    <p:extLst>
      <p:ext uri="{BB962C8B-B14F-4D97-AF65-F5344CB8AC3E}">
        <p14:creationId xmlns:p14="http://schemas.microsoft.com/office/powerpoint/2010/main" val="1404287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C89E6056-D982-228D-7A10-0951B94E0AB9}"/>
              </a:ext>
            </a:extLst>
          </p:cNvPr>
          <p:cNvSpPr txBox="1"/>
          <p:nvPr/>
        </p:nvSpPr>
        <p:spPr>
          <a:xfrm>
            <a:off x="243840" y="275845"/>
            <a:ext cx="10800080" cy="114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dirty="0">
                <a:solidFill>
                  <a:srgbClr val="D71440"/>
                </a:solidFill>
              </a:rPr>
              <a:t>Historický příklad: Úhrada ALP v případě kapitoly </a:t>
            </a:r>
            <a:r>
              <a:rPr lang="cs-CZ" sz="2800" b="1" u="sng" dirty="0">
                <a:solidFill>
                  <a:srgbClr val="D71440"/>
                </a:solidFill>
              </a:rPr>
              <a:t>úhrada vyčleněná z paušální úhrady </a:t>
            </a:r>
            <a:r>
              <a:rPr lang="cs-CZ" sz="2800" b="1" dirty="0">
                <a:solidFill>
                  <a:srgbClr val="D71440"/>
                </a:solidFill>
              </a:rPr>
              <a:t>prostřednictvím relativních vah v roce 2022 </a:t>
            </a:r>
            <a:br>
              <a:rPr lang="cs-CZ" sz="2800" b="1" dirty="0"/>
            </a:br>
            <a:r>
              <a:rPr lang="cs-CZ" sz="2000" b="0" i="1" dirty="0"/>
              <a:t>Případový paušál s individuální základní sazbou bez omezení úhrady nadprodukce </a:t>
            </a:r>
            <a:endParaRPr kumimoji="0" lang="pl-PL" sz="20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827AE0EE-BE52-C5A9-B03E-0EC3C591CC1D}"/>
              </a:ext>
            </a:extLst>
          </p:cNvPr>
          <p:cNvSpPr/>
          <p:nvPr/>
        </p:nvSpPr>
        <p:spPr>
          <a:xfrm>
            <a:off x="205099" y="5394476"/>
            <a:ext cx="11878654" cy="84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39093995-222A-891D-5D84-EC0AD8A0175C}"/>
              </a:ext>
            </a:extLst>
          </p:cNvPr>
          <p:cNvSpPr/>
          <p:nvPr/>
        </p:nvSpPr>
        <p:spPr>
          <a:xfrm>
            <a:off x="5805479" y="1415132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Celkové náklady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na 1 HP dané DRG skupiny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833C7BF6-137C-AA4D-651C-76C42FBC0BC8}"/>
              </a:ext>
            </a:extLst>
          </p:cNvPr>
          <p:cNvSpPr/>
          <p:nvPr/>
        </p:nvSpPr>
        <p:spPr>
          <a:xfrm>
            <a:off x="5805479" y="3855656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Relativní váha DRG skupiny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EB28A99F-0EA7-8958-6E09-916434B716A4}"/>
              </a:ext>
            </a:extLst>
          </p:cNvPr>
          <p:cNvSpPr/>
          <p:nvPr/>
        </p:nvSpPr>
        <p:spPr>
          <a:xfrm>
            <a:off x="400050" y="1411026"/>
            <a:ext cx="288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Produkční a ekonomická data referenčních nemocnic za rok 2019</a:t>
            </a:r>
          </a:p>
        </p:txBody>
      </p:sp>
      <p:cxnSp>
        <p:nvCxnSpPr>
          <p:cNvPr id="7" name="Pravoúhlá spojovací čára 17">
            <a:extLst>
              <a:ext uri="{FF2B5EF4-FFF2-40B4-BE49-F238E27FC236}">
                <a16:creationId xmlns:a16="http://schemas.microsoft.com/office/drawing/2014/main" id="{FBC3B3F4-97B2-06EE-51C1-A44C66827E0B}"/>
              </a:ext>
            </a:extLst>
          </p:cNvPr>
          <p:cNvCxnSpPr>
            <a:stCxn id="5" idx="2"/>
            <a:endCxn id="11" idx="0"/>
          </p:cNvCxnSpPr>
          <p:nvPr/>
        </p:nvCxnSpPr>
        <p:spPr>
          <a:xfrm rot="5400000">
            <a:off x="3866270" y="2356561"/>
            <a:ext cx="872115" cy="5166305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délník 7">
            <a:extLst>
              <a:ext uri="{FF2B5EF4-FFF2-40B4-BE49-F238E27FC236}">
                <a16:creationId xmlns:a16="http://schemas.microsoft.com/office/drawing/2014/main" id="{3076FFF8-84D2-E287-A367-9E63D034DE6B}"/>
              </a:ext>
            </a:extLst>
          </p:cNvPr>
          <p:cNvSpPr/>
          <p:nvPr/>
        </p:nvSpPr>
        <p:spPr>
          <a:xfrm>
            <a:off x="5245706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3 = 62 236 Kč**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 60 612 Kč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43E612CC-5CD0-95E1-F3D3-75A79C1C170B}"/>
              </a:ext>
            </a:extLst>
          </p:cNvPr>
          <p:cNvSpPr/>
          <p:nvPr/>
        </p:nvSpPr>
        <p:spPr>
          <a:xfrm>
            <a:off x="3032440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2 = 50 000 Kč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48 695 Kč </a:t>
            </a:r>
          </a:p>
        </p:txBody>
      </p:sp>
      <p:cxnSp>
        <p:nvCxnSpPr>
          <p:cNvPr id="10" name="Pravoúhlá spojovací čára 17">
            <a:extLst>
              <a:ext uri="{FF2B5EF4-FFF2-40B4-BE49-F238E27FC236}">
                <a16:creationId xmlns:a16="http://schemas.microsoft.com/office/drawing/2014/main" id="{C4707345-9258-AE1B-5E4C-22DC6C3DEF83}"/>
              </a:ext>
            </a:extLst>
          </p:cNvPr>
          <p:cNvCxnSpPr>
            <a:stCxn id="5" idx="2"/>
            <a:endCxn id="9" idx="0"/>
          </p:cNvCxnSpPr>
          <p:nvPr/>
        </p:nvCxnSpPr>
        <p:spPr>
          <a:xfrm rot="5400000">
            <a:off x="4972903" y="3463194"/>
            <a:ext cx="872115" cy="2953039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 10">
            <a:extLst>
              <a:ext uri="{FF2B5EF4-FFF2-40B4-BE49-F238E27FC236}">
                <a16:creationId xmlns:a16="http://schemas.microsoft.com/office/drawing/2014/main" id="{820E109C-3175-B834-A2B2-D96121775C9D}"/>
              </a:ext>
            </a:extLst>
          </p:cNvPr>
          <p:cNvSpPr/>
          <p:nvPr/>
        </p:nvSpPr>
        <p:spPr>
          <a:xfrm>
            <a:off x="819174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1 = 41 506 Kč*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40 423 Kč </a:t>
            </a:r>
          </a:p>
        </p:txBody>
      </p:sp>
      <p:cxnSp>
        <p:nvCxnSpPr>
          <p:cNvPr id="12" name="Pravoúhlá spojovací čára 47">
            <a:extLst>
              <a:ext uri="{FF2B5EF4-FFF2-40B4-BE49-F238E27FC236}">
                <a16:creationId xmlns:a16="http://schemas.microsoft.com/office/drawing/2014/main" id="{D0F36BF1-FE4E-DE18-B5CC-52C0B4DBCAF7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5400000">
            <a:off x="6079536" y="4569827"/>
            <a:ext cx="872115" cy="739773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délník 12">
            <a:extLst>
              <a:ext uri="{FF2B5EF4-FFF2-40B4-BE49-F238E27FC236}">
                <a16:creationId xmlns:a16="http://schemas.microsoft.com/office/drawing/2014/main" id="{ADEE17AD-E972-428F-C2EB-6CA21A8009A4}"/>
              </a:ext>
            </a:extLst>
          </p:cNvPr>
          <p:cNvSpPr/>
          <p:nvPr/>
        </p:nvSpPr>
        <p:spPr>
          <a:xfrm>
            <a:off x="7458972" y="5375772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4 = 65 000 Kč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63 304 Kč</a:t>
            </a:r>
          </a:p>
        </p:txBody>
      </p:sp>
      <p:cxnSp>
        <p:nvCxnSpPr>
          <p:cNvPr id="14" name="Pravoúhlá spojovací čára 50">
            <a:extLst>
              <a:ext uri="{FF2B5EF4-FFF2-40B4-BE49-F238E27FC236}">
                <a16:creationId xmlns:a16="http://schemas.microsoft.com/office/drawing/2014/main" id="{1AFA348C-7F61-FA6E-E5BC-7CC3DB42A531}"/>
              </a:ext>
            </a:extLst>
          </p:cNvPr>
          <p:cNvCxnSpPr>
            <a:cxnSpLocks/>
            <a:stCxn id="5" idx="2"/>
            <a:endCxn id="13" idx="0"/>
          </p:cNvCxnSpPr>
          <p:nvPr/>
        </p:nvCxnSpPr>
        <p:spPr>
          <a:xfrm rot="16200000" flipH="1">
            <a:off x="7186167" y="4202967"/>
            <a:ext cx="872116" cy="1473493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>
            <a:extLst>
              <a:ext uri="{FF2B5EF4-FFF2-40B4-BE49-F238E27FC236}">
                <a16:creationId xmlns:a16="http://schemas.microsoft.com/office/drawing/2014/main" id="{5CCC184F-2A0D-28B6-5D9A-EBD9A066C786}"/>
              </a:ext>
            </a:extLst>
          </p:cNvPr>
          <p:cNvSpPr/>
          <p:nvPr/>
        </p:nvSpPr>
        <p:spPr>
          <a:xfrm>
            <a:off x="5805479" y="2635394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Úhradový tarif příslušný DRG skupině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9FE467D4-3F6A-F0CF-BEFF-303FB04AD6A6}"/>
              </a:ext>
            </a:extLst>
          </p:cNvPr>
          <p:cNvSpPr/>
          <p:nvPr/>
        </p:nvSpPr>
        <p:spPr>
          <a:xfrm>
            <a:off x="9672240" y="5375850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5 = 70 000 Kč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68 173 Kč</a:t>
            </a:r>
          </a:p>
        </p:txBody>
      </p:sp>
      <p:cxnSp>
        <p:nvCxnSpPr>
          <p:cNvPr id="17" name="Spojnice: pravoúhlá 16">
            <a:extLst>
              <a:ext uri="{FF2B5EF4-FFF2-40B4-BE49-F238E27FC236}">
                <a16:creationId xmlns:a16="http://schemas.microsoft.com/office/drawing/2014/main" id="{43FE117B-D30D-6ECF-ED30-E04739B527B3}"/>
              </a:ext>
            </a:extLst>
          </p:cNvPr>
          <p:cNvCxnSpPr>
            <a:stCxn id="5" idx="2"/>
            <a:endCxn id="16" idx="0"/>
          </p:cNvCxnSpPr>
          <p:nvPr/>
        </p:nvCxnSpPr>
        <p:spPr>
          <a:xfrm rot="16200000" flipH="1">
            <a:off x="8292762" y="3096372"/>
            <a:ext cx="872194" cy="3686761"/>
          </a:xfrm>
          <a:prstGeom prst="bentConnector3">
            <a:avLst>
              <a:gd name="adj1" fmla="val 6856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A2C2CBBF-0AF5-2FBF-4417-249F8F2FF106}"/>
              </a:ext>
            </a:extLst>
          </p:cNvPr>
          <p:cNvCxnSpPr>
            <a:stCxn id="6" idx="3"/>
            <a:endCxn id="4" idx="1"/>
          </p:cNvCxnSpPr>
          <p:nvPr/>
        </p:nvCxnSpPr>
        <p:spPr>
          <a:xfrm>
            <a:off x="3280050" y="1735026"/>
            <a:ext cx="2525429" cy="4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>
            <a:extLst>
              <a:ext uri="{FF2B5EF4-FFF2-40B4-BE49-F238E27FC236}">
                <a16:creationId xmlns:a16="http://schemas.microsoft.com/office/drawing/2014/main" id="{B7AF09B5-9D71-F1F2-E86C-EF7D1E843823}"/>
              </a:ext>
            </a:extLst>
          </p:cNvPr>
          <p:cNvSpPr/>
          <p:nvPr/>
        </p:nvSpPr>
        <p:spPr>
          <a:xfrm>
            <a:off x="3695960" y="1368148"/>
            <a:ext cx="16662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kalkulace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0" name="Přímá spojnice se šipkou 19">
            <a:extLst>
              <a:ext uri="{FF2B5EF4-FFF2-40B4-BE49-F238E27FC236}">
                <a16:creationId xmlns:a16="http://schemas.microsoft.com/office/drawing/2014/main" id="{2ABD3E77-B0B2-AD44-7305-3EC107F9A212}"/>
              </a:ext>
            </a:extLst>
          </p:cNvPr>
          <p:cNvCxnSpPr>
            <a:cxnSpLocks/>
            <a:stCxn id="4" idx="2"/>
            <a:endCxn id="15" idx="0"/>
          </p:cNvCxnSpPr>
          <p:nvPr/>
        </p:nvCxnSpPr>
        <p:spPr>
          <a:xfrm>
            <a:off x="6885479" y="2063132"/>
            <a:ext cx="0" cy="5722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BE386874-EA58-7FDB-7856-2699D7232617}"/>
              </a:ext>
            </a:extLst>
          </p:cNvPr>
          <p:cNvCxnSpPr>
            <a:cxnSpLocks/>
            <a:stCxn id="15" idx="2"/>
            <a:endCxn id="5" idx="0"/>
          </p:cNvCxnSpPr>
          <p:nvPr/>
        </p:nvCxnSpPr>
        <p:spPr>
          <a:xfrm>
            <a:off x="6885479" y="3283394"/>
            <a:ext cx="0" cy="5722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bdélník 21">
            <a:extLst>
              <a:ext uri="{FF2B5EF4-FFF2-40B4-BE49-F238E27FC236}">
                <a16:creationId xmlns:a16="http://schemas.microsoft.com/office/drawing/2014/main" id="{7B035B59-7D8E-EB0B-CAC6-B6B90B73F13E}"/>
              </a:ext>
            </a:extLst>
          </p:cNvPr>
          <p:cNvSpPr/>
          <p:nvPr/>
        </p:nvSpPr>
        <p:spPr>
          <a:xfrm>
            <a:off x="4922904" y="2187110"/>
            <a:ext cx="17313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valorizace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EFB72640-3367-3853-1ECF-7DC5A98DDAAE}"/>
              </a:ext>
            </a:extLst>
          </p:cNvPr>
          <p:cNvSpPr/>
          <p:nvPr/>
        </p:nvSpPr>
        <p:spPr>
          <a:xfrm>
            <a:off x="4746573" y="3411372"/>
            <a:ext cx="19077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normalizace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F0E4C308-FE5C-05E9-EF0A-6ED46049EFDA}"/>
              </a:ext>
            </a:extLst>
          </p:cNvPr>
          <p:cNvSpPr/>
          <p:nvPr/>
        </p:nvSpPr>
        <p:spPr>
          <a:xfrm>
            <a:off x="5162713" y="4633965"/>
            <a:ext cx="14915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kalkulace úhrad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FEAC4A1C-F1F2-480A-57BC-19B9723AD743}"/>
              </a:ext>
            </a:extLst>
          </p:cNvPr>
          <p:cNvSpPr/>
          <p:nvPr/>
        </p:nvSpPr>
        <p:spPr>
          <a:xfrm>
            <a:off x="8026824" y="1442175"/>
            <a:ext cx="1137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55 702 Kč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2E0E1118-3D58-2462-7C3E-11DFFD312AC4}"/>
              </a:ext>
            </a:extLst>
          </p:cNvPr>
          <p:cNvSpPr/>
          <p:nvPr/>
        </p:nvSpPr>
        <p:spPr>
          <a:xfrm>
            <a:off x="8026824" y="2666437"/>
            <a:ext cx="1184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UT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63 473 Kč 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C4A04A6E-2F4B-5E4C-0388-499AEFE467DA}"/>
              </a:ext>
            </a:extLst>
          </p:cNvPr>
          <p:cNvSpPr/>
          <p:nvPr/>
        </p:nvSpPr>
        <p:spPr>
          <a:xfrm>
            <a:off x="8026824" y="388903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RV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0,9739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bdélník 27">
            <a:extLst>
              <a:ext uri="{FF2B5EF4-FFF2-40B4-BE49-F238E27FC236}">
                <a16:creationId xmlns:a16="http://schemas.microsoft.com/office/drawing/2014/main" id="{980AC843-FDA5-FC3C-0BFD-F90B61D89050}"/>
              </a:ext>
            </a:extLst>
          </p:cNvPr>
          <p:cNvSpPr/>
          <p:nvPr/>
        </p:nvSpPr>
        <p:spPr>
          <a:xfrm>
            <a:off x="7100039" y="4632782"/>
            <a:ext cx="1416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RV * IZS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1804563-1942-824B-9572-7CCA2C89961F}"/>
              </a:ext>
            </a:extLst>
          </p:cNvPr>
          <p:cNvSpPr/>
          <p:nvPr/>
        </p:nvSpPr>
        <p:spPr>
          <a:xfrm>
            <a:off x="360759" y="3113990"/>
            <a:ext cx="363249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HP = hospitalizační případ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PALP = poskytovatel akutní lůžkové péče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celková výše úhrady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CN = celkové náklady na 1 HP DRG skupiny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UT = valorizovaný úhradový tarif na rok 2021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RV = relativní váha DRG skupiny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IZS = individuální základní sazba poskytovatele</a:t>
            </a:r>
          </a:p>
        </p:txBody>
      </p:sp>
      <p:sp>
        <p:nvSpPr>
          <p:cNvPr id="30" name="Obdélník 29">
            <a:extLst>
              <a:ext uri="{FF2B5EF4-FFF2-40B4-BE49-F238E27FC236}">
                <a16:creationId xmlns:a16="http://schemas.microsoft.com/office/drawing/2014/main" id="{09CFAE9F-D9E7-A9C8-4C49-C8EEFEAEF622}"/>
              </a:ext>
            </a:extLst>
          </p:cNvPr>
          <p:cNvSpPr/>
          <p:nvPr/>
        </p:nvSpPr>
        <p:spPr>
          <a:xfrm>
            <a:off x="360759" y="2174281"/>
            <a:ext cx="4330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DRG skupina 07-I10-06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Odstranění žlučníku laparoskopicky pro jiné onemocnění mimo akutní zánět slinivky břišní u pacientů s CC=0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047C37A3-0F49-CEE3-3EC3-F29C956ED9DA}"/>
              </a:ext>
            </a:extLst>
          </p:cNvPr>
          <p:cNvSpPr txBox="1"/>
          <p:nvPr/>
        </p:nvSpPr>
        <p:spPr>
          <a:xfrm>
            <a:off x="9373837" y="1384144"/>
            <a:ext cx="2792040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Úhrada ALP formou případového paušálu s individuální základní sazbou umožňuje individuální úhradu jednotlivých HP se zohledněním rozdílné nákladovosti poskytovatelů ALP (formou individuální základní sazby).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Přepočet historických základních sazeb však nemusí dobře odpovídat současnému zvyšování nákladů na ALP a může tak vést k finančnímu podhodnocení některých nemocnic.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44675B8C-6924-5867-9629-D227A6F83660}"/>
              </a:ext>
            </a:extLst>
          </p:cNvPr>
          <p:cNvSpPr txBox="1"/>
          <p:nvPr/>
        </p:nvSpPr>
        <p:spPr>
          <a:xfrm>
            <a:off x="6384673" y="5962564"/>
            <a:ext cx="57354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** Střední základní sazba definovaná ÚV pro rok 2022 pro ALP vyčleněnou z úhradového paušálu.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A2A766FD-9504-2D88-A6FA-B3A8984A183F}"/>
              </a:ext>
            </a:extLst>
          </p:cNvPr>
          <p:cNvSpPr txBox="1"/>
          <p:nvPr/>
        </p:nvSpPr>
        <p:spPr>
          <a:xfrm>
            <a:off x="97180" y="5953348"/>
            <a:ext cx="68870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 Minimální základní sazba dle pravidel pro ALP vyčleněnou z úhradového paušálu v ÚV pro rok 2022.</a:t>
            </a:r>
          </a:p>
        </p:txBody>
      </p:sp>
    </p:spTree>
    <p:extLst>
      <p:ext uri="{BB962C8B-B14F-4D97-AF65-F5344CB8AC3E}">
        <p14:creationId xmlns:p14="http://schemas.microsoft.com/office/powerpoint/2010/main" val="884887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35177BFF-51EA-80F3-8DDA-DC658D833020}"/>
              </a:ext>
            </a:extLst>
          </p:cNvPr>
          <p:cNvSpPr txBox="1"/>
          <p:nvPr/>
        </p:nvSpPr>
        <p:spPr>
          <a:xfrm>
            <a:off x="243840" y="275845"/>
            <a:ext cx="10800080" cy="114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126">
              <a:lnSpc>
                <a:spcPct val="90000"/>
              </a:lnSpc>
              <a:spcBef>
                <a:spcPts val="1000"/>
              </a:spcBef>
              <a:defRPr/>
            </a:pPr>
            <a:r>
              <a:rPr lang="cs-CZ" sz="2800" b="1" dirty="0">
                <a:solidFill>
                  <a:srgbClr val="D71440"/>
                </a:solidFill>
              </a:rPr>
              <a:t>Historický příklad: Úhrada ALP v případě kapitoly </a:t>
            </a:r>
            <a:r>
              <a:rPr lang="cs-CZ" sz="2800" b="1" u="sng" dirty="0">
                <a:solidFill>
                  <a:srgbClr val="D71440"/>
                </a:solidFill>
              </a:rPr>
              <a:t>úhrada vyčleněná z paušální úhrady </a:t>
            </a:r>
            <a:r>
              <a:rPr lang="cs-CZ" sz="2800" b="1" dirty="0">
                <a:solidFill>
                  <a:srgbClr val="D71440"/>
                </a:solidFill>
              </a:rPr>
              <a:t>prostřednictvím relativních vah v roce 2022 </a:t>
            </a:r>
            <a:br>
              <a:rPr lang="cs-CZ" sz="2800" b="1" dirty="0"/>
            </a:br>
            <a:r>
              <a:rPr lang="cs-CZ" sz="2000" b="0" i="1" dirty="0"/>
              <a:t>Případový paušál s individuální základní sazbou bez omezení úhrady nadprodukce </a:t>
            </a:r>
            <a:endParaRPr kumimoji="0" lang="pl-PL" sz="20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81E9CEE-8334-3871-F868-3034857F8866}"/>
              </a:ext>
            </a:extLst>
          </p:cNvPr>
          <p:cNvSpPr/>
          <p:nvPr/>
        </p:nvSpPr>
        <p:spPr>
          <a:xfrm>
            <a:off x="205099" y="5394476"/>
            <a:ext cx="11878654" cy="84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BE9B17FB-0DB0-6C11-7767-6B10FB56A3E9}"/>
              </a:ext>
            </a:extLst>
          </p:cNvPr>
          <p:cNvSpPr/>
          <p:nvPr/>
        </p:nvSpPr>
        <p:spPr>
          <a:xfrm>
            <a:off x="5805479" y="1415132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Celkové náklady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na 1 HP dané DRG skupiny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35AC66F5-FCCF-747B-105E-3D22E2DC79B7}"/>
              </a:ext>
            </a:extLst>
          </p:cNvPr>
          <p:cNvSpPr/>
          <p:nvPr/>
        </p:nvSpPr>
        <p:spPr>
          <a:xfrm>
            <a:off x="5805479" y="3855656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Relativní váha DRG skupiny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42D067F-3D16-A483-65B6-DAD8EF3D9F4C}"/>
              </a:ext>
            </a:extLst>
          </p:cNvPr>
          <p:cNvSpPr/>
          <p:nvPr/>
        </p:nvSpPr>
        <p:spPr>
          <a:xfrm>
            <a:off x="400050" y="1411026"/>
            <a:ext cx="288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Produkční a ekonomická data referenčních nemocnic za rok 2019</a:t>
            </a:r>
          </a:p>
        </p:txBody>
      </p:sp>
      <p:cxnSp>
        <p:nvCxnSpPr>
          <p:cNvPr id="7" name="Pravoúhlá spojovací čára 17">
            <a:extLst>
              <a:ext uri="{FF2B5EF4-FFF2-40B4-BE49-F238E27FC236}">
                <a16:creationId xmlns:a16="http://schemas.microsoft.com/office/drawing/2014/main" id="{F20439CB-3DF9-DD06-6C73-465BD5B18BAA}"/>
              </a:ext>
            </a:extLst>
          </p:cNvPr>
          <p:cNvCxnSpPr>
            <a:stCxn id="5" idx="2"/>
            <a:endCxn id="11" idx="0"/>
          </p:cNvCxnSpPr>
          <p:nvPr/>
        </p:nvCxnSpPr>
        <p:spPr>
          <a:xfrm rot="5400000">
            <a:off x="3866270" y="2356561"/>
            <a:ext cx="872115" cy="5166305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délník 7">
            <a:extLst>
              <a:ext uri="{FF2B5EF4-FFF2-40B4-BE49-F238E27FC236}">
                <a16:creationId xmlns:a16="http://schemas.microsoft.com/office/drawing/2014/main" id="{99BE5603-7594-192A-967F-13F6963002DA}"/>
              </a:ext>
            </a:extLst>
          </p:cNvPr>
          <p:cNvSpPr/>
          <p:nvPr/>
        </p:nvSpPr>
        <p:spPr>
          <a:xfrm>
            <a:off x="5245706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3 = 62 236 Kč**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 60 612 Kč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AA949748-BC2E-9A09-2559-A939C7195E85}"/>
              </a:ext>
            </a:extLst>
          </p:cNvPr>
          <p:cNvSpPr/>
          <p:nvPr/>
        </p:nvSpPr>
        <p:spPr>
          <a:xfrm>
            <a:off x="3032440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2 = 50 000 Kč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48 695 Kč </a:t>
            </a:r>
          </a:p>
        </p:txBody>
      </p:sp>
      <p:cxnSp>
        <p:nvCxnSpPr>
          <p:cNvPr id="10" name="Pravoúhlá spojovací čára 17">
            <a:extLst>
              <a:ext uri="{FF2B5EF4-FFF2-40B4-BE49-F238E27FC236}">
                <a16:creationId xmlns:a16="http://schemas.microsoft.com/office/drawing/2014/main" id="{9B2545F0-18D0-4FFF-F514-121A0DA64D48}"/>
              </a:ext>
            </a:extLst>
          </p:cNvPr>
          <p:cNvCxnSpPr>
            <a:stCxn id="5" idx="2"/>
            <a:endCxn id="9" idx="0"/>
          </p:cNvCxnSpPr>
          <p:nvPr/>
        </p:nvCxnSpPr>
        <p:spPr>
          <a:xfrm rot="5400000">
            <a:off x="4972903" y="3463194"/>
            <a:ext cx="872115" cy="2953039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 10">
            <a:extLst>
              <a:ext uri="{FF2B5EF4-FFF2-40B4-BE49-F238E27FC236}">
                <a16:creationId xmlns:a16="http://schemas.microsoft.com/office/drawing/2014/main" id="{4961265E-5700-0B6E-2411-C7DD2D0688D8}"/>
              </a:ext>
            </a:extLst>
          </p:cNvPr>
          <p:cNvSpPr/>
          <p:nvPr/>
        </p:nvSpPr>
        <p:spPr>
          <a:xfrm>
            <a:off x="819174" y="5375771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1 = 41 506 Kč*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40 423 Kč </a:t>
            </a:r>
          </a:p>
        </p:txBody>
      </p:sp>
      <p:cxnSp>
        <p:nvCxnSpPr>
          <p:cNvPr id="12" name="Pravoúhlá spojovací čára 47">
            <a:extLst>
              <a:ext uri="{FF2B5EF4-FFF2-40B4-BE49-F238E27FC236}">
                <a16:creationId xmlns:a16="http://schemas.microsoft.com/office/drawing/2014/main" id="{75B2C3A0-85C5-61B4-1FB9-1E4B4BFE6764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5400000">
            <a:off x="6079536" y="4569827"/>
            <a:ext cx="872115" cy="739773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délník 12">
            <a:extLst>
              <a:ext uri="{FF2B5EF4-FFF2-40B4-BE49-F238E27FC236}">
                <a16:creationId xmlns:a16="http://schemas.microsoft.com/office/drawing/2014/main" id="{68F49F2F-5A68-0CD2-EF12-B96C6C85944B}"/>
              </a:ext>
            </a:extLst>
          </p:cNvPr>
          <p:cNvSpPr/>
          <p:nvPr/>
        </p:nvSpPr>
        <p:spPr>
          <a:xfrm>
            <a:off x="7458972" y="5375772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4 = 65 000 Kč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63 304 Kč</a:t>
            </a:r>
          </a:p>
        </p:txBody>
      </p:sp>
      <p:cxnSp>
        <p:nvCxnSpPr>
          <p:cNvPr id="14" name="Pravoúhlá spojovací čára 50">
            <a:extLst>
              <a:ext uri="{FF2B5EF4-FFF2-40B4-BE49-F238E27FC236}">
                <a16:creationId xmlns:a16="http://schemas.microsoft.com/office/drawing/2014/main" id="{7B31551A-4AFA-06DE-B939-E6EF6604E3B7}"/>
              </a:ext>
            </a:extLst>
          </p:cNvPr>
          <p:cNvCxnSpPr>
            <a:cxnSpLocks/>
            <a:stCxn id="5" idx="2"/>
            <a:endCxn id="13" idx="0"/>
          </p:cNvCxnSpPr>
          <p:nvPr/>
        </p:nvCxnSpPr>
        <p:spPr>
          <a:xfrm rot="16200000" flipH="1">
            <a:off x="7186167" y="4202967"/>
            <a:ext cx="872116" cy="1473493"/>
          </a:xfrm>
          <a:prstGeom prst="bentConnector3">
            <a:avLst>
              <a:gd name="adj1" fmla="val 6856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>
            <a:extLst>
              <a:ext uri="{FF2B5EF4-FFF2-40B4-BE49-F238E27FC236}">
                <a16:creationId xmlns:a16="http://schemas.microsoft.com/office/drawing/2014/main" id="{DBA2B9A5-E246-EFBF-E2AF-0FE23C237BD5}"/>
              </a:ext>
            </a:extLst>
          </p:cNvPr>
          <p:cNvSpPr/>
          <p:nvPr/>
        </p:nvSpPr>
        <p:spPr>
          <a:xfrm>
            <a:off x="5805479" y="2635394"/>
            <a:ext cx="2160000" cy="64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Úhradový tarif příslušný DRG skupině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B3D3DB74-26A8-6B78-CE52-5E4209B5850F}"/>
              </a:ext>
            </a:extLst>
          </p:cNvPr>
          <p:cNvSpPr/>
          <p:nvPr/>
        </p:nvSpPr>
        <p:spPr>
          <a:xfrm>
            <a:off x="9672240" y="5375850"/>
            <a:ext cx="1800000" cy="54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Při IZS 5 = 70 000 Kč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68 173 Kč</a:t>
            </a:r>
          </a:p>
        </p:txBody>
      </p:sp>
      <p:cxnSp>
        <p:nvCxnSpPr>
          <p:cNvPr id="17" name="Spojnice: pravoúhlá 16">
            <a:extLst>
              <a:ext uri="{FF2B5EF4-FFF2-40B4-BE49-F238E27FC236}">
                <a16:creationId xmlns:a16="http://schemas.microsoft.com/office/drawing/2014/main" id="{E883147E-A60B-7010-B5EF-BB39FCB60389}"/>
              </a:ext>
            </a:extLst>
          </p:cNvPr>
          <p:cNvCxnSpPr>
            <a:stCxn id="5" idx="2"/>
            <a:endCxn id="16" idx="0"/>
          </p:cNvCxnSpPr>
          <p:nvPr/>
        </p:nvCxnSpPr>
        <p:spPr>
          <a:xfrm rot="16200000" flipH="1">
            <a:off x="8292762" y="3096372"/>
            <a:ext cx="872194" cy="3686761"/>
          </a:xfrm>
          <a:prstGeom prst="bentConnector3">
            <a:avLst>
              <a:gd name="adj1" fmla="val 6856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5AFA7348-AA62-BF21-BAAF-D89F65B9CB0E}"/>
              </a:ext>
            </a:extLst>
          </p:cNvPr>
          <p:cNvCxnSpPr>
            <a:stCxn id="6" idx="3"/>
            <a:endCxn id="4" idx="1"/>
          </p:cNvCxnSpPr>
          <p:nvPr/>
        </p:nvCxnSpPr>
        <p:spPr>
          <a:xfrm>
            <a:off x="3280050" y="1735026"/>
            <a:ext cx="2525429" cy="4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>
            <a:extLst>
              <a:ext uri="{FF2B5EF4-FFF2-40B4-BE49-F238E27FC236}">
                <a16:creationId xmlns:a16="http://schemas.microsoft.com/office/drawing/2014/main" id="{383FE8D9-9CCA-EEB7-29E4-505F336691B6}"/>
              </a:ext>
            </a:extLst>
          </p:cNvPr>
          <p:cNvSpPr/>
          <p:nvPr/>
        </p:nvSpPr>
        <p:spPr>
          <a:xfrm>
            <a:off x="3695960" y="1368148"/>
            <a:ext cx="16662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kalkulace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0" name="Přímá spojnice se šipkou 19">
            <a:extLst>
              <a:ext uri="{FF2B5EF4-FFF2-40B4-BE49-F238E27FC236}">
                <a16:creationId xmlns:a16="http://schemas.microsoft.com/office/drawing/2014/main" id="{CBBB0851-E637-B4C8-2404-2CB4425EDF45}"/>
              </a:ext>
            </a:extLst>
          </p:cNvPr>
          <p:cNvCxnSpPr>
            <a:cxnSpLocks/>
            <a:stCxn id="4" idx="2"/>
            <a:endCxn id="15" idx="0"/>
          </p:cNvCxnSpPr>
          <p:nvPr/>
        </p:nvCxnSpPr>
        <p:spPr>
          <a:xfrm>
            <a:off x="6885479" y="2063132"/>
            <a:ext cx="0" cy="5722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44FD7ECD-A628-7E1C-05EE-685DCDB5D4BA}"/>
              </a:ext>
            </a:extLst>
          </p:cNvPr>
          <p:cNvCxnSpPr>
            <a:cxnSpLocks/>
            <a:stCxn id="15" idx="2"/>
            <a:endCxn id="5" idx="0"/>
          </p:cNvCxnSpPr>
          <p:nvPr/>
        </p:nvCxnSpPr>
        <p:spPr>
          <a:xfrm>
            <a:off x="6885479" y="3283394"/>
            <a:ext cx="0" cy="5722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bdélník 21">
            <a:extLst>
              <a:ext uri="{FF2B5EF4-FFF2-40B4-BE49-F238E27FC236}">
                <a16:creationId xmlns:a16="http://schemas.microsoft.com/office/drawing/2014/main" id="{AE24F3F2-A6A7-0049-BD00-F59CE47530B5}"/>
              </a:ext>
            </a:extLst>
          </p:cNvPr>
          <p:cNvSpPr/>
          <p:nvPr/>
        </p:nvSpPr>
        <p:spPr>
          <a:xfrm>
            <a:off x="4922904" y="2187110"/>
            <a:ext cx="17313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valorizace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35E0AE8E-D992-B349-9E54-FA585EC50410}"/>
              </a:ext>
            </a:extLst>
          </p:cNvPr>
          <p:cNvSpPr/>
          <p:nvPr/>
        </p:nvSpPr>
        <p:spPr>
          <a:xfrm>
            <a:off x="4746573" y="3411372"/>
            <a:ext cx="19077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normalizace nákladů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CDF1CB39-ADF9-6790-0923-5A539BAC1055}"/>
              </a:ext>
            </a:extLst>
          </p:cNvPr>
          <p:cNvSpPr/>
          <p:nvPr/>
        </p:nvSpPr>
        <p:spPr>
          <a:xfrm>
            <a:off x="5162713" y="4633965"/>
            <a:ext cx="14915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kalkulace úhrad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0C330A49-C6DC-4FC3-E3F6-E91D8393601D}"/>
              </a:ext>
            </a:extLst>
          </p:cNvPr>
          <p:cNvSpPr/>
          <p:nvPr/>
        </p:nvSpPr>
        <p:spPr>
          <a:xfrm>
            <a:off x="8026824" y="1442175"/>
            <a:ext cx="1137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55 702 Kč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CE128825-C5F0-90C5-A16F-1E337C0EC915}"/>
              </a:ext>
            </a:extLst>
          </p:cNvPr>
          <p:cNvSpPr/>
          <p:nvPr/>
        </p:nvSpPr>
        <p:spPr>
          <a:xfrm>
            <a:off x="8026824" y="2666437"/>
            <a:ext cx="1184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UT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63 473 Kč 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5D2F6AA4-4B6C-0B52-5169-A7E293046448}"/>
              </a:ext>
            </a:extLst>
          </p:cNvPr>
          <p:cNvSpPr/>
          <p:nvPr/>
        </p:nvSpPr>
        <p:spPr>
          <a:xfrm>
            <a:off x="8026824" y="3889030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RV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= 0,9739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bdélník 27">
            <a:extLst>
              <a:ext uri="{FF2B5EF4-FFF2-40B4-BE49-F238E27FC236}">
                <a16:creationId xmlns:a16="http://schemas.microsoft.com/office/drawing/2014/main" id="{1DCE0353-BDF2-B11B-C846-785F5D069571}"/>
              </a:ext>
            </a:extLst>
          </p:cNvPr>
          <p:cNvSpPr/>
          <p:nvPr/>
        </p:nvSpPr>
        <p:spPr>
          <a:xfrm>
            <a:off x="7100039" y="4632782"/>
            <a:ext cx="1416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RV * IZS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F16E1CCB-CF0B-A863-3F9F-2C345A001214}"/>
              </a:ext>
            </a:extLst>
          </p:cNvPr>
          <p:cNvSpPr/>
          <p:nvPr/>
        </p:nvSpPr>
        <p:spPr>
          <a:xfrm>
            <a:off x="360759" y="3113990"/>
            <a:ext cx="363249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HP = hospitalizační případ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PALP = poskytovatel akutní lůžkové péče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ÚHR = celková výše úhrady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CN = celkové náklady na 1 HP DRG skupiny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UT = valorizovaný úhradový tarif na rok 2021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RV = relativní váha DRG skupiny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IZS = individuální základní sazba poskytovatele</a:t>
            </a:r>
          </a:p>
        </p:txBody>
      </p:sp>
      <p:sp>
        <p:nvSpPr>
          <p:cNvPr id="30" name="Obdélník 29">
            <a:extLst>
              <a:ext uri="{FF2B5EF4-FFF2-40B4-BE49-F238E27FC236}">
                <a16:creationId xmlns:a16="http://schemas.microsoft.com/office/drawing/2014/main" id="{7080A3BD-0CAB-8CF3-6677-5EDBF1082AA8}"/>
              </a:ext>
            </a:extLst>
          </p:cNvPr>
          <p:cNvSpPr/>
          <p:nvPr/>
        </p:nvSpPr>
        <p:spPr>
          <a:xfrm>
            <a:off x="360759" y="2174281"/>
            <a:ext cx="4330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DRG skupina 07-I10-06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Odstranění žlučníku laparoskopicky pro jiné onemocnění mimo akutní zánět slinivky břišní u pacientů s CC=0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F070030-A7FB-853B-6AAC-D68EDDC22B6A}"/>
              </a:ext>
            </a:extLst>
          </p:cNvPr>
          <p:cNvSpPr txBox="1"/>
          <p:nvPr/>
        </p:nvSpPr>
        <p:spPr>
          <a:xfrm>
            <a:off x="9373837" y="1384144"/>
            <a:ext cx="2792040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Úhrada ALP formou případového paušálu s individuální základní sazbou umožňuje individuální úhradu jednotlivých HP se zohledněním rozdílné nákladovosti poskytovatelů ALP (formou individuální základní sazby).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Přepočet historických základních sazeb však nemusí dobře odpovídat současnému zvyšování nákladů na ALP a může tak vést k finančnímu podhodnocení některých nemocnic.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F4171D0B-4BEC-51DB-C89A-A1DC56CFB8BE}"/>
              </a:ext>
            </a:extLst>
          </p:cNvPr>
          <p:cNvSpPr txBox="1"/>
          <p:nvPr/>
        </p:nvSpPr>
        <p:spPr>
          <a:xfrm>
            <a:off x="6384673" y="5962564"/>
            <a:ext cx="57354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** Střední základní sazba definovaná ÚV pro rok 2022 pro ALP vyčleněnou z úhradového paušálu.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421E0F69-DCC6-E05F-8401-8B9258C2998C}"/>
              </a:ext>
            </a:extLst>
          </p:cNvPr>
          <p:cNvSpPr txBox="1"/>
          <p:nvPr/>
        </p:nvSpPr>
        <p:spPr>
          <a:xfrm>
            <a:off x="97180" y="5953348"/>
            <a:ext cx="68870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 Minimální základní sazba dle pravidel pro ALP vyčleněnou z úhradového paušálu v ÚV pro rok 2022.</a:t>
            </a:r>
          </a:p>
        </p:txBody>
      </p:sp>
      <p:sp>
        <p:nvSpPr>
          <p:cNvPr id="34" name="Obdélník 33">
            <a:extLst>
              <a:ext uri="{FF2B5EF4-FFF2-40B4-BE49-F238E27FC236}">
                <a16:creationId xmlns:a16="http://schemas.microsoft.com/office/drawing/2014/main" id="{AF33AEA4-FC03-90C8-0212-988BD1CBAD2F}"/>
              </a:ext>
            </a:extLst>
          </p:cNvPr>
          <p:cNvSpPr/>
          <p:nvPr/>
        </p:nvSpPr>
        <p:spPr>
          <a:xfrm>
            <a:off x="2386328" y="2729099"/>
            <a:ext cx="8258530" cy="188191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Nemocnice s nižší základní sazbou, což jsou zejména nemocnice okresního typu, se výší úhrad v roce 2022 nedostaly ani na úroveň průměrných nákladů v rámci RN za rok 2019.</a:t>
            </a:r>
          </a:p>
        </p:txBody>
      </p:sp>
    </p:spTree>
    <p:extLst>
      <p:ext uri="{BB962C8B-B14F-4D97-AF65-F5344CB8AC3E}">
        <p14:creationId xmlns:p14="http://schemas.microsoft.com/office/powerpoint/2010/main" val="3126664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07CAD5B4-434B-B628-982B-196CEFB75478}"/>
              </a:ext>
            </a:extLst>
          </p:cNvPr>
          <p:cNvSpPr txBox="1"/>
          <p:nvPr/>
        </p:nvSpPr>
        <p:spPr>
          <a:xfrm>
            <a:off x="218983" y="979071"/>
            <a:ext cx="117540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Úhradová vyhláška navýšila objem péče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hrazené dle případových paušálů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z 3,4 % v roce 2022 na 24,7 % v roce 2025.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B4B94D8B-AD5F-B688-ACF9-25CDEDE3A955}"/>
              </a:ext>
            </a:extLst>
          </p:cNvPr>
          <p:cNvSpPr/>
          <p:nvPr/>
        </p:nvSpPr>
        <p:spPr>
          <a:xfrm>
            <a:off x="4978400" y="3911600"/>
            <a:ext cx="2235200" cy="701040"/>
          </a:xfrm>
          <a:prstGeom prst="downArrow">
            <a:avLst/>
          </a:prstGeom>
          <a:solidFill>
            <a:srgbClr val="2E5980"/>
          </a:solidFill>
          <a:ln>
            <a:solidFill>
              <a:srgbClr val="2E59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938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3E70938-F209-F361-8B8B-6939CC5A8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180" y="202685"/>
            <a:ext cx="11851640" cy="1044536"/>
          </a:xfrm>
        </p:spPr>
        <p:txBody>
          <a:bodyPr>
            <a:normAutofit/>
          </a:bodyPr>
          <a:lstStyle/>
          <a:p>
            <a:r>
              <a:rPr lang="cs-CZ" sz="2800" b="1" dirty="0">
                <a:latin typeface="+mn-lt"/>
              </a:rPr>
              <a:t>Vývoj objemu CM a úhrad v letech 2022-2025 dle segmentu úhrady v ÚV</a:t>
            </a:r>
            <a:br>
              <a:rPr lang="cs-CZ" sz="2800" b="1" dirty="0">
                <a:latin typeface="+mn-lt"/>
              </a:rPr>
            </a:br>
            <a:r>
              <a:rPr lang="cs-CZ" sz="2800" b="0" dirty="0">
                <a:latin typeface="+mn-lt"/>
              </a:rPr>
              <a:t>(dle ÚV na rok 2025)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D982E9C-F450-0AA4-9002-969350C8E2A6}"/>
              </a:ext>
            </a:extLst>
          </p:cNvPr>
          <p:cNvSpPr txBox="1"/>
          <p:nvPr/>
        </p:nvSpPr>
        <p:spPr>
          <a:xfrm>
            <a:off x="8436040" y="4617491"/>
            <a:ext cx="18653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Paušální úhrada 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(individuální základní sazba)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1925B954-C19F-1282-E025-8984DD6D2B6E}"/>
              </a:ext>
            </a:extLst>
          </p:cNvPr>
          <p:cNvSpPr txBox="1"/>
          <p:nvPr/>
        </p:nvSpPr>
        <p:spPr>
          <a:xfrm>
            <a:off x="8436040" y="3365545"/>
            <a:ext cx="18653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Vyčleněné z paušálu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(sbližující se základní sazba)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36140B45-0C42-7E53-4ACD-F0E81B3F040C}"/>
              </a:ext>
            </a:extLst>
          </p:cNvPr>
          <p:cNvSpPr txBox="1"/>
          <p:nvPr/>
        </p:nvSpPr>
        <p:spPr>
          <a:xfrm>
            <a:off x="8436040" y="2400495"/>
            <a:ext cx="18653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Úhradový tarif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(jednotná základní sazba)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25" name="Graf 24">
            <a:extLst>
              <a:ext uri="{FF2B5EF4-FFF2-40B4-BE49-F238E27FC236}">
                <a16:creationId xmlns:a16="http://schemas.microsoft.com/office/drawing/2014/main" id="{65937FDA-7372-0269-63D5-16A4E85A35C2}"/>
              </a:ext>
            </a:extLst>
          </p:cNvPr>
          <p:cNvGraphicFramePr/>
          <p:nvPr/>
        </p:nvGraphicFramePr>
        <p:xfrm>
          <a:off x="518166" y="2240958"/>
          <a:ext cx="3600000" cy="399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TextovéPole 25">
            <a:extLst>
              <a:ext uri="{FF2B5EF4-FFF2-40B4-BE49-F238E27FC236}">
                <a16:creationId xmlns:a16="http://schemas.microsoft.com/office/drawing/2014/main" id="{3EFC7358-FCFE-37B9-6CAE-3A6246FFCAE4}"/>
              </a:ext>
            </a:extLst>
          </p:cNvPr>
          <p:cNvSpPr txBox="1"/>
          <p:nvPr/>
        </p:nvSpPr>
        <p:spPr>
          <a:xfrm>
            <a:off x="198895" y="1187769"/>
            <a:ext cx="4696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výsledků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Modelace pro roky 2024 a 2025 vycházela z výsledku modelací k úhradovým vyhláškám na roky 2024 a 2025.</a:t>
            </a:r>
          </a:p>
        </p:txBody>
      </p:sp>
      <p:graphicFrame>
        <p:nvGraphicFramePr>
          <p:cNvPr id="27" name="Graf 26">
            <a:extLst>
              <a:ext uri="{FF2B5EF4-FFF2-40B4-BE49-F238E27FC236}">
                <a16:creationId xmlns:a16="http://schemas.microsoft.com/office/drawing/2014/main" id="{E9DB916A-8AC5-E349-6218-172F7785A1A7}"/>
              </a:ext>
            </a:extLst>
          </p:cNvPr>
          <p:cNvGraphicFramePr/>
          <p:nvPr/>
        </p:nvGraphicFramePr>
        <p:xfrm>
          <a:off x="4440356" y="2240958"/>
          <a:ext cx="3600000" cy="399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ovéPole 27">
            <a:extLst>
              <a:ext uri="{FF2B5EF4-FFF2-40B4-BE49-F238E27FC236}">
                <a16:creationId xmlns:a16="http://schemas.microsoft.com/office/drawing/2014/main" id="{610C3A77-B9DF-ABBF-6EA5-E528ABD1407C}"/>
              </a:ext>
            </a:extLst>
          </p:cNvPr>
          <p:cNvSpPr txBox="1"/>
          <p:nvPr/>
        </p:nvSpPr>
        <p:spPr>
          <a:xfrm rot="16200000">
            <a:off x="-773226" y="3915808"/>
            <a:ext cx="228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case-mix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082191CF-1103-C838-6DCC-C26801FDB25A}"/>
              </a:ext>
            </a:extLst>
          </p:cNvPr>
          <p:cNvSpPr txBox="1"/>
          <p:nvPr/>
        </p:nvSpPr>
        <p:spPr>
          <a:xfrm rot="16200000">
            <a:off x="3225216" y="3790797"/>
            <a:ext cx="228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úhrady</a:t>
            </a:r>
          </a:p>
        </p:txBody>
      </p:sp>
      <p:sp>
        <p:nvSpPr>
          <p:cNvPr id="30" name="Pravá složená závorka 29">
            <a:extLst>
              <a:ext uri="{FF2B5EF4-FFF2-40B4-BE49-F238E27FC236}">
                <a16:creationId xmlns:a16="http://schemas.microsoft.com/office/drawing/2014/main" id="{A1C4E7DF-C7DC-6FF0-25C5-D168E9B22EA9}"/>
              </a:ext>
            </a:extLst>
          </p:cNvPr>
          <p:cNvSpPr/>
          <p:nvPr/>
        </p:nvSpPr>
        <p:spPr>
          <a:xfrm>
            <a:off x="7996611" y="4286693"/>
            <a:ext cx="393066" cy="1483613"/>
          </a:xfrm>
          <a:prstGeom prst="rightBrac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Pravá složená závorka 30">
            <a:extLst>
              <a:ext uri="{FF2B5EF4-FFF2-40B4-BE49-F238E27FC236}">
                <a16:creationId xmlns:a16="http://schemas.microsoft.com/office/drawing/2014/main" id="{1576B3D7-EBBD-4FAE-4A50-85BDAB1A6187}"/>
              </a:ext>
            </a:extLst>
          </p:cNvPr>
          <p:cNvSpPr/>
          <p:nvPr/>
        </p:nvSpPr>
        <p:spPr>
          <a:xfrm>
            <a:off x="7996611" y="3261479"/>
            <a:ext cx="393066" cy="1007636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Pravá složená závorka 31">
            <a:extLst>
              <a:ext uri="{FF2B5EF4-FFF2-40B4-BE49-F238E27FC236}">
                <a16:creationId xmlns:a16="http://schemas.microsoft.com/office/drawing/2014/main" id="{714134F7-9915-46D1-6667-809A9B2A0526}"/>
              </a:ext>
            </a:extLst>
          </p:cNvPr>
          <p:cNvSpPr/>
          <p:nvPr/>
        </p:nvSpPr>
        <p:spPr>
          <a:xfrm>
            <a:off x="8013244" y="2423687"/>
            <a:ext cx="393066" cy="820213"/>
          </a:xfrm>
          <a:prstGeom prst="righ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2EA54195-F93A-421A-245E-97E45E56B247}"/>
              </a:ext>
            </a:extLst>
          </p:cNvPr>
          <p:cNvSpPr txBox="1"/>
          <p:nvPr/>
        </p:nvSpPr>
        <p:spPr>
          <a:xfrm>
            <a:off x="6776514" y="6010775"/>
            <a:ext cx="2286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Rok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7A0B8159-0EEE-F7F0-246B-F39979D7741D}"/>
              </a:ext>
            </a:extLst>
          </p:cNvPr>
          <p:cNvSpPr txBox="1"/>
          <p:nvPr/>
        </p:nvSpPr>
        <p:spPr>
          <a:xfrm>
            <a:off x="2865466" y="6010775"/>
            <a:ext cx="2286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Rok</a:t>
            </a:r>
          </a:p>
        </p:txBody>
      </p:sp>
      <p:graphicFrame>
        <p:nvGraphicFramePr>
          <p:cNvPr id="35" name="Tabulka 34">
            <a:extLst>
              <a:ext uri="{FF2B5EF4-FFF2-40B4-BE49-F238E27FC236}">
                <a16:creationId xmlns:a16="http://schemas.microsoft.com/office/drawing/2014/main" id="{D812831B-3870-5C1D-2CCB-D3903ADE9289}"/>
              </a:ext>
            </a:extLst>
          </p:cNvPr>
          <p:cNvGraphicFramePr>
            <a:graphicFrameLocks noGrp="1"/>
          </p:cNvGraphicFramePr>
          <p:nvPr/>
        </p:nvGraphicFramePr>
        <p:xfrm>
          <a:off x="8436319" y="995058"/>
          <a:ext cx="3518966" cy="1166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0369">
                  <a:extLst>
                    <a:ext uri="{9D8B030D-6E8A-4147-A177-3AD203B41FA5}">
                      <a16:colId xmlns:a16="http://schemas.microsoft.com/office/drawing/2014/main" val="3709542543"/>
                    </a:ext>
                  </a:extLst>
                </a:gridCol>
                <a:gridCol w="1928597">
                  <a:extLst>
                    <a:ext uri="{9D8B030D-6E8A-4147-A177-3AD203B41FA5}">
                      <a16:colId xmlns:a16="http://schemas.microsoft.com/office/drawing/2014/main" val="419959027"/>
                    </a:ext>
                  </a:extLst>
                </a:gridCol>
              </a:tblGrid>
              <a:tr h="2880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Celková úhrada za 3 uvažované segmenty*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[K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27828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cs-CZ" sz="1400" b="1" u="none" strike="noStrike" dirty="0">
                          <a:effectLst/>
                        </a:rPr>
                        <a:t>Rok 2022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125,3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miliard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8957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cs-CZ" sz="1400" b="1" u="none" strike="noStrike" dirty="0">
                          <a:effectLst/>
                        </a:rPr>
                        <a:t>Rok 2023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u="none" strike="noStrike" dirty="0">
                          <a:effectLst/>
                          <a:latin typeface="+mn-lt"/>
                        </a:rPr>
                        <a:t>136,5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miliard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949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u="none" strike="noStrike" dirty="0">
                          <a:effectLst/>
                        </a:rPr>
                        <a:t>Rok 2024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145,4 miliard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55298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7200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146,0 miliard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146381"/>
                  </a:ext>
                </a:extLst>
              </a:tr>
            </a:tbl>
          </a:graphicData>
        </a:graphic>
      </p:graphicFrame>
      <p:sp>
        <p:nvSpPr>
          <p:cNvPr id="36" name="TextovéPole 35">
            <a:extLst>
              <a:ext uri="{FF2B5EF4-FFF2-40B4-BE49-F238E27FC236}">
                <a16:creationId xmlns:a16="http://schemas.microsoft.com/office/drawing/2014/main" id="{E8531F7F-EEB3-B608-E559-41C290BE79F7}"/>
              </a:ext>
            </a:extLst>
          </p:cNvPr>
          <p:cNvSpPr txBox="1"/>
          <p:nvPr/>
        </p:nvSpPr>
        <p:spPr>
          <a:xfrm>
            <a:off x="10360299" y="2491734"/>
            <a:ext cx="1692000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Open-sans-light"/>
                <a:ea typeface="+mn-ea"/>
                <a:cs typeface="+mn-cs"/>
              </a:rPr>
              <a:t>Ø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ZS v roce 2025</a:t>
            </a:r>
            <a:b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84 050,- Kč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C388B9EB-59ED-D2E8-9470-01238F736156}"/>
              </a:ext>
            </a:extLst>
          </p:cNvPr>
          <p:cNvSpPr txBox="1"/>
          <p:nvPr/>
        </p:nvSpPr>
        <p:spPr>
          <a:xfrm>
            <a:off x="10360299" y="3517448"/>
            <a:ext cx="1692000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-sans-light"/>
                <a:ea typeface="+mn-ea"/>
                <a:cs typeface="+mn-cs"/>
              </a:rPr>
              <a:t>Ø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ZS v roce 2025</a:t>
            </a:r>
            <a:b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82 054,- Kč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6E70B104-DDF2-86A7-7876-0A661DE49E52}"/>
              </a:ext>
            </a:extLst>
          </p:cNvPr>
          <p:cNvSpPr txBox="1"/>
          <p:nvPr/>
        </p:nvSpPr>
        <p:spPr>
          <a:xfrm>
            <a:off x="10360299" y="4733247"/>
            <a:ext cx="1692000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-sans-light"/>
                <a:ea typeface="+mn-ea"/>
                <a:cs typeface="+mn-cs"/>
              </a:rPr>
              <a:t>Ø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ZS v roce 2025 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76 045,- Kč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7F211485-3343-9760-F6EE-1F9B947D4DD0}"/>
              </a:ext>
            </a:extLst>
          </p:cNvPr>
          <p:cNvSpPr txBox="1"/>
          <p:nvPr/>
        </p:nvSpPr>
        <p:spPr>
          <a:xfrm>
            <a:off x="8441300" y="5955761"/>
            <a:ext cx="30916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Odhad objemu úhrad bez </a:t>
            </a:r>
            <a:r>
              <a:rPr kumimoji="0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extramurálu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4353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3">
            <a:extLst>
              <a:ext uri="{FF2B5EF4-FFF2-40B4-BE49-F238E27FC236}">
                <a16:creationId xmlns:a16="http://schemas.microsoft.com/office/drawing/2014/main" id="{0DF44BAE-246B-FC5D-7603-D616A83D9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87" y="314719"/>
            <a:ext cx="11075349" cy="1163340"/>
          </a:xfrm>
        </p:spPr>
        <p:txBody>
          <a:bodyPr anchor="t">
            <a:norm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</a:rPr>
              <a:t>Kategorizace DRG skupin s ohledem na postavení v ÚV na rok 2024 a 2025 a objem předpokládaných </a:t>
            </a:r>
            <a:r>
              <a:rPr lang="cs-CZ" sz="2800" b="1" u="sng" dirty="0">
                <a:solidFill>
                  <a:srgbClr val="D71440"/>
                </a:solidFill>
                <a:latin typeface="+mn-lt"/>
              </a:rPr>
              <a:t>úhrad</a:t>
            </a:r>
            <a:r>
              <a:rPr lang="cs-CZ" sz="2800" b="1" dirty="0">
                <a:solidFill>
                  <a:srgbClr val="D71440"/>
                </a:solidFill>
                <a:latin typeface="+mn-lt"/>
              </a:rPr>
              <a:t> v roce 2025*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7F742A27-9C86-F54D-BD52-D5D4F663E3ED}"/>
              </a:ext>
            </a:extLst>
          </p:cNvPr>
          <p:cNvSpPr txBox="1"/>
          <p:nvPr/>
        </p:nvSpPr>
        <p:spPr>
          <a:xfrm>
            <a:off x="9674932" y="1525094"/>
            <a:ext cx="2746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ÚV 2025</a:t>
            </a:r>
          </a:p>
        </p:txBody>
      </p:sp>
      <p:graphicFrame>
        <p:nvGraphicFramePr>
          <p:cNvPr id="48" name="Graf 47">
            <a:extLst>
              <a:ext uri="{FF2B5EF4-FFF2-40B4-BE49-F238E27FC236}">
                <a16:creationId xmlns:a16="http://schemas.microsoft.com/office/drawing/2014/main" id="{982692D5-D9A9-E050-2581-37335A321276}"/>
              </a:ext>
            </a:extLst>
          </p:cNvPr>
          <p:cNvGraphicFramePr/>
          <p:nvPr/>
        </p:nvGraphicFramePr>
        <p:xfrm>
          <a:off x="7820523" y="1872514"/>
          <a:ext cx="2106798" cy="1761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Obdélník 48">
            <a:extLst>
              <a:ext uri="{FF2B5EF4-FFF2-40B4-BE49-F238E27FC236}">
                <a16:creationId xmlns:a16="http://schemas.microsoft.com/office/drawing/2014/main" id="{A0812B49-DE00-A31B-A9A1-6038CAF3CD21}"/>
              </a:ext>
            </a:extLst>
          </p:cNvPr>
          <p:cNvSpPr/>
          <p:nvPr/>
        </p:nvSpPr>
        <p:spPr>
          <a:xfrm>
            <a:off x="505092" y="1632292"/>
            <a:ext cx="2176531" cy="62513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DRG skupiny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systému CZ-DRG</a:t>
            </a:r>
          </a:p>
        </p:txBody>
      </p:sp>
      <p:sp>
        <p:nvSpPr>
          <p:cNvPr id="50" name="Obdélník 49">
            <a:extLst>
              <a:ext uri="{FF2B5EF4-FFF2-40B4-BE49-F238E27FC236}">
                <a16:creationId xmlns:a16="http://schemas.microsoft.com/office/drawing/2014/main" id="{9DBD39DD-9061-C5D5-5D4A-62A6CED8054F}"/>
              </a:ext>
            </a:extLst>
          </p:cNvPr>
          <p:cNvSpPr/>
          <p:nvPr/>
        </p:nvSpPr>
        <p:spPr>
          <a:xfrm>
            <a:off x="2971800" y="2488643"/>
            <a:ext cx="1647825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Paušální úhrada</a:t>
            </a:r>
          </a:p>
        </p:txBody>
      </p:sp>
      <p:sp>
        <p:nvSpPr>
          <p:cNvPr id="51" name="Obdélník 50">
            <a:extLst>
              <a:ext uri="{FF2B5EF4-FFF2-40B4-BE49-F238E27FC236}">
                <a16:creationId xmlns:a16="http://schemas.microsoft.com/office/drawing/2014/main" id="{8D40491E-276C-F714-7A64-6DB3174B83EA}"/>
              </a:ext>
            </a:extLst>
          </p:cNvPr>
          <p:cNvSpPr/>
          <p:nvPr/>
        </p:nvSpPr>
        <p:spPr>
          <a:xfrm>
            <a:off x="2971800" y="4448381"/>
            <a:ext cx="1647825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Paušální úhrada</a:t>
            </a:r>
          </a:p>
        </p:txBody>
      </p:sp>
      <p:sp>
        <p:nvSpPr>
          <p:cNvPr id="52" name="Obdélník 51">
            <a:extLst>
              <a:ext uri="{FF2B5EF4-FFF2-40B4-BE49-F238E27FC236}">
                <a16:creationId xmlns:a16="http://schemas.microsoft.com/office/drawing/2014/main" id="{B338E173-12AB-542C-4F70-1065252BE789}"/>
              </a:ext>
            </a:extLst>
          </p:cNvPr>
          <p:cNvSpPr/>
          <p:nvPr/>
        </p:nvSpPr>
        <p:spPr>
          <a:xfrm>
            <a:off x="2971800" y="3718935"/>
            <a:ext cx="1647825" cy="468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Vyčleněné z paušálu</a:t>
            </a:r>
          </a:p>
        </p:txBody>
      </p:sp>
      <p:sp>
        <p:nvSpPr>
          <p:cNvPr id="53" name="Obdélník 52">
            <a:extLst>
              <a:ext uri="{FF2B5EF4-FFF2-40B4-BE49-F238E27FC236}">
                <a16:creationId xmlns:a16="http://schemas.microsoft.com/office/drawing/2014/main" id="{E3DBB91A-C5AD-2C22-436E-86F7D254E4EE}"/>
              </a:ext>
            </a:extLst>
          </p:cNvPr>
          <p:cNvSpPr/>
          <p:nvPr/>
        </p:nvSpPr>
        <p:spPr>
          <a:xfrm>
            <a:off x="2971800" y="4987327"/>
            <a:ext cx="1647825" cy="468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Vyčleněné z paušálu</a:t>
            </a:r>
          </a:p>
        </p:txBody>
      </p:sp>
      <p:cxnSp>
        <p:nvCxnSpPr>
          <p:cNvPr id="54" name="Spojnice: pravoúhlá 53">
            <a:extLst>
              <a:ext uri="{FF2B5EF4-FFF2-40B4-BE49-F238E27FC236}">
                <a16:creationId xmlns:a16="http://schemas.microsoft.com/office/drawing/2014/main" id="{E29EC4E3-FD84-BAA2-D718-AE41EE24E759}"/>
              </a:ext>
            </a:extLst>
          </p:cNvPr>
          <p:cNvCxnSpPr>
            <a:cxnSpLocks/>
            <a:stCxn id="49" idx="2"/>
            <a:endCxn id="50" idx="1"/>
          </p:cNvCxnSpPr>
          <p:nvPr/>
        </p:nvCxnSpPr>
        <p:spPr>
          <a:xfrm rot="16200000" flipH="1">
            <a:off x="2049971" y="1800813"/>
            <a:ext cx="465217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pojnice: pravoúhlá 54">
            <a:extLst>
              <a:ext uri="{FF2B5EF4-FFF2-40B4-BE49-F238E27FC236}">
                <a16:creationId xmlns:a16="http://schemas.microsoft.com/office/drawing/2014/main" id="{99FE22C2-8B80-08EF-5FCA-7D8CCCB65507}"/>
              </a:ext>
            </a:extLst>
          </p:cNvPr>
          <p:cNvCxnSpPr>
            <a:cxnSpLocks/>
            <a:stCxn id="49" idx="2"/>
            <a:endCxn id="52" idx="1"/>
          </p:cNvCxnSpPr>
          <p:nvPr/>
        </p:nvCxnSpPr>
        <p:spPr>
          <a:xfrm rot="16200000" flipH="1">
            <a:off x="1434825" y="2415959"/>
            <a:ext cx="1695509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pojnice: pravoúhlá 55">
            <a:extLst>
              <a:ext uri="{FF2B5EF4-FFF2-40B4-BE49-F238E27FC236}">
                <a16:creationId xmlns:a16="http://schemas.microsoft.com/office/drawing/2014/main" id="{9B844C5B-B1DC-DF9E-ED86-1082D1B257F1}"/>
              </a:ext>
            </a:extLst>
          </p:cNvPr>
          <p:cNvCxnSpPr>
            <a:cxnSpLocks/>
            <a:stCxn id="49" idx="2"/>
            <a:endCxn id="51" idx="1"/>
          </p:cNvCxnSpPr>
          <p:nvPr/>
        </p:nvCxnSpPr>
        <p:spPr>
          <a:xfrm rot="16200000" flipH="1">
            <a:off x="1070102" y="2780682"/>
            <a:ext cx="2424955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pojnice: pravoúhlá 56">
            <a:extLst>
              <a:ext uri="{FF2B5EF4-FFF2-40B4-BE49-F238E27FC236}">
                <a16:creationId xmlns:a16="http://schemas.microsoft.com/office/drawing/2014/main" id="{9E64D1DF-04F5-D169-C5AB-E63FC2CADD16}"/>
              </a:ext>
            </a:extLst>
          </p:cNvPr>
          <p:cNvCxnSpPr>
            <a:cxnSpLocks/>
            <a:stCxn id="49" idx="2"/>
            <a:endCxn id="53" idx="1"/>
          </p:cNvCxnSpPr>
          <p:nvPr/>
        </p:nvCxnSpPr>
        <p:spPr>
          <a:xfrm rot="16200000" flipH="1">
            <a:off x="800629" y="3050155"/>
            <a:ext cx="2963901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0552BD13-25B0-FC80-4699-299B0716B23E}"/>
              </a:ext>
            </a:extLst>
          </p:cNvPr>
          <p:cNvSpPr txBox="1"/>
          <p:nvPr/>
        </p:nvSpPr>
        <p:spPr>
          <a:xfrm>
            <a:off x="6588699" y="2482170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66 099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mil. Kč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46499249-D15A-6FBC-122B-AE2CD178D852}"/>
              </a:ext>
            </a:extLst>
          </p:cNvPr>
          <p:cNvSpPr/>
          <p:nvPr/>
        </p:nvSpPr>
        <p:spPr>
          <a:xfrm>
            <a:off x="2971800" y="5526271"/>
            <a:ext cx="1647825" cy="468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Případový paušál</a:t>
            </a:r>
          </a:p>
        </p:txBody>
      </p:sp>
      <p:cxnSp>
        <p:nvCxnSpPr>
          <p:cNvPr id="60" name="Spojnice: pravoúhlá 59">
            <a:extLst>
              <a:ext uri="{FF2B5EF4-FFF2-40B4-BE49-F238E27FC236}">
                <a16:creationId xmlns:a16="http://schemas.microsoft.com/office/drawing/2014/main" id="{6E07D38D-D2C5-7A79-F085-7D17508F4C36}"/>
              </a:ext>
            </a:extLst>
          </p:cNvPr>
          <p:cNvCxnSpPr>
            <a:cxnSpLocks/>
            <a:stCxn id="49" idx="2"/>
            <a:endCxn id="59" idx="1"/>
          </p:cNvCxnSpPr>
          <p:nvPr/>
        </p:nvCxnSpPr>
        <p:spPr>
          <a:xfrm rot="16200000" flipH="1">
            <a:off x="531157" y="3319627"/>
            <a:ext cx="3502845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bdélník 60">
            <a:extLst>
              <a:ext uri="{FF2B5EF4-FFF2-40B4-BE49-F238E27FC236}">
                <a16:creationId xmlns:a16="http://schemas.microsoft.com/office/drawing/2014/main" id="{87CE9119-8D75-C269-ED5B-15FC3D4331CD}"/>
              </a:ext>
            </a:extLst>
          </p:cNvPr>
          <p:cNvSpPr/>
          <p:nvPr/>
        </p:nvSpPr>
        <p:spPr>
          <a:xfrm>
            <a:off x="2971800" y="3179989"/>
            <a:ext cx="1647825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Paušální úhrada</a:t>
            </a:r>
          </a:p>
        </p:txBody>
      </p:sp>
      <p:cxnSp>
        <p:nvCxnSpPr>
          <p:cNvPr id="62" name="Spojnice: pravoúhlá 61">
            <a:extLst>
              <a:ext uri="{FF2B5EF4-FFF2-40B4-BE49-F238E27FC236}">
                <a16:creationId xmlns:a16="http://schemas.microsoft.com/office/drawing/2014/main" id="{CBB7F850-D91A-1728-5BEE-C3017BEFD3C6}"/>
              </a:ext>
            </a:extLst>
          </p:cNvPr>
          <p:cNvCxnSpPr>
            <a:cxnSpLocks/>
            <a:stCxn id="49" idx="2"/>
            <a:endCxn id="61" idx="1"/>
          </p:cNvCxnSpPr>
          <p:nvPr/>
        </p:nvCxnSpPr>
        <p:spPr>
          <a:xfrm rot="16200000" flipH="1">
            <a:off x="1704298" y="2146486"/>
            <a:ext cx="1156563" cy="1378442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DD6E4834-FD2A-539E-DF9B-DA847E1D9336}"/>
              </a:ext>
            </a:extLst>
          </p:cNvPr>
          <p:cNvSpPr txBox="1"/>
          <p:nvPr/>
        </p:nvSpPr>
        <p:spPr>
          <a:xfrm>
            <a:off x="110927" y="3689391"/>
            <a:ext cx="1335363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*Částka 146 mld. odpovídá výsledku modelace z návrhu ÚV na rok 2025 dle úhradových dat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 ZP za rok 2023. Rozpočet na jednotlivé segmenty byl následně proveden pomocí CM příslušející jednotlivým DRG skupinám.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05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bdélník 63">
            <a:extLst>
              <a:ext uri="{FF2B5EF4-FFF2-40B4-BE49-F238E27FC236}">
                <a16:creationId xmlns:a16="http://schemas.microsoft.com/office/drawing/2014/main" id="{F74965C3-10A5-7015-C5EC-1CDC4321521D}"/>
              </a:ext>
            </a:extLst>
          </p:cNvPr>
          <p:cNvSpPr/>
          <p:nvPr/>
        </p:nvSpPr>
        <p:spPr>
          <a:xfrm>
            <a:off x="4920569" y="2488643"/>
            <a:ext cx="1647825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Paušální úhrada</a:t>
            </a:r>
          </a:p>
        </p:txBody>
      </p:sp>
      <p:sp>
        <p:nvSpPr>
          <p:cNvPr id="65" name="Obdélník 64">
            <a:extLst>
              <a:ext uri="{FF2B5EF4-FFF2-40B4-BE49-F238E27FC236}">
                <a16:creationId xmlns:a16="http://schemas.microsoft.com/office/drawing/2014/main" id="{F2B696C7-0165-E050-86C8-64C1D489415D}"/>
              </a:ext>
            </a:extLst>
          </p:cNvPr>
          <p:cNvSpPr/>
          <p:nvPr/>
        </p:nvSpPr>
        <p:spPr>
          <a:xfrm>
            <a:off x="4920569" y="4448381"/>
            <a:ext cx="1647825" cy="468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Případový paušál</a:t>
            </a:r>
          </a:p>
        </p:txBody>
      </p:sp>
      <p:sp>
        <p:nvSpPr>
          <p:cNvPr id="66" name="Obdélník 65">
            <a:extLst>
              <a:ext uri="{FF2B5EF4-FFF2-40B4-BE49-F238E27FC236}">
                <a16:creationId xmlns:a16="http://schemas.microsoft.com/office/drawing/2014/main" id="{ECEAF7CE-E88F-0958-137F-6A5A2E723A6E}"/>
              </a:ext>
            </a:extLst>
          </p:cNvPr>
          <p:cNvSpPr/>
          <p:nvPr/>
        </p:nvSpPr>
        <p:spPr>
          <a:xfrm>
            <a:off x="4920569" y="3718935"/>
            <a:ext cx="1647825" cy="468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Vyčleněné z paušálu</a:t>
            </a:r>
          </a:p>
        </p:txBody>
      </p:sp>
      <p:sp>
        <p:nvSpPr>
          <p:cNvPr id="67" name="Obdélník 66">
            <a:extLst>
              <a:ext uri="{FF2B5EF4-FFF2-40B4-BE49-F238E27FC236}">
                <a16:creationId xmlns:a16="http://schemas.microsoft.com/office/drawing/2014/main" id="{0D6936FB-705C-08A6-4921-EB09349C94F4}"/>
              </a:ext>
            </a:extLst>
          </p:cNvPr>
          <p:cNvSpPr/>
          <p:nvPr/>
        </p:nvSpPr>
        <p:spPr>
          <a:xfrm>
            <a:off x="4920569" y="4987327"/>
            <a:ext cx="1647825" cy="468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Případový paušál</a:t>
            </a:r>
          </a:p>
        </p:txBody>
      </p:sp>
      <p:sp>
        <p:nvSpPr>
          <p:cNvPr id="68" name="Obdélník 67">
            <a:extLst>
              <a:ext uri="{FF2B5EF4-FFF2-40B4-BE49-F238E27FC236}">
                <a16:creationId xmlns:a16="http://schemas.microsoft.com/office/drawing/2014/main" id="{B6953F93-AE7C-561F-F8FB-57FB853B13F7}"/>
              </a:ext>
            </a:extLst>
          </p:cNvPr>
          <p:cNvSpPr/>
          <p:nvPr/>
        </p:nvSpPr>
        <p:spPr>
          <a:xfrm>
            <a:off x="4920569" y="5526271"/>
            <a:ext cx="1647825" cy="468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Případový paušál</a:t>
            </a:r>
          </a:p>
        </p:txBody>
      </p:sp>
      <p:sp>
        <p:nvSpPr>
          <p:cNvPr id="69" name="Obdélník 68">
            <a:extLst>
              <a:ext uri="{FF2B5EF4-FFF2-40B4-BE49-F238E27FC236}">
                <a16:creationId xmlns:a16="http://schemas.microsoft.com/office/drawing/2014/main" id="{481BFE4D-3041-30BE-9F2F-0EF0B708FD52}"/>
              </a:ext>
            </a:extLst>
          </p:cNvPr>
          <p:cNvSpPr/>
          <p:nvPr/>
        </p:nvSpPr>
        <p:spPr>
          <a:xfrm>
            <a:off x="4920569" y="3179989"/>
            <a:ext cx="1647825" cy="468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Vyčleněné z paušálu</a:t>
            </a:r>
          </a:p>
        </p:txBody>
      </p:sp>
      <p:sp>
        <p:nvSpPr>
          <p:cNvPr id="70" name="TextovéPole 69">
            <a:extLst>
              <a:ext uri="{FF2B5EF4-FFF2-40B4-BE49-F238E27FC236}">
                <a16:creationId xmlns:a16="http://schemas.microsoft.com/office/drawing/2014/main" id="{650AC25E-EE92-384D-8E86-1B09A78D15EE}"/>
              </a:ext>
            </a:extLst>
          </p:cNvPr>
          <p:cNvSpPr txBox="1"/>
          <p:nvPr/>
        </p:nvSpPr>
        <p:spPr>
          <a:xfrm>
            <a:off x="8026973" y="5276559"/>
            <a:ext cx="3774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Paušální úhrada 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(individuální základní sazba)</a:t>
            </a:r>
          </a:p>
        </p:txBody>
      </p:sp>
      <p:sp>
        <p:nvSpPr>
          <p:cNvPr id="71" name="TextovéPole 70">
            <a:extLst>
              <a:ext uri="{FF2B5EF4-FFF2-40B4-BE49-F238E27FC236}">
                <a16:creationId xmlns:a16="http://schemas.microsoft.com/office/drawing/2014/main" id="{98722EA7-ECAC-A8A4-916E-02EB26E154F7}"/>
              </a:ext>
            </a:extLst>
          </p:cNvPr>
          <p:cNvSpPr txBox="1"/>
          <p:nvPr/>
        </p:nvSpPr>
        <p:spPr>
          <a:xfrm>
            <a:off x="8026973" y="4643738"/>
            <a:ext cx="3774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Vyčleněné z paušálu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(sbližující se základní sazba)</a:t>
            </a:r>
          </a:p>
        </p:txBody>
      </p:sp>
      <p:sp>
        <p:nvSpPr>
          <p:cNvPr id="72" name="TextovéPole 71">
            <a:extLst>
              <a:ext uri="{FF2B5EF4-FFF2-40B4-BE49-F238E27FC236}">
                <a16:creationId xmlns:a16="http://schemas.microsoft.com/office/drawing/2014/main" id="{73E074EB-6F5E-A6BB-9F7D-F051DDDF0AB6}"/>
              </a:ext>
            </a:extLst>
          </p:cNvPr>
          <p:cNvSpPr txBox="1"/>
          <p:nvPr/>
        </p:nvSpPr>
        <p:spPr>
          <a:xfrm>
            <a:off x="8026973" y="4078738"/>
            <a:ext cx="40467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Úhradový tarif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(jednotná základní sazba – včetně psychiatrie)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3" name="TextovéPole 72">
            <a:extLst>
              <a:ext uri="{FF2B5EF4-FFF2-40B4-BE49-F238E27FC236}">
                <a16:creationId xmlns:a16="http://schemas.microsoft.com/office/drawing/2014/main" id="{6C83F78A-80C7-5654-152D-882704FF4DD9}"/>
              </a:ext>
            </a:extLst>
          </p:cNvPr>
          <p:cNvSpPr txBox="1"/>
          <p:nvPr/>
        </p:nvSpPr>
        <p:spPr>
          <a:xfrm>
            <a:off x="291839" y="2423380"/>
            <a:ext cx="11510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146 miliard Kč*</a:t>
            </a:r>
          </a:p>
        </p:txBody>
      </p:sp>
      <p:sp>
        <p:nvSpPr>
          <p:cNvPr id="74" name="TextovéPole 73">
            <a:extLst>
              <a:ext uri="{FF2B5EF4-FFF2-40B4-BE49-F238E27FC236}">
                <a16:creationId xmlns:a16="http://schemas.microsoft.com/office/drawing/2014/main" id="{995DB122-F3C1-FBF1-AE34-807B965C4B02}"/>
              </a:ext>
            </a:extLst>
          </p:cNvPr>
          <p:cNvSpPr txBox="1"/>
          <p:nvPr/>
        </p:nvSpPr>
        <p:spPr>
          <a:xfrm>
            <a:off x="4557513" y="2566551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TextovéPole 74">
            <a:extLst>
              <a:ext uri="{FF2B5EF4-FFF2-40B4-BE49-F238E27FC236}">
                <a16:creationId xmlns:a16="http://schemas.microsoft.com/office/drawing/2014/main" id="{6E320762-CF8F-2504-9839-68A94FDF7D01}"/>
              </a:ext>
            </a:extLst>
          </p:cNvPr>
          <p:cNvSpPr txBox="1"/>
          <p:nvPr/>
        </p:nvSpPr>
        <p:spPr>
          <a:xfrm>
            <a:off x="4557513" y="3262229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TextovéPole 75">
            <a:extLst>
              <a:ext uri="{FF2B5EF4-FFF2-40B4-BE49-F238E27FC236}">
                <a16:creationId xmlns:a16="http://schemas.microsoft.com/office/drawing/2014/main" id="{C84179D6-C327-73D9-7D60-33D17B828F7C}"/>
              </a:ext>
            </a:extLst>
          </p:cNvPr>
          <p:cNvSpPr txBox="1"/>
          <p:nvPr/>
        </p:nvSpPr>
        <p:spPr>
          <a:xfrm>
            <a:off x="4557513" y="3797736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TextovéPole 76">
            <a:extLst>
              <a:ext uri="{FF2B5EF4-FFF2-40B4-BE49-F238E27FC236}">
                <a16:creationId xmlns:a16="http://schemas.microsoft.com/office/drawing/2014/main" id="{C494EB64-DB53-13C1-E7BA-EF6DD11EF1A1}"/>
              </a:ext>
            </a:extLst>
          </p:cNvPr>
          <p:cNvSpPr txBox="1"/>
          <p:nvPr/>
        </p:nvSpPr>
        <p:spPr>
          <a:xfrm>
            <a:off x="4557513" y="4510030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ovéPole 77">
            <a:extLst>
              <a:ext uri="{FF2B5EF4-FFF2-40B4-BE49-F238E27FC236}">
                <a16:creationId xmlns:a16="http://schemas.microsoft.com/office/drawing/2014/main" id="{3820B16A-D87A-C164-17AC-8ABAA2282862}"/>
              </a:ext>
            </a:extLst>
          </p:cNvPr>
          <p:cNvSpPr txBox="1"/>
          <p:nvPr/>
        </p:nvSpPr>
        <p:spPr>
          <a:xfrm>
            <a:off x="4557513" y="5062135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TextovéPole 78">
            <a:extLst>
              <a:ext uri="{FF2B5EF4-FFF2-40B4-BE49-F238E27FC236}">
                <a16:creationId xmlns:a16="http://schemas.microsoft.com/office/drawing/2014/main" id="{86D1075A-D7A5-962F-0299-DEB6F462FBE9}"/>
              </a:ext>
            </a:extLst>
          </p:cNvPr>
          <p:cNvSpPr txBox="1"/>
          <p:nvPr/>
        </p:nvSpPr>
        <p:spPr>
          <a:xfrm>
            <a:off x="4557513" y="5595190"/>
            <a:ext cx="43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TextovéPole 79">
            <a:extLst>
              <a:ext uri="{FF2B5EF4-FFF2-40B4-BE49-F238E27FC236}">
                <a16:creationId xmlns:a16="http://schemas.microsoft.com/office/drawing/2014/main" id="{0D9F3F7C-A53D-C1B4-2FD4-DEB21100D5F1}"/>
              </a:ext>
            </a:extLst>
          </p:cNvPr>
          <p:cNvSpPr txBox="1"/>
          <p:nvPr/>
        </p:nvSpPr>
        <p:spPr>
          <a:xfrm>
            <a:off x="3444533" y="1525094"/>
            <a:ext cx="2746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Kategorizace DRG skupin</a:t>
            </a:r>
          </a:p>
        </p:txBody>
      </p:sp>
      <p:sp>
        <p:nvSpPr>
          <p:cNvPr id="81" name="TextovéPole 80">
            <a:extLst>
              <a:ext uri="{FF2B5EF4-FFF2-40B4-BE49-F238E27FC236}">
                <a16:creationId xmlns:a16="http://schemas.microsoft.com/office/drawing/2014/main" id="{1CB64128-03E3-8ED5-5884-AC69229FE2D5}"/>
              </a:ext>
            </a:extLst>
          </p:cNvPr>
          <p:cNvSpPr txBox="1"/>
          <p:nvPr/>
        </p:nvSpPr>
        <p:spPr>
          <a:xfrm>
            <a:off x="2999708" y="1996912"/>
            <a:ext cx="162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ÚV 2024</a:t>
            </a:r>
          </a:p>
        </p:txBody>
      </p:sp>
      <p:sp>
        <p:nvSpPr>
          <p:cNvPr id="82" name="TextovéPole 81">
            <a:extLst>
              <a:ext uri="{FF2B5EF4-FFF2-40B4-BE49-F238E27FC236}">
                <a16:creationId xmlns:a16="http://schemas.microsoft.com/office/drawing/2014/main" id="{F61B25AF-6651-2700-ECAF-CA60B8441262}"/>
              </a:ext>
            </a:extLst>
          </p:cNvPr>
          <p:cNvSpPr txBox="1"/>
          <p:nvPr/>
        </p:nvSpPr>
        <p:spPr>
          <a:xfrm>
            <a:off x="4937793" y="2006437"/>
            <a:ext cx="162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ÚV 2025</a:t>
            </a:r>
          </a:p>
        </p:txBody>
      </p:sp>
      <p:sp>
        <p:nvSpPr>
          <p:cNvPr id="83" name="TextovéPole 82">
            <a:extLst>
              <a:ext uri="{FF2B5EF4-FFF2-40B4-BE49-F238E27FC236}">
                <a16:creationId xmlns:a16="http://schemas.microsoft.com/office/drawing/2014/main" id="{D53A090B-6587-775A-EEBB-E4C4CCAF4A1A}"/>
              </a:ext>
            </a:extLst>
          </p:cNvPr>
          <p:cNvSpPr txBox="1"/>
          <p:nvPr/>
        </p:nvSpPr>
        <p:spPr>
          <a:xfrm>
            <a:off x="6588699" y="3188434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mil. Kč</a:t>
            </a:r>
          </a:p>
        </p:txBody>
      </p:sp>
      <p:sp>
        <p:nvSpPr>
          <p:cNvPr id="84" name="TextovéPole 83">
            <a:extLst>
              <a:ext uri="{FF2B5EF4-FFF2-40B4-BE49-F238E27FC236}">
                <a16:creationId xmlns:a16="http://schemas.microsoft.com/office/drawing/2014/main" id="{3BF5AB1F-DCFB-F66B-D3D5-988A8F6DABCB}"/>
              </a:ext>
            </a:extLst>
          </p:cNvPr>
          <p:cNvSpPr txBox="1"/>
          <p:nvPr/>
        </p:nvSpPr>
        <p:spPr>
          <a:xfrm>
            <a:off x="6588699" y="3705738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43 705 mil. Kč</a:t>
            </a:r>
          </a:p>
        </p:txBody>
      </p:sp>
      <p:sp>
        <p:nvSpPr>
          <p:cNvPr id="85" name="TextovéPole 84">
            <a:extLst>
              <a:ext uri="{FF2B5EF4-FFF2-40B4-BE49-F238E27FC236}">
                <a16:creationId xmlns:a16="http://schemas.microsoft.com/office/drawing/2014/main" id="{1946131D-2ECD-78C3-3764-D76ACDBEFDC5}"/>
              </a:ext>
            </a:extLst>
          </p:cNvPr>
          <p:cNvSpPr txBox="1"/>
          <p:nvPr/>
        </p:nvSpPr>
        <p:spPr>
          <a:xfrm>
            <a:off x="6588699" y="4455792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86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mil. Kč</a:t>
            </a:r>
          </a:p>
        </p:txBody>
      </p:sp>
      <p:sp>
        <p:nvSpPr>
          <p:cNvPr id="86" name="TextovéPole 85">
            <a:extLst>
              <a:ext uri="{FF2B5EF4-FFF2-40B4-BE49-F238E27FC236}">
                <a16:creationId xmlns:a16="http://schemas.microsoft.com/office/drawing/2014/main" id="{0A5A6166-40B3-1E6F-6C3B-1B786804F984}"/>
              </a:ext>
            </a:extLst>
          </p:cNvPr>
          <p:cNvSpPr txBox="1"/>
          <p:nvPr/>
        </p:nvSpPr>
        <p:spPr>
          <a:xfrm>
            <a:off x="6588699" y="4973096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9 240 mil. Kč</a:t>
            </a:r>
          </a:p>
        </p:txBody>
      </p:sp>
      <p:sp>
        <p:nvSpPr>
          <p:cNvPr id="87" name="TextovéPole 86">
            <a:extLst>
              <a:ext uri="{FF2B5EF4-FFF2-40B4-BE49-F238E27FC236}">
                <a16:creationId xmlns:a16="http://schemas.microsoft.com/office/drawing/2014/main" id="{CB1294CC-E3EE-0737-EB8A-E3F444ACAD36}"/>
              </a:ext>
            </a:extLst>
          </p:cNvPr>
          <p:cNvSpPr txBox="1"/>
          <p:nvPr/>
        </p:nvSpPr>
        <p:spPr>
          <a:xfrm>
            <a:off x="6588699" y="5541170"/>
            <a:ext cx="106548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</a:t>
            </a:r>
            <a:r>
              <a:rPr kumimoji="0" lang="cs-CZ" sz="13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UH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26 870 mil. Kč</a:t>
            </a:r>
          </a:p>
        </p:txBody>
      </p:sp>
      <p:sp>
        <p:nvSpPr>
          <p:cNvPr id="88" name="TextovéPole 87">
            <a:extLst>
              <a:ext uri="{FF2B5EF4-FFF2-40B4-BE49-F238E27FC236}">
                <a16:creationId xmlns:a16="http://schemas.microsoft.com/office/drawing/2014/main" id="{2BCE60DB-DFAF-E705-09C5-E2EA7C49AF82}"/>
              </a:ext>
            </a:extLst>
          </p:cNvPr>
          <p:cNvSpPr txBox="1"/>
          <p:nvPr/>
        </p:nvSpPr>
        <p:spPr>
          <a:xfrm>
            <a:off x="7481514" y="1525094"/>
            <a:ext cx="2746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ÚV 2024</a:t>
            </a:r>
          </a:p>
        </p:txBody>
      </p:sp>
      <p:graphicFrame>
        <p:nvGraphicFramePr>
          <p:cNvPr id="89" name="Graf 88">
            <a:extLst>
              <a:ext uri="{FF2B5EF4-FFF2-40B4-BE49-F238E27FC236}">
                <a16:creationId xmlns:a16="http://schemas.microsoft.com/office/drawing/2014/main" id="{5DFD135A-C92C-FBCC-F044-A75110DC0CD5}"/>
              </a:ext>
            </a:extLst>
          </p:cNvPr>
          <p:cNvGraphicFramePr/>
          <p:nvPr/>
        </p:nvGraphicFramePr>
        <p:xfrm>
          <a:off x="9985366" y="1872514"/>
          <a:ext cx="2106798" cy="1761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6905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3">
            <a:extLst>
              <a:ext uri="{FF2B5EF4-FFF2-40B4-BE49-F238E27FC236}">
                <a16:creationId xmlns:a16="http://schemas.microsoft.com/office/drawing/2014/main" id="{96BE8511-6512-D663-D338-621BED493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87" y="314719"/>
            <a:ext cx="11075349" cy="1163340"/>
          </a:xfrm>
        </p:spPr>
        <p:txBody>
          <a:bodyPr anchor="t">
            <a:norm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</a:rPr>
              <a:t>DRG skupiny hrazené </a:t>
            </a:r>
            <a:r>
              <a:rPr lang="cs-CZ" sz="2800" b="1" u="sng" dirty="0">
                <a:solidFill>
                  <a:srgbClr val="D71440"/>
                </a:solidFill>
                <a:latin typeface="+mn-lt"/>
              </a:rPr>
              <a:t>případovým paušálem</a:t>
            </a:r>
            <a:r>
              <a:rPr lang="cs-CZ" sz="2800" b="1" dirty="0">
                <a:solidFill>
                  <a:srgbClr val="D71440"/>
                </a:solidFill>
                <a:latin typeface="+mn-lt"/>
              </a:rPr>
              <a:t> </a:t>
            </a:r>
            <a:r>
              <a:rPr lang="cs-CZ" sz="2800" b="1" dirty="0">
                <a:solidFill>
                  <a:srgbClr val="D71440"/>
                </a:solidFill>
                <a:latin typeface="+mn-lt"/>
                <a:cs typeface="Arial" panose="020B0604020202020204" pitchFamily="34" charset="0"/>
              </a:rPr>
              <a:t>od roku 2024</a:t>
            </a:r>
            <a:br>
              <a:rPr lang="cs-CZ" sz="2800" b="1" dirty="0">
                <a:solidFill>
                  <a:srgbClr val="D71440"/>
                </a:solidFill>
                <a:latin typeface="+mn-lt"/>
              </a:rPr>
            </a:br>
            <a:r>
              <a:rPr lang="cs-CZ" sz="2800" b="1" dirty="0">
                <a:solidFill>
                  <a:srgbClr val="D71440"/>
                </a:solidFill>
                <a:latin typeface="+mn-lt"/>
              </a:rPr>
              <a:t>(18,3 % celkových úhrad ALP)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0374463B-E2B2-5CEB-1289-D0361235FFD3}"/>
              </a:ext>
            </a:extLst>
          </p:cNvPr>
          <p:cNvGraphicFramePr/>
          <p:nvPr/>
        </p:nvGraphicFramePr>
        <p:xfrm>
          <a:off x="2599684" y="1644686"/>
          <a:ext cx="2962281" cy="4152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875D776D-E292-E393-E996-87A6AED1DBBD}"/>
              </a:ext>
            </a:extLst>
          </p:cNvPr>
          <p:cNvSpPr txBox="1"/>
          <p:nvPr/>
        </p:nvSpPr>
        <p:spPr>
          <a:xfrm>
            <a:off x="1940432" y="1189227"/>
            <a:ext cx="32259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hospitalizačních případů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E4EDF12-46FE-D496-39D6-3730AC1C866E}"/>
              </a:ext>
            </a:extLst>
          </p:cNvPr>
          <p:cNvSpPr txBox="1"/>
          <p:nvPr/>
        </p:nvSpPr>
        <p:spPr>
          <a:xfrm>
            <a:off x="523875" y="1685494"/>
            <a:ext cx="23042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odbornost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828A7A9B-2718-E07E-22B1-7CF94261BCB3}"/>
              </a:ext>
            </a:extLst>
          </p:cNvPr>
          <p:cNvGraphicFramePr>
            <a:graphicFrameLocks noGrp="1"/>
          </p:cNvGraphicFramePr>
          <p:nvPr/>
        </p:nvGraphicFramePr>
        <p:xfrm>
          <a:off x="788034" y="1941975"/>
          <a:ext cx="1960044" cy="3680449"/>
        </p:xfrm>
        <a:graphic>
          <a:graphicData uri="http://schemas.openxmlformats.org/drawingml/2006/table">
            <a:tbl>
              <a:tblPr/>
              <a:tblGrid>
                <a:gridCol w="1960044">
                  <a:extLst>
                    <a:ext uri="{9D8B030D-6E8A-4147-A177-3AD203B41FA5}">
                      <a16:colId xmlns:a16="http://schemas.microsoft.com/office/drawing/2014/main" val="684685974"/>
                    </a:ext>
                  </a:extLst>
                </a:gridCol>
              </a:tblGrid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Chirurgie (včetně hrudní)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425024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Urologie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73457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Kardiologie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55561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Kardiochirurgie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8575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Gynekologie a porodnictví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875749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Neurochirurgie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858984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Traumatologie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9115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Ortopedie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87926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Neonatologie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2847050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Plastická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833857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Transplantační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307855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64725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Cévní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14875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Dětská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08221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Otorinolaryngologie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657128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Maxilofaciální</a:t>
                      </a:r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640120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Spinální jednotka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78063"/>
                  </a:ext>
                </a:extLst>
              </a:tr>
            </a:tbl>
          </a:graphicData>
        </a:graphic>
      </p:graphicFrame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41D78EE1-2099-94B2-9FAF-FA2C44521CAE}"/>
              </a:ext>
            </a:extLst>
          </p:cNvPr>
          <p:cNvGraphicFramePr/>
          <p:nvPr/>
        </p:nvGraphicFramePr>
        <p:xfrm>
          <a:off x="7683011" y="1644686"/>
          <a:ext cx="2962800" cy="415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BDDAF501-7AE5-F65D-4B17-FFEECF821E74}"/>
              </a:ext>
            </a:extLst>
          </p:cNvPr>
          <p:cNvSpPr txBox="1"/>
          <p:nvPr/>
        </p:nvSpPr>
        <p:spPr>
          <a:xfrm>
            <a:off x="7591414" y="1189227"/>
            <a:ext cx="23042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úhrady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4ADB51B-3E56-95F5-0226-88731266D4A4}"/>
              </a:ext>
            </a:extLst>
          </p:cNvPr>
          <p:cNvSpPr txBox="1"/>
          <p:nvPr/>
        </p:nvSpPr>
        <p:spPr>
          <a:xfrm>
            <a:off x="5734081" y="1683840"/>
            <a:ext cx="23042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odbornost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370659D0-BF5E-3709-8FD0-CFA4D0E3B5B7}"/>
              </a:ext>
            </a:extLst>
          </p:cNvPr>
          <p:cNvGraphicFramePr>
            <a:graphicFrameLocks noGrp="1"/>
          </p:cNvGraphicFramePr>
          <p:nvPr/>
        </p:nvGraphicFramePr>
        <p:xfrm>
          <a:off x="5885669" y="1941975"/>
          <a:ext cx="1960044" cy="3680449"/>
        </p:xfrm>
        <a:graphic>
          <a:graphicData uri="http://schemas.openxmlformats.org/drawingml/2006/table">
            <a:tbl>
              <a:tblPr/>
              <a:tblGrid>
                <a:gridCol w="1960044">
                  <a:extLst>
                    <a:ext uri="{9D8B030D-6E8A-4147-A177-3AD203B41FA5}">
                      <a16:colId xmlns:a16="http://schemas.microsoft.com/office/drawing/2014/main" val="684685974"/>
                    </a:ext>
                  </a:extLst>
                </a:gridCol>
              </a:tblGrid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Chirurgie (včetně hrudní)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425024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Urologie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73457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Kardiologie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55561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Kardiochirurgie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8575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Gynekologie a porodnictví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875749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Neurochirurgie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858984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Traumatologie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9115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Ortopedie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879261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Neonatologie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2847050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Plastická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833857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Transplantační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307855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64725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Cévní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14875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Dětská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082212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Otorinolaryngologie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657128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Maxilofaciální</a:t>
                      </a:r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640120"/>
                  </a:ext>
                </a:extLst>
              </a:tr>
              <a:tr h="216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Spinální jednotka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78063"/>
                  </a:ext>
                </a:extLst>
              </a:tr>
            </a:tbl>
          </a:graphicData>
        </a:graphic>
      </p:graphicFrame>
      <p:sp>
        <p:nvSpPr>
          <p:cNvPr id="11" name="TextovéPole 10">
            <a:extLst>
              <a:ext uri="{FF2B5EF4-FFF2-40B4-BE49-F238E27FC236}">
                <a16:creationId xmlns:a16="http://schemas.microsoft.com/office/drawing/2014/main" id="{8ECF597B-4724-2F8C-A3AA-8E725CE419C7}"/>
              </a:ext>
            </a:extLst>
          </p:cNvPr>
          <p:cNvSpPr txBox="1"/>
          <p:nvPr/>
        </p:nvSpPr>
        <p:spPr>
          <a:xfrm>
            <a:off x="9383748" y="3256201"/>
            <a:ext cx="2524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případě chirurgie jsou do úhrady případovými paušály od roku 2024 zařazeny levnější výkony (např. kýly, operace prsu). Z toho důvodu je podíl na úhradách nižší než podíl HP. </a:t>
            </a:r>
          </a:p>
        </p:txBody>
      </p:sp>
      <p:sp>
        <p:nvSpPr>
          <p:cNvPr id="12" name="Zástupný obsah 3">
            <a:extLst>
              <a:ext uri="{FF2B5EF4-FFF2-40B4-BE49-F238E27FC236}">
                <a16:creationId xmlns:a16="http://schemas.microsoft.com/office/drawing/2014/main" id="{E6209EA9-DBDD-CC9C-A71E-44010917850E}"/>
              </a:ext>
            </a:extLst>
          </p:cNvPr>
          <p:cNvSpPr txBox="1">
            <a:spLocks/>
          </p:cNvSpPr>
          <p:nvPr/>
        </p:nvSpPr>
        <p:spPr>
          <a:xfrm>
            <a:off x="976612" y="5936027"/>
            <a:ext cx="11075349" cy="6064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 každou DRG skupinu byla určena lékařská odbornost, která danou péči poskytuje. V některých DRG skupinách nelze označit pouze jednu lékařskou odbornost a na provádění dané péče se podílí vícero odborností. V takových situacích je produkce, resp. úhrady, dané DRG skupiny mezi participující odbornosti navážená.</a:t>
            </a:r>
          </a:p>
        </p:txBody>
      </p:sp>
    </p:spTree>
    <p:extLst>
      <p:ext uri="{BB962C8B-B14F-4D97-AF65-F5344CB8AC3E}">
        <p14:creationId xmlns:p14="http://schemas.microsoft.com/office/powerpoint/2010/main" val="181476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textu 4">
            <a:extLst>
              <a:ext uri="{FF2B5EF4-FFF2-40B4-BE49-F238E27FC236}">
                <a16:creationId xmlns:a16="http://schemas.microsoft.com/office/drawing/2014/main" id="{ADCFD19B-07ED-A360-21D2-5C24738EA26B}"/>
              </a:ext>
            </a:extLst>
          </p:cNvPr>
          <p:cNvSpPr txBox="1">
            <a:spLocks/>
          </p:cNvSpPr>
          <p:nvPr/>
        </p:nvSpPr>
        <p:spPr>
          <a:xfrm>
            <a:off x="309453" y="4582350"/>
            <a:ext cx="9602158" cy="83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3600" dirty="0">
                <a:solidFill>
                  <a:srgbClr val="D71440"/>
                </a:solidFill>
                <a:latin typeface="Calibri" panose="020F0502020204030204"/>
              </a:rPr>
              <a:t>Strategie optimalizace úhrad v základním přehledu cílů</a:t>
            </a:r>
          </a:p>
        </p:txBody>
      </p:sp>
    </p:spTree>
    <p:extLst>
      <p:ext uri="{BB962C8B-B14F-4D97-AF65-F5344CB8AC3E}">
        <p14:creationId xmlns:p14="http://schemas.microsoft.com/office/powerpoint/2010/main" val="4141249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3">
            <a:extLst>
              <a:ext uri="{FF2B5EF4-FFF2-40B4-BE49-F238E27FC236}">
                <a16:creationId xmlns:a16="http://schemas.microsoft.com/office/drawing/2014/main" id="{96BE8511-6512-D663-D338-621BED493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87" y="314719"/>
            <a:ext cx="11075349" cy="1163340"/>
          </a:xfrm>
        </p:spPr>
        <p:txBody>
          <a:bodyPr anchor="t">
            <a:norm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</a:rPr>
              <a:t>DRG skupiny hrazené </a:t>
            </a:r>
            <a:r>
              <a:rPr lang="cs-CZ" sz="2800" b="1" u="sng" dirty="0">
                <a:solidFill>
                  <a:srgbClr val="D71440"/>
                </a:solidFill>
                <a:latin typeface="+mn-lt"/>
              </a:rPr>
              <a:t>případovým paušálem</a:t>
            </a:r>
            <a:r>
              <a:rPr lang="cs-CZ" sz="2800" b="1" dirty="0">
                <a:solidFill>
                  <a:srgbClr val="D71440"/>
                </a:solidFill>
                <a:latin typeface="+mn-lt"/>
              </a:rPr>
              <a:t> </a:t>
            </a:r>
            <a:r>
              <a:rPr lang="cs-CZ" sz="2800" b="1" dirty="0">
                <a:solidFill>
                  <a:srgbClr val="D71440"/>
                </a:solidFill>
                <a:latin typeface="+mn-lt"/>
                <a:cs typeface="Arial" panose="020B0604020202020204" pitchFamily="34" charset="0"/>
              </a:rPr>
              <a:t>od roku 2025</a:t>
            </a:r>
            <a:br>
              <a:rPr lang="cs-CZ" sz="2800" b="1" dirty="0">
                <a:solidFill>
                  <a:srgbClr val="D71440"/>
                </a:solidFill>
                <a:latin typeface="+mn-lt"/>
              </a:rPr>
            </a:br>
            <a:r>
              <a:rPr lang="cs-CZ" sz="2800" b="1" dirty="0">
                <a:solidFill>
                  <a:srgbClr val="D71440"/>
                </a:solidFill>
                <a:latin typeface="+mn-lt"/>
              </a:rPr>
              <a:t>(24,7 % celkových úhrad ALP)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0374463B-E2B2-5CEB-1289-D0361235FFD3}"/>
              </a:ext>
            </a:extLst>
          </p:cNvPr>
          <p:cNvGraphicFramePr/>
          <p:nvPr/>
        </p:nvGraphicFramePr>
        <p:xfrm>
          <a:off x="2599684" y="1644686"/>
          <a:ext cx="2962281" cy="4152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875D776D-E292-E393-E996-87A6AED1DBBD}"/>
              </a:ext>
            </a:extLst>
          </p:cNvPr>
          <p:cNvSpPr txBox="1"/>
          <p:nvPr/>
        </p:nvSpPr>
        <p:spPr>
          <a:xfrm>
            <a:off x="1940432" y="1189227"/>
            <a:ext cx="32259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hospitalizačních případů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E4EDF12-46FE-D496-39D6-3730AC1C866E}"/>
              </a:ext>
            </a:extLst>
          </p:cNvPr>
          <p:cNvSpPr txBox="1"/>
          <p:nvPr/>
        </p:nvSpPr>
        <p:spPr>
          <a:xfrm>
            <a:off x="523875" y="1685494"/>
            <a:ext cx="23042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odbornost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828A7A9B-2718-E07E-22B1-7CF94261BCB3}"/>
              </a:ext>
            </a:extLst>
          </p:cNvPr>
          <p:cNvGraphicFramePr>
            <a:graphicFrameLocks noGrp="1"/>
          </p:cNvGraphicFramePr>
          <p:nvPr/>
        </p:nvGraphicFramePr>
        <p:xfrm>
          <a:off x="816316" y="1960731"/>
          <a:ext cx="1960044" cy="3672000"/>
        </p:xfrm>
        <a:graphic>
          <a:graphicData uri="http://schemas.openxmlformats.org/drawingml/2006/table">
            <a:tbl>
              <a:tblPr/>
              <a:tblGrid>
                <a:gridCol w="1960044">
                  <a:extLst>
                    <a:ext uri="{9D8B030D-6E8A-4147-A177-3AD203B41FA5}">
                      <a16:colId xmlns:a16="http://schemas.microsoft.com/office/drawing/2014/main" val="684685974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Chirurgie (včetně hrudní)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42502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73457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55561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8575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Gynekologie a porodnictví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8757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Cévní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85898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Neurochirurgie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911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Traumatologie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87926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Ortopedie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2847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Neonatologie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83385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30785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Transplantační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6472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148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Otorinolaryngologie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08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Dětská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65712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Spinální jednotka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64012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Maxilofaciální</a:t>
                      </a:r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78063"/>
                  </a:ext>
                </a:extLst>
              </a:tr>
            </a:tbl>
          </a:graphicData>
        </a:graphic>
      </p:graphicFrame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41D78EE1-2099-94B2-9FAF-FA2C44521CAE}"/>
              </a:ext>
            </a:extLst>
          </p:cNvPr>
          <p:cNvGraphicFramePr/>
          <p:nvPr/>
        </p:nvGraphicFramePr>
        <p:xfrm>
          <a:off x="7683011" y="1644686"/>
          <a:ext cx="2962800" cy="415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BDDAF501-7AE5-F65D-4B17-FFEECF821E74}"/>
              </a:ext>
            </a:extLst>
          </p:cNvPr>
          <p:cNvSpPr txBox="1"/>
          <p:nvPr/>
        </p:nvSpPr>
        <p:spPr>
          <a:xfrm>
            <a:off x="7591414" y="1189227"/>
            <a:ext cx="23042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úhrady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4ADB51B-3E56-95F5-0226-88731266D4A4}"/>
              </a:ext>
            </a:extLst>
          </p:cNvPr>
          <p:cNvSpPr txBox="1"/>
          <p:nvPr/>
        </p:nvSpPr>
        <p:spPr>
          <a:xfrm>
            <a:off x="5734081" y="1683840"/>
            <a:ext cx="23042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odbornost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370659D0-BF5E-3709-8FD0-CFA4D0E3B5B7}"/>
              </a:ext>
            </a:extLst>
          </p:cNvPr>
          <p:cNvGraphicFramePr>
            <a:graphicFrameLocks noGrp="1"/>
          </p:cNvGraphicFramePr>
          <p:nvPr/>
        </p:nvGraphicFramePr>
        <p:xfrm>
          <a:off x="5885669" y="1941975"/>
          <a:ext cx="1960044" cy="3680449"/>
        </p:xfrm>
        <a:graphic>
          <a:graphicData uri="http://schemas.openxmlformats.org/drawingml/2006/table">
            <a:tbl>
              <a:tblPr/>
              <a:tblGrid>
                <a:gridCol w="1960044">
                  <a:extLst>
                    <a:ext uri="{9D8B030D-6E8A-4147-A177-3AD203B41FA5}">
                      <a16:colId xmlns:a16="http://schemas.microsoft.com/office/drawing/2014/main" val="684685974"/>
                    </a:ext>
                  </a:extLst>
                </a:gridCol>
              </a:tblGrid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Chirurgie (včetně hrudní)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425024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5734572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555611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985751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Gynekologie a porodnictví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875749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Cévní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858984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Neurochirurgie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91152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Traumatologie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879261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Ortopedie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2847050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Neonatologie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833857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7307855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Transplantační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647252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Hematologie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14875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Otorinolaryngologie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082212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Dětská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657128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Spinální jednotka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640120"/>
                  </a:ext>
                </a:extLst>
              </a:tr>
              <a:tr h="2164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Maxilofaciální</a:t>
                      </a:r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chirurgie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78063"/>
                  </a:ext>
                </a:extLst>
              </a:tr>
            </a:tbl>
          </a:graphicData>
        </a:graphic>
      </p:graphicFrame>
      <p:sp>
        <p:nvSpPr>
          <p:cNvPr id="11" name="TextovéPole 10">
            <a:extLst>
              <a:ext uri="{FF2B5EF4-FFF2-40B4-BE49-F238E27FC236}">
                <a16:creationId xmlns:a16="http://schemas.microsoft.com/office/drawing/2014/main" id="{8ECF597B-4724-2F8C-A3AA-8E725CE419C7}"/>
              </a:ext>
            </a:extLst>
          </p:cNvPr>
          <p:cNvSpPr txBox="1"/>
          <p:nvPr/>
        </p:nvSpPr>
        <p:spPr>
          <a:xfrm>
            <a:off x="9383748" y="3419475"/>
            <a:ext cx="2524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2025 je patrný nárůst objemu HP i úhrad zejména</a:t>
            </a:r>
            <a:b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kardiologii.</a:t>
            </a:r>
          </a:p>
        </p:txBody>
      </p:sp>
      <p:sp>
        <p:nvSpPr>
          <p:cNvPr id="14" name="Zástupný obsah 3">
            <a:extLst>
              <a:ext uri="{FF2B5EF4-FFF2-40B4-BE49-F238E27FC236}">
                <a16:creationId xmlns:a16="http://schemas.microsoft.com/office/drawing/2014/main" id="{8F844C68-8FE1-25AE-00A4-31A4FB74C01A}"/>
              </a:ext>
            </a:extLst>
          </p:cNvPr>
          <p:cNvSpPr txBox="1">
            <a:spLocks/>
          </p:cNvSpPr>
          <p:nvPr/>
        </p:nvSpPr>
        <p:spPr>
          <a:xfrm>
            <a:off x="976612" y="5936027"/>
            <a:ext cx="11075349" cy="6064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 každou DRG skupinu byla určena lékařská odbornost, která danou péči poskytuje. V některých DRG skupinách nelze označit pouze jednu lékařskou odbornost a na provádění dané péče se podílí vícero odborností. V takových situacích je produkce, resp. úhrady, dané DRG skupiny mezi participující odbornosti navážená.</a:t>
            </a:r>
          </a:p>
        </p:txBody>
      </p:sp>
    </p:spTree>
    <p:extLst>
      <p:ext uri="{BB962C8B-B14F-4D97-AF65-F5344CB8AC3E}">
        <p14:creationId xmlns:p14="http://schemas.microsoft.com/office/powerpoint/2010/main" val="1706374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obsah 2">
            <a:extLst>
              <a:ext uri="{FF2B5EF4-FFF2-40B4-BE49-F238E27FC236}">
                <a16:creationId xmlns:a16="http://schemas.microsoft.com/office/drawing/2014/main" id="{1F4BE74E-CC05-A8FF-A2B6-745AA44357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52496"/>
              </p:ext>
            </p:extLst>
          </p:nvPr>
        </p:nvGraphicFramePr>
        <p:xfrm>
          <a:off x="1056209" y="147574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BB1EB832-B69A-3E9A-BBA9-01D4949CD141}"/>
              </a:ext>
            </a:extLst>
          </p:cNvPr>
          <p:cNvSpPr txBox="1"/>
          <p:nvPr/>
        </p:nvSpPr>
        <p:spPr>
          <a:xfrm>
            <a:off x="585674" y="292937"/>
            <a:ext cx="1080008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Strategie MZ ČR zásadně optimalizuje spektrum úhradových mechanismů akutní péče – klíčové změny za poslední 4 roky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9186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36E917FB-C4DA-BF56-38C7-A77A8C59841B}"/>
              </a:ext>
            </a:extLst>
          </p:cNvPr>
          <p:cNvSpPr txBox="1">
            <a:spLocks/>
          </p:cNvSpPr>
          <p:nvPr/>
        </p:nvSpPr>
        <p:spPr>
          <a:xfrm>
            <a:off x="542925" y="1238884"/>
            <a:ext cx="10160000" cy="49932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r>
              <a:rPr lang="cs-CZ" sz="1800" dirty="0"/>
              <a:t>Souhrnná redukce rozptylu základních sazeb, jak plošně, tak v jednotlivých kategoriích poskytovatelů</a:t>
            </a:r>
          </a:p>
          <a:p>
            <a:r>
              <a:rPr lang="cs-CZ" sz="1800" dirty="0"/>
              <a:t>Snižování rozdílů u mezi kategoriemi poskytovatelů – z 11 % na 6,3 % mezi FN a velkými krajskými a z 28 % na 19,4 % mezi FN a ostatními nemocnicemi</a:t>
            </a:r>
          </a:p>
          <a:p>
            <a:r>
              <a:rPr lang="cs-CZ" sz="1800" dirty="0"/>
              <a:t>Základní sazby zveřejňovány online - </a:t>
            </a:r>
            <a:r>
              <a:rPr lang="cs-CZ" sz="1800" dirty="0">
                <a:hlinkClick r:id="rId2"/>
              </a:rPr>
              <a:t>https://www.nzip.cz/data/2172-zakladni-sazby-poskytovatele-alp-datovy-souhrn</a:t>
            </a:r>
            <a:endParaRPr lang="cs-CZ" sz="1800" dirty="0"/>
          </a:p>
          <a:p>
            <a:endParaRPr lang="cs-CZ" sz="1800" dirty="0"/>
          </a:p>
          <a:p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3110EA-FBBF-1E51-5083-F6C43A24E6C4}"/>
              </a:ext>
            </a:extLst>
          </p:cNvPr>
          <p:cNvSpPr txBox="1"/>
          <p:nvPr/>
        </p:nvSpPr>
        <p:spPr>
          <a:xfrm>
            <a:off x="243840" y="275845"/>
            <a:ext cx="1080008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Zásadním krokem v optimalizaci úhrad je sbližování základních sazeb poskytovatelů akutní lůžkové péče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AC2FDCC2-6256-AB04-09FD-CD1908438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74727"/>
              </p:ext>
            </p:extLst>
          </p:nvPr>
        </p:nvGraphicFramePr>
        <p:xfrm>
          <a:off x="1268252" y="1431524"/>
          <a:ext cx="8709345" cy="3089250"/>
        </p:xfrm>
        <a:graphic>
          <a:graphicData uri="http://schemas.openxmlformats.org/drawingml/2006/table">
            <a:tbl>
              <a:tblPr/>
              <a:tblGrid>
                <a:gridCol w="918788">
                  <a:extLst>
                    <a:ext uri="{9D8B030D-6E8A-4147-A177-3AD203B41FA5}">
                      <a16:colId xmlns:a16="http://schemas.microsoft.com/office/drawing/2014/main" val="2125837753"/>
                    </a:ext>
                  </a:extLst>
                </a:gridCol>
                <a:gridCol w="784798">
                  <a:extLst>
                    <a:ext uri="{9D8B030D-6E8A-4147-A177-3AD203B41FA5}">
                      <a16:colId xmlns:a16="http://schemas.microsoft.com/office/drawing/2014/main" val="276479436"/>
                    </a:ext>
                  </a:extLst>
                </a:gridCol>
                <a:gridCol w="1856718">
                  <a:extLst>
                    <a:ext uri="{9D8B030D-6E8A-4147-A177-3AD203B41FA5}">
                      <a16:colId xmlns:a16="http://schemas.microsoft.com/office/drawing/2014/main" val="2339529291"/>
                    </a:ext>
                  </a:extLst>
                </a:gridCol>
                <a:gridCol w="2067273">
                  <a:extLst>
                    <a:ext uri="{9D8B030D-6E8A-4147-A177-3AD203B41FA5}">
                      <a16:colId xmlns:a16="http://schemas.microsoft.com/office/drawing/2014/main" val="494378813"/>
                    </a:ext>
                  </a:extLst>
                </a:gridCol>
                <a:gridCol w="1301616">
                  <a:extLst>
                    <a:ext uri="{9D8B030D-6E8A-4147-A177-3AD203B41FA5}">
                      <a16:colId xmlns:a16="http://schemas.microsoft.com/office/drawing/2014/main" val="3986297134"/>
                    </a:ext>
                  </a:extLst>
                </a:gridCol>
                <a:gridCol w="1780152">
                  <a:extLst>
                    <a:ext uri="{9D8B030D-6E8A-4147-A177-3AD203B41FA5}">
                      <a16:colId xmlns:a16="http://schemas.microsoft.com/office/drawing/2014/main" val="114711260"/>
                    </a:ext>
                  </a:extLst>
                </a:gridCol>
              </a:tblGrid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Fakultní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Specializované ústavy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Velké krajské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Ostatní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890635"/>
                  </a:ext>
                </a:extLst>
              </a:tr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Průměr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42 127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51 233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58 054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46 135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40 037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172563"/>
                  </a:ext>
                </a:extLst>
              </a:tr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Medián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40 719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50 986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54 309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46 588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39 844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1680679"/>
                  </a:ext>
                </a:extLst>
              </a:tr>
              <a:tr h="354504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Koef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42,2%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544899"/>
                  </a:ext>
                </a:extLst>
              </a:tr>
              <a:tr h="354504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403536"/>
                  </a:ext>
                </a:extLst>
              </a:tr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Fakultní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Specializované ústavy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Velké krajské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Ostatní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727848"/>
                  </a:ext>
                </a:extLst>
              </a:tr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Průměr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61 599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71 360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74 741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67 111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59 738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7933427"/>
                  </a:ext>
                </a:extLst>
              </a:tr>
              <a:tr h="337623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Medián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60 069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72 000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72 072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68 460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59 048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4126415"/>
                  </a:ext>
                </a:extLst>
              </a:tr>
              <a:tr h="354504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Koef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151817"/>
                  </a:ext>
                </a:extLst>
              </a:tr>
            </a:tbl>
          </a:graphicData>
        </a:graphic>
      </p:graphicFrame>
      <p:sp>
        <p:nvSpPr>
          <p:cNvPr id="3" name="Šipka: zahnutá doprava 2">
            <a:extLst>
              <a:ext uri="{FF2B5EF4-FFF2-40B4-BE49-F238E27FC236}">
                <a16:creationId xmlns:a16="http://schemas.microsoft.com/office/drawing/2014/main" id="{8DEF362D-6EB6-4B1B-F326-EBB58E007729}"/>
              </a:ext>
            </a:extLst>
          </p:cNvPr>
          <p:cNvSpPr/>
          <p:nvPr/>
        </p:nvSpPr>
        <p:spPr>
          <a:xfrm>
            <a:off x="206326" y="1886606"/>
            <a:ext cx="844061" cy="1848897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469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římá spojnice se šipkou 1">
            <a:extLst>
              <a:ext uri="{FF2B5EF4-FFF2-40B4-BE49-F238E27FC236}">
                <a16:creationId xmlns:a16="http://schemas.microsoft.com/office/drawing/2014/main" id="{37F4A49A-4156-724F-9890-4ABC89B185E0}"/>
              </a:ext>
            </a:extLst>
          </p:cNvPr>
          <p:cNvCxnSpPr/>
          <p:nvPr/>
        </p:nvCxnSpPr>
        <p:spPr>
          <a:xfrm>
            <a:off x="5610101" y="4110296"/>
            <a:ext cx="602785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ovéPole 2">
            <a:extLst>
              <a:ext uri="{FF2B5EF4-FFF2-40B4-BE49-F238E27FC236}">
                <a16:creationId xmlns:a16="http://schemas.microsoft.com/office/drawing/2014/main" id="{3DA2C9DC-1910-DF80-A06B-8A469D124ED8}"/>
              </a:ext>
            </a:extLst>
          </p:cNvPr>
          <p:cNvSpPr txBox="1"/>
          <p:nvPr/>
        </p:nvSpPr>
        <p:spPr>
          <a:xfrm>
            <a:off x="2611890" y="608211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12 949</a:t>
            </a:r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F5D518E-7C85-CFC8-F3FD-6317C51FB271}"/>
              </a:ext>
            </a:extLst>
          </p:cNvPr>
          <p:cNvSpPr txBox="1"/>
          <p:nvPr/>
        </p:nvSpPr>
        <p:spPr>
          <a:xfrm>
            <a:off x="8178285" y="608211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10 689</a:t>
            </a:r>
            <a:endParaRPr lang="cs-CZ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af 4">
                <a:extLst>
                  <a:ext uri="{FF2B5EF4-FFF2-40B4-BE49-F238E27FC236}">
                    <a16:creationId xmlns:a16="http://schemas.microsoft.com/office/drawing/2014/main" id="{290AC23F-9466-9C43-FC2F-EB9A90A248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76998237"/>
                  </p:ext>
                </p:extLst>
              </p:nvPr>
            </p:nvGraphicFramePr>
            <p:xfrm>
              <a:off x="646070" y="1890553"/>
              <a:ext cx="4740923" cy="429362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af 4">
                <a:extLst>
                  <a:ext uri="{FF2B5EF4-FFF2-40B4-BE49-F238E27FC236}">
                    <a16:creationId xmlns:a16="http://schemas.microsoft.com/office/drawing/2014/main" id="{290AC23F-9466-9C43-FC2F-EB9A90A248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6070" y="1890553"/>
                <a:ext cx="4740923" cy="4293625"/>
              </a:xfrm>
              <a:prstGeom prst="rect">
                <a:avLst/>
              </a:prstGeom>
            </p:spPr>
          </p:pic>
        </mc:Fallback>
      </mc:AlternateContent>
      <p:sp>
        <p:nvSpPr>
          <p:cNvPr id="6" name="Obdélník 5">
            <a:extLst>
              <a:ext uri="{FF2B5EF4-FFF2-40B4-BE49-F238E27FC236}">
                <a16:creationId xmlns:a16="http://schemas.microsoft.com/office/drawing/2014/main" id="{B68CA68D-8167-6345-A86D-C584C01A78CC}"/>
              </a:ext>
            </a:extLst>
          </p:cNvPr>
          <p:cNvSpPr/>
          <p:nvPr/>
        </p:nvSpPr>
        <p:spPr>
          <a:xfrm>
            <a:off x="2527536" y="2302929"/>
            <a:ext cx="593888" cy="2900876"/>
          </a:xfrm>
          <a:prstGeom prst="rect">
            <a:avLst/>
          </a:prstGeom>
          <a:solidFill>
            <a:srgbClr val="70AD47">
              <a:lumMod val="40000"/>
              <a:lumOff val="60000"/>
              <a:alpha val="50000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2143D6E9-171E-6B46-1C39-882A1ECD59BF}"/>
              </a:ext>
            </a:extLst>
          </p:cNvPr>
          <p:cNvSpPr/>
          <p:nvPr/>
        </p:nvSpPr>
        <p:spPr>
          <a:xfrm>
            <a:off x="3121424" y="2302929"/>
            <a:ext cx="1178351" cy="2900876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8" name="Graf 7">
                <a:extLst>
                  <a:ext uri="{FF2B5EF4-FFF2-40B4-BE49-F238E27FC236}">
                    <a16:creationId xmlns:a16="http://schemas.microsoft.com/office/drawing/2014/main" id="{3845792B-48A3-D919-6F17-79D299B682A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60708599"/>
                  </p:ext>
                </p:extLst>
              </p:nvPr>
            </p:nvGraphicFramePr>
            <p:xfrm>
              <a:off x="6344860" y="1890553"/>
              <a:ext cx="4963220" cy="429362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8" name="Graf 7">
                <a:extLst>
                  <a:ext uri="{FF2B5EF4-FFF2-40B4-BE49-F238E27FC236}">
                    <a16:creationId xmlns:a16="http://schemas.microsoft.com/office/drawing/2014/main" id="{3845792B-48A3-D919-6F17-79D299B682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44860" y="1890553"/>
                <a:ext cx="4963220" cy="4293622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87D8DC12-AAFD-8490-48F4-1E3612049C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307" y="1061243"/>
            <a:ext cx="11715386" cy="791852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Úhrady nemocnic: úhrady vyčleněné z paušální úhrady </a:t>
            </a:r>
            <a:endParaRPr kumimoji="0" lang="cs-CZ" sz="2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505E529-9AB1-FB14-AB17-6423F2AB15BE}"/>
              </a:ext>
            </a:extLst>
          </p:cNvPr>
          <p:cNvSpPr txBox="1"/>
          <p:nvPr/>
        </p:nvSpPr>
        <p:spPr>
          <a:xfrm>
            <a:off x="243840" y="275845"/>
            <a:ext cx="1080008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Zásadním krokem v optimalizaci úhrad je sbližování základních sazeb poskytovatelů akutní lůžkové péče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77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7D8DC12-AAFD-8490-48F4-1E3612049C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307" y="1061243"/>
            <a:ext cx="11715386" cy="791852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Příklad sbližování sazeb - Totální endoprotéza kyčle</a:t>
            </a:r>
            <a:endParaRPr kumimoji="0" lang="cs-CZ" sz="2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505E529-9AB1-FB14-AB17-6423F2AB15BE}"/>
              </a:ext>
            </a:extLst>
          </p:cNvPr>
          <p:cNvSpPr txBox="1"/>
          <p:nvPr/>
        </p:nvSpPr>
        <p:spPr>
          <a:xfrm>
            <a:off x="243840" y="275845"/>
            <a:ext cx="1080008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Zásadním krokem v optimalizaci úhrad je sbližování základních sazeb poskytovatelů akutní lůžkové péče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39D6B064-4B8A-EEEB-095A-B1AEC6A63056}"/>
              </a:ext>
            </a:extLst>
          </p:cNvPr>
          <p:cNvSpPr txBox="1">
            <a:spLocks/>
          </p:cNvSpPr>
          <p:nvPr/>
        </p:nvSpPr>
        <p:spPr>
          <a:xfrm>
            <a:off x="609600" y="1600199"/>
            <a:ext cx="10160000" cy="51277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sz="1800" dirty="0"/>
          </a:p>
          <a:p>
            <a:r>
              <a:rPr lang="cs-CZ" sz="1800" dirty="0"/>
              <a:t>Metodické poznámky a komentáře:</a:t>
            </a:r>
          </a:p>
          <a:p>
            <a:pPr lvl="1"/>
            <a:r>
              <a:rPr lang="cs-CZ" sz="1600" dirty="0"/>
              <a:t>DRG skupina 08-I05-06 (Implantace cementované totální endoprotézy kyčle)</a:t>
            </a:r>
          </a:p>
          <a:p>
            <a:pPr lvl="1"/>
            <a:r>
              <a:rPr lang="cs-CZ" sz="1600" dirty="0"/>
              <a:t>Skupina v roce 2019 zařazena v paušální úhradě, v roce 2023 v úhradě vyčleněné z paušálu</a:t>
            </a:r>
          </a:p>
          <a:p>
            <a:pPr lvl="1"/>
            <a:r>
              <a:rPr lang="cs-CZ" sz="1600" dirty="0"/>
              <a:t>Podobné příklady (celkem 38 % péče) – Operace kýly, apendixu, mandlí, prostaty, kardiostimulátor, bypass…</a:t>
            </a:r>
          </a:p>
          <a:p>
            <a:pPr lvl="1"/>
            <a:r>
              <a:rPr lang="cs-CZ" sz="1600" dirty="0"/>
              <a:t>Regionální nemocnice = velké krajské a ostatní</a:t>
            </a:r>
          </a:p>
          <a:p>
            <a:pPr lvl="1"/>
            <a:r>
              <a:rPr lang="cs-CZ" sz="1600" dirty="0"/>
              <a:t>Vážený průměr základních sazeb dle objemu péče</a:t>
            </a:r>
          </a:p>
          <a:p>
            <a:pPr lvl="1"/>
            <a:r>
              <a:rPr lang="cs-CZ" sz="1600" dirty="0"/>
              <a:t>Ve výběru pouze nemocnice, co provádí danou péči</a:t>
            </a:r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32BCEF48-F56E-BA2E-D71C-D385EB4A8D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171534"/>
              </p:ext>
            </p:extLst>
          </p:nvPr>
        </p:nvGraphicFramePr>
        <p:xfrm>
          <a:off x="806695" y="1969988"/>
          <a:ext cx="5064620" cy="1611224"/>
        </p:xfrm>
        <a:graphic>
          <a:graphicData uri="http://schemas.openxmlformats.org/drawingml/2006/table">
            <a:tbl>
              <a:tblPr/>
              <a:tblGrid>
                <a:gridCol w="1989672">
                  <a:extLst>
                    <a:ext uri="{9D8B030D-6E8A-4147-A177-3AD203B41FA5}">
                      <a16:colId xmlns:a16="http://schemas.microsoft.com/office/drawing/2014/main" val="1996150251"/>
                    </a:ext>
                  </a:extLst>
                </a:gridCol>
                <a:gridCol w="1193803">
                  <a:extLst>
                    <a:ext uri="{9D8B030D-6E8A-4147-A177-3AD203B41FA5}">
                      <a16:colId xmlns:a16="http://schemas.microsoft.com/office/drawing/2014/main" val="416823376"/>
                    </a:ext>
                  </a:extLst>
                </a:gridCol>
                <a:gridCol w="868221">
                  <a:extLst>
                    <a:ext uri="{9D8B030D-6E8A-4147-A177-3AD203B41FA5}">
                      <a16:colId xmlns:a16="http://schemas.microsoft.com/office/drawing/2014/main" val="1725758274"/>
                    </a:ext>
                  </a:extLst>
                </a:gridCol>
                <a:gridCol w="1012924">
                  <a:extLst>
                    <a:ext uri="{9D8B030D-6E8A-4147-A177-3AD203B41FA5}">
                      <a16:colId xmlns:a16="http://schemas.microsoft.com/office/drawing/2014/main" val="2747696640"/>
                    </a:ext>
                  </a:extLst>
                </a:gridCol>
              </a:tblGrid>
              <a:tr h="402846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Úhrada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2023/2019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1869280"/>
                  </a:ext>
                </a:extLst>
              </a:tr>
              <a:tr h="402846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Fakultní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110 328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155 808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262963"/>
                  </a:ext>
                </a:extLst>
              </a:tr>
              <a:tr h="402846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Regionální nemocnice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88 489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132 927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470444"/>
                  </a:ext>
                </a:extLst>
              </a:tr>
              <a:tr h="402686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FN/Regionální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143965"/>
                  </a:ext>
                </a:extLst>
              </a:tr>
            </a:tbl>
          </a:graphicData>
        </a:graphic>
      </p:graphicFrame>
      <p:pic>
        <p:nvPicPr>
          <p:cNvPr id="14" name="Picture 2" descr="Totální endoprotéza kyčle | ortopediesokolov.cz">
            <a:extLst>
              <a:ext uri="{FF2B5EF4-FFF2-40B4-BE49-F238E27FC236}">
                <a16:creationId xmlns:a16="http://schemas.microsoft.com/office/drawing/2014/main" id="{9D1592FC-A82E-C123-5369-28E1C3B69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732" y="1677668"/>
            <a:ext cx="2881420" cy="223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7089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A9515-2E99-0E7E-D6B1-6FA6CC47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textu 4">
            <a:extLst>
              <a:ext uri="{FF2B5EF4-FFF2-40B4-BE49-F238E27FC236}">
                <a16:creationId xmlns:a16="http://schemas.microsoft.com/office/drawing/2014/main" id="{ADCFD19B-07ED-A360-21D2-5C24738EA26B}"/>
              </a:ext>
            </a:extLst>
          </p:cNvPr>
          <p:cNvSpPr txBox="1">
            <a:spLocks/>
          </p:cNvSpPr>
          <p:nvPr/>
        </p:nvSpPr>
        <p:spPr>
          <a:xfrm>
            <a:off x="309453" y="4488342"/>
            <a:ext cx="8603811" cy="83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Potřeba a zvládnutelná míra centralizace vysoce specializované péče </a:t>
            </a:r>
          </a:p>
        </p:txBody>
      </p:sp>
    </p:spTree>
    <p:extLst>
      <p:ext uri="{BB962C8B-B14F-4D97-AF65-F5344CB8AC3E}">
        <p14:creationId xmlns:p14="http://schemas.microsoft.com/office/powerpoint/2010/main" val="241932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333DF503-2F84-AD95-21F4-24F5D9370565}"/>
              </a:ext>
            </a:extLst>
          </p:cNvPr>
          <p:cNvSpPr txBox="1">
            <a:spLocks/>
          </p:cNvSpPr>
          <p:nvPr/>
        </p:nvSpPr>
        <p:spPr>
          <a:xfrm>
            <a:off x="937947" y="2731993"/>
            <a:ext cx="10160000" cy="171599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marR="0" lvl="1" indent="-1825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 většinu CZ-DRG skupin hrazených případovým paušálem (bez psychiatrie) jsou definována centra vysoce specializované péče, ve kterých by péče měla být prováděna, přičemž centralizace ale nově není podmínkou úhrady případovým paušálem </a:t>
            </a:r>
          </a:p>
          <a:p>
            <a:pPr marL="182563" marR="0" lvl="1" indent="-1825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některých skupin je definováno i více možností center. Úhradová motivace tak supluje nedostatky smluvní politiky. Pro rok 2023 bylo toto opatření omezeno na péči, kde již nyní vysoké procento koncentrace -&gt; pro následující období strategie plánuje rozšiřování na další péči.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96A5CD24-B3A3-1AA5-D41D-80EB2919CA03}"/>
              </a:ext>
            </a:extLst>
          </p:cNvPr>
          <p:cNvSpPr txBox="1"/>
          <p:nvPr/>
        </p:nvSpPr>
        <p:spPr>
          <a:xfrm>
            <a:off x="736652" y="172234"/>
            <a:ext cx="108305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Dalším cílem strategie MZ je napravit dlouhá léta přehlíženou nedostatečnou centralizaci péče. </a:t>
            </a:r>
            <a:endParaRPr kumimoji="0" lang="cs-CZ" sz="2800" b="1" i="0" u="sng" strike="noStrike" kern="1200" cap="none" spc="0" normalizeH="0" baseline="0" noProof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734B28D4-407A-3746-5383-3FB7EECD2417}"/>
              </a:ext>
            </a:extLst>
          </p:cNvPr>
          <p:cNvSpPr txBox="1"/>
          <p:nvPr/>
        </p:nvSpPr>
        <p:spPr>
          <a:xfrm>
            <a:off x="756972" y="1222984"/>
            <a:ext cx="1105408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Kromě dopadu na kvalitu a dostupnost péče se tento stav opět promítá do neefektivní distribuce personálních kapacit.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Strategie se zaměřuje zejména na úhradovou podporu centralizace péče: </a:t>
            </a:r>
            <a:endParaRPr kumimoji="0" lang="cs-CZ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4BB1A737-87D6-1B94-1F27-4DCAD2E92D59}"/>
              </a:ext>
            </a:extLst>
          </p:cNvPr>
          <p:cNvSpPr txBox="1"/>
          <p:nvPr/>
        </p:nvSpPr>
        <p:spPr>
          <a:xfrm>
            <a:off x="736652" y="4573476"/>
            <a:ext cx="97434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2023 byla připravena zcela nová metodika akreditace center vysoce specializované péče, včetně metodiky hodnocení kvality péče. Metodika nově zavádí </a:t>
            </a:r>
            <a:r>
              <a:rPr kumimoji="0" lang="cs-CZ" sz="22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koncentrace</a:t>
            </a:r>
            <a:r>
              <a:rPr kumimoji="0" lang="cs-CZ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cs-CZ" sz="22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excelence</a:t>
            </a:r>
            <a:r>
              <a:rPr kumimoji="0" lang="cs-CZ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cs-CZ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D3B9DE32-E316-053C-2C4D-B0270AAD797A}"/>
              </a:ext>
            </a:extLst>
          </p:cNvPr>
          <p:cNvSpPr txBox="1">
            <a:spLocks/>
          </p:cNvSpPr>
          <p:nvPr/>
        </p:nvSpPr>
        <p:spPr>
          <a:xfrm>
            <a:off x="937947" y="5796811"/>
            <a:ext cx="10160000" cy="8579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marR="0" lvl="1" indent="-1825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Součástí nastaveného hodnocení je i systém datových auditů prováděných na základě indikátorů výkonnosti a kvality péče, které budou publikovány v podobě tzv. resortních referenčních statistik. </a:t>
            </a:r>
          </a:p>
        </p:txBody>
      </p:sp>
    </p:spTree>
    <p:extLst>
      <p:ext uri="{BB962C8B-B14F-4D97-AF65-F5344CB8AC3E}">
        <p14:creationId xmlns:p14="http://schemas.microsoft.com/office/powerpoint/2010/main" val="17295472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obsah 15">
            <a:extLst>
              <a:ext uri="{FF2B5EF4-FFF2-40B4-BE49-F238E27FC236}">
                <a16:creationId xmlns:a16="http://schemas.microsoft.com/office/drawing/2014/main" id="{3649CCAF-0FDC-A27A-96D7-2966C17C63EE}"/>
              </a:ext>
            </a:extLst>
          </p:cNvPr>
          <p:cNvGraphicFramePr>
            <a:graphicFrameLocks/>
          </p:cNvGraphicFramePr>
          <p:nvPr/>
        </p:nvGraphicFramePr>
        <p:xfrm>
          <a:off x="670892" y="3019928"/>
          <a:ext cx="10682908" cy="289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Obdélník 2">
            <a:extLst>
              <a:ext uri="{FF2B5EF4-FFF2-40B4-BE49-F238E27FC236}">
                <a16:creationId xmlns:a16="http://schemas.microsoft.com/office/drawing/2014/main" id="{FF67303E-BDDF-A67A-7264-BC99DF9ED00A}"/>
              </a:ext>
            </a:extLst>
          </p:cNvPr>
          <p:cNvSpPr/>
          <p:nvPr/>
        </p:nvSpPr>
        <p:spPr>
          <a:xfrm>
            <a:off x="5340096" y="3340498"/>
            <a:ext cx="2871216" cy="13228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32D3E23-51D7-5407-699E-255DC8CEB461}"/>
              </a:ext>
            </a:extLst>
          </p:cNvPr>
          <p:cNvSpPr/>
          <p:nvPr/>
        </p:nvSpPr>
        <p:spPr>
          <a:xfrm>
            <a:off x="5500233" y="3475220"/>
            <a:ext cx="209550" cy="209550"/>
          </a:xfrm>
          <a:prstGeom prst="rect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01A4F8A3-9CE0-970D-A991-8C2D91CF912C}"/>
              </a:ext>
            </a:extLst>
          </p:cNvPr>
          <p:cNvSpPr/>
          <p:nvPr/>
        </p:nvSpPr>
        <p:spPr>
          <a:xfrm>
            <a:off x="5500233" y="3751351"/>
            <a:ext cx="209550" cy="209550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4E687CF0-6288-12B7-00A4-72907BD9EF0C}"/>
              </a:ext>
            </a:extLst>
          </p:cNvPr>
          <p:cNvSpPr txBox="1"/>
          <p:nvPr/>
        </p:nvSpPr>
        <p:spPr>
          <a:xfrm>
            <a:off x="5703439" y="3419862"/>
            <a:ext cx="2718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Fakultní nemocnice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486B7CC4-B677-DAFB-3EDF-126A0618DB93}"/>
              </a:ext>
            </a:extLst>
          </p:cNvPr>
          <p:cNvSpPr txBox="1"/>
          <p:nvPr/>
        </p:nvSpPr>
        <p:spPr>
          <a:xfrm>
            <a:off x="5703440" y="3695993"/>
            <a:ext cx="278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Specializované resortní ústavy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657F2BA-4366-8335-BBFC-D1229CC9DBF6}"/>
              </a:ext>
            </a:extLst>
          </p:cNvPr>
          <p:cNvSpPr txBox="1"/>
          <p:nvPr/>
        </p:nvSpPr>
        <p:spPr>
          <a:xfrm>
            <a:off x="4981575" y="5913416"/>
            <a:ext cx="374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Jednotliví PALP seřazení dle počtu HP 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F6421A0B-17C4-6186-A8DF-37F5D7FB725B}"/>
              </a:ext>
            </a:extLst>
          </p:cNvPr>
          <p:cNvSpPr/>
          <p:nvPr/>
        </p:nvSpPr>
        <p:spPr>
          <a:xfrm>
            <a:off x="5497433" y="4328389"/>
            <a:ext cx="209550" cy="20955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7BA17F18-DED0-871F-149D-4BDD5EB4E3EB}"/>
              </a:ext>
            </a:extLst>
          </p:cNvPr>
          <p:cNvSpPr txBox="1"/>
          <p:nvPr/>
        </p:nvSpPr>
        <p:spPr>
          <a:xfrm>
            <a:off x="5700639" y="4273031"/>
            <a:ext cx="279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Ostatní PALP</a:t>
            </a:r>
            <a:endParaRPr kumimoji="0" lang="cs-CZ" sz="14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578B2CEA-4C2E-6787-2EAE-59088306458F}"/>
              </a:ext>
            </a:extLst>
          </p:cNvPr>
          <p:cNvSpPr/>
          <p:nvPr/>
        </p:nvSpPr>
        <p:spPr>
          <a:xfrm>
            <a:off x="5497566" y="4034768"/>
            <a:ext cx="209550" cy="2095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47D5F386-21D7-AB79-4195-8321CF96E5B9}"/>
              </a:ext>
            </a:extLst>
          </p:cNvPr>
          <p:cNvSpPr txBox="1"/>
          <p:nvPr/>
        </p:nvSpPr>
        <p:spPr>
          <a:xfrm>
            <a:off x="5700772" y="3979410"/>
            <a:ext cx="279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Velké krajské nemocnice</a:t>
            </a:r>
            <a:endParaRPr kumimoji="0" lang="cs-CZ" sz="14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5" name="Tabulka 5">
            <a:extLst>
              <a:ext uri="{FF2B5EF4-FFF2-40B4-BE49-F238E27FC236}">
                <a16:creationId xmlns:a16="http://schemas.microsoft.com/office/drawing/2014/main" id="{F32DA5A9-D644-801C-69B8-02042B8DC3D6}"/>
              </a:ext>
            </a:extLst>
          </p:cNvPr>
          <p:cNvGraphicFramePr>
            <a:graphicFrameLocks noGrp="1"/>
          </p:cNvGraphicFramePr>
          <p:nvPr/>
        </p:nvGraphicFramePr>
        <p:xfrm>
          <a:off x="9178159" y="3153265"/>
          <a:ext cx="976376" cy="2450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76">
                  <a:extLst>
                    <a:ext uri="{9D8B030D-6E8A-4147-A177-3AD203B41FA5}">
                      <a16:colId xmlns:a16="http://schemas.microsoft.com/office/drawing/2014/main" val="348832873"/>
                    </a:ext>
                  </a:extLst>
                </a:gridCol>
              </a:tblGrid>
              <a:tr h="2562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347928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5463362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73501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487540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433143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9241668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3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368554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4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0990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14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652912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75</a:t>
                      </a: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185498"/>
                  </a:ext>
                </a:extLst>
              </a:tr>
            </a:tbl>
          </a:graphicData>
        </a:graphic>
      </p:graphicFrame>
      <p:sp>
        <p:nvSpPr>
          <p:cNvPr id="18" name="Pravá složená závorka 17">
            <a:extLst>
              <a:ext uri="{FF2B5EF4-FFF2-40B4-BE49-F238E27FC236}">
                <a16:creationId xmlns:a16="http://schemas.microsoft.com/office/drawing/2014/main" id="{55380E1B-DAD7-5D87-AB94-AC92B998C8FD}"/>
              </a:ext>
            </a:extLst>
          </p:cNvPr>
          <p:cNvSpPr/>
          <p:nvPr/>
        </p:nvSpPr>
        <p:spPr>
          <a:xfrm>
            <a:off x="10154534" y="3281442"/>
            <a:ext cx="169041" cy="221536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A816A24B-DE8E-ED33-31C6-61CEFF28E74A}"/>
              </a:ext>
            </a:extLst>
          </p:cNvPr>
          <p:cNvSpPr txBox="1"/>
          <p:nvPr/>
        </p:nvSpPr>
        <p:spPr>
          <a:xfrm>
            <a:off x="10487397" y="3903084"/>
            <a:ext cx="146603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PALP</a:t>
            </a:r>
            <a:b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daném rozmezí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celkového počtu 98 PALP </a:t>
            </a:r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530494A6-FF74-A8C2-790D-58EEB97D0D54}"/>
              </a:ext>
            </a:extLst>
          </p:cNvPr>
          <p:cNvSpPr txBox="1">
            <a:spLocks/>
          </p:cNvSpPr>
          <p:nvPr/>
        </p:nvSpPr>
        <p:spPr>
          <a:xfrm>
            <a:off x="670892" y="2327593"/>
            <a:ext cx="11134718" cy="8560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marR="0" lvl="1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Během let 2017-2019 je zaznamenáno celkem 98 PALP, ve kterých byla realizována alespoň 1 hospitalizace pro resekční výkon u pacientky</a:t>
            </a:r>
            <a:b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 ZN prsu. U 77 % poskytovatelů (N</a:t>
            </a:r>
            <a:r>
              <a:rPr kumimoji="0" lang="cs-CZ" sz="1400" b="0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PALP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75) je v průměru ročně méně než 100 hospitalizací, u 55 % (N</a:t>
            </a:r>
            <a:r>
              <a:rPr kumimoji="0" lang="cs-CZ" sz="1400" b="0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PALP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54) pak méně než 50 hospitalizací.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C2EB8CD4-9747-35A7-0B7D-3A862EC2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813" y="284585"/>
            <a:ext cx="11001333" cy="1325563"/>
          </a:xfrm>
        </p:spPr>
        <p:txBody>
          <a:bodyPr>
            <a:normAutofit/>
          </a:bodyPr>
          <a:lstStyle/>
          <a:p>
            <a:r>
              <a:rPr lang="cs-CZ" sz="2800" b="1">
                <a:latin typeface="+mn-lt"/>
              </a:rPr>
              <a:t>Příklad dlouhodobě nedostatečné míry centralizace: </a:t>
            </a:r>
            <a:r>
              <a:rPr lang="cs-CZ" sz="2800" b="1" err="1">
                <a:latin typeface="+mn-lt"/>
              </a:rPr>
              <a:t>mammární</a:t>
            </a:r>
            <a:r>
              <a:rPr lang="cs-CZ" sz="2800" b="1">
                <a:latin typeface="+mn-lt"/>
              </a:rPr>
              <a:t> chirurgie </a:t>
            </a:r>
            <a:r>
              <a:rPr lang="cs-CZ" sz="2800" b="0" u="none" strike="noStrike">
                <a:solidFill>
                  <a:schemeClr val="tx1"/>
                </a:solidFill>
                <a:effectLst/>
                <a:latin typeface="+mn-lt"/>
              </a:rPr>
              <a:t>(průměrný roční počet HP s resekčním výkonem* na prsu pro ZN prsu)</a:t>
            </a:r>
            <a:endParaRPr lang="cs-CZ" sz="2800" b="0" u="sng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Zástupný obsah 2">
            <a:extLst>
              <a:ext uri="{FF2B5EF4-FFF2-40B4-BE49-F238E27FC236}">
                <a16:creationId xmlns:a16="http://schemas.microsoft.com/office/drawing/2014/main" id="{9EC90D8F-ADF0-7C0E-F612-F3974B1692DD}"/>
              </a:ext>
            </a:extLst>
          </p:cNvPr>
          <p:cNvSpPr txBox="1">
            <a:spLocks/>
          </p:cNvSpPr>
          <p:nvPr/>
        </p:nvSpPr>
        <p:spPr>
          <a:xfrm>
            <a:off x="754546" y="1605730"/>
            <a:ext cx="10515600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Hodnocené období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roky 2017-2019;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NRHZS;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Hodnocený soubor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všechny hospitalizace z DRG bází 09-I06, 09-I07 nebo 09-I09*, u kterých byl na pozici hlavní dg. identifikován </a:t>
            </a:r>
            <a:r>
              <a:rPr kumimoji="0" lang="cs-CZ" sz="14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MKN-10 kód pro zhoubný novotvar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(ZN)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8F9F03A4-40D4-DBE8-A894-4C422E3997B9}"/>
              </a:ext>
            </a:extLst>
          </p:cNvPr>
          <p:cNvSpPr txBox="1"/>
          <p:nvPr/>
        </p:nvSpPr>
        <p:spPr>
          <a:xfrm>
            <a:off x="301858" y="1134098"/>
            <a:ext cx="102246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09-I06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včetně odstranění mízních uzlin;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09-I07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včetně rekonstrukce implantátem;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09-I09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pro nemoci a poruchy prsu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7819D094-EAB6-6EAB-9F67-4AD691215ABB}"/>
              </a:ext>
            </a:extLst>
          </p:cNvPr>
          <p:cNvSpPr txBox="1"/>
          <p:nvPr/>
        </p:nvSpPr>
        <p:spPr>
          <a:xfrm>
            <a:off x="10260406" y="1172226"/>
            <a:ext cx="1741117" cy="400110"/>
          </a:xfrm>
          <a:prstGeom prst="rect">
            <a:avLst/>
          </a:prstGeom>
          <a:solidFill>
            <a:srgbClr val="203B7C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2017-2019</a:t>
            </a:r>
          </a:p>
        </p:txBody>
      </p:sp>
    </p:spTree>
    <p:extLst>
      <p:ext uri="{BB962C8B-B14F-4D97-AF65-F5344CB8AC3E}">
        <p14:creationId xmlns:p14="http://schemas.microsoft.com/office/powerpoint/2010/main" val="2760770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Zástupný obsah 15">
            <a:extLst>
              <a:ext uri="{FF2B5EF4-FFF2-40B4-BE49-F238E27FC236}">
                <a16:creationId xmlns:a16="http://schemas.microsoft.com/office/drawing/2014/main" id="{2ACC9901-C076-6976-D0A7-2E8E217E816E}"/>
              </a:ext>
            </a:extLst>
          </p:cNvPr>
          <p:cNvGraphicFramePr>
            <a:graphicFrameLocks/>
          </p:cNvGraphicFramePr>
          <p:nvPr/>
        </p:nvGraphicFramePr>
        <p:xfrm>
          <a:off x="670892" y="2960371"/>
          <a:ext cx="10599254" cy="289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C7F993E-FCC9-4099-8F7A-5F1764D1710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70892" y="2326481"/>
            <a:ext cx="10741025" cy="619125"/>
          </a:xfrm>
        </p:spPr>
        <p:txBody>
          <a:bodyPr>
            <a:noAutofit/>
          </a:bodyPr>
          <a:lstStyle/>
          <a:p>
            <a:pPr marL="265113" lvl="1" indent="-265113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>
                <a:latin typeface="Calibri" panose="020F0502020204030204" pitchFamily="34" charset="0"/>
                <a:cs typeface="Calibri" panose="020F0502020204030204" pitchFamily="34" charset="0"/>
              </a:rPr>
              <a:t>Během let 2020-2024 je zaznamenáno celkem 98 PALP, ve kterých byla realizována alespoň 1 hospitalizace s resekčním výkonem na prsu pro ZN prsu. U 73 % poskytovatelů (N</a:t>
            </a:r>
            <a:r>
              <a:rPr lang="cs-CZ" sz="1400" baseline="-25000">
                <a:latin typeface="Calibri" panose="020F0502020204030204" pitchFamily="34" charset="0"/>
                <a:cs typeface="Calibri" panose="020F0502020204030204" pitchFamily="34" charset="0"/>
              </a:rPr>
              <a:t>PALP</a:t>
            </a:r>
            <a:r>
              <a:rPr lang="cs-CZ" sz="1400">
                <a:latin typeface="Calibri" panose="020F0502020204030204" pitchFamily="34" charset="0"/>
                <a:cs typeface="Calibri" panose="020F0502020204030204" pitchFamily="34" charset="0"/>
              </a:rPr>
              <a:t> = 72) je v průměru ročně méně než 100 hospitalizací, u 53 % (N</a:t>
            </a:r>
            <a:r>
              <a:rPr lang="cs-CZ" sz="1400" baseline="-25000">
                <a:latin typeface="Calibri" panose="020F0502020204030204" pitchFamily="34" charset="0"/>
                <a:cs typeface="Calibri" panose="020F0502020204030204" pitchFamily="34" charset="0"/>
              </a:rPr>
              <a:t>PALP</a:t>
            </a:r>
            <a:r>
              <a:rPr lang="cs-CZ" sz="1400">
                <a:latin typeface="Calibri" panose="020F0502020204030204" pitchFamily="34" charset="0"/>
                <a:cs typeface="Calibri" panose="020F0502020204030204" pitchFamily="34" charset="0"/>
              </a:rPr>
              <a:t> = 52) pak méně než 50 hospitalizací.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A008C308-354F-49A3-A147-A26AE51921C9}"/>
              </a:ext>
            </a:extLst>
          </p:cNvPr>
          <p:cNvSpPr txBox="1"/>
          <p:nvPr/>
        </p:nvSpPr>
        <p:spPr>
          <a:xfrm>
            <a:off x="4281487" y="5844169"/>
            <a:ext cx="374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Jednotliví PALP seřazení dle počtu HP </a:t>
            </a:r>
          </a:p>
        </p:txBody>
      </p:sp>
      <p:sp>
        <p:nvSpPr>
          <p:cNvPr id="21" name="Zástupný obsah 2">
            <a:extLst>
              <a:ext uri="{FF2B5EF4-FFF2-40B4-BE49-F238E27FC236}">
                <a16:creationId xmlns:a16="http://schemas.microsoft.com/office/drawing/2014/main" id="{F7BCC83D-41E4-48E6-9BAD-3A9B39C71102}"/>
              </a:ext>
            </a:extLst>
          </p:cNvPr>
          <p:cNvSpPr txBox="1">
            <a:spLocks/>
          </p:cNvSpPr>
          <p:nvPr/>
        </p:nvSpPr>
        <p:spPr>
          <a:xfrm>
            <a:off x="754546" y="1605730"/>
            <a:ext cx="10515600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Hodnocené období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roky 2020-2024;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NRHZS;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Hodnocený soubor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všechny hospitalizace z DRG bází 09-I06, 09-I07 nebo 09-I09*, u kterých byl na pozici hlavní dg. identifikován </a:t>
            </a:r>
            <a:r>
              <a:rPr kumimoji="0" lang="cs-CZ" sz="14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MKN-10 kód pro zhoubný novotvar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(ZN)</a:t>
            </a:r>
          </a:p>
        </p:txBody>
      </p:sp>
      <p:sp>
        <p:nvSpPr>
          <p:cNvPr id="7" name="Pravá složená závorka 6">
            <a:extLst>
              <a:ext uri="{FF2B5EF4-FFF2-40B4-BE49-F238E27FC236}">
                <a16:creationId xmlns:a16="http://schemas.microsoft.com/office/drawing/2014/main" id="{A71D778E-6A4E-4469-BE61-D279E42902A4}"/>
              </a:ext>
            </a:extLst>
          </p:cNvPr>
          <p:cNvSpPr/>
          <p:nvPr/>
        </p:nvSpPr>
        <p:spPr>
          <a:xfrm flipH="1">
            <a:off x="10914629" y="3289195"/>
            <a:ext cx="169041" cy="2215366"/>
          </a:xfrm>
          <a:prstGeom prst="rightBrace">
            <a:avLst>
              <a:gd name="adj1" fmla="val 8333"/>
              <a:gd name="adj2" fmla="val 2638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67952A5B-BDFA-478F-81E0-4E0A9EEE8269}"/>
              </a:ext>
            </a:extLst>
          </p:cNvPr>
          <p:cNvSpPr txBox="1"/>
          <p:nvPr/>
        </p:nvSpPr>
        <p:spPr>
          <a:xfrm>
            <a:off x="9341796" y="3383114"/>
            <a:ext cx="146603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PALP</a:t>
            </a:r>
            <a:b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daném rozmezí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celkového počtu 98 PALP </a:t>
            </a:r>
          </a:p>
        </p:txBody>
      </p:sp>
      <p:graphicFrame>
        <p:nvGraphicFramePr>
          <p:cNvPr id="22" name="Tabulka 5">
            <a:extLst>
              <a:ext uri="{FF2B5EF4-FFF2-40B4-BE49-F238E27FC236}">
                <a16:creationId xmlns:a16="http://schemas.microsoft.com/office/drawing/2014/main" id="{F5FA1225-2B87-F520-BF48-1BDBD1619497}"/>
              </a:ext>
            </a:extLst>
          </p:cNvPr>
          <p:cNvGraphicFramePr>
            <a:graphicFrameLocks noGrp="1"/>
          </p:cNvGraphicFramePr>
          <p:nvPr/>
        </p:nvGraphicFramePr>
        <p:xfrm>
          <a:off x="10988661" y="3180567"/>
          <a:ext cx="976376" cy="23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76">
                  <a:extLst>
                    <a:ext uri="{9D8B030D-6E8A-4147-A177-3AD203B41FA5}">
                      <a16:colId xmlns:a16="http://schemas.microsoft.com/office/drawing/2014/main" val="348832873"/>
                    </a:ext>
                  </a:extLst>
                </a:gridCol>
              </a:tblGrid>
              <a:tr h="2548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347928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5463362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73501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487540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433143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9241668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368554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0990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652912"/>
                  </a:ext>
                </a:extLst>
              </a:tr>
              <a:tr h="235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72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185498"/>
                  </a:ext>
                </a:extLst>
              </a:tr>
            </a:tbl>
          </a:graphicData>
        </a:graphic>
      </p:graphicFrame>
      <p:sp>
        <p:nvSpPr>
          <p:cNvPr id="24" name="Obdélník 23">
            <a:extLst>
              <a:ext uri="{FF2B5EF4-FFF2-40B4-BE49-F238E27FC236}">
                <a16:creationId xmlns:a16="http://schemas.microsoft.com/office/drawing/2014/main" id="{49B3EC10-A0E3-6403-2C76-3236AD512333}"/>
              </a:ext>
            </a:extLst>
          </p:cNvPr>
          <p:cNvSpPr/>
          <p:nvPr/>
        </p:nvSpPr>
        <p:spPr>
          <a:xfrm>
            <a:off x="5340096" y="3359548"/>
            <a:ext cx="2871216" cy="13228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34C3038F-EB0B-D981-F09E-5D6B61F2D3E6}"/>
              </a:ext>
            </a:extLst>
          </p:cNvPr>
          <p:cNvSpPr/>
          <p:nvPr/>
        </p:nvSpPr>
        <p:spPr>
          <a:xfrm>
            <a:off x="5500233" y="3494270"/>
            <a:ext cx="209550" cy="209550"/>
          </a:xfrm>
          <a:prstGeom prst="rect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bdélník 27">
            <a:extLst>
              <a:ext uri="{FF2B5EF4-FFF2-40B4-BE49-F238E27FC236}">
                <a16:creationId xmlns:a16="http://schemas.microsoft.com/office/drawing/2014/main" id="{DF3D9E26-B6AA-45B4-81D1-50626B74E66A}"/>
              </a:ext>
            </a:extLst>
          </p:cNvPr>
          <p:cNvSpPr/>
          <p:nvPr/>
        </p:nvSpPr>
        <p:spPr>
          <a:xfrm>
            <a:off x="5500233" y="3770401"/>
            <a:ext cx="209550" cy="209550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9F111DAA-241A-B298-36EF-DA232B164C13}"/>
              </a:ext>
            </a:extLst>
          </p:cNvPr>
          <p:cNvSpPr txBox="1"/>
          <p:nvPr/>
        </p:nvSpPr>
        <p:spPr>
          <a:xfrm>
            <a:off x="5703439" y="3438912"/>
            <a:ext cx="2718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Fakultní nemocnice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6C78557C-0DE1-34BE-0780-B889A0195BB0}"/>
              </a:ext>
            </a:extLst>
          </p:cNvPr>
          <p:cNvSpPr txBox="1"/>
          <p:nvPr/>
        </p:nvSpPr>
        <p:spPr>
          <a:xfrm>
            <a:off x="5703440" y="3715043"/>
            <a:ext cx="278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Specializované resortní ústavy</a:t>
            </a:r>
          </a:p>
        </p:txBody>
      </p:sp>
      <p:sp>
        <p:nvSpPr>
          <p:cNvPr id="39" name="Obdélník 38">
            <a:extLst>
              <a:ext uri="{FF2B5EF4-FFF2-40B4-BE49-F238E27FC236}">
                <a16:creationId xmlns:a16="http://schemas.microsoft.com/office/drawing/2014/main" id="{A033DC81-28CF-F53F-B659-627A2789FFD9}"/>
              </a:ext>
            </a:extLst>
          </p:cNvPr>
          <p:cNvSpPr/>
          <p:nvPr/>
        </p:nvSpPr>
        <p:spPr>
          <a:xfrm>
            <a:off x="5497433" y="4347439"/>
            <a:ext cx="209550" cy="20955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extovéPole 40">
            <a:extLst>
              <a:ext uri="{FF2B5EF4-FFF2-40B4-BE49-F238E27FC236}">
                <a16:creationId xmlns:a16="http://schemas.microsoft.com/office/drawing/2014/main" id="{24E71019-D717-4EAF-9CCE-1E818B78CB9F}"/>
              </a:ext>
            </a:extLst>
          </p:cNvPr>
          <p:cNvSpPr txBox="1"/>
          <p:nvPr/>
        </p:nvSpPr>
        <p:spPr>
          <a:xfrm>
            <a:off x="5700639" y="4292081"/>
            <a:ext cx="279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Ostatní PALP</a:t>
            </a:r>
            <a:endParaRPr kumimoji="0" lang="cs-CZ" sz="14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bdélník 41">
            <a:extLst>
              <a:ext uri="{FF2B5EF4-FFF2-40B4-BE49-F238E27FC236}">
                <a16:creationId xmlns:a16="http://schemas.microsoft.com/office/drawing/2014/main" id="{6B0DBEDF-1239-567A-81E5-52265875FF08}"/>
              </a:ext>
            </a:extLst>
          </p:cNvPr>
          <p:cNvSpPr/>
          <p:nvPr/>
        </p:nvSpPr>
        <p:spPr>
          <a:xfrm>
            <a:off x="5497566" y="4053818"/>
            <a:ext cx="209550" cy="2095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902CEF30-2B84-DA14-A64E-B42AC222733A}"/>
              </a:ext>
            </a:extLst>
          </p:cNvPr>
          <p:cNvSpPr txBox="1"/>
          <p:nvPr/>
        </p:nvSpPr>
        <p:spPr>
          <a:xfrm>
            <a:off x="5700772" y="3998460"/>
            <a:ext cx="2791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Velké krajské nemocnice</a:t>
            </a:r>
            <a:endParaRPr kumimoji="0" lang="cs-CZ" sz="14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Nadpis 1">
            <a:extLst>
              <a:ext uri="{FF2B5EF4-FFF2-40B4-BE49-F238E27FC236}">
                <a16:creationId xmlns:a16="http://schemas.microsoft.com/office/drawing/2014/main" id="{40C4D896-D8A0-EEA7-C13A-94A816EC4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22" y="278168"/>
            <a:ext cx="11001333" cy="1325563"/>
          </a:xfrm>
        </p:spPr>
        <p:txBody>
          <a:bodyPr>
            <a:normAutofit/>
          </a:bodyPr>
          <a:lstStyle/>
          <a:p>
            <a:r>
              <a:rPr lang="cs-CZ" sz="2800" b="1">
                <a:solidFill>
                  <a:srgbClr val="D71440"/>
                </a:solidFill>
                <a:latin typeface="+mn-lt"/>
              </a:rPr>
              <a:t>Příklad dlouhodobě nedostatečné míry centralizace: </a:t>
            </a:r>
            <a:r>
              <a:rPr lang="cs-CZ" sz="2800" b="1" err="1">
                <a:solidFill>
                  <a:srgbClr val="D71440"/>
                </a:solidFill>
                <a:latin typeface="+mn-lt"/>
              </a:rPr>
              <a:t>mammární</a:t>
            </a:r>
            <a:r>
              <a:rPr lang="cs-CZ" sz="2800" b="1">
                <a:solidFill>
                  <a:srgbClr val="D71440"/>
                </a:solidFill>
                <a:latin typeface="+mn-lt"/>
              </a:rPr>
              <a:t> chirurgie </a:t>
            </a:r>
            <a:r>
              <a:rPr lang="cs-CZ" sz="2800" b="0" u="none" strike="noStrike">
                <a:solidFill>
                  <a:schemeClr val="tx1"/>
                </a:solidFill>
                <a:effectLst/>
                <a:latin typeface="+mn-lt"/>
              </a:rPr>
              <a:t>(průměrný roční počet HP s resekčním výkonem* na prsu pro ZN prsu)</a:t>
            </a:r>
            <a:endParaRPr lang="cs-CZ" sz="2800" b="0" u="sng">
              <a:solidFill>
                <a:schemeClr val="tx1"/>
              </a:solidFill>
              <a:latin typeface="+mn-lt"/>
            </a:endParaRP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C6D9143A-9E43-9ED3-3F53-EDB06BCA10A3}"/>
              </a:ext>
            </a:extLst>
          </p:cNvPr>
          <p:cNvSpPr txBox="1"/>
          <p:nvPr/>
        </p:nvSpPr>
        <p:spPr>
          <a:xfrm>
            <a:off x="301858" y="1134098"/>
            <a:ext cx="102246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09-I06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včetně odstranění mízních uzlin;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09-I07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včetně rekonstrukce implantátem;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09-I09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prsu pro nemoci a poruchy prsu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D0B5BC98-53FA-26DB-D767-458EF172D9AD}"/>
              </a:ext>
            </a:extLst>
          </p:cNvPr>
          <p:cNvSpPr txBox="1"/>
          <p:nvPr/>
        </p:nvSpPr>
        <p:spPr>
          <a:xfrm>
            <a:off x="10260406" y="1172226"/>
            <a:ext cx="1741117" cy="400110"/>
          </a:xfrm>
          <a:prstGeom prst="rect">
            <a:avLst/>
          </a:prstGeom>
          <a:solidFill>
            <a:srgbClr val="203B7C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2020-2024</a:t>
            </a:r>
          </a:p>
        </p:txBody>
      </p:sp>
    </p:spTree>
    <p:extLst>
      <p:ext uri="{BB962C8B-B14F-4D97-AF65-F5344CB8AC3E}">
        <p14:creationId xmlns:p14="http://schemas.microsoft.com/office/powerpoint/2010/main" val="3037504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13">
            <a:extLst>
              <a:ext uri="{FF2B5EF4-FFF2-40B4-BE49-F238E27FC236}">
                <a16:creationId xmlns:a16="http://schemas.microsoft.com/office/drawing/2014/main" id="{0A44BA5A-A43F-A23C-7833-0E6E8C49F1B8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8459015" y="2568083"/>
          <a:ext cx="3780000" cy="225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13">
            <a:extLst>
              <a:ext uri="{FF2B5EF4-FFF2-40B4-BE49-F238E27FC236}">
                <a16:creationId xmlns:a16="http://schemas.microsoft.com/office/drawing/2014/main" id="{585282E2-EF5F-E3A3-C0D9-E26DA7275CB1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4962525" y="2565284"/>
          <a:ext cx="3780000" cy="225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Nadpis 3">
            <a:extLst>
              <a:ext uri="{FF2B5EF4-FFF2-40B4-BE49-F238E27FC236}">
                <a16:creationId xmlns:a16="http://schemas.microsoft.com/office/drawing/2014/main" id="{2B84DFBA-D253-4354-B754-D4AC83E43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0" y="194441"/>
            <a:ext cx="11400965" cy="631595"/>
          </a:xfrm>
        </p:spPr>
        <p:txBody>
          <a:bodyPr>
            <a:noAutofit/>
          </a:bodyPr>
          <a:lstStyle/>
          <a:p>
            <a:r>
              <a:rPr lang="cs-CZ" sz="2800" b="1">
                <a:solidFill>
                  <a:srgbClr val="D71440"/>
                </a:solidFill>
                <a:latin typeface="+mn-lt"/>
              </a:rPr>
              <a:t>Příklad dlouhodobě nedostatečné míry centralizace: </a:t>
            </a:r>
            <a:r>
              <a:rPr lang="cs-CZ" sz="2800"/>
              <a:t>zastoupení center vysoce specializované </a:t>
            </a:r>
            <a:r>
              <a:rPr lang="cs-CZ" sz="2800" err="1"/>
              <a:t>pneumoonkochirurgické</a:t>
            </a:r>
            <a:r>
              <a:rPr lang="cs-CZ" sz="2800"/>
              <a:t> péče v rámci HP pro chirurgickou </a:t>
            </a:r>
            <a:r>
              <a:rPr lang="cs-CZ" sz="2800" u="sng"/>
              <a:t>léčbu novotvarů</a:t>
            </a:r>
            <a:r>
              <a:rPr lang="en-US" sz="2800"/>
              <a:t>*</a:t>
            </a:r>
            <a:r>
              <a:rPr lang="cs-CZ" sz="2800"/>
              <a:t> </a:t>
            </a: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ED9F78DA-A953-4552-A150-551938C18131}"/>
              </a:ext>
            </a:extLst>
          </p:cNvPr>
          <p:cNvSpPr txBox="1">
            <a:spLocks/>
          </p:cNvSpPr>
          <p:nvPr/>
        </p:nvSpPr>
        <p:spPr>
          <a:xfrm>
            <a:off x="427619" y="1447810"/>
            <a:ext cx="11764381" cy="6390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6858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Zastoupení CVSP v rámci HP pro anatomickou resekci plic je po celé hodnocené období srovnatelné. V případě </a:t>
            </a:r>
            <a:r>
              <a:rPr kumimoji="0" lang="cs-CZ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extraanatomické</a:t>
            </a: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resekce pak lze pozorovat mírný nárůst (cca +5 %). Naopak ale v případě HP z DRG báze 04-I05 podíl pacientů operovaných v CVSP klesá.</a:t>
            </a:r>
          </a:p>
        </p:txBody>
      </p:sp>
      <p:graphicFrame>
        <p:nvGraphicFramePr>
          <p:cNvPr id="22" name="Tabulka 21">
            <a:extLst>
              <a:ext uri="{FF2B5EF4-FFF2-40B4-BE49-F238E27FC236}">
                <a16:creationId xmlns:a16="http://schemas.microsoft.com/office/drawing/2014/main" id="{D491CA01-EAEA-4873-80AF-D49EF88708BF}"/>
              </a:ext>
            </a:extLst>
          </p:cNvPr>
          <p:cNvGraphicFramePr>
            <a:graphicFrameLocks noGrp="1"/>
          </p:cNvGraphicFramePr>
          <p:nvPr/>
        </p:nvGraphicFramePr>
        <p:xfrm>
          <a:off x="443499" y="5058046"/>
          <a:ext cx="873144" cy="108720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873144">
                  <a:extLst>
                    <a:ext uri="{9D8B030D-6E8A-4147-A177-3AD203B41FA5}">
                      <a16:colId xmlns:a16="http://schemas.microsoft.com/office/drawing/2014/main" val="1948631220"/>
                    </a:ext>
                  </a:extLst>
                </a:gridCol>
              </a:tblGrid>
              <a:tr h="439200">
                <a:tc>
                  <a:txBody>
                    <a:bodyPr/>
                    <a:lstStyle/>
                    <a:p>
                      <a:pPr algn="ctr"/>
                      <a:r>
                        <a:rPr lang="cs-CZ" sz="1200" b="1"/>
                        <a:t>Legenda:</a:t>
                      </a: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324208217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551284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9449027"/>
                  </a:ext>
                </a:extLst>
              </a:tr>
            </a:tbl>
          </a:graphicData>
        </a:graphic>
      </p:graphicFrame>
      <p:graphicFrame>
        <p:nvGraphicFramePr>
          <p:cNvPr id="29" name="Tabulka 28">
            <a:extLst>
              <a:ext uri="{FF2B5EF4-FFF2-40B4-BE49-F238E27FC236}">
                <a16:creationId xmlns:a16="http://schemas.microsoft.com/office/drawing/2014/main" id="{820E2BD4-0EC4-4821-A047-E40EECE3BC4D}"/>
              </a:ext>
            </a:extLst>
          </p:cNvPr>
          <p:cNvGraphicFramePr>
            <a:graphicFrameLocks noGrp="1"/>
          </p:cNvGraphicFramePr>
          <p:nvPr/>
        </p:nvGraphicFramePr>
        <p:xfrm>
          <a:off x="1390644" y="5056251"/>
          <a:ext cx="3707572" cy="140976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557572">
                  <a:extLst>
                    <a:ext uri="{9D8B030D-6E8A-4147-A177-3AD203B41FA5}">
                      <a16:colId xmlns:a16="http://schemas.microsoft.com/office/drawing/2014/main" val="755815229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168360037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7150821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22798318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65569842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716953822"/>
                    </a:ext>
                  </a:extLst>
                </a:gridCol>
              </a:tblGrid>
              <a:tr h="369148">
                <a:tc>
                  <a:txBody>
                    <a:bodyPr/>
                    <a:lstStyle/>
                    <a:p>
                      <a:pPr algn="l"/>
                      <a:r>
                        <a:rPr lang="cs-CZ" sz="1200"/>
                        <a:t>CVSP</a:t>
                      </a:r>
                      <a:r>
                        <a:rPr lang="en-US" sz="1200"/>
                        <a:t>*</a:t>
                      </a:r>
                      <a:r>
                        <a:rPr lang="cs-CZ" sz="1200"/>
                        <a:t>*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2020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2021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/>
                        <a:t>Rok 2022</a:t>
                      </a:r>
                      <a:endParaRPr lang="cs-CZ" sz="1200"/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2023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2024</a:t>
                      </a: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Ano</a:t>
                      </a:r>
                    </a:p>
                  </a:txBody>
                  <a:tcPr marL="36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60,8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62,7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</a:t>
                      </a:r>
                    </a:p>
                  </a:txBody>
                  <a:tcPr marL="36000" marR="36000" marT="360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38,5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39,2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39,0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38,5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37,3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Celkem</a:t>
                      </a:r>
                    </a:p>
                  </a:txBody>
                  <a:tcPr marL="36000" marR="36000" marT="360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9831716"/>
                  </a:ext>
                </a:extLst>
              </a:tr>
            </a:tbl>
          </a:graphicData>
        </a:graphic>
      </p:graphicFrame>
      <p:graphicFrame>
        <p:nvGraphicFramePr>
          <p:cNvPr id="30" name="Chart 13">
            <a:extLst>
              <a:ext uri="{FF2B5EF4-FFF2-40B4-BE49-F238E27FC236}">
                <a16:creationId xmlns:a16="http://schemas.microsoft.com/office/drawing/2014/main" id="{37E9747F-B5BC-43C2-8A01-3884CE5C3D62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1461722" y="2565284"/>
          <a:ext cx="3780000" cy="2258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Tabulka 30">
            <a:extLst>
              <a:ext uri="{FF2B5EF4-FFF2-40B4-BE49-F238E27FC236}">
                <a16:creationId xmlns:a16="http://schemas.microsoft.com/office/drawing/2014/main" id="{ECB05914-E00C-4410-A5E1-1BE5FD3D85D3}"/>
              </a:ext>
            </a:extLst>
          </p:cNvPr>
          <p:cNvGraphicFramePr>
            <a:graphicFrameLocks noGrp="1"/>
          </p:cNvGraphicFramePr>
          <p:nvPr/>
        </p:nvGraphicFramePr>
        <p:xfrm>
          <a:off x="5437305" y="5056251"/>
          <a:ext cx="3150000" cy="140976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630000">
                  <a:extLst>
                    <a:ext uri="{9D8B030D-6E8A-4147-A177-3AD203B41FA5}">
                      <a16:colId xmlns:a16="http://schemas.microsoft.com/office/drawing/2014/main" val="1168360037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7150821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22798318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65569842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401912171"/>
                    </a:ext>
                  </a:extLst>
                </a:gridCol>
              </a:tblGrid>
              <a:tr h="3691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2020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2021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/>
                        <a:t>Rok 2022</a:t>
                      </a:r>
                      <a:endParaRPr lang="cs-CZ" sz="1200"/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2023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2024</a:t>
                      </a: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52,2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52,2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54,7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57,0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47,8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47,8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45,3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44,0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43,0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2627185"/>
                  </a:ext>
                </a:extLst>
              </a:tr>
            </a:tbl>
          </a:graphicData>
        </a:graphic>
      </p:graphicFrame>
      <p:graphicFrame>
        <p:nvGraphicFramePr>
          <p:cNvPr id="32" name="Tabulka 31">
            <a:extLst>
              <a:ext uri="{FF2B5EF4-FFF2-40B4-BE49-F238E27FC236}">
                <a16:creationId xmlns:a16="http://schemas.microsoft.com/office/drawing/2014/main" id="{C4031AC1-A382-4746-A7DF-FBEEE72EF319}"/>
              </a:ext>
            </a:extLst>
          </p:cNvPr>
          <p:cNvGraphicFramePr>
            <a:graphicFrameLocks noGrp="1"/>
          </p:cNvGraphicFramePr>
          <p:nvPr/>
        </p:nvGraphicFramePr>
        <p:xfrm>
          <a:off x="8907344" y="5051346"/>
          <a:ext cx="3150000" cy="140976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630000">
                  <a:extLst>
                    <a:ext uri="{9D8B030D-6E8A-4147-A177-3AD203B41FA5}">
                      <a16:colId xmlns:a16="http://schemas.microsoft.com/office/drawing/2014/main" val="1168360037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271508212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22798318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655698423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664747112"/>
                    </a:ext>
                  </a:extLst>
                </a:gridCol>
              </a:tblGrid>
              <a:tr h="3691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2020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2021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/>
                        <a:t>Rok 2022</a:t>
                      </a:r>
                      <a:endParaRPr lang="cs-CZ" sz="1200"/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2023</a:t>
                      </a:r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/>
                        <a:t>Rok 2024</a:t>
                      </a:r>
                    </a:p>
                  </a:txBody>
                  <a:tcPr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72,8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66,3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65,1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53,6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56,3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27,2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33,8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34,9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46,4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43,7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332442"/>
                  </a:ext>
                </a:extLst>
              </a:tr>
            </a:tbl>
          </a:graphicData>
        </a:graphic>
      </p:graphicFrame>
      <p:sp>
        <p:nvSpPr>
          <p:cNvPr id="33" name="TextovéPole 32">
            <a:extLst>
              <a:ext uri="{FF2B5EF4-FFF2-40B4-BE49-F238E27FC236}">
                <a16:creationId xmlns:a16="http://schemas.microsoft.com/office/drawing/2014/main" id="{C34B6D68-D4E8-4CD7-9751-B34353734FDD}"/>
              </a:ext>
            </a:extLst>
          </p:cNvPr>
          <p:cNvSpPr txBox="1"/>
          <p:nvPr/>
        </p:nvSpPr>
        <p:spPr>
          <a:xfrm rot="16200000">
            <a:off x="225224" y="3343572"/>
            <a:ext cx="2265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Hospitalizačních případů s indikací novotvar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190B3F03-708C-49F0-946B-6C10EFAB7CA9}"/>
              </a:ext>
            </a:extLst>
          </p:cNvPr>
          <p:cNvSpPr txBox="1"/>
          <p:nvPr/>
        </p:nvSpPr>
        <p:spPr>
          <a:xfrm>
            <a:off x="2092855" y="2204151"/>
            <a:ext cx="249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04-I02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Anatomická resekce plic</a:t>
            </a:r>
            <a:endParaRPr kumimoji="0" lang="cs-CZ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FAAF47A8-17E3-4BE6-947D-B4FEAF19A5E3}"/>
              </a:ext>
            </a:extLst>
          </p:cNvPr>
          <p:cNvSpPr txBox="1"/>
          <p:nvPr/>
        </p:nvSpPr>
        <p:spPr>
          <a:xfrm>
            <a:off x="5378392" y="2166854"/>
            <a:ext cx="3015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04-I03 </a:t>
            </a:r>
            <a:r>
              <a:rPr kumimoji="0" lang="cs-CZ" sz="14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Extraanatomická</a:t>
            </a:r>
            <a:b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resekce plic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C1BB7A0A-90B2-4847-90FC-FDC87C61BF94}"/>
              </a:ext>
            </a:extLst>
          </p:cNvPr>
          <p:cNvSpPr txBox="1"/>
          <p:nvPr/>
        </p:nvSpPr>
        <p:spPr>
          <a:xfrm>
            <a:off x="8877038" y="2166854"/>
            <a:ext cx="3015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04-I05 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Velký chirurgický výkon v dutině hrudní nebo na hrudníku mimo resekce plic</a:t>
            </a:r>
          </a:p>
        </p:txBody>
      </p:sp>
      <p:cxnSp>
        <p:nvCxnSpPr>
          <p:cNvPr id="39" name="Přímá spojnice 38">
            <a:extLst>
              <a:ext uri="{FF2B5EF4-FFF2-40B4-BE49-F238E27FC236}">
                <a16:creationId xmlns:a16="http://schemas.microsoft.com/office/drawing/2014/main" id="{21F36B89-BA39-4F5A-B0AD-3B2D2DEFE898}"/>
              </a:ext>
            </a:extLst>
          </p:cNvPr>
          <p:cNvCxnSpPr>
            <a:cxnSpLocks/>
          </p:cNvCxnSpPr>
          <p:nvPr/>
        </p:nvCxnSpPr>
        <p:spPr>
          <a:xfrm>
            <a:off x="616556" y="5688196"/>
            <a:ext cx="54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>
            <a:extLst>
              <a:ext uri="{FF2B5EF4-FFF2-40B4-BE49-F238E27FC236}">
                <a16:creationId xmlns:a16="http://schemas.microsoft.com/office/drawing/2014/main" id="{7A96E281-8DB4-4A12-B6A3-F219688A82C1}"/>
              </a:ext>
            </a:extLst>
          </p:cNvPr>
          <p:cNvCxnSpPr>
            <a:cxnSpLocks/>
          </p:cNvCxnSpPr>
          <p:nvPr/>
        </p:nvCxnSpPr>
        <p:spPr>
          <a:xfrm>
            <a:off x="616556" y="6002521"/>
            <a:ext cx="540000" cy="0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ovéPole 40">
            <a:extLst>
              <a:ext uri="{FF2B5EF4-FFF2-40B4-BE49-F238E27FC236}">
                <a16:creationId xmlns:a16="http://schemas.microsoft.com/office/drawing/2014/main" id="{161AB06A-AB3F-4E30-9CD7-DE5B656C2FD6}"/>
              </a:ext>
            </a:extLst>
          </p:cNvPr>
          <p:cNvSpPr txBox="1"/>
          <p:nvPr/>
        </p:nvSpPr>
        <p:spPr>
          <a:xfrm>
            <a:off x="498456" y="6534494"/>
            <a:ext cx="97313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Centra vysoce specializované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pneumoonkochirurgické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péče – dle akreditace platné do roku 2024, tedy před reakreditací.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2A2DA33D-390E-4CBE-9DCC-A21B8316F94E}"/>
              </a:ext>
            </a:extLst>
          </p:cNvPr>
          <p:cNvSpPr txBox="1"/>
          <p:nvPr/>
        </p:nvSpPr>
        <p:spPr>
          <a:xfrm>
            <a:off x="12393" y="2685931"/>
            <a:ext cx="11441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Hodnoceny pouze HP v rámci DRG báze, které mají jako hlavní DG novotvar (zhoubný i nezhoubný).  </a:t>
            </a:r>
          </a:p>
        </p:txBody>
      </p:sp>
    </p:spTree>
    <p:extLst>
      <p:ext uri="{BB962C8B-B14F-4D97-AF65-F5344CB8AC3E}">
        <p14:creationId xmlns:p14="http://schemas.microsoft.com/office/powerpoint/2010/main" val="276379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83328E69-C378-9A2C-B96E-89E4902CE488}"/>
              </a:ext>
            </a:extLst>
          </p:cNvPr>
          <p:cNvSpPr txBox="1">
            <a:spLocks/>
          </p:cNvSpPr>
          <p:nvPr/>
        </p:nvSpPr>
        <p:spPr>
          <a:xfrm>
            <a:off x="4683761" y="224652"/>
            <a:ext cx="7508240" cy="64086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457200">
              <a:buFont typeface="+mj-lt"/>
              <a:buAutoNum type="arabicPeriod"/>
            </a:pPr>
            <a:r>
              <a:rPr lang="cs-CZ" sz="1600" b="1" u="sng" dirty="0"/>
              <a:t>Podpora jednodenní péče</a:t>
            </a:r>
          </a:p>
          <a:p>
            <a:pPr lvl="1"/>
            <a:r>
              <a:rPr lang="cs-CZ" sz="1400" dirty="0"/>
              <a:t>Pilot v roce 2023; pro roky 2024 a 2025 rozšíření odborností a výkonů, </a:t>
            </a:r>
          </a:p>
          <a:p>
            <a:pPr lvl="1"/>
            <a:r>
              <a:rPr lang="cs-CZ" sz="1400" dirty="0"/>
              <a:t>Nastavení úhrad vychází z exaktní kalkulace dle CZ-DRG</a:t>
            </a:r>
          </a:p>
          <a:p>
            <a:pPr lvl="1"/>
            <a:r>
              <a:rPr lang="cs-CZ" sz="1400" dirty="0"/>
              <a:t>Podpora jednodenní péče v nemocnicích – v rámci akutní lůžkové péče</a:t>
            </a:r>
          </a:p>
          <a:p>
            <a:pPr marL="571500" indent="-457200">
              <a:buFont typeface="+mj-lt"/>
              <a:buAutoNum type="arabicPeriod"/>
            </a:pPr>
            <a:r>
              <a:rPr lang="cs-CZ" sz="1600" b="1" u="sng" dirty="0"/>
              <a:t>Podpora péče o děti</a:t>
            </a:r>
          </a:p>
          <a:p>
            <a:pPr lvl="1"/>
            <a:r>
              <a:rPr lang="cs-CZ" sz="1400" dirty="0"/>
              <a:t>Ve všech ambulantních segmentech nové bonifikační výkony</a:t>
            </a:r>
          </a:p>
          <a:p>
            <a:pPr lvl="1"/>
            <a:r>
              <a:rPr lang="cs-CZ" sz="1400" dirty="0"/>
              <a:t>Vyčlenění dětské péče z ambulantního paušálu nemocnic</a:t>
            </a:r>
          </a:p>
          <a:p>
            <a:pPr marL="571500" indent="-457200">
              <a:buFont typeface="+mj-lt"/>
              <a:buAutoNum type="arabicPeriod"/>
            </a:pPr>
            <a:r>
              <a:rPr lang="cs-CZ" sz="1600" b="1" u="sng" dirty="0"/>
              <a:t>Podpora paliativní péče</a:t>
            </a:r>
          </a:p>
          <a:p>
            <a:pPr lvl="1"/>
            <a:r>
              <a:rPr lang="cs-CZ" sz="1400" dirty="0"/>
              <a:t>Rozvoj paliativních týmů nemocnic</a:t>
            </a:r>
          </a:p>
          <a:p>
            <a:pPr lvl="1"/>
            <a:r>
              <a:rPr lang="cs-CZ" sz="1400" dirty="0"/>
              <a:t>Rozvoj kamenných i domácích hospiců</a:t>
            </a:r>
          </a:p>
          <a:p>
            <a:pPr marL="571500" indent="-457200">
              <a:buFont typeface="+mj-lt"/>
              <a:buAutoNum type="arabicPeriod"/>
            </a:pPr>
            <a:r>
              <a:rPr lang="cs-CZ" sz="1600" b="1" u="sng" dirty="0"/>
              <a:t>Podpora péče o duševní zdraví</a:t>
            </a:r>
          </a:p>
          <a:p>
            <a:pPr lvl="1"/>
            <a:r>
              <a:rPr lang="cs-CZ" sz="1400" dirty="0"/>
              <a:t>Podpora transformace lůžkové psychiatrické péče</a:t>
            </a:r>
          </a:p>
          <a:p>
            <a:pPr lvl="1"/>
            <a:r>
              <a:rPr lang="cs-CZ" sz="1400" dirty="0"/>
              <a:t>Vyšší růst pro psychiatry, psychology, obzvláště u péče pro děti</a:t>
            </a:r>
          </a:p>
          <a:p>
            <a:pPr marL="571500" indent="-457200">
              <a:buFont typeface="+mj-lt"/>
              <a:buAutoNum type="arabicPeriod" startAt="5"/>
            </a:pPr>
            <a:r>
              <a:rPr lang="cs-CZ" sz="1600" b="1" u="sng" dirty="0"/>
              <a:t>Podpora sociálně-zdravotního pomezí</a:t>
            </a:r>
          </a:p>
          <a:p>
            <a:pPr lvl="1"/>
            <a:r>
              <a:rPr lang="cs-CZ" sz="1400" dirty="0"/>
              <a:t>Nový ošetřovací den sociálně-zdravotní péče</a:t>
            </a:r>
          </a:p>
          <a:p>
            <a:pPr lvl="1"/>
            <a:r>
              <a:rPr lang="cs-CZ" sz="1400" dirty="0"/>
              <a:t>Navýšení podílu financí plynoucích od pojišťoven oproti podílů z rozpočtu MPSV</a:t>
            </a:r>
          </a:p>
          <a:p>
            <a:pPr marL="571500" indent="-457200">
              <a:buFont typeface="+mj-lt"/>
              <a:buAutoNum type="arabicPeriod" startAt="5"/>
            </a:pPr>
            <a:r>
              <a:rPr lang="cs-CZ" sz="1600" b="1" u="sng" dirty="0"/>
              <a:t>Podpora péče po standardní pracovní době</a:t>
            </a:r>
          </a:p>
          <a:p>
            <a:pPr lvl="1"/>
            <a:r>
              <a:rPr lang="cs-CZ" sz="1400" dirty="0"/>
              <a:t>Nový úhradový model pro urgentní příjmy</a:t>
            </a:r>
          </a:p>
          <a:p>
            <a:pPr lvl="1"/>
            <a:r>
              <a:rPr lang="cs-CZ" sz="1400" dirty="0"/>
              <a:t>Nové bonifikační výkony za práci v noci, o víkendu a ve svátek; podpora LPS</a:t>
            </a:r>
          </a:p>
          <a:p>
            <a:pPr marL="571500" indent="-457200">
              <a:buFont typeface="+mj-lt"/>
              <a:buAutoNum type="arabicPeriod" startAt="5"/>
            </a:pPr>
            <a:r>
              <a:rPr lang="cs-CZ" sz="1600" b="1" u="sng" dirty="0"/>
              <a:t>Podpora prevence</a:t>
            </a:r>
          </a:p>
          <a:p>
            <a:pPr lvl="1"/>
            <a:r>
              <a:rPr lang="cs-CZ" sz="1400" dirty="0"/>
              <a:t>Navýšení úhrad primární péče – praktičtí lékaři, stomatologové, týmové praxe</a:t>
            </a:r>
          </a:p>
          <a:p>
            <a:pPr lvl="1"/>
            <a:r>
              <a:rPr lang="cs-CZ" sz="1400" dirty="0"/>
              <a:t>Podpora screeningů + nové screeningy ZN prostaty, břišní aorty, očních vad dětí</a:t>
            </a:r>
          </a:p>
          <a:p>
            <a:pPr lvl="1"/>
            <a:endParaRPr lang="cs-CZ" sz="1600" dirty="0"/>
          </a:p>
          <a:p>
            <a:endParaRPr lang="cs-CZ" sz="1600" dirty="0"/>
          </a:p>
        </p:txBody>
      </p:sp>
      <p:sp>
        <p:nvSpPr>
          <p:cNvPr id="3" name="Nadpis">
            <a:extLst>
              <a:ext uri="{FF2B5EF4-FFF2-40B4-BE49-F238E27FC236}">
                <a16:creationId xmlns:a16="http://schemas.microsoft.com/office/drawing/2014/main" id="{F9A6B40D-7B65-3132-199D-5A3643A09687}"/>
              </a:ext>
            </a:extLst>
          </p:cNvPr>
          <p:cNvSpPr txBox="1">
            <a:spLocks/>
          </p:cNvSpPr>
          <p:nvPr/>
        </p:nvSpPr>
        <p:spPr>
          <a:xfrm>
            <a:off x="233681" y="1525260"/>
            <a:ext cx="3708400" cy="366524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Nová strategie MZ ČR optimalizuje úhrady              z veřejného zdravotního pojištění          a zavádí řadu zásadních systémových změn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FCD05F1D-6ABD-018B-B103-15195BC59C58}"/>
              </a:ext>
            </a:extLst>
          </p:cNvPr>
          <p:cNvCxnSpPr>
            <a:cxnSpLocks/>
          </p:cNvCxnSpPr>
          <p:nvPr/>
        </p:nvCxnSpPr>
        <p:spPr>
          <a:xfrm flipV="1">
            <a:off x="3810000" y="467360"/>
            <a:ext cx="975360" cy="2600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se šipkou 4">
            <a:extLst>
              <a:ext uri="{FF2B5EF4-FFF2-40B4-BE49-F238E27FC236}">
                <a16:creationId xmlns:a16="http://schemas.microsoft.com/office/drawing/2014/main" id="{A75F757E-7FE8-2A44-BF1F-18CD7A9DECDB}"/>
              </a:ext>
            </a:extLst>
          </p:cNvPr>
          <p:cNvCxnSpPr>
            <a:cxnSpLocks/>
          </p:cNvCxnSpPr>
          <p:nvPr/>
        </p:nvCxnSpPr>
        <p:spPr>
          <a:xfrm>
            <a:off x="3860800" y="3429000"/>
            <a:ext cx="822960" cy="2727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786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86AC6FED-CCA7-D5C1-A8B2-55C622CD3E20}"/>
              </a:ext>
            </a:extLst>
          </p:cNvPr>
          <p:cNvSpPr txBox="1"/>
          <p:nvPr/>
        </p:nvSpPr>
        <p:spPr>
          <a:xfrm>
            <a:off x="304460" y="932382"/>
            <a:ext cx="1176561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Následující data ukazují relativně vysoký stupeň centralizace specializované chirurgické péče v segmentu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onkogynekologie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. Avšak i přes dlouhodobě ustavenou síť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onkogynekologických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 center (OGC) stále není dosažena optimální koncentrace péče do center a mezi regiony přetrvávají značné rozdíly.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Proto MZ nově zavádí pro opakovanou akreditaci těchto center sadu indikátorů k pravidelné evaluaci výkonnosti a kvality sítě.</a:t>
            </a:r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CFEAB0AB-F429-C80F-B86B-E2427BED2A62}"/>
              </a:ext>
            </a:extLst>
          </p:cNvPr>
          <p:cNvSpPr/>
          <p:nvPr/>
        </p:nvSpPr>
        <p:spPr>
          <a:xfrm>
            <a:off x="5239406" y="5185846"/>
            <a:ext cx="1713187" cy="515007"/>
          </a:xfrm>
          <a:prstGeom prst="downArrow">
            <a:avLst/>
          </a:prstGeom>
          <a:solidFill>
            <a:srgbClr val="2E5980"/>
          </a:solidFill>
          <a:ln>
            <a:solidFill>
              <a:srgbClr val="2E59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463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Zástupný obsah 15">
            <a:extLst>
              <a:ext uri="{FF2B5EF4-FFF2-40B4-BE49-F238E27FC236}">
                <a16:creationId xmlns:a16="http://schemas.microsoft.com/office/drawing/2014/main" id="{3DA7B4B2-ADFE-43DC-8E4E-97A0D507C697}"/>
              </a:ext>
            </a:extLst>
          </p:cNvPr>
          <p:cNvGraphicFramePr>
            <a:graphicFrameLocks/>
          </p:cNvGraphicFramePr>
          <p:nvPr/>
        </p:nvGraphicFramePr>
        <p:xfrm>
          <a:off x="497038" y="2727142"/>
          <a:ext cx="10216183" cy="2893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bdélník 1">
            <a:extLst>
              <a:ext uri="{FF2B5EF4-FFF2-40B4-BE49-F238E27FC236}">
                <a16:creationId xmlns:a16="http://schemas.microsoft.com/office/drawing/2014/main" id="{6E748599-3A8C-46F3-8537-B95B55B6691D}"/>
              </a:ext>
            </a:extLst>
          </p:cNvPr>
          <p:cNvSpPr/>
          <p:nvPr/>
        </p:nvSpPr>
        <p:spPr>
          <a:xfrm>
            <a:off x="4509016" y="2981037"/>
            <a:ext cx="4539734" cy="11243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9B3B291C-11E8-497B-B272-A9C42B5C3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4888"/>
            <a:ext cx="10515600" cy="538364"/>
          </a:xfrm>
        </p:spPr>
        <p:txBody>
          <a:bodyPr>
            <a:noAutofit/>
          </a:bodyPr>
          <a:lstStyle/>
          <a:p>
            <a:r>
              <a:rPr lang="cs-CZ" sz="3200"/>
              <a:t>Průměrný roční počet HP s chirurgickým výkonem* na ženské rozmnožovací soustavě pro zhoubný novotvar (ZN)</a:t>
            </a:r>
            <a:endParaRPr lang="cs-CZ" sz="3200" u="sng">
              <a:latin typeface="+mn-lt"/>
            </a:endParaRPr>
          </a:p>
        </p:txBody>
      </p:sp>
      <p:sp>
        <p:nvSpPr>
          <p:cNvPr id="25" name="Zástupný obsah 2">
            <a:extLst>
              <a:ext uri="{FF2B5EF4-FFF2-40B4-BE49-F238E27FC236}">
                <a16:creationId xmlns:a16="http://schemas.microsoft.com/office/drawing/2014/main" id="{A2EE1E9B-11EF-403E-BD44-F54CB66AE0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7646" y="1844736"/>
            <a:ext cx="11420476" cy="892945"/>
          </a:xfrm>
        </p:spPr>
        <p:txBody>
          <a:bodyPr>
            <a:normAutofit/>
          </a:bodyPr>
          <a:lstStyle/>
          <a:p>
            <a:pPr marL="265113" lvl="1" indent="-265113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/>
              <a:t>Během let 2020-2024 je zaznamenáno celkem 99 poskytovatelů ALP, ve kterých byla realizována alespoň 1 hospitalizace s chirurgickým výkonem </a:t>
            </a:r>
            <a:r>
              <a:rPr lang="cs-CZ" sz="1400" u="none" strike="noStrike">
                <a:effectLst/>
                <a:latin typeface="+mn-lt"/>
              </a:rPr>
              <a:t>na ženské rozmnožovací soustavě pro ZN</a:t>
            </a:r>
            <a:r>
              <a:rPr lang="cs-CZ" sz="1400"/>
              <a:t>. U 82 % poskytovatelů (N</a:t>
            </a:r>
            <a:r>
              <a:rPr lang="cs-CZ" sz="1400" baseline="-25000"/>
              <a:t>PALP</a:t>
            </a:r>
            <a:r>
              <a:rPr lang="cs-CZ" sz="1400"/>
              <a:t> = 81) je v průměru ročně méně než 50 hospitalizací. </a:t>
            </a:r>
          </a:p>
          <a:p>
            <a:pPr marL="265113" lvl="1" indent="-265113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/>
              <a:t>Naopak u 7 poskytovatelů ALP je v průměru provedeno více než 150 výkonů, přičemž jejich produkce pokrývá 48 % z celkového počtu HP za 1 rok.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D278E425-3847-4372-932B-59EC91B19F05}"/>
              </a:ext>
            </a:extLst>
          </p:cNvPr>
          <p:cNvSpPr/>
          <p:nvPr/>
        </p:nvSpPr>
        <p:spPr>
          <a:xfrm>
            <a:off x="4669154" y="3220534"/>
            <a:ext cx="209550" cy="209550"/>
          </a:xfrm>
          <a:prstGeom prst="rect">
            <a:avLst/>
          </a:prstGeom>
          <a:solidFill>
            <a:srgbClr val="010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79C3624-8C2C-4D10-A369-6CA9C2016BD8}"/>
              </a:ext>
            </a:extLst>
          </p:cNvPr>
          <p:cNvSpPr/>
          <p:nvPr/>
        </p:nvSpPr>
        <p:spPr>
          <a:xfrm>
            <a:off x="4669154" y="3706215"/>
            <a:ext cx="209550" cy="209550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35714593-A30B-4823-AA56-52351EB9153E}"/>
              </a:ext>
            </a:extLst>
          </p:cNvPr>
          <p:cNvSpPr txBox="1"/>
          <p:nvPr/>
        </p:nvSpPr>
        <p:spPr>
          <a:xfrm>
            <a:off x="4872360" y="3060401"/>
            <a:ext cx="41763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Centra vysoce specializované péče pro </a:t>
            </a:r>
            <a:r>
              <a:rPr kumimoji="0" lang="cs-CZ" sz="14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onkogynekologii</a:t>
            </a:r>
            <a:b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poslední platné verzi k 1. 1. 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F87DC40-000C-4C72-8F79-3E5E37887351}"/>
              </a:ext>
            </a:extLst>
          </p:cNvPr>
          <p:cNvSpPr txBox="1"/>
          <p:nvPr/>
        </p:nvSpPr>
        <p:spPr>
          <a:xfrm>
            <a:off x="4872361" y="3650857"/>
            <a:ext cx="2789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 bez statutu OGC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A008C308-354F-49A3-A147-A26AE51921C9}"/>
              </a:ext>
            </a:extLst>
          </p:cNvPr>
          <p:cNvSpPr txBox="1"/>
          <p:nvPr/>
        </p:nvSpPr>
        <p:spPr>
          <a:xfrm>
            <a:off x="4807721" y="5592055"/>
            <a:ext cx="3743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Jednotliví PALP seřazení dle počtu HP </a:t>
            </a:r>
          </a:p>
        </p:txBody>
      </p:sp>
      <p:graphicFrame>
        <p:nvGraphicFramePr>
          <p:cNvPr id="5" name="Tabulka 5">
            <a:extLst>
              <a:ext uri="{FF2B5EF4-FFF2-40B4-BE49-F238E27FC236}">
                <a16:creationId xmlns:a16="http://schemas.microsoft.com/office/drawing/2014/main" id="{B8D8FF91-6543-4C33-80A7-D1CBDF0BAD4B}"/>
              </a:ext>
            </a:extLst>
          </p:cNvPr>
          <p:cNvGraphicFramePr>
            <a:graphicFrameLocks noGrp="1"/>
          </p:cNvGraphicFramePr>
          <p:nvPr/>
        </p:nvGraphicFramePr>
        <p:xfrm>
          <a:off x="9490080" y="2879530"/>
          <a:ext cx="976376" cy="24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76">
                  <a:extLst>
                    <a:ext uri="{9D8B030D-6E8A-4147-A177-3AD203B41FA5}">
                      <a16:colId xmlns:a16="http://schemas.microsoft.com/office/drawing/2014/main" val="348832873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80384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84149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34792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0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546336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1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735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2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48754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3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43314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7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924166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= 4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36855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cs-CZ" sz="1100" b="0" i="0" u="none" strike="noStrike" kern="1200" cap="none" spc="0" normalizeH="0" baseline="-2500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PALP</a:t>
                      </a:r>
                      <a:r>
                        <a:rPr kumimoji="0" lang="cs-CZ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81</a:t>
                      </a:r>
                    </a:p>
                  </a:txBody>
                  <a:tcPr marL="0" marR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6757798"/>
                  </a:ext>
                </a:extLst>
              </a:tr>
            </a:tbl>
          </a:graphicData>
        </a:graphic>
      </p:graphicFrame>
      <p:sp>
        <p:nvSpPr>
          <p:cNvPr id="21" name="Zástupný obsah 2">
            <a:extLst>
              <a:ext uri="{FF2B5EF4-FFF2-40B4-BE49-F238E27FC236}">
                <a16:creationId xmlns:a16="http://schemas.microsoft.com/office/drawing/2014/main" id="{F7BCC83D-41E4-48E6-9BAD-3A9B39C71102}"/>
              </a:ext>
            </a:extLst>
          </p:cNvPr>
          <p:cNvSpPr txBox="1">
            <a:spLocks/>
          </p:cNvSpPr>
          <p:nvPr/>
        </p:nvSpPr>
        <p:spPr>
          <a:xfrm>
            <a:off x="397646" y="1175278"/>
            <a:ext cx="10682908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Hodnocené období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roky 2020-2024;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NRHZS;</a:t>
            </a:r>
            <a:b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Hodnocený soubor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všechny HP, u kterých byl na pozici hlavní dg. identifikován MKN-10 kód pro zhoubný novotvar (ZN)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67952A5B-BDFA-478F-81E0-4E0A9EEE8269}"/>
              </a:ext>
            </a:extLst>
          </p:cNvPr>
          <p:cNvSpPr txBox="1"/>
          <p:nvPr/>
        </p:nvSpPr>
        <p:spPr>
          <a:xfrm>
            <a:off x="10542143" y="3610298"/>
            <a:ext cx="146603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PALP</a:t>
            </a:r>
            <a:b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daném rozmezí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celkového počtu 99 PALP </a:t>
            </a:r>
          </a:p>
        </p:txBody>
      </p:sp>
      <p:sp>
        <p:nvSpPr>
          <p:cNvPr id="7" name="Pravá složená závorka 6">
            <a:extLst>
              <a:ext uri="{FF2B5EF4-FFF2-40B4-BE49-F238E27FC236}">
                <a16:creationId xmlns:a16="http://schemas.microsoft.com/office/drawing/2014/main" id="{A71D778E-6A4E-4469-BE61-D279E42902A4}"/>
              </a:ext>
            </a:extLst>
          </p:cNvPr>
          <p:cNvSpPr/>
          <p:nvPr/>
        </p:nvSpPr>
        <p:spPr>
          <a:xfrm>
            <a:off x="10466455" y="2988656"/>
            <a:ext cx="169041" cy="221536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07145E4A-AA03-4651-939D-D9CAE1DC08DE}"/>
              </a:ext>
            </a:extLst>
          </p:cNvPr>
          <p:cNvSpPr txBox="1"/>
          <p:nvPr/>
        </p:nvSpPr>
        <p:spPr>
          <a:xfrm>
            <a:off x="1245371" y="5901179"/>
            <a:ext cx="10572751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13-I01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Exenterace pánevních orgánů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13-I02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vnitřních pohlavních orgánů pro ZN včetně rozsáhlého resekčního výkonu na okolních tkáních,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13-I04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vnitřních pohlavních orgánů včetně parametrií nebo totální </a:t>
            </a:r>
            <a:r>
              <a:rPr kumimoji="0" lang="cs-CZ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omentektomie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 ZN,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13-I05 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Odstranění vnitřních pohlavních orgánů včetně výkonu na mízních uzlinách pro ZN,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13-I06 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Radikální odstranění vulvy nebo pochvy pro ZN,           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13-I07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mízních uzlin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13-I08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Neradikální výkon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13-I15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vulvy pro onemocnění ženské reprodukční soustavy</a:t>
            </a:r>
          </a:p>
        </p:txBody>
      </p:sp>
    </p:spTree>
    <p:extLst>
      <p:ext uri="{BB962C8B-B14F-4D97-AF65-F5344CB8AC3E}">
        <p14:creationId xmlns:p14="http://schemas.microsoft.com/office/powerpoint/2010/main" val="3656047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3">
            <a:extLst>
              <a:ext uri="{FF2B5EF4-FFF2-40B4-BE49-F238E27FC236}">
                <a16:creationId xmlns:a16="http://schemas.microsoft.com/office/drawing/2014/main" id="{EAE7DDEB-BF97-609A-75B3-25A88D079C03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224966" y="2776390"/>
          <a:ext cx="11188343" cy="285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Přímá spojnice 2">
            <a:extLst>
              <a:ext uri="{FF2B5EF4-FFF2-40B4-BE49-F238E27FC236}">
                <a16:creationId xmlns:a16="http://schemas.microsoft.com/office/drawing/2014/main" id="{95359ECD-AEAE-DBDA-D3D0-6D17F0666A5E}"/>
              </a:ext>
            </a:extLst>
          </p:cNvPr>
          <p:cNvCxnSpPr>
            <a:cxnSpLocks/>
          </p:cNvCxnSpPr>
          <p:nvPr/>
        </p:nvCxnSpPr>
        <p:spPr>
          <a:xfrm>
            <a:off x="1691212" y="2634842"/>
            <a:ext cx="0" cy="33502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>
            <a:extLst>
              <a:ext uri="{FF2B5EF4-FFF2-40B4-BE49-F238E27FC236}">
                <a16:creationId xmlns:a16="http://schemas.microsoft.com/office/drawing/2014/main" id="{86674629-C741-5D9A-2CE4-31914729FE6E}"/>
              </a:ext>
            </a:extLst>
          </p:cNvPr>
          <p:cNvSpPr txBox="1"/>
          <p:nvPr/>
        </p:nvSpPr>
        <p:spPr>
          <a:xfrm>
            <a:off x="11339588" y="5279221"/>
            <a:ext cx="789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Rok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94DF7953-07D5-AD3E-6E42-4DDE00822599}"/>
              </a:ext>
            </a:extLst>
          </p:cNvPr>
          <p:cNvSpPr txBox="1"/>
          <p:nvPr/>
        </p:nvSpPr>
        <p:spPr>
          <a:xfrm>
            <a:off x="732225" y="5616011"/>
            <a:ext cx="11882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ČR</a:t>
            </a:r>
            <a:endParaRPr kumimoji="0" lang="cs-CZ" sz="1400" b="1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7F1A4DC9-1256-6777-F147-4E9DA9E0E682}"/>
              </a:ext>
            </a:extLst>
          </p:cNvPr>
          <p:cNvGraphicFramePr>
            <a:graphicFrameLocks noGrp="1"/>
          </p:cNvGraphicFramePr>
          <p:nvPr/>
        </p:nvGraphicFramePr>
        <p:xfrm>
          <a:off x="1686608" y="5512673"/>
          <a:ext cx="9612428" cy="461172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686602">
                  <a:extLst>
                    <a:ext uri="{9D8B030D-6E8A-4147-A177-3AD203B41FA5}">
                      <a16:colId xmlns:a16="http://schemas.microsoft.com/office/drawing/2014/main" val="257617075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29869039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361522052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667393708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010853955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1986878220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382742882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116843946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237724314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454482313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127859138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530385303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72734511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984034000"/>
                    </a:ext>
                  </a:extLst>
                </a:gridCol>
              </a:tblGrid>
              <a:tr h="461172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</a:t>
                      </a: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VYS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JMK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ZLK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581066"/>
                  </a:ext>
                </a:extLst>
              </a:tr>
            </a:tbl>
          </a:graphicData>
        </a:graphic>
      </p:graphicFrame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EECA90B4-8ED4-F068-CA3E-97A857B5E364}"/>
              </a:ext>
            </a:extLst>
          </p:cNvPr>
          <p:cNvSpPr txBox="1">
            <a:spLocks/>
          </p:cNvSpPr>
          <p:nvPr/>
        </p:nvSpPr>
        <p:spPr>
          <a:xfrm>
            <a:off x="1390650" y="1861670"/>
            <a:ext cx="9716934" cy="612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marR="0" lvl="1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kraje bydliště pacientky jsou patrné významné rozdíly v podílu výkonů provedených v OGC.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5E09A318-C3A9-8B01-5D50-0960F6E85FAA}"/>
              </a:ext>
            </a:extLst>
          </p:cNvPr>
          <p:cNvGraphicFramePr>
            <a:graphicFrameLocks noGrp="1"/>
          </p:cNvGraphicFramePr>
          <p:nvPr/>
        </p:nvGraphicFramePr>
        <p:xfrm>
          <a:off x="1686608" y="2352267"/>
          <a:ext cx="9612428" cy="461172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686602">
                  <a:extLst>
                    <a:ext uri="{9D8B030D-6E8A-4147-A177-3AD203B41FA5}">
                      <a16:colId xmlns:a16="http://schemas.microsoft.com/office/drawing/2014/main" val="257617075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29869039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361522052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667393708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010853955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1986878220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382742882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116843946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3237724314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454482313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127859138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530385303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727345119"/>
                    </a:ext>
                  </a:extLst>
                </a:gridCol>
                <a:gridCol w="686602">
                  <a:extLst>
                    <a:ext uri="{9D8B030D-6E8A-4147-A177-3AD203B41FA5}">
                      <a16:colId xmlns:a16="http://schemas.microsoft.com/office/drawing/2014/main" val="2984034000"/>
                    </a:ext>
                  </a:extLst>
                </a:gridCol>
              </a:tblGrid>
              <a:tr h="4611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N=447</a:t>
                      </a: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N=461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N=217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N=277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N=388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N=169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N=385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581066"/>
                  </a:ext>
                </a:extLst>
              </a:tr>
            </a:tbl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FEF42623-1259-5E1C-490F-C4FB9489EC57}"/>
              </a:ext>
            </a:extLst>
          </p:cNvPr>
          <p:cNvSpPr txBox="1"/>
          <p:nvPr/>
        </p:nvSpPr>
        <p:spPr>
          <a:xfrm>
            <a:off x="725874" y="2452048"/>
            <a:ext cx="1188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N=3459</a:t>
            </a:r>
            <a:endParaRPr kumimoji="0" lang="cs-CZ" sz="12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909E6FEA-B4E1-887A-D350-EA4D5B0DAA4C}"/>
              </a:ext>
            </a:extLst>
          </p:cNvPr>
          <p:cNvSpPr txBox="1"/>
          <p:nvPr/>
        </p:nvSpPr>
        <p:spPr>
          <a:xfrm>
            <a:off x="267934" y="2111359"/>
            <a:ext cx="9217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Průměrný</a:t>
            </a:r>
            <a:br>
              <a:rPr kumimoji="0" lang="cs-CZ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HP</a:t>
            </a:r>
            <a:br>
              <a:rPr kumimoji="0" lang="cs-CZ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 1 rok:</a:t>
            </a:r>
            <a:endParaRPr kumimoji="0" lang="cs-CZ" sz="1100" b="1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86E850C8-C346-223E-FC1F-82ED6C40A6D1}"/>
              </a:ext>
            </a:extLst>
          </p:cNvPr>
          <p:cNvSpPr txBox="1"/>
          <p:nvPr/>
        </p:nvSpPr>
        <p:spPr>
          <a:xfrm>
            <a:off x="11258339" y="5578467"/>
            <a:ext cx="986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 bydliště pacientky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CF8ED3B-25CD-0931-E9A2-957401081A78}"/>
              </a:ext>
            </a:extLst>
          </p:cNvPr>
          <p:cNvSpPr txBox="1">
            <a:spLocks/>
          </p:cNvSpPr>
          <p:nvPr/>
        </p:nvSpPr>
        <p:spPr>
          <a:xfrm>
            <a:off x="272591" y="160258"/>
            <a:ext cx="10834992" cy="538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Centralizace chirurgických výkonů* na ženské rozmnožovací soustavě pro zhoubný novotvar (ZN) </a:t>
            </a:r>
            <a:r>
              <a:rPr kumimoji="0" lang="cs-CZ" sz="2800" b="0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dle roku a kraje bydliště pacientky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81302FE-A8E1-F042-BFA3-A93ADE968416}"/>
              </a:ext>
            </a:extLst>
          </p:cNvPr>
          <p:cNvSpPr txBox="1"/>
          <p:nvPr/>
        </p:nvSpPr>
        <p:spPr>
          <a:xfrm>
            <a:off x="999859" y="6202116"/>
            <a:ext cx="11032620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13-I01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Exenterace pánevních orgánů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13-I02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vnitřních pohlavních orgánů pro ZN včetně rozsáhlého resekčního výkonu na okolních tkáních,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13-I04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vnitřních pohlavních orgánů včetně parametrií nebo totální </a:t>
            </a:r>
            <a:r>
              <a:rPr kumimoji="0" lang="cs-CZ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omentektomie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 ZN,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13-I05 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Odstranění vnitřních pohlavních orgánů včetně výkonu na mízních uzlinách pro ZN,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13-I06 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Radikální odstranění vulvy nebo pochvy pro ZN,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13-I07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mízních uzlin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13-I08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Neradikální výkon pro ZN ženské reprodukční soustavy, </a:t>
            </a:r>
            <a:r>
              <a:rPr kumimoji="0" lang="cs-CZ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13-I15</a:t>
            </a:r>
            <a:r>
              <a:rPr kumimoji="0" lang="cs-CZ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Odstranění vulvy pro onemocnění ženské reprodukční soustavy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EBE9344C-56F1-744F-E2EF-51DE5607A9B1}"/>
              </a:ext>
            </a:extLst>
          </p:cNvPr>
          <p:cNvSpPr txBox="1"/>
          <p:nvPr/>
        </p:nvSpPr>
        <p:spPr>
          <a:xfrm>
            <a:off x="376015" y="5940275"/>
            <a:ext cx="8246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**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OGC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Centra vysoce specializované zdravotní péče v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onkogynekologii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poslední platné verzi k 1. 1. 2025</a:t>
            </a:r>
          </a:p>
        </p:txBody>
      </p:sp>
      <p:sp>
        <p:nvSpPr>
          <p:cNvPr id="15" name="Zástupný obsah 2">
            <a:extLst>
              <a:ext uri="{FF2B5EF4-FFF2-40B4-BE49-F238E27FC236}">
                <a16:creationId xmlns:a16="http://schemas.microsoft.com/office/drawing/2014/main" id="{DF7A4866-CE4B-DE9A-8F0E-CAD21E863562}"/>
              </a:ext>
            </a:extLst>
          </p:cNvPr>
          <p:cNvSpPr txBox="1">
            <a:spLocks/>
          </p:cNvSpPr>
          <p:nvPr/>
        </p:nvSpPr>
        <p:spPr>
          <a:xfrm>
            <a:off x="542925" y="1309933"/>
            <a:ext cx="10682908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Hodnocené období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roky 2020-2024;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NRHZS; </a:t>
            </a:r>
            <a:r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Hodnocený soubor</a:t>
            </a: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všechny HP, </a:t>
            </a:r>
            <a:b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kterých byl na pozici hlavní dg. identifikován MKN-10 kód pro zhoubný novotvar (ZN) s uvedeným krajem bydliště pacientky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D70FE3D9-D97C-AB95-A5F2-1273B3249990}"/>
              </a:ext>
            </a:extLst>
          </p:cNvPr>
          <p:cNvSpPr txBox="1"/>
          <p:nvPr/>
        </p:nvSpPr>
        <p:spPr>
          <a:xfrm>
            <a:off x="7814506" y="1039426"/>
            <a:ext cx="4314144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Operace proběhla v OGC kdekoliv v ČR</a:t>
            </a:r>
          </a:p>
        </p:txBody>
      </p:sp>
    </p:spTree>
    <p:extLst>
      <p:ext uri="{BB962C8B-B14F-4D97-AF65-F5344CB8AC3E}">
        <p14:creationId xmlns:p14="http://schemas.microsoft.com/office/powerpoint/2010/main" val="2926864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3777E7F-242B-4F8E-8FDF-97104BDE7191}"/>
              </a:ext>
            </a:extLst>
          </p:cNvPr>
          <p:cNvSpPr txBox="1"/>
          <p:nvPr/>
        </p:nvSpPr>
        <p:spPr>
          <a:xfrm>
            <a:off x="274682" y="581662"/>
            <a:ext cx="1139389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Další oblastí s dlouhodobě etablovanou sítí komplexních specializovaných center je onkologie. Pouze s výjimkou Karlovarského kraje pracují komplexní onkologická centra (KOC) dlouhodobě ve všech regionech.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Podíl KOC na primární léčbě solidních zhoubných nádorů v čase mírně narůstá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a 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pohybuje se kolem hodnoty 72%. </a:t>
            </a:r>
            <a:b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</a:b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Avšak podíl KOC na primární léčbě zhoubných nádorů se významně liší mezi regiony ČR a tyto rozdíly jsou dlouhodobě trvalé.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  <p:sp>
        <p:nvSpPr>
          <p:cNvPr id="2" name="Šipka: dolů 1">
            <a:extLst>
              <a:ext uri="{FF2B5EF4-FFF2-40B4-BE49-F238E27FC236}">
                <a16:creationId xmlns:a16="http://schemas.microsoft.com/office/drawing/2014/main" id="{43EED8FC-3339-7BE1-5D7B-A068399F8491}"/>
              </a:ext>
            </a:extLst>
          </p:cNvPr>
          <p:cNvSpPr/>
          <p:nvPr/>
        </p:nvSpPr>
        <p:spPr>
          <a:xfrm>
            <a:off x="4972794" y="5714475"/>
            <a:ext cx="1713187" cy="515007"/>
          </a:xfrm>
          <a:prstGeom prst="downArrow">
            <a:avLst/>
          </a:prstGeom>
          <a:solidFill>
            <a:srgbClr val="2E598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689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A5AA01-D4C6-4D55-835F-F50772CC2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18" y="178740"/>
            <a:ext cx="8175358" cy="1061317"/>
          </a:xfrm>
        </p:spPr>
        <p:txBody>
          <a:bodyPr>
            <a:noAutofit/>
          </a:bodyPr>
          <a:lstStyle/>
          <a:p>
            <a:r>
              <a:rPr lang="cs-CZ"/>
              <a:t>Seznam center vysoce specializované onkologické péče          v ČR (komplexní onkologická centra, KOC, hematologická centra, HOC, centra dětské onkologie, DOC)</a:t>
            </a:r>
          </a:p>
        </p:txBody>
      </p:sp>
      <p:sp>
        <p:nvSpPr>
          <p:cNvPr id="92" name="TextovéPole 91">
            <a:extLst>
              <a:ext uri="{FF2B5EF4-FFF2-40B4-BE49-F238E27FC236}">
                <a16:creationId xmlns:a16="http://schemas.microsoft.com/office/drawing/2014/main" id="{E551038F-0D07-4944-9D0D-634C39A23B9B}"/>
              </a:ext>
            </a:extLst>
          </p:cNvPr>
          <p:cNvSpPr txBox="1"/>
          <p:nvPr/>
        </p:nvSpPr>
        <p:spPr>
          <a:xfrm>
            <a:off x="4507173" y="1976285"/>
            <a:ext cx="37508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Ministerstvo zdravotnictví ČR</a:t>
            </a:r>
          </a:p>
        </p:txBody>
      </p:sp>
      <p:graphicFrame>
        <p:nvGraphicFramePr>
          <p:cNvPr id="84" name="Tabulka 83">
            <a:extLst>
              <a:ext uri="{FF2B5EF4-FFF2-40B4-BE49-F238E27FC236}">
                <a16:creationId xmlns:a16="http://schemas.microsoft.com/office/drawing/2014/main" id="{F4A5D9CE-1290-4F29-A07E-12E80C976602}"/>
              </a:ext>
            </a:extLst>
          </p:cNvPr>
          <p:cNvGraphicFramePr>
            <a:graphicFrameLocks noGrp="1"/>
          </p:cNvGraphicFramePr>
          <p:nvPr/>
        </p:nvGraphicFramePr>
        <p:xfrm>
          <a:off x="8589833" y="144556"/>
          <a:ext cx="3326468" cy="6271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3382">
                  <a:extLst>
                    <a:ext uri="{9D8B030D-6E8A-4147-A177-3AD203B41FA5}">
                      <a16:colId xmlns:a16="http://schemas.microsoft.com/office/drawing/2014/main" val="932068856"/>
                    </a:ext>
                  </a:extLst>
                </a:gridCol>
                <a:gridCol w="3023086">
                  <a:extLst>
                    <a:ext uri="{9D8B030D-6E8A-4147-A177-3AD203B41FA5}">
                      <a16:colId xmlns:a16="http://schemas.microsoft.com/office/drawing/2014/main" val="3829767641"/>
                    </a:ext>
                  </a:extLst>
                </a:gridCol>
              </a:tblGrid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DOC FN Brno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66015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DOC FN v Motole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103101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FN Brno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99915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FN Hradec Králové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7426505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FN Královské Vinohrady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83281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FN Olomouc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91776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FN Plzeň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284385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HOC ÚHKT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7397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FN Královské Vinohrady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408302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FN Hradec Králové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315713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FN Olomouc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6379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FN Plzeň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8543548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</a:t>
                      </a:r>
                      <a:r>
                        <a:rPr lang="cs-CZ" sz="1600" b="0" i="0" u="none" strike="noStrike" err="1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FNsP</a:t>
                      </a:r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 Ostrava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4475561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FN v Motole, ÚVN, </a:t>
                      </a:r>
                      <a:r>
                        <a:rPr lang="cs-CZ" sz="1600" b="0" i="0" u="none" strike="noStrike" err="1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Nem</a:t>
                      </a:r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. na Homolce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59852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KN Liberec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1027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KN Zlín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43934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MOÚ v Brně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74870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MN v Ústí nad Labem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435828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Nemocnice České Budějovice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993708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Nemocnice Jihlava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002828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Nemocnice na Bulovce, VFN, FTN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287242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Nový Jičín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5981497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ctr">
                    <a:solidFill>
                      <a:srgbClr val="2F55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0" i="0" u="none" strike="noStrike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KOC Pardubického kraje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1128459"/>
                  </a:ext>
                </a:extLst>
              </a:tr>
            </a:tbl>
          </a:graphicData>
        </a:graphic>
      </p:graphicFrame>
      <p:grpSp>
        <p:nvGrpSpPr>
          <p:cNvPr id="3" name="Skupina 2">
            <a:extLst>
              <a:ext uri="{FF2B5EF4-FFF2-40B4-BE49-F238E27FC236}">
                <a16:creationId xmlns:a16="http://schemas.microsoft.com/office/drawing/2014/main" id="{C6C35259-C720-4AA8-BD0D-FD74CA97EB99}"/>
              </a:ext>
            </a:extLst>
          </p:cNvPr>
          <p:cNvGrpSpPr/>
          <p:nvPr/>
        </p:nvGrpSpPr>
        <p:grpSpPr>
          <a:xfrm>
            <a:off x="424470" y="1511885"/>
            <a:ext cx="5942833" cy="3665560"/>
            <a:chOff x="962462" y="1673022"/>
            <a:chExt cx="5942833" cy="3665560"/>
          </a:xfrm>
        </p:grpSpPr>
        <p:pic>
          <p:nvPicPr>
            <p:cNvPr id="87" name="Picture 4">
              <a:extLst>
                <a:ext uri="{FF2B5EF4-FFF2-40B4-BE49-F238E27FC236}">
                  <a16:creationId xmlns:a16="http://schemas.microsoft.com/office/drawing/2014/main" id="{6FE7DFBD-3BAF-4109-A98B-DFC9BD6E94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2462" y="1673022"/>
              <a:ext cx="5942833" cy="366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Ovál 87">
              <a:extLst>
                <a:ext uri="{FF2B5EF4-FFF2-40B4-BE49-F238E27FC236}">
                  <a16:creationId xmlns:a16="http://schemas.microsoft.com/office/drawing/2014/main" id="{F4C287D5-D7E8-4282-93BE-B7EFBC98E401}"/>
                </a:ext>
              </a:extLst>
            </p:cNvPr>
            <p:cNvSpPr/>
            <p:nvPr/>
          </p:nvSpPr>
          <p:spPr>
            <a:xfrm>
              <a:off x="3443362" y="2010611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15</a:t>
              </a:r>
            </a:p>
          </p:txBody>
        </p:sp>
        <p:sp>
          <p:nvSpPr>
            <p:cNvPr id="93" name="Ovál 92">
              <a:extLst>
                <a:ext uri="{FF2B5EF4-FFF2-40B4-BE49-F238E27FC236}">
                  <a16:creationId xmlns:a16="http://schemas.microsoft.com/office/drawing/2014/main" id="{240286DB-63B0-4F19-93D7-FF6FA338933A}"/>
                </a:ext>
              </a:extLst>
            </p:cNvPr>
            <p:cNvSpPr/>
            <p:nvPr/>
          </p:nvSpPr>
          <p:spPr>
            <a:xfrm>
              <a:off x="2924855" y="2940523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21</a:t>
              </a:r>
            </a:p>
          </p:txBody>
        </p:sp>
        <p:sp>
          <p:nvSpPr>
            <p:cNvPr id="94" name="Ovál 93">
              <a:extLst>
                <a:ext uri="{FF2B5EF4-FFF2-40B4-BE49-F238E27FC236}">
                  <a16:creationId xmlns:a16="http://schemas.microsoft.com/office/drawing/2014/main" id="{FCFBC9FF-63DE-4A0F-A385-8BE24B95A169}"/>
                </a:ext>
              </a:extLst>
            </p:cNvPr>
            <p:cNvSpPr/>
            <p:nvPr/>
          </p:nvSpPr>
          <p:spPr>
            <a:xfrm>
              <a:off x="4027175" y="2815611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95" name="Ovál 94">
              <a:extLst>
                <a:ext uri="{FF2B5EF4-FFF2-40B4-BE49-F238E27FC236}">
                  <a16:creationId xmlns:a16="http://schemas.microsoft.com/office/drawing/2014/main" id="{328ABEE0-5BBE-4F4D-B82D-15CD37A8D89D}"/>
                </a:ext>
              </a:extLst>
            </p:cNvPr>
            <p:cNvSpPr/>
            <p:nvPr/>
          </p:nvSpPr>
          <p:spPr>
            <a:xfrm>
              <a:off x="4062936" y="3086677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23</a:t>
              </a:r>
            </a:p>
          </p:txBody>
        </p:sp>
        <p:sp>
          <p:nvSpPr>
            <p:cNvPr id="96" name="Ovál 95">
              <a:extLst>
                <a:ext uri="{FF2B5EF4-FFF2-40B4-BE49-F238E27FC236}">
                  <a16:creationId xmlns:a16="http://schemas.microsoft.com/office/drawing/2014/main" id="{7950EEFD-E19F-4C91-B8B2-64573DC97986}"/>
                </a:ext>
              </a:extLst>
            </p:cNvPr>
            <p:cNvSpPr/>
            <p:nvPr/>
          </p:nvSpPr>
          <p:spPr>
            <a:xfrm>
              <a:off x="1880850" y="3490367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12</a:t>
              </a:r>
            </a:p>
          </p:txBody>
        </p:sp>
        <p:sp>
          <p:nvSpPr>
            <p:cNvPr id="97" name="Ovál 96">
              <a:extLst>
                <a:ext uri="{FF2B5EF4-FFF2-40B4-BE49-F238E27FC236}">
                  <a16:creationId xmlns:a16="http://schemas.microsoft.com/office/drawing/2014/main" id="{A4A34C17-B4EC-4FB5-A970-2ABE248AEDB9}"/>
                </a:ext>
              </a:extLst>
            </p:cNvPr>
            <p:cNvSpPr/>
            <p:nvPr/>
          </p:nvSpPr>
          <p:spPr>
            <a:xfrm>
              <a:off x="2089608" y="3490367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98" name="Ovál 97">
              <a:extLst>
                <a:ext uri="{FF2B5EF4-FFF2-40B4-BE49-F238E27FC236}">
                  <a16:creationId xmlns:a16="http://schemas.microsoft.com/office/drawing/2014/main" id="{5B08318C-8FD6-4A88-B3B9-F60417864835}"/>
                </a:ext>
              </a:extLst>
            </p:cNvPr>
            <p:cNvSpPr/>
            <p:nvPr/>
          </p:nvSpPr>
          <p:spPr>
            <a:xfrm>
              <a:off x="2924855" y="3165283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</a:t>
              </a:r>
            </a:p>
          </p:txBody>
        </p:sp>
        <p:sp>
          <p:nvSpPr>
            <p:cNvPr id="99" name="Ovál 98">
              <a:extLst>
                <a:ext uri="{FF2B5EF4-FFF2-40B4-BE49-F238E27FC236}">
                  <a16:creationId xmlns:a16="http://schemas.microsoft.com/office/drawing/2014/main" id="{85D08234-C91D-4070-8AAB-D7FFBD577590}"/>
                </a:ext>
              </a:extLst>
            </p:cNvPr>
            <p:cNvSpPr/>
            <p:nvPr/>
          </p:nvSpPr>
          <p:spPr>
            <a:xfrm>
              <a:off x="4226065" y="2815611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00" name="Ovál 99">
              <a:extLst>
                <a:ext uri="{FF2B5EF4-FFF2-40B4-BE49-F238E27FC236}">
                  <a16:creationId xmlns:a16="http://schemas.microsoft.com/office/drawing/2014/main" id="{A42B41EF-5104-451B-9272-508AF029B985}"/>
                </a:ext>
              </a:extLst>
            </p:cNvPr>
            <p:cNvSpPr/>
            <p:nvPr/>
          </p:nvSpPr>
          <p:spPr>
            <a:xfrm>
              <a:off x="3132759" y="3165282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101" name="Ovál 100">
              <a:extLst>
                <a:ext uri="{FF2B5EF4-FFF2-40B4-BE49-F238E27FC236}">
                  <a16:creationId xmlns:a16="http://schemas.microsoft.com/office/drawing/2014/main" id="{0FEA713E-453C-4E46-8982-BCBE84B020A0}"/>
                </a:ext>
              </a:extLst>
            </p:cNvPr>
            <p:cNvSpPr/>
            <p:nvPr/>
          </p:nvSpPr>
          <p:spPr>
            <a:xfrm>
              <a:off x="3132759" y="2940523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</a:t>
              </a:r>
            </a:p>
          </p:txBody>
        </p:sp>
        <p:sp>
          <p:nvSpPr>
            <p:cNvPr id="102" name="Ovál 101">
              <a:extLst>
                <a:ext uri="{FF2B5EF4-FFF2-40B4-BE49-F238E27FC236}">
                  <a16:creationId xmlns:a16="http://schemas.microsoft.com/office/drawing/2014/main" id="{A1747662-C587-479B-BCA0-46B55DCE7AF7}"/>
                </a:ext>
              </a:extLst>
            </p:cNvPr>
            <p:cNvSpPr/>
            <p:nvPr/>
          </p:nvSpPr>
          <p:spPr>
            <a:xfrm>
              <a:off x="2728610" y="2943908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14</a:t>
              </a:r>
            </a:p>
          </p:txBody>
        </p:sp>
        <p:sp>
          <p:nvSpPr>
            <p:cNvPr id="103" name="Ovál 102">
              <a:extLst>
                <a:ext uri="{FF2B5EF4-FFF2-40B4-BE49-F238E27FC236}">
                  <a16:creationId xmlns:a16="http://schemas.microsoft.com/office/drawing/2014/main" id="{8C274E98-5987-4152-ADDD-753E3D5910B4}"/>
                </a:ext>
              </a:extLst>
            </p:cNvPr>
            <p:cNvSpPr/>
            <p:nvPr/>
          </p:nvSpPr>
          <p:spPr>
            <a:xfrm>
              <a:off x="2728610" y="3165281"/>
              <a:ext cx="184586" cy="203518"/>
            </a:xfrm>
            <a:prstGeom prst="ellipse">
              <a:avLst/>
            </a:prstGeom>
            <a:solidFill>
              <a:srgbClr val="FF7C80"/>
            </a:solidFill>
            <a:ln w="6350"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04" name="Ovál 103">
              <a:extLst>
                <a:ext uri="{FF2B5EF4-FFF2-40B4-BE49-F238E27FC236}">
                  <a16:creationId xmlns:a16="http://schemas.microsoft.com/office/drawing/2014/main" id="{239D7533-9798-40D5-A214-47A5CF770EBA}"/>
                </a:ext>
              </a:extLst>
            </p:cNvPr>
            <p:cNvSpPr/>
            <p:nvPr/>
          </p:nvSpPr>
          <p:spPr>
            <a:xfrm>
              <a:off x="5277809" y="3704989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11</a:t>
              </a:r>
            </a:p>
          </p:txBody>
        </p:sp>
        <p:sp>
          <p:nvSpPr>
            <p:cNvPr id="105" name="Ovál 104">
              <a:extLst>
                <a:ext uri="{FF2B5EF4-FFF2-40B4-BE49-F238E27FC236}">
                  <a16:creationId xmlns:a16="http://schemas.microsoft.com/office/drawing/2014/main" id="{A0C99F0E-DE7D-4543-839F-C100A7903EB3}"/>
                </a:ext>
              </a:extLst>
            </p:cNvPr>
            <p:cNvSpPr/>
            <p:nvPr/>
          </p:nvSpPr>
          <p:spPr>
            <a:xfrm>
              <a:off x="6261192" y="3317189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13</a:t>
              </a:r>
            </a:p>
          </p:txBody>
        </p:sp>
        <p:sp>
          <p:nvSpPr>
            <p:cNvPr id="106" name="Ovál 105">
              <a:extLst>
                <a:ext uri="{FF2B5EF4-FFF2-40B4-BE49-F238E27FC236}">
                  <a16:creationId xmlns:a16="http://schemas.microsoft.com/office/drawing/2014/main" id="{459E5F24-2B5B-4651-A9A8-04568CFE4773}"/>
                </a:ext>
              </a:extLst>
            </p:cNvPr>
            <p:cNvSpPr/>
            <p:nvPr/>
          </p:nvSpPr>
          <p:spPr>
            <a:xfrm>
              <a:off x="6015968" y="3638324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22</a:t>
              </a:r>
            </a:p>
          </p:txBody>
        </p:sp>
        <p:sp>
          <p:nvSpPr>
            <p:cNvPr id="107" name="Ovál 106">
              <a:extLst>
                <a:ext uri="{FF2B5EF4-FFF2-40B4-BE49-F238E27FC236}">
                  <a16:creationId xmlns:a16="http://schemas.microsoft.com/office/drawing/2014/main" id="{6A3D8FA2-08AE-45BC-837E-BC1257767679}"/>
                </a:ext>
              </a:extLst>
            </p:cNvPr>
            <p:cNvSpPr/>
            <p:nvPr/>
          </p:nvSpPr>
          <p:spPr>
            <a:xfrm>
              <a:off x="5744897" y="4213847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16</a:t>
              </a:r>
            </a:p>
          </p:txBody>
        </p:sp>
        <p:sp>
          <p:nvSpPr>
            <p:cNvPr id="108" name="Ovál 107">
              <a:extLst>
                <a:ext uri="{FF2B5EF4-FFF2-40B4-BE49-F238E27FC236}">
                  <a16:creationId xmlns:a16="http://schemas.microsoft.com/office/drawing/2014/main" id="{1B93BEC3-5A8A-437C-8386-5A1EEC827EF7}"/>
                </a:ext>
              </a:extLst>
            </p:cNvPr>
            <p:cNvSpPr/>
            <p:nvPr/>
          </p:nvSpPr>
          <p:spPr>
            <a:xfrm>
              <a:off x="3933879" y="4019015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109" name="Ovál 108">
              <a:extLst>
                <a:ext uri="{FF2B5EF4-FFF2-40B4-BE49-F238E27FC236}">
                  <a16:creationId xmlns:a16="http://schemas.microsoft.com/office/drawing/2014/main" id="{E3D8438F-BBDE-49DC-8B00-60384227E128}"/>
                </a:ext>
              </a:extLst>
            </p:cNvPr>
            <p:cNvSpPr/>
            <p:nvPr/>
          </p:nvSpPr>
          <p:spPr>
            <a:xfrm>
              <a:off x="2544024" y="2179512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18</a:t>
              </a:r>
            </a:p>
          </p:txBody>
        </p:sp>
        <p:sp>
          <p:nvSpPr>
            <p:cNvPr id="110" name="Ovál 109">
              <a:extLst>
                <a:ext uri="{FF2B5EF4-FFF2-40B4-BE49-F238E27FC236}">
                  <a16:creationId xmlns:a16="http://schemas.microsoft.com/office/drawing/2014/main" id="{EBE80E36-54EB-4CC4-9481-E1F84669A6C7}"/>
                </a:ext>
              </a:extLst>
            </p:cNvPr>
            <p:cNvSpPr/>
            <p:nvPr/>
          </p:nvSpPr>
          <p:spPr>
            <a:xfrm>
              <a:off x="2948173" y="4653723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19</a:t>
              </a:r>
            </a:p>
          </p:txBody>
        </p:sp>
        <p:sp>
          <p:nvSpPr>
            <p:cNvPr id="111" name="Ovál 110">
              <a:extLst>
                <a:ext uri="{FF2B5EF4-FFF2-40B4-BE49-F238E27FC236}">
                  <a16:creationId xmlns:a16="http://schemas.microsoft.com/office/drawing/2014/main" id="{69625D4C-76F0-474F-8690-3E51FAFC8745}"/>
                </a:ext>
              </a:extLst>
            </p:cNvPr>
            <p:cNvSpPr/>
            <p:nvPr/>
          </p:nvSpPr>
          <p:spPr>
            <a:xfrm>
              <a:off x="4839388" y="4212393"/>
              <a:ext cx="184586" cy="203518"/>
            </a:xfrm>
            <a:prstGeom prst="ellipse">
              <a:avLst/>
            </a:prstGeom>
            <a:solidFill>
              <a:srgbClr val="2F5597"/>
            </a:solidFill>
            <a:ln w="635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17</a:t>
              </a:r>
            </a:p>
          </p:txBody>
        </p:sp>
        <p:sp>
          <p:nvSpPr>
            <p:cNvPr id="112" name="Ovál 111">
              <a:extLst>
                <a:ext uri="{FF2B5EF4-FFF2-40B4-BE49-F238E27FC236}">
                  <a16:creationId xmlns:a16="http://schemas.microsoft.com/office/drawing/2014/main" id="{E9B07B9A-943B-42A1-8587-8488448F5BAE}"/>
                </a:ext>
              </a:extLst>
            </p:cNvPr>
            <p:cNvSpPr/>
            <p:nvPr/>
          </p:nvSpPr>
          <p:spPr>
            <a:xfrm>
              <a:off x="4732790" y="4418783"/>
              <a:ext cx="184586" cy="203518"/>
            </a:xfrm>
            <a:prstGeom prst="ellipse">
              <a:avLst/>
            </a:prstGeom>
            <a:solidFill>
              <a:srgbClr val="FF7C80"/>
            </a:solidFill>
            <a:ln w="6350"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3" name="Ovál 112">
              <a:extLst>
                <a:ext uri="{FF2B5EF4-FFF2-40B4-BE49-F238E27FC236}">
                  <a16:creationId xmlns:a16="http://schemas.microsoft.com/office/drawing/2014/main" id="{E94EFFB6-46E2-4C83-B49C-DD49DA3F26CA}"/>
                </a:ext>
              </a:extLst>
            </p:cNvPr>
            <p:cNvSpPr/>
            <p:nvPr/>
          </p:nvSpPr>
          <p:spPr>
            <a:xfrm>
              <a:off x="4933094" y="4415911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14" name="Ovál 113">
              <a:extLst>
                <a:ext uri="{FF2B5EF4-FFF2-40B4-BE49-F238E27FC236}">
                  <a16:creationId xmlns:a16="http://schemas.microsoft.com/office/drawing/2014/main" id="{03D51995-1D45-4C55-B924-9D5A61D26905}"/>
                </a:ext>
              </a:extLst>
            </p:cNvPr>
            <p:cNvSpPr/>
            <p:nvPr/>
          </p:nvSpPr>
          <p:spPr>
            <a:xfrm>
              <a:off x="5476607" y="3704989"/>
              <a:ext cx="184586" cy="203518"/>
            </a:xfrm>
            <a:prstGeom prst="ellipse">
              <a:avLst/>
            </a:prstGeom>
            <a:solidFill>
              <a:srgbClr val="8FAADC"/>
            </a:solidFill>
            <a:ln w="6350">
              <a:solidFill>
                <a:srgbClr val="8FA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</p:grpSp>
      <p:sp>
        <p:nvSpPr>
          <p:cNvPr id="115" name="TextovéPole 114">
            <a:extLst>
              <a:ext uri="{FF2B5EF4-FFF2-40B4-BE49-F238E27FC236}">
                <a16:creationId xmlns:a16="http://schemas.microsoft.com/office/drawing/2014/main" id="{D68FAAAF-D2E0-4B13-A6CB-5D9DE188DD38}"/>
              </a:ext>
            </a:extLst>
          </p:cNvPr>
          <p:cNvSpPr txBox="1"/>
          <p:nvPr/>
        </p:nvSpPr>
        <p:spPr>
          <a:xfrm>
            <a:off x="4995839" y="1348891"/>
            <a:ext cx="32494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aktualizována dle </a:t>
            </a: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https://www.linkos.cz</a:t>
            </a: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17" name="TextovéPole 116">
            <a:extLst>
              <a:ext uri="{FF2B5EF4-FFF2-40B4-BE49-F238E27FC236}">
                <a16:creationId xmlns:a16="http://schemas.microsoft.com/office/drawing/2014/main" id="{F1CC7316-F829-43E1-B825-37F56EADFCF3}"/>
              </a:ext>
            </a:extLst>
          </p:cNvPr>
          <p:cNvSpPr txBox="1"/>
          <p:nvPr/>
        </p:nvSpPr>
        <p:spPr>
          <a:xfrm>
            <a:off x="798328" y="5261611"/>
            <a:ext cx="6841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Rozmístění center a jejich regionální dostupnost jsou rovnoměrné v naprosté většině krajů. Výjimkou a problémem je neexistence centra vysoce specializované péče v Karlovarském kraji. Zajištění vysoce specializované péče v tomto regionu je jedním z cílů NOP 2030.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628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6DC12BF7-1B91-4DA7-84F0-B559857CFF4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8000" y="582730"/>
            <a:ext cx="1186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NOR 1977–2023 + NRHZS 2010–2023; primární léčba solidních zhoubných novotvarů (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C00–C97 bez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hematoonkologických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diagnóz C81–C96 a C44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 vykázaná v datech NRHZS u diagnóz hlášených v datech NOR u dospělých pacientů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DA1CA9BF-FEF5-449F-A258-6A18F58FB08C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272590" y="1368109"/>
          <a:ext cx="5766555" cy="4846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8C7C0FA8-CC12-4EA6-87D7-C87CC26CFC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78464" y="1064786"/>
            <a:ext cx="3903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cs-CZ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očet</a:t>
            </a: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primárně léčených onkologických pacientů podle místa léčby</a:t>
            </a: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9B9CFAC2-F5E3-475B-B522-53B20E4BF2E4}"/>
              </a:ext>
            </a:extLst>
          </p:cNvPr>
          <p:cNvGraphicFramePr/>
          <p:nvPr>
            <p:custDataLst>
              <p:tags r:id="rId4"/>
            </p:custDataLst>
          </p:nvPr>
        </p:nvGraphicFramePr>
        <p:xfrm>
          <a:off x="6368590" y="1368109"/>
          <a:ext cx="5766555" cy="4846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B7827025-30C4-4D01-B86D-D5109553B427}"/>
              </a:ext>
            </a:extLst>
          </p:cNvPr>
          <p:cNvSpPr txBox="1"/>
          <p:nvPr/>
        </p:nvSpPr>
        <p:spPr>
          <a:xfrm>
            <a:off x="6862952" y="1064786"/>
            <a:ext cx="39252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primárně léčených onkologických pacientů podle místa léčby</a:t>
            </a:r>
          </a:p>
        </p:txBody>
      </p:sp>
      <p:sp>
        <p:nvSpPr>
          <p:cNvPr id="11" name="Nadpis 10">
            <a:extLst>
              <a:ext uri="{FF2B5EF4-FFF2-40B4-BE49-F238E27FC236}">
                <a16:creationId xmlns:a16="http://schemas.microsoft.com/office/drawing/2014/main" id="{3408D769-878F-44B8-5E2C-2C8E59204F87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72590" y="160258"/>
            <a:ext cx="11722185" cy="538364"/>
          </a:xfrm>
        </p:spPr>
        <p:txBody>
          <a:bodyPr>
            <a:noAutofit/>
          </a:bodyPr>
          <a:lstStyle/>
          <a:p>
            <a:r>
              <a:rPr lang="cs-CZ" sz="2800" b="1" noProof="0">
                <a:solidFill>
                  <a:srgbClr val="D71440"/>
                </a:solidFill>
                <a:latin typeface="+mn-lt"/>
              </a:rPr>
              <a:t>Solidní </a:t>
            </a:r>
            <a:r>
              <a:rPr lang="cs-CZ" sz="2800"/>
              <a:t>zhoubné novotvary</a:t>
            </a:r>
            <a:r>
              <a:rPr lang="cs-CZ" sz="2800" b="1" noProof="0">
                <a:solidFill>
                  <a:srgbClr val="D71440"/>
                </a:solidFill>
                <a:latin typeface="+mn-lt"/>
              </a:rPr>
              <a:t> primárně léčené v KOC a mimo KOC: vývoj v čase</a:t>
            </a:r>
            <a:endParaRPr lang="cs-CZ" sz="2800" b="1">
              <a:solidFill>
                <a:srgbClr val="D7144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8888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6F86A-42C0-B2F3-D98B-2AFEF5B2E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6EAF2139-CAD2-C2CA-3379-14EC4E5136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17766" y="4251842"/>
            <a:ext cx="6228000" cy="2556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B2FA9A5A-CCBB-3D09-C850-91C3C087679A}"/>
              </a:ext>
            </a:extLst>
          </p:cNvPr>
          <p:cNvGraphicFramePr>
            <a:graphicFrameLocks noGrp="1"/>
          </p:cNvGraphicFramePr>
          <p:nvPr/>
        </p:nvGraphicFramePr>
        <p:xfrm>
          <a:off x="11166370" y="2430299"/>
          <a:ext cx="1065983" cy="3856200"/>
        </p:xfrm>
        <a:graphic>
          <a:graphicData uri="http://schemas.openxmlformats.org/drawingml/2006/table">
            <a:tbl>
              <a:tblPr/>
              <a:tblGrid>
                <a:gridCol w="1065983">
                  <a:extLst>
                    <a:ext uri="{9D8B030D-6E8A-4147-A177-3AD203B41FA5}">
                      <a16:colId xmlns:a16="http://schemas.microsoft.com/office/drawing/2014/main" val="1752176451"/>
                    </a:ext>
                  </a:extLst>
                </a:gridCol>
              </a:tblGrid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5 797,4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197353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2 566,6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409465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2 416,2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272292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5 289,4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94620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2 851,6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877951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3 774,0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536518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2 976,8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345022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51 403,6**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7742637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2 109,0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14636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2 809,0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3013189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2 677,4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833449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5 383,0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307107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5 979,2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12266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2 372,0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69871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1 344,0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83094"/>
                  </a:ext>
                </a:extLst>
              </a:tr>
            </a:tbl>
          </a:graphicData>
        </a:graphic>
      </p:graphicFrame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1CE04439-AF12-33CE-5083-61708002850A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5724424" y="1821725"/>
          <a:ext cx="5652910" cy="4602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6">
            <a:extLst>
              <a:ext uri="{FF2B5EF4-FFF2-40B4-BE49-F238E27FC236}">
                <a16:creationId xmlns:a16="http://schemas.microsoft.com/office/drawing/2014/main" id="{3DCECF38-8F5B-D73F-7A3E-E2B3B4BA81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8000" y="864000"/>
            <a:ext cx="1186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NOR + NRHZS; primární léčba solidních zhoubných novotvarů (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C00–C97 bez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hematoonkologických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diagnóz C81–C96 a C44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 vykázaná v datech NRHZS u novotvarů hlášených v datech NOR u dospělých pacientů</a:t>
            </a: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15329077-14DA-3629-95AC-C9CFC9C287B3}"/>
              </a:ext>
            </a:extLst>
          </p:cNvPr>
          <p:cNvGraphicFramePr/>
          <p:nvPr>
            <p:custDataLst>
              <p:tags r:id="rId4"/>
            </p:custDataLst>
          </p:nvPr>
        </p:nvGraphicFramePr>
        <p:xfrm>
          <a:off x="-6648" y="1697786"/>
          <a:ext cx="6033052" cy="480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244AEB1D-C703-2BAF-A8ED-88C6AF8D22A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4666" y="1254880"/>
            <a:ext cx="48639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Roční</a:t>
            </a: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počet primárně léčených onkologických pacientů podle bydliště pacienta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7556E8B-0428-EBC0-55ED-073ECFBD1381}"/>
              </a:ext>
            </a:extLst>
          </p:cNvPr>
          <p:cNvSpPr txBox="1"/>
          <p:nvPr/>
        </p:nvSpPr>
        <p:spPr>
          <a:xfrm>
            <a:off x="6651063" y="1254880"/>
            <a:ext cx="47970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primárně léčených onkologických pacientů </a:t>
            </a:r>
            <a:b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podle bydliště pacienta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  <a:endParaRPr kumimoji="0" lang="cs-CZ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B2189B02-C8DA-73AA-50B6-F2C3CCFBCCF2}"/>
              </a:ext>
            </a:extLst>
          </p:cNvPr>
          <p:cNvSpPr txBox="1"/>
          <p:nvPr/>
        </p:nvSpPr>
        <p:spPr>
          <a:xfrm>
            <a:off x="5628576" y="6335051"/>
            <a:ext cx="648486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 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Průměrné roční počty za uvedené 5leté období;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**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Pacient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bez uvedeného místa bydliště jsou v součtu za ČR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zahrnut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cs-CZ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926E0522-6772-AAC4-1B6F-D8E74AE34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/>
              <a:t>Primární protinádorová léčba </a:t>
            </a:r>
            <a:r>
              <a:rPr lang="cs-CZ" noProof="0"/>
              <a:t>pacientů se solidními zhoubnými</a:t>
            </a:r>
            <a:r>
              <a:rPr lang="cs-CZ"/>
              <a:t> novotvary </a:t>
            </a:r>
            <a:br>
              <a:rPr lang="cs-CZ"/>
            </a:br>
            <a:r>
              <a:rPr lang="cs-CZ" noProof="0"/>
              <a:t>v KOC a mimo KOC: </a:t>
            </a:r>
            <a:r>
              <a:rPr lang="cs-CZ"/>
              <a:t>dle kraje bydliště pacienta </a:t>
            </a:r>
            <a:r>
              <a:rPr lang="cs-CZ" noProof="0"/>
              <a:t>(2018–2022)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0889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6F86A-42C0-B2F3-D98B-2AFEF5B2E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6EAF2139-CAD2-C2CA-3379-14EC4E5136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17766" y="3990584"/>
            <a:ext cx="6228000" cy="252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B2FA9A5A-CCBB-3D09-C850-91C3C087679A}"/>
              </a:ext>
            </a:extLst>
          </p:cNvPr>
          <p:cNvGraphicFramePr>
            <a:graphicFrameLocks noGrp="1"/>
          </p:cNvGraphicFramePr>
          <p:nvPr/>
        </p:nvGraphicFramePr>
        <p:xfrm>
          <a:off x="11166370" y="2430299"/>
          <a:ext cx="1065983" cy="3856200"/>
        </p:xfrm>
        <a:graphic>
          <a:graphicData uri="http://schemas.openxmlformats.org/drawingml/2006/table">
            <a:tbl>
              <a:tblPr/>
              <a:tblGrid>
                <a:gridCol w="1065983">
                  <a:extLst>
                    <a:ext uri="{9D8B030D-6E8A-4147-A177-3AD203B41FA5}">
                      <a16:colId xmlns:a16="http://schemas.microsoft.com/office/drawing/2014/main" val="1752176451"/>
                    </a:ext>
                  </a:extLst>
                </a:gridCol>
              </a:tblGrid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6 062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197353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2 802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409465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2 574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272292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5 836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94620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3 051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877951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3 146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536518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60 727*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345022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4 132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7742637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2 200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14636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2 987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3013189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6 614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833449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2 883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307107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5 817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12266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2 624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69871"/>
                  </a:ext>
                </a:extLst>
              </a:tr>
              <a:tr h="25708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1 376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83094"/>
                  </a:ext>
                </a:extLst>
              </a:tr>
            </a:tbl>
          </a:graphicData>
        </a:graphic>
      </p:graphicFrame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1CE04439-AF12-33CE-5083-61708002850A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5724424" y="1821725"/>
          <a:ext cx="5652910" cy="4602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6">
            <a:extLst>
              <a:ext uri="{FF2B5EF4-FFF2-40B4-BE49-F238E27FC236}">
                <a16:creationId xmlns:a16="http://schemas.microsoft.com/office/drawing/2014/main" id="{3DCECF38-8F5B-D73F-7A3E-E2B3B4BA81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8000" y="864000"/>
            <a:ext cx="1186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NOR + NRHZS; primární léčba solidních zhoubných novotvarů (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C00–C97 bez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hematoonkologických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diagnóz C81–C96 a C44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 vykázaná v datech NRHZS u novotvarů hlášených v datech NOR u dospělých pacientů</a:t>
            </a: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15329077-14DA-3629-95AC-C9CFC9C287B3}"/>
              </a:ext>
            </a:extLst>
          </p:cNvPr>
          <p:cNvGraphicFramePr/>
          <p:nvPr>
            <p:custDataLst>
              <p:tags r:id="rId4"/>
            </p:custDataLst>
          </p:nvPr>
        </p:nvGraphicFramePr>
        <p:xfrm>
          <a:off x="-6648" y="1697786"/>
          <a:ext cx="6033052" cy="480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244AEB1D-C703-2BAF-A8ED-88C6AF8D22A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4666" y="1254880"/>
            <a:ext cx="48639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primárně léčených onkologických pacientů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podle bydliště pacienta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7556E8B-0428-EBC0-55ED-073ECFBD1381}"/>
              </a:ext>
            </a:extLst>
          </p:cNvPr>
          <p:cNvSpPr txBox="1"/>
          <p:nvPr/>
        </p:nvSpPr>
        <p:spPr>
          <a:xfrm>
            <a:off x="6651063" y="1254880"/>
            <a:ext cx="47970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primárně léčených onkologických pacientů </a:t>
            </a:r>
            <a:b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podle bydliště pacienta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B2189B02-C8DA-73AA-50B6-F2C3CCFBCCF2}"/>
              </a:ext>
            </a:extLst>
          </p:cNvPr>
          <p:cNvSpPr txBox="1"/>
          <p:nvPr/>
        </p:nvSpPr>
        <p:spPr>
          <a:xfrm>
            <a:off x="7258049" y="6335051"/>
            <a:ext cx="38362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 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Pacient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bez uvedeného místa bydliště jsou v součtu za ČR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zahrnut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</a:t>
            </a:r>
            <a:r>
              <a:rPr kumimoji="0" lang="cs-CZ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cs-CZ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926E0522-6772-AAC4-1B6F-D8E74AE34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/>
              <a:t>Primární protinádorová léčba </a:t>
            </a:r>
            <a:r>
              <a:rPr lang="cs-CZ" noProof="0"/>
              <a:t>pacientů se solidními zhoubnými</a:t>
            </a:r>
            <a:r>
              <a:rPr lang="cs-CZ"/>
              <a:t> novotvary </a:t>
            </a:r>
            <a:br>
              <a:rPr lang="cs-CZ"/>
            </a:br>
            <a:r>
              <a:rPr lang="cs-CZ" noProof="0"/>
              <a:t>v KOC a mimo KOC: </a:t>
            </a:r>
            <a:r>
              <a:rPr lang="cs-CZ"/>
              <a:t>dle kraje bydliště pacienta </a:t>
            </a:r>
            <a:r>
              <a:rPr lang="cs-CZ" noProof="0"/>
              <a:t>(2023)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987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>
            <a:extLst>
              <a:ext uri="{FF2B5EF4-FFF2-40B4-BE49-F238E27FC236}">
                <a16:creationId xmlns:a16="http://schemas.microsoft.com/office/drawing/2014/main" id="{D3777E7F-242B-4F8E-8FDF-97104BDE7191}"/>
              </a:ext>
            </a:extLst>
          </p:cNvPr>
          <p:cNvSpPr txBox="1"/>
          <p:nvPr/>
        </p:nvSpPr>
        <p:spPr>
          <a:xfrm>
            <a:off x="304461" y="932382"/>
            <a:ext cx="1136202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Další optimalizace onkologické péče v ČR bude vyžadovat revizi stávající praxe provádění a vykazování práce multidisciplinárních indikačních týmů a také zajištění dlouhodobé dispenzarizace onkologických pacientů, mimo jiné ve spolupráci s PL.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Oba instituty jsou implementovány, ale data zdravotních pojišťoven ukazují na významné rezervy. O nápravu nově usilují cíle přijatého Národního onkologického plánu. </a:t>
            </a:r>
          </a:p>
        </p:txBody>
      </p:sp>
      <p:sp>
        <p:nvSpPr>
          <p:cNvPr id="2" name="Šipka: dolů 1">
            <a:extLst>
              <a:ext uri="{FF2B5EF4-FFF2-40B4-BE49-F238E27FC236}">
                <a16:creationId xmlns:a16="http://schemas.microsoft.com/office/drawing/2014/main" id="{43EED8FC-3339-7BE1-5D7B-A068399F8491}"/>
              </a:ext>
            </a:extLst>
          </p:cNvPr>
          <p:cNvSpPr/>
          <p:nvPr/>
        </p:nvSpPr>
        <p:spPr>
          <a:xfrm>
            <a:off x="5239406" y="5026308"/>
            <a:ext cx="1713187" cy="515007"/>
          </a:xfrm>
          <a:prstGeom prst="downArrow">
            <a:avLst/>
          </a:prstGeom>
          <a:solidFill>
            <a:srgbClr val="2E5980"/>
          </a:solidFill>
          <a:ln>
            <a:solidFill>
              <a:srgbClr val="2E59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403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0" y="160258"/>
            <a:ext cx="11386173" cy="538364"/>
          </a:xfrm>
        </p:spPr>
        <p:txBody>
          <a:bodyPr>
            <a:noAutofit/>
          </a:bodyPr>
          <a:lstStyle/>
          <a:p>
            <a:r>
              <a:rPr lang="cs-CZ"/>
              <a:t>Onkologičtí pacienti s konzultací multidisciplinárního týmu (MDT)</a:t>
            </a:r>
            <a:endParaRPr lang="en-US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5706F5F6-E033-4762-A015-7A96DDD86B3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0" y="615521"/>
            <a:ext cx="1186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NRHZS+NOR; kód 51881 = MULTIDISCIPLINÁRNÍ INDIKAČNÍ SEMINÁŘ K URČENÍ OPTIMÁLNÍHO ZPŮSOBU LÉČBY U NEMOCNÝCH SE ZHOUBNÝM ONKOLOGICKÝM ONEMOCNĚNÍM; dospělí pacienti</a:t>
            </a:r>
          </a:p>
        </p:txBody>
      </p:sp>
      <p:sp>
        <p:nvSpPr>
          <p:cNvPr id="6" name="TextovéPole 4">
            <a:extLst>
              <a:ext uri="{FF2B5EF4-FFF2-40B4-BE49-F238E27FC236}">
                <a16:creationId xmlns:a16="http://schemas.microsoft.com/office/drawing/2014/main" id="{816530EB-B9C1-FE02-0EF8-9BB7A35E74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0" y="1806439"/>
            <a:ext cx="36508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dospělých pacientů,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kteří měli v daném roce </a:t>
            </a:r>
            <a:b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diagnostikován solidní zhoubný novotvar (bez C44) dle NOR </a:t>
            </a:r>
            <a:b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zároveň měli vykázaný výkon konzultace MDT*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DLE KLINICKÉHO STADIA</a:t>
            </a:r>
          </a:p>
        </p:txBody>
      </p:sp>
      <p:graphicFrame>
        <p:nvGraphicFramePr>
          <p:cNvPr id="8" name="Chart 4">
            <a:extLst>
              <a:ext uri="{FF2B5EF4-FFF2-40B4-BE49-F238E27FC236}">
                <a16:creationId xmlns:a16="http://schemas.microsoft.com/office/drawing/2014/main" id="{44A7C4EA-28E4-0BA2-C237-6ACC862790C9}"/>
              </a:ext>
            </a:extLst>
          </p:cNvPr>
          <p:cNvGraphicFramePr/>
          <p:nvPr>
            <p:custDataLst>
              <p:tags r:id="rId4"/>
            </p:custDataLst>
          </p:nvPr>
        </p:nvGraphicFramePr>
        <p:xfrm>
          <a:off x="3923473" y="1504774"/>
          <a:ext cx="7805393" cy="459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9" name="Skupina 8">
            <a:extLst>
              <a:ext uri="{FF2B5EF4-FFF2-40B4-BE49-F238E27FC236}">
                <a16:creationId xmlns:a16="http://schemas.microsoft.com/office/drawing/2014/main" id="{FDFC5D6A-C3FF-09FF-F712-0778922B153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963275" y="1154180"/>
            <a:ext cx="3806411" cy="184666"/>
            <a:chOff x="1088773" y="944455"/>
            <a:chExt cx="3806411" cy="184666"/>
          </a:xfrm>
        </p:grpSpPr>
        <p:sp>
          <p:nvSpPr>
            <p:cNvPr id="10" name="TextovéPole 9">
              <a:extLst>
                <a:ext uri="{FF2B5EF4-FFF2-40B4-BE49-F238E27FC236}">
                  <a16:creationId xmlns:a16="http://schemas.microsoft.com/office/drawing/2014/main" id="{27760675-8171-AFE0-02CD-7321D8FCDDA4}"/>
                </a:ext>
              </a:extLst>
            </p:cNvPr>
            <p:cNvSpPr txBox="1"/>
            <p:nvPr/>
          </p:nvSpPr>
          <p:spPr>
            <a:xfrm>
              <a:off x="1088773" y="944455"/>
              <a:ext cx="2196552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Stadium:        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cs-CZ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r>
                <a:rPr kumimoji="0" lang="cs-CZ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cs-CZ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  <a:endParaRPr kumimoji="0" lang="en-US" sz="11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bdélník 10">
              <a:extLst>
                <a:ext uri="{FF2B5EF4-FFF2-40B4-BE49-F238E27FC236}">
                  <a16:creationId xmlns:a16="http://schemas.microsoft.com/office/drawing/2014/main" id="{92A0CEE2-BD73-0E78-1A90-E380A00ACD8B}"/>
                </a:ext>
              </a:extLst>
            </p:cNvPr>
            <p:cNvSpPr/>
            <p:nvPr/>
          </p:nvSpPr>
          <p:spPr>
            <a:xfrm>
              <a:off x="2938412" y="971810"/>
              <a:ext cx="144000" cy="144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F758C9D7-0338-0F25-33D5-875C8AD57A94}"/>
                </a:ext>
              </a:extLst>
            </p:cNvPr>
            <p:cNvSpPr/>
            <p:nvPr/>
          </p:nvSpPr>
          <p:spPr>
            <a:xfrm>
              <a:off x="2584010" y="971810"/>
              <a:ext cx="144000" cy="1440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5936AB5C-8FBD-F516-6824-2E65789EBB16}"/>
                </a:ext>
              </a:extLst>
            </p:cNvPr>
            <p:cNvSpPr/>
            <p:nvPr/>
          </p:nvSpPr>
          <p:spPr>
            <a:xfrm>
              <a:off x="2164698" y="971810"/>
              <a:ext cx="144000" cy="1440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A4EF44C0-444D-F195-B871-3FD45C80E8EA}"/>
                </a:ext>
              </a:extLst>
            </p:cNvPr>
            <p:cNvSpPr/>
            <p:nvPr/>
          </p:nvSpPr>
          <p:spPr>
            <a:xfrm>
              <a:off x="1779021" y="971810"/>
              <a:ext cx="144000" cy="1440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bdélník 14">
              <a:extLst>
                <a:ext uri="{FF2B5EF4-FFF2-40B4-BE49-F238E27FC236}">
                  <a16:creationId xmlns:a16="http://schemas.microsoft.com/office/drawing/2014/main" id="{FA3DE575-9AA3-DEB3-0371-07002A32B24A}"/>
                </a:ext>
              </a:extLst>
            </p:cNvPr>
            <p:cNvSpPr/>
            <p:nvPr/>
          </p:nvSpPr>
          <p:spPr>
            <a:xfrm>
              <a:off x="3275872" y="971810"/>
              <a:ext cx="144000" cy="144000"/>
            </a:xfrm>
            <a:prstGeom prst="rect">
              <a:avLst/>
            </a:prstGeom>
            <a:solidFill>
              <a:srgbClr val="7F7F7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9C3E2A45-E6B2-6A9A-71BD-154B37CCD32A}"/>
                </a:ext>
              </a:extLst>
            </p:cNvPr>
            <p:cNvSpPr txBox="1"/>
            <p:nvPr/>
          </p:nvSpPr>
          <p:spPr>
            <a:xfrm>
              <a:off x="3480440" y="944455"/>
              <a:ext cx="141474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</a:t>
              </a:r>
            </a:p>
          </p:txBody>
        </p:sp>
      </p:grpSp>
      <p:sp>
        <p:nvSpPr>
          <p:cNvPr id="5" name="TextovéPole 4">
            <a:extLst>
              <a:ext uri="{FF2B5EF4-FFF2-40B4-BE49-F238E27FC236}">
                <a16:creationId xmlns:a16="http://schemas.microsoft.com/office/drawing/2014/main" id="{B0CF2826-C1CA-DFDF-0A92-34145F6306E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2590" y="4343565"/>
            <a:ext cx="32306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Sledujeme konzultace MDT vykázané max. 93 dní před datem diagnózy a max. 370 dní po datu diagnózy v NOR</a:t>
            </a:r>
          </a:p>
        </p:txBody>
      </p:sp>
    </p:spTree>
    <p:extLst>
      <p:ext uri="{BB962C8B-B14F-4D97-AF65-F5344CB8AC3E}">
        <p14:creationId xmlns:p14="http://schemas.microsoft.com/office/powerpoint/2010/main" val="168839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B08C71CD-B0F5-4D81-8465-B9334AC32CE2}"/>
              </a:ext>
            </a:extLst>
          </p:cNvPr>
          <p:cNvSpPr txBox="1">
            <a:spLocks/>
          </p:cNvSpPr>
          <p:nvPr/>
        </p:nvSpPr>
        <p:spPr>
          <a:xfrm>
            <a:off x="465556" y="1028700"/>
            <a:ext cx="5485301" cy="4800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V zahraničních zdravotních systémech se v posledních 20 letech začala významně prosazovat jednodenní péče, která namísto několikadenní hospitalizace umožňuje propuštění pacienta po operaci do 24 hodin. Tento přístup je jednak významně levnější, ale zároveň je komfortnější a bezpečnější pro pacienty, kterým hrozí menší riziko nákazy v nemocnici, a dále vyžaduje menší množství práce zdravotnického personálu a méně přesčasů. Přes své výhody nebyla jednodenní péče v českém systému úhrad nikterak zakotvena, nebyla podporována, a tudíž se neprosazovala. Ještě v roce 2021 se některé výkony v ČR jednodenním způsobem prakticky neprováděly, jak ukazují srovnávací analýzy například v publikacích OECD.</a:t>
            </a:r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27A1F981-8366-25CE-60E4-F26116B41092}"/>
              </a:ext>
            </a:extLst>
          </p:cNvPr>
          <p:cNvSpPr txBox="1"/>
          <p:nvPr/>
        </p:nvSpPr>
        <p:spPr>
          <a:xfrm>
            <a:off x="414756" y="386940"/>
            <a:ext cx="114808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Zásadní podpora jednodenní péče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F4ECEB9-E4BA-3F57-A7D9-FADA7EAEE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635" y="813405"/>
            <a:ext cx="3658507" cy="52311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Šipka: doprava 4">
            <a:extLst>
              <a:ext uri="{FF2B5EF4-FFF2-40B4-BE49-F238E27FC236}">
                <a16:creationId xmlns:a16="http://schemas.microsoft.com/office/drawing/2014/main" id="{926451BB-BE05-157A-A867-7A209999369A}"/>
              </a:ext>
            </a:extLst>
          </p:cNvPr>
          <p:cNvSpPr/>
          <p:nvPr/>
        </p:nvSpPr>
        <p:spPr>
          <a:xfrm>
            <a:off x="6306457" y="3045804"/>
            <a:ext cx="616857" cy="82005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0E4505D-4BEC-3DCB-35DD-88208F8B417A}"/>
              </a:ext>
            </a:extLst>
          </p:cNvPr>
          <p:cNvSpPr txBox="1"/>
          <p:nvPr/>
        </p:nvSpPr>
        <p:spPr>
          <a:xfrm>
            <a:off x="1024356" y="6163283"/>
            <a:ext cx="61649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OECD (2023),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Health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Glance 2023: OECD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Indicators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OECD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Publishing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Paris.</a:t>
            </a:r>
            <a:endParaRPr lang="cs-CZ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446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271355"/>
            <a:ext cx="10515600" cy="631595"/>
          </a:xfrm>
        </p:spPr>
        <p:txBody>
          <a:bodyPr>
            <a:normAutofit/>
          </a:bodyPr>
          <a:lstStyle/>
          <a:p>
            <a:r>
              <a:rPr lang="cs-CZ" sz="2800"/>
              <a:t>Dispenzarizace onkologických pacientů u praktického lékaře</a:t>
            </a:r>
            <a:endParaRPr lang="en-US" sz="2800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B6775B41-CE14-4810-99BE-DD845AB0C92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9682" y="700981"/>
            <a:ext cx="11862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 01/2019–03/202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;</a:t>
            </a:r>
            <a:b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kód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01186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p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řevzetí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onkologické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léčbě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do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kód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01188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n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ásledná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prohlídka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onkologickým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onemocněním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Chart 4">
            <a:extLst>
              <a:ext uri="{FF2B5EF4-FFF2-40B4-BE49-F238E27FC236}">
                <a16:creationId xmlns:a16="http://schemas.microsoft.com/office/drawing/2014/main" id="{3BB35335-4B78-4CB5-826C-CE685AFE959C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-12408" y="2656071"/>
          <a:ext cx="11975808" cy="3669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" name="TextBox 10">
            <a:extLst>
              <a:ext uri="{FF2B5EF4-FFF2-40B4-BE49-F238E27FC236}">
                <a16:creationId xmlns:a16="http://schemas.microsoft.com/office/drawing/2014/main" id="{695AA194-7B55-41BE-BCD0-9C2A65ACC65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88" y="2011677"/>
            <a:ext cx="3402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výkonů v jednotlivých měsících:</a:t>
            </a:r>
            <a:b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(vykazováno od roku 2019)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9AEF0600-7D3B-465F-941F-8D9769BA7993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8154947" y="902950"/>
          <a:ext cx="3619155" cy="18664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52000">
                  <a:extLst>
                    <a:ext uri="{9D8B030D-6E8A-4147-A177-3AD203B41FA5}">
                      <a16:colId xmlns:a16="http://schemas.microsoft.com/office/drawing/2014/main" val="1171979955"/>
                    </a:ext>
                  </a:extLst>
                </a:gridCol>
                <a:gridCol w="822385">
                  <a:extLst>
                    <a:ext uri="{9D8B030D-6E8A-4147-A177-3AD203B41FA5}">
                      <a16:colId xmlns:a16="http://schemas.microsoft.com/office/drawing/2014/main" val="88222255"/>
                    </a:ext>
                  </a:extLst>
                </a:gridCol>
                <a:gridCol w="822385">
                  <a:extLst>
                    <a:ext uri="{9D8B030D-6E8A-4147-A177-3AD203B41FA5}">
                      <a16:colId xmlns:a16="http://schemas.microsoft.com/office/drawing/2014/main" val="3630694118"/>
                    </a:ext>
                  </a:extLst>
                </a:gridCol>
                <a:gridCol w="822385">
                  <a:extLst>
                    <a:ext uri="{9D8B030D-6E8A-4147-A177-3AD203B41FA5}">
                      <a16:colId xmlns:a16="http://schemas.microsoft.com/office/drawing/2014/main" val="2148564126"/>
                    </a:ext>
                  </a:extLst>
                </a:gridCol>
              </a:tblGrid>
              <a:tr h="444604">
                <a:tc>
                  <a:txBody>
                    <a:bodyPr/>
                    <a:lstStyle/>
                    <a:p>
                      <a:pPr algn="ctr" fontAlgn="b"/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>
                          <a:effectLst/>
                          <a:latin typeface="+mn-lt"/>
                        </a:rPr>
                        <a:t>Výkon 01186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>
                          <a:effectLst/>
                          <a:latin typeface="+mn-lt"/>
                        </a:rPr>
                        <a:t>Výkon 01188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>
                          <a:effectLst/>
                          <a:latin typeface="+mn-lt"/>
                        </a:rPr>
                        <a:t>Celkem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198417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2019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3 441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1 243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4 684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292394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3 209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3 465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6 674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6146654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2021</a:t>
                      </a:r>
                    </a:p>
                  </a:txBody>
                  <a:tcPr marL="9525" marR="9525" marT="9525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2 090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3 433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5 523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681680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1 926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3 872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5 798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571547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2023</a:t>
                      </a:r>
                    </a:p>
                  </a:txBody>
                  <a:tcPr marL="9525" marR="9525" marT="9525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2 103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4 258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6 361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085188"/>
                  </a:ext>
                </a:extLst>
              </a:tr>
              <a:tr h="2369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2024</a:t>
                      </a:r>
                    </a:p>
                  </a:txBody>
                  <a:tcPr marL="9525" marR="9525" marT="9525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2 178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4 944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7 122</a:t>
                      </a:r>
                    </a:p>
                  </a:txBody>
                  <a:tcPr marL="6350" marR="6350" marT="6350" marB="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527641"/>
                  </a:ext>
                </a:extLst>
              </a:tr>
            </a:tbl>
          </a:graphicData>
        </a:graphic>
      </p:graphicFrame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CFC03447-B184-4DDA-A58B-E09F229E7CDA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2773612" y="3040881"/>
            <a:ext cx="0" cy="3132000"/>
          </a:xfrm>
          <a:prstGeom prst="line">
            <a:avLst/>
          </a:prstGeom>
          <a:ln w="19050">
            <a:solidFill>
              <a:srgbClr val="D71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B4E8EC46-42F3-4BB2-894A-7D447D52072F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4525498" y="3040881"/>
            <a:ext cx="0" cy="3132000"/>
          </a:xfrm>
          <a:prstGeom prst="line">
            <a:avLst/>
          </a:prstGeom>
          <a:ln w="19050">
            <a:solidFill>
              <a:srgbClr val="D71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AF5AE2B0-D592-4F9F-A2E9-FDD1BE4420EB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286526" y="3040881"/>
            <a:ext cx="0" cy="3132000"/>
          </a:xfrm>
          <a:prstGeom prst="line">
            <a:avLst/>
          </a:prstGeom>
          <a:ln w="19050">
            <a:solidFill>
              <a:srgbClr val="D71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Přímá spojnice 11">
            <a:extLst>
              <a:ext uri="{FF2B5EF4-FFF2-40B4-BE49-F238E27FC236}">
                <a16:creationId xmlns:a16="http://schemas.microsoft.com/office/drawing/2014/main" id="{836B9A6A-A4A0-78D3-0B7E-D277EFA9EB10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8020274" y="3040881"/>
            <a:ext cx="0" cy="3132000"/>
          </a:xfrm>
          <a:prstGeom prst="line">
            <a:avLst/>
          </a:prstGeom>
          <a:ln w="19050">
            <a:solidFill>
              <a:srgbClr val="D71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11">
            <a:extLst>
              <a:ext uri="{FF2B5EF4-FFF2-40B4-BE49-F238E27FC236}">
                <a16:creationId xmlns:a16="http://schemas.microsoft.com/office/drawing/2014/main" id="{84C3FBE4-D17F-6189-3E2F-D6A9B8228C22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9788562" y="3040881"/>
            <a:ext cx="0" cy="3132000"/>
          </a:xfrm>
          <a:prstGeom prst="line">
            <a:avLst/>
          </a:prstGeom>
          <a:ln w="19050">
            <a:solidFill>
              <a:srgbClr val="D71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0963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401D8D89-70E8-5A3D-6652-4260853108AF}"/>
              </a:ext>
            </a:extLst>
          </p:cNvPr>
          <p:cNvSpPr txBox="1">
            <a:spLocks/>
          </p:cNvSpPr>
          <p:nvPr/>
        </p:nvSpPr>
        <p:spPr>
          <a:xfrm>
            <a:off x="518160" y="1363980"/>
            <a:ext cx="10160000" cy="4857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lphaUcParenR"/>
            </a:pPr>
            <a:r>
              <a:rPr lang="cs-CZ" sz="2400" b="1" dirty="0">
                <a:solidFill>
                  <a:srgbClr val="D71440"/>
                </a:solidFill>
              </a:rPr>
              <a:t>Podpora sítě referenčních nemocnic DRG</a:t>
            </a:r>
          </a:p>
          <a:p>
            <a:pPr marL="457200" lvl="1" indent="0">
              <a:buNone/>
            </a:pPr>
            <a:r>
              <a:rPr lang="cs-CZ" sz="1800" dirty="0"/>
              <a:t>Funkční síť referenčních nemocnic vytváří kvalitní datovou základnu pro exaktní oceňování nákladů akutní lůžkové péče. Pokrytí segmentu těmito nemocnicemi je vysoce reprezentativní.</a:t>
            </a:r>
            <a:r>
              <a:rPr lang="cs-CZ" sz="1800" b="1" dirty="0"/>
              <a:t> </a:t>
            </a:r>
          </a:p>
          <a:p>
            <a:pPr marL="457200" indent="-457200">
              <a:buAutoNum type="alphaUcParenR"/>
            </a:pPr>
            <a:r>
              <a:rPr lang="cs-CZ" sz="2400" b="1" dirty="0">
                <a:solidFill>
                  <a:srgbClr val="D71440"/>
                </a:solidFill>
              </a:rPr>
              <a:t>Zásadní optimalizace spektra úhradových mechanismů</a:t>
            </a:r>
          </a:p>
          <a:p>
            <a:pPr marL="457200" lvl="1" indent="0">
              <a:buNone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D71440"/>
                </a:highligh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MZ optimalizuje spektrum úhradových mechanismů a vyčleňuje stále větší podíl akutní péče z globálního paušálu a hradí ho úhradovými tarify (případovými paušály) odpovídajícími nákladům. Nejen tímto krokem MZ zásadně sbližuje základní sazby v akutní péči. </a:t>
            </a:r>
          </a:p>
          <a:p>
            <a:pPr marL="457200" lvl="1" indent="0">
              <a:buNone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 rok 2024 je již téměř 20% péče takto hrazeno, pro rok 2025 dále navýšeno na 25 % a pro další roky plánuji další navýšení takto hrazených výkonů až nad úroveň 30 %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AutoNum type="alphaUcParenR"/>
            </a:pPr>
            <a:r>
              <a:rPr lang="cs-CZ" sz="2400" b="1" dirty="0">
                <a:solidFill>
                  <a:srgbClr val="D71440"/>
                </a:solidFill>
              </a:rPr>
              <a:t>Podpora a bonifikace centralizace péče</a:t>
            </a:r>
          </a:p>
          <a:p>
            <a:pPr marL="457200" lvl="1" indent="0">
              <a:buNone/>
            </a:pPr>
            <a:r>
              <a:rPr lang="cs-CZ" sz="1800" dirty="0"/>
              <a:t>Do případového paušálu je již pro rok 2024 a 2025 přeřazeno významné množství centrové péče s jednotnou základní sazbou. U péče s jednotnými sazbami bude možné provádět benchmarking a zvyšovat tak efektivitu poskytování péče a dodržování doporučených postupů a operativních doporučení. 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3C26C30E-2F35-0E56-558A-D6BB7B1E038A}"/>
              </a:ext>
            </a:extLst>
          </p:cNvPr>
          <p:cNvSpPr txBox="1"/>
          <p:nvPr/>
        </p:nvSpPr>
        <p:spPr>
          <a:xfrm>
            <a:off x="243840" y="275845"/>
            <a:ext cx="114808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Strategie MZ ČR dále rozvíjí již implementovaný systém CZ-DRG optimalizuje úhrady akutní lůžkové péče 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324278A-D515-84DB-0DCC-44DBFE3F43B9}"/>
              </a:ext>
            </a:extLst>
          </p:cNvPr>
          <p:cNvSpPr txBox="1"/>
          <p:nvPr/>
        </p:nvSpPr>
        <p:spPr>
          <a:xfrm>
            <a:off x="10789920" y="3166447"/>
            <a:ext cx="883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dirty="0">
                <a:latin typeface="Arial Black" panose="020B0A04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49296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401D8D89-70E8-5A3D-6652-4260853108AF}"/>
              </a:ext>
            </a:extLst>
          </p:cNvPr>
          <p:cNvSpPr txBox="1">
            <a:spLocks/>
          </p:cNvSpPr>
          <p:nvPr/>
        </p:nvSpPr>
        <p:spPr>
          <a:xfrm>
            <a:off x="518160" y="1363980"/>
            <a:ext cx="10160000" cy="48573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400" b="1" dirty="0">
                <a:solidFill>
                  <a:srgbClr val="D71440"/>
                </a:solidFill>
              </a:rPr>
              <a:t>Centralizace péče</a:t>
            </a:r>
          </a:p>
          <a:p>
            <a:r>
              <a:rPr lang="cs-CZ" sz="2000" dirty="0"/>
              <a:t>Pro rok 2025 nově centralizace specializované chirurgické péče:</a:t>
            </a:r>
          </a:p>
          <a:p>
            <a:pPr lvl="1"/>
            <a:r>
              <a:rPr lang="cs-CZ" sz="1800" dirty="0"/>
              <a:t>Chirurgie jícnu</a:t>
            </a:r>
          </a:p>
          <a:p>
            <a:pPr lvl="1"/>
            <a:r>
              <a:rPr lang="cs-CZ" sz="1800" dirty="0"/>
              <a:t>Chirurgie rekta</a:t>
            </a:r>
          </a:p>
          <a:p>
            <a:pPr lvl="1"/>
            <a:r>
              <a:rPr lang="cs-CZ" sz="1800" dirty="0"/>
              <a:t>Chirurgie v </a:t>
            </a:r>
            <a:r>
              <a:rPr lang="cs-CZ" sz="1800" dirty="0" err="1"/>
              <a:t>hepato</a:t>
            </a:r>
            <a:r>
              <a:rPr lang="cs-CZ" sz="1800" dirty="0"/>
              <a:t>-</a:t>
            </a:r>
            <a:r>
              <a:rPr lang="cs-CZ" sz="1800" dirty="0" err="1"/>
              <a:t>pankreato</a:t>
            </a:r>
            <a:r>
              <a:rPr lang="cs-CZ" sz="1800" dirty="0"/>
              <a:t>-biliární oblasti</a:t>
            </a:r>
          </a:p>
          <a:p>
            <a:r>
              <a:rPr lang="cs-CZ" sz="2000" dirty="0"/>
              <a:t>Využita </a:t>
            </a:r>
            <a:r>
              <a:rPr lang="cs-CZ" sz="2000" b="1" dirty="0">
                <a:solidFill>
                  <a:srgbClr val="FF0000"/>
                </a:solidFill>
              </a:rPr>
              <a:t>nová metodika tvorby CVSP </a:t>
            </a:r>
            <a:r>
              <a:rPr lang="cs-CZ" sz="2000" dirty="0"/>
              <a:t>– tlak na konkretizaci a odůvodnění centralizace</a:t>
            </a:r>
          </a:p>
          <a:p>
            <a:r>
              <a:rPr lang="cs-CZ" sz="2000" dirty="0"/>
              <a:t>Centralizace má významné výhody – lepší dostupnost/zastupitelnost, využití přístrojové techniky, erudice a kvalita  a bezpečnost péče</a:t>
            </a:r>
          </a:p>
          <a:p>
            <a:r>
              <a:rPr lang="cs-CZ" sz="2000" dirty="0"/>
              <a:t>Příklad resekce jícnu – významný rozdíl v mortalitě v centrech a </a:t>
            </a:r>
            <a:r>
              <a:rPr lang="cs-CZ" sz="2000" dirty="0" err="1"/>
              <a:t>necentrech</a:t>
            </a:r>
            <a:r>
              <a:rPr lang="cs-CZ" sz="2000" dirty="0"/>
              <a:t> (data KZP)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3C26C30E-2F35-0E56-558A-D6BB7B1E038A}"/>
              </a:ext>
            </a:extLst>
          </p:cNvPr>
          <p:cNvSpPr txBox="1"/>
          <p:nvPr/>
        </p:nvSpPr>
        <p:spPr>
          <a:xfrm>
            <a:off x="243840" y="275845"/>
            <a:ext cx="1148080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Strategie MZ ČR dále rozvíjí již implementovaný systém CZ-DRG optimalizuje úhrady akutní lůžkové péče </a:t>
            </a:r>
            <a:endParaRPr kumimoji="0" lang="pl-PL" sz="2800" b="1" i="0" u="sng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462B58D-7603-EE7D-6A90-02557CC32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365" y="4730956"/>
            <a:ext cx="7811590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59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textu 4">
            <a:extLst>
              <a:ext uri="{FF2B5EF4-FFF2-40B4-BE49-F238E27FC236}">
                <a16:creationId xmlns:a16="http://schemas.microsoft.com/office/drawing/2014/main" id="{ADCFD19B-07ED-A360-21D2-5C24738EA26B}"/>
              </a:ext>
            </a:extLst>
          </p:cNvPr>
          <p:cNvSpPr txBox="1">
            <a:spLocks/>
          </p:cNvSpPr>
          <p:nvPr/>
        </p:nvSpPr>
        <p:spPr>
          <a:xfrm>
            <a:off x="309453" y="4582350"/>
            <a:ext cx="8791818" cy="83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3600" dirty="0">
                <a:solidFill>
                  <a:srgbClr val="D71440"/>
                </a:solidFill>
                <a:latin typeface="Calibri" panose="020F0502020204030204"/>
              </a:rPr>
              <a:t>Systém CZ-DRG a jeho využívání v řízení              a optimalizaci úhrad akutní lůžkové péče</a:t>
            </a:r>
          </a:p>
        </p:txBody>
      </p:sp>
    </p:spTree>
    <p:extLst>
      <p:ext uri="{BB962C8B-B14F-4D97-AF65-F5344CB8AC3E}">
        <p14:creationId xmlns:p14="http://schemas.microsoft.com/office/powerpoint/2010/main" val="3838883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3">
            <a:extLst>
              <a:ext uri="{FF2B5EF4-FFF2-40B4-BE49-F238E27FC236}">
                <a16:creationId xmlns:a16="http://schemas.microsoft.com/office/drawing/2014/main" id="{800B49EA-AD9E-5A1B-E40A-0D6D6C482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851" y="242436"/>
            <a:ext cx="11664297" cy="622922"/>
          </a:xfrm>
        </p:spPr>
        <p:txBody>
          <a:bodyPr>
            <a:noAutofit/>
          </a:bodyPr>
          <a:lstStyle/>
          <a:p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Struktura systému CZ-DRG</a:t>
            </a:r>
            <a:endParaRPr lang="cs-CZ" sz="2800" dirty="0">
              <a:solidFill>
                <a:srgbClr val="D71440"/>
              </a:solidFill>
            </a:endParaRPr>
          </a:p>
        </p:txBody>
      </p:sp>
      <p:sp>
        <p:nvSpPr>
          <p:cNvPr id="3" name="Zástupný obsah 4">
            <a:extLst>
              <a:ext uri="{FF2B5EF4-FFF2-40B4-BE49-F238E27FC236}">
                <a16:creationId xmlns:a16="http://schemas.microsoft.com/office/drawing/2014/main" id="{B565E874-8602-5DBD-EF7E-0A383094F98B}"/>
              </a:ext>
            </a:extLst>
          </p:cNvPr>
          <p:cNvSpPr txBox="1">
            <a:spLocks/>
          </p:cNvSpPr>
          <p:nvPr/>
        </p:nvSpPr>
        <p:spPr>
          <a:xfrm>
            <a:off x="402582" y="970405"/>
            <a:ext cx="11356214" cy="455674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 defTabSz="914399">
              <a:lnSpc>
                <a:spcPct val="100000"/>
              </a:lnSpc>
              <a:spcBef>
                <a:spcPts val="0"/>
              </a:spcBef>
              <a:buSzPct val="100000"/>
              <a:defRPr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Systém CZ-DRG je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založen na hierarchickém třídění jednotek klasifikace, kterými jsou tzv. </a:t>
            </a: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hospitalizační případy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, do výsledných tříd systému, tzv. DRG skupin. Třídění probíhá podle předem stanovených kritérií a na základě známých charakteristik hospitalizačního případu popsaných s využitím primárních klasifikačních systémů, kterými v případě CZ-DRG jsou Mezinárodní klasifikace nemocí 10. revize (MKN-10) a Seznam zdravotních výkonů s bodovými hodnotami.</a:t>
            </a:r>
            <a:endParaRPr lang="cs-CZ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" name="Picture 2" descr="http://icons.iconarchive.com/icons/icons-land/medical/256/People-Patient-Male-icon.png">
            <a:extLst>
              <a:ext uri="{FF2B5EF4-FFF2-40B4-BE49-F238E27FC236}">
                <a16:creationId xmlns:a16="http://schemas.microsoft.com/office/drawing/2014/main" id="{66CB0E52-DF9C-DE3A-FD8A-71977A7C7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6878" y="2168169"/>
            <a:ext cx="539979" cy="539979"/>
          </a:xfrm>
          <a:prstGeom prst="rect">
            <a:avLst/>
          </a:prstGeom>
          <a:noFill/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F28D08FE-532B-AAEA-94B9-7A90DE7CD7AD}"/>
              </a:ext>
            </a:extLst>
          </p:cNvPr>
          <p:cNvSpPr/>
          <p:nvPr/>
        </p:nvSpPr>
        <p:spPr>
          <a:xfrm>
            <a:off x="749278" y="2908918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MDC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52F55182-D1DA-855E-E135-6F45457C1E07}"/>
              </a:ext>
            </a:extLst>
          </p:cNvPr>
          <p:cNvSpPr/>
          <p:nvPr/>
        </p:nvSpPr>
        <p:spPr>
          <a:xfrm>
            <a:off x="749278" y="3790643"/>
            <a:ext cx="1098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</a:t>
            </a:r>
            <a:r>
              <a:rPr lang="cs-CZ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báze</a:t>
            </a:r>
            <a:endParaRPr lang="pl-PL" altLang="cs-CZ" b="1" dirty="0">
              <a:solidFill>
                <a:prstClr val="black"/>
              </a:solidFill>
              <a:latin typeface="Calibri" panose="020F0502020204030204"/>
              <a:cs typeface="Arial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25E51637-1319-3CFA-FCA3-9C38251A294B}"/>
              </a:ext>
            </a:extLst>
          </p:cNvPr>
          <p:cNvSpPr/>
          <p:nvPr/>
        </p:nvSpPr>
        <p:spPr>
          <a:xfrm>
            <a:off x="749278" y="4649992"/>
            <a:ext cx="1398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skupina</a:t>
            </a:r>
          </a:p>
        </p:txBody>
      </p:sp>
      <p:sp>
        <p:nvSpPr>
          <p:cNvPr id="8" name="Rectangle 184">
            <a:extLst>
              <a:ext uri="{FF2B5EF4-FFF2-40B4-BE49-F238E27FC236}">
                <a16:creationId xmlns:a16="http://schemas.microsoft.com/office/drawing/2014/main" id="{0F4C5056-B185-BB18-5D58-37CA7A73B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075" y="4708850"/>
            <a:ext cx="360348" cy="36034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" name="Rectangle 184">
            <a:extLst>
              <a:ext uri="{FF2B5EF4-FFF2-40B4-BE49-F238E27FC236}">
                <a16:creationId xmlns:a16="http://schemas.microsoft.com/office/drawing/2014/main" id="{61171BF4-4463-EC6D-1B36-BFD284235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4387" y="4708850"/>
            <a:ext cx="360348" cy="36034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0" name="Rectangle 184">
            <a:extLst>
              <a:ext uri="{FF2B5EF4-FFF2-40B4-BE49-F238E27FC236}">
                <a16:creationId xmlns:a16="http://schemas.microsoft.com/office/drawing/2014/main" id="{3A2C016F-C5A1-2C51-211D-42FA5CB4D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99" y="4708850"/>
            <a:ext cx="360348" cy="36034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8263571D-984F-22D4-9CC3-18FB2E84DFF2}"/>
              </a:ext>
            </a:extLst>
          </p:cNvPr>
          <p:cNvSpPr/>
          <p:nvPr/>
        </p:nvSpPr>
        <p:spPr>
          <a:xfrm>
            <a:off x="2251258" y="5189922"/>
            <a:ext cx="728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99">
              <a:defRPr/>
            </a:pPr>
            <a:r>
              <a:rPr lang="en-US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0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1</a:t>
            </a:r>
            <a:endParaRPr lang="cs-CZ" sz="1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E70D6A72-D2DF-FC13-0B40-FFD6840F9230}"/>
              </a:ext>
            </a:extLst>
          </p:cNvPr>
          <p:cNvSpPr/>
          <p:nvPr/>
        </p:nvSpPr>
        <p:spPr>
          <a:xfrm>
            <a:off x="2982568" y="5189922"/>
            <a:ext cx="728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99">
              <a:defRPr/>
            </a:pPr>
            <a:r>
              <a:rPr lang="en-US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0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2</a:t>
            </a:r>
            <a:endParaRPr lang="cs-CZ" sz="1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A778ECF6-CE3D-EF40-5214-8014EE31CE84}"/>
              </a:ext>
            </a:extLst>
          </p:cNvPr>
          <p:cNvSpPr/>
          <p:nvPr/>
        </p:nvSpPr>
        <p:spPr>
          <a:xfrm>
            <a:off x="3713878" y="5189922"/>
            <a:ext cx="728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99">
              <a:defRPr/>
            </a:pPr>
            <a:r>
              <a:rPr lang="en-US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0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3</a:t>
            </a:r>
            <a:endParaRPr lang="cs-CZ" sz="1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Rectangle 184">
            <a:extLst>
              <a:ext uri="{FF2B5EF4-FFF2-40B4-BE49-F238E27FC236}">
                <a16:creationId xmlns:a16="http://schemas.microsoft.com/office/drawing/2014/main" id="{2CB61F0F-6BB2-2B8D-67FD-23B2FCB35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009" y="4708850"/>
            <a:ext cx="360348" cy="36034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29C75E9F-1B21-3218-73D1-94CB58B454E5}"/>
              </a:ext>
            </a:extLst>
          </p:cNvPr>
          <p:cNvSpPr/>
          <p:nvPr/>
        </p:nvSpPr>
        <p:spPr>
          <a:xfrm>
            <a:off x="4445189" y="5189922"/>
            <a:ext cx="728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99">
              <a:defRPr/>
            </a:pPr>
            <a:r>
              <a:rPr lang="en-US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DRG 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0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4</a:t>
            </a:r>
            <a:endParaRPr lang="cs-CZ" sz="1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32881B55-1BE0-6DA9-7465-15AB097FD0FE}"/>
              </a:ext>
            </a:extLst>
          </p:cNvPr>
          <p:cNvSpPr/>
          <p:nvPr/>
        </p:nvSpPr>
        <p:spPr>
          <a:xfrm>
            <a:off x="749278" y="2179617"/>
            <a:ext cx="2552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Hospitalizační případ</a:t>
            </a:r>
          </a:p>
        </p:txBody>
      </p:sp>
      <p:cxnSp>
        <p:nvCxnSpPr>
          <p:cNvPr id="17" name="Pravoúhlá spojnice 66">
            <a:extLst>
              <a:ext uri="{FF2B5EF4-FFF2-40B4-BE49-F238E27FC236}">
                <a16:creationId xmlns:a16="http://schemas.microsoft.com/office/drawing/2014/main" id="{19285FAB-2525-2F34-FDA5-71D2A8501C25}"/>
              </a:ext>
            </a:extLst>
          </p:cNvPr>
          <p:cNvCxnSpPr>
            <a:stCxn id="36" idx="2"/>
            <a:endCxn id="10" idx="0"/>
          </p:cNvCxnSpPr>
          <p:nvPr/>
        </p:nvCxnSpPr>
        <p:spPr>
          <a:xfrm rot="16200000" flipH="1">
            <a:off x="3653564" y="4286542"/>
            <a:ext cx="484268" cy="360348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ravoúhlá spojnice 68">
            <a:extLst>
              <a:ext uri="{FF2B5EF4-FFF2-40B4-BE49-F238E27FC236}">
                <a16:creationId xmlns:a16="http://schemas.microsoft.com/office/drawing/2014/main" id="{6E54C5B9-BD23-5FA0-22D4-C90E277AF0F9}"/>
              </a:ext>
            </a:extLst>
          </p:cNvPr>
          <p:cNvCxnSpPr>
            <a:stCxn id="36" idx="2"/>
            <a:endCxn id="14" idx="0"/>
          </p:cNvCxnSpPr>
          <p:nvPr/>
        </p:nvCxnSpPr>
        <p:spPr>
          <a:xfrm rot="16200000" flipH="1">
            <a:off x="4019219" y="3920886"/>
            <a:ext cx="484268" cy="1091659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ravoúhlá spojnice 69">
            <a:extLst>
              <a:ext uri="{FF2B5EF4-FFF2-40B4-BE49-F238E27FC236}">
                <a16:creationId xmlns:a16="http://schemas.microsoft.com/office/drawing/2014/main" id="{8C917C28-396F-E5BF-52EB-573CDB59674E}"/>
              </a:ext>
            </a:extLst>
          </p:cNvPr>
          <p:cNvCxnSpPr>
            <a:stCxn id="36" idx="2"/>
            <a:endCxn id="9" idx="0"/>
          </p:cNvCxnSpPr>
          <p:nvPr/>
        </p:nvCxnSpPr>
        <p:spPr>
          <a:xfrm rot="5400000">
            <a:off x="3287908" y="4281234"/>
            <a:ext cx="484268" cy="37096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ravoúhlá spojnice 73">
            <a:extLst>
              <a:ext uri="{FF2B5EF4-FFF2-40B4-BE49-F238E27FC236}">
                <a16:creationId xmlns:a16="http://schemas.microsoft.com/office/drawing/2014/main" id="{B2F59079-734D-1AFD-40D1-B58152B95D8C}"/>
              </a:ext>
            </a:extLst>
          </p:cNvPr>
          <p:cNvCxnSpPr>
            <a:stCxn id="36" idx="2"/>
            <a:endCxn id="8" idx="0"/>
          </p:cNvCxnSpPr>
          <p:nvPr/>
        </p:nvCxnSpPr>
        <p:spPr>
          <a:xfrm rot="5400000">
            <a:off x="2922252" y="3915578"/>
            <a:ext cx="484268" cy="110227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87">
            <a:extLst>
              <a:ext uri="{FF2B5EF4-FFF2-40B4-BE49-F238E27FC236}">
                <a16:creationId xmlns:a16="http://schemas.microsoft.com/office/drawing/2014/main" id="{9E4EBF74-0D88-6CEE-DC38-1BAB03C2B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3981" y="3111325"/>
            <a:ext cx="251990" cy="251990"/>
          </a:xfrm>
          <a:prstGeom prst="rect">
            <a:avLst/>
          </a:prstGeom>
          <a:solidFill>
            <a:srgbClr val="D68C8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2" name="Rectangle 187">
            <a:extLst>
              <a:ext uri="{FF2B5EF4-FFF2-40B4-BE49-F238E27FC236}">
                <a16:creationId xmlns:a16="http://schemas.microsoft.com/office/drawing/2014/main" id="{44B84C5C-C950-E50D-0A6B-4B2657EE9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350" y="3109013"/>
            <a:ext cx="360349" cy="360349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3" name="Rectangle 187">
            <a:extLst>
              <a:ext uri="{FF2B5EF4-FFF2-40B4-BE49-F238E27FC236}">
                <a16:creationId xmlns:a16="http://schemas.microsoft.com/office/drawing/2014/main" id="{623A5F05-E7FB-A23B-5EDC-357F3A752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610" y="3109012"/>
            <a:ext cx="179993" cy="179993"/>
          </a:xfrm>
          <a:prstGeom prst="rect">
            <a:avLst/>
          </a:prstGeom>
          <a:solidFill>
            <a:srgbClr val="DC9E9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4" name="Rectangle 187">
            <a:extLst>
              <a:ext uri="{FF2B5EF4-FFF2-40B4-BE49-F238E27FC236}">
                <a16:creationId xmlns:a16="http://schemas.microsoft.com/office/drawing/2014/main" id="{61AAE195-CEE3-E7AA-911E-53E323A36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593" y="3109012"/>
            <a:ext cx="143994" cy="143994"/>
          </a:xfrm>
          <a:prstGeom prst="rect">
            <a:avLst/>
          </a:prstGeom>
          <a:solidFill>
            <a:srgbClr val="EAC5C4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5" name="Rectangle 187">
            <a:extLst>
              <a:ext uri="{FF2B5EF4-FFF2-40B4-BE49-F238E27FC236}">
                <a16:creationId xmlns:a16="http://schemas.microsoft.com/office/drawing/2014/main" id="{F7999EB7-8EC9-E3C1-36C1-616F9126C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4056" y="3109012"/>
            <a:ext cx="251990" cy="251990"/>
          </a:xfrm>
          <a:prstGeom prst="rect">
            <a:avLst/>
          </a:prstGeom>
          <a:solidFill>
            <a:srgbClr val="D68C8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6" name="Rectangle 187">
            <a:extLst>
              <a:ext uri="{FF2B5EF4-FFF2-40B4-BE49-F238E27FC236}">
                <a16:creationId xmlns:a16="http://schemas.microsoft.com/office/drawing/2014/main" id="{21A05563-EC19-1D9B-FE2A-48FD7D833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4405" y="3110778"/>
            <a:ext cx="179993" cy="179993"/>
          </a:xfrm>
          <a:prstGeom prst="rect">
            <a:avLst/>
          </a:prstGeom>
          <a:solidFill>
            <a:srgbClr val="DC9E9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7" name="Rectangle 187">
            <a:extLst>
              <a:ext uri="{FF2B5EF4-FFF2-40B4-BE49-F238E27FC236}">
                <a16:creationId xmlns:a16="http://schemas.microsoft.com/office/drawing/2014/main" id="{63AE2406-C32D-A8A1-3FA5-6BB21CBDD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756" y="3109012"/>
            <a:ext cx="143994" cy="143994"/>
          </a:xfrm>
          <a:prstGeom prst="rect">
            <a:avLst/>
          </a:prstGeom>
          <a:solidFill>
            <a:srgbClr val="EAC5C4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28" name="Pravoúhlá spojnice 38">
            <a:extLst>
              <a:ext uri="{FF2B5EF4-FFF2-40B4-BE49-F238E27FC236}">
                <a16:creationId xmlns:a16="http://schemas.microsoft.com/office/drawing/2014/main" id="{A1112B42-8853-1252-A145-AC3BCADC8BAB}"/>
              </a:ext>
            </a:extLst>
          </p:cNvPr>
          <p:cNvCxnSpPr>
            <a:stCxn id="4" idx="2"/>
            <a:endCxn id="27" idx="0"/>
          </p:cNvCxnSpPr>
          <p:nvPr/>
        </p:nvCxnSpPr>
        <p:spPr>
          <a:xfrm rot="16200000" flipH="1">
            <a:off x="4020379" y="2404638"/>
            <a:ext cx="400864" cy="1007884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ravoúhlá spojnice 41">
            <a:extLst>
              <a:ext uri="{FF2B5EF4-FFF2-40B4-BE49-F238E27FC236}">
                <a16:creationId xmlns:a16="http://schemas.microsoft.com/office/drawing/2014/main" id="{1BA50BA2-4189-868F-C9A7-5B4073E0921C}"/>
              </a:ext>
            </a:extLst>
          </p:cNvPr>
          <p:cNvCxnSpPr>
            <a:stCxn id="4" idx="2"/>
            <a:endCxn id="26" idx="0"/>
          </p:cNvCxnSpPr>
          <p:nvPr/>
        </p:nvCxnSpPr>
        <p:spPr>
          <a:xfrm rot="16200000" flipH="1">
            <a:off x="3884320" y="2540696"/>
            <a:ext cx="402630" cy="737533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ravoúhlá spojnice 55">
            <a:extLst>
              <a:ext uri="{FF2B5EF4-FFF2-40B4-BE49-F238E27FC236}">
                <a16:creationId xmlns:a16="http://schemas.microsoft.com/office/drawing/2014/main" id="{3F321967-7C8D-D9E6-3735-100E01E515CE}"/>
              </a:ext>
            </a:extLst>
          </p:cNvPr>
          <p:cNvCxnSpPr>
            <a:stCxn id="4" idx="2"/>
            <a:endCxn id="25" idx="0"/>
          </p:cNvCxnSpPr>
          <p:nvPr/>
        </p:nvCxnSpPr>
        <p:spPr>
          <a:xfrm rot="16200000" flipH="1">
            <a:off x="3723029" y="2701988"/>
            <a:ext cx="400864" cy="413183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ravoúhlá spojnice 56">
            <a:extLst>
              <a:ext uri="{FF2B5EF4-FFF2-40B4-BE49-F238E27FC236}">
                <a16:creationId xmlns:a16="http://schemas.microsoft.com/office/drawing/2014/main" id="{CA3F8B64-2EC1-562D-BE10-3D5E8CBC11F0}"/>
              </a:ext>
            </a:extLst>
          </p:cNvPr>
          <p:cNvCxnSpPr>
            <a:stCxn id="4" idx="2"/>
            <a:endCxn id="21" idx="0"/>
          </p:cNvCxnSpPr>
          <p:nvPr/>
        </p:nvCxnSpPr>
        <p:spPr>
          <a:xfrm rot="5400000">
            <a:off x="3306834" y="2701291"/>
            <a:ext cx="403176" cy="416892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ravoúhlá spojnice 57">
            <a:extLst>
              <a:ext uri="{FF2B5EF4-FFF2-40B4-BE49-F238E27FC236}">
                <a16:creationId xmlns:a16="http://schemas.microsoft.com/office/drawing/2014/main" id="{95A722C3-0831-3EDF-8041-3FC312C321ED}"/>
              </a:ext>
            </a:extLst>
          </p:cNvPr>
          <p:cNvCxnSpPr>
            <a:stCxn id="4" idx="2"/>
            <a:endCxn id="23" idx="0"/>
          </p:cNvCxnSpPr>
          <p:nvPr/>
        </p:nvCxnSpPr>
        <p:spPr>
          <a:xfrm rot="5400000">
            <a:off x="3145306" y="2537449"/>
            <a:ext cx="400864" cy="742262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ravoúhlá spojnice 58">
            <a:extLst>
              <a:ext uri="{FF2B5EF4-FFF2-40B4-BE49-F238E27FC236}">
                <a16:creationId xmlns:a16="http://schemas.microsoft.com/office/drawing/2014/main" id="{A85B2CD1-9850-D365-E301-15220C18FE2B}"/>
              </a:ext>
            </a:extLst>
          </p:cNvPr>
          <p:cNvCxnSpPr>
            <a:stCxn id="4" idx="2"/>
            <a:endCxn id="24" idx="0"/>
          </p:cNvCxnSpPr>
          <p:nvPr/>
        </p:nvCxnSpPr>
        <p:spPr>
          <a:xfrm rot="5400000">
            <a:off x="3007799" y="2399942"/>
            <a:ext cx="400864" cy="101727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se šipkou 33">
            <a:extLst>
              <a:ext uri="{FF2B5EF4-FFF2-40B4-BE49-F238E27FC236}">
                <a16:creationId xmlns:a16="http://schemas.microsoft.com/office/drawing/2014/main" id="{68C81DDF-008C-F0A8-D030-71C04BE3267C}"/>
              </a:ext>
            </a:extLst>
          </p:cNvPr>
          <p:cNvCxnSpPr>
            <a:stCxn id="4" idx="2"/>
            <a:endCxn id="22" idx="0"/>
          </p:cNvCxnSpPr>
          <p:nvPr/>
        </p:nvCxnSpPr>
        <p:spPr>
          <a:xfrm flipH="1">
            <a:off x="3715524" y="2708149"/>
            <a:ext cx="1344" cy="40086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87">
            <a:extLst>
              <a:ext uri="{FF2B5EF4-FFF2-40B4-BE49-F238E27FC236}">
                <a16:creationId xmlns:a16="http://schemas.microsoft.com/office/drawing/2014/main" id="{B622EE36-EBFF-C049-35AE-31D79D02D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604" y="3972592"/>
            <a:ext cx="251990" cy="25199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6" name="Rectangle 187">
            <a:extLst>
              <a:ext uri="{FF2B5EF4-FFF2-40B4-BE49-F238E27FC236}">
                <a16:creationId xmlns:a16="http://schemas.microsoft.com/office/drawing/2014/main" id="{2339F66A-9B0E-4C47-A2F8-699805B72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350" y="3864234"/>
            <a:ext cx="360349" cy="360349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7" name="Rectangle 187">
            <a:extLst>
              <a:ext uri="{FF2B5EF4-FFF2-40B4-BE49-F238E27FC236}">
                <a16:creationId xmlns:a16="http://schemas.microsoft.com/office/drawing/2014/main" id="{A0E26099-83BB-474B-4D5D-5A318FADC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477" y="4044407"/>
            <a:ext cx="179993" cy="1799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8" name="Rectangle 187">
            <a:extLst>
              <a:ext uri="{FF2B5EF4-FFF2-40B4-BE49-F238E27FC236}">
                <a16:creationId xmlns:a16="http://schemas.microsoft.com/office/drawing/2014/main" id="{AB10DE5F-0C4A-F8D1-BBFD-EF7A2A52F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8350" y="4080406"/>
            <a:ext cx="143994" cy="14399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9" name="Rectangle 187">
            <a:extLst>
              <a:ext uri="{FF2B5EF4-FFF2-40B4-BE49-F238E27FC236}">
                <a16:creationId xmlns:a16="http://schemas.microsoft.com/office/drawing/2014/main" id="{12A66B8F-931D-69C2-D120-639FCB949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9141" y="3978955"/>
            <a:ext cx="251990" cy="251990"/>
          </a:xfrm>
          <a:prstGeom prst="rect">
            <a:avLst/>
          </a:prstGeom>
          <a:solidFill>
            <a:srgbClr val="9ED56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0" name="Rectangle 187">
            <a:extLst>
              <a:ext uri="{FF2B5EF4-FFF2-40B4-BE49-F238E27FC236}">
                <a16:creationId xmlns:a16="http://schemas.microsoft.com/office/drawing/2014/main" id="{D5E2CED8-38B2-291C-E75C-9A392EF4F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572" y="4050952"/>
            <a:ext cx="179993" cy="17999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1" name="Rectangle 187">
            <a:extLst>
              <a:ext uri="{FF2B5EF4-FFF2-40B4-BE49-F238E27FC236}">
                <a16:creationId xmlns:a16="http://schemas.microsoft.com/office/drawing/2014/main" id="{0925505F-2D45-CE6D-2641-00625CABE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007" y="4086951"/>
            <a:ext cx="143994" cy="143994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defTabSz="914399"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42" name="Pravoúhlá spojnice 71">
            <a:extLst>
              <a:ext uri="{FF2B5EF4-FFF2-40B4-BE49-F238E27FC236}">
                <a16:creationId xmlns:a16="http://schemas.microsoft.com/office/drawing/2014/main" id="{6623443A-8792-3B45-18E3-F2904EB484A6}"/>
              </a:ext>
            </a:extLst>
          </p:cNvPr>
          <p:cNvCxnSpPr>
            <a:stCxn id="22" idx="2"/>
            <a:endCxn id="41" idx="0"/>
          </p:cNvCxnSpPr>
          <p:nvPr/>
        </p:nvCxnSpPr>
        <p:spPr>
          <a:xfrm rot="16200000" flipH="1">
            <a:off x="4068970" y="3115915"/>
            <a:ext cx="617589" cy="1324480"/>
          </a:xfrm>
          <a:prstGeom prst="bentConnector3">
            <a:avLst>
              <a:gd name="adj1" fmla="val 38931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ravoúhlá spojnice 72">
            <a:extLst>
              <a:ext uri="{FF2B5EF4-FFF2-40B4-BE49-F238E27FC236}">
                <a16:creationId xmlns:a16="http://schemas.microsoft.com/office/drawing/2014/main" id="{6BFAF5B9-41B4-8B89-DDD5-C60ED73F4073}"/>
              </a:ext>
            </a:extLst>
          </p:cNvPr>
          <p:cNvCxnSpPr>
            <a:cxnSpLocks/>
            <a:stCxn id="22" idx="2"/>
            <a:endCxn id="40" idx="0"/>
          </p:cNvCxnSpPr>
          <p:nvPr/>
        </p:nvCxnSpPr>
        <p:spPr>
          <a:xfrm rot="16200000" flipH="1">
            <a:off x="3899252" y="3285634"/>
            <a:ext cx="581591" cy="949044"/>
          </a:xfrm>
          <a:prstGeom prst="bentConnector3">
            <a:avLst>
              <a:gd name="adj1" fmla="val 42653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ravoúhlá spojnice 74">
            <a:extLst>
              <a:ext uri="{FF2B5EF4-FFF2-40B4-BE49-F238E27FC236}">
                <a16:creationId xmlns:a16="http://schemas.microsoft.com/office/drawing/2014/main" id="{3891780B-5910-84A9-311E-CBE0AB0DD731}"/>
              </a:ext>
            </a:extLst>
          </p:cNvPr>
          <p:cNvCxnSpPr>
            <a:stCxn id="22" idx="2"/>
            <a:endCxn id="39" idx="0"/>
          </p:cNvCxnSpPr>
          <p:nvPr/>
        </p:nvCxnSpPr>
        <p:spPr>
          <a:xfrm rot="16200000" flipH="1">
            <a:off x="3720534" y="3464352"/>
            <a:ext cx="509593" cy="51961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ravoúhlá spojnice 75">
            <a:extLst>
              <a:ext uri="{FF2B5EF4-FFF2-40B4-BE49-F238E27FC236}">
                <a16:creationId xmlns:a16="http://schemas.microsoft.com/office/drawing/2014/main" id="{44124F6A-EAD4-79F3-574C-EC5681CDCA0F}"/>
              </a:ext>
            </a:extLst>
          </p:cNvPr>
          <p:cNvCxnSpPr>
            <a:stCxn id="22" idx="2"/>
            <a:endCxn id="35" idx="0"/>
          </p:cNvCxnSpPr>
          <p:nvPr/>
        </p:nvCxnSpPr>
        <p:spPr>
          <a:xfrm rot="5400000">
            <a:off x="3201446" y="3458513"/>
            <a:ext cx="503231" cy="524926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ravoúhlá spojnice 76">
            <a:extLst>
              <a:ext uri="{FF2B5EF4-FFF2-40B4-BE49-F238E27FC236}">
                <a16:creationId xmlns:a16="http://schemas.microsoft.com/office/drawing/2014/main" id="{43A9D6E2-0A17-6A9D-1CCA-B2AB00846DB3}"/>
              </a:ext>
            </a:extLst>
          </p:cNvPr>
          <p:cNvCxnSpPr>
            <a:stCxn id="22" idx="2"/>
            <a:endCxn id="37" idx="0"/>
          </p:cNvCxnSpPr>
          <p:nvPr/>
        </p:nvCxnSpPr>
        <p:spPr>
          <a:xfrm rot="5400000">
            <a:off x="2946977" y="3275860"/>
            <a:ext cx="575046" cy="962050"/>
          </a:xfrm>
          <a:prstGeom prst="bentConnector3">
            <a:avLst>
              <a:gd name="adj1" fmla="val 4257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ravoúhlá spojnice 77">
            <a:extLst>
              <a:ext uri="{FF2B5EF4-FFF2-40B4-BE49-F238E27FC236}">
                <a16:creationId xmlns:a16="http://schemas.microsoft.com/office/drawing/2014/main" id="{10D3B147-5A32-D240-E4C4-6D8211E6F08F}"/>
              </a:ext>
            </a:extLst>
          </p:cNvPr>
          <p:cNvCxnSpPr>
            <a:stCxn id="22" idx="2"/>
            <a:endCxn id="38" idx="0"/>
          </p:cNvCxnSpPr>
          <p:nvPr/>
        </p:nvCxnSpPr>
        <p:spPr>
          <a:xfrm rot="5400000">
            <a:off x="2737414" y="3102295"/>
            <a:ext cx="611045" cy="1345177"/>
          </a:xfrm>
          <a:prstGeom prst="bentConnector3">
            <a:avLst>
              <a:gd name="adj1" fmla="val 40211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se šipkou 47">
            <a:extLst>
              <a:ext uri="{FF2B5EF4-FFF2-40B4-BE49-F238E27FC236}">
                <a16:creationId xmlns:a16="http://schemas.microsoft.com/office/drawing/2014/main" id="{0606345A-FAA5-61F1-A3FF-B3EACB4D4397}"/>
              </a:ext>
            </a:extLst>
          </p:cNvPr>
          <p:cNvCxnSpPr>
            <a:stCxn id="22" idx="2"/>
            <a:endCxn id="36" idx="0"/>
          </p:cNvCxnSpPr>
          <p:nvPr/>
        </p:nvCxnSpPr>
        <p:spPr>
          <a:xfrm>
            <a:off x="3715524" y="3469362"/>
            <a:ext cx="0" cy="39487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délník 48">
            <a:extLst>
              <a:ext uri="{FF2B5EF4-FFF2-40B4-BE49-F238E27FC236}">
                <a16:creationId xmlns:a16="http://schemas.microsoft.com/office/drawing/2014/main" id="{88183BE4-9BC0-E5F0-5F50-FEC93790BD52}"/>
              </a:ext>
            </a:extLst>
          </p:cNvPr>
          <p:cNvSpPr/>
          <p:nvPr/>
        </p:nvSpPr>
        <p:spPr>
          <a:xfrm>
            <a:off x="3511911" y="3101200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white"/>
                </a:solidFill>
                <a:latin typeface="Calibri" panose="020F0502020204030204"/>
                <a:cs typeface="Arial" pitchFamily="34" charset="0"/>
              </a:rPr>
              <a:t>14</a:t>
            </a:r>
          </a:p>
        </p:txBody>
      </p:sp>
      <p:sp>
        <p:nvSpPr>
          <p:cNvPr id="50" name="Obdélník 49">
            <a:extLst>
              <a:ext uri="{FF2B5EF4-FFF2-40B4-BE49-F238E27FC236}">
                <a16:creationId xmlns:a16="http://schemas.microsoft.com/office/drawing/2014/main" id="{E8290D2A-D25E-05DE-25A7-06E7C9DD22C9}"/>
              </a:ext>
            </a:extLst>
          </p:cNvPr>
          <p:cNvSpPr/>
          <p:nvPr/>
        </p:nvSpPr>
        <p:spPr>
          <a:xfrm>
            <a:off x="3507978" y="389990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I01</a:t>
            </a:r>
          </a:p>
        </p:txBody>
      </p:sp>
      <p:sp>
        <p:nvSpPr>
          <p:cNvPr id="51" name="Obdélník 50">
            <a:extLst>
              <a:ext uri="{FF2B5EF4-FFF2-40B4-BE49-F238E27FC236}">
                <a16:creationId xmlns:a16="http://schemas.microsoft.com/office/drawing/2014/main" id="{962FA349-DE40-795F-3089-CC7A5EEF6C15}"/>
              </a:ext>
            </a:extLst>
          </p:cNvPr>
          <p:cNvSpPr/>
          <p:nvPr/>
        </p:nvSpPr>
        <p:spPr>
          <a:xfrm>
            <a:off x="3159336" y="4745685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99">
              <a:defRPr/>
            </a:pP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02</a:t>
            </a:r>
          </a:p>
        </p:txBody>
      </p:sp>
      <p:sp>
        <p:nvSpPr>
          <p:cNvPr id="52" name="Obdélník 51">
            <a:extLst>
              <a:ext uri="{FF2B5EF4-FFF2-40B4-BE49-F238E27FC236}">
                <a16:creationId xmlns:a16="http://schemas.microsoft.com/office/drawing/2014/main" id="{5AF8D487-575F-1312-C6E8-3D7009946E3E}"/>
              </a:ext>
            </a:extLst>
          </p:cNvPr>
          <p:cNvSpPr/>
          <p:nvPr/>
        </p:nvSpPr>
        <p:spPr>
          <a:xfrm>
            <a:off x="749278" y="5859704"/>
            <a:ext cx="1546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l-PL" altLang="cs-CZ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Relativní váha</a:t>
            </a:r>
          </a:p>
        </p:txBody>
      </p:sp>
      <p:cxnSp>
        <p:nvCxnSpPr>
          <p:cNvPr id="53" name="Přímá spojnice 52">
            <a:extLst>
              <a:ext uri="{FF2B5EF4-FFF2-40B4-BE49-F238E27FC236}">
                <a16:creationId xmlns:a16="http://schemas.microsoft.com/office/drawing/2014/main" id="{E8723890-5773-3603-537A-5F682B13A3DE}"/>
              </a:ext>
            </a:extLst>
          </p:cNvPr>
          <p:cNvCxnSpPr/>
          <p:nvPr/>
        </p:nvCxnSpPr>
        <p:spPr>
          <a:xfrm>
            <a:off x="704364" y="5623057"/>
            <a:ext cx="466991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Obrázek 53">
            <a:extLst>
              <a:ext uri="{FF2B5EF4-FFF2-40B4-BE49-F238E27FC236}">
                <a16:creationId xmlns:a16="http://schemas.microsoft.com/office/drawing/2014/main" id="{E3978519-1A21-FCFA-360C-8689F98A0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86" y="5877587"/>
            <a:ext cx="347166" cy="3482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Obdélník 54">
            <a:extLst>
              <a:ext uri="{FF2B5EF4-FFF2-40B4-BE49-F238E27FC236}">
                <a16:creationId xmlns:a16="http://schemas.microsoft.com/office/drawing/2014/main" id="{FAC96E20-2505-509A-1F17-C138E94A549E}"/>
              </a:ext>
            </a:extLst>
          </p:cNvPr>
          <p:cNvSpPr/>
          <p:nvPr/>
        </p:nvSpPr>
        <p:spPr>
          <a:xfrm>
            <a:off x="3461753" y="5896277"/>
            <a:ext cx="389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99">
              <a:defRPr/>
            </a:pP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RV</a:t>
            </a:r>
            <a:endParaRPr lang="cs-CZ" sz="1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56" name="Přímá spojnice se šipkou 55">
            <a:extLst>
              <a:ext uri="{FF2B5EF4-FFF2-40B4-BE49-F238E27FC236}">
                <a16:creationId xmlns:a16="http://schemas.microsoft.com/office/drawing/2014/main" id="{7F1F37B6-0754-96A4-9176-A708678E5856}"/>
              </a:ext>
            </a:extLst>
          </p:cNvPr>
          <p:cNvCxnSpPr>
            <a:stCxn id="12" idx="2"/>
          </p:cNvCxnSpPr>
          <p:nvPr/>
        </p:nvCxnSpPr>
        <p:spPr>
          <a:xfrm flipH="1">
            <a:off x="3344562" y="5497699"/>
            <a:ext cx="2017" cy="336369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bdélník 56">
            <a:extLst>
              <a:ext uri="{FF2B5EF4-FFF2-40B4-BE49-F238E27FC236}">
                <a16:creationId xmlns:a16="http://schemas.microsoft.com/office/drawing/2014/main" id="{F9FEC3F1-09F3-BE21-D122-84CA85EC86E3}"/>
              </a:ext>
            </a:extLst>
          </p:cNvPr>
          <p:cNvSpPr/>
          <p:nvPr/>
        </p:nvSpPr>
        <p:spPr>
          <a:xfrm>
            <a:off x="5582203" y="2865650"/>
            <a:ext cx="61851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t-BR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Zařazení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 do MDC </a:t>
            </a:r>
            <a:r>
              <a:rPr lang="cs-CZ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na základě kompletního rozkladu sady přípustných </a:t>
            </a:r>
            <a:r>
              <a:rPr lang="cs-CZ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MKN-10 kódů pro hlavní diagnózy </a:t>
            </a:r>
            <a:r>
              <a:rPr lang="cs-CZ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v systému CZ-DRG mezi jednotlivé MDC (s výjimkou MDC 00, 15, 25).</a:t>
            </a:r>
            <a:endParaRPr lang="pl-PL" altLang="cs-CZ" sz="1400" dirty="0">
              <a:solidFill>
                <a:prstClr val="black"/>
              </a:solidFill>
              <a:latin typeface="Calibri" panose="020F0502020204030204"/>
              <a:cs typeface="Arial" pitchFamily="34" charset="0"/>
            </a:endParaRPr>
          </a:p>
        </p:txBody>
      </p:sp>
      <p:sp>
        <p:nvSpPr>
          <p:cNvPr id="58" name="Obdélník 57">
            <a:extLst>
              <a:ext uri="{FF2B5EF4-FFF2-40B4-BE49-F238E27FC236}">
                <a16:creationId xmlns:a16="http://schemas.microsoft.com/office/drawing/2014/main" id="{18A42B29-AE40-CE14-88C7-5F8913B52612}"/>
              </a:ext>
            </a:extLst>
          </p:cNvPr>
          <p:cNvSpPr/>
          <p:nvPr/>
        </p:nvSpPr>
        <p:spPr>
          <a:xfrm>
            <a:off x="5582203" y="3760546"/>
            <a:ext cx="6459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Zařazení do DRG báze 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na základě příslušné léčebné modality (vyjádřené zejména 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provedeným výkonem SZV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). 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F2A6CCC5-DD6D-A381-51F0-7D66BC50B17D}"/>
              </a:ext>
            </a:extLst>
          </p:cNvPr>
          <p:cNvSpPr/>
          <p:nvPr/>
        </p:nvSpPr>
        <p:spPr>
          <a:xfrm>
            <a:off x="5582203" y="4516639"/>
            <a:ext cx="6375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Zařazení do DRG skupiny 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na základě vybraných charakteristik hospitalizačního případu 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asociovaných s náklady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 (zejména věk, závažnost hlavních a vedlejších diagnóz, případně další provedené výkony).</a:t>
            </a:r>
            <a:endParaRPr lang="pl-PL" altLang="cs-CZ" sz="1600" dirty="0">
              <a:solidFill>
                <a:prstClr val="black"/>
              </a:solidFill>
              <a:latin typeface="Calibri" panose="020F0502020204030204"/>
              <a:cs typeface="Arial" pitchFamily="34" charset="0"/>
            </a:endParaRPr>
          </a:p>
        </p:txBody>
      </p:sp>
      <p:sp>
        <p:nvSpPr>
          <p:cNvPr id="60" name="Obdélník 59">
            <a:extLst>
              <a:ext uri="{FF2B5EF4-FFF2-40B4-BE49-F238E27FC236}">
                <a16:creationId xmlns:a16="http://schemas.microsoft.com/office/drawing/2014/main" id="{1564B57C-0643-E82D-4E13-1B78FD5C3693}"/>
              </a:ext>
            </a:extLst>
          </p:cNvPr>
          <p:cNvSpPr/>
          <p:nvPr/>
        </p:nvSpPr>
        <p:spPr>
          <a:xfrm>
            <a:off x="5582203" y="5754752"/>
            <a:ext cx="6375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99">
              <a:defRPr/>
            </a:pP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Přirazení výsledné relativní váhy 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(RV) na základě dané DRG skupiny a následná </a:t>
            </a:r>
            <a:r>
              <a:rPr lang="pl-PL" altLang="cs-CZ" sz="1400" b="1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modifikace dle délky hospitalizace a přímých nákladů</a:t>
            </a:r>
            <a:r>
              <a:rPr lang="pl-PL" altLang="cs-CZ" sz="1400" dirty="0">
                <a:solidFill>
                  <a:prstClr val="black"/>
                </a:solidFill>
                <a:latin typeface="Calibri" panose="020F0502020204030204"/>
                <a:cs typeface="Arial" pitchFamily="34" charset="0"/>
              </a:rPr>
              <a:t> konkrétního případu.</a:t>
            </a:r>
            <a:endParaRPr lang="pl-PL" altLang="cs-CZ" sz="1600" dirty="0">
              <a:solidFill>
                <a:prstClr val="black"/>
              </a:solidFill>
              <a:latin typeface="Calibri" panose="020F0502020204030204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292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3">
            <a:extLst>
              <a:ext uri="{FF2B5EF4-FFF2-40B4-BE49-F238E27FC236}">
                <a16:creationId xmlns:a16="http://schemas.microsoft.com/office/drawing/2014/main" id="{44C8C12B-B13A-33B8-42D2-6DDB59D4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851" y="302258"/>
            <a:ext cx="11664297" cy="622922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</a:rPr>
              <a:t>Klasifikační systém CZ-DRG je plně dostupný on-line na webovém portálu</a:t>
            </a:r>
            <a:endParaRPr lang="cs-CZ" sz="2800" dirty="0">
              <a:solidFill>
                <a:srgbClr val="D71440"/>
              </a:solidFill>
              <a:latin typeface="+mn-lt"/>
            </a:endParaRPr>
          </a:p>
        </p:txBody>
      </p:sp>
      <p:sp>
        <p:nvSpPr>
          <p:cNvPr id="3" name="Zástupný obsah 8">
            <a:extLst>
              <a:ext uri="{FF2B5EF4-FFF2-40B4-BE49-F238E27FC236}">
                <a16:creationId xmlns:a16="http://schemas.microsoft.com/office/drawing/2014/main" id="{B0FB98C2-32E2-8890-8C96-BCE007FF5B52}"/>
              </a:ext>
            </a:extLst>
          </p:cNvPr>
          <p:cNvSpPr txBox="1">
            <a:spLocks/>
          </p:cNvSpPr>
          <p:nvPr/>
        </p:nvSpPr>
        <p:spPr>
          <a:xfrm>
            <a:off x="410910" y="2085173"/>
            <a:ext cx="3981628" cy="386105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Struktura a jednotky systému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Klasifikační pravidla na úrovni DRG skupin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Interaktivní webový klasifikátor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Vyhledávání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Nákladová data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Rozdílová dokumentace proti předchozí verzi systému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12F6E97E-EEC8-4BD1-2DF2-F432BEF02459}"/>
              </a:ext>
            </a:extLst>
          </p:cNvPr>
          <p:cNvSpPr/>
          <p:nvPr/>
        </p:nvSpPr>
        <p:spPr>
          <a:xfrm>
            <a:off x="272590" y="1186315"/>
            <a:ext cx="9168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Portál dostupný na adrese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https://drg-app.uzis.cz/klasifikator-v7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4330A7E-03E2-74AD-D36E-D8D92EFC9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956" y="1855699"/>
            <a:ext cx="6605254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443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Kancelář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Kancelář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Kancelář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Kancelář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6011</Words>
  <Application>Microsoft Office PowerPoint</Application>
  <PresentationFormat>Širokoúhlá obrazovka</PresentationFormat>
  <Paragraphs>1085</Paragraphs>
  <Slides>40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40</vt:i4>
      </vt:variant>
    </vt:vector>
  </HeadingPairs>
  <TitlesOfParts>
    <vt:vector size="50" baseType="lpstr">
      <vt:lpstr>Aptos</vt:lpstr>
      <vt:lpstr>Aptos Narrow</vt:lpstr>
      <vt:lpstr>Arial</vt:lpstr>
      <vt:lpstr>Arial Black</vt:lpstr>
      <vt:lpstr>Calibri</vt:lpstr>
      <vt:lpstr>Calibri Light</vt:lpstr>
      <vt:lpstr>Open-sans-light</vt:lpstr>
      <vt:lpstr>Motiv Office</vt:lpstr>
      <vt:lpstr>1_Motiv Office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Struktura systému CZ-DRG</vt:lpstr>
      <vt:lpstr>Klasifikační systém CZ-DRG je plně dostupný on-line na webovém portálu</vt:lpstr>
      <vt:lpstr>Síť referenčních nemocnic systému CZ-DRG</vt:lpstr>
      <vt:lpstr>8leté reprezentativní pokrytí systému DRG daty referenčních nemocnic: 2016-2023</vt:lpstr>
      <vt:lpstr>Akutní lůžková péče: modelace úhrad do roku 2025 </vt:lpstr>
      <vt:lpstr>Prezentace aplikace PowerPoint</vt:lpstr>
      <vt:lpstr>Prezentace aplikace PowerPoint</vt:lpstr>
      <vt:lpstr>Prezentace aplikace PowerPoint</vt:lpstr>
      <vt:lpstr>Prezentace aplikace PowerPoint</vt:lpstr>
      <vt:lpstr>Vývoj objemu CM a úhrad v letech 2022-2025 dle segmentu úhrady v ÚV (dle ÚV na rok 2025)</vt:lpstr>
      <vt:lpstr>Kategorizace DRG skupin s ohledem na postavení v ÚV na rok 2024 a 2025 a objem předpokládaných úhrad v roce 2025*</vt:lpstr>
      <vt:lpstr>DRG skupiny hrazené případovým paušálem od roku 2024 (18,3 % celkových úhrad ALP)</vt:lpstr>
      <vt:lpstr>DRG skupiny hrazené případovým paušálem od roku 2025 (24,7 % celkových úhrad ALP)</vt:lpstr>
      <vt:lpstr>Prezentace aplikace PowerPoint</vt:lpstr>
      <vt:lpstr>Prezentace aplikace PowerPoint</vt:lpstr>
      <vt:lpstr>Úhrady nemocnic: úhrady vyčleněné z paušální úhrady </vt:lpstr>
      <vt:lpstr>Příklad sbližování sazeb - Totální endoprotéza kyčle</vt:lpstr>
      <vt:lpstr>Prezentace aplikace PowerPoint</vt:lpstr>
      <vt:lpstr>Prezentace aplikace PowerPoint</vt:lpstr>
      <vt:lpstr>Příklad dlouhodobě nedostatečné míry centralizace: mammární chirurgie (průměrný roční počet HP s resekčním výkonem* na prsu pro ZN prsu)</vt:lpstr>
      <vt:lpstr>Příklad dlouhodobě nedostatečné míry centralizace: mammární chirurgie (průměrný roční počet HP s resekčním výkonem* na prsu pro ZN prsu)</vt:lpstr>
      <vt:lpstr>Příklad dlouhodobě nedostatečné míry centralizace: zastoupení center vysoce specializované pneumoonkochirurgické péče v rámci HP pro chirurgickou léčbu novotvarů* </vt:lpstr>
      <vt:lpstr>Prezentace aplikace PowerPoint</vt:lpstr>
      <vt:lpstr>Průměrný roční počet HP s chirurgickým výkonem* na ženské rozmnožovací soustavě pro zhoubný novotvar (ZN)</vt:lpstr>
      <vt:lpstr>Prezentace aplikace PowerPoint</vt:lpstr>
      <vt:lpstr>Prezentace aplikace PowerPoint</vt:lpstr>
      <vt:lpstr>Seznam center vysoce specializované onkologické péče          v ČR (komplexní onkologická centra, KOC, hematologická centra, HOC, centra dětské onkologie, DOC)</vt:lpstr>
      <vt:lpstr>Solidní zhoubné novotvary primárně léčené v KOC a mimo KOC: vývoj v čase</vt:lpstr>
      <vt:lpstr>Primární protinádorová léčba pacientů se solidními zhoubnými novotvary  v KOC a mimo KOC: dle kraje bydliště pacienta (2018–2022)</vt:lpstr>
      <vt:lpstr>Primární protinádorová léčba pacientů se solidními zhoubnými novotvary  v KOC a mimo KOC: dle kraje bydliště pacienta (2023)</vt:lpstr>
      <vt:lpstr>Prezentace aplikace PowerPoint</vt:lpstr>
      <vt:lpstr>Onkologičtí pacienti s konzultací multidisciplinárního týmu (MDT)</vt:lpstr>
      <vt:lpstr>Dispenzarizace onkologických pacientů u praktického lékaře</vt:lpstr>
    </vt:vector>
  </TitlesOfParts>
  <Company>Office365 deploy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Koptíková Jana Mgr. Ph.D.</dc:creator>
  <cp:lastModifiedBy>Dušek Ladislav prof. RNDr. Ph.D.</cp:lastModifiedBy>
  <cp:revision>175</cp:revision>
  <dcterms:created xsi:type="dcterms:W3CDTF">2024-04-08T11:52:19Z</dcterms:created>
  <dcterms:modified xsi:type="dcterms:W3CDTF">2025-09-29T15:09:07Z</dcterms:modified>
</cp:coreProperties>
</file>