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tags/tag5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6" r:id="rId5"/>
    <p:sldMasterId id="2147483681" r:id="rId6"/>
    <p:sldMasterId id="2147483700" r:id="rId7"/>
    <p:sldMasterId id="2147483715" r:id="rId8"/>
  </p:sldMasterIdLst>
  <p:notesMasterIdLst>
    <p:notesMasterId r:id="rId38"/>
  </p:notesMasterIdLst>
  <p:handoutMasterIdLst>
    <p:handoutMasterId r:id="rId39"/>
  </p:handoutMasterIdLst>
  <p:sldIdLst>
    <p:sldId id="258" r:id="rId9"/>
    <p:sldId id="257" r:id="rId10"/>
    <p:sldId id="5552" r:id="rId11"/>
    <p:sldId id="5551" r:id="rId12"/>
    <p:sldId id="5550" r:id="rId13"/>
    <p:sldId id="5547" r:id="rId14"/>
    <p:sldId id="5262" r:id="rId15"/>
    <p:sldId id="5651" r:id="rId16"/>
    <p:sldId id="5146" r:id="rId17"/>
    <p:sldId id="5145" r:id="rId18"/>
    <p:sldId id="561" r:id="rId19"/>
    <p:sldId id="5324" r:id="rId20"/>
    <p:sldId id="2145706963" r:id="rId21"/>
    <p:sldId id="2145707222" r:id="rId22"/>
    <p:sldId id="2145707223" r:id="rId23"/>
    <p:sldId id="2145707221" r:id="rId24"/>
    <p:sldId id="5565" r:id="rId25"/>
    <p:sldId id="350" r:id="rId26"/>
    <p:sldId id="5555" r:id="rId27"/>
    <p:sldId id="2145706960" r:id="rId28"/>
    <p:sldId id="5557" r:id="rId29"/>
    <p:sldId id="2145706957" r:id="rId30"/>
    <p:sldId id="5556" r:id="rId31"/>
    <p:sldId id="5558" r:id="rId32"/>
    <p:sldId id="5559" r:id="rId33"/>
    <p:sldId id="2145706959" r:id="rId34"/>
    <p:sldId id="2145706962" r:id="rId35"/>
    <p:sldId id="5560" r:id="rId36"/>
    <p:sldId id="5561" r:id="rId37"/>
  </p:sldIdLst>
  <p:sldSz cx="12192000" cy="6858000"/>
  <p:notesSz cx="6858000" cy="9144000"/>
  <p:custDataLst>
    <p:tags r:id="rId4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19BE9C-00B9-0181-FF91-42DA1C509875}" name="Samek Jiří" initials="SJ" userId="Samek Jiří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D71440"/>
    <a:srgbClr val="00FF00"/>
    <a:srgbClr val="C00000"/>
    <a:srgbClr val="FF00FF"/>
    <a:srgbClr val="FFC000"/>
    <a:srgbClr val="ED7D31"/>
    <a:srgbClr val="367B9A"/>
    <a:srgbClr val="FF99FF"/>
    <a:srgbClr val="F60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tags" Target="tags/tag1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2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B67F5-9179-4938-BDF5-FA4BA3307AB4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6F855-13FD-4EEC-9AC2-49C5C1A88D8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2142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3E734-00B3-4A9A-81C4-813D8F393B1E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BDBF4-A65A-4E86-8D13-3641195D3E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51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2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10.svg"/><Relationship Id="rId4" Type="http://schemas.openxmlformats.org/officeDocument/2006/relationships/image" Target="../media/image3.emf"/><Relationship Id="rId9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cid:image003.jpg@01CF6DFE.8D73A1C0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2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2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3.jpeg"/><Relationship Id="rId5" Type="http://schemas.openxmlformats.org/officeDocument/2006/relationships/image" Target="cid:image003.jpg@01CF6DFE.8D73A1C0" TargetMode="Externa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cid:image003.jpg@01CF6DFE.8D73A1C0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4.emf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3.jpeg"/><Relationship Id="rId5" Type="http://schemas.openxmlformats.org/officeDocument/2006/relationships/image" Target="cid:image003.jpg@01CF6DFE.8D73A1C0" TargetMode="External"/><Relationship Id="rId4" Type="http://schemas.openxmlformats.org/officeDocument/2006/relationships/image" Target="../media/image5.jpeg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2.emf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10.svg"/><Relationship Id="rId4" Type="http://schemas.openxmlformats.org/officeDocument/2006/relationships/image" Target="../media/image3.emf"/><Relationship Id="rId9" Type="http://schemas.openxmlformats.org/officeDocument/2006/relationships/image" Target="../media/image9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7.svg"/><Relationship Id="rId4" Type="http://schemas.openxmlformats.org/officeDocument/2006/relationships/image" Target="../media/image1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7.svg"/><Relationship Id="rId4" Type="http://schemas.openxmlformats.org/officeDocument/2006/relationships/image" Target="../media/image15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Obrázek 193">
            <a:extLst>
              <a:ext uri="{FF2B5EF4-FFF2-40B4-BE49-F238E27FC236}">
                <a16:creationId xmlns:a16="http://schemas.microsoft.com/office/drawing/2014/main" id="{7028FA8A-4E11-48CC-8D75-F1D56BD168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9277" y="1234929"/>
            <a:ext cx="11473666" cy="4852837"/>
          </a:xfrm>
          <a:prstGeom prst="rect">
            <a:avLst/>
          </a:prstGeom>
        </p:spPr>
      </p:pic>
      <p:sp>
        <p:nvSpPr>
          <p:cNvPr id="81" name="Obdélník 80">
            <a:extLst>
              <a:ext uri="{FF2B5EF4-FFF2-40B4-BE49-F238E27FC236}">
                <a16:creationId xmlns:a16="http://schemas.microsoft.com/office/drawing/2014/main" id="{40F2E09F-8544-4FF2-9F9A-AF0C8187713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83" name="Obdélník 82">
            <a:extLst>
              <a:ext uri="{FF2B5EF4-FFF2-40B4-BE49-F238E27FC236}">
                <a16:creationId xmlns:a16="http://schemas.microsoft.com/office/drawing/2014/main" id="{5FE9660D-2B4A-4896-A4BF-330209511296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pic>
        <p:nvPicPr>
          <p:cNvPr id="86" name="Obrázek 85">
            <a:extLst>
              <a:ext uri="{FF2B5EF4-FFF2-40B4-BE49-F238E27FC236}">
                <a16:creationId xmlns:a16="http://schemas.microsoft.com/office/drawing/2014/main" id="{0FCBE275-6212-4CD7-81E4-A8D7F2CA9E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87" name="Volný tvar 6">
            <a:extLst>
              <a:ext uri="{FF2B5EF4-FFF2-40B4-BE49-F238E27FC236}">
                <a16:creationId xmlns:a16="http://schemas.microsoft.com/office/drawing/2014/main" id="{85C703E3-2B67-4C22-AC74-AE20B05EBAA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Volný tvar 17">
            <a:extLst>
              <a:ext uri="{FF2B5EF4-FFF2-40B4-BE49-F238E27FC236}">
                <a16:creationId xmlns:a16="http://schemas.microsoft.com/office/drawing/2014/main" id="{2BD92B5F-BB92-4654-AEF1-C9A87A5248BF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Volný tvar 18">
            <a:extLst>
              <a:ext uri="{FF2B5EF4-FFF2-40B4-BE49-F238E27FC236}">
                <a16:creationId xmlns:a16="http://schemas.microsoft.com/office/drawing/2014/main" id="{C0623FAF-3EBE-4D32-9A7D-B3A292ACEE4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90" name="Volný tvar 19">
            <a:extLst>
              <a:ext uri="{FF2B5EF4-FFF2-40B4-BE49-F238E27FC236}">
                <a16:creationId xmlns:a16="http://schemas.microsoft.com/office/drawing/2014/main" id="{CF154488-7084-4B19-8834-F35893F3FCDA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bdélník 91">
            <a:extLst>
              <a:ext uri="{FF2B5EF4-FFF2-40B4-BE49-F238E27FC236}">
                <a16:creationId xmlns:a16="http://schemas.microsoft.com/office/drawing/2014/main" id="{B832A41A-EB50-44F7-B334-F2DF1D43A948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3" name="Obdélník 92">
            <a:extLst>
              <a:ext uri="{FF2B5EF4-FFF2-40B4-BE49-F238E27FC236}">
                <a16:creationId xmlns:a16="http://schemas.microsoft.com/office/drawing/2014/main" id="{541E5713-0979-4073-8195-8FDF98369170}"/>
              </a:ext>
            </a:extLst>
          </p:cNvPr>
          <p:cNvSpPr/>
          <p:nvPr userDrawn="1"/>
        </p:nvSpPr>
        <p:spPr>
          <a:xfrm>
            <a:off x="0" y="5861078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7" name="Volný tvar 6">
            <a:extLst>
              <a:ext uri="{FF2B5EF4-FFF2-40B4-BE49-F238E27FC236}">
                <a16:creationId xmlns:a16="http://schemas.microsoft.com/office/drawing/2014/main" id="{F101B372-16FE-412A-8851-DDC17B987951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>
              <a:alpha val="3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Volný tvar 17">
            <a:extLst>
              <a:ext uri="{FF2B5EF4-FFF2-40B4-BE49-F238E27FC236}">
                <a16:creationId xmlns:a16="http://schemas.microsoft.com/office/drawing/2014/main" id="{84116201-11AF-45C9-812E-00D732D624D2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Volný tvar 18">
            <a:extLst>
              <a:ext uri="{FF2B5EF4-FFF2-40B4-BE49-F238E27FC236}">
                <a16:creationId xmlns:a16="http://schemas.microsoft.com/office/drawing/2014/main" id="{14FAE423-4E6B-4C0C-B3D6-E597049BF65F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>
              <a:alpha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00" name="Volný tvar 19">
            <a:extLst>
              <a:ext uri="{FF2B5EF4-FFF2-40B4-BE49-F238E27FC236}">
                <a16:creationId xmlns:a16="http://schemas.microsoft.com/office/drawing/2014/main" id="{7995864E-5F17-4EF1-8C3D-368F128AAC0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Obdélník 100">
            <a:extLst>
              <a:ext uri="{FF2B5EF4-FFF2-40B4-BE49-F238E27FC236}">
                <a16:creationId xmlns:a16="http://schemas.microsoft.com/office/drawing/2014/main" id="{D4D1F535-DC44-479F-B5BD-92EA59F33323}"/>
              </a:ext>
            </a:extLst>
          </p:cNvPr>
          <p:cNvSpPr/>
          <p:nvPr userDrawn="1"/>
        </p:nvSpPr>
        <p:spPr>
          <a:xfrm>
            <a:off x="347000" y="128465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>
                <a:solidFill>
                  <a:schemeClr val="accent1">
                    <a:lumMod val="75000"/>
                  </a:schemeClr>
                </a:solidFill>
              </a:rPr>
              <a:t>STRATEGICKÉ PREDIKCE POTŘEB REZORTU ZDRAVOTNICTVÍ</a:t>
            </a:r>
          </a:p>
          <a:p>
            <a:r>
              <a:rPr lang="cs-CZ" sz="3400" b="1">
                <a:solidFill>
                  <a:srgbClr val="C00000"/>
                </a:solidFill>
              </a:rPr>
              <a:t>Otevřená data NZIS pro účely dohodovacího řízení</a:t>
            </a:r>
          </a:p>
        </p:txBody>
      </p:sp>
      <p:sp>
        <p:nvSpPr>
          <p:cNvPr id="102" name="Obdélník 101">
            <a:extLst>
              <a:ext uri="{FF2B5EF4-FFF2-40B4-BE49-F238E27FC236}">
                <a16:creationId xmlns:a16="http://schemas.microsoft.com/office/drawing/2014/main" id="{287E00CA-1E7B-4E51-8D15-DA48E222650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Zástupný symbol textu 4">
            <a:extLst>
              <a:ext uri="{FF2B5EF4-FFF2-40B4-BE49-F238E27FC236}">
                <a16:creationId xmlns:a16="http://schemas.microsoft.com/office/drawing/2014/main" id="{6733D971-AA31-4C2B-9864-62E324087CA3}"/>
              </a:ext>
            </a:extLst>
          </p:cNvPr>
          <p:cNvSpPr txBox="1">
            <a:spLocks/>
          </p:cNvSpPr>
          <p:nvPr userDrawn="1"/>
        </p:nvSpPr>
        <p:spPr>
          <a:xfrm>
            <a:off x="659277" y="5627645"/>
            <a:ext cx="5244566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>
                <a:solidFill>
                  <a:srgbClr val="D71440"/>
                </a:solidFill>
              </a:rPr>
              <a:t>Analytická</a:t>
            </a:r>
            <a:r>
              <a:rPr lang="cs-CZ" sz="2800" baseline="0" dirty="0">
                <a:solidFill>
                  <a:srgbClr val="D71440"/>
                </a:solidFill>
              </a:rPr>
              <a:t> příloha metodiky č. 6</a:t>
            </a:r>
            <a:endParaRPr lang="cs-CZ" sz="2800" dirty="0">
              <a:solidFill>
                <a:srgbClr val="D71440"/>
              </a:solidFill>
            </a:endParaRPr>
          </a:p>
        </p:txBody>
      </p:sp>
      <p:pic>
        <p:nvPicPr>
          <p:cNvPr id="116" name="Picture 24">
            <a:extLst>
              <a:ext uri="{FF2B5EF4-FFF2-40B4-BE49-F238E27FC236}">
                <a16:creationId xmlns:a16="http://schemas.microsoft.com/office/drawing/2014/main" id="{5C9258A4-B5C3-4786-8A29-365C62CE39AF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Obrázek 116">
            <a:extLst>
              <a:ext uri="{FF2B5EF4-FFF2-40B4-BE49-F238E27FC236}">
                <a16:creationId xmlns:a16="http://schemas.microsoft.com/office/drawing/2014/main" id="{26B2A134-C899-4F60-BA30-9405C93E7A1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4" name="Obrázek 23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119770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CEEE644-BC03-4930-9406-A18BB3FDE8F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40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0D4BE5-19B7-49D5-8B48-E9CCECB05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F41C0DCF-3D3D-40E5-9127-BB856F353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734A7E9-778A-493F-86D4-6A7719CA6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7852D4C-AA02-44EC-AAA8-C261F839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CCEA8B9-0632-4DC0-BA34-8F4470956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9B75481-B9F9-4C7F-93D3-F3E678104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165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581715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BABEC8-F7A4-2BC5-0389-76BE78AF1D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649" y="1243846"/>
            <a:ext cx="11388315" cy="4852837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86E319E4-DB43-4786-B406-1BC6DF9F76D3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6429ADE-79A8-80A2-0A21-62D5CA7EB14F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1" name="Volný tvar 6">
            <a:extLst>
              <a:ext uri="{FF2B5EF4-FFF2-40B4-BE49-F238E27FC236}">
                <a16:creationId xmlns:a16="http://schemas.microsoft.com/office/drawing/2014/main" id="{001B4B07-6973-6318-87D0-6F65394D6BC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33232905-C3F9-C9DC-E4E3-7A0927B5B60D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8">
            <a:extLst>
              <a:ext uri="{FF2B5EF4-FFF2-40B4-BE49-F238E27FC236}">
                <a16:creationId xmlns:a16="http://schemas.microsoft.com/office/drawing/2014/main" id="{8537842D-6553-3B53-473C-0A971C730739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4" name="Volný tvar 19">
            <a:extLst>
              <a:ext uri="{FF2B5EF4-FFF2-40B4-BE49-F238E27FC236}">
                <a16:creationId xmlns:a16="http://schemas.microsoft.com/office/drawing/2014/main" id="{94B48AC2-8E9E-1661-19DB-4F6FB79507F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 6">
            <a:extLst>
              <a:ext uri="{FF2B5EF4-FFF2-40B4-BE49-F238E27FC236}">
                <a16:creationId xmlns:a16="http://schemas.microsoft.com/office/drawing/2014/main" id="{048B30B4-3D22-A0CD-C4A5-7283E1C4C187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7F99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 18">
            <a:extLst>
              <a:ext uri="{FF2B5EF4-FFF2-40B4-BE49-F238E27FC236}">
                <a16:creationId xmlns:a16="http://schemas.microsoft.com/office/drawing/2014/main" id="{3B3CFB7B-900B-A403-5FE7-6794057A041E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D71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E4416C8E-1447-7170-6C52-F16722539698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Picture 24">
            <a:extLst>
              <a:ext uri="{FF2B5EF4-FFF2-40B4-BE49-F238E27FC236}">
                <a16:creationId xmlns:a16="http://schemas.microsoft.com/office/drawing/2014/main" id="{272677AC-4BFF-3A75-192A-D01FBCEE6C78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8F6FF6E5-B349-C8CC-8601-835CA2CB5E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E44BCC4-A057-0C26-F4F8-1F6023EB868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811" y="1322586"/>
            <a:ext cx="1252291" cy="487435"/>
          </a:xfrm>
          <a:prstGeom prst="rect">
            <a:avLst/>
          </a:prstGeom>
        </p:spPr>
      </p:pic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8B47D9-3915-0AD8-144F-2DA732A7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7C14846-8EDD-A1DA-E72E-B67F1B8E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9E308E-355F-F5DD-1923-B0C42026B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84802CCD-0071-6A21-651E-A913FA1D76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4" y="6211890"/>
            <a:ext cx="3741533" cy="322112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09468479-8C98-05C8-6BEF-C4B46A62FBEA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8" name="Volný tvar 17">
            <a:extLst>
              <a:ext uri="{FF2B5EF4-FFF2-40B4-BE49-F238E27FC236}">
                <a16:creationId xmlns:a16="http://schemas.microsoft.com/office/drawing/2014/main" id="{18F4AB48-7448-E429-0292-4E8A627436EC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9D694E38-9ABF-841C-CFAD-87F17FD004B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ástupný symbol textu 4">
            <a:extLst>
              <a:ext uri="{FF2B5EF4-FFF2-40B4-BE49-F238E27FC236}">
                <a16:creationId xmlns:a16="http://schemas.microsoft.com/office/drawing/2014/main" id="{E5E3AE2F-A7C6-B3A9-3A66-4FBB7F2714A7}"/>
              </a:ext>
            </a:extLst>
          </p:cNvPr>
          <p:cNvSpPr txBox="1">
            <a:spLocks/>
          </p:cNvSpPr>
          <p:nvPr userDrawn="1"/>
        </p:nvSpPr>
        <p:spPr>
          <a:xfrm>
            <a:off x="659278" y="5627645"/>
            <a:ext cx="3950429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600">
                <a:solidFill>
                  <a:srgbClr val="D71440"/>
                </a:solidFill>
              </a:rPr>
              <a:t>Analytická a datová příloha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19C7A8BA-8034-9EEE-240D-ABFF30235D6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  <p:pic>
        <p:nvPicPr>
          <p:cNvPr id="2" name="Grafický objekt 4">
            <a:extLst>
              <a:ext uri="{FF2B5EF4-FFF2-40B4-BE49-F238E27FC236}">
                <a16:creationId xmlns:a16="http://schemas.microsoft.com/office/drawing/2014/main" id="{CA649EB7-9EBB-E9B7-583B-8327BF3F99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4876" y="6205437"/>
            <a:ext cx="439028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060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E7EE6F-20C1-502E-E6A6-52C64B86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BFE104-475A-7A88-D957-AF0A10B14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7B785BA-2F51-274F-AFEB-9F85A8458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F820A54-1D6A-DE75-5A9E-E79A12941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DB65A16-ACB2-5B16-E14F-346134DF4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8CFEC39-28B5-80B7-FE51-5677DBF4C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DDB328CA-3F5F-5E77-A53C-2F0795D4AD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sp>
        <p:nvSpPr>
          <p:cNvPr id="11" name="Obdélník 10">
            <a:extLst>
              <a:ext uri="{FF2B5EF4-FFF2-40B4-BE49-F238E27FC236}">
                <a16:creationId xmlns:a16="http://schemas.microsoft.com/office/drawing/2014/main" id="{6FB89F74-E354-D773-2BBB-338B40775CE0}"/>
              </a:ext>
            </a:extLst>
          </p:cNvPr>
          <p:cNvSpPr/>
          <p:nvPr userDrawn="1"/>
        </p:nvSpPr>
        <p:spPr>
          <a:xfrm>
            <a:off x="489585" y="1027906"/>
            <a:ext cx="522008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cs-CZ" sz="2200" b="1" i="1">
                <a:solidFill>
                  <a:schemeClr val="bg1"/>
                </a:solidFill>
              </a:rPr>
              <a:t>Analytické studie programu Zdraví 2030: </a:t>
            </a:r>
            <a:r>
              <a:rPr lang="cs-CZ" sz="3400" b="1">
                <a:solidFill>
                  <a:schemeClr val="bg1"/>
                </a:solidFill>
              </a:rPr>
              <a:t>Otevřená data NZIS jako podpora dohodovacího řízení</a:t>
            </a:r>
          </a:p>
        </p:txBody>
      </p:sp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5604D92-D42D-1D45-7F2A-6D94604164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85" y="104508"/>
            <a:ext cx="1109871" cy="432000"/>
          </a:xfrm>
          <a:prstGeom prst="rect">
            <a:avLst/>
          </a:prstGeom>
        </p:spPr>
      </p:pic>
      <p:pic>
        <p:nvPicPr>
          <p:cNvPr id="13" name="Grafický objekt 4">
            <a:extLst>
              <a:ext uri="{FF2B5EF4-FFF2-40B4-BE49-F238E27FC236}">
                <a16:creationId xmlns:a16="http://schemas.microsoft.com/office/drawing/2014/main" id="{37AC5AD0-479B-5FA3-7967-FD19034299B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3421" y="6325081"/>
            <a:ext cx="4390283" cy="39600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E684F9E8-96A8-B241-E1A1-4E5EDBB3500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9" y="145614"/>
            <a:ext cx="3741533" cy="32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65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B09DBF-1566-8584-3799-E74931699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ECD93E-8CDD-9F87-7B29-328166A68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6B565E-2F82-65BA-96AD-49BDE7ECD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324C08-958B-DACB-ACAA-7D1DA9EC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F2EDBD-C140-EC39-B533-821B64AA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6D26DAB7-E28E-7F0B-5CB4-8DD64E2F23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8" name="Logo UZIS">
            <a:extLst>
              <a:ext uri="{FF2B5EF4-FFF2-40B4-BE49-F238E27FC236}">
                <a16:creationId xmlns:a16="http://schemas.microsoft.com/office/drawing/2014/main" id="{35CFBB21-4510-75AE-FBB2-0AEE50F0BE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9" name="Přímá spojnice 3">
            <a:extLst>
              <a:ext uri="{FF2B5EF4-FFF2-40B4-BE49-F238E27FC236}">
                <a16:creationId xmlns:a16="http://schemas.microsoft.com/office/drawing/2014/main" id="{567AC7F0-AAFA-4CCC-EB37-788CE98CB59C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0" name="Obdélník 14">
            <a:extLst>
              <a:ext uri="{FF2B5EF4-FFF2-40B4-BE49-F238E27FC236}">
                <a16:creationId xmlns:a16="http://schemas.microsoft.com/office/drawing/2014/main" id="{BE97C24B-232B-1FB5-462C-6FFDB0001FA7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7C4BF71A-C4A5-9233-6C2C-437F780015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2" name="Volný tvar 17">
            <a:extLst>
              <a:ext uri="{FF2B5EF4-FFF2-40B4-BE49-F238E27FC236}">
                <a16:creationId xmlns:a16="http://schemas.microsoft.com/office/drawing/2014/main" id="{11DA0181-0EEA-18DA-9F3D-9341DAB70D9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9">
            <a:extLst>
              <a:ext uri="{FF2B5EF4-FFF2-40B4-BE49-F238E27FC236}">
                <a16:creationId xmlns:a16="http://schemas.microsoft.com/office/drawing/2014/main" id="{FB51D45B-85B8-B79B-C816-E421D99C999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6324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3DA4CC1E-FBAF-4CBC-7229-CA83E1AC1750}"/>
              </a:ext>
            </a:extLst>
          </p:cNvPr>
          <p:cNvGrpSpPr/>
          <p:nvPr userDrawn="1"/>
        </p:nvGrpSpPr>
        <p:grpSpPr>
          <a:xfrm>
            <a:off x="8404101" y="6465891"/>
            <a:ext cx="3523014" cy="329893"/>
            <a:chOff x="8404101" y="6465891"/>
            <a:chExt cx="3523014" cy="329893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9F7B8E03-16B2-DB18-D7FB-D92EB358A8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101" y="6511607"/>
              <a:ext cx="2853472" cy="245432"/>
            </a:xfrm>
            <a:prstGeom prst="rect">
              <a:avLst/>
            </a:prstGeom>
          </p:spPr>
        </p:pic>
        <p:pic>
          <p:nvPicPr>
            <p:cNvPr id="5" name="Obrázek 4">
              <a:extLst>
                <a:ext uri="{FF2B5EF4-FFF2-40B4-BE49-F238E27FC236}">
                  <a16:creationId xmlns:a16="http://schemas.microsoft.com/office/drawing/2014/main" id="{8F0F227C-D052-040F-8822-C1B1141537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4204" y="6465891"/>
              <a:ext cx="502911" cy="329893"/>
            </a:xfrm>
            <a:prstGeom prst="rect">
              <a:avLst/>
            </a:prstGeom>
          </p:spPr>
        </p:pic>
      </p:grp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5676C980-0E17-68DF-6CFA-0D6CAD5A2AB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53" y="6447827"/>
            <a:ext cx="1565030" cy="3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94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AD176B-2666-1D4C-8134-69B00BB5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88C02B1-005B-BECD-D972-CBF367A257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51A85FC-AE4C-88A7-E609-834D9057E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DB2DDBA-75A0-8DB1-7A5E-93732CF9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4033E1F-3FE3-1B1A-2620-601449D3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14744A5-21D1-272B-E06A-F026B7626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5698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9861149B-4FA0-4D3A-0163-92528573B157}"/>
              </a:ext>
            </a:extLst>
          </p:cNvPr>
          <p:cNvGrpSpPr/>
          <p:nvPr userDrawn="1"/>
        </p:nvGrpSpPr>
        <p:grpSpPr>
          <a:xfrm>
            <a:off x="8404101" y="6465891"/>
            <a:ext cx="3523014" cy="329893"/>
            <a:chOff x="8404101" y="6465891"/>
            <a:chExt cx="3523014" cy="329893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CACCE7CF-4FFA-32AE-709A-7B450A16EA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101" y="6511607"/>
              <a:ext cx="2853472" cy="245432"/>
            </a:xfrm>
            <a:prstGeom prst="rect">
              <a:avLst/>
            </a:prstGeom>
          </p:spPr>
        </p:pic>
        <p:pic>
          <p:nvPicPr>
            <p:cNvPr id="5" name="Obrázek 4">
              <a:extLst>
                <a:ext uri="{FF2B5EF4-FFF2-40B4-BE49-F238E27FC236}">
                  <a16:creationId xmlns:a16="http://schemas.microsoft.com/office/drawing/2014/main" id="{90156F31-FB51-3C98-3A80-5859EC91F0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4204" y="6465891"/>
              <a:ext cx="502911" cy="329893"/>
            </a:xfrm>
            <a:prstGeom prst="rect">
              <a:avLst/>
            </a:prstGeom>
          </p:spPr>
        </p:pic>
      </p:grp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74A87908-4CE5-E0BC-F858-B80F84BC3E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53" y="6447827"/>
            <a:ext cx="1565030" cy="3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44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26AAE3-F77C-EC68-46FE-83BB4F6A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E44D26C-DB8E-FA5B-3825-2AE2B205F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45B084B-81F5-998B-6CB1-58CC5032A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BC0D694C-2F4B-F1ED-4B56-33E5DC25AD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94B4FC-6138-C4B0-22CD-FEF349FF6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86B9FBB-C6C8-2ED6-A7E3-FC7B3CFC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8B1DB7C-8667-D2DE-9D05-F87CA7DD8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4321110-9EF1-E366-E875-10CE0677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869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96C99-6058-835F-53BD-00EE37EE7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2C98FF6-E7A9-7252-5558-941504BAC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9177C07-1670-24EA-EC5F-F118ABCDC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D591EF9-5318-002B-5065-B311BAF9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79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0353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2259958-827C-946D-DF6A-108E67A72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927243A-4375-DD7D-7899-47A0EAC9F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1195F3E-F150-ED2C-1F3E-EC55020C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06879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9BEF15-290F-E6D6-D539-02F9DB890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850267-5B31-8C78-79E7-B4C36ACA6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A0B0ACF-6243-2123-DD90-316C9AF0D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7FAB9A9-DF7E-2E80-2684-7B1F77A77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8649E5C-5B2A-485C-FF15-FA3AA5F79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189AB6B-4762-D390-BCBC-A91BE748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1530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F2B194-3226-5596-4C5B-3418D6A1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3961FA1-4EF0-8C00-1301-0303BFADD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3E4D571-68BE-7894-C660-90D280D6A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B917E3D-4900-5CA9-DE3F-360D1FD7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8BBB5ED-0BFB-A884-B330-FD5D23F41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39BAD6B-A962-2692-5168-5AAE2A89C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34572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85BDE6-A7EF-8B83-E168-5630DE317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91B2769-36BA-4D3E-31E9-B999E25D8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5F0814E-A18D-3F53-8AEA-D379A2197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B5BEB1-2E39-6CF8-BA70-E557DAB08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BF3BFF-29F7-9497-0E8F-A26D0BAA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81941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CC34ECCB-E3D8-615C-BFB8-059FD020DD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022CC30-A06F-FCEE-6090-259F3C18B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FA8745-226C-DDE9-9778-1D758F62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833784F-9A1A-132A-2498-3E825868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570C281-141B-71E2-19B0-B387B120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36771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3270012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Obrázek 193">
            <a:extLst>
              <a:ext uri="{FF2B5EF4-FFF2-40B4-BE49-F238E27FC236}">
                <a16:creationId xmlns:a16="http://schemas.microsoft.com/office/drawing/2014/main" id="{7028FA8A-4E11-48CC-8D75-F1D56BD168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9277" y="1234929"/>
            <a:ext cx="11473666" cy="4852837"/>
          </a:xfrm>
          <a:prstGeom prst="rect">
            <a:avLst/>
          </a:prstGeom>
        </p:spPr>
      </p:pic>
      <p:sp>
        <p:nvSpPr>
          <p:cNvPr id="81" name="Obdélník 80">
            <a:extLst>
              <a:ext uri="{FF2B5EF4-FFF2-40B4-BE49-F238E27FC236}">
                <a16:creationId xmlns:a16="http://schemas.microsoft.com/office/drawing/2014/main" id="{40F2E09F-8544-4FF2-9F9A-AF0C8187713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83" name="Obdélník 82">
            <a:extLst>
              <a:ext uri="{FF2B5EF4-FFF2-40B4-BE49-F238E27FC236}">
                <a16:creationId xmlns:a16="http://schemas.microsoft.com/office/drawing/2014/main" id="{5FE9660D-2B4A-4896-A4BF-330209511296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pic>
        <p:nvPicPr>
          <p:cNvPr id="86" name="Obrázek 85">
            <a:extLst>
              <a:ext uri="{FF2B5EF4-FFF2-40B4-BE49-F238E27FC236}">
                <a16:creationId xmlns:a16="http://schemas.microsoft.com/office/drawing/2014/main" id="{0FCBE275-6212-4CD7-81E4-A8D7F2CA9E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87" name="Volný tvar 6">
            <a:extLst>
              <a:ext uri="{FF2B5EF4-FFF2-40B4-BE49-F238E27FC236}">
                <a16:creationId xmlns:a16="http://schemas.microsoft.com/office/drawing/2014/main" id="{85C703E3-2B67-4C22-AC74-AE20B05EBAA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Volný tvar 17">
            <a:extLst>
              <a:ext uri="{FF2B5EF4-FFF2-40B4-BE49-F238E27FC236}">
                <a16:creationId xmlns:a16="http://schemas.microsoft.com/office/drawing/2014/main" id="{2BD92B5F-BB92-4654-AEF1-C9A87A5248BF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Volný tvar 18">
            <a:extLst>
              <a:ext uri="{FF2B5EF4-FFF2-40B4-BE49-F238E27FC236}">
                <a16:creationId xmlns:a16="http://schemas.microsoft.com/office/drawing/2014/main" id="{C0623FAF-3EBE-4D32-9A7D-B3A292ACEE4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90" name="Volný tvar 19">
            <a:extLst>
              <a:ext uri="{FF2B5EF4-FFF2-40B4-BE49-F238E27FC236}">
                <a16:creationId xmlns:a16="http://schemas.microsoft.com/office/drawing/2014/main" id="{CF154488-7084-4B19-8834-F35893F3FCDA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bdélník 91">
            <a:extLst>
              <a:ext uri="{FF2B5EF4-FFF2-40B4-BE49-F238E27FC236}">
                <a16:creationId xmlns:a16="http://schemas.microsoft.com/office/drawing/2014/main" id="{B832A41A-EB50-44F7-B334-F2DF1D43A948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3" name="Obdélník 92">
            <a:extLst>
              <a:ext uri="{FF2B5EF4-FFF2-40B4-BE49-F238E27FC236}">
                <a16:creationId xmlns:a16="http://schemas.microsoft.com/office/drawing/2014/main" id="{541E5713-0979-4073-8195-8FDF98369170}"/>
              </a:ext>
            </a:extLst>
          </p:cNvPr>
          <p:cNvSpPr/>
          <p:nvPr userDrawn="1"/>
        </p:nvSpPr>
        <p:spPr>
          <a:xfrm>
            <a:off x="0" y="5861078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7" name="Volný tvar 6">
            <a:extLst>
              <a:ext uri="{FF2B5EF4-FFF2-40B4-BE49-F238E27FC236}">
                <a16:creationId xmlns:a16="http://schemas.microsoft.com/office/drawing/2014/main" id="{F101B372-16FE-412A-8851-DDC17B987951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>
              <a:alpha val="3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Volný tvar 17">
            <a:extLst>
              <a:ext uri="{FF2B5EF4-FFF2-40B4-BE49-F238E27FC236}">
                <a16:creationId xmlns:a16="http://schemas.microsoft.com/office/drawing/2014/main" id="{84116201-11AF-45C9-812E-00D732D624D2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Volný tvar 18">
            <a:extLst>
              <a:ext uri="{FF2B5EF4-FFF2-40B4-BE49-F238E27FC236}">
                <a16:creationId xmlns:a16="http://schemas.microsoft.com/office/drawing/2014/main" id="{14FAE423-4E6B-4C0C-B3D6-E597049BF65F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>
              <a:alpha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00" name="Volný tvar 19">
            <a:extLst>
              <a:ext uri="{FF2B5EF4-FFF2-40B4-BE49-F238E27FC236}">
                <a16:creationId xmlns:a16="http://schemas.microsoft.com/office/drawing/2014/main" id="{7995864E-5F17-4EF1-8C3D-368F128AAC0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Obdélník 100">
            <a:extLst>
              <a:ext uri="{FF2B5EF4-FFF2-40B4-BE49-F238E27FC236}">
                <a16:creationId xmlns:a16="http://schemas.microsoft.com/office/drawing/2014/main" id="{D4D1F535-DC44-479F-B5BD-92EA59F33323}"/>
              </a:ext>
            </a:extLst>
          </p:cNvPr>
          <p:cNvSpPr/>
          <p:nvPr userDrawn="1"/>
        </p:nvSpPr>
        <p:spPr>
          <a:xfrm>
            <a:off x="347000" y="128465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>
                <a:solidFill>
                  <a:schemeClr val="accent1">
                    <a:lumMod val="75000"/>
                  </a:schemeClr>
                </a:solidFill>
              </a:rPr>
              <a:t>STRATEGICKÉ PREDIKCE POTŘEB REZORTU ZDRAVOTNICTVÍ</a:t>
            </a:r>
          </a:p>
          <a:p>
            <a:r>
              <a:rPr lang="cs-CZ" sz="3400" b="1">
                <a:solidFill>
                  <a:srgbClr val="C00000"/>
                </a:solidFill>
              </a:rPr>
              <a:t>Otevřená data NZIS pro účely dohodovacího řízení</a:t>
            </a:r>
          </a:p>
        </p:txBody>
      </p:sp>
      <p:sp>
        <p:nvSpPr>
          <p:cNvPr id="102" name="Obdélník 101">
            <a:extLst>
              <a:ext uri="{FF2B5EF4-FFF2-40B4-BE49-F238E27FC236}">
                <a16:creationId xmlns:a16="http://schemas.microsoft.com/office/drawing/2014/main" id="{287E00CA-1E7B-4E51-8D15-DA48E222650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Zástupný symbol textu 4">
            <a:extLst>
              <a:ext uri="{FF2B5EF4-FFF2-40B4-BE49-F238E27FC236}">
                <a16:creationId xmlns:a16="http://schemas.microsoft.com/office/drawing/2014/main" id="{6733D971-AA31-4C2B-9864-62E324087CA3}"/>
              </a:ext>
            </a:extLst>
          </p:cNvPr>
          <p:cNvSpPr txBox="1">
            <a:spLocks/>
          </p:cNvSpPr>
          <p:nvPr userDrawn="1"/>
        </p:nvSpPr>
        <p:spPr>
          <a:xfrm>
            <a:off x="659277" y="5627645"/>
            <a:ext cx="4184907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>
                <a:solidFill>
                  <a:srgbClr val="D71440"/>
                </a:solidFill>
              </a:rPr>
              <a:t>Přehled k datu 1. 5. 2025</a:t>
            </a:r>
          </a:p>
        </p:txBody>
      </p:sp>
      <p:pic>
        <p:nvPicPr>
          <p:cNvPr id="116" name="Picture 24">
            <a:extLst>
              <a:ext uri="{FF2B5EF4-FFF2-40B4-BE49-F238E27FC236}">
                <a16:creationId xmlns:a16="http://schemas.microsoft.com/office/drawing/2014/main" id="{5C9258A4-B5C3-4786-8A29-365C62CE39AF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Obrázek 116">
            <a:extLst>
              <a:ext uri="{FF2B5EF4-FFF2-40B4-BE49-F238E27FC236}">
                <a16:creationId xmlns:a16="http://schemas.microsoft.com/office/drawing/2014/main" id="{26B2A134-C899-4F60-BA30-9405C93E7A1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4" name="Obrázek 23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119770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CEEE644-BC03-4930-9406-A18BB3FDE8F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65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FEFE542-E662-4555-B8B1-482A12ACF1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893" y="1261634"/>
            <a:ext cx="11296867" cy="4444369"/>
          </a:xfrm>
          <a:prstGeom prst="rect">
            <a:avLst/>
          </a:prstGeom>
        </p:spPr>
      </p:pic>
      <p:sp>
        <p:nvSpPr>
          <p:cNvPr id="29" name="TextovéPole 28">
            <a:extLst>
              <a:ext uri="{FF2B5EF4-FFF2-40B4-BE49-F238E27FC236}">
                <a16:creationId xmlns:a16="http://schemas.microsoft.com/office/drawing/2014/main" id="{28092765-6AFA-495D-B911-346954B65B3F}"/>
              </a:ext>
            </a:extLst>
          </p:cNvPr>
          <p:cNvSpPr txBox="1"/>
          <p:nvPr userDrawn="1"/>
        </p:nvSpPr>
        <p:spPr>
          <a:xfrm>
            <a:off x="8713002" y="6180642"/>
            <a:ext cx="337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>
                <a:solidFill>
                  <a:srgbClr val="3D67BC"/>
                </a:solidFill>
              </a:rPr>
              <a:t>Ústav zdravotnických informací a statistiky České republiky</a:t>
            </a:r>
          </a:p>
          <a:p>
            <a:r>
              <a:rPr lang="cs-CZ" sz="900" i="1">
                <a:solidFill>
                  <a:srgbClr val="3D67BC"/>
                </a:solidFill>
              </a:rPr>
              <a:t>Institute </a:t>
            </a:r>
            <a:r>
              <a:rPr lang="cs-CZ" sz="900" i="1" err="1">
                <a:solidFill>
                  <a:srgbClr val="3D67BC"/>
                </a:solidFill>
              </a:rPr>
              <a:t>of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Health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Information</a:t>
            </a:r>
            <a:r>
              <a:rPr lang="cs-CZ" sz="900" i="1">
                <a:solidFill>
                  <a:srgbClr val="3D67BC"/>
                </a:solidFill>
              </a:rPr>
              <a:t> and </a:t>
            </a:r>
            <a:r>
              <a:rPr lang="cs-CZ" sz="900" i="1" err="1">
                <a:solidFill>
                  <a:srgbClr val="3D67BC"/>
                </a:solidFill>
              </a:rPr>
              <a:t>Statistics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of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the</a:t>
            </a:r>
            <a:r>
              <a:rPr lang="cs-CZ" sz="900" i="1">
                <a:solidFill>
                  <a:srgbClr val="3D67BC"/>
                </a:solidFill>
              </a:rPr>
              <a:t> Czech Republic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9E9CBE7C-B46B-4263-B7DA-1846693D9836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5F5E0734-7668-4265-8737-BB10B3A928BB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638B3C8C-A726-43EE-80E2-A0C80CD5D0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21" name="Volný tvar 6">
            <a:extLst>
              <a:ext uri="{FF2B5EF4-FFF2-40B4-BE49-F238E27FC236}">
                <a16:creationId xmlns:a16="http://schemas.microsoft.com/office/drawing/2014/main" id="{B1B50602-9BEE-4838-BABB-479E9B9DA990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Volný tvar 17">
            <a:extLst>
              <a:ext uri="{FF2B5EF4-FFF2-40B4-BE49-F238E27FC236}">
                <a16:creationId xmlns:a16="http://schemas.microsoft.com/office/drawing/2014/main" id="{95BC6203-BD83-4803-AD8B-9671459BFB7C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Volný tvar 18">
            <a:extLst>
              <a:ext uri="{FF2B5EF4-FFF2-40B4-BE49-F238E27FC236}">
                <a16:creationId xmlns:a16="http://schemas.microsoft.com/office/drawing/2014/main" id="{9EAB8E8B-17AE-4319-8FA3-A1DAAC330720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F6EDD091-54FF-47D8-93B0-AFD02A675C6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8CA2A8DB-6132-49AF-AB7B-13A599EB0EFD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32" name="Volný tvar 6">
            <a:extLst>
              <a:ext uri="{FF2B5EF4-FFF2-40B4-BE49-F238E27FC236}">
                <a16:creationId xmlns:a16="http://schemas.microsoft.com/office/drawing/2014/main" id="{93B4AAF2-2ECB-447E-88BF-C2AE1B238485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Volný tvar 17">
            <a:extLst>
              <a:ext uri="{FF2B5EF4-FFF2-40B4-BE49-F238E27FC236}">
                <a16:creationId xmlns:a16="http://schemas.microsoft.com/office/drawing/2014/main" id="{E5A377F3-758A-43B6-8C6A-4AA4F1E3F233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Volný tvar 18">
            <a:extLst>
              <a:ext uri="{FF2B5EF4-FFF2-40B4-BE49-F238E27FC236}">
                <a16:creationId xmlns:a16="http://schemas.microsoft.com/office/drawing/2014/main" id="{0078E8B8-13CC-47F5-9190-4A050380F041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35" name="Volný tvar 19">
            <a:extLst>
              <a:ext uri="{FF2B5EF4-FFF2-40B4-BE49-F238E27FC236}">
                <a16:creationId xmlns:a16="http://schemas.microsoft.com/office/drawing/2014/main" id="{B1F7AE25-E3A9-4BA4-A917-FFBAB961D9BC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>
            <a:extLst>
              <a:ext uri="{FF2B5EF4-FFF2-40B4-BE49-F238E27FC236}">
                <a16:creationId xmlns:a16="http://schemas.microsoft.com/office/drawing/2014/main" id="{C31E3D77-5C91-465B-A370-454C27AA3086}"/>
              </a:ext>
            </a:extLst>
          </p:cNvPr>
          <p:cNvSpPr/>
          <p:nvPr userDrawn="1"/>
        </p:nvSpPr>
        <p:spPr>
          <a:xfrm>
            <a:off x="660273" y="426995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>
                <a:solidFill>
                  <a:srgbClr val="2E5980"/>
                </a:solidFill>
              </a:rPr>
              <a:t>DATOVÁ ZÁKLADNA PRO STRATEGICKÉ MAKROEKONOMICKÉ PREDIKCE REZORTU ZDRAVOTNICTVÍ</a:t>
            </a:r>
          </a:p>
        </p:txBody>
      </p:sp>
      <p:sp>
        <p:nvSpPr>
          <p:cNvPr id="59" name="Obdélník 58">
            <a:extLst>
              <a:ext uri="{FF2B5EF4-FFF2-40B4-BE49-F238E27FC236}">
                <a16:creationId xmlns:a16="http://schemas.microsoft.com/office/drawing/2014/main" id="{09B596B8-099A-443E-BAF4-60E9B64C466A}"/>
              </a:ext>
            </a:extLst>
          </p:cNvPr>
          <p:cNvSpPr/>
          <p:nvPr userDrawn="1"/>
        </p:nvSpPr>
        <p:spPr>
          <a:xfrm>
            <a:off x="527387" y="5807676"/>
            <a:ext cx="6869296" cy="271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Zástupný symbol textu 4">
            <a:extLst>
              <a:ext uri="{FF2B5EF4-FFF2-40B4-BE49-F238E27FC236}">
                <a16:creationId xmlns:a16="http://schemas.microsoft.com/office/drawing/2014/main" id="{71478611-DE5F-4F95-89E9-326EBE713181}"/>
              </a:ext>
            </a:extLst>
          </p:cNvPr>
          <p:cNvSpPr txBox="1">
            <a:spLocks/>
          </p:cNvSpPr>
          <p:nvPr userDrawn="1"/>
        </p:nvSpPr>
        <p:spPr>
          <a:xfrm>
            <a:off x="594915" y="5607609"/>
            <a:ext cx="7707659" cy="5072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>
                <a:solidFill>
                  <a:srgbClr val="D71440"/>
                </a:solidFill>
              </a:rPr>
              <a:t>Analytická studie – retrospektivní data </a:t>
            </a:r>
          </a:p>
        </p:txBody>
      </p:sp>
      <p:pic>
        <p:nvPicPr>
          <p:cNvPr id="97" name="Obrázek 96">
            <a:extLst>
              <a:ext uri="{FF2B5EF4-FFF2-40B4-BE49-F238E27FC236}">
                <a16:creationId xmlns:a16="http://schemas.microsoft.com/office/drawing/2014/main" id="{4DDCE2EB-F9A1-473A-A9FF-32762FFE32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90" y="6126907"/>
            <a:ext cx="349247" cy="360000"/>
          </a:xfrm>
          <a:prstGeom prst="rect">
            <a:avLst/>
          </a:prstGeom>
        </p:spPr>
      </p:pic>
      <p:pic>
        <p:nvPicPr>
          <p:cNvPr id="106" name="Obrázek 105">
            <a:extLst>
              <a:ext uri="{FF2B5EF4-FFF2-40B4-BE49-F238E27FC236}">
                <a16:creationId xmlns:a16="http://schemas.microsoft.com/office/drawing/2014/main" id="{67185E4E-82CC-4460-806F-915C724D450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41455" y="4199123"/>
            <a:ext cx="3200677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269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5F1E9921-D786-4622-9EF2-A6007AE054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5723" y="1261135"/>
            <a:ext cx="11296867" cy="4444369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4BD03AA9-B999-4805-B7AC-C1F0F93EF13E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54DAE294-4BD8-455C-A2EB-4ABED922A97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38F94E04-9BB2-4FC4-8172-8A66901076DD}"/>
              </a:ext>
            </a:extLst>
          </p:cNvPr>
          <p:cNvSpPr txBox="1"/>
          <p:nvPr userDrawn="1"/>
        </p:nvSpPr>
        <p:spPr>
          <a:xfrm>
            <a:off x="8713002" y="6142934"/>
            <a:ext cx="337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>
                <a:solidFill>
                  <a:srgbClr val="3D67BC"/>
                </a:solidFill>
              </a:rPr>
              <a:t>Ústav zdravotnických informací a statistiky České republiky</a:t>
            </a:r>
          </a:p>
          <a:p>
            <a:r>
              <a:rPr lang="cs-CZ" sz="900" i="1">
                <a:solidFill>
                  <a:srgbClr val="3D67BC"/>
                </a:solidFill>
              </a:rPr>
              <a:t>Institute </a:t>
            </a:r>
            <a:r>
              <a:rPr lang="cs-CZ" sz="900" i="1" err="1">
                <a:solidFill>
                  <a:srgbClr val="3D67BC"/>
                </a:solidFill>
              </a:rPr>
              <a:t>of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Health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Information</a:t>
            </a:r>
            <a:r>
              <a:rPr lang="cs-CZ" sz="900" i="1">
                <a:solidFill>
                  <a:srgbClr val="3D67BC"/>
                </a:solidFill>
              </a:rPr>
              <a:t> and </a:t>
            </a:r>
            <a:r>
              <a:rPr lang="cs-CZ" sz="900" i="1" err="1">
                <a:solidFill>
                  <a:srgbClr val="3D67BC"/>
                </a:solidFill>
              </a:rPr>
              <a:t>Statistics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of</a:t>
            </a:r>
            <a:r>
              <a:rPr lang="cs-CZ" sz="900" i="1">
                <a:solidFill>
                  <a:srgbClr val="3D67BC"/>
                </a:solidFill>
              </a:rPr>
              <a:t> </a:t>
            </a:r>
            <a:r>
              <a:rPr lang="cs-CZ" sz="900" i="1" err="1">
                <a:solidFill>
                  <a:srgbClr val="3D67BC"/>
                </a:solidFill>
              </a:rPr>
              <a:t>the</a:t>
            </a:r>
            <a:r>
              <a:rPr lang="cs-CZ" sz="900" i="1">
                <a:solidFill>
                  <a:srgbClr val="3D67BC"/>
                </a:solidFill>
              </a:rPr>
              <a:t> Czech Republic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BC0BAC29-C83A-48F6-8604-A24CCF0793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90" y="6089199"/>
            <a:ext cx="349247" cy="360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980A061-B2D6-440A-BB4B-6B45C7662F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12" name="Obdélník 11">
            <a:extLst>
              <a:ext uri="{FF2B5EF4-FFF2-40B4-BE49-F238E27FC236}">
                <a16:creationId xmlns:a16="http://schemas.microsoft.com/office/drawing/2014/main" id="{40F001DF-185E-497F-9C76-2F1B887F833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3" name="Volný tvar 6">
            <a:extLst>
              <a:ext uri="{FF2B5EF4-FFF2-40B4-BE49-F238E27FC236}">
                <a16:creationId xmlns:a16="http://schemas.microsoft.com/office/drawing/2014/main" id="{F17C9E7D-06C1-40EB-8432-E344423E3FAA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Volný tvar 17">
            <a:extLst>
              <a:ext uri="{FF2B5EF4-FFF2-40B4-BE49-F238E27FC236}">
                <a16:creationId xmlns:a16="http://schemas.microsoft.com/office/drawing/2014/main" id="{18733C0B-38E7-4C19-8B5C-83799445A84E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Volný tvar 18">
            <a:extLst>
              <a:ext uri="{FF2B5EF4-FFF2-40B4-BE49-F238E27FC236}">
                <a16:creationId xmlns:a16="http://schemas.microsoft.com/office/drawing/2014/main" id="{89F57DFD-2C3F-4C7B-A411-9ACDF984C1C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6" name="Volný tvar 19">
            <a:extLst>
              <a:ext uri="{FF2B5EF4-FFF2-40B4-BE49-F238E27FC236}">
                <a16:creationId xmlns:a16="http://schemas.microsoft.com/office/drawing/2014/main" id="{4AD77AFE-3C03-4A5E-8C33-5E0E35A6FAE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17C06A58-496E-4CAE-BEA7-F0D694058708}"/>
              </a:ext>
            </a:extLst>
          </p:cNvPr>
          <p:cNvSpPr/>
          <p:nvPr userDrawn="1"/>
        </p:nvSpPr>
        <p:spPr>
          <a:xfrm>
            <a:off x="527387" y="5807676"/>
            <a:ext cx="6869296" cy="271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ástupný symbol textu 4">
            <a:extLst>
              <a:ext uri="{FF2B5EF4-FFF2-40B4-BE49-F238E27FC236}">
                <a16:creationId xmlns:a16="http://schemas.microsoft.com/office/drawing/2014/main" id="{85DF8549-49A9-4045-9440-3C137B807487}"/>
              </a:ext>
            </a:extLst>
          </p:cNvPr>
          <p:cNvSpPr txBox="1">
            <a:spLocks/>
          </p:cNvSpPr>
          <p:nvPr userDrawn="1"/>
        </p:nvSpPr>
        <p:spPr>
          <a:xfrm>
            <a:off x="594915" y="5607609"/>
            <a:ext cx="7707659" cy="5072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>
                <a:solidFill>
                  <a:srgbClr val="D71440"/>
                </a:solidFill>
              </a:rPr>
              <a:t>Analytická studie – retrospektivní data 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572C5E22-2EB2-422D-942A-F74CDAED999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41454" y="4155581"/>
            <a:ext cx="3200677" cy="2499577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DE842B4A-D124-4F6D-A394-7E2055D4C08A}"/>
              </a:ext>
            </a:extLst>
          </p:cNvPr>
          <p:cNvSpPr/>
          <p:nvPr userDrawn="1"/>
        </p:nvSpPr>
        <p:spPr>
          <a:xfrm>
            <a:off x="660273" y="426995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>
                <a:solidFill>
                  <a:srgbClr val="2E5980"/>
                </a:solidFill>
              </a:rPr>
              <a:t>DATOVÁ ZÁKLADNA PRO STRATEGICKÉ MAKROEKONOMICKÉ PREDIKCE REZORTU ZDRAVOTNICTVÍ</a:t>
            </a:r>
          </a:p>
        </p:txBody>
      </p:sp>
    </p:spTree>
    <p:extLst>
      <p:ext uri="{BB962C8B-B14F-4D97-AF65-F5344CB8AC3E}">
        <p14:creationId xmlns:p14="http://schemas.microsoft.com/office/powerpoint/2010/main" val="21386479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3EA0E24-3DEE-4F9B-BE62-2C949AF5B0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A7E5BF0-AE0D-4088-9249-900F92A0E8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66" name="Obrázek 65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243595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9" descr="logo_mzcr">
            <a:extLst>
              <a:ext uri="{FF2B5EF4-FFF2-40B4-BE49-F238E27FC236}">
                <a16:creationId xmlns:a16="http://schemas.microsoft.com/office/drawing/2014/main" id="{285C40DD-D2EF-48E7-99A8-53B809A1EA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7" y="137068"/>
            <a:ext cx="3896923" cy="34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D4D1F535-DC44-479F-B5BD-92EA59F33323}"/>
              </a:ext>
            </a:extLst>
          </p:cNvPr>
          <p:cNvSpPr/>
          <p:nvPr userDrawn="1"/>
        </p:nvSpPr>
        <p:spPr>
          <a:xfrm>
            <a:off x="288339" y="1162522"/>
            <a:ext cx="54365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cs-CZ" sz="3400" b="1">
                <a:solidFill>
                  <a:schemeClr val="bg1"/>
                </a:solidFill>
              </a:rPr>
              <a:t>PREDIKCE VÝVOJE SEGMENTU CENTROVÉ </a:t>
            </a:r>
          </a:p>
          <a:p>
            <a:pPr algn="l"/>
            <a:r>
              <a:rPr lang="cs-CZ" sz="3400" b="1">
                <a:solidFill>
                  <a:schemeClr val="bg1"/>
                </a:solidFill>
              </a:rPr>
              <a:t>LÉČBY DO ROKU 2025</a:t>
            </a:r>
          </a:p>
        </p:txBody>
      </p:sp>
    </p:spTree>
    <p:extLst>
      <p:ext uri="{BB962C8B-B14F-4D97-AF65-F5344CB8AC3E}">
        <p14:creationId xmlns:p14="http://schemas.microsoft.com/office/powerpoint/2010/main" val="103164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628AA9-0270-4466-AEE4-743C6F6B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98766C-C37F-4567-9F2C-A4B585D0B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233CD7C-50DC-4ECE-AB8C-2F9F189E0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CE71133-EA5C-42EA-9E5B-F6899631D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EB4E4BE-77B6-4193-B096-DCEE3DB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41014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Obrázek 65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243595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9" descr="logo_mzcr">
            <a:extLst>
              <a:ext uri="{FF2B5EF4-FFF2-40B4-BE49-F238E27FC236}">
                <a16:creationId xmlns:a16="http://schemas.microsoft.com/office/drawing/2014/main" id="{285C40DD-D2EF-48E7-99A8-53B809A1EA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7" y="137068"/>
            <a:ext cx="3896923" cy="34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9C8D0A0-63C5-4F9E-9DC8-8B275B35D6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12657"/>
            <a:ext cx="12380686" cy="471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90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Volný tvar 6">
            <a:extLst>
              <a:ext uri="{FF2B5EF4-FFF2-40B4-BE49-F238E27FC236}">
                <a16:creationId xmlns:a16="http://schemas.microsoft.com/office/drawing/2014/main" id="{9C4E3F5D-17FE-4F11-BF0B-55FCB20C5B12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Volný tvar 17">
            <a:extLst>
              <a:ext uri="{FF2B5EF4-FFF2-40B4-BE49-F238E27FC236}">
                <a16:creationId xmlns:a16="http://schemas.microsoft.com/office/drawing/2014/main" id="{D48C225E-8000-42E1-8A87-FBEBB02FC061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Volný tvar 18">
            <a:extLst>
              <a:ext uri="{FF2B5EF4-FFF2-40B4-BE49-F238E27FC236}">
                <a16:creationId xmlns:a16="http://schemas.microsoft.com/office/drawing/2014/main" id="{E8850329-92A2-4C8B-8B48-BF3BBCB09972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73" name="Volný tvar 19">
            <a:extLst>
              <a:ext uri="{FF2B5EF4-FFF2-40B4-BE49-F238E27FC236}">
                <a16:creationId xmlns:a16="http://schemas.microsoft.com/office/drawing/2014/main" id="{33F7304C-8B0F-401C-BBB8-0F87B5779B2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56174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>
            <a:extLst>
              <a:ext uri="{FF2B5EF4-FFF2-40B4-BE49-F238E27FC236}">
                <a16:creationId xmlns:a16="http://schemas.microsoft.com/office/drawing/2014/main" id="{A861C7B0-5CB1-A779-CCC3-139AFE07AFBC}"/>
              </a:ext>
            </a:extLst>
          </p:cNvPr>
          <p:cNvGrpSpPr/>
          <p:nvPr userDrawn="1"/>
        </p:nvGrpSpPr>
        <p:grpSpPr>
          <a:xfrm>
            <a:off x="8404101" y="6465891"/>
            <a:ext cx="3523014" cy="329893"/>
            <a:chOff x="8404101" y="6465891"/>
            <a:chExt cx="3523014" cy="329893"/>
          </a:xfrm>
        </p:grpSpPr>
        <p:pic>
          <p:nvPicPr>
            <p:cNvPr id="3" name="Obrázek 2">
              <a:extLst>
                <a:ext uri="{FF2B5EF4-FFF2-40B4-BE49-F238E27FC236}">
                  <a16:creationId xmlns:a16="http://schemas.microsoft.com/office/drawing/2014/main" id="{B50B49D4-B8FD-6F5C-BB7D-AAA96E70F4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101" y="6511607"/>
              <a:ext cx="2853472" cy="245432"/>
            </a:xfrm>
            <a:prstGeom prst="rect">
              <a:avLst/>
            </a:prstGeom>
          </p:spPr>
        </p:pic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813CAB96-F80C-30A8-EA40-A98E7FDDD1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4204" y="6465891"/>
              <a:ext cx="502911" cy="329893"/>
            </a:xfrm>
            <a:prstGeom prst="rect">
              <a:avLst/>
            </a:prstGeom>
          </p:spPr>
        </p:pic>
      </p:grp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B604DA0F-331B-F20F-CA28-7648B785F7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53" y="6447827"/>
            <a:ext cx="1565030" cy="3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8311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628AA9-0270-4466-AEE4-743C6F6B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98766C-C37F-4567-9F2C-A4B585D0B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233CD7C-50DC-4ECE-AB8C-2F9F189E0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CE71133-EA5C-42EA-9E5B-F6899631D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EB4E4BE-77B6-4193-B096-DCEE3DB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93899825-53D8-4CCB-E052-9206C29925DC}"/>
              </a:ext>
            </a:extLst>
          </p:cNvPr>
          <p:cNvGrpSpPr/>
          <p:nvPr userDrawn="1"/>
        </p:nvGrpSpPr>
        <p:grpSpPr>
          <a:xfrm>
            <a:off x="8404101" y="6465891"/>
            <a:ext cx="3523014" cy="329893"/>
            <a:chOff x="8404101" y="6465891"/>
            <a:chExt cx="3523014" cy="32989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5E46F092-96B9-3399-9E80-F0306B99449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101" y="6511607"/>
              <a:ext cx="2853472" cy="245432"/>
            </a:xfrm>
            <a:prstGeom prst="rect">
              <a:avLst/>
            </a:prstGeom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CAC2B3A4-2FAB-A555-19F7-2F294A04F8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4204" y="6465891"/>
              <a:ext cx="502911" cy="329893"/>
            </a:xfrm>
            <a:prstGeom prst="rect">
              <a:avLst/>
            </a:prstGeom>
          </p:spPr>
        </p:pic>
      </p:grpSp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906E41E5-C171-B0F9-E883-AA45943252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53" y="6447827"/>
            <a:ext cx="1565030" cy="3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3148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28CA8B-BE17-4E8E-BA21-5C708B05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86EB976-B52F-4E70-BBEC-C16C4DA36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0C9C5FA-8A58-4277-A372-519F039FD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D0A4BF4-D40A-4D0B-BC1B-8FB80ED0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555A1A0-AD5B-4C95-BAFF-47E2F5A4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23707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77A5EC-DCF3-4316-AAF9-593891F15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0E2C95-7248-4E58-95A4-5C701F280F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8EFFA53-665F-4953-B32A-12133A2A9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CA4233-D784-46DD-A1AD-4152E21E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85684D-BE59-4E04-BE98-A785CC64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021854D-6B80-4FB9-9CFC-9B304DA8E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19242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4D1B7E-0F7A-48FF-80C4-2C5F31EE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E874446-8942-495E-93DB-784F144CC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F267A43-2030-465F-AE0C-283CAF155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5FDFD93F-F2A2-42A7-9EDB-BA58F8C98E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3B9F1699-C431-4C57-A22C-6828F38DC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3D1BA643-00CC-4CB6-A102-96700A294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29C33A4-481B-476E-BA47-9035B5F72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8FED13E-2988-4324-B670-BCEC1AAF1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418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B59216-F6BD-41DB-8B58-4DBD6F78B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A086BD3-60BD-4510-BFCD-6FD8FF675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831CCE1-A76C-42B2-A3B8-61F4A78C6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2D9ECAF-09A6-4E6E-988F-94DAE95CF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61693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A5116D5-D10D-4780-8DE3-E263AD5C3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0CB6E23-B354-4679-9857-1042E084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3F9D63A-A61B-4C7A-AE07-9A88CDEB6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88896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423551-D153-4217-A154-4407A5B5F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7416EEB-8CE6-4497-BFA3-F99CC0D17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5DD2D91-6CED-4D5D-90BC-1170E2886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7CD6761-29DF-4455-9076-0459A199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57E6A1-1563-4E8F-97AB-B9639488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3846D3B-0330-4216-A3E4-28A86341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51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28CA8B-BE17-4E8E-BA21-5C708B05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86EB976-B52F-4E70-BBEC-C16C4DA36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0C9C5FA-8A58-4277-A372-519F039FD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D0A4BF4-D40A-4D0B-BC1B-8FB80ED0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555A1A0-AD5B-4C95-BAFF-47E2F5A4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01318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0D4BE5-19B7-49D5-8B48-E9CCECB05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F41C0DCF-3D3D-40E5-9127-BB856F353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734A7E9-778A-493F-86D4-6A7719CA6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7852D4C-AA02-44EC-AAA8-C261F839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CCEA8B9-0632-4DC0-BA34-8F4470956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9B75481-B9F9-4C7F-93D3-F3E678104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22835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027C9B-34FC-4CEF-A0D2-FE608DB0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7DE946A-16C9-4D5E-9125-FDC4FC0E3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D8B166-2654-4599-81CD-090450DCB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E545EFA-9E6A-445E-8D63-AA5C6DACA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D78E511-8C01-48B0-86BA-51C6AEA95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3746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4A84DCF3-1782-4C08-96B2-D43EBCE1D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68719A1-DC72-431A-9D4E-96FA10E29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0005688-EA75-4393-9E80-A1CE89398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97F067B-09AF-4046-BACD-D60555ECB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CEB7427-BEE7-4670-92C0-022D2034A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58858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28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9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10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11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bdélník 14">
            <a:extLst>
              <a:ext uri="{FF2B5EF4-FFF2-40B4-BE49-F238E27FC236}">
                <a16:creationId xmlns:a16="http://schemas.microsoft.com/office/drawing/2014/main" id="{FD1682E8-3043-4BDF-8936-9730689EF090}"/>
              </a:ext>
            </a:extLst>
          </p:cNvPr>
          <p:cNvSpPr/>
          <p:nvPr userDrawn="1"/>
        </p:nvSpPr>
        <p:spPr>
          <a:xfrm>
            <a:off x="1535268" y="6539370"/>
            <a:ext cx="750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>
                <a:solidFill>
                  <a:schemeClr val="accent5">
                    <a:lumMod val="50000"/>
                  </a:schemeClr>
                </a:solidFill>
              </a:rPr>
              <a:t>Strategický rámec rozvoje péče o zdraví v České republice do roku 2030: analytická</a:t>
            </a:r>
            <a:r>
              <a:rPr lang="cs-CZ" sz="1200" b="1" i="0" baseline="0">
                <a:solidFill>
                  <a:schemeClr val="accent5">
                    <a:lumMod val="50000"/>
                  </a:schemeClr>
                </a:solidFill>
              </a:rPr>
              <a:t> studie pro regiony ČR</a:t>
            </a:r>
            <a:endParaRPr lang="en-US" sz="1200" b="1" i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657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257304"/>
            <a:ext cx="610086" cy="40327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6E1183-66C6-4A27-95E6-796A78D3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68" y="2201678"/>
            <a:ext cx="10515600" cy="2143935"/>
          </a:xfrm>
        </p:spPr>
        <p:txBody>
          <a:bodyPr/>
          <a:lstStyle>
            <a:lvl1pPr>
              <a:defRPr sz="3200" b="1">
                <a:solidFill>
                  <a:srgbClr val="232C77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10101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6371CE85-3C48-4067-84BD-19347C58EFB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5B432300-D56C-43FA-B60E-02B43833B4F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94B4D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85751"/>
            <a:ext cx="10515600" cy="77724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59565"/>
            <a:ext cx="10515600" cy="44300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9291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214639-86F0-4610-AEDE-BCAFC7BB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DBD5DD-9692-44CC-A948-EC20F5CCC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E028D73-E3A6-4DDA-A109-63B37A71B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8CDA8AA-1F63-4AFF-B6EC-3208735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B8A31C7-1544-4D7D-8873-9B6127093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4E1AB3-6DE3-4489-9F3F-3BDB9F502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2899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782BE-CC23-4AAD-93CC-A66DF46A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284452-8A83-4E56-96E9-F1805944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E35199-C4F4-4A17-B23A-5AF8FDED6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0BDAD5E-8AEE-4DDD-B75E-31966FC29C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1CA4CCB-5D30-4AB4-8C7B-71FC318E34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474A756-D0A8-41F1-B10B-9E15D5F9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287B86C-E8BA-4276-B884-E64D8210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2D21218-AE48-4494-A290-2C5C8B7F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13984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A6975C-3203-4753-9BFF-E8FFCB6C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859B1E9-7BF2-4853-A014-44A9CED4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0510A4-CB32-4DE6-B293-EFC7F3DD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C0DE08E-2CF1-4F26-8A8E-41094C57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63369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94D742-B739-45AE-9C02-F20D70F1C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6F8C3FD-B1CE-4D53-A0DC-4028158B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5530D2C-02EF-4EA6-ADB5-5FDDFFA1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402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77A5EC-DCF3-4316-AAF9-593891F15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0E2C95-7248-4E58-95A4-5C701F280F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8EFFA53-665F-4953-B32A-12133A2A9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CA4233-D784-46DD-A1AD-4152E21E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85684D-BE59-4E04-BE98-A785CC64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021854D-6B80-4FB9-9CFC-9B304DA8E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25784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1F378-FCF3-4DCE-85EA-7E1DBD3B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1C0664-DB76-461D-8CA9-7DA09703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E5908B-5222-437A-8B46-1E2FB0B8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0A9E425-112E-4DBD-BF2C-ECDE1710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49A9BA-E18C-4214-AC4A-21BBD804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E373984-D22B-407F-BE10-617F79989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62560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DCFDAE-DCC0-4AFE-981B-34763322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544AC64-94B9-4657-9843-DEAF09987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BBC1403-ADBC-40FD-8C2E-BBFF329B4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5958DDA-105C-4E77-89BF-5CA36DA2C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8FE356A-E6D0-4FE1-B0BF-DCE642A2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6D7E2-8E2C-4C8B-A3C6-DD3755AE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4735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A4851-222D-4C44-A2BD-3D75F71D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9901D2F-63DE-4B03-AB8A-FADCDF967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E39B44-7488-423B-B208-9029E73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ECF74A-F18C-4ED1-B437-39AFD352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0A19F4-1EF1-4C3C-AB76-70BACA21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71501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8903EFB-A207-4DA7-AD65-9D7F806C5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5304D6-B966-40CD-88F2-CBFD20F09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4096BF-5AD4-403F-B13C-74E4D21D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A45EB2-49A1-457F-90B4-8BEAB4C4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F5FD90-E661-40AB-94F6-CE33382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2146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55834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pic>
        <p:nvPicPr>
          <p:cNvPr id="10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363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22.03.2026</a:t>
            </a:fld>
            <a:endParaRPr lang="cs-CZ"/>
          </a:p>
        </p:txBody>
      </p:sp>
      <p:sp>
        <p:nvSpPr>
          <p:cNvPr id="11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/>
          </a:p>
        </p:txBody>
      </p:sp>
      <p:sp>
        <p:nvSpPr>
          <p:cNvPr id="12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Obdélník 1"/>
          <p:cNvSpPr/>
          <p:nvPr userDrawn="1"/>
        </p:nvSpPr>
        <p:spPr>
          <a:xfrm>
            <a:off x="4699462" y="6450677"/>
            <a:ext cx="1995055" cy="299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8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26473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3EA0E24-3DEE-4F9B-BE62-2C949AF5B0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A7E5BF0-AE0D-4088-9249-900F92A0E8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66" name="Obrázek 65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243595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9" descr="logo_mzcr">
            <a:extLst>
              <a:ext uri="{FF2B5EF4-FFF2-40B4-BE49-F238E27FC236}">
                <a16:creationId xmlns:a16="http://schemas.microsoft.com/office/drawing/2014/main" id="{285C40DD-D2EF-48E7-99A8-53B809A1EA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7" y="137068"/>
            <a:ext cx="3896923" cy="34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D4D1F535-DC44-479F-B5BD-92EA59F33323}"/>
              </a:ext>
            </a:extLst>
          </p:cNvPr>
          <p:cNvSpPr/>
          <p:nvPr userDrawn="1"/>
        </p:nvSpPr>
        <p:spPr>
          <a:xfrm>
            <a:off x="309754" y="1358744"/>
            <a:ext cx="5468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solidFill>
                  <a:schemeClr val="bg1"/>
                </a:solidFill>
              </a:rPr>
              <a:t>NZIS OPEN </a:t>
            </a:r>
          </a:p>
          <a:p>
            <a:pPr algn="ctr"/>
            <a:r>
              <a:rPr lang="cs-CZ" sz="3600" b="1">
                <a:solidFill>
                  <a:schemeClr val="bg1"/>
                </a:solidFill>
              </a:rPr>
              <a:t>Praha 13. 12. 2019</a:t>
            </a:r>
          </a:p>
        </p:txBody>
      </p:sp>
    </p:spTree>
    <p:extLst>
      <p:ext uri="{BB962C8B-B14F-4D97-AF65-F5344CB8AC3E}">
        <p14:creationId xmlns:p14="http://schemas.microsoft.com/office/powerpoint/2010/main" val="11489732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BABEC8-F7A4-2BC5-0389-76BE78AF1D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649" y="1243846"/>
            <a:ext cx="11388315" cy="4852837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86E319E4-DB43-4786-B406-1BC6DF9F76D3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6429ADE-79A8-80A2-0A21-62D5CA7EB14F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1" name="Volný tvar 6">
            <a:extLst>
              <a:ext uri="{FF2B5EF4-FFF2-40B4-BE49-F238E27FC236}">
                <a16:creationId xmlns:a16="http://schemas.microsoft.com/office/drawing/2014/main" id="{001B4B07-6973-6318-87D0-6F65394D6BC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33232905-C3F9-C9DC-E4E3-7A0927B5B60D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8">
            <a:extLst>
              <a:ext uri="{FF2B5EF4-FFF2-40B4-BE49-F238E27FC236}">
                <a16:creationId xmlns:a16="http://schemas.microsoft.com/office/drawing/2014/main" id="{8537842D-6553-3B53-473C-0A971C730739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4" name="Volný tvar 19">
            <a:extLst>
              <a:ext uri="{FF2B5EF4-FFF2-40B4-BE49-F238E27FC236}">
                <a16:creationId xmlns:a16="http://schemas.microsoft.com/office/drawing/2014/main" id="{94B48AC2-8E9E-1661-19DB-4F6FB79507F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 6">
            <a:extLst>
              <a:ext uri="{FF2B5EF4-FFF2-40B4-BE49-F238E27FC236}">
                <a16:creationId xmlns:a16="http://schemas.microsoft.com/office/drawing/2014/main" id="{048B30B4-3D22-A0CD-C4A5-7283E1C4C187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7F99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 18">
            <a:extLst>
              <a:ext uri="{FF2B5EF4-FFF2-40B4-BE49-F238E27FC236}">
                <a16:creationId xmlns:a16="http://schemas.microsoft.com/office/drawing/2014/main" id="{3B3CFB7B-900B-A403-5FE7-6794057A041E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D71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E4416C8E-1447-7170-6C52-F16722539698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Picture 24">
            <a:extLst>
              <a:ext uri="{FF2B5EF4-FFF2-40B4-BE49-F238E27FC236}">
                <a16:creationId xmlns:a16="http://schemas.microsoft.com/office/drawing/2014/main" id="{272677AC-4BFF-3A75-192A-D01FBCEE6C78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8F6FF6E5-B349-C8CC-8601-835CA2CB5E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E44BCC4-A057-0C26-F4F8-1F6023EB868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811" y="1322586"/>
            <a:ext cx="1252291" cy="487435"/>
          </a:xfrm>
          <a:prstGeom prst="rect">
            <a:avLst/>
          </a:prstGeom>
        </p:spPr>
      </p:pic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8B47D9-3915-0AD8-144F-2DA732A7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7C14846-8EDD-A1DA-E72E-B67F1B8E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9E308E-355F-F5DD-1923-B0C42026B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84802CCD-0071-6A21-651E-A913FA1D76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4" y="6211890"/>
            <a:ext cx="3741533" cy="322112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09468479-8C98-05C8-6BEF-C4B46A62FBEA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8" name="Volný tvar 17">
            <a:extLst>
              <a:ext uri="{FF2B5EF4-FFF2-40B4-BE49-F238E27FC236}">
                <a16:creationId xmlns:a16="http://schemas.microsoft.com/office/drawing/2014/main" id="{18F4AB48-7448-E429-0292-4E8A627436EC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9D694E38-9ABF-841C-CFAD-87F17FD004B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ástupný symbol textu 4">
            <a:extLst>
              <a:ext uri="{FF2B5EF4-FFF2-40B4-BE49-F238E27FC236}">
                <a16:creationId xmlns:a16="http://schemas.microsoft.com/office/drawing/2014/main" id="{E5E3AE2F-A7C6-B3A9-3A66-4FBB7F2714A7}"/>
              </a:ext>
            </a:extLst>
          </p:cNvPr>
          <p:cNvSpPr txBox="1">
            <a:spLocks/>
          </p:cNvSpPr>
          <p:nvPr userDrawn="1"/>
        </p:nvSpPr>
        <p:spPr>
          <a:xfrm>
            <a:off x="659278" y="5627645"/>
            <a:ext cx="3950429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600">
                <a:solidFill>
                  <a:srgbClr val="D71440"/>
                </a:solidFill>
              </a:rPr>
              <a:t>Analytická a datová příloha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19C7A8BA-8034-9EEE-240D-ABFF30235D6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  <p:pic>
        <p:nvPicPr>
          <p:cNvPr id="2" name="Grafický objekt 4">
            <a:extLst>
              <a:ext uri="{FF2B5EF4-FFF2-40B4-BE49-F238E27FC236}">
                <a16:creationId xmlns:a16="http://schemas.microsoft.com/office/drawing/2014/main" id="{CA649EB7-9EBB-E9B7-583B-8327BF3F99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4876" y="6205437"/>
            <a:ext cx="439028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649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E7EE6F-20C1-502E-E6A6-52C64B86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BFE104-475A-7A88-D957-AF0A10B14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7B785BA-2F51-274F-AFEB-9F85A8458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F820A54-1D6A-DE75-5A9E-E79A12941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DB65A16-ACB2-5B16-E14F-346134DF4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8CFEC39-28B5-80B7-FE51-5677DBF4C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DDB328CA-3F5F-5E77-A53C-2F0795D4AD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sp>
        <p:nvSpPr>
          <p:cNvPr id="11" name="Obdélník 10">
            <a:extLst>
              <a:ext uri="{FF2B5EF4-FFF2-40B4-BE49-F238E27FC236}">
                <a16:creationId xmlns:a16="http://schemas.microsoft.com/office/drawing/2014/main" id="{6FB89F74-E354-D773-2BBB-338B40775CE0}"/>
              </a:ext>
            </a:extLst>
          </p:cNvPr>
          <p:cNvSpPr/>
          <p:nvPr userDrawn="1"/>
        </p:nvSpPr>
        <p:spPr>
          <a:xfrm>
            <a:off x="390193" y="1263333"/>
            <a:ext cx="52200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cs-CZ" sz="2200" b="1" i="1">
                <a:solidFill>
                  <a:schemeClr val="bg1"/>
                </a:solidFill>
              </a:rPr>
              <a:t>Analytické studie programu Zdraví 2030: </a:t>
            </a:r>
            <a:r>
              <a:rPr lang="cs-CZ" sz="3400" b="1">
                <a:solidFill>
                  <a:schemeClr val="bg1"/>
                </a:solidFill>
              </a:rPr>
              <a:t>Strategické analýzy potřeb resortu zdravotnictví </a:t>
            </a:r>
          </a:p>
        </p:txBody>
      </p:sp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5604D92-D42D-1D45-7F2A-6D94604164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85" y="104508"/>
            <a:ext cx="1109871" cy="432000"/>
          </a:xfrm>
          <a:prstGeom prst="rect">
            <a:avLst/>
          </a:prstGeom>
        </p:spPr>
      </p:pic>
      <p:pic>
        <p:nvPicPr>
          <p:cNvPr id="13" name="Grafický objekt 4">
            <a:extLst>
              <a:ext uri="{FF2B5EF4-FFF2-40B4-BE49-F238E27FC236}">
                <a16:creationId xmlns:a16="http://schemas.microsoft.com/office/drawing/2014/main" id="{37AC5AD0-479B-5FA3-7967-FD19034299B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3421" y="6325081"/>
            <a:ext cx="4390283" cy="39600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E684F9E8-96A8-B241-E1A1-4E5EDBB3500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9" y="145614"/>
            <a:ext cx="3741533" cy="32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9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4D1B7E-0F7A-48FF-80C4-2C5F31EE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E874446-8942-495E-93DB-784F144CC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F267A43-2030-465F-AE0C-283CAF155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5FDFD93F-F2A2-42A7-9EDB-BA58F8C98E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3B9F1699-C431-4C57-A22C-6828F38DC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3D1BA643-00CC-4CB6-A102-96700A294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29C33A4-481B-476E-BA47-9035B5F72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8FED13E-2988-4324-B670-BCEC1AAF1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01621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B09DBF-1566-8584-3799-E74931699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ECD93E-8CDD-9F87-7B29-328166A68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6B565E-2F82-65BA-96AD-49BDE7ECD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324C08-958B-DACB-ACAA-7D1DA9EC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F2EDBD-C140-EC39-B533-821B64AA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6D26DAB7-E28E-7F0B-5CB4-8DD64E2F23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8" name="Logo UZIS">
            <a:extLst>
              <a:ext uri="{FF2B5EF4-FFF2-40B4-BE49-F238E27FC236}">
                <a16:creationId xmlns:a16="http://schemas.microsoft.com/office/drawing/2014/main" id="{35CFBB21-4510-75AE-FBB2-0AEE50F0BE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9" name="Přímá spojnice 3">
            <a:extLst>
              <a:ext uri="{FF2B5EF4-FFF2-40B4-BE49-F238E27FC236}">
                <a16:creationId xmlns:a16="http://schemas.microsoft.com/office/drawing/2014/main" id="{567AC7F0-AAFA-4CCC-EB37-788CE98CB59C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0" name="Obdélník 14">
            <a:extLst>
              <a:ext uri="{FF2B5EF4-FFF2-40B4-BE49-F238E27FC236}">
                <a16:creationId xmlns:a16="http://schemas.microsoft.com/office/drawing/2014/main" id="{BE97C24B-232B-1FB5-462C-6FFDB0001FA7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7C4BF71A-C4A5-9233-6C2C-437F780015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2" name="Volný tvar 17">
            <a:extLst>
              <a:ext uri="{FF2B5EF4-FFF2-40B4-BE49-F238E27FC236}">
                <a16:creationId xmlns:a16="http://schemas.microsoft.com/office/drawing/2014/main" id="{11DA0181-0EEA-18DA-9F3D-9341DAB70D9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9">
            <a:extLst>
              <a:ext uri="{FF2B5EF4-FFF2-40B4-BE49-F238E27FC236}">
                <a16:creationId xmlns:a16="http://schemas.microsoft.com/office/drawing/2014/main" id="{FB51D45B-85B8-B79B-C816-E421D99C999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56463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pic>
        <p:nvPicPr>
          <p:cNvPr id="1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AC82574F-5960-89ED-D455-A5F1762965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15" name="Logo UZIS">
            <a:extLst>
              <a:ext uri="{FF2B5EF4-FFF2-40B4-BE49-F238E27FC236}">
                <a16:creationId xmlns:a16="http://schemas.microsoft.com/office/drawing/2014/main" id="{4F434A3F-AA7E-53BF-47CA-DC428B5A7B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6" name="Přímá spojnice 3">
            <a:extLst>
              <a:ext uri="{FF2B5EF4-FFF2-40B4-BE49-F238E27FC236}">
                <a16:creationId xmlns:a16="http://schemas.microsoft.com/office/drawing/2014/main" id="{CE587C3F-0ACB-4309-BFF6-25328A0439A6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7" name="Obdélník 14">
            <a:extLst>
              <a:ext uri="{FF2B5EF4-FFF2-40B4-BE49-F238E27FC236}">
                <a16:creationId xmlns:a16="http://schemas.microsoft.com/office/drawing/2014/main" id="{1DFC5229-D661-E774-D4B4-6583AAF250E2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8" name="Grafický objekt 17">
            <a:extLst>
              <a:ext uri="{FF2B5EF4-FFF2-40B4-BE49-F238E27FC236}">
                <a16:creationId xmlns:a16="http://schemas.microsoft.com/office/drawing/2014/main" id="{9F0F90D9-06E7-A541-619D-9E798E2383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34597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AD176B-2666-1D4C-8134-69B00BB5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88C02B1-005B-BECD-D972-CBF367A257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51A85FC-AE4C-88A7-E609-834D9057E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DB2DDBA-75A0-8DB1-7A5E-93732CF9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4033E1F-3FE3-1B1A-2620-601449D3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14744A5-21D1-272B-E06A-F026B7626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37448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91301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26AAE3-F77C-EC68-46FE-83BB4F6A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E44D26C-DB8E-FA5B-3825-2AE2B205F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45B084B-81F5-998B-6CB1-58CC5032A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BC0D694C-2F4B-F1ED-4B56-33E5DC25AD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94B4FC-6138-C4B0-22CD-FEF349FF6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86B9FBB-C6C8-2ED6-A7E3-FC7B3CFC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8B1DB7C-8667-D2DE-9D05-F87CA7DD8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4321110-9EF1-E366-E875-10CE0677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24291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96C99-6058-835F-53BD-00EE37EE7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2C98FF6-E7A9-7252-5558-941504BAC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9177C07-1670-24EA-EC5F-F118ABCDC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D591EF9-5318-002B-5065-B311BAF9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79713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2259958-827C-946D-DF6A-108E67A72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927243A-4375-DD7D-7899-47A0EAC9F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1195F3E-F150-ED2C-1F3E-EC55020C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46831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9BEF15-290F-E6D6-D539-02F9DB890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850267-5B31-8C78-79E7-B4C36ACA6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A0B0ACF-6243-2123-DD90-316C9AF0D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7FAB9A9-DF7E-2E80-2684-7B1F77A77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8649E5C-5B2A-485C-FF15-FA3AA5F79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189AB6B-4762-D390-BCBC-A91BE748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42280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F2B194-3226-5596-4C5B-3418D6A1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3961FA1-4EF0-8C00-1301-0303BFADD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3E4D571-68BE-7894-C660-90D280D6A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B917E3D-4900-5CA9-DE3F-360D1FD7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8BBB5ED-0BFB-A884-B330-FD5D23F41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39BAD6B-A962-2692-5168-5AAE2A89C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46699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85BDE6-A7EF-8B83-E168-5630DE317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91B2769-36BA-4D3E-31E9-B999E25D8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5F0814E-A18D-3F53-8AEA-D379A2197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B5BEB1-2E39-6CF8-BA70-E557DAB08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BF3BFF-29F7-9497-0E8F-A26D0BAA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3439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B59216-F6BD-41DB-8B58-4DBD6F78B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A086BD3-60BD-4510-BFCD-6FD8FF675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831CCE1-A76C-42B2-A3B8-61F4A78C6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2D9ECAF-09A6-4E6E-988F-94DAE95CF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176243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CC34ECCB-E3D8-615C-BFB8-059FD020DD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022CC30-A06F-FCEE-6090-259F3C18B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FA8745-226C-DDE9-9778-1D758F62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833784F-9A1A-132A-2498-3E825868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570C281-141B-71E2-19B0-B387B120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14533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>
            <a:extLst>
              <a:ext uri="{FF2B5EF4-FFF2-40B4-BE49-F238E27FC236}">
                <a16:creationId xmlns:a16="http://schemas.microsoft.com/office/drawing/2014/main" id="{164BF211-2E42-7B1A-E5EA-5B71219EB6E4}"/>
              </a:ext>
            </a:extLst>
          </p:cNvPr>
          <p:cNvGrpSpPr/>
          <p:nvPr userDrawn="1"/>
        </p:nvGrpSpPr>
        <p:grpSpPr>
          <a:xfrm>
            <a:off x="8404101" y="6465891"/>
            <a:ext cx="3523014" cy="329893"/>
            <a:chOff x="8404101" y="6465891"/>
            <a:chExt cx="3523014" cy="329893"/>
          </a:xfrm>
        </p:grpSpPr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7B0F031A-6F1E-4824-5562-FA91880D7E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101" y="6511607"/>
              <a:ext cx="2853472" cy="245432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803278A-9592-C909-289C-930A8EC844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4204" y="6465891"/>
              <a:ext cx="502911" cy="329893"/>
            </a:xfrm>
            <a:prstGeom prst="rect">
              <a:avLst/>
            </a:prstGeom>
          </p:spPr>
        </p:pic>
      </p:grp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730CCD64-5E24-2741-70B3-2E76B6BD22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53" y="6447827"/>
            <a:ext cx="1565030" cy="3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01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A5116D5-D10D-4780-8DE3-E263AD5C3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0CB6E23-B354-4679-9857-1042E084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3F9D63A-A61B-4C7A-AE07-9A88CDEB6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3649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423551-D153-4217-A154-4407A5B5F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7416EEB-8CE6-4497-BFA3-F99CC0D17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5DD2D91-6CED-4D5D-90BC-1170E2886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7CD6761-29DF-4455-9076-0459A199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57E6A1-1563-4E8F-97AB-B9639488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3846D3B-0330-4216-A3E4-28A86341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361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535631C-4CDD-42C2-A7AD-9AA51AFBB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010DE45-F4C7-4C3F-B3D7-F5ED14ED0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8A5DE6-F4CE-43D4-9B38-F7564481C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9B68E6B-3635-4F98-86A1-C42C823AD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ADC5EA2-659F-491D-ACEB-F665442B1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970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5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CBD84A8-2E77-76CA-FC78-9478C296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BD5C160-FC39-FCA6-4123-28F4ACC9B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07B523-506C-26AA-35D0-F1927688D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A724B0D-D2F4-50E9-8BC8-B20065527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3A9555C-86E4-B7DF-5A8B-81061549A9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674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535631C-4CDD-42C2-A7AD-9AA51AFBB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010DE45-F4C7-4C3F-B3D7-F5ED14ED0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8A5DE6-F4CE-43D4-9B38-F7564481C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550C1-90E3-48F0-81D4-692D92D9D800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9B68E6B-3635-4F98-86A1-C42C823AD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ADC5EA2-659F-491D-ACEB-F665442B1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2987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701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CBD84A8-2E77-76CA-FC78-9478C296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BD5C160-FC39-FCA6-4123-28F4ACC9B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07B523-506C-26AA-35D0-F1927688D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45734-1122-415C-80A2-CB7D62399CC7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A724B0D-D2F4-50E9-8BC8-B20065527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3A9555C-86E4-B7DF-5A8B-81061549A9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803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uzis.cz/index.php?pg=o-nas--projekty&amp;prid=36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nkis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uzis.cz/index.php?pg=o-nas--projekty&amp;prid=36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www.nzip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93-genove-personalizovane-kurativni-terapie-datovy-souhrn" TargetMode="External"/><Relationship Id="rId7" Type="http://schemas.openxmlformats.org/officeDocument/2006/relationships/hyperlink" Target="https://www.nzip.cz/data/2361-hromadne-vyrabene-lecive-pripravky-datovy-souhrn" TargetMode="External"/><Relationship Id="rId2" Type="http://schemas.openxmlformats.org/officeDocument/2006/relationships/hyperlink" Target="https://www.nzip.cz/data/2367-centrove-leky-datovy-souhr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zip.cz/data/2360-prostredky-zdravotnicke-techniky-poukaz-datovy-souhrn" TargetMode="External"/><Relationship Id="rId5" Type="http://schemas.openxmlformats.org/officeDocument/2006/relationships/hyperlink" Target="https://www.nzip.cz/data/2180-pristrojove-vybaveni-datovy-souhrn" TargetMode="External"/><Relationship Id="rId4" Type="http://schemas.openxmlformats.org/officeDocument/2006/relationships/hyperlink" Target="https://www.nzip.cz/data/2359-prostredky-zdravotnicke-techniky-zvlast-uctovany-material-datovy-souhr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70-recepty-poukazy-obor-pece-datovy-souhrn" TargetMode="External"/><Relationship Id="rId2" Type="http://schemas.openxmlformats.org/officeDocument/2006/relationships/hyperlink" Target="https://www.nzip.cz/data/2365-individualne-pripravovane-lecive-pripravky-datovy-souhr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zip.cz/data/1911-interaktivni-vizualizace-vykazane-hromadne-vyrabene-lecive-pripravky-verejne-zdravotni-pojisteni-nrhzs" TargetMode="External"/><Relationship Id="rId5" Type="http://schemas.openxmlformats.org/officeDocument/2006/relationships/hyperlink" Target="https://www.nzip.cz/data/1912-interaktivni-vizualizace-prostredky-zdravotnicke-techniky-vykazany-material-verejne-zdravotni-pojisteni-nrhzs" TargetMode="External"/><Relationship Id="rId4" Type="http://schemas.openxmlformats.org/officeDocument/2006/relationships/hyperlink" Target="https://www.uzis.cz/index.php?pg=o-nas--projekty&amp;prid=36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72-kapacity-uvazky-datovy-souhrn" TargetMode="External"/><Relationship Id="rId7" Type="http://schemas.openxmlformats.org/officeDocument/2006/relationships/hyperlink" Target="https://www.uzis.cz/index.php?pg=o-nas--projekty&amp;prid=36" TargetMode="External"/><Relationship Id="rId2" Type="http://schemas.openxmlformats.org/officeDocument/2006/relationships/hyperlink" Target="https://www.nzip.cz/data/2371-odmenovani-platy-mzdy-datovy-souhr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zip.cz/data/2358-pracovnici-pocty-zp-vek-pohlavi-kraj-okres-datovy-souhrn" TargetMode="External"/><Relationship Id="rId5" Type="http://schemas.openxmlformats.org/officeDocument/2006/relationships/hyperlink" Target="https://www.nzip.cz/data/2374-odmenovani-platy-ispv-datovy-souhrn" TargetMode="External"/><Relationship Id="rId4" Type="http://schemas.openxmlformats.org/officeDocument/2006/relationships/hyperlink" Target="https://www.nzip.cz/data/2373-odmenovani-mzdy-ispv-datovy-souhr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uzis.cz/index.php?pg=o-nas--projekty&amp;prid=3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kategorie/357-personalni-kapacity-zdravotnictvi" TargetMode="External"/><Relationship Id="rId2" Type="http://schemas.openxmlformats.org/officeDocument/2006/relationships/hyperlink" Target="https://www.uzis.cz/index.php?pg=o-nas--projekty&amp;prid=3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zip.cz/kategorie/373-personalni-kapacity-zdravotnictvi-analyticke-studie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69-produkce-lekarny-vydejny-datovy-souhrn" TargetMode="External"/><Relationship Id="rId2" Type="http://schemas.openxmlformats.org/officeDocument/2006/relationships/hyperlink" Target="https://www.nzip.cz/data/2368-produkce-poskytovatele-zdravotnich-sluzeb-ambulantni-pece-datovy-souhr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uzis.cz/index.php?pg=o-nas--projekty&amp;prid=36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zip.cz/kategorie/324-informacni-system-screeningu-karcinomu-prsu" TargetMode="External"/><Relationship Id="rId3" Type="http://schemas.openxmlformats.org/officeDocument/2006/relationships/hyperlink" Target="https://www.nzip.cz/data/2363-primarni-pece-zatez-pldd-datovy-souhrn" TargetMode="External"/><Relationship Id="rId7" Type="http://schemas.openxmlformats.org/officeDocument/2006/relationships/hyperlink" Target="https://www.nzip.cz/kategorie/328-informacni-system-screeningu-karcinomu-hrdla-delozniho" TargetMode="External"/><Relationship Id="rId2" Type="http://schemas.openxmlformats.org/officeDocument/2006/relationships/hyperlink" Target="https://www.nzip.cz/data/2362-primarni-pece-zatez-pld-datovy-souhr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zip.cz/kategorie/326-informacni-system-screeningu-karcinomu-tlusteho-streva-konecniku" TargetMode="External"/><Relationship Id="rId5" Type="http://schemas.openxmlformats.org/officeDocument/2006/relationships/hyperlink" Target="https://www.nzip.cz/kategorie/292-centralni-evidence-dat-populacni-preventivni-programy" TargetMode="External"/><Relationship Id="rId4" Type="http://schemas.openxmlformats.org/officeDocument/2006/relationships/hyperlink" Target="https://www.uzis.cz/index.php?pg=o-nas--projekty&amp;prid=36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1909-interaktivni-vizualizace-vykony-zdravotni-pece-vykazane-verejne-zdravotni-pojisteni-nrhzs" TargetMode="External"/><Relationship Id="rId2" Type="http://schemas.openxmlformats.org/officeDocument/2006/relationships/hyperlink" Target="https://www.uzis.cz/index.php?pg=o-nas--projekty&amp;prid=3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zip.cz/data/1910-interaktivni-vizualizace-vykazane-vykony-zdravotni-pece-verejne-zdravotni-pojisteni-poskytovatele-zdravotnich-sluzeb-nrhzs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172-zakladni-sazby-poskytovatele-alp-datovy-souhrn" TargetMode="External"/><Relationship Id="rId2" Type="http://schemas.openxmlformats.org/officeDocument/2006/relationships/hyperlink" Target="https://www.nzip.cz/data/2394-naklady-zdravotni-pojistovny-segmenty-datovy-souhr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uzis.cz/index.php?pg=o-nas--projekty&amp;prid=36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83-nakladovost-drg-skupiny-datovy-souhrn" TargetMode="External"/><Relationship Id="rId2" Type="http://schemas.openxmlformats.org/officeDocument/2006/relationships/hyperlink" Target="https://www.nzip.cz/data/2364-hospitalizacni-pripady-akutni-pece-icz-cz-drg-datovy-souhr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zip.cz/data/2378-luzkovy-fond-akutni-nasledna-dlouhodoba-pece-datovy-souhrn" TargetMode="External"/><Relationship Id="rId5" Type="http://schemas.openxmlformats.org/officeDocument/2006/relationships/hyperlink" Target="https://www.nzip.cz/data/2386-produkce-lazne-ozdravovny-datovy-souhrn" TargetMode="External"/><Relationship Id="rId4" Type="http://schemas.openxmlformats.org/officeDocument/2006/relationships/hyperlink" Target="https://www.nzip.cz/data/2377-poskytovatele-zdravotnich-sluzeb-nasledna-dlouhodoba-pece-datovy-souhrn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84-urgentni-prijmy-datovy-souhrn" TargetMode="External"/><Relationship Id="rId2" Type="http://schemas.openxmlformats.org/officeDocument/2006/relationships/hyperlink" Target="https://www.nzip.cz/data/2385-referencni-sit-datovy-souhr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zip.cz/data/2376-luzkova-pece-nakladova-struktura-datovy-souhrn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253-migrace-luzkova-pece-interaktivni-vizualizace" TargetMode="External"/><Relationship Id="rId2" Type="http://schemas.openxmlformats.org/officeDocument/2006/relationships/hyperlink" Target="https://www.nzip.cz/data/1914-hospitalizacni-pripady-akutni-pece-kardiologie-interaktivni-vizualizac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uzis.cz/index.php?pg=o-nas--projekty&amp;prid=36" TargetMode="External"/><Relationship Id="rId4" Type="http://schemas.openxmlformats.org/officeDocument/2006/relationships/hyperlink" Target="https://www.nzip.cz/data/2074-interaktivni-vizualizace-luzkovy-fond-cr-vyuziti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80-uhrady-zdravotni-pojistovny-komunitni-osetrovatelska-pece-datovy-souhrn" TargetMode="External"/><Relationship Id="rId2" Type="http://schemas.openxmlformats.org/officeDocument/2006/relationships/hyperlink" Target="https://www.nzip.cz/data/2379-produkce-poskytovatele-zdravotnich-sluzeb-osetrovatelska-pece-datovy-souhr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zip.cz/kategorie/361-narodni-informacni-system-paliativni-pece" TargetMode="External"/><Relationship Id="rId4" Type="http://schemas.openxmlformats.org/officeDocument/2006/relationships/hyperlink" Target="https://www.uzis.cz/index.php?pg=o-nas--projekty&amp;prid=36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data/2382-vykony-jednodenni-pece-datovy-souhrn" TargetMode="External"/><Relationship Id="rId2" Type="http://schemas.openxmlformats.org/officeDocument/2006/relationships/hyperlink" Target="https://www.nzip.cz/data/2381-smluvne-sjednana-jednodenni-pece-datovy-souhr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uzis.cz/index.php?pg=o-nas--projekty&amp;prid=36" TargetMode="External"/><Relationship Id="rId4" Type="http://schemas.openxmlformats.org/officeDocument/2006/relationships/hyperlink" Target="https://www.nzip.cz/data/2614-kratkodobe-hospitalizace-drg-datovy-souhr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12" Type="http://schemas.openxmlformats.org/officeDocument/2006/relationships/image" Target="../media/image45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jpeg"/><Relationship Id="rId4" Type="http://schemas.openxmlformats.org/officeDocument/2006/relationships/image" Target="../media/image37.png"/><Relationship Id="rId9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93CF21A1-87DB-217D-CDC5-2962B34EC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7737" y="1139787"/>
            <a:ext cx="3213275" cy="828164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DEB1F710-76C0-8118-6DD0-5CEB9EA02F7C}"/>
              </a:ext>
            </a:extLst>
          </p:cNvPr>
          <p:cNvSpPr txBox="1"/>
          <p:nvPr/>
        </p:nvSpPr>
        <p:spPr>
          <a:xfrm rot="19968921">
            <a:off x="1188317" y="2395063"/>
            <a:ext cx="4443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Projekt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CZ.03.02.02/00/22_046/0002180 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B3059305-49B3-0052-BC48-88E3840ECD62}"/>
              </a:ext>
            </a:extLst>
          </p:cNvPr>
          <p:cNvSpPr txBox="1"/>
          <p:nvPr/>
        </p:nvSpPr>
        <p:spPr>
          <a:xfrm>
            <a:off x="4285307" y="6183517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3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ovéPole 44">
            <a:extLst>
              <a:ext uri="{FF2B5EF4-FFF2-40B4-BE49-F238E27FC236}">
                <a16:creationId xmlns:a16="http://schemas.microsoft.com/office/drawing/2014/main" id="{A3F85010-B2E4-62D1-8B5B-E4BB47C1BACF}"/>
              </a:ext>
            </a:extLst>
          </p:cNvPr>
          <p:cNvSpPr txBox="1"/>
          <p:nvPr/>
        </p:nvSpPr>
        <p:spPr>
          <a:xfrm>
            <a:off x="4285797" y="4595615"/>
            <a:ext cx="3097892" cy="369332"/>
          </a:xfrm>
          <a:prstGeom prst="rect">
            <a:avLst/>
          </a:prstGeom>
          <a:solidFill>
            <a:srgbClr val="B6E5F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Centrum / jiná pracoviště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phic 4" descr="Man">
            <a:extLst>
              <a:ext uri="{FF2B5EF4-FFF2-40B4-BE49-F238E27FC236}">
                <a16:creationId xmlns:a16="http://schemas.microsoft.com/office/drawing/2014/main" id="{AAA36AE5-92CB-44BF-A27A-215DAE65A8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268" r="21381"/>
          <a:stretch/>
        </p:blipFill>
        <p:spPr>
          <a:xfrm>
            <a:off x="5264332" y="2469721"/>
            <a:ext cx="1140823" cy="1955075"/>
          </a:xfrm>
          <a:prstGeom prst="rect">
            <a:avLst/>
          </a:prstGeom>
        </p:spPr>
      </p:pic>
      <p:sp>
        <p:nvSpPr>
          <p:cNvPr id="3" name="Šipka: nahoru 2">
            <a:extLst>
              <a:ext uri="{FF2B5EF4-FFF2-40B4-BE49-F238E27FC236}">
                <a16:creationId xmlns:a16="http://schemas.microsoft.com/office/drawing/2014/main" id="{4459A1E1-3DB1-3639-D7B3-D0A51AB61CE4}"/>
              </a:ext>
            </a:extLst>
          </p:cNvPr>
          <p:cNvSpPr/>
          <p:nvPr/>
        </p:nvSpPr>
        <p:spPr>
          <a:xfrm rot="5400000">
            <a:off x="3645279" y="2576026"/>
            <a:ext cx="295232" cy="2538528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B933B0F-CABE-BC14-3D32-7454C7254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6413" y="1257250"/>
            <a:ext cx="928234" cy="922899"/>
          </a:xfrm>
          <a:prstGeom prst="rect">
            <a:avLst/>
          </a:prstGeom>
        </p:spPr>
      </p:pic>
      <p:sp>
        <p:nvSpPr>
          <p:cNvPr id="7" name="Šipka: nahoru 6">
            <a:extLst>
              <a:ext uri="{FF2B5EF4-FFF2-40B4-BE49-F238E27FC236}">
                <a16:creationId xmlns:a16="http://schemas.microsoft.com/office/drawing/2014/main" id="{F4485D0E-762A-BA9A-B6C2-0A05BB93CAEC}"/>
              </a:ext>
            </a:extLst>
          </p:cNvPr>
          <p:cNvSpPr/>
          <p:nvPr/>
        </p:nvSpPr>
        <p:spPr>
          <a:xfrm rot="16200000">
            <a:off x="3254804" y="2057558"/>
            <a:ext cx="295232" cy="2538528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0FECEAA-6F5B-DFD5-6F39-1F380E18252D}"/>
              </a:ext>
            </a:extLst>
          </p:cNvPr>
          <p:cNvSpPr txBox="1"/>
          <p:nvPr/>
        </p:nvSpPr>
        <p:spPr>
          <a:xfrm>
            <a:off x="6500384" y="5109870"/>
            <a:ext cx="22481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Dg-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647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2BA95F5B-10C7-0605-F896-F3219866D56F}"/>
              </a:ext>
            </a:extLst>
          </p:cNvPr>
          <p:cNvSpPr txBox="1"/>
          <p:nvPr/>
        </p:nvSpPr>
        <p:spPr>
          <a:xfrm>
            <a:off x="6405155" y="3896694"/>
            <a:ext cx="22481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Dg+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647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: zahnutá nahoru 9">
            <a:extLst>
              <a:ext uri="{FF2B5EF4-FFF2-40B4-BE49-F238E27FC236}">
                <a16:creationId xmlns:a16="http://schemas.microsoft.com/office/drawing/2014/main" id="{405361C3-EC53-3E80-1A18-F50C32D1FC62}"/>
              </a:ext>
            </a:extLst>
          </p:cNvPr>
          <p:cNvSpPr/>
          <p:nvPr/>
        </p:nvSpPr>
        <p:spPr>
          <a:xfrm>
            <a:off x="7555396" y="5847833"/>
            <a:ext cx="1999622" cy="8497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9D238E1F-F6A2-513B-3B24-B9939BBE83F5}"/>
              </a:ext>
            </a:extLst>
          </p:cNvPr>
          <p:cNvSpPr txBox="1"/>
          <p:nvPr/>
        </p:nvSpPr>
        <p:spPr>
          <a:xfrm>
            <a:off x="8758191" y="5417296"/>
            <a:ext cx="2101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Následný F-up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Šipka: zahnutá nahoru 11">
            <a:extLst>
              <a:ext uri="{FF2B5EF4-FFF2-40B4-BE49-F238E27FC236}">
                <a16:creationId xmlns:a16="http://schemas.microsoft.com/office/drawing/2014/main" id="{A305CFCC-3963-E6D5-7D24-783F1D2DB684}"/>
              </a:ext>
            </a:extLst>
          </p:cNvPr>
          <p:cNvSpPr/>
          <p:nvPr/>
        </p:nvSpPr>
        <p:spPr>
          <a:xfrm rot="12378544">
            <a:off x="7997922" y="4137965"/>
            <a:ext cx="1999622" cy="8497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Šipka: nahoru 12">
            <a:extLst>
              <a:ext uri="{FF2B5EF4-FFF2-40B4-BE49-F238E27FC236}">
                <a16:creationId xmlns:a16="http://schemas.microsoft.com/office/drawing/2014/main" id="{52BC936A-BC7F-058C-7C4A-2A9CE4BD014A}"/>
              </a:ext>
            </a:extLst>
          </p:cNvPr>
          <p:cNvSpPr/>
          <p:nvPr/>
        </p:nvSpPr>
        <p:spPr>
          <a:xfrm rot="3880954">
            <a:off x="8760312" y="1936746"/>
            <a:ext cx="295232" cy="2538528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D42C2339-DB7F-8873-1B46-ED3679680159}"/>
              </a:ext>
            </a:extLst>
          </p:cNvPr>
          <p:cNvSpPr txBox="1"/>
          <p:nvPr/>
        </p:nvSpPr>
        <p:spPr>
          <a:xfrm rot="20080954">
            <a:off x="7965632" y="2719326"/>
            <a:ext cx="2101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Následný F-up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AB488093-4149-7F24-6405-D04D15735FF0}"/>
              </a:ext>
            </a:extLst>
          </p:cNvPr>
          <p:cNvSpPr txBox="1"/>
          <p:nvPr/>
        </p:nvSpPr>
        <p:spPr>
          <a:xfrm>
            <a:off x="10142350" y="1826206"/>
            <a:ext cx="15706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Dlouhodobé výsledky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7BF44B06-1796-34C9-37F8-8428242E5A04}"/>
              </a:ext>
            </a:extLst>
          </p:cNvPr>
          <p:cNvSpPr txBox="1"/>
          <p:nvPr/>
        </p:nvSpPr>
        <p:spPr>
          <a:xfrm>
            <a:off x="4074962" y="5449131"/>
            <a:ext cx="2101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Procesy vedoucí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 diagnóze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Šipka: obousměrná svislá 17">
            <a:extLst>
              <a:ext uri="{FF2B5EF4-FFF2-40B4-BE49-F238E27FC236}">
                <a16:creationId xmlns:a16="http://schemas.microsoft.com/office/drawing/2014/main" id="{D3EDC54B-8036-C22A-A116-17AD6ADE2652}"/>
              </a:ext>
            </a:extLst>
          </p:cNvPr>
          <p:cNvSpPr/>
          <p:nvPr/>
        </p:nvSpPr>
        <p:spPr>
          <a:xfrm rot="5400000">
            <a:off x="4967824" y="4030579"/>
            <a:ext cx="295233" cy="2612260"/>
          </a:xfrm>
          <a:prstGeom prst="upDown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2FE1FA82-4543-C2B6-D3C1-07D1A07A168E}"/>
              </a:ext>
            </a:extLst>
          </p:cNvPr>
          <p:cNvSpPr txBox="1"/>
          <p:nvPr/>
        </p:nvSpPr>
        <p:spPr>
          <a:xfrm>
            <a:off x="82641" y="3156352"/>
            <a:ext cx="2365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První kontakt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C2A8892-AAF6-4A6F-5652-24EF79C7A395}"/>
              </a:ext>
            </a:extLst>
          </p:cNvPr>
          <p:cNvSpPr txBox="1"/>
          <p:nvPr/>
        </p:nvSpPr>
        <p:spPr>
          <a:xfrm>
            <a:off x="930076" y="3944540"/>
            <a:ext cx="2365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Sekvence vyšetření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663B63AA-7DCF-FE6A-4013-18829EA1431C}"/>
              </a:ext>
            </a:extLst>
          </p:cNvPr>
          <p:cNvCxnSpPr>
            <a:cxnSpLocks/>
          </p:cNvCxnSpPr>
          <p:nvPr/>
        </p:nvCxnSpPr>
        <p:spPr>
          <a:xfrm flipV="1">
            <a:off x="8373451" y="1731272"/>
            <a:ext cx="682058" cy="1239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33D44ADF-EFA6-3EAE-2684-ECA6B9B1BE1B}"/>
              </a:ext>
            </a:extLst>
          </p:cNvPr>
          <p:cNvSpPr txBox="1"/>
          <p:nvPr/>
        </p:nvSpPr>
        <p:spPr>
          <a:xfrm>
            <a:off x="8880388" y="710325"/>
            <a:ext cx="1820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Zahájení léčby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4F7F4C33-FDF0-2109-E338-812B7358F9FF}"/>
              </a:ext>
            </a:extLst>
          </p:cNvPr>
          <p:cNvSpPr txBox="1"/>
          <p:nvPr/>
        </p:nvSpPr>
        <p:spPr>
          <a:xfrm>
            <a:off x="8892041" y="1194685"/>
            <a:ext cx="1820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Léčba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Šipka: nahoru 25">
            <a:extLst>
              <a:ext uri="{FF2B5EF4-FFF2-40B4-BE49-F238E27FC236}">
                <a16:creationId xmlns:a16="http://schemas.microsoft.com/office/drawing/2014/main" id="{0A91D1CE-519C-C4FC-C373-FF56B835AE60}"/>
              </a:ext>
            </a:extLst>
          </p:cNvPr>
          <p:cNvSpPr/>
          <p:nvPr/>
        </p:nvSpPr>
        <p:spPr>
          <a:xfrm rot="4579020">
            <a:off x="3046206" y="1329757"/>
            <a:ext cx="238105" cy="218913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09A617AC-6566-14E9-5CEC-DC757EFD0D19}"/>
              </a:ext>
            </a:extLst>
          </p:cNvPr>
          <p:cNvSpPr txBox="1"/>
          <p:nvPr/>
        </p:nvSpPr>
        <p:spPr>
          <a:xfrm>
            <a:off x="3666593" y="2324760"/>
            <a:ext cx="17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Síť center VSP</a:t>
            </a:r>
          </a:p>
        </p:txBody>
      </p:sp>
      <p:sp>
        <p:nvSpPr>
          <p:cNvPr id="28" name="Šipka: nahoru 27">
            <a:extLst>
              <a:ext uri="{FF2B5EF4-FFF2-40B4-BE49-F238E27FC236}">
                <a16:creationId xmlns:a16="http://schemas.microsoft.com/office/drawing/2014/main" id="{55D9BDD0-D855-DC9B-2031-10AF006CFB5E}"/>
              </a:ext>
            </a:extLst>
          </p:cNvPr>
          <p:cNvSpPr/>
          <p:nvPr/>
        </p:nvSpPr>
        <p:spPr>
          <a:xfrm rot="2161369">
            <a:off x="1775281" y="711856"/>
            <a:ext cx="238105" cy="218913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3E21528C-2325-3341-520E-70B4D38C14A6}"/>
              </a:ext>
            </a:extLst>
          </p:cNvPr>
          <p:cNvSpPr txBox="1"/>
          <p:nvPr/>
        </p:nvSpPr>
        <p:spPr>
          <a:xfrm>
            <a:off x="2586609" y="373764"/>
            <a:ext cx="1718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Jiná pracoviště</a:t>
            </a:r>
          </a:p>
        </p:txBody>
      </p:sp>
      <p:sp>
        <p:nvSpPr>
          <p:cNvPr id="30" name="Šipka: nahoru 29">
            <a:extLst>
              <a:ext uri="{FF2B5EF4-FFF2-40B4-BE49-F238E27FC236}">
                <a16:creationId xmlns:a16="http://schemas.microsoft.com/office/drawing/2014/main" id="{F854D00C-800E-A2DD-F249-328A5C00E422}"/>
              </a:ext>
            </a:extLst>
          </p:cNvPr>
          <p:cNvSpPr/>
          <p:nvPr/>
        </p:nvSpPr>
        <p:spPr>
          <a:xfrm rot="5400000">
            <a:off x="6197012" y="-1135430"/>
            <a:ext cx="291043" cy="40735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9BC4A5A-0804-19B3-F156-3A3167920EC0}"/>
              </a:ext>
            </a:extLst>
          </p:cNvPr>
          <p:cNvSpPr txBox="1"/>
          <p:nvPr/>
        </p:nvSpPr>
        <p:spPr>
          <a:xfrm>
            <a:off x="899352" y="2794231"/>
            <a:ext cx="1053057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ZZS</a:t>
            </a:r>
          </a:p>
        </p:txBody>
      </p:sp>
    </p:spTree>
    <p:extLst>
      <p:ext uri="{BB962C8B-B14F-4D97-AF65-F5344CB8AC3E}">
        <p14:creationId xmlns:p14="http://schemas.microsoft.com/office/powerpoint/2010/main" val="331672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154537" y="197592"/>
            <a:ext cx="11475218" cy="5794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Datová podpora dohodovacího řízení je v souladu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se </a:t>
            </a:r>
            <a:r>
              <a:rPr kumimoji="0" lang="cs-CZ" sz="2800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schválenou koncepcí a formami otevírání zdravotnických dat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446999" y="814290"/>
            <a:ext cx="492918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10800" rIns="18000" bIns="10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cs-CZ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269A943-908D-4D35-BDEC-BE2A39A009FE}"/>
              </a:ext>
            </a:extLst>
          </p:cNvPr>
          <p:cNvSpPr txBox="1"/>
          <p:nvPr/>
        </p:nvSpPr>
        <p:spPr>
          <a:xfrm>
            <a:off x="-16443" y="2553194"/>
            <a:ext cx="29155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Analytické reporty, </a:t>
            </a:r>
            <a:r>
              <a:rPr kumimoji="0" lang="cs-CZ" sz="2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servis, portály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431D6891-CFE6-8B66-8248-2A223988E6EF}"/>
              </a:ext>
            </a:extLst>
          </p:cNvPr>
          <p:cNvSpPr txBox="1"/>
          <p:nvPr/>
        </p:nvSpPr>
        <p:spPr>
          <a:xfrm>
            <a:off x="466650" y="4371743"/>
            <a:ext cx="291553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Agregované datové souhrny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Přímá spojnice se šipkou 12">
            <a:extLst>
              <a:ext uri="{FF2B5EF4-FFF2-40B4-BE49-F238E27FC236}">
                <a16:creationId xmlns:a16="http://schemas.microsoft.com/office/drawing/2014/main" id="{8CC3A09B-4A61-B89C-7C19-3391CCDAED07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3951908" y="1369255"/>
            <a:ext cx="1735491" cy="445221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3F2DF34-2D79-0B4F-6C4A-E84738AC6424}"/>
              </a:ext>
            </a:extLst>
          </p:cNvPr>
          <p:cNvSpPr txBox="1"/>
          <p:nvPr/>
        </p:nvSpPr>
        <p:spPr>
          <a:xfrm>
            <a:off x="1894361" y="5821474"/>
            <a:ext cx="41150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Dílčí (</a:t>
            </a:r>
            <a:r>
              <a:rPr kumimoji="0" lang="cs-CZ" sz="2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tématické</a:t>
            </a: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autorské) datové sady</a:t>
            </a:r>
          </a:p>
        </p:txBody>
      </p:sp>
      <p:cxnSp>
        <p:nvCxnSpPr>
          <p:cNvPr id="16" name="Přímá spojnice se šipkou 15">
            <a:extLst>
              <a:ext uri="{FF2B5EF4-FFF2-40B4-BE49-F238E27FC236}">
                <a16:creationId xmlns:a16="http://schemas.microsoft.com/office/drawing/2014/main" id="{A68D6CE1-6BDB-53CB-39B0-A916FF0CCF3D}"/>
              </a:ext>
            </a:extLst>
          </p:cNvPr>
          <p:cNvCxnSpPr>
            <a:cxnSpLocks/>
          </p:cNvCxnSpPr>
          <p:nvPr/>
        </p:nvCxnSpPr>
        <p:spPr>
          <a:xfrm>
            <a:off x="6177998" y="1438390"/>
            <a:ext cx="1417118" cy="438308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0FAD6892-DBD0-9EDC-6C2E-33E5A08C4474}"/>
              </a:ext>
            </a:extLst>
          </p:cNvPr>
          <p:cNvSpPr txBox="1"/>
          <p:nvPr/>
        </p:nvSpPr>
        <p:spPr>
          <a:xfrm>
            <a:off x="6096000" y="5864035"/>
            <a:ext cx="3827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Komplexní otevřená data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(režimy: syntetická data)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4FBB49B3-7D6C-9640-0FB9-FC5FB205BF2F}"/>
              </a:ext>
            </a:extLst>
          </p:cNvPr>
          <p:cNvSpPr txBox="1"/>
          <p:nvPr/>
        </p:nvSpPr>
        <p:spPr>
          <a:xfrm>
            <a:off x="8909735" y="2180701"/>
            <a:ext cx="22333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Resortní referenční statistiky </a:t>
            </a:r>
          </a:p>
        </p:txBody>
      </p:sp>
      <p:cxnSp>
        <p:nvCxnSpPr>
          <p:cNvPr id="30" name="Přímá spojnice se šipkou 29">
            <a:extLst>
              <a:ext uri="{FF2B5EF4-FFF2-40B4-BE49-F238E27FC236}">
                <a16:creationId xmlns:a16="http://schemas.microsoft.com/office/drawing/2014/main" id="{9FD7297A-D4B8-8ACC-2AFB-071F43FD1625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6911593" y="1204815"/>
            <a:ext cx="2805163" cy="1335538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1867DF4A-64BF-3BA5-320C-5A5A5B0E7473}"/>
              </a:ext>
            </a:extLst>
          </p:cNvPr>
          <p:cNvSpPr txBox="1"/>
          <p:nvPr/>
        </p:nvSpPr>
        <p:spPr>
          <a:xfrm>
            <a:off x="9007588" y="4277821"/>
            <a:ext cx="23882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Portál zdravotnických ukazatelů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" name="Přímá spojnice se šipkou 1">
            <a:extLst>
              <a:ext uri="{FF2B5EF4-FFF2-40B4-BE49-F238E27FC236}">
                <a16:creationId xmlns:a16="http://schemas.microsoft.com/office/drawing/2014/main" id="{5E01D144-799D-7020-68D9-31041681A8A8}"/>
              </a:ext>
            </a:extLst>
          </p:cNvPr>
          <p:cNvCxnSpPr>
            <a:cxnSpLocks/>
          </p:cNvCxnSpPr>
          <p:nvPr/>
        </p:nvCxnSpPr>
        <p:spPr>
          <a:xfrm flipH="1">
            <a:off x="2622035" y="1204815"/>
            <a:ext cx="2020836" cy="15072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>
            <a:extLst>
              <a:ext uri="{FF2B5EF4-FFF2-40B4-BE49-F238E27FC236}">
                <a16:creationId xmlns:a16="http://schemas.microsoft.com/office/drawing/2014/main" id="{8766A42B-1C9C-F58E-AEB0-349349EFA431}"/>
              </a:ext>
            </a:extLst>
          </p:cNvPr>
          <p:cNvCxnSpPr>
            <a:cxnSpLocks/>
          </p:cNvCxnSpPr>
          <p:nvPr/>
        </p:nvCxnSpPr>
        <p:spPr>
          <a:xfrm flipH="1">
            <a:off x="2812459" y="1380013"/>
            <a:ext cx="2177725" cy="298097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se šipkou 30">
            <a:extLst>
              <a:ext uri="{FF2B5EF4-FFF2-40B4-BE49-F238E27FC236}">
                <a16:creationId xmlns:a16="http://schemas.microsoft.com/office/drawing/2014/main" id="{3F87BA3D-3B11-0184-824E-3D9951473B9A}"/>
              </a:ext>
            </a:extLst>
          </p:cNvPr>
          <p:cNvCxnSpPr>
            <a:cxnSpLocks/>
          </p:cNvCxnSpPr>
          <p:nvPr/>
        </p:nvCxnSpPr>
        <p:spPr>
          <a:xfrm>
            <a:off x="6572606" y="1369255"/>
            <a:ext cx="3350584" cy="3172600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>
            <a:extLst>
              <a:ext uri="{FF2B5EF4-FFF2-40B4-BE49-F238E27FC236}">
                <a16:creationId xmlns:a16="http://schemas.microsoft.com/office/drawing/2014/main" id="{03B538C7-630C-E6E5-5B76-59627753F60E}"/>
              </a:ext>
            </a:extLst>
          </p:cNvPr>
          <p:cNvSpPr txBox="1"/>
          <p:nvPr/>
        </p:nvSpPr>
        <p:spPr>
          <a:xfrm>
            <a:off x="3784298" y="1990097"/>
            <a:ext cx="2233345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Autorizované výstupy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00A42464-7A1E-614B-34BB-240E468FC101}"/>
              </a:ext>
            </a:extLst>
          </p:cNvPr>
          <p:cNvSpPr txBox="1"/>
          <p:nvPr/>
        </p:nvSpPr>
        <p:spPr>
          <a:xfrm>
            <a:off x="6873051" y="1443775"/>
            <a:ext cx="2233345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Specifické nástroje (režimy)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A775863-5CD8-C73C-AD94-B09AC0EF5A0C}"/>
              </a:ext>
            </a:extLst>
          </p:cNvPr>
          <p:cNvSpPr txBox="1"/>
          <p:nvPr/>
        </p:nvSpPr>
        <p:spPr>
          <a:xfrm>
            <a:off x="2577302" y="3629620"/>
            <a:ext cx="5017814" cy="369332"/>
          </a:xfrm>
          <a:prstGeom prst="rect">
            <a:avLst/>
          </a:prstGeom>
          <a:solidFill>
            <a:srgbClr val="D7144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Hlavní formy datové podpory dohodovacího řízení</a:t>
            </a:r>
          </a:p>
        </p:txBody>
      </p:sp>
    </p:spTree>
    <p:extLst>
      <p:ext uri="{BB962C8B-B14F-4D97-AF65-F5344CB8AC3E}">
        <p14:creationId xmlns:p14="http://schemas.microsoft.com/office/powerpoint/2010/main" val="3194104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E0B27061-2B20-644C-C9A8-1E0BA48E5F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442" t="25427" r="19505" b="5427"/>
          <a:stretch/>
        </p:blipFill>
        <p:spPr>
          <a:xfrm>
            <a:off x="1226" y="1806196"/>
            <a:ext cx="7146561" cy="4408528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4722DE97-948F-F3FB-76A0-80D317FD7418}"/>
              </a:ext>
            </a:extLst>
          </p:cNvPr>
          <p:cNvSpPr/>
          <p:nvPr/>
        </p:nvSpPr>
        <p:spPr>
          <a:xfrm>
            <a:off x="5299781" y="3754621"/>
            <a:ext cx="1848006" cy="5143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C1BB5119-CC37-CACD-C02D-F8A1298C5C47}"/>
              </a:ext>
            </a:extLst>
          </p:cNvPr>
          <p:cNvSpPr txBox="1">
            <a:spLocks/>
          </p:cNvSpPr>
          <p:nvPr/>
        </p:nvSpPr>
        <p:spPr>
          <a:xfrm>
            <a:off x="555395" y="237600"/>
            <a:ext cx="11081209" cy="1068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5097F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Zásadní platforma pro publikaci datových podkladů: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Národní zdravotnický informační portál 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677CCBB-4677-A927-4A05-214A6F392D93}"/>
              </a:ext>
            </a:extLst>
          </p:cNvPr>
          <p:cNvSpPr txBox="1"/>
          <p:nvPr/>
        </p:nvSpPr>
        <p:spPr>
          <a:xfrm>
            <a:off x="8294138" y="2858892"/>
            <a:ext cx="3460981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zdravotnický informační portál zahrnuje samostatnou sekci „Datové zpravodajství“, které agendu podkladů pro dohodovací řízení nese (datová agenda č. 62)</a:t>
            </a:r>
            <a:endParaRPr kumimoji="0" lang="cs-CZ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918CF1F1-46E5-2CF4-342B-BC3D4F94E394}"/>
              </a:ext>
            </a:extLst>
          </p:cNvPr>
          <p:cNvSpPr txBox="1"/>
          <p:nvPr/>
        </p:nvSpPr>
        <p:spPr>
          <a:xfrm>
            <a:off x="803756" y="1098310"/>
            <a:ext cx="100182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3"/>
              </a:rPr>
              <a:t>https://www.nzip.cz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Šipka: doprava 8">
            <a:extLst>
              <a:ext uri="{FF2B5EF4-FFF2-40B4-BE49-F238E27FC236}">
                <a16:creationId xmlns:a16="http://schemas.microsoft.com/office/drawing/2014/main" id="{B79945A2-1767-2F31-0074-9173714BCBB4}"/>
              </a:ext>
            </a:extLst>
          </p:cNvPr>
          <p:cNvSpPr/>
          <p:nvPr/>
        </p:nvSpPr>
        <p:spPr>
          <a:xfrm>
            <a:off x="7303537" y="3504911"/>
            <a:ext cx="834852" cy="101109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30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C05DD-38B8-10C4-E174-5BEFCC794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textu 4">
            <a:extLst>
              <a:ext uri="{FF2B5EF4-FFF2-40B4-BE49-F238E27FC236}">
                <a16:creationId xmlns:a16="http://schemas.microsoft.com/office/drawing/2014/main" id="{D9D3A73D-F031-FE92-5448-A6A3DFDC50D9}"/>
              </a:ext>
            </a:extLst>
          </p:cNvPr>
          <p:cNvSpPr txBox="1">
            <a:spLocks/>
          </p:cNvSpPr>
          <p:nvPr/>
        </p:nvSpPr>
        <p:spPr>
          <a:xfrm>
            <a:off x="209592" y="4575392"/>
            <a:ext cx="7778848" cy="834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Přehled dostupných datových souhrnů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hlavních dimenzí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08745C9A-12B6-EFDA-6FAB-FB7E4C39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0854" y="0"/>
            <a:ext cx="2289061" cy="58996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6F64132D-CC5B-AAB4-9C7A-D82CA7CAE3E3}"/>
              </a:ext>
            </a:extLst>
          </p:cNvPr>
          <p:cNvSpPr txBox="1"/>
          <p:nvPr/>
        </p:nvSpPr>
        <p:spPr>
          <a:xfrm>
            <a:off x="127591" y="6147505"/>
            <a:ext cx="7159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Podpořeno projektem </a:t>
            </a:r>
            <a:r>
              <a:rPr kumimoji="0" lang="cs-CZ" sz="14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(CZ.03.02.02/00/22_046/0002180). 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94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157423" y="179898"/>
            <a:ext cx="8339791" cy="6393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Kde otevřená data najdete: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Národní zdravotnický informační portál (NZIP)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1D0AB041-AFAA-DFCC-13ED-627FD84C70D9}"/>
              </a:ext>
            </a:extLst>
          </p:cNvPr>
          <p:cNvSpPr txBox="1"/>
          <p:nvPr/>
        </p:nvSpPr>
        <p:spPr>
          <a:xfrm>
            <a:off x="157423" y="1176379"/>
            <a:ext cx="70068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zdravotnický informační systém je dostupný on-line v samostatné sekci DATOVÉ ZPRAVODAJSTVÍ na Národním zdravotnickém informačním portálu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https://www.nzip.cz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D11EBBC-FFB0-9EB4-FDED-A677F0F9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442" t="25427" r="19505" b="5427"/>
          <a:stretch/>
        </p:blipFill>
        <p:spPr>
          <a:xfrm>
            <a:off x="7091" y="2449472"/>
            <a:ext cx="7146561" cy="4408528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CE751D64-F9D3-C9FC-8852-47AD7F9C5E41}"/>
              </a:ext>
            </a:extLst>
          </p:cNvPr>
          <p:cNvSpPr/>
          <p:nvPr/>
        </p:nvSpPr>
        <p:spPr>
          <a:xfrm>
            <a:off x="5305646" y="4397897"/>
            <a:ext cx="1848006" cy="5143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596DA989-2110-453D-23E8-A7322367A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516" y="854435"/>
            <a:ext cx="2265535" cy="175414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42D33FE4-8F96-3597-8A67-EBFFF44DE217}"/>
              </a:ext>
            </a:extLst>
          </p:cNvPr>
          <p:cNvSpPr txBox="1"/>
          <p:nvPr/>
        </p:nvSpPr>
        <p:spPr>
          <a:xfrm>
            <a:off x="7363082" y="4397897"/>
            <a:ext cx="4663354" cy="40011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https://www.nzip.cz/dohodovaci-rizeni</a:t>
            </a:r>
          </a:p>
        </p:txBody>
      </p:sp>
      <p:sp>
        <p:nvSpPr>
          <p:cNvPr id="6" name="Šipka: dolů 5">
            <a:extLst>
              <a:ext uri="{FF2B5EF4-FFF2-40B4-BE49-F238E27FC236}">
                <a16:creationId xmlns:a16="http://schemas.microsoft.com/office/drawing/2014/main" id="{A3A6A8A3-D185-B066-D7DE-12914540D863}"/>
              </a:ext>
            </a:extLst>
          </p:cNvPr>
          <p:cNvSpPr/>
          <p:nvPr/>
        </p:nvSpPr>
        <p:spPr>
          <a:xfrm>
            <a:off x="9248773" y="5026475"/>
            <a:ext cx="1000545" cy="128759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682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FB6A2-AB8E-235B-83A5-055D6C256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>
            <a:extLst>
              <a:ext uri="{FF2B5EF4-FFF2-40B4-BE49-F238E27FC236}">
                <a16:creationId xmlns:a16="http://schemas.microsoft.com/office/drawing/2014/main" id="{863DEA6B-8C95-B962-0663-3CC86D06EAB8}"/>
              </a:ext>
            </a:extLst>
          </p:cNvPr>
          <p:cNvSpPr txBox="1">
            <a:spLocks/>
          </p:cNvSpPr>
          <p:nvPr/>
        </p:nvSpPr>
        <p:spPr>
          <a:xfrm>
            <a:off x="157424" y="179898"/>
            <a:ext cx="4210262" cy="6393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Kde otevřená data najdete: Národní zdravotnický informační portál (NZIP)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0B5BB04E-E359-1105-245E-87B41A9B4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95" y="2603584"/>
            <a:ext cx="2265535" cy="1754140"/>
          </a:xfrm>
          <a:prstGeom prst="rect">
            <a:avLst/>
          </a:prstGeom>
        </p:spPr>
      </p:pic>
      <p:pic>
        <p:nvPicPr>
          <p:cNvPr id="8" name="Obrázek 7" descr="Obsah obrázku text, elektronika, snímek obrazovky, software&#10;&#10;Obsah generovaný pomocí AI může být nesprávný.">
            <a:extLst>
              <a:ext uri="{FF2B5EF4-FFF2-40B4-BE49-F238E27FC236}">
                <a16:creationId xmlns:a16="http://schemas.microsoft.com/office/drawing/2014/main" id="{B1B9415B-09FF-358B-8A38-FE1E155B05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802" t="9378" r="19313" b="5348"/>
          <a:stretch>
            <a:fillRect/>
          </a:stretch>
        </p:blipFill>
        <p:spPr>
          <a:xfrm>
            <a:off x="4367685" y="293915"/>
            <a:ext cx="7666892" cy="5848140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C60A40CC-7F10-3A78-F6B7-6D39271E7BDD}"/>
              </a:ext>
            </a:extLst>
          </p:cNvPr>
          <p:cNvSpPr txBox="1"/>
          <p:nvPr/>
        </p:nvSpPr>
        <p:spPr>
          <a:xfrm>
            <a:off x="6495525" y="179898"/>
            <a:ext cx="4663354" cy="40011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https://www.nzip.cz/dohodovaci-rizeni</a:t>
            </a:r>
          </a:p>
        </p:txBody>
      </p:sp>
    </p:spTree>
    <p:extLst>
      <p:ext uri="{BB962C8B-B14F-4D97-AF65-F5344CB8AC3E}">
        <p14:creationId xmlns:p14="http://schemas.microsoft.com/office/powerpoint/2010/main" val="2724120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3FE41-67FE-0E73-B5CA-11B660015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19275863-50CD-C3A2-D10E-1AFFEB8CD8A8}"/>
              </a:ext>
            </a:extLst>
          </p:cNvPr>
          <p:cNvSpPr txBox="1"/>
          <p:nvPr/>
        </p:nvSpPr>
        <p:spPr>
          <a:xfrm>
            <a:off x="175272" y="29447"/>
            <a:ext cx="110844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Jaká data pro dohodovací řízení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2026 otevíráme?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4186683-B310-AE94-07E6-2E4A411EE9C4}"/>
              </a:ext>
            </a:extLst>
          </p:cNvPr>
          <p:cNvSpPr txBox="1"/>
          <p:nvPr/>
        </p:nvSpPr>
        <p:spPr>
          <a:xfrm>
            <a:off x="756937" y="1001686"/>
            <a:ext cx="32556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S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Dimenzí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665086A-2867-BAA5-4E15-71C34760F944}"/>
              </a:ext>
            </a:extLst>
          </p:cNvPr>
          <p:cNvSpPr txBox="1"/>
          <p:nvPr/>
        </p:nvSpPr>
        <p:spPr>
          <a:xfrm>
            <a:off x="6944519" y="1115855"/>
            <a:ext cx="50722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S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53 Datových sad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Šipka: doprava 4">
            <a:extLst>
              <a:ext uri="{FF2B5EF4-FFF2-40B4-BE49-F238E27FC236}">
                <a16:creationId xmlns:a16="http://schemas.microsoft.com/office/drawing/2014/main" id="{2FD44429-DE82-90AC-BEF4-01A5B960F332}"/>
              </a:ext>
            </a:extLst>
          </p:cNvPr>
          <p:cNvSpPr/>
          <p:nvPr/>
        </p:nvSpPr>
        <p:spPr>
          <a:xfrm>
            <a:off x="4594267" y="1553433"/>
            <a:ext cx="2170443" cy="65518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Nadpis 4">
            <a:extLst>
              <a:ext uri="{FF2B5EF4-FFF2-40B4-BE49-F238E27FC236}">
                <a16:creationId xmlns:a16="http://schemas.microsoft.com/office/drawing/2014/main" id="{616C77B9-831E-6448-AC75-8D4DD819B11C}"/>
              </a:ext>
            </a:extLst>
          </p:cNvPr>
          <p:cNvSpPr txBox="1">
            <a:spLocks/>
          </p:cNvSpPr>
          <p:nvPr/>
        </p:nvSpPr>
        <p:spPr>
          <a:xfrm>
            <a:off x="3262692" y="3002762"/>
            <a:ext cx="8835523" cy="32932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1. Ceny a objemy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2. Vývoj personálních nákladů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3. Nákladová struktura poskytovatelů zdravotních služeb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4. Seznam výkonů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5. Struktura pojištěnců a náklady zdravotních pojišťoven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6. Produkce a náklady segmentu lůžkové péče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7. Produkce a náklady komunitních ošetřovatelských služeb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DIMENZE 8. Produkce a náklady jednodenní péče</a:t>
            </a:r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27E2C18D-92A0-9CBD-D416-69C8FB9A7401}"/>
              </a:ext>
            </a:extLst>
          </p:cNvPr>
          <p:cNvCxnSpPr>
            <a:cxnSpLocks/>
          </p:cNvCxnSpPr>
          <p:nvPr/>
        </p:nvCxnSpPr>
        <p:spPr>
          <a:xfrm>
            <a:off x="1266089" y="3034602"/>
            <a:ext cx="0" cy="151730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0496C05C-5E10-D8B3-6601-F84A89A5A5E4}"/>
              </a:ext>
            </a:extLst>
          </p:cNvPr>
          <p:cNvCxnSpPr>
            <a:cxnSpLocks/>
          </p:cNvCxnSpPr>
          <p:nvPr/>
        </p:nvCxnSpPr>
        <p:spPr>
          <a:xfrm flipH="1">
            <a:off x="1266089" y="4551903"/>
            <a:ext cx="159601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D6C5ED94-10BD-E3B4-5699-F9FEAF91C46D}"/>
              </a:ext>
            </a:extLst>
          </p:cNvPr>
          <p:cNvCxnSpPr>
            <a:cxnSpLocks/>
          </p:cNvCxnSpPr>
          <p:nvPr/>
        </p:nvCxnSpPr>
        <p:spPr>
          <a:xfrm flipH="1">
            <a:off x="374548" y="4551903"/>
            <a:ext cx="891540" cy="114851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C2DBB9A-A70E-9164-289A-853EB40B7F5D}"/>
              </a:ext>
            </a:extLst>
          </p:cNvPr>
          <p:cNvSpPr txBox="1"/>
          <p:nvPr/>
        </p:nvSpPr>
        <p:spPr>
          <a:xfrm rot="18507497">
            <a:off x="-309171" y="4823807"/>
            <a:ext cx="181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Predikce potřeb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072D8121-E59C-18A2-351E-ECB362CA07FB}"/>
              </a:ext>
            </a:extLst>
          </p:cNvPr>
          <p:cNvSpPr txBox="1"/>
          <p:nvPr/>
        </p:nvSpPr>
        <p:spPr>
          <a:xfrm>
            <a:off x="1489080" y="4162448"/>
            <a:ext cx="181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Infrastruktura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8A917A06-0529-9D3F-1703-AC0D75D9C1D9}"/>
              </a:ext>
            </a:extLst>
          </p:cNvPr>
          <p:cNvSpPr txBox="1"/>
          <p:nvPr/>
        </p:nvSpPr>
        <p:spPr>
          <a:xfrm>
            <a:off x="1047782" y="4856013"/>
            <a:ext cx="181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F7885955-27FD-298A-B072-B1D30FFAA19F}"/>
              </a:ext>
            </a:extLst>
          </p:cNvPr>
          <p:cNvSpPr txBox="1"/>
          <p:nvPr/>
        </p:nvSpPr>
        <p:spPr>
          <a:xfrm>
            <a:off x="555944" y="5322134"/>
            <a:ext cx="181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Výkon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EF2BC856-78A8-6AE0-451F-8209B96DC905}"/>
              </a:ext>
            </a:extLst>
          </p:cNvPr>
          <p:cNvSpPr txBox="1"/>
          <p:nvPr/>
        </p:nvSpPr>
        <p:spPr>
          <a:xfrm>
            <a:off x="358928" y="2556222"/>
            <a:ext cx="181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Náklady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687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C6AB5-1C8C-DF25-B12D-54D648637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C1097440-E383-3901-8296-F8CB5CC2F8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1. Ceny a objemy 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B30098A2-C911-D279-CA00-C7A8B89C9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94666"/>
              </p:ext>
            </p:extLst>
          </p:nvPr>
        </p:nvGraphicFramePr>
        <p:xfrm>
          <a:off x="223441" y="858839"/>
          <a:ext cx="10118012" cy="5832216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48000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978067">
                <a:tc rowSpan="6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1.1 </a:t>
                      </a:r>
                      <a:r>
                        <a:rPr lang="cs-CZ" sz="2000" b="0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Centrové</a:t>
                      </a:r>
                      <a:r>
                        <a:rPr lang="cs-CZ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 léky</a:t>
                      </a:r>
                      <a:endParaRPr lang="cs-CZ" sz="20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Celkové náklady na </a:t>
                      </a:r>
                      <a:r>
                        <a:rPr lang="cs-CZ" sz="1600" b="1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centrové</a:t>
                      </a:r>
                      <a:r>
                        <a:rPr lang="cs-CZ" sz="16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 léky za předchozí kalendářní roky, vývoj úhrad a objemu péče (</a:t>
                      </a:r>
                      <a:r>
                        <a:rPr lang="cs-CZ" sz="1600" b="1" i="0" u="none" strike="noStrike" noProof="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člověko</a:t>
                      </a:r>
                      <a:r>
                        <a:rPr lang="cs-CZ" sz="16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-měsíce na léčbě, počet léčených UOP) za jednotlivé segmenty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</a:txBody>
                  <a:tcPr marL="6836" marR="6836" marT="68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916937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1.2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Genové a personalizované kurativní terapie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Celkové náklady za předchozí kalendářní roky.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</a:txBody>
                  <a:tcPr marL="6836" marR="6836" marT="68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58887"/>
                  </a:ext>
                </a:extLst>
              </a:tr>
              <a:tr h="73354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36" marR="6836" marT="68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1.3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4"/>
                        </a:rPr>
                        <a:t>Prostředky zdravotnické techniky (zvlášť účtovaný materiál)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​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Hodnoty vykázaného zvlášť účtovaného materiálu v Kč za poslední sledované období, včetně počtu balení a UOP. Kategorizace dle číselníku ZP. Výstup dle předepisujícího IČZ.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</a:txBody>
                  <a:tcPr marL="6836" marR="6836" marT="68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09319"/>
                  </a:ext>
                </a:extLst>
              </a:tr>
              <a:tr h="97806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36" marR="6836" marT="68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1.4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5"/>
                        </a:rPr>
                        <a:t>Přístroje ​(výpočetní tomografie, magnetická rezonance, další)​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Identifikátory o vybraných přístrojích. V rámci aktualizace bude přidána informace o  návaznosti na data o výkonech a personálních kapacitách z dalších registrů počátkem roku 2026. </a:t>
                      </a: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 Zdroj dat: nyní výkaz T, při aktualizaci  NRPZS, NRHZS, NRZP</a:t>
                      </a:r>
                    </a:p>
                  </a:txBody>
                  <a:tcPr marL="6836" marR="6836" marT="68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728199"/>
                  </a:ext>
                </a:extLst>
              </a:tr>
              <a:tr h="7335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1.5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2000" b="0" i="0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6"/>
                        </a:rPr>
                        <a:t>Prostředky zdravotnické techniky (poukaz)​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Hodnoty vykázaných PZT na poukazech v Kč za poslední sledované období, včetně počtu balení a UOP. Kategorizace dle číselníku ZP. Výstup dle předepisujícího IČZ.</a:t>
                      </a:r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</a:txBody>
                  <a:tcPr marL="6836" marR="6836" marT="68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015792"/>
                  </a:ext>
                </a:extLst>
              </a:tr>
              <a:tr h="7335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36" marR="6836" marT="68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1.6 </a:t>
                      </a:r>
                      <a:r>
                        <a:rPr lang="cs-CZ" sz="2000" b="0" i="0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7"/>
                        </a:rPr>
                        <a:t>Léčivé přípravky (hromadně vyráběné léčivé přípravky)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Hodnoty vykázaných hromadně vyráběných léčivých přípravků v Kč za poslední sledované období, včetně počtu balení a UOP. Kategorizace dle ATC  skupin. Výstup dle předepisujícího IČZ.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</a:txBody>
                  <a:tcPr marL="6836" marR="6836" marT="68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224903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38EFA9AC-53FC-8BE4-A73E-E576A0F8BC1A}"/>
              </a:ext>
            </a:extLst>
          </p:cNvPr>
          <p:cNvSpPr txBox="1"/>
          <p:nvPr/>
        </p:nvSpPr>
        <p:spPr>
          <a:xfrm>
            <a:off x="10421114" y="854509"/>
            <a:ext cx="168715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87A6B55B-B988-9F14-15B7-3754806D63D2}"/>
              </a:ext>
            </a:extLst>
          </p:cNvPr>
          <p:cNvSpPr txBox="1"/>
          <p:nvPr/>
        </p:nvSpPr>
        <p:spPr>
          <a:xfrm>
            <a:off x="10407974" y="2799077"/>
            <a:ext cx="168715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82E64F38-76A0-E5B7-9E2B-DA296F4AC7ED}"/>
              </a:ext>
            </a:extLst>
          </p:cNvPr>
          <p:cNvSpPr txBox="1"/>
          <p:nvPr/>
        </p:nvSpPr>
        <p:spPr>
          <a:xfrm>
            <a:off x="10442578" y="4736144"/>
            <a:ext cx="168715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E20D19A8-CFC1-EB8F-94C7-7DB3A314C38B}"/>
              </a:ext>
            </a:extLst>
          </p:cNvPr>
          <p:cNvSpPr txBox="1"/>
          <p:nvPr/>
        </p:nvSpPr>
        <p:spPr>
          <a:xfrm>
            <a:off x="10442578" y="5728265"/>
            <a:ext cx="168715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1F89349F-F220-527C-BEB0-B8C11818E03D}"/>
              </a:ext>
            </a:extLst>
          </p:cNvPr>
          <p:cNvSpPr txBox="1"/>
          <p:nvPr/>
        </p:nvSpPr>
        <p:spPr>
          <a:xfrm>
            <a:off x="10407973" y="3751524"/>
            <a:ext cx="168715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8.12.2025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920B92C-9BF0-45E8-B6A6-AEB0B6D31C4C}"/>
              </a:ext>
            </a:extLst>
          </p:cNvPr>
          <p:cNvSpPr txBox="1"/>
          <p:nvPr/>
        </p:nvSpPr>
        <p:spPr>
          <a:xfrm>
            <a:off x="10421113" y="1846630"/>
            <a:ext cx="168715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10.2.2025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724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1. Ceny a objemy 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922258"/>
              </p:ext>
            </p:extLst>
          </p:nvPr>
        </p:nvGraphicFramePr>
        <p:xfrm>
          <a:off x="212709" y="1062754"/>
          <a:ext cx="10118010" cy="2151844"/>
        </p:xfrm>
        <a:graphic>
          <a:graphicData uri="http://schemas.openxmlformats.org/drawingml/2006/table">
            <a:tbl>
              <a:tblPr/>
              <a:tblGrid>
                <a:gridCol w="1237995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5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48000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957930">
                <a:tc rowSpan="2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100"/>
                        </a:lnSpc>
                        <a:buNone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1.7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Léčivé přípravky (individuálně připravované léčivé přípravky)​</a:t>
                      </a:r>
                      <a:endParaRPr lang="en-US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531"/>
                        </a:lnSpc>
                        <a:buNone/>
                      </a:pPr>
                      <a:r>
                        <a:rPr lang="cs-CZ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Hodnoty vykázaných individuálně vyráběných léčivých přípravků v Kč za poslední sledované období, včetně počtu balení a UOP. Kategorizace dle číselníku ZP. Výstup dle předepisujícího IČZ.</a:t>
                      </a:r>
                      <a:endParaRPr lang="cs-CZ" sz="1600" b="0" i="0" u="none" strike="noStrike" noProof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  <a:p>
                      <a:pPr lvl="0" algn="l">
                        <a:lnSpc>
                          <a:spcPts val="1531"/>
                        </a:lnSpc>
                        <a:buNone/>
                      </a:pPr>
                      <a:r>
                        <a:rPr lang="cs-CZ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1071369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100"/>
                        </a:lnSpc>
                        <a:buNone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1.8 </a:t>
                      </a:r>
                      <a:r>
                        <a:rPr lang="cs-CZ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3"/>
                        </a:rPr>
                        <a:t>Recepty a poukazy dle předepisujícího oboru péče</a:t>
                      </a:r>
                      <a:endParaRPr lang="en-US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1725"/>
                        </a:lnSpc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Hodnoty léků a PZT v Kč z receptů a poukazů za poslední sledované období. Rozdělení dle předepisujícího oboru péče.</a:t>
                      </a:r>
                    </a:p>
                    <a:p>
                      <a:pPr lvl="0" algn="l">
                        <a:lnSpc>
                          <a:spcPts val="1725"/>
                        </a:lnSpc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 </a:t>
                      </a:r>
                    </a:p>
                    <a:p>
                      <a:pPr lvl="0" algn="l">
                        <a:buNone/>
                      </a:pPr>
                      <a:endParaRPr lang="cs-CZ" sz="1600" b="1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58887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ED9276F9-7329-884D-11B8-125879FACC7B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0775A5E-B02E-CDF3-4986-1FCC4EC2AF6C}"/>
              </a:ext>
            </a:extLst>
          </p:cNvPr>
          <p:cNvSpPr txBox="1"/>
          <p:nvPr/>
        </p:nvSpPr>
        <p:spPr>
          <a:xfrm>
            <a:off x="452673" y="3648547"/>
            <a:ext cx="10230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/>
              <a:t>Další již publikované datové sady v rámci NZIP:</a:t>
            </a:r>
          </a:p>
          <a:p>
            <a:endParaRPr lang="cs-CZ"/>
          </a:p>
          <a:p>
            <a:r>
              <a:rPr lang="cs-CZ">
                <a:hlinkClick r:id="rId5"/>
              </a:rPr>
              <a:t>Prostředky zdravotnické techniky</a:t>
            </a:r>
            <a:endParaRPr lang="cs-CZ"/>
          </a:p>
          <a:p>
            <a:endParaRPr lang="cs-CZ"/>
          </a:p>
          <a:p>
            <a:r>
              <a:rPr lang="cs-CZ">
                <a:hlinkClick r:id="rId6"/>
              </a:rPr>
              <a:t>Vykázané hromadně vyráběné léčivé přípravky v rámci veřejného zdravotního pojištění</a:t>
            </a:r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2AA97040-131C-74A0-E6E4-417C20CAAA93}"/>
              </a:ext>
            </a:extLst>
          </p:cNvPr>
          <p:cNvSpPr txBox="1"/>
          <p:nvPr/>
        </p:nvSpPr>
        <p:spPr>
          <a:xfrm>
            <a:off x="10442573" y="1062754"/>
            <a:ext cx="167641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8.11.2025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C3AED013-7206-3A1C-B343-306CD4E72442}"/>
              </a:ext>
            </a:extLst>
          </p:cNvPr>
          <p:cNvSpPr txBox="1"/>
          <p:nvPr/>
        </p:nvSpPr>
        <p:spPr>
          <a:xfrm>
            <a:off x="10431846" y="2138676"/>
            <a:ext cx="167641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3656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2. Personální zabezpečení 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594472"/>
              </p:ext>
            </p:extLst>
          </p:nvPr>
        </p:nvGraphicFramePr>
        <p:xfrm>
          <a:off x="212709" y="1062754"/>
          <a:ext cx="10086851" cy="4897308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1469876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2.1 </a:t>
                      </a:r>
                      <a:r>
                        <a:rPr lang="cs-CZ" sz="2000" b="0" i="0" u="none" strike="noStrike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</a:rPr>
                        <a:t>Vývoj průměrných platů, mezd a úvazků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Vývoj průměrných platů a mezd v členění dle typu zdravotnických pracovníků (lékaři, sestry, ostatní NLZP) v trendu za předchozí roky. </a:t>
                      </a:r>
                    </a:p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Kategorizace dle typu poskytovatele (segmentu péče).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 </a:t>
                      </a: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sym typeface="Wingdings" panose="05000000000000000000" pitchFamily="2" charset="2"/>
                        </a:rPr>
                        <a:t>&lt;-&gt; NRZP</a:t>
                      </a: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), společně s vývojem úvazkové kapacity, resortní statistická šetření (E201, E301, E401)</a:t>
                      </a:r>
                    </a:p>
                    <a:p>
                      <a:pPr marL="0" indent="0" algn="l" fontAlgn="b">
                        <a:buFont typeface="Wingdings" panose="05000000000000000000" pitchFamily="2" charset="2"/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Výstupy:</a:t>
                      </a:r>
                    </a:p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2.1.1 Odměňování  - platy a mzdy</a:t>
                      </a:r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2.1.2 Kapacity - úvazky</a:t>
                      </a:r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MPSV (systém ISPV)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2.2 </a:t>
                      </a:r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Kontrolní data informačního systému o průměrném výdělku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cs-CZ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Šetření ISPV je do Programu statistických zjišťování zařazeno nově od roku 2024 jako Pololetní šetření o průměrném výdělku.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Zdroj dat: Informační systém o průměrném výdělku (ISPV)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Výstupy: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4"/>
                        </a:rPr>
                        <a:t>2.2.1 Odměňování mzdy</a:t>
                      </a:r>
                      <a:endParaRPr lang="cs-CZ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5"/>
                        </a:rPr>
                        <a:t>2.2.2 Odměňování platy</a:t>
                      </a:r>
                      <a:endParaRPr lang="cs-CZ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lang="cs-CZ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7411087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2.3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6"/>
                        </a:rPr>
                        <a:t>Věková struktura zdravotnických pracovníků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Počet zdravotnických pracovníků ve fyzických osobách dle věkových skupin (lékaři, sestry, ostatní NLZP). </a:t>
                      </a:r>
                    </a:p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Kategorizace dle typu poskytovatele (segmentu péče).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</a:t>
                      </a: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sym typeface="Wingdings" panose="05000000000000000000" pitchFamily="2" charset="2"/>
                        </a:rPr>
                        <a:t>NRZP</a:t>
                      </a: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1237376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F9F66CC0-93DF-1D61-BC8E-A0856A6D65C6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D2551CAE-E9C1-542F-73EA-7D165E313773}"/>
              </a:ext>
            </a:extLst>
          </p:cNvPr>
          <p:cNvSpPr txBox="1"/>
          <p:nvPr/>
        </p:nvSpPr>
        <p:spPr>
          <a:xfrm>
            <a:off x="10431841" y="1155696"/>
            <a:ext cx="164627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25.11.2025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E4040B06-23D5-DA13-D65F-15F03EF6DAD9}"/>
              </a:ext>
            </a:extLst>
          </p:cNvPr>
          <p:cNvSpPr txBox="1"/>
          <p:nvPr/>
        </p:nvSpPr>
        <p:spPr>
          <a:xfrm>
            <a:off x="10431841" y="2206057"/>
            <a:ext cx="164627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A840C845-5414-7446-4CD3-A4ABA7AA2E89}"/>
              </a:ext>
            </a:extLst>
          </p:cNvPr>
          <p:cNvSpPr txBox="1"/>
          <p:nvPr/>
        </p:nvSpPr>
        <p:spPr>
          <a:xfrm>
            <a:off x="10431840" y="3429000"/>
            <a:ext cx="164627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31.6.2025, aktualizováno 11.2.2026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A81D67E0-8D1F-E918-896D-D01A722F3F6F}"/>
              </a:ext>
            </a:extLst>
          </p:cNvPr>
          <p:cNvSpPr txBox="1"/>
          <p:nvPr/>
        </p:nvSpPr>
        <p:spPr>
          <a:xfrm>
            <a:off x="10431839" y="4980087"/>
            <a:ext cx="164627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31.12.2024, aktualizováno 6.11.2025</a:t>
            </a:r>
            <a:endParaRPr lang="cs-CZ" sz="12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0737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textu 4">
            <a:extLst>
              <a:ext uri="{FF2B5EF4-FFF2-40B4-BE49-F238E27FC236}">
                <a16:creationId xmlns:a16="http://schemas.microsoft.com/office/drawing/2014/main" id="{ADCFD19B-07ED-A360-21D2-5C24738EA26B}"/>
              </a:ext>
            </a:extLst>
          </p:cNvPr>
          <p:cNvSpPr txBox="1">
            <a:spLocks/>
          </p:cNvSpPr>
          <p:nvPr/>
        </p:nvSpPr>
        <p:spPr>
          <a:xfrm>
            <a:off x="279930" y="4394522"/>
            <a:ext cx="9602158" cy="834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ÚVOD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  <a:r>
              <a:rPr kumimoji="0" lang="cs-CZ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etodika</a:t>
            </a: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formát publikace dat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E898CE96-F818-E3AD-2C3D-F967AEBA7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0854" y="0"/>
            <a:ext cx="2289061" cy="58996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8BFEFB11-9CCC-5BD2-62BB-BAB2D79D097F}"/>
              </a:ext>
            </a:extLst>
          </p:cNvPr>
          <p:cNvSpPr txBox="1"/>
          <p:nvPr/>
        </p:nvSpPr>
        <p:spPr>
          <a:xfrm>
            <a:off x="127591" y="6147505"/>
            <a:ext cx="7159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Podpořeno projektem </a:t>
            </a:r>
            <a:r>
              <a:rPr kumimoji="0" lang="cs-CZ" sz="14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(CZ.03.02.02/00/22_046/0002180). 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49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2. Personální zabezpečení 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F9F66CC0-93DF-1D61-BC8E-A0856A6D65C6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8185319-1CAE-5719-393B-08D08279D51C}"/>
              </a:ext>
            </a:extLst>
          </p:cNvPr>
          <p:cNvSpPr txBox="1"/>
          <p:nvPr/>
        </p:nvSpPr>
        <p:spPr>
          <a:xfrm>
            <a:off x="212709" y="914401"/>
            <a:ext cx="102304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Další již publikované datové sady v rámci NZIP:</a:t>
            </a:r>
          </a:p>
          <a:p>
            <a:endParaRPr lang="cs-CZ" b="1" dirty="0"/>
          </a:p>
          <a:p>
            <a:r>
              <a:rPr lang="cs-CZ" dirty="0">
                <a:hlinkClick r:id="rId3"/>
              </a:rPr>
              <a:t>Personální kapacity ve zdravotnictví</a:t>
            </a:r>
            <a:endParaRPr lang="cs-CZ" dirty="0"/>
          </a:p>
          <a:p>
            <a:endParaRPr lang="cs-CZ" b="1" dirty="0"/>
          </a:p>
          <a:p>
            <a:r>
              <a:rPr lang="cs-CZ" dirty="0">
                <a:hlinkClick r:id="rId4"/>
              </a:rPr>
              <a:t>Personální kapacity ve zdravotnictví: analytické studie</a:t>
            </a:r>
            <a:endParaRPr lang="cs-CZ" b="1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9007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3. Produkce a náklady poskytovatelů nelůžkové péče</a:t>
            </a:r>
            <a:endParaRPr lang="cs-CZ" sz="3200" b="1">
              <a:solidFill>
                <a:srgbClr val="D71440"/>
              </a:solidFill>
              <a:latin typeface="+mn-lt"/>
              <a:ea typeface="Calibri"/>
              <a:cs typeface="Calibri"/>
            </a:endParaRP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065108"/>
              </p:ext>
            </p:extLst>
          </p:nvPr>
        </p:nvGraphicFramePr>
        <p:xfrm>
          <a:off x="212710" y="781552"/>
          <a:ext cx="10086851" cy="3921948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1469876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3.1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Produkce poskytovatelů ZZS a přepravy pacientů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Produkce poskytovatelů ZZS a přepravy pacientů (náročnost, objem, počet UOP) – celkem a dle hlavních odborností.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</a:t>
                      </a:r>
                    </a:p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3.2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Produkce PZS ambulantní péče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Produkce poskytovatelů ambulantní péče vycházející z vykazovaných výkonů (náročnost, objem, počet UOP) – celkem a dle hlavních odborností. </a:t>
                      </a:r>
                    </a:p>
                    <a:p>
                      <a:pPr algn="l" fontAlgn="b"/>
                      <a:r>
                        <a:rPr lang="cs-CZ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</a:t>
                      </a:r>
                    </a:p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cs-CZ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7411087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3.3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Produkce </a:t>
                      </a:r>
                      <a:r>
                        <a:rPr lang="cs-CZ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v lékárnách a výdejnách</a:t>
                      </a:r>
                      <a:endParaRPr lang="cs-CZ" sz="20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lang="cs-CZ" sz="16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Frekvence signálních výkonů výdeje jednoho druhu léčivého přípravku, základní dispenzace a související administrativa a počty vykázaných receptů a poukazů.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706483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88934AFF-337E-8DB0-F841-91E9627770F1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88185DA6-42B7-CEA2-2E49-EE12B83A2E34}"/>
              </a:ext>
            </a:extLst>
          </p:cNvPr>
          <p:cNvSpPr txBox="1"/>
          <p:nvPr/>
        </p:nvSpPr>
        <p:spPr>
          <a:xfrm>
            <a:off x="10397247" y="992255"/>
            <a:ext cx="161664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Ve vývoji, bude publikováno </a:t>
            </a:r>
          </a:p>
          <a:p>
            <a:r>
              <a:rPr lang="cs-CZ" sz="1200" b="1" dirty="0">
                <a:solidFill>
                  <a:srgbClr val="FF0000"/>
                </a:solidFill>
              </a:rPr>
              <a:t>v Q2 roku 2026</a:t>
            </a:r>
            <a:endParaRPr lang="cs-CZ" sz="1200" b="1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28E93C32-9E6F-6895-9CB0-E4D1106E6EBF}"/>
              </a:ext>
            </a:extLst>
          </p:cNvPr>
          <p:cNvSpPr txBox="1"/>
          <p:nvPr/>
        </p:nvSpPr>
        <p:spPr>
          <a:xfrm>
            <a:off x="10431845" y="2248800"/>
            <a:ext cx="161664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6.11.2025 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0493BE5-3EA3-71BF-25C4-D64AAF2CF273}"/>
              </a:ext>
            </a:extLst>
          </p:cNvPr>
          <p:cNvSpPr txBox="1"/>
          <p:nvPr/>
        </p:nvSpPr>
        <p:spPr>
          <a:xfrm>
            <a:off x="10407295" y="3509384"/>
            <a:ext cx="161664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7.11.2025 </a:t>
            </a:r>
          </a:p>
        </p:txBody>
      </p:sp>
    </p:spTree>
    <p:extLst>
      <p:ext uri="{BB962C8B-B14F-4D97-AF65-F5344CB8AC3E}">
        <p14:creationId xmlns:p14="http://schemas.microsoft.com/office/powerpoint/2010/main" val="3461730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3. Produkce a náklady poskytovatelů nelůžkové péče</a:t>
            </a:r>
            <a:endParaRPr lang="cs-CZ" sz="320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751980"/>
              </p:ext>
            </p:extLst>
          </p:nvPr>
        </p:nvGraphicFramePr>
        <p:xfrm>
          <a:off x="212710" y="781552"/>
          <a:ext cx="10086851" cy="2445236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3.4 Zátěž vybraných poskytovatelů zdravotních služeb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Hodnocení zátěže vybraných PZS (personální zabezpečení,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kapitace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, struktura pojištěnců v kmeni, struktura péče).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</a:t>
                      </a:r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NZIS (NRHZS, NRPZS, NRZP)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Výstupy: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2"/>
                        </a:rPr>
                        <a:t>3.4.1 Praktický lékař pro dospělé</a:t>
                      </a:r>
                      <a:endParaRPr lang="cs-CZ" sz="16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3"/>
                        </a:rPr>
                        <a:t>3.4.2 Praktický lékař pro děti a dorost</a:t>
                      </a:r>
                      <a:endParaRPr lang="cs-CZ" sz="16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cs-CZ" sz="16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3.4.3 Stomatologové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3.4.4 Screeningy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cs-CZ" sz="16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3.4.5 Gynekologie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00227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8B4ED604-07B7-7464-5832-BADA7553FE08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C5C5FB9-DD26-CFF0-BE97-A4087AF00576}"/>
              </a:ext>
            </a:extLst>
          </p:cNvPr>
          <p:cNvSpPr txBox="1"/>
          <p:nvPr/>
        </p:nvSpPr>
        <p:spPr>
          <a:xfrm>
            <a:off x="365157" y="3429000"/>
            <a:ext cx="10230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Další již publikované datové sady v rámci NZIP:</a:t>
            </a:r>
          </a:p>
          <a:p>
            <a:endParaRPr lang="cs-CZ" dirty="0"/>
          </a:p>
          <a:p>
            <a:r>
              <a:rPr lang="cs-CZ" dirty="0">
                <a:hlinkClick r:id="rId5"/>
              </a:rPr>
              <a:t>Centrální evidence dat populačních preventivních programů</a:t>
            </a:r>
            <a:endParaRPr lang="cs-CZ" dirty="0"/>
          </a:p>
          <a:p>
            <a:endParaRPr lang="cs-CZ" dirty="0"/>
          </a:p>
          <a:p>
            <a:r>
              <a:rPr lang="cs-CZ" dirty="0">
                <a:hlinkClick r:id="rId6"/>
              </a:rPr>
              <a:t>Informační systém screeningu karcinomu tlustého střeva a konečníku</a:t>
            </a:r>
            <a:endParaRPr lang="cs-CZ" dirty="0"/>
          </a:p>
          <a:p>
            <a:endParaRPr lang="cs-CZ" dirty="0"/>
          </a:p>
          <a:p>
            <a:r>
              <a:rPr lang="cs-CZ" dirty="0">
                <a:hlinkClick r:id="rId7"/>
              </a:rPr>
              <a:t>Informační systém screeningu karcinomu hrdla děložního</a:t>
            </a:r>
            <a:endParaRPr lang="cs-CZ" dirty="0"/>
          </a:p>
          <a:p>
            <a:endParaRPr lang="cs-CZ" dirty="0"/>
          </a:p>
          <a:p>
            <a:r>
              <a:rPr lang="cs-CZ" dirty="0">
                <a:hlinkClick r:id="rId8"/>
              </a:rPr>
              <a:t>Informační systém screeningu karcinomu prsu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11" name="TextovéPole 15">
            <a:extLst>
              <a:ext uri="{FF2B5EF4-FFF2-40B4-BE49-F238E27FC236}">
                <a16:creationId xmlns:a16="http://schemas.microsoft.com/office/drawing/2014/main" id="{690DCF36-29A1-AAD7-4194-BA7FC421BBB1}"/>
              </a:ext>
            </a:extLst>
          </p:cNvPr>
          <p:cNvSpPr txBox="1"/>
          <p:nvPr/>
        </p:nvSpPr>
        <p:spPr>
          <a:xfrm>
            <a:off x="9632940" y="2519980"/>
            <a:ext cx="1547445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Ve vývoji, bude publikováno v průběhu roku 2026</a:t>
            </a:r>
            <a:endParaRPr lang="cs-CZ" sz="1200" b="1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1C9CC77C-D3D0-5DDE-875A-AC0EA49133D3}"/>
              </a:ext>
            </a:extLst>
          </p:cNvPr>
          <p:cNvSpPr txBox="1"/>
          <p:nvPr/>
        </p:nvSpPr>
        <p:spPr>
          <a:xfrm>
            <a:off x="10486664" y="1611468"/>
            <a:ext cx="161664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23.1.2026</a:t>
            </a:r>
          </a:p>
        </p:txBody>
      </p:sp>
    </p:spTree>
    <p:extLst>
      <p:ext uri="{BB962C8B-B14F-4D97-AF65-F5344CB8AC3E}">
        <p14:creationId xmlns:p14="http://schemas.microsoft.com/office/powerpoint/2010/main" val="12807276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4. Seznam výkonů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953229"/>
              </p:ext>
            </p:extLst>
          </p:nvPr>
        </p:nvGraphicFramePr>
        <p:xfrm>
          <a:off x="212709" y="1146665"/>
          <a:ext cx="10086851" cy="2526175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4.1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Dopady plánovaných změn v seznamu výkonů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Modelace celkového dopadu změn - nové výkony, úpravy bodového ohodnocení stávajících výkonů, dopady změn frekvenčních a jiných omezení.</a:t>
                      </a:r>
                    </a:p>
                    <a:p>
                      <a:pPr algn="l" fontAlgn="b"/>
                      <a:r>
                        <a:rPr lang="cs-CZ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Podklad s modelací dopadů založený na analýze frekvence výkonů dle odbornosti pracoviště, IČZ a ZP, včetně počtu unikátních pacientů.</a:t>
                      </a:r>
                    </a:p>
                    <a:p>
                      <a:pPr algn="l" fontAlgn="b"/>
                      <a:r>
                        <a:rPr lang="cs-CZ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NRPZS, data MZD)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4.2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Nové výkony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Nově zařazované výkony včetně odhadu frekvence, počtu bodů a segmentu/odbornosti, ve které budou vykazovány.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MZD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128673"/>
                  </a:ext>
                </a:extLst>
              </a:tr>
            </a:tbl>
          </a:graphicData>
        </a:graphic>
      </p:graphicFrame>
      <p:sp>
        <p:nvSpPr>
          <p:cNvPr id="4" name="TextovéPole 15">
            <a:extLst>
              <a:ext uri="{FF2B5EF4-FFF2-40B4-BE49-F238E27FC236}">
                <a16:creationId xmlns:a16="http://schemas.microsoft.com/office/drawing/2014/main" id="{CC362F81-6262-2488-5875-ED460BCBC995}"/>
              </a:ext>
            </a:extLst>
          </p:cNvPr>
          <p:cNvSpPr txBox="1"/>
          <p:nvPr/>
        </p:nvSpPr>
        <p:spPr>
          <a:xfrm>
            <a:off x="10504911" y="1144299"/>
            <a:ext cx="1547445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Ve vývoji, bude publikováno v průběhu roku 2026 po dohodě s MZD</a:t>
            </a:r>
            <a:endParaRPr lang="cs-CZ" sz="1200" b="1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6" name="TextovéPole 15">
            <a:extLst>
              <a:ext uri="{FF2B5EF4-FFF2-40B4-BE49-F238E27FC236}">
                <a16:creationId xmlns:a16="http://schemas.microsoft.com/office/drawing/2014/main" id="{D9B956D5-72C9-E048-3A8E-919BA429FA03}"/>
              </a:ext>
            </a:extLst>
          </p:cNvPr>
          <p:cNvSpPr txBox="1"/>
          <p:nvPr/>
        </p:nvSpPr>
        <p:spPr>
          <a:xfrm>
            <a:off x="10504911" y="2841843"/>
            <a:ext cx="1547445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Ve vývoji, bude publikováno v průběhu roku 2026 po dohodě a MZD</a:t>
            </a:r>
            <a:endParaRPr lang="cs-CZ" sz="1200" b="1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B84767A-D35B-79DC-B1BB-F995F0472FC1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2482B38-7127-FD4B-40C6-C3491F28ABB7}"/>
              </a:ext>
            </a:extLst>
          </p:cNvPr>
          <p:cNvSpPr txBox="1"/>
          <p:nvPr/>
        </p:nvSpPr>
        <p:spPr>
          <a:xfrm>
            <a:off x="452673" y="3919691"/>
            <a:ext cx="10230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/>
              <a:t>Další již publikované datové sady v rámci NZIP:</a:t>
            </a:r>
          </a:p>
          <a:p>
            <a:endParaRPr lang="cs-CZ"/>
          </a:p>
          <a:p>
            <a:r>
              <a:rPr lang="cs-CZ">
                <a:hlinkClick r:id="rId3"/>
              </a:rPr>
              <a:t>Výkony zdravotní péče vykázané v rámci veřejného zdravotního pojištění</a:t>
            </a:r>
            <a:endParaRPr lang="cs-CZ"/>
          </a:p>
          <a:p>
            <a:endParaRPr lang="cs-CZ"/>
          </a:p>
          <a:p>
            <a:r>
              <a:rPr lang="cs-CZ">
                <a:hlinkClick r:id="rId4"/>
              </a:rPr>
              <a:t>Vykázané výkony zdravotní péče v rámci veřejného zdravotního pojištění u jednotlivých poskytovatelů zdravotních služeb</a:t>
            </a:r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7469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0448592" cy="577850"/>
          </a:xfrm>
        </p:spPr>
        <p:txBody>
          <a:bodyPr>
            <a:normAutofit fontScale="90000"/>
          </a:bodyPr>
          <a:lstStyle/>
          <a:p>
            <a:r>
              <a:rPr lang="cs-CZ" sz="3200" b="1" dirty="0">
                <a:solidFill>
                  <a:srgbClr val="D71440"/>
                </a:solidFill>
                <a:latin typeface="+mn-lt"/>
              </a:rPr>
              <a:t>DIMENZE 5. Struktura pojištěnců a náklady zdravotních pojišťoven 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03949"/>
              </p:ext>
            </p:extLst>
          </p:nvPr>
        </p:nvGraphicFramePr>
        <p:xfrm>
          <a:off x="212709" y="1062754"/>
          <a:ext cx="10086851" cy="4076990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 rowSpan="2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5.1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Struktura pojištěnců zdravotních pojišťoven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Datová sada se strukturou pojištěnců ZP za předchozí kalendářní rok (věkové kategorie, nákladovost, spádová oblast – regiony).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data MZD)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812459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5.2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Náklady zdravotních pojišťoven dle segmentů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​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Datová sada s náklady ZP za předchozí kalendářní rok dle hlavních segmentů péče. 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230375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5.3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Náklady za zdravotní služby pro účely přerozdělování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Datová sada s oceněnými zdravotními službami z nákladů ZP pro účely přerozdělování ve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v.z.p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(NRHZS)</a:t>
                      </a:r>
                    </a:p>
                    <a:p>
                      <a:pPr algn="l" fontAlgn="b"/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3115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5.4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2000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  <a:hlinkClick r:id="rId3"/>
                        </a:rPr>
                        <a:t>Základní sazby poskytovatelů akutní lůžkové péče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Datová sada s vývojem a výší základních sazeb mezi jednotlivými poskytovateli akutní lůžkové péče (ALP) a zdravotními pojišťovnami (ZP).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Údaje od zdravotních pojišťoven o úhradách za akutní lůžkovou péči a výši </a:t>
                      </a:r>
                      <a:r>
                        <a:rPr lang="cs-CZ" sz="16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casemixu</a:t>
                      </a: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předané Ministerstvu zdravotnictví ČR.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589402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CCFC78AC-D497-2D38-F161-C950948EF8B5}"/>
              </a:ext>
            </a:extLst>
          </p:cNvPr>
          <p:cNvSpPr txBox="1"/>
          <p:nvPr/>
        </p:nvSpPr>
        <p:spPr>
          <a:xfrm>
            <a:off x="10431840" y="3706177"/>
            <a:ext cx="1616642" cy="646331"/>
          </a:xfrm>
          <a:prstGeom prst="rect">
            <a:avLst/>
          </a:prstGeom>
          <a:solidFill>
            <a:srgbClr val="4472C4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31.12.2023</a:t>
            </a:r>
          </a:p>
          <a:p>
            <a:r>
              <a:rPr lang="cs-CZ" sz="1200" b="1" dirty="0">
                <a:solidFill>
                  <a:schemeClr val="bg1"/>
                </a:solidFill>
              </a:rPr>
              <a:t>Aktualizováno  25.2.2026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ovéPole 15">
            <a:extLst>
              <a:ext uri="{FF2B5EF4-FFF2-40B4-BE49-F238E27FC236}">
                <a16:creationId xmlns:a16="http://schemas.microsoft.com/office/drawing/2014/main" id="{1BC85073-1ED5-174A-E6B1-7D26C64B39B9}"/>
              </a:ext>
            </a:extLst>
          </p:cNvPr>
          <p:cNvSpPr txBox="1"/>
          <p:nvPr/>
        </p:nvSpPr>
        <p:spPr>
          <a:xfrm>
            <a:off x="10362428" y="959913"/>
            <a:ext cx="1616856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Ve vývoji, bude publikováno v únoru 2026 po konzultaci s MZD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9" name="TextovéPole 15">
            <a:extLst>
              <a:ext uri="{FF2B5EF4-FFF2-40B4-BE49-F238E27FC236}">
                <a16:creationId xmlns:a16="http://schemas.microsoft.com/office/drawing/2014/main" id="{2A08B43E-D420-DD27-0879-4370455105AF}"/>
              </a:ext>
            </a:extLst>
          </p:cNvPr>
          <p:cNvSpPr txBox="1"/>
          <p:nvPr/>
        </p:nvSpPr>
        <p:spPr>
          <a:xfrm>
            <a:off x="10431840" y="2727459"/>
            <a:ext cx="1547444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Ve vývoji, bude publikováno v druhé polovině 2026 po validaci ze strany ZP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7E7AE0D-1F5D-EBC2-61EE-CCF920241247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076F780-30D0-46E9-7066-CE99E0DC7B36}"/>
              </a:ext>
            </a:extLst>
          </p:cNvPr>
          <p:cNvSpPr txBox="1"/>
          <p:nvPr/>
        </p:nvSpPr>
        <p:spPr>
          <a:xfrm>
            <a:off x="10431840" y="1898439"/>
            <a:ext cx="161664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15.1.2026</a:t>
            </a:r>
          </a:p>
        </p:txBody>
      </p:sp>
    </p:spTree>
    <p:extLst>
      <p:ext uri="{BB962C8B-B14F-4D97-AF65-F5344CB8AC3E}">
        <p14:creationId xmlns:p14="http://schemas.microsoft.com/office/powerpoint/2010/main" val="2099040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6. Produkce a náklady segmentu lůžkové péče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155001"/>
              </p:ext>
            </p:extLst>
          </p:nvPr>
        </p:nvGraphicFramePr>
        <p:xfrm>
          <a:off x="212709" y="1062754"/>
          <a:ext cx="10086851" cy="5452784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 rowSpan="2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6.1 </a:t>
                      </a:r>
                      <a:r>
                        <a:rPr lang="cs-CZ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hlinkClick r:id="rId2"/>
                        </a:rPr>
                        <a:t>Počty hospitalizačních případů akutní lůžkové péče dle identifikačního čísla zařízení a klasifikačního systému CZ-DRG</a:t>
                      </a:r>
                      <a:endParaRPr lang="cs-CZ" sz="20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Produkce (počty HP,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casemix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) v segmentu akutní lůžkové péče.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 (NRHZS, NRPZS)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1332000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6.2</a:t>
                      </a:r>
                      <a:r>
                        <a:rPr lang="cs-CZ" sz="2000" b="1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 </a:t>
                      </a:r>
                      <a:r>
                        <a:rPr lang="cs-CZ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Produkce PZS lůžkové péče, lázní a ozdravoven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Náklady akutní lůžkové péče jako výstup sběrů dat CZ-DRG, extrapolace na celý segment akutní lůžkové péče.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 (NRHZS, Úložiště referenčních nemocnic CZ-DRG)</a:t>
                      </a:r>
                    </a:p>
                    <a:p>
                      <a:pPr marL="0" lvl="0" indent="0" algn="l"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Výstupy: </a:t>
                      </a:r>
                    </a:p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hlinkClick r:id="rId3"/>
                        </a:rPr>
                        <a:t>6.2.1 Nákladovost DRG skupin dle dat referenčních nemocnic</a:t>
                      </a:r>
                      <a:endParaRPr lang="cs-CZ" sz="16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hlinkClick r:id="rId4"/>
                        </a:rPr>
                        <a:t>6.2.2 Produkce PZS následné a dlouhodobé péče</a:t>
                      </a:r>
                      <a:endParaRPr lang="cs-CZ" sz="16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hlinkClick r:id="rId5"/>
                        </a:rPr>
                        <a:t>6.2.3 Produkce v lázních a ozdravovnách</a:t>
                      </a:r>
                      <a:endParaRPr lang="cs-CZ" sz="16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230375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6.3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hlinkClick r:id="rId6"/>
                        </a:rPr>
                        <a:t>Lůžkový fond akutní, následné a dlouhodobé péče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cs-CZ" sz="16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Struktura lůžkového fondu u PZS a jeho využití v segmentu akutní, následné a dlouhodobé péče.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8723822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cs-CZ" sz="2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6.4 </a:t>
                      </a:r>
                      <a:r>
                        <a:rPr lang="cs-CZ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Čekací lhůty na vybrané zdravotní služby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Čekací lhůty u poskytovatelů akutní lůžkové péče na vybrané zdravotní služby.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</a:t>
                      </a:r>
                    </a:p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2047662"/>
                  </a:ext>
                </a:extLst>
              </a:tr>
            </a:tbl>
          </a:graphicData>
        </a:graphic>
      </p:graphicFrame>
      <p:sp>
        <p:nvSpPr>
          <p:cNvPr id="9" name="TextovéPole 15">
            <a:extLst>
              <a:ext uri="{FF2B5EF4-FFF2-40B4-BE49-F238E27FC236}">
                <a16:creationId xmlns:a16="http://schemas.microsoft.com/office/drawing/2014/main" id="{210D7F26-86A4-EC35-8756-397B24426F59}"/>
              </a:ext>
            </a:extLst>
          </p:cNvPr>
          <p:cNvSpPr txBox="1"/>
          <p:nvPr/>
        </p:nvSpPr>
        <p:spPr>
          <a:xfrm>
            <a:off x="10385126" y="5574196"/>
            <a:ext cx="165503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Bude publikováno v závislosti dostupnosti dat z agendy E-žádanka </a:t>
            </a:r>
            <a:endParaRPr lang="cs-CZ" sz="1200" b="1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12" name="TextovéPole 1">
            <a:extLst>
              <a:ext uri="{FF2B5EF4-FFF2-40B4-BE49-F238E27FC236}">
                <a16:creationId xmlns:a16="http://schemas.microsoft.com/office/drawing/2014/main" id="{38EE7751-93AE-1E44-6D3A-52611EE42BAB}"/>
              </a:ext>
            </a:extLst>
          </p:cNvPr>
          <p:cNvSpPr txBox="1"/>
          <p:nvPr/>
        </p:nvSpPr>
        <p:spPr>
          <a:xfrm>
            <a:off x="10375600" y="4651719"/>
            <a:ext cx="1664562" cy="646331"/>
          </a:xfrm>
          <a:prstGeom prst="rect">
            <a:avLst/>
          </a:prstGeom>
          <a:solidFill>
            <a:srgbClr val="4472C4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FFFF"/>
                </a:solidFill>
              </a:rPr>
              <a:t>Aktuální k 31.12.2023</a:t>
            </a:r>
            <a:r>
              <a:rPr lang="cs-CZ" sz="1200" b="1" dirty="0">
                <a:solidFill>
                  <a:schemeClr val="bg1"/>
                </a:solidFill>
              </a:rPr>
              <a:t> Aktualizováno  25.2.2026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D7A6FA34-AE2B-A604-E8EA-6C9EE7BCADD4}"/>
              </a:ext>
            </a:extLst>
          </p:cNvPr>
          <p:cNvSpPr txBox="1"/>
          <p:nvPr/>
        </p:nvSpPr>
        <p:spPr>
          <a:xfrm>
            <a:off x="10394653" y="1146474"/>
            <a:ext cx="165503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7.11.2025</a:t>
            </a:r>
          </a:p>
        </p:txBody>
      </p:sp>
      <p:sp>
        <p:nvSpPr>
          <p:cNvPr id="3" name="TextovéPole 1">
            <a:extLst>
              <a:ext uri="{FF2B5EF4-FFF2-40B4-BE49-F238E27FC236}">
                <a16:creationId xmlns:a16="http://schemas.microsoft.com/office/drawing/2014/main" id="{B5CABB0C-0643-215D-E856-CEC1AD1F0D98}"/>
              </a:ext>
            </a:extLst>
          </p:cNvPr>
          <p:cNvSpPr txBox="1"/>
          <p:nvPr/>
        </p:nvSpPr>
        <p:spPr>
          <a:xfrm>
            <a:off x="10385126" y="2994135"/>
            <a:ext cx="1664562" cy="646331"/>
          </a:xfrm>
          <a:prstGeom prst="rect">
            <a:avLst/>
          </a:prstGeom>
          <a:solidFill>
            <a:srgbClr val="4472C4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FFFF"/>
                </a:solidFill>
              </a:rPr>
              <a:t>Aktuální k 31.12.2023</a:t>
            </a:r>
            <a:r>
              <a:rPr lang="cs-CZ" sz="1200" b="1" dirty="0">
                <a:solidFill>
                  <a:schemeClr val="bg1"/>
                </a:solidFill>
              </a:rPr>
              <a:t> Aktualizováno  25.2.2026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8829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D71440"/>
                </a:solidFill>
                <a:latin typeface="+mn-lt"/>
              </a:rPr>
              <a:t>DIMENZE 6. Produkce a náklady segmentu lůžkové péče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761152"/>
              </p:ext>
            </p:extLst>
          </p:nvPr>
        </p:nvGraphicFramePr>
        <p:xfrm>
          <a:off x="212709" y="1062754"/>
          <a:ext cx="10086851" cy="5334886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 rowSpan="2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/>
                        </a:rPr>
                        <a:t>(NZIS)</a:t>
                      </a:r>
                    </a:p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6.5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hlinkClick r:id="rId2"/>
                        </a:rPr>
                        <a:t>Data o referenční síti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Informace o pokrytí DRG skupin systému CZ-DRG daty sítě referenčních nemocnic.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1332000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6.6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Data o síti CVSP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Data o síti center vysoce specializované péče dle definovaných poskytovatelů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MZD (OZP)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230375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6.7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Data o centralizaci péče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cs-CZ" sz="16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Data pro jednotlivé DRG skupiny, které mají příznak </a:t>
                      </a:r>
                      <a:r>
                        <a:rPr lang="cs-CZ" sz="1600" b="1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centrovosti</a:t>
                      </a:r>
                      <a:r>
                        <a:rPr lang="cs-CZ" sz="16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 (mohou  být prováděny v centrech), kolik % péče je prováděno u poskytovatelů s příslušných centrem a bez centra.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 (NRHZS)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8723822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lang="cs-CZ" sz="2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</a:rPr>
                        <a:t>6.8 </a:t>
                      </a:r>
                      <a:r>
                        <a:rPr lang="cs-CZ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+mn-ea"/>
                          <a:cs typeface="+mn-cs"/>
                          <a:hlinkClick r:id="rId3"/>
                        </a:rPr>
                        <a:t>Data o urgentních příjmech </a:t>
                      </a:r>
                      <a:endParaRPr lang="en-US" dirty="0">
                        <a:latin typeface="Aptos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Data o urgentních příjmech, počty vykázaných výkonů, typy urgentních příjmů, statuty traumacenter.</a:t>
                      </a:r>
                      <a:endParaRPr lang="en-US" dirty="0">
                        <a:latin typeface="Apto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NZIS (NRHZS, NRPZS) </a:t>
                      </a:r>
                      <a:endParaRPr lang="cs-CZ" dirty="0">
                        <a:latin typeface="Aptos"/>
                      </a:endParaRPr>
                    </a:p>
                    <a:p>
                      <a:pPr marL="285750" lvl="0" indent="-285750" algn="l" defTabSz="914400"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2047662"/>
                  </a:ext>
                </a:extLst>
              </a:tr>
              <a:tr h="812458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/>
                      </a:endParaRPr>
                    </a:p>
                  </a:txBody>
                  <a:tcPr marL="6835" marR="6835" marT="6835" marB="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cs-CZ" sz="2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6.9 </a:t>
                      </a:r>
                      <a:r>
                        <a:rPr lang="cs-CZ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hlinkClick r:id="rId4"/>
                        </a:rPr>
                        <a:t>Nákladová struktura PZS lůžkové péče</a:t>
                      </a:r>
                      <a:endParaRPr lang="en-US" dirty="0">
                        <a:latin typeface="Aptos"/>
                      </a:endParaRPr>
                    </a:p>
                  </a:txBody>
                  <a:tcPr marL="6835" marR="6835" marT="6835" marB="0" anchor="ctr">
                    <a:lnL w="0">
                      <a:noFill/>
                    </a:lnL>
                    <a:lnR w="0">
                      <a:noFill/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Nákladová struktura poskytovatelů lůžkové péče. Podklady pro diferenciaci očekávatelných dopadů mezd, cen, inflace. </a:t>
                      </a:r>
                      <a:endParaRPr lang="en-US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/>
                      </a:endParaRPr>
                    </a:p>
                    <a:p>
                      <a:pPr lvl="0" algn="l">
                        <a:buNone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Zdroj dat: </a:t>
                      </a:r>
                      <a:endParaRPr lang="en-US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/>
                      </a:endParaRPr>
                    </a:p>
                    <a:p>
                      <a:pPr marL="285750" lvl="0" indent="-285750" algn="l">
                        <a:buClr>
                          <a:srgbClr val="000000"/>
                        </a:buClr>
                        <a:buFont typeface="Wingdings,Sans-Serif"/>
                        <a:buChar char="§"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Resortní statistická šetření</a:t>
                      </a:r>
                      <a:endParaRPr lang="cs-CZ" dirty="0">
                        <a:latin typeface="Aptos"/>
                      </a:endParaRPr>
                    </a:p>
                    <a:p>
                      <a:pPr marL="0" lvl="0" indent="0" algn="l" defTabSz="914400">
                        <a:buNone/>
                        <a:tabLst/>
                        <a:defRPr/>
                      </a:pPr>
                      <a:endParaRPr lang="cs-CZ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5" marR="6835" marT="6835" marB="0" anchor="ctr">
                    <a:lnL w="0">
                      <a:noFill/>
                    </a:lnL>
                    <a:lnR w="0">
                      <a:noFill/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6107538"/>
                  </a:ext>
                </a:extLst>
              </a:tr>
            </a:tbl>
          </a:graphicData>
        </a:graphic>
      </p:graphicFrame>
      <p:sp>
        <p:nvSpPr>
          <p:cNvPr id="4" name="TextovéPole 15">
            <a:extLst>
              <a:ext uri="{FF2B5EF4-FFF2-40B4-BE49-F238E27FC236}">
                <a16:creationId xmlns:a16="http://schemas.microsoft.com/office/drawing/2014/main" id="{9D40CA26-B4CA-FD56-EDA4-A24E8C792B2F}"/>
              </a:ext>
            </a:extLst>
          </p:cNvPr>
          <p:cNvSpPr txBox="1"/>
          <p:nvPr/>
        </p:nvSpPr>
        <p:spPr>
          <a:xfrm>
            <a:off x="10369214" y="1869039"/>
            <a:ext cx="166456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Ve vývoji, bude publikováno k 25.2.2026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11" name="TextovéPole 15">
            <a:extLst>
              <a:ext uri="{FF2B5EF4-FFF2-40B4-BE49-F238E27FC236}">
                <a16:creationId xmlns:a16="http://schemas.microsoft.com/office/drawing/2014/main" id="{A425FB18-CBB1-60FF-656B-556A99597527}"/>
              </a:ext>
            </a:extLst>
          </p:cNvPr>
          <p:cNvSpPr txBox="1"/>
          <p:nvPr/>
        </p:nvSpPr>
        <p:spPr>
          <a:xfrm>
            <a:off x="10369214" y="3117172"/>
            <a:ext cx="1610077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Ve vývoji, bude publikováno k 25.2.2026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13" name="TextovéPole 2">
            <a:extLst>
              <a:ext uri="{FF2B5EF4-FFF2-40B4-BE49-F238E27FC236}">
                <a16:creationId xmlns:a16="http://schemas.microsoft.com/office/drawing/2014/main" id="{6EF9989A-9EDE-998E-9018-1BF0ECF22132}"/>
              </a:ext>
            </a:extLst>
          </p:cNvPr>
          <p:cNvSpPr txBox="1"/>
          <p:nvPr/>
        </p:nvSpPr>
        <p:spPr>
          <a:xfrm>
            <a:off x="10433670" y="4265847"/>
            <a:ext cx="1674087" cy="646331"/>
          </a:xfrm>
          <a:prstGeom prst="rect">
            <a:avLst/>
          </a:prstGeom>
          <a:solidFill>
            <a:srgbClr val="4472C4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FFFF"/>
                </a:solidFill>
              </a:rPr>
              <a:t>Aktuální k 31.12.2023</a:t>
            </a:r>
            <a:r>
              <a:rPr lang="cs-CZ" sz="1200" b="1" dirty="0">
                <a:solidFill>
                  <a:schemeClr val="bg1"/>
                </a:solidFill>
              </a:rPr>
              <a:t> Aktualizováno  25.2.2026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FCE11B9C-9AA8-1874-A729-AD67223C5901}"/>
              </a:ext>
            </a:extLst>
          </p:cNvPr>
          <p:cNvSpPr txBox="1"/>
          <p:nvPr/>
        </p:nvSpPr>
        <p:spPr>
          <a:xfrm>
            <a:off x="10433670" y="5270535"/>
            <a:ext cx="165503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6.11.2025 </a:t>
            </a:r>
          </a:p>
        </p:txBody>
      </p:sp>
      <p:sp>
        <p:nvSpPr>
          <p:cNvPr id="6" name="TextovéPole 1">
            <a:extLst>
              <a:ext uri="{FF2B5EF4-FFF2-40B4-BE49-F238E27FC236}">
                <a16:creationId xmlns:a16="http://schemas.microsoft.com/office/drawing/2014/main" id="{D6D2CAA8-DD1E-0E5C-0328-589D4A5C099B}"/>
              </a:ext>
            </a:extLst>
          </p:cNvPr>
          <p:cNvSpPr txBox="1"/>
          <p:nvPr/>
        </p:nvSpPr>
        <p:spPr>
          <a:xfrm>
            <a:off x="10369214" y="1033067"/>
            <a:ext cx="1664562" cy="646331"/>
          </a:xfrm>
          <a:prstGeom prst="rect">
            <a:avLst/>
          </a:prstGeom>
          <a:solidFill>
            <a:srgbClr val="4472C4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FFFF"/>
                </a:solidFill>
              </a:rPr>
              <a:t>Aktuální k 31.12.2023</a:t>
            </a:r>
            <a:r>
              <a:rPr lang="cs-CZ" sz="1200" b="1" dirty="0">
                <a:solidFill>
                  <a:schemeClr val="bg1"/>
                </a:solidFill>
              </a:rPr>
              <a:t> Aktualizováno  25.2.2026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100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6. Produkce a náklady segmentu lůžkové péče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B5C8E19-4AD3-0E7A-A1FF-F8DA189A4461}"/>
              </a:ext>
            </a:extLst>
          </p:cNvPr>
          <p:cNvSpPr txBox="1"/>
          <p:nvPr/>
        </p:nvSpPr>
        <p:spPr>
          <a:xfrm>
            <a:off x="212709" y="914401"/>
            <a:ext cx="10230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Další již publikované datové sady v rámci NZIP:</a:t>
            </a:r>
          </a:p>
          <a:p>
            <a:endParaRPr lang="cs-CZ" b="1" dirty="0"/>
          </a:p>
          <a:p>
            <a:r>
              <a:rPr lang="cs-CZ" dirty="0">
                <a:hlinkClick r:id="rId2"/>
              </a:rPr>
              <a:t>Charakteristika hospitalizačních případů akutní péče – kardiologie</a:t>
            </a:r>
            <a:endParaRPr lang="cs-CZ" dirty="0"/>
          </a:p>
          <a:p>
            <a:endParaRPr lang="cs-CZ" b="1" dirty="0"/>
          </a:p>
          <a:p>
            <a:r>
              <a:rPr lang="cs-CZ" dirty="0">
                <a:hlinkClick r:id="rId3"/>
              </a:rPr>
              <a:t>Migrace za lůžkovou péčí</a:t>
            </a:r>
            <a:endParaRPr lang="cs-CZ" dirty="0"/>
          </a:p>
          <a:p>
            <a:endParaRPr lang="cs-CZ" b="1" dirty="0"/>
          </a:p>
          <a:p>
            <a:r>
              <a:rPr lang="cs-CZ" dirty="0">
                <a:hlinkClick r:id="rId4"/>
              </a:rPr>
              <a:t>Lůžkový fond ČR a jeho využití</a:t>
            </a:r>
            <a:endParaRPr lang="cs-CZ" b="1" dirty="0"/>
          </a:p>
          <a:p>
            <a:endParaRPr lang="cs-CZ" b="1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15679E0-E580-1FF2-A376-161CA19E29E3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8513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>
                <a:solidFill>
                  <a:srgbClr val="D71440"/>
                </a:solidFill>
                <a:latin typeface="+mn-lt"/>
              </a:rPr>
              <a:t>DIMENZE 7. Produkce a náklady komunitních ošetřovatelských služeb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560149"/>
              </p:ext>
            </p:extLst>
          </p:nvPr>
        </p:nvGraphicFramePr>
        <p:xfrm>
          <a:off x="212709" y="1062754"/>
          <a:ext cx="10086851" cy="3982908"/>
        </p:xfrm>
        <a:graphic>
          <a:graphicData uri="http://schemas.openxmlformats.org/drawingml/2006/table">
            <a:tbl>
              <a:tblPr/>
              <a:tblGrid>
                <a:gridCol w="1237996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832016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6016839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 rowSpan="3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" panose="020B0004020202020204" pitchFamily="34" charset="0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7.1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Vývoj produkce poskytovatelů zdravotních služeb ošetřovatelské péče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Vývoj produkce (počty UOP, počty výkonů a bodová náročnost, personální zabezpečení) v segmentech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odb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. 913, 925, 926. 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NRPZS)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812459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7.2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Vývoj úhrad zdravotních pojišťoven v segmentech komunitní ošetřovatelské péče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Vývoj úhrad v segmentech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odb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. 913, 925, 926. 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NRPZS)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230375"/>
                  </a:ext>
                </a:extLst>
              </a:tr>
              <a:tr h="812459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7.3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Vývoj a struktura nákladů poskytovatelů zdravotních služeb komunitní ošetřovatelské péče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Vývoj nákladů a jejich struktura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odb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. 913, 925, 926. 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nová referenční síť poskytovatelů, budovaná od roku 2025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422233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26E9593B-FBD1-5BE5-448D-C644F2B84575}"/>
              </a:ext>
            </a:extLst>
          </p:cNvPr>
          <p:cNvSpPr txBox="1"/>
          <p:nvPr/>
        </p:nvSpPr>
        <p:spPr>
          <a:xfrm>
            <a:off x="10299560" y="3559198"/>
            <a:ext cx="189244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Bude realizováno v návaznosti na založení referenční sítě poskytovatelů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C31F2516-8111-CBDA-2AB6-99196EDB26B8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D310D34-9D53-0B33-9A41-242AC36911AE}"/>
              </a:ext>
            </a:extLst>
          </p:cNvPr>
          <p:cNvSpPr txBox="1"/>
          <p:nvPr/>
        </p:nvSpPr>
        <p:spPr>
          <a:xfrm>
            <a:off x="201430" y="5179055"/>
            <a:ext cx="10230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/>
              <a:t>Další již publikované datové sady v rámci NZIP:</a:t>
            </a:r>
          </a:p>
          <a:p>
            <a:endParaRPr lang="cs-CZ" b="1"/>
          </a:p>
          <a:p>
            <a:r>
              <a:rPr lang="cs-CZ">
                <a:hlinkClick r:id="rId5"/>
              </a:rPr>
              <a:t>Národní informační systém paliativní péče</a:t>
            </a:r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56F60EE-CBAA-3D73-023E-68D050DE7358}"/>
              </a:ext>
            </a:extLst>
          </p:cNvPr>
          <p:cNvSpPr txBox="1"/>
          <p:nvPr/>
        </p:nvSpPr>
        <p:spPr>
          <a:xfrm>
            <a:off x="10324256" y="1064785"/>
            <a:ext cx="165503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10.11.2025</a:t>
            </a:r>
          </a:p>
        </p:txBody>
      </p:sp>
      <p:sp>
        <p:nvSpPr>
          <p:cNvPr id="9" name="TextovéPole 2">
            <a:extLst>
              <a:ext uri="{FF2B5EF4-FFF2-40B4-BE49-F238E27FC236}">
                <a16:creationId xmlns:a16="http://schemas.microsoft.com/office/drawing/2014/main" id="{0901B975-A7D8-5D89-7DC6-8C3C0DC5015A}"/>
              </a:ext>
            </a:extLst>
          </p:cNvPr>
          <p:cNvSpPr txBox="1"/>
          <p:nvPr/>
        </p:nvSpPr>
        <p:spPr>
          <a:xfrm>
            <a:off x="10324256" y="2318955"/>
            <a:ext cx="1674087" cy="646331"/>
          </a:xfrm>
          <a:prstGeom prst="rect">
            <a:avLst/>
          </a:prstGeom>
          <a:solidFill>
            <a:srgbClr val="4472C4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rgbClr val="FFFFFF"/>
                </a:solidFill>
                <a:highlight>
                  <a:srgbClr val="4472C4"/>
                </a:highlight>
              </a:rPr>
              <a:t>Aktuální k 31.12.2023</a:t>
            </a:r>
          </a:p>
          <a:p>
            <a:r>
              <a:rPr lang="cs-CZ" sz="1200" b="1" dirty="0">
                <a:solidFill>
                  <a:schemeClr val="bg1"/>
                </a:solidFill>
                <a:highlight>
                  <a:srgbClr val="4472C4"/>
                </a:highlight>
              </a:rPr>
              <a:t>Aktualizováno  25.2.2026</a:t>
            </a:r>
            <a:endParaRPr lang="en-US" sz="1200" dirty="0">
              <a:solidFill>
                <a:schemeClr val="bg1"/>
              </a:solidFill>
              <a:highlight>
                <a:srgbClr val="4472C4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21645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84EF649-52DD-499D-BA7E-1B081188D7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2709" y="203702"/>
            <a:ext cx="12077700" cy="577850"/>
          </a:xfrm>
        </p:spPr>
        <p:txBody>
          <a:bodyPr>
            <a:normAutofit/>
          </a:bodyPr>
          <a:lstStyle/>
          <a:p>
            <a:r>
              <a:rPr lang="cs-CZ" sz="3200" b="1" dirty="0">
                <a:solidFill>
                  <a:srgbClr val="D71440"/>
                </a:solidFill>
                <a:latin typeface="+mn-lt"/>
              </a:rPr>
              <a:t>DIMENZE 8. Produkce a náklady jednodenní péče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9F154B48-573C-10B9-5571-0583C650A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816317"/>
              </p:ext>
            </p:extLst>
          </p:nvPr>
        </p:nvGraphicFramePr>
        <p:xfrm>
          <a:off x="212709" y="1062754"/>
          <a:ext cx="9892825" cy="4693426"/>
        </p:xfrm>
        <a:graphic>
          <a:graphicData uri="http://schemas.openxmlformats.org/drawingml/2006/table">
            <a:tbl>
              <a:tblPr/>
              <a:tblGrid>
                <a:gridCol w="1214182">
                  <a:extLst>
                    <a:ext uri="{9D8B030D-6E8A-4147-A177-3AD203B41FA5}">
                      <a16:colId xmlns:a16="http://schemas.microsoft.com/office/drawing/2014/main" val="2612778467"/>
                    </a:ext>
                  </a:extLst>
                </a:gridCol>
                <a:gridCol w="2777541">
                  <a:extLst>
                    <a:ext uri="{9D8B030D-6E8A-4147-A177-3AD203B41FA5}">
                      <a16:colId xmlns:a16="http://schemas.microsoft.com/office/drawing/2014/main" val="1029845957"/>
                    </a:ext>
                  </a:extLst>
                </a:gridCol>
                <a:gridCol w="5901102">
                  <a:extLst>
                    <a:ext uri="{9D8B030D-6E8A-4147-A177-3AD203B41FA5}">
                      <a16:colId xmlns:a16="http://schemas.microsoft.com/office/drawing/2014/main" val="478037333"/>
                    </a:ext>
                  </a:extLst>
                </a:gridCol>
              </a:tblGrid>
              <a:tr h="812459">
                <a:tc rowSpan="3"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 Narrow"/>
                        </a:rPr>
                        <a:t>ÚZIS</a:t>
                      </a:r>
                    </a:p>
                    <a:p>
                      <a:pPr algn="l" fontAlgn="b"/>
                      <a:r>
                        <a:rPr lang="cs-CZ" sz="2000" b="0" i="0" u="none" strike="noStrike" noProof="0">
                          <a:solidFill>
                            <a:srgbClr val="000000"/>
                          </a:solidFill>
                          <a:effectLst/>
                          <a:highlight>
                            <a:srgbClr val="D8EEFA"/>
                          </a:highlight>
                          <a:latin typeface="Aptos Narrow"/>
                        </a:rPr>
                        <a:t>(NZIS)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8.1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Spektrum smluvně sj</a:t>
                      </a:r>
                      <a:r>
                        <a:rPr lang="cs-CZ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hlinkClick r:id="rId2"/>
                        </a:rPr>
                        <a:t>ednané jednodenní péče pracovišť s odborností J</a:t>
                      </a:r>
                      <a:endParaRPr lang="cs-CZ" sz="20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Seznam smluvně sjednaných výkonů na pracovištích s odborností jednodenní péče (J)</a:t>
                      </a:r>
                    </a:p>
                    <a:p>
                      <a:pPr algn="l" fontAlgn="b"/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NRPZS)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70228"/>
                  </a:ext>
                </a:extLst>
              </a:tr>
              <a:tr h="812459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8.2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Vývoj produkce výkonů jednoden</a:t>
                      </a:r>
                      <a:r>
                        <a:rPr lang="cs-CZ" sz="20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hlinkClick r:id="rId3"/>
                        </a:rPr>
                        <a:t>ní péče pracovišť s  odborností J</a:t>
                      </a:r>
                      <a:endParaRPr lang="cs-CZ" sz="2000" b="0" i="0" u="none" strike="noStrike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Frekvence výkonů a počet unikátních pacientů dle </a:t>
                      </a:r>
                      <a:r>
                        <a:rPr lang="cs-CZ" sz="1600" b="1" i="0" u="none" strike="sngStrike" noProof="0" dirty="0">
                          <a:solidFill>
                            <a:srgbClr val="FF0000"/>
                          </a:solidFill>
                          <a:effectLst/>
                          <a:latin typeface="Aptos" panose="020B0004020202020204" pitchFamily="34" charset="0"/>
                        </a:rPr>
                        <a:t> 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PZS.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NRPZS)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230375"/>
                  </a:ext>
                </a:extLst>
              </a:tr>
              <a:tr h="812459">
                <a:tc vMerge="1"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8.3 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hlinkClick r:id="rId4"/>
                        </a:rPr>
                        <a:t>Krátkodobé hospitalizace dle CZ-DRG</a:t>
                      </a:r>
                      <a:endParaRPr lang="cs-CZ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Délka hospitalizace případů akutní lůžkové péče dle DRG skupin systému CZ-DRG.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 (NRHZS, NRPZS)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422233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8.4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Nákladovost pacientů JPL u PZS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Vývoj nákladů a jejich struktura na pracovištích JPL.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nová referenční síť poskytovatelů, návrh zákona č. </a:t>
                      </a:r>
                      <a:r>
                        <a:rPr lang="cs-CZ" sz="1800" b="0" i="0" kern="12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48/1997 Sb.</a:t>
                      </a: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021868"/>
                  </a:ext>
                </a:extLst>
              </a:tr>
              <a:tr h="812459">
                <a:tc>
                  <a:txBody>
                    <a:bodyPr/>
                    <a:lstStyle/>
                    <a:p>
                      <a:pPr algn="l" fontAlgn="b"/>
                      <a:endParaRPr lang="cs-CZ" sz="2000" b="0" i="0" u="none" strike="noStrike" noProof="0">
                        <a:solidFill>
                          <a:srgbClr val="000000"/>
                        </a:solidFill>
                        <a:effectLst/>
                        <a:highlight>
                          <a:srgbClr val="D8EEFA"/>
                        </a:highlight>
                        <a:latin typeface="Aptos Narrow" panose="020B0004020202020204" pitchFamily="34" charset="0"/>
                      </a:endParaRPr>
                    </a:p>
                  </a:txBody>
                  <a:tcPr marL="6836" marR="6836" marT="68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E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8.5</a:t>
                      </a:r>
                      <a:r>
                        <a:rPr lang="cs-CZ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Kvalitativní kritéria JPL</a:t>
                      </a:r>
                    </a:p>
                  </a:txBody>
                  <a:tcPr marL="6836" marR="6836" marT="6836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Míra </a:t>
                      </a:r>
                      <a:r>
                        <a:rPr lang="cs-CZ" sz="1600" b="1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rehospitalizací</a:t>
                      </a:r>
                      <a:r>
                        <a:rPr lang="cs-CZ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 u DRG skupin systému CZ-DRG pro JPL u poskytovatelů ALP a JPL.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Zdroj dat: NZIS(NRHZS)</a:t>
                      </a:r>
                      <a:endParaRPr lang="cs-CZ" sz="1800" b="0" i="0" kern="12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marL="6836" marR="6836" marT="683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2750444"/>
                  </a:ext>
                </a:extLst>
              </a:tr>
            </a:tbl>
          </a:graphicData>
        </a:graphic>
      </p:graphicFrame>
      <p:sp>
        <p:nvSpPr>
          <p:cNvPr id="9" name="TextovéPole 15">
            <a:extLst>
              <a:ext uri="{FF2B5EF4-FFF2-40B4-BE49-F238E27FC236}">
                <a16:creationId xmlns:a16="http://schemas.microsoft.com/office/drawing/2014/main" id="{393E9655-8C56-88FB-4B57-47AE78DEFA93}"/>
              </a:ext>
            </a:extLst>
          </p:cNvPr>
          <p:cNvSpPr txBox="1"/>
          <p:nvPr/>
        </p:nvSpPr>
        <p:spPr>
          <a:xfrm>
            <a:off x="10319738" y="5035708"/>
            <a:ext cx="1775819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Bude realizováno v návaznosti na založení referenční sítě poskytovatelů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B94E3017-2288-18F8-66CB-24705EAA4DFA}"/>
              </a:ext>
            </a:extLst>
          </p:cNvPr>
          <p:cNvSpPr txBox="1"/>
          <p:nvPr/>
        </p:nvSpPr>
        <p:spPr>
          <a:xfrm>
            <a:off x="10319738" y="4088625"/>
            <a:ext cx="171994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/>
              <a:t>Bude realizováno v návaznosti na založení referenční sítě poskytovatelů</a:t>
            </a:r>
            <a:endParaRPr lang="cs-CZ" sz="1200" b="1" dirty="0">
              <a:ea typeface="Calibri"/>
              <a:cs typeface="Calibri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41EABC9-A9C3-4BA1-4751-7C1D1CE35C98}"/>
              </a:ext>
            </a:extLst>
          </p:cNvPr>
          <p:cNvSpPr txBox="1"/>
          <p:nvPr/>
        </p:nvSpPr>
        <p:spPr>
          <a:xfrm>
            <a:off x="365157" y="6192633"/>
            <a:ext cx="362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Podpořeno projektem </a:t>
            </a:r>
            <a:r>
              <a:rPr lang="cs-CZ" sz="800" b="0" u="sng" strike="noStrike">
                <a:solidFill>
                  <a:srgbClr val="000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Konstrukce modelů pro predikci regionálních potřeb a dostupnosti zdravotní péče a s tím souvisejících ekonomických a personálních ukazatelů</a:t>
            </a:r>
            <a:r>
              <a:rPr lang="cs-CZ" sz="800" b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(CZ.03.02.02/00/22_046/0002180). </a:t>
            </a:r>
            <a:endParaRPr lang="cs-CZ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FEF609C-54CA-9217-C778-7973699A3CAE}"/>
              </a:ext>
            </a:extLst>
          </p:cNvPr>
          <p:cNvSpPr txBox="1"/>
          <p:nvPr/>
        </p:nvSpPr>
        <p:spPr>
          <a:xfrm>
            <a:off x="10324256" y="2259985"/>
            <a:ext cx="165503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7.11.2025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C7F0DD2-3A78-ACEC-D2FC-10BC3FF2317B}"/>
              </a:ext>
            </a:extLst>
          </p:cNvPr>
          <p:cNvSpPr txBox="1"/>
          <p:nvPr/>
        </p:nvSpPr>
        <p:spPr>
          <a:xfrm>
            <a:off x="10291801" y="1062754"/>
            <a:ext cx="1655035" cy="646331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Aktualizováno 15.1.2026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5761F7F0-A1C2-7200-34C5-F5F51CA35BC1}"/>
              </a:ext>
            </a:extLst>
          </p:cNvPr>
          <p:cNvSpPr txBox="1"/>
          <p:nvPr/>
        </p:nvSpPr>
        <p:spPr>
          <a:xfrm>
            <a:off x="10291801" y="3267353"/>
            <a:ext cx="165503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Aktuální k 31.12.2024</a:t>
            </a:r>
          </a:p>
          <a:p>
            <a:r>
              <a:rPr lang="cs-CZ" sz="1200" b="1" dirty="0">
                <a:solidFill>
                  <a:schemeClr val="bg1"/>
                </a:solidFill>
                <a:ea typeface="Calibri"/>
                <a:cs typeface="Calibri"/>
              </a:rPr>
              <a:t>Publikováno 15.1.2026</a:t>
            </a:r>
          </a:p>
        </p:txBody>
      </p:sp>
    </p:spTree>
    <p:extLst>
      <p:ext uri="{BB962C8B-B14F-4D97-AF65-F5344CB8AC3E}">
        <p14:creationId xmlns:p14="http://schemas.microsoft.com/office/powerpoint/2010/main" val="105545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0867FD-C975-8C6F-D7FD-F298E64C94AC}"/>
              </a:ext>
            </a:extLst>
          </p:cNvPr>
          <p:cNvSpPr txBox="1">
            <a:spLocks/>
          </p:cNvSpPr>
          <p:nvPr/>
        </p:nvSpPr>
        <p:spPr>
          <a:xfrm>
            <a:off x="181796" y="79690"/>
            <a:ext cx="11828407" cy="111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B0000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Základní zdroj centralizovaných dat: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komponenty Národního zdravotnického informačního systému (NZIS)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F43FC87-8AF8-E3EA-7BC7-E81E9EEDCE29}"/>
              </a:ext>
            </a:extLst>
          </p:cNvPr>
          <p:cNvSpPr txBox="1"/>
          <p:nvPr/>
        </p:nvSpPr>
        <p:spPr>
          <a:xfrm>
            <a:off x="2233983" y="1374846"/>
            <a:ext cx="98865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NZIS centralizuje veškerá data o poskytované péči dle výkaznictví zdravotním pojišťovnám. Na úrovni jednotlivých poskytovatelů sdružuje standardizované exporty o hospitalizacích, ambulantních službách i následné péči se 100% systému veřejného zdravotního pojištění. Tato data umožňují plně reprezentativní sledování konzumace péče a trajektorií pacientů v systému zdravotních služeb, mapování dostupnosti péče a migrace pacientů za péčí.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Součástí NZIS jsou národní registry mapující síť poskytovatelů zdravotních služeb, jejich kapacitu, vybavení a rozsah poskytovaných služeb, a dále kapacity lékařů i nelékařských zdravotnických pracovníků až na úroveň poskytovatele a jeho organizačních jednotek.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Plošně implementovaný systém CZ-DRG zajišťuje jednotnou klasifikaci hospitalizačních případů v akutní péči, jejich skórování dle obtížnosti a kvantifikaci přímých i nepřímých nákladů na péči. </a:t>
            </a:r>
          </a:p>
        </p:txBody>
      </p:sp>
      <p:pic>
        <p:nvPicPr>
          <p:cNvPr id="4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79D98FF3-FE7A-1101-D659-E51B28383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519373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507F0E91-36D5-7CEA-034A-B916B6EE7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3729337"/>
            <a:ext cx="417141" cy="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2C03BAB7-24CE-1790-B543-CC90217F1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197375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77463653-363A-7738-351D-58AA3D06AEA7}"/>
              </a:ext>
            </a:extLst>
          </p:cNvPr>
          <p:cNvSpPr txBox="1"/>
          <p:nvPr/>
        </p:nvSpPr>
        <p:spPr>
          <a:xfrm>
            <a:off x="125468" y="1451651"/>
            <a:ext cx="1605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Konzumované zdravotní služby, poskytovaná péče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F46D3BB-BEFF-45DC-1073-D9771BC1C909}"/>
              </a:ext>
            </a:extLst>
          </p:cNvPr>
          <p:cNvSpPr txBox="1"/>
          <p:nvPr/>
        </p:nvSpPr>
        <p:spPr>
          <a:xfrm>
            <a:off x="71513" y="3451078"/>
            <a:ext cx="165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Zdravotníci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B074564-5602-649B-EE68-85681984F436}"/>
              </a:ext>
            </a:extLst>
          </p:cNvPr>
          <p:cNvSpPr txBox="1"/>
          <p:nvPr/>
        </p:nvSpPr>
        <p:spPr>
          <a:xfrm>
            <a:off x="98491" y="4987984"/>
            <a:ext cx="165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Akutní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lůžková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péče (DRG)</a:t>
            </a:r>
          </a:p>
        </p:txBody>
      </p:sp>
    </p:spTree>
    <p:extLst>
      <p:ext uri="{BB962C8B-B14F-4D97-AF65-F5344CB8AC3E}">
        <p14:creationId xmlns:p14="http://schemas.microsoft.com/office/powerpoint/2010/main" val="1496774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C188D6-1B40-29D1-AC48-C438D6F913A0}"/>
              </a:ext>
            </a:extLst>
          </p:cNvPr>
          <p:cNvSpPr txBox="1">
            <a:spLocks/>
          </p:cNvSpPr>
          <p:nvPr/>
        </p:nvSpPr>
        <p:spPr>
          <a:xfrm>
            <a:off x="208492" y="89502"/>
            <a:ext cx="11828407" cy="5450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B0000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Hlavní komponenty NZIS a jejich přínos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D2C3E645-FC39-1C71-1971-2F95F380A219}"/>
              </a:ext>
            </a:extLst>
          </p:cNvPr>
          <p:cNvSpPr txBox="1"/>
          <p:nvPr/>
        </p:nvSpPr>
        <p:spPr>
          <a:xfrm>
            <a:off x="2379924" y="730450"/>
            <a:ext cx="98865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NRPZS je plošným registrem centralizujícím základní charakteristiky poskytovatelů zdravotních služeb (identifikace, místo poskytování služeb, spektrum zdravotních služeb a nasmlouvaných odborností). Primárními zpravodajskými jednotkami jsou krajské úřady.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NRZP je klíčovým registrem, který centralizuje data o všech lékařských i nelékařských zdravotnických profesích. Zpravodajskými jednotkami jsou vzdělávací instituce (dokončené vzdělání, získaná způsobilost) a poskytovatelé (skutečný výkon zaměstnání, úvazky). Od 1.1. 2023 je registr napojen na hlášení zdravotních pojišťoven (pozice pracovníka, úvazky).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NRHZS centralizuje data o personálních kapacitách všech segmentů poskytovatelů, o jejich produkci a výkonu. Je referenčním zdrojem dat o přístrojovém vybavení, kapacitách lůžkového fondu a infrastruktuře poskytovatelů.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Resortní šetření a šetření v rámci státní statistické služby. Roční výkazy o přístrojovém vybavení zdravotnických zařízení, výkazy o zaměstnavatelích, evidenčním počtu zaměstnanců, smluvních pracovnících a odměňování</a:t>
            </a: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C6DA8518-1322-251F-0EE1-6836FC0DC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15" y="5608973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3316C8C-CDA4-678B-7AAB-5DB1E21C8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636" y="4216441"/>
            <a:ext cx="417141" cy="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4493A654-8AB9-12D7-827B-585244374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322" y="115512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9655FC19-0854-6F79-7CFE-6DBDB4D95F67}"/>
              </a:ext>
            </a:extLst>
          </p:cNvPr>
          <p:cNvSpPr txBox="1"/>
          <p:nvPr/>
        </p:nvSpPr>
        <p:spPr>
          <a:xfrm>
            <a:off x="208492" y="752375"/>
            <a:ext cx="1659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poskytovatelů zdravotních služeb (NRPZS) 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8646B562-8ADF-6B5E-9090-525EE152F958}"/>
              </a:ext>
            </a:extLst>
          </p:cNvPr>
          <p:cNvSpPr txBox="1"/>
          <p:nvPr/>
        </p:nvSpPr>
        <p:spPr>
          <a:xfrm>
            <a:off x="179715" y="3884925"/>
            <a:ext cx="1659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hrazených zdravotních služeb (NRHZS)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709185EE-8C51-A925-F392-B08A15CFC2E8}"/>
              </a:ext>
            </a:extLst>
          </p:cNvPr>
          <p:cNvSpPr txBox="1"/>
          <p:nvPr/>
        </p:nvSpPr>
        <p:spPr>
          <a:xfrm>
            <a:off x="164911" y="5474470"/>
            <a:ext cx="1659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Statistická šetření</a:t>
            </a:r>
          </a:p>
        </p:txBody>
      </p:sp>
      <p:pic>
        <p:nvPicPr>
          <p:cNvPr id="1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0BD750BB-CA05-A95A-79C5-0599CD621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189" y="2940642"/>
            <a:ext cx="399588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D724C010-7466-ECF1-75F7-944649D43D2D}"/>
              </a:ext>
            </a:extLst>
          </p:cNvPr>
          <p:cNvSpPr txBox="1"/>
          <p:nvPr/>
        </p:nvSpPr>
        <p:spPr>
          <a:xfrm>
            <a:off x="226045" y="2260038"/>
            <a:ext cx="1659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zdravotnických pracovníků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(NRZP) </a:t>
            </a:r>
          </a:p>
        </p:txBody>
      </p:sp>
    </p:spTree>
    <p:extLst>
      <p:ext uri="{BB962C8B-B14F-4D97-AF65-F5344CB8AC3E}">
        <p14:creationId xmlns:p14="http://schemas.microsoft.com/office/powerpoint/2010/main" val="1972680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F6C8E3-3557-0515-1768-077F8DF33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480" y="61109"/>
            <a:ext cx="11641095" cy="1117168"/>
          </a:xfrm>
        </p:spPr>
        <p:txBody>
          <a:bodyPr>
            <a:normAutofit/>
          </a:bodyPr>
          <a:lstStyle/>
          <a:p>
            <a:pPr algn="ctr"/>
            <a:r>
              <a:rPr lang="cs-CZ" sz="2800" dirty="0">
                <a:solidFill>
                  <a:schemeClr val="accent1">
                    <a:lumMod val="75000"/>
                  </a:schemeClr>
                </a:solidFill>
              </a:rPr>
              <a:t>Význam nové datové základny je zejména v propojenosti jednotlivých systémů a komponent: modelový příklad sledování polytraumat 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57D112BE-DAB1-75AC-E00B-D01724AC4ACF}"/>
              </a:ext>
            </a:extLst>
          </p:cNvPr>
          <p:cNvSpPr txBox="1"/>
          <p:nvPr/>
        </p:nvSpPr>
        <p:spPr>
          <a:xfrm>
            <a:off x="258302" y="3284541"/>
            <a:ext cx="3159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Léčba polytraumat v akutní lůžkové péči je zakódována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podrobně klasifikována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systému CZ-DRG.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3750DE6-7EC2-7AAB-DD6F-768FD2AD3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17" y="1766761"/>
            <a:ext cx="1452488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3F0F781-2333-3701-DAFF-126267874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754" y="1182297"/>
            <a:ext cx="2063830" cy="1708929"/>
          </a:xfrm>
          <a:prstGeom prst="rect">
            <a:avLst/>
          </a:prstGeom>
        </p:spPr>
      </p:pic>
      <p:sp>
        <p:nvSpPr>
          <p:cNvPr id="6" name="Šipka: obousměrná vodorovná 5">
            <a:extLst>
              <a:ext uri="{FF2B5EF4-FFF2-40B4-BE49-F238E27FC236}">
                <a16:creationId xmlns:a16="http://schemas.microsoft.com/office/drawing/2014/main" id="{FD2F4D92-40E8-8C53-B2A1-C7C9170201CD}"/>
              </a:ext>
            </a:extLst>
          </p:cNvPr>
          <p:cNvSpPr/>
          <p:nvPr/>
        </p:nvSpPr>
        <p:spPr>
          <a:xfrm>
            <a:off x="3363954" y="3736710"/>
            <a:ext cx="762000" cy="4191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D456CC9-03DD-9677-F2B3-C1E80EE6BBAA}"/>
              </a:ext>
            </a:extLst>
          </p:cNvPr>
          <p:cNvSpPr txBox="1"/>
          <p:nvPr/>
        </p:nvSpPr>
        <p:spPr>
          <a:xfrm>
            <a:off x="4385223" y="3108903"/>
            <a:ext cx="28111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Nemocniční informační systémy dohlásí příčiny hospitalizace, skóre postižení,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polymorbiditu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vedlejší diagnózy.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934E91A-52FF-BCAB-6285-A3C0075CB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343" y="1044886"/>
            <a:ext cx="1855133" cy="160474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B0E4879-679D-8DE3-5D0C-8F6752FDEB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4328" y="1182297"/>
            <a:ext cx="1971268" cy="1221993"/>
          </a:xfrm>
          <a:prstGeom prst="rect">
            <a:avLst/>
          </a:prstGeom>
        </p:spPr>
      </p:pic>
      <p:sp>
        <p:nvSpPr>
          <p:cNvPr id="10" name="Šipka: obousměrná vodorovná 9">
            <a:extLst>
              <a:ext uri="{FF2B5EF4-FFF2-40B4-BE49-F238E27FC236}">
                <a16:creationId xmlns:a16="http://schemas.microsoft.com/office/drawing/2014/main" id="{891A25AF-5C4E-DB6F-C590-DABEDC185F2B}"/>
              </a:ext>
            </a:extLst>
          </p:cNvPr>
          <p:cNvSpPr/>
          <p:nvPr/>
        </p:nvSpPr>
        <p:spPr>
          <a:xfrm>
            <a:off x="7004463" y="3740975"/>
            <a:ext cx="762000" cy="4191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D3E5364-0F95-676B-6949-FBC7A54FF3FA}"/>
              </a:ext>
            </a:extLst>
          </p:cNvPr>
          <p:cNvSpPr txBox="1"/>
          <p:nvPr/>
        </p:nvSpPr>
        <p:spPr>
          <a:xfrm>
            <a:off x="8002342" y="3007542"/>
            <a:ext cx="4173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zdravotních pojišťoven nezávisle kontrolují dostupné záznamy jiných zdrojů a doplňují kvantifikaci úhrad péče a zejména dlouhodobý monitoring následné potřebné péče, její dostupnost a výsledky (včetně mortality a přežití). 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F26785FA-1686-D453-1488-3159D3B5F6BE}"/>
              </a:ext>
            </a:extLst>
          </p:cNvPr>
          <p:cNvSpPr txBox="1"/>
          <p:nvPr/>
        </p:nvSpPr>
        <p:spPr>
          <a:xfrm>
            <a:off x="351818" y="4988229"/>
            <a:ext cx="3238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Kódovaná obtížnost případů</a:t>
            </a:r>
          </a:p>
          <a:p>
            <a:pPr marL="2651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Objem a mapa dostupnosti péče</a:t>
            </a:r>
          </a:p>
          <a:p>
            <a:pPr marL="2651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Délka a výsledky hospitalizací</a:t>
            </a:r>
          </a:p>
          <a:p>
            <a:pPr marL="2651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Kvantifikace nákladů  </a:t>
            </a:r>
          </a:p>
          <a:p>
            <a:pPr marL="2651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Heterogenita nákladů mezi PZS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28903E1-6A6E-A025-7BD9-EE3F284BBEB1}"/>
              </a:ext>
            </a:extLst>
          </p:cNvPr>
          <p:cNvSpPr txBox="1"/>
          <p:nvPr/>
        </p:nvSpPr>
        <p:spPr>
          <a:xfrm>
            <a:off x="4427755" y="4997473"/>
            <a:ext cx="3238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Hlavní a vedlejší diagnózy (detailní MKN klasifikace)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 a tíže úrazu (příčina dle MKN)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Rehospitalizace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Délka a výsledky hospitalizací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C7AEA0A2-B197-CC23-47F4-ED4F0FE780B4}"/>
              </a:ext>
            </a:extLst>
          </p:cNvPr>
          <p:cNvSpPr txBox="1"/>
          <p:nvPr/>
        </p:nvSpPr>
        <p:spPr>
          <a:xfrm>
            <a:off x="8002342" y="4988228"/>
            <a:ext cx="39574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Obsah péče dle administrativních dat ZP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Detailní MKN klasifikace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Dlouhodobá trajektorie pacientů v systému zdravotních služeb, následná péče 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hodnocení mortality</a:t>
            </a:r>
          </a:p>
        </p:txBody>
      </p:sp>
    </p:spTree>
    <p:extLst>
      <p:ext uri="{BB962C8B-B14F-4D97-AF65-F5344CB8AC3E}">
        <p14:creationId xmlns:p14="http://schemas.microsoft.com/office/powerpoint/2010/main" val="2045956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77FE76-F934-707E-831A-28D6156AC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30" y="142043"/>
            <a:ext cx="11302314" cy="636932"/>
          </a:xfrm>
        </p:spPr>
        <p:txBody>
          <a:bodyPr>
            <a:normAutofit/>
          </a:bodyPr>
          <a:lstStyle/>
          <a:p>
            <a:r>
              <a:rPr lang="cs-CZ" sz="2800" dirty="0">
                <a:solidFill>
                  <a:schemeClr val="accent1">
                    <a:lumMod val="75000"/>
                  </a:schemeClr>
                </a:solidFill>
              </a:rPr>
              <a:t>Nový NZIS: </a:t>
            </a:r>
            <a:r>
              <a:rPr lang="cs-CZ" sz="2800" dirty="0" err="1">
                <a:solidFill>
                  <a:schemeClr val="accent1">
                    <a:lumMod val="75000"/>
                  </a:schemeClr>
                </a:solidFill>
              </a:rPr>
              <a:t>multi</a:t>
            </a:r>
            <a:r>
              <a:rPr lang="cs-CZ" sz="2800" dirty="0">
                <a:solidFill>
                  <a:schemeClr val="accent1">
                    <a:lumMod val="75000"/>
                  </a:schemeClr>
                </a:solidFill>
              </a:rPr>
              <a:t>-komponentový, vzájemně propojený systém</a:t>
            </a:r>
          </a:p>
        </p:txBody>
      </p:sp>
      <p:pic>
        <p:nvPicPr>
          <p:cNvPr id="3" name="Picture 2" descr="onkosit-k-2009-02-06">
            <a:extLst>
              <a:ext uri="{FF2B5EF4-FFF2-40B4-BE49-F238E27FC236}">
                <a16:creationId xmlns:a16="http://schemas.microsoft.com/office/drawing/2014/main" id="{5BD5678A-61C9-810E-DDD4-179BD77D2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3904" y="1703619"/>
            <a:ext cx="2146109" cy="133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3000000" lon="0" rev="0"/>
            </a:camera>
            <a:lightRig rig="threePt" dir="t"/>
          </a:scene3d>
        </p:spPr>
      </p:pic>
      <p:pic>
        <p:nvPicPr>
          <p:cNvPr id="4" name="Picture 15">
            <a:extLst>
              <a:ext uri="{FF2B5EF4-FFF2-40B4-BE49-F238E27FC236}">
                <a16:creationId xmlns:a16="http://schemas.microsoft.com/office/drawing/2014/main" id="{FDCC6F12-775C-A423-5B63-4FEF264E8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4219" y="2908530"/>
            <a:ext cx="3012508" cy="172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2700000" lon="0" rev="0"/>
            </a:camera>
            <a:lightRig rig="threePt" dir="t"/>
          </a:scene3d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D3CBF34C-63D5-8664-B6B8-1B9C61AD8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9547" y="4637722"/>
            <a:ext cx="3701317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2700000" lon="0" rev="0"/>
            </a:camera>
            <a:lightRig rig="threePt" dir="t"/>
          </a:scene3d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80A3A810-8A3B-2446-DA26-8BE23F200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356" y="625244"/>
            <a:ext cx="1785938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8" descr="patient">
            <a:extLst>
              <a:ext uri="{FF2B5EF4-FFF2-40B4-BE49-F238E27FC236}">
                <a16:creationId xmlns:a16="http://schemas.microsoft.com/office/drawing/2014/main" id="{11C70AC3-DF88-991A-2EDC-10CA70C0C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1" t="21022" r="13565" b="5214"/>
          <a:stretch>
            <a:fillRect/>
          </a:stretch>
        </p:blipFill>
        <p:spPr bwMode="auto">
          <a:xfrm>
            <a:off x="9363490" y="4972340"/>
            <a:ext cx="839788" cy="792162"/>
          </a:xfrm>
          <a:prstGeom prst="rect">
            <a:avLst/>
          </a:prstGeom>
          <a:noFill/>
          <a:ln w="38100">
            <a:solidFill>
              <a:srgbClr val="608D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9" descr="Letecký snímek Nemocnice Blansko ">
            <a:extLst>
              <a:ext uri="{FF2B5EF4-FFF2-40B4-BE49-F238E27FC236}">
                <a16:creationId xmlns:a16="http://schemas.microsoft.com/office/drawing/2014/main" id="{91BB7BFA-2686-682E-CED6-88B448073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1" t="28146" r="35474" b="28563"/>
          <a:stretch>
            <a:fillRect/>
          </a:stretch>
        </p:blipFill>
        <p:spPr bwMode="auto">
          <a:xfrm>
            <a:off x="2169597" y="1057476"/>
            <a:ext cx="798512" cy="763588"/>
          </a:xfrm>
          <a:prstGeom prst="rect">
            <a:avLst/>
          </a:prstGeom>
          <a:noFill/>
          <a:ln w="38100">
            <a:solidFill>
              <a:srgbClr val="608D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0">
            <a:extLst>
              <a:ext uri="{FF2B5EF4-FFF2-40B4-BE49-F238E27FC236}">
                <a16:creationId xmlns:a16="http://schemas.microsoft.com/office/drawing/2014/main" id="{A3EEEC9A-9DBD-CE99-AFD0-0307454E9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1555" y="874804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cxnSp>
        <p:nvCxnSpPr>
          <p:cNvPr id="10" name="Přímá spojovací šipka 61">
            <a:extLst>
              <a:ext uri="{FF2B5EF4-FFF2-40B4-BE49-F238E27FC236}">
                <a16:creationId xmlns:a16="http://schemas.microsoft.com/office/drawing/2014/main" id="{4187CC4A-4BFB-846A-8C9D-A13E30CBF4F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688481" y="1676169"/>
            <a:ext cx="949325" cy="3887787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Přímá spojovací šipka 62">
            <a:extLst>
              <a:ext uri="{FF2B5EF4-FFF2-40B4-BE49-F238E27FC236}">
                <a16:creationId xmlns:a16="http://schemas.microsoft.com/office/drawing/2014/main" id="{9A13EEC1-4294-E2E9-8B44-F4DE7FECA56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720481" y="1676169"/>
            <a:ext cx="863600" cy="3887787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Elipsa 66">
            <a:extLst>
              <a:ext uri="{FF2B5EF4-FFF2-40B4-BE49-F238E27FC236}">
                <a16:creationId xmlns:a16="http://schemas.microsoft.com/office/drawing/2014/main" id="{C46F7DDE-F5FB-2255-F184-9888812C648E}"/>
              </a:ext>
            </a:extLst>
          </p:cNvPr>
          <p:cNvSpPr/>
          <p:nvPr/>
        </p:nvSpPr>
        <p:spPr bwMode="auto">
          <a:xfrm>
            <a:off x="5691509" y="4916683"/>
            <a:ext cx="2880320" cy="1296144"/>
          </a:xfrm>
          <a:prstGeom prst="ellipse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2100000" lon="0" rev="0"/>
            </a:camera>
            <a:lightRig rig="threePt" dir="t"/>
          </a:scene3d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Elipsa 73">
            <a:extLst>
              <a:ext uri="{FF2B5EF4-FFF2-40B4-BE49-F238E27FC236}">
                <a16:creationId xmlns:a16="http://schemas.microsoft.com/office/drawing/2014/main" id="{C74EC5F7-8AB1-F2A0-5E0A-1E2C3AF6E000}"/>
              </a:ext>
            </a:extLst>
          </p:cNvPr>
          <p:cNvSpPr/>
          <p:nvPr/>
        </p:nvSpPr>
        <p:spPr bwMode="auto">
          <a:xfrm>
            <a:off x="6149773" y="3428043"/>
            <a:ext cx="2016224" cy="792088"/>
          </a:xfrm>
          <a:prstGeom prst="ellipse">
            <a:avLst/>
          </a:prstGeom>
          <a:noFill/>
          <a:ln w="2857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2100000" lon="0" rev="0"/>
            </a:camera>
            <a:lightRig rig="threePt" dir="t"/>
          </a:scene3d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Elipsa 74">
            <a:extLst>
              <a:ext uri="{FF2B5EF4-FFF2-40B4-BE49-F238E27FC236}">
                <a16:creationId xmlns:a16="http://schemas.microsoft.com/office/drawing/2014/main" id="{7927EACE-65F4-D8A7-EA14-C8052B5F0135}"/>
              </a:ext>
            </a:extLst>
          </p:cNvPr>
          <p:cNvSpPr/>
          <p:nvPr/>
        </p:nvSpPr>
        <p:spPr bwMode="auto">
          <a:xfrm>
            <a:off x="6509813" y="2191638"/>
            <a:ext cx="1368152" cy="414632"/>
          </a:xfrm>
          <a:prstGeom prst="ellipse">
            <a:avLst/>
          </a:prstGeom>
          <a:noFill/>
          <a:ln w="2857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2100000" lon="0" rev="0"/>
            </a:camera>
            <a:lightRig rig="threePt" dir="t"/>
          </a:scene3d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376E5169-2470-BA65-CB57-B56204D0E398}"/>
              </a:ext>
            </a:extLst>
          </p:cNvPr>
          <p:cNvSpPr/>
          <p:nvPr/>
        </p:nvSpPr>
        <p:spPr>
          <a:xfrm>
            <a:off x="10257417" y="4859932"/>
            <a:ext cx="1944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Klinická data: vstupy – procesy - výstupy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5C46027F-345E-B2BC-8CB0-3A08C540CEB7}"/>
              </a:ext>
            </a:extLst>
          </p:cNvPr>
          <p:cNvSpPr/>
          <p:nvPr/>
        </p:nvSpPr>
        <p:spPr>
          <a:xfrm>
            <a:off x="-29998" y="917432"/>
            <a:ext cx="21845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Síť poskytovatelů, infrastruktura, dostupnost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C04701AA-2835-E99D-FD7C-89CE4D6FABCC}"/>
              </a:ext>
            </a:extLst>
          </p:cNvPr>
          <p:cNvSpPr/>
          <p:nvPr/>
        </p:nvSpPr>
        <p:spPr>
          <a:xfrm>
            <a:off x="10172032" y="898030"/>
            <a:ext cx="208823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Epidemiologie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Populační data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AA5A2370-8914-D043-1682-5C56B489E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781" y="3647844"/>
            <a:ext cx="5127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E43FA989-C4FF-96AA-B528-1AE1E8694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006" y="3647844"/>
            <a:ext cx="5127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ovéPole 1">
            <a:extLst>
              <a:ext uri="{FF2B5EF4-FFF2-40B4-BE49-F238E27FC236}">
                <a16:creationId xmlns:a16="http://schemas.microsoft.com/office/drawing/2014/main" id="{0B0452C0-C21B-1093-EA94-FFB1CF807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931" y="5336944"/>
            <a:ext cx="1714500" cy="52322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Zdravotní pojišťovny</a:t>
            </a:r>
            <a:endParaRPr kumimoji="0" lang="en-US" altLang="cs-CZ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Zaoblený obdélník 96">
            <a:extLst>
              <a:ext uri="{FF2B5EF4-FFF2-40B4-BE49-F238E27FC236}">
                <a16:creationId xmlns:a16="http://schemas.microsoft.com/office/drawing/2014/main" id="{75B3FCDA-4864-5856-00EB-6B5F4541A503}"/>
              </a:ext>
            </a:extLst>
          </p:cNvPr>
          <p:cNvSpPr/>
          <p:nvPr/>
        </p:nvSpPr>
        <p:spPr>
          <a:xfrm>
            <a:off x="3049913" y="3320080"/>
            <a:ext cx="1627188" cy="969962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ovéPole 68">
            <a:extLst>
              <a:ext uri="{FF2B5EF4-FFF2-40B4-BE49-F238E27FC236}">
                <a16:creationId xmlns:a16="http://schemas.microsoft.com/office/drawing/2014/main" id="{32CA0405-22C3-8155-EB23-3787B50CA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6901" y="3367705"/>
            <a:ext cx="1747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zdravotnických pracovníků </a:t>
            </a:r>
            <a:endParaRPr kumimoji="0" lang="en-US" alt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7BD2A083-22B9-1802-6328-243E47ECE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151" y="3609005"/>
            <a:ext cx="568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Zaoblený obdélník 99">
            <a:extLst>
              <a:ext uri="{FF2B5EF4-FFF2-40B4-BE49-F238E27FC236}">
                <a16:creationId xmlns:a16="http://schemas.microsoft.com/office/drawing/2014/main" id="{23EB9E69-B161-4E0A-048E-A63987406D47}"/>
              </a:ext>
            </a:extLst>
          </p:cNvPr>
          <p:cNvSpPr/>
          <p:nvPr/>
        </p:nvSpPr>
        <p:spPr>
          <a:xfrm>
            <a:off x="3490029" y="5271709"/>
            <a:ext cx="1620838" cy="969962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ovéPole 71">
            <a:extLst>
              <a:ext uri="{FF2B5EF4-FFF2-40B4-BE49-F238E27FC236}">
                <a16:creationId xmlns:a16="http://schemas.microsoft.com/office/drawing/2014/main" id="{C0772D49-7AB2-A651-1E6B-B908799E9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017" y="5232021"/>
            <a:ext cx="17478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hrazených zdravotních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služeb</a:t>
            </a:r>
            <a:endParaRPr kumimoji="0" lang="en-US" alt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4D1367F8-3CFD-7AAF-6A41-FA28858DC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267" y="5562221"/>
            <a:ext cx="568325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Zaoblený obdélník 102">
            <a:extLst>
              <a:ext uri="{FF2B5EF4-FFF2-40B4-BE49-F238E27FC236}">
                <a16:creationId xmlns:a16="http://schemas.microsoft.com/office/drawing/2014/main" id="{E43FF21D-118A-9449-119E-74D296743DC2}"/>
              </a:ext>
            </a:extLst>
          </p:cNvPr>
          <p:cNvSpPr/>
          <p:nvPr/>
        </p:nvSpPr>
        <p:spPr>
          <a:xfrm>
            <a:off x="3110381" y="1685694"/>
            <a:ext cx="1620838" cy="1175211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3E11673A-40F4-EE5A-CBE4-C8574AA9B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631" y="1904769"/>
            <a:ext cx="568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ovéPole 76">
            <a:extLst>
              <a:ext uri="{FF2B5EF4-FFF2-40B4-BE49-F238E27FC236}">
                <a16:creationId xmlns:a16="http://schemas.microsoft.com/office/drawing/2014/main" id="{3B56E7E2-FF43-FBCA-C66F-4898C3DAE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2294" y="1692044"/>
            <a:ext cx="166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poskytovatelů zdravotních služeb</a:t>
            </a:r>
            <a:endParaRPr kumimoji="0" lang="en-US" alt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bdélník 29">
            <a:extLst>
              <a:ext uri="{FF2B5EF4-FFF2-40B4-BE49-F238E27FC236}">
                <a16:creationId xmlns:a16="http://schemas.microsoft.com/office/drawing/2014/main" id="{C15BC2DD-09C6-B4AB-465F-8E0261CC8C94}"/>
              </a:ext>
            </a:extLst>
          </p:cNvPr>
          <p:cNvSpPr/>
          <p:nvPr/>
        </p:nvSpPr>
        <p:spPr>
          <a:xfrm>
            <a:off x="3088226" y="1332940"/>
            <a:ext cx="208823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all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Data referenční</a:t>
            </a: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id="{BA9C8D61-0ED5-5D2C-7A9F-BDCC98E44FEC}"/>
              </a:ext>
            </a:extLst>
          </p:cNvPr>
          <p:cNvSpPr/>
          <p:nvPr/>
        </p:nvSpPr>
        <p:spPr>
          <a:xfrm rot="17054480">
            <a:off x="3488608" y="3332770"/>
            <a:ext cx="426576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all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Ukazatele zdravotních služeb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all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a zdravotního stavu POPULACE</a:t>
            </a: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B085E374-9820-3FDA-587A-8B92AC82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3894" y="2595123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id="{30D07E11-FD89-2FAA-6720-2EE9F34399E3}"/>
              </a:ext>
            </a:extLst>
          </p:cNvPr>
          <p:cNvSpPr/>
          <p:nvPr/>
        </p:nvSpPr>
        <p:spPr>
          <a:xfrm>
            <a:off x="9884371" y="2618349"/>
            <a:ext cx="2385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Náklady – úhrady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Administrativní data</a:t>
            </a:r>
          </a:p>
        </p:txBody>
      </p:sp>
      <p:sp>
        <p:nvSpPr>
          <p:cNvPr id="34" name="Obdélník 33">
            <a:extLst>
              <a:ext uri="{FF2B5EF4-FFF2-40B4-BE49-F238E27FC236}">
                <a16:creationId xmlns:a16="http://schemas.microsoft.com/office/drawing/2014/main" id="{65D909FB-BDBE-BB17-B099-82EA18F404BE}"/>
              </a:ext>
            </a:extLst>
          </p:cNvPr>
          <p:cNvSpPr/>
          <p:nvPr/>
        </p:nvSpPr>
        <p:spPr>
          <a:xfrm>
            <a:off x="234551" y="3022819"/>
            <a:ext cx="1767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Personální kapacity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8F5AAD33-24CB-5166-17B7-8324FD59E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6761" y="2976640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6" name="Obdélník 35">
            <a:extLst>
              <a:ext uri="{FF2B5EF4-FFF2-40B4-BE49-F238E27FC236}">
                <a16:creationId xmlns:a16="http://schemas.microsoft.com/office/drawing/2014/main" id="{C8D73970-B0DB-070A-DA6A-9F486D84D72E}"/>
              </a:ext>
            </a:extLst>
          </p:cNvPr>
          <p:cNvSpPr/>
          <p:nvPr/>
        </p:nvSpPr>
        <p:spPr>
          <a:xfrm>
            <a:off x="717110" y="4896037"/>
            <a:ext cx="1767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Konzumace zdravotních služeb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F8D5383C-B018-6CCC-8A35-F338D074B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170" y="5002258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grpSp>
        <p:nvGrpSpPr>
          <p:cNvPr id="38" name="Group 38">
            <a:extLst>
              <a:ext uri="{FF2B5EF4-FFF2-40B4-BE49-F238E27FC236}">
                <a16:creationId xmlns:a16="http://schemas.microsoft.com/office/drawing/2014/main" id="{C19364B8-E042-FB3E-A5FB-DE14F660B93B}"/>
              </a:ext>
            </a:extLst>
          </p:cNvPr>
          <p:cNvGrpSpPr>
            <a:grpSpLocks/>
          </p:cNvGrpSpPr>
          <p:nvPr/>
        </p:nvGrpSpPr>
        <p:grpSpPr bwMode="auto">
          <a:xfrm>
            <a:off x="2619912" y="5096714"/>
            <a:ext cx="649287" cy="565150"/>
            <a:chOff x="1680" y="2304"/>
            <a:chExt cx="528" cy="480"/>
          </a:xfrm>
        </p:grpSpPr>
        <p:sp>
          <p:nvSpPr>
            <p:cNvPr id="39" name="Line 39">
              <a:extLst>
                <a:ext uri="{FF2B5EF4-FFF2-40B4-BE49-F238E27FC236}">
                  <a16:creationId xmlns:a16="http://schemas.microsoft.com/office/drawing/2014/main" id="{A0DF5C5A-B3B0-622E-A3E2-F2A8AFDE75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688"/>
              <a:ext cx="385" cy="4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0" name="Line 40">
              <a:extLst>
                <a:ext uri="{FF2B5EF4-FFF2-40B4-BE49-F238E27FC236}">
                  <a16:creationId xmlns:a16="http://schemas.microsoft.com/office/drawing/2014/main" id="{7BE886C7-3C12-B242-BE71-75908E811E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2495"/>
              <a:ext cx="288" cy="9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1" name="Line 41">
              <a:extLst>
                <a:ext uri="{FF2B5EF4-FFF2-40B4-BE49-F238E27FC236}">
                  <a16:creationId xmlns:a16="http://schemas.microsoft.com/office/drawing/2014/main" id="{D70D4CE6-A405-2985-FCA7-74F227669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40"/>
              <a:ext cx="240" cy="50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2" name="Line 42">
              <a:extLst>
                <a:ext uri="{FF2B5EF4-FFF2-40B4-BE49-F238E27FC236}">
                  <a16:creationId xmlns:a16="http://schemas.microsoft.com/office/drawing/2014/main" id="{A0A0B11B-4A8E-501F-7CBC-DBD809A9F4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640"/>
              <a:ext cx="146" cy="96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3" name="Line 43">
              <a:extLst>
                <a:ext uri="{FF2B5EF4-FFF2-40B4-BE49-F238E27FC236}">
                  <a16:creationId xmlns:a16="http://schemas.microsoft.com/office/drawing/2014/main" id="{3E1302B4-50F5-7C18-4F32-CF6DD44F19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2353"/>
              <a:ext cx="191" cy="240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4" name="Line 44">
              <a:extLst>
                <a:ext uri="{FF2B5EF4-FFF2-40B4-BE49-F238E27FC236}">
                  <a16:creationId xmlns:a16="http://schemas.microsoft.com/office/drawing/2014/main" id="{653C474B-2B8E-955C-3C0C-6D530F808A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12" y="2495"/>
              <a:ext cx="48" cy="193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5" name="Line 45">
              <a:extLst>
                <a:ext uri="{FF2B5EF4-FFF2-40B4-BE49-F238E27FC236}">
                  <a16:creationId xmlns:a16="http://schemas.microsoft.com/office/drawing/2014/main" id="{7FC2AF62-4547-4CF6-47AB-78CDC2EF7D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63" y="2353"/>
              <a:ext cx="49" cy="33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6" name="Line 46">
              <a:extLst>
                <a:ext uri="{FF2B5EF4-FFF2-40B4-BE49-F238E27FC236}">
                  <a16:creationId xmlns:a16="http://schemas.microsoft.com/office/drawing/2014/main" id="{A446D812-5663-80DC-E6FB-645963A97C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3" y="2353"/>
              <a:ext cx="89" cy="143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7" name="Line 47">
              <a:extLst>
                <a:ext uri="{FF2B5EF4-FFF2-40B4-BE49-F238E27FC236}">
                  <a16:creationId xmlns:a16="http://schemas.microsoft.com/office/drawing/2014/main" id="{225FD426-6BB2-C30C-362F-22A4225A90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353"/>
              <a:ext cx="288" cy="33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8" name="Oval 48">
              <a:extLst>
                <a:ext uri="{FF2B5EF4-FFF2-40B4-BE49-F238E27FC236}">
                  <a16:creationId xmlns:a16="http://schemas.microsoft.com/office/drawing/2014/main" id="{4F00227A-E910-7129-2007-ECA23788B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8" y="2568"/>
              <a:ext cx="97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49" name="Line 49">
              <a:extLst>
                <a:ext uri="{FF2B5EF4-FFF2-40B4-BE49-F238E27FC236}">
                  <a16:creationId xmlns:a16="http://schemas.microsoft.com/office/drawing/2014/main" id="{5EF4AB39-4B8F-77E7-6C45-7906FBA1A3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353"/>
              <a:ext cx="336" cy="47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0" name="Line 50">
              <a:extLst>
                <a:ext uri="{FF2B5EF4-FFF2-40B4-BE49-F238E27FC236}">
                  <a16:creationId xmlns:a16="http://schemas.microsoft.com/office/drawing/2014/main" id="{981E6B25-6AA7-C332-3E4F-65B64A8597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448"/>
              <a:ext cx="386" cy="47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1" name="Line 51">
              <a:extLst>
                <a:ext uri="{FF2B5EF4-FFF2-40B4-BE49-F238E27FC236}">
                  <a16:creationId xmlns:a16="http://schemas.microsoft.com/office/drawing/2014/main" id="{18A1CF91-C4FA-0B8C-3E85-4D5A72E855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2448"/>
              <a:ext cx="146" cy="144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2" name="Line 52">
              <a:extLst>
                <a:ext uri="{FF2B5EF4-FFF2-40B4-BE49-F238E27FC236}">
                  <a16:creationId xmlns:a16="http://schemas.microsoft.com/office/drawing/2014/main" id="{4165D568-CBE6-E716-2804-EF435C18F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448"/>
              <a:ext cx="337" cy="240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3" name="Line 53">
              <a:extLst>
                <a:ext uri="{FF2B5EF4-FFF2-40B4-BE49-F238E27FC236}">
                  <a16:creationId xmlns:a16="http://schemas.microsoft.com/office/drawing/2014/main" id="{1E70A65D-F6B4-1076-2D5E-33B42178A5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448"/>
              <a:ext cx="0" cy="287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4" name="Oval 54">
              <a:extLst>
                <a:ext uri="{FF2B5EF4-FFF2-40B4-BE49-F238E27FC236}">
                  <a16:creationId xmlns:a16="http://schemas.microsoft.com/office/drawing/2014/main" id="{7C23FD84-1058-C6DA-185E-8842234BF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53"/>
              <a:ext cx="145" cy="143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ffectLst>
              <a:prstShdw prst="shdw17" dist="17961" dir="2700000">
                <a:srgbClr val="995C1F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5" name="Oval 55">
              <a:extLst>
                <a:ext uri="{FF2B5EF4-FFF2-40B4-BE49-F238E27FC236}">
                  <a16:creationId xmlns:a16="http://schemas.microsoft.com/office/drawing/2014/main" id="{A00CEB08-C94D-8812-DEEF-8039CE99C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68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6" name="Oval 56">
              <a:extLst>
                <a:ext uri="{FF2B5EF4-FFF2-40B4-BE49-F238E27FC236}">
                  <a16:creationId xmlns:a16="http://schemas.microsoft.com/office/drawing/2014/main" id="{3C3AD865-53C9-2045-69C7-F61E7241B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44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7" name="Oval 57">
              <a:extLst>
                <a:ext uri="{FF2B5EF4-FFF2-40B4-BE49-F238E27FC236}">
                  <a16:creationId xmlns:a16="http://schemas.microsoft.com/office/drawing/2014/main" id="{0B563F71-BB8C-0120-E481-53F995B8E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304"/>
              <a:ext cx="97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8" name="Oval 58">
              <a:extLst>
                <a:ext uri="{FF2B5EF4-FFF2-40B4-BE49-F238E27FC236}">
                  <a16:creationId xmlns:a16="http://schemas.microsoft.com/office/drawing/2014/main" id="{7A984DEA-267A-5D0B-04F1-07367D8E6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3" y="2640"/>
              <a:ext cx="97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</p:grpSp>
      <p:pic>
        <p:nvPicPr>
          <p:cNvPr id="59" name="Obrázek 68">
            <a:extLst>
              <a:ext uri="{FF2B5EF4-FFF2-40B4-BE49-F238E27FC236}">
                <a16:creationId xmlns:a16="http://schemas.microsoft.com/office/drawing/2014/main" id="{F8D6E327-8D73-E901-2618-743C98D1AE4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411" y="2649586"/>
            <a:ext cx="779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37">
            <a:extLst>
              <a:ext uri="{FF2B5EF4-FFF2-40B4-BE49-F238E27FC236}">
                <a16:creationId xmlns:a16="http://schemas.microsoft.com/office/drawing/2014/main" id="{6FA96A69-3CC7-3110-AAE3-2EA2E044145E}"/>
              </a:ext>
            </a:extLst>
          </p:cNvPr>
          <p:cNvGrpSpPr>
            <a:grpSpLocks/>
          </p:cNvGrpSpPr>
          <p:nvPr/>
        </p:nvGrpSpPr>
        <p:grpSpPr bwMode="auto">
          <a:xfrm>
            <a:off x="9331717" y="881910"/>
            <a:ext cx="758825" cy="730250"/>
            <a:chOff x="1633" y="1482"/>
            <a:chExt cx="617" cy="620"/>
          </a:xfrm>
        </p:grpSpPr>
        <p:pic>
          <p:nvPicPr>
            <p:cNvPr id="61" name="Picture 38" descr="map">
              <a:extLst>
                <a:ext uri="{FF2B5EF4-FFF2-40B4-BE49-F238E27FC236}">
                  <a16:creationId xmlns:a16="http://schemas.microsoft.com/office/drawing/2014/main" id="{1AA876E4-791C-F01E-045E-4791AD2EA1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" y="1482"/>
              <a:ext cx="528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39">
              <a:extLst>
                <a:ext uri="{FF2B5EF4-FFF2-40B4-BE49-F238E27FC236}">
                  <a16:creationId xmlns:a16="http://schemas.microsoft.com/office/drawing/2014/main" id="{BEDD91A2-9D46-1BC4-DA60-2EF418973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1800"/>
              <a:ext cx="15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63" name="Picture 40">
              <a:extLst>
                <a:ext uri="{FF2B5EF4-FFF2-40B4-BE49-F238E27FC236}">
                  <a16:creationId xmlns:a16="http://schemas.microsoft.com/office/drawing/2014/main" id="{D58E35FC-846A-DD84-9D3E-B26A8BDBE9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776"/>
              <a:ext cx="141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64" name="Picture 41">
              <a:extLst>
                <a:ext uri="{FF2B5EF4-FFF2-40B4-BE49-F238E27FC236}">
                  <a16:creationId xmlns:a16="http://schemas.microsoft.com/office/drawing/2014/main" id="{E7C93889-BEBC-AA01-F9F7-2B95F5F746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8" y="1806"/>
              <a:ext cx="163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65" name="Picture 42">
              <a:extLst>
                <a:ext uri="{FF2B5EF4-FFF2-40B4-BE49-F238E27FC236}">
                  <a16:creationId xmlns:a16="http://schemas.microsoft.com/office/drawing/2014/main" id="{F5BC1E47-7AE0-2916-FC9B-819D154A71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3" y="1732"/>
              <a:ext cx="173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</p:grpSp>
      <p:pic>
        <p:nvPicPr>
          <p:cNvPr id="66" name="Obrázek 65">
            <a:extLst>
              <a:ext uri="{FF2B5EF4-FFF2-40B4-BE49-F238E27FC236}">
                <a16:creationId xmlns:a16="http://schemas.microsoft.com/office/drawing/2014/main" id="{0F0D46AE-2C59-8B51-AE76-4317DB75F1D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"/>
          <a:stretch/>
        </p:blipFill>
        <p:spPr>
          <a:xfrm flipH="1">
            <a:off x="2186170" y="3046530"/>
            <a:ext cx="633036" cy="609069"/>
          </a:xfrm>
          <a:prstGeom prst="rect">
            <a:avLst/>
          </a:prstGeom>
        </p:spPr>
      </p:pic>
      <p:sp>
        <p:nvSpPr>
          <p:cNvPr id="67" name="TextovéPole 66">
            <a:extLst>
              <a:ext uri="{FF2B5EF4-FFF2-40B4-BE49-F238E27FC236}">
                <a16:creationId xmlns:a16="http://schemas.microsoft.com/office/drawing/2014/main" id="{D2629B7F-CE9B-8B5B-DA26-CB11EF6FD26F}"/>
              </a:ext>
            </a:extLst>
          </p:cNvPr>
          <p:cNvSpPr txBox="1"/>
          <p:nvPr/>
        </p:nvSpPr>
        <p:spPr>
          <a:xfrm rot="2254595">
            <a:off x="8478454" y="1647501"/>
            <a:ext cx="154354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Populace </a:t>
            </a:r>
          </a:p>
        </p:txBody>
      </p:sp>
      <p:sp>
        <p:nvSpPr>
          <p:cNvPr id="68" name="TextovéPole 67">
            <a:extLst>
              <a:ext uri="{FF2B5EF4-FFF2-40B4-BE49-F238E27FC236}">
                <a16:creationId xmlns:a16="http://schemas.microsoft.com/office/drawing/2014/main" id="{9DAF3E9D-00EB-4968-8AA1-6B3F567D7CA6}"/>
              </a:ext>
            </a:extLst>
          </p:cNvPr>
          <p:cNvSpPr txBox="1"/>
          <p:nvPr/>
        </p:nvSpPr>
        <p:spPr>
          <a:xfrm rot="2254595">
            <a:off x="8411244" y="3509973"/>
            <a:ext cx="154354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</p:txBody>
      </p:sp>
      <p:sp>
        <p:nvSpPr>
          <p:cNvPr id="69" name="TextovéPole 68">
            <a:extLst>
              <a:ext uri="{FF2B5EF4-FFF2-40B4-BE49-F238E27FC236}">
                <a16:creationId xmlns:a16="http://schemas.microsoft.com/office/drawing/2014/main" id="{94242650-75D7-42F2-2A31-DAB82ECE596A}"/>
              </a:ext>
            </a:extLst>
          </p:cNvPr>
          <p:cNvSpPr txBox="1"/>
          <p:nvPr/>
        </p:nvSpPr>
        <p:spPr>
          <a:xfrm rot="2254595">
            <a:off x="8507650" y="5572023"/>
            <a:ext cx="154354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Péče</a:t>
            </a:r>
          </a:p>
        </p:txBody>
      </p:sp>
    </p:spTree>
    <p:extLst>
      <p:ext uri="{BB962C8B-B14F-4D97-AF65-F5344CB8AC3E}">
        <p14:creationId xmlns:p14="http://schemas.microsoft.com/office/powerpoint/2010/main" val="394132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411690" y="364522"/>
            <a:ext cx="11304060" cy="7747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36" name="Zaoblený obdélník 35"/>
          <p:cNvSpPr/>
          <p:nvPr/>
        </p:nvSpPr>
        <p:spPr>
          <a:xfrm>
            <a:off x="182880" y="1474502"/>
            <a:ext cx="11826240" cy="286035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potenciál NZIS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pohledu hodnocení poskytovatelů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infrastruktury zdravotních služeb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ACBB35F2-40A2-9C05-2909-96311C3A4623}"/>
              </a:ext>
            </a:extLst>
          </p:cNvPr>
          <p:cNvSpPr/>
          <p:nvPr/>
        </p:nvSpPr>
        <p:spPr>
          <a:xfrm>
            <a:off x="5163834" y="4664020"/>
            <a:ext cx="1799772" cy="1087943"/>
          </a:xfrm>
          <a:prstGeom prst="downArrow">
            <a:avLst/>
          </a:prstGeom>
          <a:solidFill>
            <a:srgbClr val="C2272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591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9" descr="Letecký snímek Nemocnice Blansko ">
            <a:extLst>
              <a:ext uri="{FF2B5EF4-FFF2-40B4-BE49-F238E27FC236}">
                <a16:creationId xmlns:a16="http://schemas.microsoft.com/office/drawing/2014/main" id="{D798404B-66A4-A418-9A30-84E7AA610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1" t="28146" r="35474" b="28563"/>
          <a:stretch>
            <a:fillRect/>
          </a:stretch>
        </p:blipFill>
        <p:spPr bwMode="auto">
          <a:xfrm>
            <a:off x="5446836" y="3006969"/>
            <a:ext cx="897095" cy="857859"/>
          </a:xfrm>
          <a:prstGeom prst="rect">
            <a:avLst/>
          </a:prstGeom>
          <a:noFill/>
          <a:ln w="38100">
            <a:solidFill>
              <a:srgbClr val="608D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A702D42F-4D4A-AE2A-5BFA-8E72B34FA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668" y="863235"/>
            <a:ext cx="928234" cy="922899"/>
          </a:xfrm>
          <a:prstGeom prst="rect">
            <a:avLst/>
          </a:prstGeom>
        </p:spPr>
      </p:pic>
      <p:sp>
        <p:nvSpPr>
          <p:cNvPr id="45" name="TextovéPole 44">
            <a:extLst>
              <a:ext uri="{FF2B5EF4-FFF2-40B4-BE49-F238E27FC236}">
                <a16:creationId xmlns:a16="http://schemas.microsoft.com/office/drawing/2014/main" id="{A3F85010-B2E4-62D1-8B5B-E4BB47C1BACF}"/>
              </a:ext>
            </a:extLst>
          </p:cNvPr>
          <p:cNvSpPr txBox="1"/>
          <p:nvPr/>
        </p:nvSpPr>
        <p:spPr>
          <a:xfrm>
            <a:off x="5121660" y="3973448"/>
            <a:ext cx="1547446" cy="369332"/>
          </a:xfrm>
          <a:prstGeom prst="rect">
            <a:avLst/>
          </a:prstGeom>
          <a:solidFill>
            <a:srgbClr val="B6E5F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PZS / centrum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7" name="Přímá spojnice se šipkou 46">
            <a:extLst>
              <a:ext uri="{FF2B5EF4-FFF2-40B4-BE49-F238E27FC236}">
                <a16:creationId xmlns:a16="http://schemas.microsoft.com/office/drawing/2014/main" id="{DE4B4937-B0BD-B2C2-B9F3-BF0D4F6012CB}"/>
              </a:ext>
            </a:extLst>
          </p:cNvPr>
          <p:cNvCxnSpPr>
            <a:cxnSpLocks/>
          </p:cNvCxnSpPr>
          <p:nvPr/>
        </p:nvCxnSpPr>
        <p:spPr>
          <a:xfrm flipH="1">
            <a:off x="3910708" y="4552034"/>
            <a:ext cx="1131354" cy="454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ovéPole 47">
            <a:extLst>
              <a:ext uri="{FF2B5EF4-FFF2-40B4-BE49-F238E27FC236}">
                <a16:creationId xmlns:a16="http://schemas.microsoft.com/office/drawing/2014/main" id="{957000EE-C241-49E2-385C-1E4348AED2BC}"/>
              </a:ext>
            </a:extLst>
          </p:cNvPr>
          <p:cNvSpPr txBox="1"/>
          <p:nvPr/>
        </p:nvSpPr>
        <p:spPr>
          <a:xfrm>
            <a:off x="2396271" y="6212787"/>
            <a:ext cx="71774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Strukturální indikátory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98455DD5-E540-9343-4C3F-0EE383A2341B}"/>
              </a:ext>
            </a:extLst>
          </p:cNvPr>
          <p:cNvSpPr txBox="1"/>
          <p:nvPr/>
        </p:nvSpPr>
        <p:spPr>
          <a:xfrm>
            <a:off x="2043588" y="5135949"/>
            <a:ext cx="2248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Personální kapacity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0" name="Přímá spojnice se šipkou 49">
            <a:extLst>
              <a:ext uri="{FF2B5EF4-FFF2-40B4-BE49-F238E27FC236}">
                <a16:creationId xmlns:a16="http://schemas.microsoft.com/office/drawing/2014/main" id="{8AAB539B-68A1-2AD3-CB75-FC6280858992}"/>
              </a:ext>
            </a:extLst>
          </p:cNvPr>
          <p:cNvCxnSpPr>
            <a:cxnSpLocks/>
            <a:endCxn id="52" idx="0"/>
          </p:cNvCxnSpPr>
          <p:nvPr/>
        </p:nvCxnSpPr>
        <p:spPr>
          <a:xfrm>
            <a:off x="5894057" y="4587182"/>
            <a:ext cx="0" cy="7023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ovéPole 51">
            <a:extLst>
              <a:ext uri="{FF2B5EF4-FFF2-40B4-BE49-F238E27FC236}">
                <a16:creationId xmlns:a16="http://schemas.microsoft.com/office/drawing/2014/main" id="{6CD6E1A2-AE37-ACEC-62AB-6298749B3C77}"/>
              </a:ext>
            </a:extLst>
          </p:cNvPr>
          <p:cNvSpPr txBox="1"/>
          <p:nvPr/>
        </p:nvSpPr>
        <p:spPr>
          <a:xfrm>
            <a:off x="4769972" y="5289545"/>
            <a:ext cx="2248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Vybavení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3" name="Přímá spojnice se šipkou 52">
            <a:extLst>
              <a:ext uri="{FF2B5EF4-FFF2-40B4-BE49-F238E27FC236}">
                <a16:creationId xmlns:a16="http://schemas.microsoft.com/office/drawing/2014/main" id="{1D4A132C-6034-5ADC-DF7E-4333B59F1485}"/>
              </a:ext>
            </a:extLst>
          </p:cNvPr>
          <p:cNvCxnSpPr>
            <a:cxnSpLocks/>
          </p:cNvCxnSpPr>
          <p:nvPr/>
        </p:nvCxnSpPr>
        <p:spPr>
          <a:xfrm>
            <a:off x="6746053" y="4559144"/>
            <a:ext cx="1061516" cy="5780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ovéPole 55">
            <a:extLst>
              <a:ext uri="{FF2B5EF4-FFF2-40B4-BE49-F238E27FC236}">
                <a16:creationId xmlns:a16="http://schemas.microsoft.com/office/drawing/2014/main" id="{0990D056-52A0-2B2D-7DB4-E94F60E6D45E}"/>
              </a:ext>
            </a:extLst>
          </p:cNvPr>
          <p:cNvSpPr txBox="1"/>
          <p:nvPr/>
        </p:nvSpPr>
        <p:spPr>
          <a:xfrm>
            <a:off x="7478116" y="5169427"/>
            <a:ext cx="2743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Provoz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zátěž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spád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Pravá složená závorka 58">
            <a:extLst>
              <a:ext uri="{FF2B5EF4-FFF2-40B4-BE49-F238E27FC236}">
                <a16:creationId xmlns:a16="http://schemas.microsoft.com/office/drawing/2014/main" id="{9BB2D1F3-B1B9-283A-4C3A-D05D6EE8612C}"/>
              </a:ext>
            </a:extLst>
          </p:cNvPr>
          <p:cNvSpPr/>
          <p:nvPr/>
        </p:nvSpPr>
        <p:spPr>
          <a:xfrm rot="5400000">
            <a:off x="5784956" y="3037656"/>
            <a:ext cx="400111" cy="5895941"/>
          </a:xfrm>
          <a:prstGeom prst="rightBrace">
            <a:avLst/>
          </a:prstGeom>
          <a:solidFill>
            <a:srgbClr val="14647B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0" name="Přímá spojnice se šipkou 59">
            <a:extLst>
              <a:ext uri="{FF2B5EF4-FFF2-40B4-BE49-F238E27FC236}">
                <a16:creationId xmlns:a16="http://schemas.microsoft.com/office/drawing/2014/main" id="{2A85725B-AFFB-8548-C227-FE5D7C5B01B9}"/>
              </a:ext>
            </a:extLst>
          </p:cNvPr>
          <p:cNvCxnSpPr>
            <a:cxnSpLocks/>
          </p:cNvCxnSpPr>
          <p:nvPr/>
        </p:nvCxnSpPr>
        <p:spPr>
          <a:xfrm flipH="1" flipV="1">
            <a:off x="3471203" y="1786134"/>
            <a:ext cx="1766034" cy="1214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ovéPole 62">
            <a:extLst>
              <a:ext uri="{FF2B5EF4-FFF2-40B4-BE49-F238E27FC236}">
                <a16:creationId xmlns:a16="http://schemas.microsoft.com/office/drawing/2014/main" id="{B95DE078-9814-E16A-97EF-46482005348E}"/>
              </a:ext>
            </a:extLst>
          </p:cNvPr>
          <p:cNvSpPr txBox="1"/>
          <p:nvPr/>
        </p:nvSpPr>
        <p:spPr>
          <a:xfrm>
            <a:off x="1576965" y="4219612"/>
            <a:ext cx="1549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Pacienti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6" name="Přímá spojnice se šipkou 65">
            <a:extLst>
              <a:ext uri="{FF2B5EF4-FFF2-40B4-BE49-F238E27FC236}">
                <a16:creationId xmlns:a16="http://schemas.microsoft.com/office/drawing/2014/main" id="{96933CBF-DC52-479A-3703-DFD53FD84830}"/>
              </a:ext>
            </a:extLst>
          </p:cNvPr>
          <p:cNvCxnSpPr>
            <a:cxnSpLocks/>
          </p:cNvCxnSpPr>
          <p:nvPr/>
        </p:nvCxnSpPr>
        <p:spPr>
          <a:xfrm flipH="1">
            <a:off x="3234827" y="3466713"/>
            <a:ext cx="20535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ovéPole 68">
            <a:extLst>
              <a:ext uri="{FF2B5EF4-FFF2-40B4-BE49-F238E27FC236}">
                <a16:creationId xmlns:a16="http://schemas.microsoft.com/office/drawing/2014/main" id="{94AAB908-5ED3-C065-4B21-E070823BEBA1}"/>
              </a:ext>
            </a:extLst>
          </p:cNvPr>
          <p:cNvSpPr txBox="1"/>
          <p:nvPr/>
        </p:nvSpPr>
        <p:spPr>
          <a:xfrm>
            <a:off x="1580142" y="3094141"/>
            <a:ext cx="15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Objem péče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Výkony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TextovéPole 69">
            <a:extLst>
              <a:ext uri="{FF2B5EF4-FFF2-40B4-BE49-F238E27FC236}">
                <a16:creationId xmlns:a16="http://schemas.microsoft.com/office/drawing/2014/main" id="{09B73988-2E4E-405B-3F06-F6B131D94F5D}"/>
              </a:ext>
            </a:extLst>
          </p:cNvPr>
          <p:cNvSpPr txBox="1"/>
          <p:nvPr/>
        </p:nvSpPr>
        <p:spPr>
          <a:xfrm>
            <a:off x="5042062" y="417703"/>
            <a:ext cx="1547446" cy="369332"/>
          </a:xfrm>
          <a:prstGeom prst="rect">
            <a:avLst/>
          </a:prstGeom>
          <a:solidFill>
            <a:srgbClr val="B6E5F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Síť PZS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Pravá složená závorka 71">
            <a:extLst>
              <a:ext uri="{FF2B5EF4-FFF2-40B4-BE49-F238E27FC236}">
                <a16:creationId xmlns:a16="http://schemas.microsoft.com/office/drawing/2014/main" id="{9D410F2A-139C-F292-27AE-159628C3C5BC}"/>
              </a:ext>
            </a:extLst>
          </p:cNvPr>
          <p:cNvSpPr/>
          <p:nvPr/>
        </p:nvSpPr>
        <p:spPr>
          <a:xfrm rot="10800000">
            <a:off x="935687" y="2429639"/>
            <a:ext cx="400111" cy="2889140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14647B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3" name="Přímá spojnice se šipkou 72">
            <a:extLst>
              <a:ext uri="{FF2B5EF4-FFF2-40B4-BE49-F238E27FC236}">
                <a16:creationId xmlns:a16="http://schemas.microsoft.com/office/drawing/2014/main" id="{08BCB812-52D7-63DC-2B08-3C34129375C5}"/>
              </a:ext>
            </a:extLst>
          </p:cNvPr>
          <p:cNvCxnSpPr>
            <a:cxnSpLocks/>
          </p:cNvCxnSpPr>
          <p:nvPr/>
        </p:nvCxnSpPr>
        <p:spPr>
          <a:xfrm flipH="1">
            <a:off x="3228062" y="3854016"/>
            <a:ext cx="2009175" cy="560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ovéPole 76">
            <a:extLst>
              <a:ext uri="{FF2B5EF4-FFF2-40B4-BE49-F238E27FC236}">
                <a16:creationId xmlns:a16="http://schemas.microsoft.com/office/drawing/2014/main" id="{F1C3D782-0189-874F-323E-AA032EE885E6}"/>
              </a:ext>
            </a:extLst>
          </p:cNvPr>
          <p:cNvSpPr txBox="1"/>
          <p:nvPr/>
        </p:nvSpPr>
        <p:spPr>
          <a:xfrm>
            <a:off x="1776401" y="1456482"/>
            <a:ext cx="15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Efektivita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Náklady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TextovéPole 77">
            <a:extLst>
              <a:ext uri="{FF2B5EF4-FFF2-40B4-BE49-F238E27FC236}">
                <a16:creationId xmlns:a16="http://schemas.microsoft.com/office/drawing/2014/main" id="{71805EBE-6427-4C57-AC72-A58611C21C60}"/>
              </a:ext>
            </a:extLst>
          </p:cNvPr>
          <p:cNvSpPr txBox="1"/>
          <p:nvPr/>
        </p:nvSpPr>
        <p:spPr>
          <a:xfrm rot="16200000">
            <a:off x="-972576" y="3658765"/>
            <a:ext cx="3136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OBJEM</a:t>
            </a:r>
          </a:p>
        </p:txBody>
      </p:sp>
      <p:cxnSp>
        <p:nvCxnSpPr>
          <p:cNvPr id="80" name="Přímá spojnice se šipkou 79">
            <a:extLst>
              <a:ext uri="{FF2B5EF4-FFF2-40B4-BE49-F238E27FC236}">
                <a16:creationId xmlns:a16="http://schemas.microsoft.com/office/drawing/2014/main" id="{4B74EEBA-FDCC-B1B1-9E2E-DE378E61C4B8}"/>
              </a:ext>
            </a:extLst>
          </p:cNvPr>
          <p:cNvCxnSpPr>
            <a:cxnSpLocks/>
          </p:cNvCxnSpPr>
          <p:nvPr/>
        </p:nvCxnSpPr>
        <p:spPr>
          <a:xfrm flipV="1">
            <a:off x="6504883" y="1924459"/>
            <a:ext cx="1996022" cy="1039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se šipkou 83">
            <a:extLst>
              <a:ext uri="{FF2B5EF4-FFF2-40B4-BE49-F238E27FC236}">
                <a16:creationId xmlns:a16="http://schemas.microsoft.com/office/drawing/2014/main" id="{6F26580B-65F0-B6BA-7787-767DF90B8505}"/>
              </a:ext>
            </a:extLst>
          </p:cNvPr>
          <p:cNvCxnSpPr>
            <a:cxnSpLocks/>
          </p:cNvCxnSpPr>
          <p:nvPr/>
        </p:nvCxnSpPr>
        <p:spPr>
          <a:xfrm>
            <a:off x="6558848" y="3419210"/>
            <a:ext cx="21018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ovéPole 85">
            <a:extLst>
              <a:ext uri="{FF2B5EF4-FFF2-40B4-BE49-F238E27FC236}">
                <a16:creationId xmlns:a16="http://schemas.microsoft.com/office/drawing/2014/main" id="{CA871756-AB2E-6FA7-3AC4-4C72EDDD7EF5}"/>
              </a:ext>
            </a:extLst>
          </p:cNvPr>
          <p:cNvSpPr txBox="1"/>
          <p:nvPr/>
        </p:nvSpPr>
        <p:spPr>
          <a:xfrm>
            <a:off x="8647659" y="1432191"/>
            <a:ext cx="15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Trajektorie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časy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TextovéPole 86">
            <a:extLst>
              <a:ext uri="{FF2B5EF4-FFF2-40B4-BE49-F238E27FC236}">
                <a16:creationId xmlns:a16="http://schemas.microsoft.com/office/drawing/2014/main" id="{E139DCDE-CD65-B216-139B-7706A85F7E92}"/>
              </a:ext>
            </a:extLst>
          </p:cNvPr>
          <p:cNvSpPr txBox="1"/>
          <p:nvPr/>
        </p:nvSpPr>
        <p:spPr>
          <a:xfrm>
            <a:off x="8691400" y="3065267"/>
            <a:ext cx="2101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F-UP, dlouhodobé výsledky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8" name="Přímá spojnice se šipkou 87">
            <a:extLst>
              <a:ext uri="{FF2B5EF4-FFF2-40B4-BE49-F238E27FC236}">
                <a16:creationId xmlns:a16="http://schemas.microsoft.com/office/drawing/2014/main" id="{C70A7F32-471A-A52B-E42F-0A09E56D89EE}"/>
              </a:ext>
            </a:extLst>
          </p:cNvPr>
          <p:cNvCxnSpPr>
            <a:cxnSpLocks/>
          </p:cNvCxnSpPr>
          <p:nvPr/>
        </p:nvCxnSpPr>
        <p:spPr>
          <a:xfrm>
            <a:off x="6546355" y="3779576"/>
            <a:ext cx="2114385" cy="644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ovéPole 90">
            <a:extLst>
              <a:ext uri="{FF2B5EF4-FFF2-40B4-BE49-F238E27FC236}">
                <a16:creationId xmlns:a16="http://schemas.microsoft.com/office/drawing/2014/main" id="{DBA1236D-325F-B437-4EF6-EEF9874B69B2}"/>
              </a:ext>
            </a:extLst>
          </p:cNvPr>
          <p:cNvSpPr txBox="1"/>
          <p:nvPr/>
        </p:nvSpPr>
        <p:spPr>
          <a:xfrm>
            <a:off x="8647659" y="4253179"/>
            <a:ext cx="2101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Nálezy, procesy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Pravá složená závorka 91">
            <a:extLst>
              <a:ext uri="{FF2B5EF4-FFF2-40B4-BE49-F238E27FC236}">
                <a16:creationId xmlns:a16="http://schemas.microsoft.com/office/drawing/2014/main" id="{59D3EE49-BDFE-2C8A-A84D-3B97AD03DDA1}"/>
              </a:ext>
            </a:extLst>
          </p:cNvPr>
          <p:cNvSpPr/>
          <p:nvPr/>
        </p:nvSpPr>
        <p:spPr>
          <a:xfrm>
            <a:off x="10681886" y="2512088"/>
            <a:ext cx="400111" cy="2889140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14647B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TextovéPole 92">
            <a:extLst>
              <a:ext uri="{FF2B5EF4-FFF2-40B4-BE49-F238E27FC236}">
                <a16:creationId xmlns:a16="http://schemas.microsoft.com/office/drawing/2014/main" id="{4E543BEF-1EEF-E8EF-16FC-9FDCA2D34CE9}"/>
              </a:ext>
            </a:extLst>
          </p:cNvPr>
          <p:cNvSpPr txBox="1"/>
          <p:nvPr/>
        </p:nvSpPr>
        <p:spPr>
          <a:xfrm rot="5400000">
            <a:off x="9824326" y="3758004"/>
            <a:ext cx="3136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VÝSLEDKY</a:t>
            </a:r>
          </a:p>
        </p:txBody>
      </p:sp>
      <p:sp>
        <p:nvSpPr>
          <p:cNvPr id="96" name="Šipka: nahoru 95">
            <a:extLst>
              <a:ext uri="{FF2B5EF4-FFF2-40B4-BE49-F238E27FC236}">
                <a16:creationId xmlns:a16="http://schemas.microsoft.com/office/drawing/2014/main" id="{70F87D48-AF3C-60D3-EC75-055FE20AB357}"/>
              </a:ext>
            </a:extLst>
          </p:cNvPr>
          <p:cNvSpPr/>
          <p:nvPr/>
        </p:nvSpPr>
        <p:spPr>
          <a:xfrm>
            <a:off x="485279" y="1924458"/>
            <a:ext cx="204830" cy="1328757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TextovéPole 96">
            <a:extLst>
              <a:ext uri="{FF2B5EF4-FFF2-40B4-BE49-F238E27FC236}">
                <a16:creationId xmlns:a16="http://schemas.microsoft.com/office/drawing/2014/main" id="{44C496CC-C80C-7463-941D-38DC5A053660}"/>
              </a:ext>
            </a:extLst>
          </p:cNvPr>
          <p:cNvSpPr txBox="1"/>
          <p:nvPr/>
        </p:nvSpPr>
        <p:spPr>
          <a:xfrm rot="20450809">
            <a:off x="135435" y="738580"/>
            <a:ext cx="2202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COST EFFECTIVENESS</a:t>
            </a:r>
          </a:p>
        </p:txBody>
      </p:sp>
      <p:sp>
        <p:nvSpPr>
          <p:cNvPr id="98" name="TextovéPole 97">
            <a:extLst>
              <a:ext uri="{FF2B5EF4-FFF2-40B4-BE49-F238E27FC236}">
                <a16:creationId xmlns:a16="http://schemas.microsoft.com/office/drawing/2014/main" id="{4B55AC80-A03B-725B-2E4B-DDA172CA9068}"/>
              </a:ext>
            </a:extLst>
          </p:cNvPr>
          <p:cNvSpPr txBox="1"/>
          <p:nvPr/>
        </p:nvSpPr>
        <p:spPr>
          <a:xfrm rot="1608653">
            <a:off x="9691890" y="698461"/>
            <a:ext cx="2202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DOSTUPNOST</a:t>
            </a:r>
          </a:p>
        </p:txBody>
      </p:sp>
      <p:sp>
        <p:nvSpPr>
          <p:cNvPr id="99" name="Šipka: obousměrná svislá 98">
            <a:extLst>
              <a:ext uri="{FF2B5EF4-FFF2-40B4-BE49-F238E27FC236}">
                <a16:creationId xmlns:a16="http://schemas.microsoft.com/office/drawing/2014/main" id="{08283E24-E1E2-11D3-E606-95FE64210C0A}"/>
              </a:ext>
            </a:extLst>
          </p:cNvPr>
          <p:cNvSpPr/>
          <p:nvPr/>
        </p:nvSpPr>
        <p:spPr>
          <a:xfrm>
            <a:off x="5673753" y="1892979"/>
            <a:ext cx="328674" cy="1005370"/>
          </a:xfrm>
          <a:prstGeom prst="upDownArrow">
            <a:avLst>
              <a:gd name="adj1" fmla="val 23149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TextovéPole 99">
            <a:extLst>
              <a:ext uri="{FF2B5EF4-FFF2-40B4-BE49-F238E27FC236}">
                <a16:creationId xmlns:a16="http://schemas.microsoft.com/office/drawing/2014/main" id="{BCB61FB4-0346-2D09-8589-BC16FF62B0E5}"/>
              </a:ext>
            </a:extLst>
          </p:cNvPr>
          <p:cNvSpPr txBox="1"/>
          <p:nvPr/>
        </p:nvSpPr>
        <p:spPr>
          <a:xfrm>
            <a:off x="4769656" y="2157613"/>
            <a:ext cx="220280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benchmarking</a:t>
            </a:r>
          </a:p>
        </p:txBody>
      </p:sp>
      <p:sp>
        <p:nvSpPr>
          <p:cNvPr id="101" name="Šipka: nahoru 100">
            <a:extLst>
              <a:ext uri="{FF2B5EF4-FFF2-40B4-BE49-F238E27FC236}">
                <a16:creationId xmlns:a16="http://schemas.microsoft.com/office/drawing/2014/main" id="{D6129449-B5C8-0223-B7BD-B888A5EB0B07}"/>
              </a:ext>
            </a:extLst>
          </p:cNvPr>
          <p:cNvSpPr/>
          <p:nvPr/>
        </p:nvSpPr>
        <p:spPr>
          <a:xfrm>
            <a:off x="11248746" y="1892979"/>
            <a:ext cx="204830" cy="1328757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448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aoblený obdélník 35">
            <a:extLst>
              <a:ext uri="{FF2B5EF4-FFF2-40B4-BE49-F238E27FC236}">
                <a16:creationId xmlns:a16="http://schemas.microsoft.com/office/drawing/2014/main" id="{6C2AACA4-3E37-F42A-DFA9-8302F07E306F}"/>
              </a:ext>
            </a:extLst>
          </p:cNvPr>
          <p:cNvSpPr/>
          <p:nvPr/>
        </p:nvSpPr>
        <p:spPr>
          <a:xfrm>
            <a:off x="182880" y="1474502"/>
            <a:ext cx="11826240" cy="286035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potenciál NZIS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pohledu pacientů a hodnocení procesů a výsledků zdravotní péče</a:t>
            </a:r>
          </a:p>
        </p:txBody>
      </p:sp>
      <p:sp>
        <p:nvSpPr>
          <p:cNvPr id="6" name="Šipka: dolů 5">
            <a:extLst>
              <a:ext uri="{FF2B5EF4-FFF2-40B4-BE49-F238E27FC236}">
                <a16:creationId xmlns:a16="http://schemas.microsoft.com/office/drawing/2014/main" id="{60257CB8-BE17-14CC-428A-D5ECBDBD85F0}"/>
              </a:ext>
            </a:extLst>
          </p:cNvPr>
          <p:cNvSpPr/>
          <p:nvPr/>
        </p:nvSpPr>
        <p:spPr>
          <a:xfrm>
            <a:off x="5163834" y="4664020"/>
            <a:ext cx="1799772" cy="1087943"/>
          </a:xfrm>
          <a:prstGeom prst="downArrow">
            <a:avLst/>
          </a:prstGeom>
          <a:solidFill>
            <a:srgbClr val="C2272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7791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8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1C34B9531B52478C258926AB671CDB" ma:contentTypeVersion="15" ma:contentTypeDescription="Vytvoří nový dokument" ma:contentTypeScope="" ma:versionID="4679110b48113077a70e197a1c716b1b">
  <xsd:schema xmlns:xsd="http://www.w3.org/2001/XMLSchema" xmlns:xs="http://www.w3.org/2001/XMLSchema" xmlns:p="http://schemas.microsoft.com/office/2006/metadata/properties" xmlns:ns2="fd91d4e6-a9b1-4cd9-93e3-d008a5466f3b" xmlns:ns3="0ac979f0-7b52-447c-8bf0-a3303157c888" targetNamespace="http://schemas.microsoft.com/office/2006/metadata/properties" ma:root="true" ma:fieldsID="93fce31c3c7d4514a75e3d33fd84ac6c" ns2:_="" ns3:_="">
    <xsd:import namespace="fd91d4e6-a9b1-4cd9-93e3-d008a5466f3b"/>
    <xsd:import namespace="0ac979f0-7b52-447c-8bf0-a3303157c8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Kompletn_x00ed_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91d4e6-a9b1-4cd9-93e3-d008a5466f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Kompletn_x00ed_" ma:index="12" nillable="true" ma:displayName="Kompletní" ma:format="Dropdown" ma:internalName="Kompletn_x00ed_">
      <xsd:simpleType>
        <xsd:restriction base="dms:Choice">
          <xsd:enumeration value="Volba 1"/>
          <xsd:enumeration value="Volba 2"/>
          <xsd:enumeration value="Volba 3"/>
        </xsd:restriction>
      </xsd:simpleType>
    </xsd:element>
    <xsd:element name="lcf76f155ced4ddcb4097134ff3c332f" ma:index="14" nillable="true" ma:taxonomy="true" ma:internalName="lcf76f155ced4ddcb4097134ff3c332f" ma:taxonomyFieldName="MediaServiceImageTags" ma:displayName="Značky obrázků" ma:readOnly="false" ma:fieldId="{5cf76f15-5ced-4ddc-b409-7134ff3c332f}" ma:taxonomyMulti="true" ma:sspId="63d20a35-149b-4608-81b4-e7fcde6378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c979f0-7b52-447c-8bf0-a3303157c88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36ade0e0-5ebb-40f5-9528-68a633c238a8}" ma:internalName="TaxCatchAll" ma:showField="CatchAllData" ma:web="0ac979f0-7b52-447c-8bf0-a3303157c8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d91d4e6-a9b1-4cd9-93e3-d008a5466f3b">
      <Terms xmlns="http://schemas.microsoft.com/office/infopath/2007/PartnerControls"/>
    </lcf76f155ced4ddcb4097134ff3c332f>
    <TaxCatchAll xmlns="0ac979f0-7b52-447c-8bf0-a3303157c888" xsi:nil="true"/>
    <Kompletn_x00ed_ xmlns="fd91d4e6-a9b1-4cd9-93e3-d008a5466f3b" xsi:nil="true"/>
  </documentManagement>
</p:properties>
</file>

<file path=customXml/itemProps1.xml><?xml version="1.0" encoding="utf-8"?>
<ds:datastoreItem xmlns:ds="http://schemas.openxmlformats.org/officeDocument/2006/customXml" ds:itemID="{85EF09A7-3EA3-402C-9C21-970663E623D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3A3D1F-8204-4603-AECE-EEDC865160E5}">
  <ds:schemaRefs>
    <ds:schemaRef ds:uri="0ac979f0-7b52-447c-8bf0-a3303157c888"/>
    <ds:schemaRef ds:uri="fd91d4e6-a9b1-4cd9-93e3-d008a5466f3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355BF15-E4C6-451B-892F-A669AD47A00E}">
  <ds:schemaRefs>
    <ds:schemaRef ds:uri="http://purl.org/dc/elements/1.1/"/>
    <ds:schemaRef ds:uri="http://purl.org/dc/terms/"/>
    <ds:schemaRef ds:uri="http://www.w3.org/XML/1998/namespace"/>
    <ds:schemaRef ds:uri="http://purl.org/dc/dcmitype/"/>
    <ds:schemaRef ds:uri="0ac979f0-7b52-447c-8bf0-a3303157c8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d91d4e6-a9b1-4cd9-93e3-d008a5466f3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4152</TotalTime>
  <Words>3182</Words>
  <Application>Microsoft Office PowerPoint</Application>
  <PresentationFormat>Širokoúhlá obrazovka</PresentationFormat>
  <Paragraphs>453</Paragraphs>
  <Slides>29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5</vt:i4>
      </vt:variant>
      <vt:variant>
        <vt:lpstr>Nadpisy snímků</vt:lpstr>
      </vt:variant>
      <vt:variant>
        <vt:i4>29</vt:i4>
      </vt:variant>
    </vt:vector>
  </HeadingPairs>
  <TitlesOfParts>
    <vt:vector size="44" baseType="lpstr">
      <vt:lpstr>Aptos</vt:lpstr>
      <vt:lpstr>Aptos Narrow</vt:lpstr>
      <vt:lpstr>Arial</vt:lpstr>
      <vt:lpstr>Calibri</vt:lpstr>
      <vt:lpstr>Calibri Light</vt:lpstr>
      <vt:lpstr>Symbol</vt:lpstr>
      <vt:lpstr>Trebuchet MS</vt:lpstr>
      <vt:lpstr>Verdana</vt:lpstr>
      <vt:lpstr>Wingdings</vt:lpstr>
      <vt:lpstr>Wingdings,Sans-Serif</vt:lpstr>
      <vt:lpstr>Motiv Office</vt:lpstr>
      <vt:lpstr>2_Motiv Office</vt:lpstr>
      <vt:lpstr>1_Motiv Office</vt:lpstr>
      <vt:lpstr>18_Motiv Office</vt:lpstr>
      <vt:lpstr>3_Motiv Office</vt:lpstr>
      <vt:lpstr>Prezentace aplikace PowerPoint</vt:lpstr>
      <vt:lpstr>Prezentace aplikace PowerPoint</vt:lpstr>
      <vt:lpstr>Prezentace aplikace PowerPoint</vt:lpstr>
      <vt:lpstr>Prezentace aplikace PowerPoint</vt:lpstr>
      <vt:lpstr>Význam nové datové základny je zejména v propojenosti jednotlivých systémů a komponent: modelový příklad sledování polytraumat </vt:lpstr>
      <vt:lpstr>Nový NZIS: multi-komponentový, vzájemně propojený systém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DIMENZE 1. Ceny a objemy </vt:lpstr>
      <vt:lpstr>DIMENZE 1. Ceny a objemy </vt:lpstr>
      <vt:lpstr>DIMENZE 2. Personální zabezpečení </vt:lpstr>
      <vt:lpstr>DIMENZE 2. Personální zabezpečení </vt:lpstr>
      <vt:lpstr>DIMENZE 3. Produkce a náklady poskytovatelů nelůžkové péče</vt:lpstr>
      <vt:lpstr>DIMENZE 3. Produkce a náklady poskytovatelů nelůžkové péče</vt:lpstr>
      <vt:lpstr>DIMENZE 4. Seznam výkonů</vt:lpstr>
      <vt:lpstr>DIMENZE 5. Struktura pojištěnců a náklady zdravotních pojišťoven </vt:lpstr>
      <vt:lpstr>DIMENZE 6. Produkce a náklady segmentu lůžkové péče</vt:lpstr>
      <vt:lpstr>DIMENZE 6. Produkce a náklady segmentu lůžkové péče</vt:lpstr>
      <vt:lpstr>DIMENZE 6. Produkce a náklady segmentu lůžkové péče</vt:lpstr>
      <vt:lpstr>DIMENZE 7. Produkce a náklady komunitních ošetřovatelských služeb</vt:lpstr>
      <vt:lpstr>DIMENZE 8. Produkce a náklady jednodenní péče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Koptíková Jana</dc:creator>
  <cp:lastModifiedBy>Dušek Ladislav prof. RNDr. Ph.D.</cp:lastModifiedBy>
  <cp:revision>43</cp:revision>
  <dcterms:created xsi:type="dcterms:W3CDTF">2019-05-28T15:33:45Z</dcterms:created>
  <dcterms:modified xsi:type="dcterms:W3CDTF">2026-03-22T09:24:57Z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0x010100721C34B9531B52478C258926AB671CDB</vt:lpwstr>
  </property>
  <property fmtid="{D5CDD505-2E9C-101B-9397-08002B2CF9AE}" pid="3" name="MediaServiceImageTags">
    <vt:lpwstr/>
  </property>
</Properties>
</file>