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8" r:id="rId3"/>
    <p:sldId id="274" r:id="rId4"/>
    <p:sldId id="259" r:id="rId5"/>
    <p:sldId id="277" r:id="rId6"/>
    <p:sldId id="273" r:id="rId7"/>
    <p:sldId id="267" r:id="rId8"/>
    <p:sldId id="276" r:id="rId9"/>
    <p:sldId id="27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AE"/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2432" y="1373010"/>
            <a:ext cx="6322871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anesteziologie a intenzivní medicína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K/10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23649"/>
              </p:ext>
            </p:extLst>
          </p:nvPr>
        </p:nvGraphicFramePr>
        <p:xfrm>
          <a:off x="4724400" y="117729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Chart" r:id="rId3" imgW="3762265" imgH="2723969" progId="MSGraph.Chart.8">
                  <p:embed followColorScheme="full"/>
                </p:oleObj>
              </mc:Choice>
              <mc:Fallback>
                <p:oleObj name="Chart" r:id="rId3" imgW="3762265" imgH="2723969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7729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41633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Chart" r:id="rId5" imgW="3552725" imgH="2733773" progId="MSGraph.Chart.8">
                  <p:embed followColorScheme="full"/>
                </p:oleObj>
              </mc:Choice>
              <mc:Fallback>
                <p:oleObj name="Chart" r:id="rId5" imgW="3552725" imgH="2733773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83039"/>
              </p:ext>
            </p:extLst>
          </p:nvPr>
        </p:nvGraphicFramePr>
        <p:xfrm>
          <a:off x="346747" y="1773046"/>
          <a:ext cx="6567009" cy="3356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PL - gynekologa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Další lůžkové zařízení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N=244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669706"/>
              </p:ext>
            </p:extLst>
          </p:nvPr>
        </p:nvGraphicFramePr>
        <p:xfrm>
          <a:off x="3060700" y="1363663"/>
          <a:ext cx="3611563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Chart" r:id="rId3" imgW="3629127" imgH="3657600" progId="MSGraph.Chart.8">
                  <p:embed followColorScheme="full"/>
                </p:oleObj>
              </mc:Choice>
              <mc:Fallback>
                <p:oleObj name="Chart" r:id="rId3" imgW="3629127" imgH="3657600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362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132882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Chart" r:id="rId3" imgW="3619672" imgH="4286179" progId="MSGraph.Chart.8">
                  <p:embed followColorScheme="full"/>
                </p:oleObj>
              </mc:Choice>
              <mc:Fallback>
                <p:oleObj name="Chart" r:id="rId3" imgW="3619672" imgH="4286179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05825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5" b="10075"/>
          <a:stretch/>
        </p:blipFill>
        <p:spPr>
          <a:xfrm>
            <a:off x="0" y="740229"/>
            <a:ext cx="9144000" cy="4926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316217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934960"/>
              </p:ext>
            </p:extLst>
          </p:nvPr>
        </p:nvGraphicFramePr>
        <p:xfrm>
          <a:off x="2735263" y="1123950"/>
          <a:ext cx="3030537" cy="44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Chart" r:id="rId3" imgW="3048164" imgH="4429090" progId="MSGraph.Chart.8">
                  <p:embed followColorScheme="full"/>
                </p:oleObj>
              </mc:Choice>
              <mc:Fallback>
                <p:oleObj name="Chart" r:id="rId3" imgW="3048164" imgH="4429090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442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349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85572"/>
              </p:ext>
            </p:extLst>
          </p:nvPr>
        </p:nvGraphicFramePr>
        <p:xfrm>
          <a:off x="189782" y="1576554"/>
          <a:ext cx="2650696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0696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PL - gynekologa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Další lůžkové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64219"/>
              </p:ext>
            </p:extLst>
          </p:nvPr>
        </p:nvGraphicFramePr>
        <p:xfrm>
          <a:off x="5553075" y="1089660"/>
          <a:ext cx="3038475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Chart" r:id="rId5" imgW="3038330" imgH="4419663" progId="MSGraph.Chart.8">
                  <p:embed followColorScheme="full"/>
                </p:oleObj>
              </mc:Choice>
              <mc:Fallback>
                <p:oleObj name="Chart" r:id="rId5" imgW="3038330" imgH="4419663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089660"/>
                        <a:ext cx="3038475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116618" y="969646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Počet podaných anestezií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2683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Anesteziologická činnost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664437"/>
              </p:ext>
            </p:extLst>
          </p:nvPr>
        </p:nvGraphicFramePr>
        <p:xfrm>
          <a:off x="490538" y="657224"/>
          <a:ext cx="3918644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Graf" r:id="rId3" imgW="3866999" imgH="2733649" progId="MSGraph.Chart.8">
                  <p:embed followColorScheme="full"/>
                </p:oleObj>
              </mc:Choice>
              <mc:Fallback>
                <p:oleObj name="Graf" r:id="rId3" imgW="3866999" imgH="2733649" progId="MSGraph.Chart.8">
                  <p:embed followColorScheme="full"/>
                  <p:pic>
                    <p:nvPicPr>
                      <p:cNvPr id="15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4"/>
                        <a:ext cx="3918644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445682" y="1745673"/>
            <a:ext cx="1798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podaných anestézií</a:t>
            </a:r>
          </a:p>
        </p:txBody>
      </p:sp>
      <p:cxnSp>
        <p:nvCxnSpPr>
          <p:cNvPr id="5" name="Straight Connector 19"/>
          <p:cNvCxnSpPr/>
          <p:nvPr/>
        </p:nvCxnSpPr>
        <p:spPr>
          <a:xfrm>
            <a:off x="2727557" y="3421866"/>
            <a:ext cx="23275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1"/>
          <p:cNvCxnSpPr/>
          <p:nvPr/>
        </p:nvCxnSpPr>
        <p:spPr>
          <a:xfrm>
            <a:off x="2727557" y="3573234"/>
            <a:ext cx="23275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2"/>
          <p:cNvSpPr txBox="1"/>
          <p:nvPr/>
        </p:nvSpPr>
        <p:spPr>
          <a:xfrm>
            <a:off x="2960313" y="3436887"/>
            <a:ext cx="1382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v regionální anestézii</a:t>
            </a:r>
          </a:p>
        </p:txBody>
      </p:sp>
      <p:cxnSp>
        <p:nvCxnSpPr>
          <p:cNvPr id="8" name="Straight Connector 23"/>
          <p:cNvCxnSpPr/>
          <p:nvPr/>
        </p:nvCxnSpPr>
        <p:spPr>
          <a:xfrm>
            <a:off x="2727557" y="3724602"/>
            <a:ext cx="232756" cy="0"/>
          </a:xfrm>
          <a:prstGeom prst="line">
            <a:avLst/>
          </a:prstGeom>
          <a:ln w="127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4"/>
          <p:cNvSpPr txBox="1"/>
          <p:nvPr/>
        </p:nvSpPr>
        <p:spPr>
          <a:xfrm>
            <a:off x="2960313" y="3591026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v průběhu ústavní </a:t>
            </a:r>
            <a:b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   pohotovostní služby</a:t>
            </a:r>
          </a:p>
        </p:txBody>
      </p:sp>
      <p:sp>
        <p:nvSpPr>
          <p:cNvPr id="10" name="TextBox 48"/>
          <p:cNvSpPr txBox="1"/>
          <p:nvPr/>
        </p:nvSpPr>
        <p:spPr>
          <a:xfrm>
            <a:off x="2241935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1" name="Straight Connector 23"/>
          <p:cNvCxnSpPr/>
          <p:nvPr/>
        </p:nvCxnSpPr>
        <p:spPr>
          <a:xfrm>
            <a:off x="2727557" y="4009782"/>
            <a:ext cx="23275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4"/>
          <p:cNvSpPr txBox="1"/>
          <p:nvPr/>
        </p:nvSpPr>
        <p:spPr>
          <a:xfrm>
            <a:off x="2960313" y="3878977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ambulantně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2945448" y="3288207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40942"/>
              </p:ext>
            </p:extLst>
          </p:nvPr>
        </p:nvGraphicFramePr>
        <p:xfrm>
          <a:off x="4974425" y="652239"/>
          <a:ext cx="3598934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Chart" r:id="rId5" imgW="3562181" imgH="2752627" progId="MSGraph.Chart.8">
                  <p:embed followColorScheme="full"/>
                </p:oleObj>
              </mc:Choice>
              <mc:Fallback>
                <p:oleObj name="Chart" r:id="rId5" imgW="3562181" imgH="2752627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4425" y="652239"/>
                        <a:ext cx="3598934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4"/>
          <p:cNvSpPr txBox="1"/>
          <p:nvPr/>
        </p:nvSpPr>
        <p:spPr>
          <a:xfrm rot="16200000">
            <a:off x="4014150" y="1657321"/>
            <a:ext cx="18373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podaných anestézií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</a:t>
            </a:r>
          </a:p>
        </p:txBody>
      </p:sp>
      <p:cxnSp>
        <p:nvCxnSpPr>
          <p:cNvPr id="29" name="Straight Connector 19"/>
          <p:cNvCxnSpPr/>
          <p:nvPr/>
        </p:nvCxnSpPr>
        <p:spPr>
          <a:xfrm>
            <a:off x="7206625" y="3418152"/>
            <a:ext cx="23275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1"/>
          <p:cNvCxnSpPr/>
          <p:nvPr/>
        </p:nvCxnSpPr>
        <p:spPr>
          <a:xfrm>
            <a:off x="7206625" y="3569520"/>
            <a:ext cx="23275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2"/>
          <p:cNvSpPr txBox="1"/>
          <p:nvPr/>
        </p:nvSpPr>
        <p:spPr>
          <a:xfrm>
            <a:off x="7439381" y="3433173"/>
            <a:ext cx="1382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v regionální anestézii</a:t>
            </a:r>
          </a:p>
        </p:txBody>
      </p:sp>
      <p:cxnSp>
        <p:nvCxnSpPr>
          <p:cNvPr id="32" name="Straight Connector 23"/>
          <p:cNvCxnSpPr/>
          <p:nvPr/>
        </p:nvCxnSpPr>
        <p:spPr>
          <a:xfrm>
            <a:off x="7206625" y="3720888"/>
            <a:ext cx="232756" cy="0"/>
          </a:xfrm>
          <a:prstGeom prst="line">
            <a:avLst/>
          </a:prstGeom>
          <a:ln w="127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4"/>
          <p:cNvSpPr txBox="1"/>
          <p:nvPr/>
        </p:nvSpPr>
        <p:spPr>
          <a:xfrm>
            <a:off x="7439381" y="3587312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v průběhu ústavní </a:t>
            </a:r>
            <a:b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   pohotovostní služby</a:t>
            </a:r>
          </a:p>
        </p:txBody>
      </p:sp>
      <p:sp>
        <p:nvSpPr>
          <p:cNvPr id="34" name="TextBox 48"/>
          <p:cNvSpPr txBox="1"/>
          <p:nvPr/>
        </p:nvSpPr>
        <p:spPr>
          <a:xfrm>
            <a:off x="6721003" y="33351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35" name="Straight Connector 23"/>
          <p:cNvCxnSpPr/>
          <p:nvPr/>
        </p:nvCxnSpPr>
        <p:spPr>
          <a:xfrm>
            <a:off x="7206625" y="4006068"/>
            <a:ext cx="23275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4"/>
          <p:cNvSpPr txBox="1"/>
          <p:nvPr/>
        </p:nvSpPr>
        <p:spPr>
          <a:xfrm>
            <a:off x="7439381" y="3875263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ambulantně</a:t>
            </a:r>
          </a:p>
        </p:txBody>
      </p:sp>
      <p:sp>
        <p:nvSpPr>
          <p:cNvPr id="37" name="TextBox 22"/>
          <p:cNvSpPr txBox="1"/>
          <p:nvPr/>
        </p:nvSpPr>
        <p:spPr>
          <a:xfrm>
            <a:off x="7424516" y="3284493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36545"/>
              </p:ext>
            </p:extLst>
          </p:nvPr>
        </p:nvGraphicFramePr>
        <p:xfrm>
          <a:off x="490538" y="657225"/>
          <a:ext cx="3740917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Graf" r:id="rId3" imgW="3724415" imgH="2752636" progId="MSGraph.Chart.8">
                  <p:embed followColorScheme="full"/>
                </p:oleObj>
              </mc:Choice>
              <mc:Fallback>
                <p:oleObj name="Graf" r:id="rId3" imgW="3724415" imgH="2752636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740917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445682" y="1745673"/>
            <a:ext cx="1798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podaných anestézií</a:t>
            </a:r>
          </a:p>
        </p:txBody>
      </p:sp>
      <p:sp>
        <p:nvSpPr>
          <p:cNvPr id="6" name="TextBox 48"/>
          <p:cNvSpPr txBox="1"/>
          <p:nvPr/>
        </p:nvSpPr>
        <p:spPr>
          <a:xfrm>
            <a:off x="2270080" y="325320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7" name="Straight Connector 19"/>
          <p:cNvCxnSpPr/>
          <p:nvPr/>
        </p:nvCxnSpPr>
        <p:spPr>
          <a:xfrm>
            <a:off x="2270358" y="2273290"/>
            <a:ext cx="23275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2"/>
          <p:cNvSpPr txBox="1"/>
          <p:nvPr/>
        </p:nvSpPr>
        <p:spPr>
          <a:xfrm>
            <a:off x="2488249" y="2139631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tělesná hmotnost </a:t>
            </a:r>
            <a:b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 menší než 3000 g</a:t>
            </a:r>
          </a:p>
        </p:txBody>
      </p:sp>
      <p:graphicFrame>
        <p:nvGraphicFramePr>
          <p:cNvPr id="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325101"/>
              </p:ext>
            </p:extLst>
          </p:nvPr>
        </p:nvGraphicFramePr>
        <p:xfrm>
          <a:off x="5073650" y="657225"/>
          <a:ext cx="37404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Graf" r:id="rId5" imgW="3952757" imgH="2762301" progId="MSGraph.Chart.8">
                  <p:embed followColorScheme="full"/>
                </p:oleObj>
              </mc:Choice>
              <mc:Fallback>
                <p:oleObj name="Graf" r:id="rId5" imgW="3952757" imgH="2762301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3650" y="657225"/>
                        <a:ext cx="37404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/>
          <p:cNvSpPr txBox="1"/>
          <p:nvPr/>
        </p:nvSpPr>
        <p:spPr>
          <a:xfrm rot="16200000">
            <a:off x="4133746" y="1741959"/>
            <a:ext cx="1798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podaných anestézií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7026431" y="325320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2" name="Straight Connector 19"/>
          <p:cNvCxnSpPr/>
          <p:nvPr/>
        </p:nvCxnSpPr>
        <p:spPr>
          <a:xfrm>
            <a:off x="7429648" y="2269576"/>
            <a:ext cx="232756" cy="0"/>
          </a:xfrm>
          <a:prstGeom prst="line">
            <a:avLst/>
          </a:prstGeom>
          <a:ln w="12700">
            <a:solidFill>
              <a:srgbClr val="1818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2"/>
          <p:cNvSpPr txBox="1"/>
          <p:nvPr/>
        </p:nvSpPr>
        <p:spPr>
          <a:xfrm>
            <a:off x="7647539" y="2135917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65 let a více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1684" y="109659"/>
            <a:ext cx="3597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Anesteziologická činnost v kategoriích</a:t>
            </a:r>
          </a:p>
        </p:txBody>
      </p:sp>
    </p:spTree>
    <p:extLst>
      <p:ext uri="{BB962C8B-B14F-4D97-AF65-F5344CB8AC3E}">
        <p14:creationId xmlns:p14="http://schemas.microsoft.com/office/powerpoint/2010/main" val="66593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1684" y="109659"/>
            <a:ext cx="2387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8.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Činnost resuscitační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89956"/>
              </p:ext>
            </p:extLst>
          </p:nvPr>
        </p:nvGraphicFramePr>
        <p:xfrm>
          <a:off x="490538" y="657225"/>
          <a:ext cx="3812505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Graf" r:id="rId3" imgW="3762300" imgH="2733649" progId="MSGraph.Chart.8">
                  <p:embed followColorScheme="full"/>
                </p:oleObj>
              </mc:Choice>
              <mc:Fallback>
                <p:oleObj name="Graf" r:id="rId3" imgW="3762300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812505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/>
          <p:cNvSpPr txBox="1"/>
          <p:nvPr/>
        </p:nvSpPr>
        <p:spPr>
          <a:xfrm rot="16200000">
            <a:off x="-406409" y="1661035"/>
            <a:ext cx="1720344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 přijatých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resuscit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lůžka</a:t>
            </a:r>
          </a:p>
        </p:txBody>
      </p:sp>
      <p:cxnSp>
        <p:nvCxnSpPr>
          <p:cNvPr id="7" name="Straight Connector 19"/>
          <p:cNvCxnSpPr/>
          <p:nvPr/>
        </p:nvCxnSpPr>
        <p:spPr>
          <a:xfrm>
            <a:off x="2928278" y="3421866"/>
            <a:ext cx="23275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/>
          <p:cNvCxnSpPr/>
          <p:nvPr/>
        </p:nvCxnSpPr>
        <p:spPr>
          <a:xfrm>
            <a:off x="2928278" y="3573234"/>
            <a:ext cx="23275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2"/>
          <p:cNvSpPr txBox="1"/>
          <p:nvPr/>
        </p:nvSpPr>
        <p:spPr>
          <a:xfrm>
            <a:off x="3161034" y="3436887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0 - 19 let</a:t>
            </a:r>
          </a:p>
        </p:txBody>
      </p:sp>
      <p:cxnSp>
        <p:nvCxnSpPr>
          <p:cNvPr id="10" name="Straight Connector 23"/>
          <p:cNvCxnSpPr/>
          <p:nvPr/>
        </p:nvCxnSpPr>
        <p:spPr>
          <a:xfrm>
            <a:off x="2928278" y="3724602"/>
            <a:ext cx="23275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4"/>
          <p:cNvSpPr txBox="1"/>
          <p:nvPr/>
        </p:nvSpPr>
        <p:spPr>
          <a:xfrm>
            <a:off x="3161034" y="3591026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20 - 64 let</a:t>
            </a:r>
          </a:p>
        </p:txBody>
      </p:sp>
      <p:sp>
        <p:nvSpPr>
          <p:cNvPr id="12" name="TextBox 48"/>
          <p:cNvSpPr txBox="1"/>
          <p:nvPr/>
        </p:nvSpPr>
        <p:spPr>
          <a:xfrm>
            <a:off x="2285671" y="327281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3" name="Straight Connector 23"/>
          <p:cNvCxnSpPr/>
          <p:nvPr/>
        </p:nvCxnSpPr>
        <p:spPr>
          <a:xfrm>
            <a:off x="2928278" y="3887121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4"/>
          <p:cNvSpPr txBox="1"/>
          <p:nvPr/>
        </p:nvSpPr>
        <p:spPr>
          <a:xfrm>
            <a:off x="3161034" y="3756316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65 let a více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3157320" y="3288207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graphicFrame>
        <p:nvGraphicFramePr>
          <p:cNvPr id="1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022583"/>
              </p:ext>
            </p:extLst>
          </p:nvPr>
        </p:nvGraphicFramePr>
        <p:xfrm>
          <a:off x="4873624" y="657225"/>
          <a:ext cx="38124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Chart" r:id="rId5" imgW="3514902" imgH="2733773" progId="MSGraph.Chart.8">
                  <p:embed followColorScheme="full"/>
                </p:oleObj>
              </mc:Choice>
              <mc:Fallback>
                <p:oleObj name="Chart" r:id="rId5" imgW="3514902" imgH="2733773" progId="MSGraph.Chart.8">
                  <p:embed followColorScheme="full"/>
                  <p:pic>
                    <p:nvPicPr>
                      <p:cNvPr id="5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3624" y="657225"/>
                        <a:ext cx="38124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4"/>
          <p:cNvSpPr txBox="1"/>
          <p:nvPr/>
        </p:nvSpPr>
        <p:spPr>
          <a:xfrm rot="16200000">
            <a:off x="3670481" y="1657320"/>
            <a:ext cx="2212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 přijatých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resuscit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lůžka na 1000 osob</a:t>
            </a:r>
          </a:p>
        </p:txBody>
      </p:sp>
      <p:cxnSp>
        <p:nvCxnSpPr>
          <p:cNvPr id="19" name="Straight Connector 19"/>
          <p:cNvCxnSpPr/>
          <p:nvPr/>
        </p:nvCxnSpPr>
        <p:spPr>
          <a:xfrm>
            <a:off x="7173171" y="3418152"/>
            <a:ext cx="23275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1"/>
          <p:cNvCxnSpPr/>
          <p:nvPr/>
        </p:nvCxnSpPr>
        <p:spPr>
          <a:xfrm>
            <a:off x="7173171" y="3569520"/>
            <a:ext cx="23275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/>
          <p:nvPr/>
        </p:nvSpPr>
        <p:spPr>
          <a:xfrm>
            <a:off x="7405927" y="3433173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0 - 19 let</a:t>
            </a:r>
          </a:p>
        </p:txBody>
      </p:sp>
      <p:cxnSp>
        <p:nvCxnSpPr>
          <p:cNvPr id="22" name="Straight Connector 23"/>
          <p:cNvCxnSpPr/>
          <p:nvPr/>
        </p:nvCxnSpPr>
        <p:spPr>
          <a:xfrm>
            <a:off x="7173171" y="3720888"/>
            <a:ext cx="23275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4"/>
          <p:cNvSpPr txBox="1"/>
          <p:nvPr/>
        </p:nvSpPr>
        <p:spPr>
          <a:xfrm>
            <a:off x="7405927" y="3587312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20 - 64 let</a:t>
            </a:r>
          </a:p>
        </p:txBody>
      </p:sp>
      <p:sp>
        <p:nvSpPr>
          <p:cNvPr id="24" name="TextBox 48"/>
          <p:cNvSpPr txBox="1"/>
          <p:nvPr/>
        </p:nvSpPr>
        <p:spPr>
          <a:xfrm>
            <a:off x="6631328" y="328449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25" name="Straight Connector 23"/>
          <p:cNvCxnSpPr/>
          <p:nvPr/>
        </p:nvCxnSpPr>
        <p:spPr>
          <a:xfrm>
            <a:off x="7173171" y="3883407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4"/>
          <p:cNvSpPr txBox="1"/>
          <p:nvPr/>
        </p:nvSpPr>
        <p:spPr>
          <a:xfrm>
            <a:off x="7405927" y="3752602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65 let a více</a:t>
            </a:r>
          </a:p>
        </p:txBody>
      </p:sp>
      <p:sp>
        <p:nvSpPr>
          <p:cNvPr id="27" name="TextBox 22"/>
          <p:cNvSpPr txBox="1"/>
          <p:nvPr/>
        </p:nvSpPr>
        <p:spPr>
          <a:xfrm>
            <a:off x="7402213" y="3284493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</p:spTree>
    <p:extLst>
      <p:ext uri="{BB962C8B-B14F-4D97-AF65-F5344CB8AC3E}">
        <p14:creationId xmlns:p14="http://schemas.microsoft.com/office/powerpoint/2010/main" val="221875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1060</TotalTime>
  <Words>323</Words>
  <Application>Microsoft Office PowerPoint</Application>
  <PresentationFormat>Předvádění na obrazovce (4:3)</PresentationFormat>
  <Paragraphs>112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anesteziologie a intenzivní medicína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100</cp:revision>
  <dcterms:created xsi:type="dcterms:W3CDTF">2016-09-04T18:54:49Z</dcterms:created>
  <dcterms:modified xsi:type="dcterms:W3CDTF">2017-10-03T08:18:09Z</dcterms:modified>
</cp:coreProperties>
</file>