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74" r:id="rId4"/>
    <p:sldId id="259" r:id="rId5"/>
    <p:sldId id="276" r:id="rId6"/>
    <p:sldId id="273" r:id="rId7"/>
    <p:sldId id="267" r:id="rId8"/>
    <p:sldId id="275" r:id="rId9"/>
    <p:sldId id="269" r:id="rId10"/>
    <p:sldId id="270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93366"/>
    <a:srgbClr val="80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35" autoAdjust="0"/>
    <p:restoredTop sz="94216" autoAdjust="0"/>
  </p:normalViewPr>
  <p:slideViewPr>
    <p:cSldViewPr snapToGrid="0">
      <p:cViewPr varScale="1">
        <p:scale>
          <a:sx n="118" d="100"/>
          <a:sy n="118" d="100"/>
        </p:scale>
        <p:origin x="162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5183-0273-4A8C-B83C-98AD8F0E19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C2D9-FEE5-4270-A3BC-C994D4151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21D9C-2F6C-439F-BF95-5C13BB69C392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B88CA-6DCA-40EE-9EAE-289419EDC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7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B88CA-6DCA-40EE-9EAE-289419EDC06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81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9" descr="pozadi-1"/>
          <p:cNvPicPr/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985"/>
            <a:ext cx="7212965" cy="53270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453" y="1161139"/>
            <a:ext cx="5476038" cy="1496146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8621" y="2910740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5" descr="logo_uzis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08" y="6123364"/>
            <a:ext cx="782955" cy="523875"/>
          </a:xfrm>
          <a:prstGeom prst="rect">
            <a:avLst/>
          </a:prstGeom>
          <a:noFill/>
        </p:spPr>
      </p:pic>
      <p:pic>
        <p:nvPicPr>
          <p:cNvPr id="9" name="obrázek 6" descr="logo_mu [Převedený]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08" y="6151304"/>
            <a:ext cx="552450" cy="552450"/>
          </a:xfrm>
          <a:prstGeom prst="rect">
            <a:avLst/>
          </a:prstGeom>
          <a:noFill/>
        </p:spPr>
      </p:pic>
      <p:pic>
        <p:nvPicPr>
          <p:cNvPr id="10" name="obrázek 7" descr="logo-IBA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58" y="6132254"/>
            <a:ext cx="600075" cy="56642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-1" y="84870"/>
            <a:ext cx="800100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</a:t>
            </a:r>
            <a:endParaRPr lang="cs-CZ" sz="12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5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0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3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98" y="146917"/>
            <a:ext cx="7886700" cy="445365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06" y="6377006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98" y="637065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9" y="6405581"/>
            <a:ext cx="3825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2243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48729"/>
            <a:ext cx="7398327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PÉČE: 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NZIS REPORT č. K/1 (0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/201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1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83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8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19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39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68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33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3922" y="1395312"/>
            <a:ext cx="5867569" cy="1496146"/>
          </a:xfrm>
        </p:spPr>
        <p:txBody>
          <a:bodyPr/>
          <a:lstStyle/>
          <a:p>
            <a:r>
              <a:rPr lang="cs-CZ" dirty="0"/>
              <a:t>ZDRAVOTNICTVÍ ČR:</a:t>
            </a:r>
            <a:br>
              <a:rPr lang="cs-CZ" dirty="0"/>
            </a:br>
            <a:r>
              <a:rPr lang="cs-CZ" dirty="0"/>
              <a:t>Stručný přehled činnosti oboru: diabetologie a endokrinologie za období </a:t>
            </a:r>
            <a:br>
              <a:rPr lang="cs-CZ" dirty="0"/>
            </a:br>
            <a:r>
              <a:rPr lang="cs-CZ" dirty="0">
                <a:solidFill>
                  <a:srgbClr val="C00000"/>
                </a:solidFill>
              </a:rPr>
              <a:t>2007–2016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NZIS REPORT č. </a:t>
            </a:r>
            <a:r>
              <a:rPr lang="en-US" dirty="0"/>
              <a:t>K</a:t>
            </a:r>
            <a:r>
              <a:rPr lang="cs-CZ" dirty="0"/>
              <a:t>/1 (08/2017)</a:t>
            </a:r>
          </a:p>
        </p:txBody>
      </p:sp>
    </p:spTree>
    <p:extLst>
      <p:ext uri="{BB962C8B-B14F-4D97-AF65-F5344CB8AC3E}">
        <p14:creationId xmlns:p14="http://schemas.microsoft.com/office/powerpoint/2010/main" val="3354597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269477"/>
              </p:ext>
            </p:extLst>
          </p:nvPr>
        </p:nvGraphicFramePr>
        <p:xfrm>
          <a:off x="501650" y="1277938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6" name="Chart" r:id="rId3" imgW="4600425" imgH="2733773" progId="MSGraph.Chart.8">
                  <p:embed followColorScheme="full"/>
                </p:oleObj>
              </mc:Choice>
              <mc:Fallback>
                <p:oleObj name="Chart" r:id="rId3" imgW="4600425" imgH="2733773" progId="MSGraph.Chart.8">
                  <p:embed followColorScheme="full"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1650" y="1277938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8"/>
          <p:cNvSpPr txBox="1"/>
          <p:nvPr/>
        </p:nvSpPr>
        <p:spPr>
          <a:xfrm rot="16200000">
            <a:off x="115328" y="2368092"/>
            <a:ext cx="944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Pacienti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191135"/>
              </p:ext>
            </p:extLst>
          </p:nvPr>
        </p:nvGraphicFramePr>
        <p:xfrm>
          <a:off x="4922838" y="1277938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7" name="Chart" r:id="rId5" imgW="3743353" imgH="2733773" progId="MSGraph.Chart.8">
                  <p:embed followColorScheme="full"/>
                </p:oleObj>
              </mc:Choice>
              <mc:Fallback>
                <p:oleObj name="Chart" r:id="rId5" imgW="3743353" imgH="2733773" progId="MSGraph.Chart.8">
                  <p:embed followColorScheme="full"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2838" y="1277938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10"/>
          <p:cNvSpPr txBox="1"/>
          <p:nvPr/>
        </p:nvSpPr>
        <p:spPr>
          <a:xfrm rot="16200000">
            <a:off x="3779458" y="2302389"/>
            <a:ext cx="18456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případů na 1000 osob </a:t>
            </a:r>
          </a:p>
        </p:txBody>
      </p:sp>
      <p:cxnSp>
        <p:nvCxnSpPr>
          <p:cNvPr id="8" name="Straight Connector 25"/>
          <p:cNvCxnSpPr/>
          <p:nvPr/>
        </p:nvCxnSpPr>
        <p:spPr>
          <a:xfrm>
            <a:off x="756535" y="916786"/>
            <a:ext cx="232756" cy="0"/>
          </a:xfrm>
          <a:prstGeom prst="line">
            <a:avLst/>
          </a:prstGeom>
          <a:ln w="12700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6"/>
          <p:cNvSpPr txBox="1"/>
          <p:nvPr/>
        </p:nvSpPr>
        <p:spPr>
          <a:xfrm>
            <a:off x="964352" y="793676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DM I</a:t>
            </a:r>
          </a:p>
        </p:txBody>
      </p:sp>
      <p:cxnSp>
        <p:nvCxnSpPr>
          <p:cNvPr id="10" name="Straight Connector 27"/>
          <p:cNvCxnSpPr/>
          <p:nvPr/>
        </p:nvCxnSpPr>
        <p:spPr>
          <a:xfrm>
            <a:off x="1402316" y="916786"/>
            <a:ext cx="232756" cy="0"/>
          </a:xfrm>
          <a:prstGeom prst="line">
            <a:avLst/>
          </a:prstGeom>
          <a:ln w="12700"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8"/>
          <p:cNvSpPr txBox="1"/>
          <p:nvPr/>
        </p:nvSpPr>
        <p:spPr>
          <a:xfrm>
            <a:off x="1593507" y="793676"/>
            <a:ext cx="4908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DM II</a:t>
            </a:r>
          </a:p>
        </p:txBody>
      </p:sp>
      <p:cxnSp>
        <p:nvCxnSpPr>
          <p:cNvPr id="12" name="Straight Connector 29"/>
          <p:cNvCxnSpPr/>
          <p:nvPr/>
        </p:nvCxnSpPr>
        <p:spPr>
          <a:xfrm>
            <a:off x="2095246" y="916786"/>
            <a:ext cx="232756" cy="0"/>
          </a:xfrm>
          <a:prstGeom prst="line">
            <a:avLst/>
          </a:prstGeom>
          <a:ln w="127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0"/>
          <p:cNvSpPr txBox="1"/>
          <p:nvPr/>
        </p:nvSpPr>
        <p:spPr>
          <a:xfrm>
            <a:off x="2328002" y="716731"/>
            <a:ext cx="1013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sekundární DM</a:t>
            </a:r>
          </a:p>
        </p:txBody>
      </p:sp>
      <p:cxnSp>
        <p:nvCxnSpPr>
          <p:cNvPr id="14" name="Straight Connector 31"/>
          <p:cNvCxnSpPr/>
          <p:nvPr/>
        </p:nvCxnSpPr>
        <p:spPr>
          <a:xfrm>
            <a:off x="3152730" y="916786"/>
            <a:ext cx="232756" cy="0"/>
          </a:xfrm>
          <a:prstGeom prst="line">
            <a:avLst/>
          </a:prstGeom>
          <a:ln w="12700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2"/>
          <p:cNvSpPr txBox="1"/>
          <p:nvPr/>
        </p:nvSpPr>
        <p:spPr>
          <a:xfrm>
            <a:off x="3335612" y="716731"/>
            <a:ext cx="1178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poruch. gluk tolerance</a:t>
            </a:r>
          </a:p>
        </p:txBody>
      </p:sp>
      <p:cxnSp>
        <p:nvCxnSpPr>
          <p:cNvPr id="16" name="Straight Connector 40"/>
          <p:cNvCxnSpPr/>
          <p:nvPr/>
        </p:nvCxnSpPr>
        <p:spPr>
          <a:xfrm>
            <a:off x="5204274" y="887065"/>
            <a:ext cx="232756" cy="0"/>
          </a:xfrm>
          <a:prstGeom prst="line">
            <a:avLst/>
          </a:prstGeom>
          <a:ln w="12700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1"/>
          <p:cNvSpPr txBox="1"/>
          <p:nvPr/>
        </p:nvSpPr>
        <p:spPr>
          <a:xfrm>
            <a:off x="5412091" y="763955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DM I</a:t>
            </a:r>
          </a:p>
        </p:txBody>
      </p:sp>
      <p:cxnSp>
        <p:nvCxnSpPr>
          <p:cNvPr id="18" name="Straight Connector 42"/>
          <p:cNvCxnSpPr/>
          <p:nvPr/>
        </p:nvCxnSpPr>
        <p:spPr>
          <a:xfrm>
            <a:off x="5850055" y="887065"/>
            <a:ext cx="232756" cy="0"/>
          </a:xfrm>
          <a:prstGeom prst="line">
            <a:avLst/>
          </a:prstGeom>
          <a:ln w="12700"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3"/>
          <p:cNvSpPr txBox="1"/>
          <p:nvPr/>
        </p:nvSpPr>
        <p:spPr>
          <a:xfrm>
            <a:off x="6041246" y="763955"/>
            <a:ext cx="4908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DM II</a:t>
            </a:r>
          </a:p>
        </p:txBody>
      </p:sp>
      <p:cxnSp>
        <p:nvCxnSpPr>
          <p:cNvPr id="20" name="Straight Connector 44"/>
          <p:cNvCxnSpPr/>
          <p:nvPr/>
        </p:nvCxnSpPr>
        <p:spPr>
          <a:xfrm>
            <a:off x="6542985" y="887065"/>
            <a:ext cx="232756" cy="0"/>
          </a:xfrm>
          <a:prstGeom prst="line">
            <a:avLst/>
          </a:prstGeom>
          <a:ln w="12700">
            <a:solidFill>
              <a:srgbClr val="66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45"/>
          <p:cNvSpPr txBox="1"/>
          <p:nvPr/>
        </p:nvSpPr>
        <p:spPr>
          <a:xfrm>
            <a:off x="6775741" y="687010"/>
            <a:ext cx="1013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sekundární DM</a:t>
            </a:r>
          </a:p>
        </p:txBody>
      </p:sp>
      <p:cxnSp>
        <p:nvCxnSpPr>
          <p:cNvPr id="22" name="Straight Connector 46"/>
          <p:cNvCxnSpPr/>
          <p:nvPr/>
        </p:nvCxnSpPr>
        <p:spPr>
          <a:xfrm>
            <a:off x="7600469" y="887065"/>
            <a:ext cx="232756" cy="0"/>
          </a:xfrm>
          <a:prstGeom prst="line">
            <a:avLst/>
          </a:prstGeom>
          <a:ln w="12700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7"/>
          <p:cNvSpPr txBox="1"/>
          <p:nvPr/>
        </p:nvSpPr>
        <p:spPr>
          <a:xfrm>
            <a:off x="7783351" y="687010"/>
            <a:ext cx="1178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poruch. gluk tolerance</a:t>
            </a:r>
          </a:p>
        </p:txBody>
      </p:sp>
      <p:sp>
        <p:nvSpPr>
          <p:cNvPr id="24" name="TextBox 39"/>
          <p:cNvSpPr txBox="1"/>
          <p:nvPr/>
        </p:nvSpPr>
        <p:spPr>
          <a:xfrm>
            <a:off x="81684" y="109659"/>
            <a:ext cx="2388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Zastoupení typů DM</a:t>
            </a:r>
          </a:p>
        </p:txBody>
      </p:sp>
      <p:sp>
        <p:nvSpPr>
          <p:cNvPr id="25" name="TextBox 48"/>
          <p:cNvSpPr txBox="1"/>
          <p:nvPr/>
        </p:nvSpPr>
        <p:spPr>
          <a:xfrm>
            <a:off x="2326015" y="3848334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26" name="TextBox 49"/>
          <p:cNvSpPr txBox="1"/>
          <p:nvPr/>
        </p:nvSpPr>
        <p:spPr>
          <a:xfrm>
            <a:off x="6635257" y="3845390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674061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079277" y="691790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657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434421"/>
              </p:ext>
            </p:extLst>
          </p:nvPr>
        </p:nvGraphicFramePr>
        <p:xfrm>
          <a:off x="0" y="1512665"/>
          <a:ext cx="9144000" cy="4663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6538">
                  <a:extLst>
                    <a:ext uri="{9D8B030D-6E8A-4147-A177-3AD203B41FA5}">
                      <a16:colId xmlns:a16="http://schemas.microsoft.com/office/drawing/2014/main" xmlns="" val="3995720570"/>
                    </a:ext>
                  </a:extLst>
                </a:gridCol>
                <a:gridCol w="7747462">
                  <a:extLst>
                    <a:ext uri="{9D8B030D-6E8A-4147-A177-3AD203B41FA5}">
                      <a16:colId xmlns:a16="http://schemas.microsoft.com/office/drawing/2014/main" xmlns="" val="2041446612"/>
                    </a:ext>
                  </a:extLst>
                </a:gridCol>
              </a:tblGrid>
              <a:tr h="33313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Pouze dieta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32666912"/>
                  </a:ext>
                </a:extLst>
              </a:tr>
              <a:tr h="333132"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13909128"/>
                  </a:ext>
                </a:extLst>
              </a:tr>
              <a:tr h="33313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PAD: deriváty sulfonylmočoviny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6104154"/>
                  </a:ext>
                </a:extLst>
              </a:tr>
              <a:tr h="33313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 : metforminem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44987047"/>
                  </a:ext>
                </a:extLst>
              </a:tr>
              <a:tr h="33313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PAD: glinidy 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7546270"/>
                  </a:ext>
                </a:extLst>
              </a:tr>
              <a:tr h="33313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PAD: glitazony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72155068"/>
                  </a:ext>
                </a:extLst>
              </a:tr>
              <a:tr h="33313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PAD: akarbóza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4411476"/>
                  </a:ext>
                </a:extLst>
              </a:tr>
              <a:tr h="33313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PPAD: inhibitory DPP-IV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62728037"/>
                  </a:ext>
                </a:extLst>
              </a:tr>
              <a:tr h="333132"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66213125"/>
                  </a:ext>
                </a:extLst>
              </a:tr>
              <a:tr h="33313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Inkretinová mimetika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4198152"/>
                  </a:ext>
                </a:extLst>
              </a:tr>
              <a:tr h="333132"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73100163"/>
                  </a:ext>
                </a:extLst>
              </a:tr>
              <a:tr h="33313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Léčba inzulinem: konvenčně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57621460"/>
                  </a:ext>
                </a:extLst>
              </a:tr>
              <a:tr h="33313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Léčba inzulinem: intenzifikovaně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74364910"/>
                  </a:ext>
                </a:extLst>
              </a:tr>
              <a:tr h="333132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Léčba inzulinem: inzulínovou pumpou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23821813"/>
                  </a:ext>
                </a:extLst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540532"/>
              </p:ext>
            </p:extLst>
          </p:nvPr>
        </p:nvGraphicFramePr>
        <p:xfrm>
          <a:off x="1326246" y="1157471"/>
          <a:ext cx="1259796" cy="516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0" name="Graf" r:id="rId3" imgW="1630641" imgH="5181590" progId="MSGraph.Chart.8">
                  <p:embed followColorScheme="full"/>
                </p:oleObj>
              </mc:Choice>
              <mc:Fallback>
                <p:oleObj name="Graf" r:id="rId3" imgW="1630641" imgH="5181590" progId="MSGraph.Chart.8">
                  <p:embed followColorScheme="full"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6246" y="1157471"/>
                        <a:ext cx="1259796" cy="5160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504943" y="780918"/>
            <a:ext cx="1067921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cs-CZ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883 794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54998" y="794945"/>
            <a:ext cx="1067921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cs-CZ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903 433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39053" y="789882"/>
            <a:ext cx="1067921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cs-CZ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926 916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01374" y="792559"/>
            <a:ext cx="1067921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cs-CZ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927 373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75983" y="784580"/>
            <a:ext cx="1067921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cs-CZ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927 830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8" name="Objec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509542"/>
              </p:ext>
            </p:extLst>
          </p:nvPr>
        </p:nvGraphicFramePr>
        <p:xfrm>
          <a:off x="2648186" y="1157468"/>
          <a:ext cx="1260000" cy="51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1" name="Graf" r:id="rId5" imgW="1630641" imgH="5196881" progId="MSGraph.Chart.8">
                  <p:embed followColorScheme="full"/>
                </p:oleObj>
              </mc:Choice>
              <mc:Fallback>
                <p:oleObj name="Graf" r:id="rId5" imgW="1630641" imgH="5196881" progId="MSGraph.Chart.8">
                  <p:embed followColorScheme="full"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48186" y="1157468"/>
                        <a:ext cx="1260000" cy="51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518167"/>
              </p:ext>
            </p:extLst>
          </p:nvPr>
        </p:nvGraphicFramePr>
        <p:xfrm>
          <a:off x="3939430" y="1157471"/>
          <a:ext cx="1260000" cy="514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2" name="Graf" r:id="rId7" imgW="1630641" imgH="5166298" progId="MSGraph.Chart.8">
                  <p:embed followColorScheme="full"/>
                </p:oleObj>
              </mc:Choice>
              <mc:Fallback>
                <p:oleObj name="Graf" r:id="rId7" imgW="1630641" imgH="5166298" progId="MSGraph.Chart.8">
                  <p:embed followColorScheme="full"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39430" y="1157471"/>
                        <a:ext cx="1260000" cy="5145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310547"/>
              </p:ext>
            </p:extLst>
          </p:nvPr>
        </p:nvGraphicFramePr>
        <p:xfrm>
          <a:off x="5225806" y="1157469"/>
          <a:ext cx="1260000" cy="514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" name="Graf" r:id="rId9" imgW="1630641" imgH="5166298" progId="MSGraph.Chart.8">
                  <p:embed followColorScheme="full"/>
                </p:oleObj>
              </mc:Choice>
              <mc:Fallback>
                <p:oleObj name="Graf" r:id="rId9" imgW="1630641" imgH="5166298" progId="MSGraph.Chart.8">
                  <p:embed followColorScheme="full"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25806" y="1157469"/>
                        <a:ext cx="1260000" cy="5145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209360"/>
              </p:ext>
            </p:extLst>
          </p:nvPr>
        </p:nvGraphicFramePr>
        <p:xfrm>
          <a:off x="6448079" y="1174416"/>
          <a:ext cx="1260000" cy="514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4" name="Chart" r:id="rId11" imgW="1619207" imgH="5181726" progId="MSGraph.Chart.8">
                  <p:embed followColorScheme="full"/>
                </p:oleObj>
              </mc:Choice>
              <mc:Fallback>
                <p:oleObj name="Chart" r:id="rId11" imgW="1619207" imgH="5181726" progId="MSGraph.Chart.8">
                  <p:embed followColorScheme="full"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48079" y="1174416"/>
                        <a:ext cx="1260000" cy="5145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02704" y="46597"/>
            <a:ext cx="6311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Modality léčby pacientů s DM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pacient může být léčen více modalitami léčby)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41892" y="1261420"/>
            <a:ext cx="309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41569" y="1261420"/>
            <a:ext cx="309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57768" y="1242583"/>
            <a:ext cx="309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28144" y="1242583"/>
            <a:ext cx="309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Object 20">
            <a:extLst>
              <a:ext uri="{FF2B5EF4-FFF2-40B4-BE49-F238E27FC236}">
                <a16:creationId xmlns:a16="http://schemas.microsoft.com/office/drawing/2014/main" xmlns="" id="{A50896BA-13DD-410A-BDD7-719FE5B6B6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414811"/>
              </p:ext>
            </p:extLst>
          </p:nvPr>
        </p:nvGraphicFramePr>
        <p:xfrm>
          <a:off x="7689850" y="1157288"/>
          <a:ext cx="1339850" cy="514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5" name="Chart" r:id="rId13" imgW="1714522" imgH="5200579" progId="MSGraph.Chart.8">
                  <p:embed followColorScheme="full"/>
                </p:oleObj>
              </mc:Choice>
              <mc:Fallback>
                <p:oleObj name="Chart" r:id="rId13" imgW="1714522" imgH="5200579" progId="MSGraph.Chart.8">
                  <p:embed followColorScheme="full"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89850" y="1157288"/>
                        <a:ext cx="1339850" cy="5145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26">
            <a:extLst>
              <a:ext uri="{FF2B5EF4-FFF2-40B4-BE49-F238E27FC236}">
                <a16:creationId xmlns:a16="http://schemas.microsoft.com/office/drawing/2014/main" xmlns="" id="{CF5D3E71-3B52-4EEE-A34C-B2F770A52BAE}"/>
              </a:ext>
            </a:extLst>
          </p:cNvPr>
          <p:cNvSpPr txBox="1"/>
          <p:nvPr/>
        </p:nvSpPr>
        <p:spPr>
          <a:xfrm>
            <a:off x="7586242" y="1250873"/>
            <a:ext cx="309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26">
            <a:extLst>
              <a:ext uri="{FF2B5EF4-FFF2-40B4-BE49-F238E27FC236}">
                <a16:creationId xmlns:a16="http://schemas.microsoft.com/office/drawing/2014/main" xmlns="" id="{86476F04-0222-47EE-AC19-6C72372524A4}"/>
              </a:ext>
            </a:extLst>
          </p:cNvPr>
          <p:cNvSpPr txBox="1"/>
          <p:nvPr/>
        </p:nvSpPr>
        <p:spPr>
          <a:xfrm>
            <a:off x="8874850" y="1250873"/>
            <a:ext cx="309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xmlns="" id="{09AC6CF5-1B01-4984-AC17-A340BCE1F506}"/>
              </a:ext>
            </a:extLst>
          </p:cNvPr>
          <p:cNvSpPr/>
          <p:nvPr/>
        </p:nvSpPr>
        <p:spPr>
          <a:xfrm>
            <a:off x="7895942" y="789883"/>
            <a:ext cx="1067921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cs-CZ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929 945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5865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191513"/>
              </p:ext>
            </p:extLst>
          </p:nvPr>
        </p:nvGraphicFramePr>
        <p:xfrm>
          <a:off x="4727575" y="1160462"/>
          <a:ext cx="3816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Chart" r:id="rId4" imgW="3895780" imgH="2723969" progId="MSGraph.Chart.8">
                  <p:embed followColorScheme="full"/>
                </p:oleObj>
              </mc:Choice>
              <mc:Fallback>
                <p:oleObj name="Chart" r:id="rId4" imgW="3895780" imgH="2723969" progId="MSGraph.Chart.8">
                  <p:embed followColorScheme="full"/>
                  <p:pic>
                    <p:nvPicPr>
                      <p:cNvPr id="7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7575" y="1160462"/>
                        <a:ext cx="3816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/>
          <p:nvPr/>
        </p:nvSpPr>
        <p:spPr>
          <a:xfrm rot="16200000">
            <a:off x="3985027" y="223997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8"/>
          <p:cNvSpPr txBox="1"/>
          <p:nvPr/>
        </p:nvSpPr>
        <p:spPr>
          <a:xfrm>
            <a:off x="6685291" y="372883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10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539954"/>
              </p:ext>
            </p:extLst>
          </p:nvPr>
        </p:nvGraphicFramePr>
        <p:xfrm>
          <a:off x="736600" y="1171574"/>
          <a:ext cx="3744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Chart" r:id="rId6" imgW="3686240" imgH="2714543" progId="MSGraph.Chart.8">
                  <p:embed followColorScheme="full"/>
                </p:oleObj>
              </mc:Choice>
              <mc:Fallback>
                <p:oleObj name="Chart" r:id="rId6" imgW="3686240" imgH="2714543" progId="MSGraph.Chart.8">
                  <p:embed followColorScheme="full"/>
                  <p:pic>
                    <p:nvPicPr>
                      <p:cNvPr id="10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6600" y="1171574"/>
                        <a:ext cx="3744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8"/>
          <p:cNvSpPr txBox="1"/>
          <p:nvPr/>
        </p:nvSpPr>
        <p:spPr>
          <a:xfrm>
            <a:off x="2524491" y="376048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2" name="TextBox 8"/>
          <p:cNvSpPr txBox="1"/>
          <p:nvPr/>
        </p:nvSpPr>
        <p:spPr>
          <a:xfrm rot="16200000">
            <a:off x="-88784" y="2297491"/>
            <a:ext cx="1596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81684" y="109659"/>
            <a:ext cx="3651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1.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v letech 2007­–2016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74061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traight Connector 25"/>
          <p:cNvCxnSpPr/>
          <p:nvPr/>
        </p:nvCxnSpPr>
        <p:spPr>
          <a:xfrm>
            <a:off x="756535" y="916786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6"/>
          <p:cNvSpPr txBox="1"/>
          <p:nvPr/>
        </p:nvSpPr>
        <p:spPr>
          <a:xfrm>
            <a:off x="964352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7" name="Straight Connector 27"/>
          <p:cNvCxnSpPr/>
          <p:nvPr/>
        </p:nvCxnSpPr>
        <p:spPr>
          <a:xfrm>
            <a:off x="2402982" y="916786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8"/>
          <p:cNvSpPr txBox="1"/>
          <p:nvPr/>
        </p:nvSpPr>
        <p:spPr>
          <a:xfrm>
            <a:off x="2594173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4829115" y="709045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Straight Connector 25"/>
          <p:cNvCxnSpPr/>
          <p:nvPr/>
        </p:nvCxnSpPr>
        <p:spPr>
          <a:xfrm>
            <a:off x="4911589" y="922542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6"/>
          <p:cNvSpPr txBox="1"/>
          <p:nvPr/>
        </p:nvSpPr>
        <p:spPr>
          <a:xfrm>
            <a:off x="5119406" y="799432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2" name="Straight Connector 27"/>
          <p:cNvCxnSpPr/>
          <p:nvPr/>
        </p:nvCxnSpPr>
        <p:spPr>
          <a:xfrm>
            <a:off x="6558036" y="922542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8"/>
          <p:cNvSpPr txBox="1"/>
          <p:nvPr/>
        </p:nvSpPr>
        <p:spPr>
          <a:xfrm>
            <a:off x="6749227" y="799432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115191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1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81684" y="109659"/>
            <a:ext cx="5682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podle druhu zdravotnického zařízení</a:t>
            </a:r>
          </a:p>
        </p:txBody>
      </p:sp>
      <p:graphicFrame>
        <p:nvGraphicFramePr>
          <p:cNvPr id="1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300727"/>
              </p:ext>
            </p:extLst>
          </p:nvPr>
        </p:nvGraphicFramePr>
        <p:xfrm>
          <a:off x="346747" y="1773046"/>
          <a:ext cx="6567009" cy="33560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349514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Nemocnice následné péče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343524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N=203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Zdravotnické středisko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N=89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velké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N=168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Samost.ordinace prakt.lék.pro dospělé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N=4703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N=429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Sam.ord.prakt.lékaře pro děti a dorost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– malé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Ostatní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932984"/>
              </p:ext>
            </p:extLst>
          </p:nvPr>
        </p:nvGraphicFramePr>
        <p:xfrm>
          <a:off x="3057525" y="1366953"/>
          <a:ext cx="3629025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Chart" r:id="rId3" imgW="3629127" imgH="3933994" progId="MSGraph.Chart.8">
                  <p:embed followColorScheme="full"/>
                </p:oleObj>
              </mc:Choice>
              <mc:Fallback>
                <p:oleObj name="Chart" r:id="rId3" imgW="3629127" imgH="3933994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66953"/>
                        <a:ext cx="3629025" cy="393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5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1684" y="109659"/>
            <a:ext cx="480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v jednotlivých regionech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966688"/>
              </p:ext>
            </p:extLst>
          </p:nvPr>
        </p:nvGraphicFramePr>
        <p:xfrm>
          <a:off x="3057525" y="1371600"/>
          <a:ext cx="36290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Chart" r:id="rId3" imgW="3629127" imgH="4305410" progId="MSGraph.Chart.8">
                  <p:embed followColorScheme="full"/>
                </p:oleObj>
              </mc:Choice>
              <mc:Fallback>
                <p:oleObj name="Chart" r:id="rId3" imgW="3629127" imgH="4305410" progId="MSGraph.Chart.8">
                  <p:embed followColorScheme="full"/>
                  <p:pic>
                    <p:nvPicPr>
                      <p:cNvPr id="18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71600"/>
                        <a:ext cx="3629025" cy="428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809159"/>
              </p:ext>
            </p:extLst>
          </p:nvPr>
        </p:nvGraphicFramePr>
        <p:xfrm>
          <a:off x="346747" y="1795349"/>
          <a:ext cx="6567009" cy="3691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275215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Olomoucký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N=366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Liberecký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N=237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270499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Ústecký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N=412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Plzeňský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N=312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Zlínský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N=340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Moravskoslezský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N=645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Karlovarský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N=148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Královéhradecký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N=310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Hlavní město Praha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N=773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Pardubický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N=274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Jihočeský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N=355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17716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Středočeský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N=654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0213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Jihomoravský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N=680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3251239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Kraj Vysočina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N=282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198692"/>
                  </a:ext>
                </a:extLst>
              </a:tr>
            </a:tbl>
          </a:graphicData>
        </a:graphic>
      </p:graphicFrame>
      <p:sp>
        <p:nvSpPr>
          <p:cNvPr id="22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7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90809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2" b="7554"/>
          <a:stretch/>
        </p:blipFill>
        <p:spPr>
          <a:xfrm>
            <a:off x="0" y="675118"/>
            <a:ext cx="9144000" cy="5159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84" y="109659"/>
            <a:ext cx="4810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Počty hlásících zpravodajských jednotek v okresech ČR</a:t>
            </a:r>
          </a:p>
        </p:txBody>
      </p:sp>
    </p:spTree>
    <p:extLst>
      <p:ext uri="{BB962C8B-B14F-4D97-AF65-F5344CB8AC3E}">
        <p14:creationId xmlns:p14="http://schemas.microsoft.com/office/powerpoint/2010/main" val="171110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84" y="109659"/>
            <a:ext cx="46730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– druh zdravotnického zařízení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225015"/>
              </p:ext>
            </p:extLst>
          </p:nvPr>
        </p:nvGraphicFramePr>
        <p:xfrm>
          <a:off x="2733675" y="1123950"/>
          <a:ext cx="3038475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4" name="Chart" r:id="rId3" imgW="3038330" imgH="4829163" progId="MSGraph.Chart.8">
                  <p:embed followColorScheme="full"/>
                </p:oleObj>
              </mc:Choice>
              <mc:Fallback>
                <p:oleObj name="Chart" r:id="rId3" imgW="3038330" imgH="4829163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3675" y="1123950"/>
                        <a:ext cx="3038475" cy="482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9446" y="989751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Zpravodajské jednotky (</a:t>
            </a:r>
            <a:r>
              <a:rPr lang="en-US" dirty="0"/>
              <a:t>%)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81684" y="426594"/>
            <a:ext cx="37128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 = 4</a:t>
            </a:r>
            <a:r>
              <a:rPr lang="cs-CZ" dirty="0"/>
              <a:t>920</a:t>
            </a:r>
            <a:r>
              <a:rPr lang="en-US" dirty="0"/>
              <a:t> </a:t>
            </a:r>
            <a:r>
              <a:rPr lang="cs-CZ" dirty="0"/>
              <a:t>hlásících zpravodajských jednotek v roce 2016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23724" y="1576554"/>
          <a:ext cx="2863402" cy="4214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3402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</a:tblGrid>
              <a:tr h="440335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Samost. ordinace prakt. lék. pro dospělé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Samostatná ordinace lékaře specialisty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Nemocnice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Sdružené ambulantní zařízení - velké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Zdravotnické středisko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Sdružené ambulantní zařízení - malé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Fakultní nemocnice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Sam. ord. prakt. lékaře pro děti a dorost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Nemocnice následné péče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Ostatní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396034"/>
              </p:ext>
            </p:extLst>
          </p:nvPr>
        </p:nvGraphicFramePr>
        <p:xfrm>
          <a:off x="5552429" y="1100451"/>
          <a:ext cx="3038475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" name="Chart" r:id="rId5" imgW="3048164" imgH="4838590" progId="MSGraph.Chart.8">
                  <p:embed followColorScheme="full"/>
                </p:oleObj>
              </mc:Choice>
              <mc:Fallback>
                <p:oleObj name="Chart" r:id="rId5" imgW="3048164" imgH="4838590" progId="MSGraph.Chart.8">
                  <p:embed followColorScheme="full"/>
                  <p:pic>
                    <p:nvPicPr>
                      <p:cNvPr id="12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2429" y="1100451"/>
                        <a:ext cx="3038475" cy="482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6"/>
          <p:cNvSpPr txBox="1"/>
          <p:nvPr/>
        </p:nvSpPr>
        <p:spPr>
          <a:xfrm>
            <a:off x="6607270" y="969646"/>
            <a:ext cx="944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Pacienti (</a:t>
            </a:r>
            <a:r>
              <a:rPr lang="en-US" dirty="0"/>
              <a:t>%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375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552556"/>
              </p:ext>
            </p:extLst>
          </p:nvPr>
        </p:nvGraphicFramePr>
        <p:xfrm>
          <a:off x="503159" y="650874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4" name="Graf" r:id="rId3" imgW="4334015" imgH="2752636" progId="MSGraph.Chart.8">
                  <p:embed followColorScheme="full"/>
                </p:oleObj>
              </mc:Choice>
              <mc:Fallback>
                <p:oleObj name="Graf" r:id="rId3" imgW="4334015" imgH="2752636" progId="MSGraph.Chart.8">
                  <p:embed followColorScheme="full"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3159" y="650874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4"/>
          <p:cNvSpPr txBox="1"/>
          <p:nvPr/>
        </p:nvSpPr>
        <p:spPr>
          <a:xfrm rot="16200000">
            <a:off x="-316033" y="1764608"/>
            <a:ext cx="1547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nových případů</a:t>
            </a:r>
          </a:p>
        </p:txBody>
      </p:sp>
      <p:graphicFrame>
        <p:nvGraphicFramePr>
          <p:cNvPr id="25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989209"/>
              </p:ext>
            </p:extLst>
          </p:nvPr>
        </p:nvGraphicFramePr>
        <p:xfrm>
          <a:off x="4985920" y="650874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5" name="Chart" r:id="rId5" imgW="4010006" imgH="2723969" progId="MSGraph.Chart.8">
                  <p:embed followColorScheme="full"/>
                </p:oleObj>
              </mc:Choice>
              <mc:Fallback>
                <p:oleObj name="Chart" r:id="rId5" imgW="4010006" imgH="2723969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5920" y="650874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6"/>
          <p:cNvSpPr txBox="1"/>
          <p:nvPr/>
        </p:nvSpPr>
        <p:spPr>
          <a:xfrm rot="16200000">
            <a:off x="3944428" y="1679969"/>
            <a:ext cx="18456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nových případů na 1000 osob </a:t>
            </a:r>
          </a:p>
        </p:txBody>
      </p:sp>
      <p:sp>
        <p:nvSpPr>
          <p:cNvPr id="27" name="TextBox 11"/>
          <p:cNvSpPr txBox="1"/>
          <p:nvPr/>
        </p:nvSpPr>
        <p:spPr>
          <a:xfrm>
            <a:off x="81684" y="109659"/>
            <a:ext cx="2685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Incidence pacientů s DM</a:t>
            </a:r>
          </a:p>
        </p:txBody>
      </p:sp>
      <p:cxnSp>
        <p:nvCxnSpPr>
          <p:cNvPr id="28" name="Straight Connector 2"/>
          <p:cNvCxnSpPr/>
          <p:nvPr/>
        </p:nvCxnSpPr>
        <p:spPr>
          <a:xfrm>
            <a:off x="1313850" y="943121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3"/>
          <p:cNvSpPr txBox="1"/>
          <p:nvPr/>
        </p:nvSpPr>
        <p:spPr>
          <a:xfrm>
            <a:off x="1546606" y="804003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30" name="Straight Connector 14"/>
          <p:cNvCxnSpPr/>
          <p:nvPr/>
        </p:nvCxnSpPr>
        <p:spPr>
          <a:xfrm>
            <a:off x="1313850" y="1091761"/>
            <a:ext cx="232756" cy="0"/>
          </a:xfrm>
          <a:prstGeom prst="line">
            <a:avLst/>
          </a:prstGeom>
          <a:ln w="127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5"/>
          <p:cNvSpPr txBox="1"/>
          <p:nvPr/>
        </p:nvSpPr>
        <p:spPr>
          <a:xfrm>
            <a:off x="1546606" y="960956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ži</a:t>
            </a:r>
          </a:p>
        </p:txBody>
      </p:sp>
      <p:cxnSp>
        <p:nvCxnSpPr>
          <p:cNvPr id="32" name="Straight Connector 16"/>
          <p:cNvCxnSpPr/>
          <p:nvPr/>
        </p:nvCxnSpPr>
        <p:spPr>
          <a:xfrm>
            <a:off x="1313850" y="1233674"/>
            <a:ext cx="232756" cy="0"/>
          </a:xfrm>
          <a:prstGeom prst="line">
            <a:avLst/>
          </a:prstGeom>
          <a:ln w="12700"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7"/>
          <p:cNvSpPr txBox="1"/>
          <p:nvPr/>
        </p:nvSpPr>
        <p:spPr>
          <a:xfrm>
            <a:off x="1546606" y="1102869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ženy</a:t>
            </a:r>
          </a:p>
        </p:txBody>
      </p:sp>
      <p:cxnSp>
        <p:nvCxnSpPr>
          <p:cNvPr id="34" name="Straight Connector 30"/>
          <p:cNvCxnSpPr/>
          <p:nvPr/>
        </p:nvCxnSpPr>
        <p:spPr>
          <a:xfrm>
            <a:off x="5558159" y="943121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1"/>
          <p:cNvSpPr txBox="1"/>
          <p:nvPr/>
        </p:nvSpPr>
        <p:spPr>
          <a:xfrm>
            <a:off x="5775284" y="816971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36" name="Straight Connector 32"/>
          <p:cNvCxnSpPr/>
          <p:nvPr/>
        </p:nvCxnSpPr>
        <p:spPr>
          <a:xfrm>
            <a:off x="5558159" y="1091761"/>
            <a:ext cx="232756" cy="0"/>
          </a:xfrm>
          <a:prstGeom prst="line">
            <a:avLst/>
          </a:prstGeom>
          <a:ln w="127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3"/>
          <p:cNvSpPr txBox="1"/>
          <p:nvPr/>
        </p:nvSpPr>
        <p:spPr>
          <a:xfrm>
            <a:off x="5790915" y="960956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ži</a:t>
            </a:r>
          </a:p>
        </p:txBody>
      </p:sp>
      <p:cxnSp>
        <p:nvCxnSpPr>
          <p:cNvPr id="38" name="Straight Connector 34"/>
          <p:cNvCxnSpPr/>
          <p:nvPr/>
        </p:nvCxnSpPr>
        <p:spPr>
          <a:xfrm>
            <a:off x="5558159" y="1233674"/>
            <a:ext cx="232756" cy="0"/>
          </a:xfrm>
          <a:prstGeom prst="line">
            <a:avLst/>
          </a:prstGeom>
          <a:ln w="12700"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5"/>
          <p:cNvSpPr txBox="1"/>
          <p:nvPr/>
        </p:nvSpPr>
        <p:spPr>
          <a:xfrm>
            <a:off x="5790915" y="1102869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ženy</a:t>
            </a:r>
          </a:p>
        </p:txBody>
      </p:sp>
      <p:sp>
        <p:nvSpPr>
          <p:cNvPr id="40" name="TextBox 1"/>
          <p:cNvSpPr txBox="1"/>
          <p:nvPr/>
        </p:nvSpPr>
        <p:spPr>
          <a:xfrm>
            <a:off x="2483159" y="3292069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41" name="TextBox 36"/>
          <p:cNvSpPr txBox="1"/>
          <p:nvPr/>
        </p:nvSpPr>
        <p:spPr>
          <a:xfrm>
            <a:off x="6846147" y="3292069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</p:spTree>
    <p:extLst>
      <p:ext uri="{BB962C8B-B14F-4D97-AF65-F5344CB8AC3E}">
        <p14:creationId xmlns:p14="http://schemas.microsoft.com/office/powerpoint/2010/main" val="378326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756980"/>
              </p:ext>
            </p:extLst>
          </p:nvPr>
        </p:nvGraphicFramePr>
        <p:xfrm>
          <a:off x="550862" y="676275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" name="Graf" r:id="rId3" imgW="3886286" imgH="2733649" progId="MSGraph.Chart.8">
                  <p:embed followColorScheme="full"/>
                </p:oleObj>
              </mc:Choice>
              <mc:Fallback>
                <p:oleObj name="Graf" r:id="rId3" imgW="3886286" imgH="2733649" progId="MSGraph.Chart.8">
                  <p:embed followColorScheme="full"/>
                  <p:pic>
                    <p:nvPicPr>
                      <p:cNvPr id="4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862" y="676275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8"/>
          <p:cNvSpPr txBox="1"/>
          <p:nvPr/>
        </p:nvSpPr>
        <p:spPr>
          <a:xfrm rot="16200000">
            <a:off x="-379748" y="1766245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zemřelých s DM</a:t>
            </a:r>
          </a:p>
        </p:txBody>
      </p:sp>
      <p:graphicFrame>
        <p:nvGraphicFramePr>
          <p:cNvPr id="6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556347"/>
              </p:ext>
            </p:extLst>
          </p:nvPr>
        </p:nvGraphicFramePr>
        <p:xfrm>
          <a:off x="4972050" y="676275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Chart" r:id="rId5" imgW="3619672" imgH="2723969" progId="MSGraph.Chart.8">
                  <p:embed followColorScheme="full"/>
                </p:oleObj>
              </mc:Choice>
              <mc:Fallback>
                <p:oleObj name="Chart" r:id="rId5" imgW="3619672" imgH="2723969" progId="MSGraph.Chart.8">
                  <p:embed followColorScheme="full"/>
                  <p:pic>
                    <p:nvPicPr>
                      <p:cNvPr id="6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72050" y="676275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10"/>
          <p:cNvSpPr txBox="1"/>
          <p:nvPr/>
        </p:nvSpPr>
        <p:spPr>
          <a:xfrm rot="16200000">
            <a:off x="3832010" y="1700542"/>
            <a:ext cx="18456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zemřelých s DM</a:t>
            </a:r>
          </a:p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na 1000 osob </a:t>
            </a:r>
          </a:p>
        </p:txBody>
      </p:sp>
      <p:cxnSp>
        <p:nvCxnSpPr>
          <p:cNvPr id="8" name="Straight Connector 18"/>
          <p:cNvCxnSpPr/>
          <p:nvPr/>
        </p:nvCxnSpPr>
        <p:spPr>
          <a:xfrm>
            <a:off x="5608657" y="993158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9"/>
          <p:cNvSpPr txBox="1"/>
          <p:nvPr/>
        </p:nvSpPr>
        <p:spPr>
          <a:xfrm>
            <a:off x="5841413" y="854040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10" name="Straight Connector 20"/>
          <p:cNvCxnSpPr/>
          <p:nvPr/>
        </p:nvCxnSpPr>
        <p:spPr>
          <a:xfrm>
            <a:off x="5608657" y="1141798"/>
            <a:ext cx="232756" cy="0"/>
          </a:xfrm>
          <a:prstGeom prst="line">
            <a:avLst/>
          </a:prstGeom>
          <a:ln w="127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1"/>
          <p:cNvSpPr txBox="1"/>
          <p:nvPr/>
        </p:nvSpPr>
        <p:spPr>
          <a:xfrm>
            <a:off x="5841413" y="1010993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ži</a:t>
            </a:r>
          </a:p>
        </p:txBody>
      </p:sp>
      <p:cxnSp>
        <p:nvCxnSpPr>
          <p:cNvPr id="12" name="Straight Connector 22"/>
          <p:cNvCxnSpPr/>
          <p:nvPr/>
        </p:nvCxnSpPr>
        <p:spPr>
          <a:xfrm>
            <a:off x="5608657" y="1283711"/>
            <a:ext cx="232756" cy="0"/>
          </a:xfrm>
          <a:prstGeom prst="line">
            <a:avLst/>
          </a:prstGeom>
          <a:ln w="12700"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3"/>
          <p:cNvSpPr txBox="1"/>
          <p:nvPr/>
        </p:nvSpPr>
        <p:spPr>
          <a:xfrm>
            <a:off x="5841413" y="1152906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ženy</a:t>
            </a:r>
          </a:p>
        </p:txBody>
      </p:sp>
      <p:cxnSp>
        <p:nvCxnSpPr>
          <p:cNvPr id="14" name="Straight Connector 24"/>
          <p:cNvCxnSpPr/>
          <p:nvPr/>
        </p:nvCxnSpPr>
        <p:spPr>
          <a:xfrm>
            <a:off x="1419043" y="993158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5"/>
          <p:cNvSpPr txBox="1"/>
          <p:nvPr/>
        </p:nvSpPr>
        <p:spPr>
          <a:xfrm>
            <a:off x="1651799" y="854040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16" name="Straight Connector 26"/>
          <p:cNvCxnSpPr/>
          <p:nvPr/>
        </p:nvCxnSpPr>
        <p:spPr>
          <a:xfrm>
            <a:off x="1419043" y="1141798"/>
            <a:ext cx="232756" cy="0"/>
          </a:xfrm>
          <a:prstGeom prst="line">
            <a:avLst/>
          </a:prstGeom>
          <a:ln w="127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7"/>
          <p:cNvSpPr txBox="1"/>
          <p:nvPr/>
        </p:nvSpPr>
        <p:spPr>
          <a:xfrm>
            <a:off x="1651799" y="1010993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ži</a:t>
            </a:r>
          </a:p>
        </p:txBody>
      </p:sp>
      <p:cxnSp>
        <p:nvCxnSpPr>
          <p:cNvPr id="18" name="Straight Connector 28"/>
          <p:cNvCxnSpPr/>
          <p:nvPr/>
        </p:nvCxnSpPr>
        <p:spPr>
          <a:xfrm>
            <a:off x="1419043" y="1283711"/>
            <a:ext cx="232756" cy="0"/>
          </a:xfrm>
          <a:prstGeom prst="line">
            <a:avLst/>
          </a:prstGeom>
          <a:ln w="12700"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9"/>
          <p:cNvSpPr txBox="1"/>
          <p:nvPr/>
        </p:nvSpPr>
        <p:spPr>
          <a:xfrm>
            <a:off x="1651799" y="1152906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ženy</a:t>
            </a:r>
          </a:p>
        </p:txBody>
      </p:sp>
      <p:sp>
        <p:nvSpPr>
          <p:cNvPr id="20" name="TextBox 36"/>
          <p:cNvSpPr txBox="1"/>
          <p:nvPr/>
        </p:nvSpPr>
        <p:spPr>
          <a:xfrm>
            <a:off x="81684" y="109659"/>
            <a:ext cx="5344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Úmrtí ve skupině pacientů s DM (DM nemusí být příčinou úmrtí)</a:t>
            </a:r>
          </a:p>
        </p:txBody>
      </p:sp>
      <p:sp>
        <p:nvSpPr>
          <p:cNvPr id="21" name="TextBox 37"/>
          <p:cNvSpPr txBox="1"/>
          <p:nvPr/>
        </p:nvSpPr>
        <p:spPr>
          <a:xfrm>
            <a:off x="2457683" y="333594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22" name="TextBox 38"/>
          <p:cNvSpPr txBox="1"/>
          <p:nvPr/>
        </p:nvSpPr>
        <p:spPr>
          <a:xfrm>
            <a:off x="6864503" y="333594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</p:spTree>
    <p:extLst>
      <p:ext uri="{BB962C8B-B14F-4D97-AF65-F5344CB8AC3E}">
        <p14:creationId xmlns:p14="http://schemas.microsoft.com/office/powerpoint/2010/main" val="1774437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769097"/>
              </p:ext>
            </p:extLst>
          </p:nvPr>
        </p:nvGraphicFramePr>
        <p:xfrm>
          <a:off x="501650" y="650875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6" name="Graf" r:id="rId3" imgW="3990986" imgH="2762301" progId="MSGraph.Chart.8">
                  <p:embed followColorScheme="full"/>
                </p:oleObj>
              </mc:Choice>
              <mc:Fallback>
                <p:oleObj name="Graf" r:id="rId3" imgW="3990986" imgH="2762301" progId="MSGraph.Chart.8">
                  <p:embed followColorScheme="full"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1650" y="650875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166203" y="1745673"/>
            <a:ext cx="10615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případů</a:t>
            </a:r>
          </a:p>
        </p:txBody>
      </p:sp>
      <p:graphicFrame>
        <p:nvGraphicFramePr>
          <p:cNvPr id="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410107"/>
              </p:ext>
            </p:extLst>
          </p:nvPr>
        </p:nvGraphicFramePr>
        <p:xfrm>
          <a:off x="4922837" y="650875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7" name="Chart" r:id="rId5" imgW="3695696" imgH="2723969" progId="MSGraph.Chart.8">
                  <p:embed followColorScheme="full"/>
                </p:oleObj>
              </mc:Choice>
              <mc:Fallback>
                <p:oleObj name="Chart" r:id="rId5" imgW="3695696" imgH="2723969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2837" y="650875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3779458" y="1679970"/>
            <a:ext cx="18456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případů na 1000 osob </a:t>
            </a:r>
          </a:p>
        </p:txBody>
      </p:sp>
      <p:cxnSp>
        <p:nvCxnSpPr>
          <p:cNvPr id="8" name="Straight Connector 13"/>
          <p:cNvCxnSpPr/>
          <p:nvPr/>
        </p:nvCxnSpPr>
        <p:spPr>
          <a:xfrm>
            <a:off x="5575252" y="2198343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4"/>
          <p:cNvSpPr txBox="1"/>
          <p:nvPr/>
        </p:nvSpPr>
        <p:spPr>
          <a:xfrm>
            <a:off x="5808008" y="2059225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10" name="Straight Connector 15"/>
          <p:cNvCxnSpPr/>
          <p:nvPr/>
        </p:nvCxnSpPr>
        <p:spPr>
          <a:xfrm>
            <a:off x="5575252" y="2346983"/>
            <a:ext cx="232756" cy="0"/>
          </a:xfrm>
          <a:prstGeom prst="line">
            <a:avLst/>
          </a:prstGeom>
          <a:ln w="127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6"/>
          <p:cNvSpPr txBox="1"/>
          <p:nvPr/>
        </p:nvSpPr>
        <p:spPr>
          <a:xfrm>
            <a:off x="5808008" y="2216178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ži</a:t>
            </a:r>
          </a:p>
        </p:txBody>
      </p:sp>
      <p:cxnSp>
        <p:nvCxnSpPr>
          <p:cNvPr id="12" name="Straight Connector 17"/>
          <p:cNvCxnSpPr/>
          <p:nvPr/>
        </p:nvCxnSpPr>
        <p:spPr>
          <a:xfrm>
            <a:off x="5575252" y="2488896"/>
            <a:ext cx="232756" cy="0"/>
          </a:xfrm>
          <a:prstGeom prst="line">
            <a:avLst/>
          </a:prstGeom>
          <a:ln w="12700"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8"/>
          <p:cNvSpPr txBox="1"/>
          <p:nvPr/>
        </p:nvSpPr>
        <p:spPr>
          <a:xfrm>
            <a:off x="5808008" y="2358091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ženy</a:t>
            </a:r>
          </a:p>
        </p:txBody>
      </p:sp>
      <p:cxnSp>
        <p:nvCxnSpPr>
          <p:cNvPr id="14" name="Straight Connector 19"/>
          <p:cNvCxnSpPr/>
          <p:nvPr/>
        </p:nvCxnSpPr>
        <p:spPr>
          <a:xfrm>
            <a:off x="3006335" y="2250988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0"/>
          <p:cNvSpPr txBox="1"/>
          <p:nvPr/>
        </p:nvSpPr>
        <p:spPr>
          <a:xfrm>
            <a:off x="3239091" y="2111870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16" name="Straight Connector 21"/>
          <p:cNvCxnSpPr/>
          <p:nvPr/>
        </p:nvCxnSpPr>
        <p:spPr>
          <a:xfrm>
            <a:off x="3006335" y="2399628"/>
            <a:ext cx="232756" cy="0"/>
          </a:xfrm>
          <a:prstGeom prst="line">
            <a:avLst/>
          </a:prstGeom>
          <a:ln w="127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2"/>
          <p:cNvSpPr txBox="1"/>
          <p:nvPr/>
        </p:nvSpPr>
        <p:spPr>
          <a:xfrm>
            <a:off x="3239091" y="2268823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ži</a:t>
            </a:r>
          </a:p>
        </p:txBody>
      </p:sp>
      <p:cxnSp>
        <p:nvCxnSpPr>
          <p:cNvPr id="18" name="Straight Connector 23"/>
          <p:cNvCxnSpPr/>
          <p:nvPr/>
        </p:nvCxnSpPr>
        <p:spPr>
          <a:xfrm>
            <a:off x="3006335" y="2541541"/>
            <a:ext cx="232756" cy="0"/>
          </a:xfrm>
          <a:prstGeom prst="line">
            <a:avLst/>
          </a:prstGeom>
          <a:ln w="12700"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4"/>
          <p:cNvSpPr txBox="1"/>
          <p:nvPr/>
        </p:nvSpPr>
        <p:spPr>
          <a:xfrm>
            <a:off x="3239091" y="2410736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ženy</a:t>
            </a:r>
          </a:p>
        </p:txBody>
      </p:sp>
      <p:sp>
        <p:nvSpPr>
          <p:cNvPr id="20" name="TextBox 39"/>
          <p:cNvSpPr txBox="1"/>
          <p:nvPr/>
        </p:nvSpPr>
        <p:spPr>
          <a:xfrm>
            <a:off x="81684" y="109659"/>
            <a:ext cx="3443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Prevalence léčených pacientů s DM</a:t>
            </a:r>
          </a:p>
        </p:txBody>
      </p:sp>
      <p:sp>
        <p:nvSpPr>
          <p:cNvPr id="21" name="TextBox 48"/>
          <p:cNvSpPr txBox="1"/>
          <p:nvPr/>
        </p:nvSpPr>
        <p:spPr>
          <a:xfrm>
            <a:off x="2533425" y="3292070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22" name="TextBox 49"/>
          <p:cNvSpPr txBox="1"/>
          <p:nvPr/>
        </p:nvSpPr>
        <p:spPr>
          <a:xfrm>
            <a:off x="6813604" y="3292070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</p:spTree>
    <p:extLst>
      <p:ext uri="{BB962C8B-B14F-4D97-AF65-F5344CB8AC3E}">
        <p14:creationId xmlns:p14="http://schemas.microsoft.com/office/powerpoint/2010/main" val="100464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1367</TotalTime>
  <Words>448</Words>
  <Application>Microsoft Office PowerPoint</Application>
  <PresentationFormat>Předvádění na obrazovce (4:3)</PresentationFormat>
  <Paragraphs>154</Paragraphs>
  <Slides>11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Chart</vt:lpstr>
      <vt:lpstr>Graf aplikace Microsoft Graph</vt:lpstr>
      <vt:lpstr>Graf</vt:lpstr>
      <vt:lpstr>ZDRAVOTNICTVÍ ČR: Stručný přehled činnosti oboru: diabetologie a endokrinologie za období  2007–2016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IBA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ČR: Stručný přehled činnosti oboru diabetologie za období  2007-2015</dc:title>
  <dc:creator>Jiri Jarkovsky</dc:creator>
  <cp:lastModifiedBy>Hana Melicharová</cp:lastModifiedBy>
  <cp:revision>94</cp:revision>
  <dcterms:created xsi:type="dcterms:W3CDTF">2016-09-04T18:54:49Z</dcterms:created>
  <dcterms:modified xsi:type="dcterms:W3CDTF">2017-10-03T07:52:06Z</dcterms:modified>
</cp:coreProperties>
</file>