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8" r:id="rId3"/>
    <p:sldId id="274" r:id="rId4"/>
    <p:sldId id="259" r:id="rId5"/>
    <p:sldId id="277" r:id="rId6"/>
    <p:sldId id="273" r:id="rId7"/>
    <p:sldId id="267" r:id="rId8"/>
    <p:sldId id="276" r:id="rId9"/>
    <p:sldId id="27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3366"/>
    <a:srgbClr val="80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4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5183-0273-4A8C-B83C-98AD8F0E19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C2D9-FEE5-4270-A3BC-C994D4151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 descr="pozadi-1"/>
          <p:cNvPicPr/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985"/>
            <a:ext cx="7212965" cy="53270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53" y="1161139"/>
            <a:ext cx="5476038" cy="1496146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621" y="291074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5" descr="logo_uzis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08" y="6123364"/>
            <a:ext cx="782955" cy="523875"/>
          </a:xfrm>
          <a:prstGeom prst="rect">
            <a:avLst/>
          </a:prstGeom>
          <a:noFill/>
        </p:spPr>
      </p:pic>
      <p:pic>
        <p:nvPicPr>
          <p:cNvPr id="9" name="obrázek 6" descr="logo_mu [Převedený]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08" y="6151304"/>
            <a:ext cx="552450" cy="552450"/>
          </a:xfrm>
          <a:prstGeom prst="rect">
            <a:avLst/>
          </a:prstGeom>
          <a:noFill/>
        </p:spPr>
      </p:pic>
      <p:pic>
        <p:nvPicPr>
          <p:cNvPr id="10" name="obrázek 7" descr="logo-IBA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58" y="6132254"/>
            <a:ext cx="600075" cy="56642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-1" y="84870"/>
            <a:ext cx="800100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</a:t>
            </a:r>
            <a:endParaRPr lang="cs-CZ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5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8" y="146917"/>
            <a:ext cx="7886700" cy="445365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06" y="637700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98" y="637065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9" y="6405581"/>
            <a:ext cx="3825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2243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48729"/>
            <a:ext cx="739832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PÉČE: 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NZIS REPORT č. 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(0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1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3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8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6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3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3490" y="1161139"/>
            <a:ext cx="5800662" cy="1496146"/>
          </a:xfrm>
        </p:spPr>
        <p:txBody>
          <a:bodyPr/>
          <a:lstStyle/>
          <a:p>
            <a:r>
              <a:rPr lang="cs-CZ" dirty="0"/>
              <a:t>ZDRAVOTNICTVÍ ČR:</a:t>
            </a:r>
            <a:br>
              <a:rPr lang="cs-CZ" dirty="0"/>
            </a:br>
            <a:r>
              <a:rPr lang="cs-CZ" dirty="0"/>
              <a:t>Stručný přehled činnosti oboru: chirurgie</a:t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2007–2016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NZIS REPORT č. K/9 (08/2017)</a:t>
            </a:r>
          </a:p>
        </p:txBody>
      </p:sp>
    </p:spTree>
    <p:extLst>
      <p:ext uri="{BB962C8B-B14F-4D97-AF65-F5344CB8AC3E}">
        <p14:creationId xmlns:p14="http://schemas.microsoft.com/office/powerpoint/2010/main" val="335459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916591"/>
              </p:ext>
            </p:extLst>
          </p:nvPr>
        </p:nvGraphicFramePr>
        <p:xfrm>
          <a:off x="4727574" y="1160462"/>
          <a:ext cx="3945105" cy="2788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Chart" r:id="rId3" imgW="4067119" imgH="2733773" progId="MSGraph.Chart.8">
                  <p:embed followColorScheme="full"/>
                </p:oleObj>
              </mc:Choice>
              <mc:Fallback>
                <p:oleObj name="Chart" r:id="rId3" imgW="4067119" imgH="2733773" progId="MSGraph.Chart.8">
                  <p:embed followColorScheme="full"/>
                  <p:pic>
                    <p:nvPicPr>
                      <p:cNvPr id="7" name="Object 7"/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7574" y="1160462"/>
                        <a:ext cx="3945105" cy="2788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/>
        </p:nvSpPr>
        <p:spPr>
          <a:xfrm rot="16200000">
            <a:off x="3985027" y="223997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8"/>
          <p:cNvSpPr txBox="1"/>
          <p:nvPr/>
        </p:nvSpPr>
        <p:spPr>
          <a:xfrm>
            <a:off x="6685291" y="372883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10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835177"/>
              </p:ext>
            </p:extLst>
          </p:nvPr>
        </p:nvGraphicFramePr>
        <p:xfrm>
          <a:off x="758824" y="1160462"/>
          <a:ext cx="3744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Chart" r:id="rId5" imgW="3867035" imgH="2723969" progId="MSGraph.Chart.8">
                  <p:embed followColorScheme="full"/>
                </p:oleObj>
              </mc:Choice>
              <mc:Fallback>
                <p:oleObj name="Chart" r:id="rId5" imgW="3867035" imgH="2723969" progId="MSGraph.Chart.8">
                  <p:embed followColorScheme="full"/>
                  <p:pic>
                    <p:nvPicPr>
                      <p:cNvPr id="10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8824" y="1160462"/>
                        <a:ext cx="3744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8"/>
          <p:cNvSpPr txBox="1"/>
          <p:nvPr/>
        </p:nvSpPr>
        <p:spPr>
          <a:xfrm>
            <a:off x="2524491" y="376048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2" name="TextBox 8"/>
          <p:cNvSpPr txBox="1"/>
          <p:nvPr/>
        </p:nvSpPr>
        <p:spPr>
          <a:xfrm rot="16200000">
            <a:off x="-88784" y="2297491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81684" y="109659"/>
            <a:ext cx="3651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1.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v letech 2007­–2016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74061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Connector 25"/>
          <p:cNvCxnSpPr/>
          <p:nvPr/>
        </p:nvCxnSpPr>
        <p:spPr>
          <a:xfrm>
            <a:off x="756535" y="916786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/>
          <p:cNvSpPr txBox="1"/>
          <p:nvPr/>
        </p:nvSpPr>
        <p:spPr>
          <a:xfrm>
            <a:off x="964352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7" name="Straight Connector 27"/>
          <p:cNvCxnSpPr/>
          <p:nvPr/>
        </p:nvCxnSpPr>
        <p:spPr>
          <a:xfrm>
            <a:off x="2402982" y="916786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8"/>
          <p:cNvSpPr txBox="1"/>
          <p:nvPr/>
        </p:nvSpPr>
        <p:spPr>
          <a:xfrm>
            <a:off x="2594173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829115" y="709045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Connector 25"/>
          <p:cNvCxnSpPr/>
          <p:nvPr/>
        </p:nvCxnSpPr>
        <p:spPr>
          <a:xfrm>
            <a:off x="4911589" y="922542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6"/>
          <p:cNvSpPr txBox="1"/>
          <p:nvPr/>
        </p:nvSpPr>
        <p:spPr>
          <a:xfrm>
            <a:off x="5119406" y="799432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2" name="Straight Connector 27"/>
          <p:cNvCxnSpPr/>
          <p:nvPr/>
        </p:nvCxnSpPr>
        <p:spPr>
          <a:xfrm>
            <a:off x="6558036" y="922542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8"/>
          <p:cNvSpPr txBox="1"/>
          <p:nvPr/>
        </p:nvSpPr>
        <p:spPr>
          <a:xfrm>
            <a:off x="6749227" y="799432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115191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1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81684" y="109659"/>
            <a:ext cx="5682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podle druhu zdravotnického zařízení</a:t>
            </a:r>
          </a:p>
        </p:txBody>
      </p:sp>
      <p:graphicFrame>
        <p:nvGraphicFramePr>
          <p:cNvPr id="1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845160"/>
              </p:ext>
            </p:extLst>
          </p:nvPr>
        </p:nvGraphicFramePr>
        <p:xfrm>
          <a:off x="346747" y="1773046"/>
          <a:ext cx="6567009" cy="33560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349514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N=72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Nemocnice následné péče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Ostatní odborné léčebné ústavy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N=352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N=116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Samost.ordinace prakt.lék.pro dospělé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malé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N=99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Další lůžkové zařízení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N=1598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Ostatní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068446"/>
              </p:ext>
            </p:extLst>
          </p:nvPr>
        </p:nvGraphicFramePr>
        <p:xfrm>
          <a:off x="3057525" y="1366953"/>
          <a:ext cx="3629025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Chart" r:id="rId3" imgW="3619672" imgH="3933994" progId="MSGraph.Chart.8">
                  <p:embed followColorScheme="full"/>
                </p:oleObj>
              </mc:Choice>
              <mc:Fallback>
                <p:oleObj name="Chart" r:id="rId3" imgW="3619672" imgH="3933994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66953"/>
                        <a:ext cx="3629025" cy="393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5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1684" y="109659"/>
            <a:ext cx="480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v jednotlivých regionech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538497"/>
              </p:ext>
            </p:extLst>
          </p:nvPr>
        </p:nvGraphicFramePr>
        <p:xfrm>
          <a:off x="3057525" y="1371600"/>
          <a:ext cx="36290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Chart" r:id="rId3" imgW="3629127" imgH="4295606" progId="MSGraph.Chart.8">
                  <p:embed followColorScheme="full"/>
                </p:oleObj>
              </mc:Choice>
              <mc:Fallback>
                <p:oleObj name="Chart" r:id="rId3" imgW="3629127" imgH="4295606" progId="MSGraph.Chart.8">
                  <p:embed followColorScheme="full"/>
                  <p:pic>
                    <p:nvPicPr>
                      <p:cNvPr id="18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71600"/>
                        <a:ext cx="3629025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445791"/>
              </p:ext>
            </p:extLst>
          </p:nvPr>
        </p:nvGraphicFramePr>
        <p:xfrm>
          <a:off x="346747" y="1795349"/>
          <a:ext cx="6567009" cy="3691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275215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Královéhradecký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N=125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Liberecký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270499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Ústecký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N=159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Zlínský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Moravskoslezský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N=229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N=241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Kraj Vysočina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N=116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Jihočeský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N=127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Olomoucký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N=150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Středočeský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N=217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17716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Karlovarský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N=76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0213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Pardubický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N=141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3251239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Hlavní město Praha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N=471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198692"/>
                  </a:ext>
                </a:extLst>
              </a:tr>
            </a:tbl>
          </a:graphicData>
        </a:graphic>
      </p:graphicFrame>
      <p:sp>
        <p:nvSpPr>
          <p:cNvPr id="22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7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90809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6" b="8283"/>
          <a:stretch/>
        </p:blipFill>
        <p:spPr>
          <a:xfrm>
            <a:off x="0" y="711200"/>
            <a:ext cx="9144000" cy="5071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84" y="109659"/>
            <a:ext cx="4810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Počty hlásících zpravodajských jednotek v okresech ČR</a:t>
            </a:r>
          </a:p>
        </p:txBody>
      </p:sp>
    </p:spTree>
    <p:extLst>
      <p:ext uri="{BB962C8B-B14F-4D97-AF65-F5344CB8AC3E}">
        <p14:creationId xmlns:p14="http://schemas.microsoft.com/office/powerpoint/2010/main" val="233210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84" y="109659"/>
            <a:ext cx="4681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– druh zdravotnického zařízení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066269"/>
              </p:ext>
            </p:extLst>
          </p:nvPr>
        </p:nvGraphicFramePr>
        <p:xfrm>
          <a:off x="2733675" y="1123950"/>
          <a:ext cx="3038475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0" name="Chart" r:id="rId3" imgW="3038330" imgH="4829163" progId="MSGraph.Chart.8">
                  <p:embed followColorScheme="full"/>
                </p:oleObj>
              </mc:Choice>
              <mc:Fallback>
                <p:oleObj name="Chart" r:id="rId3" imgW="3038330" imgH="4829163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3675" y="1123950"/>
                        <a:ext cx="3038475" cy="482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9446" y="989751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Zpravodajské jednotky (</a:t>
            </a:r>
            <a:r>
              <a:rPr lang="en-US" dirty="0"/>
              <a:t>%)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81684" y="426594"/>
            <a:ext cx="37128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 = </a:t>
            </a:r>
            <a:r>
              <a:rPr lang="cs-CZ" dirty="0"/>
              <a:t>1744</a:t>
            </a:r>
            <a:r>
              <a:rPr lang="en-US" dirty="0"/>
              <a:t> </a:t>
            </a:r>
            <a:r>
              <a:rPr lang="cs-CZ" dirty="0"/>
              <a:t>hlásících zpravodajských jednotek v roce 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200708"/>
              </p:ext>
            </p:extLst>
          </p:nvPr>
        </p:nvGraphicFramePr>
        <p:xfrm>
          <a:off x="81684" y="1576554"/>
          <a:ext cx="2776050" cy="4214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6050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</a:tblGrid>
              <a:tr h="44033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malé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následné péče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odborné léčebné ústavy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Další lůžkové zařízení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ordinace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prakt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lék. pro dospělé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Ostatní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594135"/>
              </p:ext>
            </p:extLst>
          </p:nvPr>
        </p:nvGraphicFramePr>
        <p:xfrm>
          <a:off x="5552429" y="1100451"/>
          <a:ext cx="3038475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" name="Chart" r:id="rId5" imgW="3038330" imgH="4829163" progId="MSGraph.Chart.8">
                  <p:embed followColorScheme="full"/>
                </p:oleObj>
              </mc:Choice>
              <mc:Fallback>
                <p:oleObj name="Chart" r:id="rId5" imgW="3038330" imgH="4829163" progId="MSGraph.Chart.8">
                  <p:embed followColorScheme="full"/>
                  <p:pic>
                    <p:nvPicPr>
                      <p:cNvPr id="12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2429" y="1100451"/>
                        <a:ext cx="3038475" cy="482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6"/>
          <p:cNvSpPr txBox="1"/>
          <p:nvPr/>
        </p:nvSpPr>
        <p:spPr>
          <a:xfrm>
            <a:off x="6607270" y="969646"/>
            <a:ext cx="944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Pacienti (</a:t>
            </a:r>
            <a:r>
              <a:rPr lang="en-US" dirty="0"/>
              <a:t>%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375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1"/>
          <p:cNvSpPr txBox="1"/>
          <p:nvPr/>
        </p:nvSpPr>
        <p:spPr>
          <a:xfrm>
            <a:off x="81684" y="109659"/>
            <a:ext cx="2791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6.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Počet ošetření – vyšetření</a:t>
            </a:r>
          </a:p>
        </p:txBody>
      </p:sp>
      <p:graphicFrame>
        <p:nvGraphicFramePr>
          <p:cNvPr id="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347621"/>
              </p:ext>
            </p:extLst>
          </p:nvPr>
        </p:nvGraphicFramePr>
        <p:xfrm>
          <a:off x="490538" y="657225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7" name="Graf" r:id="rId3" imgW="4267200" imgH="2733649" progId="MSGraph.Chart.8">
                  <p:embed followColorScheme="full"/>
                </p:oleObj>
              </mc:Choice>
              <mc:Fallback>
                <p:oleObj name="Graf" r:id="rId3" imgW="4267200" imgH="2733649" progId="MSGraph.Chart.8">
                  <p:embed followColorScheme="full"/>
                  <p:pic>
                    <p:nvPicPr>
                      <p:cNvPr id="2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538" y="657225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2"/>
          <p:cNvCxnSpPr/>
          <p:nvPr/>
        </p:nvCxnSpPr>
        <p:spPr>
          <a:xfrm>
            <a:off x="2841561" y="3652868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3"/>
          <p:cNvSpPr txBox="1"/>
          <p:nvPr/>
        </p:nvSpPr>
        <p:spPr>
          <a:xfrm>
            <a:off x="3074317" y="3513750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6" name="Straight Connector 14"/>
          <p:cNvCxnSpPr/>
          <p:nvPr/>
        </p:nvCxnSpPr>
        <p:spPr>
          <a:xfrm>
            <a:off x="2841561" y="3946474"/>
            <a:ext cx="23275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5"/>
          <p:cNvSpPr txBox="1"/>
          <p:nvPr/>
        </p:nvSpPr>
        <p:spPr>
          <a:xfrm>
            <a:off x="3074317" y="3815669"/>
            <a:ext cx="9637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první ošetření</a:t>
            </a:r>
          </a:p>
        </p:txBody>
      </p:sp>
      <p:cxnSp>
        <p:nvCxnSpPr>
          <p:cNvPr id="8" name="Straight Connector 16"/>
          <p:cNvCxnSpPr/>
          <p:nvPr/>
        </p:nvCxnSpPr>
        <p:spPr>
          <a:xfrm>
            <a:off x="2841561" y="4088389"/>
            <a:ext cx="232756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7"/>
          <p:cNvSpPr txBox="1"/>
          <p:nvPr/>
        </p:nvSpPr>
        <p:spPr>
          <a:xfrm>
            <a:off x="3074317" y="3957584"/>
            <a:ext cx="13131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konsiliární vyšetření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241935" y="3338889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1" name="TextBox 4"/>
          <p:cNvSpPr txBox="1"/>
          <p:nvPr/>
        </p:nvSpPr>
        <p:spPr>
          <a:xfrm rot="16200000">
            <a:off x="-544511" y="1745673"/>
            <a:ext cx="1818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ošetření – vyšetření</a:t>
            </a:r>
          </a:p>
        </p:txBody>
      </p:sp>
      <p:cxnSp>
        <p:nvCxnSpPr>
          <p:cNvPr id="13" name="Straight Connector 16"/>
          <p:cNvCxnSpPr/>
          <p:nvPr/>
        </p:nvCxnSpPr>
        <p:spPr>
          <a:xfrm>
            <a:off x="2841561" y="3794742"/>
            <a:ext cx="2327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7"/>
          <p:cNvSpPr txBox="1"/>
          <p:nvPr/>
        </p:nvSpPr>
        <p:spPr>
          <a:xfrm>
            <a:off x="3074317" y="3663937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kontrolní vyšetření</a:t>
            </a:r>
          </a:p>
        </p:txBody>
      </p:sp>
      <p:graphicFrame>
        <p:nvGraphicFramePr>
          <p:cNvPr id="1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339765"/>
              </p:ext>
            </p:extLst>
          </p:nvPr>
        </p:nvGraphicFramePr>
        <p:xfrm>
          <a:off x="4940914" y="653511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8" name="Graf" r:id="rId5" imgW="3933814" imgH="2733649" progId="MSGraph.Chart.8">
                  <p:embed followColorScheme="full"/>
                </p:oleObj>
              </mc:Choice>
              <mc:Fallback>
                <p:oleObj name="Graf" r:id="rId5" imgW="3933814" imgH="2733649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40914" y="653511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6687550" y="333517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7" name="TextBox 4"/>
          <p:cNvSpPr txBox="1"/>
          <p:nvPr/>
        </p:nvSpPr>
        <p:spPr>
          <a:xfrm rot="16200000">
            <a:off x="3784887" y="1657321"/>
            <a:ext cx="2050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ošetření – vyšetření</a:t>
            </a:r>
            <a:b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na 1000 osob v celé populaci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2"/>
          <p:cNvCxnSpPr/>
          <p:nvPr/>
        </p:nvCxnSpPr>
        <p:spPr>
          <a:xfrm>
            <a:off x="7175664" y="3649153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3"/>
          <p:cNvSpPr txBox="1"/>
          <p:nvPr/>
        </p:nvSpPr>
        <p:spPr>
          <a:xfrm>
            <a:off x="7408420" y="3510035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20" name="Straight Connector 14"/>
          <p:cNvCxnSpPr/>
          <p:nvPr/>
        </p:nvCxnSpPr>
        <p:spPr>
          <a:xfrm>
            <a:off x="7175664" y="3942759"/>
            <a:ext cx="23275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5"/>
          <p:cNvSpPr txBox="1"/>
          <p:nvPr/>
        </p:nvSpPr>
        <p:spPr>
          <a:xfrm>
            <a:off x="7408420" y="3811954"/>
            <a:ext cx="9637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první ošetření</a:t>
            </a:r>
          </a:p>
        </p:txBody>
      </p:sp>
      <p:cxnSp>
        <p:nvCxnSpPr>
          <p:cNvPr id="22" name="Straight Connector 16"/>
          <p:cNvCxnSpPr/>
          <p:nvPr/>
        </p:nvCxnSpPr>
        <p:spPr>
          <a:xfrm>
            <a:off x="7175664" y="4084674"/>
            <a:ext cx="232756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7"/>
          <p:cNvSpPr txBox="1"/>
          <p:nvPr/>
        </p:nvSpPr>
        <p:spPr>
          <a:xfrm>
            <a:off x="7408420" y="3953869"/>
            <a:ext cx="13131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konsiliární vyšetření</a:t>
            </a:r>
          </a:p>
        </p:txBody>
      </p:sp>
      <p:cxnSp>
        <p:nvCxnSpPr>
          <p:cNvPr id="24" name="Straight Connector 16"/>
          <p:cNvCxnSpPr/>
          <p:nvPr/>
        </p:nvCxnSpPr>
        <p:spPr>
          <a:xfrm>
            <a:off x="7175664" y="3791027"/>
            <a:ext cx="2327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7"/>
          <p:cNvSpPr txBox="1"/>
          <p:nvPr/>
        </p:nvSpPr>
        <p:spPr>
          <a:xfrm>
            <a:off x="7408420" y="3660222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kontrolní vyšetření</a:t>
            </a:r>
          </a:p>
        </p:txBody>
      </p:sp>
    </p:spTree>
    <p:extLst>
      <p:ext uri="{BB962C8B-B14F-4D97-AF65-F5344CB8AC3E}">
        <p14:creationId xmlns:p14="http://schemas.microsoft.com/office/powerpoint/2010/main" val="378326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81684" y="109659"/>
            <a:ext cx="2603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7.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První ošetření – počet</a:t>
            </a:r>
          </a:p>
        </p:txBody>
      </p:sp>
      <p:cxnSp>
        <p:nvCxnSpPr>
          <p:cNvPr id="5" name="Straight Connector 2"/>
          <p:cNvCxnSpPr/>
          <p:nvPr/>
        </p:nvCxnSpPr>
        <p:spPr>
          <a:xfrm>
            <a:off x="3243004" y="3474450"/>
            <a:ext cx="23275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3"/>
          <p:cNvSpPr txBox="1"/>
          <p:nvPr/>
        </p:nvSpPr>
        <p:spPr>
          <a:xfrm>
            <a:off x="3475760" y="3335332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7" name="Straight Connector 14"/>
          <p:cNvCxnSpPr/>
          <p:nvPr/>
        </p:nvCxnSpPr>
        <p:spPr>
          <a:xfrm>
            <a:off x="3243004" y="3768056"/>
            <a:ext cx="232756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5"/>
          <p:cNvSpPr txBox="1"/>
          <p:nvPr/>
        </p:nvSpPr>
        <p:spPr>
          <a:xfrm>
            <a:off x="3475760" y="3637251"/>
            <a:ext cx="760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zlomeniny</a:t>
            </a:r>
          </a:p>
        </p:txBody>
      </p:sp>
      <p:cxnSp>
        <p:nvCxnSpPr>
          <p:cNvPr id="10" name="Straight Connector 16"/>
          <p:cNvCxnSpPr/>
          <p:nvPr/>
        </p:nvCxnSpPr>
        <p:spPr>
          <a:xfrm>
            <a:off x="3243004" y="3616324"/>
            <a:ext cx="2327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7"/>
          <p:cNvSpPr txBox="1"/>
          <p:nvPr/>
        </p:nvSpPr>
        <p:spPr>
          <a:xfrm>
            <a:off x="3475760" y="3485519"/>
            <a:ext cx="497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úrazy</a:t>
            </a:r>
          </a:p>
        </p:txBody>
      </p:sp>
      <p:graphicFrame>
        <p:nvGraphicFramePr>
          <p:cNvPr id="12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525699"/>
              </p:ext>
            </p:extLst>
          </p:nvPr>
        </p:nvGraphicFramePr>
        <p:xfrm>
          <a:off x="495300" y="658813"/>
          <a:ext cx="4038600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Graf" r:id="rId3" imgW="4009928" imgH="2733649" progId="MSGraph.Chart.8">
                  <p:embed followColorScheme="full"/>
                </p:oleObj>
              </mc:Choice>
              <mc:Fallback>
                <p:oleObj name="Graf" r:id="rId3" imgW="4009928" imgH="2733649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" y="658813"/>
                        <a:ext cx="4038600" cy="275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2446760" y="326590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4" name="TextBox 4"/>
          <p:cNvSpPr txBox="1"/>
          <p:nvPr/>
        </p:nvSpPr>
        <p:spPr>
          <a:xfrm rot="16200000">
            <a:off x="-415469" y="1745673"/>
            <a:ext cx="15600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První ošetření – počet</a:t>
            </a:r>
          </a:p>
        </p:txBody>
      </p:sp>
      <p:cxnSp>
        <p:nvCxnSpPr>
          <p:cNvPr id="15" name="Straight Connector 2"/>
          <p:cNvCxnSpPr/>
          <p:nvPr/>
        </p:nvCxnSpPr>
        <p:spPr>
          <a:xfrm>
            <a:off x="7425813" y="3474450"/>
            <a:ext cx="23275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3"/>
          <p:cNvSpPr txBox="1"/>
          <p:nvPr/>
        </p:nvSpPr>
        <p:spPr>
          <a:xfrm>
            <a:off x="7658569" y="3335332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17" name="Straight Connector 14"/>
          <p:cNvCxnSpPr/>
          <p:nvPr/>
        </p:nvCxnSpPr>
        <p:spPr>
          <a:xfrm>
            <a:off x="7425813" y="3768056"/>
            <a:ext cx="232756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5"/>
          <p:cNvSpPr txBox="1"/>
          <p:nvPr/>
        </p:nvSpPr>
        <p:spPr>
          <a:xfrm>
            <a:off x="7658569" y="3637251"/>
            <a:ext cx="760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zlomeniny</a:t>
            </a:r>
          </a:p>
        </p:txBody>
      </p:sp>
      <p:cxnSp>
        <p:nvCxnSpPr>
          <p:cNvPr id="19" name="Straight Connector 16"/>
          <p:cNvCxnSpPr/>
          <p:nvPr/>
        </p:nvCxnSpPr>
        <p:spPr>
          <a:xfrm>
            <a:off x="7425813" y="3616324"/>
            <a:ext cx="2327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7"/>
          <p:cNvSpPr txBox="1"/>
          <p:nvPr/>
        </p:nvSpPr>
        <p:spPr>
          <a:xfrm>
            <a:off x="7658569" y="3485519"/>
            <a:ext cx="497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úrazy</a:t>
            </a:r>
          </a:p>
        </p:txBody>
      </p:sp>
      <p:graphicFrame>
        <p:nvGraphicFramePr>
          <p:cNvPr id="2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536318"/>
              </p:ext>
            </p:extLst>
          </p:nvPr>
        </p:nvGraphicFramePr>
        <p:xfrm>
          <a:off x="4773642" y="653510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" name="Chart" r:id="rId5" imgW="3933982" imgH="2733773" progId="MSGraph.Chart.8">
                  <p:embed followColorScheme="full"/>
                </p:oleObj>
              </mc:Choice>
              <mc:Fallback>
                <p:oleObj name="Chart" r:id="rId5" imgW="3933982" imgH="2733773" progId="MSGraph.Chart.8">
                  <p:embed followColorScheme="full"/>
                  <p:pic>
                    <p:nvPicPr>
                      <p:cNvPr id="12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73642" y="653510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6571215" y="326590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23" name="TextBox 4"/>
          <p:cNvSpPr txBox="1"/>
          <p:nvPr/>
        </p:nvSpPr>
        <p:spPr>
          <a:xfrm rot="16200000">
            <a:off x="3636851" y="1657320"/>
            <a:ext cx="2012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První ošetření – počet </a:t>
            </a:r>
            <a:b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na 1000 osob v celé populaci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50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1"/>
          <p:cNvSpPr txBox="1"/>
          <p:nvPr/>
        </p:nvSpPr>
        <p:spPr>
          <a:xfrm>
            <a:off x="81684" y="109659"/>
            <a:ext cx="2948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8.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Počet jednodenních chirurgií</a:t>
            </a:r>
          </a:p>
        </p:txBody>
      </p:sp>
      <p:graphicFrame>
        <p:nvGraphicFramePr>
          <p:cNvPr id="2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737789"/>
              </p:ext>
            </p:extLst>
          </p:nvPr>
        </p:nvGraphicFramePr>
        <p:xfrm>
          <a:off x="495299" y="657225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" name="Graf" r:id="rId3" imgW="3933814" imgH="2733649" progId="MSGraph.Chart.8">
                  <p:embed followColorScheme="full"/>
                </p:oleObj>
              </mc:Choice>
              <mc:Fallback>
                <p:oleObj name="Graf" r:id="rId3" imgW="3933814" imgH="2733649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299" y="657225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"/>
          <p:cNvCxnSpPr/>
          <p:nvPr/>
        </p:nvCxnSpPr>
        <p:spPr>
          <a:xfrm>
            <a:off x="3308690" y="3516594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3"/>
          <p:cNvSpPr txBox="1"/>
          <p:nvPr/>
        </p:nvSpPr>
        <p:spPr>
          <a:xfrm>
            <a:off x="3541446" y="3377476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sp>
        <p:nvSpPr>
          <p:cNvPr id="33" name="TextBox 1"/>
          <p:cNvSpPr txBox="1"/>
          <p:nvPr/>
        </p:nvSpPr>
        <p:spPr>
          <a:xfrm>
            <a:off x="2365440" y="333517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34" name="TextBox 4"/>
          <p:cNvSpPr txBox="1"/>
          <p:nvPr/>
        </p:nvSpPr>
        <p:spPr>
          <a:xfrm rot="16200000">
            <a:off x="-621455" y="1745673"/>
            <a:ext cx="19720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jednodenních chirurgií</a:t>
            </a:r>
          </a:p>
        </p:txBody>
      </p:sp>
      <p:graphicFrame>
        <p:nvGraphicFramePr>
          <p:cNvPr id="38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148004"/>
              </p:ext>
            </p:extLst>
          </p:nvPr>
        </p:nvGraphicFramePr>
        <p:xfrm>
          <a:off x="4918609" y="653511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" name="Chart" r:id="rId5" imgW="3933982" imgH="2733773" progId="MSGraph.Chart.8">
                  <p:embed followColorScheme="full"/>
                </p:oleObj>
              </mc:Choice>
              <mc:Fallback>
                <p:oleObj name="Chart" r:id="rId5" imgW="3933982" imgH="2733773" progId="MSGraph.Chart.8">
                  <p:embed followColorScheme="full"/>
                  <p:pic>
                    <p:nvPicPr>
                      <p:cNvPr id="26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8609" y="653511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2"/>
          <p:cNvCxnSpPr/>
          <p:nvPr/>
        </p:nvCxnSpPr>
        <p:spPr>
          <a:xfrm>
            <a:off x="7732000" y="3512880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3"/>
          <p:cNvSpPr txBox="1"/>
          <p:nvPr/>
        </p:nvSpPr>
        <p:spPr>
          <a:xfrm>
            <a:off x="7964756" y="3373762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6657828" y="333517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42" name="TextBox 4"/>
          <p:cNvSpPr txBox="1"/>
          <p:nvPr/>
        </p:nvSpPr>
        <p:spPr>
          <a:xfrm rot="16200000">
            <a:off x="3781818" y="1657321"/>
            <a:ext cx="2012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jednodenních chirurgií </a:t>
            </a:r>
            <a:b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na 1000 osob v celé populaci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45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968</TotalTime>
  <Words>313</Words>
  <Application>Microsoft Office PowerPoint</Application>
  <PresentationFormat>Předvádění na obrazovce (4:3)</PresentationFormat>
  <Paragraphs>113</Paragraphs>
  <Slides>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Chart</vt:lpstr>
      <vt:lpstr>Graf aplikace Microsoft Graph</vt:lpstr>
      <vt:lpstr>ZDRAVOTNICTVÍ ČR: Stručný přehled činnosti oboru: chirurgie 2007–2016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ČR: Stručný přehled činnosti oboru diabetologie za období  2007-2015</dc:title>
  <dc:creator>Jiri Jarkovsky</dc:creator>
  <cp:lastModifiedBy>Hana Melicharová</cp:lastModifiedBy>
  <cp:revision>91</cp:revision>
  <dcterms:created xsi:type="dcterms:W3CDTF">2016-09-04T18:54:49Z</dcterms:created>
  <dcterms:modified xsi:type="dcterms:W3CDTF">2017-10-03T08:16:35Z</dcterms:modified>
</cp:coreProperties>
</file>