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handoutMasterIdLst>
    <p:handoutMasterId r:id="rId10"/>
  </p:handoutMasterIdLst>
  <p:sldIdLst>
    <p:sldId id="256" r:id="rId2"/>
    <p:sldId id="258" r:id="rId3"/>
    <p:sldId id="274" r:id="rId4"/>
    <p:sldId id="259" r:id="rId5"/>
    <p:sldId id="280" r:id="rId6"/>
    <p:sldId id="273" r:id="rId7"/>
    <p:sldId id="278" r:id="rId8"/>
    <p:sldId id="279" r:id="rId9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99CC"/>
    <a:srgbClr val="993366"/>
    <a:srgbClr val="800000"/>
    <a:srgbClr val="CC9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4" autoAdjust="0"/>
    <p:restoredTop sz="94660"/>
  </p:normalViewPr>
  <p:slideViewPr>
    <p:cSldViewPr snapToGrid="0">
      <p:cViewPr varScale="1">
        <p:scale>
          <a:sx n="118" d="100"/>
          <a:sy n="118" d="100"/>
        </p:scale>
        <p:origin x="1440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7" d="100"/>
          <a:sy n="67" d="100"/>
        </p:scale>
        <p:origin x="3120" y="77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microsoft.com/office/2015/10/relationships/revisionInfo" Target="revisionInfo.xml"/><Relationship Id="rId10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image" Target="../media/image8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emf"/></Relationships>
</file>

<file path=ppt/drawings/_rels/vmlDrawing4.v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image" Target="../media/image13.emf"/></Relationships>
</file>

<file path=ppt/drawings/_rels/vmlDrawing5.vml.rels><?xml version="1.0" encoding="UTF-8" standalone="yes"?>
<Relationships xmlns="http://schemas.openxmlformats.org/package/2006/relationships"><Relationship Id="rId2" Type="http://schemas.openxmlformats.org/officeDocument/2006/relationships/image" Target="../media/image16.emf"/><Relationship Id="rId1" Type="http://schemas.openxmlformats.org/officeDocument/2006/relationships/image" Target="../media/image15.emf"/></Relationships>
</file>

<file path=ppt/drawings/_rels/vmlDrawing6.vml.rels><?xml version="1.0" encoding="UTF-8" standalone="yes"?>
<Relationships xmlns="http://schemas.openxmlformats.org/package/2006/relationships"><Relationship Id="rId2" Type="http://schemas.openxmlformats.org/officeDocument/2006/relationships/image" Target="../media/image18.emf"/><Relationship Id="rId1" Type="http://schemas.openxmlformats.org/officeDocument/2006/relationships/image" Target="../media/image17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04E5183-0273-4A8C-B83C-98AD8F0E1953}" type="datetimeFigureOut">
              <a:rPr lang="cs-CZ" smtClean="0"/>
              <a:t>03.10.2017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FE0C2D9-FEE5-4270-A3BC-C994D415189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7712504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emf"/><Relationship Id="rId4" Type="http://schemas.openxmlformats.org/officeDocument/2006/relationships/image" Target="../media/image3.emf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7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obrázek 9" descr="pozadi-1"/>
          <p:cNvPicPr/>
          <p:nvPr userDrawn="1"/>
        </p:nvPicPr>
        <p:blipFill>
          <a:blip r:embed="rId2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30985"/>
            <a:ext cx="7212965" cy="5327015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335453" y="1161139"/>
            <a:ext cx="5476038" cy="1496146"/>
          </a:xfrm>
        </p:spPr>
        <p:txBody>
          <a:bodyPr anchor="b">
            <a:noAutofit/>
          </a:bodyPr>
          <a:lstStyle>
            <a:lvl1pPr algn="ctr">
              <a:defRPr sz="32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88621" y="2910740"/>
            <a:ext cx="6858000" cy="1655762"/>
          </a:xfrm>
        </p:spPr>
        <p:txBody>
          <a:bodyPr/>
          <a:lstStyle>
            <a:lvl1pPr marL="0" indent="0" algn="ctr">
              <a:buNone/>
              <a:defRPr sz="2400">
                <a:solidFill>
                  <a:srgbClr val="C00000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A36023-1C15-44B8-AD5C-4DA647503308}" type="datetimeFigureOut">
              <a:rPr lang="cs-CZ" smtClean="0"/>
              <a:t>03.10.2017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4764EF-8893-48CE-ADB0-8E844106AE5E}" type="slidenum">
              <a:rPr lang="cs-CZ" smtClean="0"/>
              <a:t>‹#›</a:t>
            </a:fld>
            <a:endParaRPr lang="cs-CZ"/>
          </a:p>
        </p:txBody>
      </p:sp>
      <p:pic>
        <p:nvPicPr>
          <p:cNvPr id="8" name="obrázek 5" descr="logo_uzis"/>
          <p:cNvPicPr/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2108" y="6123364"/>
            <a:ext cx="782955" cy="523875"/>
          </a:xfrm>
          <a:prstGeom prst="rect">
            <a:avLst/>
          </a:prstGeom>
          <a:noFill/>
        </p:spPr>
      </p:pic>
      <p:pic>
        <p:nvPicPr>
          <p:cNvPr id="9" name="obrázek 6" descr="logo_mu [Převedený]"/>
          <p:cNvPicPr/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16608" y="6151304"/>
            <a:ext cx="552450" cy="552450"/>
          </a:xfrm>
          <a:prstGeom prst="rect">
            <a:avLst/>
          </a:prstGeom>
          <a:noFill/>
        </p:spPr>
      </p:pic>
      <p:pic>
        <p:nvPicPr>
          <p:cNvPr id="10" name="obrázek 7" descr="logo-IBA"/>
          <p:cNvPicPr/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11758" y="6132254"/>
            <a:ext cx="600075" cy="566420"/>
          </a:xfrm>
          <a:prstGeom prst="rect">
            <a:avLst/>
          </a:prstGeom>
          <a:noFill/>
        </p:spPr>
      </p:pic>
      <p:sp>
        <p:nvSpPr>
          <p:cNvPr id="11" name="Rectangle 10"/>
          <p:cNvSpPr/>
          <p:nvPr userDrawn="1"/>
        </p:nvSpPr>
        <p:spPr>
          <a:xfrm>
            <a:off x="-1" y="84870"/>
            <a:ext cx="8001001" cy="3886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cs-CZ" sz="1800" dirty="0">
                <a:solidFill>
                  <a:schemeClr val="tx2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NÁRODNÍ ZDRAVOTNICKÝ INFORMAČNÍ SYSTÉM – AMBULANTNÍ PÉČE</a:t>
            </a:r>
            <a:endParaRPr lang="cs-CZ" sz="1200" dirty="0">
              <a:solidFill>
                <a:schemeClr val="tx2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183589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A36023-1C15-44B8-AD5C-4DA647503308}" type="datetimeFigureOut">
              <a:rPr lang="cs-CZ" smtClean="0"/>
              <a:t>03.10.2017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4764EF-8893-48CE-ADB0-8E844106AE5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42069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A36023-1C15-44B8-AD5C-4DA647503308}" type="datetimeFigureOut">
              <a:rPr lang="cs-CZ" smtClean="0"/>
              <a:t>03.10.2017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4764EF-8893-48CE-ADB0-8E844106AE5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853918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098" y="146917"/>
            <a:ext cx="7886700" cy="445365"/>
          </a:xfrm>
        </p:spPr>
        <p:txBody>
          <a:bodyPr>
            <a:normAutofit/>
          </a:bodyPr>
          <a:lstStyle>
            <a:lvl1pPr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A36023-1C15-44B8-AD5C-4DA647503308}" type="datetimeFigureOut">
              <a:rPr lang="cs-CZ" smtClean="0"/>
              <a:t>03.10.2017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4764EF-8893-48CE-ADB0-8E844106AE5E}" type="slidenum">
              <a:rPr lang="cs-CZ" smtClean="0"/>
              <a:t>‹#›</a:t>
            </a:fld>
            <a:endParaRPr lang="cs-CZ"/>
          </a:p>
        </p:txBody>
      </p:sp>
      <p:pic>
        <p:nvPicPr>
          <p:cNvPr id="7" name="Obrázek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31606" y="6377006"/>
            <a:ext cx="647700" cy="419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15" descr="logo_mu-web"/>
          <p:cNvPicPr>
            <a:picLocks noChangeAspect="1" noChangeArrowheads="1"/>
          </p:cNvPicPr>
          <p:nvPr userDrawn="1"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07898" y="6370656"/>
            <a:ext cx="431800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16"/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62059" y="6405581"/>
            <a:ext cx="382588" cy="361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1" name="Straight Connector 10"/>
          <p:cNvCxnSpPr/>
          <p:nvPr userDrawn="1"/>
        </p:nvCxnSpPr>
        <p:spPr>
          <a:xfrm>
            <a:off x="0" y="6322437"/>
            <a:ext cx="9144000" cy="0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ctangle 11"/>
          <p:cNvSpPr/>
          <p:nvPr userDrawn="1"/>
        </p:nvSpPr>
        <p:spPr>
          <a:xfrm>
            <a:off x="0" y="6448729"/>
            <a:ext cx="7398327" cy="2734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indent="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lang="cs-CZ" sz="1100" dirty="0">
                <a:solidFill>
                  <a:schemeClr val="tx2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NÁRODNÍ ZDRAVOTNICKÝ INFORMAČNÍ SYSTÉM – AMBULANTNÍ PÉČE: </a:t>
            </a:r>
            <a:r>
              <a:rPr lang="en-US" sz="1100" dirty="0">
                <a:solidFill>
                  <a:schemeClr val="tx2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NZIS REPORT č. </a:t>
            </a:r>
            <a:r>
              <a:rPr lang="cs-CZ" sz="1100" dirty="0">
                <a:solidFill>
                  <a:schemeClr val="tx2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</a:t>
            </a:r>
            <a:r>
              <a:rPr lang="en-US" sz="1100" dirty="0">
                <a:solidFill>
                  <a:schemeClr val="tx2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/</a:t>
            </a:r>
            <a:r>
              <a:rPr lang="cs-CZ" sz="1100" dirty="0">
                <a:solidFill>
                  <a:schemeClr val="tx2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34</a:t>
            </a:r>
            <a:r>
              <a:rPr lang="en-US" sz="1100" dirty="0">
                <a:solidFill>
                  <a:schemeClr val="tx2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(0</a:t>
            </a:r>
            <a:r>
              <a:rPr lang="cs-CZ" sz="1100" dirty="0">
                <a:solidFill>
                  <a:schemeClr val="tx2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8</a:t>
            </a:r>
            <a:r>
              <a:rPr lang="en-US" sz="1100" dirty="0">
                <a:solidFill>
                  <a:schemeClr val="tx2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/201</a:t>
            </a:r>
            <a:r>
              <a:rPr lang="cs-CZ" sz="1100" dirty="0">
                <a:solidFill>
                  <a:schemeClr val="tx2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7</a:t>
            </a:r>
            <a:r>
              <a:rPr lang="en-US" sz="1100" dirty="0">
                <a:solidFill>
                  <a:schemeClr val="tx2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)</a:t>
            </a:r>
            <a:endParaRPr lang="cs-CZ" sz="1100" dirty="0">
              <a:solidFill>
                <a:schemeClr val="tx2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121150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A36023-1C15-44B8-AD5C-4DA647503308}" type="datetimeFigureOut">
              <a:rPr lang="cs-CZ" smtClean="0"/>
              <a:t>03.10.2017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4764EF-8893-48CE-ADB0-8E844106AE5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118391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A36023-1C15-44B8-AD5C-4DA647503308}" type="datetimeFigureOut">
              <a:rPr lang="cs-CZ" smtClean="0"/>
              <a:t>03.10.2017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4764EF-8893-48CE-ADB0-8E844106AE5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150843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A36023-1C15-44B8-AD5C-4DA647503308}" type="datetimeFigureOut">
              <a:rPr lang="cs-CZ" smtClean="0"/>
              <a:t>03.10.2017</a:t>
            </a:fld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4764EF-8893-48CE-ADB0-8E844106AE5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481916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A36023-1C15-44B8-AD5C-4DA647503308}" type="datetimeFigureOut">
              <a:rPr lang="cs-CZ" smtClean="0"/>
              <a:t>03.10.2017</a:t>
            </a:fld>
            <a:endParaRPr lang="cs-C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4764EF-8893-48CE-ADB0-8E844106AE5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583995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A36023-1C15-44B8-AD5C-4DA647503308}" type="datetimeFigureOut">
              <a:rPr lang="cs-CZ" smtClean="0"/>
              <a:t>03.10.2017</a:t>
            </a:fld>
            <a:endParaRPr lang="cs-CZ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4764EF-8893-48CE-ADB0-8E844106AE5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296881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A36023-1C15-44B8-AD5C-4DA647503308}" type="datetimeFigureOut">
              <a:rPr lang="cs-CZ" smtClean="0"/>
              <a:t>03.10.2017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4764EF-8893-48CE-ADB0-8E844106AE5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14210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A36023-1C15-44B8-AD5C-4DA647503308}" type="datetimeFigureOut">
              <a:rPr lang="cs-CZ" smtClean="0"/>
              <a:t>03.10.2017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4764EF-8893-48CE-ADB0-8E844106AE5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066511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9A36023-1C15-44B8-AD5C-4DA647503308}" type="datetimeFigureOut">
              <a:rPr lang="cs-CZ" smtClean="0"/>
              <a:t>03.10.2017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84764EF-8893-48CE-ADB0-8E844106AE5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423359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9.emf"/><Relationship Id="rId5" Type="http://schemas.openxmlformats.org/officeDocument/2006/relationships/oleObject" Target="../embeddings/oleObject2.bin"/><Relationship Id="rId4" Type="http://schemas.openxmlformats.org/officeDocument/2006/relationships/image" Target="../media/image8.e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10.e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4" Type="http://schemas.openxmlformats.org/officeDocument/2006/relationships/image" Target="../media/image11.emf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14.emf"/><Relationship Id="rId5" Type="http://schemas.openxmlformats.org/officeDocument/2006/relationships/oleObject" Target="../embeddings/oleObject6.bin"/><Relationship Id="rId4" Type="http://schemas.openxmlformats.org/officeDocument/2006/relationships/image" Target="../media/image13.e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16.emf"/><Relationship Id="rId5" Type="http://schemas.openxmlformats.org/officeDocument/2006/relationships/oleObject" Target="../embeddings/oleObject8.bin"/><Relationship Id="rId4" Type="http://schemas.openxmlformats.org/officeDocument/2006/relationships/image" Target="../media/image15.e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9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Relationship Id="rId6" Type="http://schemas.openxmlformats.org/officeDocument/2006/relationships/image" Target="../media/image18.emf"/><Relationship Id="rId5" Type="http://schemas.openxmlformats.org/officeDocument/2006/relationships/oleObject" Target="../embeddings/oleObject10.bin"/><Relationship Id="rId4" Type="http://schemas.openxmlformats.org/officeDocument/2006/relationships/image" Target="../media/image17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079628" y="2198197"/>
            <a:ext cx="6097826" cy="1496146"/>
          </a:xfrm>
        </p:spPr>
        <p:txBody>
          <a:bodyPr/>
          <a:lstStyle/>
          <a:p>
            <a:r>
              <a:rPr lang="cs-CZ" dirty="0"/>
              <a:t>ZDRAVOTNICTVÍ ČR:</a:t>
            </a:r>
            <a:br>
              <a:rPr lang="cs-CZ" dirty="0"/>
            </a:br>
            <a:r>
              <a:rPr lang="cs-CZ" dirty="0"/>
              <a:t>Stručný přehled činnosti oboru: Krizové centrum, komunitní psychiatrická sestra,</a:t>
            </a:r>
            <a:br>
              <a:rPr lang="cs-CZ" dirty="0"/>
            </a:br>
            <a:r>
              <a:rPr lang="cs-CZ" dirty="0"/>
              <a:t>dětský stacionář, další dětská zařízení, stacionář pro dospělé</a:t>
            </a:r>
            <a:br>
              <a:rPr lang="cs-CZ" dirty="0"/>
            </a:br>
            <a:r>
              <a:rPr lang="cs-CZ" dirty="0">
                <a:solidFill>
                  <a:srgbClr val="C00000"/>
                </a:solidFill>
              </a:rPr>
              <a:t>2007–2016 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796917" y="4040027"/>
            <a:ext cx="4057150" cy="1655762"/>
          </a:xfrm>
        </p:spPr>
        <p:txBody>
          <a:bodyPr/>
          <a:lstStyle/>
          <a:p>
            <a:r>
              <a:rPr lang="cs-CZ" dirty="0"/>
              <a:t>NZIS REPORT č. K/34 (08/2017)</a:t>
            </a:r>
          </a:p>
        </p:txBody>
      </p:sp>
    </p:spTree>
    <p:extLst>
      <p:ext uri="{BB962C8B-B14F-4D97-AF65-F5344CB8AC3E}">
        <p14:creationId xmlns:p14="http://schemas.microsoft.com/office/powerpoint/2010/main" val="335459787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84040789"/>
              </p:ext>
            </p:extLst>
          </p:nvPr>
        </p:nvGraphicFramePr>
        <p:xfrm>
          <a:off x="4724400" y="1162050"/>
          <a:ext cx="3771900" cy="2733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44" name="Chart" r:id="rId3" imgW="3771721" imgH="2752627" progId="MSGraph.Chart.8">
                  <p:embed followColorScheme="full"/>
                </p:oleObj>
              </mc:Choice>
              <mc:Fallback>
                <p:oleObj name="Chart" r:id="rId3" imgW="3771721" imgH="2752627" progId="MSGraph.Chart.8">
                  <p:embed followColorScheme="full"/>
                  <p:pic>
                    <p:nvPicPr>
                      <p:cNvPr id="7" name="Object 7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724400" y="1162050"/>
                        <a:ext cx="3771900" cy="27336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TextBox 8"/>
          <p:cNvSpPr txBox="1"/>
          <p:nvPr/>
        </p:nvSpPr>
        <p:spPr>
          <a:xfrm rot="16200000">
            <a:off x="3985027" y="2239970"/>
            <a:ext cx="1853392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100" dirty="0">
                <a:latin typeface="Arial" panose="020B0604020202020204" pitchFamily="34" charset="0"/>
                <a:cs typeface="Arial" panose="020B0604020202020204" pitchFamily="34" charset="0"/>
              </a:rPr>
              <a:t>Zpravodajské jednotky (</a:t>
            </a:r>
            <a:r>
              <a:rPr lang="en-US" sz="1100" dirty="0">
                <a:latin typeface="Arial" panose="020B0604020202020204" pitchFamily="34" charset="0"/>
                <a:cs typeface="Arial" panose="020B0604020202020204" pitchFamily="34" charset="0"/>
              </a:rPr>
              <a:t>%)</a:t>
            </a:r>
            <a:endParaRPr lang="cs-CZ" sz="11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48"/>
          <p:cNvSpPr txBox="1"/>
          <p:nvPr/>
        </p:nvSpPr>
        <p:spPr>
          <a:xfrm>
            <a:off x="6685291" y="3728838"/>
            <a:ext cx="436338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cs-CZ"/>
            </a:defPPr>
            <a:lvl1pPr>
              <a:defRPr sz="11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cs-CZ" dirty="0"/>
              <a:t>Rok</a:t>
            </a:r>
          </a:p>
        </p:txBody>
      </p:sp>
      <p:graphicFrame>
        <p:nvGraphicFramePr>
          <p:cNvPr id="10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44986279"/>
              </p:ext>
            </p:extLst>
          </p:nvPr>
        </p:nvGraphicFramePr>
        <p:xfrm>
          <a:off x="731656" y="1176135"/>
          <a:ext cx="3551238" cy="27352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45" name="Chart" r:id="rId5" imgW="3552725" imgH="2723969" progId="MSGraph.Chart.8">
                  <p:embed followColorScheme="full"/>
                </p:oleObj>
              </mc:Choice>
              <mc:Fallback>
                <p:oleObj name="Chart" r:id="rId5" imgW="3552725" imgH="2723969" progId="MSGraph.Chart.8">
                  <p:embed followColorScheme="full"/>
                  <p:pic>
                    <p:nvPicPr>
                      <p:cNvPr id="10" name="Object 7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731656" y="1176135"/>
                        <a:ext cx="3551238" cy="273526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TextBox 48"/>
          <p:cNvSpPr txBox="1"/>
          <p:nvPr/>
        </p:nvSpPr>
        <p:spPr>
          <a:xfrm>
            <a:off x="2524491" y="3760481"/>
            <a:ext cx="436338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cs-CZ"/>
            </a:defPPr>
            <a:lvl1pPr>
              <a:defRPr sz="11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cs-CZ" dirty="0"/>
              <a:t>Rok</a:t>
            </a:r>
          </a:p>
        </p:txBody>
      </p:sp>
      <p:sp>
        <p:nvSpPr>
          <p:cNvPr id="12" name="TextBox 8"/>
          <p:cNvSpPr txBox="1"/>
          <p:nvPr/>
        </p:nvSpPr>
        <p:spPr>
          <a:xfrm rot="16200000">
            <a:off x="-88784" y="2297491"/>
            <a:ext cx="1596912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100" dirty="0">
                <a:latin typeface="Arial" panose="020B0604020202020204" pitchFamily="34" charset="0"/>
                <a:cs typeface="Arial" panose="020B0604020202020204" pitchFamily="34" charset="0"/>
              </a:rPr>
              <a:t>Zpravodajské jednotky</a:t>
            </a:r>
          </a:p>
        </p:txBody>
      </p:sp>
      <p:sp>
        <p:nvSpPr>
          <p:cNvPr id="13" name="TextBox 4"/>
          <p:cNvSpPr txBox="1"/>
          <p:nvPr/>
        </p:nvSpPr>
        <p:spPr>
          <a:xfrm>
            <a:off x="81684" y="109659"/>
            <a:ext cx="365106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200" b="1" dirty="0">
                <a:latin typeface="Arial" panose="020B0604020202020204" pitchFamily="34" charset="0"/>
                <a:cs typeface="Arial" panose="020B0604020202020204" pitchFamily="34" charset="0"/>
              </a:rPr>
              <a:t>Obrázek 1. </a:t>
            </a:r>
            <a:r>
              <a:rPr lang="cs-CZ" sz="1200" dirty="0">
                <a:latin typeface="Arial" panose="020B0604020202020204" pitchFamily="34" charset="0"/>
                <a:cs typeface="Arial" panose="020B0604020202020204" pitchFamily="34" charset="0"/>
              </a:rPr>
              <a:t>Vyplněnost výkazů v letech 2007­</a:t>
            </a:r>
            <a:r>
              <a:rPr lang="cs-CZ" sz="1200" dirty="0"/>
              <a:t>–</a:t>
            </a:r>
            <a:r>
              <a:rPr lang="cs-CZ" sz="1200" dirty="0">
                <a:latin typeface="Arial" panose="020B0604020202020204" pitchFamily="34" charset="0"/>
                <a:cs typeface="Arial" panose="020B0604020202020204" pitchFamily="34" charset="0"/>
              </a:rPr>
              <a:t>2016</a:t>
            </a:r>
          </a:p>
        </p:txBody>
      </p:sp>
      <p:sp>
        <p:nvSpPr>
          <p:cNvPr id="14" name="Obdélník 13"/>
          <p:cNvSpPr/>
          <p:nvPr/>
        </p:nvSpPr>
        <p:spPr>
          <a:xfrm>
            <a:off x="674061" y="703289"/>
            <a:ext cx="3609706" cy="413551"/>
          </a:xfrm>
          <a:prstGeom prst="rect">
            <a:avLst/>
          </a:prstGeom>
          <a:noFill/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cxnSp>
        <p:nvCxnSpPr>
          <p:cNvPr id="15" name="Straight Connector 25"/>
          <p:cNvCxnSpPr/>
          <p:nvPr/>
        </p:nvCxnSpPr>
        <p:spPr>
          <a:xfrm>
            <a:off x="756535" y="916786"/>
            <a:ext cx="232756" cy="0"/>
          </a:xfrm>
          <a:prstGeom prst="line">
            <a:avLst/>
          </a:prstGeom>
          <a:ln w="12700"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26"/>
          <p:cNvSpPr txBox="1"/>
          <p:nvPr/>
        </p:nvSpPr>
        <p:spPr>
          <a:xfrm>
            <a:off x="964352" y="793676"/>
            <a:ext cx="1226618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000" dirty="0">
                <a:latin typeface="Arial" panose="020B0604020202020204" pitchFamily="34" charset="0"/>
                <a:cs typeface="Arial" panose="020B0604020202020204" pitchFamily="34" charset="0"/>
              </a:rPr>
              <a:t>Počet hlásících ZJ</a:t>
            </a:r>
          </a:p>
        </p:txBody>
      </p:sp>
      <p:cxnSp>
        <p:nvCxnSpPr>
          <p:cNvPr id="17" name="Straight Connector 27"/>
          <p:cNvCxnSpPr/>
          <p:nvPr/>
        </p:nvCxnSpPr>
        <p:spPr>
          <a:xfrm>
            <a:off x="2402982" y="916786"/>
            <a:ext cx="232756" cy="0"/>
          </a:xfrm>
          <a:prstGeom prst="line">
            <a:avLst/>
          </a:prstGeom>
          <a:ln w="127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28"/>
          <p:cNvSpPr txBox="1"/>
          <p:nvPr/>
        </p:nvSpPr>
        <p:spPr>
          <a:xfrm>
            <a:off x="2594173" y="793676"/>
            <a:ext cx="1367682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000" dirty="0">
                <a:latin typeface="Arial" panose="020B0604020202020204" pitchFamily="34" charset="0"/>
                <a:cs typeface="Arial" panose="020B0604020202020204" pitchFamily="34" charset="0"/>
              </a:rPr>
              <a:t>Počet nehlásících ZJ</a:t>
            </a:r>
          </a:p>
        </p:txBody>
      </p:sp>
      <p:sp>
        <p:nvSpPr>
          <p:cNvPr id="19" name="Obdélník 18"/>
          <p:cNvSpPr/>
          <p:nvPr/>
        </p:nvSpPr>
        <p:spPr>
          <a:xfrm>
            <a:off x="4829115" y="709045"/>
            <a:ext cx="3609706" cy="413551"/>
          </a:xfrm>
          <a:prstGeom prst="rect">
            <a:avLst/>
          </a:prstGeom>
          <a:noFill/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cxnSp>
        <p:nvCxnSpPr>
          <p:cNvPr id="20" name="Straight Connector 25"/>
          <p:cNvCxnSpPr/>
          <p:nvPr/>
        </p:nvCxnSpPr>
        <p:spPr>
          <a:xfrm>
            <a:off x="4911589" y="922542"/>
            <a:ext cx="232756" cy="0"/>
          </a:xfrm>
          <a:prstGeom prst="line">
            <a:avLst/>
          </a:prstGeom>
          <a:ln w="12700"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6"/>
          <p:cNvSpPr txBox="1"/>
          <p:nvPr/>
        </p:nvSpPr>
        <p:spPr>
          <a:xfrm>
            <a:off x="5119406" y="799432"/>
            <a:ext cx="1226618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000" dirty="0">
                <a:latin typeface="Arial" panose="020B0604020202020204" pitchFamily="34" charset="0"/>
                <a:cs typeface="Arial" panose="020B0604020202020204" pitchFamily="34" charset="0"/>
              </a:rPr>
              <a:t>Počet hlásících ZJ</a:t>
            </a:r>
          </a:p>
        </p:txBody>
      </p:sp>
      <p:cxnSp>
        <p:nvCxnSpPr>
          <p:cNvPr id="22" name="Straight Connector 27"/>
          <p:cNvCxnSpPr/>
          <p:nvPr/>
        </p:nvCxnSpPr>
        <p:spPr>
          <a:xfrm>
            <a:off x="6558036" y="922542"/>
            <a:ext cx="232756" cy="0"/>
          </a:xfrm>
          <a:prstGeom prst="line">
            <a:avLst/>
          </a:prstGeom>
          <a:ln w="127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8"/>
          <p:cNvSpPr txBox="1"/>
          <p:nvPr/>
        </p:nvSpPr>
        <p:spPr>
          <a:xfrm>
            <a:off x="6749227" y="799432"/>
            <a:ext cx="1367682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000" dirty="0">
                <a:latin typeface="Arial" panose="020B0604020202020204" pitchFamily="34" charset="0"/>
                <a:cs typeface="Arial" panose="020B0604020202020204" pitchFamily="34" charset="0"/>
              </a:rPr>
              <a:t>Počet nehlásících ZJ</a:t>
            </a:r>
          </a:p>
        </p:txBody>
      </p:sp>
      <p:sp>
        <p:nvSpPr>
          <p:cNvPr id="2" name="Obdélník 1"/>
          <p:cNvSpPr/>
          <p:nvPr/>
        </p:nvSpPr>
        <p:spPr>
          <a:xfrm>
            <a:off x="840477" y="4282385"/>
            <a:ext cx="388392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12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 letech 2007</a:t>
            </a:r>
            <a:r>
              <a:rPr lang="cs-CZ" sz="1200" dirty="0"/>
              <a:t>–</a:t>
            </a:r>
            <a:r>
              <a:rPr lang="cs-CZ" sz="12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2013 vyplňovaly výkaz i jesle, které</a:t>
            </a:r>
          </a:p>
          <a:p>
            <a:r>
              <a:rPr lang="cs-CZ" sz="12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od roku 2014 nepatří mezi zdravotnická zařízení. </a:t>
            </a:r>
            <a:endParaRPr lang="cs-CZ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cs-CZ" sz="12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5191410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8"/>
          <p:cNvSpPr txBox="1"/>
          <p:nvPr/>
        </p:nvSpPr>
        <p:spPr>
          <a:xfrm>
            <a:off x="3941842" y="1240780"/>
            <a:ext cx="1853392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100" dirty="0">
                <a:latin typeface="Arial" panose="020B0604020202020204" pitchFamily="34" charset="0"/>
                <a:cs typeface="Arial" panose="020B0604020202020204" pitchFamily="34" charset="0"/>
              </a:rPr>
              <a:t>Zpravodajské jednotky (</a:t>
            </a:r>
            <a:r>
              <a:rPr lang="en-US" sz="1100" dirty="0">
                <a:latin typeface="Arial" panose="020B0604020202020204" pitchFamily="34" charset="0"/>
                <a:cs typeface="Arial" panose="020B0604020202020204" pitchFamily="34" charset="0"/>
              </a:rPr>
              <a:t>%</a:t>
            </a:r>
            <a:r>
              <a:rPr lang="cs-CZ" sz="1100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</p:txBody>
      </p:sp>
      <p:sp>
        <p:nvSpPr>
          <p:cNvPr id="8" name="Obdélník 7"/>
          <p:cNvSpPr/>
          <p:nvPr/>
        </p:nvSpPr>
        <p:spPr>
          <a:xfrm>
            <a:off x="3138475" y="703289"/>
            <a:ext cx="3609706" cy="413551"/>
          </a:xfrm>
          <a:prstGeom prst="rect">
            <a:avLst/>
          </a:prstGeom>
          <a:noFill/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cxnSp>
        <p:nvCxnSpPr>
          <p:cNvPr id="9" name="Straight Connector 25"/>
          <p:cNvCxnSpPr/>
          <p:nvPr/>
        </p:nvCxnSpPr>
        <p:spPr>
          <a:xfrm>
            <a:off x="3198646" y="905634"/>
            <a:ext cx="232756" cy="0"/>
          </a:xfrm>
          <a:prstGeom prst="line">
            <a:avLst/>
          </a:prstGeom>
          <a:ln w="12700"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26"/>
          <p:cNvSpPr txBox="1"/>
          <p:nvPr/>
        </p:nvSpPr>
        <p:spPr>
          <a:xfrm>
            <a:off x="3428766" y="793676"/>
            <a:ext cx="1226618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000" dirty="0">
                <a:latin typeface="Arial" panose="020B0604020202020204" pitchFamily="34" charset="0"/>
                <a:cs typeface="Arial" panose="020B0604020202020204" pitchFamily="34" charset="0"/>
              </a:rPr>
              <a:t>Počet hlásících ZJ</a:t>
            </a:r>
          </a:p>
        </p:txBody>
      </p:sp>
      <p:cxnSp>
        <p:nvCxnSpPr>
          <p:cNvPr id="11" name="Straight Connector 27"/>
          <p:cNvCxnSpPr/>
          <p:nvPr/>
        </p:nvCxnSpPr>
        <p:spPr>
          <a:xfrm>
            <a:off x="4845093" y="905634"/>
            <a:ext cx="232756" cy="0"/>
          </a:xfrm>
          <a:prstGeom prst="line">
            <a:avLst/>
          </a:prstGeom>
          <a:ln w="127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28"/>
          <p:cNvSpPr txBox="1"/>
          <p:nvPr/>
        </p:nvSpPr>
        <p:spPr>
          <a:xfrm>
            <a:off x="5058587" y="793676"/>
            <a:ext cx="1367682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000" dirty="0">
                <a:latin typeface="Arial" panose="020B0604020202020204" pitchFamily="34" charset="0"/>
                <a:cs typeface="Arial" panose="020B0604020202020204" pitchFamily="34" charset="0"/>
              </a:rPr>
              <a:t>Počet nehlásících ZJ</a:t>
            </a:r>
          </a:p>
        </p:txBody>
      </p:sp>
      <p:sp>
        <p:nvSpPr>
          <p:cNvPr id="14" name="TextBox 4"/>
          <p:cNvSpPr txBox="1"/>
          <p:nvPr/>
        </p:nvSpPr>
        <p:spPr>
          <a:xfrm>
            <a:off x="81684" y="109659"/>
            <a:ext cx="568206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200" b="1" dirty="0">
                <a:latin typeface="Arial" panose="020B0604020202020204" pitchFamily="34" charset="0"/>
                <a:cs typeface="Arial" panose="020B0604020202020204" pitchFamily="34" charset="0"/>
              </a:rPr>
              <a:t>Obrázek </a:t>
            </a:r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cs-CZ" sz="1200" b="1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cs-CZ" sz="1200" dirty="0">
                <a:latin typeface="Arial" panose="020B0604020202020204" pitchFamily="34" charset="0"/>
                <a:cs typeface="Arial" panose="020B0604020202020204" pitchFamily="34" charset="0"/>
              </a:rPr>
              <a:t>Vyplněnost výkazů za rok 2016 podle druhu zdravotnického zařízení</a:t>
            </a:r>
          </a:p>
        </p:txBody>
      </p:sp>
      <p:graphicFrame>
        <p:nvGraphicFramePr>
          <p:cNvPr id="15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25849047"/>
              </p:ext>
            </p:extLst>
          </p:nvPr>
        </p:nvGraphicFramePr>
        <p:xfrm>
          <a:off x="346747" y="1773046"/>
          <a:ext cx="6567009" cy="3356014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820199">
                  <a:extLst>
                    <a:ext uri="{9D8B030D-6E8A-4147-A177-3AD203B41FA5}">
                      <a16:colId xmlns:a16="http://schemas.microsoft.com/office/drawing/2014/main" xmlns="" val="3946003872"/>
                    </a:ext>
                  </a:extLst>
                </a:gridCol>
                <a:gridCol w="3746810">
                  <a:extLst>
                    <a:ext uri="{9D8B030D-6E8A-4147-A177-3AD203B41FA5}">
                      <a16:colId xmlns:a16="http://schemas.microsoft.com/office/drawing/2014/main" xmlns="" val="864576944"/>
                    </a:ext>
                  </a:extLst>
                </a:gridCol>
              </a:tblGrid>
              <a:tr h="349514">
                <a:tc>
                  <a:txBody>
                    <a:bodyPr/>
                    <a:lstStyle/>
                    <a:p>
                      <a:pPr algn="r" fontAlgn="b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Nemocnice</a:t>
                      </a:r>
                    </a:p>
                  </a:txBody>
                  <a:tcPr marL="7620" marR="7620" marT="762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N=4</a:t>
                      </a:r>
                    </a:p>
                  </a:txBody>
                  <a:tcPr marL="7620" marR="7620" marT="762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912441258"/>
                  </a:ext>
                </a:extLst>
              </a:tr>
              <a:tr h="332872">
                <a:tc>
                  <a:txBody>
                    <a:bodyPr/>
                    <a:lstStyle/>
                    <a:p>
                      <a:pPr algn="r" fontAlgn="b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Krizové centrum</a:t>
                      </a:r>
                    </a:p>
                  </a:txBody>
                  <a:tcPr marL="7620" marR="7620" marT="762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N=4</a:t>
                      </a:r>
                    </a:p>
                  </a:txBody>
                  <a:tcPr marL="7620" marR="7620" marT="762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3694173134"/>
                  </a:ext>
                </a:extLst>
              </a:tr>
              <a:tr h="343524">
                <a:tc>
                  <a:txBody>
                    <a:bodyPr/>
                    <a:lstStyle/>
                    <a:p>
                      <a:pPr algn="r" fontAlgn="b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Dětský stacionář</a:t>
                      </a:r>
                    </a:p>
                  </a:txBody>
                  <a:tcPr marL="7620" marR="7620" marT="762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N=26</a:t>
                      </a:r>
                    </a:p>
                  </a:txBody>
                  <a:tcPr marL="7620" marR="7620" marT="762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2349858936"/>
                  </a:ext>
                </a:extLst>
              </a:tr>
              <a:tr h="332872">
                <a:tc>
                  <a:txBody>
                    <a:bodyPr/>
                    <a:lstStyle/>
                    <a:p>
                      <a:pPr algn="r" fontAlgn="b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Stacionář</a:t>
                      </a:r>
                    </a:p>
                  </a:txBody>
                  <a:tcPr marL="7620" marR="7620" marT="762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N=19</a:t>
                      </a:r>
                    </a:p>
                  </a:txBody>
                  <a:tcPr marL="7620" marR="7620" marT="762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278687367"/>
                  </a:ext>
                </a:extLst>
              </a:tr>
              <a:tr h="332872">
                <a:tc>
                  <a:txBody>
                    <a:bodyPr/>
                    <a:lstStyle/>
                    <a:p>
                      <a:pPr algn="r" fontAlgn="b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Psychoterapeutický stacionář</a:t>
                      </a:r>
                    </a:p>
                  </a:txBody>
                  <a:tcPr marL="7620" marR="7620" marT="762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N=16</a:t>
                      </a:r>
                    </a:p>
                  </a:txBody>
                  <a:tcPr marL="7620" marR="7620" marT="762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4212680865"/>
                  </a:ext>
                </a:extLst>
              </a:tr>
              <a:tr h="332872">
                <a:tc>
                  <a:txBody>
                    <a:bodyPr/>
                    <a:lstStyle/>
                    <a:p>
                      <a:pPr algn="r" fontAlgn="b"/>
                      <a:r>
                        <a:rPr lang="cs-CZ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Ostatní</a:t>
                      </a:r>
                    </a:p>
                  </a:txBody>
                  <a:tcPr marL="7620" marR="7620" marT="762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N=10</a:t>
                      </a:r>
                    </a:p>
                  </a:txBody>
                  <a:tcPr marL="7620" marR="7620" marT="762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728837142"/>
                  </a:ext>
                </a:extLst>
              </a:tr>
              <a:tr h="332872">
                <a:tc>
                  <a:txBody>
                    <a:bodyPr/>
                    <a:lstStyle/>
                    <a:p>
                      <a:endParaRPr lang="cs-CZ"/>
                    </a:p>
                  </a:txBody>
                  <a:tcPr marL="7620" marR="7620" marT="762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cs-CZ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45851577"/>
                  </a:ext>
                </a:extLst>
              </a:tr>
              <a:tr h="332872">
                <a:tc>
                  <a:txBody>
                    <a:bodyPr/>
                    <a:lstStyle/>
                    <a:p>
                      <a:endParaRPr lang="cs-CZ"/>
                    </a:p>
                  </a:txBody>
                  <a:tcPr marL="7620" marR="7620" marT="762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cs-CZ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4070322297"/>
                  </a:ext>
                </a:extLst>
              </a:tr>
              <a:tr h="332872">
                <a:tc>
                  <a:txBody>
                    <a:bodyPr/>
                    <a:lstStyle/>
                    <a:p>
                      <a:endParaRPr lang="cs-CZ"/>
                    </a:p>
                  </a:txBody>
                  <a:tcPr marL="7620" marR="7620" marT="762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cs-CZ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219676600"/>
                  </a:ext>
                </a:extLst>
              </a:tr>
              <a:tr h="332872">
                <a:tc>
                  <a:txBody>
                    <a:bodyPr/>
                    <a:lstStyle/>
                    <a:p>
                      <a:endParaRPr lang="cs-CZ" dirty="0"/>
                    </a:p>
                  </a:txBody>
                  <a:tcPr marL="7620" marR="7620" marT="762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cs-CZ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669455261"/>
                  </a:ext>
                </a:extLst>
              </a:tr>
            </a:tbl>
          </a:graphicData>
        </a:graphic>
      </p:graphicFrame>
      <p:graphicFrame>
        <p:nvGraphicFramePr>
          <p:cNvPr id="18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64779671"/>
              </p:ext>
            </p:extLst>
          </p:nvPr>
        </p:nvGraphicFramePr>
        <p:xfrm>
          <a:off x="3057525" y="1371600"/>
          <a:ext cx="3629025" cy="2590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59" name="Chart" r:id="rId3" imgW="3629127" imgH="2590863" progId="MSGraph.Chart.8">
                  <p:embed followColorScheme="full"/>
                </p:oleObj>
              </mc:Choice>
              <mc:Fallback>
                <p:oleObj name="Chart" r:id="rId3" imgW="3629127" imgH="2590863" progId="MSGraph.Chart.8">
                  <p:embed followColorScheme="full"/>
                  <p:pic>
                    <p:nvPicPr>
                      <p:cNvPr id="6" name="Object 5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057525" y="1371600"/>
                        <a:ext cx="3629025" cy="25908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8395969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4"/>
          <p:cNvSpPr txBox="1"/>
          <p:nvPr/>
        </p:nvSpPr>
        <p:spPr>
          <a:xfrm>
            <a:off x="81684" y="109659"/>
            <a:ext cx="480202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200" b="1" dirty="0">
                <a:latin typeface="Arial" panose="020B0604020202020204" pitchFamily="34" charset="0"/>
                <a:cs typeface="Arial" panose="020B0604020202020204" pitchFamily="34" charset="0"/>
              </a:rPr>
              <a:t>Obrázek </a:t>
            </a:r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cs-CZ" sz="1200" b="1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cs-CZ" sz="1200" dirty="0">
                <a:latin typeface="Arial" panose="020B0604020202020204" pitchFamily="34" charset="0"/>
                <a:cs typeface="Arial" panose="020B0604020202020204" pitchFamily="34" charset="0"/>
              </a:rPr>
              <a:t>Vyplněnost výkazů za rok 2016 v jednotlivých regionech</a:t>
            </a:r>
          </a:p>
        </p:txBody>
      </p:sp>
      <p:graphicFrame>
        <p:nvGraphicFramePr>
          <p:cNvPr id="20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92355044"/>
              </p:ext>
            </p:extLst>
          </p:nvPr>
        </p:nvGraphicFramePr>
        <p:xfrm>
          <a:off x="3057525" y="1371600"/>
          <a:ext cx="3629025" cy="4286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57" name="Chart" r:id="rId3" imgW="3619672" imgH="4314837" progId="MSGraph.Chart.8">
                  <p:embed followColorScheme="full"/>
                </p:oleObj>
              </mc:Choice>
              <mc:Fallback>
                <p:oleObj name="Chart" r:id="rId3" imgW="3619672" imgH="4314837" progId="MSGraph.Chart.8">
                  <p:embed followColorScheme="full"/>
                  <p:pic>
                    <p:nvPicPr>
                      <p:cNvPr id="18" name="Object 5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057525" y="1371600"/>
                        <a:ext cx="3629025" cy="42862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60774493"/>
              </p:ext>
            </p:extLst>
          </p:nvPr>
        </p:nvGraphicFramePr>
        <p:xfrm>
          <a:off x="346747" y="1795353"/>
          <a:ext cx="6567009" cy="3993316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820199">
                  <a:extLst>
                    <a:ext uri="{9D8B030D-6E8A-4147-A177-3AD203B41FA5}">
                      <a16:colId xmlns:a16="http://schemas.microsoft.com/office/drawing/2014/main" xmlns="" val="3946003872"/>
                    </a:ext>
                  </a:extLst>
                </a:gridCol>
                <a:gridCol w="3746810">
                  <a:extLst>
                    <a:ext uri="{9D8B030D-6E8A-4147-A177-3AD203B41FA5}">
                      <a16:colId xmlns:a16="http://schemas.microsoft.com/office/drawing/2014/main" xmlns="" val="864576944"/>
                    </a:ext>
                  </a:extLst>
                </a:gridCol>
              </a:tblGrid>
              <a:tr h="297753">
                <a:tc>
                  <a:txBody>
                    <a:bodyPr/>
                    <a:lstStyle/>
                    <a:p>
                      <a:pPr algn="r" fontAlgn="t"/>
                      <a:r>
                        <a:rPr lang="cs-CZ" sz="1100" b="0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Hlavní město Praha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N=14</a:t>
                      </a:r>
                    </a:p>
                  </a:txBody>
                  <a:tcPr marL="7620" marR="7620" marT="762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912441258"/>
                  </a:ext>
                </a:extLst>
              </a:tr>
              <a:tr h="283576">
                <a:tc>
                  <a:txBody>
                    <a:bodyPr/>
                    <a:lstStyle/>
                    <a:p>
                      <a:pPr algn="r" fontAlgn="t"/>
                      <a:r>
                        <a:rPr lang="cs-CZ" sz="1100" b="0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Středočeský kraj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N=3</a:t>
                      </a:r>
                    </a:p>
                  </a:txBody>
                  <a:tcPr marL="7620" marR="7620" marT="762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3694173134"/>
                  </a:ext>
                </a:extLst>
              </a:tr>
              <a:tr h="292651">
                <a:tc>
                  <a:txBody>
                    <a:bodyPr/>
                    <a:lstStyle/>
                    <a:p>
                      <a:pPr algn="r" fontAlgn="t"/>
                      <a:r>
                        <a:rPr lang="cs-CZ" sz="1100" b="0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Plzeňský kraj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N=3</a:t>
                      </a:r>
                    </a:p>
                  </a:txBody>
                  <a:tcPr marL="7620" marR="7620" marT="762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2349858936"/>
                  </a:ext>
                </a:extLst>
              </a:tr>
              <a:tr h="283576">
                <a:tc>
                  <a:txBody>
                    <a:bodyPr/>
                    <a:lstStyle/>
                    <a:p>
                      <a:pPr algn="r" fontAlgn="t"/>
                      <a:r>
                        <a:rPr lang="cs-CZ" sz="1100" b="0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Karlovarský kraj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N=2</a:t>
                      </a:r>
                    </a:p>
                  </a:txBody>
                  <a:tcPr marL="7620" marR="7620" marT="762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278687367"/>
                  </a:ext>
                </a:extLst>
              </a:tr>
              <a:tr h="283576">
                <a:tc>
                  <a:txBody>
                    <a:bodyPr/>
                    <a:lstStyle/>
                    <a:p>
                      <a:pPr algn="r" fontAlgn="t"/>
                      <a:r>
                        <a:rPr lang="cs-CZ" sz="1100" b="0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Ústecký kraj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N=4</a:t>
                      </a:r>
                    </a:p>
                  </a:txBody>
                  <a:tcPr marL="7620" marR="7620" marT="762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4212680865"/>
                  </a:ext>
                </a:extLst>
              </a:tr>
              <a:tr h="283576">
                <a:tc>
                  <a:txBody>
                    <a:bodyPr/>
                    <a:lstStyle/>
                    <a:p>
                      <a:pPr algn="r" fontAlgn="t"/>
                      <a:r>
                        <a:rPr lang="cs-CZ" sz="1100" b="0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Liberecký kraj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N=3</a:t>
                      </a:r>
                    </a:p>
                  </a:txBody>
                  <a:tcPr marL="7620" marR="7620" marT="762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728837142"/>
                  </a:ext>
                </a:extLst>
              </a:tr>
              <a:tr h="283576">
                <a:tc>
                  <a:txBody>
                    <a:bodyPr/>
                    <a:lstStyle/>
                    <a:p>
                      <a:pPr algn="r" fontAlgn="t"/>
                      <a:r>
                        <a:rPr lang="cs-CZ" sz="1100" b="0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Královéhradecký kraj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N=2</a:t>
                      </a:r>
                    </a:p>
                  </a:txBody>
                  <a:tcPr marL="7620" marR="7620" marT="762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45851577"/>
                  </a:ext>
                </a:extLst>
              </a:tr>
              <a:tr h="283576">
                <a:tc>
                  <a:txBody>
                    <a:bodyPr/>
                    <a:lstStyle/>
                    <a:p>
                      <a:pPr algn="r" fontAlgn="t"/>
                      <a:r>
                        <a:rPr lang="cs-CZ" sz="1100" b="0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Pardubický kraj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N=1</a:t>
                      </a:r>
                    </a:p>
                  </a:txBody>
                  <a:tcPr marL="7620" marR="7620" marT="762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4070322297"/>
                  </a:ext>
                </a:extLst>
              </a:tr>
              <a:tr h="283576">
                <a:tc>
                  <a:txBody>
                    <a:bodyPr/>
                    <a:lstStyle/>
                    <a:p>
                      <a:pPr algn="r" fontAlgn="t"/>
                      <a:r>
                        <a:rPr lang="cs-CZ" sz="1100" b="0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Kraj Vysočina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N=1</a:t>
                      </a:r>
                    </a:p>
                  </a:txBody>
                  <a:tcPr marL="7620" marR="7620" marT="762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219676600"/>
                  </a:ext>
                </a:extLst>
              </a:tr>
              <a:tr h="283576">
                <a:tc>
                  <a:txBody>
                    <a:bodyPr/>
                    <a:lstStyle/>
                    <a:p>
                      <a:pPr algn="r" fontAlgn="t"/>
                      <a:r>
                        <a:rPr lang="cs-CZ" sz="1100" b="0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Jihomoravský kraj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N=10</a:t>
                      </a:r>
                    </a:p>
                  </a:txBody>
                  <a:tcPr marL="7620" marR="7620" marT="762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669455261"/>
                  </a:ext>
                </a:extLst>
              </a:tr>
              <a:tr h="283576">
                <a:tc>
                  <a:txBody>
                    <a:bodyPr/>
                    <a:lstStyle/>
                    <a:p>
                      <a:pPr algn="r" fontAlgn="t"/>
                      <a:r>
                        <a:rPr lang="cs-CZ" sz="1100" b="0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Moravskoslezský kraj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N=26</a:t>
                      </a:r>
                    </a:p>
                  </a:txBody>
                  <a:tcPr marL="7620" marR="7620" marT="762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851771683"/>
                  </a:ext>
                </a:extLst>
              </a:tr>
              <a:tr h="283576">
                <a:tc>
                  <a:txBody>
                    <a:bodyPr/>
                    <a:lstStyle/>
                    <a:p>
                      <a:pPr algn="r" fontAlgn="t"/>
                      <a:r>
                        <a:rPr lang="cs-CZ" sz="1100" b="0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Olomoucký kraj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N=8</a:t>
                      </a:r>
                    </a:p>
                  </a:txBody>
                  <a:tcPr marL="7620" marR="7620" marT="762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377021383"/>
                  </a:ext>
                </a:extLst>
              </a:tr>
              <a:tr h="283576">
                <a:tc>
                  <a:txBody>
                    <a:bodyPr/>
                    <a:lstStyle/>
                    <a:p>
                      <a:pPr algn="r" fontAlgn="t"/>
                      <a:r>
                        <a:rPr lang="cs-CZ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Zlínský kraj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N=2</a:t>
                      </a:r>
                    </a:p>
                  </a:txBody>
                  <a:tcPr marL="7620" marR="7620" marT="762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4033251239"/>
                  </a:ext>
                </a:extLst>
              </a:tr>
              <a:tr h="283576">
                <a:tc>
                  <a:txBody>
                    <a:bodyPr/>
                    <a:lstStyle/>
                    <a:p>
                      <a:pPr algn="r" fontAlgn="b"/>
                      <a:endParaRPr lang="cs-CZ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cs-CZ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2791198692"/>
                  </a:ext>
                </a:extLst>
              </a:tr>
            </a:tbl>
          </a:graphicData>
        </a:graphic>
      </p:graphicFrame>
      <p:sp>
        <p:nvSpPr>
          <p:cNvPr id="22" name="TextBox 8"/>
          <p:cNvSpPr txBox="1"/>
          <p:nvPr/>
        </p:nvSpPr>
        <p:spPr>
          <a:xfrm>
            <a:off x="3941842" y="1240780"/>
            <a:ext cx="1853392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100" dirty="0">
                <a:latin typeface="Arial" panose="020B0604020202020204" pitchFamily="34" charset="0"/>
                <a:cs typeface="Arial" panose="020B0604020202020204" pitchFamily="34" charset="0"/>
              </a:rPr>
              <a:t>Zpravodajské jednotky (</a:t>
            </a:r>
            <a:r>
              <a:rPr lang="en-US" sz="1100" dirty="0">
                <a:latin typeface="Arial" panose="020B0604020202020204" pitchFamily="34" charset="0"/>
                <a:cs typeface="Arial" panose="020B0604020202020204" pitchFamily="34" charset="0"/>
              </a:rPr>
              <a:t>%</a:t>
            </a:r>
            <a:r>
              <a:rPr lang="cs-CZ" sz="1100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</p:txBody>
      </p:sp>
      <p:sp>
        <p:nvSpPr>
          <p:cNvPr id="23" name="Obdélník 22"/>
          <p:cNvSpPr/>
          <p:nvPr/>
        </p:nvSpPr>
        <p:spPr>
          <a:xfrm>
            <a:off x="3138475" y="703289"/>
            <a:ext cx="3609706" cy="413551"/>
          </a:xfrm>
          <a:prstGeom prst="rect">
            <a:avLst/>
          </a:prstGeom>
          <a:noFill/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cxnSp>
        <p:nvCxnSpPr>
          <p:cNvPr id="25" name="Straight Connector 25"/>
          <p:cNvCxnSpPr/>
          <p:nvPr/>
        </p:nvCxnSpPr>
        <p:spPr>
          <a:xfrm>
            <a:off x="3198646" y="905634"/>
            <a:ext cx="232756" cy="0"/>
          </a:xfrm>
          <a:prstGeom prst="line">
            <a:avLst/>
          </a:prstGeom>
          <a:ln w="12700"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Box 26"/>
          <p:cNvSpPr txBox="1"/>
          <p:nvPr/>
        </p:nvSpPr>
        <p:spPr>
          <a:xfrm>
            <a:off x="3428766" y="793676"/>
            <a:ext cx="1226618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000" dirty="0">
                <a:latin typeface="Arial" panose="020B0604020202020204" pitchFamily="34" charset="0"/>
                <a:cs typeface="Arial" panose="020B0604020202020204" pitchFamily="34" charset="0"/>
              </a:rPr>
              <a:t>Počet hlásících ZJ</a:t>
            </a:r>
          </a:p>
        </p:txBody>
      </p:sp>
      <p:cxnSp>
        <p:nvCxnSpPr>
          <p:cNvPr id="27" name="Straight Connector 27"/>
          <p:cNvCxnSpPr/>
          <p:nvPr/>
        </p:nvCxnSpPr>
        <p:spPr>
          <a:xfrm>
            <a:off x="4845093" y="905634"/>
            <a:ext cx="232756" cy="0"/>
          </a:xfrm>
          <a:prstGeom prst="line">
            <a:avLst/>
          </a:prstGeom>
          <a:ln w="127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Box 28"/>
          <p:cNvSpPr txBox="1"/>
          <p:nvPr/>
        </p:nvSpPr>
        <p:spPr>
          <a:xfrm>
            <a:off x="5058587" y="793676"/>
            <a:ext cx="1367682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000" dirty="0">
                <a:latin typeface="Arial" panose="020B0604020202020204" pitchFamily="34" charset="0"/>
                <a:cs typeface="Arial" panose="020B0604020202020204" pitchFamily="34" charset="0"/>
              </a:rPr>
              <a:t>Počet nehlásících ZJ</a:t>
            </a:r>
          </a:p>
        </p:txBody>
      </p:sp>
    </p:spTree>
    <p:extLst>
      <p:ext uri="{BB962C8B-B14F-4D97-AF65-F5344CB8AC3E}">
        <p14:creationId xmlns:p14="http://schemas.microsoft.com/office/powerpoint/2010/main" val="90809363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020" b="8482"/>
          <a:stretch/>
        </p:blipFill>
        <p:spPr>
          <a:xfrm>
            <a:off x="0" y="754742"/>
            <a:ext cx="9144000" cy="5014993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81684" y="109659"/>
            <a:ext cx="481093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200" b="1" dirty="0">
                <a:latin typeface="Arial" panose="020B0604020202020204" pitchFamily="34" charset="0"/>
                <a:cs typeface="Arial" panose="020B0604020202020204" pitchFamily="34" charset="0"/>
              </a:rPr>
              <a:t>Obrázek </a:t>
            </a:r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r>
              <a:rPr lang="cs-CZ" sz="1200" b="1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cs-CZ" sz="1200" dirty="0">
                <a:latin typeface="Arial" panose="020B0604020202020204" pitchFamily="34" charset="0"/>
                <a:cs typeface="Arial" panose="020B0604020202020204" pitchFamily="34" charset="0"/>
              </a:rPr>
              <a:t>Počty hlásících zpravodajských jednotek v okresech ČR</a:t>
            </a:r>
          </a:p>
        </p:txBody>
      </p:sp>
    </p:spTree>
    <p:extLst>
      <p:ext uri="{BB962C8B-B14F-4D97-AF65-F5344CB8AC3E}">
        <p14:creationId xmlns:p14="http://schemas.microsoft.com/office/powerpoint/2010/main" val="6660332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81684" y="109659"/>
            <a:ext cx="468109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200" b="1" dirty="0">
                <a:latin typeface="Arial" panose="020B0604020202020204" pitchFamily="34" charset="0"/>
                <a:cs typeface="Arial" panose="020B0604020202020204" pitchFamily="34" charset="0"/>
              </a:rPr>
              <a:t>Obrázek </a:t>
            </a:r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  <a:r>
              <a:rPr lang="cs-CZ" sz="1200" b="1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cs-CZ" sz="1200" dirty="0">
                <a:latin typeface="Arial" panose="020B0604020202020204" pitchFamily="34" charset="0"/>
                <a:cs typeface="Arial" panose="020B0604020202020204" pitchFamily="34" charset="0"/>
              </a:rPr>
              <a:t>Zpravodajské jednotky – druh zdravotnického zařízení</a:t>
            </a:r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00008039"/>
              </p:ext>
            </p:extLst>
          </p:nvPr>
        </p:nvGraphicFramePr>
        <p:xfrm>
          <a:off x="2733675" y="1123950"/>
          <a:ext cx="3038475" cy="3457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424" name="Chart" r:id="rId3" imgW="3028875" imgH="3467179" progId="MSGraph.Chart.8">
                  <p:embed followColorScheme="full"/>
                </p:oleObj>
              </mc:Choice>
              <mc:Fallback>
                <p:oleObj name="Chart" r:id="rId3" imgW="3028875" imgH="3467179" progId="MSGraph.Chart.8">
                  <p:embed followColorScheme="full"/>
                  <p:pic>
                    <p:nvPicPr>
                      <p:cNvPr id="6" name="Object 5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733675" y="1123950"/>
                        <a:ext cx="3038475" cy="34575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3339446" y="989751"/>
            <a:ext cx="1853392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cs-CZ"/>
            </a:defPPr>
            <a:lvl1pPr>
              <a:defRPr sz="11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cs-CZ" dirty="0"/>
              <a:t>Zpravodajské jednotky (</a:t>
            </a:r>
            <a:r>
              <a:rPr lang="en-US" dirty="0"/>
              <a:t>%)</a:t>
            </a:r>
            <a:endParaRPr lang="cs-CZ" dirty="0"/>
          </a:p>
        </p:txBody>
      </p:sp>
      <p:sp>
        <p:nvSpPr>
          <p:cNvPr id="8" name="TextBox 7"/>
          <p:cNvSpPr txBox="1"/>
          <p:nvPr/>
        </p:nvSpPr>
        <p:spPr>
          <a:xfrm>
            <a:off x="81684" y="426594"/>
            <a:ext cx="3555782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cs-CZ"/>
            </a:defPPr>
            <a:lvl1pPr>
              <a:defRPr sz="11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N = </a:t>
            </a:r>
            <a:r>
              <a:rPr lang="cs-CZ" dirty="0"/>
              <a:t>73</a:t>
            </a:r>
            <a:r>
              <a:rPr lang="en-US" dirty="0"/>
              <a:t> </a:t>
            </a:r>
            <a:r>
              <a:rPr lang="cs-CZ" dirty="0"/>
              <a:t>hlásících zpravodajských jednotek v roce 2016</a:t>
            </a:r>
            <a:endParaRPr lang="en-US" dirty="0"/>
          </a:p>
        </p:txBody>
      </p:sp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88401290"/>
              </p:ext>
            </p:extLst>
          </p:nvPr>
        </p:nvGraphicFramePr>
        <p:xfrm>
          <a:off x="123724" y="1576554"/>
          <a:ext cx="2742139" cy="471273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742139">
                  <a:extLst>
                    <a:ext uri="{9D8B030D-6E8A-4147-A177-3AD203B41FA5}">
                      <a16:colId xmlns:a16="http://schemas.microsoft.com/office/drawing/2014/main" xmlns="" val="3946003872"/>
                    </a:ext>
                  </a:extLst>
                </a:gridCol>
              </a:tblGrid>
              <a:tr h="492374">
                <a:tc>
                  <a:txBody>
                    <a:bodyPr/>
                    <a:lstStyle/>
                    <a:p>
                      <a:pPr algn="r" fontAlgn="b"/>
                      <a:r>
                        <a:rPr lang="cs-CZ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Dětský stacionář</a:t>
                      </a:r>
                    </a:p>
                  </a:txBody>
                  <a:tcPr marL="7620" marR="7620" marT="762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912441258"/>
                  </a:ext>
                </a:extLst>
              </a:tr>
              <a:tr h="468929">
                <a:tc>
                  <a:txBody>
                    <a:bodyPr/>
                    <a:lstStyle/>
                    <a:p>
                      <a:pPr algn="r" fontAlgn="b"/>
                      <a:r>
                        <a:rPr lang="cs-CZ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Stacionář</a:t>
                      </a:r>
                    </a:p>
                  </a:txBody>
                  <a:tcPr marL="7620" marR="7620" marT="762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3694173134"/>
                  </a:ext>
                </a:extLst>
              </a:tr>
              <a:tr h="468929">
                <a:tc>
                  <a:txBody>
                    <a:bodyPr/>
                    <a:lstStyle/>
                    <a:p>
                      <a:pPr algn="r" fontAlgn="b"/>
                      <a:r>
                        <a:rPr lang="cs-CZ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Psychoterapeutický stacionář</a:t>
                      </a:r>
                    </a:p>
                  </a:txBody>
                  <a:tcPr marL="7620" marR="7620" marT="762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2349858936"/>
                  </a:ext>
                </a:extLst>
              </a:tr>
              <a:tr h="468929">
                <a:tc>
                  <a:txBody>
                    <a:bodyPr/>
                    <a:lstStyle/>
                    <a:p>
                      <a:pPr algn="r" fontAlgn="b"/>
                      <a:r>
                        <a:rPr lang="cs-CZ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Nemocnice</a:t>
                      </a:r>
                    </a:p>
                  </a:txBody>
                  <a:tcPr marL="7620" marR="7620" marT="762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278687367"/>
                  </a:ext>
                </a:extLst>
              </a:tr>
              <a:tr h="468929">
                <a:tc>
                  <a:txBody>
                    <a:bodyPr/>
                    <a:lstStyle/>
                    <a:p>
                      <a:pPr algn="r" fontAlgn="b"/>
                      <a:r>
                        <a:rPr lang="cs-CZ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Krizové centrum</a:t>
                      </a:r>
                    </a:p>
                  </a:txBody>
                  <a:tcPr marL="7620" marR="7620" marT="762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4212680865"/>
                  </a:ext>
                </a:extLst>
              </a:tr>
              <a:tr h="468929">
                <a:tc>
                  <a:txBody>
                    <a:bodyPr/>
                    <a:lstStyle/>
                    <a:p>
                      <a:pPr algn="r" fontAlgn="b"/>
                      <a:r>
                        <a:rPr lang="cs-CZ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Ostatní</a:t>
                      </a:r>
                    </a:p>
                  </a:txBody>
                  <a:tcPr marL="7620" marR="7620" marT="762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728837142"/>
                  </a:ext>
                </a:extLst>
              </a:tr>
              <a:tr h="468929">
                <a:tc>
                  <a:txBody>
                    <a:bodyPr/>
                    <a:lstStyle/>
                    <a:p>
                      <a:pPr algn="r" fontAlgn="b"/>
                      <a:endParaRPr lang="cs-CZ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45851577"/>
                  </a:ext>
                </a:extLst>
              </a:tr>
              <a:tr h="468929">
                <a:tc>
                  <a:txBody>
                    <a:bodyPr/>
                    <a:lstStyle/>
                    <a:p>
                      <a:pPr algn="r" fontAlgn="t"/>
                      <a:endParaRPr lang="cs-CZ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4070322297"/>
                  </a:ext>
                </a:extLst>
              </a:tr>
              <a:tr h="468929">
                <a:tc>
                  <a:txBody>
                    <a:bodyPr/>
                    <a:lstStyle/>
                    <a:p>
                      <a:pPr algn="r" fontAlgn="t"/>
                      <a:endParaRPr lang="cs-CZ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219676600"/>
                  </a:ext>
                </a:extLst>
              </a:tr>
              <a:tr h="468929">
                <a:tc>
                  <a:txBody>
                    <a:bodyPr/>
                    <a:lstStyle/>
                    <a:p>
                      <a:pPr algn="r" fontAlgn="t"/>
                      <a:endParaRPr lang="cs-CZ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669455261"/>
                  </a:ext>
                </a:extLst>
              </a:tr>
            </a:tbl>
          </a:graphicData>
        </a:graphic>
      </p:graphicFrame>
      <p:graphicFrame>
        <p:nvGraphicFramePr>
          <p:cNvPr id="12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78855889"/>
              </p:ext>
            </p:extLst>
          </p:nvPr>
        </p:nvGraphicFramePr>
        <p:xfrm>
          <a:off x="5553075" y="1104900"/>
          <a:ext cx="3038475" cy="3524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425" name="Chart" r:id="rId5" imgW="3028875" imgH="3533920" progId="MSGraph.Chart.8">
                  <p:embed followColorScheme="full"/>
                </p:oleObj>
              </mc:Choice>
              <mc:Fallback>
                <p:oleObj name="Chart" r:id="rId5" imgW="3028875" imgH="3533920" progId="MSGraph.Chart.8">
                  <p:embed followColorScheme="full"/>
                  <p:pic>
                    <p:nvPicPr>
                      <p:cNvPr id="12" name="Object 5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5553075" y="1104900"/>
                        <a:ext cx="3038475" cy="35242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7" name="TextBox 6"/>
          <p:cNvSpPr txBox="1"/>
          <p:nvPr/>
        </p:nvSpPr>
        <p:spPr>
          <a:xfrm>
            <a:off x="6607270" y="969646"/>
            <a:ext cx="944489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cs-CZ"/>
            </a:defPPr>
            <a:lvl1pPr>
              <a:defRPr sz="11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cs-CZ" dirty="0"/>
              <a:t>Pacienti (</a:t>
            </a:r>
            <a:r>
              <a:rPr lang="en-US" dirty="0"/>
              <a:t>%</a:t>
            </a:r>
            <a:r>
              <a:rPr lang="cs-CZ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72375781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3" name="Object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374413123"/>
              </p:ext>
            </p:extLst>
          </p:nvPr>
        </p:nvGraphicFramePr>
        <p:xfrm>
          <a:off x="490538" y="657225"/>
          <a:ext cx="3960000" cy="2772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77" name="Graf" r:id="rId3" imgW="3962400" imgH="2771622" progId="MSGraph.Chart.8">
                  <p:embed followColorScheme="full"/>
                </p:oleObj>
              </mc:Choice>
              <mc:Fallback>
                <p:oleObj name="Graf" r:id="rId3" imgW="3962400" imgH="2771622" progId="MSGraph.Chart.8">
                  <p:embed followColorScheme="full"/>
                  <p:pic>
                    <p:nvPicPr>
                      <p:cNvPr id="23" name="Object 3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90538" y="657225"/>
                        <a:ext cx="3960000" cy="2772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4" name="TextBox 4"/>
          <p:cNvSpPr txBox="1"/>
          <p:nvPr/>
        </p:nvSpPr>
        <p:spPr>
          <a:xfrm rot="16200000">
            <a:off x="-409057" y="1745673"/>
            <a:ext cx="1547218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100" dirty="0">
                <a:latin typeface="Arial" panose="020B0604020202020204" pitchFamily="34" charset="0"/>
                <a:cs typeface="Arial" panose="020B0604020202020204" pitchFamily="34" charset="0"/>
              </a:rPr>
              <a:t>Počet nových případů</a:t>
            </a:r>
          </a:p>
        </p:txBody>
      </p:sp>
      <p:sp>
        <p:nvSpPr>
          <p:cNvPr id="27" name="TextBox 11"/>
          <p:cNvSpPr txBox="1"/>
          <p:nvPr/>
        </p:nvSpPr>
        <p:spPr>
          <a:xfrm>
            <a:off x="81684" y="109659"/>
            <a:ext cx="228299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200" b="1" dirty="0">
                <a:latin typeface="Arial" panose="020B0604020202020204" pitchFamily="34" charset="0"/>
                <a:cs typeface="Arial" panose="020B0604020202020204" pitchFamily="34" charset="0"/>
              </a:rPr>
              <a:t>Obrázek </a:t>
            </a:r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  <a:r>
              <a:rPr lang="cs-CZ" sz="1200" b="1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cs-CZ" sz="1200" dirty="0">
                <a:latin typeface="Arial" panose="020B0604020202020204" pitchFamily="34" charset="0"/>
                <a:cs typeface="Arial" panose="020B0604020202020204" pitchFamily="34" charset="0"/>
              </a:rPr>
              <a:t>Incidence pacientů</a:t>
            </a:r>
          </a:p>
        </p:txBody>
      </p:sp>
      <p:cxnSp>
        <p:nvCxnSpPr>
          <p:cNvPr id="28" name="Straight Connector 2"/>
          <p:cNvCxnSpPr/>
          <p:nvPr/>
        </p:nvCxnSpPr>
        <p:spPr>
          <a:xfrm>
            <a:off x="3321068" y="3474444"/>
            <a:ext cx="232756" cy="0"/>
          </a:xfrm>
          <a:prstGeom prst="line">
            <a:avLst/>
          </a:prstGeom>
          <a:ln w="12700"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TextBox 13"/>
          <p:cNvSpPr txBox="1"/>
          <p:nvPr/>
        </p:nvSpPr>
        <p:spPr>
          <a:xfrm>
            <a:off x="3553824" y="3335326"/>
            <a:ext cx="590226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000" dirty="0">
                <a:latin typeface="Arial" panose="020B0604020202020204" pitchFamily="34" charset="0"/>
                <a:cs typeface="Arial" panose="020B0604020202020204" pitchFamily="34" charset="0"/>
              </a:rPr>
              <a:t>celkem</a:t>
            </a:r>
          </a:p>
        </p:txBody>
      </p:sp>
      <p:cxnSp>
        <p:nvCxnSpPr>
          <p:cNvPr id="30" name="Straight Connector 14"/>
          <p:cNvCxnSpPr/>
          <p:nvPr/>
        </p:nvCxnSpPr>
        <p:spPr>
          <a:xfrm>
            <a:off x="3321068" y="3623084"/>
            <a:ext cx="232756" cy="0"/>
          </a:xfrm>
          <a:prstGeom prst="line">
            <a:avLst/>
          </a:prstGeom>
          <a:ln w="12700">
            <a:solidFill>
              <a:srgbClr val="66CC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TextBox 15"/>
          <p:cNvSpPr txBox="1"/>
          <p:nvPr/>
        </p:nvSpPr>
        <p:spPr>
          <a:xfrm>
            <a:off x="3553824" y="3492279"/>
            <a:ext cx="455574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000" dirty="0">
                <a:latin typeface="Arial" panose="020B0604020202020204" pitchFamily="34" charset="0"/>
                <a:cs typeface="Arial" panose="020B0604020202020204" pitchFamily="34" charset="0"/>
              </a:rPr>
              <a:t>m</a:t>
            </a: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u</a:t>
            </a:r>
            <a:r>
              <a:rPr lang="cs-CZ" sz="1000" dirty="0">
                <a:latin typeface="Arial" panose="020B0604020202020204" pitchFamily="34" charset="0"/>
                <a:cs typeface="Arial" panose="020B0604020202020204" pitchFamily="34" charset="0"/>
              </a:rPr>
              <a:t>ži</a:t>
            </a:r>
          </a:p>
        </p:txBody>
      </p:sp>
      <p:cxnSp>
        <p:nvCxnSpPr>
          <p:cNvPr id="32" name="Straight Connector 16"/>
          <p:cNvCxnSpPr/>
          <p:nvPr/>
        </p:nvCxnSpPr>
        <p:spPr>
          <a:xfrm>
            <a:off x="3321068" y="3764997"/>
            <a:ext cx="232756" cy="0"/>
          </a:xfrm>
          <a:prstGeom prst="line">
            <a:avLst/>
          </a:prstGeom>
          <a:ln w="12700">
            <a:solidFill>
              <a:srgbClr val="FFCC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TextBox 17"/>
          <p:cNvSpPr txBox="1"/>
          <p:nvPr/>
        </p:nvSpPr>
        <p:spPr>
          <a:xfrm>
            <a:off x="3553824" y="3634192"/>
            <a:ext cx="453970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000" dirty="0">
                <a:latin typeface="Arial" panose="020B0604020202020204" pitchFamily="34" charset="0"/>
                <a:cs typeface="Arial" panose="020B0604020202020204" pitchFamily="34" charset="0"/>
              </a:rPr>
              <a:t>ženy</a:t>
            </a:r>
          </a:p>
        </p:txBody>
      </p:sp>
      <p:sp>
        <p:nvSpPr>
          <p:cNvPr id="40" name="TextBox 1"/>
          <p:cNvSpPr txBox="1"/>
          <p:nvPr/>
        </p:nvSpPr>
        <p:spPr>
          <a:xfrm>
            <a:off x="2486013" y="3323917"/>
            <a:ext cx="436338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cs-CZ"/>
            </a:defPPr>
            <a:lvl1pPr>
              <a:defRPr sz="11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cs-CZ" dirty="0"/>
              <a:t>Rok</a:t>
            </a:r>
          </a:p>
        </p:txBody>
      </p:sp>
      <p:graphicFrame>
        <p:nvGraphicFramePr>
          <p:cNvPr id="14" name="Object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592189034"/>
              </p:ext>
            </p:extLst>
          </p:nvPr>
        </p:nvGraphicFramePr>
        <p:xfrm>
          <a:off x="5006975" y="657225"/>
          <a:ext cx="3960000" cy="2772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78" name="Graf" r:id="rId5" imgW="4276843" imgH="2771622" progId="MSGraph.Chart.8">
                  <p:embed followColorScheme="full"/>
                </p:oleObj>
              </mc:Choice>
              <mc:Fallback>
                <p:oleObj name="Graf" r:id="rId5" imgW="4276843" imgH="2771622" progId="MSGraph.Chart.8">
                  <p:embed followColorScheme="full"/>
                  <p:pic>
                    <p:nvPicPr>
                      <p:cNvPr id="23" name="Object 3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5006975" y="657225"/>
                        <a:ext cx="3960000" cy="2772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TextBox 4"/>
          <p:cNvSpPr txBox="1"/>
          <p:nvPr/>
        </p:nvSpPr>
        <p:spPr>
          <a:xfrm rot="16200000">
            <a:off x="3661733" y="1657321"/>
            <a:ext cx="2207656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cs-CZ" sz="1100" dirty="0">
                <a:latin typeface="Arial" panose="020B0604020202020204" pitchFamily="34" charset="0"/>
                <a:cs typeface="Arial" panose="020B0604020202020204" pitchFamily="34" charset="0"/>
              </a:rPr>
              <a:t>Počet nových případů </a:t>
            </a:r>
            <a:br>
              <a:rPr lang="cs-CZ" sz="11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l-PL" sz="1100" dirty="0">
                <a:latin typeface="Arial" panose="020B0604020202020204" pitchFamily="34" charset="0"/>
                <a:cs typeface="Arial" panose="020B0604020202020204" pitchFamily="34" charset="0"/>
              </a:rPr>
              <a:t>na 100 000 osob v celé populaci</a:t>
            </a:r>
            <a:endParaRPr lang="cs-CZ" sz="11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6" name="Straight Connector 2"/>
          <p:cNvCxnSpPr/>
          <p:nvPr/>
        </p:nvCxnSpPr>
        <p:spPr>
          <a:xfrm>
            <a:off x="7786471" y="3474443"/>
            <a:ext cx="232756" cy="0"/>
          </a:xfrm>
          <a:prstGeom prst="line">
            <a:avLst/>
          </a:prstGeom>
          <a:ln w="12700"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3"/>
          <p:cNvSpPr txBox="1"/>
          <p:nvPr/>
        </p:nvSpPr>
        <p:spPr>
          <a:xfrm>
            <a:off x="8019227" y="3335325"/>
            <a:ext cx="590226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000" dirty="0">
                <a:latin typeface="Arial" panose="020B0604020202020204" pitchFamily="34" charset="0"/>
                <a:cs typeface="Arial" panose="020B0604020202020204" pitchFamily="34" charset="0"/>
              </a:rPr>
              <a:t>celkem</a:t>
            </a:r>
          </a:p>
        </p:txBody>
      </p:sp>
      <p:cxnSp>
        <p:nvCxnSpPr>
          <p:cNvPr id="18" name="Straight Connector 14"/>
          <p:cNvCxnSpPr/>
          <p:nvPr/>
        </p:nvCxnSpPr>
        <p:spPr>
          <a:xfrm>
            <a:off x="7786471" y="3623083"/>
            <a:ext cx="232756" cy="0"/>
          </a:xfrm>
          <a:prstGeom prst="line">
            <a:avLst/>
          </a:prstGeom>
          <a:ln w="12700">
            <a:solidFill>
              <a:srgbClr val="66CC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5"/>
          <p:cNvSpPr txBox="1"/>
          <p:nvPr/>
        </p:nvSpPr>
        <p:spPr>
          <a:xfrm>
            <a:off x="8019227" y="3492278"/>
            <a:ext cx="455574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000" dirty="0">
                <a:latin typeface="Arial" panose="020B0604020202020204" pitchFamily="34" charset="0"/>
                <a:cs typeface="Arial" panose="020B0604020202020204" pitchFamily="34" charset="0"/>
              </a:rPr>
              <a:t>m</a:t>
            </a: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u</a:t>
            </a:r>
            <a:r>
              <a:rPr lang="cs-CZ" sz="1000" dirty="0">
                <a:latin typeface="Arial" panose="020B0604020202020204" pitchFamily="34" charset="0"/>
                <a:cs typeface="Arial" panose="020B0604020202020204" pitchFamily="34" charset="0"/>
              </a:rPr>
              <a:t>ži</a:t>
            </a:r>
          </a:p>
        </p:txBody>
      </p:sp>
      <p:cxnSp>
        <p:nvCxnSpPr>
          <p:cNvPr id="20" name="Straight Connector 16"/>
          <p:cNvCxnSpPr/>
          <p:nvPr/>
        </p:nvCxnSpPr>
        <p:spPr>
          <a:xfrm>
            <a:off x="7786471" y="3764996"/>
            <a:ext cx="232756" cy="0"/>
          </a:xfrm>
          <a:prstGeom prst="line">
            <a:avLst/>
          </a:prstGeom>
          <a:ln w="12700">
            <a:solidFill>
              <a:srgbClr val="FFCC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17"/>
          <p:cNvSpPr txBox="1"/>
          <p:nvPr/>
        </p:nvSpPr>
        <p:spPr>
          <a:xfrm>
            <a:off x="8019227" y="3634191"/>
            <a:ext cx="453970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000" dirty="0">
                <a:latin typeface="Arial" panose="020B0604020202020204" pitchFamily="34" charset="0"/>
                <a:cs typeface="Arial" panose="020B0604020202020204" pitchFamily="34" charset="0"/>
              </a:rPr>
              <a:t>ženy</a:t>
            </a:r>
          </a:p>
        </p:txBody>
      </p:sp>
      <p:sp>
        <p:nvSpPr>
          <p:cNvPr id="22" name="TextBox 1"/>
          <p:cNvSpPr txBox="1"/>
          <p:nvPr/>
        </p:nvSpPr>
        <p:spPr>
          <a:xfrm>
            <a:off x="6873739" y="3323917"/>
            <a:ext cx="436338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cs-CZ"/>
            </a:defPPr>
            <a:lvl1pPr>
              <a:defRPr sz="11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cs-CZ" dirty="0"/>
              <a:t>Rok</a:t>
            </a:r>
          </a:p>
        </p:txBody>
      </p:sp>
    </p:spTree>
    <p:extLst>
      <p:ext uri="{BB962C8B-B14F-4D97-AF65-F5344CB8AC3E}">
        <p14:creationId xmlns:p14="http://schemas.microsoft.com/office/powerpoint/2010/main" val="170386387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103665266"/>
              </p:ext>
            </p:extLst>
          </p:nvPr>
        </p:nvGraphicFramePr>
        <p:xfrm>
          <a:off x="490538" y="657225"/>
          <a:ext cx="3960000" cy="2772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498" name="Graf" r:id="rId3" imgW="3990986" imgH="2762301" progId="MSGraph.Chart.8">
                  <p:embed followColorScheme="full"/>
                </p:oleObj>
              </mc:Choice>
              <mc:Fallback>
                <p:oleObj name="Graf" r:id="rId3" imgW="3990986" imgH="2762301" progId="MSGraph.Chart.8">
                  <p:embed followColorScheme="full"/>
                  <p:pic>
                    <p:nvPicPr>
                      <p:cNvPr id="4" name="Object 3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90538" y="657225"/>
                        <a:ext cx="3960000" cy="2772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TextBox 4"/>
          <p:cNvSpPr txBox="1"/>
          <p:nvPr/>
        </p:nvSpPr>
        <p:spPr>
          <a:xfrm rot="16200000">
            <a:off x="-166203" y="1745673"/>
            <a:ext cx="1061509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100" dirty="0">
                <a:latin typeface="Arial" panose="020B0604020202020204" pitchFamily="34" charset="0"/>
                <a:cs typeface="Arial" panose="020B0604020202020204" pitchFamily="34" charset="0"/>
              </a:rPr>
              <a:t>Počet případů</a:t>
            </a:r>
          </a:p>
        </p:txBody>
      </p:sp>
      <p:cxnSp>
        <p:nvCxnSpPr>
          <p:cNvPr id="14" name="Straight Connector 19"/>
          <p:cNvCxnSpPr/>
          <p:nvPr/>
        </p:nvCxnSpPr>
        <p:spPr>
          <a:xfrm>
            <a:off x="3039788" y="3577980"/>
            <a:ext cx="232756" cy="0"/>
          </a:xfrm>
          <a:prstGeom prst="line">
            <a:avLst/>
          </a:prstGeom>
          <a:ln w="12700"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20"/>
          <p:cNvSpPr txBox="1"/>
          <p:nvPr/>
        </p:nvSpPr>
        <p:spPr>
          <a:xfrm>
            <a:off x="3272544" y="3438862"/>
            <a:ext cx="590226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000" dirty="0">
                <a:latin typeface="Arial" panose="020B0604020202020204" pitchFamily="34" charset="0"/>
                <a:cs typeface="Arial" panose="020B0604020202020204" pitchFamily="34" charset="0"/>
              </a:rPr>
              <a:t>celkem</a:t>
            </a:r>
          </a:p>
        </p:txBody>
      </p:sp>
      <p:cxnSp>
        <p:nvCxnSpPr>
          <p:cNvPr id="16" name="Straight Connector 21"/>
          <p:cNvCxnSpPr/>
          <p:nvPr/>
        </p:nvCxnSpPr>
        <p:spPr>
          <a:xfrm>
            <a:off x="3039788" y="3726620"/>
            <a:ext cx="232756" cy="0"/>
          </a:xfrm>
          <a:prstGeom prst="line">
            <a:avLst/>
          </a:prstGeom>
          <a:ln w="12700">
            <a:solidFill>
              <a:srgbClr val="66CC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22"/>
          <p:cNvSpPr txBox="1"/>
          <p:nvPr/>
        </p:nvSpPr>
        <p:spPr>
          <a:xfrm>
            <a:off x="3272544" y="3595815"/>
            <a:ext cx="455574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000" dirty="0">
                <a:latin typeface="Arial" panose="020B0604020202020204" pitchFamily="34" charset="0"/>
                <a:cs typeface="Arial" panose="020B0604020202020204" pitchFamily="34" charset="0"/>
              </a:rPr>
              <a:t>m</a:t>
            </a: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u</a:t>
            </a:r>
            <a:r>
              <a:rPr lang="cs-CZ" sz="1000" dirty="0">
                <a:latin typeface="Arial" panose="020B0604020202020204" pitchFamily="34" charset="0"/>
                <a:cs typeface="Arial" panose="020B0604020202020204" pitchFamily="34" charset="0"/>
              </a:rPr>
              <a:t>ži</a:t>
            </a:r>
          </a:p>
        </p:txBody>
      </p:sp>
      <p:cxnSp>
        <p:nvCxnSpPr>
          <p:cNvPr id="18" name="Straight Connector 23"/>
          <p:cNvCxnSpPr/>
          <p:nvPr/>
        </p:nvCxnSpPr>
        <p:spPr>
          <a:xfrm>
            <a:off x="3039788" y="3868533"/>
            <a:ext cx="232756" cy="0"/>
          </a:xfrm>
          <a:prstGeom prst="line">
            <a:avLst/>
          </a:prstGeom>
          <a:ln w="12700">
            <a:solidFill>
              <a:srgbClr val="FFCC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24"/>
          <p:cNvSpPr txBox="1"/>
          <p:nvPr/>
        </p:nvSpPr>
        <p:spPr>
          <a:xfrm>
            <a:off x="3272544" y="3737728"/>
            <a:ext cx="453970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000" dirty="0">
                <a:latin typeface="Arial" panose="020B0604020202020204" pitchFamily="34" charset="0"/>
                <a:cs typeface="Arial" panose="020B0604020202020204" pitchFamily="34" charset="0"/>
              </a:rPr>
              <a:t>ženy</a:t>
            </a:r>
          </a:p>
        </p:txBody>
      </p:sp>
      <p:sp>
        <p:nvSpPr>
          <p:cNvPr id="20" name="TextBox 39"/>
          <p:cNvSpPr txBox="1"/>
          <p:nvPr/>
        </p:nvSpPr>
        <p:spPr>
          <a:xfrm>
            <a:off x="81684" y="109659"/>
            <a:ext cx="239360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200" b="1" dirty="0">
                <a:latin typeface="Arial" panose="020B0604020202020204" pitchFamily="34" charset="0"/>
                <a:cs typeface="Arial" panose="020B0604020202020204" pitchFamily="34" charset="0"/>
              </a:rPr>
              <a:t>Obrázek 7. </a:t>
            </a:r>
            <a:r>
              <a:rPr lang="cs-CZ" sz="1200" dirty="0">
                <a:latin typeface="Arial" panose="020B0604020202020204" pitchFamily="34" charset="0"/>
                <a:cs typeface="Arial" panose="020B0604020202020204" pitchFamily="34" charset="0"/>
              </a:rPr>
              <a:t>Prevalence pacientů</a:t>
            </a:r>
          </a:p>
        </p:txBody>
      </p:sp>
      <p:sp>
        <p:nvSpPr>
          <p:cNvPr id="21" name="TextBox 48"/>
          <p:cNvSpPr txBox="1"/>
          <p:nvPr/>
        </p:nvSpPr>
        <p:spPr>
          <a:xfrm>
            <a:off x="2414051" y="3358398"/>
            <a:ext cx="436338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cs-CZ"/>
            </a:defPPr>
            <a:lvl1pPr>
              <a:defRPr sz="11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cs-CZ" dirty="0"/>
              <a:t>Rok</a:t>
            </a:r>
          </a:p>
        </p:txBody>
      </p:sp>
      <p:graphicFrame>
        <p:nvGraphicFramePr>
          <p:cNvPr id="22" name="Object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813317866"/>
              </p:ext>
            </p:extLst>
          </p:nvPr>
        </p:nvGraphicFramePr>
        <p:xfrm>
          <a:off x="5062538" y="657225"/>
          <a:ext cx="3960000" cy="2772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499" name="Graf" r:id="rId5" imgW="3962400" imgH="2723984" progId="MSGraph.Chart.8">
                  <p:embed followColorScheme="full"/>
                </p:oleObj>
              </mc:Choice>
              <mc:Fallback>
                <p:oleObj name="Graf" r:id="rId5" imgW="3962400" imgH="2723984" progId="MSGraph.Chart.8">
                  <p:embed followColorScheme="full"/>
                  <p:pic>
                    <p:nvPicPr>
                      <p:cNvPr id="4" name="Object 3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5062538" y="657225"/>
                        <a:ext cx="3960000" cy="2772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4" name="TextBox 4"/>
          <p:cNvSpPr txBox="1"/>
          <p:nvPr/>
        </p:nvSpPr>
        <p:spPr>
          <a:xfrm rot="16200000">
            <a:off x="3684039" y="1657321"/>
            <a:ext cx="2207656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cs-CZ" sz="1100" dirty="0">
                <a:latin typeface="Arial" panose="020B0604020202020204" pitchFamily="34" charset="0"/>
                <a:cs typeface="Arial" panose="020B0604020202020204" pitchFamily="34" charset="0"/>
              </a:rPr>
              <a:t>Počet případů</a:t>
            </a:r>
            <a:br>
              <a:rPr lang="cs-CZ" sz="11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l-PL" sz="1100" dirty="0">
                <a:latin typeface="Arial" panose="020B0604020202020204" pitchFamily="34" charset="0"/>
                <a:cs typeface="Arial" panose="020B0604020202020204" pitchFamily="34" charset="0"/>
              </a:rPr>
              <a:t>na 100 000 osob v celé populaci</a:t>
            </a:r>
            <a:endParaRPr lang="cs-CZ" sz="11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25" name="Straight Connector 19"/>
          <p:cNvCxnSpPr/>
          <p:nvPr/>
        </p:nvCxnSpPr>
        <p:spPr>
          <a:xfrm>
            <a:off x="7690012" y="3577980"/>
            <a:ext cx="232756" cy="0"/>
          </a:xfrm>
          <a:prstGeom prst="line">
            <a:avLst/>
          </a:prstGeom>
          <a:ln w="12700"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Box 20"/>
          <p:cNvSpPr txBox="1"/>
          <p:nvPr/>
        </p:nvSpPr>
        <p:spPr>
          <a:xfrm>
            <a:off x="7922768" y="3438862"/>
            <a:ext cx="590226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000" dirty="0">
                <a:latin typeface="Arial" panose="020B0604020202020204" pitchFamily="34" charset="0"/>
                <a:cs typeface="Arial" panose="020B0604020202020204" pitchFamily="34" charset="0"/>
              </a:rPr>
              <a:t>celkem</a:t>
            </a:r>
          </a:p>
        </p:txBody>
      </p:sp>
      <p:cxnSp>
        <p:nvCxnSpPr>
          <p:cNvPr id="27" name="Straight Connector 21"/>
          <p:cNvCxnSpPr/>
          <p:nvPr/>
        </p:nvCxnSpPr>
        <p:spPr>
          <a:xfrm>
            <a:off x="7690012" y="3726620"/>
            <a:ext cx="232756" cy="0"/>
          </a:xfrm>
          <a:prstGeom prst="line">
            <a:avLst/>
          </a:prstGeom>
          <a:ln w="12700">
            <a:solidFill>
              <a:srgbClr val="66CC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Box 22"/>
          <p:cNvSpPr txBox="1"/>
          <p:nvPr/>
        </p:nvSpPr>
        <p:spPr>
          <a:xfrm>
            <a:off x="7922768" y="3595815"/>
            <a:ext cx="455574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000" dirty="0">
                <a:latin typeface="Arial" panose="020B0604020202020204" pitchFamily="34" charset="0"/>
                <a:cs typeface="Arial" panose="020B0604020202020204" pitchFamily="34" charset="0"/>
              </a:rPr>
              <a:t>m</a:t>
            </a: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u</a:t>
            </a:r>
            <a:r>
              <a:rPr lang="cs-CZ" sz="1000" dirty="0">
                <a:latin typeface="Arial" panose="020B0604020202020204" pitchFamily="34" charset="0"/>
                <a:cs typeface="Arial" panose="020B0604020202020204" pitchFamily="34" charset="0"/>
              </a:rPr>
              <a:t>ži</a:t>
            </a:r>
          </a:p>
        </p:txBody>
      </p:sp>
      <p:cxnSp>
        <p:nvCxnSpPr>
          <p:cNvPr id="29" name="Straight Connector 23"/>
          <p:cNvCxnSpPr/>
          <p:nvPr/>
        </p:nvCxnSpPr>
        <p:spPr>
          <a:xfrm>
            <a:off x="7690012" y="3868533"/>
            <a:ext cx="232756" cy="0"/>
          </a:xfrm>
          <a:prstGeom prst="line">
            <a:avLst/>
          </a:prstGeom>
          <a:ln w="12700">
            <a:solidFill>
              <a:srgbClr val="FFCC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TextBox 24"/>
          <p:cNvSpPr txBox="1"/>
          <p:nvPr/>
        </p:nvSpPr>
        <p:spPr>
          <a:xfrm>
            <a:off x="7922768" y="3737728"/>
            <a:ext cx="453970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000" dirty="0">
                <a:latin typeface="Arial" panose="020B0604020202020204" pitchFamily="34" charset="0"/>
                <a:cs typeface="Arial" panose="020B0604020202020204" pitchFamily="34" charset="0"/>
              </a:rPr>
              <a:t>ženy</a:t>
            </a:r>
          </a:p>
        </p:txBody>
      </p:sp>
      <p:sp>
        <p:nvSpPr>
          <p:cNvPr id="31" name="TextBox 48"/>
          <p:cNvSpPr txBox="1"/>
          <p:nvPr/>
        </p:nvSpPr>
        <p:spPr>
          <a:xfrm>
            <a:off x="6910387" y="3362087"/>
            <a:ext cx="436338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cs-CZ"/>
            </a:defPPr>
            <a:lvl1pPr>
              <a:defRPr sz="11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cs-CZ" dirty="0"/>
              <a:t>Rok</a:t>
            </a:r>
          </a:p>
        </p:txBody>
      </p:sp>
    </p:spTree>
    <p:extLst>
      <p:ext uri="{BB962C8B-B14F-4D97-AF65-F5344CB8AC3E}">
        <p14:creationId xmlns:p14="http://schemas.microsoft.com/office/powerpoint/2010/main" val="350732749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4245</TotalTime>
  <Words>247</Words>
  <Application>Microsoft Office PowerPoint</Application>
  <PresentationFormat>Předvádění na obrazovce (4:3)</PresentationFormat>
  <Paragraphs>92</Paragraphs>
  <Slides>8</Slides>
  <Notes>0</Notes>
  <HiddenSlides>0</HiddenSlides>
  <MMClips>0</MMClips>
  <ScaleCrop>false</ScaleCrop>
  <HeadingPairs>
    <vt:vector size="8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Vložené servery OLE</vt:lpstr>
      </vt:variant>
      <vt:variant>
        <vt:i4>3</vt:i4>
      </vt:variant>
      <vt:variant>
        <vt:lpstr>Nadpisy snímků</vt:lpstr>
      </vt:variant>
      <vt:variant>
        <vt:i4>8</vt:i4>
      </vt:variant>
    </vt:vector>
  </HeadingPairs>
  <TitlesOfParts>
    <vt:vector size="15" baseType="lpstr">
      <vt:lpstr>Arial</vt:lpstr>
      <vt:lpstr>Calibri</vt:lpstr>
      <vt:lpstr>Calibri Light</vt:lpstr>
      <vt:lpstr>Office Theme</vt:lpstr>
      <vt:lpstr>Chart</vt:lpstr>
      <vt:lpstr>Graf aplikace Microsoft Graph</vt:lpstr>
      <vt:lpstr>Graf</vt:lpstr>
      <vt:lpstr>ZDRAVOTNICTVÍ ČR: Stručný přehled činnosti oboru: Krizové centrum, komunitní psychiatrická sestra, dětský stacionář, další dětská zařízení, stacionář pro dospělé 2007–2016 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</vt:vector>
  </TitlesOfParts>
  <Company>IBA MU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ZDRAVOTNICTVÍ ČR: Stručný přehled činnosti oboru diabetologie za období  2007-2015</dc:title>
  <dc:creator>Jiri Jarkovsky</dc:creator>
  <cp:lastModifiedBy>Hana Melicharová</cp:lastModifiedBy>
  <cp:revision>107</cp:revision>
  <dcterms:created xsi:type="dcterms:W3CDTF">2016-09-04T18:54:49Z</dcterms:created>
  <dcterms:modified xsi:type="dcterms:W3CDTF">2017-10-03T08:40:15Z</dcterms:modified>
</cp:coreProperties>
</file>